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7" r:id="rId9"/>
    <p:sldId id="262" r:id="rId10"/>
    <p:sldId id="263" r:id="rId11"/>
    <p:sldId id="272" r:id="rId12"/>
    <p:sldId id="265" r:id="rId13"/>
    <p:sldId id="273" r:id="rId14"/>
    <p:sldId id="266" r:id="rId15"/>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p:restoredTop sz="93627"/>
  </p:normalViewPr>
  <p:slideViewPr>
    <p:cSldViewPr showGuides="1">
      <p:cViewPr varScale="1">
        <p:scale>
          <a:sx n="59" d="100"/>
          <a:sy n="59" d="100"/>
        </p:scale>
        <p:origin x="976" y="52"/>
      </p:cViewPr>
      <p:guideLst>
        <p:guide orient="horz" pos="2160"/>
        <p:guide pos="3838"/>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a:t>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a:t>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13</a:t>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2</a:t>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3</a:t>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4</a:t>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5</a:t>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6</a:t>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8</a:t>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9</a:t>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11</a:t>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lstStyle/>
          <a:p>
            <a:pPr lvl="0"/>
            <a:r>
              <a:rPr lang="en-GB" altLang="en-US" dirty="0"/>
              <a:t>Click to edit Master title style</a:t>
            </a:r>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1028" name="Text Box 3"/>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t>‹#›</a:t>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lstStyle/>
          <a:p>
            <a:pPr lvl="0"/>
            <a:r>
              <a:rPr lang="en-GB" altLang="en-US" dirty="0"/>
              <a:t>Click to edit Master title style</a:t>
            </a:r>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2053" name="Text Box 4"/>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6" Type="http://schemas.openxmlformats.org/officeDocument/2006/relationships/image" Target="../media/image5.jpeg" /><Relationship Id="rId5" Type="http://schemas.openxmlformats.org/officeDocument/2006/relationships/image" Target="../media/image4.jpeg" /><Relationship Id="rId4" Type="http://schemas.openxmlformats.org/officeDocument/2006/relationships/image" Target="../media/image2.jpeg" /></Relationships>
</file>

<file path=ppt/slides/_rels/slide1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4.xml" /><Relationship Id="rId4" Type="http://schemas.openxmlformats.org/officeDocument/2006/relationships/image" Target="../media/image6.jpe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5" Type="http://schemas.openxmlformats.org/officeDocument/2006/relationships/image" Target="../media/image3.jpeg"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p:cNvSpPr>
          <p:nvPr>
            <p:ph type="subTitle"/>
          </p:nvPr>
        </p:nvSpPr>
        <p:spPr>
          <a:xfrm>
            <a:off x="95250" y="5600700"/>
            <a:ext cx="3168650" cy="1057275"/>
          </a:xfrm>
          <a:solidFill>
            <a:srgbClr val="FFFFFF">
              <a:alpha val="100000"/>
            </a:srgbClr>
          </a:solidFill>
          <a:ln/>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PRESENTED</a:t>
            </a:r>
            <a:r>
              <a:rPr lang="en-GB" altLang="en-US" sz="2400" b="1" dirty="0">
                <a:solidFill>
                  <a:schemeClr val="tx1"/>
                </a:solidFill>
                <a:latin typeface="Times New Roman" panose="02020603050405020304" pitchFamily="18" charset="0"/>
                <a:cs typeface="Times New Roman" panose="02020603050405020304" pitchFamily="18" charset="0"/>
              </a:rPr>
              <a:t> BY</a:t>
            </a: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400" b="1" dirty="0">
                <a:solidFill>
                  <a:schemeClr val="tx1"/>
                </a:solidFill>
                <a:latin typeface="Times New Roman" panose="02020603050405020304" pitchFamily="18" charset="0"/>
                <a:cs typeface="Times New Roman" panose="02020603050405020304" pitchFamily="18" charset="0"/>
              </a:rPr>
              <a:t>ENIYAA A </a:t>
            </a:r>
            <a:endParaRPr lang="en-US" altLang="en-US" sz="2400" b="1"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23038117104220</a:t>
            </a:r>
            <a:r>
              <a:rPr lang="en-GB" altLang="en-US" sz="2400" b="1" dirty="0">
                <a:solidFill>
                  <a:schemeClr val="tx1"/>
                </a:solidFill>
                <a:latin typeface="Times New Roman" panose="02020603050405020304" pitchFamily="18" charset="0"/>
                <a:cs typeface="Times New Roman" panose="02020603050405020304" pitchFamily="18" charset="0"/>
              </a:rPr>
              <a:t>40</a:t>
            </a:r>
            <a:endParaRPr lang="en-US" altLang="en-US" sz="1800" dirty="0">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lstStyle/>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3"/>
          <a:stretch>
            <a:fillRect/>
          </a:stretch>
        </p:blipFill>
        <p:spPr>
          <a:xfrm>
            <a:off x="187325" y="73025"/>
            <a:ext cx="1066800" cy="1057275"/>
          </a:xfrm>
          <a:prstGeom prst="rect">
            <a:avLst/>
          </a:prstGeom>
          <a:noFill/>
          <a:ln w="9525">
            <a:noFill/>
          </a:ln>
        </p:spPr>
      </p:pic>
      <p:sp>
        <p:nvSpPr>
          <p:cNvPr id="4101" name="Rectangle 4"/>
          <p:cNvSpPr/>
          <p:nvPr/>
        </p:nvSpPr>
        <p:spPr>
          <a:xfrm>
            <a:off x="1382713" y="236538"/>
            <a:ext cx="9424987" cy="95059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8" charset="0"/>
                <a:cs typeface="Times New Roman" panose="02020603050405020304" pitchFamily="18"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8" charset="0"/>
                <a:cs typeface="Times New Roman" panose="02020603050405020304" pitchFamily="18" charset="0"/>
              </a:rPr>
              <a:t>(AUTONOMOUS), TRICHY.</a:t>
            </a:r>
            <a:endParaRPr lang="en-US" altLang="en-US" sz="2800" b="1" dirty="0">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4102" name="Picture 5"/>
          <p:cNvPicPr>
            <a:picLocks noChangeAspect="1"/>
          </p:cNvPicPr>
          <p:nvPr/>
        </p:nvPicPr>
        <p:blipFill>
          <a:blip r:embed="rId4"/>
          <a:stretch>
            <a:fillRect/>
          </a:stretch>
        </p:blipFill>
        <p:spPr>
          <a:xfrm>
            <a:off x="10866438" y="160338"/>
            <a:ext cx="1154112" cy="1103312"/>
          </a:xfrm>
          <a:prstGeom prst="rect">
            <a:avLst/>
          </a:prstGeom>
          <a:noFill/>
          <a:ln w="9525">
            <a:noFill/>
          </a:ln>
        </p:spPr>
      </p:pic>
      <p:sp>
        <p:nvSpPr>
          <p:cNvPr id="2" name="Rectangle 1"/>
          <p:cNvSpPr txBox="1">
            <a:spLocks noChangeArrowheads="1"/>
          </p:cNvSpPr>
          <p:nvPr/>
        </p:nvSpPr>
        <p:spPr bwMode="auto">
          <a:xfrm>
            <a:off x="8450580" y="5469255"/>
            <a:ext cx="3528060"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SUPERVISOR</a:t>
            </a: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Mr. M. Saravanan, M.E.,</a:t>
            </a: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AP/CSE.</a:t>
            </a:r>
            <a:endParaRPr kumimoji="0" lang="en-US" altLang="en-US" sz="1800" b="0" i="0" u="none" strike="noStrike" kern="0" cap="none" spc="0" normalizeH="0" baseline="0" noProof="0" dirty="0">
              <a:ln>
                <a:noFill/>
              </a:ln>
              <a:solidFill>
                <a:srgbClr val="8B8B8B"/>
              </a:solidFill>
              <a:effectLst/>
              <a:uLnTx/>
              <a:uFillTx/>
              <a:latin typeface="Times New Roman" panose="02020603050405020304" pitchFamily="18" charset="0"/>
              <a:ea typeface="+mn-ea"/>
              <a:cs typeface="Times New Roman" panose="02020603050405020304" pitchFamily="18" charset="0"/>
            </a:endParaRPr>
          </a:p>
        </p:txBody>
      </p:sp>
      <p:sp>
        <p:nvSpPr>
          <p:cNvPr id="4104" name="TextBox 3"/>
          <p:cNvSpPr txBox="1"/>
          <p:nvPr/>
        </p:nvSpPr>
        <p:spPr>
          <a:xfrm>
            <a:off x="3048000" y="2980055"/>
            <a:ext cx="6546850" cy="1323439"/>
          </a:xfrm>
          <a:prstGeom prst="rect">
            <a:avLst/>
          </a:prstGeom>
          <a:noFill/>
          <a:ln w="9525">
            <a:noFill/>
          </a:ln>
        </p:spPr>
        <p:txBody>
          <a:bodyPr wrap="square">
            <a:spAutoFit/>
          </a:bodyPr>
          <a:lstStyle/>
          <a:p>
            <a:pPr algn="ctr" defTabSz="457200" eaLnBrk="1" hangingPunct="1">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b="1" dirty="0">
                <a:latin typeface="Times New Roman" panose="02020603050405020304" pitchFamily="18" charset="0"/>
                <a:ea typeface="Arial" panose="020B0604020202020204" pitchFamily="34" charset="0"/>
                <a:cs typeface="Times New Roman" panose="02020603050405020304" pitchFamily="18" charset="0"/>
              </a:rPr>
              <a:t>BLOOD DONATION MANAGEMENT SYSTEM</a:t>
            </a:r>
            <a:r>
              <a:rPr lang="en-GB" altLang="en-US" sz="4000" b="1" dirty="0">
                <a:solidFill>
                  <a:srgbClr val="8B8B8B"/>
                </a:solidFill>
                <a:latin typeface="Times New Roman" panose="02020603050405020304" pitchFamily="18" charset="0"/>
                <a:ea typeface="Arial" panose="020B0604020202020204" pitchFamily="34" charset="0"/>
                <a:cs typeface="Times New Roman" panose="02020603050405020304" pitchFamily="18" charset="0"/>
              </a:rPr>
              <a:t> </a:t>
            </a:r>
            <a:endParaRPr lang="en-US" altLang="en-US" sz="4000" b="1" dirty="0">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440" y="417553"/>
            <a:ext cx="9542145" cy="834390"/>
          </a:xfrm>
        </p:spPr>
        <p:txBody>
          <a:bodyPr/>
          <a:lstStyle/>
          <a:p>
            <a:pPr algn="ctr"/>
            <a:r>
              <a:rPr lang="en-US" altLang="en-US" sz="3200" b="1" dirty="0">
                <a:cs typeface="Arial" panose="020B0604020202020204" pitchFamily="34" charset="0"/>
                <a:sym typeface="+mn-ea"/>
              </a:rPr>
              <a:t>LIST OF MODULES</a:t>
            </a:r>
            <a:endParaRPr lang="en-US" sz="3200"/>
          </a:p>
        </p:txBody>
      </p:sp>
      <p:sp>
        <p:nvSpPr>
          <p:cNvPr id="3" name="Content Placeholder 2"/>
          <p:cNvSpPr>
            <a:spLocks noGrp="1"/>
          </p:cNvSpPr>
          <p:nvPr>
            <p:ph idx="1"/>
          </p:nvPr>
        </p:nvSpPr>
        <p:spPr>
          <a:xfrm>
            <a:off x="899212" y="1470660"/>
            <a:ext cx="10390909" cy="4921885"/>
          </a:xfrm>
        </p:spPr>
        <p:txBody>
          <a:bodyPr anchor="t"/>
          <a:lstStyle/>
          <a:p>
            <a:pPr marL="0" indent="0" algn="just">
              <a:buNone/>
            </a:pPr>
            <a:r>
              <a:rPr lang="en-US" altLang="en-US" sz="2000" b="1" dirty="0">
                <a:latin typeface="Times New Roman" panose="02020603050405020304" pitchFamily="18" charset="0"/>
                <a:cs typeface="Times New Roman" panose="02020603050405020304" pitchFamily="18" charset="0"/>
              </a:rPr>
              <a:t>3. </a:t>
            </a:r>
            <a:r>
              <a:rPr lang="en-GB" altLang="en-US" sz="2000" b="1" dirty="0">
                <a:latin typeface="Times New Roman" panose="02020603050405020304" pitchFamily="18" charset="0"/>
                <a:cs typeface="Times New Roman" panose="02020603050405020304" pitchFamily="18" charset="0"/>
              </a:rPr>
              <a:t>Blood Inventory Management Module:
               </a:t>
            </a:r>
            <a:r>
              <a:rPr lang="en-GB" altLang="en-US" sz="2000" dirty="0">
                <a:latin typeface="Times New Roman" panose="02020603050405020304" pitchFamily="18" charset="0"/>
                <a:cs typeface="Times New Roman" panose="02020603050405020304" pitchFamily="18" charset="0"/>
              </a:rPr>
              <a:t>This module maintains the stock levels of different blood groups using a </a:t>
            </a:r>
            <a:r>
              <a:rPr lang="en-GB" altLang="en-US" sz="2000" dirty="0" err="1">
                <a:latin typeface="Times New Roman" panose="02020603050405020304" pitchFamily="18" charset="0"/>
                <a:cs typeface="Times New Roman" panose="02020603050405020304" pitchFamily="18" charset="0"/>
              </a:rPr>
              <a:t>HashMap</a:t>
            </a:r>
            <a:r>
              <a:rPr lang="en-GB" altLang="en-US" sz="2000" dirty="0">
                <a:latin typeface="Times New Roman" panose="02020603050405020304" pitchFamily="18" charset="0"/>
                <a:cs typeface="Times New Roman" panose="02020603050405020304" pitchFamily="18" charset="0"/>
              </a:rPr>
              <a:t>. Each blood group is mapped to its respective quantity, which can be updated based on donations. It provides real-time data on blood availability, enabling efficient inventory tracking and management. This module ensures that blood banks have accurate information on their stock, aiding in better decision-making during emergencies.</a:t>
            </a:r>
          </a:p>
          <a:p>
            <a:pPr marL="0" indent="0" algn="just">
              <a:buNone/>
            </a:pPr>
            <a:r>
              <a:rPr lang="en-GB" altLang="en-US" sz="2000" b="1" dirty="0">
                <a:latin typeface="Times New Roman" panose="02020603050405020304" pitchFamily="18" charset="0"/>
                <a:cs typeface="Times New Roman" panose="02020603050405020304" pitchFamily="18" charset="0"/>
              </a:rPr>
              <a:t>5. Donor History Display Module:</a:t>
            </a:r>
          </a:p>
          <a:p>
            <a:pPr marL="0" indent="0" algn="just">
              <a:buNone/>
            </a:pPr>
            <a:r>
              <a:rPr lang="en-GB" altLang="en-US" sz="2000" b="1" dirty="0">
                <a:latin typeface="Times New Roman" panose="02020603050405020304" pitchFamily="18" charset="0"/>
                <a:cs typeface="Times New Roman" panose="02020603050405020304" pitchFamily="18" charset="0"/>
              </a:rPr>
              <a:t>             </a:t>
            </a:r>
            <a:r>
              <a:rPr lang="en-GB" altLang="en-US" sz="2000" dirty="0">
                <a:latin typeface="Times New Roman" panose="02020603050405020304" pitchFamily="18" charset="0"/>
                <a:cs typeface="Times New Roman" panose="02020603050405020304" pitchFamily="18" charset="0"/>
              </a:rPr>
              <a:t>This module retrieves and displays the list of registered donors along with their details, including name, age, and blood group. It uses Java Swing components like </a:t>
            </a:r>
            <a:r>
              <a:rPr lang="en-GB" altLang="en-US" sz="2000" dirty="0" err="1">
                <a:latin typeface="Times New Roman" panose="02020603050405020304" pitchFamily="18" charset="0"/>
                <a:cs typeface="Times New Roman" panose="02020603050405020304" pitchFamily="18" charset="0"/>
              </a:rPr>
              <a:t>Jlist</a:t>
            </a:r>
            <a:r>
              <a:rPr lang="en-GB" altLang="en-US" sz="2000" dirty="0">
                <a:latin typeface="Times New Roman" panose="02020603050405020304" pitchFamily="18" charset="0"/>
                <a:cs typeface="Times New Roman" panose="02020603050405020304" pitchFamily="18" charset="0"/>
              </a:rPr>
              <a:t> and </a:t>
            </a:r>
            <a:r>
              <a:rPr lang="en-GB" altLang="en-US" sz="2000" dirty="0" err="1">
                <a:latin typeface="Times New Roman" panose="02020603050405020304" pitchFamily="18" charset="0"/>
                <a:cs typeface="Times New Roman" panose="02020603050405020304" pitchFamily="18" charset="0"/>
              </a:rPr>
              <a:t>JTextArea</a:t>
            </a:r>
            <a:r>
              <a:rPr lang="en-GB" altLang="en-US" sz="2000" dirty="0">
                <a:latin typeface="Times New Roman" panose="02020603050405020304" pitchFamily="18" charset="0"/>
                <a:cs typeface="Times New Roman" panose="02020603050405020304" pitchFamily="18" charset="0"/>
              </a:rPr>
              <a:t> for a clear and organized presentation of donor data. Additionally, it appends blood inventory details for comprehensive reporting. This module helps users easily access donor and inventory information.</a:t>
            </a:r>
          </a:p>
          <a:p>
            <a:pPr marL="0" indent="0" algn="just">
              <a:buNone/>
            </a:pPr>
            <a:endParaRPr lang="en-US" alt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2000" dirty="0">
                <a:latin typeface="Times New Roman" panose="02020603050405020304" pitchFamily="18" charset="0"/>
                <a:cs typeface="Times New Roman" panose="02020603050405020304" pitchFamily="18" charset="0"/>
              </a:rPr>
              <a:t>   </a:t>
            </a:r>
          </a:p>
          <a:p>
            <a:pPr marL="0" indent="0">
              <a:buNone/>
            </a:pPr>
            <a:endParaRPr lang="en-US" alt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pic>
        <p:nvPicPr>
          <p:cNvPr id="18436" name="Picture 3"/>
          <p:cNvPicPr>
            <a:picLocks noChangeAspect="1"/>
          </p:cNvPicPr>
          <p:nvPr/>
        </p:nvPicPr>
        <p:blipFill>
          <a:blip r:embed="rId2"/>
          <a:stretch>
            <a:fillRect/>
          </a:stretch>
        </p:blipFill>
        <p:spPr>
          <a:xfrm>
            <a:off x="191770" y="285115"/>
            <a:ext cx="1066800" cy="1057275"/>
          </a:xfrm>
          <a:prstGeom prst="rect">
            <a:avLst/>
          </a:prstGeom>
          <a:noFill/>
          <a:ln w="9525">
            <a:noFill/>
          </a:ln>
        </p:spPr>
      </p:pic>
      <p:pic>
        <p:nvPicPr>
          <p:cNvPr id="18437" name="Picture 5"/>
          <p:cNvPicPr>
            <a:picLocks noChangeAspect="1"/>
          </p:cNvPicPr>
          <p:nvPr/>
        </p:nvPicPr>
        <p:blipFill>
          <a:blip r:embed="rId3"/>
          <a:stretch>
            <a:fillRect/>
          </a:stretch>
        </p:blipFill>
        <p:spPr>
          <a:xfrm>
            <a:off x="10776585" y="188595"/>
            <a:ext cx="1154113" cy="110331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t>RESULTS AND DISCUSSION</a:t>
            </a:r>
          </a:p>
        </p:txBody>
      </p:sp>
      <p:sp>
        <p:nvSpPr>
          <p:cNvPr id="22531"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22532"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22533"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pic>
        <p:nvPicPr>
          <p:cNvPr id="6" name="Picture 5">
            <a:extLst>
              <a:ext uri="{FF2B5EF4-FFF2-40B4-BE49-F238E27FC236}">
                <a16:creationId xmlns:a16="http://schemas.microsoft.com/office/drawing/2014/main" id="{BE6F1E2D-3B1F-6ECF-CB55-367F6C042D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5075" y="1220788"/>
            <a:ext cx="4114799" cy="5172868"/>
          </a:xfrm>
          <a:prstGeom prst="rect">
            <a:avLst/>
          </a:prstGeom>
        </p:spPr>
      </p:pic>
      <p:pic>
        <p:nvPicPr>
          <p:cNvPr id="7" name="Picture 6">
            <a:extLst>
              <a:ext uri="{FF2B5EF4-FFF2-40B4-BE49-F238E27FC236}">
                <a16:creationId xmlns:a16="http://schemas.microsoft.com/office/drawing/2014/main" id="{EDCEA597-3C8B-C564-0328-E53F811AB9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819" y="1220786"/>
            <a:ext cx="4114799" cy="5172870"/>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75" y="215265"/>
            <a:ext cx="9363075" cy="817245"/>
          </a:xfrm>
        </p:spPr>
        <p:txBody>
          <a:bodyPr/>
          <a:lstStyle/>
          <a:p>
            <a:pPr algn="ctr"/>
            <a:r>
              <a:rPr lang="en-US" altLang="en-US" sz="3200" b="1" dirty="0">
                <a:sym typeface="+mn-ea"/>
              </a:rPr>
              <a:t>RESULTS AND DISCUSSION</a:t>
            </a:r>
            <a:endParaRPr lang="en-US" sz="3200"/>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pic>
        <p:nvPicPr>
          <p:cNvPr id="22532" name="Picture 3"/>
          <p:cNvPicPr>
            <a:picLocks noChangeAspect="1"/>
          </p:cNvPicPr>
          <p:nvPr/>
        </p:nvPicPr>
        <p:blipFill>
          <a:blip r:embed="rId2"/>
          <a:stretch>
            <a:fillRect/>
          </a:stretch>
        </p:blipFill>
        <p:spPr>
          <a:xfrm>
            <a:off x="191770" y="255270"/>
            <a:ext cx="1066800" cy="1057275"/>
          </a:xfrm>
          <a:prstGeom prst="rect">
            <a:avLst/>
          </a:prstGeom>
          <a:noFill/>
          <a:ln w="9525">
            <a:noFill/>
          </a:ln>
        </p:spPr>
      </p:pic>
      <p:pic>
        <p:nvPicPr>
          <p:cNvPr id="22533" name="Picture 5"/>
          <p:cNvPicPr>
            <a:picLocks noChangeAspect="1"/>
          </p:cNvPicPr>
          <p:nvPr/>
        </p:nvPicPr>
        <p:blipFill>
          <a:blip r:embed="rId3"/>
          <a:stretch>
            <a:fillRect/>
          </a:stretch>
        </p:blipFill>
        <p:spPr>
          <a:xfrm>
            <a:off x="10776585" y="226695"/>
            <a:ext cx="1154113" cy="1103313"/>
          </a:xfrm>
          <a:prstGeom prst="rect">
            <a:avLst/>
          </a:prstGeom>
          <a:noFill/>
          <a:ln w="9525">
            <a:noFill/>
          </a:ln>
        </p:spPr>
      </p:pic>
      <p:pic>
        <p:nvPicPr>
          <p:cNvPr id="6" name="Content Placeholder 5">
            <a:extLst>
              <a:ext uri="{FF2B5EF4-FFF2-40B4-BE49-F238E27FC236}">
                <a16:creationId xmlns:a16="http://schemas.microsoft.com/office/drawing/2014/main" id="{FE12D8DA-C38C-532A-24AE-10D1F11D6D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61172" y="1330008"/>
            <a:ext cx="5161359" cy="479456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p:cNvSpPr>
          <p:nvPr>
            <p:ph type="title"/>
          </p:nvPr>
        </p:nvSpPr>
        <p:spPr>
          <a:xfrm>
            <a:off x="1774825" y="2492375"/>
            <a:ext cx="8229600" cy="760413"/>
          </a:xfrm>
          <a:ln/>
        </p:spPr>
        <p:txBody>
          <a:bodyPr vert="horz" wrap="square" lIns="91440" tIns="45720" rIns="91440" bIns="45720" anchor="ctr" anchorCtr="0"/>
          <a:lstStyle/>
          <a:p>
            <a:pPr algn="ctr" eaLnBrk="1" hangingPunct="1">
              <a:lnSpc>
                <a:spcPct val="150000"/>
              </a:lnSpc>
            </a:pPr>
            <a:r>
              <a:rPr lang="en-US" altLang="en-US" sz="4800" b="1" dirty="0"/>
              <a:t>QUERIES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PRESENTATION OVERVIEW</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6147" name="Text Box 2"/>
          <p:cNvSpPr txBox="1"/>
          <p:nvPr/>
        </p:nvSpPr>
        <p:spPr>
          <a:xfrm>
            <a:off x="623888" y="1412875"/>
            <a:ext cx="11187112" cy="50403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Objective</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Project Introduction</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Problem Statement</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Methodologies (Programming concepts relevant to problem statement)</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Architecture of the proposed system </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List of Modules</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M</a:t>
            </a:r>
            <a:r>
              <a:rPr lang="en-US" altLang="en-US" sz="2400" b="1" dirty="0">
                <a:solidFill>
                  <a:schemeClr val="tx1"/>
                </a:solidFill>
                <a:latin typeface="Times New Roman" panose="02020603050405020304" pitchFamily="18" charset="0"/>
                <a:cs typeface="Times New Roman" panose="02020603050405020304" pitchFamily="18" charset="0"/>
                <a:sym typeface="+mn-ea"/>
              </a:rPr>
              <a:t>Results </a:t>
            </a:r>
            <a:r>
              <a:rPr lang="en-US" altLang="en-US" sz="2400" b="1" dirty="0">
                <a:solidFill>
                  <a:schemeClr val="tx1"/>
                </a:solidFill>
                <a:latin typeface="Times New Roman" panose="02020603050405020304" pitchFamily="18" charset="0"/>
                <a:cs typeface="Times New Roman" panose="02020603050405020304" pitchFamily="18" charset="0"/>
              </a:rPr>
              <a:t>erits </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and Discussion</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Queries</a:t>
            </a:r>
            <a:endParaRPr lang="en-US" altLang="en-US" sz="2800" b="1" dirty="0">
              <a:solidFill>
                <a:schemeClr val="tx1"/>
              </a:solidFill>
              <a:latin typeface="Times New Roman" panose="02020603050405020304" pitchFamily="18" charset="0"/>
              <a:cs typeface="Times New Roman" panose="02020603050405020304" pitchFamily="18" charset="0"/>
            </a:endParaRPr>
          </a:p>
        </p:txBody>
      </p:sp>
      <p:pic>
        <p:nvPicPr>
          <p:cNvPr id="6148"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6149"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OBJECTIVE</a:t>
            </a:r>
            <a:endParaRPr lang="en-US" altLang="en-US" sz="3200" b="1" dirty="0">
              <a:ea typeface="Arial" panose="020B0604020202020204" pitchFamily="34" charset="0"/>
            </a:endParaRPr>
          </a:p>
        </p:txBody>
      </p:sp>
      <p:sp>
        <p:nvSpPr>
          <p:cNvPr id="8195" name="Text Box 2"/>
          <p:cNvSpPr txBox="1"/>
          <p:nvPr/>
        </p:nvSpPr>
        <p:spPr>
          <a:xfrm>
            <a:off x="357188" y="1220788"/>
            <a:ext cx="11197827"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228600" lvl="0" indent="0" algn="just" rtl="0">
              <a:lnSpc>
                <a:spcPct val="125000"/>
              </a:lnSpc>
              <a:spcBef>
                <a:spcPts val="0"/>
              </a:spcBef>
              <a:spcAft>
                <a:spcPts val="0"/>
              </a:spcAft>
              <a:buSzPts val="1800"/>
              <a:buNone/>
            </a:pPr>
            <a:endParaRPr lang="en-GB" sz="2400" dirty="0">
              <a:solidFill>
                <a:schemeClr val="tx1"/>
              </a:solidFill>
              <a:latin typeface="Times New Roman" panose="02020603050405020304" pitchFamily="18" charset="0"/>
              <a:cs typeface="Times New Roman" panose="02020603050405020304" pitchFamily="18" charset="0"/>
              <a:sym typeface="+mn-ea"/>
            </a:endParaRPr>
          </a:p>
          <a:p>
            <a:pPr marL="228600" lvl="0" indent="0" algn="just" rtl="0">
              <a:lnSpc>
                <a:spcPct val="125000"/>
              </a:lnSpc>
              <a:spcBef>
                <a:spcPts val="0"/>
              </a:spcBef>
              <a:spcAft>
                <a:spcPts val="0"/>
              </a:spcAft>
              <a:buSzPts val="1800"/>
              <a:buNone/>
            </a:pPr>
            <a:r>
              <a:rPr lang="en-GB" sz="2400" dirty="0">
                <a:solidFill>
                  <a:schemeClr val="tx1"/>
                </a:solidFill>
                <a:latin typeface="Times New Roman" panose="02020603050405020304" pitchFamily="18" charset="0"/>
                <a:cs typeface="Times New Roman" panose="02020603050405020304" pitchFamily="18" charset="0"/>
                <a:sym typeface="+mn-ea"/>
              </a:rPr>
              <a:t>THE objective of the Blood Donation Management System is to streamline donor registration, track blood inventory, and maintain donor records efficiently. It provides a user-friendly interface for managing operations, ensures data accuracy with validation, and supports scalability for future enhancements. The system aims to enhance blood bank management and promote better organization to facilitate life-saving efforts.</a:t>
            </a:r>
          </a:p>
          <a:p>
            <a:pPr marL="514350" lvl="0" indent="-285750" algn="l" rtl="0">
              <a:lnSpc>
                <a:spcPct val="125000"/>
              </a:lnSpc>
              <a:spcBef>
                <a:spcPts val="0"/>
              </a:spcBef>
              <a:spcAft>
                <a:spcPts val="0"/>
              </a:spcAft>
              <a:buSzPts val="1800"/>
              <a:buFont typeface="Wingdings" panose="05000000000000000000" charset="0"/>
              <a:buChar char="Ø"/>
            </a:pPr>
            <a:endParaRPr lang="en-GB" sz="3000" dirty="0">
              <a:solidFill>
                <a:schemeClr val="tx1"/>
              </a:solidFill>
              <a:latin typeface="Times New Roman" panose="02020603050405020304" pitchFamily="18" charset="0"/>
              <a:cs typeface="Times New Roman" panose="02020603050405020304" pitchFamily="18" charset="0"/>
              <a:sym typeface="+mn-ea"/>
            </a:endParaRPr>
          </a:p>
        </p:txBody>
      </p:sp>
      <p:pic>
        <p:nvPicPr>
          <p:cNvPr id="8196"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8197"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PROJECT INTRODUCTION</a:t>
            </a:r>
            <a:endParaRPr lang="en-US" altLang="en-US" sz="3200" b="1" dirty="0">
              <a:ea typeface="Arial" panose="020B0604020202020204" pitchFamily="34" charset="0"/>
            </a:endParaRPr>
          </a:p>
        </p:txBody>
      </p:sp>
      <p:sp>
        <p:nvSpPr>
          <p:cNvPr id="10243" name="Text Box 2"/>
          <p:cNvSpPr txBox="1"/>
          <p:nvPr/>
        </p:nvSpPr>
        <p:spPr>
          <a:xfrm>
            <a:off x="607219" y="1220788"/>
            <a:ext cx="10894220"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a:lnSpc>
                <a:spcPct val="150000"/>
              </a:lnSpc>
              <a:buFont typeface="Wingdings" panose="05000000000000000000" charset="0"/>
              <a:buChar char="Ø"/>
            </a:pPr>
            <a:r>
              <a:rPr lang="en-GB" altLang="en-US" sz="2400" b="1" dirty="0">
                <a:latin typeface="Times New Roman" panose="02020603050405020304" pitchFamily="18" charset="0"/>
                <a:cs typeface="Times New Roman" panose="02020603050405020304" pitchFamily="18" charset="0"/>
                <a:sym typeface="+mn-ea"/>
              </a:rPr>
              <a:t>Purpose:</a:t>
            </a:r>
            <a:r>
              <a:rPr lang="en-GB" altLang="en-US" sz="2400" dirty="0">
                <a:latin typeface="Times New Roman" panose="02020603050405020304" pitchFamily="18" charset="0"/>
                <a:cs typeface="Times New Roman" panose="02020603050405020304" pitchFamily="18" charset="0"/>
                <a:sym typeface="+mn-ea"/>
              </a:rPr>
              <a:t> Develop a software application to streamline blood donation management processes.</a:t>
            </a:r>
          </a:p>
          <a:p>
            <a:pPr algn="just">
              <a:lnSpc>
                <a:spcPct val="150000"/>
              </a:lnSpc>
              <a:buFont typeface="Wingdings" panose="05000000000000000000" charset="0"/>
              <a:buChar char="Ø"/>
            </a:pPr>
            <a:r>
              <a:rPr lang="en-GB" altLang="en-US" sz="2400" b="1" dirty="0">
                <a:latin typeface="Times New Roman" panose="02020603050405020304" pitchFamily="18" charset="0"/>
                <a:cs typeface="Times New Roman" panose="02020603050405020304" pitchFamily="18" charset="0"/>
                <a:sym typeface="+mn-ea"/>
              </a:rPr>
              <a:t>Core Functions:</a:t>
            </a:r>
            <a:r>
              <a:rPr lang="en-GB" altLang="en-US" sz="2400" dirty="0">
                <a:latin typeface="Times New Roman" panose="02020603050405020304" pitchFamily="18" charset="0"/>
                <a:cs typeface="Times New Roman" panose="02020603050405020304" pitchFamily="18" charset="0"/>
                <a:sym typeface="+mn-ea"/>
              </a:rPr>
              <a:t> Includes donor registration, maintaining records, and tracking blood inventory levels.</a:t>
            </a:r>
          </a:p>
          <a:p>
            <a:pPr algn="just">
              <a:lnSpc>
                <a:spcPct val="150000"/>
              </a:lnSpc>
              <a:buFont typeface="Wingdings" panose="05000000000000000000" charset="0"/>
              <a:buChar char="Ø"/>
            </a:pPr>
            <a:r>
              <a:rPr lang="en-GB" altLang="en-US" sz="2400" b="1" dirty="0">
                <a:latin typeface="Times New Roman" panose="02020603050405020304" pitchFamily="18" charset="0"/>
                <a:cs typeface="Times New Roman" panose="02020603050405020304" pitchFamily="18" charset="0"/>
                <a:sym typeface="+mn-ea"/>
              </a:rPr>
              <a:t>Technology Used: </a:t>
            </a:r>
            <a:r>
              <a:rPr lang="en-GB" altLang="en-US" sz="2400" dirty="0">
                <a:latin typeface="Times New Roman" panose="02020603050405020304" pitchFamily="18" charset="0"/>
                <a:cs typeface="Times New Roman" panose="02020603050405020304" pitchFamily="18" charset="0"/>
                <a:sym typeface="+mn-ea"/>
              </a:rPr>
              <a:t>Built using Java with a user-friendly GUI developed using Swing and AWT.
</a:t>
            </a:r>
            <a:r>
              <a:rPr lang="en-GB" altLang="en-US" sz="2400" b="1" dirty="0">
                <a:latin typeface="Times New Roman" panose="02020603050405020304" pitchFamily="18" charset="0"/>
                <a:cs typeface="Times New Roman" panose="02020603050405020304" pitchFamily="18" charset="0"/>
                <a:sym typeface="+mn-ea"/>
              </a:rPr>
              <a:t>Goal:</a:t>
            </a:r>
            <a:r>
              <a:rPr lang="en-GB" altLang="en-US" sz="2400" dirty="0">
                <a:latin typeface="Times New Roman" panose="02020603050405020304" pitchFamily="18" charset="0"/>
                <a:cs typeface="Times New Roman" panose="02020603050405020304" pitchFamily="18" charset="0"/>
                <a:sym typeface="+mn-ea"/>
              </a:rPr>
              <a:t> Improve efficiency and organization for blood banks and donation </a:t>
            </a:r>
            <a:r>
              <a:rPr lang="en-GB" altLang="en-US" sz="2400" dirty="0" err="1">
                <a:latin typeface="Times New Roman" panose="02020603050405020304" pitchFamily="18" charset="0"/>
                <a:cs typeface="Times New Roman" panose="02020603050405020304" pitchFamily="18" charset="0"/>
                <a:sym typeface="+mn-ea"/>
              </a:rPr>
              <a:t>centers</a:t>
            </a:r>
            <a:r>
              <a:rPr lang="en-GB" altLang="en-US" sz="2400" dirty="0">
                <a:latin typeface="Times New Roman" panose="02020603050405020304" pitchFamily="18" charset="0"/>
                <a:cs typeface="Times New Roman" panose="02020603050405020304" pitchFamily="18" charset="0"/>
                <a:sym typeface="+mn-ea"/>
              </a:rPr>
              <a:t> to support life-saving efforts.</a:t>
            </a:r>
          </a:p>
          <a:p>
            <a:pPr algn="just">
              <a:lnSpc>
                <a:spcPct val="150000"/>
              </a:lnSpc>
              <a:buFont typeface="Wingdings" panose="05000000000000000000" charset="0"/>
              <a:buChar char="Ø"/>
            </a:pPr>
            <a:endParaRPr lang="en-US" alt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endParaRPr lang="en-US" altLang="en-US" sz="2800" b="1" dirty="0">
              <a:solidFill>
                <a:schemeClr val="tx1"/>
              </a:solidFill>
              <a:latin typeface="Arial" panose="020B0604020202020204" pitchFamily="34" charset="0"/>
            </a:endParaRPr>
          </a:p>
        </p:txBody>
      </p:sp>
      <p:pic>
        <p:nvPicPr>
          <p:cNvPr id="10244"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0245"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PROBLEM STATEMENT</a:t>
            </a:r>
            <a:endParaRPr lang="en-US" altLang="en-US" sz="3200" b="1" dirty="0">
              <a:ea typeface="Arial" panose="020B0604020202020204" pitchFamily="34" charset="0"/>
            </a:endParaRPr>
          </a:p>
        </p:txBody>
      </p:sp>
      <p:sp>
        <p:nvSpPr>
          <p:cNvPr id="12291" name="Text Box 2"/>
          <p:cNvSpPr txBox="1"/>
          <p:nvPr/>
        </p:nvSpPr>
        <p:spPr>
          <a:xfrm>
            <a:off x="701675" y="1345406"/>
            <a:ext cx="10715626" cy="5322094"/>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n-US" sz="2400" b="1" dirty="0">
                <a:solidFill>
                  <a:schemeClr val="tx1"/>
                </a:solidFill>
                <a:latin typeface="Times New Roman" panose="02020603050405020304" pitchFamily="18" charset="0"/>
                <a:cs typeface="Times New Roman" panose="02020603050405020304" pitchFamily="18" charset="0"/>
              </a:rPr>
              <a:t>Inefficient Manual Processes: </a:t>
            </a:r>
            <a:r>
              <a:rPr lang="en-GB" altLang="en-US" sz="2400" dirty="0">
                <a:solidFill>
                  <a:schemeClr val="tx1"/>
                </a:solidFill>
                <a:latin typeface="Times New Roman" panose="02020603050405020304" pitchFamily="18" charset="0"/>
                <a:cs typeface="Times New Roman" panose="02020603050405020304" pitchFamily="18" charset="0"/>
              </a:rPr>
              <a:t>Many blood banks rely on manual methods for managing donor registrations and inventory, which are time-consuming, prone to errors, and difficult to scale as demands increase.
</a:t>
            </a:r>
            <a:r>
              <a:rPr lang="en-GB" altLang="en-US" sz="2400" b="1" dirty="0">
                <a:solidFill>
                  <a:schemeClr val="tx1"/>
                </a:solidFill>
                <a:latin typeface="Times New Roman" panose="02020603050405020304" pitchFamily="18" charset="0"/>
                <a:cs typeface="Times New Roman" panose="02020603050405020304" pitchFamily="18" charset="0"/>
              </a:rPr>
              <a:t>Challenges in Data Management:</a:t>
            </a:r>
            <a:r>
              <a:rPr lang="en-GB" altLang="en-US" sz="2400" dirty="0">
                <a:solidFill>
                  <a:schemeClr val="tx1"/>
                </a:solidFill>
                <a:latin typeface="Times New Roman" panose="02020603050405020304" pitchFamily="18" charset="0"/>
                <a:cs typeface="Times New Roman" panose="02020603050405020304" pitchFamily="18" charset="0"/>
              </a:rPr>
              <a:t> Maintaining accurate donor records and tracking blood stock levels is often challenging, leading to potential mismatches, resource wastage, or delays during emergencies.</a:t>
            </a:r>
          </a:p>
          <a:p>
            <a:pPr lvl="0" algn="just"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n-US" sz="2400" b="1" dirty="0">
                <a:solidFill>
                  <a:schemeClr val="tx1"/>
                </a:solidFill>
                <a:latin typeface="Times New Roman" panose="02020603050405020304" pitchFamily="18" charset="0"/>
                <a:cs typeface="Times New Roman" panose="02020603050405020304" pitchFamily="18" charset="0"/>
              </a:rPr>
              <a:t>Lack of Scalability:</a:t>
            </a:r>
            <a:r>
              <a:rPr lang="en-GB" altLang="en-US" sz="2400" dirty="0">
                <a:solidFill>
                  <a:schemeClr val="tx1"/>
                </a:solidFill>
                <a:latin typeface="Times New Roman" panose="02020603050405020304" pitchFamily="18" charset="0"/>
                <a:cs typeface="Times New Roman" panose="02020603050405020304" pitchFamily="18" charset="0"/>
              </a:rPr>
              <a:t> Existing systems often lack features for future expansion, such as centralized databases, integration with online platforms, or advanced analytics, limiting their ability to adapt to evolving needs</a:t>
            </a:r>
            <a:r>
              <a:rPr lang="en-GB" altLang="en-US" sz="2400" b="1" dirty="0">
                <a:solidFill>
                  <a:schemeClr val="tx1"/>
                </a:solidFill>
                <a:latin typeface="Times New Roman" panose="02020603050405020304" pitchFamily="18" charset="0"/>
                <a:cs typeface="Times New Roman" panose="02020603050405020304" pitchFamily="18" charset="0"/>
              </a:rPr>
              <a:t>.</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2292"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2293"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METHODOLOGIES</a:t>
            </a:r>
            <a:endParaRPr lang="en-US" altLang="en-US" sz="3200" b="1" dirty="0">
              <a:ea typeface="Arial" panose="020B0604020202020204" pitchFamily="34" charset="0"/>
            </a:endParaRPr>
          </a:p>
        </p:txBody>
      </p:sp>
      <p:sp>
        <p:nvSpPr>
          <p:cNvPr id="14339" name="Text Box 2"/>
          <p:cNvSpPr txBox="1"/>
          <p:nvPr/>
        </p:nvSpPr>
        <p:spPr>
          <a:xfrm>
            <a:off x="632869" y="1220788"/>
            <a:ext cx="10832850"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latin typeface="Times New Roman" panose="02020603050405020304" pitchFamily="18" charset="0"/>
                <a:cs typeface="Times New Roman" panose="02020603050405020304" pitchFamily="18" charset="0"/>
              </a:rPr>
              <a:t>1</a:t>
            </a:r>
            <a:r>
              <a:rPr lang="en-GB" altLang="en-US" sz="2000" b="1" dirty="0">
                <a:latin typeface="Times New Roman" panose="02020603050405020304" pitchFamily="18" charset="0"/>
                <a:cs typeface="Times New Roman" panose="02020603050405020304" pitchFamily="18" charset="0"/>
              </a:rPr>
              <a:t>.</a:t>
            </a:r>
            <a:r>
              <a:rPr lang="en-GB" altLang="en-US" sz="2400" b="1" dirty="0">
                <a:solidFill>
                  <a:schemeClr val="tx1"/>
                </a:solidFill>
                <a:latin typeface="Times New Roman" panose="02020603050405020304" pitchFamily="18" charset="0"/>
                <a:cs typeface="Times New Roman" panose="02020603050405020304" pitchFamily="18" charset="0"/>
              </a:rPr>
              <a:t>Requirement Analysis: </a:t>
            </a:r>
            <a:r>
              <a:rPr lang="en-GB" altLang="en-US" sz="2400" dirty="0">
                <a:solidFill>
                  <a:schemeClr val="tx1"/>
                </a:solidFill>
                <a:latin typeface="Times New Roman" panose="02020603050405020304" pitchFamily="18" charset="0"/>
                <a:cs typeface="Times New Roman" panose="02020603050405020304" pitchFamily="18" charset="0"/>
              </a:rPr>
              <a:t>Identify key functionalities like donor registration and inventory tracking to address operational challenges in blood banks.</a:t>
            </a:r>
            <a:r>
              <a:rPr lang="en-GB" altLang="en-US" sz="2400" b="1" dirty="0">
                <a:solidFill>
                  <a:schemeClr val="tx1"/>
                </a:solidFill>
                <a:latin typeface="Times New Roman" panose="02020603050405020304" pitchFamily="18" charset="0"/>
                <a:cs typeface="Times New Roman" panose="02020603050405020304" pitchFamily="18" charset="0"/>
              </a:rPr>
              <a:t>
2. System Design: </a:t>
            </a:r>
            <a:r>
              <a:rPr lang="en-GB" altLang="en-US" sz="2400" dirty="0">
                <a:solidFill>
                  <a:schemeClr val="tx1"/>
                </a:solidFill>
                <a:latin typeface="Times New Roman" panose="02020603050405020304" pitchFamily="18" charset="0"/>
                <a:cs typeface="Times New Roman" panose="02020603050405020304" pitchFamily="18" charset="0"/>
              </a:rPr>
              <a:t>Create a modular system using Java, Swing, and efficient data structures for scalability and usability.</a:t>
            </a:r>
            <a:r>
              <a:rPr lang="en-GB" altLang="en-US" sz="2400" b="1" dirty="0">
                <a:solidFill>
                  <a:schemeClr val="tx1"/>
                </a:solidFill>
                <a:latin typeface="Times New Roman" panose="02020603050405020304" pitchFamily="18" charset="0"/>
                <a:cs typeface="Times New Roman" panose="02020603050405020304" pitchFamily="18" charset="0"/>
              </a:rPr>
              <a:t>
3. Error Handling: </a:t>
            </a:r>
            <a:r>
              <a:rPr lang="en-GB" altLang="en-US" sz="2400" dirty="0">
                <a:solidFill>
                  <a:schemeClr val="tx1"/>
                </a:solidFill>
                <a:latin typeface="Times New Roman" panose="02020603050405020304" pitchFamily="18" charset="0"/>
                <a:cs typeface="Times New Roman" panose="02020603050405020304" pitchFamily="18" charset="0"/>
              </a:rPr>
              <a:t>Implement validation and exception handling to ensure data accuracy and system reliability.</a:t>
            </a:r>
            <a:r>
              <a:rPr lang="en-GB" altLang="en-US" sz="2400" b="1" dirty="0">
                <a:solidFill>
                  <a:schemeClr val="tx1"/>
                </a:solidFill>
                <a:latin typeface="Times New Roman" panose="02020603050405020304" pitchFamily="18" charset="0"/>
                <a:cs typeface="Times New Roman" panose="02020603050405020304" pitchFamily="18" charset="0"/>
              </a:rPr>
              <a:t>
4. Testing and Deployment: </a:t>
            </a:r>
            <a:r>
              <a:rPr lang="en-GB" altLang="en-US" sz="2400" dirty="0">
                <a:solidFill>
                  <a:schemeClr val="tx1"/>
                </a:solidFill>
                <a:latin typeface="Times New Roman" panose="02020603050405020304" pitchFamily="18" charset="0"/>
                <a:cs typeface="Times New Roman" panose="02020603050405020304" pitchFamily="18" charset="0"/>
              </a:rPr>
              <a:t>Test for functionality and performance, resolve issues, and deploy a stable, scalable system.</a:t>
            </a: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GB" altLang="en-US" sz="2400" dirty="0">
              <a:solidFill>
                <a:schemeClr val="tx1"/>
              </a:solidFill>
              <a:latin typeface="Times New Roman" panose="02020603050405020304" pitchFamily="18" charset="0"/>
              <a:cs typeface="Times New Roman" panose="02020603050405020304" pitchFamily="18" charset="0"/>
            </a:endParaRPr>
          </a:p>
          <a:p>
            <a:pPr marL="457200" lvl="0" indent="-457200" algn="l" defTabSz="457200" eaLnBrk="1" hangingPunct="1">
              <a:lnSpc>
                <a:spcPct val="150000"/>
              </a:lnSpc>
              <a:spcBef>
                <a:spcPct val="0"/>
              </a:spcBef>
              <a:buFontTx/>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14340"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4341"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470" y="308610"/>
            <a:ext cx="9288780" cy="892810"/>
          </a:xfrm>
        </p:spPr>
        <p:txBody>
          <a:bodyPr/>
          <a:lstStyle/>
          <a:p>
            <a:pPr algn="ctr"/>
            <a:r>
              <a:rPr lang="en-US" altLang="en-US" sz="3200" b="1" dirty="0">
                <a:cs typeface="Arial" panose="020B0604020202020204" pitchFamily="34" charset="0"/>
                <a:sym typeface="+mn-ea"/>
              </a:rPr>
              <a:t>METHODOLOGIES</a:t>
            </a:r>
            <a:endParaRPr lang="en-US" sz="3200"/>
          </a:p>
        </p:txBody>
      </p:sp>
      <p:sp>
        <p:nvSpPr>
          <p:cNvPr id="3" name="Content Placeholder 2"/>
          <p:cNvSpPr>
            <a:spLocks noGrp="1"/>
          </p:cNvSpPr>
          <p:nvPr>
            <p:ph idx="1"/>
          </p:nvPr>
        </p:nvSpPr>
        <p:spPr>
          <a:xfrm>
            <a:off x="609600" y="1600200"/>
            <a:ext cx="11303000" cy="5100955"/>
          </a:xfrm>
        </p:spPr>
        <p:txBody>
          <a:bodyPr/>
          <a:lstStyle/>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latin typeface="Times New Roman" panose="02020603050405020304" pitchFamily="18" charset="0"/>
                <a:cs typeface="Times New Roman" panose="02020603050405020304" pitchFamily="18" charset="0"/>
                <a:sym typeface="+mn-ea"/>
              </a:rPr>
              <a:t>5.</a:t>
            </a:r>
            <a:r>
              <a:rPr lang="en-GB" altLang="en-US" sz="2000" b="1" dirty="0">
                <a:latin typeface="Times New Roman" panose="02020603050405020304" pitchFamily="18" charset="0"/>
                <a:cs typeface="Times New Roman" panose="02020603050405020304" pitchFamily="18" charset="0"/>
                <a:sym typeface="+mn-ea"/>
              </a:rPr>
              <a:t>Future Enhancement Planning: </a:t>
            </a:r>
            <a:r>
              <a:rPr lang="en-GB" altLang="en-US" sz="2000" dirty="0">
                <a:latin typeface="Times New Roman" panose="02020603050405020304" pitchFamily="18" charset="0"/>
                <a:cs typeface="Times New Roman" panose="02020603050405020304" pitchFamily="18" charset="0"/>
                <a:sym typeface="+mn-ea"/>
              </a:rPr>
              <a:t>Plan for scalability by designing modules that can be extended with features like centralized databases, AI-based demand prediction, and mobile integration.</a:t>
            </a:r>
          </a:p>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n-US" sz="2000" b="1" dirty="0">
                <a:latin typeface="Times New Roman" panose="02020603050405020304" pitchFamily="18" charset="0"/>
                <a:cs typeface="Times New Roman" panose="02020603050405020304" pitchFamily="18" charset="0"/>
              </a:rPr>
              <a:t>6.Development Process: </a:t>
            </a:r>
            <a:r>
              <a:rPr lang="en-GB" altLang="en-US" sz="2000" dirty="0">
                <a:latin typeface="Times New Roman" panose="02020603050405020304" pitchFamily="18" charset="0"/>
                <a:cs typeface="Times New Roman" panose="02020603050405020304" pitchFamily="18" charset="0"/>
              </a:rPr>
              <a:t>Follow an iterative development approach to implement features, validate user inputs, and ensure seamless integration of components.</a:t>
            </a:r>
            <a:endParaRPr lang="en-US" altLang="en-US" sz="2000" dirty="0">
              <a:latin typeface="Times New Roman" panose="02020603050405020304" pitchFamily="18" charset="0"/>
              <a:cs typeface="Times New Roman" panose="02020603050405020304" pitchFamily="18" charset="0"/>
            </a:endParaRPr>
          </a:p>
          <a:p>
            <a:endParaRPr lang="en-US" sz="2000" dirty="0"/>
          </a:p>
        </p:txBody>
      </p:sp>
      <p:pic>
        <p:nvPicPr>
          <p:cNvPr id="14340" name="Picture 3"/>
          <p:cNvPicPr>
            <a:picLocks noChangeAspect="1"/>
          </p:cNvPicPr>
          <p:nvPr/>
        </p:nvPicPr>
        <p:blipFill>
          <a:blip r:embed="rId2"/>
          <a:stretch>
            <a:fillRect/>
          </a:stretch>
        </p:blipFill>
        <p:spPr>
          <a:xfrm>
            <a:off x="263525" y="349250"/>
            <a:ext cx="1066800" cy="1057275"/>
          </a:xfrm>
          <a:prstGeom prst="rect">
            <a:avLst/>
          </a:prstGeom>
          <a:noFill/>
          <a:ln w="9525">
            <a:noFill/>
          </a:ln>
        </p:spPr>
      </p:pic>
      <p:pic>
        <p:nvPicPr>
          <p:cNvPr id="14341" name="Picture 5"/>
          <p:cNvPicPr>
            <a:picLocks noChangeAspect="1"/>
          </p:cNvPicPr>
          <p:nvPr/>
        </p:nvPicPr>
        <p:blipFill>
          <a:blip r:embed="rId3"/>
          <a:stretch>
            <a:fillRect/>
          </a:stretch>
        </p:blipFill>
        <p:spPr>
          <a:xfrm>
            <a:off x="10704830" y="299720"/>
            <a:ext cx="1154113" cy="1103313"/>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t>ARCHITECTURE OF THE PROPOSED SYSTEM </a:t>
            </a:r>
          </a:p>
        </p:txBody>
      </p:sp>
      <p:pic>
        <p:nvPicPr>
          <p:cNvPr id="16388"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6389"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pic>
        <p:nvPicPr>
          <p:cNvPr id="4" name="Picture 3">
            <a:extLst>
              <a:ext uri="{FF2B5EF4-FFF2-40B4-BE49-F238E27FC236}">
                <a16:creationId xmlns:a16="http://schemas.microsoft.com/office/drawing/2014/main" id="{D711070A-1494-18C5-EE44-0B8F8C34E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484" y="1589484"/>
            <a:ext cx="9036844" cy="4429124"/>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LIST OF MODULES</a:t>
            </a:r>
            <a:endParaRPr lang="en-US" altLang="en-US" sz="3200" b="1" dirty="0">
              <a:ea typeface="Arial" panose="020B0604020202020204" pitchFamily="34" charset="0"/>
            </a:endParaRPr>
          </a:p>
        </p:txBody>
      </p:sp>
      <p:sp>
        <p:nvSpPr>
          <p:cNvPr id="18435" name="Text Box 2"/>
          <p:cNvSpPr txBox="1"/>
          <p:nvPr/>
        </p:nvSpPr>
        <p:spPr>
          <a:xfrm>
            <a:off x="767952" y="1220788"/>
            <a:ext cx="11108531"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n-US" sz="2000" b="1" dirty="0">
                <a:latin typeface="Times New Roman" panose="02020603050405020304" pitchFamily="18" charset="0"/>
                <a:cs typeface="Times New Roman" panose="02020603050405020304" pitchFamily="18" charset="0"/>
              </a:rPr>
              <a:t>1.User Interface Module :</a:t>
            </a:r>
            <a:r>
              <a:rPr lang="en-GB" altLang="en-US" sz="2000" dirty="0">
                <a:latin typeface="Times New Roman" panose="02020603050405020304" pitchFamily="18" charset="0"/>
                <a:cs typeface="Times New Roman" panose="02020603050405020304" pitchFamily="18" charset="0"/>
              </a:rPr>
              <a:t>                </a:t>
            </a:r>
          </a:p>
          <a:p>
            <a:pPr marL="0" lvl="0" indent="0" algn="just" defTabSz="457200" eaLnBrk="1" hangingPunct="1">
              <a:lnSpc>
                <a:spcPct val="150000"/>
              </a:lnSpc>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n-US" sz="2000" dirty="0">
                <a:latin typeface="Times New Roman" panose="02020603050405020304" pitchFamily="18" charset="0"/>
                <a:cs typeface="Times New Roman" panose="02020603050405020304" pitchFamily="18" charset="0"/>
              </a:rPr>
              <a:t>                The user interface is developed using Java Swing and AWT libraries to provide an intuitive and interactive graphical environment. It includes components like text fields, buttons, labels, and lists, which allow users to register donors, view donor history, and manage blood inventory. The layout is managed using </a:t>
            </a:r>
            <a:r>
              <a:rPr lang="en-GB" altLang="en-US" sz="2000" dirty="0" err="1">
                <a:latin typeface="Times New Roman" panose="02020603050405020304" pitchFamily="18" charset="0"/>
                <a:cs typeface="Times New Roman" panose="02020603050405020304" pitchFamily="18" charset="0"/>
              </a:rPr>
              <a:t>GridBagLayout</a:t>
            </a:r>
            <a:r>
              <a:rPr lang="en-GB" altLang="en-US" sz="2000" dirty="0">
                <a:latin typeface="Times New Roman" panose="02020603050405020304" pitchFamily="18" charset="0"/>
                <a:cs typeface="Times New Roman" panose="02020603050405020304" pitchFamily="18" charset="0"/>
              </a:rPr>
              <a:t>, ensuring a flexible and organized design. This module is critical for facilitating user interactions with the system and ensuring ease of use for non-technical users.</a:t>
            </a:r>
          </a:p>
          <a:p>
            <a:pPr marL="0" lvl="0" indent="0" algn="just" defTabSz="457200" eaLnBrk="1" hangingPunct="1">
              <a:lnSpc>
                <a:spcPct val="150000"/>
              </a:lnSpc>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GB" altLang="en-US" sz="2000" b="1" dirty="0">
                <a:latin typeface="Times New Roman" panose="02020603050405020304" pitchFamily="18" charset="0"/>
                <a:cs typeface="Times New Roman" panose="02020603050405020304" pitchFamily="18" charset="0"/>
              </a:rPr>
              <a:t>2. Donor Registration Module:</a:t>
            </a:r>
            <a:r>
              <a:rPr lang="en-GB" altLang="en-US" sz="2000" dirty="0">
                <a:latin typeface="Times New Roman" panose="02020603050405020304" pitchFamily="18" charset="0"/>
                <a:cs typeface="Times New Roman" panose="02020603050405020304" pitchFamily="18" charset="0"/>
              </a:rPr>
              <a:t>
               This module handles the process of adding new donors to the system. It collects essential information such as name, age, and blood group, validates the data for completeness and correctness, and stores it in an </a:t>
            </a:r>
            <a:r>
              <a:rPr lang="en-GB" altLang="en-US" sz="2000" dirty="0" err="1">
                <a:latin typeface="Times New Roman" panose="02020603050405020304" pitchFamily="18" charset="0"/>
                <a:cs typeface="Times New Roman" panose="02020603050405020304" pitchFamily="18" charset="0"/>
              </a:rPr>
              <a:t>ArrayList</a:t>
            </a:r>
            <a:r>
              <a:rPr lang="en-GB" altLang="en-US" sz="2000" dirty="0">
                <a:latin typeface="Times New Roman" panose="02020603050405020304" pitchFamily="18" charset="0"/>
                <a:cs typeface="Times New Roman" panose="02020603050405020304" pitchFamily="18" charset="0"/>
              </a:rPr>
              <a:t>. If the input is invalid, it uses exception handling to notify the user with appropriate error messages. This module ensures the accuracy and security of donor information, making it foundational for managing records.</a:t>
            </a:r>
          </a:p>
          <a:p>
            <a:pPr marL="0" lvl="0" indent="0" algn="just" defTabSz="457200" eaLnBrk="1" hangingPunct="1">
              <a:lnSpc>
                <a:spcPct val="150000"/>
              </a:lnSpc>
              <a:spcBef>
                <a:spcPct val="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b="1" dirty="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dirty="0">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dirty="0">
              <a:latin typeface="Times New Roman" panose="02020603050405020304" pitchFamily="18" charset="0"/>
              <a:cs typeface="Times New Roman" panose="02020603050405020304" pitchFamily="18" charset="0"/>
            </a:endParaRPr>
          </a:p>
        </p:txBody>
      </p:sp>
      <p:pic>
        <p:nvPicPr>
          <p:cNvPr id="18436"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8437"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6080</Words>
  <Application>Microsoft Office PowerPoint</Application>
  <PresentationFormat>Widescreen</PresentationFormat>
  <Paragraphs>122</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PowerPoint Presentation</vt:lpstr>
      <vt:lpstr>PRESENTATION OVERVIEW</vt:lpstr>
      <vt:lpstr>OBJECTIVE</vt:lpstr>
      <vt:lpstr>PROJECT INTRODUCTION</vt:lpstr>
      <vt:lpstr>PROBLEM STATEMENT</vt:lpstr>
      <vt:lpstr>METHODOLOGIES</vt:lpstr>
      <vt:lpstr>METHODOLOGIES</vt:lpstr>
      <vt:lpstr>ARCHITECTURE OF THE PROPOSED SYSTEM </vt:lpstr>
      <vt:lpstr>LIST OF MODULES</vt:lpstr>
      <vt:lpstr>LIST OF MODULES</vt:lpstr>
      <vt:lpstr>RESULTS AND DISCUSSION</vt:lpstr>
      <vt:lpstr>RESULTS AND DISCUSSION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Eniyaa Arivalagan</cp:lastModifiedBy>
  <cp:revision>173</cp:revision>
  <dcterms:created xsi:type="dcterms:W3CDTF">2018-05-03T08:24:28Z</dcterms:created>
  <dcterms:modified xsi:type="dcterms:W3CDTF">2024-12-01T14:20:02Z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5B6F256D5B8C46B5986C34A442BF8146_13</vt:lpwstr>
  </property>
  <property fmtid="{D5CDD505-2E9C-101B-9397-08002B2CF9AE}" pid="13" name="KSOProductBuildVer">
    <vt:lpwstr>1033-12.2.0.18911</vt:lpwstr>
  </property>
</Properties>
</file>