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739" r:id="rId2"/>
  </p:sldMasterIdLst>
  <p:notesMasterIdLst>
    <p:notesMasterId r:id="rId20"/>
  </p:notesMasterIdLst>
  <p:sldIdLst>
    <p:sldId id="263" r:id="rId3"/>
    <p:sldId id="256" r:id="rId4"/>
    <p:sldId id="257" r:id="rId5"/>
    <p:sldId id="258" r:id="rId6"/>
    <p:sldId id="259" r:id="rId7"/>
    <p:sldId id="269" r:id="rId8"/>
    <p:sldId id="260" r:id="rId9"/>
    <p:sldId id="261" r:id="rId10"/>
    <p:sldId id="265" r:id="rId11"/>
    <p:sldId id="262" r:id="rId12"/>
    <p:sldId id="264" r:id="rId13"/>
    <p:sldId id="268" r:id="rId14"/>
    <p:sldId id="272" r:id="rId15"/>
    <p:sldId id="266" r:id="rId16"/>
    <p:sldId id="267"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40377-CF00-21B5-6932-070248F82F81}" v="12" dt="2019-02-25T18:39:57.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ima DIALLO" userId="S::ibrahima.diallo2@etu.univ-st-etienne.fr::d4e31dcd-11ed-4e2f-a5db-575be65b9b19" providerId="AD" clId="Web-{EAA40377-CF00-21B5-6932-070248F82F81}"/>
    <pc:docChg chg="addSld modSld">
      <pc:chgData name="Ibrahima DIALLO" userId="S::ibrahima.diallo2@etu.univ-st-etienne.fr::d4e31dcd-11ed-4e2f-a5db-575be65b9b19" providerId="AD" clId="Web-{EAA40377-CF00-21B5-6932-070248F82F81}" dt="2019-02-25T18:41:14.740" v="4071" actId="14100"/>
      <pc:docMkLst>
        <pc:docMk/>
      </pc:docMkLst>
      <pc:sldChg chg="modSp">
        <pc:chgData name="Ibrahima DIALLO" userId="S::ibrahima.diallo2@etu.univ-st-etienne.fr::d4e31dcd-11ed-4e2f-a5db-575be65b9b19" providerId="AD" clId="Web-{EAA40377-CF00-21B5-6932-070248F82F81}" dt="2019-02-25T17:23:26.610" v="60" actId="20577"/>
        <pc:sldMkLst>
          <pc:docMk/>
          <pc:sldMk cId="3819308541" sldId="266"/>
        </pc:sldMkLst>
        <pc:spChg chg="mod">
          <ac:chgData name="Ibrahima DIALLO" userId="S::ibrahima.diallo2@etu.univ-st-etienne.fr::d4e31dcd-11ed-4e2f-a5db-575be65b9b19" providerId="AD" clId="Web-{EAA40377-CF00-21B5-6932-070248F82F81}" dt="2019-02-25T17:23:26.610" v="60" actId="20577"/>
          <ac:spMkLst>
            <pc:docMk/>
            <pc:sldMk cId="3819308541" sldId="266"/>
            <ac:spMk id="2" creationId="{00000000-0000-0000-0000-000000000000}"/>
          </ac:spMkLst>
        </pc:spChg>
      </pc:sldChg>
      <pc:sldChg chg="addSp delSp modSp">
        <pc:chgData name="Ibrahima DIALLO" userId="S::ibrahima.diallo2@etu.univ-st-etienne.fr::d4e31dcd-11ed-4e2f-a5db-575be65b9b19" providerId="AD" clId="Web-{EAA40377-CF00-21B5-6932-070248F82F81}" dt="2019-02-25T17:52:22.190" v="1898"/>
        <pc:sldMkLst>
          <pc:docMk/>
          <pc:sldMk cId="2408509637" sldId="267"/>
        </pc:sldMkLst>
        <pc:spChg chg="del mod">
          <ac:chgData name="Ibrahima DIALLO" userId="S::ibrahima.diallo2@etu.univ-st-etienne.fr::d4e31dcd-11ed-4e2f-a5db-575be65b9b19" providerId="AD" clId="Web-{EAA40377-CF00-21B5-6932-070248F82F81}" dt="2019-02-25T17:52:18.331" v="1897"/>
          <ac:spMkLst>
            <pc:docMk/>
            <pc:sldMk cId="2408509637" sldId="267"/>
            <ac:spMk id="4" creationId="{145CA327-20E6-4148-805B-D5FAC834A12F}"/>
          </ac:spMkLst>
        </pc:spChg>
        <pc:spChg chg="add del mod">
          <ac:chgData name="Ibrahima DIALLO" userId="S::ibrahima.diallo2@etu.univ-st-etienne.fr::d4e31dcd-11ed-4e2f-a5db-575be65b9b19" providerId="AD" clId="Web-{EAA40377-CF00-21B5-6932-070248F82F81}" dt="2019-02-25T17:52:22.190" v="1898"/>
          <ac:spMkLst>
            <pc:docMk/>
            <pc:sldMk cId="2408509637" sldId="267"/>
            <ac:spMk id="6" creationId="{CE50FC1A-F95D-41C4-AA74-E0EC31756CD6}"/>
          </ac:spMkLst>
        </pc:spChg>
      </pc:sldChg>
      <pc:sldChg chg="addSp delSp modSp new">
        <pc:chgData name="Ibrahima DIALLO" userId="S::ibrahima.diallo2@etu.univ-st-etienne.fr::d4e31dcd-11ed-4e2f-a5db-575be65b9b19" providerId="AD" clId="Web-{EAA40377-CF00-21B5-6932-070248F82F81}" dt="2019-02-25T18:21:47.192" v="3546" actId="1076"/>
        <pc:sldMkLst>
          <pc:docMk/>
          <pc:sldMk cId="3247768502" sldId="270"/>
        </pc:sldMkLst>
        <pc:spChg chg="del mod">
          <ac:chgData name="Ibrahima DIALLO" userId="S::ibrahima.diallo2@etu.univ-st-etienne.fr::d4e31dcd-11ed-4e2f-a5db-575be65b9b19" providerId="AD" clId="Web-{EAA40377-CF00-21B5-6932-070248F82F81}" dt="2019-02-25T17:20:16.756" v="9"/>
          <ac:spMkLst>
            <pc:docMk/>
            <pc:sldMk cId="3247768502" sldId="270"/>
            <ac:spMk id="2" creationId="{046F1CC9-814C-4F65-AB13-FAE56A4C8FED}"/>
          </ac:spMkLst>
        </pc:spChg>
        <pc:spChg chg="del mod">
          <ac:chgData name="Ibrahima DIALLO" userId="S::ibrahima.diallo2@etu.univ-st-etienne.fr::d4e31dcd-11ed-4e2f-a5db-575be65b9b19" providerId="AD" clId="Web-{EAA40377-CF00-21B5-6932-070248F82F81}" dt="2019-02-25T17:24:11.140" v="67"/>
          <ac:spMkLst>
            <pc:docMk/>
            <pc:sldMk cId="3247768502" sldId="270"/>
            <ac:spMk id="3" creationId="{CD564179-E996-4FD7-BEE3-3B0D8DCB05AF}"/>
          </ac:spMkLst>
        </pc:spChg>
        <pc:spChg chg="add del mod">
          <ac:chgData name="Ibrahima DIALLO" userId="S::ibrahima.diallo2@etu.univ-st-etienne.fr::d4e31dcd-11ed-4e2f-a5db-575be65b9b19" providerId="AD" clId="Web-{EAA40377-CF00-21B5-6932-070248F82F81}" dt="2019-02-25T17:20:28.583" v="10"/>
          <ac:spMkLst>
            <pc:docMk/>
            <pc:sldMk cId="3247768502" sldId="270"/>
            <ac:spMk id="6" creationId="{56CA1D31-4635-4027-B9E2-9F30D26D8E1D}"/>
          </ac:spMkLst>
        </pc:spChg>
        <pc:spChg chg="add mod">
          <ac:chgData name="Ibrahima DIALLO" userId="S::ibrahima.diallo2@etu.univ-st-etienne.fr::d4e31dcd-11ed-4e2f-a5db-575be65b9b19" providerId="AD" clId="Web-{EAA40377-CF00-21B5-6932-070248F82F81}" dt="2019-02-25T17:20:35.223" v="14" actId="20577"/>
          <ac:spMkLst>
            <pc:docMk/>
            <pc:sldMk cId="3247768502" sldId="270"/>
            <ac:spMk id="8" creationId="{C4976C23-4728-4B30-A9B4-E13D1CBF71D4}"/>
          </ac:spMkLst>
        </pc:spChg>
        <pc:spChg chg="add del mod">
          <ac:chgData name="Ibrahima DIALLO" userId="S::ibrahima.diallo2@etu.univ-st-etienne.fr::d4e31dcd-11ed-4e2f-a5db-575be65b9b19" providerId="AD" clId="Web-{EAA40377-CF00-21B5-6932-070248F82F81}" dt="2019-02-25T17:24:08.171" v="66"/>
          <ac:spMkLst>
            <pc:docMk/>
            <pc:sldMk cId="3247768502" sldId="270"/>
            <ac:spMk id="9" creationId="{75140DEC-E715-4E75-A75B-64DCD190289C}"/>
          </ac:spMkLst>
        </pc:spChg>
        <pc:spChg chg="add mod">
          <ac:chgData name="Ibrahima DIALLO" userId="S::ibrahima.diallo2@etu.univ-st-etienne.fr::d4e31dcd-11ed-4e2f-a5db-575be65b9b19" providerId="AD" clId="Web-{EAA40377-CF00-21B5-6932-070248F82F81}" dt="2019-02-25T18:21:47.192" v="3546" actId="1076"/>
          <ac:spMkLst>
            <pc:docMk/>
            <pc:sldMk cId="3247768502" sldId="270"/>
            <ac:spMk id="11" creationId="{2F09E7A7-4BCC-4116-8D52-3760FB1DE652}"/>
          </ac:spMkLst>
        </pc:spChg>
      </pc:sldChg>
      <pc:sldChg chg="modSp add replId">
        <pc:chgData name="Ibrahima DIALLO" userId="S::ibrahima.diallo2@etu.univ-st-etienne.fr::d4e31dcd-11ed-4e2f-a5db-575be65b9b19" providerId="AD" clId="Web-{EAA40377-CF00-21B5-6932-070248F82F81}" dt="2019-02-25T18:21:22.208" v="3545" actId="1076"/>
        <pc:sldMkLst>
          <pc:docMk/>
          <pc:sldMk cId="4145661839" sldId="271"/>
        </pc:sldMkLst>
        <pc:spChg chg="mod">
          <ac:chgData name="Ibrahima DIALLO" userId="S::ibrahima.diallo2@etu.univ-st-etienne.fr::d4e31dcd-11ed-4e2f-a5db-575be65b9b19" providerId="AD" clId="Web-{EAA40377-CF00-21B5-6932-070248F82F81}" dt="2019-02-25T17:52:50.361" v="1902" actId="20577"/>
          <ac:spMkLst>
            <pc:docMk/>
            <pc:sldMk cId="4145661839" sldId="271"/>
            <ac:spMk id="8" creationId="{C4976C23-4728-4B30-A9B4-E13D1CBF71D4}"/>
          </ac:spMkLst>
        </pc:spChg>
        <pc:spChg chg="mod">
          <ac:chgData name="Ibrahima DIALLO" userId="S::ibrahima.diallo2@etu.univ-st-etienne.fr::d4e31dcd-11ed-4e2f-a5db-575be65b9b19" providerId="AD" clId="Web-{EAA40377-CF00-21B5-6932-070248F82F81}" dt="2019-02-25T18:21:22.208" v="3545" actId="1076"/>
          <ac:spMkLst>
            <pc:docMk/>
            <pc:sldMk cId="4145661839" sldId="271"/>
            <ac:spMk id="11" creationId="{2F09E7A7-4BCC-4116-8D52-3760FB1DE652}"/>
          </ac:spMkLst>
        </pc:spChg>
      </pc:sldChg>
      <pc:sldChg chg="addSp delSp modSp add replId">
        <pc:chgData name="Ibrahima DIALLO" userId="S::ibrahima.diallo2@etu.univ-st-etienne.fr::d4e31dcd-11ed-4e2f-a5db-575be65b9b19" providerId="AD" clId="Web-{EAA40377-CF00-21B5-6932-070248F82F81}" dt="2019-02-25T18:41:14.740" v="4071" actId="14100"/>
        <pc:sldMkLst>
          <pc:docMk/>
          <pc:sldMk cId="547619900" sldId="272"/>
        </pc:sldMkLst>
        <pc:spChg chg="mod">
          <ac:chgData name="Ibrahima DIALLO" userId="S::ibrahima.diallo2@etu.univ-st-etienne.fr::d4e31dcd-11ed-4e2f-a5db-575be65b9b19" providerId="AD" clId="Web-{EAA40377-CF00-21B5-6932-070248F82F81}" dt="2019-02-25T18:24:31.266" v="3604" actId="20577"/>
          <ac:spMkLst>
            <pc:docMk/>
            <pc:sldMk cId="547619900" sldId="272"/>
            <ac:spMk id="4" creationId="{145CA327-20E6-4148-805B-D5FAC834A12F}"/>
          </ac:spMkLst>
        </pc:spChg>
        <pc:spChg chg="del">
          <ac:chgData name="Ibrahima DIALLO" userId="S::ibrahima.diallo2@etu.univ-st-etienne.fr::d4e31dcd-11ed-4e2f-a5db-575be65b9b19" providerId="AD" clId="Web-{EAA40377-CF00-21B5-6932-070248F82F81}" dt="2019-02-25T18:33:27.315" v="3850"/>
          <ac:spMkLst>
            <pc:docMk/>
            <pc:sldMk cId="547619900" sldId="272"/>
            <ac:spMk id="5" creationId="{51F4CF15-97DD-4BDF-846B-99EAE994E9D2}"/>
          </ac:spMkLst>
        </pc:spChg>
        <pc:spChg chg="add mod">
          <ac:chgData name="Ibrahima DIALLO" userId="S::ibrahima.diallo2@etu.univ-st-etienne.fr::d4e31dcd-11ed-4e2f-a5db-575be65b9b19" providerId="AD" clId="Web-{EAA40377-CF00-21B5-6932-070248F82F81}" dt="2019-02-25T18:41:14.740" v="4071" actId="14100"/>
          <ac:spMkLst>
            <pc:docMk/>
            <pc:sldMk cId="547619900" sldId="272"/>
            <ac:spMk id="7" creationId="{09D611C4-88BD-4903-9460-0115249F702C}"/>
          </ac:spMkLst>
        </pc:spChg>
        <pc:spChg chg="del mod">
          <ac:chgData name="Ibrahima DIALLO" userId="S::ibrahima.diallo2@etu.univ-st-etienne.fr::d4e31dcd-11ed-4e2f-a5db-575be65b9b19" providerId="AD" clId="Web-{EAA40377-CF00-21B5-6932-070248F82F81}" dt="2019-02-25T18:27:53.667" v="3610"/>
          <ac:spMkLst>
            <pc:docMk/>
            <pc:sldMk cId="547619900" sldId="272"/>
            <ac:spMk id="9" creationId="{DE538DAE-F683-45FD-960D-BC7ABCB8FD2D}"/>
          </ac:spMkLst>
        </pc:spChg>
        <pc:spChg chg="del">
          <ac:chgData name="Ibrahima DIALLO" userId="S::ibrahima.diallo2@etu.univ-st-etienne.fr::d4e31dcd-11ed-4e2f-a5db-575be65b9b19" providerId="AD" clId="Web-{EAA40377-CF00-21B5-6932-070248F82F81}" dt="2019-02-25T18:27:55.761" v="3611"/>
          <ac:spMkLst>
            <pc:docMk/>
            <pc:sldMk cId="547619900" sldId="272"/>
            <ac:spMk id="13" creationId="{C58FE305-EF1F-47D2-8352-00D254C10ECA}"/>
          </ac:spMkLst>
        </pc:spChg>
        <pc:spChg chg="mod">
          <ac:chgData name="Ibrahima DIALLO" userId="S::ibrahima.diallo2@etu.univ-st-etienne.fr::d4e31dcd-11ed-4e2f-a5db-575be65b9b19" providerId="AD" clId="Web-{EAA40377-CF00-21B5-6932-070248F82F81}" dt="2019-02-25T18:40:10.054" v="4051" actId="1076"/>
          <ac:spMkLst>
            <pc:docMk/>
            <pc:sldMk cId="547619900" sldId="272"/>
            <ac:spMk id="15" creationId="{73D9B683-1D56-4859-8B36-C719B76429FB}"/>
          </ac:spMkLst>
        </pc:spChg>
        <pc:picChg chg="add mod">
          <ac:chgData name="Ibrahima DIALLO" userId="S::ibrahima.diallo2@etu.univ-st-etienne.fr::d4e31dcd-11ed-4e2f-a5db-575be65b9b19" providerId="AD" clId="Web-{EAA40377-CF00-21B5-6932-070248F82F81}" dt="2019-02-25T18:23:55.876" v="3595" actId="1076"/>
          <ac:picMkLst>
            <pc:docMk/>
            <pc:sldMk cId="547619900" sldId="272"/>
            <ac:picMk id="2" creationId="{2CE2F802-2618-462C-A98B-936F84CD2A2B}"/>
          </ac:picMkLst>
        </pc:picChg>
        <pc:picChg chg="del">
          <ac:chgData name="Ibrahima DIALLO" userId="S::ibrahima.diallo2@etu.univ-st-etienne.fr::d4e31dcd-11ed-4e2f-a5db-575be65b9b19" providerId="AD" clId="Web-{EAA40377-CF00-21B5-6932-070248F82F81}" dt="2019-02-25T18:22:49.815" v="3591"/>
          <ac:picMkLst>
            <pc:docMk/>
            <pc:sldMk cId="547619900" sldId="272"/>
            <ac:picMk id="3" creationId="{3243C061-3FB3-4B22-9652-3098516E6E65}"/>
          </ac:picMkLst>
        </pc:picChg>
        <pc:picChg chg="add mod">
          <ac:chgData name="Ibrahima DIALLO" userId="S::ibrahima.diallo2@etu.univ-st-etienne.fr::d4e31dcd-11ed-4e2f-a5db-575be65b9b19" providerId="AD" clId="Web-{EAA40377-CF00-21B5-6932-070248F82F81}" dt="2019-02-25T18:24:06.643" v="3597" actId="1076"/>
          <ac:picMkLst>
            <pc:docMk/>
            <pc:sldMk cId="547619900" sldId="272"/>
            <ac:picMk id="11" creationId="{ADBD03ED-1F5E-42C8-BFDA-C9A4BD45B2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8727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48727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65703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7760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10643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2945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65068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74068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61720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401794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2347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4361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13853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1438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A220FD0-E7BB-443B-8799-3C27FB98E986}" type="datetime1">
              <a:rPr lang="en-US" smtClean="0"/>
              <a:t>2/25/2019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Groupe 7</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189150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D9E3A0-D617-418C-848E-718F9C3BD4E9}"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65868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254F65-AE5C-4FD4-8C8C-8C680627BBDB}"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90041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5FE055-20B1-4C36-BFDA-25097E342923}"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293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Groupe 7</a:t>
            </a:r>
          </a:p>
        </p:txBody>
      </p:sp>
      <p:sp>
        <p:nvSpPr>
          <p:cNvPr id="6" name="Slide Number Placeholder 5"/>
          <p:cNvSpPr>
            <a:spLocks noGrp="1"/>
          </p:cNvSpPr>
          <p:nvPr>
            <p:ph type="sldNum" sz="quarter" idx="12"/>
          </p:nvPr>
        </p:nvSpPr>
        <p:spPr>
          <a:xfrm>
            <a:off x="10608958" y="5870575"/>
            <a:ext cx="551167" cy="377825"/>
          </a:xfrm>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268418401"/>
      </p:ext>
    </p:extLst>
  </p:cSld>
  <p:clrMapOvr>
    <a:overrideClrMapping bg1="dk1" tx1="lt1" bg2="dk2" tx2="lt2" accent1="accent1" accent2="accent2" accent3="accent3" accent4="accent4" accent5="accent5" accent6="accent6" hlink="hlink" folHlink="folHlink"/>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60325382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46190805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36A7C4F-29A5-45BD-A6FD-45518307FC40}"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820655250"/>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36A7C4F-29A5-45BD-A6FD-45518307FC40}" type="datetime1">
              <a:rPr lang="en-US" smtClean="0"/>
              <a:t>2/25/2019</a:t>
            </a:fld>
            <a:endParaRPr lang="en-US"/>
          </a:p>
        </p:txBody>
      </p:sp>
      <p:sp>
        <p:nvSpPr>
          <p:cNvPr id="8" name="Footer Placeholder 7"/>
          <p:cNvSpPr>
            <a:spLocks noGrp="1"/>
          </p:cNvSpPr>
          <p:nvPr>
            <p:ph type="ftr" sz="quarter" idx="11"/>
          </p:nvPr>
        </p:nvSpPr>
        <p:spPr/>
        <p:txBody>
          <a:bodyPr/>
          <a:lstStyle/>
          <a:p>
            <a:r>
              <a:rPr lang="en-US"/>
              <a:t>Groupe 7</a:t>
            </a:r>
          </a:p>
        </p:txBody>
      </p:sp>
      <p:sp>
        <p:nvSpPr>
          <p:cNvPr id="9" name="Slide Number Placeholder 8"/>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768457577"/>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36A7C4F-29A5-45BD-A6FD-45518307FC40}" type="datetime1">
              <a:rPr lang="en-US" smtClean="0"/>
              <a:t>2/25/2019</a:t>
            </a:fld>
            <a:endParaRPr lang="en-US"/>
          </a:p>
        </p:txBody>
      </p:sp>
      <p:sp>
        <p:nvSpPr>
          <p:cNvPr id="4" name="Footer Placeholder 3"/>
          <p:cNvSpPr>
            <a:spLocks noGrp="1"/>
          </p:cNvSpPr>
          <p:nvPr>
            <p:ph type="ftr" sz="quarter" idx="11"/>
          </p:nvPr>
        </p:nvSpPr>
        <p:spPr/>
        <p:txBody>
          <a:bodyPr/>
          <a:lstStyle/>
          <a:p>
            <a:r>
              <a:rPr lang="en-US"/>
              <a:t>Groupe 7</a:t>
            </a:r>
          </a:p>
        </p:txBody>
      </p:sp>
      <p:sp>
        <p:nvSpPr>
          <p:cNvPr id="5" name="Slide Number Placeholder 4"/>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838046799"/>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36A7C4F-29A5-45BD-A6FD-45518307FC40}" type="datetime1">
              <a:rPr lang="en-US" smtClean="0"/>
              <a:t>2/25/2019</a:t>
            </a:fld>
            <a:endParaRPr lang="en-US"/>
          </a:p>
        </p:txBody>
      </p:sp>
      <p:sp>
        <p:nvSpPr>
          <p:cNvPr id="3" name="Footer Placeholder 2"/>
          <p:cNvSpPr>
            <a:spLocks noGrp="1"/>
          </p:cNvSpPr>
          <p:nvPr>
            <p:ph type="ftr" sz="quarter" idx="11"/>
          </p:nvPr>
        </p:nvSpPr>
        <p:spPr/>
        <p:txBody>
          <a:bodyPr/>
          <a:lstStyle/>
          <a:p>
            <a:r>
              <a:rPr lang="en-US"/>
              <a:t>Groupe 7</a:t>
            </a:r>
          </a:p>
        </p:txBody>
      </p:sp>
      <p:sp>
        <p:nvSpPr>
          <p:cNvPr id="4" name="Slide Number Placeholder 3"/>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8832438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D17A36-9FE9-4A30-8CE5-F04BC214A3F4}"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976292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407208471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637816269"/>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8964725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59062366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333056334"/>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03394494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101527913"/>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325261627"/>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244287047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5286653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126E009-2198-40E3-9CC9-1EE4AB996734}"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732335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4E45DE-1846-4B08-A97B-6DE639BCCCFF}" type="datetime1">
              <a:rPr lang="en-US" smtClean="0"/>
              <a:t>2/25/2019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5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DFECC74-1381-4C51-AC05-7EC0833E7B33}"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8307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6C92FA5-5436-4F5B-9EF3-E512A9C70183}" type="datetime1">
              <a:rPr lang="en-US" smtClean="0"/>
              <a:t>2/25/2019</a:t>
            </a:fld>
            <a:endParaRPr lang="en-US"/>
          </a:p>
        </p:txBody>
      </p:sp>
      <p:sp>
        <p:nvSpPr>
          <p:cNvPr id="8" name="Footer Placeholder 7"/>
          <p:cNvSpPr>
            <a:spLocks noGrp="1"/>
          </p:cNvSpPr>
          <p:nvPr>
            <p:ph type="ftr" sz="quarter" idx="11"/>
          </p:nvPr>
        </p:nvSpPr>
        <p:spPr/>
        <p:txBody>
          <a:bodyPr/>
          <a:lstStyle/>
          <a:p>
            <a:r>
              <a:rPr lang="en-US"/>
              <a:t>Groupe 7</a:t>
            </a:r>
          </a:p>
        </p:txBody>
      </p:sp>
      <p:sp>
        <p:nvSpPr>
          <p:cNvPr id="9" name="Slide Number Placeholder 8"/>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27243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9B3516A-073D-40ED-BA94-C1B0B6313250}" type="datetime1">
              <a:rPr lang="en-US" smtClean="0"/>
              <a:t>2/25/2019</a:t>
            </a:fld>
            <a:endParaRPr lang="en-US"/>
          </a:p>
        </p:txBody>
      </p:sp>
      <p:sp>
        <p:nvSpPr>
          <p:cNvPr id="4" name="Footer Placeholder 3"/>
          <p:cNvSpPr>
            <a:spLocks noGrp="1"/>
          </p:cNvSpPr>
          <p:nvPr>
            <p:ph type="ftr" sz="quarter" idx="11"/>
          </p:nvPr>
        </p:nvSpPr>
        <p:spPr/>
        <p:txBody>
          <a:bodyPr/>
          <a:lstStyle/>
          <a:p>
            <a:r>
              <a:rPr lang="en-US"/>
              <a:t>Groupe 7</a:t>
            </a:r>
          </a:p>
        </p:txBody>
      </p:sp>
      <p:sp>
        <p:nvSpPr>
          <p:cNvPr id="5" name="Slide Number Placeholder 4"/>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66860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1537D-5F73-4665-A1C6-B241248902F2}" type="datetime1">
              <a:rPr lang="en-US" smtClean="0"/>
              <a:t>2/25/2019</a:t>
            </a:fld>
            <a:endParaRPr lang="en-US"/>
          </a:p>
        </p:txBody>
      </p:sp>
      <p:sp>
        <p:nvSpPr>
          <p:cNvPr id="3" name="Footer Placeholder 2"/>
          <p:cNvSpPr>
            <a:spLocks noGrp="1"/>
          </p:cNvSpPr>
          <p:nvPr>
            <p:ph type="ftr" sz="quarter" idx="11"/>
          </p:nvPr>
        </p:nvSpPr>
        <p:spPr/>
        <p:txBody>
          <a:bodyPr/>
          <a:lstStyle/>
          <a:p>
            <a:r>
              <a:rPr lang="en-US"/>
              <a:t>Groupe 7</a:t>
            </a:r>
          </a:p>
        </p:txBody>
      </p:sp>
      <p:sp>
        <p:nvSpPr>
          <p:cNvPr id="4" name="Slide Number Placeholder 3"/>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419557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Modifier les styles du texte du masque</a:t>
            </a:r>
          </a:p>
        </p:txBody>
      </p:sp>
      <p:sp>
        <p:nvSpPr>
          <p:cNvPr id="5" name="Date Placeholder 4"/>
          <p:cNvSpPr>
            <a:spLocks noGrp="1"/>
          </p:cNvSpPr>
          <p:nvPr>
            <p:ph type="dt" sz="half" idx="10"/>
          </p:nvPr>
        </p:nvSpPr>
        <p:spPr/>
        <p:txBody>
          <a:bodyPr/>
          <a:lstStyle/>
          <a:p>
            <a:fld id="{492561A1-2510-4540-A97E-BA1CB86F9B0C}" type="datetime1">
              <a:rPr lang="en-US" smtClean="0"/>
              <a:t>2/25/2019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171164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EB2D261-A1DF-4389-B380-203BD702E832}" type="datetime1">
              <a:rPr lang="en-US" smtClean="0"/>
              <a:t>2/25/2019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Groupe 7</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28870788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36A7C4F-29A5-45BD-A6FD-45518307FC40}" type="datetime1">
              <a:rPr lang="en-US" smtClean="0"/>
              <a:t>2/25/2019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Groupe 7</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12037615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A7C4F-29A5-45BD-A6FD-45518307FC40}" type="datetime1">
              <a:rPr lang="en-US" smtClean="0"/>
              <a:t>2/25/2019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Groupe 7</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3098428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hyperlink" Target="http://pausegeek.fr/news/dossiers/4-apprendre-a-jouer-a-pierrefeuilleciseauxlezardspock-.geek" TargetMode="External"/><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7.jpg"/><Relationship Id="rId11" Type="http://schemas.openxmlformats.org/officeDocument/2006/relationships/image" Target="../media/image20.jpg"/><Relationship Id="rId5" Type="http://schemas.openxmlformats.org/officeDocument/2006/relationships/hyperlink" Target="https://pixabay.com/fr/moniteur-%C3%A9cran-ordinateur-1130493/" TargetMode="External"/><Relationship Id="rId10" Type="http://schemas.openxmlformats.org/officeDocument/2006/relationships/image" Target="../media/image19.jpg"/><Relationship Id="rId4" Type="http://schemas.openxmlformats.org/officeDocument/2006/relationships/image" Target="../media/image16.png"/><Relationship Id="rId9" Type="http://schemas.openxmlformats.org/officeDocument/2006/relationships/hyperlink" Target="https://pngimg.com/download/854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712C8716-F84C-46D5-985C-2076A734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B3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504F4-B118-4B30-8665-D38610E88BDF}"/>
              </a:ext>
            </a:extLst>
          </p:cNvPr>
          <p:cNvSpPr>
            <a:spLocks noGrp="1"/>
          </p:cNvSpPr>
          <p:nvPr>
            <p:ph type="title"/>
          </p:nvPr>
        </p:nvSpPr>
        <p:spPr>
          <a:xfrm>
            <a:off x="657225" y="499533"/>
            <a:ext cx="6657975" cy="1658198"/>
          </a:xfrm>
        </p:spPr>
        <p:txBody>
          <a:bodyPr vert="horz" lIns="91440" tIns="45720" rIns="91440" bIns="45720" rtlCol="0" anchor="ctr">
            <a:normAutofit/>
          </a:bodyPr>
          <a:lstStyle/>
          <a:p>
            <a:r>
              <a:rPr lang="en-US" sz="5400" b="1" u="sng">
                <a:solidFill>
                  <a:srgbClr val="FFFFFF"/>
                </a:solidFill>
                <a:latin typeface="+mj-lt"/>
                <a:cs typeface="+mj-cs"/>
              </a:rPr>
              <a:t>Projet Tutoré</a:t>
            </a:r>
          </a:p>
        </p:txBody>
      </p:sp>
      <p:sp>
        <p:nvSpPr>
          <p:cNvPr id="3" name="Content Placeholder 2">
            <a:extLst>
              <a:ext uri="{FF2B5EF4-FFF2-40B4-BE49-F238E27FC236}">
                <a16:creationId xmlns:a16="http://schemas.microsoft.com/office/drawing/2014/main" id="{7ABEBA13-F84C-4F58-8F9B-ECA18EC8DA72}"/>
              </a:ext>
            </a:extLst>
          </p:cNvPr>
          <p:cNvSpPr>
            <a:spLocks noGrp="1"/>
          </p:cNvSpPr>
          <p:nvPr>
            <p:ph idx="1"/>
          </p:nvPr>
        </p:nvSpPr>
        <p:spPr>
          <a:xfrm>
            <a:off x="676657" y="2157730"/>
            <a:ext cx="6638543" cy="3718681"/>
          </a:xfrm>
        </p:spPr>
        <p:txBody>
          <a:bodyPr vert="horz" lIns="91440" tIns="45720" rIns="91440" bIns="45720" rtlCol="0">
            <a:normAutofit/>
          </a:bodyPr>
          <a:lstStyle/>
          <a:p>
            <a:pPr marL="0" indent="0"/>
            <a:r>
              <a:rPr lang="en-US" b="1" u="sng" dirty="0">
                <a:solidFill>
                  <a:srgbClr val="FFFFFF"/>
                </a:solidFill>
                <a:latin typeface="+mn-lt"/>
                <a:cs typeface="+mn-cs"/>
              </a:rPr>
              <a:t>POP’UP GAME </a:t>
            </a:r>
          </a:p>
          <a:p>
            <a:pPr marL="0" indent="0"/>
            <a:endParaRPr lang="en-US" u="sng" dirty="0">
              <a:solidFill>
                <a:srgbClr val="FFFFFF"/>
              </a:solidFill>
              <a:latin typeface="+mn-lt"/>
              <a:cs typeface="+mn-cs"/>
            </a:endParaRPr>
          </a:p>
          <a:p>
            <a:pPr marL="0" indent="0"/>
            <a:r>
              <a:rPr lang="en-US" b="1" u="sng" dirty="0">
                <a:solidFill>
                  <a:srgbClr val="FFFFFF"/>
                </a:solidFill>
                <a:latin typeface="+mn-lt"/>
                <a:cs typeface="+mn-cs"/>
              </a:rPr>
              <a:t>Groupe 7:</a:t>
            </a:r>
          </a:p>
          <a:p>
            <a:pPr marL="0" indent="0"/>
            <a:r>
              <a:rPr lang="en-US" dirty="0" err="1">
                <a:solidFill>
                  <a:srgbClr val="FFFFFF"/>
                </a:solidFill>
                <a:latin typeface="+mn-lt"/>
                <a:cs typeface="+mn-cs"/>
              </a:rPr>
              <a:t>Ibrahima</a:t>
            </a:r>
            <a:r>
              <a:rPr lang="en-US" dirty="0">
                <a:solidFill>
                  <a:srgbClr val="FFFFFF"/>
                </a:solidFill>
                <a:latin typeface="+mn-lt"/>
                <a:cs typeface="+mn-cs"/>
              </a:rPr>
              <a:t> DIALLO</a:t>
            </a:r>
          </a:p>
          <a:p>
            <a:pPr marL="0" indent="0"/>
            <a:r>
              <a:rPr lang="en-US" dirty="0" err="1">
                <a:solidFill>
                  <a:srgbClr val="FFFFFF"/>
                </a:solidFill>
                <a:latin typeface="+mn-lt"/>
                <a:cs typeface="+mn-cs"/>
              </a:rPr>
              <a:t>Solofo</a:t>
            </a:r>
            <a:r>
              <a:rPr lang="en-US" dirty="0">
                <a:solidFill>
                  <a:srgbClr val="FFFFFF"/>
                </a:solidFill>
                <a:latin typeface="+mn-lt"/>
                <a:cs typeface="+mn-cs"/>
              </a:rPr>
              <a:t> RABONARIJAONA</a:t>
            </a:r>
          </a:p>
          <a:p>
            <a:pPr marL="0" indent="0"/>
            <a:r>
              <a:rPr lang="en-US" dirty="0" err="1">
                <a:solidFill>
                  <a:srgbClr val="FFFFFF"/>
                </a:solidFill>
                <a:latin typeface="+mn-lt"/>
                <a:cs typeface="+mn-cs"/>
              </a:rPr>
              <a:t>Morad</a:t>
            </a:r>
            <a:r>
              <a:rPr lang="en-US" dirty="0">
                <a:solidFill>
                  <a:srgbClr val="FFFFFF"/>
                </a:solidFill>
                <a:latin typeface="+mn-lt"/>
                <a:cs typeface="+mn-cs"/>
              </a:rPr>
              <a:t> BENKARAACHE</a:t>
            </a:r>
          </a:p>
          <a:p>
            <a:pPr marL="0" indent="0"/>
            <a:r>
              <a:rPr lang="en-US" dirty="0" err="1">
                <a:solidFill>
                  <a:srgbClr val="FFFFFF"/>
                </a:solidFill>
                <a:latin typeface="+mn-lt"/>
                <a:cs typeface="+mn-cs"/>
              </a:rPr>
              <a:t>Aldwin</a:t>
            </a:r>
            <a:r>
              <a:rPr lang="en-US" dirty="0">
                <a:solidFill>
                  <a:srgbClr val="FFFFFF"/>
                </a:solidFill>
                <a:latin typeface="+mn-lt"/>
                <a:cs typeface="+mn-cs"/>
              </a:rPr>
              <a:t> LAUREAT</a:t>
            </a:r>
          </a:p>
          <a:p>
            <a:pPr marL="0" indent="0"/>
            <a:r>
              <a:rPr lang="en-US" dirty="0">
                <a:solidFill>
                  <a:srgbClr val="FFFFFF"/>
                </a:solidFill>
                <a:latin typeface="+mn-lt"/>
                <a:cs typeface="+mn-cs"/>
              </a:rPr>
              <a:t>Christian OKOUERET ELENGA</a:t>
            </a:r>
          </a:p>
        </p:txBody>
      </p:sp>
      <p:sp>
        <p:nvSpPr>
          <p:cNvPr id="6" name="Espace réservé du pied de page 5"/>
          <p:cNvSpPr>
            <a:spLocks noGrp="1"/>
          </p:cNvSpPr>
          <p:nvPr>
            <p:ph type="ftr" sz="quarter" idx="11"/>
          </p:nvPr>
        </p:nvSpPr>
        <p:spPr>
          <a:xfrm>
            <a:off x="685800" y="6554697"/>
            <a:ext cx="5029200" cy="228600"/>
          </a:xfrm>
        </p:spPr>
        <p:txBody>
          <a:bodyPr vert="horz" lIns="91440" tIns="45720" rIns="91440" bIns="45720" rtlCol="0" anchor="ctr">
            <a:normAutofit/>
          </a:bodyPr>
          <a:lstStyle/>
          <a:p>
            <a:pPr>
              <a:lnSpc>
                <a:spcPct val="90000"/>
              </a:lnSpc>
              <a:spcAft>
                <a:spcPts val="600"/>
              </a:spcAft>
            </a:pPr>
            <a:r>
              <a:rPr lang="en-US" kern="1200" cap="all" baseline="0">
                <a:solidFill>
                  <a:srgbClr val="FFFFFF">
                    <a:alpha val="80000"/>
                  </a:srgbClr>
                </a:solidFill>
                <a:latin typeface="+mn-lt"/>
                <a:ea typeface="+mn-ea"/>
                <a:cs typeface="+mn-cs"/>
              </a:rPr>
              <a:t>Groupe 7</a:t>
            </a:r>
          </a:p>
        </p:txBody>
      </p:sp>
      <p:sp>
        <p:nvSpPr>
          <p:cNvPr id="26" name="Rectangle 12">
            <a:extLst>
              <a:ext uri="{FF2B5EF4-FFF2-40B4-BE49-F238E27FC236}">
                <a16:creationId xmlns:a16="http://schemas.microsoft.com/office/drawing/2014/main" id="{A2AABEFD-D737-4E9B-A997-1C1507F5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180314" y="1344762"/>
            <a:ext cx="3384317" cy="1463717"/>
          </a:xfrm>
          <a:prstGeom prst="rect">
            <a:avLst/>
          </a:prstGeom>
        </p:spPr>
      </p:pic>
      <p:pic>
        <p:nvPicPr>
          <p:cNvPr id="4" name="Image 3">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600000">
            <a:off x="8600525" y="3509435"/>
            <a:ext cx="2543893" cy="2543893"/>
          </a:xfrm>
          <a:prstGeom prst="rect">
            <a:avLst/>
          </a:prstGeom>
        </p:spPr>
      </p:pic>
    </p:spTree>
    <p:extLst>
      <p:ext uri="{BB962C8B-B14F-4D97-AF65-F5344CB8AC3E}">
        <p14:creationId xmlns:p14="http://schemas.microsoft.com/office/powerpoint/2010/main" val="20605241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82092"/>
          </a:xfrm>
          <a:prstGeom prst="rect">
            <a:avLst/>
          </a:prstGeom>
        </p:spPr>
        <p:txBody>
          <a:bodyPr wrap="square">
            <a:spAutoFit/>
          </a:bodyPr>
          <a:lstStyle/>
          <a:p>
            <a:pPr>
              <a:lnSpc>
                <a:spcPct val="150000"/>
              </a:lnSpc>
            </a:pPr>
            <a:r>
              <a:rPr lang="en-US" sz="1400"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2224642"/>
            <a:ext cx="10462846" cy="340734"/>
          </a:xfrm>
          <a:prstGeom prst="rect">
            <a:avLst/>
          </a:prstGeom>
        </p:spPr>
        <p:txBody>
          <a:bodyPr wrap="square">
            <a:spAutoFit/>
          </a:bodyPr>
          <a:lstStyle/>
          <a:p>
            <a:pPr>
              <a:lnSpc>
                <a:spcPct val="150000"/>
              </a:lnSpc>
            </a:pPr>
            <a:r>
              <a:rPr lang="en-US" sz="1200" dirty="0">
                <a:solidFill>
                  <a:schemeClr val="accent1"/>
                </a:solidFill>
                <a:latin typeface="Calibri" panose="020F0502020204030204" pitchFamily="34" charset="0"/>
                <a:ea typeface="Segoe UI Semibold" panose="020B0702040204020203" pitchFamily="34" charset="0"/>
                <a:cs typeface="Segoe UI" panose="020B0502040204020203" pitchFamily="34" charset="0"/>
              </a:rPr>
              <a:t>BONUS =&gt; LIBERER MON CHERIE</a:t>
            </a:r>
          </a:p>
        </p:txBody>
      </p:sp>
      <p:sp>
        <p:nvSpPr>
          <p:cNvPr id="2" name="ZoneTexte 1">
            <a:extLst>
              <a:ext uri="{FF2B5EF4-FFF2-40B4-BE49-F238E27FC236}">
                <a16:creationId xmlns:a16="http://schemas.microsoft.com/office/drawing/2014/main" id="{835C80A9-E790-402F-B01F-3677852C8F83}"/>
              </a:ext>
            </a:extLst>
          </p:cNvPr>
          <p:cNvSpPr txBox="1"/>
          <p:nvPr/>
        </p:nvSpPr>
        <p:spPr>
          <a:xfrm>
            <a:off x="834260" y="3278277"/>
            <a:ext cx="10672550" cy="369332"/>
          </a:xfrm>
          <a:prstGeom prst="rect">
            <a:avLst/>
          </a:prstGeom>
          <a:noFill/>
        </p:spPr>
        <p:txBody>
          <a:bodyPr wrap="square" rtlCol="0">
            <a:spAutoFit/>
          </a:bodyPr>
          <a:lstStyle/>
          <a:p>
            <a:r>
              <a:rPr lang="fr-FR" dirty="0">
                <a:latin typeface="Calibri" panose="020F0502020204030204" pitchFamily="34" charset="0"/>
              </a:rPr>
              <a:t>Stop le jeu et affiche un message : « Bisous, Bisous, Bisous, …. »</a:t>
            </a:r>
          </a:p>
        </p:txBody>
      </p:sp>
      <p:sp>
        <p:nvSpPr>
          <p:cNvPr id="12" name="ZoneTexte 11">
            <a:extLst>
              <a:ext uri="{FF2B5EF4-FFF2-40B4-BE49-F238E27FC236}">
                <a16:creationId xmlns:a16="http://schemas.microsoft.com/office/drawing/2014/main" id="{182BE2E6-2867-4497-B77C-D466715E524D}"/>
              </a:ext>
            </a:extLst>
          </p:cNvPr>
          <p:cNvSpPr txBox="1"/>
          <p:nvPr/>
        </p:nvSpPr>
        <p:spPr>
          <a:xfrm>
            <a:off x="834260" y="3794551"/>
            <a:ext cx="10672550" cy="369332"/>
          </a:xfrm>
          <a:prstGeom prst="rect">
            <a:avLst/>
          </a:prstGeom>
          <a:noFill/>
        </p:spPr>
        <p:txBody>
          <a:bodyPr wrap="square" rtlCol="0">
            <a:spAutoFit/>
          </a:bodyPr>
          <a:lstStyle/>
          <a:p>
            <a:r>
              <a:rPr lang="fr-FR" dirty="0">
                <a:latin typeface="Calibri" panose="020F0502020204030204" pitchFamily="34" charset="0"/>
              </a:rPr>
              <a:t>Le couple a un laps de temps pour faire un BISOUS </a:t>
            </a:r>
          </a:p>
        </p:txBody>
      </p:sp>
      <p:sp>
        <p:nvSpPr>
          <p:cNvPr id="14" name="ZoneTexte 13">
            <a:extLst>
              <a:ext uri="{FF2B5EF4-FFF2-40B4-BE49-F238E27FC236}">
                <a16:creationId xmlns:a16="http://schemas.microsoft.com/office/drawing/2014/main" id="{EF3B9B53-496C-47A4-ACB5-7593F65AFC07}"/>
              </a:ext>
            </a:extLst>
          </p:cNvPr>
          <p:cNvSpPr txBox="1"/>
          <p:nvPr/>
        </p:nvSpPr>
        <p:spPr>
          <a:xfrm>
            <a:off x="834260" y="4349439"/>
            <a:ext cx="10672550" cy="369332"/>
          </a:xfrm>
          <a:prstGeom prst="rect">
            <a:avLst/>
          </a:prstGeom>
          <a:noFill/>
        </p:spPr>
        <p:txBody>
          <a:bodyPr wrap="square" rtlCol="0" anchor="t">
            <a:spAutoFit/>
          </a:bodyPr>
          <a:lstStyle/>
          <a:p>
            <a:r>
              <a:rPr lang="fr-FR" dirty="0">
                <a:latin typeface="Calibri" panose="020F0502020204030204" pitchFamily="34" charset="0"/>
              </a:rPr>
              <a:t>Si tout le monde valide le bisou sur leurs smartphones alors le partenaire sera libéré.</a:t>
            </a:r>
          </a:p>
        </p:txBody>
      </p:sp>
      <p:sp>
        <p:nvSpPr>
          <p:cNvPr id="11" name="ZoneTexte 10">
            <a:extLst>
              <a:ext uri="{FF2B5EF4-FFF2-40B4-BE49-F238E27FC236}">
                <a16:creationId xmlns:a16="http://schemas.microsoft.com/office/drawing/2014/main" id="{3D2D671C-E970-483A-A359-CB0F3ED06DB9}"/>
              </a:ext>
            </a:extLst>
          </p:cNvPr>
          <p:cNvSpPr txBox="1"/>
          <p:nvPr/>
        </p:nvSpPr>
        <p:spPr>
          <a:xfrm>
            <a:off x="834260" y="2647163"/>
            <a:ext cx="10672550" cy="646331"/>
          </a:xfrm>
          <a:prstGeom prst="rect">
            <a:avLst/>
          </a:prstGeom>
          <a:noFill/>
        </p:spPr>
        <p:txBody>
          <a:bodyPr wrap="square" rtlCol="0">
            <a:spAutoFit/>
          </a:bodyPr>
          <a:lstStyle/>
          <a:p>
            <a:r>
              <a:rPr lang="fr-FR" dirty="0">
                <a:latin typeface="Calibri" panose="020F0502020204030204" pitchFamily="34" charset="0"/>
              </a:rPr>
              <a:t>Choix du partenaire avant le départ du jeu ( à condition que les deux joueurs valident qu’ils sont partenaires )</a:t>
            </a:r>
          </a:p>
          <a:p>
            <a:endParaRPr lang="fr-FR" dirty="0"/>
          </a:p>
        </p:txBody>
      </p:sp>
      <p:sp>
        <p:nvSpPr>
          <p:cNvPr id="16" name="ZoneTexte 15">
            <a:extLst>
              <a:ext uri="{FF2B5EF4-FFF2-40B4-BE49-F238E27FC236}">
                <a16:creationId xmlns:a16="http://schemas.microsoft.com/office/drawing/2014/main" id="{BCB753C8-1E7F-4AC6-98C7-B55E07540BC6}"/>
              </a:ext>
            </a:extLst>
          </p:cNvPr>
          <p:cNvSpPr txBox="1"/>
          <p:nvPr/>
        </p:nvSpPr>
        <p:spPr>
          <a:xfrm>
            <a:off x="2657866" y="5312161"/>
            <a:ext cx="6277970" cy="369332"/>
          </a:xfrm>
          <a:prstGeom prst="rect">
            <a:avLst/>
          </a:prstGeom>
          <a:noFill/>
        </p:spPr>
        <p:txBody>
          <a:bodyPr wrap="square" rtlCol="0">
            <a:spAutoFit/>
          </a:bodyPr>
          <a:lstStyle/>
          <a:p>
            <a:r>
              <a:rPr lang="fr-FR" dirty="0">
                <a:solidFill>
                  <a:srgbClr val="FF0000"/>
                </a:solidFill>
              </a:rPr>
              <a:t>IMPLIQUER LES COUPLES ET LES AIDER A CONCLURE VITE</a:t>
            </a:r>
          </a:p>
        </p:txBody>
      </p:sp>
      <p:pic>
        <p:nvPicPr>
          <p:cNvPr id="6" name="Image 5">
            <a:extLst>
              <a:ext uri="{FF2B5EF4-FFF2-40B4-BE49-F238E27FC236}">
                <a16:creationId xmlns:a16="http://schemas.microsoft.com/office/drawing/2014/main" id="{EE033688-5EEC-4B05-86BE-D0C59EC8D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47" y="2023042"/>
            <a:ext cx="606718" cy="583227"/>
          </a:xfrm>
          <a:prstGeom prst="rect">
            <a:avLst/>
          </a:prstGeom>
        </p:spPr>
      </p:pic>
    </p:spTree>
    <p:extLst>
      <p:ext uri="{BB962C8B-B14F-4D97-AF65-F5344CB8AC3E}">
        <p14:creationId xmlns:p14="http://schemas.microsoft.com/office/powerpoint/2010/main" val="392226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 </a:t>
            </a:r>
            <a:r>
              <a:rPr lang="en-US" sz="1400" dirty="0">
                <a:latin typeface="Calibri" panose="020F0502020204030204" pitchFamily="34" charset="0"/>
                <a:ea typeface="Segoe UI Semibold" panose="020B0702040204020203" pitchFamily="34" charset="0"/>
                <a:cs typeface="Segoe UI" panose="020B0502040204020203" pitchFamily="34" charset="0"/>
              </a:rPr>
              <a:t> (PARTIE DE JEU A INTEGRER SI ON A LE TEMPS)</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1938992"/>
          </a:xfrm>
          <a:prstGeom prst="rect">
            <a:avLst/>
          </a:prstGeom>
        </p:spPr>
        <p:txBody>
          <a:bodyPr wrap="square">
            <a:spAutoFit/>
          </a:bodyPr>
          <a:lstStyle/>
          <a:p>
            <a:pPr>
              <a:lnSpc>
                <a:spcPct val="150000"/>
              </a:lnSpc>
            </a:pPr>
            <a:r>
              <a:rPr lang="en-US" sz="1600" dirty="0">
                <a:solidFill>
                  <a:schemeClr val="accent1"/>
                </a:solidFill>
                <a:latin typeface="Calibri" panose="020F0502020204030204" pitchFamily="34" charset="0"/>
                <a:ea typeface="Segoe UI Semibold" panose="020B0702040204020203" pitchFamily="34" charset="0"/>
                <a:cs typeface="Segoe UI" panose="020B0502040204020203" pitchFamily="34" charset="0"/>
              </a:rPr>
              <a:t> BONUS =&gt; LIBERER UN AMI </a:t>
            </a:r>
            <a:r>
              <a:rPr lang="en-US" sz="1600" dirty="0">
                <a:solidFill>
                  <a:srgbClr val="FF0000"/>
                </a:solidFill>
                <a:latin typeface="Calibri" panose="020F0502020204030204" pitchFamily="34" charset="0"/>
                <a:ea typeface="Segoe UI Semibold" panose="020B0702040204020203" pitchFamily="34" charset="0"/>
                <a:cs typeface="Segoe UI" panose="020B0502040204020203" pitchFamily="34" charset="0"/>
              </a:rPr>
              <a:t>(PIERRE-FEUILLE-CISEAUX) </a:t>
            </a:r>
            <a:r>
              <a:rPr lang="fr-FR" sz="1600" dirty="0">
                <a:solidFill>
                  <a:srgbClr val="FF0000"/>
                </a:solidFill>
                <a:latin typeface="Calibri" panose="020F0502020204030204" pitchFamily="34" charset="0"/>
              </a:rPr>
              <a:t> </a:t>
            </a:r>
            <a:endParaRPr lang="en-US" sz="1600" dirty="0">
              <a:solidFill>
                <a:srgbClr val="FF0000"/>
              </a:solidFill>
              <a:latin typeface="Calibri" panose="020F0502020204030204" pitchFamily="34" charset="0"/>
              <a:ea typeface="Segoe UI Semibold" panose="020B0702040204020203" pitchFamily="34" charset="0"/>
              <a:cs typeface="Segoe UI" panose="020B0502040204020203" pitchFamily="34" charset="0"/>
            </a:endParaRPr>
          </a:p>
          <a:p>
            <a:pPr>
              <a:lnSpc>
                <a:spcPct val="150000"/>
              </a:lnSpc>
            </a:pPr>
            <a:r>
              <a:rPr lang="fr-FR" sz="1600" dirty="0"/>
              <a:t> </a:t>
            </a: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15" name="ZoneTexte 14">
            <a:extLst>
              <a:ext uri="{FF2B5EF4-FFF2-40B4-BE49-F238E27FC236}">
                <a16:creationId xmlns:a16="http://schemas.microsoft.com/office/drawing/2014/main" id="{73D9B683-1D56-4859-8B36-C719B76429FB}"/>
              </a:ext>
            </a:extLst>
          </p:cNvPr>
          <p:cNvSpPr txBox="1"/>
          <p:nvPr/>
        </p:nvSpPr>
        <p:spPr>
          <a:xfrm>
            <a:off x="755785" y="2182381"/>
            <a:ext cx="10672550" cy="369332"/>
          </a:xfrm>
          <a:prstGeom prst="rect">
            <a:avLst/>
          </a:prstGeom>
          <a:noFill/>
        </p:spPr>
        <p:txBody>
          <a:bodyPr wrap="square" rtlCol="0">
            <a:spAutoFit/>
          </a:bodyPr>
          <a:lstStyle/>
          <a:p>
            <a:r>
              <a:rPr lang="fr-FR" dirty="0">
                <a:latin typeface="Calibri" panose="020F0502020204030204" pitchFamily="34" charset="0"/>
              </a:rPr>
              <a:t>Stop le jeu et organise une compétition pierre-feuille-ciseaux entre les 2 équipes. </a:t>
            </a:r>
          </a:p>
        </p:txBody>
      </p:sp>
      <p:sp>
        <p:nvSpPr>
          <p:cNvPr id="5" name="ZoneTexte 4">
            <a:extLst>
              <a:ext uri="{FF2B5EF4-FFF2-40B4-BE49-F238E27FC236}">
                <a16:creationId xmlns:a16="http://schemas.microsoft.com/office/drawing/2014/main" id="{51F4CF15-97DD-4BDF-846B-99EAE994E9D2}"/>
              </a:ext>
            </a:extLst>
          </p:cNvPr>
          <p:cNvSpPr txBox="1"/>
          <p:nvPr/>
        </p:nvSpPr>
        <p:spPr>
          <a:xfrm>
            <a:off x="834260" y="5908318"/>
            <a:ext cx="10515600" cy="369332"/>
          </a:xfrm>
          <a:prstGeom prst="rect">
            <a:avLst/>
          </a:prstGeom>
          <a:noFill/>
        </p:spPr>
        <p:txBody>
          <a:bodyPr wrap="square" rtlCol="0">
            <a:spAutoFit/>
          </a:bodyPr>
          <a:lstStyle/>
          <a:p>
            <a:r>
              <a:rPr lang="fr-FR" dirty="0">
                <a:solidFill>
                  <a:srgbClr val="FF0000"/>
                </a:solidFill>
              </a:rPr>
              <a:t>               ECRAN   GEANT 					SMARTPHONES</a:t>
            </a:r>
          </a:p>
        </p:txBody>
      </p:sp>
      <p:sp>
        <p:nvSpPr>
          <p:cNvPr id="7" name="AutoShape 4" descr="data:image/png;base64,%20iVBORw0KGgoAAAANSUhEUgAAAZwAAAFACAYAAACIvcptAAAAAXNSR0IArs4c6QAAAARnQU1BAACxjwv8YQUAAAAJcEhZcwAADsMAAA7DAcdvqGQAABUISURBVHhe7d17jFzVfQfw8e7sGxu/cHDaBke0EX+0gNGGCiIhRYb8UVWVKhqRopaoVBVBykOEoEBDKG6jBImkkaKmhDSp2qKWlxJS1BaaGCVGCaEW+YOguhRq5AcLNuvYu16z692Zne0542tihlmY2Zl7Znb9+UjHM3vm3pn13Ln3e3/n3rm7qvDOhkPbHNqVoX0otAtDOze0kdAamR+AlWMhtNdDOxjaz0P7fmg7Qns1tOnQFvV2gXFWaDFcbgjt6tBiwABArRhA3wnt3tBiCB0P7S16s9ta54X26dD+NrTR0PpDA4B6YkZcFNq12f3/C20ytDepFzhbQ4tB80eh9cUOAGhAzIwPhHZxaLHSicNub6gNnEtC+1Zol4fm+AwAzYrZ8d7Q3h/aM6HFYztVpwfOltD+JrQYNgDQiniy2W+E9mRoE7HjVODEM9FuDu2Pqz8BQOtipTMb2lOhlU4Nm8Wq5onQBqs/AUB7nAhtW2hP9YR/YnXzsdCEDQDtFrMlZsxwrHDOD+3Z0HzPBoA8xO/pXBQrnKtCEzYA5CVmzFUxcOIlawAgT1fGwInfDgWAPF0Uj+FMhRavmwYAeTkeA6cS2qnTowEgDwsxaOKlpgEgVy0FTm9vb6GnJx4GAuBMUC6XCwsLS4uNlgJn27Zthcsuuyz7CYCVatWqVYXZ2dnCgw8+WNi3b1/W25yWAudLX/pS4bOf/Wz1FwFgZZucnCxcffXVhSeeiFdCa168eOedJ+8274orrqg2AFa2WFhMT08X7r///iVXOD2qEwDyFrNG4ACQhFPMAEhC4ACQhMABIAnHcADIXfWkgew+AORKhQNAEgIHgCQMqQGQhMABIAmBA0DunKUGQDJOGgAgCRUOAEmocABIQoUDQO6cNABAMobUAEhChQNAEgIHgCQMqQGQhAoHgCQEDgC5q54WbUgNgBRUOAAkocIBIAkVDgBJCBwAkjCkBkASKhwAkhA4ACRhSA2A3FW/+JndB4BcqXAASELgAJCEITUAkhA4ACQhcADInbPUAEhG4ACQhLPUAEhChQNAEgIHgCQMqQGQu+pZagsLC9mPAJCfniC7CwD5kTYAJOEYDgBJqHAAyJ1L2wCQjCE1AJJQ4QCQhMABIAlDagAkocIBIAmBA0DuqqdFG1IDIAUVDgBJqHAASEKFA0ASKhwAclc9aSC7DwC5EjgAJGFIDYAkBA4Auasew1lYWMh+BID8qHAASMJJAwAkIXAASELgAJCEwAEgCScNAJCEwAEgd76HA0AyKhwAknDSAABJCBwAclc9hpPdB4BcOYYDQBICB4AkBA4ASTiGA0ASAgeA3FXPUjOkBkAKKhwAkhA4ACRhSA2AJAQOAEkYUgMgCYEDQBICB4AkHMMBIAkVDgBJCBwAkjCkBkDuYtaocABIQuAAkITAASB3htQASMZJAwAkocIBIAkVDgBJqHAASEKFA0ASKhwAklDhAJA738MBIBmBA0AShtQASEKFA0DuHMMBIBlDagAkIXAASMKQGgBJCBwAkhA4ACThGA4ASahwAMid7+EAkIwhNQCSEDgA5M6QGgDJCBwAkhA4ACQhcABIQuAAkISz1ABIQuAAkDunRQOQjMABIAlDagAkocIBIAkVDgC5c9IAAMkIHACSEDgAJOEYDgBJqHAASEKFA0DunKUGQDICB4AkBA4ASTiGA0DuqsdwBA4AKRhSAyAJgQNAEobUAEhChQNAEgIHgCQEDgBJCBwAknDSAABJqHAASEKFA0Duqpe2ye4DQK4EDgBJGFIDIAkVDgBJqHAASEKFA0ASAgeAJAypAZA738MBIBkVDgBJqHAASELgAJCEITUAcuekAQCSUeEAkIQKB4AkBA4ASRhSAyB3ThoAIBmBA0AShtQASEKFA0ASAgeAJAQOALlzlhoAyThpAIAkWqpwYlhpmqZpK79FPT2tDYqt2rZt28ITTzyR/dicO+64o3DLLbe88csAsDLFsJmYmCh85CMfKTz55JNZb+Pe8573tBY4l112WWHr1q0CB2CFi9v5ubm5wmOPPVY4cOBA1tu4auBceeWVCzt27Mi6AKD9zjvvPCcNAJCG06IBSELgAJCEwAEgCcdwAEhChQNA7mJxI3AASMKQGgBJqHAASELgAJCEITUAcuekAQCSETgAJGFIDYAkBA4AuasewymXy9mPAJCP+MfbVt14440L/f39hYWFhaz7lxqtfupN10rltNjfza59zkZ/59q+Zn63Rp5vMa1M18nXqO2P73NtXyuvGzUyf4rXiOpNF/v6+voWfY64ozY/P5/99Gb1Ppf1LDZdq/PXqjddO37H2vemmddp9fVrNfPatRqdLmrldaJm5q/X38h7HlUqlexe85r5HetZbNpq4Nx+++0Ll156aXUFOt1iK1q9/tq++PNi89eqN12jgVNrsdet7Xu752lk2pXcF9X2t3veqJHnbOU1Wpk3iv2LfQ6juFIttlI3usIutmK2Mn8rfVEr0+bxOo3O38q8Ubv7olafc7HnPd1i09T7bDbyfNFir91KX1yfxsbGTgbO6Oho2wOnnrznjbrlNaLl2BfV9rd73qiR52zlNVqZN1qs/3T1VqyolRUzamX+VvqiVqbN43Uanb+VeaNU83fb69Tri9r9nHF9euWVV5bvadGNbBBIyzKB7tCt66Kz1IC2sC3hnfjiJwBt83Y7HiocWCLrTvewLJaHjlY4PiQAZw5DarxJp3YC7HzAymdIDdrMOtUdLIfuo8IBIImWA8deRH3eFzrB545uZkgNgCQMqQGQhAoHgCQEztvw3tTXyffFMmme96x7nOnLomexq4XSOTYQwErU83Z/8wPIz5mwY2HnqXt0elnE10+WNj54AGe2FV/eCDqA7mA8DYAknDRAcp2qOpdLtXsmVOVGHrpDyuUQs6bnxIkTc0IHgJzN9VQqlcONBo490/q8L7yT5bKszoTPlPUmvfiel8vlwz3hnz2hysm6AaC9YuAcP358T0+xWNx57Nix+IWc7CEAaJ/5+fnCzMzMznhpm8fHx8cLvb292UMA0B6xmDl8+HDMmMd7JiYmds/Ozu6anJxU5dA1jLN3jzNhWfi85SfmSihqdoXQ2d1zzz33TE5NTd1z8OBBgdMBPujdxzLpHpbF8lYsFmPYxOM3IWrumYwJU1lYWHjsyJEjP8jKnpNTsqJZkc9sln/3WKnLIhYw5XK5MDY29oN9+/Y9Froq1ZLma1/72qFQ5XzxQDA7Oyt0AFiyGDaxvfTSSwdChfPFBx544FC1v/posHHjxiePHj26/cUXX/xFqVRalsNr9trq69T7YnmwnPn8Lk1832ILVc0vDh06tP3rX//6k9lDvwyc7du3V9atW3ff5OTk53bv3j0+MzOj0gG6kjDoTrFQicsmVDbjBw4c+Nz+/fvvC92Vk48WCm9KlJ07d85/9KMf/fnY2Nhzodp5fwicDWeffXb1GjhRvYW8Uvqi2v5WpuvUvFE7XyNq5PmipU4XtXPeqN19wOJiRvT19RVef/31wvPPP//CkSNHbvzhD3/4nR07dpSySaoWXbNuuummXwlPcPPg4OCfbtmyZXWofqrTxic+fYVs94rdqb6otr+V6To1b9TO14gaeb6o3jBso699el/tZ+x0tf2NThe10reYUztjter1N9oXNTJtI/Oe+r80M2+9x9rdF7V7/lbmjVqZv5V5o3b3Re2ef7F542dsbm5uYd++fVMhaL49Ozv7la9+9atj2SRv8k5rVs+tt966pVQqXbd69erf27Rp03lr167tGxgYKIYXqm5dGt3IRLX99aZrZd6otr9dG8HTNTJtK/NGneqrp3a6xeZrx2chfK5i1V2M9+vN22jfYhZ73Vqx/+2e99TKV28ljGr7F5uunnrTNtoXndZfDv+H+WbnrX3s7aZ9J83M22hf1Mr8rfRFecxfqbwx6vSGdr9OK/NG8XeM60R8LNxWysHx48dL4+Pj+0J7NBQo/3TXXXftjZOenOOtGl5TH3rood5du3ZtCSXTBaHqObdYLK4J3W/ZwsRfqt6GJ5Xa1663IOtJ9TuneJ16x97ipSXyVvu6zbxmnDd8fufDDs0Vof1+2GPKHumcOERQb3nFFS6e7tnoZ6sT+vv7C1NTU9+fnJzcEX7f+fC7vmVd79TnJOrka6dabs28Tr3PWRd/viohcI6FdfRgWGbPHzx4cO/DDz/c0MJrOHAghccff/wzYeW7O44Fd1K2F5f9tPyMjIzEmy+sX7/+L0dHR980jg6dkma3Hhqwf//+oXCzKe7ZdbrFwKnXv1xarBbC7erBwcGBk+8udJ7AoWu89tpr/WFDvzZu7OMQg7b0lo21D4UQt47TNXwY6RpjY2ODc3Nz58T7cYOpLb1F5XJ5KIRP9QQM6AYCh65x1llnDYYN5DkqnNZbZiSEj8ChawgcusbAwMBgX1/fungMonaPXWu+BatDxdhXfXOhCwgcukZvb+9AsVhcF+/X24BqjbfMSHg/BQ5dQ+DQNcrlcl88aaDeBlRrrkWhWhwaHBw0pEbXEDh0jZmZmbPCxnIobjDrHZfQGm9RqG6G+vv7BQ5dQ+DQTTbEb8jHDebpe+ta8y0K7+XgyMiIwKFrCBy6wsLCQs/w8PCGeMmT2r11rfmWBc9Z4X0VOHQNgUO3CFnTuyFuKOttQLXmWnwfS6XS2ceOHevP3l/oOIFDV9i7d2/v/Pz8xvgdnGzvXGuhxdDpC8rl8lnZWwwdJ3DoCocOHeoPe+Tn+tJne1oMnXi169DWZ28xdJzAoSuEDWTcIX+XCqc9LYZOPB42PDy8Lh4fy95m6CgfRLrCyMhI39DQ0AZXGWhvCyG+Nry9b/3jM9ABAoeuEPbGe8IGcmPcSNYOD2lLa9Hc3Nz6H/3oRwKHriBw6ArT09PxAPfGeP/0PXRt6S0OT87MzGyanJx0eRu6whsXXYJO+tnPfnZhqVR6Nv7hsLixpHXxpIEQ4v82MjJy3YUXXng064aOUeHQFQYGBjaGVh0Kqt1T15bW4vGwoaGh9cPDwyocuoLAoePiWVTFYtFVBtrc4pBaeF/Xr1mzxjEcuoLAoSuEDeSGeFtvT11beguhs3FiYkLg0BUEDl0hbBirX1Cs3UvXlt5i4JTL5fVTU1OD1TcZOkzg0HHf/OY3e2dmZqp/Wrp2D11beouhUywWe4aGhqpn/0GnOR2IjgtB0//cc8/9Q6VS+cN4oJv2GR4ejqHzu+eff/5/hBBayLqhI1Q4dNxPf/rT3rAXvjZWOLXDQlprLVY6/f3973r44Yet63ScDyEdFzaI8UJqq08NA2nta7FifP3117ecc845RjPoOB9COm5sbGx4bm7u6ampqd+KoUP7xPezWCz+y/ve977rQwDNZt3QESocOi5sCFeFPfE12Y+0UaxwQgX5a+GudZ2O8yGk4yYnJ4dChRMvo5/10C7xPS2Xy+cfOHDAqdF0nMCh4wYHBz8dK5x4zIH2iu9pCJzNpVLpz7Iu6BgD5nTUnj173j87O7tjfn7ekFpOYpUzMDDwcmiXbtmy5dWsG5KzS0nHjI+Prw4bwy8Km3zFEwdChfPuubm527Iu6AgVDh3zwgsvfKFcLt8SWr/jN/mKQ2u9vb1Hw+31F1xwwfeybkhK4NARe/bsufrEiRP3hOrmnBA4WS95ilfjLhaLu9avX3/N5s2b92bdkIzAIbnnn38+Hrf5+1DV/KawSScOrWXfy/nW3Nzcp0ZHR6ezhyAJgUNSIWzeOz09/Y1w90OlUulkJ8nEwOnp6ZkLoXPbxRdf/NdZNyQhcEhm9+7dG0LY3B3u/knYw66ePUV6cWgtBM+RwcHB6y+66KJ/zbohdwKHJJ5++un4PZs7w92bZmddYaXTstB5aWho6NpQ6fxX1g25Ejjk7plnnhkul8u3zc/P3x4rG7pDX19fDJ1d4fa6Sy+99H+zbsiNwCFXTz311FClUrkltO2xsonHEOgeAwMDcZn858jIyMe2bt3qzDVyZe0nN/v37x/au3dvrGz+PFQ2vcKm+2RXIYih8701a9Z8PITOWPYQtJ0tALmIlc2JEyc+H+5+OoTNgBMEulcWOnEBPbRu3bpPXHLJJeMnH4H2Eji03aOPPjo8NDR0R6VS+VS5XB4UNstDX19fJVQ694X2qauuumoy64a2ETi0VaxsJiYmPh9C5ub5+fnqJWsETvc7NdxZLBbne3t7v7FmzZpbLr/88plqJ7SJwKFtYtgcPXr01lDV3B6qmx5Bs/zE4Amt0t/ff9emTZvuHB0d9e1c2kbg0Bb33nvv8ObNmz8TqprtLlez/IVKpzIwMPC5AwcOfOWGG24QOrSFwKFl8ZhNCJn4R9T+Kl6u5tTwDMtXrE5D6JRDpXPTmjVrvvHBD37QXgQts2WgJbGyWbdu3S3h7p3xS53CZuXIQmc2hM4nnn322W9v3769kj0ES2LrwJLFsFm7du1t8SoCofmezQoVluvxwcHBj3/4wx/+x6wLlsQWgiV56KGH+ufn5++sVCo3h8qmX9isTLHKicu2p6fncKh2Pnnttdfenz0ETbOVYEnuv//+eLmaO0ul0rCz0Va++BdDQ9vf399/wzXXXPN41g1NETg07YEHHvidUNX8Xbj77lDlnOxkxYsX+wyeDrd/EELHJXBoWk92Cw357ne/uyFUNdcXi0Vhc4aJp7uHZX9JWO7XZV3QFIFDU0Jl89sLCwvb4hlpnFni0Gl/EIInfgZ6s25omMChKSFozgvbnLWO25y5Vq1atfqRRx5Zm/0IDRM4NCXs3Toj7QwWl32pVFrYtWuX7+TQNIFDU44fPz594sSJ6llLnFmysCkcPnx4/K677jqadUPDbDVoyssvv/zca6+99mLc+MS/i8+ZITstujA+Pn7w1VdfvS/rhqbYYtCUn/zkJ2Ojo6MnZmZmLg8/Dvf398fLn5x8MIhBFI/vGHZbfk5fbvE2BkzcqahUKoWpqanCwYMHpycmJv7iy1/+8j9XJ4ImCRyatnXr1v+en5//8fT09NCRI0d+PdwW41lrp06TNty2PMXAieEST3+Ow6YxZMLyLYSKtnT8+PF/Dz9/cmRk5JGdO3c6H54lsRvKkt18880jYU/43FDlfKBUKl0R7l8YQudXw0Prwv2BcOvztYyEwJkPyy3+pc9jYafhcLj9n3D741DN7gzL+JW77757qjohLEmh8P+WpFHKY/WtBgAAAABJRU5ErkJggg=="/>
          <p:cNvSpPr>
            <a:spLocks noChangeAspect="1" noChangeArrowheads="1"/>
          </p:cNvSpPr>
          <p:nvPr/>
        </p:nvSpPr>
        <p:spPr bwMode="auto">
          <a:xfrm>
            <a:off x="902469" y="3631104"/>
            <a:ext cx="3321558" cy="18655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6" name="Image 15">
            <a:extLst>
              <a:ext uri="{FF2B5EF4-FFF2-40B4-BE49-F238E27FC236}">
                <a16:creationId xmlns:a16="http://schemas.microsoft.com/office/drawing/2014/main" id="{685468B8-2227-4514-B7FE-D20F87784D2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84514" y="3222403"/>
            <a:ext cx="2839513" cy="2372355"/>
          </a:xfrm>
          <a:prstGeom prst="rect">
            <a:avLst/>
          </a:prstGeom>
        </p:spPr>
      </p:pic>
      <p:pic>
        <p:nvPicPr>
          <p:cNvPr id="17" name="Image 16">
            <a:extLst>
              <a:ext uri="{FF2B5EF4-FFF2-40B4-BE49-F238E27FC236}">
                <a16:creationId xmlns:a16="http://schemas.microsoft.com/office/drawing/2014/main" id="{D91DC13A-8A37-4A1E-B342-926BCC13892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395924" y="3631104"/>
            <a:ext cx="816692" cy="803589"/>
          </a:xfrm>
          <a:prstGeom prst="rect">
            <a:avLst/>
          </a:prstGeom>
        </p:spPr>
      </p:pic>
      <p:pic>
        <p:nvPicPr>
          <p:cNvPr id="18" name="Image 17">
            <a:extLst>
              <a:ext uri="{FF2B5EF4-FFF2-40B4-BE49-F238E27FC236}">
                <a16:creationId xmlns:a16="http://schemas.microsoft.com/office/drawing/2014/main" id="{E00A7776-0525-4ADA-8837-D9CCA3233EBB}"/>
              </a:ext>
            </a:extLst>
          </p:cNvPr>
          <p:cNvPicPr>
            <a:picLocks noChangeAspect="1"/>
          </p:cNvPicPr>
          <p:nvPr/>
        </p:nvPicPr>
        <p:blipFill>
          <a:blip r:embed="rId8" cstate="hq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972928" y="3188776"/>
            <a:ext cx="4620126" cy="2257195"/>
          </a:xfrm>
          <a:prstGeom prst="rect">
            <a:avLst/>
          </a:prstGeom>
        </p:spPr>
      </p:pic>
      <p:pic>
        <p:nvPicPr>
          <p:cNvPr id="19" name="Image 18">
            <a:extLst>
              <a:ext uri="{FF2B5EF4-FFF2-40B4-BE49-F238E27FC236}">
                <a16:creationId xmlns:a16="http://schemas.microsoft.com/office/drawing/2014/main" id="{77758FD6-89BB-4901-8506-BABACCF6183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75950" y="3695771"/>
            <a:ext cx="463331" cy="485434"/>
          </a:xfrm>
          <a:prstGeom prst="rect">
            <a:avLst/>
          </a:prstGeom>
        </p:spPr>
      </p:pic>
      <p:pic>
        <p:nvPicPr>
          <p:cNvPr id="20" name="Image 19">
            <a:extLst>
              <a:ext uri="{FF2B5EF4-FFF2-40B4-BE49-F238E27FC236}">
                <a16:creationId xmlns:a16="http://schemas.microsoft.com/office/drawing/2014/main" id="{769A1406-2644-4CC3-B62C-E98CEBEA979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70882" y="3671442"/>
            <a:ext cx="483801" cy="485434"/>
          </a:xfrm>
          <a:prstGeom prst="rect">
            <a:avLst/>
          </a:prstGeom>
        </p:spPr>
      </p:pic>
      <p:pic>
        <p:nvPicPr>
          <p:cNvPr id="21" name="Image 20">
            <a:extLst>
              <a:ext uri="{FF2B5EF4-FFF2-40B4-BE49-F238E27FC236}">
                <a16:creationId xmlns:a16="http://schemas.microsoft.com/office/drawing/2014/main" id="{A96C2FDF-1EB1-4C77-923E-65F565B9F810}"/>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48699" y="3695771"/>
            <a:ext cx="391232" cy="513980"/>
          </a:xfrm>
          <a:prstGeom prst="rect">
            <a:avLst/>
          </a:prstGeom>
        </p:spPr>
      </p:pic>
      <p:pic>
        <p:nvPicPr>
          <p:cNvPr id="23" name="Image 22">
            <a:extLst>
              <a:ext uri="{FF2B5EF4-FFF2-40B4-BE49-F238E27FC236}">
                <a16:creationId xmlns:a16="http://schemas.microsoft.com/office/drawing/2014/main" id="{EE54FDBF-3142-4946-93F4-1EF3CDDF8EE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791435" y="1678465"/>
            <a:ext cx="521683" cy="513313"/>
          </a:xfrm>
          <a:prstGeom prst="rect">
            <a:avLst/>
          </a:prstGeom>
        </p:spPr>
      </p:pic>
    </p:spTree>
    <p:extLst>
      <p:ext uri="{BB962C8B-B14F-4D97-AF65-F5344CB8AC3E}">
        <p14:creationId xmlns:p14="http://schemas.microsoft.com/office/powerpoint/2010/main" val="333047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792781"/>
          </a:xfrm>
          <a:prstGeom prst="rect">
            <a:avLst/>
          </a:prstGeom>
        </p:spPr>
        <p:txBody>
          <a:bodyPr wrap="square">
            <a:spAutoFit/>
          </a:bodyPr>
          <a:lstStyle/>
          <a:p>
            <a:pPr>
              <a:lnSpc>
                <a:spcPct val="150000"/>
              </a:lnSpc>
            </a:pPr>
            <a:r>
              <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 </a:t>
            </a:r>
          </a:p>
          <a:p>
            <a:pPr>
              <a:lnSpc>
                <a:spcPct val="150000"/>
              </a:lnSpc>
            </a:pPr>
            <a:r>
              <a:rPr lang="en-US" sz="1600" dirty="0">
                <a:latin typeface="Calibri" panose="020F0502020204030204" pitchFamily="34" charset="0"/>
                <a:ea typeface="Segoe UI Semibold" panose="020B0702040204020203" pitchFamily="34" charset="0"/>
                <a:cs typeface="Segoe UI" panose="020B0502040204020203" pitchFamily="34" charset="0"/>
              </a:rPr>
              <a:t>A la fin du PIERRE-FEUILLE-CISEAUX  </a:t>
            </a:r>
          </a:p>
        </p:txBody>
      </p:sp>
      <p:sp>
        <p:nvSpPr>
          <p:cNvPr id="15" name="ZoneTexte 14">
            <a:extLst>
              <a:ext uri="{FF2B5EF4-FFF2-40B4-BE49-F238E27FC236}">
                <a16:creationId xmlns:a16="http://schemas.microsoft.com/office/drawing/2014/main" id="{73D9B683-1D56-4859-8B36-C719B76429FB}"/>
              </a:ext>
            </a:extLst>
          </p:cNvPr>
          <p:cNvSpPr txBox="1"/>
          <p:nvPr/>
        </p:nvSpPr>
        <p:spPr>
          <a:xfrm>
            <a:off x="1180901" y="3234105"/>
            <a:ext cx="10672550"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alibri" panose="020F0502020204030204" pitchFamily="34" charset="0"/>
              </a:rPr>
              <a:t>Si l’équipe POP CORN gagne, un de leur coéquipier capturé sera libéré à la reprise du jeu.</a:t>
            </a:r>
          </a:p>
          <a:p>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Sinon le joueur de l’équipe adverse ayant pris le BONUS sera enfermé automatiquement dans le POP BOX suivant</a:t>
            </a:r>
          </a:p>
        </p:txBody>
      </p:sp>
      <p:sp>
        <p:nvSpPr>
          <p:cNvPr id="5" name="ZoneTexte 4">
            <a:extLst>
              <a:ext uri="{FF2B5EF4-FFF2-40B4-BE49-F238E27FC236}">
                <a16:creationId xmlns:a16="http://schemas.microsoft.com/office/drawing/2014/main" id="{51F4CF15-97DD-4BDF-846B-99EAE994E9D2}"/>
              </a:ext>
            </a:extLst>
          </p:cNvPr>
          <p:cNvSpPr txBox="1"/>
          <p:nvPr/>
        </p:nvSpPr>
        <p:spPr>
          <a:xfrm>
            <a:off x="3540719" y="5028752"/>
            <a:ext cx="5431809" cy="369332"/>
          </a:xfrm>
          <a:prstGeom prst="rect">
            <a:avLst/>
          </a:prstGeom>
          <a:noFill/>
        </p:spPr>
        <p:txBody>
          <a:bodyPr wrap="square" rtlCol="0">
            <a:spAutoFit/>
          </a:bodyPr>
          <a:lstStyle/>
          <a:p>
            <a:r>
              <a:rPr lang="fr-FR" dirty="0">
                <a:solidFill>
                  <a:srgbClr val="FF0000"/>
                </a:solidFill>
              </a:rPr>
              <a:t>AJOUTER UN DEFIS SIMPLE ET AMUSANT</a:t>
            </a:r>
          </a:p>
        </p:txBody>
      </p:sp>
    </p:spTree>
    <p:extLst>
      <p:ext uri="{BB962C8B-B14F-4D97-AF65-F5344CB8AC3E}">
        <p14:creationId xmlns:p14="http://schemas.microsoft.com/office/powerpoint/2010/main" val="157203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b="1" u="sng" dirty="0">
                <a:latin typeface="Calibri"/>
                <a:ea typeface="Segoe UI Light" panose="020B0702040204020203" pitchFamily="34" charset="0"/>
                <a:cs typeface="Segoe UI"/>
              </a:rPr>
              <a:t>RAPPEL DATES IMPORTANTES</a:t>
            </a:r>
            <a:endParaRPr lang="en-US" b="1" u="sng" dirty="0">
              <a:latin typeface="Calibri"/>
              <a:ea typeface="Segoe UI Light"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sp>
        <p:nvSpPr>
          <p:cNvPr id="15" name="ZoneTexte 14">
            <a:extLst>
              <a:ext uri="{FF2B5EF4-FFF2-40B4-BE49-F238E27FC236}">
                <a16:creationId xmlns:a16="http://schemas.microsoft.com/office/drawing/2014/main" id="{73D9B683-1D56-4859-8B36-C719B76429FB}"/>
              </a:ext>
            </a:extLst>
          </p:cNvPr>
          <p:cNvSpPr txBox="1"/>
          <p:nvPr/>
        </p:nvSpPr>
        <p:spPr>
          <a:xfrm>
            <a:off x="907731" y="1853879"/>
            <a:ext cx="10672550" cy="1631216"/>
          </a:xfrm>
          <a:prstGeom prst="rect">
            <a:avLst/>
          </a:prstGeom>
          <a:noFill/>
        </p:spPr>
        <p:txBody>
          <a:bodyPr wrap="square" rtlCol="0" anchor="t">
            <a:spAutoFit/>
          </a:bodyPr>
          <a:lstStyle/>
          <a:p>
            <a:pPr marL="285750" indent="-285750">
              <a:buFont typeface="Arial"/>
              <a:buChar char="•"/>
            </a:pPr>
            <a:r>
              <a:rPr lang="fr-FR" sz="2000" b="1" u="sng" dirty="0">
                <a:solidFill>
                  <a:srgbClr val="FF0000"/>
                </a:solidFill>
                <a:latin typeface="Calibri"/>
                <a:cs typeface="Calibri"/>
              </a:rPr>
              <a:t>Itération 1:</a:t>
            </a:r>
            <a:r>
              <a:rPr lang="fr-FR" sz="2000" dirty="0">
                <a:latin typeface="Calibri"/>
                <a:cs typeface="Calibri"/>
              </a:rPr>
              <a:t> Du 26 février 2019 au 26 Mars 2019</a:t>
            </a:r>
          </a:p>
          <a:p>
            <a:endParaRPr lang="fr-FR" sz="2000" dirty="0">
              <a:latin typeface="Calibri" panose="020F0502020204030204" pitchFamily="34" charset="0"/>
              <a:cs typeface="Calibri"/>
            </a:endParaRPr>
          </a:p>
          <a:p>
            <a:pPr marL="285750" indent="-285750">
              <a:buFont typeface="Arial"/>
              <a:buChar char="•"/>
            </a:pPr>
            <a:r>
              <a:rPr lang="fr-FR" sz="2000" b="1" u="sng" dirty="0">
                <a:solidFill>
                  <a:srgbClr val="FF0000"/>
                </a:solidFill>
                <a:latin typeface="Calibri"/>
                <a:cs typeface="Calibri"/>
              </a:rPr>
              <a:t>Itération 2:</a:t>
            </a:r>
            <a:r>
              <a:rPr lang="fr-FR" sz="2000" dirty="0">
                <a:latin typeface="Calibri"/>
                <a:cs typeface="Calibri"/>
              </a:rPr>
              <a:t>  26 Mars 2019 au 23 Avril 2019</a:t>
            </a:r>
          </a:p>
          <a:p>
            <a:pPr marL="285750" indent="-285750">
              <a:buFont typeface="Arial"/>
              <a:buChar char="•"/>
            </a:pPr>
            <a:endParaRPr lang="fr-FR" sz="2000" dirty="0">
              <a:latin typeface="Calibri" panose="020F0502020204030204" pitchFamily="34" charset="0"/>
              <a:cs typeface="Calibri"/>
            </a:endParaRPr>
          </a:p>
          <a:p>
            <a:pPr marL="285750" indent="-285750">
              <a:buFont typeface="Arial"/>
              <a:buChar char="•"/>
            </a:pPr>
            <a:r>
              <a:rPr lang="fr-FR" sz="2000" b="1" u="sng" dirty="0">
                <a:solidFill>
                  <a:srgbClr val="FF0000"/>
                </a:solidFill>
                <a:latin typeface="Calibri"/>
                <a:cs typeface="Calibri"/>
              </a:rPr>
              <a:t>Itération 3:</a:t>
            </a:r>
            <a:r>
              <a:rPr lang="fr-FR" sz="2000" dirty="0">
                <a:latin typeface="Calibri"/>
                <a:cs typeface="Calibri"/>
              </a:rPr>
              <a:t>  23 Avril 2019 au 13 Mai 2019</a:t>
            </a:r>
          </a:p>
        </p:txBody>
      </p:sp>
      <p:pic>
        <p:nvPicPr>
          <p:cNvPr id="2" name="Picture 5">
            <a:extLst>
              <a:ext uri="{FF2B5EF4-FFF2-40B4-BE49-F238E27FC236}">
                <a16:creationId xmlns:a16="http://schemas.microsoft.com/office/drawing/2014/main" id="{2CE2F802-2618-462C-A98B-936F84CD2A2B}"/>
              </a:ext>
            </a:extLst>
          </p:cNvPr>
          <p:cNvPicPr>
            <a:picLocks noChangeAspect="1"/>
          </p:cNvPicPr>
          <p:nvPr/>
        </p:nvPicPr>
        <p:blipFill>
          <a:blip r:embed="rId3"/>
          <a:stretch>
            <a:fillRect/>
          </a:stretch>
        </p:blipFill>
        <p:spPr>
          <a:xfrm>
            <a:off x="1185682" y="229588"/>
            <a:ext cx="1726182" cy="978559"/>
          </a:xfrm>
          <a:prstGeom prst="rect">
            <a:avLst/>
          </a:prstGeom>
        </p:spPr>
      </p:pic>
      <p:pic>
        <p:nvPicPr>
          <p:cNvPr id="11" name="Picture 5">
            <a:extLst>
              <a:ext uri="{FF2B5EF4-FFF2-40B4-BE49-F238E27FC236}">
                <a16:creationId xmlns:a16="http://schemas.microsoft.com/office/drawing/2014/main" id="{ADBD03ED-1F5E-42C8-BFDA-C9A4BD45B2F1}"/>
              </a:ext>
            </a:extLst>
          </p:cNvPr>
          <p:cNvPicPr>
            <a:picLocks noChangeAspect="1"/>
          </p:cNvPicPr>
          <p:nvPr/>
        </p:nvPicPr>
        <p:blipFill>
          <a:blip r:embed="rId3"/>
          <a:stretch>
            <a:fillRect/>
          </a:stretch>
        </p:blipFill>
        <p:spPr>
          <a:xfrm>
            <a:off x="9165115" y="229587"/>
            <a:ext cx="1726182" cy="978559"/>
          </a:xfrm>
          <a:prstGeom prst="rect">
            <a:avLst/>
          </a:prstGeom>
        </p:spPr>
      </p:pic>
      <p:sp>
        <p:nvSpPr>
          <p:cNvPr id="7" name="TextBox 6">
            <a:extLst>
              <a:ext uri="{FF2B5EF4-FFF2-40B4-BE49-F238E27FC236}">
                <a16:creationId xmlns:a16="http://schemas.microsoft.com/office/drawing/2014/main" id="{09D611C4-88BD-4903-9460-0115249F702C}"/>
              </a:ext>
            </a:extLst>
          </p:cNvPr>
          <p:cNvSpPr txBox="1"/>
          <p:nvPr/>
        </p:nvSpPr>
        <p:spPr>
          <a:xfrm>
            <a:off x="612476" y="4120551"/>
            <a:ext cx="11053310" cy="160043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2AVRIL 2019: Pour </a:t>
            </a:r>
            <a:r>
              <a:rPr lang="en-US" sz="2000" b="1" dirty="0" err="1">
                <a:cs typeface="Calibri"/>
              </a:rPr>
              <a:t>être</a:t>
            </a:r>
            <a:r>
              <a:rPr lang="en-US" sz="2000" b="1" dirty="0">
                <a:cs typeface="Calibri"/>
              </a:rPr>
              <a:t> </a:t>
            </a:r>
            <a:r>
              <a:rPr lang="en-US" sz="2000" b="1" dirty="0" err="1">
                <a:cs typeface="Calibri"/>
              </a:rPr>
              <a:t>présenté</a:t>
            </a:r>
            <a:r>
              <a:rPr lang="en-US" sz="2000" b="1" dirty="0">
                <a:cs typeface="Calibri"/>
              </a:rPr>
              <a:t>, le </a:t>
            </a:r>
            <a:r>
              <a:rPr lang="en-US" sz="2000" b="1" dirty="0" err="1">
                <a:cs typeface="Calibri"/>
              </a:rPr>
              <a:t>projet</a:t>
            </a:r>
            <a:r>
              <a:rPr lang="en-US" sz="2000" b="1" dirty="0">
                <a:cs typeface="Calibri"/>
              </a:rPr>
              <a:t> </a:t>
            </a:r>
            <a:r>
              <a:rPr lang="en-US" sz="2000" b="1" dirty="0" err="1">
                <a:cs typeface="Calibri"/>
              </a:rPr>
              <a:t>devra</a:t>
            </a:r>
            <a:r>
              <a:rPr lang="en-US" sz="2000" b="1" dirty="0">
                <a:cs typeface="Calibri"/>
              </a:rPr>
              <a:t> </a:t>
            </a:r>
            <a:r>
              <a:rPr lang="en-US" sz="2000" b="1" dirty="0" err="1">
                <a:cs typeface="Calibri"/>
              </a:rPr>
              <a:t>être</a:t>
            </a:r>
            <a:r>
              <a:rPr lang="en-US" sz="2000" b="1" dirty="0">
                <a:cs typeface="Calibri"/>
              </a:rPr>
              <a:t> </a:t>
            </a:r>
            <a:r>
              <a:rPr lang="en-US" sz="2000" b="1" dirty="0" err="1">
                <a:cs typeface="Calibri"/>
              </a:rPr>
              <a:t>suffisamment</a:t>
            </a:r>
            <a:r>
              <a:rPr lang="en-US" sz="2000" b="1" dirty="0">
                <a:cs typeface="Calibri"/>
              </a:rPr>
              <a:t> </a:t>
            </a:r>
            <a:r>
              <a:rPr lang="en-US" sz="2000" b="1" dirty="0" err="1">
                <a:cs typeface="Calibri"/>
              </a:rPr>
              <a:t>abouti</a:t>
            </a:r>
            <a:r>
              <a:rPr lang="en-US" sz="2000" b="1" dirty="0">
                <a:cs typeface="Calibri"/>
              </a:rPr>
              <a:t> et </a:t>
            </a:r>
            <a:r>
              <a:rPr lang="en-US" sz="2000" b="1" dirty="0" err="1">
                <a:cs typeface="Calibri"/>
              </a:rPr>
              <a:t>prometteur</a:t>
            </a:r>
            <a:r>
              <a:rPr lang="en-US" sz="2000" b="1" dirty="0">
                <a:cs typeface="Calibri"/>
              </a:rPr>
              <a:t> à </a:t>
            </a:r>
            <a:r>
              <a:rPr lang="en-US" sz="2000" b="1" dirty="0" err="1">
                <a:cs typeface="Calibri"/>
              </a:rPr>
              <a:t>cette</a:t>
            </a:r>
            <a:r>
              <a:rPr lang="en-US" sz="2000" b="1" dirty="0">
                <a:cs typeface="Calibri"/>
              </a:rPr>
              <a:t> date. </a:t>
            </a:r>
          </a:p>
          <a:p>
            <a:endParaRPr lang="en-US" sz="2000" b="1" dirty="0">
              <a:cs typeface="Calibri"/>
            </a:endParaRPr>
          </a:p>
          <a:p>
            <a:r>
              <a:rPr lang="en-US" sz="2000" b="1" dirty="0">
                <a:cs typeface="Calibri"/>
              </a:rPr>
              <a:t>13 MAI 2018:  </a:t>
            </a:r>
            <a:r>
              <a:rPr lang="en-US" sz="2000" b="1" dirty="0" err="1">
                <a:cs typeface="Calibri"/>
              </a:rPr>
              <a:t>Rendu</a:t>
            </a:r>
            <a:r>
              <a:rPr lang="en-US" sz="2000" b="1" dirty="0">
                <a:cs typeface="Calibri"/>
              </a:rPr>
              <a:t> du </a:t>
            </a:r>
            <a:r>
              <a:rPr lang="en-US" sz="2000" b="1" dirty="0" err="1">
                <a:cs typeface="Calibri"/>
              </a:rPr>
              <a:t>projet</a:t>
            </a:r>
            <a:r>
              <a:rPr lang="en-US" sz="2000" b="1" dirty="0">
                <a:cs typeface="Calibri"/>
              </a:rPr>
              <a:t> ===&gt; soirée ouverte au public au </a:t>
            </a:r>
            <a:r>
              <a:rPr lang="en-US" sz="2000" b="1" dirty="0" err="1">
                <a:cs typeface="Calibri"/>
              </a:rPr>
              <a:t>Méliès</a:t>
            </a:r>
            <a:r>
              <a:rPr lang="en-US" sz="2000" b="1" dirty="0">
                <a:cs typeface="Calibri"/>
              </a:rPr>
              <a:t> Saint-François</a:t>
            </a:r>
          </a:p>
          <a:p>
            <a:r>
              <a:rPr lang="en-US" sz="2000" b="1" dirty="0" err="1">
                <a:cs typeface="Calibri"/>
              </a:rPr>
              <a:t>objectif</a:t>
            </a:r>
            <a:r>
              <a:rPr lang="en-US" sz="2000" b="1" dirty="0">
                <a:cs typeface="Calibri"/>
              </a:rPr>
              <a:t> : </a:t>
            </a:r>
            <a:r>
              <a:rPr lang="en-US" sz="2000" b="1" dirty="0" err="1">
                <a:cs typeface="Calibri"/>
              </a:rPr>
              <a:t>montrer</a:t>
            </a:r>
            <a:r>
              <a:rPr lang="en-US" sz="2000" b="1" dirty="0">
                <a:cs typeface="Calibri"/>
              </a:rPr>
              <a:t> les </a:t>
            </a:r>
            <a:r>
              <a:rPr lang="en-US" sz="2000" b="1" dirty="0" err="1">
                <a:cs typeface="Calibri"/>
              </a:rPr>
              <a:t>projets</a:t>
            </a:r>
            <a:r>
              <a:rPr lang="en-US" sz="2000" b="1" dirty="0">
                <a:cs typeface="Calibri"/>
              </a:rPr>
              <a:t> au public, </a:t>
            </a:r>
            <a:r>
              <a:rPr lang="en-US" sz="2000" b="1" dirty="0" err="1">
                <a:cs typeface="Calibri"/>
              </a:rPr>
              <a:t>jouer</a:t>
            </a:r>
            <a:r>
              <a:rPr lang="en-US" sz="2000" b="1" dirty="0">
                <a:cs typeface="Calibri"/>
              </a:rPr>
              <a:t> en condition </a:t>
            </a:r>
            <a:r>
              <a:rPr lang="en-US" sz="2000" b="1" dirty="0" err="1">
                <a:cs typeface="Calibri"/>
              </a:rPr>
              <a:t>réelle</a:t>
            </a:r>
          </a:p>
          <a:p>
            <a:endParaRPr lang="en-US" dirty="0">
              <a:cs typeface="Calibri"/>
            </a:endParaRPr>
          </a:p>
        </p:txBody>
      </p:sp>
    </p:spTree>
    <p:extLst>
      <p:ext uri="{BB962C8B-B14F-4D97-AF65-F5344CB8AC3E}">
        <p14:creationId xmlns:p14="http://schemas.microsoft.com/office/powerpoint/2010/main" val="54761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u="sng" dirty="0">
                <a:latin typeface="Calibri"/>
                <a:cs typeface="Segoe UI Light"/>
              </a:rPr>
              <a:t>COMPTE RENDU DE LA REUNION DU 21 FEVRIER 2018 (1)</a:t>
            </a:r>
            <a:endParaRPr lang="fr-FR" sz="3200" b="1" u="sng" dirty="0">
              <a:latin typeface="Calibri" panose="020F0502020204030204" pitchFamily="34" charset="0"/>
            </a:endParaRPr>
          </a:p>
        </p:txBody>
      </p:sp>
      <p:sp>
        <p:nvSpPr>
          <p:cNvPr id="3" name="Espace réservé du contenu 2"/>
          <p:cNvSpPr>
            <a:spLocks noGrp="1"/>
          </p:cNvSpPr>
          <p:nvPr>
            <p:ph idx="1"/>
          </p:nvPr>
        </p:nvSpPr>
        <p:spPr>
          <a:xfrm>
            <a:off x="838200" y="1625936"/>
            <a:ext cx="10515600" cy="4591984"/>
          </a:xfrm>
        </p:spPr>
        <p:txBody>
          <a:bodyPr>
            <a:normAutofit lnSpcReduction="10000"/>
          </a:bodyPr>
          <a:lstStyle/>
          <a:p>
            <a:r>
              <a:rPr lang="fr-FR" sz="1600" dirty="0">
                <a:solidFill>
                  <a:srgbClr val="00B0F0"/>
                </a:solidFill>
                <a:latin typeface="Calibri" panose="020F0502020204030204" pitchFamily="34" charset="0"/>
              </a:rPr>
              <a:t>Cette première réunion a eu lieu le 22 février 2018 de 14h à 17h à la bibliothèque universitaire de tréfilerie.</a:t>
            </a:r>
          </a:p>
          <a:p>
            <a:r>
              <a:rPr lang="fr-FR" sz="1600" b="1" u="sng" dirty="0">
                <a:solidFill>
                  <a:srgbClr val="FF0000"/>
                </a:solidFill>
                <a:latin typeface="Calibri" panose="020F0502020204030204" pitchFamily="34" charset="0"/>
              </a:rPr>
              <a:t>Objectif: </a:t>
            </a:r>
            <a:r>
              <a:rPr lang="fr-FR" sz="1600" dirty="0">
                <a:solidFill>
                  <a:schemeClr val="tx1"/>
                </a:solidFill>
                <a:latin typeface="Calibri" panose="020F0502020204030204" pitchFamily="34" charset="0"/>
              </a:rPr>
              <a:t>Choix du sujet et partage des responsabilités au sein du groupe.</a:t>
            </a:r>
          </a:p>
          <a:p>
            <a:endParaRPr lang="fr-FR" sz="1600" dirty="0">
              <a:solidFill>
                <a:schemeClr val="tx1"/>
              </a:solidFill>
              <a:latin typeface="Calibri" panose="020F0502020204030204" pitchFamily="34" charset="0"/>
            </a:endParaRPr>
          </a:p>
          <a:p>
            <a:r>
              <a:rPr lang="fr-FR" sz="1600" b="1" u="sng" dirty="0">
                <a:solidFill>
                  <a:srgbClr val="FF0000"/>
                </a:solidFill>
                <a:latin typeface="Calibri" panose="020F0502020204030204" pitchFamily="34" charset="0"/>
              </a:rPr>
              <a:t>Choix du sujet: </a:t>
            </a:r>
            <a:r>
              <a:rPr lang="fr-FR" sz="1600" dirty="0">
                <a:solidFill>
                  <a:schemeClr val="tx1"/>
                </a:solidFill>
                <a:latin typeface="Calibri" panose="020F0502020204030204" pitchFamily="34" charset="0"/>
              </a:rPr>
              <a:t>L’objectif principal de cette réunion extraordinaire était de choisir un sujet pour le projet, chaque membre du groupe a proposé un sujet, finalement d’un commun accord c’est le sujet de </a:t>
            </a:r>
            <a:r>
              <a:rPr lang="fr-FR" sz="1600" dirty="0" err="1">
                <a:solidFill>
                  <a:schemeClr val="tx1"/>
                </a:solidFill>
                <a:latin typeface="Calibri" panose="020F0502020204030204" pitchFamily="34" charset="0"/>
              </a:rPr>
              <a:t>Solofo</a:t>
            </a:r>
            <a:r>
              <a:rPr lang="fr-FR" sz="1600" dirty="0">
                <a:solidFill>
                  <a:schemeClr val="tx1"/>
                </a:solidFill>
                <a:latin typeface="Calibri" panose="020F0502020204030204" pitchFamily="34" charset="0"/>
              </a:rPr>
              <a:t> RABONARIJAONA qui a été retenu ainsi nous l’avons adapté à notre façon avec les idées de tous les membres du groupe afin qu’il soit le plus original possible.</a:t>
            </a:r>
          </a:p>
          <a:p>
            <a:endParaRPr lang="fr-FR" sz="1600" dirty="0">
              <a:solidFill>
                <a:schemeClr val="tx1"/>
              </a:solidFill>
              <a:latin typeface="Calibri" panose="020F0502020204030204" pitchFamily="34" charset="0"/>
            </a:endParaRPr>
          </a:p>
          <a:p>
            <a:r>
              <a:rPr lang="fr-FR" sz="1600" b="1" u="sng" dirty="0">
                <a:solidFill>
                  <a:srgbClr val="FF0000"/>
                </a:solidFill>
                <a:latin typeface="Calibri" panose="020F0502020204030204" pitchFamily="34" charset="0"/>
              </a:rPr>
              <a:t>Partage des responsabilités: </a:t>
            </a:r>
            <a:r>
              <a:rPr lang="fr-FR" sz="1600" dirty="0">
                <a:solidFill>
                  <a:schemeClr val="tx1"/>
                </a:solidFill>
                <a:latin typeface="Calibri" panose="020F0502020204030204" pitchFamily="34" charset="0"/>
              </a:rPr>
              <a:t>Chaque membre du groupe à une responsabilité au sein du groupe.</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Chef de projet:</a:t>
            </a:r>
            <a:r>
              <a:rPr lang="fr-FR" sz="1600" b="1" dirty="0">
                <a:solidFill>
                  <a:schemeClr val="tx1"/>
                </a:solidFill>
                <a:latin typeface="Calibri" panose="020F0502020204030204" pitchFamily="34" charset="0"/>
              </a:rPr>
              <a:t>  </a:t>
            </a:r>
            <a:r>
              <a:rPr lang="fr-FR" sz="1600" dirty="0" err="1">
                <a:solidFill>
                  <a:schemeClr val="tx1"/>
                </a:solidFill>
                <a:latin typeface="Calibri" panose="020F0502020204030204" pitchFamily="34" charset="0"/>
              </a:rPr>
              <a:t>Morad</a:t>
            </a:r>
            <a:r>
              <a:rPr lang="fr-FR" sz="1600" dirty="0">
                <a:solidFill>
                  <a:schemeClr val="tx1"/>
                </a:solidFill>
                <a:latin typeface="Calibri" panose="020F0502020204030204" pitchFamily="34" charset="0"/>
              </a:rPr>
              <a:t> BENKARAACHE</a:t>
            </a:r>
            <a:endParaRPr lang="fr-FR" sz="1600" b="1" u="sng" dirty="0">
              <a:solidFill>
                <a:schemeClr val="tx1"/>
              </a:solidFill>
              <a:latin typeface="Calibri" panose="020F0502020204030204" pitchFamily="34" charset="0"/>
            </a:endParaRP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de communication:</a:t>
            </a:r>
            <a:r>
              <a:rPr lang="fr-FR" sz="1600" b="1" dirty="0">
                <a:solidFill>
                  <a:schemeClr val="tx1"/>
                </a:solidFill>
                <a:latin typeface="Calibri" panose="020F0502020204030204" pitchFamily="34" charset="0"/>
              </a:rPr>
              <a:t> </a:t>
            </a:r>
            <a:r>
              <a:rPr lang="fr-FR" sz="1600" dirty="0">
                <a:solidFill>
                  <a:schemeClr val="tx1"/>
                </a:solidFill>
                <a:latin typeface="Calibri" panose="020F0502020204030204" pitchFamily="34" charset="0"/>
              </a:rPr>
              <a:t>Ibrahima DIALLO</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qualité Code:</a:t>
            </a:r>
            <a:r>
              <a:rPr lang="fr-FR" sz="1600" dirty="0">
                <a:solidFill>
                  <a:schemeClr val="tx1"/>
                </a:solidFill>
                <a:latin typeface="Calibri" panose="020F0502020204030204" pitchFamily="34" charset="0"/>
              </a:rPr>
              <a:t> </a:t>
            </a:r>
            <a:r>
              <a:rPr lang="fr-FR" sz="1600" dirty="0" err="1">
                <a:solidFill>
                  <a:schemeClr val="tx1"/>
                </a:solidFill>
                <a:latin typeface="Calibri" panose="020F0502020204030204" pitchFamily="34" charset="0"/>
              </a:rPr>
              <a:t>Solofo</a:t>
            </a:r>
            <a:r>
              <a:rPr lang="fr-FR" sz="1600" dirty="0">
                <a:solidFill>
                  <a:schemeClr val="tx1"/>
                </a:solidFill>
                <a:latin typeface="Calibri" panose="020F0502020204030204" pitchFamily="34" charset="0"/>
              </a:rPr>
              <a:t> RABONARIJAONA</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SCRUM:</a:t>
            </a:r>
            <a:r>
              <a:rPr lang="fr-FR" sz="1600" dirty="0">
                <a:solidFill>
                  <a:schemeClr val="tx1"/>
                </a:solidFill>
                <a:latin typeface="Calibri" panose="020F0502020204030204" pitchFamily="34" charset="0"/>
              </a:rPr>
              <a:t>  Aldwin LAUREAT</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Architecture du projet:</a:t>
            </a:r>
            <a:r>
              <a:rPr lang="fr-FR" sz="1600" dirty="0">
                <a:solidFill>
                  <a:schemeClr val="tx1"/>
                </a:solidFill>
                <a:latin typeface="Calibri" panose="020F0502020204030204" pitchFamily="34" charset="0"/>
              </a:rPr>
              <a:t> Christian</a:t>
            </a:r>
            <a:r>
              <a:rPr lang="fr-FR" sz="1600" b="1" u="sng" dirty="0">
                <a:solidFill>
                  <a:schemeClr val="tx1"/>
                </a:solidFill>
                <a:latin typeface="Calibri" panose="020F0502020204030204" pitchFamily="34" charset="0"/>
              </a:rPr>
              <a:t> </a:t>
            </a:r>
            <a:r>
              <a:rPr lang="fr-FR" sz="1600" dirty="0">
                <a:solidFill>
                  <a:schemeClr val="tx1"/>
                </a:solidFill>
                <a:latin typeface="Calibri" panose="020F0502020204030204" pitchFamily="34" charset="0"/>
              </a:rPr>
              <a:t>OKOUERET ELENGA</a:t>
            </a:r>
          </a:p>
        </p:txBody>
      </p:sp>
      <p:sp>
        <p:nvSpPr>
          <p:cNvPr id="4" name="Espace réservé du pied de page 3"/>
          <p:cNvSpPr>
            <a:spLocks noGrp="1"/>
          </p:cNvSpPr>
          <p:nvPr>
            <p:ph type="ftr" sz="quarter" idx="11"/>
          </p:nvPr>
        </p:nvSpPr>
        <p:spPr>
          <a:xfrm>
            <a:off x="0" y="6376575"/>
            <a:ext cx="4114800" cy="365125"/>
          </a:xfrm>
        </p:spPr>
        <p:txBody>
          <a:bodyPr/>
          <a:lstStyle/>
          <a:p>
            <a:r>
              <a:rPr lang="en-US" dirty="0"/>
              <a:t>Groupe 7</a:t>
            </a:r>
          </a:p>
        </p:txBody>
      </p:sp>
    </p:spTree>
    <p:extLst>
      <p:ext uri="{BB962C8B-B14F-4D97-AF65-F5344CB8AC3E}">
        <p14:creationId xmlns:p14="http://schemas.microsoft.com/office/powerpoint/2010/main" val="381930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464871"/>
          </a:xfrm>
          <a:prstGeom prst="rect">
            <a:avLst/>
          </a:prstGeom>
        </p:spPr>
        <p:txBody>
          <a:bodyPr wrap="square">
            <a:spAutoFit/>
          </a:bodyPr>
          <a:lstStyle/>
          <a:p>
            <a:pPr>
              <a:lnSpc>
                <a:spcPct val="150000"/>
              </a:lnSpc>
            </a:pPr>
            <a:r>
              <a:rPr lang="en-US"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OUTILS DE COMMUNICATION ET DE CONCEPTION</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153144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Groupe messenger:</a:t>
            </a:r>
            <a:r>
              <a:rPr lang="en-US" sz="1600"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Nous </a:t>
            </a:r>
            <a:r>
              <a:rPr lang="en-US" sz="1600" dirty="0" err="1">
                <a:latin typeface="Calibri" panose="020F0502020204030204" pitchFamily="34" charset="0"/>
                <a:ea typeface="Segoe UI Semibold" panose="020B0702040204020203" pitchFamily="34" charset="0"/>
                <a:cs typeface="Segoe UI" panose="020B0502040204020203" pitchFamily="34" charset="0"/>
              </a:rPr>
              <a:t>avons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err="1">
                <a:latin typeface="Calibri" panose="020F0502020204030204" pitchFamily="34" charset="0"/>
                <a:ea typeface="Segoe UI Semibold" panose="020B0702040204020203" pitchFamily="34" charset="0"/>
                <a:cs typeface="Segoe UI" panose="020B0502040204020203" pitchFamily="34" charset="0"/>
              </a:rPr>
              <a:t>crée</a:t>
            </a:r>
            <a:r>
              <a:rPr lang="en-US" sz="1600" dirty="0">
                <a:latin typeface="Calibri" panose="020F0502020204030204" pitchFamily="34" charset="0"/>
                <a:ea typeface="Segoe UI Semibold" panose="020B0702040204020203" pitchFamily="34" charset="0"/>
                <a:cs typeface="Segoe UI" panose="020B0502040204020203" pitchFamily="34" charset="0"/>
              </a:rPr>
              <a:t> un </a:t>
            </a:r>
            <a:r>
              <a:rPr lang="en-US" sz="1600" dirty="0" err="1">
                <a:latin typeface="Calibri" panose="020F0502020204030204" pitchFamily="34" charset="0"/>
                <a:ea typeface="Segoe UI Semibold" panose="020B0702040204020203" pitchFamily="34" charset="0"/>
                <a:cs typeface="Segoe UI" panose="020B0502040204020203" pitchFamily="34" charset="0"/>
              </a:rPr>
              <a:t>groupe</a:t>
            </a:r>
            <a:r>
              <a:rPr lang="en-US" sz="1600" dirty="0">
                <a:latin typeface="Calibri" panose="020F0502020204030204" pitchFamily="34" charset="0"/>
                <a:ea typeface="Segoe UI Semibold" panose="020B0702040204020203" pitchFamily="34" charset="0"/>
                <a:cs typeface="Segoe UI" panose="020B0502040204020203" pitchFamily="34" charset="0"/>
              </a:rPr>
              <a:t> messenger pour </a:t>
            </a:r>
            <a:r>
              <a:rPr lang="en-US" sz="1600" dirty="0" err="1">
                <a:latin typeface="Calibri" panose="020F0502020204030204" pitchFamily="34" charset="0"/>
                <a:ea typeface="Segoe UI Semibold" panose="020B0702040204020203" pitchFamily="34" charset="0"/>
                <a:cs typeface="Segoe UI" panose="020B0502040204020203" pitchFamily="34" charset="0"/>
              </a:rPr>
              <a:t>faciliter</a:t>
            </a:r>
            <a:r>
              <a:rPr lang="en-US" sz="1600" dirty="0">
                <a:latin typeface="Calibri" panose="020F0502020204030204" pitchFamily="34" charset="0"/>
                <a:ea typeface="Segoe UI Semibold" panose="020B0702040204020203" pitchFamily="34" charset="0"/>
                <a:cs typeface="Segoe UI" panose="020B0502040204020203" pitchFamily="34" charset="0"/>
              </a:rPr>
              <a:t> la communication dans le </a:t>
            </a:r>
            <a:r>
              <a:rPr lang="en-US" sz="1600" dirty="0" err="1">
                <a:latin typeface="Calibri" panose="020F0502020204030204" pitchFamily="34" charset="0"/>
                <a:ea typeface="Segoe UI Semibold" panose="020B0702040204020203" pitchFamily="34" charset="0"/>
                <a:cs typeface="Segoe UI" panose="020B0502040204020203" pitchFamily="34" charset="0"/>
              </a:rPr>
              <a:t>groupe</a:t>
            </a:r>
            <a:r>
              <a:rPr lang="en-US" sz="1600" dirty="0">
                <a:latin typeface="Calibri" panose="020F0502020204030204" pitchFamily="34" charset="0"/>
                <a:ea typeface="Segoe UI Semibold" panose="020B0702040204020203" pitchFamily="34" charset="0"/>
                <a:cs typeface="Segoe UI" panose="020B0502040204020203" pitchFamily="34" charset="0"/>
              </a:rPr>
              <a:t>,</a:t>
            </a:r>
          </a:p>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GitHub:</a:t>
            </a:r>
            <a:r>
              <a:rPr lang="en-US" sz="1600" dirty="0">
                <a:latin typeface="Calibri" panose="020F0502020204030204" pitchFamily="34" charset="0"/>
                <a:ea typeface="Segoe UI Semibold" panose="020B0702040204020203" pitchFamily="34" charset="0"/>
                <a:cs typeface="Segoe UI" panose="020B0502040204020203" pitchFamily="34" charset="0"/>
              </a:rPr>
              <a:t> Pour </a:t>
            </a:r>
            <a:r>
              <a:rPr lang="en-US" sz="1600" dirty="0" err="1">
                <a:latin typeface="Calibri" panose="020F0502020204030204" pitchFamily="34" charset="0"/>
                <a:ea typeface="Segoe UI Semibold" panose="020B0702040204020203" pitchFamily="34" charset="0"/>
                <a:cs typeface="Segoe UI" panose="020B0502040204020203" pitchFamily="34" charset="0"/>
              </a:rPr>
              <a:t>faciliter</a:t>
            </a:r>
            <a:r>
              <a:rPr lang="en-US" sz="1600" dirty="0">
                <a:latin typeface="Calibri" panose="020F0502020204030204" pitchFamily="34" charset="0"/>
                <a:ea typeface="Segoe UI Semibold" panose="020B0702040204020203" pitchFamily="34" charset="0"/>
                <a:cs typeface="Segoe UI" panose="020B0502040204020203" pitchFamily="34" charset="0"/>
              </a:rPr>
              <a:t> le partage de </a:t>
            </a:r>
            <a:r>
              <a:rPr lang="en-US" sz="1600" dirty="0" err="1">
                <a:latin typeface="Calibri" panose="020F0502020204030204" pitchFamily="34" charset="0"/>
                <a:ea typeface="Segoe UI Semibold" panose="020B0702040204020203" pitchFamily="34" charset="0"/>
                <a:cs typeface="Segoe UI" panose="020B0502040204020203" pitchFamily="34" charset="0"/>
              </a:rPr>
              <a:t>nos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err="1">
                <a:latin typeface="Calibri" panose="020F0502020204030204" pitchFamily="34" charset="0"/>
                <a:ea typeface="Segoe UI Semibold" panose="020B0702040204020203" pitchFamily="34" charset="0"/>
                <a:cs typeface="Segoe UI" panose="020B0502040204020203" pitchFamily="34" charset="0"/>
              </a:rPr>
              <a:t>fichiers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a:solidFill>
                  <a:srgbClr val="00B0F0"/>
                </a:solidFill>
                <a:latin typeface="Calibri" panose="020F0502020204030204" pitchFamily="34" charset="0"/>
                <a:ea typeface="Segoe UI Semibold" panose="020B0702040204020203" pitchFamily="34" charset="0"/>
                <a:cs typeface="Segoe UI" panose="020B0502040204020203" pitchFamily="34" charset="0"/>
              </a:rPr>
              <a:t>https://github.com/Enjana-mavitrika/projet-tutore2019</a:t>
            </a:r>
          </a:p>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Draw.io/google drive:</a:t>
            </a:r>
            <a:r>
              <a:rPr lang="en-US" sz="1600" b="1"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Pour la conception des </a:t>
            </a:r>
            <a:r>
              <a:rPr lang="en-US" sz="1600" dirty="0" err="1">
                <a:latin typeface="Calibri" panose="020F0502020204030204" pitchFamily="34" charset="0"/>
                <a:ea typeface="Segoe UI Semibold" panose="020B0702040204020203" pitchFamily="34" charset="0"/>
                <a:cs typeface="Segoe UI" panose="020B0502040204020203" pitchFamily="34" charset="0"/>
              </a:rPr>
              <a:t>diagrammes</a:t>
            </a:r>
            <a:endParaRPr lang="en-US" sz="1600" dirty="0">
              <a:latin typeface="Calibri" panose="020F0502020204030204" pitchFamily="34" charset="0"/>
              <a:ea typeface="Segoe UI Semibold" panose="020B0702040204020203" pitchFamily="34" charset="0"/>
              <a:cs typeface="Segoe UI" panose="020B0502040204020203" pitchFamily="34" charset="0"/>
            </a:endParaRPr>
          </a:p>
          <a:p>
            <a:pPr marL="285750" indent="-285750">
              <a:lnSpc>
                <a:spcPct val="150000"/>
              </a:lnSpc>
              <a:buFont typeface="Wingdings" panose="05000000000000000000" pitchFamily="2" charset="2"/>
              <a:buChar char="Ø"/>
            </a:pPr>
            <a:r>
              <a:rPr lang="en-US" sz="1600" b="1" u="sng" dirty="0" err="1">
                <a:solidFill>
                  <a:schemeClr val="accent2"/>
                </a:solidFill>
                <a:latin typeface="Calibri" panose="020F0502020204030204" pitchFamily="34" charset="0"/>
                <a:ea typeface="Segoe UI Semibold" panose="020B0702040204020203" pitchFamily="34" charset="0"/>
                <a:cs typeface="Segoe UI" panose="020B0502040204020203" pitchFamily="34" charset="0"/>
              </a:rPr>
              <a:t>Mysql</a:t>
            </a: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bench:</a:t>
            </a:r>
            <a:r>
              <a:rPr lang="en-US" sz="1600" b="1"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pour la base de </a:t>
            </a:r>
            <a:r>
              <a:rPr lang="en-US" sz="1600" dirty="0" err="1">
                <a:latin typeface="Calibri" panose="020F0502020204030204" pitchFamily="34" charset="0"/>
                <a:ea typeface="Segoe UI Semibold" panose="020B0702040204020203" pitchFamily="34" charset="0"/>
                <a:cs typeface="Segoe UI" panose="020B0502040204020203" pitchFamily="34" charset="0"/>
              </a:rPr>
              <a:t>données</a:t>
            </a:r>
            <a:endParaRPr lang="en-US" sz="1600" u="sng" dirty="0">
              <a:latin typeface="Calibri" panose="020F0502020204030204" pitchFamily="34" charset="0"/>
              <a:ea typeface="Segoe UI Semibold" panose="020B0702040204020203" pitchFamily="34" charset="0"/>
              <a:cs typeface="Segoe UI" panose="020B0502040204020203" pitchFamily="34" charset="0"/>
            </a:endParaRPr>
          </a:p>
        </p:txBody>
      </p:sp>
      <p:sp>
        <p:nvSpPr>
          <p:cNvPr id="15" name="ZoneTexte 14">
            <a:extLst>
              <a:ext uri="{FF2B5EF4-FFF2-40B4-BE49-F238E27FC236}">
                <a16:creationId xmlns:a16="http://schemas.microsoft.com/office/drawing/2014/main" id="{73D9B683-1D56-4859-8B36-C719B76429FB}"/>
              </a:ext>
            </a:extLst>
          </p:cNvPr>
          <p:cNvSpPr txBox="1"/>
          <p:nvPr/>
        </p:nvSpPr>
        <p:spPr>
          <a:xfrm>
            <a:off x="1017272" y="3726015"/>
            <a:ext cx="10672550" cy="3139321"/>
          </a:xfrm>
          <a:prstGeom prst="rect">
            <a:avLst/>
          </a:prstGeom>
          <a:noFill/>
        </p:spPr>
        <p:txBody>
          <a:bodyPr wrap="square" rtlCol="0">
            <a:spAutoFit/>
          </a:bodyPr>
          <a:lstStyle/>
          <a:p>
            <a:r>
              <a:rPr lang="fr-FR" b="1" u="sng" dirty="0">
                <a:solidFill>
                  <a:srgbClr val="FF0000"/>
                </a:solidFill>
                <a:latin typeface="Calibri" panose="020F0502020204030204" pitchFamily="34" charset="0"/>
              </a:rPr>
              <a:t>Objectif de la prochaine </a:t>
            </a:r>
            <a:r>
              <a:rPr lang="fr-FR" b="1" u="sng" dirty="0" err="1">
                <a:solidFill>
                  <a:srgbClr val="FF0000"/>
                </a:solidFill>
                <a:latin typeface="Calibri" panose="020F0502020204030204" pitchFamily="34" charset="0"/>
              </a:rPr>
              <a:t>reunion</a:t>
            </a:r>
            <a:r>
              <a:rPr lang="fr-FR" b="1" u="sng" dirty="0">
                <a:solidFill>
                  <a:srgbClr val="FF0000"/>
                </a:solidFill>
                <a:latin typeface="Calibri" panose="020F0502020204030204" pitchFamily="34" charset="0"/>
              </a:rPr>
              <a:t>:</a:t>
            </a:r>
          </a:p>
          <a:p>
            <a:endParaRPr lang="fr-FR" b="1" u="sng" dirty="0">
              <a:solidFill>
                <a:srgbClr val="FF0000"/>
              </a:solidFill>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Rédaction cahier des charges</a:t>
            </a:r>
          </a:p>
          <a:p>
            <a:pPr marL="285750" indent="-285750">
              <a:buFont typeface="Wingdings" panose="05000000000000000000" pitchFamily="2" charset="2"/>
              <a:buChar char="Ø"/>
            </a:pPr>
            <a:r>
              <a:rPr lang="fr-FR" dirty="0">
                <a:latin typeface="Calibri" panose="020F0502020204030204" pitchFamily="34" charset="0"/>
              </a:rPr>
              <a:t>Diagramme UML</a:t>
            </a:r>
          </a:p>
          <a:p>
            <a:pPr marL="285750" indent="-285750">
              <a:buFont typeface="Wingdings" panose="05000000000000000000" pitchFamily="2" charset="2"/>
              <a:buChar char="Ø"/>
            </a:pPr>
            <a:r>
              <a:rPr lang="fr-FR" dirty="0">
                <a:latin typeface="Calibri" panose="020F0502020204030204" pitchFamily="34" charset="0"/>
              </a:rPr>
              <a:t>Choix des langages</a:t>
            </a:r>
          </a:p>
          <a:p>
            <a:pPr marL="285750" indent="-285750">
              <a:buFont typeface="Wingdings" panose="05000000000000000000" pitchFamily="2" charset="2"/>
              <a:buChar char="Ø"/>
            </a:pPr>
            <a:r>
              <a:rPr lang="fr-FR" dirty="0">
                <a:latin typeface="Calibri" panose="020F0502020204030204" pitchFamily="34" charset="0"/>
              </a:rPr>
              <a:t>Technologies à utiliser: librairies, …</a:t>
            </a:r>
          </a:p>
          <a:p>
            <a:pPr marL="285750" indent="-285750">
              <a:buFont typeface="Wingdings" panose="05000000000000000000" pitchFamily="2" charset="2"/>
              <a:buChar char="Ø"/>
            </a:pPr>
            <a:r>
              <a:rPr lang="fr-FR" dirty="0">
                <a:latin typeface="Calibri" panose="020F0502020204030204" pitchFamily="34" charset="0"/>
              </a:rPr>
              <a:t>Partages des tâches</a:t>
            </a:r>
          </a:p>
          <a:p>
            <a:pPr marL="285750" indent="-285750">
              <a:buFont typeface="Wingdings" panose="05000000000000000000" pitchFamily="2" charset="2"/>
              <a:buChar char="Ø"/>
            </a:pPr>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Atelier Formation GIT&amp;GITHUB</a:t>
            </a:r>
          </a:p>
          <a:p>
            <a:endParaRPr lang="fr-FR" dirty="0"/>
          </a:p>
          <a:p>
            <a:pPr marL="285750" indent="-285750">
              <a:buFont typeface="Wingdings" panose="05000000000000000000" pitchFamily="2" charset="2"/>
              <a:buChar char="Ø"/>
            </a:pPr>
            <a:endParaRPr lang="fr-FR" dirty="0"/>
          </a:p>
        </p:txBody>
      </p:sp>
      <p:sp>
        <p:nvSpPr>
          <p:cNvPr id="2" name="Accolade fermante 1">
            <a:extLst>
              <a:ext uri="{FF2B5EF4-FFF2-40B4-BE49-F238E27FC236}">
                <a16:creationId xmlns:a16="http://schemas.microsoft.com/office/drawing/2014/main" id="{EAC60702-C22F-4F49-B634-4A8AFC9CCF3E}"/>
              </a:ext>
            </a:extLst>
          </p:cNvPr>
          <p:cNvSpPr/>
          <p:nvPr/>
        </p:nvSpPr>
        <p:spPr>
          <a:xfrm>
            <a:off x="4784942" y="4283901"/>
            <a:ext cx="450937" cy="1465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 name="ZoneTexte 2">
            <a:extLst>
              <a:ext uri="{FF2B5EF4-FFF2-40B4-BE49-F238E27FC236}">
                <a16:creationId xmlns:a16="http://schemas.microsoft.com/office/drawing/2014/main" id="{215FD649-1438-4E4F-BB9B-5F9BFF14DCB4}"/>
              </a:ext>
            </a:extLst>
          </p:cNvPr>
          <p:cNvSpPr txBox="1"/>
          <p:nvPr/>
        </p:nvSpPr>
        <p:spPr>
          <a:xfrm>
            <a:off x="5536503" y="4741678"/>
            <a:ext cx="3319397" cy="369332"/>
          </a:xfrm>
          <a:prstGeom prst="rect">
            <a:avLst/>
          </a:prstGeom>
          <a:noFill/>
        </p:spPr>
        <p:txBody>
          <a:bodyPr wrap="square" rtlCol="0">
            <a:spAutoFit/>
          </a:bodyPr>
          <a:lstStyle/>
          <a:p>
            <a:r>
              <a:rPr lang="fr-FR" dirty="0">
                <a:solidFill>
                  <a:srgbClr val="FF0000"/>
                </a:solidFill>
              </a:rPr>
              <a:t>Estimations: </a:t>
            </a:r>
            <a:r>
              <a:rPr lang="fr-FR" dirty="0"/>
              <a:t>5 à 6 heures</a:t>
            </a:r>
          </a:p>
        </p:txBody>
      </p:sp>
      <p:sp>
        <p:nvSpPr>
          <p:cNvPr id="10" name="ZoneTexte 9">
            <a:extLst>
              <a:ext uri="{FF2B5EF4-FFF2-40B4-BE49-F238E27FC236}">
                <a16:creationId xmlns:a16="http://schemas.microsoft.com/office/drawing/2014/main" id="{2D0278FB-BE7A-423E-97E1-4E88B5CC7413}"/>
              </a:ext>
            </a:extLst>
          </p:cNvPr>
          <p:cNvSpPr txBox="1"/>
          <p:nvPr/>
        </p:nvSpPr>
        <p:spPr>
          <a:xfrm>
            <a:off x="5536502" y="5942007"/>
            <a:ext cx="3319397" cy="369332"/>
          </a:xfrm>
          <a:prstGeom prst="rect">
            <a:avLst/>
          </a:prstGeom>
          <a:noFill/>
        </p:spPr>
        <p:txBody>
          <a:bodyPr wrap="square" rtlCol="0">
            <a:spAutoFit/>
          </a:bodyPr>
          <a:lstStyle/>
          <a:p>
            <a:r>
              <a:rPr lang="fr-FR" dirty="0">
                <a:solidFill>
                  <a:srgbClr val="FF0000"/>
                </a:solidFill>
              </a:rPr>
              <a:t>Estimations: </a:t>
            </a:r>
            <a:r>
              <a:rPr lang="fr-FR" dirty="0"/>
              <a:t>30 – 45 min</a:t>
            </a:r>
          </a:p>
        </p:txBody>
      </p:sp>
    </p:spTree>
    <p:extLst>
      <p:ext uri="{BB962C8B-B14F-4D97-AF65-F5344CB8AC3E}">
        <p14:creationId xmlns:p14="http://schemas.microsoft.com/office/powerpoint/2010/main" val="240850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BE577-32E1-430C-9D11-39F5FB1CFF4E}"/>
              </a:ext>
            </a:extLst>
          </p:cNvPr>
          <p:cNvSpPr>
            <a:spLocks noGrp="1"/>
          </p:cNvSpPr>
          <p:nvPr>
            <p:ph type="ftr" sz="quarter" idx="11"/>
          </p:nvPr>
        </p:nvSpPr>
        <p:spPr/>
        <p:txBody>
          <a:bodyPr/>
          <a:lstStyle/>
          <a:p>
            <a:r>
              <a:rPr lang="en-US"/>
              <a:t>Groupe 7</a:t>
            </a:r>
          </a:p>
        </p:txBody>
      </p:sp>
      <p:sp>
        <p:nvSpPr>
          <p:cNvPr id="8" name="Title 1">
            <a:extLst>
              <a:ext uri="{FF2B5EF4-FFF2-40B4-BE49-F238E27FC236}">
                <a16:creationId xmlns:a16="http://schemas.microsoft.com/office/drawing/2014/main" id="{C4976C23-4728-4B30-A9B4-E13D1CBF71D4}"/>
              </a:ext>
            </a:extLst>
          </p:cNvPr>
          <p:cNvSpPr>
            <a:spLocks noGrp="1"/>
          </p:cNvSpPr>
          <p:nvPr>
            <p:ph type="title"/>
          </p:nvPr>
        </p:nvSpPr>
        <p:spPr>
          <a:xfrm>
            <a:off x="834260" y="462455"/>
            <a:ext cx="10515600" cy="629366"/>
          </a:xfrm>
        </p:spPr>
        <p:txBody>
          <a:bodyPr>
            <a:normAutofit/>
          </a:bodyPr>
          <a:lstStyle/>
          <a:p>
            <a:pPr algn="ctr"/>
            <a:r>
              <a:rPr lang="fr-FR" sz="3200" b="1" u="sng" dirty="0">
                <a:latin typeface="Calibri"/>
                <a:cs typeface="Segoe UI Light"/>
              </a:rPr>
              <a:t>COMPTE RENDU DE LA REUNION DU 23 FEVRIER 2018</a:t>
            </a:r>
            <a:endParaRPr lang="en-US" sz="3200" dirty="0">
              <a:latin typeface="Calibri"/>
              <a:ea typeface="Segoe UI Light" panose="020B0702040204020203" pitchFamily="34" charset="0"/>
              <a:cs typeface="Segoe UI Light"/>
            </a:endParaRPr>
          </a:p>
        </p:txBody>
      </p:sp>
      <p:sp>
        <p:nvSpPr>
          <p:cNvPr id="11" name="Espace réservé du contenu 2">
            <a:extLst>
              <a:ext uri="{FF2B5EF4-FFF2-40B4-BE49-F238E27FC236}">
                <a16:creationId xmlns:a16="http://schemas.microsoft.com/office/drawing/2014/main" id="{2F09E7A7-4BCC-4116-8D52-3760FB1DE652}"/>
              </a:ext>
            </a:extLst>
          </p:cNvPr>
          <p:cNvSpPr>
            <a:spLocks noGrp="1"/>
          </p:cNvSpPr>
          <p:nvPr>
            <p:ph idx="1"/>
          </p:nvPr>
        </p:nvSpPr>
        <p:spPr>
          <a:xfrm>
            <a:off x="996351" y="1137107"/>
            <a:ext cx="10501223" cy="5497757"/>
          </a:xfrm>
        </p:spPr>
        <p:txBody>
          <a:bodyPr>
            <a:normAutofit/>
          </a:bodyPr>
          <a:lstStyle/>
          <a:p>
            <a:r>
              <a:rPr lang="fr-FR" sz="1800" dirty="0">
                <a:solidFill>
                  <a:srgbClr val="00B0F0"/>
                </a:solidFill>
                <a:latin typeface="Calibri"/>
                <a:cs typeface="Segoe UI Semilight"/>
              </a:rPr>
              <a:t>Cette deuxième réunion s'est tenue  le 23 février 2018 de 15h à 18h30 à la bibliothèque universitaire de tréfilerie.</a:t>
            </a:r>
          </a:p>
          <a:p>
            <a:r>
              <a:rPr lang="fr-FR" sz="1800" b="1" u="sng" dirty="0">
                <a:solidFill>
                  <a:schemeClr val="tx1"/>
                </a:solidFill>
                <a:latin typeface="Calibri"/>
                <a:cs typeface="Segoe UI Semilight"/>
              </a:rPr>
              <a:t>Liste des présents:</a:t>
            </a:r>
          </a:p>
          <a:p>
            <a:pPr marL="0" indent="0">
              <a:buNone/>
            </a:pPr>
            <a:r>
              <a:rPr lang="fr-FR" sz="1800" dirty="0">
                <a:solidFill>
                  <a:schemeClr val="tx1"/>
                </a:solidFill>
                <a:latin typeface="Calibri"/>
                <a:cs typeface="Segoe UI Semilight"/>
              </a:rPr>
              <a:t>            Ibrahima DIALLO,  </a:t>
            </a:r>
            <a:r>
              <a:rPr lang="fr-FR" sz="1800" dirty="0" err="1">
                <a:solidFill>
                  <a:schemeClr val="tx1"/>
                </a:solidFill>
                <a:latin typeface="Calibri"/>
                <a:cs typeface="Segoe UI Semilight"/>
              </a:rPr>
              <a:t>Solofo</a:t>
            </a:r>
            <a:r>
              <a:rPr lang="fr-FR" sz="1800" dirty="0">
                <a:solidFill>
                  <a:schemeClr val="tx1"/>
                </a:solidFill>
                <a:latin typeface="Calibri"/>
                <a:cs typeface="Segoe UI Semilight"/>
              </a:rPr>
              <a:t> RABONARIJAONA, Christian OKOUERET ELENGA</a:t>
            </a:r>
            <a:endParaRPr lang="fr-FR" sz="1800" b="1" u="sng" dirty="0">
              <a:solidFill>
                <a:schemeClr val="tx1"/>
              </a:solidFill>
              <a:latin typeface="Calibri"/>
              <a:cs typeface="Segoe UI Semilight"/>
            </a:endParaRPr>
          </a:p>
          <a:p>
            <a:r>
              <a:rPr lang="fr-FR" sz="1800" b="1" u="sng" dirty="0">
                <a:solidFill>
                  <a:srgbClr val="FF0000"/>
                </a:solidFill>
                <a:latin typeface="Calibri"/>
                <a:cs typeface="Segoe UI Semilight"/>
              </a:rPr>
              <a:t>Objectif de la réunion:</a:t>
            </a:r>
            <a:r>
              <a:rPr lang="fr-FR" sz="1800" b="1" dirty="0">
                <a:solidFill>
                  <a:srgbClr val="FF0000"/>
                </a:solidFill>
                <a:latin typeface="Calibri"/>
                <a:cs typeface="Segoe UI Semilight"/>
              </a:rPr>
              <a:t> </a:t>
            </a:r>
            <a:r>
              <a:rPr lang="fr-FR" sz="1800" dirty="0">
                <a:solidFill>
                  <a:schemeClr val="tx1"/>
                </a:solidFill>
                <a:latin typeface="Calibri"/>
                <a:cs typeface="Segoe UI Semilight"/>
              </a:rPr>
              <a:t>Architecture du système  et choix des technologies à utiliser</a:t>
            </a:r>
          </a:p>
          <a:p>
            <a:endParaRPr lang="fr-FR" sz="1800" dirty="0">
              <a:solidFill>
                <a:schemeClr val="tx1"/>
              </a:solidFill>
              <a:latin typeface="Calibri" panose="020F0502020204030204" pitchFamily="34" charset="0"/>
            </a:endParaRPr>
          </a:p>
          <a:p>
            <a:r>
              <a:rPr lang="fr-FR" sz="1800" b="1" u="sng" dirty="0">
                <a:solidFill>
                  <a:srgbClr val="FF0000"/>
                </a:solidFill>
                <a:latin typeface="Calibri"/>
                <a:cs typeface="Segoe UI Semilight"/>
              </a:rPr>
              <a:t>Architecture du jeu:</a:t>
            </a:r>
            <a:r>
              <a:rPr lang="fr-FR" sz="1800" b="1" dirty="0">
                <a:solidFill>
                  <a:srgbClr val="FF0000"/>
                </a:solidFill>
                <a:latin typeface="Calibri"/>
                <a:cs typeface="Segoe UI Semilight"/>
              </a:rPr>
              <a:t>  </a:t>
            </a:r>
            <a:r>
              <a:rPr lang="fr-FR" sz="1800" dirty="0">
                <a:solidFill>
                  <a:schemeClr val="tx1"/>
                </a:solidFill>
                <a:latin typeface="Calibri"/>
                <a:cs typeface="Segoe UI Semilight"/>
              </a:rPr>
              <a:t>Au cours de cette réunion nous avons mis en place une architecture du jeu, nous avons élaborer un diagramme du système pour  bien illustrer les idées afin de faciliter la compréhension de tout un chacun. </a:t>
            </a:r>
          </a:p>
          <a:p>
            <a:endParaRPr lang="fr-FR" sz="1800" dirty="0">
              <a:solidFill>
                <a:schemeClr val="tx1"/>
              </a:solidFill>
              <a:latin typeface="Calibri"/>
              <a:cs typeface="Segoe UI Semilight"/>
            </a:endParaRPr>
          </a:p>
          <a:p>
            <a:r>
              <a:rPr lang="fr-FR" sz="1800" b="1" u="sng" dirty="0">
                <a:solidFill>
                  <a:srgbClr val="FF0000"/>
                </a:solidFill>
                <a:latin typeface="Calibri"/>
                <a:cs typeface="Segoe UI Semilight"/>
              </a:rPr>
              <a:t>Choix  des technologies à utiliser: </a:t>
            </a:r>
            <a:endParaRPr lang="fr-FR" sz="1800">
              <a:solidFill>
                <a:srgbClr val="FFFFFF"/>
              </a:solidFill>
              <a:latin typeface="Calibri"/>
              <a:cs typeface="Segoe UI Semilight"/>
            </a:endParaRPr>
          </a:p>
          <a:p>
            <a:pPr marL="0" indent="0">
              <a:buNone/>
            </a:pPr>
            <a:r>
              <a:rPr lang="fr-FR" sz="1800" dirty="0">
                <a:solidFill>
                  <a:srgbClr val="FF0000"/>
                </a:solidFill>
                <a:latin typeface="Calibri"/>
                <a:cs typeface="Segoe UI Semilight"/>
              </a:rPr>
              <a:t>       JavaScript: </a:t>
            </a:r>
            <a:r>
              <a:rPr lang="fr-FR" sz="1800" dirty="0">
                <a:solidFill>
                  <a:schemeClr val="tx1"/>
                </a:solidFill>
                <a:latin typeface="Calibri"/>
                <a:cs typeface="Segoe UI Semilight"/>
              </a:rPr>
              <a:t>le langage de programmation que nous allons utiliser pour coder le jeu</a:t>
            </a:r>
            <a:endParaRPr lang="fr-FR" sz="1800" b="1" u="sng" dirty="0">
              <a:solidFill>
                <a:schemeClr val="tx1"/>
              </a:solidFill>
              <a:latin typeface="Calibri"/>
              <a:cs typeface="Segoe UI Semilight"/>
            </a:endParaRPr>
          </a:p>
          <a:p>
            <a:pPr marL="0" indent="0">
              <a:buNone/>
            </a:pPr>
            <a:r>
              <a:rPr lang="fr-FR" sz="1800" dirty="0">
                <a:solidFill>
                  <a:srgbClr val="FF0000"/>
                </a:solidFill>
                <a:latin typeface="Calibri"/>
                <a:cs typeface="Segoe UI Semilight"/>
              </a:rPr>
              <a:t>       Phaser: </a:t>
            </a:r>
            <a:r>
              <a:rPr lang="fr-FR" sz="1800" dirty="0">
                <a:solidFill>
                  <a:schemeClr val="tx1"/>
                </a:solidFill>
                <a:latin typeface="Calibri"/>
                <a:cs typeface="Segoe UI Semilight"/>
              </a:rPr>
              <a:t>un </a:t>
            </a:r>
            <a:r>
              <a:rPr lang="fr-FR" sz="1800" dirty="0" err="1">
                <a:solidFill>
                  <a:schemeClr val="tx1"/>
                </a:solidFill>
                <a:latin typeface="Calibri"/>
                <a:cs typeface="Segoe UI Semilight"/>
              </a:rPr>
              <a:t>framework</a:t>
            </a:r>
            <a:r>
              <a:rPr lang="fr-FR" sz="1800" dirty="0">
                <a:solidFill>
                  <a:schemeClr val="tx1"/>
                </a:solidFill>
                <a:latin typeface="Calibri"/>
                <a:cs typeface="Segoe UI Semilight"/>
              </a:rPr>
              <a:t> de jeu gratuit en 2D pour créer des jeux HTML5 pour ordinateur et mobile</a:t>
            </a:r>
          </a:p>
          <a:p>
            <a:pPr marL="0" indent="0">
              <a:buNone/>
            </a:pPr>
            <a:r>
              <a:rPr lang="fr-FR" sz="1800" dirty="0">
                <a:solidFill>
                  <a:schemeClr val="tx1"/>
                </a:solidFill>
                <a:latin typeface="Calibri"/>
                <a:cs typeface="Segoe UI Semilight"/>
              </a:rPr>
              <a:t>      </a:t>
            </a:r>
            <a:r>
              <a:rPr lang="fr-FR" sz="1800" dirty="0">
                <a:solidFill>
                  <a:srgbClr val="FF0000"/>
                </a:solidFill>
                <a:latin typeface="Calibri"/>
                <a:cs typeface="Segoe UI Semilight"/>
              </a:rPr>
              <a:t> Draw.io et Dia:</a:t>
            </a:r>
            <a:r>
              <a:rPr lang="fr-FR" sz="1800" dirty="0">
                <a:solidFill>
                  <a:schemeClr val="tx1"/>
                </a:solidFill>
                <a:latin typeface="Calibri"/>
                <a:cs typeface="Segoe UI Semilight"/>
              </a:rPr>
              <a:t> pour la conception les diagrammes</a:t>
            </a:r>
          </a:p>
        </p:txBody>
      </p:sp>
    </p:spTree>
    <p:extLst>
      <p:ext uri="{BB962C8B-B14F-4D97-AF65-F5344CB8AC3E}">
        <p14:creationId xmlns:p14="http://schemas.microsoft.com/office/powerpoint/2010/main" val="324776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BE577-32E1-430C-9D11-39F5FB1CFF4E}"/>
              </a:ext>
            </a:extLst>
          </p:cNvPr>
          <p:cNvSpPr>
            <a:spLocks noGrp="1"/>
          </p:cNvSpPr>
          <p:nvPr>
            <p:ph type="ftr" sz="quarter" idx="11"/>
          </p:nvPr>
        </p:nvSpPr>
        <p:spPr/>
        <p:txBody>
          <a:bodyPr/>
          <a:lstStyle/>
          <a:p>
            <a:r>
              <a:rPr lang="en-US"/>
              <a:t>Groupe 7</a:t>
            </a:r>
          </a:p>
        </p:txBody>
      </p:sp>
      <p:sp>
        <p:nvSpPr>
          <p:cNvPr id="8" name="Title 1">
            <a:extLst>
              <a:ext uri="{FF2B5EF4-FFF2-40B4-BE49-F238E27FC236}">
                <a16:creationId xmlns:a16="http://schemas.microsoft.com/office/drawing/2014/main" id="{C4976C23-4728-4B30-A9B4-E13D1CBF71D4}"/>
              </a:ext>
            </a:extLst>
          </p:cNvPr>
          <p:cNvSpPr>
            <a:spLocks noGrp="1"/>
          </p:cNvSpPr>
          <p:nvPr>
            <p:ph type="title"/>
          </p:nvPr>
        </p:nvSpPr>
        <p:spPr>
          <a:xfrm>
            <a:off x="834260" y="462455"/>
            <a:ext cx="10515600" cy="629366"/>
          </a:xfrm>
        </p:spPr>
        <p:txBody>
          <a:bodyPr>
            <a:normAutofit/>
          </a:bodyPr>
          <a:lstStyle/>
          <a:p>
            <a:pPr algn="ctr"/>
            <a:r>
              <a:rPr lang="fr-FR" sz="3200" b="1" u="sng" dirty="0">
                <a:latin typeface="Calibri"/>
                <a:cs typeface="Segoe UI Light"/>
              </a:rPr>
              <a:t>COMPTE RENDU DE LA REUNION DU 24 FEVRIER 2018</a:t>
            </a:r>
            <a:endParaRPr lang="en-US" sz="3200" dirty="0">
              <a:latin typeface="Calibri"/>
              <a:ea typeface="Segoe UI Light" panose="020B0702040204020203" pitchFamily="34" charset="0"/>
              <a:cs typeface="Segoe UI Light"/>
            </a:endParaRPr>
          </a:p>
        </p:txBody>
      </p:sp>
      <p:sp>
        <p:nvSpPr>
          <p:cNvPr id="11" name="Espace réservé du contenu 2">
            <a:extLst>
              <a:ext uri="{FF2B5EF4-FFF2-40B4-BE49-F238E27FC236}">
                <a16:creationId xmlns:a16="http://schemas.microsoft.com/office/drawing/2014/main" id="{2F09E7A7-4BCC-4116-8D52-3760FB1DE652}"/>
              </a:ext>
            </a:extLst>
          </p:cNvPr>
          <p:cNvSpPr>
            <a:spLocks noGrp="1"/>
          </p:cNvSpPr>
          <p:nvPr>
            <p:ph idx="1"/>
          </p:nvPr>
        </p:nvSpPr>
        <p:spPr>
          <a:xfrm>
            <a:off x="838200" y="1295259"/>
            <a:ext cx="11004430" cy="5497757"/>
          </a:xfrm>
        </p:spPr>
        <p:txBody>
          <a:bodyPr>
            <a:normAutofit fontScale="92500" lnSpcReduction="10000"/>
          </a:bodyPr>
          <a:lstStyle/>
          <a:p>
            <a:r>
              <a:rPr lang="fr-FR" sz="1800" dirty="0">
                <a:solidFill>
                  <a:srgbClr val="00B0F0"/>
                </a:solidFill>
                <a:latin typeface="Calibri"/>
                <a:cs typeface="Segoe UI Semilight"/>
              </a:rPr>
              <a:t>Cette troisième réunion s'est tenue  le 24 février 2018 de 12h30 à 19h à la Résidence universitaire de la </a:t>
            </a:r>
            <a:r>
              <a:rPr lang="fr-FR" sz="1800" dirty="0" err="1">
                <a:solidFill>
                  <a:srgbClr val="00B0F0"/>
                </a:solidFill>
                <a:latin typeface="Calibri"/>
                <a:cs typeface="Segoe UI Semilight"/>
              </a:rPr>
              <a:t>Métare</a:t>
            </a:r>
            <a:r>
              <a:rPr lang="fr-FR" sz="1800" dirty="0">
                <a:solidFill>
                  <a:srgbClr val="00B0F0"/>
                </a:solidFill>
                <a:latin typeface="Calibri"/>
                <a:cs typeface="Segoe UI Semilight"/>
              </a:rPr>
              <a:t>.</a:t>
            </a:r>
            <a:endParaRPr lang="fr-FR" sz="1800">
              <a:solidFill>
                <a:srgbClr val="00B0F0"/>
              </a:solidFill>
              <a:latin typeface="Calibri"/>
              <a:cs typeface="Segoe UI Semilight"/>
            </a:endParaRPr>
          </a:p>
          <a:p>
            <a:r>
              <a:rPr lang="fr-FR" sz="1800" b="1" u="sng" dirty="0">
                <a:solidFill>
                  <a:schemeClr val="tx1"/>
                </a:solidFill>
                <a:latin typeface="Calibri"/>
                <a:cs typeface="Segoe UI Semilight"/>
              </a:rPr>
              <a:t>Liste des présents:</a:t>
            </a:r>
            <a:endParaRPr lang="fr-FR" sz="1800" b="1" u="sng">
              <a:solidFill>
                <a:schemeClr val="tx1"/>
              </a:solidFill>
              <a:latin typeface="Calibri"/>
              <a:cs typeface="Segoe UI Semilight"/>
            </a:endParaRPr>
          </a:p>
          <a:p>
            <a:pPr marL="0" indent="0">
              <a:buNone/>
            </a:pPr>
            <a:r>
              <a:rPr lang="fr-FR" sz="1800" dirty="0">
                <a:solidFill>
                  <a:schemeClr val="tx1"/>
                </a:solidFill>
                <a:latin typeface="Calibri"/>
                <a:cs typeface="Segoe UI Semilight"/>
              </a:rPr>
              <a:t>            Ibrahima DIALLO,  </a:t>
            </a:r>
            <a:r>
              <a:rPr lang="fr-FR" sz="1800" dirty="0" err="1">
                <a:solidFill>
                  <a:schemeClr val="tx1"/>
                </a:solidFill>
                <a:latin typeface="Calibri"/>
                <a:cs typeface="Segoe UI Semilight"/>
              </a:rPr>
              <a:t>Solofo</a:t>
            </a:r>
            <a:r>
              <a:rPr lang="fr-FR" sz="1800" dirty="0">
                <a:solidFill>
                  <a:schemeClr val="tx1"/>
                </a:solidFill>
                <a:latin typeface="Calibri"/>
                <a:cs typeface="Segoe UI Semilight"/>
              </a:rPr>
              <a:t> RABONARIJAONA, Christian OKOUERET ELENGA, Morad BENKARAACHE</a:t>
            </a:r>
            <a:endParaRPr lang="fr-FR" sz="1800" b="1" u="sng" dirty="0">
              <a:solidFill>
                <a:schemeClr val="tx1"/>
              </a:solidFill>
              <a:latin typeface="Calibri"/>
              <a:cs typeface="Segoe UI Semilight"/>
            </a:endParaRPr>
          </a:p>
          <a:p>
            <a:r>
              <a:rPr lang="fr-FR" sz="1800" b="1" u="sng" dirty="0">
                <a:solidFill>
                  <a:srgbClr val="FF0000"/>
                </a:solidFill>
                <a:latin typeface="Calibri"/>
                <a:cs typeface="Segoe UI Semilight"/>
              </a:rPr>
              <a:t>Objectif de la réunion:</a:t>
            </a:r>
            <a:r>
              <a:rPr lang="fr-FR" sz="1800" b="1" dirty="0">
                <a:solidFill>
                  <a:srgbClr val="FF0000"/>
                </a:solidFill>
                <a:latin typeface="Calibri"/>
                <a:cs typeface="Segoe UI Semilight"/>
              </a:rPr>
              <a:t> </a:t>
            </a:r>
            <a:endParaRPr lang="fr-FR" sz="1800" b="1">
              <a:solidFill>
                <a:srgbClr val="FF0000"/>
              </a:solidFill>
              <a:latin typeface="Calibri"/>
              <a:cs typeface="Segoe UI Semilight"/>
            </a:endParaRPr>
          </a:p>
          <a:p>
            <a:pPr marL="0" indent="0">
              <a:buNone/>
            </a:pPr>
            <a:r>
              <a:rPr lang="fr-FR" sz="1800" b="1" dirty="0">
                <a:solidFill>
                  <a:srgbClr val="FF0000"/>
                </a:solidFill>
                <a:latin typeface="Calibri"/>
                <a:cs typeface="Segoe UI Semilight"/>
              </a:rPr>
              <a:t>                 </a:t>
            </a:r>
            <a:r>
              <a:rPr lang="fr-FR" sz="1800" dirty="0">
                <a:solidFill>
                  <a:schemeClr val="tx1"/>
                </a:solidFill>
                <a:latin typeface="Calibri"/>
                <a:cs typeface="Calibri"/>
              </a:rPr>
              <a:t>Formation GIT et GITHUB</a:t>
            </a:r>
            <a:endParaRPr lang="fr-FR" sz="1800">
              <a:solidFill>
                <a:schemeClr val="tx1"/>
              </a:solidFill>
            </a:endParaRPr>
          </a:p>
          <a:p>
            <a:pPr marL="0" indent="0">
              <a:buNone/>
            </a:pPr>
            <a:r>
              <a:rPr lang="fr-FR" sz="1800" dirty="0">
                <a:solidFill>
                  <a:schemeClr val="tx1"/>
                </a:solidFill>
                <a:latin typeface="Calibri"/>
                <a:cs typeface="Segoe UI Semilight"/>
              </a:rPr>
              <a:t>                      Diagramme UML du jeu </a:t>
            </a:r>
            <a:endParaRPr lang="fr-FR" sz="1800">
              <a:solidFill>
                <a:schemeClr val="tx1"/>
              </a:solidFill>
            </a:endParaRPr>
          </a:p>
          <a:p>
            <a:pPr marL="0" indent="0">
              <a:buNone/>
            </a:pPr>
            <a:r>
              <a:rPr lang="fr-FR" sz="1800" dirty="0">
                <a:solidFill>
                  <a:schemeClr val="tx1"/>
                </a:solidFill>
                <a:latin typeface="Calibri"/>
                <a:cs typeface="Segoe UI Semilight"/>
              </a:rPr>
              <a:t>                      Partage des tâches (développement du jeu pour la version 1.0.0)</a:t>
            </a:r>
            <a:endParaRPr lang="fr-FR" sz="1800">
              <a:solidFill>
                <a:schemeClr val="tx1"/>
              </a:solidFill>
            </a:endParaRPr>
          </a:p>
          <a:p>
            <a:pPr marL="0" indent="0">
              <a:buNone/>
            </a:pPr>
            <a:r>
              <a:rPr lang="fr-FR" sz="1800" dirty="0">
                <a:solidFill>
                  <a:schemeClr val="tx1"/>
                </a:solidFill>
                <a:latin typeface="Calibri"/>
                <a:cs typeface="Segoe UI Semilight"/>
              </a:rPr>
              <a:t>                      </a:t>
            </a:r>
            <a:endParaRPr lang="fr-FR" sz="1800">
              <a:solidFill>
                <a:schemeClr val="tx1"/>
              </a:solidFill>
              <a:latin typeface="Calibri"/>
              <a:cs typeface="Segoe UI Semilight"/>
            </a:endParaRPr>
          </a:p>
          <a:p>
            <a:r>
              <a:rPr lang="fr-FR" sz="1800" b="1" u="sng" dirty="0">
                <a:solidFill>
                  <a:srgbClr val="FF0000"/>
                </a:solidFill>
                <a:latin typeface="Calibri"/>
                <a:cs typeface="Segoe UI Semilight"/>
              </a:rPr>
              <a:t>Formation GIT et GITHUB:</a:t>
            </a:r>
            <a:r>
              <a:rPr lang="fr-FR" sz="1800" b="1" dirty="0">
                <a:solidFill>
                  <a:srgbClr val="FF0000"/>
                </a:solidFill>
                <a:latin typeface="Calibri"/>
                <a:cs typeface="Segoe UI Semilight"/>
              </a:rPr>
              <a:t>  </a:t>
            </a:r>
            <a:r>
              <a:rPr lang="fr-FR" sz="1800" dirty="0">
                <a:solidFill>
                  <a:schemeClr val="tx1"/>
                </a:solidFill>
                <a:latin typeface="Calibri"/>
                <a:cs typeface="Segoe UI Semilight"/>
              </a:rPr>
              <a:t>Cette formation a été effectuée par </a:t>
            </a:r>
            <a:r>
              <a:rPr lang="fr-FR" sz="1800" dirty="0" err="1">
                <a:solidFill>
                  <a:schemeClr val="tx1"/>
                </a:solidFill>
                <a:latin typeface="Calibri"/>
                <a:cs typeface="Segoe UI Semilight"/>
              </a:rPr>
              <a:t>Solofo</a:t>
            </a:r>
            <a:r>
              <a:rPr lang="fr-FR" sz="1800" dirty="0">
                <a:solidFill>
                  <a:schemeClr val="tx1"/>
                </a:solidFill>
                <a:latin typeface="Calibri"/>
                <a:cs typeface="Segoe UI Semilight"/>
              </a:rPr>
              <a:t> RABONARIJAONA en faveur des membres du groupe qui étaient présents, elle était nécessaire pour la bonne conduite du projet. </a:t>
            </a:r>
            <a:endParaRPr lang="fr-FR" sz="1800">
              <a:solidFill>
                <a:schemeClr val="tx1"/>
              </a:solidFill>
              <a:latin typeface="Calibri"/>
              <a:cs typeface="Segoe UI Semilight"/>
            </a:endParaRPr>
          </a:p>
          <a:p>
            <a:r>
              <a:rPr lang="fr-FR" sz="1800" b="1" u="sng" dirty="0">
                <a:solidFill>
                  <a:srgbClr val="FF0000"/>
                </a:solidFill>
                <a:latin typeface="Calibri"/>
                <a:cs typeface="Segoe UI Semilight"/>
              </a:rPr>
              <a:t>Diagramme UML:</a:t>
            </a:r>
            <a:r>
              <a:rPr lang="fr-FR" sz="1800" b="1" dirty="0">
                <a:solidFill>
                  <a:srgbClr val="FF0000"/>
                </a:solidFill>
                <a:latin typeface="Calibri"/>
                <a:cs typeface="Segoe UI Semilight"/>
              </a:rPr>
              <a:t> </a:t>
            </a:r>
            <a:r>
              <a:rPr lang="fr-FR" sz="1800" dirty="0">
                <a:solidFill>
                  <a:schemeClr val="tx1"/>
                </a:solidFill>
                <a:latin typeface="Calibri"/>
                <a:cs typeface="Segoe UI Semilight"/>
              </a:rPr>
              <a:t>Un diagramme UML du jeu a été conçu, chaque membre du groupe doit se référer de ce diagramme pour développer.   Le lien ==</a:t>
            </a:r>
            <a:r>
              <a:rPr lang="fr-FR" sz="1800" dirty="0">
                <a:solidFill>
                  <a:schemeClr val="tx1"/>
                </a:solidFill>
                <a:latin typeface="Calibri"/>
                <a:cs typeface="Calibri"/>
              </a:rPr>
              <a:t>&gt;  </a:t>
            </a:r>
            <a:r>
              <a:rPr lang="fr-FR" sz="1800" dirty="0">
                <a:solidFill>
                  <a:schemeClr val="accent4"/>
                </a:solidFill>
                <a:latin typeface="Calibri"/>
                <a:cs typeface="Calibri"/>
              </a:rPr>
              <a:t>https://github.com/Enjana-mavitrika/projet-tutore2019/blob/master/diagramme_uml_iteration_1.png</a:t>
            </a:r>
            <a:endParaRPr lang="fr-FR" sz="1800" b="1" u="sng" dirty="0">
              <a:solidFill>
                <a:schemeClr val="accent4"/>
              </a:solidFill>
              <a:latin typeface="Calibri"/>
              <a:cs typeface="Segoe UI Semilight"/>
            </a:endParaRPr>
          </a:p>
          <a:p>
            <a:r>
              <a:rPr lang="fr-FR" sz="1800" b="1" u="sng" dirty="0">
                <a:solidFill>
                  <a:srgbClr val="FF0000"/>
                </a:solidFill>
                <a:latin typeface="Calibri"/>
                <a:cs typeface="Calibri"/>
              </a:rPr>
              <a:t>Partage des tâches:</a:t>
            </a:r>
            <a:r>
              <a:rPr lang="fr-FR" sz="1800" dirty="0">
                <a:solidFill>
                  <a:schemeClr val="accent4"/>
                </a:solidFill>
                <a:latin typeface="Calibri"/>
                <a:cs typeface="Calibri"/>
              </a:rPr>
              <a:t>  </a:t>
            </a:r>
            <a:r>
              <a:rPr lang="fr-FR" sz="1800" dirty="0">
                <a:solidFill>
                  <a:schemeClr val="tx1"/>
                </a:solidFill>
                <a:latin typeface="Calibri"/>
                <a:cs typeface="Calibri"/>
              </a:rPr>
              <a:t>Le travail de développement de la version 1.0.0 a été partagé entre les membres du groupe.  ==&gt;  </a:t>
            </a:r>
            <a:r>
              <a:rPr lang="fr-FR" sz="1800" dirty="0">
                <a:solidFill>
                  <a:schemeClr val="accent4"/>
                </a:solidFill>
                <a:latin typeface="Calibri"/>
                <a:cs typeface="Calibri"/>
              </a:rPr>
              <a:t>https://github.com/Enjana-mavitrika/projet-tutore2019/projects/2</a:t>
            </a:r>
            <a:br>
              <a:rPr lang="fr-FR" sz="1800" dirty="0">
                <a:solidFill>
                  <a:schemeClr val="tx1"/>
                </a:solidFill>
                <a:latin typeface="Calibri"/>
                <a:cs typeface="Calibri"/>
              </a:rPr>
            </a:br>
            <a:endParaRPr lang="fr-FR" sz="1800" dirty="0">
              <a:solidFill>
                <a:schemeClr val="tx1"/>
              </a:solidFill>
              <a:latin typeface="Calibri"/>
              <a:cs typeface="Calibri"/>
            </a:endParaRPr>
          </a:p>
          <a:p>
            <a:pPr marL="0" indent="0">
              <a:buNone/>
            </a:pPr>
            <a:r>
              <a:rPr lang="fr-FR" sz="1800" dirty="0">
                <a:solidFill>
                  <a:srgbClr val="FF0000"/>
                </a:solidFill>
                <a:latin typeface="Calibri"/>
                <a:cs typeface="Segoe UI Semilight"/>
              </a:rPr>
              <a:t>       </a:t>
            </a:r>
            <a:endParaRPr lang="fr-FR" sz="1800" dirty="0">
              <a:solidFill>
                <a:schemeClr val="tx1"/>
              </a:solidFill>
              <a:latin typeface="Calibri"/>
              <a:cs typeface="Segoe UI Semilight"/>
            </a:endParaRPr>
          </a:p>
        </p:txBody>
      </p:sp>
    </p:spTree>
    <p:extLst>
      <p:ext uri="{BB962C8B-B14F-4D97-AF65-F5344CB8AC3E}">
        <p14:creationId xmlns:p14="http://schemas.microsoft.com/office/powerpoint/2010/main" val="414566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b="1"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sp>
        <p:nvSpPr>
          <p:cNvPr id="20" name="Text 2"/>
          <p:cNvSpPr/>
          <p:nvPr/>
        </p:nvSpPr>
        <p:spPr>
          <a:xfrm>
            <a:off x="823596" y="2191879"/>
            <a:ext cx="10462846" cy="415498"/>
          </a:xfrm>
          <a:prstGeom prst="rect">
            <a:avLst/>
          </a:prstGeom>
        </p:spPr>
        <p:txBody>
          <a:bodyPr wrap="square">
            <a:spAutoFit/>
          </a:bodyPr>
          <a:lstStyle/>
          <a:p>
            <a:pPr>
              <a:lnSpc>
                <a:spcPct val="150000"/>
              </a:lnSpc>
            </a:pPr>
            <a:r>
              <a:rPr lang="en-US" sz="1400" u="sng"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DESCRIPTION BREVE DU JEU:</a:t>
            </a:r>
          </a:p>
        </p:txBody>
      </p:sp>
      <p:sp>
        <p:nvSpPr>
          <p:cNvPr id="21" name="Content Placeholder 2"/>
          <p:cNvSpPr txBox="1">
            <a:spLocks/>
          </p:cNvSpPr>
          <p:nvPr/>
        </p:nvSpPr>
        <p:spPr>
          <a:xfrm>
            <a:off x="823595" y="2595836"/>
            <a:ext cx="10688219" cy="1021109"/>
          </a:xfrm>
          <a:prstGeom prst="rect">
            <a:avLst/>
          </a:prstGeom>
          <a:ln w="57150">
            <a:noFill/>
          </a:ln>
        </p:spPr>
        <p:txBody>
          <a:bodyPr vert="horz" lIns="91440" tIns="45720" rIns="91440" bIns="45720" numCol="1" rtlCol="0" anchor="t">
            <a:normAutofit fontScale="85000" lnSpcReduction="20000"/>
          </a:bodyPr>
          <a:lstStyle/>
          <a:p>
            <a:pPr>
              <a:lnSpc>
                <a:spcPct val="150000"/>
              </a:lnSpc>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Il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s’agit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d’un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multi-</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joueur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ligne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opposant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2 grands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rivaux</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mais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tout de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même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inseparables dans les salles de cinema :  </a:t>
            </a:r>
            <a:r>
              <a:rPr lang="en-US" b="1" dirty="0">
                <a:solidFill>
                  <a:schemeClr val="accent4">
                    <a:lumMod val="75000"/>
                  </a:schemeClr>
                </a:solidFill>
                <a:latin typeface="Calibri" panose="020F0502020204030204" pitchFamily="34" charset="0"/>
                <a:ea typeface="Segoe UI" panose="020B0502040204020203" pitchFamily="34" charset="0"/>
                <a:cs typeface="Segoe UI Semilight"/>
              </a:rPr>
              <a:t>POP CORN (Equipe 1)  </a:t>
            </a:r>
            <a:r>
              <a:rPr lang="en-US" dirty="0">
                <a:latin typeface="Calibri" panose="020F0502020204030204" pitchFamily="34" charset="0"/>
                <a:ea typeface="Segoe UI" panose="020B0502040204020203" pitchFamily="34" charset="0"/>
                <a:cs typeface="Segoe UI Semilight"/>
              </a:rPr>
              <a:t>VS</a:t>
            </a:r>
            <a:r>
              <a:rPr lang="en-US" b="1" dirty="0">
                <a:solidFill>
                  <a:srgbClr val="FF0000"/>
                </a:solidFill>
                <a:latin typeface="Calibri" panose="020F0502020204030204" pitchFamily="34" charset="0"/>
                <a:ea typeface="Segoe UI" panose="020B0502040204020203" pitchFamily="34" charset="0"/>
                <a:cs typeface="Segoe UI Semilight"/>
              </a:rPr>
              <a:t>  POP BOX (</a:t>
            </a:r>
            <a:r>
              <a:rPr lang="en-US" b="1" dirty="0" err="1">
                <a:solidFill>
                  <a:srgbClr val="FF0000"/>
                </a:solidFill>
                <a:latin typeface="Calibri" panose="020F0502020204030204" pitchFamily="34" charset="0"/>
                <a:ea typeface="Segoe UI" panose="020B0502040204020203" pitchFamily="34" charset="0"/>
                <a:cs typeface="Segoe UI Semilight"/>
              </a:rPr>
              <a:t>Equipe</a:t>
            </a:r>
            <a:r>
              <a:rPr lang="en-US" b="1" dirty="0">
                <a:solidFill>
                  <a:srgbClr val="FF0000"/>
                </a:solidFill>
                <a:latin typeface="Calibri" panose="020F0502020204030204" pitchFamily="34" charset="0"/>
                <a:ea typeface="Segoe UI" panose="020B0502040204020203" pitchFamily="34" charset="0"/>
                <a:cs typeface="Segoe UI Semilight"/>
              </a:rPr>
              <a:t> 2).</a:t>
            </a:r>
          </a:p>
          <a:p>
            <a:pPr>
              <a:lnSpc>
                <a:spcPct val="150000"/>
              </a:lnSpc>
            </a:pPr>
            <a:r>
              <a:rPr lang="en-US" dirty="0" err="1">
                <a:latin typeface="Calibri" panose="020F0502020204030204" pitchFamily="34" charset="0"/>
                <a:ea typeface="Segoe UI" panose="020B0502040204020203" pitchFamily="34" charset="0"/>
                <a:cs typeface="Segoe UI Semilight"/>
              </a:rPr>
              <a:t>Chaque</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équipe</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est</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constituée</a:t>
            </a:r>
            <a:r>
              <a:rPr lang="en-US" dirty="0">
                <a:latin typeface="Calibri" panose="020F0502020204030204" pitchFamily="34" charset="0"/>
                <a:ea typeface="Segoe UI" panose="020B0502040204020203" pitchFamily="34" charset="0"/>
                <a:cs typeface="Segoe UI Semilight"/>
              </a:rPr>
              <a:t> de </a:t>
            </a:r>
            <a:r>
              <a:rPr lang="en-US" dirty="0" err="1">
                <a:latin typeface="Calibri" panose="020F0502020204030204" pitchFamily="34" charset="0"/>
                <a:ea typeface="Segoe UI" panose="020B0502040204020203" pitchFamily="34" charset="0"/>
                <a:cs typeface="Segoe UI Semilight"/>
              </a:rPr>
              <a:t>plusieurs</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joueurs</a:t>
            </a:r>
            <a:r>
              <a:rPr lang="en-US" dirty="0">
                <a:latin typeface="Calibri" panose="020F0502020204030204" pitchFamily="34" charset="0"/>
                <a:ea typeface="Segoe UI" panose="020B0502040204020203" pitchFamily="34" charset="0"/>
                <a:cs typeface="Segoe UI Semilight"/>
              </a:rPr>
              <a:t>.</a:t>
            </a:r>
          </a:p>
          <a:p>
            <a:pPr marL="0" indent="0">
              <a:lnSpc>
                <a:spcPct val="150000"/>
              </a:lnSpc>
              <a:spcBef>
                <a:spcPts val="0"/>
              </a:spcBef>
              <a:buFontTx/>
              <a:buNone/>
            </a:pPr>
            <a:endParaRPr lang="en-US" b="1" dirty="0">
              <a:solidFill>
                <a:srgbClr val="FF0000"/>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b="1" dirty="0">
              <a:solidFill>
                <a:srgbClr val="FF0000"/>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8" name="Text 2">
            <a:extLst>
              <a:ext uri="{FF2B5EF4-FFF2-40B4-BE49-F238E27FC236}">
                <a16:creationId xmlns:a16="http://schemas.microsoft.com/office/drawing/2014/main" id="{DA57577F-F17B-4A8C-A2B1-227F66F2D404}"/>
              </a:ext>
            </a:extLst>
          </p:cNvPr>
          <p:cNvSpPr/>
          <p:nvPr/>
        </p:nvSpPr>
        <p:spPr>
          <a:xfrm>
            <a:off x="829504" y="3621115"/>
            <a:ext cx="10462846" cy="382092"/>
          </a:xfrm>
          <a:prstGeom prst="rect">
            <a:avLst/>
          </a:prstGeom>
        </p:spPr>
        <p:txBody>
          <a:bodyPr wrap="square" anchor="t">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a:rPr>
              <a:t>OBJECTIFS DU JEU:</a:t>
            </a:r>
          </a:p>
        </p:txBody>
      </p:sp>
      <p:sp>
        <p:nvSpPr>
          <p:cNvPr id="9" name="Content Placeholder 2">
            <a:extLst>
              <a:ext uri="{FF2B5EF4-FFF2-40B4-BE49-F238E27FC236}">
                <a16:creationId xmlns:a16="http://schemas.microsoft.com/office/drawing/2014/main" id="{88C91AF6-4C0B-451F-B2C8-CF6178DEDB95}"/>
              </a:ext>
            </a:extLst>
          </p:cNvPr>
          <p:cNvSpPr txBox="1">
            <a:spLocks/>
          </p:cNvSpPr>
          <p:nvPr/>
        </p:nvSpPr>
        <p:spPr>
          <a:xfrm>
            <a:off x="884410" y="4054397"/>
            <a:ext cx="10465450" cy="2367427"/>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spcBef>
                <a:spcPts val="0"/>
              </a:spcBef>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vont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essayer de se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faufiler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entre les POP BOX sans se faire capturer</a:t>
            </a:r>
          </a:p>
          <a:p>
            <a:pPr marL="285750" indent="-285750">
              <a:lnSpc>
                <a:spcPct val="15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et POP BOX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ramasser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des BONUS pour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efficacité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 Vitesse ,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taille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armes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liberer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ami</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etc</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endPar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réussisent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à traverser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les POPBOX et les POP BOX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réussisent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à capturer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les POP CORN  </a:t>
            </a:r>
            <a:endPar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accumuler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des bonus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qu’ils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utiliser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pour les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prochains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défis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POP’UP</a:t>
            </a:r>
          </a:p>
          <a:p>
            <a:pPr marL="285750" indent="-285750">
              <a:lnSpc>
                <a:spcPct val="150000"/>
              </a:lnSpc>
              <a:spcBef>
                <a:spcPts val="0"/>
              </a:spcBef>
              <a:buFont typeface="Arial" panose="020B0604020202020204" pitchFamily="34" charset="0"/>
              <a:buChar char="•"/>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0" name="Content Placeholder 2">
            <a:extLst>
              <a:ext uri="{FF2B5EF4-FFF2-40B4-BE49-F238E27FC236}">
                <a16:creationId xmlns:a16="http://schemas.microsoft.com/office/drawing/2014/main" id="{7501902A-82C2-420F-B80E-B09EF22B8931}"/>
              </a:ext>
            </a:extLst>
          </p:cNvPr>
          <p:cNvSpPr txBox="1">
            <a:spLocks/>
          </p:cNvSpPr>
          <p:nvPr/>
        </p:nvSpPr>
        <p:spPr>
          <a:xfrm>
            <a:off x="856731" y="1621061"/>
            <a:ext cx="10465450" cy="688329"/>
          </a:xfrm>
          <a:prstGeom prst="rect">
            <a:avLst/>
          </a:prstGeom>
          <a:ln w="57150">
            <a:noFill/>
          </a:ln>
        </p:spPr>
        <p:txBody>
          <a:bodyPr vert="horz" lIns="91440" tIns="45720" rIns="91440" bIns="45720" numCol="1" rtlCol="0" anchor="t">
            <a:normAutofit fontScale="85000" lnSpcReduction="20000"/>
          </a:bodyPr>
          <a:lstStyle/>
          <a:p>
            <a:pPr marL="0" indent="0">
              <a:lnSpc>
                <a:spcPct val="150000"/>
              </a:lnSpc>
              <a:spcBef>
                <a:spcPts val="0"/>
              </a:spcBef>
              <a:buFont typeface="Arial" panose="020B0604020202020204" pitchFamily="34" charset="0"/>
              <a:buNone/>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 me </a:t>
            </a:r>
            <a:r>
              <a:rPr lang="fr-FR"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suis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inspiré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d’un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pleine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air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qu’on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avait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l’habitude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de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jouer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groupe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étant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enfant, qui se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nomme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VITSILI. Nous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l’avons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adapté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video et modifier à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notre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façon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afin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qu’il</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soit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le plus original possible.</a:t>
            </a:r>
          </a:p>
          <a:p>
            <a:pPr marL="0" indent="0">
              <a:lnSpc>
                <a:spcPct val="150000"/>
              </a:lnSpc>
              <a:spcBef>
                <a:spcPts val="0"/>
              </a:spcBef>
              <a:buFont typeface="Arial" panose="020B0604020202020204" pitchFamily="34" charset="0"/>
              <a:buNone/>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3" name="Text 2">
            <a:extLst>
              <a:ext uri="{FF2B5EF4-FFF2-40B4-BE49-F238E27FC236}">
                <a16:creationId xmlns:a16="http://schemas.microsoft.com/office/drawing/2014/main" id="{C58FE305-EF1F-47D2-8352-00D254C10ECA}"/>
              </a:ext>
            </a:extLst>
          </p:cNvPr>
          <p:cNvSpPr/>
          <p:nvPr/>
        </p:nvSpPr>
        <p:spPr>
          <a:xfrm>
            <a:off x="859335" y="128054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HISTORIQUE DU JEU:</a:t>
            </a:r>
            <a:r>
              <a:rPr lang="en-US" sz="1400"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 </a:t>
            </a:r>
            <a:r>
              <a:rPr lang="en-US" sz="1400" dirty="0">
                <a:solidFill>
                  <a:schemeClr val="accent6"/>
                </a:solidFill>
                <a:latin typeface="Calibri" panose="020F0502020204030204" pitchFamily="34" charset="0"/>
                <a:ea typeface="Segoe UI Semibold" panose="020B0702040204020203" pitchFamily="34" charset="0"/>
                <a:cs typeface="Segoe UI" panose="020B0502040204020203" pitchFamily="34" charset="0"/>
              </a:rPr>
              <a:t>(IDEE PRICIPALE DE SOLOFO RABONARIJAONA)</a:t>
            </a:r>
            <a:r>
              <a:rPr lang="en-US" sz="1400" b="1" u="sng" dirty="0">
                <a:solidFill>
                  <a:schemeClr val="accent6"/>
                </a:solidFill>
                <a:latin typeface="Calibri" panose="020F0502020204030204" pitchFamily="34" charset="0"/>
                <a:ea typeface="Segoe UI Semibold" panose="020B0702040204020203" pitchFamily="34" charset="0"/>
                <a:cs typeface="Segoe UI" panose="020B0502040204020203" pitchFamily="34" charset="0"/>
              </a:rPr>
              <a:t> </a:t>
            </a:r>
          </a:p>
        </p:txBody>
      </p:sp>
    </p:spTree>
    <p:extLst>
      <p:ext uri="{BB962C8B-B14F-4D97-AF65-F5344CB8AC3E}">
        <p14:creationId xmlns:p14="http://schemas.microsoft.com/office/powerpoint/2010/main" val="27302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CINEMA</a:t>
            </a:r>
          </a:p>
        </p:txBody>
      </p:sp>
      <p:pic>
        <p:nvPicPr>
          <p:cNvPr id="5" name="Image 4" descr="Une image contenant texte, carte&#10;&#10;Description générée automatiquement">
            <a:extLst>
              <a:ext uri="{FF2B5EF4-FFF2-40B4-BE49-F238E27FC236}">
                <a16:creationId xmlns:a16="http://schemas.microsoft.com/office/drawing/2014/main" id="{EAC8E575-9B34-4BF2-9DF6-82097F67C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787" y="2046948"/>
            <a:ext cx="7942996" cy="4257563"/>
          </a:xfrm>
          <a:prstGeom prst="rect">
            <a:avLst/>
          </a:prstGeom>
        </p:spPr>
      </p:pic>
    </p:spTree>
    <p:extLst>
      <p:ext uri="{BB962C8B-B14F-4D97-AF65-F5344CB8AC3E}">
        <p14:creationId xmlns:p14="http://schemas.microsoft.com/office/powerpoint/2010/main" val="240396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CINEMA</a:t>
            </a:r>
          </a:p>
        </p:txBody>
      </p:sp>
      <p:pic>
        <p:nvPicPr>
          <p:cNvPr id="6" name="Image 5" descr="Une image contenant texte, carte&#10;&#10;Description générée automatiquement">
            <a:extLst>
              <a:ext uri="{FF2B5EF4-FFF2-40B4-BE49-F238E27FC236}">
                <a16:creationId xmlns:a16="http://schemas.microsoft.com/office/drawing/2014/main" id="{2D9A4B64-AF7C-4370-8A69-35B0D0B69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708" y="2040939"/>
            <a:ext cx="7588156" cy="4321038"/>
          </a:xfrm>
          <a:prstGeom prst="rect">
            <a:avLst/>
          </a:prstGeom>
        </p:spPr>
      </p:pic>
    </p:spTree>
    <p:extLst>
      <p:ext uri="{BB962C8B-B14F-4D97-AF65-F5344CB8AC3E}">
        <p14:creationId xmlns:p14="http://schemas.microsoft.com/office/powerpoint/2010/main" val="67838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MOBILE</a:t>
            </a:r>
          </a:p>
        </p:txBody>
      </p:sp>
      <p:pic>
        <p:nvPicPr>
          <p:cNvPr id="5" name="Image 4" descr="Une image contenant capture d’écran&#10;&#10;Description générée automatiquement">
            <a:extLst>
              <a:ext uri="{FF2B5EF4-FFF2-40B4-BE49-F238E27FC236}">
                <a16:creationId xmlns:a16="http://schemas.microsoft.com/office/drawing/2014/main" id="{A8BF92CC-0961-4E2A-9F31-12E433C92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47" y="2010608"/>
            <a:ext cx="2791653" cy="4754218"/>
          </a:xfrm>
          <a:prstGeom prst="rect">
            <a:avLst/>
          </a:prstGeom>
        </p:spPr>
      </p:pic>
      <p:pic>
        <p:nvPicPr>
          <p:cNvPr id="8" name="Image 7" descr="Une image contenant capture d’écran&#10;&#10;Description générée automatiquement">
            <a:extLst>
              <a:ext uri="{FF2B5EF4-FFF2-40B4-BE49-F238E27FC236}">
                <a16:creationId xmlns:a16="http://schemas.microsoft.com/office/drawing/2014/main" id="{4C580B16-E50F-4A3A-A8B0-7280671418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1920" y="2010608"/>
            <a:ext cx="2644938" cy="4807188"/>
          </a:xfrm>
          <a:prstGeom prst="rect">
            <a:avLst/>
          </a:prstGeom>
        </p:spPr>
      </p:pic>
    </p:spTree>
    <p:extLst>
      <p:ext uri="{BB962C8B-B14F-4D97-AF65-F5344CB8AC3E}">
        <p14:creationId xmlns:p14="http://schemas.microsoft.com/office/powerpoint/2010/main" val="19273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2">
            <a:extLst>
              <a:ext uri="{FF2B5EF4-FFF2-40B4-BE49-F238E27FC236}">
                <a16:creationId xmlns:a16="http://schemas.microsoft.com/office/drawing/2014/main" id="{C58FE305-EF1F-47D2-8352-00D254C10ECA}"/>
              </a:ext>
            </a:extLst>
          </p:cNvPr>
          <p:cNvSpPr/>
          <p:nvPr/>
        </p:nvSpPr>
        <p:spPr>
          <a:xfrm>
            <a:off x="1011681" y="0"/>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DESCRIPTION DES ELEMENTS SUR L’ECRAN SMARTPHONE DES JOUEURS</a:t>
            </a:r>
          </a:p>
        </p:txBody>
      </p:sp>
      <p:pic>
        <p:nvPicPr>
          <p:cNvPr id="11" name="Image 10" descr="Une image contenant capture d’écran&#10;&#10;Description générée automatiquement">
            <a:extLst>
              <a:ext uri="{FF2B5EF4-FFF2-40B4-BE49-F238E27FC236}">
                <a16:creationId xmlns:a16="http://schemas.microsoft.com/office/drawing/2014/main" id="{01DDC772-73B3-4EEE-B1F6-AC1F2684E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606" y="375359"/>
            <a:ext cx="8921523" cy="6490054"/>
          </a:xfrm>
          <a:prstGeom prst="rect">
            <a:avLst/>
          </a:prstGeom>
        </p:spPr>
      </p:pic>
      <p:sp>
        <p:nvSpPr>
          <p:cNvPr id="2" name="ZoneTexte 1">
            <a:extLst>
              <a:ext uri="{FF2B5EF4-FFF2-40B4-BE49-F238E27FC236}">
                <a16:creationId xmlns:a16="http://schemas.microsoft.com/office/drawing/2014/main" id="{B19C17E5-450B-44EC-A611-2E2DBE84C424}"/>
              </a:ext>
            </a:extLst>
          </p:cNvPr>
          <p:cNvSpPr txBox="1"/>
          <p:nvPr/>
        </p:nvSpPr>
        <p:spPr>
          <a:xfrm>
            <a:off x="7885133" y="2887414"/>
            <a:ext cx="1240077" cy="369332"/>
          </a:xfrm>
          <a:prstGeom prst="rect">
            <a:avLst/>
          </a:prstGeom>
          <a:noFill/>
        </p:spPr>
        <p:txBody>
          <a:bodyPr wrap="square" rtlCol="0">
            <a:spAutoFit/>
          </a:bodyPr>
          <a:lstStyle/>
          <a:p>
            <a:r>
              <a:rPr lang="fr-FR" dirty="0">
                <a:solidFill>
                  <a:schemeClr val="bg1"/>
                </a:solidFill>
              </a:rPr>
              <a:t>POPBOX</a:t>
            </a:r>
          </a:p>
        </p:txBody>
      </p:sp>
      <p:cxnSp>
        <p:nvCxnSpPr>
          <p:cNvPr id="4" name="Connecteur droit 3">
            <a:extLst>
              <a:ext uri="{FF2B5EF4-FFF2-40B4-BE49-F238E27FC236}">
                <a16:creationId xmlns:a16="http://schemas.microsoft.com/office/drawing/2014/main" id="{74A1EDC3-7A4B-4B1B-9550-73F78A0710AC}"/>
              </a:ext>
            </a:extLst>
          </p:cNvPr>
          <p:cNvCxnSpPr/>
          <p:nvPr/>
        </p:nvCxnSpPr>
        <p:spPr>
          <a:xfrm>
            <a:off x="9250471" y="2449003"/>
            <a:ext cx="0" cy="807743"/>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EA25AFB-AC24-448D-AEB2-011D915F925F}"/>
              </a:ext>
            </a:extLst>
          </p:cNvPr>
          <p:cNvSpPr txBox="1"/>
          <p:nvPr/>
        </p:nvSpPr>
        <p:spPr>
          <a:xfrm>
            <a:off x="9209762" y="2476054"/>
            <a:ext cx="1283918" cy="507831"/>
          </a:xfrm>
          <a:prstGeom prst="rect">
            <a:avLst/>
          </a:prstGeom>
          <a:noFill/>
        </p:spPr>
        <p:txBody>
          <a:bodyPr wrap="square" rtlCol="0">
            <a:spAutoFit/>
          </a:bodyPr>
          <a:lstStyle/>
          <a:p>
            <a:r>
              <a:rPr lang="fr-FR" sz="900" b="1" dirty="0">
                <a:solidFill>
                  <a:schemeClr val="bg1"/>
                </a:solidFill>
              </a:rPr>
              <a:t>POSITION DU POPCORN PAR RAPPORT AUX AUTRES </a:t>
            </a:r>
          </a:p>
        </p:txBody>
      </p:sp>
      <p:sp>
        <p:nvSpPr>
          <p:cNvPr id="8" name="ZoneTexte 7">
            <a:extLst>
              <a:ext uri="{FF2B5EF4-FFF2-40B4-BE49-F238E27FC236}">
                <a16:creationId xmlns:a16="http://schemas.microsoft.com/office/drawing/2014/main" id="{ABE02123-DEA0-407B-9557-4F2681A50D3D}"/>
              </a:ext>
            </a:extLst>
          </p:cNvPr>
          <p:cNvSpPr txBox="1"/>
          <p:nvPr/>
        </p:nvSpPr>
        <p:spPr>
          <a:xfrm>
            <a:off x="9253603" y="2871756"/>
            <a:ext cx="1365338" cy="369332"/>
          </a:xfrm>
          <a:prstGeom prst="rect">
            <a:avLst/>
          </a:prstGeom>
          <a:noFill/>
        </p:spPr>
        <p:txBody>
          <a:bodyPr wrap="square" rtlCol="0">
            <a:spAutoFit/>
          </a:bodyPr>
          <a:lstStyle/>
          <a:p>
            <a:r>
              <a:rPr lang="fr-FR" dirty="0">
                <a:solidFill>
                  <a:schemeClr val="bg1"/>
                </a:solidFill>
              </a:rPr>
              <a:t>POPCORN</a:t>
            </a:r>
          </a:p>
        </p:txBody>
      </p:sp>
    </p:spTree>
    <p:extLst>
      <p:ext uri="{BB962C8B-B14F-4D97-AF65-F5344CB8AC3E}">
        <p14:creationId xmlns:p14="http://schemas.microsoft.com/office/powerpoint/2010/main" val="312194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OBJECTIF – RENDU 3D DU JEU WEB</a:t>
            </a:r>
          </a:p>
        </p:txBody>
      </p:sp>
      <p:pic>
        <p:nvPicPr>
          <p:cNvPr id="6" name="Image 5">
            <a:extLst>
              <a:ext uri="{FF2B5EF4-FFF2-40B4-BE49-F238E27FC236}">
                <a16:creationId xmlns:a16="http://schemas.microsoft.com/office/drawing/2014/main" id="{06F806AF-593D-4AD1-BA67-E5186B497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733" y="2828820"/>
            <a:ext cx="5763429" cy="3077004"/>
          </a:xfrm>
          <a:prstGeom prst="rect">
            <a:avLst/>
          </a:prstGeom>
        </p:spPr>
      </p:pic>
      <p:sp>
        <p:nvSpPr>
          <p:cNvPr id="7" name="ZoneTexte 6">
            <a:extLst>
              <a:ext uri="{FF2B5EF4-FFF2-40B4-BE49-F238E27FC236}">
                <a16:creationId xmlns:a16="http://schemas.microsoft.com/office/drawing/2014/main" id="{A175C4AD-DE31-4656-8677-C0B8F9CBB0AC}"/>
              </a:ext>
            </a:extLst>
          </p:cNvPr>
          <p:cNvSpPr txBox="1"/>
          <p:nvPr/>
        </p:nvSpPr>
        <p:spPr>
          <a:xfrm>
            <a:off x="1009733" y="2229437"/>
            <a:ext cx="6619366" cy="375359"/>
          </a:xfrm>
          <a:prstGeom prst="rect">
            <a:avLst/>
          </a:prstGeom>
          <a:noFill/>
        </p:spPr>
        <p:txBody>
          <a:bodyPr wrap="square" rtlCol="0">
            <a:spAutoFit/>
          </a:bodyPr>
          <a:lstStyle/>
          <a:p>
            <a:r>
              <a:rPr lang="fr-FR" dirty="0">
                <a:solidFill>
                  <a:srgbClr val="00B0F0"/>
                </a:solidFill>
              </a:rPr>
              <a:t>http://end3r.github.io/MDN-Games-3D/A-Frame/shapes.html</a:t>
            </a:r>
          </a:p>
        </p:txBody>
      </p:sp>
      <p:pic>
        <p:nvPicPr>
          <p:cNvPr id="10" name="Image 9">
            <a:extLst>
              <a:ext uri="{FF2B5EF4-FFF2-40B4-BE49-F238E27FC236}">
                <a16:creationId xmlns:a16="http://schemas.microsoft.com/office/drawing/2014/main" id="{C369400B-210F-4DFC-90A5-3803171C3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774" y="2828820"/>
            <a:ext cx="3077004" cy="3077004"/>
          </a:xfrm>
          <a:prstGeom prst="rect">
            <a:avLst/>
          </a:prstGeom>
        </p:spPr>
      </p:pic>
    </p:spTree>
    <p:extLst>
      <p:ext uri="{BB962C8B-B14F-4D97-AF65-F5344CB8AC3E}">
        <p14:creationId xmlns:p14="http://schemas.microsoft.com/office/powerpoint/2010/main" val="15955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369332"/>
          </a:xfrm>
          <a:prstGeom prst="rect">
            <a:avLst/>
          </a:prstGeom>
        </p:spPr>
        <p:txBody>
          <a:bodyPr wrap="square">
            <a:spAutoFit/>
          </a:bodyPr>
          <a:lstStyle/>
          <a:p>
            <a:pPr>
              <a:lnSpc>
                <a:spcPct val="150000"/>
              </a:lnSpc>
            </a:pPr>
            <a:r>
              <a:rPr lang="en-US" sz="12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BONUS =&gt; LIBERER UN AMI </a:t>
            </a:r>
            <a:r>
              <a:rPr lang="en-US" sz="1200" dirty="0">
                <a:solidFill>
                  <a:srgbClr val="FF0000"/>
                </a:solidFill>
                <a:latin typeface="Segoe UI Semibold" panose="020B0702040204020203" pitchFamily="34" charset="0"/>
                <a:ea typeface="Segoe UI Semibold" panose="020B0702040204020203" pitchFamily="34" charset="0"/>
                <a:cs typeface="Segoe UI" panose="020B0502040204020203" pitchFamily="34" charset="0"/>
              </a:rPr>
              <a:t>(</a:t>
            </a:r>
            <a:r>
              <a:rPr lang="fr-FR" sz="1200" dirty="0">
                <a:solidFill>
                  <a:srgbClr val="FF0000"/>
                </a:solidFill>
              </a:rPr>
              <a:t>QUIZ)</a:t>
            </a:r>
            <a:r>
              <a:rPr lang="fr-FR" sz="1200" dirty="0"/>
              <a:t> </a:t>
            </a:r>
            <a:endParaRPr lang="en-US" sz="12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835C80A9-E790-402F-B01F-3677852C8F83}"/>
              </a:ext>
            </a:extLst>
          </p:cNvPr>
          <p:cNvSpPr txBox="1"/>
          <p:nvPr/>
        </p:nvSpPr>
        <p:spPr>
          <a:xfrm>
            <a:off x="834260" y="1998998"/>
            <a:ext cx="10672550" cy="4924425"/>
          </a:xfrm>
          <a:prstGeom prst="rect">
            <a:avLst/>
          </a:prstGeom>
          <a:noFill/>
        </p:spPr>
        <p:txBody>
          <a:bodyPr wrap="square" rtlCol="0">
            <a:spAutoFit/>
          </a:bodyPr>
          <a:lstStyle/>
          <a:p>
            <a:pPr algn="just"/>
            <a:endParaRPr lang="fr-FR" sz="1600" dirty="0">
              <a:latin typeface="Calibri" panose="020F0502020204030204" pitchFamily="34" charset="0"/>
            </a:endParaRPr>
          </a:p>
          <a:p>
            <a:pPr algn="just"/>
            <a:r>
              <a:rPr lang="fr-FR" sz="1600" dirty="0">
                <a:latin typeface="Calibri" panose="020F0502020204030204" pitchFamily="34" charset="0"/>
              </a:rPr>
              <a:t>Stop le jeu et organise un mini-championnat de </a:t>
            </a:r>
            <a:r>
              <a:rPr lang="fr-FR" sz="1600" dirty="0">
                <a:solidFill>
                  <a:srgbClr val="FF0000"/>
                </a:solidFill>
                <a:latin typeface="Calibri" panose="020F0502020204030204" pitchFamily="34" charset="0"/>
              </a:rPr>
              <a:t>QUIZ</a:t>
            </a:r>
            <a:r>
              <a:rPr lang="fr-FR" sz="1600" dirty="0">
                <a:latin typeface="Calibri" panose="020F0502020204030204" pitchFamily="34" charset="0"/>
              </a:rPr>
              <a:t> concernant le thème CINEMA sur l’écran géant entre les 2 équipes. les joueurs seront notés individuellement, l’équipe qui aura le plus grand nombre de points aura gagné le </a:t>
            </a:r>
            <a:r>
              <a:rPr lang="fr-FR" sz="1600" dirty="0">
                <a:solidFill>
                  <a:srgbClr val="FF0000"/>
                </a:solidFill>
                <a:latin typeface="Calibri" panose="020F0502020204030204" pitchFamily="34" charset="0"/>
              </a:rPr>
              <a:t>QUIZ.</a:t>
            </a:r>
          </a:p>
          <a:p>
            <a:pPr algn="just"/>
            <a:endParaRPr lang="fr-FR" b="1" u="sng" dirty="0">
              <a:solidFill>
                <a:srgbClr val="FF0000"/>
              </a:solidFill>
              <a:latin typeface="Calibri" panose="020F0502020204030204" pitchFamily="34" charset="0"/>
            </a:endParaRPr>
          </a:p>
          <a:p>
            <a:pPr algn="just"/>
            <a:r>
              <a:rPr lang="fr-FR" sz="1600" b="1" u="sng" dirty="0">
                <a:solidFill>
                  <a:srgbClr val="FF0000"/>
                </a:solidFill>
                <a:latin typeface="Calibri" panose="020F0502020204030204" pitchFamily="34" charset="0"/>
              </a:rPr>
              <a:t>NOTATION: </a:t>
            </a:r>
            <a:r>
              <a:rPr lang="fr-FR" sz="1600" dirty="0">
                <a:latin typeface="Calibri" panose="020F0502020204030204" pitchFamily="34" charset="0"/>
              </a:rPr>
              <a:t>Les réponses proposées apparaissent sur le smartphone de chaque joueur. Les joueurs seront notés en fonction de leur rapidité à donner la bonne réponse. Un chronomètre sera mis en place, chaque question aura 10s pour être répondue, au delà de ce temps le joueur qui ne donne pas de réponse aura </a:t>
            </a:r>
            <a:r>
              <a:rPr lang="fr-FR" sz="1600" dirty="0">
                <a:solidFill>
                  <a:srgbClr val="FF0000"/>
                </a:solidFill>
                <a:latin typeface="Calibri" panose="020F0502020204030204" pitchFamily="34" charset="0"/>
              </a:rPr>
              <a:t>0 point</a:t>
            </a:r>
            <a:r>
              <a:rPr lang="fr-FR" sz="1600" dirty="0">
                <a:latin typeface="Calibri" panose="020F0502020204030204" pitchFamily="34" charset="0"/>
              </a:rPr>
              <a:t>.</a:t>
            </a:r>
          </a:p>
          <a:p>
            <a:pPr algn="just"/>
            <a:endParaRPr lang="fr-FR" sz="1600" dirty="0">
              <a:latin typeface="Calibri" panose="020F0502020204030204" pitchFamily="34" charset="0"/>
            </a:endParaRPr>
          </a:p>
          <a:p>
            <a:pPr algn="just"/>
            <a:r>
              <a:rPr lang="fr-FR" sz="1600" dirty="0">
                <a:latin typeface="Calibri" panose="020F0502020204030204" pitchFamily="34" charset="0"/>
              </a:rPr>
              <a:t>Parmi les bonnes réponses qui seront données on pourrait faire une estimation du temps (en fonction de la rapidité) pour départager les joueurs, les joueurs qui ont répondu en donnant la réponse entre:</a:t>
            </a:r>
          </a:p>
          <a:p>
            <a:endParaRPr lang="fr-FR" sz="1600" dirty="0">
              <a:latin typeface="Calibri" panose="020F0502020204030204" pitchFamily="34" charset="0"/>
            </a:endParaRPr>
          </a:p>
          <a:p>
            <a:pPr marL="285750" indent="-285750">
              <a:buFont typeface="Wingdings" panose="05000000000000000000" pitchFamily="2" charset="2"/>
              <a:buChar char="Ø"/>
            </a:pPr>
            <a:r>
              <a:rPr lang="fr-FR" sz="1600" dirty="0">
                <a:latin typeface="Calibri" panose="020F0502020204030204" pitchFamily="34" charset="0"/>
              </a:rPr>
              <a:t>Entre 0 et 2 secondes auront </a:t>
            </a:r>
            <a:r>
              <a:rPr lang="fr-FR" sz="1600" dirty="0">
                <a:solidFill>
                  <a:srgbClr val="FF0000"/>
                </a:solidFill>
                <a:latin typeface="Calibri" panose="020F0502020204030204" pitchFamily="34" charset="0"/>
              </a:rPr>
              <a:t>4 points;</a:t>
            </a:r>
          </a:p>
          <a:p>
            <a:pPr marL="285750" indent="-285750">
              <a:buFont typeface="Wingdings" panose="05000000000000000000" pitchFamily="2" charset="2"/>
              <a:buChar char="Ø"/>
            </a:pPr>
            <a:r>
              <a:rPr lang="fr-FR" sz="1600" dirty="0">
                <a:latin typeface="Calibri" panose="020F0502020204030204" pitchFamily="34" charset="0"/>
              </a:rPr>
              <a:t>Entre 2 et 5 secondes auront </a:t>
            </a:r>
            <a:r>
              <a:rPr lang="fr-FR" sz="1600" dirty="0">
                <a:solidFill>
                  <a:srgbClr val="FF0000"/>
                </a:solidFill>
                <a:latin typeface="Calibri" panose="020F0502020204030204" pitchFamily="34" charset="0"/>
              </a:rPr>
              <a:t>3 points;</a:t>
            </a:r>
          </a:p>
          <a:p>
            <a:pPr marL="285750" indent="-285750">
              <a:buFont typeface="Wingdings" panose="05000000000000000000" pitchFamily="2" charset="2"/>
              <a:buChar char="Ø"/>
            </a:pPr>
            <a:r>
              <a:rPr lang="fr-FR" sz="1600" dirty="0">
                <a:latin typeface="Calibri" panose="020F0502020204030204" pitchFamily="34" charset="0"/>
              </a:rPr>
              <a:t>Entre 5 et 8 secondes auront </a:t>
            </a:r>
            <a:r>
              <a:rPr lang="fr-FR" sz="1600" dirty="0">
                <a:solidFill>
                  <a:srgbClr val="FF0000"/>
                </a:solidFill>
                <a:latin typeface="Calibri" panose="020F0502020204030204" pitchFamily="34" charset="0"/>
              </a:rPr>
              <a:t>2 points;</a:t>
            </a:r>
          </a:p>
          <a:p>
            <a:pPr marL="285750" indent="-285750">
              <a:buFont typeface="Wingdings" panose="05000000000000000000" pitchFamily="2" charset="2"/>
              <a:buChar char="Ø"/>
            </a:pPr>
            <a:r>
              <a:rPr lang="fr-FR" sz="1600" dirty="0">
                <a:latin typeface="Calibri" panose="020F0502020204030204" pitchFamily="34" charset="0"/>
              </a:rPr>
              <a:t>Entre 8 et 10 secondes auront </a:t>
            </a:r>
            <a:r>
              <a:rPr lang="fr-FR" sz="1600" dirty="0">
                <a:solidFill>
                  <a:srgbClr val="FF0000"/>
                </a:solidFill>
                <a:latin typeface="Calibri" panose="020F0502020204030204" pitchFamily="34" charset="0"/>
              </a:rPr>
              <a:t>1 point.</a:t>
            </a:r>
          </a:p>
          <a:p>
            <a:endParaRPr lang="fr-FR" dirty="0"/>
          </a:p>
          <a:p>
            <a:endParaRPr lang="fr-FR" dirty="0"/>
          </a:p>
          <a:p>
            <a:endParaRPr lang="fr-FR" dirty="0">
              <a:solidFill>
                <a:srgbClr val="FF0000"/>
              </a:solidFill>
            </a:endParaRPr>
          </a:p>
          <a:p>
            <a:endParaRPr lang="fr-FR" dirty="0"/>
          </a:p>
        </p:txBody>
      </p:sp>
      <p:sp>
        <p:nvSpPr>
          <p:cNvPr id="5" name="ZoneTexte 4">
            <a:extLst>
              <a:ext uri="{FF2B5EF4-FFF2-40B4-BE49-F238E27FC236}">
                <a16:creationId xmlns:a16="http://schemas.microsoft.com/office/drawing/2014/main" id="{51F4CF15-97DD-4BDF-846B-99EAE994E9D2}"/>
              </a:ext>
            </a:extLst>
          </p:cNvPr>
          <p:cNvSpPr txBox="1"/>
          <p:nvPr/>
        </p:nvSpPr>
        <p:spPr>
          <a:xfrm>
            <a:off x="4240849" y="6052492"/>
            <a:ext cx="5431809" cy="369332"/>
          </a:xfrm>
          <a:prstGeom prst="rect">
            <a:avLst/>
          </a:prstGeom>
          <a:noFill/>
        </p:spPr>
        <p:txBody>
          <a:bodyPr wrap="square" rtlCol="0">
            <a:spAutoFit/>
          </a:bodyPr>
          <a:lstStyle/>
          <a:p>
            <a:r>
              <a:rPr lang="fr-FR" dirty="0">
                <a:solidFill>
                  <a:srgbClr val="FF0000"/>
                </a:solidFill>
                <a:latin typeface="Calibri" panose="020F0502020204030204" pitchFamily="34" charset="0"/>
              </a:rPr>
              <a:t>METTRE EN AVANT LE THEME « CINEMA »</a:t>
            </a:r>
          </a:p>
        </p:txBody>
      </p:sp>
      <p:pic>
        <p:nvPicPr>
          <p:cNvPr id="7" name="Image 6">
            <a:extLst>
              <a:ext uri="{FF2B5EF4-FFF2-40B4-BE49-F238E27FC236}">
                <a16:creationId xmlns:a16="http://schemas.microsoft.com/office/drawing/2014/main" id="{E7822404-4D3A-4F4A-BA06-27D1A8E85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876" y="1651151"/>
            <a:ext cx="461936" cy="461936"/>
          </a:xfrm>
          <a:prstGeom prst="rect">
            <a:avLst/>
          </a:prstGeom>
        </p:spPr>
      </p:pic>
    </p:spTree>
    <p:extLst>
      <p:ext uri="{BB962C8B-B14F-4D97-AF65-F5344CB8AC3E}">
        <p14:creationId xmlns:p14="http://schemas.microsoft.com/office/powerpoint/2010/main" val="5728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830997"/>
          </a:xfrm>
          <a:prstGeom prst="rect">
            <a:avLst/>
          </a:prstGeom>
        </p:spPr>
        <p:txBody>
          <a:bodyPr wrap="square">
            <a:spAutoFit/>
          </a:bodyPr>
          <a:lstStyle/>
          <a:p>
            <a:pPr>
              <a:lnSpc>
                <a:spcPct val="150000"/>
              </a:lnSpc>
            </a:pPr>
            <a:r>
              <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 </a:t>
            </a:r>
          </a:p>
          <a:p>
            <a:pPr>
              <a:lnSpc>
                <a:spcPct val="150000"/>
              </a:lnSpc>
            </a:pPr>
            <a:r>
              <a:rPr lang="en-US" sz="1600" dirty="0">
                <a:latin typeface="Calibri" panose="020F0502020204030204" pitchFamily="34" charset="0"/>
                <a:ea typeface="Segoe UI Semibold" panose="020B0702040204020203" pitchFamily="34" charset="0"/>
                <a:cs typeface="Segoe UI" panose="020B0502040204020203" pitchFamily="34" charset="0"/>
              </a:rPr>
              <a:t>A la fin du QUIZ  </a:t>
            </a:r>
          </a:p>
        </p:txBody>
      </p:sp>
      <p:sp>
        <p:nvSpPr>
          <p:cNvPr id="15" name="ZoneTexte 14">
            <a:extLst>
              <a:ext uri="{FF2B5EF4-FFF2-40B4-BE49-F238E27FC236}">
                <a16:creationId xmlns:a16="http://schemas.microsoft.com/office/drawing/2014/main" id="{73D9B683-1D56-4859-8B36-C719B76429FB}"/>
              </a:ext>
            </a:extLst>
          </p:cNvPr>
          <p:cNvSpPr txBox="1"/>
          <p:nvPr/>
        </p:nvSpPr>
        <p:spPr>
          <a:xfrm>
            <a:off x="1180901" y="3234105"/>
            <a:ext cx="10672550"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alibri" panose="020F0502020204030204" pitchFamily="34" charset="0"/>
              </a:rPr>
              <a:t>Si l’équipe POP CORN gagne le quiz, un de leur coéquipier capturé sera libéré à la reprise du jeu.</a:t>
            </a:r>
          </a:p>
          <a:p>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Sinon le joueur de l’équipe adverse ayant pris le BONUS sera enfermé automatiquement dans le POP BOX suivant</a:t>
            </a:r>
          </a:p>
        </p:txBody>
      </p:sp>
      <p:sp>
        <p:nvSpPr>
          <p:cNvPr id="5" name="ZoneTexte 4">
            <a:extLst>
              <a:ext uri="{FF2B5EF4-FFF2-40B4-BE49-F238E27FC236}">
                <a16:creationId xmlns:a16="http://schemas.microsoft.com/office/drawing/2014/main" id="{51F4CF15-97DD-4BDF-846B-99EAE994E9D2}"/>
              </a:ext>
            </a:extLst>
          </p:cNvPr>
          <p:cNvSpPr txBox="1"/>
          <p:nvPr/>
        </p:nvSpPr>
        <p:spPr>
          <a:xfrm>
            <a:off x="4224027" y="6235054"/>
            <a:ext cx="5431809" cy="369332"/>
          </a:xfrm>
          <a:prstGeom prst="rect">
            <a:avLst/>
          </a:prstGeom>
          <a:noFill/>
        </p:spPr>
        <p:txBody>
          <a:bodyPr wrap="square" rtlCol="0">
            <a:spAutoFit/>
          </a:bodyPr>
          <a:lstStyle/>
          <a:p>
            <a:r>
              <a:rPr lang="fr-FR" dirty="0">
                <a:solidFill>
                  <a:srgbClr val="FF0000"/>
                </a:solidFill>
              </a:rPr>
              <a:t>METTRE EN AVANT LE THEME CINEMA</a:t>
            </a:r>
          </a:p>
        </p:txBody>
      </p:sp>
    </p:spTree>
    <p:extLst>
      <p:ext uri="{BB962C8B-B14F-4D97-AF65-F5344CB8AC3E}">
        <p14:creationId xmlns:p14="http://schemas.microsoft.com/office/powerpoint/2010/main" val="64065219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1393</Words>
  <Application>Microsoft Office PowerPoint</Application>
  <PresentationFormat>Widescreen</PresentationFormat>
  <Paragraphs>148</Paragraphs>
  <Slides>17</Slides>
  <Notes>13</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Métropolitain</vt:lpstr>
      <vt:lpstr>Céleste</vt:lpstr>
      <vt:lpstr>Projet Tutoré</vt:lpstr>
      <vt:lpstr>POP’UP GAME</vt:lpstr>
      <vt:lpstr>POP’UP GAME</vt:lpstr>
      <vt:lpstr>POP’UP GAME</vt:lpstr>
      <vt:lpstr>POP’UP GAME</vt:lpstr>
      <vt:lpstr>PowerPoint Presentation</vt:lpstr>
      <vt:lpstr>POP’UP GAME</vt:lpstr>
      <vt:lpstr>POP’UP GAME</vt:lpstr>
      <vt:lpstr>POP’UP GAME</vt:lpstr>
      <vt:lpstr>POP’UP GAME</vt:lpstr>
      <vt:lpstr>POP’UP GAME</vt:lpstr>
      <vt:lpstr>POP’UP GAME</vt:lpstr>
      <vt:lpstr>RAPPEL DATES IMPORTANTES</vt:lpstr>
      <vt:lpstr>COMPTE RENDU DE LA REUNION DU 21 FEVRIER 2018 (1)</vt:lpstr>
      <vt:lpstr>PowerPoint Presentation</vt:lpstr>
      <vt:lpstr>COMPTE RENDU DE LA REUNION DU 23 FEVRIER 2018</vt:lpstr>
      <vt:lpstr>COMPTE RENDU DE LA REUNION DU 24 FEVRIER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Tutoré</dc:title>
  <dc:creator>Dell</dc:creator>
  <cp:lastModifiedBy>Chris OKOUERET ELENGA</cp:lastModifiedBy>
  <cp:revision>584</cp:revision>
  <dcterms:created xsi:type="dcterms:W3CDTF">2019-02-22T20:24:57Z</dcterms:created>
  <dcterms:modified xsi:type="dcterms:W3CDTF">2019-02-25T18:41:16Z</dcterms:modified>
</cp:coreProperties>
</file>