
<file path=[Content_Types].xml><?xml version="1.0" encoding="utf-8"?>
<Types xmlns="http://schemas.openxmlformats.org/package/2006/content-types">
  <Default Extension="png" ContentType="image/png"/>
  <Default Extension="vsd" ContentType="application/vnd.visio"/>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 id="2147483679" r:id="rId2"/>
  </p:sldMasterIdLst>
  <p:notesMasterIdLst>
    <p:notesMasterId r:id="rId16"/>
  </p:notesMasterIdLst>
  <p:sldIdLst>
    <p:sldId id="269" r:id="rId3"/>
    <p:sldId id="258" r:id="rId4"/>
    <p:sldId id="270" r:id="rId5"/>
    <p:sldId id="259" r:id="rId6"/>
    <p:sldId id="260" r:id="rId7"/>
    <p:sldId id="265" r:id="rId8"/>
    <p:sldId id="274" r:id="rId9"/>
    <p:sldId id="268" r:id="rId10"/>
    <p:sldId id="275" r:id="rId11"/>
    <p:sldId id="271" r:id="rId12"/>
    <p:sldId id="272" r:id="rId13"/>
    <p:sldId id="273" r:id="rId14"/>
    <p:sldId id="264" r:id="rId1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2" autoAdjust="0"/>
    <p:restoredTop sz="93692"/>
  </p:normalViewPr>
  <p:slideViewPr>
    <p:cSldViewPr snapToGrid="0" snapToObjects="1">
      <p:cViewPr>
        <p:scale>
          <a:sx n="100" d="100"/>
          <a:sy n="100" d="100"/>
        </p:scale>
        <p:origin x="91"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销售</c:v>
                </c:pt>
              </c:strCache>
            </c:strRef>
          </c:tx>
          <c:dPt>
            <c:idx val="0"/>
            <c:bubble3D val="0"/>
            <c:spPr>
              <a:solidFill>
                <a:schemeClr val="tx1">
                  <a:lumMod val="65000"/>
                  <a:lumOff val="35000"/>
                </a:schemeClr>
              </a:solidFill>
            </c:spPr>
            <c:extLst xmlns:c16r2="http://schemas.microsoft.com/office/drawing/2015/06/chart">
              <c:ext xmlns:c16="http://schemas.microsoft.com/office/drawing/2014/chart" uri="{C3380CC4-5D6E-409C-BE32-E72D297353CC}">
                <c16:uniqueId val="{00000001-0114-4711-BD8E-D20CC3044094}"/>
              </c:ext>
            </c:extLst>
          </c:dPt>
          <c:dPt>
            <c:idx val="1"/>
            <c:bubble3D val="0"/>
            <c:spPr>
              <a:solidFill>
                <a:schemeClr val="bg1">
                  <a:lumMod val="85000"/>
                </a:schemeClr>
              </a:solidFill>
            </c:spPr>
            <c:extLst xmlns:c16r2="http://schemas.microsoft.com/office/drawing/2015/06/chart">
              <c:ext xmlns:c16="http://schemas.microsoft.com/office/drawing/2014/chart" uri="{C3380CC4-5D6E-409C-BE32-E72D297353CC}">
                <c16:uniqueId val="{00000003-0114-4711-BD8E-D20CC3044094}"/>
              </c:ext>
            </c:extLst>
          </c:dPt>
          <c:cat>
            <c:strRef>
              <c:f>工作表1!$A$2:$A$3</c:f>
              <c:strCache>
                <c:ptCount val="2"/>
                <c:pt idx="0">
                  <c:v>第一季度</c:v>
                </c:pt>
                <c:pt idx="1">
                  <c:v>第二季度</c:v>
                </c:pt>
              </c:strCache>
            </c:strRef>
          </c:cat>
          <c:val>
            <c:numRef>
              <c:f>工作表1!$B$2:$B$3</c:f>
              <c:numCache>
                <c:formatCode>General</c:formatCode>
                <c:ptCount val="2"/>
                <c:pt idx="0">
                  <c:v>8.1999999999999993</c:v>
                </c:pt>
                <c:pt idx="1">
                  <c:v>3.2</c:v>
                </c:pt>
              </c:numCache>
            </c:numRef>
          </c:val>
          <c:extLst xmlns:c16r2="http://schemas.microsoft.com/office/drawing/2015/06/chart">
            <c:ext xmlns:c16="http://schemas.microsoft.com/office/drawing/2014/chart" uri="{C3380CC4-5D6E-409C-BE32-E72D297353CC}">
              <c16:uniqueId val="{00000004-0114-4711-BD8E-D20CC3044094}"/>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销售</c:v>
                </c:pt>
              </c:strCache>
            </c:strRef>
          </c:tx>
          <c:dPt>
            <c:idx val="0"/>
            <c:bubble3D val="0"/>
            <c:spPr>
              <a:solidFill>
                <a:schemeClr val="tx1">
                  <a:lumMod val="65000"/>
                  <a:lumOff val="35000"/>
                </a:schemeClr>
              </a:solidFill>
            </c:spPr>
            <c:extLst xmlns:c16r2="http://schemas.microsoft.com/office/drawing/2015/06/chart">
              <c:ext xmlns:c16="http://schemas.microsoft.com/office/drawing/2014/chart" uri="{C3380CC4-5D6E-409C-BE32-E72D297353CC}">
                <c16:uniqueId val="{00000001-233B-460C-946F-626F8D132470}"/>
              </c:ext>
            </c:extLst>
          </c:dPt>
          <c:dPt>
            <c:idx val="1"/>
            <c:bubble3D val="0"/>
            <c:spPr>
              <a:solidFill>
                <a:schemeClr val="bg1">
                  <a:lumMod val="85000"/>
                </a:schemeClr>
              </a:solidFill>
            </c:spPr>
            <c:extLst xmlns:c16r2="http://schemas.microsoft.com/office/drawing/2015/06/chart">
              <c:ext xmlns:c16="http://schemas.microsoft.com/office/drawing/2014/chart" uri="{C3380CC4-5D6E-409C-BE32-E72D297353CC}">
                <c16:uniqueId val="{00000003-233B-460C-946F-626F8D132470}"/>
              </c:ext>
            </c:extLst>
          </c:dPt>
          <c:cat>
            <c:strRef>
              <c:f>工作表1!$A$2:$A$3</c:f>
              <c:strCache>
                <c:ptCount val="2"/>
                <c:pt idx="0">
                  <c:v>第一季度</c:v>
                </c:pt>
                <c:pt idx="1">
                  <c:v>第二季度</c:v>
                </c:pt>
              </c:strCache>
            </c:strRef>
          </c:cat>
          <c:val>
            <c:numRef>
              <c:f>工作表1!$B$2:$B$3</c:f>
              <c:numCache>
                <c:formatCode>General</c:formatCode>
                <c:ptCount val="2"/>
                <c:pt idx="0">
                  <c:v>8.1999999999999993</c:v>
                </c:pt>
                <c:pt idx="1">
                  <c:v>3.2</c:v>
                </c:pt>
              </c:numCache>
            </c:numRef>
          </c:val>
          <c:extLst xmlns:c16r2="http://schemas.microsoft.com/office/drawing/2015/06/chart">
            <c:ext xmlns:c16="http://schemas.microsoft.com/office/drawing/2014/chart" uri="{C3380CC4-5D6E-409C-BE32-E72D297353CC}">
              <c16:uniqueId val="{00000004-233B-460C-946F-626F8D132470}"/>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销售</c:v>
                </c:pt>
              </c:strCache>
            </c:strRef>
          </c:tx>
          <c:dPt>
            <c:idx val="0"/>
            <c:bubble3D val="0"/>
            <c:spPr>
              <a:solidFill>
                <a:schemeClr val="tx1">
                  <a:lumMod val="65000"/>
                  <a:lumOff val="35000"/>
                </a:schemeClr>
              </a:solidFill>
            </c:spPr>
            <c:extLst xmlns:c16r2="http://schemas.microsoft.com/office/drawing/2015/06/chart">
              <c:ext xmlns:c16="http://schemas.microsoft.com/office/drawing/2014/chart" uri="{C3380CC4-5D6E-409C-BE32-E72D297353CC}">
                <c16:uniqueId val="{00000001-DCC6-4397-8563-408FC3C6F66D}"/>
              </c:ext>
            </c:extLst>
          </c:dPt>
          <c:dPt>
            <c:idx val="1"/>
            <c:bubble3D val="0"/>
            <c:spPr>
              <a:solidFill>
                <a:schemeClr val="bg1">
                  <a:lumMod val="85000"/>
                </a:schemeClr>
              </a:solidFill>
            </c:spPr>
            <c:extLst xmlns:c16r2="http://schemas.microsoft.com/office/drawing/2015/06/chart">
              <c:ext xmlns:c16="http://schemas.microsoft.com/office/drawing/2014/chart" uri="{C3380CC4-5D6E-409C-BE32-E72D297353CC}">
                <c16:uniqueId val="{00000003-DCC6-4397-8563-408FC3C6F66D}"/>
              </c:ext>
            </c:extLst>
          </c:dPt>
          <c:cat>
            <c:strRef>
              <c:f>工作表1!$A$2:$A$3</c:f>
              <c:strCache>
                <c:ptCount val="2"/>
                <c:pt idx="0">
                  <c:v>第一季度</c:v>
                </c:pt>
                <c:pt idx="1">
                  <c:v>第二季度</c:v>
                </c:pt>
              </c:strCache>
            </c:strRef>
          </c:cat>
          <c:val>
            <c:numRef>
              <c:f>工作表1!$B$2:$B$3</c:f>
              <c:numCache>
                <c:formatCode>General</c:formatCode>
                <c:ptCount val="2"/>
                <c:pt idx="0">
                  <c:v>8.1999999999999993</c:v>
                </c:pt>
                <c:pt idx="1">
                  <c:v>3.2</c:v>
                </c:pt>
              </c:numCache>
            </c:numRef>
          </c:val>
          <c:extLst xmlns:c16r2="http://schemas.microsoft.com/office/drawing/2015/06/chart">
            <c:ext xmlns:c16="http://schemas.microsoft.com/office/drawing/2014/chart" uri="{C3380CC4-5D6E-409C-BE32-E72D297353CC}">
              <c16:uniqueId val="{00000004-DCC6-4397-8563-408FC3C6F66D}"/>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A5FAD3-2BB6-4B72-BABC-D058EEF055E0}" type="datetimeFigureOut">
              <a:rPr lang="zh-CN" altLang="en-US" smtClean="0"/>
              <a:t>2016/12/6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EE8F7-DFA3-4746-ACFA-9768DA4E61B1}" type="slidenum">
              <a:rPr lang="zh-CN" altLang="en-US" smtClean="0"/>
              <a:t>‹#›</a:t>
            </a:fld>
            <a:endParaRPr lang="zh-CN" altLang="en-US"/>
          </a:p>
        </p:txBody>
      </p:sp>
    </p:spTree>
    <p:extLst>
      <p:ext uri="{BB962C8B-B14F-4D97-AF65-F5344CB8AC3E}">
        <p14:creationId xmlns:p14="http://schemas.microsoft.com/office/powerpoint/2010/main" val="2774577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0" name="矩形 19"/>
          <p:cNvSpPr/>
          <p:nvPr userDrawn="1"/>
        </p:nvSpPr>
        <p:spPr>
          <a:xfrm>
            <a:off x="101600" y="101600"/>
            <a:ext cx="11959773" cy="6633029"/>
          </a:xfrm>
          <a:prstGeom prst="rect">
            <a:avLst/>
          </a:prstGeom>
          <a:noFill/>
          <a:ln w="254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userDrawn="1"/>
        </p:nvCxnSpPr>
        <p:spPr>
          <a:xfrm>
            <a:off x="7407729" y="2569028"/>
            <a:ext cx="0" cy="143691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文本占位符 40"/>
          <p:cNvSpPr>
            <a:spLocks noGrp="1"/>
          </p:cNvSpPr>
          <p:nvPr>
            <p:ph type="body" sz="quarter" idx="10" hasCustomPrompt="1"/>
          </p:nvPr>
        </p:nvSpPr>
        <p:spPr>
          <a:xfrm>
            <a:off x="1737823" y="2493421"/>
            <a:ext cx="5529263" cy="1588127"/>
          </a:xfrm>
          <a:prstGeom prst="rect">
            <a:avLst/>
          </a:prstGeom>
        </p:spPr>
        <p:txBody>
          <a:bodyPr>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a:solidFill>
                  <a:schemeClr val="accent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5400" b="1" dirty="0">
                <a:solidFill>
                  <a:srgbClr val="FF0000"/>
                </a:solidFill>
              </a:rPr>
              <a:t>POWERPOINT TEMPLATE</a:t>
            </a:r>
          </a:p>
        </p:txBody>
      </p:sp>
      <p:sp>
        <p:nvSpPr>
          <p:cNvPr id="43" name="文本占位符 42"/>
          <p:cNvSpPr>
            <a:spLocks noGrp="1"/>
          </p:cNvSpPr>
          <p:nvPr>
            <p:ph type="body" sz="quarter" idx="11" hasCustomPrompt="1"/>
          </p:nvPr>
        </p:nvSpPr>
        <p:spPr>
          <a:xfrm>
            <a:off x="3331936" y="5944130"/>
            <a:ext cx="5499100" cy="341632"/>
          </a:xfrm>
          <a:prstGeom prst="rect">
            <a:avLst/>
          </a:prstGeom>
        </p:spPr>
        <p:txBody>
          <a:bodyPr>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dirty="0">
                <a:solidFill>
                  <a:schemeClr val="tx1">
                    <a:lumMod val="75000"/>
                    <a:lumOff val="25000"/>
                  </a:schemeClr>
                </a:solidFill>
                <a:ea typeface="宋体"/>
                <a:cs typeface="Arial"/>
              </a:rPr>
              <a:t>PRESENTED</a:t>
            </a:r>
            <a:r>
              <a:rPr kumimoji="1" lang="zh-CN" altLang="en-US" dirty="0">
                <a:solidFill>
                  <a:schemeClr val="tx1">
                    <a:lumMod val="75000"/>
                    <a:lumOff val="25000"/>
                  </a:schemeClr>
                </a:solidFill>
                <a:ea typeface="宋体"/>
                <a:cs typeface="Arial"/>
              </a:rPr>
              <a:t> </a:t>
            </a:r>
            <a:r>
              <a:rPr kumimoji="1" lang="en-US" altLang="zh-CN" dirty="0">
                <a:solidFill>
                  <a:schemeClr val="tx1">
                    <a:lumMod val="75000"/>
                    <a:lumOff val="25000"/>
                  </a:schemeClr>
                </a:solidFill>
                <a:ea typeface="宋体"/>
                <a:cs typeface="Arial"/>
              </a:rPr>
              <a:t>BY</a:t>
            </a:r>
            <a:r>
              <a:rPr kumimoji="1" lang="zh-CN" altLang="en-US" dirty="0">
                <a:solidFill>
                  <a:schemeClr val="tx1">
                    <a:lumMod val="75000"/>
                    <a:lumOff val="25000"/>
                  </a:schemeClr>
                </a:solidFill>
                <a:ea typeface="宋体"/>
                <a:cs typeface="Arial"/>
              </a:rPr>
              <a:t> </a:t>
            </a:r>
            <a:r>
              <a:rPr kumimoji="1" lang="en-US" altLang="zh-CN" dirty="0">
                <a:solidFill>
                  <a:schemeClr val="tx1">
                    <a:lumMod val="75000"/>
                    <a:lumOff val="25000"/>
                  </a:schemeClr>
                </a:solidFill>
                <a:ea typeface="宋体"/>
                <a:cs typeface="Arial"/>
              </a:rPr>
              <a:t>OfficePLUS</a:t>
            </a:r>
            <a:endParaRPr kumimoji="1" lang="zh-CN" altLang="en-US" dirty="0">
              <a:solidFill>
                <a:schemeClr val="tx1">
                  <a:lumMod val="75000"/>
                  <a:lumOff val="25000"/>
                </a:schemeClr>
              </a:solidFill>
              <a:ea typeface="宋体"/>
              <a:cs typeface="Arial"/>
            </a:endParaRPr>
          </a:p>
        </p:txBody>
      </p:sp>
    </p:spTree>
    <p:extLst>
      <p:ext uri="{BB962C8B-B14F-4D97-AF65-F5344CB8AC3E}">
        <p14:creationId xmlns:p14="http://schemas.microsoft.com/office/powerpoint/2010/main" val="110052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76300" y="430900"/>
            <a:ext cx="2706921" cy="424732"/>
          </a:xfrm>
          <a:prstGeom prst="rect">
            <a:avLst/>
          </a:prstGeom>
        </p:spPr>
        <p:txBody>
          <a:bodyPr>
            <a:spAutoFit/>
          </a:bodyPr>
          <a:lstStyle>
            <a:lvl1pPr>
              <a:defRPr sz="2400"/>
            </a:lvl1pPr>
          </a:lstStyle>
          <a:p>
            <a:r>
              <a:rPr lang="zh-CN" altLang="en-US" dirty="0"/>
              <a:t>单击此处添加标题</a:t>
            </a:r>
          </a:p>
        </p:txBody>
      </p:sp>
      <p:sp>
        <p:nvSpPr>
          <p:cNvPr id="7" name="矩形 6"/>
          <p:cNvSpPr/>
          <p:nvPr userDrawn="1"/>
        </p:nvSpPr>
        <p:spPr>
          <a:xfrm>
            <a:off x="622300" y="393700"/>
            <a:ext cx="254000" cy="4619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3545121" y="393700"/>
            <a:ext cx="1013576" cy="4619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01600" y="101600"/>
            <a:ext cx="11959773" cy="6633029"/>
          </a:xfrm>
          <a:prstGeom prst="rect">
            <a:avLst/>
          </a:prstGeom>
          <a:noFill/>
          <a:ln w="254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426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3" name="矩形 2"/>
          <p:cNvSpPr/>
          <p:nvPr userDrawn="1"/>
        </p:nvSpPr>
        <p:spPr>
          <a:xfrm>
            <a:off x="101600" y="101600"/>
            <a:ext cx="11959773" cy="6633029"/>
          </a:xfrm>
          <a:prstGeom prst="rect">
            <a:avLst/>
          </a:prstGeom>
          <a:noFill/>
          <a:ln w="254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5436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23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封面页">
    <p:spTree>
      <p:nvGrpSpPr>
        <p:cNvPr id="1" name=""/>
        <p:cNvGrpSpPr/>
        <p:nvPr/>
      </p:nvGrpSpPr>
      <p:grpSpPr>
        <a:xfrm>
          <a:off x="0" y="0"/>
          <a:ext cx="0" cy="0"/>
          <a:chOff x="0" y="0"/>
          <a:chExt cx="0" cy="0"/>
        </a:xfrm>
      </p:grpSpPr>
      <p:sp>
        <p:nvSpPr>
          <p:cNvPr id="2" name="矩形 6"/>
          <p:cNvSpPr/>
          <p:nvPr userDrawn="1"/>
        </p:nvSpPr>
        <p:spPr>
          <a:xfrm>
            <a:off x="8195734" y="626064"/>
            <a:ext cx="2660426" cy="560587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193675">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 name="文本占位符 3"/>
          <p:cNvSpPr>
            <a:spLocks noGrp="1"/>
          </p:cNvSpPr>
          <p:nvPr>
            <p:ph type="body" sz="quarter" idx="10" hasCustomPrompt="1"/>
          </p:nvPr>
        </p:nvSpPr>
        <p:spPr>
          <a:xfrm>
            <a:off x="2937933" y="2959364"/>
            <a:ext cx="7189147" cy="1223169"/>
          </a:xfrm>
          <a:prstGeom prst="rect">
            <a:avLst/>
          </a:prstGeom>
        </p:spPr>
        <p:txBody>
          <a:bodyPr/>
          <a:lstStyle>
            <a:lvl1pPr marL="0" indent="0" algn="r">
              <a:buNone/>
              <a:defRPr sz="8800"/>
            </a:lvl1pPr>
          </a:lstStyle>
          <a:p>
            <a:pPr lvl="0"/>
            <a:r>
              <a:rPr lang="zh-CN" altLang="en-US" b="1" dirty="0">
                <a:solidFill>
                  <a:schemeClr val="tx1">
                    <a:lumMod val="85000"/>
                    <a:lumOff val="15000"/>
                  </a:schemeClr>
                </a:solidFill>
                <a:cs typeface="+mn-ea"/>
                <a:sym typeface="+mn-lt"/>
              </a:rPr>
              <a:t>添加论文名称</a:t>
            </a:r>
            <a:endParaRPr lang="zh-CN" altLang="en-US" dirty="0"/>
          </a:p>
        </p:txBody>
      </p:sp>
      <p:sp>
        <p:nvSpPr>
          <p:cNvPr id="7" name="矩形 6"/>
          <p:cNvSpPr/>
          <p:nvPr userDrawn="1"/>
        </p:nvSpPr>
        <p:spPr>
          <a:xfrm flipH="1">
            <a:off x="598448" y="146778"/>
            <a:ext cx="364297" cy="76762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76200">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文本占位符 3"/>
          <p:cNvSpPr>
            <a:spLocks noGrp="1"/>
          </p:cNvSpPr>
          <p:nvPr>
            <p:ph type="body" sz="quarter" idx="13" hasCustomPrompt="1"/>
          </p:nvPr>
        </p:nvSpPr>
        <p:spPr>
          <a:xfrm>
            <a:off x="685800" y="392709"/>
            <a:ext cx="3564466" cy="275759"/>
          </a:xfrm>
          <a:prstGeom prst="rect">
            <a:avLst/>
          </a:prstGeom>
        </p:spPr>
        <p:txBody>
          <a:bodyPr/>
          <a:lstStyle>
            <a:lvl1pPr marL="0" indent="0" algn="l">
              <a:buNone/>
              <a:defRPr sz="1800" b="0" i="0" u="none"/>
            </a:lvl1pPr>
          </a:lstStyle>
          <a:p>
            <a:r>
              <a:rPr lang="en-US" altLang="zh-CN" dirty="0">
                <a:latin typeface="+mn-lt"/>
                <a:cs typeface="+mn-ea"/>
                <a:sym typeface="+mn-lt"/>
              </a:rPr>
              <a:t>PRESENTED BY OfficePLUS</a:t>
            </a:r>
          </a:p>
        </p:txBody>
      </p:sp>
      <p:sp useBgFill="1">
        <p:nvSpPr>
          <p:cNvPr id="10" name="文本占位符 9"/>
          <p:cNvSpPr>
            <a:spLocks noGrp="1"/>
          </p:cNvSpPr>
          <p:nvPr>
            <p:ph type="body" sz="quarter" idx="14" hasCustomPrompt="1"/>
          </p:nvPr>
        </p:nvSpPr>
        <p:spPr>
          <a:xfrm>
            <a:off x="2937933" y="2443163"/>
            <a:ext cx="7188730" cy="515937"/>
          </a:xfrm>
          <a:prstGeom prst="rect">
            <a:avLst/>
          </a:prstGeom>
        </p:spPr>
        <p:txBody>
          <a:bodyPr/>
          <a:lstStyle>
            <a:lvl1pPr marL="0" indent="0" algn="r">
              <a:buNone/>
              <a:defRPr>
                <a:solidFill>
                  <a:schemeClr val="accent1"/>
                </a:solidFill>
              </a:defRPr>
            </a:lvl1pPr>
            <a:lvl2pPr algn="r">
              <a:defRPr/>
            </a:lvl2pPr>
            <a:lvl3pPr algn="r">
              <a:defRPr/>
            </a:lvl3pPr>
            <a:lvl4pPr algn="r">
              <a:defRPr/>
            </a:lvl4pPr>
            <a:lvl5pPr algn="r">
              <a:defRPr/>
            </a:lvl5pPr>
          </a:lstStyle>
          <a:p>
            <a:pPr lvl="0"/>
            <a:r>
              <a:rPr lang="en-US" altLang="zh-CN" dirty="0"/>
              <a:t>XXX</a:t>
            </a:r>
            <a:r>
              <a:rPr lang="zh-CN" altLang="en-US" dirty="0"/>
              <a:t>学部</a:t>
            </a:r>
            <a:r>
              <a:rPr lang="en-US" altLang="zh-CN" dirty="0"/>
              <a:t>XXX</a:t>
            </a:r>
            <a:r>
              <a:rPr lang="zh-CN" altLang="en-US" dirty="0"/>
              <a:t>大学</a:t>
            </a:r>
          </a:p>
        </p:txBody>
      </p:sp>
      <p:sp useBgFill="1">
        <p:nvSpPr>
          <p:cNvPr id="11" name="文本占位符 9"/>
          <p:cNvSpPr>
            <a:spLocks noGrp="1"/>
          </p:cNvSpPr>
          <p:nvPr>
            <p:ph type="body" sz="quarter" idx="15" hasCustomPrompt="1"/>
          </p:nvPr>
        </p:nvSpPr>
        <p:spPr>
          <a:xfrm>
            <a:off x="2937933" y="4182534"/>
            <a:ext cx="7188730" cy="381972"/>
          </a:xfrm>
          <a:prstGeom prst="rect">
            <a:avLst/>
          </a:prstGeom>
        </p:spPr>
        <p:txBody>
          <a:bodyPr/>
          <a:lstStyle>
            <a:lvl1pPr marL="0" indent="0" algn="r">
              <a:buNone/>
              <a:defRPr sz="1800">
                <a:solidFill>
                  <a:schemeClr val="tx1"/>
                </a:solidFill>
              </a:defRPr>
            </a:lvl1pPr>
            <a:lvl2pPr algn="r">
              <a:defRPr/>
            </a:lvl2pPr>
            <a:lvl3pPr algn="r">
              <a:defRPr/>
            </a:lvl3pPr>
            <a:lvl4pPr algn="r">
              <a:defRPr/>
            </a:lvl4pPr>
            <a:lvl5pPr algn="r">
              <a:defRPr/>
            </a:lvl5pPr>
          </a:lstStyle>
          <a:p>
            <a:pPr lvl="0"/>
            <a:r>
              <a:rPr lang="zh-CN" altLang="en-US" dirty="0"/>
              <a:t>点击此处添加文本内容，如关键词、部分简单介绍等。</a:t>
            </a:r>
          </a:p>
        </p:txBody>
      </p:sp>
    </p:spTree>
    <p:extLst>
      <p:ext uri="{BB962C8B-B14F-4D97-AF65-F5344CB8AC3E}">
        <p14:creationId xmlns:p14="http://schemas.microsoft.com/office/powerpoint/2010/main" val="175216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Calibri</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3345027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295557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70384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87438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7390332"/>
      </p:ext>
    </p:extLst>
  </p:cSld>
  <p:clrMap bg1="lt1" tx1="dk1" bg2="lt2" tx2="dk2" accent1="accent1" accent2="accent2" accent3="accent3" accent4="accent4" accent5="accent5" accent6="accent6" hlink="hlink" folHlink="folHlink"/>
  <p:sldLayoutIdLst>
    <p:sldLayoutId id="2147483680" r:id="rId1"/>
    <p:sldLayoutId id="2147483686"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Microsoft_Visio_2003-2010___1.vsd"/><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a:xfrm>
            <a:off x="772998" y="2752627"/>
            <a:ext cx="9353665" cy="829560"/>
          </a:xfrm>
        </p:spPr>
        <p:txBody>
          <a:bodyPr/>
          <a:lstStyle/>
          <a:p>
            <a:r>
              <a:rPr lang="zh-CN" altLang="zh-CN" sz="4000" b="1" dirty="0" smtClean="0"/>
              <a:t>水下三分量磁力梯度探棒系统设计与实现</a:t>
            </a:r>
            <a:endParaRPr lang="zh-CN" altLang="en-US" sz="4000" b="1" dirty="0"/>
          </a:p>
        </p:txBody>
      </p:sp>
      <p:sp useBgFill="1">
        <p:nvSpPr>
          <p:cNvPr id="5" name="文本占位符 4"/>
          <p:cNvSpPr>
            <a:spLocks noGrp="1"/>
          </p:cNvSpPr>
          <p:nvPr>
            <p:ph type="body" sz="quarter" idx="15"/>
          </p:nvPr>
        </p:nvSpPr>
        <p:spPr>
          <a:xfrm>
            <a:off x="2937933" y="3393649"/>
            <a:ext cx="7188730" cy="914400"/>
          </a:xfrm>
        </p:spPr>
        <p:txBody>
          <a:bodyPr/>
          <a:lstStyle/>
          <a:p>
            <a:pPr lvl="0"/>
            <a:r>
              <a:rPr lang="zh-CN" altLang="en-US" sz="2400" b="1" dirty="0" smtClean="0"/>
              <a:t>   报告人： 王     周</a:t>
            </a:r>
            <a:endParaRPr lang="en-US" altLang="zh-CN" sz="2400" b="1" dirty="0" smtClean="0"/>
          </a:p>
          <a:p>
            <a:pPr lvl="0"/>
            <a:r>
              <a:rPr lang="zh-CN" altLang="en-US" sz="2400" b="1" dirty="0" smtClean="0"/>
              <a:t>指导老师：</a:t>
            </a:r>
            <a:r>
              <a:rPr lang="en-US" altLang="zh-CN" sz="2400" b="1" dirty="0"/>
              <a:t> </a:t>
            </a:r>
            <a:r>
              <a:rPr lang="zh-CN" altLang="en-US" sz="2400" b="1" dirty="0" smtClean="0"/>
              <a:t> 章雪挺</a:t>
            </a:r>
            <a:endParaRPr lang="zh-CN" altLang="en-US" sz="2400" b="1" dirty="0"/>
          </a:p>
        </p:txBody>
      </p:sp>
      <p:pic>
        <p:nvPicPr>
          <p:cNvPr id="6" name="图片 5"/>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48728" y="5366328"/>
            <a:ext cx="4131946" cy="1148680"/>
          </a:xfrm>
          <a:prstGeom prst="rect">
            <a:avLst/>
          </a:prstGeom>
        </p:spPr>
      </p:pic>
    </p:spTree>
    <p:extLst>
      <p:ext uri="{BB962C8B-B14F-4D97-AF65-F5344CB8AC3E}">
        <p14:creationId xmlns:p14="http://schemas.microsoft.com/office/powerpoint/2010/main" val="2515781563"/>
      </p:ext>
    </p:extLst>
  </p:cSld>
  <p:clrMapOvr>
    <a:masterClrMapping/>
  </p:clrMapOvr>
  <mc:AlternateContent xmlns:mc="http://schemas.openxmlformats.org/markup-compatibility/2006">
    <mc:Choice xmlns:p14="http://schemas.microsoft.com/office/powerpoint/2010/main" Requires="p14">
      <p:transition spd="med" p14:dur="700" advTm="11276">
        <p:fade/>
      </p:transition>
    </mc:Choice>
    <mc:Fallback>
      <p:transition spd="med" advTm="11276">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300" y="341745"/>
            <a:ext cx="2706921" cy="680086"/>
          </a:xfrm>
        </p:spPr>
        <p:txBody>
          <a:bodyPr/>
          <a:lstStyle/>
          <a:p>
            <a:r>
              <a:rPr lang="zh-CN" altLang="en-US" sz="3600" kern="0" dirty="0" smtClean="0">
                <a:solidFill>
                  <a:sysClr val="windowText" lastClr="000000"/>
                </a:solidFill>
                <a:latin typeface="微软雅黑" panose="020B0503020204020204" pitchFamily="34" charset="-122"/>
                <a:ea typeface="微软雅黑" panose="020B0503020204020204" pitchFamily="34" charset="-122"/>
              </a:rPr>
              <a:t> 系 </a:t>
            </a:r>
            <a:r>
              <a:rPr lang="zh-CN" altLang="en-US" sz="3600" kern="0" dirty="0">
                <a:solidFill>
                  <a:sysClr val="windowText" lastClr="000000"/>
                </a:solidFill>
                <a:latin typeface="微软雅黑" panose="020B0503020204020204" pitchFamily="34" charset="-122"/>
                <a:ea typeface="微软雅黑" panose="020B0503020204020204" pitchFamily="34" charset="-122"/>
              </a:rPr>
              <a:t>统 </a:t>
            </a:r>
            <a:r>
              <a:rPr lang="zh-CN" altLang="en-US" sz="3600" kern="0" dirty="0" smtClean="0">
                <a:solidFill>
                  <a:sysClr val="windowText" lastClr="000000"/>
                </a:solidFill>
                <a:latin typeface="微软雅黑" panose="020B0503020204020204" pitchFamily="34" charset="-122"/>
                <a:ea typeface="微软雅黑" panose="020B0503020204020204" pitchFamily="34" charset="-122"/>
              </a:rPr>
              <a:t>校 正</a:t>
            </a:r>
            <a:endParaRPr lang="zh-CN" altLang="en-US" sz="3600" dirty="0"/>
          </a:p>
        </p:txBody>
      </p:sp>
      <p:sp>
        <p:nvSpPr>
          <p:cNvPr id="3" name="任意多边形 3"/>
          <p:cNvSpPr/>
          <p:nvPr/>
        </p:nvSpPr>
        <p:spPr>
          <a:xfrm>
            <a:off x="666060" y="1729108"/>
            <a:ext cx="2681257" cy="4179323"/>
          </a:xfrm>
          <a:custGeom>
            <a:avLst/>
            <a:gdLst>
              <a:gd name="connsiteX0" fmla="*/ 9525 w 2143125"/>
              <a:gd name="connsiteY0" fmla="*/ 0 h 3009900"/>
              <a:gd name="connsiteX1" fmla="*/ 9525 w 2143125"/>
              <a:gd name="connsiteY1" fmla="*/ 1209675 h 3009900"/>
              <a:gd name="connsiteX2" fmla="*/ 1076325 w 2143125"/>
              <a:gd name="connsiteY2" fmla="*/ 1209675 h 3009900"/>
              <a:gd name="connsiteX3" fmla="*/ 1076325 w 2143125"/>
              <a:gd name="connsiteY3" fmla="*/ 2028825 h 3009900"/>
              <a:gd name="connsiteX4" fmla="*/ 0 w 2143125"/>
              <a:gd name="connsiteY4" fmla="*/ 2028825 h 3009900"/>
              <a:gd name="connsiteX5" fmla="*/ 0 w 2143125"/>
              <a:gd name="connsiteY5" fmla="*/ 3009900 h 3009900"/>
              <a:gd name="connsiteX6" fmla="*/ 2143125 w 2143125"/>
              <a:gd name="connsiteY6" fmla="*/ 3009900 h 300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125" h="3009900">
                <a:moveTo>
                  <a:pt x="9525" y="0"/>
                </a:moveTo>
                <a:lnTo>
                  <a:pt x="9525" y="1209675"/>
                </a:lnTo>
                <a:lnTo>
                  <a:pt x="1076325" y="1209675"/>
                </a:lnTo>
                <a:lnTo>
                  <a:pt x="1076325" y="2028825"/>
                </a:lnTo>
                <a:lnTo>
                  <a:pt x="0" y="2028825"/>
                </a:lnTo>
                <a:lnTo>
                  <a:pt x="0" y="3009900"/>
                </a:lnTo>
                <a:lnTo>
                  <a:pt x="2143125" y="3009900"/>
                </a:lnTo>
              </a:path>
            </a:pathLst>
          </a:custGeom>
          <a:noFill/>
          <a:ln w="444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 name="椭圆 3"/>
          <p:cNvSpPr/>
          <p:nvPr/>
        </p:nvSpPr>
        <p:spPr>
          <a:xfrm>
            <a:off x="600800" y="1613218"/>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椭圆 4"/>
          <p:cNvSpPr/>
          <p:nvPr/>
        </p:nvSpPr>
        <p:spPr>
          <a:xfrm>
            <a:off x="1902197" y="3312055"/>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椭圆 5"/>
          <p:cNvSpPr/>
          <p:nvPr/>
        </p:nvSpPr>
        <p:spPr>
          <a:xfrm>
            <a:off x="600800" y="4463296"/>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 name="椭圆 6"/>
          <p:cNvSpPr/>
          <p:nvPr/>
        </p:nvSpPr>
        <p:spPr>
          <a:xfrm>
            <a:off x="3257228" y="5800811"/>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文本框 8"/>
          <p:cNvSpPr txBox="1"/>
          <p:nvPr/>
        </p:nvSpPr>
        <p:spPr>
          <a:xfrm>
            <a:off x="712709" y="3000086"/>
            <a:ext cx="1555383"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endParaRPr kumimoji="0" lang="en-US" altLang="zh-CN"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733478" y="5525296"/>
            <a:ext cx="2785398" cy="774341"/>
          </a:xfrm>
          <a:prstGeom prst="rect">
            <a:avLst/>
          </a:prstGeom>
        </p:spPr>
      </p:pic>
      <p:pic>
        <p:nvPicPr>
          <p:cNvPr id="11"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16105" y="1611758"/>
            <a:ext cx="3526602" cy="3205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1896306" y="1472461"/>
            <a:ext cx="6096000" cy="646331"/>
          </a:xfrm>
          <a:prstGeom prst="rect">
            <a:avLst/>
          </a:prstGeom>
        </p:spPr>
        <p:txBody>
          <a:bodyPr>
            <a:spAutoFit/>
          </a:bodyPr>
          <a:lstStyle/>
          <a:p>
            <a:r>
              <a:rPr lang="zh-CN" altLang="en-US" dirty="0" smtClean="0"/>
              <a:t>         采用</a:t>
            </a:r>
            <a:r>
              <a:rPr lang="zh-CN" altLang="en-US" dirty="0"/>
              <a:t>共模抑制的梯度测量模式来消除</a:t>
            </a:r>
            <a:r>
              <a:rPr lang="zh-CN" altLang="en-US" dirty="0" smtClean="0"/>
              <a:t>远海</a:t>
            </a:r>
            <a:r>
              <a:rPr lang="zh-CN" altLang="en-US" dirty="0"/>
              <a:t>磁力测量中地磁日变的影响</a:t>
            </a:r>
          </a:p>
        </p:txBody>
      </p:sp>
      <p:sp>
        <p:nvSpPr>
          <p:cNvPr id="14" name="矩形 13"/>
          <p:cNvSpPr/>
          <p:nvPr/>
        </p:nvSpPr>
        <p:spPr>
          <a:xfrm>
            <a:off x="1914779" y="2441563"/>
            <a:ext cx="5926201" cy="646331"/>
          </a:xfrm>
          <a:prstGeom prst="rect">
            <a:avLst/>
          </a:prstGeom>
        </p:spPr>
        <p:txBody>
          <a:bodyPr wrap="square">
            <a:spAutoFit/>
          </a:bodyPr>
          <a:lstStyle/>
          <a:p>
            <a:r>
              <a:rPr lang="zh-CN" altLang="en-US" dirty="0" smtClean="0"/>
              <a:t>        </a:t>
            </a:r>
            <a:r>
              <a:rPr lang="zh-CN" altLang="en-US" dirty="0" smtClean="0"/>
              <a:t>目前</a:t>
            </a:r>
            <a:r>
              <a:rPr lang="zh-CN" altLang="en-US" dirty="0"/>
              <a:t>的梯度测量中，通常采用“八方位校正法”来</a:t>
            </a:r>
            <a:r>
              <a:rPr lang="zh-CN" altLang="en-US" dirty="0" smtClean="0"/>
              <a:t>消除船磁</a:t>
            </a:r>
            <a:r>
              <a:rPr lang="zh-CN" altLang="en-US" dirty="0"/>
              <a:t>对磁测成果的影响</a:t>
            </a:r>
          </a:p>
        </p:txBody>
      </p:sp>
      <p:sp>
        <p:nvSpPr>
          <p:cNvPr id="18" name="矩形 17"/>
          <p:cNvSpPr/>
          <p:nvPr/>
        </p:nvSpPr>
        <p:spPr>
          <a:xfrm>
            <a:off x="1490400" y="3475357"/>
            <a:ext cx="6096000" cy="1200329"/>
          </a:xfrm>
          <a:prstGeom prst="rect">
            <a:avLst/>
          </a:prstGeom>
        </p:spPr>
        <p:txBody>
          <a:bodyPr>
            <a:spAutoFit/>
          </a:bodyPr>
          <a:lstStyle/>
          <a:p>
            <a:r>
              <a:rPr lang="zh-CN" altLang="en-US" dirty="0" smtClean="0"/>
              <a:t>                 减弱</a:t>
            </a:r>
            <a:r>
              <a:rPr lang="zh-CN" altLang="en-US" dirty="0"/>
              <a:t>船磁误差影响的主要方法有</a:t>
            </a:r>
            <a:r>
              <a:rPr lang="zh-CN" altLang="en-US" dirty="0" smtClean="0"/>
              <a:t>：</a:t>
            </a:r>
            <a:endParaRPr lang="en-US" altLang="zh-CN" dirty="0" smtClean="0"/>
          </a:p>
          <a:p>
            <a:r>
              <a:rPr lang="zh-CN" altLang="en-US" dirty="0" smtClean="0"/>
              <a:t>        （</a:t>
            </a:r>
            <a:r>
              <a:rPr lang="zh-CN" altLang="en-US" dirty="0"/>
              <a:t>1）建立更加完备的船磁</a:t>
            </a:r>
            <a:r>
              <a:rPr lang="zh-CN" altLang="en-US" dirty="0" smtClean="0"/>
              <a:t>模型；</a:t>
            </a:r>
            <a:endParaRPr lang="en-US" altLang="zh-CN" dirty="0" smtClean="0"/>
          </a:p>
          <a:p>
            <a:r>
              <a:rPr lang="zh-CN" altLang="en-US" dirty="0" smtClean="0"/>
              <a:t>        （</a:t>
            </a:r>
            <a:r>
              <a:rPr lang="zh-CN" altLang="en-US" dirty="0"/>
              <a:t>2）分析船磁对磁测数据的影响规律，通过某种</a:t>
            </a:r>
            <a:r>
              <a:rPr lang="zh-CN" altLang="en-US" dirty="0" smtClean="0"/>
              <a:t>数学                                         </a:t>
            </a:r>
            <a:endParaRPr lang="en-US" altLang="zh-CN" dirty="0" smtClean="0"/>
          </a:p>
          <a:p>
            <a:r>
              <a:rPr lang="en-US" altLang="zh-CN" dirty="0"/>
              <a:t> </a:t>
            </a:r>
            <a:r>
              <a:rPr lang="en-US" altLang="zh-CN" dirty="0" smtClean="0"/>
              <a:t>                   </a:t>
            </a:r>
            <a:r>
              <a:rPr lang="zh-CN" altLang="en-US" dirty="0" smtClean="0"/>
              <a:t>方法</a:t>
            </a:r>
            <a:r>
              <a:rPr lang="zh-CN" altLang="en-US" dirty="0" smtClean="0"/>
              <a:t>求</a:t>
            </a:r>
            <a:r>
              <a:rPr lang="zh-CN" altLang="en-US" dirty="0"/>
              <a:t>取船磁的</a:t>
            </a:r>
            <a:r>
              <a:rPr lang="zh-CN" altLang="en-US" dirty="0" smtClean="0"/>
              <a:t>影响 </a:t>
            </a:r>
            <a:r>
              <a:rPr lang="en-US" altLang="zh-CN" dirty="0" smtClean="0"/>
              <a:t>,</a:t>
            </a:r>
            <a:r>
              <a:rPr lang="zh-CN" altLang="en-US" dirty="0" smtClean="0"/>
              <a:t>如</a:t>
            </a:r>
            <a:r>
              <a:rPr lang="en-US" altLang="zh-CN" dirty="0" smtClean="0"/>
              <a:t>TVSA</a:t>
            </a:r>
            <a:r>
              <a:rPr lang="zh-CN" altLang="en-US" dirty="0" smtClean="0"/>
              <a:t>法</a:t>
            </a:r>
            <a:endParaRPr lang="zh-CN" altLang="en-US" dirty="0"/>
          </a:p>
        </p:txBody>
      </p:sp>
      <p:sp>
        <p:nvSpPr>
          <p:cNvPr id="19" name="乘号 18"/>
          <p:cNvSpPr/>
          <p:nvPr/>
        </p:nvSpPr>
        <p:spPr>
          <a:xfrm>
            <a:off x="5294793" y="2417363"/>
            <a:ext cx="1003418" cy="1069941"/>
          </a:xfrm>
          <a:prstGeom prst="mathMultipl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a:xfrm>
            <a:off x="2453476" y="4952068"/>
            <a:ext cx="4976024" cy="369332"/>
          </a:xfrm>
          <a:prstGeom prst="rect">
            <a:avLst/>
          </a:prstGeom>
        </p:spPr>
        <p:txBody>
          <a:bodyPr wrap="square">
            <a:spAutoFit/>
          </a:bodyPr>
          <a:lstStyle/>
          <a:p>
            <a:r>
              <a:rPr lang="zh-CN" altLang="en-US" dirty="0" smtClean="0"/>
              <a:t>测量船的固有磁：Hp=TcosIsinφ+LcosIcosφ+VsinI </a:t>
            </a:r>
            <a:endParaRPr lang="zh-CN" altLang="en-US" dirty="0"/>
          </a:p>
        </p:txBody>
      </p:sp>
      <p:sp>
        <p:nvSpPr>
          <p:cNvPr id="17" name="文本框 16"/>
          <p:cNvSpPr txBox="1"/>
          <p:nvPr/>
        </p:nvSpPr>
        <p:spPr>
          <a:xfrm>
            <a:off x="2935503" y="2537488"/>
            <a:ext cx="1569660" cy="646331"/>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误差源</a:t>
            </a:r>
            <a:endParaRPr lang="zh-CN" altLang="en-US" sz="3600" dirty="0">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4794831" y="1306286"/>
            <a:ext cx="16792" cy="35705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581996" y="1793396"/>
            <a:ext cx="2082621" cy="3539430"/>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系统误差</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solidFill>
                <a:srgbClr val="FFC000"/>
              </a:solidFill>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船磁效应</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solidFill>
                <a:srgbClr val="FFC000"/>
              </a:solidFill>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几何效应</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solidFill>
                <a:srgbClr val="FFC000"/>
              </a:solidFill>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solidFill>
                <a:srgbClr val="FFC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940112485"/>
      </p:ext>
    </p:extLst>
  </p:cSld>
  <p:clrMapOvr>
    <a:masterClrMapping/>
  </p:clrMapOvr>
  <mc:AlternateContent xmlns:mc="http://schemas.openxmlformats.org/markup-compatibility/2006">
    <mc:Choice xmlns:p14="http://schemas.microsoft.com/office/powerpoint/2010/main" Requires="p14">
      <p:transition spd="slow" p14:dur="2000" advTm="118313"/>
    </mc:Choice>
    <mc:Fallback>
      <p:transition spd="slow" advTm="1183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250"/>
                                        <p:tgtEl>
                                          <p:spTgt spid="21">
                                            <p:txEl>
                                              <p:pRg st="0" end="0"/>
                                            </p:txEl>
                                          </p:spTgt>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animEffect transition="in" filter="wipe(left)">
                                      <p:cBhvr>
                                        <p:cTn id="11" dur="250"/>
                                        <p:tgtEl>
                                          <p:spTgt spid="21">
                                            <p:txEl>
                                              <p:pRg st="2" end="2"/>
                                            </p:txEl>
                                          </p:spTgt>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21">
                                            <p:txEl>
                                              <p:pRg st="4" end="4"/>
                                            </p:txEl>
                                          </p:spTgt>
                                        </p:tgtEl>
                                        <p:attrNameLst>
                                          <p:attrName>style.visibility</p:attrName>
                                        </p:attrNameLst>
                                      </p:cBhvr>
                                      <p:to>
                                        <p:strVal val="visible"/>
                                      </p:to>
                                    </p:set>
                                    <p:animEffect transition="in" filter="wipe(left)">
                                      <p:cBhvr>
                                        <p:cTn id="19" dur="250"/>
                                        <p:tgtEl>
                                          <p:spTgt spid="2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21">
                                            <p:txEl>
                                              <p:pRg st="0" end="0"/>
                                            </p:txEl>
                                          </p:spTgt>
                                        </p:tgtEl>
                                      </p:cBhvr>
                                    </p:animEffect>
                                    <p:set>
                                      <p:cBhvr>
                                        <p:cTn id="24" dur="1" fill="hold">
                                          <p:stCondLst>
                                            <p:cond delay="499"/>
                                          </p:stCondLst>
                                        </p:cTn>
                                        <p:tgtEl>
                                          <p:spTgt spid="21">
                                            <p:txEl>
                                              <p:pRg st="0" end="0"/>
                                            </p:txEl>
                                          </p:spTgt>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21">
                                            <p:txEl>
                                              <p:pRg st="2" end="2"/>
                                            </p:txEl>
                                          </p:spTgt>
                                        </p:tgtEl>
                                      </p:cBhvr>
                                    </p:animEffect>
                                    <p:set>
                                      <p:cBhvr>
                                        <p:cTn id="27" dur="1" fill="hold">
                                          <p:stCondLst>
                                            <p:cond delay="499"/>
                                          </p:stCondLst>
                                        </p:cTn>
                                        <p:tgtEl>
                                          <p:spTgt spid="21">
                                            <p:txEl>
                                              <p:pRg st="2" end="2"/>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21">
                                            <p:txEl>
                                              <p:pRg st="4" end="4"/>
                                            </p:txEl>
                                          </p:spTgt>
                                        </p:tgtEl>
                                      </p:cBhvr>
                                    </p:animEffect>
                                    <p:set>
                                      <p:cBhvr>
                                        <p:cTn id="30" dur="1" fill="hold">
                                          <p:stCondLst>
                                            <p:cond delay="499"/>
                                          </p:stCondLst>
                                        </p:cTn>
                                        <p:tgtEl>
                                          <p:spTgt spid="21">
                                            <p:txEl>
                                              <p:pRg st="4" end="4"/>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fade">
                                      <p:cBhvr>
                                        <p:cTn id="41" dur="500"/>
                                        <p:tgtEl>
                                          <p:spTgt spid="13">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down)">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8">
                                            <p:txEl>
                                              <p:pRg st="0" end="0"/>
                                            </p:txEl>
                                          </p:spTgt>
                                        </p:tgtEl>
                                        <p:attrNameLst>
                                          <p:attrName>style.visibility</p:attrName>
                                        </p:attrNameLst>
                                      </p:cBhvr>
                                      <p:to>
                                        <p:strVal val="visible"/>
                                      </p:to>
                                    </p:set>
                                    <p:animEffect transition="in" filter="fade">
                                      <p:cBhvr>
                                        <p:cTn id="56" dur="500"/>
                                        <p:tgtEl>
                                          <p:spTgt spid="18">
                                            <p:txEl>
                                              <p:pRg st="0" end="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18">
                                            <p:txEl>
                                              <p:pRg st="1" end="1"/>
                                            </p:txEl>
                                          </p:spTgt>
                                        </p:tgtEl>
                                        <p:attrNameLst>
                                          <p:attrName>style.visibility</p:attrName>
                                        </p:attrNameLst>
                                      </p:cBhvr>
                                      <p:to>
                                        <p:strVal val="visible"/>
                                      </p:to>
                                    </p:set>
                                    <p:animEffect transition="in" filter="fade">
                                      <p:cBhvr>
                                        <p:cTn id="59" dur="500"/>
                                        <p:tgtEl>
                                          <p:spTgt spid="18">
                                            <p:txEl>
                                              <p:pRg st="1" end="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18">
                                            <p:txEl>
                                              <p:pRg st="2" end="2"/>
                                            </p:txEl>
                                          </p:spTgt>
                                        </p:tgtEl>
                                        <p:attrNameLst>
                                          <p:attrName>style.visibility</p:attrName>
                                        </p:attrNameLst>
                                      </p:cBhvr>
                                      <p:to>
                                        <p:strVal val="visible"/>
                                      </p:to>
                                    </p:set>
                                    <p:animEffect transition="in" filter="fade">
                                      <p:cBhvr>
                                        <p:cTn id="62" dur="500"/>
                                        <p:tgtEl>
                                          <p:spTgt spid="18">
                                            <p:txEl>
                                              <p:pRg st="2" end="2"/>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18">
                                            <p:txEl>
                                              <p:pRg st="3" end="3"/>
                                            </p:txEl>
                                          </p:spTgt>
                                        </p:tgtEl>
                                        <p:attrNameLst>
                                          <p:attrName>style.visibility</p:attrName>
                                        </p:attrNameLst>
                                      </p:cBhvr>
                                      <p:to>
                                        <p:strVal val="visible"/>
                                      </p:to>
                                    </p:set>
                                    <p:animEffect transition="in" filter="fade">
                                      <p:cBhvr>
                                        <p:cTn id="65" dur="500"/>
                                        <p:tgtEl>
                                          <p:spTgt spid="18">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9">
                                            <p:txEl>
                                              <p:pRg st="0" end="0"/>
                                            </p:txEl>
                                          </p:spTgt>
                                        </p:tgtEl>
                                        <p:attrNameLst>
                                          <p:attrName>style.visibility</p:attrName>
                                        </p:attrNameLst>
                                      </p:cBhvr>
                                      <p:to>
                                        <p:strVal val="visible"/>
                                      </p:to>
                                    </p:set>
                                    <p:anim calcmode="lin" valueType="num">
                                      <p:cBhvr additive="base">
                                        <p:cTn id="70"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9">
                                            <p:txEl>
                                              <p:pRg st="0" end="0"/>
                                            </p:txEl>
                                          </p:spTgt>
                                        </p:tgtEl>
                                        <p:attrNameLst>
                                          <p:attrName>ppt_y</p:attrName>
                                        </p:attrNameLst>
                                      </p:cBhvr>
                                      <p:tavLst>
                                        <p:tav tm="0">
                                          <p:val>
                                            <p:strVal val="1+#ppt_h/2"/>
                                          </p:val>
                                        </p:tav>
                                        <p:tav tm="100000">
                                          <p:val>
                                            <p:strVal val="#ppt_y"/>
                                          </p:val>
                                        </p:tav>
                                      </p:tavLst>
                                    </p:anim>
                                  </p:childTnLst>
                                </p:cTn>
                              </p:par>
                              <p:par>
                                <p:cTn id="72" presetID="14" presetClass="entr" presetSubtype="10" fill="hold"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randombar(horizontal)">
                                      <p:cBhvr>
                                        <p:cTn id="7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p:bldP spid="21"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300" y="341745"/>
            <a:ext cx="2706921" cy="590931"/>
          </a:xfrm>
        </p:spPr>
        <p:txBody>
          <a:bodyPr/>
          <a:lstStyle/>
          <a:p>
            <a:r>
              <a:rPr lang="zh-CN" altLang="en-US" sz="3600" kern="0" dirty="0" smtClean="0">
                <a:solidFill>
                  <a:sysClr val="windowText" lastClr="000000"/>
                </a:solidFill>
                <a:latin typeface="微软雅黑" panose="020B0503020204020204" pitchFamily="34" charset="-122"/>
                <a:ea typeface="微软雅黑" panose="020B0503020204020204" pitchFamily="34" charset="-122"/>
              </a:rPr>
              <a:t> 系 </a:t>
            </a:r>
            <a:r>
              <a:rPr lang="zh-CN" altLang="en-US" sz="3600" kern="0" dirty="0">
                <a:solidFill>
                  <a:sysClr val="windowText" lastClr="000000"/>
                </a:solidFill>
                <a:latin typeface="微软雅黑" panose="020B0503020204020204" pitchFamily="34" charset="-122"/>
                <a:ea typeface="微软雅黑" panose="020B0503020204020204" pitchFamily="34" charset="-122"/>
              </a:rPr>
              <a:t>统 </a:t>
            </a:r>
            <a:r>
              <a:rPr lang="zh-CN" altLang="en-US" sz="3600" kern="0" dirty="0" smtClean="0">
                <a:solidFill>
                  <a:sysClr val="windowText" lastClr="000000"/>
                </a:solidFill>
                <a:latin typeface="微软雅黑" panose="020B0503020204020204" pitchFamily="34" charset="-122"/>
                <a:ea typeface="微软雅黑" panose="020B0503020204020204" pitchFamily="34" charset="-122"/>
              </a:rPr>
              <a:t>测 试</a:t>
            </a:r>
            <a:endParaRPr lang="zh-CN" altLang="en-US" sz="3600" dirty="0"/>
          </a:p>
        </p:txBody>
      </p:sp>
      <p:sp>
        <p:nvSpPr>
          <p:cNvPr id="3" name="任意多边形 3"/>
          <p:cNvSpPr/>
          <p:nvPr/>
        </p:nvSpPr>
        <p:spPr>
          <a:xfrm>
            <a:off x="666060" y="1729108"/>
            <a:ext cx="2681257" cy="4179323"/>
          </a:xfrm>
          <a:custGeom>
            <a:avLst/>
            <a:gdLst>
              <a:gd name="connsiteX0" fmla="*/ 9525 w 2143125"/>
              <a:gd name="connsiteY0" fmla="*/ 0 h 3009900"/>
              <a:gd name="connsiteX1" fmla="*/ 9525 w 2143125"/>
              <a:gd name="connsiteY1" fmla="*/ 1209675 h 3009900"/>
              <a:gd name="connsiteX2" fmla="*/ 1076325 w 2143125"/>
              <a:gd name="connsiteY2" fmla="*/ 1209675 h 3009900"/>
              <a:gd name="connsiteX3" fmla="*/ 1076325 w 2143125"/>
              <a:gd name="connsiteY3" fmla="*/ 2028825 h 3009900"/>
              <a:gd name="connsiteX4" fmla="*/ 0 w 2143125"/>
              <a:gd name="connsiteY4" fmla="*/ 2028825 h 3009900"/>
              <a:gd name="connsiteX5" fmla="*/ 0 w 2143125"/>
              <a:gd name="connsiteY5" fmla="*/ 3009900 h 3009900"/>
              <a:gd name="connsiteX6" fmla="*/ 2143125 w 2143125"/>
              <a:gd name="connsiteY6" fmla="*/ 3009900 h 300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125" h="3009900">
                <a:moveTo>
                  <a:pt x="9525" y="0"/>
                </a:moveTo>
                <a:lnTo>
                  <a:pt x="9525" y="1209675"/>
                </a:lnTo>
                <a:lnTo>
                  <a:pt x="1076325" y="1209675"/>
                </a:lnTo>
                <a:lnTo>
                  <a:pt x="1076325" y="2028825"/>
                </a:lnTo>
                <a:lnTo>
                  <a:pt x="0" y="2028825"/>
                </a:lnTo>
                <a:lnTo>
                  <a:pt x="0" y="3009900"/>
                </a:lnTo>
                <a:lnTo>
                  <a:pt x="2143125" y="3009900"/>
                </a:lnTo>
              </a:path>
            </a:pathLst>
          </a:custGeom>
          <a:noFill/>
          <a:ln w="444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 name="椭圆 3"/>
          <p:cNvSpPr/>
          <p:nvPr/>
        </p:nvSpPr>
        <p:spPr>
          <a:xfrm>
            <a:off x="600800" y="1613218"/>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椭圆 4"/>
          <p:cNvSpPr/>
          <p:nvPr/>
        </p:nvSpPr>
        <p:spPr>
          <a:xfrm>
            <a:off x="1902197" y="3312055"/>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椭圆 5"/>
          <p:cNvSpPr/>
          <p:nvPr/>
        </p:nvSpPr>
        <p:spPr>
          <a:xfrm>
            <a:off x="600800" y="4463296"/>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 name="椭圆 6"/>
          <p:cNvSpPr/>
          <p:nvPr/>
        </p:nvSpPr>
        <p:spPr>
          <a:xfrm>
            <a:off x="3257228" y="5800811"/>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文本框 8"/>
          <p:cNvSpPr txBox="1"/>
          <p:nvPr/>
        </p:nvSpPr>
        <p:spPr>
          <a:xfrm>
            <a:off x="712709" y="3000086"/>
            <a:ext cx="1555383"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endParaRPr kumimoji="0" lang="en-US" altLang="zh-CN"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733478" y="5525296"/>
            <a:ext cx="2785398" cy="774341"/>
          </a:xfrm>
          <a:prstGeom prst="rect">
            <a:avLst/>
          </a:prstGeom>
        </p:spPr>
      </p:pic>
      <p:sp>
        <p:nvSpPr>
          <p:cNvPr id="11" name="矩形 10"/>
          <p:cNvSpPr/>
          <p:nvPr/>
        </p:nvSpPr>
        <p:spPr>
          <a:xfrm>
            <a:off x="3048000" y="1427170"/>
            <a:ext cx="6096000" cy="3631763"/>
          </a:xfrm>
          <a:prstGeom prst="rect">
            <a:avLst/>
          </a:prstGeom>
        </p:spPr>
        <p:txBody>
          <a:bodyPr>
            <a:spAutoFit/>
          </a:bodyPr>
          <a:lstStyle/>
          <a:p>
            <a:pPr marL="274320" indent="-274320">
              <a:spcBef>
                <a:spcPts val="1200"/>
              </a:spcBef>
              <a:spcAft>
                <a:spcPts val="600"/>
              </a:spcAft>
              <a:buClr>
                <a:schemeClr val="accent3"/>
              </a:buClr>
              <a:buFont typeface="Wingdings 2"/>
              <a:buChar char=""/>
              <a:defRPr/>
            </a:pPr>
            <a:r>
              <a:rPr lang="zh-CN" altLang="zh-CN" sz="2000" b="1" dirty="0">
                <a:latin typeface="+mn-ea"/>
              </a:rPr>
              <a:t>防水测试</a:t>
            </a:r>
          </a:p>
          <a:p>
            <a:pPr>
              <a:lnSpc>
                <a:spcPts val="2880"/>
              </a:lnSpc>
              <a:buClr>
                <a:schemeClr val="accent3"/>
              </a:buClr>
              <a:defRPr/>
            </a:pPr>
            <a:r>
              <a:rPr lang="en-US" altLang="zh-CN" sz="2400" dirty="0"/>
              <a:t>      </a:t>
            </a:r>
            <a:r>
              <a:rPr lang="zh-CN" altLang="zh-CN" dirty="0" smtClean="0"/>
              <a:t>在</a:t>
            </a:r>
            <a:r>
              <a:rPr lang="zh-CN" altLang="en-US" dirty="0" smtClean="0"/>
              <a:t>系统装舱结束</a:t>
            </a:r>
            <a:r>
              <a:rPr lang="zh-CN" altLang="zh-CN" dirty="0" smtClean="0"/>
              <a:t>后</a:t>
            </a:r>
            <a:r>
              <a:rPr lang="zh-CN" altLang="zh-CN" dirty="0"/>
              <a:t>，放入水中进行防水测试，测试其是否</a:t>
            </a:r>
            <a:r>
              <a:rPr lang="zh-CN" altLang="zh-CN" dirty="0" smtClean="0"/>
              <a:t>达到防水</a:t>
            </a:r>
            <a:r>
              <a:rPr lang="zh-CN" altLang="zh-CN" dirty="0"/>
              <a:t>要求。</a:t>
            </a:r>
          </a:p>
          <a:p>
            <a:pPr marL="274320" indent="-274320">
              <a:spcBef>
                <a:spcPts val="600"/>
              </a:spcBef>
              <a:spcAft>
                <a:spcPts val="600"/>
              </a:spcAft>
              <a:buClr>
                <a:schemeClr val="accent3"/>
              </a:buClr>
              <a:buFont typeface="Wingdings 2"/>
              <a:buChar char=""/>
              <a:defRPr/>
            </a:pPr>
            <a:r>
              <a:rPr lang="zh-CN" altLang="zh-CN" sz="2000" b="1" dirty="0" smtClean="0">
                <a:latin typeface="+mn-ea"/>
              </a:rPr>
              <a:t>陆地</a:t>
            </a:r>
            <a:r>
              <a:rPr lang="zh-CN" altLang="en-US" sz="2000" b="1" dirty="0">
                <a:latin typeface="+mn-ea"/>
              </a:rPr>
              <a:t>测试</a:t>
            </a:r>
            <a:endParaRPr lang="en-US" altLang="zh-CN" sz="2000" b="1" dirty="0">
              <a:latin typeface="+mn-ea"/>
            </a:endParaRPr>
          </a:p>
          <a:p>
            <a:pPr>
              <a:lnSpc>
                <a:spcPts val="2880"/>
              </a:lnSpc>
              <a:buClr>
                <a:schemeClr val="accent3"/>
              </a:buClr>
              <a:defRPr/>
            </a:pPr>
            <a:r>
              <a:rPr lang="en-US" altLang="zh-CN" sz="2400" dirty="0"/>
              <a:t>      </a:t>
            </a:r>
            <a:r>
              <a:rPr lang="zh-CN" altLang="zh-CN" dirty="0" smtClean="0"/>
              <a:t>将</a:t>
            </a:r>
            <a:r>
              <a:rPr lang="zh-CN" altLang="en-US" dirty="0" smtClean="0"/>
              <a:t>整个系统</a:t>
            </a:r>
            <a:r>
              <a:rPr lang="zh-CN" altLang="zh-CN" dirty="0" smtClean="0"/>
              <a:t>组装</a:t>
            </a:r>
            <a:r>
              <a:rPr lang="zh-CN" altLang="en-US" dirty="0" smtClean="0"/>
              <a:t>完备后</a:t>
            </a:r>
            <a:r>
              <a:rPr lang="zh-CN" altLang="zh-CN" dirty="0" smtClean="0"/>
              <a:t>，在</a:t>
            </a:r>
            <a:r>
              <a:rPr lang="zh-CN" altLang="en-US" dirty="0"/>
              <a:t>地磁</a:t>
            </a:r>
            <a:r>
              <a:rPr lang="zh-CN" altLang="en-US" dirty="0" smtClean="0"/>
              <a:t>台站进行陆地测试，</a:t>
            </a:r>
            <a:r>
              <a:rPr lang="zh-CN" altLang="en-US" dirty="0">
                <a:latin typeface="Times New Roman" panose="02020603050405020304" pitchFamily="18" charset="0"/>
                <a:ea typeface="黑体" panose="02010609060101010101" pitchFamily="49" charset="-122"/>
              </a:rPr>
              <a:t>与杭州市地磁台磁力仪进行数据对比，验证系统基本功能</a:t>
            </a:r>
            <a:endParaRPr lang="zh-CN" altLang="zh-CN" dirty="0"/>
          </a:p>
          <a:p>
            <a:pPr marL="274320" indent="-274320">
              <a:spcBef>
                <a:spcPts val="600"/>
              </a:spcBef>
              <a:spcAft>
                <a:spcPts val="600"/>
              </a:spcAft>
              <a:buClr>
                <a:schemeClr val="accent3"/>
              </a:buClr>
              <a:buFont typeface="Wingdings 2"/>
              <a:buChar char=""/>
              <a:defRPr/>
            </a:pPr>
            <a:r>
              <a:rPr lang="zh-CN" altLang="zh-CN" sz="2000" b="1" dirty="0">
                <a:latin typeface="+mn-ea"/>
              </a:rPr>
              <a:t>水下测试</a:t>
            </a:r>
          </a:p>
          <a:p>
            <a:pPr>
              <a:lnSpc>
                <a:spcPts val="2880"/>
              </a:lnSpc>
              <a:buClr>
                <a:schemeClr val="accent3"/>
              </a:buClr>
              <a:defRPr/>
            </a:pPr>
            <a:r>
              <a:rPr lang="en-US" altLang="zh-CN" sz="2400" dirty="0"/>
              <a:t>      </a:t>
            </a:r>
            <a:r>
              <a:rPr lang="zh-CN" altLang="zh-CN" dirty="0"/>
              <a:t>在完成陆地调试后，将</a:t>
            </a:r>
            <a:r>
              <a:rPr lang="zh-CN" altLang="zh-CN" dirty="0" smtClean="0"/>
              <a:t>整个</a:t>
            </a:r>
            <a:r>
              <a:rPr lang="zh-CN" altLang="en-US" dirty="0" smtClean="0"/>
              <a:t>系统搭载在水下潜器上逐步进行湖试和海试，不断完善功能</a:t>
            </a:r>
            <a:r>
              <a:rPr lang="zh-CN" altLang="zh-CN" dirty="0" smtClean="0"/>
              <a:t>。</a:t>
            </a:r>
            <a:endParaRPr lang="zh-CN" altLang="en-US" b="1" kern="100" dirty="0">
              <a:latin typeface="Times New Roman"/>
            </a:endParaRPr>
          </a:p>
        </p:txBody>
      </p:sp>
      <p:pic>
        <p:nvPicPr>
          <p:cNvPr id="12"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29760" y="1234614"/>
            <a:ext cx="9144000" cy="4119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31792" y="1613218"/>
            <a:ext cx="5929851" cy="3314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100624614"/>
      </p:ext>
    </p:extLst>
  </p:cSld>
  <p:clrMapOvr>
    <a:masterClrMapping/>
  </p:clrMapOvr>
  <mc:AlternateContent xmlns:mc="http://schemas.openxmlformats.org/markup-compatibility/2006">
    <mc:Choice xmlns:p14="http://schemas.microsoft.com/office/powerpoint/2010/main" Requires="p14">
      <p:transition spd="slow" p14:dur="2000" advTm="24156"/>
    </mc:Choice>
    <mc:Fallback>
      <p:transition spd="slow" advTm="241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300" y="430900"/>
            <a:ext cx="2706921" cy="590931"/>
          </a:xfrm>
        </p:spPr>
        <p:txBody>
          <a:bodyPr/>
          <a:lstStyle/>
          <a:p>
            <a:r>
              <a:rPr lang="zh-CN" altLang="en-US" sz="3600" dirty="0" smtClean="0"/>
              <a:t>  技 术 指 标</a:t>
            </a:r>
            <a:endParaRPr lang="zh-CN" altLang="en-US" sz="3600" dirty="0"/>
          </a:p>
        </p:txBody>
      </p:sp>
      <p:graphicFrame>
        <p:nvGraphicFramePr>
          <p:cNvPr id="4" name="表格 3"/>
          <p:cNvGraphicFramePr>
            <a:graphicFrameLocks noGrp="1"/>
          </p:cNvGraphicFramePr>
          <p:nvPr>
            <p:extLst>
              <p:ext uri="{D42A27DB-BD31-4B8C-83A1-F6EECF244321}">
                <p14:modId xmlns:p14="http://schemas.microsoft.com/office/powerpoint/2010/main" val="3232992553"/>
              </p:ext>
            </p:extLst>
          </p:nvPr>
        </p:nvGraphicFramePr>
        <p:xfrm>
          <a:off x="2713183" y="1289916"/>
          <a:ext cx="5867400" cy="4389120"/>
        </p:xfrm>
        <a:graphic>
          <a:graphicData uri="http://schemas.openxmlformats.org/drawingml/2006/table">
            <a:tbl>
              <a:tblPr firstRow="1" bandRow="1"/>
              <a:tblGrid>
                <a:gridCol w="1600200"/>
                <a:gridCol w="2311400"/>
                <a:gridCol w="1955800"/>
              </a:tblGrid>
              <a:tr h="346239">
                <a:tc>
                  <a:txBody>
                    <a:bodyPr/>
                    <a:lstStyle/>
                    <a:p>
                      <a:pPr algn="ctr"/>
                      <a:r>
                        <a:rPr lang="zh-CN" altLang="en-US" dirty="0" smtClean="0"/>
                        <a:t>名   称</a:t>
                      </a:r>
                      <a:endParaRPr lang="zh-CN" altLang="en-US" dirty="0"/>
                    </a:p>
                  </a:txBody>
                  <a:tcPr/>
                </a:tc>
                <a:tc>
                  <a:txBody>
                    <a:bodyPr/>
                    <a:lstStyle/>
                    <a:p>
                      <a:pPr algn="ctr"/>
                      <a:r>
                        <a:rPr lang="zh-CN" altLang="en-US" dirty="0" smtClean="0"/>
                        <a:t>技  术  指  标</a:t>
                      </a:r>
                      <a:endParaRPr lang="zh-CN" altLang="en-US" dirty="0"/>
                    </a:p>
                  </a:txBody>
                  <a:tcPr/>
                </a:tc>
                <a:tc>
                  <a:txBody>
                    <a:bodyPr/>
                    <a:lstStyle/>
                    <a:p>
                      <a:pPr algn="ctr"/>
                      <a:r>
                        <a:rPr lang="zh-CN" altLang="en-US" dirty="0" smtClean="0"/>
                        <a:t>测 试 方 法</a:t>
                      </a:r>
                      <a:endParaRPr lang="zh-CN" altLang="en-US" dirty="0"/>
                    </a:p>
                  </a:txBody>
                  <a:tcPr/>
                </a:tc>
              </a:tr>
              <a:tr h="346239">
                <a:tc>
                  <a:txBody>
                    <a:bodyPr/>
                    <a:lstStyle/>
                    <a:p>
                      <a:r>
                        <a:rPr lang="zh-CN" altLang="en-US" sz="1600" dirty="0" smtClean="0"/>
                        <a:t>测量范围</a:t>
                      </a:r>
                      <a:endParaRPr lang="zh-CN" altLang="en-US" sz="1600" dirty="0"/>
                    </a:p>
                  </a:txBody>
                  <a:tcPr/>
                </a:tc>
                <a:tc>
                  <a:txBody>
                    <a:bodyPr/>
                    <a:lstStyle/>
                    <a:p>
                      <a:r>
                        <a:rPr lang="zh-CN" altLang="zh-CN" sz="1800" kern="1200" dirty="0" smtClean="0">
                          <a:solidFill>
                            <a:schemeClr val="tx1"/>
                          </a:solidFill>
                          <a:effectLst/>
                          <a:latin typeface="+mn-lt"/>
                          <a:ea typeface="+mn-ea"/>
                          <a:cs typeface="+mn-cs"/>
                        </a:rPr>
                        <a:t>±</a:t>
                      </a:r>
                      <a:r>
                        <a:rPr lang="en-US" altLang="zh-CN" sz="1800" kern="1200" dirty="0" smtClean="0">
                          <a:solidFill>
                            <a:schemeClr val="tx1"/>
                          </a:solidFill>
                          <a:effectLst/>
                          <a:latin typeface="+mn-lt"/>
                          <a:ea typeface="+mn-ea"/>
                          <a:cs typeface="+mn-cs"/>
                        </a:rPr>
                        <a:t> 75000nT</a:t>
                      </a:r>
                      <a:endParaRPr lang="zh-CN" altLang="en-US" dirty="0"/>
                    </a:p>
                  </a:txBody>
                  <a:tcPr/>
                </a:tc>
                <a:tc>
                  <a:txBody>
                    <a:bodyPr/>
                    <a:lstStyle/>
                    <a:p>
                      <a:r>
                        <a:rPr lang="zh-CN" altLang="en-US" dirty="0" smtClean="0"/>
                        <a:t>第三方比测报告</a:t>
                      </a:r>
                      <a:endParaRPr lang="zh-CN" altLang="en-US" dirty="0"/>
                    </a:p>
                  </a:txBody>
                  <a:tcPr/>
                </a:tc>
              </a:tr>
              <a:tr h="346239">
                <a:tc>
                  <a:txBody>
                    <a:bodyPr/>
                    <a:lstStyle/>
                    <a:p>
                      <a:r>
                        <a:rPr lang="zh-CN" altLang="en-US" sz="1600" kern="1200" dirty="0" smtClean="0">
                          <a:solidFill>
                            <a:schemeClr val="tx1"/>
                          </a:solidFill>
                          <a:latin typeface="+mn-lt"/>
                          <a:ea typeface="+mn-ea"/>
                          <a:cs typeface="+mn-cs"/>
                        </a:rPr>
                        <a:t>测量精度</a:t>
                      </a:r>
                      <a:endParaRPr lang="zh-CN" altLang="en-US" sz="1600" kern="1200" dirty="0">
                        <a:solidFill>
                          <a:schemeClr val="tx1"/>
                        </a:solidFill>
                        <a:latin typeface="+mn-lt"/>
                        <a:ea typeface="+mn-ea"/>
                        <a:cs typeface="+mn-cs"/>
                      </a:endParaRPr>
                    </a:p>
                  </a:txBody>
                  <a:tcPr/>
                </a:tc>
                <a:tc>
                  <a:txBody>
                    <a:bodyPr/>
                    <a:lstStyle/>
                    <a:p>
                      <a:r>
                        <a:rPr lang="en-US" altLang="zh-CN" sz="1800" kern="1200" dirty="0" smtClean="0">
                          <a:solidFill>
                            <a:schemeClr val="tx1"/>
                          </a:solidFill>
                          <a:effectLst/>
                          <a:latin typeface="+mn-lt"/>
                          <a:ea typeface="+mn-ea"/>
                          <a:cs typeface="+mn-cs"/>
                        </a:rPr>
                        <a:t>&lt;0.5</a:t>
                      </a:r>
                      <a:r>
                        <a:rPr lang="zh-CN" altLang="zh-CN" sz="1800" kern="1200" dirty="0" smtClean="0">
                          <a:solidFill>
                            <a:schemeClr val="tx1"/>
                          </a:solidFill>
                          <a:effectLst/>
                          <a:latin typeface="+mn-lt"/>
                          <a:ea typeface="+mn-ea"/>
                          <a:cs typeface="+mn-cs"/>
                        </a:rPr>
                        <a:t>‰</a:t>
                      </a:r>
                      <a:r>
                        <a:rPr lang="en-US" altLang="zh-CN" sz="1800" kern="1200" dirty="0" smtClean="0">
                          <a:solidFill>
                            <a:schemeClr val="tx1"/>
                          </a:solidFill>
                          <a:effectLst/>
                          <a:latin typeface="+mn-lt"/>
                          <a:ea typeface="+mn-ea"/>
                          <a:cs typeface="+mn-cs"/>
                        </a:rPr>
                        <a:t>FS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第三方比测报告</a:t>
                      </a:r>
                      <a:endParaRPr lang="zh-CN" altLang="en-US" dirty="0"/>
                    </a:p>
                  </a:txBody>
                  <a:tcPr/>
                </a:tc>
              </a:tr>
              <a:tr h="346239">
                <a:tc>
                  <a:txBody>
                    <a:bodyPr/>
                    <a:lstStyle/>
                    <a:p>
                      <a:r>
                        <a:rPr lang="zh-CN" altLang="en-US" sz="1600" kern="1200" dirty="0" smtClean="0">
                          <a:solidFill>
                            <a:schemeClr val="tx1"/>
                          </a:solidFill>
                          <a:latin typeface="+mn-lt"/>
                          <a:ea typeface="+mn-ea"/>
                          <a:cs typeface="+mn-cs"/>
                        </a:rPr>
                        <a:t>采样周期</a:t>
                      </a:r>
                      <a:endParaRPr lang="zh-CN" altLang="en-US" sz="1600" kern="1200" dirty="0">
                        <a:solidFill>
                          <a:schemeClr val="tx1"/>
                        </a:solidFill>
                        <a:latin typeface="+mn-lt"/>
                        <a:ea typeface="+mn-ea"/>
                        <a:cs typeface="+mn-cs"/>
                      </a:endParaRPr>
                    </a:p>
                  </a:txBody>
                  <a:tcPr/>
                </a:tc>
                <a:tc>
                  <a:txBody>
                    <a:bodyPr/>
                    <a:lstStyle/>
                    <a:p>
                      <a:r>
                        <a:rPr lang="en-US" altLang="zh-CN" dirty="0" smtClean="0"/>
                        <a:t>0.1~60s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第三方比测报告</a:t>
                      </a:r>
                      <a:endParaRPr lang="zh-CN" altLang="en-US" dirty="0"/>
                    </a:p>
                  </a:txBody>
                  <a:tcPr/>
                </a:tc>
              </a:tr>
              <a:tr h="346239">
                <a:tc>
                  <a:txBody>
                    <a:bodyPr/>
                    <a:lstStyle/>
                    <a:p>
                      <a:r>
                        <a:rPr lang="zh-CN" altLang="en-US" sz="1600" dirty="0" smtClean="0"/>
                        <a:t>存储</a:t>
                      </a:r>
                      <a:r>
                        <a:rPr lang="zh-CN" altLang="en-US" sz="1600" kern="1200" dirty="0" smtClean="0">
                          <a:solidFill>
                            <a:schemeClr val="tx1"/>
                          </a:solidFill>
                          <a:latin typeface="+mn-lt"/>
                          <a:ea typeface="+mn-ea"/>
                          <a:cs typeface="+mn-cs"/>
                        </a:rPr>
                        <a:t>功能</a:t>
                      </a:r>
                      <a:endParaRPr lang="zh-CN" altLang="en-US" sz="1600" kern="1200" dirty="0">
                        <a:solidFill>
                          <a:schemeClr val="tx1"/>
                        </a:solidFill>
                        <a:latin typeface="+mn-lt"/>
                        <a:ea typeface="+mn-ea"/>
                        <a:cs typeface="+mn-cs"/>
                      </a:endParaRPr>
                    </a:p>
                  </a:txBody>
                  <a:tcPr/>
                </a:tc>
                <a:tc>
                  <a:txBody>
                    <a:bodyPr/>
                    <a:lstStyle/>
                    <a:p>
                      <a:r>
                        <a:rPr lang="en-US" altLang="zh-CN" dirty="0" smtClean="0"/>
                        <a:t>4G~32G</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第三方比测报告</a:t>
                      </a:r>
                      <a:endParaRPr lang="zh-CN" altLang="en-US" dirty="0"/>
                    </a:p>
                  </a:txBody>
                  <a:tcPr/>
                </a:tc>
              </a:tr>
              <a:tr h="346239">
                <a:tc>
                  <a:txBody>
                    <a:bodyPr/>
                    <a:lstStyle/>
                    <a:p>
                      <a:r>
                        <a:rPr lang="zh-CN" altLang="en-US" sz="1600" dirty="0" smtClean="0"/>
                        <a:t>数据下载方式</a:t>
                      </a:r>
                      <a:endParaRPr lang="zh-CN" altLang="en-US" sz="1600" dirty="0"/>
                    </a:p>
                  </a:txBody>
                  <a:tcPr/>
                </a:tc>
                <a:tc>
                  <a:txBody>
                    <a:bodyPr/>
                    <a:lstStyle/>
                    <a:p>
                      <a:r>
                        <a:rPr lang="zh-CN" altLang="en-US" dirty="0" smtClean="0"/>
                        <a:t>串口或以太网</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第三方比测报告</a:t>
                      </a:r>
                      <a:endParaRPr lang="zh-CN" altLang="en-US" dirty="0"/>
                    </a:p>
                  </a:txBody>
                  <a:tcPr/>
                </a:tc>
              </a:tr>
              <a:tr h="346239">
                <a:tc>
                  <a:txBody>
                    <a:bodyPr/>
                    <a:lstStyle/>
                    <a:p>
                      <a:r>
                        <a:rPr lang="zh-CN" altLang="en-US" sz="1600" dirty="0" smtClean="0"/>
                        <a:t>数据分辨率</a:t>
                      </a:r>
                      <a:endParaRPr lang="zh-CN" altLang="en-US" sz="1600" dirty="0"/>
                    </a:p>
                  </a:txBody>
                  <a:tcPr/>
                </a:tc>
                <a:tc>
                  <a:txBody>
                    <a:bodyPr/>
                    <a:lstStyle/>
                    <a:p>
                      <a:r>
                        <a:rPr lang="en-US" altLang="zh-CN" dirty="0" smtClean="0"/>
                        <a:t>0.1nT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第三方比测报告</a:t>
                      </a:r>
                      <a:endParaRPr lang="zh-CN" altLang="en-US" dirty="0"/>
                    </a:p>
                  </a:txBody>
                  <a:tcPr/>
                </a:tc>
              </a:tr>
              <a:tr h="346239">
                <a:tc>
                  <a:txBody>
                    <a:bodyPr/>
                    <a:lstStyle/>
                    <a:p>
                      <a:r>
                        <a:rPr lang="zh-CN" altLang="en-US" sz="1600" dirty="0" smtClean="0"/>
                        <a:t>数据稳定度</a:t>
                      </a:r>
                      <a:endParaRPr lang="zh-CN" altLang="en-US" sz="1600" dirty="0"/>
                    </a:p>
                  </a:txBody>
                  <a:tcPr/>
                </a:tc>
                <a:tc>
                  <a:txBody>
                    <a:bodyPr/>
                    <a:lstStyle/>
                    <a:p>
                      <a:r>
                        <a:rPr lang="en-US" altLang="zh-CN" dirty="0" smtClean="0"/>
                        <a:t>2nT/h</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第三方比测报告</a:t>
                      </a:r>
                      <a:endParaRPr lang="zh-CN" altLang="en-US" dirty="0"/>
                    </a:p>
                  </a:txBody>
                  <a:tcPr/>
                </a:tc>
              </a:tr>
              <a:tr h="346239">
                <a:tc>
                  <a:txBody>
                    <a:bodyPr/>
                    <a:lstStyle/>
                    <a:p>
                      <a:r>
                        <a:rPr lang="zh-CN" altLang="en-US" sz="1600" dirty="0" smtClean="0"/>
                        <a:t>封装方式</a:t>
                      </a:r>
                      <a:endParaRPr lang="zh-CN" altLang="en-US" sz="1600" dirty="0"/>
                    </a:p>
                  </a:txBody>
                  <a:tcPr/>
                </a:tc>
                <a:tc>
                  <a:txBody>
                    <a:bodyPr/>
                    <a:lstStyle/>
                    <a:p>
                      <a:r>
                        <a:rPr lang="zh-CN" altLang="en-US" dirty="0" smtClean="0"/>
                        <a:t>一体化设计</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第三方测试报告</a:t>
                      </a:r>
                      <a:endParaRPr lang="zh-CN" altLang="en-US" dirty="0"/>
                    </a:p>
                  </a:txBody>
                  <a:tcPr/>
                </a:tc>
              </a:tr>
              <a:tr h="346239">
                <a:tc>
                  <a:txBody>
                    <a:bodyPr/>
                    <a:lstStyle/>
                    <a:p>
                      <a:r>
                        <a:rPr lang="zh-CN" altLang="en-US" sz="1600" dirty="0" smtClean="0"/>
                        <a:t>机械尺寸</a:t>
                      </a:r>
                      <a:endParaRPr lang="zh-CN" altLang="en-US" sz="1600" dirty="0"/>
                    </a:p>
                  </a:txBody>
                  <a:tcPr/>
                </a:tc>
                <a:tc>
                  <a:txBody>
                    <a:bodyPr/>
                    <a:lstStyle/>
                    <a:p>
                      <a:r>
                        <a:rPr lang="en-US" altLang="zh-CN" sz="1800" kern="1200" dirty="0" smtClean="0">
                          <a:solidFill>
                            <a:schemeClr val="tx1"/>
                          </a:solidFill>
                          <a:effectLst/>
                          <a:latin typeface="+mn-lt"/>
                          <a:ea typeface="+mn-ea"/>
                          <a:cs typeface="+mn-cs"/>
                        </a:rPr>
                        <a:t>&lt;</a:t>
                      </a:r>
                      <a:r>
                        <a:rPr lang="zh-CN" altLang="zh-CN" sz="1800" kern="1200" dirty="0" smtClean="0">
                          <a:solidFill>
                            <a:schemeClr val="tx1"/>
                          </a:solidFill>
                          <a:effectLst/>
                          <a:latin typeface="+mn-lt"/>
                          <a:ea typeface="+mn-ea"/>
                          <a:cs typeface="+mn-cs"/>
                        </a:rPr>
                        <a:t>Φ</a:t>
                      </a:r>
                      <a:r>
                        <a:rPr lang="en-US" altLang="zh-CN" sz="1800" kern="1200" dirty="0" smtClean="0">
                          <a:solidFill>
                            <a:schemeClr val="tx1"/>
                          </a:solidFill>
                          <a:effectLst/>
                          <a:latin typeface="+mn-lt"/>
                          <a:ea typeface="+mn-ea"/>
                          <a:cs typeface="+mn-cs"/>
                        </a:rPr>
                        <a:t>65</a:t>
                      </a:r>
                      <a:r>
                        <a:rPr lang="zh-CN" altLang="zh-CN" sz="1800" kern="1200" dirty="0" smtClean="0">
                          <a:solidFill>
                            <a:schemeClr val="tx1"/>
                          </a:solidFill>
                          <a:effectLst/>
                          <a:latin typeface="+mn-lt"/>
                          <a:ea typeface="+mn-ea"/>
                          <a:cs typeface="+mn-cs"/>
                        </a:rPr>
                        <a:t>×</a:t>
                      </a:r>
                      <a:r>
                        <a:rPr lang="en-US" altLang="zh-CN" sz="1800" kern="1200" dirty="0" smtClean="0">
                          <a:solidFill>
                            <a:schemeClr val="tx1"/>
                          </a:solidFill>
                          <a:effectLst/>
                          <a:latin typeface="+mn-lt"/>
                          <a:ea typeface="+mn-ea"/>
                          <a:cs typeface="+mn-cs"/>
                        </a:rPr>
                        <a:t>800mm</a:t>
                      </a:r>
                      <a:endParaRPr lang="zh-CN" altLang="en-US" dirty="0"/>
                    </a:p>
                  </a:txBody>
                  <a:tcPr/>
                </a:tc>
                <a:tc>
                  <a:txBody>
                    <a:bodyPr/>
                    <a:lstStyle/>
                    <a:p>
                      <a:r>
                        <a:rPr lang="zh-CN" altLang="en-US" dirty="0" smtClean="0"/>
                        <a:t>第三方测试报告</a:t>
                      </a:r>
                      <a:endParaRPr lang="zh-CN" altLang="en-US" dirty="0"/>
                    </a:p>
                  </a:txBody>
                  <a:tcPr/>
                </a:tc>
              </a:tr>
              <a:tr h="346239">
                <a:tc>
                  <a:txBody>
                    <a:bodyPr/>
                    <a:lstStyle/>
                    <a:p>
                      <a:r>
                        <a:rPr lang="zh-CN" altLang="en-US" sz="1600" dirty="0" smtClean="0"/>
                        <a:t>工作温度</a:t>
                      </a:r>
                      <a:endParaRPr lang="zh-CN" altLang="en-US" sz="1600" dirty="0"/>
                    </a:p>
                  </a:txBody>
                  <a:tcPr/>
                </a:tc>
                <a:tc>
                  <a:txBody>
                    <a:bodyPr/>
                    <a:lstStyle/>
                    <a:p>
                      <a:r>
                        <a:rPr lang="en-US" altLang="zh-CN" sz="1800" kern="1200" dirty="0" smtClean="0">
                          <a:solidFill>
                            <a:schemeClr val="tx1"/>
                          </a:solidFill>
                          <a:effectLst/>
                          <a:latin typeface="+mn-lt"/>
                          <a:ea typeface="+mn-ea"/>
                          <a:cs typeface="+mn-cs"/>
                        </a:rPr>
                        <a:t>-20</a:t>
                      </a:r>
                      <a:r>
                        <a:rPr lang="zh-CN" altLang="zh-CN" sz="1800" kern="1200" dirty="0" smtClean="0">
                          <a:solidFill>
                            <a:schemeClr val="tx1"/>
                          </a:solidFill>
                          <a:effectLst/>
                          <a:latin typeface="+mn-lt"/>
                          <a:ea typeface="+mn-ea"/>
                          <a:cs typeface="+mn-cs"/>
                        </a:rPr>
                        <a:t>～</a:t>
                      </a:r>
                      <a:r>
                        <a:rPr lang="en-US" altLang="zh-CN" sz="1800" kern="1200" dirty="0" smtClean="0">
                          <a:solidFill>
                            <a:schemeClr val="tx1"/>
                          </a:solidFill>
                          <a:effectLst/>
                          <a:latin typeface="+mn-lt"/>
                          <a:ea typeface="+mn-ea"/>
                          <a:cs typeface="+mn-cs"/>
                        </a:rPr>
                        <a:t>60℃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第三方测试报告</a:t>
                      </a:r>
                    </a:p>
                  </a:txBody>
                  <a:tcPr/>
                </a:tc>
              </a:tr>
              <a:tr h="346239">
                <a:tc>
                  <a:txBody>
                    <a:bodyPr/>
                    <a:lstStyle/>
                    <a:p>
                      <a:r>
                        <a:rPr lang="zh-CN" altLang="en-US" sz="1600" dirty="0" smtClean="0"/>
                        <a:t>工作水深</a:t>
                      </a:r>
                      <a:endParaRPr lang="zh-CN" altLang="en-US" sz="1600" dirty="0"/>
                    </a:p>
                  </a:txBody>
                  <a:tcPr/>
                </a:tc>
                <a:tc>
                  <a:txBody>
                    <a:bodyPr/>
                    <a:lstStyle/>
                    <a:p>
                      <a:r>
                        <a:rPr lang="en-US" altLang="zh-CN" sz="1800" kern="1200" dirty="0" smtClean="0">
                          <a:solidFill>
                            <a:schemeClr val="tx1"/>
                          </a:solidFill>
                          <a:effectLst/>
                          <a:latin typeface="+mn-lt"/>
                          <a:ea typeface="+mn-ea"/>
                          <a:cs typeface="+mn-cs"/>
                        </a:rPr>
                        <a:t>0</a:t>
                      </a:r>
                      <a:r>
                        <a:rPr lang="zh-CN" altLang="zh-CN" sz="1800" kern="1200" dirty="0" smtClean="0">
                          <a:solidFill>
                            <a:schemeClr val="tx1"/>
                          </a:solidFill>
                          <a:effectLst/>
                          <a:latin typeface="+mn-lt"/>
                          <a:ea typeface="+mn-ea"/>
                          <a:cs typeface="+mn-cs"/>
                        </a:rPr>
                        <a:t>～</a:t>
                      </a:r>
                      <a:r>
                        <a:rPr lang="en-US" altLang="zh-CN" sz="1800" kern="1200" dirty="0" smtClean="0">
                          <a:solidFill>
                            <a:schemeClr val="tx1"/>
                          </a:solidFill>
                          <a:effectLst/>
                          <a:latin typeface="+mn-lt"/>
                          <a:ea typeface="+mn-ea"/>
                          <a:cs typeface="+mn-cs"/>
                        </a:rPr>
                        <a:t>4500m</a:t>
                      </a:r>
                      <a:endParaRPr lang="zh-CN" altLang="en-US" dirty="0"/>
                    </a:p>
                  </a:txBody>
                  <a:tcPr/>
                </a:tc>
                <a:tc>
                  <a:txBody>
                    <a:bodyPr/>
                    <a:lstStyle/>
                    <a:p>
                      <a:endParaRPr lang="zh-CN" altLang="en-US" dirty="0"/>
                    </a:p>
                  </a:txBody>
                  <a:tcPr/>
                </a:tc>
              </a:tr>
            </a:tbl>
          </a:graphicData>
        </a:graphic>
      </p:graphicFrame>
      <p:pic>
        <p:nvPicPr>
          <p:cNvPr id="5" name="图片 4"/>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899733" y="5679036"/>
            <a:ext cx="2785398" cy="774341"/>
          </a:xfrm>
          <a:prstGeom prst="rect">
            <a:avLst/>
          </a:prstGeom>
        </p:spPr>
      </p:pic>
    </p:spTree>
    <p:custDataLst>
      <p:tags r:id="rId1"/>
    </p:custDataLst>
    <p:extLst>
      <p:ext uri="{BB962C8B-B14F-4D97-AF65-F5344CB8AC3E}">
        <p14:creationId xmlns:p14="http://schemas.microsoft.com/office/powerpoint/2010/main" val="2500242293"/>
      </p:ext>
    </p:extLst>
  </p:cSld>
  <p:clrMapOvr>
    <a:masterClrMapping/>
  </p:clrMapOvr>
  <mc:AlternateContent xmlns:mc="http://schemas.openxmlformats.org/markup-compatibility/2006">
    <mc:Choice xmlns:p14="http://schemas.microsoft.com/office/powerpoint/2010/main" Requires="p14">
      <p:transition spd="slow" p14:dur="2000" advTm="2218"/>
    </mc:Choice>
    <mc:Fallback>
      <p:transition spd="slow" advTm="22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1724" y="2423886"/>
            <a:ext cx="2518841" cy="175432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5400" b="1" i="0" u="none" strike="noStrike" kern="0" cap="none" spc="0" normalizeH="0" baseline="0" noProof="0" dirty="0">
                <a:ln>
                  <a:noFill/>
                </a:ln>
                <a:solidFill>
                  <a:schemeClr val="accent1"/>
                </a:solidFill>
                <a:effectLst/>
                <a:uLnTx/>
                <a:uFillTx/>
              </a:rPr>
              <a:t>THANK</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5400" b="1" i="0" u="none" strike="noStrike" kern="0" cap="none" spc="0" normalizeH="0" baseline="0" noProof="0" dirty="0">
                <a:ln>
                  <a:noFill/>
                </a:ln>
                <a:solidFill>
                  <a:schemeClr val="accent1"/>
                </a:solidFill>
                <a:effectLst/>
                <a:uLnTx/>
                <a:uFillTx/>
              </a:rPr>
              <a:t>YOU</a:t>
            </a:r>
          </a:p>
        </p:txBody>
      </p:sp>
      <p:cxnSp>
        <p:nvCxnSpPr>
          <p:cNvPr id="3" name="直接连接符 2"/>
          <p:cNvCxnSpPr/>
          <p:nvPr/>
        </p:nvCxnSpPr>
        <p:spPr>
          <a:xfrm>
            <a:off x="5912138" y="2569028"/>
            <a:ext cx="0" cy="143691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椭圆形标注 4"/>
          <p:cNvSpPr/>
          <p:nvPr/>
        </p:nvSpPr>
        <p:spPr>
          <a:xfrm>
            <a:off x="7280689" y="2343970"/>
            <a:ext cx="1674302" cy="1661972"/>
          </a:xfrm>
          <a:prstGeom prst="wedgeEllipse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smtClean="0">
                <a:ln>
                  <a:noFill/>
                </a:ln>
                <a:solidFill>
                  <a:schemeClr val="bg1"/>
                </a:solidFill>
                <a:effectLst/>
                <a:uLnTx/>
                <a:uFillTx/>
              </a:rPr>
              <a:t>2016</a:t>
            </a:r>
            <a:endParaRPr kumimoji="0" lang="zh-CN" altLang="en-US" sz="3600" b="1" i="0" u="none" strike="noStrike" kern="0" cap="none" spc="0" normalizeH="0" baseline="0" noProof="0" dirty="0">
              <a:ln>
                <a:noFill/>
              </a:ln>
              <a:solidFill>
                <a:schemeClr val="bg1"/>
              </a:solidFill>
              <a:effectLst/>
              <a:uLnTx/>
              <a:uFillTx/>
            </a:endParaRPr>
          </a:p>
        </p:txBody>
      </p:sp>
      <p:pic>
        <p:nvPicPr>
          <p:cNvPr id="6" name="图片 5"/>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906596" y="5588225"/>
            <a:ext cx="2825640" cy="785528"/>
          </a:xfrm>
          <a:prstGeom prst="rect">
            <a:avLst/>
          </a:prstGeom>
        </p:spPr>
      </p:pic>
    </p:spTree>
    <p:extLst>
      <p:ext uri="{BB962C8B-B14F-4D97-AF65-F5344CB8AC3E}">
        <p14:creationId xmlns:p14="http://schemas.microsoft.com/office/powerpoint/2010/main" val="708043262"/>
      </p:ext>
    </p:extLst>
  </p:cSld>
  <p:clrMapOvr>
    <a:masterClrMapping/>
  </p:clrMapOvr>
  <mc:AlternateContent xmlns:mc="http://schemas.openxmlformats.org/markup-compatibility/2006">
    <mc:Choice xmlns:p14="http://schemas.microsoft.com/office/powerpoint/2010/main" Requires="p14">
      <p:transition spd="med" p14:dur="700" advTm="3605">
        <p:fade/>
      </p:transition>
    </mc:Choice>
    <mc:Fallback>
      <p:transition spd="med" advTm="3605">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3"/>
          <p:cNvSpPr>
            <a:spLocks noEditPoints="1"/>
          </p:cNvSpPr>
          <p:nvPr/>
        </p:nvSpPr>
        <p:spPr bwMode="auto">
          <a:xfrm>
            <a:off x="7340884" y="2310562"/>
            <a:ext cx="1846692" cy="1841046"/>
          </a:xfrm>
          <a:custGeom>
            <a:avLst/>
            <a:gdLst>
              <a:gd name="T0" fmla="*/ 137 w 636"/>
              <a:gd name="T1" fmla="*/ 344 h 633"/>
              <a:gd name="T2" fmla="*/ 146 w 636"/>
              <a:gd name="T3" fmla="*/ 379 h 633"/>
              <a:gd name="T4" fmla="*/ 157 w 636"/>
              <a:gd name="T5" fmla="*/ 404 h 633"/>
              <a:gd name="T6" fmla="*/ 177 w 636"/>
              <a:gd name="T7" fmla="*/ 432 h 633"/>
              <a:gd name="T8" fmla="*/ 202 w 636"/>
              <a:gd name="T9" fmla="*/ 457 h 633"/>
              <a:gd name="T10" fmla="*/ 231 w 636"/>
              <a:gd name="T11" fmla="*/ 477 h 633"/>
              <a:gd name="T12" fmla="*/ 272 w 636"/>
              <a:gd name="T13" fmla="*/ 493 h 633"/>
              <a:gd name="T14" fmla="*/ 308 w 636"/>
              <a:gd name="T15" fmla="*/ 498 h 633"/>
              <a:gd name="T16" fmla="*/ 346 w 636"/>
              <a:gd name="T17" fmla="*/ 496 h 633"/>
              <a:gd name="T18" fmla="*/ 381 w 636"/>
              <a:gd name="T19" fmla="*/ 487 h 633"/>
              <a:gd name="T20" fmla="*/ 405 w 636"/>
              <a:gd name="T21" fmla="*/ 477 h 633"/>
              <a:gd name="T22" fmla="*/ 434 w 636"/>
              <a:gd name="T23" fmla="*/ 457 h 633"/>
              <a:gd name="T24" fmla="*/ 460 w 636"/>
              <a:gd name="T25" fmla="*/ 432 h 633"/>
              <a:gd name="T26" fmla="*/ 479 w 636"/>
              <a:gd name="T27" fmla="*/ 404 h 633"/>
              <a:gd name="T28" fmla="*/ 495 w 636"/>
              <a:gd name="T29" fmla="*/ 362 h 633"/>
              <a:gd name="T30" fmla="*/ 501 w 636"/>
              <a:gd name="T31" fmla="*/ 325 h 633"/>
              <a:gd name="T32" fmla="*/ 499 w 636"/>
              <a:gd name="T33" fmla="*/ 288 h 633"/>
              <a:gd name="T34" fmla="*/ 490 w 636"/>
              <a:gd name="T35" fmla="*/ 254 h 633"/>
              <a:gd name="T36" fmla="*/ 479 w 636"/>
              <a:gd name="T37" fmla="*/ 230 h 633"/>
              <a:gd name="T38" fmla="*/ 460 w 636"/>
              <a:gd name="T39" fmla="*/ 201 h 633"/>
              <a:gd name="T40" fmla="*/ 434 w 636"/>
              <a:gd name="T41" fmla="*/ 176 h 633"/>
              <a:gd name="T42" fmla="*/ 405 w 636"/>
              <a:gd name="T43" fmla="*/ 157 h 633"/>
              <a:gd name="T44" fmla="*/ 364 w 636"/>
              <a:gd name="T45" fmla="*/ 139 h 633"/>
              <a:gd name="T46" fmla="*/ 328 w 636"/>
              <a:gd name="T47" fmla="*/ 134 h 633"/>
              <a:gd name="T48" fmla="*/ 290 w 636"/>
              <a:gd name="T49" fmla="*/ 136 h 633"/>
              <a:gd name="T50" fmla="*/ 255 w 636"/>
              <a:gd name="T51" fmla="*/ 145 h 633"/>
              <a:gd name="T52" fmla="*/ 231 w 636"/>
              <a:gd name="T53" fmla="*/ 157 h 633"/>
              <a:gd name="T54" fmla="*/ 202 w 636"/>
              <a:gd name="T55" fmla="*/ 176 h 633"/>
              <a:gd name="T56" fmla="*/ 177 w 636"/>
              <a:gd name="T57" fmla="*/ 201 h 633"/>
              <a:gd name="T58" fmla="*/ 157 w 636"/>
              <a:gd name="T59" fmla="*/ 230 h 633"/>
              <a:gd name="T60" fmla="*/ 141 w 636"/>
              <a:gd name="T61" fmla="*/ 271 h 633"/>
              <a:gd name="T62" fmla="*/ 135 w 636"/>
              <a:gd name="T63" fmla="*/ 307 h 633"/>
              <a:gd name="T64" fmla="*/ 429 w 636"/>
              <a:gd name="T65" fmla="*/ 551 h 633"/>
              <a:gd name="T66" fmla="*/ 382 w 636"/>
              <a:gd name="T67" fmla="*/ 628 h 633"/>
              <a:gd name="T68" fmla="*/ 299 w 636"/>
              <a:gd name="T69" fmla="*/ 575 h 633"/>
              <a:gd name="T70" fmla="*/ 219 w 636"/>
              <a:gd name="T71" fmla="*/ 618 h 633"/>
              <a:gd name="T72" fmla="*/ 184 w 636"/>
              <a:gd name="T73" fmla="*/ 536 h 633"/>
              <a:gd name="T74" fmla="*/ 146 w 636"/>
              <a:gd name="T75" fmla="*/ 507 h 633"/>
              <a:gd name="T76" fmla="*/ 94 w 636"/>
              <a:gd name="T77" fmla="*/ 440 h 633"/>
              <a:gd name="T78" fmla="*/ 75 w 636"/>
              <a:gd name="T79" fmla="*/ 395 h 633"/>
              <a:gd name="T80" fmla="*/ 64 w 636"/>
              <a:gd name="T81" fmla="*/ 311 h 633"/>
              <a:gd name="T82" fmla="*/ 70 w 636"/>
              <a:gd name="T83" fmla="*/ 262 h 633"/>
              <a:gd name="T84" fmla="*/ 102 w 636"/>
              <a:gd name="T85" fmla="*/ 184 h 633"/>
              <a:gd name="T86" fmla="*/ 132 w 636"/>
              <a:gd name="T87" fmla="*/ 144 h 633"/>
              <a:gd name="T88" fmla="*/ 200 w 636"/>
              <a:gd name="T89" fmla="*/ 93 h 633"/>
              <a:gd name="T90" fmla="*/ 246 w 636"/>
              <a:gd name="T91" fmla="*/ 74 h 633"/>
              <a:gd name="T92" fmla="*/ 296 w 636"/>
              <a:gd name="T93" fmla="*/ 0 h 633"/>
              <a:gd name="T94" fmla="*/ 367 w 636"/>
              <a:gd name="T95" fmla="*/ 67 h 633"/>
              <a:gd name="T96" fmla="*/ 444 w 636"/>
              <a:gd name="T97" fmla="*/ 25 h 633"/>
              <a:gd name="T98" fmla="*/ 478 w 636"/>
              <a:gd name="T99" fmla="*/ 116 h 633"/>
              <a:gd name="T100" fmla="*/ 574 w 636"/>
              <a:gd name="T101" fmla="*/ 126 h 633"/>
              <a:gd name="T102" fmla="*/ 550 w 636"/>
              <a:gd name="T103" fmla="*/ 205 h 633"/>
              <a:gd name="T104" fmla="*/ 567 w 636"/>
              <a:gd name="T105" fmla="*/ 245 h 633"/>
              <a:gd name="T106" fmla="*/ 577 w 636"/>
              <a:gd name="T107" fmla="*/ 329 h 633"/>
              <a:gd name="T108" fmla="*/ 571 w 636"/>
              <a:gd name="T109" fmla="*/ 377 h 633"/>
              <a:gd name="T110" fmla="*/ 537 w 636"/>
              <a:gd name="T111" fmla="*/ 456 h 633"/>
              <a:gd name="T112" fmla="*/ 509 w 636"/>
              <a:gd name="T113" fmla="*/ 493 h 633"/>
              <a:gd name="T114" fmla="*/ 495 w 636"/>
              <a:gd name="T115" fmla="*/ 581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6" h="633">
                <a:moveTo>
                  <a:pt x="135" y="316"/>
                </a:moveTo>
                <a:lnTo>
                  <a:pt x="135" y="325"/>
                </a:lnTo>
                <a:lnTo>
                  <a:pt x="136" y="335"/>
                </a:lnTo>
                <a:lnTo>
                  <a:pt x="137" y="344"/>
                </a:lnTo>
                <a:lnTo>
                  <a:pt x="139" y="354"/>
                </a:lnTo>
                <a:lnTo>
                  <a:pt x="141" y="362"/>
                </a:lnTo>
                <a:lnTo>
                  <a:pt x="143" y="371"/>
                </a:lnTo>
                <a:lnTo>
                  <a:pt x="146" y="379"/>
                </a:lnTo>
                <a:lnTo>
                  <a:pt x="149" y="388"/>
                </a:lnTo>
                <a:lnTo>
                  <a:pt x="151" y="392"/>
                </a:lnTo>
                <a:lnTo>
                  <a:pt x="153" y="396"/>
                </a:lnTo>
                <a:lnTo>
                  <a:pt x="157" y="404"/>
                </a:lnTo>
                <a:lnTo>
                  <a:pt x="161" y="411"/>
                </a:lnTo>
                <a:lnTo>
                  <a:pt x="166" y="419"/>
                </a:lnTo>
                <a:lnTo>
                  <a:pt x="171" y="426"/>
                </a:lnTo>
                <a:lnTo>
                  <a:pt x="177" y="432"/>
                </a:lnTo>
                <a:lnTo>
                  <a:pt x="182" y="439"/>
                </a:lnTo>
                <a:lnTo>
                  <a:pt x="189" y="445"/>
                </a:lnTo>
                <a:lnTo>
                  <a:pt x="196" y="451"/>
                </a:lnTo>
                <a:lnTo>
                  <a:pt x="202" y="457"/>
                </a:lnTo>
                <a:lnTo>
                  <a:pt x="209" y="462"/>
                </a:lnTo>
                <a:lnTo>
                  <a:pt x="216" y="468"/>
                </a:lnTo>
                <a:lnTo>
                  <a:pt x="223" y="472"/>
                </a:lnTo>
                <a:lnTo>
                  <a:pt x="231" y="477"/>
                </a:lnTo>
                <a:lnTo>
                  <a:pt x="247" y="484"/>
                </a:lnTo>
                <a:lnTo>
                  <a:pt x="255" y="487"/>
                </a:lnTo>
                <a:lnTo>
                  <a:pt x="264" y="490"/>
                </a:lnTo>
                <a:lnTo>
                  <a:pt x="272" y="493"/>
                </a:lnTo>
                <a:lnTo>
                  <a:pt x="281" y="495"/>
                </a:lnTo>
                <a:lnTo>
                  <a:pt x="290" y="496"/>
                </a:lnTo>
                <a:lnTo>
                  <a:pt x="299" y="498"/>
                </a:lnTo>
                <a:lnTo>
                  <a:pt x="308" y="498"/>
                </a:lnTo>
                <a:lnTo>
                  <a:pt x="319" y="499"/>
                </a:lnTo>
                <a:lnTo>
                  <a:pt x="328" y="498"/>
                </a:lnTo>
                <a:lnTo>
                  <a:pt x="337" y="498"/>
                </a:lnTo>
                <a:lnTo>
                  <a:pt x="346" y="496"/>
                </a:lnTo>
                <a:lnTo>
                  <a:pt x="355" y="495"/>
                </a:lnTo>
                <a:lnTo>
                  <a:pt x="364" y="493"/>
                </a:lnTo>
                <a:lnTo>
                  <a:pt x="372" y="490"/>
                </a:lnTo>
                <a:lnTo>
                  <a:pt x="381" y="487"/>
                </a:lnTo>
                <a:lnTo>
                  <a:pt x="389" y="484"/>
                </a:lnTo>
                <a:lnTo>
                  <a:pt x="393" y="482"/>
                </a:lnTo>
                <a:lnTo>
                  <a:pt x="397" y="481"/>
                </a:lnTo>
                <a:lnTo>
                  <a:pt x="405" y="477"/>
                </a:lnTo>
                <a:lnTo>
                  <a:pt x="413" y="472"/>
                </a:lnTo>
                <a:lnTo>
                  <a:pt x="420" y="468"/>
                </a:lnTo>
                <a:lnTo>
                  <a:pt x="427" y="462"/>
                </a:lnTo>
                <a:lnTo>
                  <a:pt x="434" y="457"/>
                </a:lnTo>
                <a:lnTo>
                  <a:pt x="442" y="451"/>
                </a:lnTo>
                <a:lnTo>
                  <a:pt x="448" y="445"/>
                </a:lnTo>
                <a:lnTo>
                  <a:pt x="454" y="439"/>
                </a:lnTo>
                <a:lnTo>
                  <a:pt x="460" y="432"/>
                </a:lnTo>
                <a:lnTo>
                  <a:pt x="465" y="426"/>
                </a:lnTo>
                <a:lnTo>
                  <a:pt x="470" y="419"/>
                </a:lnTo>
                <a:lnTo>
                  <a:pt x="475" y="411"/>
                </a:lnTo>
                <a:lnTo>
                  <a:pt x="479" y="404"/>
                </a:lnTo>
                <a:lnTo>
                  <a:pt x="487" y="388"/>
                </a:lnTo>
                <a:lnTo>
                  <a:pt x="490" y="379"/>
                </a:lnTo>
                <a:lnTo>
                  <a:pt x="493" y="371"/>
                </a:lnTo>
                <a:lnTo>
                  <a:pt x="495" y="362"/>
                </a:lnTo>
                <a:lnTo>
                  <a:pt x="497" y="354"/>
                </a:lnTo>
                <a:lnTo>
                  <a:pt x="499" y="344"/>
                </a:lnTo>
                <a:lnTo>
                  <a:pt x="500" y="335"/>
                </a:lnTo>
                <a:lnTo>
                  <a:pt x="501" y="325"/>
                </a:lnTo>
                <a:lnTo>
                  <a:pt x="501" y="316"/>
                </a:lnTo>
                <a:lnTo>
                  <a:pt x="501" y="307"/>
                </a:lnTo>
                <a:lnTo>
                  <a:pt x="500" y="298"/>
                </a:lnTo>
                <a:lnTo>
                  <a:pt x="499" y="288"/>
                </a:lnTo>
                <a:lnTo>
                  <a:pt x="497" y="279"/>
                </a:lnTo>
                <a:lnTo>
                  <a:pt x="495" y="271"/>
                </a:lnTo>
                <a:lnTo>
                  <a:pt x="493" y="262"/>
                </a:lnTo>
                <a:lnTo>
                  <a:pt x="490" y="254"/>
                </a:lnTo>
                <a:lnTo>
                  <a:pt x="487" y="245"/>
                </a:lnTo>
                <a:lnTo>
                  <a:pt x="485" y="241"/>
                </a:lnTo>
                <a:lnTo>
                  <a:pt x="483" y="237"/>
                </a:lnTo>
                <a:lnTo>
                  <a:pt x="479" y="230"/>
                </a:lnTo>
                <a:lnTo>
                  <a:pt x="475" y="222"/>
                </a:lnTo>
                <a:lnTo>
                  <a:pt x="470" y="215"/>
                </a:lnTo>
                <a:lnTo>
                  <a:pt x="465" y="207"/>
                </a:lnTo>
                <a:lnTo>
                  <a:pt x="460" y="201"/>
                </a:lnTo>
                <a:lnTo>
                  <a:pt x="454" y="194"/>
                </a:lnTo>
                <a:lnTo>
                  <a:pt x="448" y="188"/>
                </a:lnTo>
                <a:lnTo>
                  <a:pt x="442" y="182"/>
                </a:lnTo>
                <a:lnTo>
                  <a:pt x="434" y="176"/>
                </a:lnTo>
                <a:lnTo>
                  <a:pt x="427" y="171"/>
                </a:lnTo>
                <a:lnTo>
                  <a:pt x="420" y="166"/>
                </a:lnTo>
                <a:lnTo>
                  <a:pt x="413" y="161"/>
                </a:lnTo>
                <a:lnTo>
                  <a:pt x="405" y="157"/>
                </a:lnTo>
                <a:lnTo>
                  <a:pt x="389" y="148"/>
                </a:lnTo>
                <a:lnTo>
                  <a:pt x="381" y="145"/>
                </a:lnTo>
                <a:lnTo>
                  <a:pt x="372" y="142"/>
                </a:lnTo>
                <a:lnTo>
                  <a:pt x="364" y="139"/>
                </a:lnTo>
                <a:lnTo>
                  <a:pt x="355" y="137"/>
                </a:lnTo>
                <a:lnTo>
                  <a:pt x="346" y="136"/>
                </a:lnTo>
                <a:lnTo>
                  <a:pt x="337" y="135"/>
                </a:lnTo>
                <a:lnTo>
                  <a:pt x="328" y="134"/>
                </a:lnTo>
                <a:lnTo>
                  <a:pt x="319" y="134"/>
                </a:lnTo>
                <a:lnTo>
                  <a:pt x="308" y="134"/>
                </a:lnTo>
                <a:lnTo>
                  <a:pt x="299" y="135"/>
                </a:lnTo>
                <a:lnTo>
                  <a:pt x="290" y="136"/>
                </a:lnTo>
                <a:lnTo>
                  <a:pt x="281" y="137"/>
                </a:lnTo>
                <a:lnTo>
                  <a:pt x="272" y="139"/>
                </a:lnTo>
                <a:lnTo>
                  <a:pt x="264" y="142"/>
                </a:lnTo>
                <a:lnTo>
                  <a:pt x="255" y="145"/>
                </a:lnTo>
                <a:lnTo>
                  <a:pt x="247" y="148"/>
                </a:lnTo>
                <a:lnTo>
                  <a:pt x="243" y="150"/>
                </a:lnTo>
                <a:lnTo>
                  <a:pt x="239" y="153"/>
                </a:lnTo>
                <a:lnTo>
                  <a:pt x="231" y="157"/>
                </a:lnTo>
                <a:lnTo>
                  <a:pt x="223" y="161"/>
                </a:lnTo>
                <a:lnTo>
                  <a:pt x="216" y="166"/>
                </a:lnTo>
                <a:lnTo>
                  <a:pt x="209" y="171"/>
                </a:lnTo>
                <a:lnTo>
                  <a:pt x="202" y="176"/>
                </a:lnTo>
                <a:lnTo>
                  <a:pt x="196" y="182"/>
                </a:lnTo>
                <a:lnTo>
                  <a:pt x="189" y="188"/>
                </a:lnTo>
                <a:lnTo>
                  <a:pt x="182" y="194"/>
                </a:lnTo>
                <a:lnTo>
                  <a:pt x="177" y="201"/>
                </a:lnTo>
                <a:lnTo>
                  <a:pt x="171" y="207"/>
                </a:lnTo>
                <a:lnTo>
                  <a:pt x="166" y="215"/>
                </a:lnTo>
                <a:lnTo>
                  <a:pt x="161" y="222"/>
                </a:lnTo>
                <a:lnTo>
                  <a:pt x="157" y="230"/>
                </a:lnTo>
                <a:lnTo>
                  <a:pt x="149" y="245"/>
                </a:lnTo>
                <a:lnTo>
                  <a:pt x="146" y="254"/>
                </a:lnTo>
                <a:lnTo>
                  <a:pt x="143" y="262"/>
                </a:lnTo>
                <a:lnTo>
                  <a:pt x="141" y="271"/>
                </a:lnTo>
                <a:lnTo>
                  <a:pt x="139" y="279"/>
                </a:lnTo>
                <a:lnTo>
                  <a:pt x="137" y="288"/>
                </a:lnTo>
                <a:lnTo>
                  <a:pt x="136" y="298"/>
                </a:lnTo>
                <a:lnTo>
                  <a:pt x="135" y="307"/>
                </a:lnTo>
                <a:lnTo>
                  <a:pt x="135" y="316"/>
                </a:lnTo>
                <a:close/>
                <a:moveTo>
                  <a:pt x="495" y="581"/>
                </a:moveTo>
                <a:lnTo>
                  <a:pt x="441" y="545"/>
                </a:lnTo>
                <a:lnTo>
                  <a:pt x="429" y="551"/>
                </a:lnTo>
                <a:lnTo>
                  <a:pt x="419" y="556"/>
                </a:lnTo>
                <a:lnTo>
                  <a:pt x="408" y="560"/>
                </a:lnTo>
                <a:lnTo>
                  <a:pt x="396" y="564"/>
                </a:lnTo>
                <a:lnTo>
                  <a:pt x="382" y="628"/>
                </a:lnTo>
                <a:lnTo>
                  <a:pt x="362" y="631"/>
                </a:lnTo>
                <a:lnTo>
                  <a:pt x="342" y="633"/>
                </a:lnTo>
                <a:lnTo>
                  <a:pt x="311" y="575"/>
                </a:lnTo>
                <a:lnTo>
                  <a:pt x="299" y="575"/>
                </a:lnTo>
                <a:lnTo>
                  <a:pt x="287" y="573"/>
                </a:lnTo>
                <a:lnTo>
                  <a:pt x="275" y="572"/>
                </a:lnTo>
                <a:lnTo>
                  <a:pt x="263" y="569"/>
                </a:lnTo>
                <a:lnTo>
                  <a:pt x="219" y="618"/>
                </a:lnTo>
                <a:lnTo>
                  <a:pt x="209" y="615"/>
                </a:lnTo>
                <a:lnTo>
                  <a:pt x="200" y="612"/>
                </a:lnTo>
                <a:lnTo>
                  <a:pt x="181" y="604"/>
                </a:lnTo>
                <a:lnTo>
                  <a:pt x="184" y="536"/>
                </a:lnTo>
                <a:lnTo>
                  <a:pt x="174" y="530"/>
                </a:lnTo>
                <a:lnTo>
                  <a:pt x="164" y="522"/>
                </a:lnTo>
                <a:lnTo>
                  <a:pt x="155" y="515"/>
                </a:lnTo>
                <a:lnTo>
                  <a:pt x="146" y="507"/>
                </a:lnTo>
                <a:lnTo>
                  <a:pt x="80" y="527"/>
                </a:lnTo>
                <a:lnTo>
                  <a:pt x="68" y="513"/>
                </a:lnTo>
                <a:lnTo>
                  <a:pt x="56" y="498"/>
                </a:lnTo>
                <a:lnTo>
                  <a:pt x="94" y="440"/>
                </a:lnTo>
                <a:lnTo>
                  <a:pt x="89" y="429"/>
                </a:lnTo>
                <a:lnTo>
                  <a:pt x="84" y="418"/>
                </a:lnTo>
                <a:lnTo>
                  <a:pt x="79" y="407"/>
                </a:lnTo>
                <a:lnTo>
                  <a:pt x="75" y="395"/>
                </a:lnTo>
                <a:lnTo>
                  <a:pt x="5" y="380"/>
                </a:lnTo>
                <a:lnTo>
                  <a:pt x="2" y="362"/>
                </a:lnTo>
                <a:lnTo>
                  <a:pt x="0" y="343"/>
                </a:lnTo>
                <a:lnTo>
                  <a:pt x="64" y="311"/>
                </a:lnTo>
                <a:lnTo>
                  <a:pt x="65" y="298"/>
                </a:lnTo>
                <a:lnTo>
                  <a:pt x="66" y="286"/>
                </a:lnTo>
                <a:lnTo>
                  <a:pt x="68" y="274"/>
                </a:lnTo>
                <a:lnTo>
                  <a:pt x="70" y="262"/>
                </a:lnTo>
                <a:lnTo>
                  <a:pt x="16" y="213"/>
                </a:lnTo>
                <a:lnTo>
                  <a:pt x="23" y="197"/>
                </a:lnTo>
                <a:lnTo>
                  <a:pt x="30" y="181"/>
                </a:lnTo>
                <a:lnTo>
                  <a:pt x="102" y="184"/>
                </a:lnTo>
                <a:lnTo>
                  <a:pt x="109" y="174"/>
                </a:lnTo>
                <a:lnTo>
                  <a:pt x="116" y="164"/>
                </a:lnTo>
                <a:lnTo>
                  <a:pt x="124" y="154"/>
                </a:lnTo>
                <a:lnTo>
                  <a:pt x="132" y="144"/>
                </a:lnTo>
                <a:lnTo>
                  <a:pt x="111" y="75"/>
                </a:lnTo>
                <a:lnTo>
                  <a:pt x="124" y="64"/>
                </a:lnTo>
                <a:lnTo>
                  <a:pt x="138" y="54"/>
                </a:lnTo>
                <a:lnTo>
                  <a:pt x="200" y="93"/>
                </a:lnTo>
                <a:lnTo>
                  <a:pt x="211" y="87"/>
                </a:lnTo>
                <a:lnTo>
                  <a:pt x="222" y="82"/>
                </a:lnTo>
                <a:lnTo>
                  <a:pt x="234" y="78"/>
                </a:lnTo>
                <a:lnTo>
                  <a:pt x="246" y="74"/>
                </a:lnTo>
                <a:lnTo>
                  <a:pt x="261" y="4"/>
                </a:lnTo>
                <a:lnTo>
                  <a:pt x="270" y="3"/>
                </a:lnTo>
                <a:lnTo>
                  <a:pt x="279" y="1"/>
                </a:lnTo>
                <a:lnTo>
                  <a:pt x="296" y="0"/>
                </a:lnTo>
                <a:lnTo>
                  <a:pt x="330" y="63"/>
                </a:lnTo>
                <a:lnTo>
                  <a:pt x="343" y="64"/>
                </a:lnTo>
                <a:lnTo>
                  <a:pt x="355" y="65"/>
                </a:lnTo>
                <a:lnTo>
                  <a:pt x="367" y="67"/>
                </a:lnTo>
                <a:lnTo>
                  <a:pt x="379" y="69"/>
                </a:lnTo>
                <a:lnTo>
                  <a:pt x="426" y="18"/>
                </a:lnTo>
                <a:lnTo>
                  <a:pt x="435" y="21"/>
                </a:lnTo>
                <a:lnTo>
                  <a:pt x="444" y="25"/>
                </a:lnTo>
                <a:lnTo>
                  <a:pt x="461" y="32"/>
                </a:lnTo>
                <a:lnTo>
                  <a:pt x="458" y="102"/>
                </a:lnTo>
                <a:lnTo>
                  <a:pt x="468" y="109"/>
                </a:lnTo>
                <a:lnTo>
                  <a:pt x="478" y="116"/>
                </a:lnTo>
                <a:lnTo>
                  <a:pt x="487" y="124"/>
                </a:lnTo>
                <a:lnTo>
                  <a:pt x="496" y="132"/>
                </a:lnTo>
                <a:lnTo>
                  <a:pt x="561" y="111"/>
                </a:lnTo>
                <a:lnTo>
                  <a:pt x="574" y="126"/>
                </a:lnTo>
                <a:lnTo>
                  <a:pt x="579" y="134"/>
                </a:lnTo>
                <a:lnTo>
                  <a:pt x="585" y="142"/>
                </a:lnTo>
                <a:lnTo>
                  <a:pt x="547" y="200"/>
                </a:lnTo>
                <a:lnTo>
                  <a:pt x="550" y="205"/>
                </a:lnTo>
                <a:lnTo>
                  <a:pt x="553" y="211"/>
                </a:lnTo>
                <a:lnTo>
                  <a:pt x="558" y="222"/>
                </a:lnTo>
                <a:lnTo>
                  <a:pt x="562" y="233"/>
                </a:lnTo>
                <a:lnTo>
                  <a:pt x="567" y="245"/>
                </a:lnTo>
                <a:lnTo>
                  <a:pt x="631" y="259"/>
                </a:lnTo>
                <a:lnTo>
                  <a:pt x="634" y="278"/>
                </a:lnTo>
                <a:lnTo>
                  <a:pt x="636" y="298"/>
                </a:lnTo>
                <a:lnTo>
                  <a:pt x="577" y="329"/>
                </a:lnTo>
                <a:lnTo>
                  <a:pt x="577" y="341"/>
                </a:lnTo>
                <a:lnTo>
                  <a:pt x="575" y="354"/>
                </a:lnTo>
                <a:lnTo>
                  <a:pt x="574" y="365"/>
                </a:lnTo>
                <a:lnTo>
                  <a:pt x="571" y="377"/>
                </a:lnTo>
                <a:lnTo>
                  <a:pt x="619" y="421"/>
                </a:lnTo>
                <a:lnTo>
                  <a:pt x="612" y="440"/>
                </a:lnTo>
                <a:lnTo>
                  <a:pt x="603" y="458"/>
                </a:lnTo>
                <a:lnTo>
                  <a:pt x="537" y="456"/>
                </a:lnTo>
                <a:lnTo>
                  <a:pt x="531" y="465"/>
                </a:lnTo>
                <a:lnTo>
                  <a:pt x="524" y="475"/>
                </a:lnTo>
                <a:lnTo>
                  <a:pt x="516" y="484"/>
                </a:lnTo>
                <a:lnTo>
                  <a:pt x="509" y="493"/>
                </a:lnTo>
                <a:lnTo>
                  <a:pt x="528" y="555"/>
                </a:lnTo>
                <a:lnTo>
                  <a:pt x="512" y="569"/>
                </a:lnTo>
                <a:lnTo>
                  <a:pt x="504" y="575"/>
                </a:lnTo>
                <a:lnTo>
                  <a:pt x="495" y="581"/>
                </a:lnTo>
                <a:close/>
              </a:path>
            </a:pathLst>
          </a:custGeom>
          <a:solidFill>
            <a:schemeClr val="accent1">
              <a:lumMod val="20000"/>
              <a:lumOff val="80000"/>
            </a:schemeClr>
          </a:solidFill>
          <a:ln w="6350">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1424" tIns="45712" rIns="91424" bIns="4571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Freeform 4"/>
          <p:cNvSpPr>
            <a:spLocks noEditPoints="1"/>
          </p:cNvSpPr>
          <p:nvPr/>
        </p:nvSpPr>
        <p:spPr bwMode="auto">
          <a:xfrm>
            <a:off x="4644817" y="2351231"/>
            <a:ext cx="2866044" cy="2882986"/>
          </a:xfrm>
          <a:custGeom>
            <a:avLst/>
            <a:gdLst>
              <a:gd name="T0" fmla="*/ 191 w 1052"/>
              <a:gd name="T1" fmla="*/ 580 h 1057"/>
              <a:gd name="T2" fmla="*/ 208 w 1052"/>
              <a:gd name="T3" fmla="*/ 646 h 1057"/>
              <a:gd name="T4" fmla="*/ 228 w 1052"/>
              <a:gd name="T5" fmla="*/ 690 h 1057"/>
              <a:gd name="T6" fmla="*/ 274 w 1052"/>
              <a:gd name="T7" fmla="*/ 757 h 1057"/>
              <a:gd name="T8" fmla="*/ 323 w 1052"/>
              <a:gd name="T9" fmla="*/ 800 h 1057"/>
              <a:gd name="T10" fmla="*/ 393 w 1052"/>
              <a:gd name="T11" fmla="*/ 841 h 1057"/>
              <a:gd name="T12" fmla="*/ 440 w 1052"/>
              <a:gd name="T13" fmla="*/ 857 h 1057"/>
              <a:gd name="T14" fmla="*/ 508 w 1052"/>
              <a:gd name="T15" fmla="*/ 867 h 1057"/>
              <a:gd name="T16" fmla="*/ 576 w 1052"/>
              <a:gd name="T17" fmla="*/ 864 h 1057"/>
              <a:gd name="T18" fmla="*/ 641 w 1052"/>
              <a:gd name="T19" fmla="*/ 847 h 1057"/>
              <a:gd name="T20" fmla="*/ 686 w 1052"/>
              <a:gd name="T21" fmla="*/ 827 h 1057"/>
              <a:gd name="T22" fmla="*/ 753 w 1052"/>
              <a:gd name="T23" fmla="*/ 780 h 1057"/>
              <a:gd name="T24" fmla="*/ 796 w 1052"/>
              <a:gd name="T25" fmla="*/ 732 h 1057"/>
              <a:gd name="T26" fmla="*/ 836 w 1052"/>
              <a:gd name="T27" fmla="*/ 661 h 1057"/>
              <a:gd name="T28" fmla="*/ 852 w 1052"/>
              <a:gd name="T29" fmla="*/ 613 h 1057"/>
              <a:gd name="T30" fmla="*/ 862 w 1052"/>
              <a:gd name="T31" fmla="*/ 545 h 1057"/>
              <a:gd name="T32" fmla="*/ 859 w 1052"/>
              <a:gd name="T33" fmla="*/ 477 h 1057"/>
              <a:gd name="T34" fmla="*/ 842 w 1052"/>
              <a:gd name="T35" fmla="*/ 412 h 1057"/>
              <a:gd name="T36" fmla="*/ 822 w 1052"/>
              <a:gd name="T37" fmla="*/ 366 h 1057"/>
              <a:gd name="T38" fmla="*/ 776 w 1052"/>
              <a:gd name="T39" fmla="*/ 300 h 1057"/>
              <a:gd name="T40" fmla="*/ 727 w 1052"/>
              <a:gd name="T41" fmla="*/ 256 h 1057"/>
              <a:gd name="T42" fmla="*/ 657 w 1052"/>
              <a:gd name="T43" fmla="*/ 216 h 1057"/>
              <a:gd name="T44" fmla="*/ 610 w 1052"/>
              <a:gd name="T45" fmla="*/ 199 h 1057"/>
              <a:gd name="T46" fmla="*/ 542 w 1052"/>
              <a:gd name="T47" fmla="*/ 189 h 1057"/>
              <a:gd name="T48" fmla="*/ 474 w 1052"/>
              <a:gd name="T49" fmla="*/ 192 h 1057"/>
              <a:gd name="T50" fmla="*/ 409 w 1052"/>
              <a:gd name="T51" fmla="*/ 209 h 1057"/>
              <a:gd name="T52" fmla="*/ 364 w 1052"/>
              <a:gd name="T53" fmla="*/ 230 h 1057"/>
              <a:gd name="T54" fmla="*/ 298 w 1052"/>
              <a:gd name="T55" fmla="*/ 276 h 1057"/>
              <a:gd name="T56" fmla="*/ 254 w 1052"/>
              <a:gd name="T57" fmla="*/ 325 h 1057"/>
              <a:gd name="T58" fmla="*/ 214 w 1052"/>
              <a:gd name="T59" fmla="*/ 396 h 1057"/>
              <a:gd name="T60" fmla="*/ 198 w 1052"/>
              <a:gd name="T61" fmla="*/ 443 h 1057"/>
              <a:gd name="T62" fmla="*/ 188 w 1052"/>
              <a:gd name="T63" fmla="*/ 511 h 1057"/>
              <a:gd name="T64" fmla="*/ 780 w 1052"/>
              <a:gd name="T65" fmla="*/ 923 h 1057"/>
              <a:gd name="T66" fmla="*/ 670 w 1052"/>
              <a:gd name="T67" fmla="*/ 975 h 1057"/>
              <a:gd name="T68" fmla="*/ 550 w 1052"/>
              <a:gd name="T69" fmla="*/ 998 h 1057"/>
              <a:gd name="T70" fmla="*/ 425 w 1052"/>
              <a:gd name="T71" fmla="*/ 1051 h 1057"/>
              <a:gd name="T72" fmla="*/ 300 w 1052"/>
              <a:gd name="T73" fmla="*/ 1011 h 1057"/>
              <a:gd name="T74" fmla="*/ 240 w 1052"/>
              <a:gd name="T75" fmla="*/ 902 h 1057"/>
              <a:gd name="T76" fmla="*/ 162 w 1052"/>
              <a:gd name="T77" fmla="*/ 825 h 1057"/>
              <a:gd name="T78" fmla="*/ 45 w 1052"/>
              <a:gd name="T79" fmla="*/ 755 h 1057"/>
              <a:gd name="T80" fmla="*/ 5 w 1052"/>
              <a:gd name="T81" fmla="*/ 628 h 1057"/>
              <a:gd name="T82" fmla="*/ 0 w 1052"/>
              <a:gd name="T83" fmla="*/ 461 h 1057"/>
              <a:gd name="T84" fmla="*/ 84 w 1052"/>
              <a:gd name="T85" fmla="*/ 371 h 1057"/>
              <a:gd name="T86" fmla="*/ 132 w 1052"/>
              <a:gd name="T87" fmla="*/ 272 h 1057"/>
              <a:gd name="T88" fmla="*/ 151 w 1052"/>
              <a:gd name="T89" fmla="*/ 152 h 1057"/>
              <a:gd name="T90" fmla="*/ 269 w 1052"/>
              <a:gd name="T91" fmla="*/ 62 h 1057"/>
              <a:gd name="T92" fmla="*/ 392 w 1052"/>
              <a:gd name="T93" fmla="*/ 77 h 1057"/>
              <a:gd name="T94" fmla="*/ 525 w 1052"/>
              <a:gd name="T95" fmla="*/ 58 h 1057"/>
              <a:gd name="T96" fmla="*/ 646 w 1052"/>
              <a:gd name="T97" fmla="*/ 74 h 1057"/>
              <a:gd name="T98" fmla="*/ 766 w 1052"/>
              <a:gd name="T99" fmla="*/ 54 h 1057"/>
              <a:gd name="T100" fmla="*/ 820 w 1052"/>
              <a:gd name="T101" fmla="*/ 163 h 1057"/>
              <a:gd name="T102" fmla="*/ 904 w 1052"/>
              <a:gd name="T103" fmla="*/ 252 h 1057"/>
              <a:gd name="T104" fmla="*/ 962 w 1052"/>
              <a:gd name="T105" fmla="*/ 359 h 1057"/>
              <a:gd name="T106" fmla="*/ 1052 w 1052"/>
              <a:gd name="T107" fmla="*/ 461 h 1057"/>
              <a:gd name="T108" fmla="*/ 1049 w 1052"/>
              <a:gd name="T109" fmla="*/ 611 h 1057"/>
              <a:gd name="T110" fmla="*/ 962 w 1052"/>
              <a:gd name="T111" fmla="*/ 697 h 1057"/>
              <a:gd name="T112" fmla="*/ 904 w 1052"/>
              <a:gd name="T113" fmla="*/ 804 h 1057"/>
              <a:gd name="T114" fmla="*/ 887 w 1052"/>
              <a:gd name="T115" fmla="*/ 917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2" h="1057">
                <a:moveTo>
                  <a:pt x="187" y="528"/>
                </a:moveTo>
                <a:lnTo>
                  <a:pt x="188" y="545"/>
                </a:lnTo>
                <a:lnTo>
                  <a:pt x="189" y="563"/>
                </a:lnTo>
                <a:lnTo>
                  <a:pt x="190" y="572"/>
                </a:lnTo>
                <a:lnTo>
                  <a:pt x="191" y="580"/>
                </a:lnTo>
                <a:lnTo>
                  <a:pt x="194" y="597"/>
                </a:lnTo>
                <a:lnTo>
                  <a:pt x="196" y="605"/>
                </a:lnTo>
                <a:lnTo>
                  <a:pt x="198" y="613"/>
                </a:lnTo>
                <a:lnTo>
                  <a:pt x="202" y="629"/>
                </a:lnTo>
                <a:lnTo>
                  <a:pt x="208" y="646"/>
                </a:lnTo>
                <a:lnTo>
                  <a:pt x="214" y="661"/>
                </a:lnTo>
                <a:lnTo>
                  <a:pt x="217" y="668"/>
                </a:lnTo>
                <a:lnTo>
                  <a:pt x="220" y="676"/>
                </a:lnTo>
                <a:lnTo>
                  <a:pt x="224" y="683"/>
                </a:lnTo>
                <a:lnTo>
                  <a:pt x="228" y="690"/>
                </a:lnTo>
                <a:lnTo>
                  <a:pt x="236" y="704"/>
                </a:lnTo>
                <a:lnTo>
                  <a:pt x="245" y="718"/>
                </a:lnTo>
                <a:lnTo>
                  <a:pt x="254" y="732"/>
                </a:lnTo>
                <a:lnTo>
                  <a:pt x="264" y="745"/>
                </a:lnTo>
                <a:lnTo>
                  <a:pt x="274" y="757"/>
                </a:lnTo>
                <a:lnTo>
                  <a:pt x="286" y="768"/>
                </a:lnTo>
                <a:lnTo>
                  <a:pt x="298" y="780"/>
                </a:lnTo>
                <a:lnTo>
                  <a:pt x="304" y="785"/>
                </a:lnTo>
                <a:lnTo>
                  <a:pt x="310" y="790"/>
                </a:lnTo>
                <a:lnTo>
                  <a:pt x="323" y="800"/>
                </a:lnTo>
                <a:lnTo>
                  <a:pt x="336" y="809"/>
                </a:lnTo>
                <a:lnTo>
                  <a:pt x="350" y="819"/>
                </a:lnTo>
                <a:lnTo>
                  <a:pt x="364" y="827"/>
                </a:lnTo>
                <a:lnTo>
                  <a:pt x="378" y="835"/>
                </a:lnTo>
                <a:lnTo>
                  <a:pt x="393" y="841"/>
                </a:lnTo>
                <a:lnTo>
                  <a:pt x="401" y="845"/>
                </a:lnTo>
                <a:lnTo>
                  <a:pt x="409" y="847"/>
                </a:lnTo>
                <a:lnTo>
                  <a:pt x="424" y="853"/>
                </a:lnTo>
                <a:lnTo>
                  <a:pt x="432" y="855"/>
                </a:lnTo>
                <a:lnTo>
                  <a:pt x="440" y="857"/>
                </a:lnTo>
                <a:lnTo>
                  <a:pt x="449" y="859"/>
                </a:lnTo>
                <a:lnTo>
                  <a:pt x="457" y="861"/>
                </a:lnTo>
                <a:lnTo>
                  <a:pt x="474" y="864"/>
                </a:lnTo>
                <a:lnTo>
                  <a:pt x="491" y="866"/>
                </a:lnTo>
                <a:lnTo>
                  <a:pt x="508" y="867"/>
                </a:lnTo>
                <a:lnTo>
                  <a:pt x="525" y="868"/>
                </a:lnTo>
                <a:lnTo>
                  <a:pt x="542" y="867"/>
                </a:lnTo>
                <a:lnTo>
                  <a:pt x="559" y="866"/>
                </a:lnTo>
                <a:lnTo>
                  <a:pt x="568" y="865"/>
                </a:lnTo>
                <a:lnTo>
                  <a:pt x="576" y="864"/>
                </a:lnTo>
                <a:lnTo>
                  <a:pt x="593" y="861"/>
                </a:lnTo>
                <a:lnTo>
                  <a:pt x="602" y="859"/>
                </a:lnTo>
                <a:lnTo>
                  <a:pt x="610" y="857"/>
                </a:lnTo>
                <a:lnTo>
                  <a:pt x="626" y="853"/>
                </a:lnTo>
                <a:lnTo>
                  <a:pt x="641" y="847"/>
                </a:lnTo>
                <a:lnTo>
                  <a:pt x="657" y="841"/>
                </a:lnTo>
                <a:lnTo>
                  <a:pt x="664" y="838"/>
                </a:lnTo>
                <a:lnTo>
                  <a:pt x="672" y="835"/>
                </a:lnTo>
                <a:lnTo>
                  <a:pt x="679" y="831"/>
                </a:lnTo>
                <a:lnTo>
                  <a:pt x="686" y="827"/>
                </a:lnTo>
                <a:lnTo>
                  <a:pt x="700" y="819"/>
                </a:lnTo>
                <a:lnTo>
                  <a:pt x="714" y="809"/>
                </a:lnTo>
                <a:lnTo>
                  <a:pt x="727" y="800"/>
                </a:lnTo>
                <a:lnTo>
                  <a:pt x="740" y="790"/>
                </a:lnTo>
                <a:lnTo>
                  <a:pt x="753" y="780"/>
                </a:lnTo>
                <a:lnTo>
                  <a:pt x="764" y="768"/>
                </a:lnTo>
                <a:lnTo>
                  <a:pt x="776" y="757"/>
                </a:lnTo>
                <a:lnTo>
                  <a:pt x="781" y="751"/>
                </a:lnTo>
                <a:lnTo>
                  <a:pt x="786" y="745"/>
                </a:lnTo>
                <a:lnTo>
                  <a:pt x="796" y="732"/>
                </a:lnTo>
                <a:lnTo>
                  <a:pt x="805" y="718"/>
                </a:lnTo>
                <a:lnTo>
                  <a:pt x="814" y="704"/>
                </a:lnTo>
                <a:lnTo>
                  <a:pt x="822" y="690"/>
                </a:lnTo>
                <a:lnTo>
                  <a:pt x="830" y="676"/>
                </a:lnTo>
                <a:lnTo>
                  <a:pt x="836" y="661"/>
                </a:lnTo>
                <a:lnTo>
                  <a:pt x="840" y="653"/>
                </a:lnTo>
                <a:lnTo>
                  <a:pt x="842" y="646"/>
                </a:lnTo>
                <a:lnTo>
                  <a:pt x="848" y="629"/>
                </a:lnTo>
                <a:lnTo>
                  <a:pt x="850" y="621"/>
                </a:lnTo>
                <a:lnTo>
                  <a:pt x="852" y="613"/>
                </a:lnTo>
                <a:lnTo>
                  <a:pt x="854" y="605"/>
                </a:lnTo>
                <a:lnTo>
                  <a:pt x="856" y="597"/>
                </a:lnTo>
                <a:lnTo>
                  <a:pt x="859" y="580"/>
                </a:lnTo>
                <a:lnTo>
                  <a:pt x="861" y="563"/>
                </a:lnTo>
                <a:lnTo>
                  <a:pt x="862" y="545"/>
                </a:lnTo>
                <a:lnTo>
                  <a:pt x="863" y="528"/>
                </a:lnTo>
                <a:lnTo>
                  <a:pt x="862" y="511"/>
                </a:lnTo>
                <a:lnTo>
                  <a:pt x="861" y="494"/>
                </a:lnTo>
                <a:lnTo>
                  <a:pt x="860" y="485"/>
                </a:lnTo>
                <a:lnTo>
                  <a:pt x="859" y="477"/>
                </a:lnTo>
                <a:lnTo>
                  <a:pt x="856" y="459"/>
                </a:lnTo>
                <a:lnTo>
                  <a:pt x="854" y="451"/>
                </a:lnTo>
                <a:lnTo>
                  <a:pt x="852" y="443"/>
                </a:lnTo>
                <a:lnTo>
                  <a:pt x="848" y="427"/>
                </a:lnTo>
                <a:lnTo>
                  <a:pt x="842" y="412"/>
                </a:lnTo>
                <a:lnTo>
                  <a:pt x="836" y="396"/>
                </a:lnTo>
                <a:lnTo>
                  <a:pt x="833" y="389"/>
                </a:lnTo>
                <a:lnTo>
                  <a:pt x="830" y="380"/>
                </a:lnTo>
                <a:lnTo>
                  <a:pt x="826" y="373"/>
                </a:lnTo>
                <a:lnTo>
                  <a:pt x="822" y="366"/>
                </a:lnTo>
                <a:lnTo>
                  <a:pt x="814" y="352"/>
                </a:lnTo>
                <a:lnTo>
                  <a:pt x="805" y="338"/>
                </a:lnTo>
                <a:lnTo>
                  <a:pt x="796" y="325"/>
                </a:lnTo>
                <a:lnTo>
                  <a:pt x="786" y="312"/>
                </a:lnTo>
                <a:lnTo>
                  <a:pt x="776" y="300"/>
                </a:lnTo>
                <a:lnTo>
                  <a:pt x="764" y="288"/>
                </a:lnTo>
                <a:lnTo>
                  <a:pt x="753" y="276"/>
                </a:lnTo>
                <a:lnTo>
                  <a:pt x="747" y="271"/>
                </a:lnTo>
                <a:lnTo>
                  <a:pt x="740" y="266"/>
                </a:lnTo>
                <a:lnTo>
                  <a:pt x="727" y="256"/>
                </a:lnTo>
                <a:lnTo>
                  <a:pt x="714" y="247"/>
                </a:lnTo>
                <a:lnTo>
                  <a:pt x="700" y="238"/>
                </a:lnTo>
                <a:lnTo>
                  <a:pt x="686" y="230"/>
                </a:lnTo>
                <a:lnTo>
                  <a:pt x="672" y="222"/>
                </a:lnTo>
                <a:lnTo>
                  <a:pt x="657" y="216"/>
                </a:lnTo>
                <a:lnTo>
                  <a:pt x="649" y="212"/>
                </a:lnTo>
                <a:lnTo>
                  <a:pt x="641" y="209"/>
                </a:lnTo>
                <a:lnTo>
                  <a:pt x="626" y="203"/>
                </a:lnTo>
                <a:lnTo>
                  <a:pt x="618" y="201"/>
                </a:lnTo>
                <a:lnTo>
                  <a:pt x="610" y="199"/>
                </a:lnTo>
                <a:lnTo>
                  <a:pt x="602" y="197"/>
                </a:lnTo>
                <a:lnTo>
                  <a:pt x="593" y="195"/>
                </a:lnTo>
                <a:lnTo>
                  <a:pt x="576" y="192"/>
                </a:lnTo>
                <a:lnTo>
                  <a:pt x="559" y="190"/>
                </a:lnTo>
                <a:lnTo>
                  <a:pt x="542" y="189"/>
                </a:lnTo>
                <a:lnTo>
                  <a:pt x="525" y="188"/>
                </a:lnTo>
                <a:lnTo>
                  <a:pt x="508" y="189"/>
                </a:lnTo>
                <a:lnTo>
                  <a:pt x="491" y="190"/>
                </a:lnTo>
                <a:lnTo>
                  <a:pt x="482" y="191"/>
                </a:lnTo>
                <a:lnTo>
                  <a:pt x="474" y="192"/>
                </a:lnTo>
                <a:lnTo>
                  <a:pt x="457" y="195"/>
                </a:lnTo>
                <a:lnTo>
                  <a:pt x="449" y="197"/>
                </a:lnTo>
                <a:lnTo>
                  <a:pt x="440" y="199"/>
                </a:lnTo>
                <a:lnTo>
                  <a:pt x="424" y="203"/>
                </a:lnTo>
                <a:lnTo>
                  <a:pt x="409" y="209"/>
                </a:lnTo>
                <a:lnTo>
                  <a:pt x="393" y="216"/>
                </a:lnTo>
                <a:lnTo>
                  <a:pt x="386" y="219"/>
                </a:lnTo>
                <a:lnTo>
                  <a:pt x="378" y="222"/>
                </a:lnTo>
                <a:lnTo>
                  <a:pt x="371" y="226"/>
                </a:lnTo>
                <a:lnTo>
                  <a:pt x="364" y="230"/>
                </a:lnTo>
                <a:lnTo>
                  <a:pt x="350" y="238"/>
                </a:lnTo>
                <a:lnTo>
                  <a:pt x="336" y="247"/>
                </a:lnTo>
                <a:lnTo>
                  <a:pt x="323" y="256"/>
                </a:lnTo>
                <a:lnTo>
                  <a:pt x="310" y="266"/>
                </a:lnTo>
                <a:lnTo>
                  <a:pt x="298" y="276"/>
                </a:lnTo>
                <a:lnTo>
                  <a:pt x="286" y="288"/>
                </a:lnTo>
                <a:lnTo>
                  <a:pt x="274" y="300"/>
                </a:lnTo>
                <a:lnTo>
                  <a:pt x="269" y="306"/>
                </a:lnTo>
                <a:lnTo>
                  <a:pt x="264" y="312"/>
                </a:lnTo>
                <a:lnTo>
                  <a:pt x="254" y="325"/>
                </a:lnTo>
                <a:lnTo>
                  <a:pt x="245" y="338"/>
                </a:lnTo>
                <a:lnTo>
                  <a:pt x="236" y="352"/>
                </a:lnTo>
                <a:lnTo>
                  <a:pt x="228" y="366"/>
                </a:lnTo>
                <a:lnTo>
                  <a:pt x="220" y="380"/>
                </a:lnTo>
                <a:lnTo>
                  <a:pt x="214" y="396"/>
                </a:lnTo>
                <a:lnTo>
                  <a:pt x="211" y="404"/>
                </a:lnTo>
                <a:lnTo>
                  <a:pt x="208" y="412"/>
                </a:lnTo>
                <a:lnTo>
                  <a:pt x="202" y="427"/>
                </a:lnTo>
                <a:lnTo>
                  <a:pt x="200" y="435"/>
                </a:lnTo>
                <a:lnTo>
                  <a:pt x="198" y="443"/>
                </a:lnTo>
                <a:lnTo>
                  <a:pt x="196" y="451"/>
                </a:lnTo>
                <a:lnTo>
                  <a:pt x="194" y="459"/>
                </a:lnTo>
                <a:lnTo>
                  <a:pt x="191" y="477"/>
                </a:lnTo>
                <a:lnTo>
                  <a:pt x="189" y="494"/>
                </a:lnTo>
                <a:lnTo>
                  <a:pt x="188" y="511"/>
                </a:lnTo>
                <a:lnTo>
                  <a:pt x="187" y="528"/>
                </a:lnTo>
                <a:close/>
                <a:moveTo>
                  <a:pt x="887" y="917"/>
                </a:moveTo>
                <a:lnTo>
                  <a:pt x="820" y="893"/>
                </a:lnTo>
                <a:lnTo>
                  <a:pt x="800" y="909"/>
                </a:lnTo>
                <a:lnTo>
                  <a:pt x="780" y="923"/>
                </a:lnTo>
                <a:lnTo>
                  <a:pt x="781" y="996"/>
                </a:lnTo>
                <a:lnTo>
                  <a:pt x="766" y="1003"/>
                </a:lnTo>
                <a:lnTo>
                  <a:pt x="751" y="1011"/>
                </a:lnTo>
                <a:lnTo>
                  <a:pt x="693" y="967"/>
                </a:lnTo>
                <a:lnTo>
                  <a:pt x="670" y="975"/>
                </a:lnTo>
                <a:lnTo>
                  <a:pt x="658" y="979"/>
                </a:lnTo>
                <a:lnTo>
                  <a:pt x="646" y="982"/>
                </a:lnTo>
                <a:lnTo>
                  <a:pt x="625" y="1051"/>
                </a:lnTo>
                <a:lnTo>
                  <a:pt x="591" y="1057"/>
                </a:lnTo>
                <a:lnTo>
                  <a:pt x="550" y="998"/>
                </a:lnTo>
                <a:lnTo>
                  <a:pt x="525" y="999"/>
                </a:lnTo>
                <a:lnTo>
                  <a:pt x="500" y="998"/>
                </a:lnTo>
                <a:lnTo>
                  <a:pt x="459" y="1057"/>
                </a:lnTo>
                <a:lnTo>
                  <a:pt x="442" y="1054"/>
                </a:lnTo>
                <a:lnTo>
                  <a:pt x="425" y="1051"/>
                </a:lnTo>
                <a:lnTo>
                  <a:pt x="404" y="982"/>
                </a:lnTo>
                <a:lnTo>
                  <a:pt x="380" y="975"/>
                </a:lnTo>
                <a:lnTo>
                  <a:pt x="369" y="971"/>
                </a:lnTo>
                <a:lnTo>
                  <a:pt x="357" y="967"/>
                </a:lnTo>
                <a:lnTo>
                  <a:pt x="300" y="1011"/>
                </a:lnTo>
                <a:lnTo>
                  <a:pt x="284" y="1003"/>
                </a:lnTo>
                <a:lnTo>
                  <a:pt x="269" y="996"/>
                </a:lnTo>
                <a:lnTo>
                  <a:pt x="270" y="923"/>
                </a:lnTo>
                <a:lnTo>
                  <a:pt x="250" y="909"/>
                </a:lnTo>
                <a:lnTo>
                  <a:pt x="240" y="902"/>
                </a:lnTo>
                <a:lnTo>
                  <a:pt x="230" y="893"/>
                </a:lnTo>
                <a:lnTo>
                  <a:pt x="163" y="917"/>
                </a:lnTo>
                <a:lnTo>
                  <a:pt x="151" y="905"/>
                </a:lnTo>
                <a:lnTo>
                  <a:pt x="138" y="892"/>
                </a:lnTo>
                <a:lnTo>
                  <a:pt x="162" y="825"/>
                </a:lnTo>
                <a:lnTo>
                  <a:pt x="147" y="804"/>
                </a:lnTo>
                <a:lnTo>
                  <a:pt x="132" y="784"/>
                </a:lnTo>
                <a:lnTo>
                  <a:pt x="61" y="785"/>
                </a:lnTo>
                <a:lnTo>
                  <a:pt x="53" y="770"/>
                </a:lnTo>
                <a:lnTo>
                  <a:pt x="45" y="755"/>
                </a:lnTo>
                <a:lnTo>
                  <a:pt x="88" y="697"/>
                </a:lnTo>
                <a:lnTo>
                  <a:pt x="80" y="674"/>
                </a:lnTo>
                <a:lnTo>
                  <a:pt x="76" y="662"/>
                </a:lnTo>
                <a:lnTo>
                  <a:pt x="73" y="650"/>
                </a:lnTo>
                <a:lnTo>
                  <a:pt x="5" y="628"/>
                </a:lnTo>
                <a:lnTo>
                  <a:pt x="0" y="595"/>
                </a:lnTo>
                <a:lnTo>
                  <a:pt x="58" y="553"/>
                </a:lnTo>
                <a:lnTo>
                  <a:pt x="57" y="528"/>
                </a:lnTo>
                <a:lnTo>
                  <a:pt x="58" y="503"/>
                </a:lnTo>
                <a:lnTo>
                  <a:pt x="0" y="461"/>
                </a:lnTo>
                <a:lnTo>
                  <a:pt x="2" y="445"/>
                </a:lnTo>
                <a:lnTo>
                  <a:pt x="5" y="428"/>
                </a:lnTo>
                <a:lnTo>
                  <a:pt x="73" y="407"/>
                </a:lnTo>
                <a:lnTo>
                  <a:pt x="80" y="382"/>
                </a:lnTo>
                <a:lnTo>
                  <a:pt x="84" y="371"/>
                </a:lnTo>
                <a:lnTo>
                  <a:pt x="88" y="359"/>
                </a:lnTo>
                <a:lnTo>
                  <a:pt x="45" y="302"/>
                </a:lnTo>
                <a:lnTo>
                  <a:pt x="53" y="286"/>
                </a:lnTo>
                <a:lnTo>
                  <a:pt x="61" y="271"/>
                </a:lnTo>
                <a:lnTo>
                  <a:pt x="132" y="272"/>
                </a:lnTo>
                <a:lnTo>
                  <a:pt x="147" y="252"/>
                </a:lnTo>
                <a:lnTo>
                  <a:pt x="154" y="242"/>
                </a:lnTo>
                <a:lnTo>
                  <a:pt x="162" y="232"/>
                </a:lnTo>
                <a:lnTo>
                  <a:pt x="138" y="164"/>
                </a:lnTo>
                <a:lnTo>
                  <a:pt x="151" y="152"/>
                </a:lnTo>
                <a:lnTo>
                  <a:pt x="163" y="140"/>
                </a:lnTo>
                <a:lnTo>
                  <a:pt x="230" y="163"/>
                </a:lnTo>
                <a:lnTo>
                  <a:pt x="250" y="148"/>
                </a:lnTo>
                <a:lnTo>
                  <a:pt x="270" y="134"/>
                </a:lnTo>
                <a:lnTo>
                  <a:pt x="269" y="62"/>
                </a:lnTo>
                <a:lnTo>
                  <a:pt x="284" y="54"/>
                </a:lnTo>
                <a:lnTo>
                  <a:pt x="300" y="46"/>
                </a:lnTo>
                <a:lnTo>
                  <a:pt x="357" y="89"/>
                </a:lnTo>
                <a:lnTo>
                  <a:pt x="380" y="81"/>
                </a:lnTo>
                <a:lnTo>
                  <a:pt x="392" y="77"/>
                </a:lnTo>
                <a:lnTo>
                  <a:pt x="404" y="74"/>
                </a:lnTo>
                <a:lnTo>
                  <a:pt x="425" y="5"/>
                </a:lnTo>
                <a:lnTo>
                  <a:pt x="459" y="0"/>
                </a:lnTo>
                <a:lnTo>
                  <a:pt x="500" y="59"/>
                </a:lnTo>
                <a:lnTo>
                  <a:pt x="525" y="58"/>
                </a:lnTo>
                <a:lnTo>
                  <a:pt x="550" y="59"/>
                </a:lnTo>
                <a:lnTo>
                  <a:pt x="591" y="0"/>
                </a:lnTo>
                <a:lnTo>
                  <a:pt x="608" y="2"/>
                </a:lnTo>
                <a:lnTo>
                  <a:pt x="625" y="5"/>
                </a:lnTo>
                <a:lnTo>
                  <a:pt x="646" y="74"/>
                </a:lnTo>
                <a:lnTo>
                  <a:pt x="670" y="81"/>
                </a:lnTo>
                <a:lnTo>
                  <a:pt x="682" y="85"/>
                </a:lnTo>
                <a:lnTo>
                  <a:pt x="693" y="89"/>
                </a:lnTo>
                <a:lnTo>
                  <a:pt x="751" y="46"/>
                </a:lnTo>
                <a:lnTo>
                  <a:pt x="766" y="54"/>
                </a:lnTo>
                <a:lnTo>
                  <a:pt x="781" y="62"/>
                </a:lnTo>
                <a:lnTo>
                  <a:pt x="780" y="134"/>
                </a:lnTo>
                <a:lnTo>
                  <a:pt x="800" y="148"/>
                </a:lnTo>
                <a:lnTo>
                  <a:pt x="810" y="155"/>
                </a:lnTo>
                <a:lnTo>
                  <a:pt x="820" y="163"/>
                </a:lnTo>
                <a:lnTo>
                  <a:pt x="887" y="140"/>
                </a:lnTo>
                <a:lnTo>
                  <a:pt x="900" y="152"/>
                </a:lnTo>
                <a:lnTo>
                  <a:pt x="912" y="164"/>
                </a:lnTo>
                <a:lnTo>
                  <a:pt x="888" y="232"/>
                </a:lnTo>
                <a:lnTo>
                  <a:pt x="904" y="252"/>
                </a:lnTo>
                <a:lnTo>
                  <a:pt x="918" y="272"/>
                </a:lnTo>
                <a:lnTo>
                  <a:pt x="990" y="271"/>
                </a:lnTo>
                <a:lnTo>
                  <a:pt x="997" y="286"/>
                </a:lnTo>
                <a:lnTo>
                  <a:pt x="1005" y="302"/>
                </a:lnTo>
                <a:lnTo>
                  <a:pt x="962" y="359"/>
                </a:lnTo>
                <a:lnTo>
                  <a:pt x="970" y="382"/>
                </a:lnTo>
                <a:lnTo>
                  <a:pt x="974" y="395"/>
                </a:lnTo>
                <a:lnTo>
                  <a:pt x="977" y="407"/>
                </a:lnTo>
                <a:lnTo>
                  <a:pt x="1045" y="428"/>
                </a:lnTo>
                <a:lnTo>
                  <a:pt x="1052" y="461"/>
                </a:lnTo>
                <a:lnTo>
                  <a:pt x="992" y="503"/>
                </a:lnTo>
                <a:lnTo>
                  <a:pt x="993" y="528"/>
                </a:lnTo>
                <a:lnTo>
                  <a:pt x="992" y="553"/>
                </a:lnTo>
                <a:lnTo>
                  <a:pt x="1052" y="595"/>
                </a:lnTo>
                <a:lnTo>
                  <a:pt x="1049" y="611"/>
                </a:lnTo>
                <a:lnTo>
                  <a:pt x="1045" y="628"/>
                </a:lnTo>
                <a:lnTo>
                  <a:pt x="977" y="650"/>
                </a:lnTo>
                <a:lnTo>
                  <a:pt x="970" y="674"/>
                </a:lnTo>
                <a:lnTo>
                  <a:pt x="966" y="686"/>
                </a:lnTo>
                <a:lnTo>
                  <a:pt x="962" y="697"/>
                </a:lnTo>
                <a:lnTo>
                  <a:pt x="1005" y="755"/>
                </a:lnTo>
                <a:lnTo>
                  <a:pt x="997" y="770"/>
                </a:lnTo>
                <a:lnTo>
                  <a:pt x="990" y="785"/>
                </a:lnTo>
                <a:lnTo>
                  <a:pt x="918" y="784"/>
                </a:lnTo>
                <a:lnTo>
                  <a:pt x="904" y="804"/>
                </a:lnTo>
                <a:lnTo>
                  <a:pt x="897" y="814"/>
                </a:lnTo>
                <a:lnTo>
                  <a:pt x="888" y="825"/>
                </a:lnTo>
                <a:lnTo>
                  <a:pt x="912" y="892"/>
                </a:lnTo>
                <a:lnTo>
                  <a:pt x="900" y="905"/>
                </a:lnTo>
                <a:lnTo>
                  <a:pt x="887" y="917"/>
                </a:lnTo>
                <a:close/>
              </a:path>
            </a:pathLst>
          </a:custGeom>
          <a:solidFill>
            <a:schemeClr val="accent1">
              <a:lumMod val="20000"/>
              <a:lumOff val="80000"/>
            </a:schemeClr>
          </a:solidFill>
          <a:ln w="6350">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1424" tIns="45712" rIns="91424" bIns="4571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Freeform 3"/>
          <p:cNvSpPr>
            <a:spLocks noEditPoints="1"/>
          </p:cNvSpPr>
          <p:nvPr/>
        </p:nvSpPr>
        <p:spPr bwMode="auto">
          <a:xfrm>
            <a:off x="3216667" y="1687303"/>
            <a:ext cx="1846692" cy="1841043"/>
          </a:xfrm>
          <a:custGeom>
            <a:avLst/>
            <a:gdLst>
              <a:gd name="T0" fmla="*/ 137 w 636"/>
              <a:gd name="T1" fmla="*/ 344 h 633"/>
              <a:gd name="T2" fmla="*/ 146 w 636"/>
              <a:gd name="T3" fmla="*/ 379 h 633"/>
              <a:gd name="T4" fmla="*/ 157 w 636"/>
              <a:gd name="T5" fmla="*/ 404 h 633"/>
              <a:gd name="T6" fmla="*/ 177 w 636"/>
              <a:gd name="T7" fmla="*/ 432 h 633"/>
              <a:gd name="T8" fmla="*/ 202 w 636"/>
              <a:gd name="T9" fmla="*/ 457 h 633"/>
              <a:gd name="T10" fmla="*/ 231 w 636"/>
              <a:gd name="T11" fmla="*/ 477 h 633"/>
              <a:gd name="T12" fmla="*/ 272 w 636"/>
              <a:gd name="T13" fmla="*/ 493 h 633"/>
              <a:gd name="T14" fmla="*/ 308 w 636"/>
              <a:gd name="T15" fmla="*/ 498 h 633"/>
              <a:gd name="T16" fmla="*/ 346 w 636"/>
              <a:gd name="T17" fmla="*/ 496 h 633"/>
              <a:gd name="T18" fmla="*/ 381 w 636"/>
              <a:gd name="T19" fmla="*/ 487 h 633"/>
              <a:gd name="T20" fmla="*/ 405 w 636"/>
              <a:gd name="T21" fmla="*/ 477 h 633"/>
              <a:gd name="T22" fmla="*/ 434 w 636"/>
              <a:gd name="T23" fmla="*/ 457 h 633"/>
              <a:gd name="T24" fmla="*/ 460 w 636"/>
              <a:gd name="T25" fmla="*/ 432 h 633"/>
              <a:gd name="T26" fmla="*/ 479 w 636"/>
              <a:gd name="T27" fmla="*/ 404 h 633"/>
              <a:gd name="T28" fmla="*/ 495 w 636"/>
              <a:gd name="T29" fmla="*/ 362 h 633"/>
              <a:gd name="T30" fmla="*/ 501 w 636"/>
              <a:gd name="T31" fmla="*/ 325 h 633"/>
              <a:gd name="T32" fmla="*/ 499 w 636"/>
              <a:gd name="T33" fmla="*/ 288 h 633"/>
              <a:gd name="T34" fmla="*/ 490 w 636"/>
              <a:gd name="T35" fmla="*/ 254 h 633"/>
              <a:gd name="T36" fmla="*/ 479 w 636"/>
              <a:gd name="T37" fmla="*/ 230 h 633"/>
              <a:gd name="T38" fmla="*/ 460 w 636"/>
              <a:gd name="T39" fmla="*/ 201 h 633"/>
              <a:gd name="T40" fmla="*/ 434 w 636"/>
              <a:gd name="T41" fmla="*/ 176 h 633"/>
              <a:gd name="T42" fmla="*/ 405 w 636"/>
              <a:gd name="T43" fmla="*/ 157 h 633"/>
              <a:gd name="T44" fmla="*/ 364 w 636"/>
              <a:gd name="T45" fmla="*/ 139 h 633"/>
              <a:gd name="T46" fmla="*/ 328 w 636"/>
              <a:gd name="T47" fmla="*/ 134 h 633"/>
              <a:gd name="T48" fmla="*/ 290 w 636"/>
              <a:gd name="T49" fmla="*/ 136 h 633"/>
              <a:gd name="T50" fmla="*/ 255 w 636"/>
              <a:gd name="T51" fmla="*/ 145 h 633"/>
              <a:gd name="T52" fmla="*/ 231 w 636"/>
              <a:gd name="T53" fmla="*/ 157 h 633"/>
              <a:gd name="T54" fmla="*/ 202 w 636"/>
              <a:gd name="T55" fmla="*/ 176 h 633"/>
              <a:gd name="T56" fmla="*/ 177 w 636"/>
              <a:gd name="T57" fmla="*/ 201 h 633"/>
              <a:gd name="T58" fmla="*/ 157 w 636"/>
              <a:gd name="T59" fmla="*/ 230 h 633"/>
              <a:gd name="T60" fmla="*/ 141 w 636"/>
              <a:gd name="T61" fmla="*/ 271 h 633"/>
              <a:gd name="T62" fmla="*/ 135 w 636"/>
              <a:gd name="T63" fmla="*/ 307 h 633"/>
              <a:gd name="T64" fmla="*/ 429 w 636"/>
              <a:gd name="T65" fmla="*/ 551 h 633"/>
              <a:gd name="T66" fmla="*/ 382 w 636"/>
              <a:gd name="T67" fmla="*/ 628 h 633"/>
              <a:gd name="T68" fmla="*/ 299 w 636"/>
              <a:gd name="T69" fmla="*/ 575 h 633"/>
              <a:gd name="T70" fmla="*/ 219 w 636"/>
              <a:gd name="T71" fmla="*/ 618 h 633"/>
              <a:gd name="T72" fmla="*/ 184 w 636"/>
              <a:gd name="T73" fmla="*/ 536 h 633"/>
              <a:gd name="T74" fmla="*/ 146 w 636"/>
              <a:gd name="T75" fmla="*/ 507 h 633"/>
              <a:gd name="T76" fmla="*/ 94 w 636"/>
              <a:gd name="T77" fmla="*/ 440 h 633"/>
              <a:gd name="T78" fmla="*/ 75 w 636"/>
              <a:gd name="T79" fmla="*/ 395 h 633"/>
              <a:gd name="T80" fmla="*/ 64 w 636"/>
              <a:gd name="T81" fmla="*/ 311 h 633"/>
              <a:gd name="T82" fmla="*/ 70 w 636"/>
              <a:gd name="T83" fmla="*/ 262 h 633"/>
              <a:gd name="T84" fmla="*/ 102 w 636"/>
              <a:gd name="T85" fmla="*/ 184 h 633"/>
              <a:gd name="T86" fmla="*/ 132 w 636"/>
              <a:gd name="T87" fmla="*/ 144 h 633"/>
              <a:gd name="T88" fmla="*/ 200 w 636"/>
              <a:gd name="T89" fmla="*/ 93 h 633"/>
              <a:gd name="T90" fmla="*/ 246 w 636"/>
              <a:gd name="T91" fmla="*/ 74 h 633"/>
              <a:gd name="T92" fmla="*/ 296 w 636"/>
              <a:gd name="T93" fmla="*/ 0 h 633"/>
              <a:gd name="T94" fmla="*/ 367 w 636"/>
              <a:gd name="T95" fmla="*/ 67 h 633"/>
              <a:gd name="T96" fmla="*/ 444 w 636"/>
              <a:gd name="T97" fmla="*/ 25 h 633"/>
              <a:gd name="T98" fmla="*/ 478 w 636"/>
              <a:gd name="T99" fmla="*/ 116 h 633"/>
              <a:gd name="T100" fmla="*/ 574 w 636"/>
              <a:gd name="T101" fmla="*/ 126 h 633"/>
              <a:gd name="T102" fmla="*/ 550 w 636"/>
              <a:gd name="T103" fmla="*/ 205 h 633"/>
              <a:gd name="T104" fmla="*/ 567 w 636"/>
              <a:gd name="T105" fmla="*/ 245 h 633"/>
              <a:gd name="T106" fmla="*/ 577 w 636"/>
              <a:gd name="T107" fmla="*/ 329 h 633"/>
              <a:gd name="T108" fmla="*/ 571 w 636"/>
              <a:gd name="T109" fmla="*/ 377 h 633"/>
              <a:gd name="T110" fmla="*/ 537 w 636"/>
              <a:gd name="T111" fmla="*/ 456 h 633"/>
              <a:gd name="T112" fmla="*/ 509 w 636"/>
              <a:gd name="T113" fmla="*/ 493 h 633"/>
              <a:gd name="T114" fmla="*/ 495 w 636"/>
              <a:gd name="T115" fmla="*/ 581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6" h="633">
                <a:moveTo>
                  <a:pt x="135" y="316"/>
                </a:moveTo>
                <a:lnTo>
                  <a:pt x="135" y="325"/>
                </a:lnTo>
                <a:lnTo>
                  <a:pt x="136" y="335"/>
                </a:lnTo>
                <a:lnTo>
                  <a:pt x="137" y="344"/>
                </a:lnTo>
                <a:lnTo>
                  <a:pt x="139" y="354"/>
                </a:lnTo>
                <a:lnTo>
                  <a:pt x="141" y="362"/>
                </a:lnTo>
                <a:lnTo>
                  <a:pt x="143" y="371"/>
                </a:lnTo>
                <a:lnTo>
                  <a:pt x="146" y="379"/>
                </a:lnTo>
                <a:lnTo>
                  <a:pt x="149" y="388"/>
                </a:lnTo>
                <a:lnTo>
                  <a:pt x="151" y="392"/>
                </a:lnTo>
                <a:lnTo>
                  <a:pt x="153" y="396"/>
                </a:lnTo>
                <a:lnTo>
                  <a:pt x="157" y="404"/>
                </a:lnTo>
                <a:lnTo>
                  <a:pt x="161" y="411"/>
                </a:lnTo>
                <a:lnTo>
                  <a:pt x="166" y="419"/>
                </a:lnTo>
                <a:lnTo>
                  <a:pt x="171" y="426"/>
                </a:lnTo>
                <a:lnTo>
                  <a:pt x="177" y="432"/>
                </a:lnTo>
                <a:lnTo>
                  <a:pt x="182" y="439"/>
                </a:lnTo>
                <a:lnTo>
                  <a:pt x="189" y="445"/>
                </a:lnTo>
                <a:lnTo>
                  <a:pt x="196" y="451"/>
                </a:lnTo>
                <a:lnTo>
                  <a:pt x="202" y="457"/>
                </a:lnTo>
                <a:lnTo>
                  <a:pt x="209" y="462"/>
                </a:lnTo>
                <a:lnTo>
                  <a:pt x="216" y="468"/>
                </a:lnTo>
                <a:lnTo>
                  <a:pt x="223" y="472"/>
                </a:lnTo>
                <a:lnTo>
                  <a:pt x="231" y="477"/>
                </a:lnTo>
                <a:lnTo>
                  <a:pt x="247" y="484"/>
                </a:lnTo>
                <a:lnTo>
                  <a:pt x="255" y="487"/>
                </a:lnTo>
                <a:lnTo>
                  <a:pt x="264" y="490"/>
                </a:lnTo>
                <a:lnTo>
                  <a:pt x="272" y="493"/>
                </a:lnTo>
                <a:lnTo>
                  <a:pt x="281" y="495"/>
                </a:lnTo>
                <a:lnTo>
                  <a:pt x="290" y="496"/>
                </a:lnTo>
                <a:lnTo>
                  <a:pt x="299" y="498"/>
                </a:lnTo>
                <a:lnTo>
                  <a:pt x="308" y="498"/>
                </a:lnTo>
                <a:lnTo>
                  <a:pt x="319" y="499"/>
                </a:lnTo>
                <a:lnTo>
                  <a:pt x="328" y="498"/>
                </a:lnTo>
                <a:lnTo>
                  <a:pt x="337" y="498"/>
                </a:lnTo>
                <a:lnTo>
                  <a:pt x="346" y="496"/>
                </a:lnTo>
                <a:lnTo>
                  <a:pt x="355" y="495"/>
                </a:lnTo>
                <a:lnTo>
                  <a:pt x="364" y="493"/>
                </a:lnTo>
                <a:lnTo>
                  <a:pt x="372" y="490"/>
                </a:lnTo>
                <a:lnTo>
                  <a:pt x="381" y="487"/>
                </a:lnTo>
                <a:lnTo>
                  <a:pt x="389" y="484"/>
                </a:lnTo>
                <a:lnTo>
                  <a:pt x="393" y="482"/>
                </a:lnTo>
                <a:lnTo>
                  <a:pt x="397" y="481"/>
                </a:lnTo>
                <a:lnTo>
                  <a:pt x="405" y="477"/>
                </a:lnTo>
                <a:lnTo>
                  <a:pt x="413" y="472"/>
                </a:lnTo>
                <a:lnTo>
                  <a:pt x="420" y="468"/>
                </a:lnTo>
                <a:lnTo>
                  <a:pt x="427" y="462"/>
                </a:lnTo>
                <a:lnTo>
                  <a:pt x="434" y="457"/>
                </a:lnTo>
                <a:lnTo>
                  <a:pt x="442" y="451"/>
                </a:lnTo>
                <a:lnTo>
                  <a:pt x="448" y="445"/>
                </a:lnTo>
                <a:lnTo>
                  <a:pt x="454" y="439"/>
                </a:lnTo>
                <a:lnTo>
                  <a:pt x="460" y="432"/>
                </a:lnTo>
                <a:lnTo>
                  <a:pt x="465" y="426"/>
                </a:lnTo>
                <a:lnTo>
                  <a:pt x="470" y="419"/>
                </a:lnTo>
                <a:lnTo>
                  <a:pt x="475" y="411"/>
                </a:lnTo>
                <a:lnTo>
                  <a:pt x="479" y="404"/>
                </a:lnTo>
                <a:lnTo>
                  <a:pt x="487" y="388"/>
                </a:lnTo>
                <a:lnTo>
                  <a:pt x="490" y="379"/>
                </a:lnTo>
                <a:lnTo>
                  <a:pt x="493" y="371"/>
                </a:lnTo>
                <a:lnTo>
                  <a:pt x="495" y="362"/>
                </a:lnTo>
                <a:lnTo>
                  <a:pt x="497" y="354"/>
                </a:lnTo>
                <a:lnTo>
                  <a:pt x="499" y="344"/>
                </a:lnTo>
                <a:lnTo>
                  <a:pt x="500" y="335"/>
                </a:lnTo>
                <a:lnTo>
                  <a:pt x="501" y="325"/>
                </a:lnTo>
                <a:lnTo>
                  <a:pt x="501" y="316"/>
                </a:lnTo>
                <a:lnTo>
                  <a:pt x="501" y="307"/>
                </a:lnTo>
                <a:lnTo>
                  <a:pt x="500" y="298"/>
                </a:lnTo>
                <a:lnTo>
                  <a:pt x="499" y="288"/>
                </a:lnTo>
                <a:lnTo>
                  <a:pt x="497" y="279"/>
                </a:lnTo>
                <a:lnTo>
                  <a:pt x="495" y="271"/>
                </a:lnTo>
                <a:lnTo>
                  <a:pt x="493" y="262"/>
                </a:lnTo>
                <a:lnTo>
                  <a:pt x="490" y="254"/>
                </a:lnTo>
                <a:lnTo>
                  <a:pt x="487" y="245"/>
                </a:lnTo>
                <a:lnTo>
                  <a:pt x="485" y="241"/>
                </a:lnTo>
                <a:lnTo>
                  <a:pt x="483" y="237"/>
                </a:lnTo>
                <a:lnTo>
                  <a:pt x="479" y="230"/>
                </a:lnTo>
                <a:lnTo>
                  <a:pt x="475" y="222"/>
                </a:lnTo>
                <a:lnTo>
                  <a:pt x="470" y="215"/>
                </a:lnTo>
                <a:lnTo>
                  <a:pt x="465" y="207"/>
                </a:lnTo>
                <a:lnTo>
                  <a:pt x="460" y="201"/>
                </a:lnTo>
                <a:lnTo>
                  <a:pt x="454" y="194"/>
                </a:lnTo>
                <a:lnTo>
                  <a:pt x="448" y="188"/>
                </a:lnTo>
                <a:lnTo>
                  <a:pt x="442" y="182"/>
                </a:lnTo>
                <a:lnTo>
                  <a:pt x="434" y="176"/>
                </a:lnTo>
                <a:lnTo>
                  <a:pt x="427" y="171"/>
                </a:lnTo>
                <a:lnTo>
                  <a:pt x="420" y="166"/>
                </a:lnTo>
                <a:lnTo>
                  <a:pt x="413" y="161"/>
                </a:lnTo>
                <a:lnTo>
                  <a:pt x="405" y="157"/>
                </a:lnTo>
                <a:lnTo>
                  <a:pt x="389" y="148"/>
                </a:lnTo>
                <a:lnTo>
                  <a:pt x="381" y="145"/>
                </a:lnTo>
                <a:lnTo>
                  <a:pt x="372" y="142"/>
                </a:lnTo>
                <a:lnTo>
                  <a:pt x="364" y="139"/>
                </a:lnTo>
                <a:lnTo>
                  <a:pt x="355" y="137"/>
                </a:lnTo>
                <a:lnTo>
                  <a:pt x="346" y="136"/>
                </a:lnTo>
                <a:lnTo>
                  <a:pt x="337" y="135"/>
                </a:lnTo>
                <a:lnTo>
                  <a:pt x="328" y="134"/>
                </a:lnTo>
                <a:lnTo>
                  <a:pt x="319" y="134"/>
                </a:lnTo>
                <a:lnTo>
                  <a:pt x="308" y="134"/>
                </a:lnTo>
                <a:lnTo>
                  <a:pt x="299" y="135"/>
                </a:lnTo>
                <a:lnTo>
                  <a:pt x="290" y="136"/>
                </a:lnTo>
                <a:lnTo>
                  <a:pt x="281" y="137"/>
                </a:lnTo>
                <a:lnTo>
                  <a:pt x="272" y="139"/>
                </a:lnTo>
                <a:lnTo>
                  <a:pt x="264" y="142"/>
                </a:lnTo>
                <a:lnTo>
                  <a:pt x="255" y="145"/>
                </a:lnTo>
                <a:lnTo>
                  <a:pt x="247" y="148"/>
                </a:lnTo>
                <a:lnTo>
                  <a:pt x="243" y="150"/>
                </a:lnTo>
                <a:lnTo>
                  <a:pt x="239" y="153"/>
                </a:lnTo>
                <a:lnTo>
                  <a:pt x="231" y="157"/>
                </a:lnTo>
                <a:lnTo>
                  <a:pt x="223" y="161"/>
                </a:lnTo>
                <a:lnTo>
                  <a:pt x="216" y="166"/>
                </a:lnTo>
                <a:lnTo>
                  <a:pt x="209" y="171"/>
                </a:lnTo>
                <a:lnTo>
                  <a:pt x="202" y="176"/>
                </a:lnTo>
                <a:lnTo>
                  <a:pt x="196" y="182"/>
                </a:lnTo>
                <a:lnTo>
                  <a:pt x="189" y="188"/>
                </a:lnTo>
                <a:lnTo>
                  <a:pt x="182" y="194"/>
                </a:lnTo>
                <a:lnTo>
                  <a:pt x="177" y="201"/>
                </a:lnTo>
                <a:lnTo>
                  <a:pt x="171" y="207"/>
                </a:lnTo>
                <a:lnTo>
                  <a:pt x="166" y="215"/>
                </a:lnTo>
                <a:lnTo>
                  <a:pt x="161" y="222"/>
                </a:lnTo>
                <a:lnTo>
                  <a:pt x="157" y="230"/>
                </a:lnTo>
                <a:lnTo>
                  <a:pt x="149" y="245"/>
                </a:lnTo>
                <a:lnTo>
                  <a:pt x="146" y="254"/>
                </a:lnTo>
                <a:lnTo>
                  <a:pt x="143" y="262"/>
                </a:lnTo>
                <a:lnTo>
                  <a:pt x="141" y="271"/>
                </a:lnTo>
                <a:lnTo>
                  <a:pt x="139" y="279"/>
                </a:lnTo>
                <a:lnTo>
                  <a:pt x="137" y="288"/>
                </a:lnTo>
                <a:lnTo>
                  <a:pt x="136" y="298"/>
                </a:lnTo>
                <a:lnTo>
                  <a:pt x="135" y="307"/>
                </a:lnTo>
                <a:lnTo>
                  <a:pt x="135" y="316"/>
                </a:lnTo>
                <a:close/>
                <a:moveTo>
                  <a:pt x="495" y="581"/>
                </a:moveTo>
                <a:lnTo>
                  <a:pt x="441" y="545"/>
                </a:lnTo>
                <a:lnTo>
                  <a:pt x="429" y="551"/>
                </a:lnTo>
                <a:lnTo>
                  <a:pt x="419" y="556"/>
                </a:lnTo>
                <a:lnTo>
                  <a:pt x="408" y="560"/>
                </a:lnTo>
                <a:lnTo>
                  <a:pt x="396" y="564"/>
                </a:lnTo>
                <a:lnTo>
                  <a:pt x="382" y="628"/>
                </a:lnTo>
                <a:lnTo>
                  <a:pt x="362" y="631"/>
                </a:lnTo>
                <a:lnTo>
                  <a:pt x="342" y="633"/>
                </a:lnTo>
                <a:lnTo>
                  <a:pt x="311" y="575"/>
                </a:lnTo>
                <a:lnTo>
                  <a:pt x="299" y="575"/>
                </a:lnTo>
                <a:lnTo>
                  <a:pt x="287" y="573"/>
                </a:lnTo>
                <a:lnTo>
                  <a:pt x="275" y="572"/>
                </a:lnTo>
                <a:lnTo>
                  <a:pt x="263" y="569"/>
                </a:lnTo>
                <a:lnTo>
                  <a:pt x="219" y="618"/>
                </a:lnTo>
                <a:lnTo>
                  <a:pt x="209" y="615"/>
                </a:lnTo>
                <a:lnTo>
                  <a:pt x="200" y="612"/>
                </a:lnTo>
                <a:lnTo>
                  <a:pt x="181" y="604"/>
                </a:lnTo>
                <a:lnTo>
                  <a:pt x="184" y="536"/>
                </a:lnTo>
                <a:lnTo>
                  <a:pt x="174" y="530"/>
                </a:lnTo>
                <a:lnTo>
                  <a:pt x="164" y="522"/>
                </a:lnTo>
                <a:lnTo>
                  <a:pt x="155" y="515"/>
                </a:lnTo>
                <a:lnTo>
                  <a:pt x="146" y="507"/>
                </a:lnTo>
                <a:lnTo>
                  <a:pt x="80" y="527"/>
                </a:lnTo>
                <a:lnTo>
                  <a:pt x="68" y="513"/>
                </a:lnTo>
                <a:lnTo>
                  <a:pt x="56" y="498"/>
                </a:lnTo>
                <a:lnTo>
                  <a:pt x="94" y="440"/>
                </a:lnTo>
                <a:lnTo>
                  <a:pt x="89" y="429"/>
                </a:lnTo>
                <a:lnTo>
                  <a:pt x="84" y="418"/>
                </a:lnTo>
                <a:lnTo>
                  <a:pt x="79" y="407"/>
                </a:lnTo>
                <a:lnTo>
                  <a:pt x="75" y="395"/>
                </a:lnTo>
                <a:lnTo>
                  <a:pt x="5" y="380"/>
                </a:lnTo>
                <a:lnTo>
                  <a:pt x="2" y="362"/>
                </a:lnTo>
                <a:lnTo>
                  <a:pt x="0" y="343"/>
                </a:lnTo>
                <a:lnTo>
                  <a:pt x="64" y="311"/>
                </a:lnTo>
                <a:lnTo>
                  <a:pt x="65" y="298"/>
                </a:lnTo>
                <a:lnTo>
                  <a:pt x="66" y="286"/>
                </a:lnTo>
                <a:lnTo>
                  <a:pt x="68" y="274"/>
                </a:lnTo>
                <a:lnTo>
                  <a:pt x="70" y="262"/>
                </a:lnTo>
                <a:lnTo>
                  <a:pt x="16" y="213"/>
                </a:lnTo>
                <a:lnTo>
                  <a:pt x="23" y="197"/>
                </a:lnTo>
                <a:lnTo>
                  <a:pt x="30" y="181"/>
                </a:lnTo>
                <a:lnTo>
                  <a:pt x="102" y="184"/>
                </a:lnTo>
                <a:lnTo>
                  <a:pt x="109" y="174"/>
                </a:lnTo>
                <a:lnTo>
                  <a:pt x="116" y="164"/>
                </a:lnTo>
                <a:lnTo>
                  <a:pt x="124" y="154"/>
                </a:lnTo>
                <a:lnTo>
                  <a:pt x="132" y="144"/>
                </a:lnTo>
                <a:lnTo>
                  <a:pt x="111" y="75"/>
                </a:lnTo>
                <a:lnTo>
                  <a:pt x="124" y="64"/>
                </a:lnTo>
                <a:lnTo>
                  <a:pt x="138" y="54"/>
                </a:lnTo>
                <a:lnTo>
                  <a:pt x="200" y="93"/>
                </a:lnTo>
                <a:lnTo>
                  <a:pt x="211" y="87"/>
                </a:lnTo>
                <a:lnTo>
                  <a:pt x="222" y="82"/>
                </a:lnTo>
                <a:lnTo>
                  <a:pt x="234" y="78"/>
                </a:lnTo>
                <a:lnTo>
                  <a:pt x="246" y="74"/>
                </a:lnTo>
                <a:lnTo>
                  <a:pt x="261" y="4"/>
                </a:lnTo>
                <a:lnTo>
                  <a:pt x="270" y="3"/>
                </a:lnTo>
                <a:lnTo>
                  <a:pt x="279" y="1"/>
                </a:lnTo>
                <a:lnTo>
                  <a:pt x="296" y="0"/>
                </a:lnTo>
                <a:lnTo>
                  <a:pt x="330" y="63"/>
                </a:lnTo>
                <a:lnTo>
                  <a:pt x="343" y="64"/>
                </a:lnTo>
                <a:lnTo>
                  <a:pt x="355" y="65"/>
                </a:lnTo>
                <a:lnTo>
                  <a:pt x="367" y="67"/>
                </a:lnTo>
                <a:lnTo>
                  <a:pt x="379" y="69"/>
                </a:lnTo>
                <a:lnTo>
                  <a:pt x="426" y="18"/>
                </a:lnTo>
                <a:lnTo>
                  <a:pt x="435" y="21"/>
                </a:lnTo>
                <a:lnTo>
                  <a:pt x="444" y="25"/>
                </a:lnTo>
                <a:lnTo>
                  <a:pt x="461" y="32"/>
                </a:lnTo>
                <a:lnTo>
                  <a:pt x="458" y="102"/>
                </a:lnTo>
                <a:lnTo>
                  <a:pt x="468" y="109"/>
                </a:lnTo>
                <a:lnTo>
                  <a:pt x="478" y="116"/>
                </a:lnTo>
                <a:lnTo>
                  <a:pt x="487" y="124"/>
                </a:lnTo>
                <a:lnTo>
                  <a:pt x="496" y="132"/>
                </a:lnTo>
                <a:lnTo>
                  <a:pt x="561" y="111"/>
                </a:lnTo>
                <a:lnTo>
                  <a:pt x="574" y="126"/>
                </a:lnTo>
                <a:lnTo>
                  <a:pt x="579" y="134"/>
                </a:lnTo>
                <a:lnTo>
                  <a:pt x="585" y="142"/>
                </a:lnTo>
                <a:lnTo>
                  <a:pt x="547" y="200"/>
                </a:lnTo>
                <a:lnTo>
                  <a:pt x="550" y="205"/>
                </a:lnTo>
                <a:lnTo>
                  <a:pt x="553" y="211"/>
                </a:lnTo>
                <a:lnTo>
                  <a:pt x="558" y="222"/>
                </a:lnTo>
                <a:lnTo>
                  <a:pt x="562" y="233"/>
                </a:lnTo>
                <a:lnTo>
                  <a:pt x="567" y="245"/>
                </a:lnTo>
                <a:lnTo>
                  <a:pt x="631" y="259"/>
                </a:lnTo>
                <a:lnTo>
                  <a:pt x="634" y="278"/>
                </a:lnTo>
                <a:lnTo>
                  <a:pt x="636" y="298"/>
                </a:lnTo>
                <a:lnTo>
                  <a:pt x="577" y="329"/>
                </a:lnTo>
                <a:lnTo>
                  <a:pt x="577" y="341"/>
                </a:lnTo>
                <a:lnTo>
                  <a:pt x="575" y="354"/>
                </a:lnTo>
                <a:lnTo>
                  <a:pt x="574" y="365"/>
                </a:lnTo>
                <a:lnTo>
                  <a:pt x="571" y="377"/>
                </a:lnTo>
                <a:lnTo>
                  <a:pt x="619" y="421"/>
                </a:lnTo>
                <a:lnTo>
                  <a:pt x="612" y="440"/>
                </a:lnTo>
                <a:lnTo>
                  <a:pt x="603" y="458"/>
                </a:lnTo>
                <a:lnTo>
                  <a:pt x="537" y="456"/>
                </a:lnTo>
                <a:lnTo>
                  <a:pt x="531" y="465"/>
                </a:lnTo>
                <a:lnTo>
                  <a:pt x="524" y="475"/>
                </a:lnTo>
                <a:lnTo>
                  <a:pt x="516" y="484"/>
                </a:lnTo>
                <a:lnTo>
                  <a:pt x="509" y="493"/>
                </a:lnTo>
                <a:lnTo>
                  <a:pt x="528" y="555"/>
                </a:lnTo>
                <a:lnTo>
                  <a:pt x="512" y="569"/>
                </a:lnTo>
                <a:lnTo>
                  <a:pt x="504" y="575"/>
                </a:lnTo>
                <a:lnTo>
                  <a:pt x="495" y="581"/>
                </a:lnTo>
                <a:close/>
              </a:path>
            </a:pathLst>
          </a:custGeom>
          <a:solidFill>
            <a:schemeClr val="accent1">
              <a:lumMod val="20000"/>
              <a:lumOff val="80000"/>
            </a:schemeClr>
          </a:solidFill>
          <a:ln w="6350">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1424" tIns="45712" rIns="91424" bIns="4571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2" name="图表 11"/>
          <p:cNvGraphicFramePr/>
          <p:nvPr>
            <p:extLst/>
          </p:nvPr>
        </p:nvGraphicFramePr>
        <p:xfrm>
          <a:off x="3513532" y="1989017"/>
          <a:ext cx="1252977" cy="12375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图表 12"/>
          <p:cNvGraphicFramePr/>
          <p:nvPr>
            <p:extLst/>
          </p:nvPr>
        </p:nvGraphicFramePr>
        <p:xfrm>
          <a:off x="7643990" y="2605074"/>
          <a:ext cx="1259761" cy="12442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p:cNvGraphicFramePr/>
          <p:nvPr>
            <p:extLst/>
          </p:nvPr>
        </p:nvGraphicFramePr>
        <p:xfrm>
          <a:off x="5099145" y="2826042"/>
          <a:ext cx="1957389" cy="1933362"/>
        </p:xfrm>
        <a:graphic>
          <a:graphicData uri="http://schemas.openxmlformats.org/drawingml/2006/chart">
            <c:chart xmlns:c="http://schemas.openxmlformats.org/drawingml/2006/chart" xmlns:r="http://schemas.openxmlformats.org/officeDocument/2006/relationships" r:id="rId4"/>
          </a:graphicData>
        </a:graphic>
      </p:graphicFrame>
      <p:sp>
        <p:nvSpPr>
          <p:cNvPr id="24" name="Freeform 3"/>
          <p:cNvSpPr>
            <a:spLocks noEditPoints="1"/>
          </p:cNvSpPr>
          <p:nvPr/>
        </p:nvSpPr>
        <p:spPr bwMode="auto">
          <a:xfrm>
            <a:off x="6406970" y="1285810"/>
            <a:ext cx="1432746" cy="1428363"/>
          </a:xfrm>
          <a:custGeom>
            <a:avLst/>
            <a:gdLst>
              <a:gd name="T0" fmla="*/ 137 w 636"/>
              <a:gd name="T1" fmla="*/ 344 h 633"/>
              <a:gd name="T2" fmla="*/ 146 w 636"/>
              <a:gd name="T3" fmla="*/ 379 h 633"/>
              <a:gd name="T4" fmla="*/ 157 w 636"/>
              <a:gd name="T5" fmla="*/ 404 h 633"/>
              <a:gd name="T6" fmla="*/ 177 w 636"/>
              <a:gd name="T7" fmla="*/ 432 h 633"/>
              <a:gd name="T8" fmla="*/ 202 w 636"/>
              <a:gd name="T9" fmla="*/ 457 h 633"/>
              <a:gd name="T10" fmla="*/ 231 w 636"/>
              <a:gd name="T11" fmla="*/ 477 h 633"/>
              <a:gd name="T12" fmla="*/ 272 w 636"/>
              <a:gd name="T13" fmla="*/ 493 h 633"/>
              <a:gd name="T14" fmla="*/ 308 w 636"/>
              <a:gd name="T15" fmla="*/ 498 h 633"/>
              <a:gd name="T16" fmla="*/ 346 w 636"/>
              <a:gd name="T17" fmla="*/ 496 h 633"/>
              <a:gd name="T18" fmla="*/ 381 w 636"/>
              <a:gd name="T19" fmla="*/ 487 h 633"/>
              <a:gd name="T20" fmla="*/ 405 w 636"/>
              <a:gd name="T21" fmla="*/ 477 h 633"/>
              <a:gd name="T22" fmla="*/ 434 w 636"/>
              <a:gd name="T23" fmla="*/ 457 h 633"/>
              <a:gd name="T24" fmla="*/ 460 w 636"/>
              <a:gd name="T25" fmla="*/ 432 h 633"/>
              <a:gd name="T26" fmla="*/ 479 w 636"/>
              <a:gd name="T27" fmla="*/ 404 h 633"/>
              <a:gd name="T28" fmla="*/ 495 w 636"/>
              <a:gd name="T29" fmla="*/ 362 h 633"/>
              <a:gd name="T30" fmla="*/ 501 w 636"/>
              <a:gd name="T31" fmla="*/ 325 h 633"/>
              <a:gd name="T32" fmla="*/ 499 w 636"/>
              <a:gd name="T33" fmla="*/ 288 h 633"/>
              <a:gd name="T34" fmla="*/ 490 w 636"/>
              <a:gd name="T35" fmla="*/ 254 h 633"/>
              <a:gd name="T36" fmla="*/ 479 w 636"/>
              <a:gd name="T37" fmla="*/ 230 h 633"/>
              <a:gd name="T38" fmla="*/ 460 w 636"/>
              <a:gd name="T39" fmla="*/ 201 h 633"/>
              <a:gd name="T40" fmla="*/ 434 w 636"/>
              <a:gd name="T41" fmla="*/ 176 h 633"/>
              <a:gd name="T42" fmla="*/ 405 w 636"/>
              <a:gd name="T43" fmla="*/ 157 h 633"/>
              <a:gd name="T44" fmla="*/ 364 w 636"/>
              <a:gd name="T45" fmla="*/ 139 h 633"/>
              <a:gd name="T46" fmla="*/ 328 w 636"/>
              <a:gd name="T47" fmla="*/ 134 h 633"/>
              <a:gd name="T48" fmla="*/ 290 w 636"/>
              <a:gd name="T49" fmla="*/ 136 h 633"/>
              <a:gd name="T50" fmla="*/ 255 w 636"/>
              <a:gd name="T51" fmla="*/ 145 h 633"/>
              <a:gd name="T52" fmla="*/ 231 w 636"/>
              <a:gd name="T53" fmla="*/ 157 h 633"/>
              <a:gd name="T54" fmla="*/ 202 w 636"/>
              <a:gd name="T55" fmla="*/ 176 h 633"/>
              <a:gd name="T56" fmla="*/ 177 w 636"/>
              <a:gd name="T57" fmla="*/ 201 h 633"/>
              <a:gd name="T58" fmla="*/ 157 w 636"/>
              <a:gd name="T59" fmla="*/ 230 h 633"/>
              <a:gd name="T60" fmla="*/ 141 w 636"/>
              <a:gd name="T61" fmla="*/ 271 h 633"/>
              <a:gd name="T62" fmla="*/ 135 w 636"/>
              <a:gd name="T63" fmla="*/ 307 h 633"/>
              <a:gd name="T64" fmla="*/ 429 w 636"/>
              <a:gd name="T65" fmla="*/ 551 h 633"/>
              <a:gd name="T66" fmla="*/ 382 w 636"/>
              <a:gd name="T67" fmla="*/ 628 h 633"/>
              <a:gd name="T68" fmla="*/ 299 w 636"/>
              <a:gd name="T69" fmla="*/ 575 h 633"/>
              <a:gd name="T70" fmla="*/ 219 w 636"/>
              <a:gd name="T71" fmla="*/ 618 h 633"/>
              <a:gd name="T72" fmla="*/ 184 w 636"/>
              <a:gd name="T73" fmla="*/ 536 h 633"/>
              <a:gd name="T74" fmla="*/ 146 w 636"/>
              <a:gd name="T75" fmla="*/ 507 h 633"/>
              <a:gd name="T76" fmla="*/ 94 w 636"/>
              <a:gd name="T77" fmla="*/ 440 h 633"/>
              <a:gd name="T78" fmla="*/ 75 w 636"/>
              <a:gd name="T79" fmla="*/ 395 h 633"/>
              <a:gd name="T80" fmla="*/ 64 w 636"/>
              <a:gd name="T81" fmla="*/ 311 h 633"/>
              <a:gd name="T82" fmla="*/ 70 w 636"/>
              <a:gd name="T83" fmla="*/ 262 h 633"/>
              <a:gd name="T84" fmla="*/ 102 w 636"/>
              <a:gd name="T85" fmla="*/ 184 h 633"/>
              <a:gd name="T86" fmla="*/ 132 w 636"/>
              <a:gd name="T87" fmla="*/ 144 h 633"/>
              <a:gd name="T88" fmla="*/ 200 w 636"/>
              <a:gd name="T89" fmla="*/ 93 h 633"/>
              <a:gd name="T90" fmla="*/ 246 w 636"/>
              <a:gd name="T91" fmla="*/ 74 h 633"/>
              <a:gd name="T92" fmla="*/ 296 w 636"/>
              <a:gd name="T93" fmla="*/ 0 h 633"/>
              <a:gd name="T94" fmla="*/ 367 w 636"/>
              <a:gd name="T95" fmla="*/ 67 h 633"/>
              <a:gd name="T96" fmla="*/ 444 w 636"/>
              <a:gd name="T97" fmla="*/ 25 h 633"/>
              <a:gd name="T98" fmla="*/ 478 w 636"/>
              <a:gd name="T99" fmla="*/ 116 h 633"/>
              <a:gd name="T100" fmla="*/ 574 w 636"/>
              <a:gd name="T101" fmla="*/ 126 h 633"/>
              <a:gd name="T102" fmla="*/ 550 w 636"/>
              <a:gd name="T103" fmla="*/ 205 h 633"/>
              <a:gd name="T104" fmla="*/ 567 w 636"/>
              <a:gd name="T105" fmla="*/ 245 h 633"/>
              <a:gd name="T106" fmla="*/ 577 w 636"/>
              <a:gd name="T107" fmla="*/ 329 h 633"/>
              <a:gd name="T108" fmla="*/ 571 w 636"/>
              <a:gd name="T109" fmla="*/ 377 h 633"/>
              <a:gd name="T110" fmla="*/ 537 w 636"/>
              <a:gd name="T111" fmla="*/ 456 h 633"/>
              <a:gd name="T112" fmla="*/ 509 w 636"/>
              <a:gd name="T113" fmla="*/ 493 h 633"/>
              <a:gd name="T114" fmla="*/ 495 w 636"/>
              <a:gd name="T115" fmla="*/ 581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6" h="633">
                <a:moveTo>
                  <a:pt x="135" y="316"/>
                </a:moveTo>
                <a:lnTo>
                  <a:pt x="135" y="325"/>
                </a:lnTo>
                <a:lnTo>
                  <a:pt x="136" y="335"/>
                </a:lnTo>
                <a:lnTo>
                  <a:pt x="137" y="344"/>
                </a:lnTo>
                <a:lnTo>
                  <a:pt x="139" y="354"/>
                </a:lnTo>
                <a:lnTo>
                  <a:pt x="141" y="362"/>
                </a:lnTo>
                <a:lnTo>
                  <a:pt x="143" y="371"/>
                </a:lnTo>
                <a:lnTo>
                  <a:pt x="146" y="379"/>
                </a:lnTo>
                <a:lnTo>
                  <a:pt x="149" y="388"/>
                </a:lnTo>
                <a:lnTo>
                  <a:pt x="151" y="392"/>
                </a:lnTo>
                <a:lnTo>
                  <a:pt x="153" y="396"/>
                </a:lnTo>
                <a:lnTo>
                  <a:pt x="157" y="404"/>
                </a:lnTo>
                <a:lnTo>
                  <a:pt x="161" y="411"/>
                </a:lnTo>
                <a:lnTo>
                  <a:pt x="166" y="419"/>
                </a:lnTo>
                <a:lnTo>
                  <a:pt x="171" y="426"/>
                </a:lnTo>
                <a:lnTo>
                  <a:pt x="177" y="432"/>
                </a:lnTo>
                <a:lnTo>
                  <a:pt x="182" y="439"/>
                </a:lnTo>
                <a:lnTo>
                  <a:pt x="189" y="445"/>
                </a:lnTo>
                <a:lnTo>
                  <a:pt x="196" y="451"/>
                </a:lnTo>
                <a:lnTo>
                  <a:pt x="202" y="457"/>
                </a:lnTo>
                <a:lnTo>
                  <a:pt x="209" y="462"/>
                </a:lnTo>
                <a:lnTo>
                  <a:pt x="216" y="468"/>
                </a:lnTo>
                <a:lnTo>
                  <a:pt x="223" y="472"/>
                </a:lnTo>
                <a:lnTo>
                  <a:pt x="231" y="477"/>
                </a:lnTo>
                <a:lnTo>
                  <a:pt x="247" y="484"/>
                </a:lnTo>
                <a:lnTo>
                  <a:pt x="255" y="487"/>
                </a:lnTo>
                <a:lnTo>
                  <a:pt x="264" y="490"/>
                </a:lnTo>
                <a:lnTo>
                  <a:pt x="272" y="493"/>
                </a:lnTo>
                <a:lnTo>
                  <a:pt x="281" y="495"/>
                </a:lnTo>
                <a:lnTo>
                  <a:pt x="290" y="496"/>
                </a:lnTo>
                <a:lnTo>
                  <a:pt x="299" y="498"/>
                </a:lnTo>
                <a:lnTo>
                  <a:pt x="308" y="498"/>
                </a:lnTo>
                <a:lnTo>
                  <a:pt x="319" y="499"/>
                </a:lnTo>
                <a:lnTo>
                  <a:pt x="328" y="498"/>
                </a:lnTo>
                <a:lnTo>
                  <a:pt x="337" y="498"/>
                </a:lnTo>
                <a:lnTo>
                  <a:pt x="346" y="496"/>
                </a:lnTo>
                <a:lnTo>
                  <a:pt x="355" y="495"/>
                </a:lnTo>
                <a:lnTo>
                  <a:pt x="364" y="493"/>
                </a:lnTo>
                <a:lnTo>
                  <a:pt x="372" y="490"/>
                </a:lnTo>
                <a:lnTo>
                  <a:pt x="381" y="487"/>
                </a:lnTo>
                <a:lnTo>
                  <a:pt x="389" y="484"/>
                </a:lnTo>
                <a:lnTo>
                  <a:pt x="393" y="482"/>
                </a:lnTo>
                <a:lnTo>
                  <a:pt x="397" y="481"/>
                </a:lnTo>
                <a:lnTo>
                  <a:pt x="405" y="477"/>
                </a:lnTo>
                <a:lnTo>
                  <a:pt x="413" y="472"/>
                </a:lnTo>
                <a:lnTo>
                  <a:pt x="420" y="468"/>
                </a:lnTo>
                <a:lnTo>
                  <a:pt x="427" y="462"/>
                </a:lnTo>
                <a:lnTo>
                  <a:pt x="434" y="457"/>
                </a:lnTo>
                <a:lnTo>
                  <a:pt x="442" y="451"/>
                </a:lnTo>
                <a:lnTo>
                  <a:pt x="448" y="445"/>
                </a:lnTo>
                <a:lnTo>
                  <a:pt x="454" y="439"/>
                </a:lnTo>
                <a:lnTo>
                  <a:pt x="460" y="432"/>
                </a:lnTo>
                <a:lnTo>
                  <a:pt x="465" y="426"/>
                </a:lnTo>
                <a:lnTo>
                  <a:pt x="470" y="419"/>
                </a:lnTo>
                <a:lnTo>
                  <a:pt x="475" y="411"/>
                </a:lnTo>
                <a:lnTo>
                  <a:pt x="479" y="404"/>
                </a:lnTo>
                <a:lnTo>
                  <a:pt x="487" y="388"/>
                </a:lnTo>
                <a:lnTo>
                  <a:pt x="490" y="379"/>
                </a:lnTo>
                <a:lnTo>
                  <a:pt x="493" y="371"/>
                </a:lnTo>
                <a:lnTo>
                  <a:pt x="495" y="362"/>
                </a:lnTo>
                <a:lnTo>
                  <a:pt x="497" y="354"/>
                </a:lnTo>
                <a:lnTo>
                  <a:pt x="499" y="344"/>
                </a:lnTo>
                <a:lnTo>
                  <a:pt x="500" y="335"/>
                </a:lnTo>
                <a:lnTo>
                  <a:pt x="501" y="325"/>
                </a:lnTo>
                <a:lnTo>
                  <a:pt x="501" y="316"/>
                </a:lnTo>
                <a:lnTo>
                  <a:pt x="501" y="307"/>
                </a:lnTo>
                <a:lnTo>
                  <a:pt x="500" y="298"/>
                </a:lnTo>
                <a:lnTo>
                  <a:pt x="499" y="288"/>
                </a:lnTo>
                <a:lnTo>
                  <a:pt x="497" y="279"/>
                </a:lnTo>
                <a:lnTo>
                  <a:pt x="495" y="271"/>
                </a:lnTo>
                <a:lnTo>
                  <a:pt x="493" y="262"/>
                </a:lnTo>
                <a:lnTo>
                  <a:pt x="490" y="254"/>
                </a:lnTo>
                <a:lnTo>
                  <a:pt x="487" y="245"/>
                </a:lnTo>
                <a:lnTo>
                  <a:pt x="485" y="241"/>
                </a:lnTo>
                <a:lnTo>
                  <a:pt x="483" y="237"/>
                </a:lnTo>
                <a:lnTo>
                  <a:pt x="479" y="230"/>
                </a:lnTo>
                <a:lnTo>
                  <a:pt x="475" y="222"/>
                </a:lnTo>
                <a:lnTo>
                  <a:pt x="470" y="215"/>
                </a:lnTo>
                <a:lnTo>
                  <a:pt x="465" y="207"/>
                </a:lnTo>
                <a:lnTo>
                  <a:pt x="460" y="201"/>
                </a:lnTo>
                <a:lnTo>
                  <a:pt x="454" y="194"/>
                </a:lnTo>
                <a:lnTo>
                  <a:pt x="448" y="188"/>
                </a:lnTo>
                <a:lnTo>
                  <a:pt x="442" y="182"/>
                </a:lnTo>
                <a:lnTo>
                  <a:pt x="434" y="176"/>
                </a:lnTo>
                <a:lnTo>
                  <a:pt x="427" y="171"/>
                </a:lnTo>
                <a:lnTo>
                  <a:pt x="420" y="166"/>
                </a:lnTo>
                <a:lnTo>
                  <a:pt x="413" y="161"/>
                </a:lnTo>
                <a:lnTo>
                  <a:pt x="405" y="157"/>
                </a:lnTo>
                <a:lnTo>
                  <a:pt x="389" y="148"/>
                </a:lnTo>
                <a:lnTo>
                  <a:pt x="381" y="145"/>
                </a:lnTo>
                <a:lnTo>
                  <a:pt x="372" y="142"/>
                </a:lnTo>
                <a:lnTo>
                  <a:pt x="364" y="139"/>
                </a:lnTo>
                <a:lnTo>
                  <a:pt x="355" y="137"/>
                </a:lnTo>
                <a:lnTo>
                  <a:pt x="346" y="136"/>
                </a:lnTo>
                <a:lnTo>
                  <a:pt x="337" y="135"/>
                </a:lnTo>
                <a:lnTo>
                  <a:pt x="328" y="134"/>
                </a:lnTo>
                <a:lnTo>
                  <a:pt x="319" y="134"/>
                </a:lnTo>
                <a:lnTo>
                  <a:pt x="308" y="134"/>
                </a:lnTo>
                <a:lnTo>
                  <a:pt x="299" y="135"/>
                </a:lnTo>
                <a:lnTo>
                  <a:pt x="290" y="136"/>
                </a:lnTo>
                <a:lnTo>
                  <a:pt x="281" y="137"/>
                </a:lnTo>
                <a:lnTo>
                  <a:pt x="272" y="139"/>
                </a:lnTo>
                <a:lnTo>
                  <a:pt x="264" y="142"/>
                </a:lnTo>
                <a:lnTo>
                  <a:pt x="255" y="145"/>
                </a:lnTo>
                <a:lnTo>
                  <a:pt x="247" y="148"/>
                </a:lnTo>
                <a:lnTo>
                  <a:pt x="243" y="150"/>
                </a:lnTo>
                <a:lnTo>
                  <a:pt x="239" y="153"/>
                </a:lnTo>
                <a:lnTo>
                  <a:pt x="231" y="157"/>
                </a:lnTo>
                <a:lnTo>
                  <a:pt x="223" y="161"/>
                </a:lnTo>
                <a:lnTo>
                  <a:pt x="216" y="166"/>
                </a:lnTo>
                <a:lnTo>
                  <a:pt x="209" y="171"/>
                </a:lnTo>
                <a:lnTo>
                  <a:pt x="202" y="176"/>
                </a:lnTo>
                <a:lnTo>
                  <a:pt x="196" y="182"/>
                </a:lnTo>
                <a:lnTo>
                  <a:pt x="189" y="188"/>
                </a:lnTo>
                <a:lnTo>
                  <a:pt x="182" y="194"/>
                </a:lnTo>
                <a:lnTo>
                  <a:pt x="177" y="201"/>
                </a:lnTo>
                <a:lnTo>
                  <a:pt x="171" y="207"/>
                </a:lnTo>
                <a:lnTo>
                  <a:pt x="166" y="215"/>
                </a:lnTo>
                <a:lnTo>
                  <a:pt x="161" y="222"/>
                </a:lnTo>
                <a:lnTo>
                  <a:pt x="157" y="230"/>
                </a:lnTo>
                <a:lnTo>
                  <a:pt x="149" y="245"/>
                </a:lnTo>
                <a:lnTo>
                  <a:pt x="146" y="254"/>
                </a:lnTo>
                <a:lnTo>
                  <a:pt x="143" y="262"/>
                </a:lnTo>
                <a:lnTo>
                  <a:pt x="141" y="271"/>
                </a:lnTo>
                <a:lnTo>
                  <a:pt x="139" y="279"/>
                </a:lnTo>
                <a:lnTo>
                  <a:pt x="137" y="288"/>
                </a:lnTo>
                <a:lnTo>
                  <a:pt x="136" y="298"/>
                </a:lnTo>
                <a:lnTo>
                  <a:pt x="135" y="307"/>
                </a:lnTo>
                <a:lnTo>
                  <a:pt x="135" y="316"/>
                </a:lnTo>
                <a:close/>
                <a:moveTo>
                  <a:pt x="495" y="581"/>
                </a:moveTo>
                <a:lnTo>
                  <a:pt x="441" y="545"/>
                </a:lnTo>
                <a:lnTo>
                  <a:pt x="429" y="551"/>
                </a:lnTo>
                <a:lnTo>
                  <a:pt x="419" y="556"/>
                </a:lnTo>
                <a:lnTo>
                  <a:pt x="408" y="560"/>
                </a:lnTo>
                <a:lnTo>
                  <a:pt x="396" y="564"/>
                </a:lnTo>
                <a:lnTo>
                  <a:pt x="382" y="628"/>
                </a:lnTo>
                <a:lnTo>
                  <a:pt x="362" y="631"/>
                </a:lnTo>
                <a:lnTo>
                  <a:pt x="342" y="633"/>
                </a:lnTo>
                <a:lnTo>
                  <a:pt x="311" y="575"/>
                </a:lnTo>
                <a:lnTo>
                  <a:pt x="299" y="575"/>
                </a:lnTo>
                <a:lnTo>
                  <a:pt x="287" y="573"/>
                </a:lnTo>
                <a:lnTo>
                  <a:pt x="275" y="572"/>
                </a:lnTo>
                <a:lnTo>
                  <a:pt x="263" y="569"/>
                </a:lnTo>
                <a:lnTo>
                  <a:pt x="219" y="618"/>
                </a:lnTo>
                <a:lnTo>
                  <a:pt x="209" y="615"/>
                </a:lnTo>
                <a:lnTo>
                  <a:pt x="200" y="612"/>
                </a:lnTo>
                <a:lnTo>
                  <a:pt x="181" y="604"/>
                </a:lnTo>
                <a:lnTo>
                  <a:pt x="184" y="536"/>
                </a:lnTo>
                <a:lnTo>
                  <a:pt x="174" y="530"/>
                </a:lnTo>
                <a:lnTo>
                  <a:pt x="164" y="522"/>
                </a:lnTo>
                <a:lnTo>
                  <a:pt x="155" y="515"/>
                </a:lnTo>
                <a:lnTo>
                  <a:pt x="146" y="507"/>
                </a:lnTo>
                <a:lnTo>
                  <a:pt x="80" y="527"/>
                </a:lnTo>
                <a:lnTo>
                  <a:pt x="68" y="513"/>
                </a:lnTo>
                <a:lnTo>
                  <a:pt x="56" y="498"/>
                </a:lnTo>
                <a:lnTo>
                  <a:pt x="94" y="440"/>
                </a:lnTo>
                <a:lnTo>
                  <a:pt x="89" y="429"/>
                </a:lnTo>
                <a:lnTo>
                  <a:pt x="84" y="418"/>
                </a:lnTo>
                <a:lnTo>
                  <a:pt x="79" y="407"/>
                </a:lnTo>
                <a:lnTo>
                  <a:pt x="75" y="395"/>
                </a:lnTo>
                <a:lnTo>
                  <a:pt x="5" y="380"/>
                </a:lnTo>
                <a:lnTo>
                  <a:pt x="2" y="362"/>
                </a:lnTo>
                <a:lnTo>
                  <a:pt x="0" y="343"/>
                </a:lnTo>
                <a:lnTo>
                  <a:pt x="64" y="311"/>
                </a:lnTo>
                <a:lnTo>
                  <a:pt x="65" y="298"/>
                </a:lnTo>
                <a:lnTo>
                  <a:pt x="66" y="286"/>
                </a:lnTo>
                <a:lnTo>
                  <a:pt x="68" y="274"/>
                </a:lnTo>
                <a:lnTo>
                  <a:pt x="70" y="262"/>
                </a:lnTo>
                <a:lnTo>
                  <a:pt x="16" y="213"/>
                </a:lnTo>
                <a:lnTo>
                  <a:pt x="23" y="197"/>
                </a:lnTo>
                <a:lnTo>
                  <a:pt x="30" y="181"/>
                </a:lnTo>
                <a:lnTo>
                  <a:pt x="102" y="184"/>
                </a:lnTo>
                <a:lnTo>
                  <a:pt x="109" y="174"/>
                </a:lnTo>
                <a:lnTo>
                  <a:pt x="116" y="164"/>
                </a:lnTo>
                <a:lnTo>
                  <a:pt x="124" y="154"/>
                </a:lnTo>
                <a:lnTo>
                  <a:pt x="132" y="144"/>
                </a:lnTo>
                <a:lnTo>
                  <a:pt x="111" y="75"/>
                </a:lnTo>
                <a:lnTo>
                  <a:pt x="124" y="64"/>
                </a:lnTo>
                <a:lnTo>
                  <a:pt x="138" y="54"/>
                </a:lnTo>
                <a:lnTo>
                  <a:pt x="200" y="93"/>
                </a:lnTo>
                <a:lnTo>
                  <a:pt x="211" y="87"/>
                </a:lnTo>
                <a:lnTo>
                  <a:pt x="222" y="82"/>
                </a:lnTo>
                <a:lnTo>
                  <a:pt x="234" y="78"/>
                </a:lnTo>
                <a:lnTo>
                  <a:pt x="246" y="74"/>
                </a:lnTo>
                <a:lnTo>
                  <a:pt x="261" y="4"/>
                </a:lnTo>
                <a:lnTo>
                  <a:pt x="270" y="3"/>
                </a:lnTo>
                <a:lnTo>
                  <a:pt x="279" y="1"/>
                </a:lnTo>
                <a:lnTo>
                  <a:pt x="296" y="0"/>
                </a:lnTo>
                <a:lnTo>
                  <a:pt x="330" y="63"/>
                </a:lnTo>
                <a:lnTo>
                  <a:pt x="343" y="64"/>
                </a:lnTo>
                <a:lnTo>
                  <a:pt x="355" y="65"/>
                </a:lnTo>
                <a:lnTo>
                  <a:pt x="367" y="67"/>
                </a:lnTo>
                <a:lnTo>
                  <a:pt x="379" y="69"/>
                </a:lnTo>
                <a:lnTo>
                  <a:pt x="426" y="18"/>
                </a:lnTo>
                <a:lnTo>
                  <a:pt x="435" y="21"/>
                </a:lnTo>
                <a:lnTo>
                  <a:pt x="444" y="25"/>
                </a:lnTo>
                <a:lnTo>
                  <a:pt x="461" y="32"/>
                </a:lnTo>
                <a:lnTo>
                  <a:pt x="458" y="102"/>
                </a:lnTo>
                <a:lnTo>
                  <a:pt x="468" y="109"/>
                </a:lnTo>
                <a:lnTo>
                  <a:pt x="478" y="116"/>
                </a:lnTo>
                <a:lnTo>
                  <a:pt x="487" y="124"/>
                </a:lnTo>
                <a:lnTo>
                  <a:pt x="496" y="132"/>
                </a:lnTo>
                <a:lnTo>
                  <a:pt x="561" y="111"/>
                </a:lnTo>
                <a:lnTo>
                  <a:pt x="574" y="126"/>
                </a:lnTo>
                <a:lnTo>
                  <a:pt x="579" y="134"/>
                </a:lnTo>
                <a:lnTo>
                  <a:pt x="585" y="142"/>
                </a:lnTo>
                <a:lnTo>
                  <a:pt x="547" y="200"/>
                </a:lnTo>
                <a:lnTo>
                  <a:pt x="550" y="205"/>
                </a:lnTo>
                <a:lnTo>
                  <a:pt x="553" y="211"/>
                </a:lnTo>
                <a:lnTo>
                  <a:pt x="558" y="222"/>
                </a:lnTo>
                <a:lnTo>
                  <a:pt x="562" y="233"/>
                </a:lnTo>
                <a:lnTo>
                  <a:pt x="567" y="245"/>
                </a:lnTo>
                <a:lnTo>
                  <a:pt x="631" y="259"/>
                </a:lnTo>
                <a:lnTo>
                  <a:pt x="634" y="278"/>
                </a:lnTo>
                <a:lnTo>
                  <a:pt x="636" y="298"/>
                </a:lnTo>
                <a:lnTo>
                  <a:pt x="577" y="329"/>
                </a:lnTo>
                <a:lnTo>
                  <a:pt x="577" y="341"/>
                </a:lnTo>
                <a:lnTo>
                  <a:pt x="575" y="354"/>
                </a:lnTo>
                <a:lnTo>
                  <a:pt x="574" y="365"/>
                </a:lnTo>
                <a:lnTo>
                  <a:pt x="571" y="377"/>
                </a:lnTo>
                <a:lnTo>
                  <a:pt x="619" y="421"/>
                </a:lnTo>
                <a:lnTo>
                  <a:pt x="612" y="440"/>
                </a:lnTo>
                <a:lnTo>
                  <a:pt x="603" y="458"/>
                </a:lnTo>
                <a:lnTo>
                  <a:pt x="537" y="456"/>
                </a:lnTo>
                <a:lnTo>
                  <a:pt x="531" y="465"/>
                </a:lnTo>
                <a:lnTo>
                  <a:pt x="524" y="475"/>
                </a:lnTo>
                <a:lnTo>
                  <a:pt x="516" y="484"/>
                </a:lnTo>
                <a:lnTo>
                  <a:pt x="509" y="493"/>
                </a:lnTo>
                <a:lnTo>
                  <a:pt x="528" y="555"/>
                </a:lnTo>
                <a:lnTo>
                  <a:pt x="512" y="569"/>
                </a:lnTo>
                <a:lnTo>
                  <a:pt x="504" y="575"/>
                </a:lnTo>
                <a:lnTo>
                  <a:pt x="495" y="581"/>
                </a:lnTo>
                <a:close/>
              </a:path>
            </a:pathLst>
          </a:custGeom>
          <a:solidFill>
            <a:schemeClr val="accent1">
              <a:lumMod val="20000"/>
              <a:lumOff val="80000"/>
            </a:schemeClr>
          </a:solidFill>
          <a:ln w="6350">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1424" tIns="45712" rIns="91424" bIns="4571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Freeform 3"/>
          <p:cNvSpPr>
            <a:spLocks noEditPoints="1"/>
          </p:cNvSpPr>
          <p:nvPr/>
        </p:nvSpPr>
        <p:spPr bwMode="auto">
          <a:xfrm>
            <a:off x="3738749" y="3716785"/>
            <a:ext cx="944666" cy="941776"/>
          </a:xfrm>
          <a:custGeom>
            <a:avLst/>
            <a:gdLst>
              <a:gd name="T0" fmla="*/ 137 w 636"/>
              <a:gd name="T1" fmla="*/ 344 h 633"/>
              <a:gd name="T2" fmla="*/ 146 w 636"/>
              <a:gd name="T3" fmla="*/ 379 h 633"/>
              <a:gd name="T4" fmla="*/ 157 w 636"/>
              <a:gd name="T5" fmla="*/ 404 h 633"/>
              <a:gd name="T6" fmla="*/ 177 w 636"/>
              <a:gd name="T7" fmla="*/ 432 h 633"/>
              <a:gd name="T8" fmla="*/ 202 w 636"/>
              <a:gd name="T9" fmla="*/ 457 h 633"/>
              <a:gd name="T10" fmla="*/ 231 w 636"/>
              <a:gd name="T11" fmla="*/ 477 h 633"/>
              <a:gd name="T12" fmla="*/ 272 w 636"/>
              <a:gd name="T13" fmla="*/ 493 h 633"/>
              <a:gd name="T14" fmla="*/ 308 w 636"/>
              <a:gd name="T15" fmla="*/ 498 h 633"/>
              <a:gd name="T16" fmla="*/ 346 w 636"/>
              <a:gd name="T17" fmla="*/ 496 h 633"/>
              <a:gd name="T18" fmla="*/ 381 w 636"/>
              <a:gd name="T19" fmla="*/ 487 h 633"/>
              <a:gd name="T20" fmla="*/ 405 w 636"/>
              <a:gd name="T21" fmla="*/ 477 h 633"/>
              <a:gd name="T22" fmla="*/ 434 w 636"/>
              <a:gd name="T23" fmla="*/ 457 h 633"/>
              <a:gd name="T24" fmla="*/ 460 w 636"/>
              <a:gd name="T25" fmla="*/ 432 h 633"/>
              <a:gd name="T26" fmla="*/ 479 w 636"/>
              <a:gd name="T27" fmla="*/ 404 h 633"/>
              <a:gd name="T28" fmla="*/ 495 w 636"/>
              <a:gd name="T29" fmla="*/ 362 h 633"/>
              <a:gd name="T30" fmla="*/ 501 w 636"/>
              <a:gd name="T31" fmla="*/ 325 h 633"/>
              <a:gd name="T32" fmla="*/ 499 w 636"/>
              <a:gd name="T33" fmla="*/ 288 h 633"/>
              <a:gd name="T34" fmla="*/ 490 w 636"/>
              <a:gd name="T35" fmla="*/ 254 h 633"/>
              <a:gd name="T36" fmla="*/ 479 w 636"/>
              <a:gd name="T37" fmla="*/ 230 h 633"/>
              <a:gd name="T38" fmla="*/ 460 w 636"/>
              <a:gd name="T39" fmla="*/ 201 h 633"/>
              <a:gd name="T40" fmla="*/ 434 w 636"/>
              <a:gd name="T41" fmla="*/ 176 h 633"/>
              <a:gd name="T42" fmla="*/ 405 w 636"/>
              <a:gd name="T43" fmla="*/ 157 h 633"/>
              <a:gd name="T44" fmla="*/ 364 w 636"/>
              <a:gd name="T45" fmla="*/ 139 h 633"/>
              <a:gd name="T46" fmla="*/ 328 w 636"/>
              <a:gd name="T47" fmla="*/ 134 h 633"/>
              <a:gd name="T48" fmla="*/ 290 w 636"/>
              <a:gd name="T49" fmla="*/ 136 h 633"/>
              <a:gd name="T50" fmla="*/ 255 w 636"/>
              <a:gd name="T51" fmla="*/ 145 h 633"/>
              <a:gd name="T52" fmla="*/ 231 w 636"/>
              <a:gd name="T53" fmla="*/ 157 h 633"/>
              <a:gd name="T54" fmla="*/ 202 w 636"/>
              <a:gd name="T55" fmla="*/ 176 h 633"/>
              <a:gd name="T56" fmla="*/ 177 w 636"/>
              <a:gd name="T57" fmla="*/ 201 h 633"/>
              <a:gd name="T58" fmla="*/ 157 w 636"/>
              <a:gd name="T59" fmla="*/ 230 h 633"/>
              <a:gd name="T60" fmla="*/ 141 w 636"/>
              <a:gd name="T61" fmla="*/ 271 h 633"/>
              <a:gd name="T62" fmla="*/ 135 w 636"/>
              <a:gd name="T63" fmla="*/ 307 h 633"/>
              <a:gd name="T64" fmla="*/ 429 w 636"/>
              <a:gd name="T65" fmla="*/ 551 h 633"/>
              <a:gd name="T66" fmla="*/ 382 w 636"/>
              <a:gd name="T67" fmla="*/ 628 h 633"/>
              <a:gd name="T68" fmla="*/ 299 w 636"/>
              <a:gd name="T69" fmla="*/ 575 h 633"/>
              <a:gd name="T70" fmla="*/ 219 w 636"/>
              <a:gd name="T71" fmla="*/ 618 h 633"/>
              <a:gd name="T72" fmla="*/ 184 w 636"/>
              <a:gd name="T73" fmla="*/ 536 h 633"/>
              <a:gd name="T74" fmla="*/ 146 w 636"/>
              <a:gd name="T75" fmla="*/ 507 h 633"/>
              <a:gd name="T76" fmla="*/ 94 w 636"/>
              <a:gd name="T77" fmla="*/ 440 h 633"/>
              <a:gd name="T78" fmla="*/ 75 w 636"/>
              <a:gd name="T79" fmla="*/ 395 h 633"/>
              <a:gd name="T80" fmla="*/ 64 w 636"/>
              <a:gd name="T81" fmla="*/ 311 h 633"/>
              <a:gd name="T82" fmla="*/ 70 w 636"/>
              <a:gd name="T83" fmla="*/ 262 h 633"/>
              <a:gd name="T84" fmla="*/ 102 w 636"/>
              <a:gd name="T85" fmla="*/ 184 h 633"/>
              <a:gd name="T86" fmla="*/ 132 w 636"/>
              <a:gd name="T87" fmla="*/ 144 h 633"/>
              <a:gd name="T88" fmla="*/ 200 w 636"/>
              <a:gd name="T89" fmla="*/ 93 h 633"/>
              <a:gd name="T90" fmla="*/ 246 w 636"/>
              <a:gd name="T91" fmla="*/ 74 h 633"/>
              <a:gd name="T92" fmla="*/ 296 w 636"/>
              <a:gd name="T93" fmla="*/ 0 h 633"/>
              <a:gd name="T94" fmla="*/ 367 w 636"/>
              <a:gd name="T95" fmla="*/ 67 h 633"/>
              <a:gd name="T96" fmla="*/ 444 w 636"/>
              <a:gd name="T97" fmla="*/ 25 h 633"/>
              <a:gd name="T98" fmla="*/ 478 w 636"/>
              <a:gd name="T99" fmla="*/ 116 h 633"/>
              <a:gd name="T100" fmla="*/ 574 w 636"/>
              <a:gd name="T101" fmla="*/ 126 h 633"/>
              <a:gd name="T102" fmla="*/ 550 w 636"/>
              <a:gd name="T103" fmla="*/ 205 h 633"/>
              <a:gd name="T104" fmla="*/ 567 w 636"/>
              <a:gd name="T105" fmla="*/ 245 h 633"/>
              <a:gd name="T106" fmla="*/ 577 w 636"/>
              <a:gd name="T107" fmla="*/ 329 h 633"/>
              <a:gd name="T108" fmla="*/ 571 w 636"/>
              <a:gd name="T109" fmla="*/ 377 h 633"/>
              <a:gd name="T110" fmla="*/ 537 w 636"/>
              <a:gd name="T111" fmla="*/ 456 h 633"/>
              <a:gd name="T112" fmla="*/ 509 w 636"/>
              <a:gd name="T113" fmla="*/ 493 h 633"/>
              <a:gd name="T114" fmla="*/ 495 w 636"/>
              <a:gd name="T115" fmla="*/ 581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6" h="633">
                <a:moveTo>
                  <a:pt x="135" y="316"/>
                </a:moveTo>
                <a:lnTo>
                  <a:pt x="135" y="325"/>
                </a:lnTo>
                <a:lnTo>
                  <a:pt x="136" y="335"/>
                </a:lnTo>
                <a:lnTo>
                  <a:pt x="137" y="344"/>
                </a:lnTo>
                <a:lnTo>
                  <a:pt x="139" y="354"/>
                </a:lnTo>
                <a:lnTo>
                  <a:pt x="141" y="362"/>
                </a:lnTo>
                <a:lnTo>
                  <a:pt x="143" y="371"/>
                </a:lnTo>
                <a:lnTo>
                  <a:pt x="146" y="379"/>
                </a:lnTo>
                <a:lnTo>
                  <a:pt x="149" y="388"/>
                </a:lnTo>
                <a:lnTo>
                  <a:pt x="151" y="392"/>
                </a:lnTo>
                <a:lnTo>
                  <a:pt x="153" y="396"/>
                </a:lnTo>
                <a:lnTo>
                  <a:pt x="157" y="404"/>
                </a:lnTo>
                <a:lnTo>
                  <a:pt x="161" y="411"/>
                </a:lnTo>
                <a:lnTo>
                  <a:pt x="166" y="419"/>
                </a:lnTo>
                <a:lnTo>
                  <a:pt x="171" y="426"/>
                </a:lnTo>
                <a:lnTo>
                  <a:pt x="177" y="432"/>
                </a:lnTo>
                <a:lnTo>
                  <a:pt x="182" y="439"/>
                </a:lnTo>
                <a:lnTo>
                  <a:pt x="189" y="445"/>
                </a:lnTo>
                <a:lnTo>
                  <a:pt x="196" y="451"/>
                </a:lnTo>
                <a:lnTo>
                  <a:pt x="202" y="457"/>
                </a:lnTo>
                <a:lnTo>
                  <a:pt x="209" y="462"/>
                </a:lnTo>
                <a:lnTo>
                  <a:pt x="216" y="468"/>
                </a:lnTo>
                <a:lnTo>
                  <a:pt x="223" y="472"/>
                </a:lnTo>
                <a:lnTo>
                  <a:pt x="231" y="477"/>
                </a:lnTo>
                <a:lnTo>
                  <a:pt x="247" y="484"/>
                </a:lnTo>
                <a:lnTo>
                  <a:pt x="255" y="487"/>
                </a:lnTo>
                <a:lnTo>
                  <a:pt x="264" y="490"/>
                </a:lnTo>
                <a:lnTo>
                  <a:pt x="272" y="493"/>
                </a:lnTo>
                <a:lnTo>
                  <a:pt x="281" y="495"/>
                </a:lnTo>
                <a:lnTo>
                  <a:pt x="290" y="496"/>
                </a:lnTo>
                <a:lnTo>
                  <a:pt x="299" y="498"/>
                </a:lnTo>
                <a:lnTo>
                  <a:pt x="308" y="498"/>
                </a:lnTo>
                <a:lnTo>
                  <a:pt x="319" y="499"/>
                </a:lnTo>
                <a:lnTo>
                  <a:pt x="328" y="498"/>
                </a:lnTo>
                <a:lnTo>
                  <a:pt x="337" y="498"/>
                </a:lnTo>
                <a:lnTo>
                  <a:pt x="346" y="496"/>
                </a:lnTo>
                <a:lnTo>
                  <a:pt x="355" y="495"/>
                </a:lnTo>
                <a:lnTo>
                  <a:pt x="364" y="493"/>
                </a:lnTo>
                <a:lnTo>
                  <a:pt x="372" y="490"/>
                </a:lnTo>
                <a:lnTo>
                  <a:pt x="381" y="487"/>
                </a:lnTo>
                <a:lnTo>
                  <a:pt x="389" y="484"/>
                </a:lnTo>
                <a:lnTo>
                  <a:pt x="393" y="482"/>
                </a:lnTo>
                <a:lnTo>
                  <a:pt x="397" y="481"/>
                </a:lnTo>
                <a:lnTo>
                  <a:pt x="405" y="477"/>
                </a:lnTo>
                <a:lnTo>
                  <a:pt x="413" y="472"/>
                </a:lnTo>
                <a:lnTo>
                  <a:pt x="420" y="468"/>
                </a:lnTo>
                <a:lnTo>
                  <a:pt x="427" y="462"/>
                </a:lnTo>
                <a:lnTo>
                  <a:pt x="434" y="457"/>
                </a:lnTo>
                <a:lnTo>
                  <a:pt x="442" y="451"/>
                </a:lnTo>
                <a:lnTo>
                  <a:pt x="448" y="445"/>
                </a:lnTo>
                <a:lnTo>
                  <a:pt x="454" y="439"/>
                </a:lnTo>
                <a:lnTo>
                  <a:pt x="460" y="432"/>
                </a:lnTo>
                <a:lnTo>
                  <a:pt x="465" y="426"/>
                </a:lnTo>
                <a:lnTo>
                  <a:pt x="470" y="419"/>
                </a:lnTo>
                <a:lnTo>
                  <a:pt x="475" y="411"/>
                </a:lnTo>
                <a:lnTo>
                  <a:pt x="479" y="404"/>
                </a:lnTo>
                <a:lnTo>
                  <a:pt x="487" y="388"/>
                </a:lnTo>
                <a:lnTo>
                  <a:pt x="490" y="379"/>
                </a:lnTo>
                <a:lnTo>
                  <a:pt x="493" y="371"/>
                </a:lnTo>
                <a:lnTo>
                  <a:pt x="495" y="362"/>
                </a:lnTo>
                <a:lnTo>
                  <a:pt x="497" y="354"/>
                </a:lnTo>
                <a:lnTo>
                  <a:pt x="499" y="344"/>
                </a:lnTo>
                <a:lnTo>
                  <a:pt x="500" y="335"/>
                </a:lnTo>
                <a:lnTo>
                  <a:pt x="501" y="325"/>
                </a:lnTo>
                <a:lnTo>
                  <a:pt x="501" y="316"/>
                </a:lnTo>
                <a:lnTo>
                  <a:pt x="501" y="307"/>
                </a:lnTo>
                <a:lnTo>
                  <a:pt x="500" y="298"/>
                </a:lnTo>
                <a:lnTo>
                  <a:pt x="499" y="288"/>
                </a:lnTo>
                <a:lnTo>
                  <a:pt x="497" y="279"/>
                </a:lnTo>
                <a:lnTo>
                  <a:pt x="495" y="271"/>
                </a:lnTo>
                <a:lnTo>
                  <a:pt x="493" y="262"/>
                </a:lnTo>
                <a:lnTo>
                  <a:pt x="490" y="254"/>
                </a:lnTo>
                <a:lnTo>
                  <a:pt x="487" y="245"/>
                </a:lnTo>
                <a:lnTo>
                  <a:pt x="485" y="241"/>
                </a:lnTo>
                <a:lnTo>
                  <a:pt x="483" y="237"/>
                </a:lnTo>
                <a:lnTo>
                  <a:pt x="479" y="230"/>
                </a:lnTo>
                <a:lnTo>
                  <a:pt x="475" y="222"/>
                </a:lnTo>
                <a:lnTo>
                  <a:pt x="470" y="215"/>
                </a:lnTo>
                <a:lnTo>
                  <a:pt x="465" y="207"/>
                </a:lnTo>
                <a:lnTo>
                  <a:pt x="460" y="201"/>
                </a:lnTo>
                <a:lnTo>
                  <a:pt x="454" y="194"/>
                </a:lnTo>
                <a:lnTo>
                  <a:pt x="448" y="188"/>
                </a:lnTo>
                <a:lnTo>
                  <a:pt x="442" y="182"/>
                </a:lnTo>
                <a:lnTo>
                  <a:pt x="434" y="176"/>
                </a:lnTo>
                <a:lnTo>
                  <a:pt x="427" y="171"/>
                </a:lnTo>
                <a:lnTo>
                  <a:pt x="420" y="166"/>
                </a:lnTo>
                <a:lnTo>
                  <a:pt x="413" y="161"/>
                </a:lnTo>
                <a:lnTo>
                  <a:pt x="405" y="157"/>
                </a:lnTo>
                <a:lnTo>
                  <a:pt x="389" y="148"/>
                </a:lnTo>
                <a:lnTo>
                  <a:pt x="381" y="145"/>
                </a:lnTo>
                <a:lnTo>
                  <a:pt x="372" y="142"/>
                </a:lnTo>
                <a:lnTo>
                  <a:pt x="364" y="139"/>
                </a:lnTo>
                <a:lnTo>
                  <a:pt x="355" y="137"/>
                </a:lnTo>
                <a:lnTo>
                  <a:pt x="346" y="136"/>
                </a:lnTo>
                <a:lnTo>
                  <a:pt x="337" y="135"/>
                </a:lnTo>
                <a:lnTo>
                  <a:pt x="328" y="134"/>
                </a:lnTo>
                <a:lnTo>
                  <a:pt x="319" y="134"/>
                </a:lnTo>
                <a:lnTo>
                  <a:pt x="308" y="134"/>
                </a:lnTo>
                <a:lnTo>
                  <a:pt x="299" y="135"/>
                </a:lnTo>
                <a:lnTo>
                  <a:pt x="290" y="136"/>
                </a:lnTo>
                <a:lnTo>
                  <a:pt x="281" y="137"/>
                </a:lnTo>
                <a:lnTo>
                  <a:pt x="272" y="139"/>
                </a:lnTo>
                <a:lnTo>
                  <a:pt x="264" y="142"/>
                </a:lnTo>
                <a:lnTo>
                  <a:pt x="255" y="145"/>
                </a:lnTo>
                <a:lnTo>
                  <a:pt x="247" y="148"/>
                </a:lnTo>
                <a:lnTo>
                  <a:pt x="243" y="150"/>
                </a:lnTo>
                <a:lnTo>
                  <a:pt x="239" y="153"/>
                </a:lnTo>
                <a:lnTo>
                  <a:pt x="231" y="157"/>
                </a:lnTo>
                <a:lnTo>
                  <a:pt x="223" y="161"/>
                </a:lnTo>
                <a:lnTo>
                  <a:pt x="216" y="166"/>
                </a:lnTo>
                <a:lnTo>
                  <a:pt x="209" y="171"/>
                </a:lnTo>
                <a:lnTo>
                  <a:pt x="202" y="176"/>
                </a:lnTo>
                <a:lnTo>
                  <a:pt x="196" y="182"/>
                </a:lnTo>
                <a:lnTo>
                  <a:pt x="189" y="188"/>
                </a:lnTo>
                <a:lnTo>
                  <a:pt x="182" y="194"/>
                </a:lnTo>
                <a:lnTo>
                  <a:pt x="177" y="201"/>
                </a:lnTo>
                <a:lnTo>
                  <a:pt x="171" y="207"/>
                </a:lnTo>
                <a:lnTo>
                  <a:pt x="166" y="215"/>
                </a:lnTo>
                <a:lnTo>
                  <a:pt x="161" y="222"/>
                </a:lnTo>
                <a:lnTo>
                  <a:pt x="157" y="230"/>
                </a:lnTo>
                <a:lnTo>
                  <a:pt x="149" y="245"/>
                </a:lnTo>
                <a:lnTo>
                  <a:pt x="146" y="254"/>
                </a:lnTo>
                <a:lnTo>
                  <a:pt x="143" y="262"/>
                </a:lnTo>
                <a:lnTo>
                  <a:pt x="141" y="271"/>
                </a:lnTo>
                <a:lnTo>
                  <a:pt x="139" y="279"/>
                </a:lnTo>
                <a:lnTo>
                  <a:pt x="137" y="288"/>
                </a:lnTo>
                <a:lnTo>
                  <a:pt x="136" y="298"/>
                </a:lnTo>
                <a:lnTo>
                  <a:pt x="135" y="307"/>
                </a:lnTo>
                <a:lnTo>
                  <a:pt x="135" y="316"/>
                </a:lnTo>
                <a:close/>
                <a:moveTo>
                  <a:pt x="495" y="581"/>
                </a:moveTo>
                <a:lnTo>
                  <a:pt x="441" y="545"/>
                </a:lnTo>
                <a:lnTo>
                  <a:pt x="429" y="551"/>
                </a:lnTo>
                <a:lnTo>
                  <a:pt x="419" y="556"/>
                </a:lnTo>
                <a:lnTo>
                  <a:pt x="408" y="560"/>
                </a:lnTo>
                <a:lnTo>
                  <a:pt x="396" y="564"/>
                </a:lnTo>
                <a:lnTo>
                  <a:pt x="382" y="628"/>
                </a:lnTo>
                <a:lnTo>
                  <a:pt x="362" y="631"/>
                </a:lnTo>
                <a:lnTo>
                  <a:pt x="342" y="633"/>
                </a:lnTo>
                <a:lnTo>
                  <a:pt x="311" y="575"/>
                </a:lnTo>
                <a:lnTo>
                  <a:pt x="299" y="575"/>
                </a:lnTo>
                <a:lnTo>
                  <a:pt x="287" y="573"/>
                </a:lnTo>
                <a:lnTo>
                  <a:pt x="275" y="572"/>
                </a:lnTo>
                <a:lnTo>
                  <a:pt x="263" y="569"/>
                </a:lnTo>
                <a:lnTo>
                  <a:pt x="219" y="618"/>
                </a:lnTo>
                <a:lnTo>
                  <a:pt x="209" y="615"/>
                </a:lnTo>
                <a:lnTo>
                  <a:pt x="200" y="612"/>
                </a:lnTo>
                <a:lnTo>
                  <a:pt x="181" y="604"/>
                </a:lnTo>
                <a:lnTo>
                  <a:pt x="184" y="536"/>
                </a:lnTo>
                <a:lnTo>
                  <a:pt x="174" y="530"/>
                </a:lnTo>
                <a:lnTo>
                  <a:pt x="164" y="522"/>
                </a:lnTo>
                <a:lnTo>
                  <a:pt x="155" y="515"/>
                </a:lnTo>
                <a:lnTo>
                  <a:pt x="146" y="507"/>
                </a:lnTo>
                <a:lnTo>
                  <a:pt x="80" y="527"/>
                </a:lnTo>
                <a:lnTo>
                  <a:pt x="68" y="513"/>
                </a:lnTo>
                <a:lnTo>
                  <a:pt x="56" y="498"/>
                </a:lnTo>
                <a:lnTo>
                  <a:pt x="94" y="440"/>
                </a:lnTo>
                <a:lnTo>
                  <a:pt x="89" y="429"/>
                </a:lnTo>
                <a:lnTo>
                  <a:pt x="84" y="418"/>
                </a:lnTo>
                <a:lnTo>
                  <a:pt x="79" y="407"/>
                </a:lnTo>
                <a:lnTo>
                  <a:pt x="75" y="395"/>
                </a:lnTo>
                <a:lnTo>
                  <a:pt x="5" y="380"/>
                </a:lnTo>
                <a:lnTo>
                  <a:pt x="2" y="362"/>
                </a:lnTo>
                <a:lnTo>
                  <a:pt x="0" y="343"/>
                </a:lnTo>
                <a:lnTo>
                  <a:pt x="64" y="311"/>
                </a:lnTo>
                <a:lnTo>
                  <a:pt x="65" y="298"/>
                </a:lnTo>
                <a:lnTo>
                  <a:pt x="66" y="286"/>
                </a:lnTo>
                <a:lnTo>
                  <a:pt x="68" y="274"/>
                </a:lnTo>
                <a:lnTo>
                  <a:pt x="70" y="262"/>
                </a:lnTo>
                <a:lnTo>
                  <a:pt x="16" y="213"/>
                </a:lnTo>
                <a:lnTo>
                  <a:pt x="23" y="197"/>
                </a:lnTo>
                <a:lnTo>
                  <a:pt x="30" y="181"/>
                </a:lnTo>
                <a:lnTo>
                  <a:pt x="102" y="184"/>
                </a:lnTo>
                <a:lnTo>
                  <a:pt x="109" y="174"/>
                </a:lnTo>
                <a:lnTo>
                  <a:pt x="116" y="164"/>
                </a:lnTo>
                <a:lnTo>
                  <a:pt x="124" y="154"/>
                </a:lnTo>
                <a:lnTo>
                  <a:pt x="132" y="144"/>
                </a:lnTo>
                <a:lnTo>
                  <a:pt x="111" y="75"/>
                </a:lnTo>
                <a:lnTo>
                  <a:pt x="124" y="64"/>
                </a:lnTo>
                <a:lnTo>
                  <a:pt x="138" y="54"/>
                </a:lnTo>
                <a:lnTo>
                  <a:pt x="200" y="93"/>
                </a:lnTo>
                <a:lnTo>
                  <a:pt x="211" y="87"/>
                </a:lnTo>
                <a:lnTo>
                  <a:pt x="222" y="82"/>
                </a:lnTo>
                <a:lnTo>
                  <a:pt x="234" y="78"/>
                </a:lnTo>
                <a:lnTo>
                  <a:pt x="246" y="74"/>
                </a:lnTo>
                <a:lnTo>
                  <a:pt x="261" y="4"/>
                </a:lnTo>
                <a:lnTo>
                  <a:pt x="270" y="3"/>
                </a:lnTo>
                <a:lnTo>
                  <a:pt x="279" y="1"/>
                </a:lnTo>
                <a:lnTo>
                  <a:pt x="296" y="0"/>
                </a:lnTo>
                <a:lnTo>
                  <a:pt x="330" y="63"/>
                </a:lnTo>
                <a:lnTo>
                  <a:pt x="343" y="64"/>
                </a:lnTo>
                <a:lnTo>
                  <a:pt x="355" y="65"/>
                </a:lnTo>
                <a:lnTo>
                  <a:pt x="367" y="67"/>
                </a:lnTo>
                <a:lnTo>
                  <a:pt x="379" y="69"/>
                </a:lnTo>
                <a:lnTo>
                  <a:pt x="426" y="18"/>
                </a:lnTo>
                <a:lnTo>
                  <a:pt x="435" y="21"/>
                </a:lnTo>
                <a:lnTo>
                  <a:pt x="444" y="25"/>
                </a:lnTo>
                <a:lnTo>
                  <a:pt x="461" y="32"/>
                </a:lnTo>
                <a:lnTo>
                  <a:pt x="458" y="102"/>
                </a:lnTo>
                <a:lnTo>
                  <a:pt x="468" y="109"/>
                </a:lnTo>
                <a:lnTo>
                  <a:pt x="478" y="116"/>
                </a:lnTo>
                <a:lnTo>
                  <a:pt x="487" y="124"/>
                </a:lnTo>
                <a:lnTo>
                  <a:pt x="496" y="132"/>
                </a:lnTo>
                <a:lnTo>
                  <a:pt x="561" y="111"/>
                </a:lnTo>
                <a:lnTo>
                  <a:pt x="574" y="126"/>
                </a:lnTo>
                <a:lnTo>
                  <a:pt x="579" y="134"/>
                </a:lnTo>
                <a:lnTo>
                  <a:pt x="585" y="142"/>
                </a:lnTo>
                <a:lnTo>
                  <a:pt x="547" y="200"/>
                </a:lnTo>
                <a:lnTo>
                  <a:pt x="550" y="205"/>
                </a:lnTo>
                <a:lnTo>
                  <a:pt x="553" y="211"/>
                </a:lnTo>
                <a:lnTo>
                  <a:pt x="558" y="222"/>
                </a:lnTo>
                <a:lnTo>
                  <a:pt x="562" y="233"/>
                </a:lnTo>
                <a:lnTo>
                  <a:pt x="567" y="245"/>
                </a:lnTo>
                <a:lnTo>
                  <a:pt x="631" y="259"/>
                </a:lnTo>
                <a:lnTo>
                  <a:pt x="634" y="278"/>
                </a:lnTo>
                <a:lnTo>
                  <a:pt x="636" y="298"/>
                </a:lnTo>
                <a:lnTo>
                  <a:pt x="577" y="329"/>
                </a:lnTo>
                <a:lnTo>
                  <a:pt x="577" y="341"/>
                </a:lnTo>
                <a:lnTo>
                  <a:pt x="575" y="354"/>
                </a:lnTo>
                <a:lnTo>
                  <a:pt x="574" y="365"/>
                </a:lnTo>
                <a:lnTo>
                  <a:pt x="571" y="377"/>
                </a:lnTo>
                <a:lnTo>
                  <a:pt x="619" y="421"/>
                </a:lnTo>
                <a:lnTo>
                  <a:pt x="612" y="440"/>
                </a:lnTo>
                <a:lnTo>
                  <a:pt x="603" y="458"/>
                </a:lnTo>
                <a:lnTo>
                  <a:pt x="537" y="456"/>
                </a:lnTo>
                <a:lnTo>
                  <a:pt x="531" y="465"/>
                </a:lnTo>
                <a:lnTo>
                  <a:pt x="524" y="475"/>
                </a:lnTo>
                <a:lnTo>
                  <a:pt x="516" y="484"/>
                </a:lnTo>
                <a:lnTo>
                  <a:pt x="509" y="493"/>
                </a:lnTo>
                <a:lnTo>
                  <a:pt x="528" y="555"/>
                </a:lnTo>
                <a:lnTo>
                  <a:pt x="512" y="569"/>
                </a:lnTo>
                <a:lnTo>
                  <a:pt x="504" y="575"/>
                </a:lnTo>
                <a:lnTo>
                  <a:pt x="495" y="581"/>
                </a:lnTo>
                <a:close/>
              </a:path>
            </a:pathLst>
          </a:custGeom>
          <a:solidFill>
            <a:schemeClr val="accent1">
              <a:lumMod val="20000"/>
              <a:lumOff val="80000"/>
            </a:schemeClr>
          </a:solidFill>
          <a:ln w="6350">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1424" tIns="45712" rIns="91424" bIns="4571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16" name="直接连接符 15"/>
          <p:cNvCxnSpPr/>
          <p:nvPr/>
        </p:nvCxnSpPr>
        <p:spPr>
          <a:xfrm flipH="1">
            <a:off x="3496124" y="3231085"/>
            <a:ext cx="281223" cy="561639"/>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349824" y="3792724"/>
            <a:ext cx="2146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10081" y="2825757"/>
            <a:ext cx="1500822" cy="923314"/>
          </a:xfrm>
          <a:prstGeom prst="rect">
            <a:avLst/>
          </a:prstGeom>
          <a:noFill/>
        </p:spPr>
        <p:txBody>
          <a:bodyPr wrap="square" lIns="91424" tIns="45712" rIns="91424" bIns="45712"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1" lang="en-US" altLang="zh-CN" sz="6000" kern="0" dirty="0" smtClean="0">
                <a:solidFill>
                  <a:schemeClr val="accent1"/>
                </a:solidFill>
              </a:rPr>
              <a:t>1</a:t>
            </a:r>
            <a:endParaRPr kumimoji="1" lang="zh-CN" altLang="en-US" sz="1400" b="0" i="0" u="none" strike="noStrike" kern="0" cap="none" spc="0" normalizeH="0" baseline="0" noProof="0" dirty="0">
              <a:ln>
                <a:noFill/>
              </a:ln>
              <a:solidFill>
                <a:schemeClr val="accent1"/>
              </a:solidFill>
              <a:effectLst/>
              <a:uLnTx/>
              <a:uFillTx/>
            </a:endParaRPr>
          </a:p>
        </p:txBody>
      </p:sp>
      <p:sp>
        <p:nvSpPr>
          <p:cNvPr id="20" name="文本框 19"/>
          <p:cNvSpPr txBox="1"/>
          <p:nvPr/>
        </p:nvSpPr>
        <p:spPr>
          <a:xfrm>
            <a:off x="1191238" y="3468098"/>
            <a:ext cx="2529618" cy="324625"/>
          </a:xfrm>
          <a:prstGeom prst="rect">
            <a:avLst/>
          </a:prstGeom>
          <a:noFill/>
        </p:spPr>
        <p:txBody>
          <a:bodyPr wrap="square" lIns="91424" tIns="45712" rIns="91424" bIns="45712" rtlCol="0">
            <a:spAutoFit/>
          </a:bodyPr>
          <a:lstStyle/>
          <a:p>
            <a:pPr marR="0" lvl="0" defTabSz="914400" eaLnBrk="1" fontAlgn="auto" latinLnBrk="0" hangingPunct="1">
              <a:lnSpc>
                <a:spcPts val="1400"/>
              </a:lnSpc>
              <a:spcBef>
                <a:spcPts val="0"/>
              </a:spcBef>
              <a:spcAft>
                <a:spcPts val="0"/>
              </a:spcAft>
              <a:buClrTx/>
              <a:buSzTx/>
              <a:tabLst/>
              <a:defRPr/>
            </a:pPr>
            <a:r>
              <a:rPr kumimoji="1" lang="zh-CN" altLang="en-US" sz="3200" b="1" kern="0" dirty="0" smtClean="0">
                <a:solidFill>
                  <a:schemeClr val="tx1">
                    <a:lumMod val="65000"/>
                    <a:lumOff val="35000"/>
                  </a:schemeClr>
                </a:solidFill>
                <a:latin typeface="微软雅黑" panose="020B0503020204020204" pitchFamily="34" charset="-122"/>
                <a:ea typeface="微软雅黑" panose="020B0503020204020204" pitchFamily="34" charset="-122"/>
              </a:rPr>
              <a:t>    课题意义</a:t>
            </a:r>
            <a:endParaRPr kumimoji="1" lang="en-US" altLang="zh-CN" sz="32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6077839" y="4842332"/>
            <a:ext cx="0" cy="57149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901275" y="5675398"/>
            <a:ext cx="6071068" cy="324625"/>
          </a:xfrm>
          <a:prstGeom prst="rect">
            <a:avLst/>
          </a:prstGeom>
          <a:noFill/>
        </p:spPr>
        <p:txBody>
          <a:bodyPr wrap="square" lIns="91424" tIns="45712" rIns="91424" bIns="45712" rtlCol="0">
            <a:spAutoFit/>
          </a:bodyPr>
          <a:lstStyle/>
          <a:p>
            <a:pPr marR="0" lvl="0" defTabSz="914400" eaLnBrk="1" fontAlgn="auto" latinLnBrk="0" hangingPunct="1">
              <a:lnSpc>
                <a:spcPts val="1400"/>
              </a:lnSpc>
              <a:spcBef>
                <a:spcPts val="0"/>
              </a:spcBef>
              <a:spcAft>
                <a:spcPts val="0"/>
              </a:spcAft>
              <a:buClrTx/>
              <a:buSzTx/>
              <a:tabLst/>
              <a:defRPr/>
            </a:pPr>
            <a:r>
              <a:rPr kumimoji="1" lang="en-US" altLang="zh-CN" sz="3200" b="1" kern="0" noProof="0" dirty="0">
                <a:solidFill>
                  <a:schemeClr val="tx1">
                    <a:lumMod val="65000"/>
                    <a:lumOff val="35000"/>
                  </a:schemeClr>
                </a:solidFill>
                <a:latin typeface="微软雅黑" panose="020B0503020204020204" pitchFamily="34" charset="-122"/>
                <a:ea typeface="微软雅黑" panose="020B0503020204020204" pitchFamily="34" charset="-122"/>
              </a:rPr>
              <a:t> </a:t>
            </a:r>
            <a:r>
              <a:rPr kumimoji="1" lang="en-US" altLang="zh-CN" sz="3200" b="1" kern="0" noProof="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kumimoji="1" lang="zh-CN" altLang="en-US" sz="3200" b="1" kern="0" dirty="0" smtClean="0">
                <a:solidFill>
                  <a:schemeClr val="tx1">
                    <a:lumMod val="65000"/>
                    <a:lumOff val="35000"/>
                  </a:schemeClr>
                </a:solidFill>
                <a:latin typeface="微软雅黑" panose="020B0503020204020204" pitchFamily="34" charset="-122"/>
                <a:ea typeface="微软雅黑" panose="020B0503020204020204" pitchFamily="34" charset="-122"/>
              </a:rPr>
              <a:t>国内外现状</a:t>
            </a:r>
            <a:endParaRPr kumimoji="1" lang="en-US" altLang="zh-CN" sz="32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28" name="文本框 27"/>
          <p:cNvSpPr txBox="1"/>
          <p:nvPr/>
        </p:nvSpPr>
        <p:spPr>
          <a:xfrm>
            <a:off x="4312948" y="5060388"/>
            <a:ext cx="1500822" cy="923314"/>
          </a:xfrm>
          <a:prstGeom prst="rect">
            <a:avLst/>
          </a:prstGeom>
          <a:noFill/>
        </p:spPr>
        <p:txBody>
          <a:bodyPr wrap="square" lIns="91424" tIns="45712" rIns="91424" bIns="45712"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1" lang="en-US" altLang="zh-CN" sz="6000" kern="0" noProof="0" dirty="0" smtClean="0">
                <a:solidFill>
                  <a:schemeClr val="accent1"/>
                </a:solidFill>
              </a:rPr>
              <a:t>2</a:t>
            </a:r>
            <a:endParaRPr kumimoji="1" lang="zh-CN" altLang="en-US" sz="1400" b="0" i="0" u="none" strike="noStrike" kern="0" cap="none" spc="0" normalizeH="0" baseline="0" noProof="0" dirty="0">
              <a:ln>
                <a:noFill/>
              </a:ln>
              <a:solidFill>
                <a:schemeClr val="accent1"/>
              </a:solidFill>
              <a:effectLst/>
              <a:uLnTx/>
              <a:uFillTx/>
            </a:endParaRPr>
          </a:p>
        </p:txBody>
      </p:sp>
      <p:cxnSp>
        <p:nvCxnSpPr>
          <p:cNvPr id="30" name="直接连接符 29"/>
          <p:cNvCxnSpPr>
            <a:stCxn id="9" idx="53"/>
          </p:cNvCxnSpPr>
          <p:nvPr/>
        </p:nvCxnSpPr>
        <p:spPr>
          <a:xfrm flipV="1">
            <a:off x="9016263" y="2826042"/>
            <a:ext cx="217065" cy="441399"/>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9233328" y="2826042"/>
            <a:ext cx="227752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7776790" y="1419403"/>
            <a:ext cx="2585236" cy="324641"/>
          </a:xfrm>
          <a:prstGeom prst="rect">
            <a:avLst/>
          </a:prstGeom>
          <a:noFill/>
        </p:spPr>
        <p:txBody>
          <a:bodyPr wrap="square" rtlCol="0">
            <a:spAutoFit/>
          </a:bodyPr>
          <a:lstStyle/>
          <a:p>
            <a:pPr marR="0" lvl="0" defTabSz="914400" eaLnBrk="1" fontAlgn="auto" latinLnBrk="0" hangingPunct="1">
              <a:lnSpc>
                <a:spcPts val="1400"/>
              </a:lnSpc>
              <a:spcBef>
                <a:spcPts val="0"/>
              </a:spcBef>
              <a:spcAft>
                <a:spcPts val="0"/>
              </a:spcAft>
              <a:buClrTx/>
              <a:buSzTx/>
              <a:tabLst/>
              <a:defRPr/>
            </a:pPr>
            <a:r>
              <a:rPr kumimoji="1" lang="en-US" altLang="zh-CN" sz="3200" b="1" kern="0" dirty="0">
                <a:solidFill>
                  <a:schemeClr val="tx1">
                    <a:lumMod val="65000"/>
                    <a:lumOff val="35000"/>
                  </a:schemeClr>
                </a:solidFill>
                <a:latin typeface="微软雅黑" panose="020B0503020204020204" pitchFamily="34" charset="-122"/>
                <a:ea typeface="微软雅黑" panose="020B0503020204020204" pitchFamily="34" charset="-122"/>
              </a:rPr>
              <a:t> </a:t>
            </a:r>
            <a:r>
              <a:rPr kumimoji="1" lang="en-US" altLang="zh-CN" sz="3200" b="1" kern="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kumimoji="1" lang="zh-CN" altLang="en-US" sz="3200" b="1" kern="0" dirty="0" smtClean="0">
                <a:solidFill>
                  <a:schemeClr val="tx1">
                    <a:lumMod val="65000"/>
                    <a:lumOff val="35000"/>
                  </a:schemeClr>
                </a:solidFill>
                <a:latin typeface="微软雅黑" panose="020B0503020204020204" pitchFamily="34" charset="-122"/>
                <a:ea typeface="微软雅黑" panose="020B0503020204020204" pitchFamily="34" charset="-122"/>
              </a:rPr>
              <a:t>系统测试</a:t>
            </a:r>
            <a:endParaRPr kumimoji="1" lang="en-US" altLang="zh-CN" sz="32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35" name="文本框 34"/>
          <p:cNvSpPr txBox="1"/>
          <p:nvPr/>
        </p:nvSpPr>
        <p:spPr>
          <a:xfrm>
            <a:off x="7340884" y="787702"/>
            <a:ext cx="1500822" cy="923314"/>
          </a:xfrm>
          <a:prstGeom prst="rect">
            <a:avLst/>
          </a:prstGeom>
          <a:noFill/>
        </p:spPr>
        <p:txBody>
          <a:bodyPr wrap="square" lIns="91424" tIns="45712" rIns="91424" bIns="45712"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1" lang="en-US" altLang="zh-CN" sz="6000" kern="0" dirty="0" smtClean="0">
                <a:solidFill>
                  <a:schemeClr val="accent1"/>
                </a:solidFill>
              </a:rPr>
              <a:t>4</a:t>
            </a:r>
            <a:endParaRPr kumimoji="1" lang="zh-CN" altLang="en-US" sz="1400" b="0" i="0" u="none" strike="noStrike" kern="0" cap="none" spc="0" normalizeH="0" baseline="0" noProof="0" dirty="0">
              <a:ln>
                <a:noFill/>
              </a:ln>
              <a:solidFill>
                <a:schemeClr val="accent1"/>
              </a:solidFill>
              <a:effectLst/>
              <a:uLnTx/>
              <a:uFillTx/>
            </a:endParaRPr>
          </a:p>
        </p:txBody>
      </p:sp>
      <p:sp>
        <p:nvSpPr>
          <p:cNvPr id="4" name="标题 3"/>
          <p:cNvSpPr>
            <a:spLocks noGrp="1"/>
          </p:cNvSpPr>
          <p:nvPr>
            <p:ph type="title"/>
          </p:nvPr>
        </p:nvSpPr>
        <p:spPr>
          <a:xfrm>
            <a:off x="876300" y="325120"/>
            <a:ext cx="2706921" cy="590931"/>
          </a:xfrm>
        </p:spPr>
        <p:txBody>
          <a:bodyPr/>
          <a:lstStyle/>
          <a:p>
            <a:pPr lvl="0"/>
            <a:r>
              <a:rPr lang="zh-CN" altLang="en-US" sz="3600" dirty="0" smtClean="0"/>
              <a:t>     目      </a:t>
            </a:r>
            <a:r>
              <a:rPr lang="zh-CN" altLang="en-US" sz="3600" dirty="0"/>
              <a:t>录</a:t>
            </a:r>
          </a:p>
        </p:txBody>
      </p:sp>
      <p:cxnSp>
        <p:nvCxnSpPr>
          <p:cNvPr id="31" name="直接连接符 30"/>
          <p:cNvCxnSpPr/>
          <p:nvPr/>
        </p:nvCxnSpPr>
        <p:spPr>
          <a:xfrm>
            <a:off x="8007859" y="1695099"/>
            <a:ext cx="232559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7769933" y="1691272"/>
            <a:ext cx="237926" cy="56204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9319435" y="2533663"/>
            <a:ext cx="2585236" cy="324641"/>
          </a:xfrm>
          <a:prstGeom prst="rect">
            <a:avLst/>
          </a:prstGeom>
          <a:noFill/>
        </p:spPr>
        <p:txBody>
          <a:bodyPr wrap="square" rtlCol="0">
            <a:spAutoFit/>
          </a:bodyPr>
          <a:lstStyle/>
          <a:p>
            <a:pPr marR="0" lvl="0" defTabSz="914400" eaLnBrk="1" fontAlgn="auto" latinLnBrk="0" hangingPunct="1">
              <a:lnSpc>
                <a:spcPts val="1400"/>
              </a:lnSpc>
              <a:spcBef>
                <a:spcPts val="0"/>
              </a:spcBef>
              <a:spcAft>
                <a:spcPts val="0"/>
              </a:spcAft>
              <a:buClrTx/>
              <a:buSzTx/>
              <a:tabLst/>
              <a:defRPr/>
            </a:pPr>
            <a:r>
              <a:rPr kumimoji="1" lang="en-US" altLang="zh-CN" sz="3200" b="1" kern="0" dirty="0">
                <a:solidFill>
                  <a:schemeClr val="tx1">
                    <a:lumMod val="65000"/>
                    <a:lumOff val="35000"/>
                  </a:schemeClr>
                </a:solidFill>
                <a:latin typeface="微软雅黑" panose="020B0503020204020204" pitchFamily="34" charset="-122"/>
                <a:ea typeface="微软雅黑" panose="020B0503020204020204" pitchFamily="34" charset="-122"/>
              </a:rPr>
              <a:t> </a:t>
            </a:r>
            <a:r>
              <a:rPr kumimoji="1" lang="en-US" altLang="zh-CN" sz="3200" b="1" kern="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kumimoji="1" lang="zh-CN" altLang="en-US" sz="3200" b="1" kern="0" dirty="0" smtClean="0">
                <a:solidFill>
                  <a:schemeClr val="tx1">
                    <a:lumMod val="65000"/>
                    <a:lumOff val="35000"/>
                  </a:schemeClr>
                </a:solidFill>
                <a:latin typeface="微软雅黑" panose="020B0503020204020204" pitchFamily="34" charset="-122"/>
                <a:ea typeface="微软雅黑" panose="020B0503020204020204" pitchFamily="34" charset="-122"/>
              </a:rPr>
              <a:t>系统实现</a:t>
            </a:r>
            <a:endParaRPr kumimoji="1" lang="en-US" altLang="zh-CN" sz="32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15" name="矩形 14"/>
          <p:cNvSpPr/>
          <p:nvPr/>
        </p:nvSpPr>
        <p:spPr>
          <a:xfrm>
            <a:off x="9374367" y="1843399"/>
            <a:ext cx="574196" cy="1015663"/>
          </a:xfrm>
          <a:prstGeom prst="rect">
            <a:avLst/>
          </a:prstGeom>
        </p:spPr>
        <p:txBody>
          <a:bodyPr wrap="none">
            <a:spAutoFit/>
          </a:bodyPr>
          <a:lstStyle/>
          <a:p>
            <a:r>
              <a:rPr kumimoji="1" lang="en-US" altLang="zh-CN" sz="6000" kern="0" dirty="0" smtClean="0">
                <a:solidFill>
                  <a:schemeClr val="accent1"/>
                </a:solidFill>
              </a:rPr>
              <a:t>3</a:t>
            </a:r>
            <a:endParaRPr lang="zh-CN" altLang="en-US" sz="6000" dirty="0"/>
          </a:p>
        </p:txBody>
      </p:sp>
      <p:pic>
        <p:nvPicPr>
          <p:cNvPr id="29" name="图片 28"/>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903751" y="5572632"/>
            <a:ext cx="2615125" cy="727005"/>
          </a:xfrm>
          <a:prstGeom prst="rect">
            <a:avLst/>
          </a:prstGeom>
        </p:spPr>
      </p:pic>
    </p:spTree>
    <p:extLst>
      <p:ext uri="{BB962C8B-B14F-4D97-AF65-F5344CB8AC3E}">
        <p14:creationId xmlns:p14="http://schemas.microsoft.com/office/powerpoint/2010/main" val="2991495385"/>
      </p:ext>
    </p:extLst>
  </p:cSld>
  <p:clrMapOvr>
    <a:masterClrMapping/>
  </p:clrMapOvr>
  <mc:AlternateContent xmlns:mc="http://schemas.openxmlformats.org/markup-compatibility/2006">
    <mc:Choice xmlns:p14="http://schemas.microsoft.com/office/powerpoint/2010/main" Requires="p14">
      <p:transition spd="med" p14:dur="700" advTm="5139">
        <p:fade/>
      </p:transition>
    </mc:Choice>
    <mc:Fallback>
      <p:transition spd="med" advTm="5139">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300" y="338536"/>
            <a:ext cx="2706921" cy="590931"/>
          </a:xfrm>
        </p:spPr>
        <p:txBody>
          <a:bodyPr/>
          <a:lstStyle/>
          <a:p>
            <a:r>
              <a:rPr lang="zh-CN" altLang="en-US" sz="3600" dirty="0" smtClean="0"/>
              <a:t>  课 题 意 义</a:t>
            </a:r>
            <a:endParaRPr lang="zh-CN" altLang="en-US" sz="3600" dirty="0"/>
          </a:p>
        </p:txBody>
      </p:sp>
      <p:grpSp>
        <p:nvGrpSpPr>
          <p:cNvPr id="3" name="组合 2"/>
          <p:cNvGrpSpPr/>
          <p:nvPr/>
        </p:nvGrpSpPr>
        <p:grpSpPr>
          <a:xfrm>
            <a:off x="1216329" y="1438444"/>
            <a:ext cx="4897346" cy="4226531"/>
            <a:chOff x="1216329" y="1438444"/>
            <a:chExt cx="4897346" cy="4226531"/>
          </a:xfrm>
        </p:grpSpPr>
        <p:sp>
          <p:nvSpPr>
            <p:cNvPr id="4" name="矩形 3"/>
            <p:cNvSpPr/>
            <p:nvPr/>
          </p:nvSpPr>
          <p:spPr>
            <a:xfrm>
              <a:off x="1216329" y="1438444"/>
              <a:ext cx="4897346" cy="4226531"/>
            </a:xfrm>
            <a:prstGeom prst="rect">
              <a:avLst/>
            </a:prstGeom>
            <a:ln>
              <a:noFill/>
            </a:ln>
          </p:spPr>
        </p:sp>
        <p:sp>
          <p:nvSpPr>
            <p:cNvPr id="5" name="任意多边形 4"/>
            <p:cNvSpPr/>
            <p:nvPr/>
          </p:nvSpPr>
          <p:spPr>
            <a:xfrm>
              <a:off x="1551736" y="1438444"/>
              <a:ext cx="4226531" cy="4226531"/>
            </a:xfrm>
            <a:custGeom>
              <a:avLst/>
              <a:gdLst>
                <a:gd name="connsiteX0" fmla="*/ 0 w 4226531"/>
                <a:gd name="connsiteY0" fmla="*/ 2113266 h 4226531"/>
                <a:gd name="connsiteX1" fmla="*/ 2113266 w 4226531"/>
                <a:gd name="connsiteY1" fmla="*/ 0 h 4226531"/>
                <a:gd name="connsiteX2" fmla="*/ 4226532 w 4226531"/>
                <a:gd name="connsiteY2" fmla="*/ 2113266 h 4226531"/>
                <a:gd name="connsiteX3" fmla="*/ 2113266 w 4226531"/>
                <a:gd name="connsiteY3" fmla="*/ 4226532 h 4226531"/>
                <a:gd name="connsiteX4" fmla="*/ 0 w 4226531"/>
                <a:gd name="connsiteY4" fmla="*/ 2113266 h 4226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6531" h="4226531">
                  <a:moveTo>
                    <a:pt x="0" y="2113266"/>
                  </a:moveTo>
                  <a:cubicBezTo>
                    <a:pt x="0" y="946141"/>
                    <a:pt x="946141" y="0"/>
                    <a:pt x="2113266" y="0"/>
                  </a:cubicBezTo>
                  <a:cubicBezTo>
                    <a:pt x="3280391" y="0"/>
                    <a:pt x="4226532" y="946141"/>
                    <a:pt x="4226532" y="2113266"/>
                  </a:cubicBezTo>
                  <a:cubicBezTo>
                    <a:pt x="4226532" y="3280391"/>
                    <a:pt x="3280391" y="4226532"/>
                    <a:pt x="2113266" y="4226532"/>
                  </a:cubicBezTo>
                  <a:cubicBezTo>
                    <a:pt x="946141" y="4226532"/>
                    <a:pt x="0" y="3280391"/>
                    <a:pt x="0" y="2113266"/>
                  </a:cubicBezTo>
                  <a:close/>
                </a:path>
              </a:pathLst>
            </a:custGeom>
            <a:solidFill>
              <a:schemeClr val="accent1">
                <a:lumMod val="20000"/>
                <a:lumOff val="80000"/>
              </a:schemeClr>
            </a:solidFill>
            <a:ln w="3175">
              <a:noFill/>
            </a:ln>
            <a:effectLst/>
          </p:spPr>
          <p:style>
            <a:lnRef idx="0">
              <a:scrgbClr r="0" g="0" b="0"/>
            </a:lnRef>
            <a:fillRef idx="3">
              <a:scrgbClr r="0" g="0" b="0"/>
            </a:fillRef>
            <a:effectRef idx="2">
              <a:scrgbClr r="0" g="0" b="0"/>
            </a:effectRef>
            <a:fontRef idx="minor">
              <a:schemeClr val="lt1"/>
            </a:fontRef>
          </p:style>
          <p:txBody>
            <a:bodyPr spcFirstLastPara="0" vert="horz" wrap="square" lIns="1217927" tIns="246025" rIns="2226764" bIns="3633588" numCol="1" spcCol="1270" anchor="ctr" anchorCtr="0">
              <a:noAutofit/>
            </a:bodyPr>
            <a:lstStyle/>
            <a:p>
              <a:pPr lvl="0" algn="ctr" defTabSz="488950">
                <a:lnSpc>
                  <a:spcPct val="90000"/>
                </a:lnSpc>
                <a:spcBef>
                  <a:spcPct val="0"/>
                </a:spcBef>
                <a:spcAft>
                  <a:spcPct val="35000"/>
                </a:spcAft>
              </a:pPr>
              <a:endParaRPr lang="en-US" sz="1100" kern="1200" dirty="0">
                <a:solidFill>
                  <a:srgbClr val="FFFFFF"/>
                </a:solidFill>
              </a:endParaRPr>
            </a:p>
          </p:txBody>
        </p:sp>
        <p:sp>
          <p:nvSpPr>
            <p:cNvPr id="6" name="任意多边形 5"/>
            <p:cNvSpPr/>
            <p:nvPr/>
          </p:nvSpPr>
          <p:spPr>
            <a:xfrm>
              <a:off x="1974389" y="2247841"/>
              <a:ext cx="3381224" cy="3381224"/>
            </a:xfrm>
            <a:custGeom>
              <a:avLst/>
              <a:gdLst>
                <a:gd name="connsiteX0" fmla="*/ 0 w 3381224"/>
                <a:gd name="connsiteY0" fmla="*/ 1690612 h 3381224"/>
                <a:gd name="connsiteX1" fmla="*/ 1690612 w 3381224"/>
                <a:gd name="connsiteY1" fmla="*/ 0 h 3381224"/>
                <a:gd name="connsiteX2" fmla="*/ 3381224 w 3381224"/>
                <a:gd name="connsiteY2" fmla="*/ 1690612 h 3381224"/>
                <a:gd name="connsiteX3" fmla="*/ 1690612 w 3381224"/>
                <a:gd name="connsiteY3" fmla="*/ 3381224 h 3381224"/>
                <a:gd name="connsiteX4" fmla="*/ 0 w 3381224"/>
                <a:gd name="connsiteY4" fmla="*/ 1690612 h 3381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1224" h="3381224">
                  <a:moveTo>
                    <a:pt x="0" y="1690612"/>
                  </a:moveTo>
                  <a:cubicBezTo>
                    <a:pt x="0" y="756913"/>
                    <a:pt x="756913" y="0"/>
                    <a:pt x="1690612" y="0"/>
                  </a:cubicBezTo>
                  <a:cubicBezTo>
                    <a:pt x="2624311" y="0"/>
                    <a:pt x="3381224" y="756913"/>
                    <a:pt x="3381224" y="1690612"/>
                  </a:cubicBezTo>
                  <a:cubicBezTo>
                    <a:pt x="3381224" y="2624311"/>
                    <a:pt x="2624311" y="3381224"/>
                    <a:pt x="1690612" y="3381224"/>
                  </a:cubicBezTo>
                  <a:cubicBezTo>
                    <a:pt x="756913" y="3381224"/>
                    <a:pt x="0" y="2624311"/>
                    <a:pt x="0" y="1690612"/>
                  </a:cubicBezTo>
                  <a:close/>
                </a:path>
              </a:pathLst>
            </a:custGeom>
            <a:solidFill>
              <a:schemeClr val="accent1">
                <a:lumMod val="40000"/>
                <a:lumOff val="60000"/>
              </a:schemeClr>
            </a:solidFill>
            <a:ln w="3175">
              <a:noFill/>
            </a:ln>
            <a:effectLst/>
          </p:spPr>
          <p:style>
            <a:lnRef idx="0">
              <a:scrgbClr r="0" g="0" b="0"/>
            </a:lnRef>
            <a:fillRef idx="3">
              <a:scrgbClr r="0" g="0" b="0"/>
            </a:fillRef>
            <a:effectRef idx="2">
              <a:scrgbClr r="0" g="0" b="0"/>
            </a:effectRef>
            <a:fontRef idx="minor">
              <a:schemeClr val="lt1"/>
            </a:fontRef>
          </p:style>
          <p:txBody>
            <a:bodyPr spcFirstLastPara="0" vert="horz" wrap="square" lIns="795274" tIns="72581" rIns="1804110" bIns="2981861" numCol="1" spcCol="1270" anchor="ctr" anchorCtr="0">
              <a:noAutofit/>
            </a:bodyPr>
            <a:lstStyle/>
            <a:p>
              <a:pPr lvl="0" algn="ctr" defTabSz="488950">
                <a:lnSpc>
                  <a:spcPct val="90000"/>
                </a:lnSpc>
                <a:spcBef>
                  <a:spcPct val="0"/>
                </a:spcBef>
                <a:spcAft>
                  <a:spcPct val="35000"/>
                </a:spcAft>
              </a:pPr>
              <a:endParaRPr lang="en-US" sz="1100" kern="1200" dirty="0">
                <a:solidFill>
                  <a:srgbClr val="FFFFFF"/>
                </a:solidFill>
              </a:endParaRPr>
            </a:p>
          </p:txBody>
        </p:sp>
        <p:sp>
          <p:nvSpPr>
            <p:cNvPr id="7" name="任意多边形 6"/>
            <p:cNvSpPr/>
            <p:nvPr/>
          </p:nvSpPr>
          <p:spPr>
            <a:xfrm>
              <a:off x="2397042" y="3050924"/>
              <a:ext cx="2535918" cy="2535918"/>
            </a:xfrm>
            <a:custGeom>
              <a:avLst/>
              <a:gdLst>
                <a:gd name="connsiteX0" fmla="*/ 0 w 2535918"/>
                <a:gd name="connsiteY0" fmla="*/ 1267959 h 2535918"/>
                <a:gd name="connsiteX1" fmla="*/ 1267959 w 2535918"/>
                <a:gd name="connsiteY1" fmla="*/ 0 h 2535918"/>
                <a:gd name="connsiteX2" fmla="*/ 2535918 w 2535918"/>
                <a:gd name="connsiteY2" fmla="*/ 1267959 h 2535918"/>
                <a:gd name="connsiteX3" fmla="*/ 1267959 w 2535918"/>
                <a:gd name="connsiteY3" fmla="*/ 2535918 h 2535918"/>
                <a:gd name="connsiteX4" fmla="*/ 0 w 2535918"/>
                <a:gd name="connsiteY4" fmla="*/ 1267959 h 2535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918" h="2535918">
                  <a:moveTo>
                    <a:pt x="0" y="1267959"/>
                  </a:moveTo>
                  <a:cubicBezTo>
                    <a:pt x="0" y="567685"/>
                    <a:pt x="567685" y="0"/>
                    <a:pt x="1267959" y="0"/>
                  </a:cubicBezTo>
                  <a:cubicBezTo>
                    <a:pt x="1968233" y="0"/>
                    <a:pt x="2535918" y="567685"/>
                    <a:pt x="2535918" y="1267959"/>
                  </a:cubicBezTo>
                  <a:cubicBezTo>
                    <a:pt x="2535918" y="1968233"/>
                    <a:pt x="1968233" y="2535918"/>
                    <a:pt x="1267959" y="2535918"/>
                  </a:cubicBezTo>
                  <a:cubicBezTo>
                    <a:pt x="567685" y="2535918"/>
                    <a:pt x="0" y="1968233"/>
                    <a:pt x="0" y="1267959"/>
                  </a:cubicBezTo>
                  <a:close/>
                </a:path>
              </a:pathLst>
            </a:custGeom>
            <a:solidFill>
              <a:schemeClr val="accent1">
                <a:lumMod val="60000"/>
                <a:lumOff val="40000"/>
              </a:schemeClr>
            </a:solidFill>
            <a:ln w="3175">
              <a:noFill/>
            </a:ln>
            <a:effectLst/>
          </p:spPr>
          <p:style>
            <a:lnRef idx="0">
              <a:scrgbClr r="0" g="0" b="0"/>
            </a:lnRef>
            <a:fillRef idx="3">
              <a:scrgbClr r="0" g="0" b="0"/>
            </a:fillRef>
            <a:effectRef idx="2">
              <a:scrgbClr r="0" g="0" b="0"/>
            </a:effectRef>
            <a:fontRef idx="minor">
              <a:schemeClr val="lt1"/>
            </a:fontRef>
          </p:style>
          <p:txBody>
            <a:bodyPr spcFirstLastPara="0" vert="horz" wrap="square" lIns="372621" tIns="-102919" rIns="1381457" bIns="2342258" numCol="1" spcCol="1270" anchor="ctr" anchorCtr="0">
              <a:noAutofit/>
            </a:bodyPr>
            <a:lstStyle/>
            <a:p>
              <a:pPr lvl="0" algn="ctr" defTabSz="488950">
                <a:lnSpc>
                  <a:spcPct val="90000"/>
                </a:lnSpc>
                <a:spcBef>
                  <a:spcPct val="0"/>
                </a:spcBef>
                <a:spcAft>
                  <a:spcPct val="35000"/>
                </a:spcAft>
              </a:pPr>
              <a:endParaRPr lang="en-US" sz="1100" kern="1200" dirty="0">
                <a:solidFill>
                  <a:srgbClr val="FFFFFF"/>
                </a:solidFill>
              </a:endParaRPr>
            </a:p>
          </p:txBody>
        </p:sp>
        <p:sp>
          <p:nvSpPr>
            <p:cNvPr id="8" name="任意多边形 7"/>
            <p:cNvSpPr/>
            <p:nvPr/>
          </p:nvSpPr>
          <p:spPr>
            <a:xfrm>
              <a:off x="2819695" y="3854329"/>
              <a:ext cx="1690612" cy="1690612"/>
            </a:xfrm>
            <a:custGeom>
              <a:avLst/>
              <a:gdLst>
                <a:gd name="connsiteX0" fmla="*/ 0 w 1690612"/>
                <a:gd name="connsiteY0" fmla="*/ 845306 h 1690612"/>
                <a:gd name="connsiteX1" fmla="*/ 845306 w 1690612"/>
                <a:gd name="connsiteY1" fmla="*/ 0 h 1690612"/>
                <a:gd name="connsiteX2" fmla="*/ 1690612 w 1690612"/>
                <a:gd name="connsiteY2" fmla="*/ 845306 h 1690612"/>
                <a:gd name="connsiteX3" fmla="*/ 845306 w 1690612"/>
                <a:gd name="connsiteY3" fmla="*/ 1690612 h 1690612"/>
                <a:gd name="connsiteX4" fmla="*/ 0 w 1690612"/>
                <a:gd name="connsiteY4" fmla="*/ 845306 h 1690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612" h="1690612">
                  <a:moveTo>
                    <a:pt x="0" y="845306"/>
                  </a:moveTo>
                  <a:cubicBezTo>
                    <a:pt x="0" y="378456"/>
                    <a:pt x="378456" y="0"/>
                    <a:pt x="845306" y="0"/>
                  </a:cubicBezTo>
                  <a:cubicBezTo>
                    <a:pt x="1312156" y="0"/>
                    <a:pt x="1690612" y="378456"/>
                    <a:pt x="1690612" y="845306"/>
                  </a:cubicBezTo>
                  <a:cubicBezTo>
                    <a:pt x="1690612" y="1312156"/>
                    <a:pt x="1312156" y="1690612"/>
                    <a:pt x="845306" y="1690612"/>
                  </a:cubicBezTo>
                  <a:cubicBezTo>
                    <a:pt x="378456" y="1690612"/>
                    <a:pt x="0" y="1312156"/>
                    <a:pt x="0" y="845306"/>
                  </a:cubicBezTo>
                  <a:close/>
                </a:path>
              </a:pathLst>
            </a:custGeom>
            <a:solidFill>
              <a:schemeClr val="accent1"/>
            </a:solidFill>
            <a:ln w="3175">
              <a:noFill/>
            </a:ln>
            <a:effectLst/>
          </p:spPr>
          <p:style>
            <a:lnRef idx="0">
              <a:scrgbClr r="0" g="0" b="0"/>
            </a:lnRef>
            <a:fillRef idx="3">
              <a:scrgbClr r="0" g="0" b="0"/>
            </a:fillRef>
            <a:effectRef idx="2">
              <a:scrgbClr r="0" g="0" b="0"/>
            </a:effectRef>
            <a:fontRef idx="minor">
              <a:schemeClr val="lt1"/>
            </a:fontRef>
          </p:style>
          <p:txBody>
            <a:bodyPr spcFirstLastPara="0" vert="horz" wrap="square" lIns="-55473" tIns="-83844" rIns="953363" bIns="1259744" numCol="1" spcCol="1270" anchor="ctr" anchorCtr="0">
              <a:noAutofit/>
            </a:bodyPr>
            <a:lstStyle/>
            <a:p>
              <a:pPr lvl="0" algn="ctr" defTabSz="488950">
                <a:lnSpc>
                  <a:spcPct val="90000"/>
                </a:lnSpc>
                <a:spcBef>
                  <a:spcPct val="0"/>
                </a:spcBef>
                <a:spcAft>
                  <a:spcPct val="35000"/>
                </a:spcAft>
              </a:pPr>
              <a:endParaRPr lang="en-US" sz="1100" kern="1200" dirty="0">
                <a:solidFill>
                  <a:srgbClr val="FFFFFF"/>
                </a:solidFill>
              </a:endParaRPr>
            </a:p>
          </p:txBody>
        </p:sp>
      </p:grpSp>
      <p:sp>
        <p:nvSpPr>
          <p:cNvPr id="9" name="矩形 8"/>
          <p:cNvSpPr/>
          <p:nvPr/>
        </p:nvSpPr>
        <p:spPr>
          <a:xfrm>
            <a:off x="7147746" y="4705430"/>
            <a:ext cx="1980029" cy="400110"/>
          </a:xfrm>
          <a:prstGeom prst="rect">
            <a:avLst/>
          </a:prstGeom>
        </p:spPr>
        <p:txBody>
          <a:bodyPr wrap="none">
            <a:spAutoFit/>
          </a:bodyPr>
          <a:lstStyle/>
          <a:p>
            <a:pPr defTabSz="609585"/>
            <a:r>
              <a:rPr lang="zh-CN" altLang="en-US" sz="2000" b="1" dirty="0" smtClean="0">
                <a:solidFill>
                  <a:schemeClr val="accent1"/>
                </a:solidFill>
                <a:cs typeface="+mn-ea"/>
                <a:sym typeface="+mn-lt"/>
              </a:rPr>
              <a:t>潜艇识别、定位</a:t>
            </a:r>
            <a:endParaRPr lang="zh-CN" altLang="en-US" sz="2000" b="1" dirty="0">
              <a:solidFill>
                <a:schemeClr val="accent1"/>
              </a:solidFill>
              <a:cs typeface="+mn-ea"/>
              <a:sym typeface="+mn-lt"/>
            </a:endParaRPr>
          </a:p>
        </p:txBody>
      </p:sp>
      <p:grpSp>
        <p:nvGrpSpPr>
          <p:cNvPr id="11" name="组合 10"/>
          <p:cNvGrpSpPr/>
          <p:nvPr/>
        </p:nvGrpSpPr>
        <p:grpSpPr>
          <a:xfrm>
            <a:off x="6389945" y="1596050"/>
            <a:ext cx="5210128" cy="641733"/>
            <a:chOff x="6389945" y="1596050"/>
            <a:chExt cx="5210128" cy="641733"/>
          </a:xfrm>
        </p:grpSpPr>
        <p:sp>
          <p:nvSpPr>
            <p:cNvPr id="12" name="Oval 12"/>
            <p:cNvSpPr>
              <a:spLocks noChangeArrowheads="1"/>
            </p:cNvSpPr>
            <p:nvPr/>
          </p:nvSpPr>
          <p:spPr bwMode="auto">
            <a:xfrm>
              <a:off x="6389945" y="1596050"/>
              <a:ext cx="641735" cy="641733"/>
            </a:xfrm>
            <a:prstGeom prst="ellipse">
              <a:avLst/>
            </a:prstGeom>
            <a:solidFill>
              <a:schemeClr val="accent1">
                <a:lumMod val="20000"/>
                <a:lumOff val="80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3" name="矩形 12"/>
            <p:cNvSpPr/>
            <p:nvPr/>
          </p:nvSpPr>
          <p:spPr>
            <a:xfrm>
              <a:off x="7147746" y="1716861"/>
              <a:ext cx="1980029" cy="400110"/>
            </a:xfrm>
            <a:prstGeom prst="rect">
              <a:avLst/>
            </a:prstGeom>
          </p:spPr>
          <p:txBody>
            <a:bodyPr wrap="none">
              <a:spAutoFit/>
            </a:bodyPr>
            <a:lstStyle/>
            <a:p>
              <a:pPr defTabSz="609585"/>
              <a:r>
                <a:rPr lang="zh-CN" altLang="en-US" sz="2000" b="1" dirty="0" smtClean="0">
                  <a:solidFill>
                    <a:schemeClr val="accent1">
                      <a:lumMod val="20000"/>
                      <a:lumOff val="80000"/>
                    </a:schemeClr>
                  </a:solidFill>
                  <a:cs typeface="+mn-ea"/>
                  <a:sym typeface="+mn-lt"/>
                </a:rPr>
                <a:t>海底磁环境研究</a:t>
              </a:r>
              <a:endParaRPr lang="zh-CN" altLang="en-US" sz="2000" b="1" dirty="0">
                <a:solidFill>
                  <a:schemeClr val="accent1">
                    <a:lumMod val="20000"/>
                    <a:lumOff val="80000"/>
                  </a:schemeClr>
                </a:solidFill>
                <a:cs typeface="+mn-ea"/>
                <a:sym typeface="+mn-lt"/>
              </a:endParaRPr>
            </a:p>
          </p:txBody>
        </p:sp>
        <p:sp>
          <p:nvSpPr>
            <p:cNvPr id="14" name="矩形 13"/>
            <p:cNvSpPr/>
            <p:nvPr/>
          </p:nvSpPr>
          <p:spPr>
            <a:xfrm>
              <a:off x="7134687" y="1777382"/>
              <a:ext cx="4465386" cy="294632"/>
            </a:xfrm>
            <a:prstGeom prst="rect">
              <a:avLst/>
            </a:prstGeom>
          </p:spPr>
          <p:txBody>
            <a:bodyPr wrap="square">
              <a:spAutoFit/>
            </a:bodyPr>
            <a:lstStyle/>
            <a:p>
              <a:pPr defTabSz="609585">
                <a:lnSpc>
                  <a:spcPct val="130000"/>
                </a:lnSpc>
              </a:pPr>
              <a:endParaRPr lang="zh-CN" altLang="en-US" sz="1100" dirty="0">
                <a:solidFill>
                  <a:schemeClr val="tx1">
                    <a:lumMod val="85000"/>
                    <a:lumOff val="15000"/>
                  </a:schemeClr>
                </a:solidFill>
                <a:cs typeface="+mn-ea"/>
                <a:sym typeface="+mn-lt"/>
              </a:endParaRPr>
            </a:p>
          </p:txBody>
        </p:sp>
        <p:sp>
          <p:nvSpPr>
            <p:cNvPr id="15" name="文本框 14"/>
            <p:cNvSpPr txBox="1"/>
            <p:nvPr/>
          </p:nvSpPr>
          <p:spPr>
            <a:xfrm>
              <a:off x="6506011" y="1652374"/>
              <a:ext cx="425116" cy="584775"/>
            </a:xfrm>
            <a:prstGeom prst="rect">
              <a:avLst/>
            </a:prstGeom>
            <a:noFill/>
          </p:spPr>
          <p:txBody>
            <a:bodyPr wrap="none" rtlCol="0">
              <a:spAutoFit/>
            </a:bodyPr>
            <a:lstStyle/>
            <a:p>
              <a:r>
                <a:rPr lang="en-US" altLang="zh-CN" sz="3200" dirty="0"/>
                <a:t>1</a:t>
              </a:r>
              <a:endParaRPr lang="zh-CN" altLang="en-US" sz="3200" dirty="0"/>
            </a:p>
          </p:txBody>
        </p:sp>
      </p:grpSp>
      <p:grpSp>
        <p:nvGrpSpPr>
          <p:cNvPr id="16" name="组合 15"/>
          <p:cNvGrpSpPr/>
          <p:nvPr/>
        </p:nvGrpSpPr>
        <p:grpSpPr>
          <a:xfrm>
            <a:off x="6401579" y="2577394"/>
            <a:ext cx="5198494" cy="641733"/>
            <a:chOff x="6401579" y="2577394"/>
            <a:chExt cx="5198494" cy="641733"/>
          </a:xfrm>
        </p:grpSpPr>
        <p:sp>
          <p:nvSpPr>
            <p:cNvPr id="17" name="Oval 12"/>
            <p:cNvSpPr>
              <a:spLocks noChangeArrowheads="1"/>
            </p:cNvSpPr>
            <p:nvPr/>
          </p:nvSpPr>
          <p:spPr bwMode="auto">
            <a:xfrm>
              <a:off x="6401579" y="2577394"/>
              <a:ext cx="641735" cy="641733"/>
            </a:xfrm>
            <a:prstGeom prst="ellipse">
              <a:avLst/>
            </a:prstGeom>
            <a:solidFill>
              <a:schemeClr val="accent1">
                <a:lumMod val="40000"/>
                <a:lumOff val="60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8" name="矩形 17"/>
            <p:cNvSpPr/>
            <p:nvPr/>
          </p:nvSpPr>
          <p:spPr>
            <a:xfrm>
              <a:off x="7134687" y="2698205"/>
              <a:ext cx="1975221" cy="400110"/>
            </a:xfrm>
            <a:prstGeom prst="rect">
              <a:avLst/>
            </a:prstGeom>
          </p:spPr>
          <p:txBody>
            <a:bodyPr wrap="none">
              <a:spAutoFit/>
            </a:bodyPr>
            <a:lstStyle/>
            <a:p>
              <a:pPr defTabSz="609585"/>
              <a:r>
                <a:rPr lang="zh-CN" altLang="en-US" sz="2000" b="1" dirty="0">
                  <a:solidFill>
                    <a:schemeClr val="accent1">
                      <a:lumMod val="40000"/>
                      <a:lumOff val="60000"/>
                    </a:schemeClr>
                  </a:solidFill>
                  <a:cs typeface="+mn-ea"/>
                  <a:sym typeface="+mn-lt"/>
                </a:rPr>
                <a:t>海洋</a:t>
              </a:r>
              <a:r>
                <a:rPr lang="zh-CN" altLang="en-US" sz="2000" b="1" dirty="0" smtClean="0">
                  <a:solidFill>
                    <a:schemeClr val="accent1">
                      <a:lumMod val="40000"/>
                      <a:lumOff val="60000"/>
                    </a:schemeClr>
                  </a:solidFill>
                  <a:cs typeface="+mn-ea"/>
                  <a:sym typeface="+mn-lt"/>
                </a:rPr>
                <a:t>水合物勘探</a:t>
              </a:r>
              <a:endParaRPr lang="zh-CN" altLang="en-US" sz="2000" b="1" dirty="0">
                <a:solidFill>
                  <a:schemeClr val="accent1">
                    <a:lumMod val="40000"/>
                    <a:lumOff val="60000"/>
                  </a:schemeClr>
                </a:solidFill>
                <a:cs typeface="+mn-ea"/>
                <a:sym typeface="+mn-lt"/>
              </a:endParaRPr>
            </a:p>
          </p:txBody>
        </p:sp>
        <p:sp>
          <p:nvSpPr>
            <p:cNvPr id="19" name="矩形 18"/>
            <p:cNvSpPr/>
            <p:nvPr/>
          </p:nvSpPr>
          <p:spPr>
            <a:xfrm>
              <a:off x="7134687" y="2785526"/>
              <a:ext cx="4465386" cy="294632"/>
            </a:xfrm>
            <a:prstGeom prst="rect">
              <a:avLst/>
            </a:prstGeom>
          </p:spPr>
          <p:txBody>
            <a:bodyPr wrap="square">
              <a:spAutoFit/>
            </a:bodyPr>
            <a:lstStyle/>
            <a:p>
              <a:pPr defTabSz="609585">
                <a:lnSpc>
                  <a:spcPct val="130000"/>
                </a:lnSpc>
              </a:pPr>
              <a:endParaRPr lang="zh-CN" altLang="en-US" sz="1100" dirty="0">
                <a:solidFill>
                  <a:schemeClr val="tx1">
                    <a:lumMod val="85000"/>
                    <a:lumOff val="15000"/>
                  </a:schemeClr>
                </a:solidFill>
                <a:cs typeface="+mn-ea"/>
                <a:sym typeface="+mn-lt"/>
              </a:endParaRPr>
            </a:p>
          </p:txBody>
        </p:sp>
        <p:sp>
          <p:nvSpPr>
            <p:cNvPr id="20" name="文本框 19"/>
            <p:cNvSpPr txBox="1"/>
            <p:nvPr/>
          </p:nvSpPr>
          <p:spPr>
            <a:xfrm>
              <a:off x="6506011" y="2605872"/>
              <a:ext cx="425116" cy="584775"/>
            </a:xfrm>
            <a:prstGeom prst="rect">
              <a:avLst/>
            </a:prstGeom>
            <a:noFill/>
          </p:spPr>
          <p:txBody>
            <a:bodyPr wrap="none" rtlCol="0">
              <a:spAutoFit/>
            </a:bodyPr>
            <a:lstStyle/>
            <a:p>
              <a:r>
                <a:rPr lang="en-US" altLang="zh-CN" sz="3200" dirty="0"/>
                <a:t>2</a:t>
              </a:r>
              <a:endParaRPr lang="zh-CN" altLang="en-US" sz="3200" dirty="0"/>
            </a:p>
          </p:txBody>
        </p:sp>
      </p:grpSp>
      <p:grpSp>
        <p:nvGrpSpPr>
          <p:cNvPr id="21" name="组合 20"/>
          <p:cNvGrpSpPr/>
          <p:nvPr/>
        </p:nvGrpSpPr>
        <p:grpSpPr>
          <a:xfrm>
            <a:off x="6393825" y="3558737"/>
            <a:ext cx="3742996" cy="641733"/>
            <a:chOff x="6393825" y="3558737"/>
            <a:chExt cx="3742996" cy="641733"/>
          </a:xfrm>
        </p:grpSpPr>
        <p:sp>
          <p:nvSpPr>
            <p:cNvPr id="22" name="Oval 12"/>
            <p:cNvSpPr>
              <a:spLocks noChangeArrowheads="1"/>
            </p:cNvSpPr>
            <p:nvPr/>
          </p:nvSpPr>
          <p:spPr bwMode="auto">
            <a:xfrm>
              <a:off x="6393825" y="3558737"/>
              <a:ext cx="641735" cy="641733"/>
            </a:xfrm>
            <a:prstGeom prst="ellipse">
              <a:avLst/>
            </a:prstGeom>
            <a:solidFill>
              <a:schemeClr val="accent1">
                <a:lumMod val="60000"/>
                <a:lumOff val="40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3" name="矩形 22"/>
            <p:cNvSpPr/>
            <p:nvPr/>
          </p:nvSpPr>
          <p:spPr>
            <a:xfrm>
              <a:off x="7130870" y="3728012"/>
              <a:ext cx="3005951" cy="400110"/>
            </a:xfrm>
            <a:prstGeom prst="rect">
              <a:avLst/>
            </a:prstGeom>
          </p:spPr>
          <p:txBody>
            <a:bodyPr wrap="none">
              <a:spAutoFit/>
            </a:bodyPr>
            <a:lstStyle/>
            <a:p>
              <a:pPr defTabSz="609585"/>
              <a:r>
                <a:rPr lang="zh-CN" altLang="en-US" sz="2000" b="1" dirty="0" smtClean="0">
                  <a:solidFill>
                    <a:schemeClr val="accent1">
                      <a:lumMod val="60000"/>
                      <a:lumOff val="40000"/>
                    </a:schemeClr>
                  </a:solidFill>
                  <a:cs typeface="+mn-ea"/>
                  <a:sym typeface="+mn-lt"/>
                </a:rPr>
                <a:t>海底沉船、失事飞机打捞</a:t>
              </a:r>
              <a:endParaRPr lang="zh-CN" altLang="en-US" sz="2000" b="1" dirty="0">
                <a:solidFill>
                  <a:schemeClr val="accent1">
                    <a:lumMod val="60000"/>
                    <a:lumOff val="40000"/>
                  </a:schemeClr>
                </a:solidFill>
                <a:cs typeface="+mn-ea"/>
                <a:sym typeface="+mn-lt"/>
              </a:endParaRPr>
            </a:p>
          </p:txBody>
        </p:sp>
        <p:sp>
          <p:nvSpPr>
            <p:cNvPr id="25" name="文本框 24"/>
            <p:cNvSpPr txBox="1"/>
            <p:nvPr/>
          </p:nvSpPr>
          <p:spPr>
            <a:xfrm>
              <a:off x="6506011" y="3587215"/>
              <a:ext cx="425116" cy="584775"/>
            </a:xfrm>
            <a:prstGeom prst="rect">
              <a:avLst/>
            </a:prstGeom>
            <a:noFill/>
          </p:spPr>
          <p:txBody>
            <a:bodyPr wrap="none" rtlCol="0">
              <a:spAutoFit/>
            </a:bodyPr>
            <a:lstStyle/>
            <a:p>
              <a:r>
                <a:rPr lang="en-US" altLang="zh-CN" sz="3200" dirty="0">
                  <a:solidFill>
                    <a:schemeClr val="bg1"/>
                  </a:solidFill>
                </a:rPr>
                <a:t>3</a:t>
              </a:r>
              <a:endParaRPr lang="zh-CN" altLang="en-US" sz="3200" dirty="0">
                <a:solidFill>
                  <a:schemeClr val="bg1"/>
                </a:solidFill>
              </a:endParaRPr>
            </a:p>
          </p:txBody>
        </p:sp>
      </p:grpSp>
      <p:sp>
        <p:nvSpPr>
          <p:cNvPr id="26" name="文本框 25"/>
          <p:cNvSpPr txBox="1"/>
          <p:nvPr/>
        </p:nvSpPr>
        <p:spPr>
          <a:xfrm>
            <a:off x="6506011" y="4568559"/>
            <a:ext cx="425116" cy="584775"/>
          </a:xfrm>
          <a:prstGeom prst="rect">
            <a:avLst/>
          </a:prstGeom>
          <a:noFill/>
        </p:spPr>
        <p:txBody>
          <a:bodyPr wrap="none" rtlCol="0">
            <a:spAutoFit/>
          </a:bodyPr>
          <a:lstStyle/>
          <a:p>
            <a:r>
              <a:rPr lang="en-US" altLang="zh-CN" sz="3200" dirty="0">
                <a:solidFill>
                  <a:schemeClr val="bg1"/>
                </a:solidFill>
              </a:rPr>
              <a:t>4</a:t>
            </a:r>
            <a:endParaRPr lang="zh-CN" altLang="en-US" sz="3200" dirty="0">
              <a:solidFill>
                <a:schemeClr val="bg1"/>
              </a:solidFill>
            </a:endParaRPr>
          </a:p>
        </p:txBody>
      </p:sp>
      <p:sp>
        <p:nvSpPr>
          <p:cNvPr id="27" name="Oval 12"/>
          <p:cNvSpPr>
            <a:spLocks noChangeArrowheads="1"/>
          </p:cNvSpPr>
          <p:nvPr/>
        </p:nvSpPr>
        <p:spPr bwMode="auto">
          <a:xfrm>
            <a:off x="6397702" y="4540081"/>
            <a:ext cx="641735" cy="641733"/>
          </a:xfrm>
          <a:prstGeom prst="ellipse">
            <a:avLst/>
          </a:prstGeom>
          <a:solidFill>
            <a:schemeClr val="accent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 name="矩形 28"/>
          <p:cNvSpPr/>
          <p:nvPr/>
        </p:nvSpPr>
        <p:spPr>
          <a:xfrm>
            <a:off x="6506011" y="4511601"/>
            <a:ext cx="464564" cy="707886"/>
          </a:xfrm>
          <a:prstGeom prst="rect">
            <a:avLst/>
          </a:prstGeom>
        </p:spPr>
        <p:txBody>
          <a:bodyPr wrap="square">
            <a:spAutoFit/>
          </a:bodyPr>
          <a:lstStyle/>
          <a:p>
            <a:r>
              <a:rPr lang="en-US" altLang="zh-CN" sz="4000" dirty="0" smtClean="0">
                <a:solidFill>
                  <a:schemeClr val="bg1"/>
                </a:solidFill>
              </a:rPr>
              <a:t>4</a:t>
            </a:r>
            <a:endParaRPr lang="zh-CN" altLang="en-US" sz="4000" dirty="0">
              <a:solidFill>
                <a:schemeClr val="bg1"/>
              </a:solidFill>
            </a:endParaRPr>
          </a:p>
        </p:txBody>
      </p:sp>
      <p:pic>
        <p:nvPicPr>
          <p:cNvPr id="30" name="图片 29"/>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831848" y="5629065"/>
            <a:ext cx="2844046" cy="790645"/>
          </a:xfrm>
          <a:prstGeom prst="rect">
            <a:avLst/>
          </a:prstGeom>
        </p:spPr>
      </p:pic>
      <p:sp>
        <p:nvSpPr>
          <p:cNvPr id="28" name="文本框 27"/>
          <p:cNvSpPr txBox="1"/>
          <p:nvPr/>
        </p:nvSpPr>
        <p:spPr>
          <a:xfrm>
            <a:off x="1381620" y="2734805"/>
            <a:ext cx="7985760" cy="597921"/>
          </a:xfrm>
          <a:prstGeom prst="rect">
            <a:avLst/>
          </a:prstGeom>
          <a:noFill/>
        </p:spPr>
        <p:txBody>
          <a:bodyPr wrap="square" rtlCol="0">
            <a:spAutoFit/>
          </a:bodyPr>
          <a:lstStyle/>
          <a:p>
            <a:pPr>
              <a:lnSpc>
                <a:spcPct val="130000"/>
              </a:lnSpc>
              <a:spcBef>
                <a:spcPts val="600"/>
              </a:spcBef>
            </a:pPr>
            <a:r>
              <a:rPr lang="zh-CN" altLang="en-US" sz="2800" b="1" kern="0" dirty="0" smtClean="0">
                <a:latin typeface="微软雅黑" panose="020B0503020204020204" pitchFamily="34" charset="-122"/>
                <a:ea typeface="微软雅黑" panose="020B0503020204020204" pitchFamily="34" charset="-122"/>
                <a:cs typeface="+mn-ea"/>
                <a:sym typeface="+mn-lt"/>
              </a:rPr>
              <a:t>磁梯度测量可消除磁场日变影响，数据更为准确</a:t>
            </a:r>
            <a:endParaRPr lang="zh-CN" altLang="en-US" sz="2800" b="1" kern="0" dirty="0">
              <a:latin typeface="微软雅黑" panose="020B0503020204020204" pitchFamily="34" charset="-122"/>
              <a:ea typeface="微软雅黑" panose="020B0503020204020204" pitchFamily="34" charset="-122"/>
              <a:cs typeface="+mn-ea"/>
              <a:sym typeface="+mn-lt"/>
            </a:endParaRPr>
          </a:p>
        </p:txBody>
      </p:sp>
    </p:spTree>
    <p:custDataLst>
      <p:tags r:id="rId1"/>
    </p:custDataLst>
    <p:extLst>
      <p:ext uri="{BB962C8B-B14F-4D97-AF65-F5344CB8AC3E}">
        <p14:creationId xmlns:p14="http://schemas.microsoft.com/office/powerpoint/2010/main" val="2595722625"/>
      </p:ext>
    </p:extLst>
  </p:cSld>
  <p:clrMapOvr>
    <a:masterClrMapping/>
  </p:clrMapOvr>
  <mc:AlternateContent xmlns:mc="http://schemas.openxmlformats.org/markup-compatibility/2006">
    <mc:Choice xmlns:p14="http://schemas.microsoft.com/office/powerpoint/2010/main" Requires="p14">
      <p:transition spd="slow" p14:dur="2000" advTm="10241"/>
    </mc:Choice>
    <mc:Fallback>
      <p:transition spd="slow" advTm="102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par>
                                <p:cTn id="19" presetID="14" presetClass="entr" presetSubtype="1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randombar(horizontal)">
                                      <p:cBhvr>
                                        <p:cTn id="21" dur="500"/>
                                        <p:tgtEl>
                                          <p:spTgt spid="16"/>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animBg="1"/>
      <p:bldP spid="2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3"/>
          <p:cNvSpPr/>
          <p:nvPr/>
        </p:nvSpPr>
        <p:spPr>
          <a:xfrm>
            <a:off x="1672388" y="1729108"/>
            <a:ext cx="2681257" cy="4179323"/>
          </a:xfrm>
          <a:custGeom>
            <a:avLst/>
            <a:gdLst>
              <a:gd name="connsiteX0" fmla="*/ 9525 w 2143125"/>
              <a:gd name="connsiteY0" fmla="*/ 0 h 3009900"/>
              <a:gd name="connsiteX1" fmla="*/ 9525 w 2143125"/>
              <a:gd name="connsiteY1" fmla="*/ 1209675 h 3009900"/>
              <a:gd name="connsiteX2" fmla="*/ 1076325 w 2143125"/>
              <a:gd name="connsiteY2" fmla="*/ 1209675 h 3009900"/>
              <a:gd name="connsiteX3" fmla="*/ 1076325 w 2143125"/>
              <a:gd name="connsiteY3" fmla="*/ 2028825 h 3009900"/>
              <a:gd name="connsiteX4" fmla="*/ 0 w 2143125"/>
              <a:gd name="connsiteY4" fmla="*/ 2028825 h 3009900"/>
              <a:gd name="connsiteX5" fmla="*/ 0 w 2143125"/>
              <a:gd name="connsiteY5" fmla="*/ 3009900 h 3009900"/>
              <a:gd name="connsiteX6" fmla="*/ 2143125 w 2143125"/>
              <a:gd name="connsiteY6" fmla="*/ 3009900 h 300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125" h="3009900">
                <a:moveTo>
                  <a:pt x="9525" y="0"/>
                </a:moveTo>
                <a:lnTo>
                  <a:pt x="9525" y="1209675"/>
                </a:lnTo>
                <a:lnTo>
                  <a:pt x="1076325" y="1209675"/>
                </a:lnTo>
                <a:lnTo>
                  <a:pt x="1076325" y="2028825"/>
                </a:lnTo>
                <a:lnTo>
                  <a:pt x="0" y="2028825"/>
                </a:lnTo>
                <a:lnTo>
                  <a:pt x="0" y="3009900"/>
                </a:lnTo>
                <a:lnTo>
                  <a:pt x="2143125" y="3009900"/>
                </a:lnTo>
              </a:path>
            </a:pathLst>
          </a:custGeom>
          <a:noFill/>
          <a:ln w="444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文本框 8"/>
          <p:cNvSpPr txBox="1"/>
          <p:nvPr/>
        </p:nvSpPr>
        <p:spPr>
          <a:xfrm>
            <a:off x="1864483" y="1398877"/>
            <a:ext cx="4551513" cy="10125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nSpc>
                <a:spcPct val="130000"/>
              </a:lnSpc>
              <a:defRP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HTS-SQ UID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全张量磁力梯度</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测量系统已广泛用于军事方面的场源实时定位跟踪</a:t>
            </a:r>
            <a:endParaRPr kumimoji="0" lang="en-US" altLang="zh-CN"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14" name="椭圆 13"/>
          <p:cNvSpPr/>
          <p:nvPr/>
        </p:nvSpPr>
        <p:spPr>
          <a:xfrm>
            <a:off x="1594216" y="1639019"/>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椭圆 14"/>
          <p:cNvSpPr/>
          <p:nvPr/>
        </p:nvSpPr>
        <p:spPr>
          <a:xfrm>
            <a:off x="2894845" y="3328025"/>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椭圆 15"/>
          <p:cNvSpPr/>
          <p:nvPr/>
        </p:nvSpPr>
        <p:spPr>
          <a:xfrm>
            <a:off x="1582299" y="4450501"/>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椭圆 16"/>
          <p:cNvSpPr/>
          <p:nvPr/>
        </p:nvSpPr>
        <p:spPr>
          <a:xfrm>
            <a:off x="4275676" y="5800811"/>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矩形 17"/>
          <p:cNvSpPr/>
          <p:nvPr/>
        </p:nvSpPr>
        <p:spPr>
          <a:xfrm>
            <a:off x="7155516" y="3328025"/>
            <a:ext cx="4052446" cy="1052596"/>
          </a:xfrm>
          <a:prstGeom prst="rect">
            <a:avLst/>
          </a:prstGeom>
        </p:spPr>
        <p:txBody>
          <a:bodyPr wrap="square">
            <a:spAutoFit/>
          </a:bodyPr>
          <a:lstStyle/>
          <a:p>
            <a:pPr defTabSz="914400">
              <a:lnSpc>
                <a:spcPct val="130000"/>
              </a:lnSpc>
              <a:defRPr/>
            </a:pPr>
            <a:r>
              <a:rPr lang="en-US" altLang="zh-CN" sz="1600" dirty="0" smtClean="0"/>
              <a:t>         </a:t>
            </a:r>
            <a:r>
              <a:rPr lang="zh-CN" altLang="zh-CN" sz="1600" dirty="0" smtClean="0"/>
              <a:t>中</a:t>
            </a:r>
            <a:r>
              <a:rPr lang="zh-CN" altLang="zh-CN" sz="1600" dirty="0"/>
              <a:t>船重工第七一五研究所研制的</a:t>
            </a:r>
            <a:r>
              <a:rPr lang="en-US" altLang="zh-CN" sz="1600" dirty="0"/>
              <a:t>RS-HC3</a:t>
            </a:r>
            <a:r>
              <a:rPr lang="zh-CN" altLang="zh-CN" sz="1600" dirty="0"/>
              <a:t>海洋全张量磁梯度系统为国内首套具有高度数据集成的全张量磁测系统</a:t>
            </a:r>
            <a:endParaRPr kumimoji="0" lang="zh-CN" altLang="zh-CN" sz="1800" b="0" i="0" u="none" strike="noStrike" kern="0" cap="none" spc="0" normalizeH="0" baseline="0" noProof="0" dirty="0">
              <a:ln>
                <a:noFill/>
              </a:ln>
              <a:solidFill>
                <a:srgbClr val="262626"/>
              </a:solidFill>
              <a:effectLst/>
              <a:uLnTx/>
              <a:uFillTx/>
              <a:latin typeface="微软雅黑" pitchFamily="34" charset="-122"/>
              <a:ea typeface="微软雅黑" pitchFamily="34" charset="-122"/>
            </a:endParaRPr>
          </a:p>
        </p:txBody>
      </p:sp>
      <p:sp>
        <p:nvSpPr>
          <p:cNvPr id="19" name="矩形 18"/>
          <p:cNvSpPr/>
          <p:nvPr/>
        </p:nvSpPr>
        <p:spPr>
          <a:xfrm>
            <a:off x="7344085" y="2649639"/>
            <a:ext cx="800219" cy="581057"/>
          </a:xfrm>
          <a:prstGeom prst="rect">
            <a:avLst/>
          </a:prstGeom>
        </p:spPr>
        <p:txBody>
          <a:bodyPr wrap="non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b="1" kern="0" dirty="0">
                <a:solidFill>
                  <a:schemeClr val="accent1"/>
                </a:solidFill>
                <a:latin typeface="微软雅黑" panose="020B0503020204020204" pitchFamily="34" charset="-122"/>
                <a:ea typeface="微软雅黑" panose="020B0503020204020204" pitchFamily="34" charset="-122"/>
              </a:rPr>
              <a:t>中国</a:t>
            </a:r>
            <a:endParaRPr kumimoji="0" lang="en-US" altLang="zh-CN" sz="2400" b="1"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21" name="矩形 20"/>
          <p:cNvSpPr/>
          <p:nvPr/>
        </p:nvSpPr>
        <p:spPr>
          <a:xfrm>
            <a:off x="1846747" y="1156644"/>
            <a:ext cx="985640" cy="572464"/>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美国</a:t>
            </a:r>
            <a:endParaRPr kumimoji="0" lang="en-US" altLang="zh-CN" sz="2400" b="1"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22" name="文本框 8"/>
          <p:cNvSpPr txBox="1"/>
          <p:nvPr/>
        </p:nvSpPr>
        <p:spPr>
          <a:xfrm>
            <a:off x="3102420" y="3132427"/>
            <a:ext cx="3529289"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SeaSpy</a:t>
            </a:r>
            <a:r>
              <a:rPr lang="zh-CN"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磁力梯度仪</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rPr>
              <a:t>系统因其坚固</a:t>
            </a:r>
            <a:r>
              <a:rPr lang="zh-CN"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、高</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rPr>
              <a:t>灵敏度等特点已被应用于海洋地质调查、寻找铁磁性矿体、打捞沉船等</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3012330" y="2649639"/>
            <a:ext cx="1107996" cy="525657"/>
          </a:xfrm>
          <a:prstGeom prst="rect">
            <a:avLst/>
          </a:prstGeom>
        </p:spPr>
        <p:txBody>
          <a:bodyPr wrap="non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加拿大</a:t>
            </a:r>
            <a:endParaRPr kumimoji="0" lang="en-US" altLang="zh-CN" sz="2400" b="1"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a:xfrm>
            <a:off x="876300" y="361268"/>
            <a:ext cx="2706921" cy="590931"/>
          </a:xfrm>
        </p:spPr>
        <p:txBody>
          <a:bodyPr/>
          <a:lstStyle/>
          <a:p>
            <a:pPr lvl="0"/>
            <a:r>
              <a:rPr lang="zh-CN" altLang="en-US" sz="3600" kern="0" dirty="0" smtClean="0">
                <a:solidFill>
                  <a:sysClr val="windowText" lastClr="000000"/>
                </a:solidFill>
                <a:latin typeface="微软雅黑" panose="020B0503020204020204" pitchFamily="34" charset="-122"/>
                <a:ea typeface="微软雅黑" panose="020B0503020204020204" pitchFamily="34" charset="-122"/>
              </a:rPr>
              <a:t> 国内外现状</a:t>
            </a:r>
            <a:endParaRPr lang="zh-CN" altLang="en-US" sz="3600" dirty="0"/>
          </a:p>
        </p:txBody>
      </p:sp>
      <p:sp>
        <p:nvSpPr>
          <p:cNvPr id="27" name="文本框 8"/>
          <p:cNvSpPr txBox="1"/>
          <p:nvPr/>
        </p:nvSpPr>
        <p:spPr>
          <a:xfrm>
            <a:off x="2894845" y="4803145"/>
            <a:ext cx="3713436" cy="13326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600" dirty="0" smtClean="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LTS-SQUID </a:t>
            </a:r>
            <a:r>
              <a:rPr lang="zh-CN" altLang="en-US" sz="1600" dirty="0">
                <a:latin typeface="Times New Roman" panose="02020603050405020304" pitchFamily="18" charset="0"/>
                <a:cs typeface="Times New Roman" panose="02020603050405020304" pitchFamily="18" charset="0"/>
              </a:rPr>
              <a:t>全张量磁力梯度</a:t>
            </a:r>
            <a:r>
              <a:rPr lang="zh-CN" altLang="en-US" sz="1600" dirty="0" smtClean="0">
                <a:latin typeface="Times New Roman" panose="02020603050405020304" pitchFamily="18" charset="0"/>
                <a:cs typeface="Times New Roman" panose="02020603050405020304" pitchFamily="18" charset="0"/>
              </a:rPr>
              <a:t>测量系统已用于环境方面的</a:t>
            </a:r>
            <a:r>
              <a:rPr lang="en-US" altLang="zh-CN" sz="1600" dirty="0" smtClean="0">
                <a:latin typeface="Times New Roman" panose="02020603050405020304" pitchFamily="18" charset="0"/>
                <a:cs typeface="Times New Roman" panose="02020603050405020304" pitchFamily="18" charset="0"/>
              </a:rPr>
              <a:t>UXO</a:t>
            </a:r>
            <a:r>
              <a:rPr lang="zh-CN" altLang="en-US" sz="1600" dirty="0" smtClean="0">
                <a:latin typeface="Times New Roman" panose="02020603050405020304" pitchFamily="18" charset="0"/>
                <a:cs typeface="Times New Roman" panose="02020603050405020304" pitchFamily="18" charset="0"/>
              </a:rPr>
              <a:t>及其资源勘探方面的场源细微结构走向的识别</a:t>
            </a:r>
            <a:endParaRPr lang="en-US" altLang="zh-CN" sz="1600" dirty="0" smtClean="0">
              <a:latin typeface="Times New Roman" panose="02020603050405020304" pitchFamily="18" charset="0"/>
              <a:cs typeface="Times New Roman" panose="02020603050405020304" pitchFamily="18" charset="0"/>
            </a:endParaRPr>
          </a:p>
          <a:p>
            <a:pPr>
              <a:lnSpc>
                <a:spcPct val="130000"/>
              </a:lnSpc>
              <a:defRPr/>
            </a:pPr>
            <a:endParaRPr kumimoji="0" lang="en-US" altLang="zh-CN" sz="1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28" name="矩形 27"/>
          <p:cNvSpPr/>
          <p:nvPr/>
        </p:nvSpPr>
        <p:spPr>
          <a:xfrm>
            <a:off x="3334438" y="4403143"/>
            <a:ext cx="800219" cy="525657"/>
          </a:xfrm>
          <a:prstGeom prst="rect">
            <a:avLst/>
          </a:prstGeom>
        </p:spPr>
        <p:txBody>
          <a:bodyPr wrap="non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lang="zh-CN" altLang="en-US" sz="2400" b="1" kern="0" dirty="0">
                <a:solidFill>
                  <a:schemeClr val="accent1"/>
                </a:solidFill>
                <a:latin typeface="微软雅黑" panose="020B0503020204020204" pitchFamily="34" charset="-122"/>
                <a:ea typeface="微软雅黑" panose="020B0503020204020204" pitchFamily="34" charset="-122"/>
              </a:rPr>
              <a:t>德</a:t>
            </a:r>
            <a:r>
              <a:rPr kumimoji="0" lang="zh-CN" altLang="en-US" sz="2400" b="1"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国</a:t>
            </a:r>
            <a:endParaRPr kumimoji="0" lang="en-US" altLang="zh-CN" sz="2400" b="1"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693236" y="5514109"/>
            <a:ext cx="2825640" cy="785528"/>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310" y="383927"/>
            <a:ext cx="3556764" cy="2241076"/>
          </a:xfrm>
          <a:prstGeom prst="rect">
            <a:avLst/>
          </a:prstGeom>
        </p:spPr>
      </p:pic>
    </p:spTree>
    <p:custDataLst>
      <p:tags r:id="rId1"/>
    </p:custDataLst>
    <p:extLst>
      <p:ext uri="{BB962C8B-B14F-4D97-AF65-F5344CB8AC3E}">
        <p14:creationId xmlns:p14="http://schemas.microsoft.com/office/powerpoint/2010/main" val="3350581575"/>
      </p:ext>
    </p:extLst>
  </p:cSld>
  <p:clrMapOvr>
    <a:masterClrMapping/>
  </p:clrMapOvr>
  <mc:AlternateContent xmlns:mc="http://schemas.openxmlformats.org/markup-compatibility/2006">
    <mc:Choice xmlns:p14="http://schemas.microsoft.com/office/powerpoint/2010/main" Requires="p14">
      <p:transition spd="med" p14:dur="700" advTm="9412">
        <p:fade/>
      </p:transition>
    </mc:Choice>
    <mc:Fallback>
      <p:transition spd="med" advTm="941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7"/>
          <p:cNvSpPr>
            <a:spLocks noChangeArrowheads="1"/>
          </p:cNvSpPr>
          <p:nvPr/>
        </p:nvSpPr>
        <p:spPr bwMode="auto">
          <a:xfrm>
            <a:off x="1238619" y="352922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dirty="0">
              <a:ln>
                <a:noFill/>
              </a:ln>
              <a:solidFill>
                <a:schemeClr val="accent1"/>
              </a:solidFill>
              <a:effectLst/>
              <a:uLnTx/>
              <a:uFillTx/>
              <a:latin typeface="+mn-lt"/>
              <a:ea typeface="宋体" panose="02010600030101010101" pitchFamily="2" charset="-122"/>
            </a:endParaRPr>
          </a:p>
        </p:txBody>
      </p:sp>
      <p:sp>
        <p:nvSpPr>
          <p:cNvPr id="3" name="标题 2"/>
          <p:cNvSpPr>
            <a:spLocks noGrp="1"/>
          </p:cNvSpPr>
          <p:nvPr>
            <p:ph type="title"/>
          </p:nvPr>
        </p:nvSpPr>
        <p:spPr>
          <a:xfrm>
            <a:off x="914631" y="359429"/>
            <a:ext cx="2706921" cy="590931"/>
          </a:xfrm>
        </p:spPr>
        <p:txBody>
          <a:bodyPr/>
          <a:lstStyle/>
          <a:p>
            <a:pPr lvl="0"/>
            <a:r>
              <a:rPr lang="zh-CN" altLang="en-US" sz="3600" dirty="0" smtClean="0"/>
              <a:t>  系 统 实 现 </a:t>
            </a:r>
            <a:endParaRPr lang="zh-CN" altLang="en-US" sz="3600" dirty="0"/>
          </a:p>
        </p:txBody>
      </p:sp>
      <p:sp>
        <p:nvSpPr>
          <p:cNvPr id="12" name="矩形 11"/>
          <p:cNvSpPr/>
          <p:nvPr/>
        </p:nvSpPr>
        <p:spPr>
          <a:xfrm>
            <a:off x="4453460" y="1803468"/>
            <a:ext cx="4052347" cy="679268"/>
          </a:xfrm>
          <a:prstGeom prst="rect">
            <a:avLst/>
          </a:prstGeom>
          <a:solidFill>
            <a:srgbClr val="E1771F"/>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13" name="文本框 12"/>
          <p:cNvSpPr txBox="1"/>
          <p:nvPr/>
        </p:nvSpPr>
        <p:spPr>
          <a:xfrm>
            <a:off x="3172729" y="2695673"/>
            <a:ext cx="1107996" cy="646331"/>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目录</a:t>
            </a:r>
            <a:endParaRPr lang="zh-CN" altLang="en-US" sz="3600"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4794831" y="1306286"/>
            <a:ext cx="16792" cy="35705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572762" y="1894908"/>
            <a:ext cx="2082621" cy="3539430"/>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电路结构</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solidFill>
                <a:srgbClr val="FFC000"/>
              </a:solidFill>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软件设计</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solidFill>
                <a:srgbClr val="FFC000"/>
              </a:solidFill>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系统校正</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solidFill>
                <a:srgbClr val="FFC000"/>
              </a:solidFill>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solidFill>
                <a:srgbClr val="FFC000"/>
              </a:solidFill>
              <a:latin typeface="微软雅黑" panose="020B0503020204020204" pitchFamily="34" charset="-122"/>
              <a:ea typeface="微软雅黑" panose="020B0503020204020204" pitchFamily="34" charset="-122"/>
            </a:endParaRPr>
          </a:p>
        </p:txBody>
      </p:sp>
      <p:sp>
        <p:nvSpPr>
          <p:cNvPr id="23" name="任意多边形 3"/>
          <p:cNvSpPr/>
          <p:nvPr/>
        </p:nvSpPr>
        <p:spPr>
          <a:xfrm>
            <a:off x="666060" y="1729108"/>
            <a:ext cx="2681257" cy="4179323"/>
          </a:xfrm>
          <a:custGeom>
            <a:avLst/>
            <a:gdLst>
              <a:gd name="connsiteX0" fmla="*/ 9525 w 2143125"/>
              <a:gd name="connsiteY0" fmla="*/ 0 h 3009900"/>
              <a:gd name="connsiteX1" fmla="*/ 9525 w 2143125"/>
              <a:gd name="connsiteY1" fmla="*/ 1209675 h 3009900"/>
              <a:gd name="connsiteX2" fmla="*/ 1076325 w 2143125"/>
              <a:gd name="connsiteY2" fmla="*/ 1209675 h 3009900"/>
              <a:gd name="connsiteX3" fmla="*/ 1076325 w 2143125"/>
              <a:gd name="connsiteY3" fmla="*/ 2028825 h 3009900"/>
              <a:gd name="connsiteX4" fmla="*/ 0 w 2143125"/>
              <a:gd name="connsiteY4" fmla="*/ 2028825 h 3009900"/>
              <a:gd name="connsiteX5" fmla="*/ 0 w 2143125"/>
              <a:gd name="connsiteY5" fmla="*/ 3009900 h 3009900"/>
              <a:gd name="connsiteX6" fmla="*/ 2143125 w 2143125"/>
              <a:gd name="connsiteY6" fmla="*/ 3009900 h 300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125" h="3009900">
                <a:moveTo>
                  <a:pt x="9525" y="0"/>
                </a:moveTo>
                <a:lnTo>
                  <a:pt x="9525" y="1209675"/>
                </a:lnTo>
                <a:lnTo>
                  <a:pt x="1076325" y="1209675"/>
                </a:lnTo>
                <a:lnTo>
                  <a:pt x="1076325" y="2028825"/>
                </a:lnTo>
                <a:lnTo>
                  <a:pt x="0" y="2028825"/>
                </a:lnTo>
                <a:lnTo>
                  <a:pt x="0" y="3009900"/>
                </a:lnTo>
                <a:lnTo>
                  <a:pt x="2143125" y="3009900"/>
                </a:lnTo>
              </a:path>
            </a:pathLst>
          </a:custGeom>
          <a:noFill/>
          <a:ln w="444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椭圆 23"/>
          <p:cNvSpPr/>
          <p:nvPr/>
        </p:nvSpPr>
        <p:spPr>
          <a:xfrm>
            <a:off x="600800" y="1613218"/>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椭圆 24"/>
          <p:cNvSpPr/>
          <p:nvPr/>
        </p:nvSpPr>
        <p:spPr>
          <a:xfrm>
            <a:off x="1902197" y="3312055"/>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椭圆 25"/>
          <p:cNvSpPr/>
          <p:nvPr/>
        </p:nvSpPr>
        <p:spPr>
          <a:xfrm>
            <a:off x="600800" y="4463296"/>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椭圆 26"/>
          <p:cNvSpPr/>
          <p:nvPr/>
        </p:nvSpPr>
        <p:spPr>
          <a:xfrm>
            <a:off x="3257228" y="5800811"/>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文本框 8"/>
          <p:cNvSpPr txBox="1"/>
          <p:nvPr/>
        </p:nvSpPr>
        <p:spPr>
          <a:xfrm>
            <a:off x="712709" y="3000086"/>
            <a:ext cx="1555383"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endParaRPr kumimoji="0" lang="en-US" altLang="zh-CN"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822776" y="5514109"/>
            <a:ext cx="2825640" cy="785528"/>
          </a:xfrm>
          <a:prstGeom prst="rect">
            <a:avLst/>
          </a:prstGeom>
        </p:spPr>
      </p:pic>
    </p:spTree>
    <p:custDataLst>
      <p:tags r:id="rId1"/>
    </p:custDataLst>
    <p:extLst>
      <p:ext uri="{BB962C8B-B14F-4D97-AF65-F5344CB8AC3E}">
        <p14:creationId xmlns:p14="http://schemas.microsoft.com/office/powerpoint/2010/main" val="816857329"/>
      </p:ext>
    </p:extLst>
  </p:cSld>
  <p:clrMapOvr>
    <a:masterClrMapping/>
  </p:clrMapOvr>
  <mc:AlternateContent xmlns:mc="http://schemas.openxmlformats.org/markup-compatibility/2006">
    <mc:Choice xmlns:p14="http://schemas.microsoft.com/office/powerpoint/2010/main" Requires="p14">
      <p:transition spd="med" p14:dur="700" advTm="6767">
        <p:fade/>
      </p:transition>
    </mc:Choice>
    <mc:Fallback>
      <p:transition spd="med" advTm="676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wipe(left)">
                                      <p:cBhvr>
                                        <p:cTn id="11" dur="250"/>
                                        <p:tgtEl>
                                          <p:spTgt spid="20">
                                            <p:txEl>
                                              <p:pRg st="0" end="0"/>
                                            </p:txEl>
                                          </p:spTgt>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Effect transition="in" filter="wipe(left)">
                                      <p:cBhvr>
                                        <p:cTn id="15" dur="250"/>
                                        <p:tgtEl>
                                          <p:spTgt spid="20">
                                            <p:txEl>
                                              <p:pRg st="2" end="2"/>
                                            </p:txEl>
                                          </p:spTgt>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animEffect transition="in" filter="wipe(left)">
                                      <p:cBhvr>
                                        <p:cTn id="19" dur="250"/>
                                        <p:tgtEl>
                                          <p:spTgt spid="2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3"/>
          <p:cNvSpPr/>
          <p:nvPr/>
        </p:nvSpPr>
        <p:spPr>
          <a:xfrm>
            <a:off x="666060" y="1729108"/>
            <a:ext cx="2681257" cy="4179323"/>
          </a:xfrm>
          <a:custGeom>
            <a:avLst/>
            <a:gdLst>
              <a:gd name="connsiteX0" fmla="*/ 9525 w 2143125"/>
              <a:gd name="connsiteY0" fmla="*/ 0 h 3009900"/>
              <a:gd name="connsiteX1" fmla="*/ 9525 w 2143125"/>
              <a:gd name="connsiteY1" fmla="*/ 1209675 h 3009900"/>
              <a:gd name="connsiteX2" fmla="*/ 1076325 w 2143125"/>
              <a:gd name="connsiteY2" fmla="*/ 1209675 h 3009900"/>
              <a:gd name="connsiteX3" fmla="*/ 1076325 w 2143125"/>
              <a:gd name="connsiteY3" fmla="*/ 2028825 h 3009900"/>
              <a:gd name="connsiteX4" fmla="*/ 0 w 2143125"/>
              <a:gd name="connsiteY4" fmla="*/ 2028825 h 3009900"/>
              <a:gd name="connsiteX5" fmla="*/ 0 w 2143125"/>
              <a:gd name="connsiteY5" fmla="*/ 3009900 h 3009900"/>
              <a:gd name="connsiteX6" fmla="*/ 2143125 w 2143125"/>
              <a:gd name="connsiteY6" fmla="*/ 3009900 h 300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125" h="3009900">
                <a:moveTo>
                  <a:pt x="9525" y="0"/>
                </a:moveTo>
                <a:lnTo>
                  <a:pt x="9525" y="1209675"/>
                </a:lnTo>
                <a:lnTo>
                  <a:pt x="1076325" y="1209675"/>
                </a:lnTo>
                <a:lnTo>
                  <a:pt x="1076325" y="2028825"/>
                </a:lnTo>
                <a:lnTo>
                  <a:pt x="0" y="2028825"/>
                </a:lnTo>
                <a:lnTo>
                  <a:pt x="0" y="3009900"/>
                </a:lnTo>
                <a:lnTo>
                  <a:pt x="2143125" y="3009900"/>
                </a:lnTo>
              </a:path>
            </a:pathLst>
          </a:custGeom>
          <a:noFill/>
          <a:ln w="444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文本框 8"/>
          <p:cNvSpPr txBox="1"/>
          <p:nvPr/>
        </p:nvSpPr>
        <p:spPr>
          <a:xfrm>
            <a:off x="4275676" y="1219875"/>
            <a:ext cx="4551513" cy="6924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kumimoji="0" lang="en-US" altLang="zh-CN"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14" name="椭圆 13"/>
          <p:cNvSpPr/>
          <p:nvPr/>
        </p:nvSpPr>
        <p:spPr>
          <a:xfrm>
            <a:off x="600800" y="1613218"/>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椭圆 14"/>
          <p:cNvSpPr/>
          <p:nvPr/>
        </p:nvSpPr>
        <p:spPr>
          <a:xfrm>
            <a:off x="1902197" y="3312055"/>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椭圆 15"/>
          <p:cNvSpPr/>
          <p:nvPr/>
        </p:nvSpPr>
        <p:spPr>
          <a:xfrm>
            <a:off x="600800" y="4463296"/>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椭圆 16"/>
          <p:cNvSpPr/>
          <p:nvPr/>
        </p:nvSpPr>
        <p:spPr>
          <a:xfrm>
            <a:off x="3257228" y="5800811"/>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矩形 17"/>
          <p:cNvSpPr/>
          <p:nvPr/>
        </p:nvSpPr>
        <p:spPr>
          <a:xfrm>
            <a:off x="7155516" y="3328025"/>
            <a:ext cx="4052446" cy="772519"/>
          </a:xfrm>
          <a:prstGeom prst="rect">
            <a:avLst/>
          </a:prstGeom>
        </p:spPr>
        <p:txBody>
          <a:bodyPr wrap="square">
            <a:spAutoFit/>
          </a:bodyPr>
          <a:lstStyle/>
          <a:p>
            <a:pPr defTabSz="914400">
              <a:lnSpc>
                <a:spcPct val="130000"/>
              </a:lnSpc>
              <a:defRPr/>
            </a:pPr>
            <a:r>
              <a:rPr lang="zh-CN" altLang="en-US" sz="1600" dirty="0" smtClean="0">
                <a:latin typeface="Times New Roman" panose="02020603050405020304" pitchFamily="18" charset="0"/>
                <a:cs typeface="Times New Roman" panose="02020603050405020304" pitchFamily="18" charset="0"/>
              </a:rPr>
              <a:t>     </a:t>
            </a:r>
            <a:endParaRPr lang="zh-CN" altLang="en-US" sz="1600" dirty="0">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zh-CN" sz="1800" b="0" i="0" u="none" strike="noStrike" kern="0" cap="none" spc="0" normalizeH="0" baseline="0" noProof="0" dirty="0">
              <a:ln>
                <a:noFill/>
              </a:ln>
              <a:solidFill>
                <a:srgbClr val="262626"/>
              </a:solidFill>
              <a:effectLst/>
              <a:uLnTx/>
              <a:uFillTx/>
              <a:latin typeface="微软雅黑" pitchFamily="34" charset="-122"/>
              <a:ea typeface="微软雅黑" pitchFamily="34" charset="-122"/>
            </a:endParaRPr>
          </a:p>
        </p:txBody>
      </p:sp>
      <p:sp>
        <p:nvSpPr>
          <p:cNvPr id="21" name="矩形 20"/>
          <p:cNvSpPr/>
          <p:nvPr/>
        </p:nvSpPr>
        <p:spPr>
          <a:xfrm>
            <a:off x="533037" y="1035341"/>
            <a:ext cx="2287910" cy="572464"/>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lang="zh-CN" altLang="en-US" sz="2400" b="1" kern="0" dirty="0" smtClean="0">
                <a:solidFill>
                  <a:schemeClr val="accent1"/>
                </a:solidFill>
                <a:latin typeface="微软雅黑" panose="020B0503020204020204" pitchFamily="34" charset="-122"/>
                <a:ea typeface="微软雅黑" panose="020B0503020204020204" pitchFamily="34" charset="-122"/>
              </a:rPr>
              <a:t>电路结构</a:t>
            </a:r>
            <a:endParaRPr kumimoji="0" lang="en-US" altLang="zh-CN" sz="2400" b="1"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22" name="文本框 8"/>
          <p:cNvSpPr txBox="1"/>
          <p:nvPr/>
        </p:nvSpPr>
        <p:spPr>
          <a:xfrm>
            <a:off x="712709" y="3000086"/>
            <a:ext cx="1555383"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endParaRPr kumimoji="0" lang="en-US" altLang="zh-CN"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a:xfrm>
            <a:off x="876300" y="361268"/>
            <a:ext cx="2706921" cy="590931"/>
          </a:xfrm>
        </p:spPr>
        <p:txBody>
          <a:bodyPr/>
          <a:lstStyle/>
          <a:p>
            <a:pPr lvl="0"/>
            <a:r>
              <a:rPr lang="zh-CN" altLang="en-US" sz="3600" kern="0" dirty="0" smtClean="0">
                <a:solidFill>
                  <a:sysClr val="windowText" lastClr="000000"/>
                </a:solidFill>
                <a:latin typeface="微软雅黑" panose="020B0503020204020204" pitchFamily="34" charset="-122"/>
                <a:ea typeface="微软雅黑" panose="020B0503020204020204" pitchFamily="34" charset="-122"/>
              </a:rPr>
              <a:t> 系 统 实 现</a:t>
            </a:r>
            <a:endParaRPr lang="zh-CN" altLang="en-US" sz="3600" dirty="0"/>
          </a:p>
        </p:txBody>
      </p:sp>
      <p:sp>
        <p:nvSpPr>
          <p:cNvPr id="27" name="文本框 8"/>
          <p:cNvSpPr txBox="1"/>
          <p:nvPr/>
        </p:nvSpPr>
        <p:spPr>
          <a:xfrm>
            <a:off x="2702561" y="4803145"/>
            <a:ext cx="3713436" cy="6924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en-US" altLang="zh-CN" sz="1600" dirty="0" smtClean="0">
                <a:latin typeface="Times New Roman" panose="02020603050405020304" pitchFamily="18" charset="0"/>
                <a:cs typeface="Times New Roman" panose="02020603050405020304" pitchFamily="18" charset="0"/>
              </a:rPr>
              <a:t>         </a:t>
            </a:r>
            <a:endParaRPr lang="zh-CN" altLang="zh-C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4"/>
          <a:stretch>
            <a:fillRect/>
          </a:stretch>
        </p:blipFill>
        <p:spPr>
          <a:xfrm>
            <a:off x="3347317" y="1263817"/>
            <a:ext cx="7211855" cy="3619268"/>
          </a:xfrm>
          <a:prstGeom prst="rect">
            <a:avLst/>
          </a:prstGeom>
        </p:spPr>
      </p:pic>
      <p:pic>
        <p:nvPicPr>
          <p:cNvPr id="5" name="图片 4"/>
          <p:cNvPicPr>
            <a:picLocks noChangeAspect="1"/>
          </p:cNvPicPr>
          <p:nvPr/>
        </p:nvPicPr>
        <p:blipFill>
          <a:blip r:embed="rId5"/>
          <a:stretch>
            <a:fillRect/>
          </a:stretch>
        </p:blipFill>
        <p:spPr>
          <a:xfrm>
            <a:off x="4118876" y="1171283"/>
            <a:ext cx="6363730" cy="4022886"/>
          </a:xfrm>
          <a:prstGeom prst="rect">
            <a:avLst/>
          </a:prstGeom>
        </p:spPr>
      </p:pic>
      <p:sp>
        <p:nvSpPr>
          <p:cNvPr id="7" name="Rectangle 2"/>
          <p:cNvSpPr>
            <a:spLocks noChangeArrowheads="1"/>
          </p:cNvSpPr>
          <p:nvPr/>
        </p:nvSpPr>
        <p:spPr bwMode="auto">
          <a:xfrm>
            <a:off x="4131315" y="26384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001535441"/>
              </p:ext>
            </p:extLst>
          </p:nvPr>
        </p:nvGraphicFramePr>
        <p:xfrm>
          <a:off x="3979192" y="1774789"/>
          <a:ext cx="5473445" cy="3254710"/>
        </p:xfrm>
        <a:graphic>
          <a:graphicData uri="http://schemas.openxmlformats.org/presentationml/2006/ole">
            <mc:AlternateContent xmlns:mc="http://schemas.openxmlformats.org/markup-compatibility/2006">
              <mc:Choice xmlns:v="urn:schemas-microsoft-com:vml" Requires="v">
                <p:oleObj spid="_x0000_s1060" name="Visio" r:id="rId6" imgW="5792580" imgH="3133815" progId="Visio.Drawing.11">
                  <p:embed/>
                </p:oleObj>
              </mc:Choice>
              <mc:Fallback>
                <p:oleObj name="Visio" r:id="rId6" imgW="5792580" imgH="3133815" progId="Visio.Drawing.11">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9192" y="1774789"/>
                        <a:ext cx="5473445" cy="3254710"/>
                      </a:xfrm>
                      <a:prstGeom prst="rect">
                        <a:avLst/>
                      </a:prstGeom>
                      <a:noFill/>
                      <a:extLst/>
                    </p:spPr>
                  </p:pic>
                </p:oleObj>
              </mc:Fallback>
            </mc:AlternateContent>
          </a:graphicData>
        </a:graphic>
      </p:graphicFrame>
      <p:pic>
        <p:nvPicPr>
          <p:cNvPr id="19" name="图片 18"/>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733478" y="5525296"/>
            <a:ext cx="2785398" cy="774341"/>
          </a:xfrm>
          <a:prstGeom prst="rect">
            <a:avLst/>
          </a:prstGeom>
        </p:spPr>
      </p:pic>
      <p:pic>
        <p:nvPicPr>
          <p:cNvPr id="20" name="图片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89297" y="1607420"/>
            <a:ext cx="7528788" cy="339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extLst>
      <p:ext uri="{BB962C8B-B14F-4D97-AF65-F5344CB8AC3E}">
        <p14:creationId xmlns:p14="http://schemas.microsoft.com/office/powerpoint/2010/main" val="2355731099"/>
      </p:ext>
    </p:extLst>
  </p:cSld>
  <p:clrMapOvr>
    <a:masterClrMapping/>
  </p:clrMapOvr>
  <mc:AlternateContent xmlns:mc="http://schemas.openxmlformats.org/markup-compatibility/2006">
    <mc:Choice xmlns:p14="http://schemas.microsoft.com/office/powerpoint/2010/main" Requires="p14">
      <p:transition spd="med" p14:dur="700" advTm="77149">
        <p:fade/>
      </p:transition>
    </mc:Choice>
    <mc:Fallback>
      <p:transition spd="med" advTm="7714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randombar(horizontal)">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300" y="350982"/>
            <a:ext cx="2706921" cy="670849"/>
          </a:xfrm>
        </p:spPr>
        <p:txBody>
          <a:bodyPr/>
          <a:lstStyle/>
          <a:p>
            <a:r>
              <a:rPr lang="zh-CN" altLang="en-US" sz="3600" dirty="0" smtClean="0"/>
              <a:t>  系 </a:t>
            </a:r>
            <a:r>
              <a:rPr lang="zh-CN" altLang="en-US" sz="3600" dirty="0"/>
              <a:t>统 实 现</a:t>
            </a:r>
          </a:p>
        </p:txBody>
      </p:sp>
      <p:sp>
        <p:nvSpPr>
          <p:cNvPr id="3" name="矩形 7"/>
          <p:cNvSpPr>
            <a:spLocks noChangeArrowheads="1"/>
          </p:cNvSpPr>
          <p:nvPr/>
        </p:nvSpPr>
        <p:spPr bwMode="auto">
          <a:xfrm>
            <a:off x="1238619" y="352922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dirty="0">
              <a:ln>
                <a:noFill/>
              </a:ln>
              <a:solidFill>
                <a:schemeClr val="accent1"/>
              </a:solidFill>
              <a:effectLst/>
              <a:uLnTx/>
              <a:uFillTx/>
              <a:latin typeface="+mn-lt"/>
              <a:ea typeface="宋体" panose="02010600030101010101" pitchFamily="2" charset="-122"/>
            </a:endParaRPr>
          </a:p>
        </p:txBody>
      </p:sp>
      <p:sp>
        <p:nvSpPr>
          <p:cNvPr id="5" name="矩形 4"/>
          <p:cNvSpPr/>
          <p:nvPr/>
        </p:nvSpPr>
        <p:spPr>
          <a:xfrm>
            <a:off x="4572762" y="2662736"/>
            <a:ext cx="4052347" cy="679268"/>
          </a:xfrm>
          <a:prstGeom prst="rect">
            <a:avLst/>
          </a:prstGeom>
          <a:solidFill>
            <a:srgbClr val="E1771F"/>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6" name="文本框 5"/>
          <p:cNvSpPr txBox="1"/>
          <p:nvPr/>
        </p:nvSpPr>
        <p:spPr>
          <a:xfrm>
            <a:off x="3172729" y="2695673"/>
            <a:ext cx="1107996" cy="646331"/>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目录</a:t>
            </a:r>
            <a:endParaRPr lang="zh-CN" altLang="en-US" sz="36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4794831" y="1306286"/>
            <a:ext cx="16792" cy="35705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572762" y="1894908"/>
            <a:ext cx="2082621" cy="3539430"/>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电路结构</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solidFill>
                <a:srgbClr val="FFC000"/>
              </a:solidFill>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软件设计</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solidFill>
                <a:srgbClr val="FFC000"/>
              </a:solidFill>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系统校正</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solidFill>
                <a:srgbClr val="FFC000"/>
              </a:solidFill>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solidFill>
                <a:srgbClr val="FFC000"/>
              </a:solidFill>
              <a:latin typeface="微软雅黑" panose="020B0503020204020204" pitchFamily="34" charset="-122"/>
              <a:ea typeface="微软雅黑" panose="020B0503020204020204" pitchFamily="34" charset="-122"/>
            </a:endParaRPr>
          </a:p>
        </p:txBody>
      </p:sp>
      <p:sp>
        <p:nvSpPr>
          <p:cNvPr id="9" name="任意多边形 3"/>
          <p:cNvSpPr/>
          <p:nvPr/>
        </p:nvSpPr>
        <p:spPr>
          <a:xfrm>
            <a:off x="666060" y="1729108"/>
            <a:ext cx="2681257" cy="4179323"/>
          </a:xfrm>
          <a:custGeom>
            <a:avLst/>
            <a:gdLst>
              <a:gd name="connsiteX0" fmla="*/ 9525 w 2143125"/>
              <a:gd name="connsiteY0" fmla="*/ 0 h 3009900"/>
              <a:gd name="connsiteX1" fmla="*/ 9525 w 2143125"/>
              <a:gd name="connsiteY1" fmla="*/ 1209675 h 3009900"/>
              <a:gd name="connsiteX2" fmla="*/ 1076325 w 2143125"/>
              <a:gd name="connsiteY2" fmla="*/ 1209675 h 3009900"/>
              <a:gd name="connsiteX3" fmla="*/ 1076325 w 2143125"/>
              <a:gd name="connsiteY3" fmla="*/ 2028825 h 3009900"/>
              <a:gd name="connsiteX4" fmla="*/ 0 w 2143125"/>
              <a:gd name="connsiteY4" fmla="*/ 2028825 h 3009900"/>
              <a:gd name="connsiteX5" fmla="*/ 0 w 2143125"/>
              <a:gd name="connsiteY5" fmla="*/ 3009900 h 3009900"/>
              <a:gd name="connsiteX6" fmla="*/ 2143125 w 2143125"/>
              <a:gd name="connsiteY6" fmla="*/ 3009900 h 300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125" h="3009900">
                <a:moveTo>
                  <a:pt x="9525" y="0"/>
                </a:moveTo>
                <a:lnTo>
                  <a:pt x="9525" y="1209675"/>
                </a:lnTo>
                <a:lnTo>
                  <a:pt x="1076325" y="1209675"/>
                </a:lnTo>
                <a:lnTo>
                  <a:pt x="1076325" y="2028825"/>
                </a:lnTo>
                <a:lnTo>
                  <a:pt x="0" y="2028825"/>
                </a:lnTo>
                <a:lnTo>
                  <a:pt x="0" y="3009900"/>
                </a:lnTo>
                <a:lnTo>
                  <a:pt x="2143125" y="3009900"/>
                </a:lnTo>
              </a:path>
            </a:pathLst>
          </a:custGeom>
          <a:noFill/>
          <a:ln w="444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椭圆 9"/>
          <p:cNvSpPr/>
          <p:nvPr/>
        </p:nvSpPr>
        <p:spPr>
          <a:xfrm>
            <a:off x="600800" y="1613218"/>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椭圆 10"/>
          <p:cNvSpPr/>
          <p:nvPr/>
        </p:nvSpPr>
        <p:spPr>
          <a:xfrm>
            <a:off x="1902197" y="3312055"/>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椭圆 11"/>
          <p:cNvSpPr/>
          <p:nvPr/>
        </p:nvSpPr>
        <p:spPr>
          <a:xfrm>
            <a:off x="600800" y="4463296"/>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椭圆 12"/>
          <p:cNvSpPr/>
          <p:nvPr/>
        </p:nvSpPr>
        <p:spPr>
          <a:xfrm>
            <a:off x="3257228" y="5800811"/>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文本框 8"/>
          <p:cNvSpPr txBox="1"/>
          <p:nvPr/>
        </p:nvSpPr>
        <p:spPr>
          <a:xfrm>
            <a:off x="712709" y="3000086"/>
            <a:ext cx="1555383"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endParaRPr kumimoji="0" lang="en-US" altLang="zh-CN"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906596" y="5588225"/>
            <a:ext cx="2825640" cy="785528"/>
          </a:xfrm>
          <a:prstGeom prst="rect">
            <a:avLst/>
          </a:prstGeom>
        </p:spPr>
      </p:pic>
    </p:spTree>
    <p:custDataLst>
      <p:tags r:id="rId1"/>
    </p:custDataLst>
    <p:extLst>
      <p:ext uri="{BB962C8B-B14F-4D97-AF65-F5344CB8AC3E}">
        <p14:creationId xmlns:p14="http://schemas.microsoft.com/office/powerpoint/2010/main" val="766328500"/>
      </p:ext>
    </p:extLst>
  </p:cSld>
  <p:clrMapOvr>
    <a:masterClrMapping/>
  </p:clrMapOvr>
  <mc:AlternateContent xmlns:mc="http://schemas.openxmlformats.org/markup-compatibility/2006">
    <mc:Choice xmlns:p14="http://schemas.microsoft.com/office/powerpoint/2010/main" Requires="p14">
      <p:transition spd="slow" p14:dur="2000" advTm="2276"/>
    </mc:Choice>
    <mc:Fallback>
      <p:transition spd="slow" advTm="22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250"/>
                                        <p:tgtEl>
                                          <p:spTgt spid="8">
                                            <p:txEl>
                                              <p:pRg st="0" end="0"/>
                                            </p:txEl>
                                          </p:spTgt>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250"/>
                                        <p:tgtEl>
                                          <p:spTgt spid="8">
                                            <p:txEl>
                                              <p:pRg st="2" end="2"/>
                                            </p:txEl>
                                          </p:spTgt>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wipe(left)">
                                      <p:cBhvr>
                                        <p:cTn id="19" dur="250"/>
                                        <p:tgtEl>
                                          <p:spTgt spid="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3"/>
          <p:cNvSpPr/>
          <p:nvPr/>
        </p:nvSpPr>
        <p:spPr>
          <a:xfrm>
            <a:off x="666060" y="1729108"/>
            <a:ext cx="2681257" cy="4179323"/>
          </a:xfrm>
          <a:custGeom>
            <a:avLst/>
            <a:gdLst>
              <a:gd name="connsiteX0" fmla="*/ 9525 w 2143125"/>
              <a:gd name="connsiteY0" fmla="*/ 0 h 3009900"/>
              <a:gd name="connsiteX1" fmla="*/ 9525 w 2143125"/>
              <a:gd name="connsiteY1" fmla="*/ 1209675 h 3009900"/>
              <a:gd name="connsiteX2" fmla="*/ 1076325 w 2143125"/>
              <a:gd name="connsiteY2" fmla="*/ 1209675 h 3009900"/>
              <a:gd name="connsiteX3" fmla="*/ 1076325 w 2143125"/>
              <a:gd name="connsiteY3" fmla="*/ 2028825 h 3009900"/>
              <a:gd name="connsiteX4" fmla="*/ 0 w 2143125"/>
              <a:gd name="connsiteY4" fmla="*/ 2028825 h 3009900"/>
              <a:gd name="connsiteX5" fmla="*/ 0 w 2143125"/>
              <a:gd name="connsiteY5" fmla="*/ 3009900 h 3009900"/>
              <a:gd name="connsiteX6" fmla="*/ 2143125 w 2143125"/>
              <a:gd name="connsiteY6" fmla="*/ 3009900 h 300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125" h="3009900">
                <a:moveTo>
                  <a:pt x="9525" y="0"/>
                </a:moveTo>
                <a:lnTo>
                  <a:pt x="9525" y="1209675"/>
                </a:lnTo>
                <a:lnTo>
                  <a:pt x="1076325" y="1209675"/>
                </a:lnTo>
                <a:lnTo>
                  <a:pt x="1076325" y="2028825"/>
                </a:lnTo>
                <a:lnTo>
                  <a:pt x="0" y="2028825"/>
                </a:lnTo>
                <a:lnTo>
                  <a:pt x="0" y="3009900"/>
                </a:lnTo>
                <a:lnTo>
                  <a:pt x="2143125" y="3009900"/>
                </a:lnTo>
              </a:path>
            </a:pathLst>
          </a:custGeom>
          <a:noFill/>
          <a:ln w="444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文本框 8"/>
          <p:cNvSpPr txBox="1"/>
          <p:nvPr/>
        </p:nvSpPr>
        <p:spPr>
          <a:xfrm>
            <a:off x="4275676" y="1219875"/>
            <a:ext cx="4551513" cy="6924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kumimoji="0" lang="en-US" altLang="zh-CN"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14" name="椭圆 13"/>
          <p:cNvSpPr/>
          <p:nvPr/>
        </p:nvSpPr>
        <p:spPr>
          <a:xfrm>
            <a:off x="600800" y="1613218"/>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椭圆 14"/>
          <p:cNvSpPr/>
          <p:nvPr/>
        </p:nvSpPr>
        <p:spPr>
          <a:xfrm>
            <a:off x="1902197" y="3312055"/>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椭圆 15"/>
          <p:cNvSpPr/>
          <p:nvPr/>
        </p:nvSpPr>
        <p:spPr>
          <a:xfrm>
            <a:off x="600800" y="4463296"/>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椭圆 16"/>
          <p:cNvSpPr/>
          <p:nvPr/>
        </p:nvSpPr>
        <p:spPr>
          <a:xfrm>
            <a:off x="3257228" y="5800811"/>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矩形 17"/>
          <p:cNvSpPr/>
          <p:nvPr/>
        </p:nvSpPr>
        <p:spPr>
          <a:xfrm>
            <a:off x="7155516" y="3328025"/>
            <a:ext cx="4052446" cy="772519"/>
          </a:xfrm>
          <a:prstGeom prst="rect">
            <a:avLst/>
          </a:prstGeom>
        </p:spPr>
        <p:txBody>
          <a:bodyPr wrap="square">
            <a:spAutoFit/>
          </a:bodyPr>
          <a:lstStyle/>
          <a:p>
            <a:pPr defTabSz="914400">
              <a:lnSpc>
                <a:spcPct val="130000"/>
              </a:lnSpc>
              <a:defRPr/>
            </a:pPr>
            <a:r>
              <a:rPr lang="zh-CN" altLang="en-US" sz="1600" dirty="0" smtClean="0">
                <a:latin typeface="Times New Roman" panose="02020603050405020304" pitchFamily="18" charset="0"/>
                <a:cs typeface="Times New Roman" panose="02020603050405020304" pitchFamily="18" charset="0"/>
              </a:rPr>
              <a:t>     </a:t>
            </a:r>
            <a:endParaRPr lang="zh-CN" altLang="en-US" sz="1600" dirty="0">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zh-CN" sz="1800" b="0" i="0" u="none" strike="noStrike" kern="0" cap="none" spc="0" normalizeH="0" baseline="0" noProof="0" dirty="0">
              <a:ln>
                <a:noFill/>
              </a:ln>
              <a:solidFill>
                <a:srgbClr val="262626"/>
              </a:solidFill>
              <a:effectLst/>
              <a:uLnTx/>
              <a:uFillTx/>
              <a:latin typeface="微软雅黑" pitchFamily="34" charset="-122"/>
              <a:ea typeface="微软雅黑" pitchFamily="34" charset="-122"/>
            </a:endParaRPr>
          </a:p>
        </p:txBody>
      </p:sp>
      <p:sp>
        <p:nvSpPr>
          <p:cNvPr id="22" name="文本框 8"/>
          <p:cNvSpPr txBox="1"/>
          <p:nvPr/>
        </p:nvSpPr>
        <p:spPr>
          <a:xfrm>
            <a:off x="712709" y="3000086"/>
            <a:ext cx="1555383"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endParaRPr kumimoji="0" lang="en-US" altLang="zh-CN"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a:xfrm>
            <a:off x="876300" y="361268"/>
            <a:ext cx="2706921" cy="590931"/>
          </a:xfrm>
        </p:spPr>
        <p:txBody>
          <a:bodyPr/>
          <a:lstStyle/>
          <a:p>
            <a:pPr lvl="0"/>
            <a:r>
              <a:rPr lang="zh-CN" altLang="en-US" sz="3600" kern="0" dirty="0" smtClean="0">
                <a:solidFill>
                  <a:sysClr val="windowText" lastClr="000000"/>
                </a:solidFill>
                <a:latin typeface="微软雅黑" panose="020B0503020204020204" pitchFamily="34" charset="-122"/>
                <a:ea typeface="微软雅黑" panose="020B0503020204020204" pitchFamily="34" charset="-122"/>
              </a:rPr>
              <a:t> 系 统 实 现</a:t>
            </a:r>
            <a:endParaRPr lang="zh-CN" altLang="en-US" sz="3600" dirty="0"/>
          </a:p>
        </p:txBody>
      </p:sp>
      <p:sp>
        <p:nvSpPr>
          <p:cNvPr id="27" name="文本框 8"/>
          <p:cNvSpPr txBox="1"/>
          <p:nvPr/>
        </p:nvSpPr>
        <p:spPr>
          <a:xfrm>
            <a:off x="2702561" y="4803145"/>
            <a:ext cx="3713436" cy="6924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en-US" altLang="zh-CN" sz="1600" dirty="0" smtClean="0">
                <a:latin typeface="Times New Roman" panose="02020603050405020304" pitchFamily="18" charset="0"/>
                <a:cs typeface="Times New Roman" panose="02020603050405020304" pitchFamily="18" charset="0"/>
              </a:rPr>
              <a:t>         </a:t>
            </a:r>
            <a:endParaRPr lang="zh-CN" altLang="zh-C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28" name="矩形 27"/>
          <p:cNvSpPr/>
          <p:nvPr/>
        </p:nvSpPr>
        <p:spPr>
          <a:xfrm>
            <a:off x="1134804" y="5232813"/>
            <a:ext cx="1415772" cy="525657"/>
          </a:xfrm>
          <a:prstGeom prst="rect">
            <a:avLst/>
          </a:prstGeom>
        </p:spPr>
        <p:txBody>
          <a:bodyPr wrap="non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lang="zh-CN" altLang="en-US" sz="2400" b="1" kern="0" dirty="0" smtClean="0">
                <a:solidFill>
                  <a:schemeClr val="accent1"/>
                </a:solidFill>
                <a:latin typeface="微软雅黑" panose="020B0503020204020204" pitchFamily="34" charset="-122"/>
                <a:ea typeface="微软雅黑" panose="020B0503020204020204" pitchFamily="34" charset="-122"/>
              </a:rPr>
              <a:t>软件设计</a:t>
            </a:r>
            <a:endParaRPr kumimoji="0" lang="en-US" altLang="zh-CN" sz="2400" b="1"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441824" y="427850"/>
            <a:ext cx="5308351" cy="6002300"/>
          </a:xfrm>
          <a:prstGeom prst="rect">
            <a:avLst/>
          </a:prstGeom>
        </p:spPr>
      </p:pic>
      <p:pic>
        <p:nvPicPr>
          <p:cNvPr id="21" name="图片 20"/>
          <p:cNvPicPr/>
          <p:nvPr/>
        </p:nvPicPr>
        <p:blipFill>
          <a:blip r:embed="rId4" cstate="print"/>
          <a:srcRect/>
          <a:stretch>
            <a:fillRect/>
          </a:stretch>
        </p:blipFill>
        <p:spPr bwMode="auto">
          <a:xfrm>
            <a:off x="2916236" y="1014117"/>
            <a:ext cx="7663367" cy="4956231"/>
          </a:xfrm>
          <a:prstGeom prst="rect">
            <a:avLst/>
          </a:prstGeom>
          <a:noFill/>
          <a:ln w="9525">
            <a:noFill/>
            <a:miter lim="800000"/>
            <a:headEnd/>
            <a:tailEnd/>
          </a:ln>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1491" y="1014117"/>
            <a:ext cx="6294208" cy="5071683"/>
          </a:xfrm>
          <a:prstGeom prst="rect">
            <a:avLst/>
          </a:prstGeom>
        </p:spPr>
      </p:pic>
    </p:spTree>
    <p:custDataLst>
      <p:tags r:id="rId1"/>
    </p:custDataLst>
    <p:extLst>
      <p:ext uri="{BB962C8B-B14F-4D97-AF65-F5344CB8AC3E}">
        <p14:creationId xmlns:p14="http://schemas.microsoft.com/office/powerpoint/2010/main" val="3554887050"/>
      </p:ext>
    </p:extLst>
  </p:cSld>
  <p:clrMapOvr>
    <a:masterClrMapping/>
  </p:clrMapOvr>
  <mc:AlternateContent xmlns:mc="http://schemas.openxmlformats.org/markup-compatibility/2006">
    <mc:Choice xmlns:p14="http://schemas.microsoft.com/office/powerpoint/2010/main" Requires="p14">
      <p:transition spd="med" p14:dur="700" advTm="18537">
        <p:fade/>
      </p:transition>
    </mc:Choice>
    <mc:Fallback>
      <p:transition spd="med" advTm="185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6753" y="310827"/>
            <a:ext cx="2706921" cy="590931"/>
          </a:xfrm>
        </p:spPr>
        <p:txBody>
          <a:bodyPr/>
          <a:lstStyle/>
          <a:p>
            <a:r>
              <a:rPr lang="zh-CN" altLang="en-US" sz="3600" dirty="0" smtClean="0"/>
              <a:t> 系 统 实 现</a:t>
            </a:r>
            <a:endParaRPr lang="zh-CN" altLang="en-US" sz="3600" dirty="0"/>
          </a:p>
        </p:txBody>
      </p:sp>
      <p:sp>
        <p:nvSpPr>
          <p:cNvPr id="4" name="矩形 7"/>
          <p:cNvSpPr>
            <a:spLocks noChangeArrowheads="1"/>
          </p:cNvSpPr>
          <p:nvPr/>
        </p:nvSpPr>
        <p:spPr bwMode="auto">
          <a:xfrm>
            <a:off x="1238619" y="352922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dirty="0">
              <a:ln>
                <a:noFill/>
              </a:ln>
              <a:solidFill>
                <a:schemeClr val="accent1"/>
              </a:solidFill>
              <a:effectLst/>
              <a:uLnTx/>
              <a:uFillTx/>
              <a:latin typeface="+mn-lt"/>
              <a:ea typeface="宋体" panose="02010600030101010101" pitchFamily="2" charset="-122"/>
            </a:endParaRPr>
          </a:p>
        </p:txBody>
      </p:sp>
      <p:sp>
        <p:nvSpPr>
          <p:cNvPr id="5" name="矩形 4"/>
          <p:cNvSpPr/>
          <p:nvPr/>
        </p:nvSpPr>
        <p:spPr>
          <a:xfrm>
            <a:off x="4461926" y="3529223"/>
            <a:ext cx="4052347" cy="679268"/>
          </a:xfrm>
          <a:prstGeom prst="rect">
            <a:avLst/>
          </a:prstGeom>
          <a:solidFill>
            <a:srgbClr val="E1771F"/>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6" name="文本框 5"/>
          <p:cNvSpPr txBox="1"/>
          <p:nvPr/>
        </p:nvSpPr>
        <p:spPr>
          <a:xfrm>
            <a:off x="3172729" y="2695673"/>
            <a:ext cx="1107996" cy="646331"/>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目录</a:t>
            </a:r>
            <a:endParaRPr lang="zh-CN" altLang="en-US" sz="36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4794831" y="1306286"/>
            <a:ext cx="16792" cy="35705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572762" y="1894908"/>
            <a:ext cx="2082621" cy="3539430"/>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电路结构</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solidFill>
                <a:srgbClr val="FFC000"/>
              </a:solidFill>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软件设计</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solidFill>
                <a:srgbClr val="FFC000"/>
              </a:solidFill>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系统校正</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solidFill>
                <a:srgbClr val="FFC000"/>
              </a:solidFill>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solidFill>
                <a:srgbClr val="FFC000"/>
              </a:solidFill>
              <a:latin typeface="微软雅黑" panose="020B0503020204020204" pitchFamily="34" charset="-122"/>
              <a:ea typeface="微软雅黑" panose="020B0503020204020204" pitchFamily="34" charset="-122"/>
            </a:endParaRPr>
          </a:p>
        </p:txBody>
      </p:sp>
      <p:sp>
        <p:nvSpPr>
          <p:cNvPr id="9" name="任意多边形 3"/>
          <p:cNvSpPr/>
          <p:nvPr/>
        </p:nvSpPr>
        <p:spPr>
          <a:xfrm>
            <a:off x="666060" y="1729108"/>
            <a:ext cx="2681257" cy="4179323"/>
          </a:xfrm>
          <a:custGeom>
            <a:avLst/>
            <a:gdLst>
              <a:gd name="connsiteX0" fmla="*/ 9525 w 2143125"/>
              <a:gd name="connsiteY0" fmla="*/ 0 h 3009900"/>
              <a:gd name="connsiteX1" fmla="*/ 9525 w 2143125"/>
              <a:gd name="connsiteY1" fmla="*/ 1209675 h 3009900"/>
              <a:gd name="connsiteX2" fmla="*/ 1076325 w 2143125"/>
              <a:gd name="connsiteY2" fmla="*/ 1209675 h 3009900"/>
              <a:gd name="connsiteX3" fmla="*/ 1076325 w 2143125"/>
              <a:gd name="connsiteY3" fmla="*/ 2028825 h 3009900"/>
              <a:gd name="connsiteX4" fmla="*/ 0 w 2143125"/>
              <a:gd name="connsiteY4" fmla="*/ 2028825 h 3009900"/>
              <a:gd name="connsiteX5" fmla="*/ 0 w 2143125"/>
              <a:gd name="connsiteY5" fmla="*/ 3009900 h 3009900"/>
              <a:gd name="connsiteX6" fmla="*/ 2143125 w 2143125"/>
              <a:gd name="connsiteY6" fmla="*/ 3009900 h 300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125" h="3009900">
                <a:moveTo>
                  <a:pt x="9525" y="0"/>
                </a:moveTo>
                <a:lnTo>
                  <a:pt x="9525" y="1209675"/>
                </a:lnTo>
                <a:lnTo>
                  <a:pt x="1076325" y="1209675"/>
                </a:lnTo>
                <a:lnTo>
                  <a:pt x="1076325" y="2028825"/>
                </a:lnTo>
                <a:lnTo>
                  <a:pt x="0" y="2028825"/>
                </a:lnTo>
                <a:lnTo>
                  <a:pt x="0" y="3009900"/>
                </a:lnTo>
                <a:lnTo>
                  <a:pt x="2143125" y="3009900"/>
                </a:lnTo>
              </a:path>
            </a:pathLst>
          </a:custGeom>
          <a:noFill/>
          <a:ln w="444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椭圆 9"/>
          <p:cNvSpPr/>
          <p:nvPr/>
        </p:nvSpPr>
        <p:spPr>
          <a:xfrm>
            <a:off x="600800" y="1613218"/>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椭圆 10"/>
          <p:cNvSpPr/>
          <p:nvPr/>
        </p:nvSpPr>
        <p:spPr>
          <a:xfrm>
            <a:off x="1902197" y="3312055"/>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椭圆 11"/>
          <p:cNvSpPr/>
          <p:nvPr/>
        </p:nvSpPr>
        <p:spPr>
          <a:xfrm>
            <a:off x="600800" y="4463296"/>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椭圆 12"/>
          <p:cNvSpPr/>
          <p:nvPr/>
        </p:nvSpPr>
        <p:spPr>
          <a:xfrm>
            <a:off x="3257228" y="5800811"/>
            <a:ext cx="180178" cy="180178"/>
          </a:xfrm>
          <a:prstGeom prst="ellipse">
            <a:avLst/>
          </a:prstGeom>
          <a:solidFill>
            <a:schemeClr val="bg1"/>
          </a:solidFill>
          <a:ln w="444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文本框 8"/>
          <p:cNvSpPr txBox="1"/>
          <p:nvPr/>
        </p:nvSpPr>
        <p:spPr>
          <a:xfrm>
            <a:off x="712709" y="3000086"/>
            <a:ext cx="1555383"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endParaRPr kumimoji="0" lang="en-US" altLang="zh-CN"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906596" y="5588225"/>
            <a:ext cx="2825640" cy="785528"/>
          </a:xfrm>
          <a:prstGeom prst="rect">
            <a:avLst/>
          </a:prstGeom>
        </p:spPr>
      </p:pic>
    </p:spTree>
    <p:custDataLst>
      <p:tags r:id="rId1"/>
    </p:custDataLst>
    <p:extLst>
      <p:ext uri="{BB962C8B-B14F-4D97-AF65-F5344CB8AC3E}">
        <p14:creationId xmlns:p14="http://schemas.microsoft.com/office/powerpoint/2010/main" val="3064043919"/>
      </p:ext>
    </p:extLst>
  </p:cSld>
  <p:clrMapOvr>
    <a:masterClrMapping/>
  </p:clrMapOvr>
  <mc:AlternateContent xmlns:mc="http://schemas.openxmlformats.org/markup-compatibility/2006">
    <mc:Choice xmlns:p14="http://schemas.microsoft.com/office/powerpoint/2010/main" Requires="p14">
      <p:transition spd="slow" p14:dur="2000" advTm="1929"/>
    </mc:Choice>
    <mc:Fallback>
      <p:transition spd="slow" advTm="19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250"/>
                                        <p:tgtEl>
                                          <p:spTgt spid="8">
                                            <p:txEl>
                                              <p:pRg st="0" end="0"/>
                                            </p:txEl>
                                          </p:spTgt>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250"/>
                                        <p:tgtEl>
                                          <p:spTgt spid="8">
                                            <p:txEl>
                                              <p:pRg st="2" end="2"/>
                                            </p:txEl>
                                          </p:spTgt>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wipe(left)">
                                      <p:cBhvr>
                                        <p:cTn id="19" dur="250"/>
                                        <p:tgtEl>
                                          <p:spTgt spid="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6|0.7"/>
</p:tagLst>
</file>

<file path=ppt/tags/tag10.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8.7"/>
</p:tagLst>
</file>

<file path=ppt/tags/tag3.xml><?xml version="1.0" encoding="utf-8"?>
<p:tagLst xmlns:a="http://schemas.openxmlformats.org/drawingml/2006/main" xmlns:r="http://schemas.openxmlformats.org/officeDocument/2006/relationships" xmlns:p="http://schemas.openxmlformats.org/presentationml/2006/main">
  <p:tag name="TIMING" val="|1"/>
</p:tagLst>
</file>

<file path=ppt/tags/tag4.xml><?xml version="1.0" encoding="utf-8"?>
<p:tagLst xmlns:a="http://schemas.openxmlformats.org/drawingml/2006/main" xmlns:r="http://schemas.openxmlformats.org/officeDocument/2006/relationships" xmlns:p="http://schemas.openxmlformats.org/presentationml/2006/main">
  <p:tag name="TIMING" val="|0.7|0.9|35.4|0.8|27.9|0.7|4.1|0.7|4.6"/>
</p:tagLst>
</file>

<file path=ppt/tags/tag5.xml><?xml version="1.0" encoding="utf-8"?>
<p:tagLst xmlns:a="http://schemas.openxmlformats.org/drawingml/2006/main" xmlns:r="http://schemas.openxmlformats.org/officeDocument/2006/relationships" xmlns:p="http://schemas.openxmlformats.org/presentationml/2006/main">
  <p:tag name="TIMING" val="|1.5"/>
</p:tagLst>
</file>

<file path=ppt/tags/tag6.xml><?xml version="1.0" encoding="utf-8"?>
<p:tagLst xmlns:a="http://schemas.openxmlformats.org/drawingml/2006/main" xmlns:r="http://schemas.openxmlformats.org/officeDocument/2006/relationships" xmlns:p="http://schemas.openxmlformats.org/presentationml/2006/main">
  <p:tag name="TIMING" val="|0.4|0.7|6.9|0.8|8.3"/>
</p:tagLst>
</file>

<file path=ppt/tags/tag7.xml><?xml version="1.0" encoding="utf-8"?>
<p:tagLst xmlns:a="http://schemas.openxmlformats.org/drawingml/2006/main" xmlns:r="http://schemas.openxmlformats.org/officeDocument/2006/relationships" xmlns:p="http://schemas.openxmlformats.org/presentationml/2006/main">
  <p:tag name="TIMING" val="|1"/>
</p:tagLst>
</file>

<file path=ppt/tags/tag8.xml><?xml version="1.0" encoding="utf-8"?>
<p:tagLst xmlns:a="http://schemas.openxmlformats.org/drawingml/2006/main" xmlns:r="http://schemas.openxmlformats.org/officeDocument/2006/relationships" xmlns:p="http://schemas.openxmlformats.org/presentationml/2006/main">
  <p:tag name="TIMING" val="|54.8|1.1|1.1|11|0.8|19.9"/>
</p:tagLst>
</file>

<file path=ppt/tags/tag9.xml><?xml version="1.0" encoding="utf-8"?>
<p:tagLst xmlns:a="http://schemas.openxmlformats.org/drawingml/2006/main" xmlns:r="http://schemas.openxmlformats.org/officeDocument/2006/relationships" xmlns:p="http://schemas.openxmlformats.org/presentationml/2006/main">
  <p:tag name="TIMING" val="|14.8|1.7|5.3|1.3"/>
</p:tagLst>
</file>

<file path=ppt/theme/theme1.xml><?xml version="1.0" encoding="utf-8"?>
<a:theme xmlns:a="http://schemas.openxmlformats.org/drawingml/2006/main" name="Office 主题">
  <a:themeElements>
    <a:clrScheme name="自定义 6">
      <a:dk1>
        <a:sysClr val="windowText" lastClr="000000"/>
      </a:dk1>
      <a:lt1>
        <a:sysClr val="window" lastClr="FFFFFF"/>
      </a:lt1>
      <a:dk2>
        <a:srgbClr val="000000"/>
      </a:dk2>
      <a:lt2>
        <a:srgbClr val="FFFFFF"/>
      </a:lt2>
      <a:accent1>
        <a:srgbClr val="FF0000"/>
      </a:accent1>
      <a:accent2>
        <a:srgbClr val="8F2D2D"/>
      </a:accent2>
      <a:accent3>
        <a:srgbClr val="A5A5A5"/>
      </a:accent3>
      <a:accent4>
        <a:srgbClr val="FFC000"/>
      </a:accent4>
      <a:accent5>
        <a:srgbClr val="4472C4"/>
      </a:accent5>
      <a:accent6>
        <a:srgbClr val="70AD47"/>
      </a:accent6>
      <a:hlink>
        <a:srgbClr val="0563C1"/>
      </a:hlink>
      <a:folHlink>
        <a:srgbClr val="954F72"/>
      </a:folHlink>
    </a:clrScheme>
    <a:fontScheme name="自定义 53">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4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4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865</TotalTime>
  <Words>556</Words>
  <Application>Microsoft Office PowerPoint</Application>
  <PresentationFormat>宽屏</PresentationFormat>
  <Paragraphs>137</Paragraphs>
  <Slides>13</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13</vt:i4>
      </vt:variant>
    </vt:vector>
  </HeadingPairs>
  <TitlesOfParts>
    <vt:vector size="26" baseType="lpstr">
      <vt:lpstr>黑体</vt:lpstr>
      <vt:lpstr>宋体</vt:lpstr>
      <vt:lpstr>微软雅黑</vt:lpstr>
      <vt:lpstr>Arial</vt:lpstr>
      <vt:lpstr>Calibri</vt:lpstr>
      <vt:lpstr>Century Gothic</vt:lpstr>
      <vt:lpstr>Segoe UI Light</vt:lpstr>
      <vt:lpstr>Times New Roman</vt:lpstr>
      <vt:lpstr>Wingdings</vt:lpstr>
      <vt:lpstr>Wingdings 2</vt:lpstr>
      <vt:lpstr>Office 主题</vt:lpstr>
      <vt:lpstr>OfficePLUS</vt:lpstr>
      <vt:lpstr>Visio</vt:lpstr>
      <vt:lpstr>PowerPoint 演示文稿</vt:lpstr>
      <vt:lpstr>     目      录</vt:lpstr>
      <vt:lpstr>  课 题 意 义</vt:lpstr>
      <vt:lpstr> 国内外现状</vt:lpstr>
      <vt:lpstr>  系 统 实 现 </vt:lpstr>
      <vt:lpstr> 系 统 实 现</vt:lpstr>
      <vt:lpstr>  系 统 实 现</vt:lpstr>
      <vt:lpstr> 系 统 实 现</vt:lpstr>
      <vt:lpstr> 系 统 实 现</vt:lpstr>
      <vt:lpstr> 系 统 校 正</vt:lpstr>
      <vt:lpstr> 系 统 测 试</vt:lpstr>
      <vt:lpstr>  技 术 指 标</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wz</cp:lastModifiedBy>
  <cp:revision>152</cp:revision>
  <dcterms:created xsi:type="dcterms:W3CDTF">2015-08-18T02:51:41Z</dcterms:created>
  <dcterms:modified xsi:type="dcterms:W3CDTF">2016-12-06T02:29:28Z</dcterms:modified>
  <cp:category/>
</cp:coreProperties>
</file>