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61" r:id="rId2"/>
    <p:sldId id="257" r:id="rId3"/>
    <p:sldId id="276" r:id="rId4"/>
    <p:sldId id="279" r:id="rId5"/>
    <p:sldId id="282" r:id="rId6"/>
    <p:sldId id="285" r:id="rId7"/>
    <p:sldId id="287" r:id="rId8"/>
    <p:sldId id="281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43C"/>
    <a:srgbClr val="7F7F7F"/>
    <a:srgbClr val="FF9F79"/>
    <a:srgbClr val="DDDDDD"/>
    <a:srgbClr val="FFAF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73192" autoAdjust="0"/>
  </p:normalViewPr>
  <p:slideViewPr>
    <p:cSldViewPr snapToGrid="0">
      <p:cViewPr varScale="1">
        <p:scale>
          <a:sx n="63" d="100"/>
          <a:sy n="63" d="100"/>
        </p:scale>
        <p:origin x="180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5F75E-F8D0-406E-84C8-446C7444F352}" type="datetimeFigureOut">
              <a:rPr lang="ko-KR" altLang="en-US" smtClean="0"/>
              <a:t>2018-08-11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C2CF3-D289-43D2-8DEA-1391A6D27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935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세상엔 여러분을 위한 수많은 복지 정책이 있습니다</a:t>
            </a:r>
            <a:r>
              <a:rPr lang="en-US" altLang="ko-KR" dirty="0"/>
              <a:t>. </a:t>
            </a:r>
            <a:r>
              <a:rPr lang="ko-KR" altLang="en-US" dirty="0"/>
              <a:t>국가장학금</a:t>
            </a:r>
            <a:r>
              <a:rPr lang="en-US" altLang="ko-KR" dirty="0"/>
              <a:t>, </a:t>
            </a:r>
            <a:r>
              <a:rPr lang="ko-KR" altLang="en-US" dirty="0" err="1"/>
              <a:t>청년디딤돌카드</a:t>
            </a:r>
            <a:r>
              <a:rPr lang="en-US" altLang="ko-KR" dirty="0"/>
              <a:t>, </a:t>
            </a:r>
            <a:r>
              <a:rPr lang="ko-KR" altLang="en-US" dirty="0" err="1"/>
              <a:t>청년청</a:t>
            </a:r>
            <a:r>
              <a:rPr lang="en-US" altLang="ko-KR" dirty="0"/>
              <a:t> </a:t>
            </a:r>
            <a:r>
              <a:rPr lang="ko-KR" altLang="en-US" dirty="0"/>
              <a:t>등등</a:t>
            </a:r>
            <a:endParaRPr lang="en-US" altLang="ko-KR" dirty="0"/>
          </a:p>
          <a:p>
            <a:r>
              <a:rPr lang="ko-KR" altLang="en-US" dirty="0"/>
              <a:t>하지만 우리가 어떠한 복지 혜택을 받을 수 있는지 알기는 어렵습니다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왜냐하면 자료를 찾기 너무 힘들고 그게 나에게 적합한 건지 찾아보는 것도 어렵습니다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526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그렇다면 여러분들은 찾기가 힘들다고 우리가 누릴 수 있는 혜택을 포기해야 할까요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모임활동을 할 때 마다 장소를 찾는데 </a:t>
            </a:r>
            <a:r>
              <a:rPr lang="ko-KR" altLang="en-US" dirty="0" err="1"/>
              <a:t>어렴움을</a:t>
            </a:r>
            <a:r>
              <a:rPr lang="ko-KR" altLang="en-US" dirty="0"/>
              <a:t> </a:t>
            </a:r>
            <a:r>
              <a:rPr lang="ko-KR" altLang="en-US" dirty="0" err="1"/>
              <a:t>느끼신적이</a:t>
            </a:r>
            <a:r>
              <a:rPr lang="ko-KR" altLang="en-US" dirty="0"/>
              <a:t> 있으시죠</a:t>
            </a:r>
            <a:r>
              <a:rPr lang="en-US" altLang="ko-KR" dirty="0"/>
              <a:t>? </a:t>
            </a:r>
            <a:r>
              <a:rPr lang="ko-KR" altLang="en-US" dirty="0"/>
              <a:t>이거와 관련된 숨은 복지 혜택도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</a:t>
            </a:r>
            <a:r>
              <a:rPr lang="en-US" altLang="ko-KR" dirty="0"/>
              <a:t>,</a:t>
            </a:r>
            <a:r>
              <a:rPr lang="ko-KR" altLang="en-US" dirty="0"/>
              <a:t> 저희는 이러한 문제를 해결하기위해 </a:t>
            </a:r>
            <a:r>
              <a:rPr lang="en-US" altLang="ko-KR" dirty="0"/>
              <a:t>“</a:t>
            </a:r>
            <a:r>
              <a:rPr lang="ko-KR" altLang="en-US" dirty="0"/>
              <a:t>청년복지</a:t>
            </a:r>
            <a:r>
              <a:rPr lang="en-US" altLang="ko-KR" dirty="0"/>
              <a:t>129” </a:t>
            </a:r>
            <a:r>
              <a:rPr lang="ko-KR" altLang="en-US" dirty="0"/>
              <a:t>여러분들을 위한 맞춤 복지 추천 서비스를 제공하려고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457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청년복지</a:t>
            </a:r>
            <a:r>
              <a:rPr lang="en-US" altLang="ko-KR" dirty="0"/>
              <a:t>129</a:t>
            </a:r>
            <a:r>
              <a:rPr lang="ko-KR" altLang="en-US" dirty="0"/>
              <a:t>는 </a:t>
            </a:r>
            <a:r>
              <a:rPr lang="en-US" altLang="ko-KR" dirty="0"/>
              <a:t>4</a:t>
            </a:r>
            <a:r>
              <a:rPr lang="ko-KR" altLang="en-US" dirty="0"/>
              <a:t>가지의 주요 장점이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 째</a:t>
            </a:r>
            <a:r>
              <a:rPr lang="en-US" altLang="ko-KR" dirty="0"/>
              <a:t>, </a:t>
            </a:r>
            <a:r>
              <a:rPr lang="ko-KR" altLang="en-US" dirty="0"/>
              <a:t>청년에 특화된 청년 복지 정보 맞춤 서비스 제공</a:t>
            </a:r>
            <a:endParaRPr lang="en-US" altLang="ko-KR" dirty="0"/>
          </a:p>
          <a:p>
            <a:r>
              <a:rPr lang="ko-KR" altLang="en-US" dirty="0"/>
              <a:t>둘 째</a:t>
            </a:r>
            <a:r>
              <a:rPr lang="en-US" altLang="ko-KR" dirty="0"/>
              <a:t>, </a:t>
            </a:r>
            <a:r>
              <a:rPr lang="ko-KR" altLang="en-US" dirty="0" err="1"/>
              <a:t>챗봇으로</a:t>
            </a:r>
            <a:r>
              <a:rPr lang="ko-KR" altLang="en-US" dirty="0"/>
              <a:t> 편리하고 빠른 검색</a:t>
            </a:r>
            <a:endParaRPr lang="en-US" altLang="ko-KR" dirty="0"/>
          </a:p>
          <a:p>
            <a:r>
              <a:rPr lang="ko-KR" altLang="en-US" dirty="0"/>
              <a:t>세 째</a:t>
            </a:r>
            <a:r>
              <a:rPr lang="en-US" altLang="ko-KR" dirty="0"/>
              <a:t>, </a:t>
            </a:r>
            <a:r>
              <a:rPr lang="ko-KR" altLang="en-US" dirty="0"/>
              <a:t>민간 복지와 공공 복지를 통합하여 검색을 쉽게 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네 째</a:t>
            </a:r>
            <a:r>
              <a:rPr lang="en-US" altLang="ko-KR" dirty="0"/>
              <a:t>, </a:t>
            </a:r>
            <a:r>
              <a:rPr lang="ko-KR" altLang="en-US" dirty="0"/>
              <a:t>여러분이 필요한 복지정보를 구독하시면 신청기간에 맞추어 알람을 제공합니다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305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청년복지</a:t>
            </a:r>
            <a:r>
              <a:rPr lang="en-US" altLang="ko-KR" dirty="0"/>
              <a:t>129</a:t>
            </a:r>
            <a:r>
              <a:rPr lang="ko-KR" altLang="en-US" dirty="0"/>
              <a:t>의 사업성은 다음과 같습니다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복지혜택은 청년 뿐만 아니라 노년까지 우리가 누려야 할 혜택입니다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저희는 확장성으로 청년복지</a:t>
            </a:r>
            <a:r>
              <a:rPr lang="en-US" altLang="ko-KR" dirty="0"/>
              <a:t>129</a:t>
            </a:r>
            <a:r>
              <a:rPr lang="ko-KR" altLang="en-US" dirty="0"/>
              <a:t>를 이용하는 청년들이 노년까지 사용할 수 있는 서비스를 제공하고자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907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QnA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C2CF3-D289-43D2-8DEA-1391A6D2785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222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591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956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86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31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751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2018-08-11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199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2018-08-11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837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2018-08-11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07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2018-08-11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655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2018-08-11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127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2018-08-11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20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FEBB0-12E2-4577-9B14-145480F18E47}" type="datetimeFigureOut">
              <a:rPr lang="ko-KR" altLang="en-US" smtClean="0"/>
              <a:t>2018-08-11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41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74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433EE3-7B72-42E3-AC63-68193E85E8D8}"/>
              </a:ext>
            </a:extLst>
          </p:cNvPr>
          <p:cNvSpPr/>
          <p:nvPr/>
        </p:nvSpPr>
        <p:spPr>
          <a:xfrm>
            <a:off x="1408374" y="2736502"/>
            <a:ext cx="6330579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6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청년복지</a:t>
            </a:r>
            <a:r>
              <a:rPr lang="en-US" altLang="ko-KR" sz="6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129</a:t>
            </a:r>
          </a:p>
          <a:p>
            <a:pPr algn="ctr"/>
            <a:r>
              <a:rPr lang="en-US" altLang="ko-KR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- </a:t>
            </a:r>
            <a:r>
              <a:rPr lang="ko-KR" altLang="en-US" sz="2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챗봇</a:t>
            </a:r>
            <a:r>
              <a:rPr lang="ko-KR" altLang="en-US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기반 청년을 위한 맞춤 복지정보 제공 </a:t>
            </a:r>
            <a:r>
              <a:rPr lang="en-US" altLang="ko-KR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-</a:t>
            </a:r>
            <a:endParaRPr lang="ko-KR" altLang="en-US" sz="2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8E3E318-5A2F-4FF5-9506-B51625BBB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0" y="4241973"/>
            <a:ext cx="23812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700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>
            <a:solidFill>
              <a:srgbClr val="FF743C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rgbClr val="FF743C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rgbClr val="FF743C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5" name="Picture 2" descr="Image result for ëë¤ëì¹´ë">
            <a:extLst>
              <a:ext uri="{FF2B5EF4-FFF2-40B4-BE49-F238E27FC236}">
                <a16:creationId xmlns:a16="http://schemas.microsoft.com/office/drawing/2014/main" id="{449F13E8-2620-4A18-84DF-D30D724FF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03" y="1453491"/>
            <a:ext cx="1698199" cy="1274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Image result for í¬ë§ë ê° íµì¥">
            <a:extLst>
              <a:ext uri="{FF2B5EF4-FFF2-40B4-BE49-F238E27FC236}">
                <a16:creationId xmlns:a16="http://schemas.microsoft.com/office/drawing/2014/main" id="{427D2011-5E21-441A-B519-5A8B44C2F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36" y="1934685"/>
            <a:ext cx="2593130" cy="1274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Related image">
            <a:extLst>
              <a:ext uri="{FF2B5EF4-FFF2-40B4-BE49-F238E27FC236}">
                <a16:creationId xmlns:a16="http://schemas.microsoft.com/office/drawing/2014/main" id="{BD5E6D08-477D-48FC-87FC-2CCEDE117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709" y="1531727"/>
            <a:ext cx="2336735" cy="131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0" descr="Image result for ì±ë¨ì ì²­ëìë¹">
            <a:extLst>
              <a:ext uri="{FF2B5EF4-FFF2-40B4-BE49-F238E27FC236}">
                <a16:creationId xmlns:a16="http://schemas.microsoft.com/office/drawing/2014/main" id="{6F7DEF47-379A-4499-A3CA-B0480A47E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933" y="2168579"/>
            <a:ext cx="2165417" cy="131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4" descr="Image result for íë³µì£¼í í¬ì¤í°">
            <a:extLst>
              <a:ext uri="{FF2B5EF4-FFF2-40B4-BE49-F238E27FC236}">
                <a16:creationId xmlns:a16="http://schemas.microsoft.com/office/drawing/2014/main" id="{4AA680DE-5473-41D2-BD22-0BF598B75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201" y="1289801"/>
            <a:ext cx="2336735" cy="160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6" descr="Image result for êµ­ë¹êµì¡">
            <a:extLst>
              <a:ext uri="{FF2B5EF4-FFF2-40B4-BE49-F238E27FC236}">
                <a16:creationId xmlns:a16="http://schemas.microsoft.com/office/drawing/2014/main" id="{B36CFE52-9B3A-41BB-B524-4197066D3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709" y="1525925"/>
            <a:ext cx="1889653" cy="131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8" descr="Related image">
            <a:extLst>
              <a:ext uri="{FF2B5EF4-FFF2-40B4-BE49-F238E27FC236}">
                <a16:creationId xmlns:a16="http://schemas.microsoft.com/office/drawing/2014/main" id="{48AD2E33-10B8-431F-BF9C-AD47CCF5D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382" y="2045747"/>
            <a:ext cx="1419234" cy="1485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1A916903-2B33-414A-863A-278DFE0E1FBA}"/>
              </a:ext>
            </a:extLst>
          </p:cNvPr>
          <p:cNvGrpSpPr/>
          <p:nvPr/>
        </p:nvGrpSpPr>
        <p:grpSpPr>
          <a:xfrm>
            <a:off x="162113" y="3974708"/>
            <a:ext cx="6133661" cy="1601204"/>
            <a:chOff x="515713" y="2717249"/>
            <a:chExt cx="6133661" cy="1601204"/>
          </a:xfrm>
        </p:grpSpPr>
        <p:pic>
          <p:nvPicPr>
            <p:cNvPr id="33" name="Picture 1">
              <a:extLst>
                <a:ext uri="{FF2B5EF4-FFF2-40B4-BE49-F238E27FC236}">
                  <a16:creationId xmlns:a16="http://schemas.microsoft.com/office/drawing/2014/main" id="{7BC17B07-ABD2-4ABD-8E07-804253DC8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713" y="2717249"/>
              <a:ext cx="1614547" cy="1601204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6F70D81-FCEE-47D9-AA51-38343BE92F7C}"/>
                </a:ext>
              </a:extLst>
            </p:cNvPr>
            <p:cNvSpPr txBox="1"/>
            <p:nvPr/>
          </p:nvSpPr>
          <p:spPr>
            <a:xfrm>
              <a:off x="2223499" y="3878668"/>
              <a:ext cx="442587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100" b="1" dirty="0">
                  <a:solidFill>
                    <a:srgbClr val="FF683B"/>
                  </a:solidFill>
                  <a:latin typeface="12LotteMartDreamBold" charset="0"/>
                  <a:ea typeface="12LotteMartDreamBold" charset="0"/>
                  <a:cs typeface="12LotteMartDreamBold" charset="0"/>
                </a:rPr>
                <a:t>나한테 딱 맞는 정보</a:t>
              </a:r>
              <a:r>
                <a:rPr lang="ko-KR" altLang="en-US" sz="2100" b="1" dirty="0">
                  <a:solidFill>
                    <a:sysClr val="windowText" lastClr="000000"/>
                  </a:solidFill>
                  <a:latin typeface="12LotteMartDreamBold" charset="0"/>
                  <a:ea typeface="12LotteMartDreamBold" charset="0"/>
                  <a:cs typeface="12LotteMartDreamBold" charset="0"/>
                </a:rPr>
                <a:t>만 볼 수 없을까</a:t>
              </a:r>
              <a:r>
                <a:rPr lang="en-US" altLang="ko-KR" sz="2100" b="1" dirty="0">
                  <a:solidFill>
                    <a:sysClr val="windowText" lastClr="000000"/>
                  </a:solidFill>
                  <a:latin typeface="12LotteMartDreamBold" charset="0"/>
                  <a:ea typeface="12LotteMartDreamBold" charset="0"/>
                  <a:cs typeface="12LotteMartDreamBold" charset="0"/>
                </a:rPr>
                <a:t>?</a:t>
              </a:r>
              <a:endParaRPr lang="en-US" sz="2100" b="1" dirty="0">
                <a:solidFill>
                  <a:sysClr val="windowText" lastClr="000000"/>
                </a:solidFill>
                <a:latin typeface="12LotteMartDreamBold" charset="0"/>
                <a:ea typeface="12LotteMartDreamBold" charset="0"/>
                <a:cs typeface="12LotteMartDreamBold" charset="0"/>
              </a:endParaRPr>
            </a:p>
          </p:txBody>
        </p:sp>
        <p:sp>
          <p:nvSpPr>
            <p:cNvPr id="35" name="Rectangle 7">
              <a:extLst>
                <a:ext uri="{FF2B5EF4-FFF2-40B4-BE49-F238E27FC236}">
                  <a16:creationId xmlns:a16="http://schemas.microsoft.com/office/drawing/2014/main" id="{522A656C-1375-4F7F-A820-1FEDF1B22B0D}"/>
                </a:ext>
              </a:extLst>
            </p:cNvPr>
            <p:cNvSpPr/>
            <p:nvPr/>
          </p:nvSpPr>
          <p:spPr>
            <a:xfrm>
              <a:off x="2223499" y="2945128"/>
              <a:ext cx="2050971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700" b="1" dirty="0">
                  <a:latin typeface="12LotteMartDreamMedium" charset="0"/>
                  <a:ea typeface="12LotteMartDreamMedium" charset="0"/>
                  <a:cs typeface="12LotteMartDreamMedium" charset="0"/>
                </a:rPr>
                <a:t>복지 혜택</a:t>
              </a:r>
            </a:p>
          </p:txBody>
        </p:sp>
        <p:sp>
          <p:nvSpPr>
            <p:cNvPr id="36" name="Rectangle 8">
              <a:extLst>
                <a:ext uri="{FF2B5EF4-FFF2-40B4-BE49-F238E27FC236}">
                  <a16:creationId xmlns:a16="http://schemas.microsoft.com/office/drawing/2014/main" id="{9FFA2CF7-C974-4A0B-B841-110D16396848}"/>
                </a:ext>
              </a:extLst>
            </p:cNvPr>
            <p:cNvSpPr/>
            <p:nvPr/>
          </p:nvSpPr>
          <p:spPr>
            <a:xfrm>
              <a:off x="2223500" y="3434982"/>
              <a:ext cx="333576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>
                  <a:latin typeface="12LotteMartDreamMedium" charset="0"/>
                  <a:ea typeface="12LotteMartDreamMedium" charset="0"/>
                  <a:cs typeface="12LotteMartDreamMedium" charset="0"/>
                </a:rPr>
                <a:t>많은 건 알겠는데</a:t>
              </a:r>
              <a:r>
                <a:rPr lang="mr-IN" altLang="ko-KR" sz="2400" b="1" dirty="0">
                  <a:latin typeface="12LotteMartDreamMedium" charset="0"/>
                  <a:ea typeface="12LotteMartDreamMedium" charset="0"/>
                  <a:cs typeface="12LotteMartDreamMedium" charset="0"/>
                </a:rPr>
                <a:t>…</a:t>
              </a:r>
              <a:endParaRPr lang="ko-KR" altLang="en-US" sz="2400" b="1" dirty="0">
                <a:latin typeface="12LotteMartDreamMedium" charset="0"/>
                <a:ea typeface="12LotteMartDreamMedium" charset="0"/>
                <a:cs typeface="12LotteMartDreamMedium" charset="0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CFC7ACC-AE41-4A31-8C38-44ACA19A9029}"/>
              </a:ext>
            </a:extLst>
          </p:cNvPr>
          <p:cNvGrpSpPr/>
          <p:nvPr/>
        </p:nvGrpSpPr>
        <p:grpSpPr>
          <a:xfrm>
            <a:off x="6426119" y="3607349"/>
            <a:ext cx="2449286" cy="1019168"/>
            <a:chOff x="8528179" y="2672860"/>
            <a:chExt cx="3265715" cy="1358891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DB068754-FA6A-4527-B6F4-8BCABA4242E2}"/>
                </a:ext>
              </a:extLst>
            </p:cNvPr>
            <p:cNvSpPr/>
            <p:nvPr/>
          </p:nvSpPr>
          <p:spPr>
            <a:xfrm rot="10800000">
              <a:off x="8528179" y="2672860"/>
              <a:ext cx="3265715" cy="1355697"/>
            </a:xfrm>
            <a:custGeom>
              <a:avLst/>
              <a:gdLst>
                <a:gd name="connsiteX0" fmla="*/ 3283188 w 3541694"/>
                <a:gd name="connsiteY0" fmla="*/ 1903763 h 1903763"/>
                <a:gd name="connsiteX1" fmla="*/ 258506 w 3541694"/>
                <a:gd name="connsiteY1" fmla="*/ 1903763 h 1903763"/>
                <a:gd name="connsiteX2" fmla="*/ 0 w 3541694"/>
                <a:gd name="connsiteY2" fmla="*/ 1645257 h 1903763"/>
                <a:gd name="connsiteX3" fmla="*/ 0 w 3541694"/>
                <a:gd name="connsiteY3" fmla="*/ 611265 h 1903763"/>
                <a:gd name="connsiteX4" fmla="*/ 258506 w 3541694"/>
                <a:gd name="connsiteY4" fmla="*/ 352759 h 1903763"/>
                <a:gd name="connsiteX5" fmla="*/ 1566247 w 3541694"/>
                <a:gd name="connsiteY5" fmla="*/ 352759 h 1903763"/>
                <a:gd name="connsiteX6" fmla="*/ 1770847 w 3541694"/>
                <a:gd name="connsiteY6" fmla="*/ 0 h 1903763"/>
                <a:gd name="connsiteX7" fmla="*/ 1975447 w 3541694"/>
                <a:gd name="connsiteY7" fmla="*/ 352759 h 1903763"/>
                <a:gd name="connsiteX8" fmla="*/ 3283188 w 3541694"/>
                <a:gd name="connsiteY8" fmla="*/ 352759 h 1903763"/>
                <a:gd name="connsiteX9" fmla="*/ 3541694 w 3541694"/>
                <a:gd name="connsiteY9" fmla="*/ 611265 h 1903763"/>
                <a:gd name="connsiteX10" fmla="*/ 3541694 w 3541694"/>
                <a:gd name="connsiteY10" fmla="*/ 1645257 h 1903763"/>
                <a:gd name="connsiteX11" fmla="*/ 3283188 w 3541694"/>
                <a:gd name="connsiteY11" fmla="*/ 1903763 h 1903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41694" h="1903763">
                  <a:moveTo>
                    <a:pt x="3283188" y="1903763"/>
                  </a:moveTo>
                  <a:lnTo>
                    <a:pt x="258506" y="1903763"/>
                  </a:lnTo>
                  <a:cubicBezTo>
                    <a:pt x="115737" y="1903763"/>
                    <a:pt x="0" y="1788026"/>
                    <a:pt x="0" y="1645257"/>
                  </a:cubicBezTo>
                  <a:lnTo>
                    <a:pt x="0" y="611265"/>
                  </a:lnTo>
                  <a:cubicBezTo>
                    <a:pt x="0" y="468496"/>
                    <a:pt x="115737" y="352759"/>
                    <a:pt x="258506" y="352759"/>
                  </a:cubicBezTo>
                  <a:lnTo>
                    <a:pt x="1566247" y="352759"/>
                  </a:lnTo>
                  <a:lnTo>
                    <a:pt x="1770847" y="0"/>
                  </a:lnTo>
                  <a:lnTo>
                    <a:pt x="1975447" y="352759"/>
                  </a:lnTo>
                  <a:lnTo>
                    <a:pt x="3283188" y="352759"/>
                  </a:lnTo>
                  <a:cubicBezTo>
                    <a:pt x="3425957" y="352759"/>
                    <a:pt x="3541694" y="468496"/>
                    <a:pt x="3541694" y="611265"/>
                  </a:cubicBezTo>
                  <a:lnTo>
                    <a:pt x="3541694" y="1645257"/>
                  </a:lnTo>
                  <a:cubicBezTo>
                    <a:pt x="3541694" y="1788026"/>
                    <a:pt x="3425957" y="1903763"/>
                    <a:pt x="3283188" y="1903763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rgbClr val="FF68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b="1"/>
            </a:p>
          </p:txBody>
        </p:sp>
        <p:sp>
          <p:nvSpPr>
            <p:cNvPr id="40" name="Rectangle 3">
              <a:extLst>
                <a:ext uri="{FF2B5EF4-FFF2-40B4-BE49-F238E27FC236}">
                  <a16:creationId xmlns:a16="http://schemas.microsoft.com/office/drawing/2014/main" id="{EC96C666-6D8F-474D-B6EA-4C5EF49D90A9}"/>
                </a:ext>
              </a:extLst>
            </p:cNvPr>
            <p:cNvSpPr/>
            <p:nvPr/>
          </p:nvSpPr>
          <p:spPr>
            <a:xfrm>
              <a:off x="8950267" y="2700531"/>
              <a:ext cx="2421538" cy="1331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12LotteMartDreamMedium" charset="0"/>
                  <a:ea typeface="12LotteMartDreamMedium" charset="0"/>
                  <a:cs typeface="12LotteMartDreamMedium" charset="0"/>
                </a:rPr>
                <a:t>복지혜택</a:t>
              </a:r>
            </a:p>
            <a:p>
              <a:pPr algn="ctr"/>
              <a:endParaRPr lang="ko-KR" altLang="en-US" sz="788" b="1" dirty="0">
                <a:solidFill>
                  <a:schemeClr val="tx1">
                    <a:lumMod val="75000"/>
                    <a:lumOff val="25000"/>
                  </a:schemeClr>
                </a:solidFill>
                <a:latin typeface="12LotteMartDreamMedium" charset="0"/>
                <a:ea typeface="12LotteMartDreamMedium" charset="0"/>
                <a:cs typeface="12LotteMartDreamMedium" charset="0"/>
              </a:endParaRPr>
            </a:p>
            <a:p>
              <a:pPr algn="ctr"/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12LotteMartHappyMedium" charset="0"/>
                  <a:ea typeface="12LotteMartHappyMedium" charset="0"/>
                  <a:cs typeface="12LotteMartHappyMedium" charset="0"/>
                </a:rPr>
                <a:t>내가 알려줄게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12LotteMartHappyMedium" charset="0"/>
                  <a:ea typeface="12LotteMartHappyMedium" charset="0"/>
                  <a:cs typeface="12LotteMartHappyMedium" charset="0"/>
                </a:rPr>
                <a:t>!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12LotteMartHappyMedium" charset="0"/>
                <a:ea typeface="12LotteMartHappyMedium" charset="0"/>
                <a:cs typeface="12LotteMartHappyMedium" charset="0"/>
              </a:endParaRPr>
            </a:p>
            <a:p>
              <a:pPr algn="ctr"/>
              <a:endParaRPr lang="ko-KR" altLang="en-US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12LotteMartDreamMedium" charset="0"/>
                <a:ea typeface="12LotteMartDreamMedium" charset="0"/>
                <a:cs typeface="12LotteMartDreamMedium" charset="0"/>
              </a:endParaRPr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7E30E15-0C8D-4BE9-A4CD-6E376A18F91A}"/>
              </a:ext>
            </a:extLst>
          </p:cNvPr>
          <p:cNvSpPr/>
          <p:nvPr/>
        </p:nvSpPr>
        <p:spPr>
          <a:xfrm>
            <a:off x="598821" y="707617"/>
            <a:ext cx="71715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12LotteMartDreamMedium" charset="0"/>
                <a:ea typeface="12LotteMartDreamMedium" charset="0"/>
                <a:cs typeface="12LotteMartDreamMedium" charset="0"/>
              </a:rPr>
              <a:t>수 많은 복지 혜택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12LotteMartDreamMedium" charset="0"/>
                <a:ea typeface="12LotteMartDreamMedium" charset="0"/>
                <a:cs typeface="12LotteMartDreamMedium" charset="0"/>
              </a:rPr>
              <a:t>...    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12LotteMartDreamMedium" charset="0"/>
                <a:ea typeface="12LotteMartDreamMedium" charset="0"/>
                <a:cs typeface="12LotteMartDreamMedium" charset="0"/>
              </a:rPr>
              <a:t>찾기가 너무 힘들어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12LotteMartDreamMedium" charset="0"/>
                <a:ea typeface="12LotteMartDreamMedium" charset="0"/>
                <a:cs typeface="12LotteMartDreamMedium" charset="0"/>
              </a:rPr>
              <a:t>!!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12LotteMartDreamMedium" charset="0"/>
              <a:ea typeface="12LotteMartDreamMedium" charset="0"/>
              <a:cs typeface="12LotteMartDreamMedium" charset="0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4E30B90-D9BD-4230-954B-DA58F39DE48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484" y="4692441"/>
            <a:ext cx="2038554" cy="213640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257434E-39AD-4D1A-AA2F-9EC80843721C}"/>
              </a:ext>
            </a:extLst>
          </p:cNvPr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>
                <a:solidFill>
                  <a:srgbClr val="FF743C"/>
                </a:solidFill>
              </a:rPr>
              <a:t>  </a:t>
            </a:r>
            <a:r>
              <a:rPr lang="ko-KR" altLang="en-US" sz="1000" dirty="0">
                <a:solidFill>
                  <a:srgbClr val="7F7F7F"/>
                </a:solidFill>
              </a:rPr>
              <a:t>팀원소개</a:t>
            </a:r>
            <a:r>
              <a:rPr lang="ko-KR" altLang="en-US" sz="1000" b="1" dirty="0">
                <a:solidFill>
                  <a:srgbClr val="FF743C"/>
                </a:solidFill>
              </a:rPr>
              <a:t> </a:t>
            </a:r>
            <a:r>
              <a:rPr lang="en-US" altLang="ko-KR" sz="1000" dirty="0">
                <a:solidFill>
                  <a:srgbClr val="7F7F7F"/>
                </a:solidFill>
              </a:rPr>
              <a:t>/ </a:t>
            </a:r>
            <a:r>
              <a:rPr lang="ko-KR" altLang="en-US" sz="1000" b="1" dirty="0">
                <a:solidFill>
                  <a:srgbClr val="FF743C"/>
                </a:solidFill>
              </a:rPr>
              <a:t>개발 배경</a:t>
            </a:r>
            <a:r>
              <a:rPr lang="en-US" altLang="ko-KR" sz="1000" b="1" dirty="0">
                <a:solidFill>
                  <a:srgbClr val="FF743C"/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특징 및 장점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사업 계획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A754C56F-7DF4-49E0-BE79-5F9270BC4F8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8098" y="813464"/>
            <a:ext cx="806767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10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>
            <a:solidFill>
              <a:srgbClr val="FF743C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rgbClr val="FF743C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rgbClr val="FF743C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680CE1-DBB3-4E14-990D-BE18DCB525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05"/>
          <a:stretch/>
        </p:blipFill>
        <p:spPr>
          <a:xfrm>
            <a:off x="6097375" y="4807804"/>
            <a:ext cx="2622966" cy="1508329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4B0C00E3-7406-4653-9C5E-E0A82FD88E47}"/>
              </a:ext>
            </a:extLst>
          </p:cNvPr>
          <p:cNvSpPr/>
          <p:nvPr/>
        </p:nvSpPr>
        <p:spPr>
          <a:xfrm>
            <a:off x="598821" y="707617"/>
            <a:ext cx="60061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12LotteMartDreamMedium" charset="0"/>
                <a:ea typeface="12LotteMartDreamMedium" charset="0"/>
                <a:cs typeface="12LotteMartDreamMedium" charset="0"/>
              </a:rPr>
              <a:t>똑같은 국민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12LotteMartDreamMedium" charset="0"/>
                <a:ea typeface="12LotteMartDreamMedium" charset="0"/>
                <a:cs typeface="12LotteMartDreamMedium" charset="0"/>
              </a:rPr>
              <a:t>, 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12LotteMartDreamMedium" charset="0"/>
                <a:ea typeface="12LotteMartDreamMedium" charset="0"/>
                <a:cs typeface="12LotteMartDreamMedium" charset="0"/>
              </a:rPr>
              <a:t>다르게 받는 혜택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CF24203-154B-46B3-814C-602CDA47CB69}"/>
              </a:ext>
            </a:extLst>
          </p:cNvPr>
          <p:cNvSpPr/>
          <p:nvPr/>
        </p:nvSpPr>
        <p:spPr>
          <a:xfrm>
            <a:off x="465666" y="1837699"/>
            <a:ext cx="103425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12LotteMartDreamMedium" charset="0"/>
                <a:ea typeface="12LotteMartDreamMedium" charset="0"/>
                <a:cs typeface="12LotteMartDreamMedium" charset="0"/>
              </a:rPr>
              <a:t>왜</a:t>
            </a:r>
            <a:r>
              <a:rPr lang="en-US" altLang="ko-KR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12LotteMartDreamMedium" charset="0"/>
                <a:ea typeface="12LotteMartDreamMedium" charset="0"/>
                <a:cs typeface="12LotteMartDreamMedium" charset="0"/>
              </a:rPr>
              <a:t>?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51AC5D4-407B-4345-BD86-53F62F52FE32}"/>
              </a:ext>
            </a:extLst>
          </p:cNvPr>
          <p:cNvSpPr/>
          <p:nvPr/>
        </p:nvSpPr>
        <p:spPr>
          <a:xfrm>
            <a:off x="1728786" y="2363640"/>
            <a:ext cx="23110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12LotteMartDreamMedium" charset="0"/>
                <a:ea typeface="12LotteMartDreamMedium" charset="0"/>
                <a:cs typeface="12LotteMartDreamMedium" charset="0"/>
              </a:rPr>
              <a:t>정보력의 차이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12LotteMartDreamMedium" charset="0"/>
              <a:ea typeface="12LotteMartDreamMedium" charset="0"/>
              <a:cs typeface="12LotteMartDreamMedium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D9BA115-0152-4616-87DB-E600E78BC38A}"/>
              </a:ext>
            </a:extLst>
          </p:cNvPr>
          <p:cNvSpPr/>
          <p:nvPr/>
        </p:nvSpPr>
        <p:spPr>
          <a:xfrm>
            <a:off x="598821" y="2967230"/>
            <a:ext cx="39731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12LotteMartDreamMedium" charset="0"/>
                <a:ea typeface="12LotteMartDreamMedium" charset="0"/>
                <a:cs typeface="12LotteMartDreamMedium" charset="0"/>
              </a:rPr>
              <a:t>→ 복지정책에 대한 정보를 몰라서 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12LotteMartDreamMedium" charset="0"/>
              <a:ea typeface="12LotteMartDreamMedium" charset="0"/>
              <a:cs typeface="12LotteMartDreamMedium" charset="0"/>
            </a:endParaRPr>
          </a:p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12LotteMartDreamMedium" charset="0"/>
                <a:ea typeface="12LotteMartDreamMedium" charset="0"/>
                <a:cs typeface="12LotteMartDreamMedium" charset="0"/>
              </a:rPr>
              <a:t>      혜택을 누리지 못하는 경우가 많다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12LotteMartDreamMedium" charset="0"/>
                <a:ea typeface="12LotteMartDreamMedium" charset="0"/>
                <a:cs typeface="12LotteMartDreamMedium" charset="0"/>
              </a:rPr>
              <a:t>.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D646674-A47F-4B63-B5FE-EF228E0F3681}"/>
              </a:ext>
            </a:extLst>
          </p:cNvPr>
          <p:cNvGrpSpPr/>
          <p:nvPr/>
        </p:nvGrpSpPr>
        <p:grpSpPr>
          <a:xfrm>
            <a:off x="4455089" y="1414633"/>
            <a:ext cx="4451682" cy="1612735"/>
            <a:chOff x="4373025" y="1434972"/>
            <a:chExt cx="4033251" cy="1171077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BC698769-9EED-4891-9436-BC102876463B}"/>
                </a:ext>
              </a:extLst>
            </p:cNvPr>
            <p:cNvGrpSpPr/>
            <p:nvPr/>
          </p:nvGrpSpPr>
          <p:grpSpPr>
            <a:xfrm>
              <a:off x="6207755" y="1438137"/>
              <a:ext cx="2198521" cy="1167912"/>
              <a:chOff x="4492607" y="1557534"/>
              <a:chExt cx="4101933" cy="2179052"/>
            </a:xfrm>
          </p:grpSpPr>
          <p:pic>
            <p:nvPicPr>
              <p:cNvPr id="1032" name="Picture 8" descr="Image result for ê³ ìì">
                <a:extLst>
                  <a:ext uri="{FF2B5EF4-FFF2-40B4-BE49-F238E27FC236}">
                    <a16:creationId xmlns:a16="http://schemas.microsoft.com/office/drawing/2014/main" id="{A42A1454-2F3A-493E-BABF-DDE8082271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20848" y="1557534"/>
                <a:ext cx="3273692" cy="21790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76E4B31-EEA5-4532-B806-772EAACD35E9}"/>
                  </a:ext>
                </a:extLst>
              </p:cNvPr>
              <p:cNvSpPr txBox="1"/>
              <p:nvPr/>
            </p:nvSpPr>
            <p:spPr>
              <a:xfrm flipH="1">
                <a:off x="4492607" y="2396174"/>
                <a:ext cx="743520" cy="500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VS</a:t>
                </a:r>
                <a:endParaRPr lang="ko-KR" altLang="en-US" sz="4800" b="1" dirty="0"/>
              </a:p>
            </p:txBody>
          </p:sp>
        </p:grp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4A94B564-F680-4EF0-A666-D46D06091A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73025" y="1434972"/>
              <a:ext cx="1754606" cy="1167913"/>
            </a:xfrm>
            <a:prstGeom prst="rect">
              <a:avLst/>
            </a:prstGeom>
          </p:spPr>
        </p:pic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580B3EA-0A6A-4BB9-92D8-B0B2BB6A234E}"/>
              </a:ext>
            </a:extLst>
          </p:cNvPr>
          <p:cNvSpPr/>
          <p:nvPr/>
        </p:nvSpPr>
        <p:spPr>
          <a:xfrm>
            <a:off x="457200" y="5349954"/>
            <a:ext cx="48996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12LotteMartDreamMedium" charset="0"/>
                <a:ea typeface="12LotteMartDreamMedium" charset="0"/>
                <a:cs typeface="12LotteMartDreamMedium" charset="0"/>
              </a:rPr>
              <a:t>2.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12LotteMartDreamMedium" charset="0"/>
                <a:ea typeface="12LotteMartDreamMedium" charset="0"/>
                <a:cs typeface="12LotteMartDreamMedium" charset="0"/>
              </a:rPr>
              <a:t>복지 데이터가 지역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12LotteMartDreamMedium" charset="0"/>
                <a:ea typeface="12LotteMartDreamMedium" charset="0"/>
                <a:cs typeface="12LotteMartDreamMedium" charset="0"/>
              </a:rPr>
              <a:t>,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12LotteMartDreamMedium" charset="0"/>
                <a:ea typeface="12LotteMartDreamMedium" charset="0"/>
                <a:cs typeface="12LotteMartDreamMedium" charset="0"/>
              </a:rPr>
              <a:t>기관별로 흩어져 있다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12LotteMartDreamMedium" charset="0"/>
                <a:ea typeface="12LotteMartDreamMedium" charset="0"/>
                <a:cs typeface="12LotteMartDreamMedium" charset="0"/>
              </a:rPr>
              <a:t>.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67C1CB1-4EDF-4D52-B2CD-D3548D47F164}"/>
              </a:ext>
            </a:extLst>
          </p:cNvPr>
          <p:cNvSpPr/>
          <p:nvPr/>
        </p:nvSpPr>
        <p:spPr>
          <a:xfrm>
            <a:off x="457200" y="4796826"/>
            <a:ext cx="54145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12LotteMartDreamMedium" charset="0"/>
                <a:ea typeface="12LotteMartDreamMedium" charset="0"/>
                <a:cs typeface="12LotteMartDreamMedium" charset="0"/>
              </a:rPr>
              <a:t>1.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12LotteMartDreamMedium" charset="0"/>
                <a:ea typeface="12LotteMartDreamMedium" charset="0"/>
                <a:cs typeface="12LotteMartDreamMedium" charset="0"/>
              </a:rPr>
              <a:t>다양한 복지정책 중 나를 위한 정책을 찾기 어렵다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12LotteMartDreamMedium" charset="0"/>
                <a:ea typeface="12LotteMartDreamMedium" charset="0"/>
                <a:cs typeface="12LotteMartDreamMedium" charset="0"/>
              </a:rPr>
              <a:t>.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E44F49F-22E7-47DC-AC5D-2C58AB0D105A}"/>
              </a:ext>
            </a:extLst>
          </p:cNvPr>
          <p:cNvSpPr/>
          <p:nvPr/>
        </p:nvSpPr>
        <p:spPr>
          <a:xfrm>
            <a:off x="457200" y="5903082"/>
            <a:ext cx="36893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12LotteMartDreamMedium" charset="0"/>
                <a:ea typeface="12LotteMartDreamMedium" charset="0"/>
                <a:cs typeface="12LotteMartDreamMedium" charset="0"/>
              </a:rPr>
              <a:t>3.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12LotteMartDreamMedium" charset="0"/>
                <a:ea typeface="12LotteMartDreamMedium" charset="0"/>
                <a:cs typeface="12LotteMartDreamMedium" charset="0"/>
              </a:rPr>
              <a:t>복지정책의 홍보가 부족하다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12LotteMartDreamMedium" charset="0"/>
                <a:ea typeface="12LotteMartDreamMedium" charset="0"/>
                <a:cs typeface="12LotteMartDreamMedium" charset="0"/>
              </a:rPr>
              <a:t>.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5076A53-3174-4052-B52D-62C1CA0D6808}"/>
              </a:ext>
            </a:extLst>
          </p:cNvPr>
          <p:cNvSpPr/>
          <p:nvPr/>
        </p:nvSpPr>
        <p:spPr>
          <a:xfrm>
            <a:off x="3782277" y="3122384"/>
            <a:ext cx="58428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12LotteMartDreamMedium" charset="0"/>
                <a:ea typeface="12LotteMartDreamMedium" charset="0"/>
                <a:cs typeface="12LotteMartDreamMedium" charset="0"/>
              </a:rPr>
              <a:t>e.g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12LotteMartDreamMedium" charset="0"/>
                <a:ea typeface="12LotteMartDreamMedium" charset="0"/>
                <a:cs typeface="12LotteMartDreamMedium" charset="0"/>
              </a:rPr>
              <a:t>)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12LotteMartDreamMedium" charset="0"/>
                <a:ea typeface="12LotteMartDreamMedium" charset="0"/>
                <a:cs typeface="12LotteMartDreamMedium" charset="0"/>
              </a:rPr>
              <a:t> 실제로 주거 복지혜택을 받은 사람과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12LotteMartDreamMedium" charset="0"/>
              <a:ea typeface="12LotteMartDreamMedium" charset="0"/>
              <a:cs typeface="12LotteMartDreamMedium" charset="0"/>
            </a:endParaRPr>
          </a:p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12LotteMartDreamMedium" charset="0"/>
                <a:ea typeface="12LotteMartDreamMedium" charset="0"/>
                <a:cs typeface="12LotteMartDreamMedium" charset="0"/>
              </a:rPr>
              <a:t>그렇지 않은 사람의 차이가 크다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12LotteMartDreamMedium" charset="0"/>
                <a:ea typeface="12LotteMartDreamMedium" charset="0"/>
                <a:cs typeface="12LotteMartDreamMedium" charset="0"/>
              </a:rPr>
              <a:t>.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12LotteMartDreamMedium" charset="0"/>
                <a:ea typeface="12LotteMartDreamMedium" charset="0"/>
                <a:cs typeface="12LotteMartDreamMedium" charset="0"/>
              </a:rPr>
              <a:t>  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12LotteMartDreamMedium" charset="0"/>
              <a:ea typeface="12LotteMartDreamMedium" charset="0"/>
              <a:cs typeface="12LotteMartDreamMedium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98C5904-2A47-451F-92FB-820DFA91F1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7114" y="3728330"/>
            <a:ext cx="2622967" cy="77269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763FB22-DCAA-4DC3-B8EA-380758B06739}"/>
              </a:ext>
            </a:extLst>
          </p:cNvPr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>
                <a:solidFill>
                  <a:srgbClr val="FF743C"/>
                </a:solidFill>
              </a:rPr>
              <a:t>  </a:t>
            </a:r>
            <a:r>
              <a:rPr lang="ko-KR" altLang="en-US" sz="1000" dirty="0">
                <a:solidFill>
                  <a:srgbClr val="7F7F7F"/>
                </a:solidFill>
              </a:rPr>
              <a:t>팀원소개</a:t>
            </a:r>
            <a:r>
              <a:rPr lang="ko-KR" altLang="en-US" sz="1000" b="1" dirty="0">
                <a:solidFill>
                  <a:srgbClr val="FF743C"/>
                </a:solidFill>
              </a:rPr>
              <a:t> </a:t>
            </a:r>
            <a:r>
              <a:rPr lang="en-US" altLang="ko-KR" sz="1000" dirty="0">
                <a:solidFill>
                  <a:srgbClr val="7F7F7F"/>
                </a:solidFill>
              </a:rPr>
              <a:t>/ </a:t>
            </a:r>
            <a:r>
              <a:rPr lang="ko-KR" altLang="en-US" sz="1000" b="1" dirty="0">
                <a:solidFill>
                  <a:srgbClr val="FF743C"/>
                </a:solidFill>
              </a:rPr>
              <a:t>개발 배경</a:t>
            </a:r>
            <a:r>
              <a:rPr lang="en-US" altLang="ko-KR" sz="1000" b="1" dirty="0">
                <a:solidFill>
                  <a:srgbClr val="FF743C"/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특징 및 장점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사업 계획</a:t>
            </a:r>
          </a:p>
        </p:txBody>
      </p:sp>
    </p:spTree>
    <p:extLst>
      <p:ext uri="{BB962C8B-B14F-4D97-AF65-F5344CB8AC3E}">
        <p14:creationId xmlns:p14="http://schemas.microsoft.com/office/powerpoint/2010/main" val="1316496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51E343B-DFBB-45BD-BDB0-C2276F6B9A26}"/>
              </a:ext>
            </a:extLst>
          </p:cNvPr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>
            <a:solidFill>
              <a:srgbClr val="FF743C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막힌 원호 12">
            <a:extLst>
              <a:ext uri="{FF2B5EF4-FFF2-40B4-BE49-F238E27FC236}">
                <a16:creationId xmlns:a16="http://schemas.microsoft.com/office/drawing/2014/main" id="{E706683D-0BBF-4C42-990C-C339882B1DC8}"/>
              </a:ext>
            </a:extLst>
          </p:cNvPr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rgbClr val="FF743C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막힌 원호 17">
            <a:extLst>
              <a:ext uri="{FF2B5EF4-FFF2-40B4-BE49-F238E27FC236}">
                <a16:creationId xmlns:a16="http://schemas.microsoft.com/office/drawing/2014/main" id="{8B460B0E-FDC2-4BCA-983A-62B49435D8F8}"/>
              </a:ext>
            </a:extLst>
          </p:cNvPr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rgbClr val="FF743C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9218" name="Picture 2" descr="Image result for ì±ê³µ ì§¤">
            <a:extLst>
              <a:ext uri="{FF2B5EF4-FFF2-40B4-BE49-F238E27FC236}">
                <a16:creationId xmlns:a16="http://schemas.microsoft.com/office/drawing/2014/main" id="{2B7AAA04-E27B-4B39-B97C-42A809DFF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357" y="3899725"/>
            <a:ext cx="3142695" cy="2553766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2">
            <a:extLst>
              <a:ext uri="{FF2B5EF4-FFF2-40B4-BE49-F238E27FC236}">
                <a16:creationId xmlns:a16="http://schemas.microsoft.com/office/drawing/2014/main" id="{DFFC34D3-0D39-47FA-B73F-1A40740E7E08}"/>
              </a:ext>
            </a:extLst>
          </p:cNvPr>
          <p:cNvSpPr/>
          <p:nvPr/>
        </p:nvSpPr>
        <p:spPr>
          <a:xfrm>
            <a:off x="4798509" y="1645737"/>
            <a:ext cx="39523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rgbClr val="FF683B"/>
                </a:solidFill>
                <a:latin typeface="12LotteMartDreamMedium" charset="0"/>
                <a:ea typeface="12LotteMartDreamMedium" charset="0"/>
                <a:cs typeface="12LotteMartDreamMedium" charset="0"/>
              </a:rPr>
              <a:t>청년 복지 맞춤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12LotteMartDreamMedium" charset="0"/>
                <a:ea typeface="12LotteMartDreamMedium" charset="0"/>
                <a:cs typeface="12LotteMartDreamMedium" charset="0"/>
              </a:rPr>
              <a:t>형으로</a:t>
            </a: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31DC1927-E71A-4999-8539-417A4F9455A8}"/>
              </a:ext>
            </a:extLst>
          </p:cNvPr>
          <p:cNvSpPr/>
          <p:nvPr/>
        </p:nvSpPr>
        <p:spPr>
          <a:xfrm>
            <a:off x="4798509" y="2132891"/>
            <a:ext cx="43454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2000" b="1" dirty="0">
                <a:solidFill>
                  <a:srgbClr val="FF683B"/>
                </a:solidFill>
                <a:latin typeface="12LotteMartDreamMedium" charset="0"/>
                <a:ea typeface="12LotteMartDreamMedium" charset="0"/>
                <a:cs typeface="12LotteMartDreamMedium" charset="0"/>
              </a:rPr>
              <a:t>챗봇으로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12LotteMartDreamMedium" charset="0"/>
                <a:ea typeface="12LotteMartDreamMedium" charset="0"/>
                <a:cs typeface="12LotteMartDreamMedium" charset="0"/>
              </a:rPr>
              <a:t>편리하고 빠른 검색</a:t>
            </a:r>
          </a:p>
        </p:txBody>
      </p:sp>
      <p:sp>
        <p:nvSpPr>
          <p:cNvPr id="21" name="Rectangle 7">
            <a:extLst>
              <a:ext uri="{FF2B5EF4-FFF2-40B4-BE49-F238E27FC236}">
                <a16:creationId xmlns:a16="http://schemas.microsoft.com/office/drawing/2014/main" id="{B72F02C1-C4B8-424D-A346-E81E62D2ECB9}"/>
              </a:ext>
            </a:extLst>
          </p:cNvPr>
          <p:cNvSpPr/>
          <p:nvPr/>
        </p:nvSpPr>
        <p:spPr>
          <a:xfrm>
            <a:off x="4798509" y="2625263"/>
            <a:ext cx="38395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2000" b="1" dirty="0">
                <a:solidFill>
                  <a:srgbClr val="FF743C"/>
                </a:solidFill>
                <a:latin typeface="12LotteMartDreamMedium" charset="0"/>
                <a:ea typeface="12LotteMartDreamMedium" charset="0"/>
                <a:cs typeface="12LotteMartDreamMedium" charset="0"/>
              </a:rPr>
              <a:t>통합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12LotteMartDreamMedium" charset="0"/>
                <a:ea typeface="12LotteMartDreamMedium" charset="0"/>
                <a:cs typeface="12LotteMartDreamMedium" charset="0"/>
              </a:rPr>
              <a:t> </a:t>
            </a:r>
            <a:r>
              <a:rPr lang="ko-KR" altLang="en-US" sz="2000" b="1" dirty="0">
                <a:solidFill>
                  <a:srgbClr val="FF683B"/>
                </a:solidFill>
                <a:latin typeface="12LotteMartDreamMedium" charset="0"/>
                <a:ea typeface="12LotteMartDreamMedium" charset="0"/>
                <a:cs typeface="12LotteMartDreamMedium" charset="0"/>
              </a:rPr>
              <a:t>복지정보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12LotteMartDreamMedium" charset="0"/>
                <a:ea typeface="12LotteMartDreamMedium" charset="0"/>
                <a:cs typeface="12LotteMartDreamMedium" charset="0"/>
              </a:rPr>
              <a:t> 제공 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12LotteMartDreamMedium" charset="0"/>
                <a:ea typeface="12LotteMartDreamMedium" charset="0"/>
                <a:cs typeface="12LotteMartDreamMedium" charset="0"/>
              </a:rPr>
              <a:t>(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12LotteMartDreamMedium" charset="0"/>
                <a:ea typeface="12LotteMartDreamMedium" charset="0"/>
                <a:cs typeface="12LotteMartDreamMedium" charset="0"/>
              </a:rPr>
              <a:t>공공 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12LotteMartDreamMedium" charset="0"/>
                <a:ea typeface="12LotteMartDreamMedium" charset="0"/>
                <a:cs typeface="12LotteMartDreamMedium" charset="0"/>
              </a:rPr>
              <a:t>+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12LotteMartDreamMedium" charset="0"/>
                <a:ea typeface="12LotteMartDreamMedium" charset="0"/>
                <a:cs typeface="12LotteMartDreamMedium" charset="0"/>
              </a:rPr>
              <a:t>민간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12LotteMartDreamMedium" charset="0"/>
                <a:ea typeface="12LotteMartDreamMedium" charset="0"/>
                <a:cs typeface="12LotteMartDreamMedium" charset="0"/>
              </a:rPr>
              <a:t>)</a:t>
            </a:r>
          </a:p>
        </p:txBody>
      </p:sp>
      <p:sp>
        <p:nvSpPr>
          <p:cNvPr id="23" name="Oval 10">
            <a:extLst>
              <a:ext uri="{FF2B5EF4-FFF2-40B4-BE49-F238E27FC236}">
                <a16:creationId xmlns:a16="http://schemas.microsoft.com/office/drawing/2014/main" id="{A63727A4-E882-4D69-B3C6-4A2605D73E18}"/>
              </a:ext>
            </a:extLst>
          </p:cNvPr>
          <p:cNvSpPr/>
          <p:nvPr/>
        </p:nvSpPr>
        <p:spPr>
          <a:xfrm>
            <a:off x="4528784" y="1726242"/>
            <a:ext cx="156410" cy="156410"/>
          </a:xfrm>
          <a:prstGeom prst="ellipse">
            <a:avLst/>
          </a:prstGeom>
          <a:solidFill>
            <a:srgbClr val="FF68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4" name="Oval 11">
            <a:extLst>
              <a:ext uri="{FF2B5EF4-FFF2-40B4-BE49-F238E27FC236}">
                <a16:creationId xmlns:a16="http://schemas.microsoft.com/office/drawing/2014/main" id="{C022653A-D4ED-4289-9940-07196274A034}"/>
              </a:ext>
            </a:extLst>
          </p:cNvPr>
          <p:cNvSpPr/>
          <p:nvPr/>
        </p:nvSpPr>
        <p:spPr>
          <a:xfrm>
            <a:off x="4528784" y="2254741"/>
            <a:ext cx="156410" cy="156410"/>
          </a:xfrm>
          <a:prstGeom prst="ellipse">
            <a:avLst/>
          </a:prstGeom>
          <a:solidFill>
            <a:srgbClr val="FF68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5" name="Oval 12">
            <a:extLst>
              <a:ext uri="{FF2B5EF4-FFF2-40B4-BE49-F238E27FC236}">
                <a16:creationId xmlns:a16="http://schemas.microsoft.com/office/drawing/2014/main" id="{CA4F60B2-2313-4B07-BAF1-FEBD128D61A9}"/>
              </a:ext>
            </a:extLst>
          </p:cNvPr>
          <p:cNvSpPr/>
          <p:nvPr/>
        </p:nvSpPr>
        <p:spPr>
          <a:xfrm>
            <a:off x="4528784" y="2783240"/>
            <a:ext cx="156410" cy="156410"/>
          </a:xfrm>
          <a:prstGeom prst="ellipse">
            <a:avLst/>
          </a:prstGeom>
          <a:solidFill>
            <a:srgbClr val="FF68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3E0D28-F2D2-4284-8816-A1ABC9A6558A}"/>
              </a:ext>
            </a:extLst>
          </p:cNvPr>
          <p:cNvSpPr txBox="1"/>
          <p:nvPr/>
        </p:nvSpPr>
        <p:spPr>
          <a:xfrm>
            <a:off x="505978" y="2209764"/>
            <a:ext cx="35830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rgbClr val="FF743C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청년복지</a:t>
            </a:r>
            <a:r>
              <a:rPr lang="en-US" altLang="ko-KR" sz="4800" b="1" dirty="0">
                <a:solidFill>
                  <a:srgbClr val="FF743C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129</a:t>
            </a:r>
            <a:endParaRPr lang="ko-KR" altLang="en-US" sz="4800" b="1" dirty="0">
              <a:solidFill>
                <a:srgbClr val="FF743C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812EC5-1B67-4758-83DD-8D6389086C0A}"/>
              </a:ext>
            </a:extLst>
          </p:cNvPr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>
                <a:solidFill>
                  <a:srgbClr val="FF743C"/>
                </a:solidFill>
              </a:rPr>
              <a:t>  </a:t>
            </a:r>
            <a:r>
              <a:rPr lang="ko-KR" altLang="en-US" sz="1000" dirty="0">
                <a:solidFill>
                  <a:srgbClr val="7F7F7F"/>
                </a:solidFill>
              </a:rPr>
              <a:t>팀원소개</a:t>
            </a:r>
            <a:r>
              <a:rPr lang="ko-KR" altLang="en-US" sz="1000" b="1" dirty="0">
                <a:solidFill>
                  <a:srgbClr val="FF743C"/>
                </a:solidFill>
              </a:rPr>
              <a:t> </a:t>
            </a:r>
            <a:r>
              <a:rPr lang="en-US" altLang="ko-KR" sz="1000" dirty="0">
                <a:solidFill>
                  <a:srgbClr val="7F7F7F"/>
                </a:solidFill>
              </a:rPr>
              <a:t>/ </a:t>
            </a:r>
            <a:r>
              <a:rPr lang="ko-KR" altLang="en-US" sz="1000" dirty="0">
                <a:solidFill>
                  <a:srgbClr val="7F7F7F"/>
                </a:solidFill>
              </a:rPr>
              <a:t>개발 배경</a:t>
            </a:r>
            <a:r>
              <a:rPr lang="en-US" altLang="ko-KR" sz="1000" b="1" dirty="0">
                <a:solidFill>
                  <a:srgbClr val="FF743C"/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b="1" dirty="0">
                <a:solidFill>
                  <a:srgbClr val="FF743C"/>
                </a:solidFill>
              </a:rPr>
              <a:t>특징 및 장점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사업 계획</a:t>
            </a: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FFDCAE66-5892-4620-B5C2-D470D262742B}"/>
              </a:ext>
            </a:extLst>
          </p:cNvPr>
          <p:cNvSpPr/>
          <p:nvPr/>
        </p:nvSpPr>
        <p:spPr>
          <a:xfrm>
            <a:off x="4798509" y="3111684"/>
            <a:ext cx="35509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2000" b="1" dirty="0">
                <a:solidFill>
                  <a:srgbClr val="FF743C"/>
                </a:solidFill>
                <a:latin typeface="12LotteMartDreamMedium" charset="0"/>
                <a:ea typeface="12LotteMartDreamMedium" charset="0"/>
                <a:cs typeface="12LotteMartDreamMedium" charset="0"/>
              </a:rPr>
              <a:t>필요한 복지 구독 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12LotteMartDreamMedium" charset="0"/>
                <a:ea typeface="12LotteMartDreamMedium" charset="0"/>
                <a:cs typeface="12LotteMartDreamMedium" charset="0"/>
              </a:rPr>
              <a:t>=&gt;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12LotteMartDreamMedium" charset="0"/>
                <a:ea typeface="12LotteMartDreamMedium" charset="0"/>
                <a:cs typeface="12LotteMartDreamMedium" charset="0"/>
              </a:rPr>
              <a:t>알람 제공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  <a:latin typeface="12LotteMartDreamMedium" charset="0"/>
              <a:ea typeface="12LotteMartDreamMedium" charset="0"/>
              <a:cs typeface="12LotteMartDreamMedium" charset="0"/>
            </a:endParaRPr>
          </a:p>
        </p:txBody>
      </p:sp>
      <p:sp>
        <p:nvSpPr>
          <p:cNvPr id="17" name="Oval 12">
            <a:extLst>
              <a:ext uri="{FF2B5EF4-FFF2-40B4-BE49-F238E27FC236}">
                <a16:creationId xmlns:a16="http://schemas.microsoft.com/office/drawing/2014/main" id="{A4D999F6-93CB-4C4B-8B8D-B4685E9CBEAC}"/>
              </a:ext>
            </a:extLst>
          </p:cNvPr>
          <p:cNvSpPr/>
          <p:nvPr/>
        </p:nvSpPr>
        <p:spPr>
          <a:xfrm>
            <a:off x="4528784" y="3269661"/>
            <a:ext cx="156410" cy="156410"/>
          </a:xfrm>
          <a:prstGeom prst="ellipse">
            <a:avLst/>
          </a:prstGeom>
          <a:solidFill>
            <a:srgbClr val="FF68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F07DDBC-A1BD-4AD4-B5AF-9DECCFD7E3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834" y="4728233"/>
            <a:ext cx="900000" cy="90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6FD774C-E43B-4E54-AB12-DA6F9C3B13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089" y="4726608"/>
            <a:ext cx="900000" cy="9000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2817936-88B6-4D49-A9B8-02C8ED9821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968" y="4153945"/>
            <a:ext cx="900000" cy="900000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E6B2338A-8A75-432C-A1FB-5B69756FE029}"/>
              </a:ext>
            </a:extLst>
          </p:cNvPr>
          <p:cNvGrpSpPr/>
          <p:nvPr/>
        </p:nvGrpSpPr>
        <p:grpSpPr>
          <a:xfrm>
            <a:off x="420700" y="4153945"/>
            <a:ext cx="900000" cy="1200135"/>
            <a:chOff x="393161" y="3731515"/>
            <a:chExt cx="900000" cy="120013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78D6459-88E1-4071-B842-1044CC4188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161" y="3731515"/>
              <a:ext cx="900000" cy="90000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66880DC-F344-44A0-930A-C90F946AD7FC}"/>
                </a:ext>
              </a:extLst>
            </p:cNvPr>
            <p:cNvSpPr txBox="1"/>
            <p:nvPr/>
          </p:nvSpPr>
          <p:spPr>
            <a:xfrm>
              <a:off x="545643" y="4593096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휴먼엑스포" panose="02030504000101010101" pitchFamily="18" charset="-127"/>
                  <a:ea typeface="휴먼엑스포" panose="02030504000101010101" pitchFamily="18" charset="-127"/>
                </a:rPr>
                <a:t>모임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FEFE3676-2EF3-4460-BDEE-96E9B0D2360F}"/>
              </a:ext>
            </a:extLst>
          </p:cNvPr>
          <p:cNvSpPr txBox="1"/>
          <p:nvPr/>
        </p:nvSpPr>
        <p:spPr>
          <a:xfrm>
            <a:off x="1555316" y="546552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교육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66164B-F198-468F-A809-7281235F96F7}"/>
              </a:ext>
            </a:extLst>
          </p:cNvPr>
          <p:cNvSpPr txBox="1"/>
          <p:nvPr/>
        </p:nvSpPr>
        <p:spPr>
          <a:xfrm>
            <a:off x="2453745" y="500895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고용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8382FB-FC80-4A07-93CE-48C0C6C87F56}"/>
              </a:ext>
            </a:extLst>
          </p:cNvPr>
          <p:cNvSpPr txBox="1"/>
          <p:nvPr/>
        </p:nvSpPr>
        <p:spPr>
          <a:xfrm>
            <a:off x="3143042" y="5626608"/>
            <a:ext cx="13740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장학 및 재정</a:t>
            </a:r>
          </a:p>
        </p:txBody>
      </p:sp>
    </p:spTree>
    <p:extLst>
      <p:ext uri="{BB962C8B-B14F-4D97-AF65-F5344CB8AC3E}">
        <p14:creationId xmlns:p14="http://schemas.microsoft.com/office/powerpoint/2010/main" val="2066426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51E343B-DFBB-45BD-BDB0-C2276F6B9A26}"/>
              </a:ext>
            </a:extLst>
          </p:cNvPr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>
            <a:solidFill>
              <a:srgbClr val="FF743C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막힌 원호 12">
            <a:extLst>
              <a:ext uri="{FF2B5EF4-FFF2-40B4-BE49-F238E27FC236}">
                <a16:creationId xmlns:a16="http://schemas.microsoft.com/office/drawing/2014/main" id="{E706683D-0BBF-4C42-990C-C339882B1DC8}"/>
              </a:ext>
            </a:extLst>
          </p:cNvPr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rgbClr val="FF743C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막힌 원호 17">
            <a:extLst>
              <a:ext uri="{FF2B5EF4-FFF2-40B4-BE49-F238E27FC236}">
                <a16:creationId xmlns:a16="http://schemas.microsoft.com/office/drawing/2014/main" id="{8B460B0E-FDC2-4BCA-983A-62B49435D8F8}"/>
              </a:ext>
            </a:extLst>
          </p:cNvPr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rgbClr val="FF743C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812EC5-1B67-4758-83DD-8D6389086C0A}"/>
              </a:ext>
            </a:extLst>
          </p:cNvPr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>
                <a:solidFill>
                  <a:srgbClr val="FF743C"/>
                </a:solidFill>
              </a:rPr>
              <a:t>  </a:t>
            </a:r>
            <a:r>
              <a:rPr lang="ko-KR" altLang="en-US" sz="1000" dirty="0">
                <a:solidFill>
                  <a:srgbClr val="7F7F7F"/>
                </a:solidFill>
              </a:rPr>
              <a:t>팀원소개</a:t>
            </a:r>
            <a:r>
              <a:rPr lang="ko-KR" altLang="en-US" sz="1000" b="1" dirty="0">
                <a:solidFill>
                  <a:srgbClr val="FF743C"/>
                </a:solidFill>
              </a:rPr>
              <a:t> </a:t>
            </a:r>
            <a:r>
              <a:rPr lang="en-US" altLang="ko-KR" sz="1000" dirty="0">
                <a:solidFill>
                  <a:srgbClr val="7F7F7F"/>
                </a:solidFill>
              </a:rPr>
              <a:t>/ </a:t>
            </a:r>
            <a:r>
              <a:rPr lang="ko-KR" altLang="en-US" sz="1000" dirty="0">
                <a:solidFill>
                  <a:srgbClr val="7F7F7F"/>
                </a:solidFill>
              </a:rPr>
              <a:t>개발 배경</a:t>
            </a:r>
            <a:r>
              <a:rPr lang="en-US" altLang="ko-KR" sz="1000" b="1" dirty="0">
                <a:solidFill>
                  <a:srgbClr val="FF743C"/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b="1" dirty="0">
                <a:solidFill>
                  <a:srgbClr val="FF743C"/>
                </a:solidFill>
              </a:rPr>
              <a:t>특징 및 장점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사업 계획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EA302E-A5D9-4C11-A374-37CE1864AEBD}"/>
              </a:ext>
            </a:extLst>
          </p:cNvPr>
          <p:cNvSpPr txBox="1"/>
          <p:nvPr/>
        </p:nvSpPr>
        <p:spPr>
          <a:xfrm>
            <a:off x="4133418" y="32443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앱사진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445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51E343B-DFBB-45BD-BDB0-C2276F6B9A26}"/>
              </a:ext>
            </a:extLst>
          </p:cNvPr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>
            <a:solidFill>
              <a:srgbClr val="FF743C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막힌 원호 12">
            <a:extLst>
              <a:ext uri="{FF2B5EF4-FFF2-40B4-BE49-F238E27FC236}">
                <a16:creationId xmlns:a16="http://schemas.microsoft.com/office/drawing/2014/main" id="{E706683D-0BBF-4C42-990C-C339882B1DC8}"/>
              </a:ext>
            </a:extLst>
          </p:cNvPr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rgbClr val="FF743C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막힌 원호 17">
            <a:extLst>
              <a:ext uri="{FF2B5EF4-FFF2-40B4-BE49-F238E27FC236}">
                <a16:creationId xmlns:a16="http://schemas.microsoft.com/office/drawing/2014/main" id="{8B460B0E-FDC2-4BCA-983A-62B49435D8F8}"/>
              </a:ext>
            </a:extLst>
          </p:cNvPr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rgbClr val="FF743C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812EC5-1B67-4758-83DD-8D6389086C0A}"/>
              </a:ext>
            </a:extLst>
          </p:cNvPr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>
                <a:solidFill>
                  <a:srgbClr val="FF743C"/>
                </a:solidFill>
              </a:rPr>
              <a:t>  </a:t>
            </a:r>
            <a:r>
              <a:rPr lang="ko-KR" altLang="en-US" sz="1000" dirty="0">
                <a:solidFill>
                  <a:srgbClr val="7F7F7F"/>
                </a:solidFill>
              </a:rPr>
              <a:t>팀원소개</a:t>
            </a:r>
            <a:r>
              <a:rPr lang="ko-KR" altLang="en-US" sz="1000" b="1" dirty="0">
                <a:solidFill>
                  <a:srgbClr val="FF743C"/>
                </a:solidFill>
              </a:rPr>
              <a:t> </a:t>
            </a:r>
            <a:r>
              <a:rPr lang="en-US" altLang="ko-KR" sz="1000" dirty="0">
                <a:solidFill>
                  <a:srgbClr val="7F7F7F"/>
                </a:solidFill>
              </a:rPr>
              <a:t>/ </a:t>
            </a:r>
            <a:r>
              <a:rPr lang="ko-KR" altLang="en-US" sz="1000" dirty="0">
                <a:solidFill>
                  <a:srgbClr val="7F7F7F"/>
                </a:solidFill>
              </a:rPr>
              <a:t>개발 배경</a:t>
            </a:r>
            <a:r>
              <a:rPr lang="en-US" altLang="ko-KR" sz="1000" b="1" dirty="0">
                <a:solidFill>
                  <a:srgbClr val="FF743C"/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dirty="0">
                <a:solidFill>
                  <a:srgbClr val="7F7F7F"/>
                </a:solidFill>
              </a:rPr>
              <a:t>특징 및 장점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/ </a:t>
            </a:r>
            <a:r>
              <a:rPr lang="ko-KR" altLang="en-US" sz="1000" b="1" dirty="0">
                <a:solidFill>
                  <a:srgbClr val="FF743C"/>
                </a:solidFill>
              </a:rPr>
              <a:t>사업 계획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15224B-A77A-4E66-B543-8B1A27284C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62" t="3065" r="13917"/>
          <a:stretch/>
        </p:blipFill>
        <p:spPr>
          <a:xfrm>
            <a:off x="599242" y="1396586"/>
            <a:ext cx="7945515" cy="323156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3A8F889-00E8-42FF-A9C8-AE4C1A75644C}"/>
              </a:ext>
            </a:extLst>
          </p:cNvPr>
          <p:cNvSpPr/>
          <p:nvPr/>
        </p:nvSpPr>
        <p:spPr>
          <a:xfrm>
            <a:off x="598821" y="707617"/>
            <a:ext cx="71715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12LotteMartDreamMedium" charset="0"/>
                <a:ea typeface="12LotteMartDreamMedium" charset="0"/>
                <a:cs typeface="12LotteMartDreamMedium" charset="0"/>
              </a:rPr>
              <a:t>청년부터 노년까지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55691ACE-1BAB-4D8C-AFAD-AFD3CA720B11}"/>
              </a:ext>
            </a:extLst>
          </p:cNvPr>
          <p:cNvSpPr/>
          <p:nvPr/>
        </p:nvSpPr>
        <p:spPr>
          <a:xfrm>
            <a:off x="598822" y="4421698"/>
            <a:ext cx="7945515" cy="49724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476B5328-2E42-4AF9-835A-104A3F22AF7E}"/>
              </a:ext>
            </a:extLst>
          </p:cNvPr>
          <p:cNvSpPr/>
          <p:nvPr/>
        </p:nvSpPr>
        <p:spPr>
          <a:xfrm>
            <a:off x="868546" y="4932270"/>
            <a:ext cx="39523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rgbClr val="FF683B"/>
                </a:solidFill>
                <a:latin typeface="12LotteMartDreamMedium" charset="0"/>
                <a:ea typeface="12LotteMartDreamMedium" charset="0"/>
                <a:cs typeface="12LotteMartDreamMedium" charset="0"/>
              </a:rPr>
              <a:t>생애주기</a:t>
            </a:r>
            <a:r>
              <a:rPr lang="ko-KR" altLang="en-US" sz="2000" b="1" dirty="0">
                <a:latin typeface="12LotteMartDreamMedium" charset="0"/>
                <a:ea typeface="12LotteMartDreamMedium" charset="0"/>
                <a:cs typeface="12LotteMartDreamMedium" charset="0"/>
              </a:rPr>
              <a:t>별 복지정보 제공</a:t>
            </a: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2A8C3912-FA7D-4033-ABB5-2654B09B8AE4}"/>
              </a:ext>
            </a:extLst>
          </p:cNvPr>
          <p:cNvSpPr/>
          <p:nvPr/>
        </p:nvSpPr>
        <p:spPr>
          <a:xfrm>
            <a:off x="868546" y="5419424"/>
            <a:ext cx="55056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2000" b="1" dirty="0">
                <a:solidFill>
                  <a:srgbClr val="FF683B"/>
                </a:solidFill>
                <a:latin typeface="12LotteMartDreamMedium" charset="0"/>
                <a:ea typeface="12LotteMartDreamMedium" charset="0"/>
                <a:cs typeface="12LotteMartDreamMedium" charset="0"/>
              </a:rPr>
              <a:t>사용자 맞춤 데이터 </a:t>
            </a:r>
            <a:r>
              <a:rPr lang="ko-KR" altLang="en-US" sz="2000" b="1" dirty="0">
                <a:latin typeface="12LotteMartDreamMedium" charset="0"/>
                <a:ea typeface="12LotteMartDreamMedium" charset="0"/>
                <a:cs typeface="12LotteMartDreamMedium" charset="0"/>
              </a:rPr>
              <a:t>기반 복지 추천</a:t>
            </a:r>
          </a:p>
        </p:txBody>
      </p:sp>
      <p:sp>
        <p:nvSpPr>
          <p:cNvPr id="19" name="Oval 10">
            <a:extLst>
              <a:ext uri="{FF2B5EF4-FFF2-40B4-BE49-F238E27FC236}">
                <a16:creationId xmlns:a16="http://schemas.microsoft.com/office/drawing/2014/main" id="{4906792A-31A1-464F-9465-17FBEA534361}"/>
              </a:ext>
            </a:extLst>
          </p:cNvPr>
          <p:cNvSpPr/>
          <p:nvPr/>
        </p:nvSpPr>
        <p:spPr>
          <a:xfrm>
            <a:off x="598821" y="5012775"/>
            <a:ext cx="156410" cy="156410"/>
          </a:xfrm>
          <a:prstGeom prst="ellipse">
            <a:avLst/>
          </a:prstGeom>
          <a:solidFill>
            <a:srgbClr val="FF68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0" name="Oval 11">
            <a:extLst>
              <a:ext uri="{FF2B5EF4-FFF2-40B4-BE49-F238E27FC236}">
                <a16:creationId xmlns:a16="http://schemas.microsoft.com/office/drawing/2014/main" id="{C2A405B3-8046-4BDA-8D36-1A30B026AA07}"/>
              </a:ext>
            </a:extLst>
          </p:cNvPr>
          <p:cNvSpPr/>
          <p:nvPr/>
        </p:nvSpPr>
        <p:spPr>
          <a:xfrm>
            <a:off x="598821" y="5553811"/>
            <a:ext cx="156410" cy="156410"/>
          </a:xfrm>
          <a:prstGeom prst="ellipse">
            <a:avLst/>
          </a:prstGeom>
          <a:solidFill>
            <a:srgbClr val="FF68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000787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51E343B-DFBB-45BD-BDB0-C2276F6B9A26}"/>
              </a:ext>
            </a:extLst>
          </p:cNvPr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>
            <a:solidFill>
              <a:srgbClr val="FF743C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막힌 원호 12">
            <a:extLst>
              <a:ext uri="{FF2B5EF4-FFF2-40B4-BE49-F238E27FC236}">
                <a16:creationId xmlns:a16="http://schemas.microsoft.com/office/drawing/2014/main" id="{E706683D-0BBF-4C42-990C-C339882B1DC8}"/>
              </a:ext>
            </a:extLst>
          </p:cNvPr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rgbClr val="FF743C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막힌 원호 17">
            <a:extLst>
              <a:ext uri="{FF2B5EF4-FFF2-40B4-BE49-F238E27FC236}">
                <a16:creationId xmlns:a16="http://schemas.microsoft.com/office/drawing/2014/main" id="{8B460B0E-FDC2-4BCA-983A-62B49435D8F8}"/>
              </a:ext>
            </a:extLst>
          </p:cNvPr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rgbClr val="FF743C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812EC5-1B67-4758-83DD-8D6389086C0A}"/>
              </a:ext>
            </a:extLst>
          </p:cNvPr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>
                <a:solidFill>
                  <a:srgbClr val="FF743C"/>
                </a:solidFill>
              </a:rPr>
              <a:t>  </a:t>
            </a:r>
            <a:r>
              <a:rPr lang="ko-KR" altLang="en-US" sz="1000" dirty="0">
                <a:solidFill>
                  <a:srgbClr val="7F7F7F"/>
                </a:solidFill>
              </a:rPr>
              <a:t>팀원소개</a:t>
            </a:r>
            <a:r>
              <a:rPr lang="ko-KR" altLang="en-US" sz="1000" b="1" dirty="0">
                <a:solidFill>
                  <a:srgbClr val="FF743C"/>
                </a:solidFill>
              </a:rPr>
              <a:t> </a:t>
            </a:r>
            <a:r>
              <a:rPr lang="en-US" altLang="ko-KR" sz="1000" dirty="0">
                <a:solidFill>
                  <a:srgbClr val="7F7F7F"/>
                </a:solidFill>
              </a:rPr>
              <a:t>/ </a:t>
            </a:r>
            <a:r>
              <a:rPr lang="ko-KR" altLang="en-US" sz="1000" dirty="0">
                <a:solidFill>
                  <a:srgbClr val="7F7F7F"/>
                </a:solidFill>
              </a:rPr>
              <a:t>개발 배경</a:t>
            </a:r>
            <a:r>
              <a:rPr lang="en-US" altLang="ko-KR" sz="1000" b="1" dirty="0">
                <a:solidFill>
                  <a:srgbClr val="FF743C"/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dirty="0">
                <a:solidFill>
                  <a:srgbClr val="7F7F7F"/>
                </a:solidFill>
              </a:rPr>
              <a:t>특징 및 장점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/ </a:t>
            </a:r>
            <a:r>
              <a:rPr lang="ko-KR" altLang="en-US" sz="1000" b="1" dirty="0">
                <a:solidFill>
                  <a:srgbClr val="FF743C"/>
                </a:solidFill>
              </a:rPr>
              <a:t>사업 계획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895408B-8581-4F66-A3A6-678787F283E2}"/>
              </a:ext>
            </a:extLst>
          </p:cNvPr>
          <p:cNvSpPr/>
          <p:nvPr/>
        </p:nvSpPr>
        <p:spPr>
          <a:xfrm>
            <a:off x="3853378" y="3013501"/>
            <a:ext cx="14372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12LotteMartDreamMedium" charset="0"/>
                <a:ea typeface="12LotteMartDreamMedium" charset="0"/>
                <a:cs typeface="12LotteMartDreamMedium" charset="0"/>
              </a:rPr>
              <a:t>Q&amp;A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12LotteMartDreamMedium" charset="0"/>
              <a:ea typeface="12LotteMartDreamMedium" charset="0"/>
              <a:cs typeface="12LotteMartDream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370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>
            <a:solidFill>
              <a:srgbClr val="FF743C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>
                <a:solidFill>
                  <a:srgbClr val="FF743C"/>
                </a:solidFill>
              </a:rPr>
              <a:t>  팀원소개 </a:t>
            </a:r>
            <a:r>
              <a:rPr lang="en-US" altLang="ko-KR" sz="1000" dirty="0">
                <a:solidFill>
                  <a:srgbClr val="7F7F7F"/>
                </a:solidFill>
              </a:rPr>
              <a:t>/ </a:t>
            </a:r>
            <a:r>
              <a:rPr lang="ko-KR" altLang="en-US" sz="1000" dirty="0">
                <a:solidFill>
                  <a:srgbClr val="7F7F7F"/>
                </a:solidFill>
              </a:rPr>
              <a:t>개발 배경</a:t>
            </a:r>
            <a:r>
              <a:rPr lang="en-US" altLang="ko-KR" sz="1000" b="1" dirty="0">
                <a:solidFill>
                  <a:srgbClr val="FF743C"/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특징 및 장점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계획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rgbClr val="FF743C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rgbClr val="FF743C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6C4EFDB-9671-4E3F-8404-B11DE0FD6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926" y="3838554"/>
            <a:ext cx="3570209" cy="26776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451E95-06B6-4479-BA49-308EE2DACBF2}"/>
              </a:ext>
            </a:extLst>
          </p:cNvPr>
          <p:cNvSpPr txBox="1"/>
          <p:nvPr/>
        </p:nvSpPr>
        <p:spPr>
          <a:xfrm>
            <a:off x="710213" y="3838554"/>
            <a:ext cx="44477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문성욱</a:t>
            </a:r>
            <a:r>
              <a:rPr lang="en-US" altLang="ko-KR" sz="28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: </a:t>
            </a:r>
            <a:r>
              <a:rPr lang="ko-KR" altLang="en-US" sz="28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기획 및 디자인</a:t>
            </a:r>
            <a:endParaRPr lang="en-US" altLang="ko-KR" sz="28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r>
              <a:rPr lang="ko-KR" altLang="en-US" sz="28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김진성</a:t>
            </a:r>
            <a:r>
              <a:rPr lang="en-US" altLang="ko-KR" sz="28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: </a:t>
            </a:r>
            <a:r>
              <a:rPr lang="ko-KR" altLang="en-US" sz="28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개발</a:t>
            </a:r>
            <a:endParaRPr lang="en-US" altLang="ko-KR" sz="28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r>
              <a:rPr lang="ko-KR" altLang="en-US" sz="28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곽병호</a:t>
            </a:r>
            <a:r>
              <a:rPr lang="en-US" altLang="ko-KR" sz="28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: </a:t>
            </a:r>
            <a:r>
              <a:rPr lang="ko-KR" altLang="en-US" sz="28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개발</a:t>
            </a:r>
            <a:endParaRPr lang="en-US" altLang="ko-KR" sz="28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r>
              <a:rPr lang="ko-KR" altLang="en-US" sz="2800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왕지아</a:t>
            </a:r>
            <a:r>
              <a:rPr lang="en-US" altLang="ko-KR" sz="28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:</a:t>
            </a:r>
            <a:r>
              <a:rPr lang="ko-KR" altLang="en-US" sz="28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 개발</a:t>
            </a:r>
            <a:endParaRPr lang="en-US" altLang="ko-KR" sz="28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r>
              <a:rPr lang="ko-KR" altLang="en-US" sz="2800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김초영</a:t>
            </a:r>
            <a:r>
              <a:rPr lang="en-US" altLang="ko-KR" sz="28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: </a:t>
            </a:r>
            <a:r>
              <a:rPr lang="ko-KR" altLang="en-US" sz="28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개발</a:t>
            </a:r>
            <a:endParaRPr lang="en-US" altLang="ko-KR" sz="28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  <a:p>
            <a:r>
              <a:rPr lang="ko-KR" altLang="en-US" sz="28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박정섭</a:t>
            </a:r>
            <a:r>
              <a:rPr lang="en-US" altLang="ko-KR" sz="28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: </a:t>
            </a:r>
            <a:r>
              <a:rPr lang="ko-KR" altLang="en-US" sz="28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개발</a:t>
            </a:r>
            <a:endParaRPr lang="en-US" altLang="ko-KR" sz="28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A4F6FB-CDA2-4FC6-8BB5-3B4F4A98A2C6}"/>
              </a:ext>
            </a:extLst>
          </p:cNvPr>
          <p:cNvSpPr txBox="1"/>
          <p:nvPr/>
        </p:nvSpPr>
        <p:spPr>
          <a:xfrm>
            <a:off x="1961965" y="1624614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셀카사진 하하</a:t>
            </a:r>
          </a:p>
        </p:txBody>
      </p:sp>
    </p:spTree>
    <p:extLst>
      <p:ext uri="{BB962C8B-B14F-4D97-AF65-F5344CB8AC3E}">
        <p14:creationId xmlns:p14="http://schemas.microsoft.com/office/powerpoint/2010/main" val="3579680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831</TotalTime>
  <Words>429</Words>
  <Application>Microsoft Office PowerPoint</Application>
  <PresentationFormat>화면 슬라이드 쇼(4:3)</PresentationFormat>
  <Paragraphs>68</Paragraphs>
  <Slides>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8" baseType="lpstr">
      <vt:lpstr>12LotteMartDreamBold</vt:lpstr>
      <vt:lpstr>12LotteMartDreamMedium</vt:lpstr>
      <vt:lpstr>12LotteMartHappyMedium</vt:lpstr>
      <vt:lpstr>맑은 고딕</vt:lpstr>
      <vt:lpstr>휴먼매직체</vt:lpstr>
      <vt:lpstr>휴먼엑스포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yebi1</dc:creator>
  <cp:lastModifiedBy>Mun Seong Uk</cp:lastModifiedBy>
  <cp:revision>52</cp:revision>
  <dcterms:created xsi:type="dcterms:W3CDTF">2016-01-11T04:43:00Z</dcterms:created>
  <dcterms:modified xsi:type="dcterms:W3CDTF">2018-08-11T11:18:37Z</dcterms:modified>
</cp:coreProperties>
</file>