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0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4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sv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3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928360" y="1573530"/>
            <a:ext cx="914400" cy="914400"/>
            <a:chOff x="8386" y="4900"/>
            <a:chExt cx="1440" cy="1440"/>
          </a:xfrm>
        </p:grpSpPr>
        <p:pic>
          <p:nvPicPr>
            <p:cNvPr id="9" name="图片 8" descr="咖啡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8386" y="4900"/>
              <a:ext cx="1440" cy="14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386" y="5700"/>
              <a:ext cx="121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chemeClr val="bg1"/>
                  </a:solidFill>
                  <a:latin typeface="Times New Roman" panose="02020603050405020304" charset="0"/>
                  <a:cs typeface="Times New Roman" panose="02020603050405020304" charset="0"/>
                </a:rPr>
                <a:t>Coffee</a:t>
              </a:r>
              <a:endParaRPr lang="en-US" altLang="zh-CN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pic>
        <p:nvPicPr>
          <p:cNvPr id="13" name="图片 12" descr="三维分子 (structural formula)"/>
          <p:cNvPicPr>
            <a:picLocks noChangeAspect="1"/>
          </p:cNvPicPr>
          <p:nvPr/>
        </p:nvPicPr>
        <p:blipFill>
          <a:blip r:embed="rId3"/>
          <a:srcRect l="13615" t="32157" r="7271" b="26509"/>
          <a:stretch>
            <a:fillRect/>
          </a:stretch>
        </p:blipFill>
        <p:spPr>
          <a:xfrm>
            <a:off x="3096895" y="1723390"/>
            <a:ext cx="1502410" cy="89217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002280" y="2647315"/>
            <a:ext cx="1691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Chlorogenic Acid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图片 14" descr="三维分子 (structural formula) (1)"/>
          <p:cNvPicPr>
            <a:picLocks noChangeAspect="1"/>
          </p:cNvPicPr>
          <p:nvPr/>
        </p:nvPicPr>
        <p:blipFill>
          <a:blip r:embed="rId4"/>
          <a:srcRect t="14327" b="11501"/>
          <a:stretch>
            <a:fillRect/>
          </a:stretch>
        </p:blipFill>
        <p:spPr>
          <a:xfrm>
            <a:off x="8056880" y="1723390"/>
            <a:ext cx="1145540" cy="966470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3002280" y="1680210"/>
            <a:ext cx="1691640" cy="10096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912735" y="1680210"/>
            <a:ext cx="1386840" cy="10096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83830" y="2647315"/>
            <a:ext cx="1691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Caffeine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4197985" y="3118485"/>
            <a:ext cx="4271010" cy="1348740"/>
            <a:chOff x="6122" y="2598"/>
            <a:chExt cx="6726" cy="2124"/>
          </a:xfrm>
        </p:grpSpPr>
        <p:pic>
          <p:nvPicPr>
            <p:cNvPr id="19" name="图片 18" descr="三维分子 (structural formula) (2)"/>
            <p:cNvPicPr>
              <a:picLocks noChangeAspect="1"/>
            </p:cNvPicPr>
            <p:nvPr/>
          </p:nvPicPr>
          <p:blipFill>
            <a:blip r:embed="rId5"/>
            <a:srcRect l="13373" t="43731" r="34785" b="30130"/>
            <a:stretch>
              <a:fillRect/>
            </a:stretch>
          </p:blipFill>
          <p:spPr>
            <a:xfrm>
              <a:off x="6291" y="2813"/>
              <a:ext cx="1744" cy="999"/>
            </a:xfrm>
            <a:prstGeom prst="rect">
              <a:avLst/>
            </a:prstGeom>
          </p:spPr>
        </p:pic>
        <p:pic>
          <p:nvPicPr>
            <p:cNvPr id="20" name="图片 19" descr="三维分子 (structural formula) (3)"/>
            <p:cNvPicPr>
              <a:picLocks noChangeAspect="1"/>
            </p:cNvPicPr>
            <p:nvPr/>
          </p:nvPicPr>
          <p:blipFill>
            <a:blip r:embed="rId6"/>
            <a:srcRect l="13836" t="43704" r="35469" b="30306"/>
            <a:stretch>
              <a:fillRect/>
            </a:stretch>
          </p:blipFill>
          <p:spPr>
            <a:xfrm>
              <a:off x="8127" y="2813"/>
              <a:ext cx="1685" cy="982"/>
            </a:xfrm>
            <a:prstGeom prst="rect">
              <a:avLst/>
            </a:prstGeom>
          </p:spPr>
        </p:pic>
        <p:pic>
          <p:nvPicPr>
            <p:cNvPr id="21" name="图片 20" descr="三维分子 (structural formula) (4)"/>
            <p:cNvPicPr>
              <a:picLocks noChangeAspect="1"/>
            </p:cNvPicPr>
            <p:nvPr/>
          </p:nvPicPr>
          <p:blipFill>
            <a:blip r:embed="rId7"/>
            <a:srcRect l="8544" t="44556" r="34891" b="33907"/>
            <a:stretch>
              <a:fillRect/>
            </a:stretch>
          </p:blipFill>
          <p:spPr>
            <a:xfrm>
              <a:off x="9904" y="2837"/>
              <a:ext cx="1884" cy="815"/>
            </a:xfrm>
            <a:prstGeom prst="rect">
              <a:avLst/>
            </a:prstGeom>
          </p:spPr>
        </p:pic>
        <p:sp>
          <p:nvSpPr>
            <p:cNvPr id="22" name="圆角矩形 21"/>
            <p:cNvSpPr/>
            <p:nvPr/>
          </p:nvSpPr>
          <p:spPr>
            <a:xfrm>
              <a:off x="6122" y="2598"/>
              <a:ext cx="6726" cy="1589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165" y="3704"/>
              <a:ext cx="187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Caffeic acid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812" y="3704"/>
              <a:ext cx="233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p-Coumaric Acid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27" y="3704"/>
              <a:ext cx="187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latin typeface="Times New Roman" panose="02020603050405020304" charset="0"/>
                  <a:cs typeface="Times New Roman" panose="02020603050405020304" charset="0"/>
                </a:rPr>
                <a:t>Ferulic acid</a:t>
              </a:r>
              <a:endParaRPr lang="en-US" altLang="zh-CN" sz="14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pic>
          <p:nvPicPr>
            <p:cNvPr id="27" name="图片 26" descr="省略号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143" y="3072"/>
              <a:ext cx="480" cy="48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7671" y="4112"/>
              <a:ext cx="4243" cy="6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Other Polyphenols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9" name="右箭头 28"/>
          <p:cNvSpPr/>
          <p:nvPr/>
        </p:nvSpPr>
        <p:spPr>
          <a:xfrm rot="16200000" flipH="1" flipV="1">
            <a:off x="6212840" y="2599690"/>
            <a:ext cx="349250" cy="558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0800000">
            <a:off x="5089525" y="1945005"/>
            <a:ext cx="349250" cy="558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7332345" y="1953895"/>
            <a:ext cx="349250" cy="558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圆角矩形 39"/>
          <p:cNvSpPr/>
          <p:nvPr/>
        </p:nvSpPr>
        <p:spPr>
          <a:xfrm>
            <a:off x="691515" y="113665"/>
            <a:ext cx="1837690" cy="1444625"/>
          </a:xfrm>
          <a:prstGeom prst="roundRect">
            <a:avLst>
              <a:gd name="adj" fmla="val 1225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518160" y="146685"/>
            <a:ext cx="2096135" cy="1411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28600" indent="-101600" fontAlgn="auto">
              <a:lnSpc>
                <a:spcPct val="90000"/>
              </a:lnSpc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50" checksum="1944365146"/>
                  <wpsdc:marlchars xmlns:wpsdc="http://www.wps.cn/officeDocument/2017/drawingmlCustomData" val="100" checksum="1487870873"/>
                </a:ext>
              </a:extLst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Type 2 Diabetes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101600" fontAlgn="auto">
              <a:lnSpc>
                <a:spcPct val="90000"/>
              </a:lnSpc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50" checksum="1944365146"/>
                  <wpsdc:marlchars xmlns:wpsdc="http://www.wps.cn/officeDocument/2017/drawingmlCustomData" val="100" checksum="1487870873"/>
                </a:ext>
              </a:extLst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Cardiovascular Disease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101600" fontAlgn="auto">
              <a:lnSpc>
                <a:spcPct val="90000"/>
              </a:lnSpc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50" checksum="1944365146"/>
                  <wpsdc:marlchars xmlns:wpsdc="http://www.wps.cn/officeDocument/2017/drawingmlCustomData" val="100" checksum="1487870873"/>
                </a:ext>
              </a:extLst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Colorectal cancer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0" indent="-101600" fontAlgn="auto">
              <a:lnSpc>
                <a:spcPct val="90000"/>
              </a:lnSpc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50" checksum="1944365146"/>
                  <wpsdc:marlchars xmlns:wpsdc="http://www.wps.cn/officeDocument/2017/drawingmlCustomData" val="100" checksum="1487870873"/>
                </a:ext>
              </a:extLst>
            </a:pP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Hepatocellular Carcinoma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1266825" y="5607685"/>
            <a:ext cx="1566545" cy="608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Energy Metabolism</a:t>
            </a:r>
            <a:endParaRPr lang="en-US" altLang="zh-CN" sz="1400"/>
          </a:p>
        </p:txBody>
      </p:sp>
      <p:sp>
        <p:nvSpPr>
          <p:cNvPr id="49" name="矩形 48"/>
          <p:cNvSpPr/>
          <p:nvPr/>
        </p:nvSpPr>
        <p:spPr>
          <a:xfrm>
            <a:off x="7710805" y="5607685"/>
            <a:ext cx="1557020" cy="608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Regulation of lipid metabolism</a:t>
            </a:r>
            <a:endParaRPr lang="en-US" altLang="zh-CN" sz="1400"/>
          </a:p>
        </p:txBody>
      </p:sp>
      <p:sp>
        <p:nvSpPr>
          <p:cNvPr id="50" name="矩形 49"/>
          <p:cNvSpPr/>
          <p:nvPr/>
        </p:nvSpPr>
        <p:spPr>
          <a:xfrm>
            <a:off x="9745345" y="5607685"/>
            <a:ext cx="1566545" cy="608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Appetite suppression</a:t>
            </a:r>
            <a:endParaRPr lang="en-US" altLang="zh-CN" sz="1400"/>
          </a:p>
        </p:txBody>
      </p:sp>
      <p:sp>
        <p:nvSpPr>
          <p:cNvPr id="51" name="矩形 50"/>
          <p:cNvSpPr/>
          <p:nvPr/>
        </p:nvSpPr>
        <p:spPr>
          <a:xfrm>
            <a:off x="5565775" y="5624195"/>
            <a:ext cx="1667510" cy="608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Intestinal Flora Intervention</a:t>
            </a:r>
            <a:endParaRPr lang="en-US" altLang="zh-CN" sz="1400"/>
          </a:p>
        </p:txBody>
      </p:sp>
      <p:sp>
        <p:nvSpPr>
          <p:cNvPr id="52" name="矩形 51"/>
          <p:cNvSpPr/>
          <p:nvPr/>
        </p:nvSpPr>
        <p:spPr>
          <a:xfrm>
            <a:off x="3310890" y="5624195"/>
            <a:ext cx="1777365" cy="6089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400"/>
              <a:t>Anti-inflammatory and antioxidant</a:t>
            </a:r>
            <a:endParaRPr lang="en-US" altLang="zh-CN" sz="1400"/>
          </a:p>
        </p:txBody>
      </p:sp>
      <p:sp>
        <p:nvSpPr>
          <p:cNvPr id="54" name="椭圆 53"/>
          <p:cNvSpPr/>
          <p:nvPr/>
        </p:nvSpPr>
        <p:spPr>
          <a:xfrm>
            <a:off x="2369185" y="4679950"/>
            <a:ext cx="1287780" cy="474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AMPK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4128135" y="4688205"/>
            <a:ext cx="1287780" cy="474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NF-κB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椭圆 55"/>
              <p:cNvSpPr/>
              <p:nvPr/>
            </p:nvSpPr>
            <p:spPr>
              <a:xfrm>
                <a:off x="5887085" y="4706620"/>
                <a:ext cx="1287780" cy="47434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A</m:t>
                          </m:r>
                        </m:e>
                        <m:sub>
                          <m: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Rs</m:t>
                      </m:r>
                    </m:oMath>
                  </m:oMathPara>
                </a14:m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56" name="椭圆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085" y="4706620"/>
                <a:ext cx="1287780" cy="474345"/>
              </a:xfrm>
              <a:prstGeom prst="ellipse">
                <a:avLst/>
              </a:prstGeom>
              <a:blipFill rotWithShape="1">
                <a:blip r:embed="rId10"/>
                <a:stretch>
                  <a:fillRect l="-542" t="-1473" r="-493" b="-1339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椭圆 56"/>
          <p:cNvSpPr/>
          <p:nvPr/>
        </p:nvSpPr>
        <p:spPr>
          <a:xfrm>
            <a:off x="7646035" y="4706620"/>
            <a:ext cx="1287780" cy="474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UCP1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9404985" y="4706620"/>
            <a:ext cx="1287780" cy="4743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SCFAs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3679659,4122472,21580141],&quot;65&quot;:[20205081]}"/>
</p:tagLst>
</file>

<file path=ppt/tags/tag64.xml><?xml version="1.0" encoding="utf-8"?>
<p:tagLst xmlns:p="http://schemas.openxmlformats.org/presentationml/2006/main">
  <p:tag name="resource_record_key" val="{&quot;10&quot;:[3679659,4122472,21580141],&quot;65&quot;:[20205081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WPS 演示</Application>
  <PresentationFormat>宽屏</PresentationFormat>
  <Paragraphs>39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Cambria Math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清泽℡</cp:lastModifiedBy>
  <cp:revision>155</cp:revision>
  <dcterms:created xsi:type="dcterms:W3CDTF">2019-06-19T02:08:00Z</dcterms:created>
  <dcterms:modified xsi:type="dcterms:W3CDTF">2025-06-10T09:28:36Z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562E6F6EE243410EB022348EC7B333E5_11</vt:lpwstr>
  </property>
</Properties>
</file>