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57" r:id="rId3"/>
    <p:sldId id="259" r:id="rId4"/>
    <p:sldId id="260" r:id="rId5"/>
    <p:sldId id="261" r:id="rId6"/>
    <p:sldId id="263" r:id="rId7"/>
    <p:sldId id="262"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52FB5-ABA9-4AA2-B484-CBEA185DEE4C}" type="datetimeFigureOut">
              <a:rPr lang="en-US" smtClean="0"/>
              <a:t>7/11/2022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5BC952-0CE7-4682-819A-2348252C8F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5BC952-0CE7-4682-819A-2348252C8F6D}"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1465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66396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74150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00548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2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60332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2926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12240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0047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29118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pPr/>
              <a:t>7/11/2022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79410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7/11/2022</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307431049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4602162"/>
            <a:ext cx="4457690" cy="1720850"/>
          </a:xfrm>
          <a:noFill/>
          <a:ln cap="rnd" cmpd="sng">
            <a:gradFill>
              <a:gsLst>
                <a:gs pos="0">
                  <a:srgbClr val="03D4A8"/>
                </a:gs>
                <a:gs pos="25000">
                  <a:srgbClr val="21D6E0"/>
                </a:gs>
                <a:gs pos="75000">
                  <a:srgbClr val="0087E6"/>
                </a:gs>
                <a:gs pos="100000">
                  <a:srgbClr val="005CBF"/>
                </a:gs>
              </a:gsLst>
              <a:lin ang="5400000" scaled="0"/>
            </a:gradFill>
            <a:miter lim="800000"/>
          </a:ln>
          <a:effectLst>
            <a:innerShdw dist="50800">
              <a:prstClr val="black"/>
            </a:innerShdw>
          </a:effectLst>
          <a:scene3d>
            <a:camera prst="orthographicFront"/>
            <a:lightRig rig="threePt" dir="t"/>
          </a:scene3d>
          <a:sp3d prstMaterial="matte"/>
        </p:spPr>
        <p:txBody>
          <a:bodyPr anchor="ctr">
            <a:normAutofit/>
          </a:bodyPr>
          <a:lstStyle/>
          <a:p>
            <a:r>
              <a:rPr lang="en-US" sz="3600" b="1" u="sng"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THE MID-NIGHT VISITOR</a:t>
            </a:r>
          </a:p>
        </p:txBody>
      </p:sp>
      <p:sp>
        <p:nvSpPr>
          <p:cNvPr id="3" name="Subtitle 2"/>
          <p:cNvSpPr>
            <a:spLocks noGrp="1"/>
          </p:cNvSpPr>
          <p:nvPr>
            <p:ph type="subTitle" idx="1"/>
          </p:nvPr>
        </p:nvSpPr>
        <p:spPr>
          <a:xfrm>
            <a:off x="6654801" y="4602163"/>
            <a:ext cx="4451347" cy="1720850"/>
          </a:xfrm>
        </p:spPr>
        <p:txBody>
          <a:bodyPr anchor="ctr">
            <a:normAutofit/>
          </a:bodyPr>
          <a:lstStyle/>
          <a:p>
            <a:r>
              <a:rPr lang="en-US" b="1" dirty="0"/>
              <a:t>BY:</a:t>
            </a:r>
          </a:p>
          <a:p>
            <a:r>
              <a:rPr lang="en-US" b="1" dirty="0"/>
              <a:t>ASIJA  ANAND     10</a:t>
            </a:r>
            <a:r>
              <a:rPr lang="en-US" b="1" baseline="30000" dirty="0"/>
              <a:t>TH </a:t>
            </a:r>
            <a:r>
              <a:rPr lang="en-US" b="1" dirty="0"/>
              <a:t> – “A”</a:t>
            </a:r>
          </a:p>
        </p:txBody>
      </p:sp>
      <p:pic>
        <p:nvPicPr>
          <p:cNvPr id="4" name="Picture 3" descr="An abstract white and grey weave pattern">
            <a:extLst>
              <a:ext uri="{FF2B5EF4-FFF2-40B4-BE49-F238E27FC236}">
                <a16:creationId xmlns:a16="http://schemas.microsoft.com/office/drawing/2014/main" id="{F8F0358F-96DD-BB76-E36D-216C8626375C}"/>
              </a:ext>
            </a:extLst>
          </p:cNvPr>
          <p:cNvPicPr>
            <a:picLocks noChangeAspect="1"/>
          </p:cNvPicPr>
          <p:nvPr/>
        </p:nvPicPr>
        <p:blipFill rotWithShape="1">
          <a:blip r:embed="rId2"/>
          <a:srcRect t="36617" r="-2" b="-2"/>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220px-Robert_Arthur_Jr_WS3112.jpg"/>
          <p:cNvPicPr>
            <a:picLocks noChangeAspect="1"/>
          </p:cNvPicPr>
          <p:nvPr/>
        </p:nvPicPr>
        <p:blipFill>
          <a:blip r:embed="rId3"/>
          <a:stretch>
            <a:fillRect/>
          </a:stretch>
        </p:blipFill>
        <p:spPr>
          <a:xfrm>
            <a:off x="1708150" y="-171450"/>
            <a:ext cx="3168650" cy="44937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098" name="AutoShape 2" descr="data:image/svg+xml;charset=utf8,%20%3Csvg%20width%3D'64'%20height%3D'63'%20xmlns%3D'http%3A%2F%2Fwww.w3.org%2F2000%2Fsvg'%20xmlns%3Axlink%3D'http%3A%2F%2Fwww.w3.org%2F1999%2Fxlink'%20overflow%3D'hidden'%3E%3Cdefs%3E%3CclipPath%20id%3D'clip0'%3E%3Crect%20x%3D'0'%20y%3D'0'%20width%3D'64'%20height%3D'63'%2F%3E%3C%2FclipPath%3E%3C%2Fdefs%3E%3Cg%20clip-path%3D'url(%23clip0)'%3E%3Cpath%20d%3D'M39.7031%2038.7188%2044.9531%2032.1563%2039.2726%2028.6919C41.0265%2026.7684%2041.9992%2024.2593%2042%2021.6563L42%2019.6875%2044.1998%2019.6875C45.1601%2019.7062%2045.9537%2018.9429%2045.9724%2017.9826%2045.9749%2017.8544%2045.9632%2017.7263%2045.9375%2017.6006%2045.7539%2016.7628%2044.9965%2016.1768%2044.1394%2016.2094L41.3438%2016.2094%2038.4497%207.54032C38.244%205.99912%2036.828%204.91646%2035.2868%205.12211%2034.6504%205.20702%2034.0623%205.50685%2033.6197%205.97188%2032.4648%207.19926%2030.5336%207.258%2029.3062%206.10313%2029.2799%206.07863%2029.2543%206.05369%2029.2294%206.02832L29.0325%205.83144C27.9146%204.75077%2026.1323%204.78095%2025.0516%205.89886%2024.626%206.33915%2024.3555%206.90618%2024.2813%207.51407L21%2016.2094%2018.2044%2016.2094C17.3595%2016.1928%2016.6205%2016.7753%2016.4391%2017.6006%2016.2468%2018.5416%2016.8537%2019.4604%2017.7947%2019.6527%2017.7948%2019.6527%2017.7948%2019.6527%2017.7949%2019.6527%2017.9103%2019.6758%2018.0277%2019.6874%2018.1453%2019.6875L21%2019.6875%2021%2021.6563C21.0009%2024.2605%2021.9745%2026.7704%2023.73%2028.6939L18.0469%2032.1563%2023.2969%2038.7188%2021.3281%2040.0313%2028.3894%2057.75%2034.6106%2057.75%2041.6719%2040.0313ZM23.625%2019.6875%2039.375%2019.6875%2039.375%2021.6563C39.375%2026.0055%2035.8492%2029.5313%2031.5%2029.5313%2027.1508%2029.5313%2023.625%2026.0055%2023.625%2021.6563ZM33.6%2050.0391%2033.0225%2038.5547%2029.9775%2038.5547%2029.4%2050.0391%2026.5479%2030.9094C29.6291%2032.5651%2033.3339%2032.5713%2036.4206%2030.9258Z'%20transform%3D'matrix(1.01587%200%200%201%203.28084e-05%20-1.44357e-05)'%2F%3E%3Cpath%20d%3D'M19.7177%2039.5292%2020.6023%2038.9386%2021.38%2038.4202%2018.2956%2034.5614C16.3878%2035.3527%2014.5989%2036.4046%2012.98%2037.6871%2011.4445%2038.8834%2010.5329%2040.7102%2010.5%2042.6563L10.5%2054.1866%2011.0841%2054.5764C13.7156%2056.3292%2020.0156%2057.3635%2026.9529%2057.6844L20.1114%2040.5169Z'%20transform%3D'matrix(1.01587%200%200%201%203.28084e-05%20-1.44357e-05)'%2F%3E%3Cpath%20d%3D'M52.5%2042.6313C52.4653%2040.7046%2051.5657%2038.8958%2050.0502%2037.7055%2048.4248%2036.4168%2046.6287%2035.3596%2044.713%2034.564L41.6286%2038.4208%2042.4062%2038.9393%2043.2915%2039.5299%2042.8978%2040.5176%2036.0465%2057.6975C43.1583%2057.3943%2049.5653%2056.3404%2051.9717%2054.5344L52.4967%2054.1406Z'%20transform%3D'matrix(1.01587%200%200%201%203.28084e-05%20-1.44357e-05)'%2F%3E%3Cpath%20d%3D'M28.8776%2033.3047%2029.8948%2037.2422%2033.1105%2037.2422%2034.1276%2033.3047%2028.8776%2033.3047Z'%20transform%3D'matrix(1.01587%200%200%201%203.28084e-05%20-1.44357e-05)'%2F%3E%3C%2Fg%3E%3C%2Fsvg%3E"/>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81" name="Freeform: Shape 8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83" name="Freeform: Shape 8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4" name="Straight Connector 8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86" name="Rectangle 8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8AE38-6F8F-36AE-AFBD-9BE5D990737E}"/>
              </a:ext>
            </a:extLst>
          </p:cNvPr>
          <p:cNvSpPr>
            <a:spLocks noGrp="1"/>
          </p:cNvSpPr>
          <p:nvPr>
            <p:ph type="title"/>
          </p:nvPr>
        </p:nvSpPr>
        <p:spPr>
          <a:xfrm>
            <a:off x="3768726" y="573848"/>
            <a:ext cx="4781068" cy="783684"/>
          </a:xfrm>
        </p:spPr>
        <p:txBody>
          <a:bodyPr vert="horz" lIns="0" tIns="0" rIns="0" bIns="0" rtlCol="0" anchor="b" anchorCtr="0">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0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CHARACTERS</a:t>
            </a:r>
          </a:p>
        </p:txBody>
      </p:sp>
      <p:sp>
        <p:nvSpPr>
          <p:cNvPr id="3" name="Text Placeholder 2">
            <a:extLst>
              <a:ext uri="{FF2B5EF4-FFF2-40B4-BE49-F238E27FC236}">
                <a16:creationId xmlns:a16="http://schemas.microsoft.com/office/drawing/2014/main" id="{5A7F3D72-990F-BC46-2573-1B0AEDE61ABD}"/>
              </a:ext>
            </a:extLst>
          </p:cNvPr>
          <p:cNvSpPr>
            <a:spLocks noGrp="1"/>
          </p:cNvSpPr>
          <p:nvPr>
            <p:ph type="body" idx="1"/>
          </p:nvPr>
        </p:nvSpPr>
        <p:spPr>
          <a:xfrm>
            <a:off x="3334044" y="1688123"/>
            <a:ext cx="5401994" cy="4839286"/>
          </a:xfrm>
        </p:spPr>
        <p:txBody>
          <a:bodyPr vert="horz" lIns="0" tIns="0" rIns="0" bIns="0" rtlCol="0" anchor="t" anchorCtr="0">
            <a:noAutofit/>
          </a:bodyPr>
          <a:lstStyle/>
          <a:p>
            <a:pPr marL="457200" indent="-457200" algn="just">
              <a:buAutoNum type="arabicPeriod"/>
            </a:pPr>
            <a:r>
              <a:rPr lang="en-US" sz="1900" b="1" u="sng" dirty="0">
                <a:solidFill>
                  <a:schemeClr val="tx1"/>
                </a:solidFill>
              </a:rPr>
              <a:t>AUSABLE</a:t>
            </a:r>
            <a:r>
              <a:rPr lang="en-US" sz="1900" b="1" dirty="0">
                <a:solidFill>
                  <a:schemeClr val="tx1"/>
                </a:solidFill>
              </a:rPr>
              <a:t> WAS A RATHER FAT SECRET AGENT. IN THIS STORY HE REPRESENTS HIS WITS WITH THE HELP OF HIS IMAGINATION WHICH LATER PROVIDED THE PROOF THAT AN AGENT IS FAMOUS BECAUSE OF ITS INTELLIGENCE AND NOT BECAUSE OF HIS BODY TEXTURE…</a:t>
            </a:r>
          </a:p>
          <a:p>
            <a:pPr marL="457200" indent="-457200" algn="just">
              <a:buAutoNum type="arabicPeriod"/>
            </a:pPr>
            <a:r>
              <a:rPr lang="en-US" sz="1900" b="1" u="sng" dirty="0">
                <a:solidFill>
                  <a:schemeClr val="tx1"/>
                </a:solidFill>
              </a:rPr>
              <a:t>FOWLER</a:t>
            </a:r>
            <a:r>
              <a:rPr lang="en-US" sz="1900" b="1" dirty="0">
                <a:solidFill>
                  <a:schemeClr val="tx1"/>
                </a:solidFill>
              </a:rPr>
              <a:t> WAS AN ADVENTURIST AND A WRITER WHO CAME VISITED AUSIBLE TO COMPREHEND THE LIFE OF A SPY…</a:t>
            </a:r>
          </a:p>
          <a:p>
            <a:pPr marL="457200" indent="-457200" algn="just">
              <a:buAutoNum type="arabicPeriod"/>
            </a:pPr>
            <a:r>
              <a:rPr lang="en-US" sz="1900" b="1" u="sng" dirty="0">
                <a:solidFill>
                  <a:schemeClr val="tx1"/>
                </a:solidFill>
              </a:rPr>
              <a:t>MAX</a:t>
            </a:r>
            <a:r>
              <a:rPr lang="en-US" sz="1900" b="1" dirty="0">
                <a:solidFill>
                  <a:schemeClr val="tx1"/>
                </a:solidFill>
              </a:rPr>
              <a:t>,HE WAS ANOTHER SECRET AGENT WHO VISITED THE STORY AT ITS CLIMAX. </a:t>
            </a:r>
          </a:p>
        </p:txBody>
      </p:sp>
      <p:sp>
        <p:nvSpPr>
          <p:cNvPr id="88" name="Freeform: Shape 87">
            <a:extLst>
              <a:ext uri="{FF2B5EF4-FFF2-40B4-BE49-F238E27FC236}">
                <a16:creationId xmlns:a16="http://schemas.microsoft.com/office/drawing/2014/main" id="{7C81EAC2-A219-4AF7-884B-B9292FF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63CB92D7-8EE8-4690-BD3D-150988D4F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2E62ACCB-9A97-41C7-8114-309BF7098A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93" name="Straight Connector 92">
              <a:extLst>
                <a:ext uri="{FF2B5EF4-FFF2-40B4-BE49-F238E27FC236}">
                  <a16:creationId xmlns:a16="http://schemas.microsoft.com/office/drawing/2014/main" id="{06FE4860-594E-416D-AD19-BD17BF1076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Freeform: Shape 93">
              <a:extLst>
                <a:ext uri="{FF2B5EF4-FFF2-40B4-BE49-F238E27FC236}">
                  <a16:creationId xmlns:a16="http://schemas.microsoft.com/office/drawing/2014/main" id="{EB450267-91DE-47A0-B5A9-1082E8E6D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9D7C85C0-B91A-414B-AFA9-1A7E2AB0E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Freeform: Shape 95">
              <a:extLst>
                <a:ext uri="{FF2B5EF4-FFF2-40B4-BE49-F238E27FC236}">
                  <a16:creationId xmlns:a16="http://schemas.microsoft.com/office/drawing/2014/main" id="{43DAB4A9-0A6B-483A-94B9-9269F0A7A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Freeform: Shape 96">
              <a:extLst>
                <a:ext uri="{FF2B5EF4-FFF2-40B4-BE49-F238E27FC236}">
                  <a16:creationId xmlns:a16="http://schemas.microsoft.com/office/drawing/2014/main" id="{1A3FE842-311A-4ED0-8FB6-C27629659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Freeform: Shape 97">
              <a:extLst>
                <a:ext uri="{FF2B5EF4-FFF2-40B4-BE49-F238E27FC236}">
                  <a16:creationId xmlns:a16="http://schemas.microsoft.com/office/drawing/2014/main" id="{2A4F8234-51D5-4E6B-8BC0-189BDE6A4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Freeform: Shape 98">
              <a:extLst>
                <a:ext uri="{FF2B5EF4-FFF2-40B4-BE49-F238E27FC236}">
                  <a16:creationId xmlns:a16="http://schemas.microsoft.com/office/drawing/2014/main" id="{3B86BBEB-EBEC-46C1-AF41-ACD34FE8B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Freeform: Shape 99">
              <a:extLst>
                <a:ext uri="{FF2B5EF4-FFF2-40B4-BE49-F238E27FC236}">
                  <a16:creationId xmlns:a16="http://schemas.microsoft.com/office/drawing/2014/main" id="{2CE92474-D2FD-424D-BCFF-EF383386F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4" name="Freeform: Shape 103">
            <a:extLst>
              <a:ext uri="{FF2B5EF4-FFF2-40B4-BE49-F238E27FC236}">
                <a16:creationId xmlns:a16="http://schemas.microsoft.com/office/drawing/2014/main" id="{93465154-C513-4D8E-AAE7-0008FE766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106" name="Group 105">
            <a:extLst>
              <a:ext uri="{FF2B5EF4-FFF2-40B4-BE49-F238E27FC236}">
                <a16:creationId xmlns:a16="http://schemas.microsoft.com/office/drawing/2014/main" id="{2840A968-B9F1-4307-8A13-48F4453A30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107" name="Freeform: Shape 106">
              <a:extLst>
                <a:ext uri="{FF2B5EF4-FFF2-40B4-BE49-F238E27FC236}">
                  <a16:creationId xmlns:a16="http://schemas.microsoft.com/office/drawing/2014/main" id="{2BD285FD-B74A-41D4-9B6A-D05634455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Freeform: Shape 107">
              <a:extLst>
                <a:ext uri="{FF2B5EF4-FFF2-40B4-BE49-F238E27FC236}">
                  <a16:creationId xmlns:a16="http://schemas.microsoft.com/office/drawing/2014/main" id="{00178F9D-D2DC-4F3C-AD80-6AAA24F0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10" name="Group 109">
            <a:extLst>
              <a:ext uri="{FF2B5EF4-FFF2-40B4-BE49-F238E27FC236}">
                <a16:creationId xmlns:a16="http://schemas.microsoft.com/office/drawing/2014/main" id="{0FECCAAE-5C44-4266-9D17-6B62D10D7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111" name="Straight Connector 110">
              <a:extLst>
                <a:ext uri="{FF2B5EF4-FFF2-40B4-BE49-F238E27FC236}">
                  <a16:creationId xmlns:a16="http://schemas.microsoft.com/office/drawing/2014/main" id="{86E30C7C-C5A4-47C6-B415-DFD338E59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AEC3F3-279F-40A2-9333-E07B49F18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Freeform: Shape 112">
              <a:extLst>
                <a:ext uri="{FF2B5EF4-FFF2-40B4-BE49-F238E27FC236}">
                  <a16:creationId xmlns:a16="http://schemas.microsoft.com/office/drawing/2014/main" id="{66245B99-8922-43D7-9E21-DF16E5B69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14" name="Rectangle 30">
              <a:extLst>
                <a:ext uri="{FF2B5EF4-FFF2-40B4-BE49-F238E27FC236}">
                  <a16:creationId xmlns:a16="http://schemas.microsoft.com/office/drawing/2014/main" id="{6CA156F3-AD4C-4C54-84ED-98DF6CBF1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0">
              <a:extLst>
                <a:ext uri="{FF2B5EF4-FFF2-40B4-BE49-F238E27FC236}">
                  <a16:creationId xmlns:a16="http://schemas.microsoft.com/office/drawing/2014/main" id="{E62C7150-4D9E-4540-9750-5C0CD0092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6913CEF2-6E97-400A-931E-FF4A7D799E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118" name="Freeform: Shape 117">
              <a:extLst>
                <a:ext uri="{FF2B5EF4-FFF2-40B4-BE49-F238E27FC236}">
                  <a16:creationId xmlns:a16="http://schemas.microsoft.com/office/drawing/2014/main" id="{6A5CEF0B-B8FB-4FF1-A747-651347489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Freeform: Shape 118">
              <a:extLst>
                <a:ext uri="{FF2B5EF4-FFF2-40B4-BE49-F238E27FC236}">
                  <a16:creationId xmlns:a16="http://schemas.microsoft.com/office/drawing/2014/main" id="{A0ED6C4E-D62E-40F7-B422-4E52B9FB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0" name="Group 119">
              <a:extLst>
                <a:ext uri="{FF2B5EF4-FFF2-40B4-BE49-F238E27FC236}">
                  <a16:creationId xmlns:a16="http://schemas.microsoft.com/office/drawing/2014/main" id="{AEA5F570-510A-4713-81B9-594326F21C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21" name="Straight Connector 120">
                <a:extLst>
                  <a:ext uri="{FF2B5EF4-FFF2-40B4-BE49-F238E27FC236}">
                    <a16:creationId xmlns:a16="http://schemas.microsoft.com/office/drawing/2014/main" id="{C9D1CFD5-F024-44A6-A161-FB99CFE04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ADD8AE1-9060-4EF5-91AF-6A7200F6ED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4" name="Freeform: Shape 123">
            <a:extLst>
              <a:ext uri="{FF2B5EF4-FFF2-40B4-BE49-F238E27FC236}">
                <a16:creationId xmlns:a16="http://schemas.microsoft.com/office/drawing/2014/main" id="{C0A3D83F-F025-4B9A-B82C-F73BE6BD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A54B4D41-E775-46AC-95B8-F9B645FE3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127" name="Straight Connector 126">
              <a:extLst>
                <a:ext uri="{FF2B5EF4-FFF2-40B4-BE49-F238E27FC236}">
                  <a16:creationId xmlns:a16="http://schemas.microsoft.com/office/drawing/2014/main" id="{7A8F5B43-0EA5-41CD-A381-432464009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Freeform: Shape 127">
              <a:extLst>
                <a:ext uri="{FF2B5EF4-FFF2-40B4-BE49-F238E27FC236}">
                  <a16:creationId xmlns:a16="http://schemas.microsoft.com/office/drawing/2014/main" id="{1F202990-7BBC-4E1F-A4A7-8F1AD0E15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Freeform: Shape 128">
              <a:extLst>
                <a:ext uri="{FF2B5EF4-FFF2-40B4-BE49-F238E27FC236}">
                  <a16:creationId xmlns:a16="http://schemas.microsoft.com/office/drawing/2014/main" id="{DC12A815-0620-4705-A270-C49FB990F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Freeform: Shape 129">
              <a:extLst>
                <a:ext uri="{FF2B5EF4-FFF2-40B4-BE49-F238E27FC236}">
                  <a16:creationId xmlns:a16="http://schemas.microsoft.com/office/drawing/2014/main" id="{F4ECD499-405D-4AA0-93E7-B8B88484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Freeform: Shape 130">
              <a:extLst>
                <a:ext uri="{FF2B5EF4-FFF2-40B4-BE49-F238E27FC236}">
                  <a16:creationId xmlns:a16="http://schemas.microsoft.com/office/drawing/2014/main" id="{C2D5C1EF-8757-44A2-A8D2-D5D2B4A97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Freeform: Shape 131">
              <a:extLst>
                <a:ext uri="{FF2B5EF4-FFF2-40B4-BE49-F238E27FC236}">
                  <a16:creationId xmlns:a16="http://schemas.microsoft.com/office/drawing/2014/main" id="{B0692571-D5CA-4E07-A3C4-DC5354B68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Freeform: Shape 132">
              <a:extLst>
                <a:ext uri="{FF2B5EF4-FFF2-40B4-BE49-F238E27FC236}">
                  <a16:creationId xmlns:a16="http://schemas.microsoft.com/office/drawing/2014/main" id="{8DE5F6B4-789C-4C6E-850B-121158084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Freeform: Shape 133">
              <a:extLst>
                <a:ext uri="{FF2B5EF4-FFF2-40B4-BE49-F238E27FC236}">
                  <a16:creationId xmlns:a16="http://schemas.microsoft.com/office/drawing/2014/main" id="{7D8D4A79-4148-4E89-8457-4A9462610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135">
            <a:extLst>
              <a:ext uri="{FF2B5EF4-FFF2-40B4-BE49-F238E27FC236}">
                <a16:creationId xmlns:a16="http://schemas.microsoft.com/office/drawing/2014/main" id="{97422AC4-A069-4D59-8C02-45C5A0DB2E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137" name="Freeform: Shape 136">
              <a:extLst>
                <a:ext uri="{FF2B5EF4-FFF2-40B4-BE49-F238E27FC236}">
                  <a16:creationId xmlns:a16="http://schemas.microsoft.com/office/drawing/2014/main" id="{E0C3DCD7-9B17-4941-BC2D-ADA7388A9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Freeform: Shape 137">
              <a:extLst>
                <a:ext uri="{FF2B5EF4-FFF2-40B4-BE49-F238E27FC236}">
                  <a16:creationId xmlns:a16="http://schemas.microsoft.com/office/drawing/2014/main" id="{54BFE42E-647B-4A33-9981-3B88CCBE2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0" name="Group 139">
            <a:extLst>
              <a:ext uri="{FF2B5EF4-FFF2-40B4-BE49-F238E27FC236}">
                <a16:creationId xmlns:a16="http://schemas.microsoft.com/office/drawing/2014/main" id="{8B9806FC-A649-4974-9361-F9AA940D93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141" name="Straight Connector 140">
              <a:extLst>
                <a:ext uri="{FF2B5EF4-FFF2-40B4-BE49-F238E27FC236}">
                  <a16:creationId xmlns:a16="http://schemas.microsoft.com/office/drawing/2014/main" id="{A0B3B2CB-0609-4D40-8792-08D6B8E25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4AF0C5E-035D-49F8-9004-5ABEB0C527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Freeform: Shape 142">
              <a:extLst>
                <a:ext uri="{FF2B5EF4-FFF2-40B4-BE49-F238E27FC236}">
                  <a16:creationId xmlns:a16="http://schemas.microsoft.com/office/drawing/2014/main" id="{EE2B5D29-AE36-47FA-AE5B-F464FCFFE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44" name="Rectangle 30">
              <a:extLst>
                <a:ext uri="{FF2B5EF4-FFF2-40B4-BE49-F238E27FC236}">
                  <a16:creationId xmlns:a16="http://schemas.microsoft.com/office/drawing/2014/main" id="{60A9C670-7B0D-487E-BBAA-D6F1997DA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30">
              <a:extLst>
                <a:ext uri="{FF2B5EF4-FFF2-40B4-BE49-F238E27FC236}">
                  <a16:creationId xmlns:a16="http://schemas.microsoft.com/office/drawing/2014/main" id="{E69D3986-2DC8-4324-8A32-44DC47A98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E1739B0E-E50E-4961-A4B8-474F1B0C2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148" name="Freeform: Shape 147">
              <a:extLst>
                <a:ext uri="{FF2B5EF4-FFF2-40B4-BE49-F238E27FC236}">
                  <a16:creationId xmlns:a16="http://schemas.microsoft.com/office/drawing/2014/main" id="{F4FB077A-6675-4D30-852E-FB5878163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9" name="Freeform: Shape 148">
              <a:extLst>
                <a:ext uri="{FF2B5EF4-FFF2-40B4-BE49-F238E27FC236}">
                  <a16:creationId xmlns:a16="http://schemas.microsoft.com/office/drawing/2014/main" id="{131D496F-00F8-4317-A7C1-6624DDEDA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0" name="Group 149">
              <a:extLst>
                <a:ext uri="{FF2B5EF4-FFF2-40B4-BE49-F238E27FC236}">
                  <a16:creationId xmlns:a16="http://schemas.microsoft.com/office/drawing/2014/main" id="{5990DB87-8766-4434-BEED-D1642A8516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51" name="Straight Connector 150">
                <a:extLst>
                  <a:ext uri="{FF2B5EF4-FFF2-40B4-BE49-F238E27FC236}">
                    <a16:creationId xmlns:a16="http://schemas.microsoft.com/office/drawing/2014/main" id="{A249FF8E-206A-4C40-8EDD-818D1FED9F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AB168D5-436A-4F2E-B0B5-064764F99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74" name="AutoShape 2" descr="data:image/svg+xml;charset=utf8,%20%3Csvg%20width%3D'64'%20height%3D'63'%20xmlns%3D'http%3A%2F%2Fwww.w3.org%2F2000%2Fsvg'%20xmlns%3Axlink%3D'http%3A%2F%2Fwww.w3.org%2F1999%2Fxlink'%20overflow%3D'hidden'%3E%3Cdefs%3E%3CclipPath%20id%3D'clip0'%3E%3Crect%20x%3D'0'%20y%3D'0'%20width%3D'64'%20height%3D'63'%2F%3E%3C%2FclipPath%3E%3C%2Fdefs%3E%3Cg%20clip-path%3D'url(%23clip0)'%3E%3Cpath%20d%3D'M39.7031%2038.7188%2044.9531%2032.1563%2039.2726%2028.6919C41.0265%2026.7684%2041.9992%2024.2593%2042%2021.6563L42%2019.6875%2044.1998%2019.6875C45.1601%2019.7062%2045.9537%2018.9429%2045.9724%2017.9826%2045.9749%2017.8544%2045.9632%2017.7263%2045.9375%2017.6006%2045.7539%2016.7628%2044.9965%2016.1768%2044.1394%2016.2094L41.3438%2016.2094%2038.4497%207.54032C38.244%205.99912%2036.828%204.91646%2035.2868%205.12211%2034.6504%205.20702%2034.0623%205.50685%2033.6197%205.97188%2032.4648%207.19926%2030.5336%207.258%2029.3062%206.10313%2029.2799%206.07863%2029.2543%206.05369%2029.2294%206.02832L29.0325%205.83144C27.9146%204.75077%2026.1323%204.78095%2025.0516%205.89886%2024.626%206.33915%2024.3555%206.90618%2024.2813%207.51407L21%2016.2094%2018.2044%2016.2094C17.3595%2016.1928%2016.6205%2016.7753%2016.4391%2017.6006%2016.2468%2018.5416%2016.8537%2019.4604%2017.7947%2019.6527%2017.7948%2019.6527%2017.7948%2019.6527%2017.7949%2019.6527%2017.9103%2019.6758%2018.0277%2019.6874%2018.1453%2019.6875L21%2019.6875%2021%2021.6563C21.0009%2024.2605%2021.9745%2026.7704%2023.73%2028.6939L18.0469%2032.1563%2023.2969%2038.7188%2021.3281%2040.0313%2028.3894%2057.75%2034.6106%2057.75%2041.6719%2040.0313ZM23.625%2019.6875%2039.375%2019.6875%2039.375%2021.6563C39.375%2026.0055%2035.8492%2029.5313%2031.5%2029.5313%2027.1508%2029.5313%2023.625%2026.0055%2023.625%2021.6563ZM33.6%2050.0391%2033.0225%2038.5547%2029.9775%2038.5547%2029.4%2050.0391%2026.5479%2030.9094C29.6291%2032.5651%2033.3339%2032.5713%2036.4206%2030.9258Z'%20transform%3D'matrix(1.01587%200%200%201%203.28084e-05%20-1.44357e-05)'%2F%3E%3Cpath%20d%3D'M19.7177%2039.5292%2020.6023%2038.9386%2021.38%2038.4202%2018.2956%2034.5614C16.3878%2035.3527%2014.5989%2036.4046%2012.98%2037.6871%2011.4445%2038.8834%2010.5329%2040.7102%2010.5%2042.6563L10.5%2054.1866%2011.0841%2054.5764C13.7156%2056.3292%2020.0156%2057.3635%2026.9529%2057.6844L20.1114%2040.5169Z'%20transform%3D'matrix(1.01587%200%200%201%203.28084e-05%20-1.44357e-05)'%2F%3E%3Cpath%20d%3D'M52.5%2042.6313C52.4653%2040.7046%2051.5657%2038.8958%2050.0502%2037.7055%2048.4248%2036.4168%2046.6287%2035.3596%2044.713%2034.564L41.6286%2038.4208%2042.4062%2038.9393%2043.2915%2039.5299%2042.8978%2040.5176%2036.0465%2057.6975C43.1583%2057.3943%2049.5653%2056.3404%2051.9717%2054.5344L52.4967%2054.1406Z'%20transform%3D'matrix(1.01587%200%200%201%203.28084e-05%20-1.44357e-05)'%2F%3E%3Cpath%20d%3D'M28.8776%2033.3047%2029.8948%2037.2422%2033.1105%2037.2422%2034.1276%2033.3047%2028.8776%2033.3047Z'%20transform%3D'matrix(1.01587%200%200%201%203.28084e-05%20-1.44357e-05)'%2F%3E%3C%2Fg%3E%3C%2Fsvg%3E"/>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340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6A809-38D0-07F1-4CCB-57B82B9B0E22}"/>
              </a:ext>
            </a:extLst>
          </p:cNvPr>
          <p:cNvSpPr>
            <a:spLocks noGrp="1"/>
          </p:cNvSpPr>
          <p:nvPr>
            <p:ph type="title"/>
          </p:nvPr>
        </p:nvSpPr>
        <p:spPr>
          <a:xfrm>
            <a:off x="1054133" y="179168"/>
            <a:ext cx="4924635" cy="1185398"/>
          </a:xfrm>
        </p:spPr>
        <p:txBody>
          <a:bodyPr vert="horz" lIns="0" tIns="0" rIns="0" bIns="0" rtlCol="0" anchor="b" anchorCtr="0">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GLOSSARY</a:t>
            </a:r>
          </a:p>
        </p:txBody>
      </p:sp>
      <p:sp>
        <p:nvSpPr>
          <p:cNvPr id="3" name="Text Placeholder 2">
            <a:extLst>
              <a:ext uri="{FF2B5EF4-FFF2-40B4-BE49-F238E27FC236}">
                <a16:creationId xmlns:a16="http://schemas.microsoft.com/office/drawing/2014/main" id="{907920B0-1715-7C73-5EC3-DD26CD3B49D6}"/>
              </a:ext>
            </a:extLst>
          </p:cNvPr>
          <p:cNvSpPr>
            <a:spLocks noGrp="1"/>
          </p:cNvSpPr>
          <p:nvPr>
            <p:ph type="body" idx="1"/>
          </p:nvPr>
        </p:nvSpPr>
        <p:spPr>
          <a:xfrm>
            <a:off x="661183" y="1828800"/>
            <a:ext cx="5500466" cy="4543865"/>
          </a:xfrm>
        </p:spPr>
        <p:txBody>
          <a:bodyPr vert="horz" lIns="0" tIns="0" rIns="0" bIns="0" rtlCol="0" anchor="t" anchorCtr="0">
            <a:noAutofit/>
          </a:bodyPr>
          <a:lstStyle/>
          <a:p>
            <a:pPr marL="457200" indent="-457200" algn="just">
              <a:lnSpc>
                <a:spcPct val="100000"/>
              </a:lnSpc>
              <a:buFont typeface="Arial" pitchFamily="34" charset="0"/>
              <a:buChar char="•"/>
            </a:pPr>
            <a:r>
              <a:rPr lang="en-US" sz="1650" b="1" dirty="0">
                <a:solidFill>
                  <a:schemeClr val="tx1"/>
                </a:solidFill>
              </a:rPr>
              <a:t>PASSABLY: JUST WELL ENOUGH; TOLERABLY WELL </a:t>
            </a:r>
          </a:p>
          <a:p>
            <a:pPr marL="457200" indent="-457200" algn="just">
              <a:lnSpc>
                <a:spcPct val="100000"/>
              </a:lnSpc>
              <a:buFont typeface="Arial" pitchFamily="34" charset="0"/>
              <a:buChar char="•"/>
            </a:pPr>
            <a:r>
              <a:rPr lang="en-US" sz="1650" b="1" dirty="0">
                <a:solidFill>
                  <a:schemeClr val="tx1"/>
                </a:solidFill>
              </a:rPr>
              <a:t>ESPIONAGE: SPYING </a:t>
            </a:r>
          </a:p>
          <a:p>
            <a:pPr marL="457200" indent="-457200" algn="just">
              <a:lnSpc>
                <a:spcPct val="100000"/>
              </a:lnSpc>
              <a:buFont typeface="Arial" pitchFamily="34" charset="0"/>
              <a:buChar char="•"/>
            </a:pPr>
            <a:r>
              <a:rPr lang="en-US" sz="1650" b="1" dirty="0">
                <a:solidFill>
                  <a:schemeClr val="tx1"/>
                </a:solidFill>
              </a:rPr>
              <a:t>SLOPPY: (HERE) CARELESSLY DRESSED PROSAIC: ORDINARY </a:t>
            </a:r>
          </a:p>
          <a:p>
            <a:pPr marL="457200" indent="-457200" algn="just">
              <a:lnSpc>
                <a:spcPct val="100000"/>
              </a:lnSpc>
              <a:buFont typeface="Arial" pitchFamily="34" charset="0"/>
              <a:buChar char="•"/>
            </a:pPr>
            <a:r>
              <a:rPr lang="en-US" sz="1650" b="1" dirty="0">
                <a:solidFill>
                  <a:schemeClr val="tx1"/>
                </a:solidFill>
              </a:rPr>
              <a:t>CHUCKLED: LAUGHED QUIETLY, WITHOUT OPENING HIS MOUTH </a:t>
            </a:r>
          </a:p>
          <a:p>
            <a:pPr marL="457200" indent="-457200" algn="just">
              <a:lnSpc>
                <a:spcPct val="100000"/>
              </a:lnSpc>
              <a:buFont typeface="Arial" pitchFamily="34" charset="0"/>
              <a:buChar char="•"/>
            </a:pPr>
            <a:r>
              <a:rPr lang="en-US" sz="1650" b="1" dirty="0">
                <a:solidFill>
                  <a:schemeClr val="tx1"/>
                </a:solidFill>
              </a:rPr>
              <a:t>WHEEZED: SPOKE BREATHING NOISILY AND HEAVILY </a:t>
            </a:r>
          </a:p>
          <a:p>
            <a:pPr marL="457200" indent="-457200" algn="just">
              <a:lnSpc>
                <a:spcPct val="100000"/>
              </a:lnSpc>
              <a:buFont typeface="Arial" pitchFamily="34" charset="0"/>
              <a:buChar char="•"/>
            </a:pPr>
            <a:r>
              <a:rPr lang="en-US" sz="1650" b="1" dirty="0">
                <a:solidFill>
                  <a:schemeClr val="tx1"/>
                </a:solidFill>
              </a:rPr>
              <a:t>MISSILES: WEAPONS DIRECTED BY REMOTE CONTROL OR AUTOMATICALLY </a:t>
            </a:r>
          </a:p>
          <a:p>
            <a:pPr marL="457200" indent="-457200" algn="just">
              <a:lnSpc>
                <a:spcPct val="100000"/>
              </a:lnSpc>
              <a:buFont typeface="Arial" pitchFamily="34" charset="0"/>
              <a:buChar char="•"/>
            </a:pPr>
            <a:r>
              <a:rPr lang="en-US" sz="1650" b="1" dirty="0">
                <a:solidFill>
                  <a:schemeClr val="tx1"/>
                </a:solidFill>
              </a:rPr>
              <a:t>SHRILLY: PIERCINGLY; IN A HIGH PITCH</a:t>
            </a:r>
          </a:p>
          <a:p>
            <a:pPr marL="457200" indent="-457200" algn="just">
              <a:lnSpc>
                <a:spcPct val="100000"/>
              </a:lnSpc>
              <a:buFont typeface="Arial" pitchFamily="34" charset="0"/>
              <a:buChar char="•"/>
            </a:pPr>
            <a:r>
              <a:rPr lang="en-US" sz="1650" b="1" dirty="0">
                <a:solidFill>
                  <a:schemeClr val="tx1"/>
                </a:solidFill>
              </a:rPr>
              <a:t>ROMANTIC: IMAGINATIVE; HAVING A FANTASTIC VIEW OF REALITY </a:t>
            </a:r>
          </a:p>
          <a:p>
            <a:pPr algn="ctr"/>
            <a:endParaRPr lang="en-US" sz="1600" dirty="0">
              <a:solidFill>
                <a:schemeClr val="tx1"/>
              </a:solidFill>
            </a:endParaRPr>
          </a:p>
        </p:txBody>
      </p:sp>
      <p:grpSp>
        <p:nvGrpSpPr>
          <p:cNvPr id="20" name="Group 19">
            <a:extLst>
              <a:ext uri="{FF2B5EF4-FFF2-40B4-BE49-F238E27FC236}">
                <a16:creationId xmlns:a16="http://schemas.microsoft.com/office/drawing/2014/main" id="{4BFBEA9A-41AB-40CC-8646-BEC94B8108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46799" y="398522"/>
            <a:ext cx="6057005" cy="6145130"/>
            <a:chOff x="23944" y="398522"/>
            <a:chExt cx="6057005" cy="6145130"/>
          </a:xfrm>
        </p:grpSpPr>
        <p:sp>
          <p:nvSpPr>
            <p:cNvPr id="21" name="Freeform: Shape 20">
              <a:extLst>
                <a:ext uri="{FF2B5EF4-FFF2-40B4-BE49-F238E27FC236}">
                  <a16:creationId xmlns:a16="http://schemas.microsoft.com/office/drawing/2014/main" id="{7BFC8DBF-D3B3-40ED-B1B1-97E9B929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H="1" flipV="1">
              <a:off x="599282" y="56536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Oval 21">
              <a:extLst>
                <a:ext uri="{FF2B5EF4-FFF2-40B4-BE49-F238E27FC236}">
                  <a16:creationId xmlns:a16="http://schemas.microsoft.com/office/drawing/2014/main" id="{403837FC-B0B3-454F-A7F8-4780E1008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2787" y="602787"/>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5CD41229-0B4D-429D-ABA2-DFEE744F0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363544" y="4750791"/>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1C8157-1736-46B8-A046-C5B9ED0BF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67010" y="330307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2D76545-85F7-403B-846E-1FAFCA9D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3294203" y="314388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6" name="Oval 25">
              <a:extLst>
                <a:ext uri="{FF2B5EF4-FFF2-40B4-BE49-F238E27FC236}">
                  <a16:creationId xmlns:a16="http://schemas.microsoft.com/office/drawing/2014/main" id="{281688D3-C12D-4823-8518-7D5F1FCBA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37891" y="599897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96FEB2EB-3D64-4CB4-9733-8412E96F3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H="1">
              <a:off x="4031566" y="39164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5F55E5D-86A6-44D5-99C2-8D99E970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142264" y="2322381"/>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5C1104D-2F22-4C28-9BEE-1FB43417C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flipV="1">
              <a:off x="2804199" y="3252258"/>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0" name="Group 29">
              <a:extLst>
                <a:ext uri="{FF2B5EF4-FFF2-40B4-BE49-F238E27FC236}">
                  <a16:creationId xmlns:a16="http://schemas.microsoft.com/office/drawing/2014/main" id="{80ED6988-B3C0-4D19-B271-BF6DFE37AB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3944" y="506877"/>
              <a:ext cx="6057005" cy="5852220"/>
              <a:chOff x="23944" y="506877"/>
              <a:chExt cx="6057005" cy="5852220"/>
            </a:xfrm>
          </p:grpSpPr>
          <p:grpSp>
            <p:nvGrpSpPr>
              <p:cNvPr id="31" name="Group 30">
                <a:extLst>
                  <a:ext uri="{FF2B5EF4-FFF2-40B4-BE49-F238E27FC236}">
                    <a16:creationId xmlns:a16="http://schemas.microsoft.com/office/drawing/2014/main" id="{5CBA29CD-2CA9-438B-A0A8-4092E4886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69226" y="3085483"/>
                <a:ext cx="464739" cy="900000"/>
                <a:chOff x="2769226" y="3085483"/>
                <a:chExt cx="464739" cy="900000"/>
              </a:xfrm>
            </p:grpSpPr>
            <p:sp>
              <p:nvSpPr>
                <p:cNvPr id="72" name="Freeform: Shape 71">
                  <a:extLst>
                    <a:ext uri="{FF2B5EF4-FFF2-40B4-BE49-F238E27FC236}">
                      <a16:creationId xmlns:a16="http://schemas.microsoft.com/office/drawing/2014/main" id="{A66A0513-00D6-4247-8401-D05A39420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flipV="1">
                  <a:off x="2769226" y="3216679"/>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3" name="Straight Connector 72">
                  <a:extLst>
                    <a:ext uri="{FF2B5EF4-FFF2-40B4-BE49-F238E27FC236}">
                      <a16:creationId xmlns:a16="http://schemas.microsoft.com/office/drawing/2014/main" id="{1A99E274-1BBF-45F4-8E15-6F92750C09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V="1">
                  <a:off x="3087425" y="3085483"/>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0D107FC2-1407-4315-8DAC-DAA69247BCB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3944" y="564687"/>
                <a:ext cx="3673900" cy="5794410"/>
                <a:chOff x="23944" y="564687"/>
                <a:chExt cx="3673900" cy="5794410"/>
              </a:xfrm>
            </p:grpSpPr>
            <p:grpSp>
              <p:nvGrpSpPr>
                <p:cNvPr id="53" name="Group 52">
                  <a:extLst>
                    <a:ext uri="{FF2B5EF4-FFF2-40B4-BE49-F238E27FC236}">
                      <a16:creationId xmlns:a16="http://schemas.microsoft.com/office/drawing/2014/main" id="{924C5C12-AD81-495B-AFA2-5E3C0EDA3D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flipV="1">
                  <a:off x="717090" y="150866"/>
                  <a:ext cx="2287608" cy="3673900"/>
                  <a:chOff x="-6080955" y="3437416"/>
                  <a:chExt cx="2287608" cy="3673900"/>
                </a:xfrm>
              </p:grpSpPr>
              <p:cxnSp>
                <p:nvCxnSpPr>
                  <p:cNvPr id="64" name="Straight Connector 63">
                    <a:extLst>
                      <a:ext uri="{FF2B5EF4-FFF2-40B4-BE49-F238E27FC236}">
                        <a16:creationId xmlns:a16="http://schemas.microsoft.com/office/drawing/2014/main" id="{F72EB2BA-2263-4C36-80EC-7BA800D8CD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305C2CA5-E851-4A71-A524-F13A507C4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7248E282-CB63-4EF0-BB3C-D1871FA64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C2BAAC81-BACE-416F-B512-FC0125EB0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1E6D42B9-F776-4733-B2C9-C6E623C3E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469FD8DC-E3FE-44AE-9BD5-BF4238FE9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AF2169CE-67B3-4A1E-AF2A-FD8D64F46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BC8C74F9-4743-4E90-BEF2-A9359B181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4" name="Oval 53">
                  <a:extLst>
                    <a:ext uri="{FF2B5EF4-FFF2-40B4-BE49-F238E27FC236}">
                      <a16:creationId xmlns:a16="http://schemas.microsoft.com/office/drawing/2014/main" id="{5DB855AF-7C82-425E-948E-9FE4ABE6B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4687" y="564687"/>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F4DBD6AB-8B9C-4679-9D17-963318B11B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471900" y="4361866"/>
                  <a:ext cx="1785983" cy="2208479"/>
                  <a:chOff x="2725201" y="4453039"/>
                  <a:chExt cx="1785983" cy="2208479"/>
                </a:xfrm>
              </p:grpSpPr>
              <p:cxnSp>
                <p:nvCxnSpPr>
                  <p:cNvPr id="59" name="Straight Connector 58">
                    <a:extLst>
                      <a:ext uri="{FF2B5EF4-FFF2-40B4-BE49-F238E27FC236}">
                        <a16:creationId xmlns:a16="http://schemas.microsoft.com/office/drawing/2014/main" id="{72EAF805-66BB-45C4-BE7B-AD84558D3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A536F2-CEF5-4B0D-A0EC-E36F9E7D37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BE61E6E6-EA62-44C4-B545-B45973D74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2" name="Rectangle 30">
                    <a:extLst>
                      <a:ext uri="{FF2B5EF4-FFF2-40B4-BE49-F238E27FC236}">
                        <a16:creationId xmlns:a16="http://schemas.microsoft.com/office/drawing/2014/main" id="{063C5484-0779-4A1B-96E6-48117E6B1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25B834A7-3161-4E76-8658-0D9F26BFBC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4FC6B3D-92B9-4364-B905-35B4292C8A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6200000">
                  <a:off x="1580551" y="3113335"/>
                  <a:ext cx="571820" cy="1620000"/>
                  <a:chOff x="8482785" y="4330454"/>
                  <a:chExt cx="571820" cy="1620000"/>
                </a:xfrm>
              </p:grpSpPr>
              <p:sp>
                <p:nvSpPr>
                  <p:cNvPr id="57" name="Freeform: Shape 56">
                    <a:extLst>
                      <a:ext uri="{FF2B5EF4-FFF2-40B4-BE49-F238E27FC236}">
                        <a16:creationId xmlns:a16="http://schemas.microsoft.com/office/drawing/2014/main" id="{27C91376-6E7C-4BE2-B64F-65A792395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8F134B6B-EE06-42FA-841B-BB08693C94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2D7C66D6-AEA3-4F41-A981-16BF6D450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07049" y="506877"/>
                <a:ext cx="3673900" cy="5794410"/>
                <a:chOff x="2407049" y="506877"/>
                <a:chExt cx="3673900" cy="5794410"/>
              </a:xfrm>
            </p:grpSpPr>
            <p:grpSp>
              <p:nvGrpSpPr>
                <p:cNvPr id="34" name="Group 33">
                  <a:extLst>
                    <a:ext uri="{FF2B5EF4-FFF2-40B4-BE49-F238E27FC236}">
                      <a16:creationId xmlns:a16="http://schemas.microsoft.com/office/drawing/2014/main" id="{A40902E0-0ADC-4B9C-BA1D-FA3ED5B70C6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flipH="1" flipV="1">
                  <a:off x="3100195" y="3041208"/>
                  <a:ext cx="2287608" cy="3673900"/>
                  <a:chOff x="-6080955" y="3437416"/>
                  <a:chExt cx="2287608" cy="3673900"/>
                </a:xfrm>
              </p:grpSpPr>
              <p:cxnSp>
                <p:nvCxnSpPr>
                  <p:cNvPr id="45" name="Straight Connector 44">
                    <a:extLst>
                      <a:ext uri="{FF2B5EF4-FFF2-40B4-BE49-F238E27FC236}">
                        <a16:creationId xmlns:a16="http://schemas.microsoft.com/office/drawing/2014/main" id="{99D230A3-CB88-42BE-86C6-98A1B7E40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B645BDE8-664D-4648-BDAA-0EDB9C8CB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417F6B73-CB6B-47FC-833B-0D07869AD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A80133C7-BD97-428F-810E-F4F858A54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CD96857E-2E6F-4A37-B967-FB3DF736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B457B4D1-0552-4525-AF03-76536F0F0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A115CA68-C108-4D8D-B922-DE38FF55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226867DA-4CF0-40B6-8D62-C41F71152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 name="Oval 34">
                  <a:extLst>
                    <a:ext uri="{FF2B5EF4-FFF2-40B4-BE49-F238E27FC236}">
                      <a16:creationId xmlns:a16="http://schemas.microsoft.com/office/drawing/2014/main" id="{64339DD2-2161-409D-971B-43EA932E1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199791" y="5960872"/>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6" name="Group 35">
                  <a:extLst>
                    <a:ext uri="{FF2B5EF4-FFF2-40B4-BE49-F238E27FC236}">
                      <a16:creationId xmlns:a16="http://schemas.microsoft.com/office/drawing/2014/main" id="{93942CDB-0BBF-40A8-9124-B3DC2B78BB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3847010" y="295629"/>
                  <a:ext cx="1785983" cy="2208479"/>
                  <a:chOff x="2725201" y="4453039"/>
                  <a:chExt cx="1785983" cy="2208479"/>
                </a:xfrm>
              </p:grpSpPr>
              <p:cxnSp>
                <p:nvCxnSpPr>
                  <p:cNvPr id="40" name="Straight Connector 39">
                    <a:extLst>
                      <a:ext uri="{FF2B5EF4-FFF2-40B4-BE49-F238E27FC236}">
                        <a16:creationId xmlns:a16="http://schemas.microsoft.com/office/drawing/2014/main" id="{11A385A5-D155-4703-ABC9-7F41AE8538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1F984B-331D-4997-9F9E-249560EBA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2616A463-0BE2-461B-9F9A-5F6B3848C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43" name="Rectangle 30">
                    <a:extLst>
                      <a:ext uri="{FF2B5EF4-FFF2-40B4-BE49-F238E27FC236}">
                        <a16:creationId xmlns:a16="http://schemas.microsoft.com/office/drawing/2014/main" id="{837EA0F1-386F-45D8-A836-009430799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0">
                    <a:extLst>
                      <a:ext uri="{FF2B5EF4-FFF2-40B4-BE49-F238E27FC236}">
                        <a16:creationId xmlns:a16="http://schemas.microsoft.com/office/drawing/2014/main" id="{2D79A805-C838-4F59-91DA-DDC105F57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FB5FDEC-4D27-4D2E-A659-84B6C62F3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3952522" y="2132639"/>
                  <a:ext cx="571820" cy="1620000"/>
                  <a:chOff x="8482785" y="4330454"/>
                  <a:chExt cx="571820" cy="1620000"/>
                </a:xfrm>
              </p:grpSpPr>
              <p:sp>
                <p:nvSpPr>
                  <p:cNvPr id="38" name="Freeform: Shape 37">
                    <a:extLst>
                      <a:ext uri="{FF2B5EF4-FFF2-40B4-BE49-F238E27FC236}">
                        <a16:creationId xmlns:a16="http://schemas.microsoft.com/office/drawing/2014/main" id="{0CB1C913-4FBC-4AFD-9056-96C34EAFC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FDF3CB96-5BF2-4F28-9C67-FBF9E19E0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24713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406314"/>
            <a:ext cx="10033977" cy="1292662"/>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PLOT</a:t>
            </a:r>
            <a:endParaRPr lang="en-US"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 Placeholder 3"/>
          <p:cNvSpPr>
            <a:spLocks noGrp="1"/>
          </p:cNvSpPr>
          <p:nvPr>
            <p:ph type="body" sz="half" idx="2"/>
          </p:nvPr>
        </p:nvSpPr>
        <p:spPr>
          <a:xfrm>
            <a:off x="1079500" y="2096086"/>
            <a:ext cx="5068082" cy="4557932"/>
          </a:xfrm>
        </p:spPr>
        <p:txBody>
          <a:bodyPr>
            <a:normAutofit fontScale="70000" lnSpcReduction="20000"/>
          </a:bodyPr>
          <a:lstStyle/>
          <a:p>
            <a:pPr marL="457200" indent="-457200" algn="just">
              <a:buFont typeface="Arial" pitchFamily="34" charset="0"/>
              <a:buChar char="•"/>
            </a:pPr>
            <a:r>
              <a:rPr lang="en-US" sz="2700" b="1" dirty="0">
                <a:solidFill>
                  <a:schemeClr val="tx1"/>
                </a:solidFill>
              </a:rPr>
              <a:t>AUSABLE IS A VERY FAT MAN AND SURELY DOSN’T FITS INTO THE PICTURE OF A SECRET AGENT ACCORDING TO FOWER WHO WAS WITH AUSABLE WITH THE HOPE OF WITNESSING SOME FABULOUS DOINGS OF A AGENT. FOWER WAS DEPRESSED. HE COULD NOT FIND ANYTHING SPECIAL AND THOUGHT THAT HIS DAY WAS WASTED BUT NEVERTHELESS AUSABLE SAID THAT HE WILL SHOW HIM SOME REPORTS WHICH COULD CHANGE THE TRACK OF THE WHOLE NATION.</a:t>
            </a:r>
          </a:p>
          <a:p>
            <a:endParaRPr lang="en-US" dirty="0"/>
          </a:p>
        </p:txBody>
      </p:sp>
      <p:pic>
        <p:nvPicPr>
          <p:cNvPr id="7" name="Picture 6" descr="Screenshot 2022-07-11 220945.jpg"/>
          <p:cNvPicPr>
            <a:picLocks noChangeAspect="1"/>
          </p:cNvPicPr>
          <p:nvPr/>
        </p:nvPicPr>
        <p:blipFill>
          <a:blip r:embed="rId3"/>
          <a:stretch>
            <a:fillRect/>
          </a:stretch>
        </p:blipFill>
        <p:spPr>
          <a:xfrm>
            <a:off x="6970688" y="834023"/>
            <a:ext cx="4552950" cy="57245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QLQTx1.jpg"/>
          <p:cNvPicPr>
            <a:picLocks noGrp="1" noChangeAspect="1"/>
          </p:cNvPicPr>
          <p:nvPr>
            <p:ph idx="1"/>
          </p:nvPr>
        </p:nvPicPr>
        <p:blipFill>
          <a:blip r:embed="rId2"/>
          <a:stretch>
            <a:fillRect/>
          </a:stretch>
        </p:blipFill>
        <p:spPr>
          <a:xfrm>
            <a:off x="6864350" y="1829812"/>
            <a:ext cx="4559300" cy="41911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p:cNvSpPr>
            <a:spLocks noGrp="1"/>
          </p:cNvSpPr>
          <p:nvPr>
            <p:ph type="body" sz="half" idx="2"/>
          </p:nvPr>
        </p:nvSpPr>
        <p:spPr>
          <a:xfrm>
            <a:off x="1079498" y="2382640"/>
            <a:ext cx="5039947" cy="3807138"/>
          </a:xfrm>
        </p:spPr>
        <p:txBody>
          <a:bodyPr>
            <a:noAutofit/>
          </a:bodyPr>
          <a:lstStyle/>
          <a:p>
            <a:pPr marL="457200" indent="-457200" algn="just">
              <a:buFont typeface="Arial" pitchFamily="34" charset="0"/>
              <a:buChar char="•"/>
            </a:pPr>
            <a:r>
              <a:rPr lang="en-US" sz="1900" b="1" dirty="0">
                <a:solidFill>
                  <a:schemeClr val="tx1"/>
                </a:solidFill>
              </a:rPr>
              <a:t>AUSABLE WAS LIVING IN A HOTEL ROOM. IT WAS A SMALL ROOM, ON THE SIXTH AND TOP FLOOR. WHEN AUSABLE AND FOWER ENTERED THE ROOM THEY MET WITH MAX, ANOTHER INDERCOVERED SECRET AGENT. HE WAS AFTER THE REPORTS AND WAS HOLDING A GUN POINTING TOWARDS AUSIBLE. FOWER BECAME EXCITED WITH THE IDEAS OF GUNS, SHOOTING, FIGHTING ETC.</a:t>
            </a:r>
          </a:p>
        </p:txBody>
      </p:sp>
      <p:sp>
        <p:nvSpPr>
          <p:cNvPr id="5" name="Title 1"/>
          <p:cNvSpPr>
            <a:spLocks noGrp="1"/>
          </p:cNvSpPr>
          <p:nvPr>
            <p:ph type="title"/>
          </p:nvPr>
        </p:nvSpPr>
        <p:spPr>
          <a:xfrm>
            <a:off x="1071563" y="588963"/>
            <a:ext cx="10266997" cy="1292225"/>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PLOT</a:t>
            </a:r>
            <a:endParaRPr lang="en-US"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246280_16061017110043391702.jpg"/>
          <p:cNvPicPr>
            <a:picLocks noGrp="1" noChangeAspect="1"/>
          </p:cNvPicPr>
          <p:nvPr>
            <p:ph idx="1"/>
          </p:nvPr>
        </p:nvPicPr>
        <p:blipFill>
          <a:blip r:embed="rId2"/>
          <a:stretch>
            <a:fillRect/>
          </a:stretch>
        </p:blipFill>
        <p:spPr>
          <a:xfrm>
            <a:off x="604838" y="1575582"/>
            <a:ext cx="4656137" cy="45860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p:cNvSpPr>
            <a:spLocks noGrp="1"/>
          </p:cNvSpPr>
          <p:nvPr>
            <p:ph type="body" sz="half" idx="2"/>
          </p:nvPr>
        </p:nvSpPr>
        <p:spPr>
          <a:xfrm>
            <a:off x="5655212" y="1955409"/>
            <a:ext cx="5908431" cy="4360985"/>
          </a:xfrm>
        </p:spPr>
        <p:txBody>
          <a:bodyPr>
            <a:normAutofit fontScale="85000" lnSpcReduction="20000"/>
          </a:bodyPr>
          <a:lstStyle/>
          <a:p>
            <a:pPr marL="457200" indent="-457200" algn="just">
              <a:buFont typeface="Arial" pitchFamily="34" charset="0"/>
              <a:buChar char="•"/>
            </a:pPr>
            <a:r>
              <a:rPr lang="en-US" b="1" dirty="0">
                <a:solidFill>
                  <a:schemeClr val="tx1"/>
                </a:solidFill>
              </a:rPr>
              <a:t>WHILE THEY WERE TALKING, AUSABLE STARTED WITH A STORY ABOUT HOW A GUY HAD ENTERED FROM THE BALCONY LAST MONTH BELOW HIS ROOM. WHILE THIS TALK WAS GOING ON, A SUDDEN KNOCK WAS HEARD AT THE DOOR. AUSABLE SAID THAT IT MUST BE THE POLICE AS HE WANTED THEM TO CHECK ON HIM AFTER SOMETIME BECAUSE HE WANTED TO MAKE THE REPORTS THAT WERE COMING IN EXTRA SECURE. MAX, POINTING HIS GUN TOWARDS THEM, SAID THAT HE WOULD BE WAITING IN THE BALCONY AND THAT AUSABLE SHOULD SEND AWAY THE POLICE OTHERWISE HE WOULD SHOOT THEM AND EVEN TAKE THE RISK OF BEING CAUGHT BY THE POLICE. </a:t>
            </a:r>
          </a:p>
        </p:txBody>
      </p:sp>
      <p:sp>
        <p:nvSpPr>
          <p:cNvPr id="5" name="Title 1"/>
          <p:cNvSpPr>
            <a:spLocks noGrp="1"/>
          </p:cNvSpPr>
          <p:nvPr>
            <p:ph type="title"/>
          </p:nvPr>
        </p:nvSpPr>
        <p:spPr>
          <a:xfrm>
            <a:off x="1223890" y="349250"/>
            <a:ext cx="9648874" cy="1293813"/>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PLOT</a:t>
            </a:r>
            <a:endParaRPr lang="en-US"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png"/>
          <p:cNvPicPr>
            <a:picLocks noGrp="1" noChangeAspect="1"/>
          </p:cNvPicPr>
          <p:nvPr>
            <p:ph idx="1"/>
          </p:nvPr>
        </p:nvPicPr>
        <p:blipFill>
          <a:blip r:embed="rId2"/>
          <a:stretch>
            <a:fillRect/>
          </a:stretch>
        </p:blipFill>
        <p:spPr>
          <a:xfrm>
            <a:off x="7857734" y="1926053"/>
            <a:ext cx="3897972" cy="38979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p:cNvSpPr>
            <a:spLocks noGrp="1"/>
          </p:cNvSpPr>
          <p:nvPr>
            <p:ph type="body" sz="half" idx="2"/>
          </p:nvPr>
        </p:nvSpPr>
        <p:spPr>
          <a:xfrm>
            <a:off x="520506" y="2222696"/>
            <a:ext cx="6907236" cy="4178098"/>
          </a:xfrm>
        </p:spPr>
        <p:txBody>
          <a:bodyPr>
            <a:noAutofit/>
          </a:bodyPr>
          <a:lstStyle/>
          <a:p>
            <a:pPr marL="457200" indent="-457200" algn="just">
              <a:buFont typeface="Arial" pitchFamily="34" charset="0"/>
              <a:buChar char="•"/>
            </a:pPr>
            <a:r>
              <a:rPr lang="en-US" sz="1800" b="1" dirty="0">
                <a:solidFill>
                  <a:schemeClr val="tx1"/>
                </a:solidFill>
              </a:rPr>
              <a:t>AS THE DOORKNOB IS TURNED, MAX JUMPS OUT OF THE WINDOW AND A LOUD SCREAM IS HEARD. THE DOOR OPENS AND A WAITER COMES IN AND SAYS THAT HE HAS BROUGHT THE WINE THAT MR. AUSABLE HAD ORDERED. HE KEEPS THE BOTTLE, TRAY AND GLASSES ON THE TABLE AND LEAVES. FOWLER IS SURPRISED AND ASKS HIM ABOUT THE POLICE TO WHICH AUSABLE REPLIED THAT THERE WAS NO POLICE. THEN FOWLER ASKED WHAT ABOUT THE PERSON WHO WAS WAITING IN THE BALCONY OUTSIDE THE WINDOW TO WHICH AUSABLE REPLIED THAT THE PERSON WOULD NOT RETURN AND THAT THERE WAS NO BALCONY THERE. </a:t>
            </a:r>
          </a:p>
        </p:txBody>
      </p:sp>
      <p:sp>
        <p:nvSpPr>
          <p:cNvPr id="5" name="Title 1"/>
          <p:cNvSpPr>
            <a:spLocks noGrp="1"/>
          </p:cNvSpPr>
          <p:nvPr>
            <p:ph type="title"/>
          </p:nvPr>
        </p:nvSpPr>
        <p:spPr>
          <a:xfrm>
            <a:off x="1015290" y="477128"/>
            <a:ext cx="10281065" cy="1292225"/>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PLOT</a:t>
            </a:r>
            <a:endParaRPr lang="en-US"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A.jpg"/>
          <p:cNvPicPr>
            <a:picLocks noGrp="1" noChangeAspect="1"/>
          </p:cNvPicPr>
          <p:nvPr>
            <p:ph idx="1"/>
          </p:nvPr>
        </p:nvPicPr>
        <p:blipFill>
          <a:blip r:embed="rId2"/>
          <a:stretch>
            <a:fillRect/>
          </a:stretch>
        </p:blipFill>
        <p:spPr>
          <a:xfrm>
            <a:off x="675736" y="1913206"/>
            <a:ext cx="5463343" cy="41640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3"/>
          <p:cNvSpPr>
            <a:spLocks noGrp="1"/>
          </p:cNvSpPr>
          <p:nvPr>
            <p:ph type="body" sz="half" idx="2"/>
          </p:nvPr>
        </p:nvSpPr>
        <p:spPr>
          <a:xfrm>
            <a:off x="6579966" y="1997612"/>
            <a:ext cx="4786729" cy="4262511"/>
          </a:xfrm>
        </p:spPr>
        <p:txBody>
          <a:bodyPr>
            <a:normAutofit fontScale="92500" lnSpcReduction="10000"/>
          </a:bodyPr>
          <a:lstStyle/>
          <a:p>
            <a:pPr algn="just"/>
            <a:r>
              <a:rPr lang="en-US" b="1" dirty="0">
                <a:solidFill>
                  <a:schemeClr val="tx1"/>
                </a:solidFill>
              </a:rPr>
              <a:t>THIS SHOWS THE QUICK WIT OF AUSABLE AS HE TOOK ADVANTAGE OF THE SITUATION AND MADE MAX NERVOUS DUE TO WHICH HE JUMPED OUT OF THE WINDOW WITHOUT THINKING AND LOOKING DOWN. HE HAD JUMPED FROM THE TOP FLOOR OF THE HOTEL AND WOULD HAVE POSSIBLY DIED. THIS IS HOW AUSABLE OUTWITTED MAX AND SAVED HIMSELF FROM A VERY DANGEROUS SITUATION."</a:t>
            </a:r>
          </a:p>
          <a:p>
            <a:endParaRPr lang="en-US" dirty="0"/>
          </a:p>
        </p:txBody>
      </p:sp>
      <p:sp>
        <p:nvSpPr>
          <p:cNvPr id="5" name="Title 1"/>
          <p:cNvSpPr>
            <a:spLocks noGrp="1"/>
          </p:cNvSpPr>
          <p:nvPr>
            <p:ph type="title"/>
          </p:nvPr>
        </p:nvSpPr>
        <p:spPr>
          <a:xfrm>
            <a:off x="3885101" y="223692"/>
            <a:ext cx="3906837" cy="1292225"/>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PLOT</a:t>
            </a:r>
            <a:endParaRPr lang="en-US"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86CE6-5070-2164-EAE2-5091CD0C98BD}"/>
              </a:ext>
            </a:extLst>
          </p:cNvPr>
          <p:cNvSpPr>
            <a:spLocks noGrp="1"/>
          </p:cNvSpPr>
          <p:nvPr>
            <p:ph type="title"/>
          </p:nvPr>
        </p:nvSpPr>
        <p:spPr>
          <a:xfrm>
            <a:off x="2197101" y="1229638"/>
            <a:ext cx="7797799" cy="1532951"/>
          </a:xfrm>
        </p:spPr>
        <p:txBody>
          <a:bodyPr vert="horz" lIns="0" tIns="0" rIns="0" bIns="0" rtlCol="0" anchor="b" anchorCtr="0">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8800" b="1" u="sng"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a:t>
            </a:r>
            <a:r>
              <a:rPr lang="en-US" sz="8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YOU</a:t>
            </a:r>
          </a:p>
        </p:txBody>
      </p:sp>
      <p:grpSp>
        <p:nvGrpSpPr>
          <p:cNvPr id="18" name="Group 17">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9" name="Rectangle 18">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0" name="Freeform: Shape 29">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4" name="Group 23">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8" name="Freeform: Shape 27">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6" name="Freeform: Shape 25">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Straight Connector 26">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131971394"/>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3393E"/>
      </a:dk2>
      <a:lt2>
        <a:srgbClr val="E8E5E2"/>
      </a:lt2>
      <a:accent1>
        <a:srgbClr val="8AA4C0"/>
      </a:accent1>
      <a:accent2>
        <a:srgbClr val="78AAB0"/>
      </a:accent2>
      <a:accent3>
        <a:srgbClr val="81AA9D"/>
      </a:accent3>
      <a:accent4>
        <a:srgbClr val="77AF86"/>
      </a:accent4>
      <a:accent5>
        <a:srgbClr val="87AB81"/>
      </a:accent5>
      <a:accent6>
        <a:srgbClr val="92A973"/>
      </a:accent6>
      <a:hlink>
        <a:srgbClr val="9B7E5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117</TotalTime>
  <Words>589</Words>
  <Application>Microsoft Office PowerPoint</Application>
  <PresentationFormat>Widescreen</PresentationFormat>
  <Paragraphs>28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LeafVTI</vt:lpstr>
      <vt:lpstr>THE MID-NIGHT VISITOR</vt:lpstr>
      <vt:lpstr>CHARACTERS</vt:lpstr>
      <vt:lpstr>GLOSSARY</vt:lpstr>
      <vt:lpstr>PLOT</vt:lpstr>
      <vt:lpstr>PLOT</vt:lpstr>
      <vt:lpstr>PLOT</vt:lpstr>
      <vt:lpstr>PLOT</vt:lpstr>
      <vt:lpstr>PLOT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15543@vivekanandschool.in</cp:lastModifiedBy>
  <cp:revision>58</cp:revision>
  <dcterms:created xsi:type="dcterms:W3CDTF">2022-07-08T13:57:26Z</dcterms:created>
  <dcterms:modified xsi:type="dcterms:W3CDTF">2022-07-11T17:05:09Z</dcterms:modified>
</cp:coreProperties>
</file>