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76" r:id="rId6"/>
    <p:sldId id="260" r:id="rId7"/>
    <p:sldId id="264" r:id="rId8"/>
    <p:sldId id="265" r:id="rId9"/>
    <p:sldId id="266" r:id="rId10"/>
    <p:sldId id="277" r:id="rId11"/>
    <p:sldId id="278" r:id="rId12"/>
    <p:sldId id="279" r:id="rId13"/>
    <p:sldId id="280" r:id="rId14"/>
    <p:sldId id="281" r:id="rId15"/>
    <p:sldId id="282" r:id="rId16"/>
    <p:sldId id="283" r:id="rId17"/>
    <p:sldId id="284" r:id="rId18"/>
    <p:sldId id="285"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1" d="100"/>
          <a:sy n="81" d="100"/>
        </p:scale>
        <p:origin x="1498" y="4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6319" y="802299"/>
            <a:ext cx="5618515" cy="2541431"/>
          </a:xfrm>
        </p:spPr>
        <p:txBody>
          <a:bodyPr bIns="0" anchor="b">
            <a:normAutofit/>
          </a:bodyPr>
          <a:lstStyle>
            <a:lvl1pPr algn="l">
              <a:defRPr sz="5400"/>
            </a:lvl1pPr>
          </a:lstStyle>
          <a:p>
            <a:r>
              <a:rPr lang="en-US"/>
              <a:t>Click to edit Master title style</a:t>
            </a:r>
            <a:endParaRPr lang="en-US" dirty="0"/>
          </a:p>
        </p:txBody>
      </p:sp>
      <p:sp>
        <p:nvSpPr>
          <p:cNvPr id="3" name="Subtitle 2"/>
          <p:cNvSpPr>
            <a:spLocks noGrp="1"/>
          </p:cNvSpPr>
          <p:nvPr>
            <p:ph type="subTitle" idx="1"/>
          </p:nvPr>
        </p:nvSpPr>
        <p:spPr>
          <a:xfrm>
            <a:off x="2396319" y="3531205"/>
            <a:ext cx="5618515" cy="977621"/>
          </a:xfrm>
        </p:spPr>
        <p:txBody>
          <a:bodyPr tIns="91440" bIns="91440">
            <a:normAutofit/>
          </a:bodyPr>
          <a:lstStyle>
            <a:lvl1pPr marL="0" indent="0" algn="l">
              <a:buNone/>
              <a:defRPr sz="1600" b="0" cap="all" baseline="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a:xfrm>
            <a:off x="2396319" y="329308"/>
            <a:ext cx="3086292" cy="309201"/>
          </a:xfrm>
        </p:spPr>
        <p:txBody>
          <a:bodyPr/>
          <a:lstStyle/>
          <a:p>
            <a:endParaRPr lang="en-US"/>
          </a:p>
        </p:txBody>
      </p:sp>
      <p:sp>
        <p:nvSpPr>
          <p:cNvPr id="6" name="Slide Number Placeholder 5"/>
          <p:cNvSpPr>
            <a:spLocks noGrp="1"/>
          </p:cNvSpPr>
          <p:nvPr>
            <p:ph type="sldNum" sz="quarter" idx="12"/>
          </p:nvPr>
        </p:nvSpPr>
        <p:spPr>
          <a:xfrm>
            <a:off x="1434703" y="798973"/>
            <a:ext cx="802005" cy="503578"/>
          </a:xfrm>
        </p:spPr>
        <p:txBody>
          <a:bodyPr/>
          <a:lstStyle/>
          <a:p>
            <a:fld id="{C1FF6DA9-008F-8B48-92A6-B652298478BF}" type="slidenum">
              <a:rPr lang="en-US" smtClean="0"/>
              <a:t>‹#›</a:t>
            </a:fld>
            <a:endParaRPr lang="en-US"/>
          </a:p>
        </p:txBody>
      </p:sp>
      <p:cxnSp>
        <p:nvCxnSpPr>
          <p:cNvPr id="15" name="Straight Connector 14"/>
          <p:cNvCxnSpPr/>
          <p:nvPr/>
        </p:nvCxnSpPr>
        <p:spPr>
          <a:xfrm>
            <a:off x="2396319" y="3528542"/>
            <a:ext cx="561851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930464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14744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918028"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1" y="798974"/>
            <a:ext cx="5301095"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6918028" y="798974"/>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62975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021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1" y="1756130"/>
            <a:ext cx="5617002" cy="1887950"/>
          </a:xfrm>
        </p:spPr>
        <p:txBody>
          <a:bodyPr anchor="b">
            <a:normAutofit/>
          </a:bodyPr>
          <a:lstStyle>
            <a:lvl1pPr algn="l">
              <a:defRPr sz="3200"/>
            </a:lvl1pPr>
          </a:lstStyle>
          <a:p>
            <a:r>
              <a:rPr lang="en-US"/>
              <a:t>Click to edit Master title style</a:t>
            </a:r>
            <a:endParaRPr lang="en-US" dirty="0"/>
          </a:p>
        </p:txBody>
      </p:sp>
      <p:sp>
        <p:nvSpPr>
          <p:cNvPr id="3" name="Text Placeholder 2"/>
          <p:cNvSpPr>
            <a:spLocks noGrp="1"/>
          </p:cNvSpPr>
          <p:nvPr>
            <p:ph type="body" idx="1"/>
          </p:nvPr>
        </p:nvSpPr>
        <p:spPr>
          <a:xfrm>
            <a:off x="1443492" y="3806196"/>
            <a:ext cx="5617002" cy="1012929"/>
          </a:xfrm>
        </p:spPr>
        <p:txBody>
          <a:bodyPr tIns="91440">
            <a:normAutofit/>
          </a:bodyPr>
          <a:lstStyle>
            <a:lvl1pPr marL="0" indent="0" algn="l">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443491" y="3804985"/>
            <a:ext cx="561700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43746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57134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0" y="2013936"/>
            <a:ext cx="3125871"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89182" y="2013936"/>
            <a:ext cx="3125652"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380442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cxnSp>
        <p:nvCxnSpPr>
          <p:cNvPr id="36" name="Straight Connector 35"/>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1443491" y="804164"/>
            <a:ext cx="6571344"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3125766"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3125766"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89182" y="2023004"/>
            <a:ext cx="3125652"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89182" y="2821491"/>
            <a:ext cx="31256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483779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cxnSp>
        <p:nvCxnSpPr>
          <p:cNvPr id="32" name="Straight Connector 31"/>
          <p:cNvCxnSpPr/>
          <p:nvPr/>
        </p:nvCxnSpPr>
        <p:spPr>
          <a:xfrm>
            <a:off x="1443491" y="1847088"/>
            <a:ext cx="6571343" cy="0"/>
          </a:xfrm>
          <a:prstGeom prst="line">
            <a:avLst/>
          </a:prstGeom>
          <a:ln w="31750"/>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036230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2868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828178"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7369"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441748" y="3205491"/>
            <a:ext cx="242327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490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13" name="Group 12"/>
          <p:cNvGrpSpPr/>
          <p:nvPr/>
        </p:nvGrpSpPr>
        <p:grpSpPr>
          <a:xfrm>
            <a:off x="4996501" y="482171"/>
            <a:ext cx="3511387" cy="5149101"/>
            <a:chOff x="6852919" y="583365"/>
            <a:chExt cx="4681849" cy="5181928"/>
          </a:xfrm>
        </p:grpSpPr>
        <p:sp>
          <p:nvSpPr>
            <p:cNvPr id="14" name="Rectangle 13"/>
            <p:cNvSpPr/>
            <p:nvPr/>
          </p:nvSpPr>
          <p:spPr>
            <a:xfrm>
              <a:off x="6852919" y="583365"/>
              <a:ext cx="4681849" cy="5181928"/>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7273787" y="915806"/>
              <a:ext cx="3844017" cy="4507918"/>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8" y="1129513"/>
            <a:ext cx="3244935"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443492" y="3145992"/>
            <a:ext cx="3240286"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252420" cy="320123"/>
          </a:xfrm>
        </p:spPr>
        <p:txBody>
          <a:bodyPr/>
          <a:lstStyle>
            <a:lvl1pPr algn="l">
              <a:defRPr/>
            </a:lvl1pPr>
          </a:lstStyle>
          <a:p>
            <a:fld id="{5BCAD085-E8A6-8845-BD4E-CB4CCA059FC4}" type="datetimeFigureOut">
              <a:rPr lang="en-US" smtClean="0"/>
              <a:t>3/18/2025</a:t>
            </a:fld>
            <a:endParaRPr lang="en-US"/>
          </a:p>
        </p:txBody>
      </p:sp>
      <p:sp>
        <p:nvSpPr>
          <p:cNvPr id="6" name="Footer Placeholder 5"/>
          <p:cNvSpPr>
            <a:spLocks noGrp="1"/>
          </p:cNvSpPr>
          <p:nvPr>
            <p:ph type="ftr" sz="quarter" idx="11"/>
          </p:nvPr>
        </p:nvSpPr>
        <p:spPr>
          <a:xfrm>
            <a:off x="1437530" y="318641"/>
            <a:ext cx="325155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441281" y="3143605"/>
            <a:ext cx="324201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035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10" name="Rectangle 9"/>
          <p:cNvSpPr/>
          <p:nvPr/>
        </p:nvSpPr>
        <p:spPr>
          <a:xfrm>
            <a:off x="0" y="2015734"/>
            <a:ext cx="9144000" cy="4079520"/>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l="12500" t="1538" r="12500" b="-1538"/>
          <a:stretch/>
        </p:blipFill>
        <p:spPr>
          <a:xfrm>
            <a:off x="-1" y="6095253"/>
            <a:ext cx="9144001" cy="774727"/>
          </a:xfrm>
          <a:prstGeom prst="rect">
            <a:avLst/>
          </a:prstGeom>
        </p:spPr>
      </p:pic>
      <p:cxnSp>
        <p:nvCxnSpPr>
          <p:cNvPr id="13" name="Straight Connector 12"/>
          <p:cNvCxnSpPr/>
          <p:nvPr/>
        </p:nvCxnSpPr>
        <p:spPr>
          <a:xfrm>
            <a:off x="0" y="6101127"/>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443491" y="804520"/>
            <a:ext cx="6571343"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57134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4654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3/18/2025</a:t>
            </a:fld>
            <a:endParaRPr lang="en-US"/>
          </a:p>
        </p:txBody>
      </p:sp>
      <p:sp>
        <p:nvSpPr>
          <p:cNvPr id="5" name="Footer Placeholder 4"/>
          <p:cNvSpPr>
            <a:spLocks noGrp="1"/>
          </p:cNvSpPr>
          <p:nvPr>
            <p:ph type="ftr" sz="quarter" idx="3"/>
          </p:nvPr>
        </p:nvSpPr>
        <p:spPr>
          <a:xfrm>
            <a:off x="1443491" y="329308"/>
            <a:ext cx="4034004"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13470513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a:t>Bank Management System</a:t>
            </a:r>
          </a:p>
        </p:txBody>
      </p:sp>
      <p:sp>
        <p:nvSpPr>
          <p:cNvPr id="3" name="Subtitle 2"/>
          <p:cNvSpPr>
            <a:spLocks noGrp="1"/>
          </p:cNvSpPr>
          <p:nvPr>
            <p:ph type="subTitle" idx="1"/>
          </p:nvPr>
        </p:nvSpPr>
        <p:spPr/>
        <p:txBody>
          <a:bodyPr>
            <a:normAutofit fontScale="70000" lnSpcReduction="20000"/>
          </a:bodyPr>
          <a:lstStyle/>
          <a:p>
            <a:r>
              <a:rPr dirty="0"/>
              <a:t>Software Modeling and Design Project</a:t>
            </a:r>
          </a:p>
          <a:p>
            <a:r>
              <a:rPr dirty="0"/>
              <a:t>Team Members: </a:t>
            </a:r>
            <a:r>
              <a:rPr dirty="0" err="1"/>
              <a:t>Visi</a:t>
            </a:r>
            <a:r>
              <a:rPr dirty="0"/>
              <a:t>, Fabio, Alonso, David, </a:t>
            </a:r>
            <a:r>
              <a:rPr dirty="0" err="1"/>
              <a:t>Enklajd</a:t>
            </a:r>
            <a:r>
              <a:rPr dirty="0"/>
              <a:t>, </a:t>
            </a:r>
            <a:r>
              <a:rPr dirty="0" err="1"/>
              <a:t>Flori</a:t>
            </a:r>
            <a:r>
              <a:rPr dirty="0"/>
              <a:t>, </a:t>
            </a:r>
            <a:r>
              <a:rPr dirty="0" err="1"/>
              <a:t>Erdi</a:t>
            </a:r>
            <a:endParaRPr dirty="0"/>
          </a:p>
          <a:p>
            <a:r>
              <a:rPr dirty="0"/>
              <a:t>March 2025</a:t>
            </a:r>
          </a:p>
        </p:txBody>
      </p:sp>
      <p:pic>
        <p:nvPicPr>
          <p:cNvPr id="5" name="Picture 4">
            <a:extLst>
              <a:ext uri="{FF2B5EF4-FFF2-40B4-BE49-F238E27FC236}">
                <a16:creationId xmlns:a16="http://schemas.microsoft.com/office/drawing/2014/main" id="{0043169C-20F5-41B5-A568-04AA1EF2CAB8}"/>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2BF03D-29DC-A948-7957-7451B63518C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A94F795-B21E-A664-D93C-419475C444F9}"/>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D6D2EDD7-6059-759A-270E-C8732E774BD4}"/>
              </a:ext>
            </a:extLst>
          </p:cNvPr>
          <p:cNvSpPr>
            <a:spLocks noGrp="1"/>
          </p:cNvSpPr>
          <p:nvPr>
            <p:ph idx="1"/>
          </p:nvPr>
        </p:nvSpPr>
        <p:spPr>
          <a:xfrm>
            <a:off x="463103" y="1168924"/>
            <a:ext cx="7691083" cy="4810823"/>
          </a:xfrm>
        </p:spPr>
        <p:txBody>
          <a:bodyPr>
            <a:normAutofit fontScale="85000" lnSpcReduction="20000"/>
          </a:bodyPr>
          <a:lstStyle/>
          <a:p>
            <a:pPr marL="342900" indent="-342900" fontAlgn="base">
              <a:lnSpc>
                <a:spcPct val="107000"/>
              </a:lnSpc>
              <a:spcBef>
                <a:spcPts val="1200"/>
              </a:spcBef>
              <a:spcAft>
                <a:spcPts val="300"/>
              </a:spcAft>
              <a:buFont typeface="+mj-lt"/>
              <a:buAutoNum type="arabicPeriod"/>
            </a:pPr>
            <a:r>
              <a:rPr lang="en-US" sz="1800" dirty="0"/>
              <a:t>Customer shall be able to request a checkbook because they need to make payments via checks</a:t>
            </a: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Bank Employee shall be able to approve or reject account creation request because accounts must be verified before activation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Bank Employee shall be able to view all client accounts because they need to manage customer data</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Bank Employee shall be able to update client account information because clients may request changes to personal details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Bank Employee shall be able to check client loan status because they need to manage loan repayments and approvals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Administrator shall be able to manage employee accounts because they need to assign roles and permissions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 shall be able to monitor all transactions because fraud detection and auditing are necessary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 shall be able to freeze or close accounts because fraudulent activities or client requests may require account suspension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pic>
        <p:nvPicPr>
          <p:cNvPr id="4" name="Picture 3">
            <a:extLst>
              <a:ext uri="{FF2B5EF4-FFF2-40B4-BE49-F238E27FC236}">
                <a16:creationId xmlns:a16="http://schemas.microsoft.com/office/drawing/2014/main" id="{7DB177FF-1A6D-5F7B-F338-A4C30B61EB2C}"/>
              </a:ext>
            </a:extLst>
          </p:cNvPr>
          <p:cNvPicPr>
            <a:picLocks noChangeAspect="1"/>
          </p:cNvPicPr>
          <p:nvPr/>
        </p:nvPicPr>
        <p:blipFill>
          <a:blip r:embed="rId3"/>
          <a:stretch>
            <a:fillRect/>
          </a:stretch>
        </p:blipFill>
        <p:spPr>
          <a:xfrm>
            <a:off x="6747681" y="7520"/>
            <a:ext cx="2396319" cy="794779"/>
          </a:xfrm>
          <a:prstGeom prst="rect">
            <a:avLst/>
          </a:prstGeom>
        </p:spPr>
      </p:pic>
    </p:spTree>
    <p:extLst>
      <p:ext uri="{BB962C8B-B14F-4D97-AF65-F5344CB8AC3E}">
        <p14:creationId xmlns:p14="http://schemas.microsoft.com/office/powerpoint/2010/main" val="1879537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74CD4-0F16-B542-9D36-BD0525D9D53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9FB031E-BEAA-979B-789F-9F7BE42E2C6F}"/>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6CAD0BBC-576F-B629-5FE3-A6EEFF18654D}"/>
              </a:ext>
            </a:extLst>
          </p:cNvPr>
          <p:cNvSpPr>
            <a:spLocks noGrp="1"/>
          </p:cNvSpPr>
          <p:nvPr>
            <p:ph idx="1"/>
          </p:nvPr>
        </p:nvSpPr>
        <p:spPr>
          <a:xfrm>
            <a:off x="463103" y="1168924"/>
            <a:ext cx="7691083" cy="4810823"/>
          </a:xfrm>
        </p:spPr>
        <p:txBody>
          <a:bodyPr>
            <a:normAutofit fontScale="92500" lnSpcReduction="10000"/>
          </a:bodyPr>
          <a:lstStyle/>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Administrator shall be able to generate reports on transactions because financial oversight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System shall be able to validate account details during creation because to prevent errors and fraud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System shall be able to send transaction alerts to customers because customers need to be notified of account activity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System shall be able to generate monthly account statements for customers because customers need a record of their financial activities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kern="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System shall be able to apply security measures for online transactions because to prevent unauthorized access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System shall be able to set loan eligibility criteria because to ensure that loans are given based on financial capability.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System shall be able to apply interest rates to loan accounts because to calculate the amount to be paid back.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pic>
        <p:nvPicPr>
          <p:cNvPr id="4" name="Picture 3">
            <a:extLst>
              <a:ext uri="{FF2B5EF4-FFF2-40B4-BE49-F238E27FC236}">
                <a16:creationId xmlns:a16="http://schemas.microsoft.com/office/drawing/2014/main" id="{177D4D1D-2279-E363-CAA2-81F2721B02FC}"/>
              </a:ext>
            </a:extLst>
          </p:cNvPr>
          <p:cNvPicPr>
            <a:picLocks noChangeAspect="1"/>
          </p:cNvPicPr>
          <p:nvPr/>
        </p:nvPicPr>
        <p:blipFill>
          <a:blip r:embed="rId3"/>
          <a:stretch>
            <a:fillRect/>
          </a:stretch>
        </p:blipFill>
        <p:spPr>
          <a:xfrm>
            <a:off x="6747681" y="7520"/>
            <a:ext cx="2396319" cy="794779"/>
          </a:xfrm>
          <a:prstGeom prst="rect">
            <a:avLst/>
          </a:prstGeom>
        </p:spPr>
      </p:pic>
    </p:spTree>
    <p:extLst>
      <p:ext uri="{BB962C8B-B14F-4D97-AF65-F5344CB8AC3E}">
        <p14:creationId xmlns:p14="http://schemas.microsoft.com/office/powerpoint/2010/main" val="3255331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A7F682-648A-45B2-9367-470045A3D13A}"/>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74D3FDE7-6725-DA29-8A37-85154CC6CCEB}"/>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D8778498-5463-5DDE-5253-F626062C9297}"/>
              </a:ext>
            </a:extLst>
          </p:cNvPr>
          <p:cNvSpPr>
            <a:spLocks noGrp="1"/>
          </p:cNvSpPr>
          <p:nvPr>
            <p:ph idx="1"/>
          </p:nvPr>
        </p:nvSpPr>
        <p:spPr>
          <a:xfrm>
            <a:off x="463103" y="1168924"/>
            <a:ext cx="7691083" cy="4810823"/>
          </a:xfrm>
        </p:spPr>
        <p:txBody>
          <a:bodyPr>
            <a:normAutofit fontScale="92500" lnSpcReduction="20000"/>
          </a:bodyPr>
          <a:lstStyle/>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Customer shall be able to view transaction history because they need to keep track of all their financial transactions.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Customer shall be able to set account preferences (e.g., notifications) because they need to customize their experience.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Customer shall be able to request account suspension because they may need to temporarily disable their account.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Bank Employee shall be able to approve or deny loan applications because they need to assess loan risk.</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System shall be able to calculate loan repayment schedules because customers need clear repayment plans.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System shall be able to perform automatic currency conversion for international transactions because customers need to send and receive funds across borders.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a:pPr>
            <a:r>
              <a:rPr lang="en-GB" sz="1800" dirty="0">
                <a:effectLst/>
                <a:latin typeface="Arial" panose="020B0604020202020204" pitchFamily="34" charset="0"/>
                <a:ea typeface="Times New Roman" panose="02020603050405020304" pitchFamily="18" charset="0"/>
                <a:cs typeface="Times New Roman" panose="02020603050405020304" pitchFamily="18" charset="0"/>
              </a:rPr>
              <a:t>System shall be able to block suspicious transactions because fraudulent activities need to be prevented.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pic>
        <p:nvPicPr>
          <p:cNvPr id="4" name="Picture 3">
            <a:extLst>
              <a:ext uri="{FF2B5EF4-FFF2-40B4-BE49-F238E27FC236}">
                <a16:creationId xmlns:a16="http://schemas.microsoft.com/office/drawing/2014/main" id="{730B347D-BD5D-9948-D89D-2D77008CA3CC}"/>
              </a:ext>
            </a:extLst>
          </p:cNvPr>
          <p:cNvPicPr>
            <a:picLocks noChangeAspect="1"/>
          </p:cNvPicPr>
          <p:nvPr/>
        </p:nvPicPr>
        <p:blipFill>
          <a:blip r:embed="rId3"/>
          <a:stretch>
            <a:fillRect/>
          </a:stretch>
        </p:blipFill>
        <p:spPr>
          <a:xfrm>
            <a:off x="6747681" y="7520"/>
            <a:ext cx="2396319" cy="794779"/>
          </a:xfrm>
          <a:prstGeom prst="rect">
            <a:avLst/>
          </a:prstGeom>
        </p:spPr>
      </p:pic>
    </p:spTree>
    <p:extLst>
      <p:ext uri="{BB962C8B-B14F-4D97-AF65-F5344CB8AC3E}">
        <p14:creationId xmlns:p14="http://schemas.microsoft.com/office/powerpoint/2010/main" val="37428179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F7237-8D3C-FF27-A3BB-B3BBB37FD4EE}"/>
              </a:ext>
            </a:extLst>
          </p:cNvPr>
          <p:cNvSpPr>
            <a:spLocks noGrp="1"/>
          </p:cNvSpPr>
          <p:nvPr>
            <p:ph type="title"/>
          </p:nvPr>
        </p:nvSpPr>
        <p:spPr>
          <a:xfrm>
            <a:off x="936942" y="867036"/>
            <a:ext cx="7270116" cy="1049235"/>
          </a:xfrm>
        </p:spPr>
        <p:txBody>
          <a:bodyPr/>
          <a:lstStyle/>
          <a:p>
            <a:r>
              <a:rPr lang="en-GB" dirty="0"/>
              <a:t>Non-Functional Requirements</a:t>
            </a:r>
          </a:p>
        </p:txBody>
      </p:sp>
      <p:sp>
        <p:nvSpPr>
          <p:cNvPr id="3" name="Content Placeholder 2">
            <a:extLst>
              <a:ext uri="{FF2B5EF4-FFF2-40B4-BE49-F238E27FC236}">
                <a16:creationId xmlns:a16="http://schemas.microsoft.com/office/drawing/2014/main" id="{7A029606-4049-AACB-D4BF-99DEEEE01CF2}"/>
              </a:ext>
            </a:extLst>
          </p:cNvPr>
          <p:cNvSpPr>
            <a:spLocks noGrp="1"/>
          </p:cNvSpPr>
          <p:nvPr>
            <p:ph idx="1"/>
          </p:nvPr>
        </p:nvSpPr>
        <p:spPr>
          <a:xfrm>
            <a:off x="1443491" y="2015733"/>
            <a:ext cx="6571343" cy="3678057"/>
          </a:xfrm>
        </p:spPr>
        <p:txBody>
          <a:bodyPr>
            <a:normAutofit fontScale="92500" lnSpcReduction="10000"/>
          </a:bodyPr>
          <a:lstStyle/>
          <a:p>
            <a:pPr>
              <a:lnSpc>
                <a:spcPct val="107000"/>
              </a:lnSpc>
              <a:spcAft>
                <a:spcPts val="8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 Requirements</a:t>
            </a: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3.2.1.1    Usability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be easy to use for customers, requiring minimal training to perform common actions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user documentation and help section should be complete and accessible to help users understand all system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have an intuitive interface that minimizes the learning curve for new users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Bef>
                <a:spcPts val="1200"/>
              </a:spcBef>
              <a:spcAft>
                <a:spcPts val="300"/>
              </a:spcAft>
              <a:buFont typeface="Symbol" panose="05050102010706020507" pitchFamily="18" charset="2"/>
              <a:buChar char=""/>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provide helpful error messages when an invalid action is performed</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BF268114-5169-08D5-9B64-8D3E3E07431C}"/>
              </a:ext>
            </a:extLst>
          </p:cNvPr>
          <p:cNvPicPr>
            <a:picLocks noChangeAspect="1"/>
          </p:cNvPicPr>
          <p:nvPr/>
        </p:nvPicPr>
        <p:blipFill>
          <a:blip r:embed="rId2"/>
          <a:stretch>
            <a:fillRect/>
          </a:stretch>
        </p:blipFill>
        <p:spPr>
          <a:xfrm>
            <a:off x="6747681" y="7520"/>
            <a:ext cx="2396319" cy="794779"/>
          </a:xfrm>
          <a:prstGeom prst="rect">
            <a:avLst/>
          </a:prstGeom>
        </p:spPr>
      </p:pic>
    </p:spTree>
    <p:extLst>
      <p:ext uri="{BB962C8B-B14F-4D97-AF65-F5344CB8AC3E}">
        <p14:creationId xmlns:p14="http://schemas.microsoft.com/office/powerpoint/2010/main" val="36769971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B0D733A-3F59-34D4-4AAA-9FE7E846C9FA}"/>
              </a:ext>
            </a:extLst>
          </p:cNvPr>
          <p:cNvSpPr>
            <a:spLocks noGrp="1"/>
          </p:cNvSpPr>
          <p:nvPr>
            <p:ph idx="1"/>
          </p:nvPr>
        </p:nvSpPr>
        <p:spPr>
          <a:xfrm>
            <a:off x="1443491" y="2015733"/>
            <a:ext cx="6993499" cy="4234238"/>
          </a:xfrm>
        </p:spPr>
        <p:txBody>
          <a:bodyPr/>
          <a:lstStyle/>
          <a:p>
            <a:pPr marL="1371600" lvl="3" indent="0">
              <a:lnSpc>
                <a:spcPct val="107000"/>
              </a:lnSpc>
              <a:spcBef>
                <a:spcPts val="1200"/>
              </a:spcBef>
              <a:spcAft>
                <a:spcPts val="300"/>
              </a:spcAft>
              <a:buClr>
                <a:srgbClr val="000000"/>
              </a:buClr>
              <a:buSzPts val="1100"/>
              <a:buNone/>
            </a:pPr>
            <a:r>
              <a:rPr lang="en-GB" sz="16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  Performance Requirements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handle at least 1000 simultaneous users without degradation in performance</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95% of transactions shall be processed in less than 1 sec</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process at least 10000 transactions per day during break periods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handle data storage requirements of up to 1TB of </a:t>
            </a:r>
            <a:r>
              <a:rPr lang="en-GB" sz="1800" dirty="0" err="1">
                <a:effectLst/>
                <a:latin typeface="Times New Roman" panose="02020603050405020304" pitchFamily="18" charset="0"/>
                <a:ea typeface="Times New Roman" panose="02020603050405020304" pitchFamily="18" charset="0"/>
                <a:cs typeface="Times New Roman" panose="02020603050405020304" pitchFamily="18" charset="0"/>
              </a:rPr>
              <a:t>transactionsal</a:t>
            </a: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 data without performance issues</a:t>
            </a:r>
            <a:endParaRPr lang="en-GB" sz="16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A527081A-E2E2-A9A5-0650-DBCE07EEB91D}"/>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itle 1">
            <a:extLst>
              <a:ext uri="{FF2B5EF4-FFF2-40B4-BE49-F238E27FC236}">
                <a16:creationId xmlns:a16="http://schemas.microsoft.com/office/drawing/2014/main" id="{56A80215-7909-F8E8-8616-4B32245176FB}"/>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8211558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0C50C3-EBFA-53EC-875D-C4F825B8A85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554B9C-A097-C825-77D8-40EC80A37215}"/>
              </a:ext>
            </a:extLst>
          </p:cNvPr>
          <p:cNvSpPr>
            <a:spLocks noGrp="1"/>
          </p:cNvSpPr>
          <p:nvPr>
            <p:ph idx="1"/>
          </p:nvPr>
        </p:nvSpPr>
        <p:spPr>
          <a:xfrm>
            <a:off x="1443491" y="2015733"/>
            <a:ext cx="6993499" cy="4234238"/>
          </a:xfrm>
        </p:spPr>
        <p:txBody>
          <a:bodyPr>
            <a:normAutofit fontScale="92500" lnSpcReduction="20000"/>
          </a:bodyPr>
          <a:lstStyle/>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3.2.1.3       Availability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have an availability of 99.9%, ensuring minimal downtime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support access from multiple geographic regions, including remote branches and online banking services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Scheduled maintenance should be communicated to users at least 24 hours in advance, and downtime should not exceed 2 hours per month</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maximum allowed downtime for unscheduled outages should be 4 hours per year.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12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be able to recover from failure within 5 minutes to minimize impact on user activities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GB" dirty="0"/>
          </a:p>
        </p:txBody>
      </p:sp>
      <p:pic>
        <p:nvPicPr>
          <p:cNvPr id="4" name="Picture 3">
            <a:extLst>
              <a:ext uri="{FF2B5EF4-FFF2-40B4-BE49-F238E27FC236}">
                <a16:creationId xmlns:a16="http://schemas.microsoft.com/office/drawing/2014/main" id="{4DD4B565-618F-9448-5EAB-9D1389D21C06}"/>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itle 1">
            <a:extLst>
              <a:ext uri="{FF2B5EF4-FFF2-40B4-BE49-F238E27FC236}">
                <a16:creationId xmlns:a16="http://schemas.microsoft.com/office/drawing/2014/main" id="{04F0742F-9B4C-5571-82D7-0E4F9B032F59}"/>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33751484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BB52D0-F154-5613-A972-36E07F242F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FAEBD-A38B-A85D-F3A8-6D340561B555}"/>
              </a:ext>
            </a:extLst>
          </p:cNvPr>
          <p:cNvSpPr>
            <a:spLocks noGrp="1"/>
          </p:cNvSpPr>
          <p:nvPr>
            <p:ph idx="1"/>
          </p:nvPr>
        </p:nvSpPr>
        <p:spPr>
          <a:xfrm>
            <a:off x="1443491" y="2015733"/>
            <a:ext cx="6993499" cy="4234238"/>
          </a:xfrm>
        </p:spPr>
        <p:txBody>
          <a:bodyPr>
            <a:normAutofit lnSpcReduction="10000"/>
          </a:bodyPr>
          <a:lstStyle/>
          <a:p>
            <a:pPr>
              <a:lnSpc>
                <a:spcPct val="107000"/>
              </a:lnSpc>
              <a:spcBef>
                <a:spcPts val="1200"/>
              </a:spcBef>
              <a:spcAft>
                <a:spcPts val="300"/>
              </a:spcAft>
              <a:buNone/>
            </a:pPr>
            <a:r>
              <a:rPr lang="en-GB" sz="18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All user data and transactions should be encrypted using AES-256 encryption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log all user activity for auditing and troubleshooting purposes, with logs being stored for a minimum of 1 year.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Access to the system’s backend should be restricted to authorized bank employees only, with role-based access control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8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conduct integrity checks on user data and transactional records to ensure no unauthorized modifications occur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800" dirty="0">
                <a:effectLst/>
                <a:latin typeface="Times New Roman" panose="02020603050405020304" pitchFamily="18" charset="0"/>
                <a:ea typeface="Times New Roman" panose="02020603050405020304" pitchFamily="18" charset="0"/>
              </a:rPr>
              <a:t>Two-factor authentication should be required for all admin-level users </a:t>
            </a:r>
            <a:br>
              <a:rPr lang="en-GB" sz="1800" dirty="0">
                <a:effectLst/>
                <a:latin typeface="Times New Roman" panose="02020603050405020304" pitchFamily="18" charset="0"/>
                <a:ea typeface="Times New Roman" panose="02020603050405020304" pitchFamily="18" charset="0"/>
              </a:rPr>
            </a:br>
            <a:endParaRPr lang="en-GB" dirty="0"/>
          </a:p>
        </p:txBody>
      </p:sp>
      <p:pic>
        <p:nvPicPr>
          <p:cNvPr id="4" name="Picture 3">
            <a:extLst>
              <a:ext uri="{FF2B5EF4-FFF2-40B4-BE49-F238E27FC236}">
                <a16:creationId xmlns:a16="http://schemas.microsoft.com/office/drawing/2014/main" id="{24535692-2B96-FBE7-2E4C-96C0997CC8BF}"/>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itle 1">
            <a:extLst>
              <a:ext uri="{FF2B5EF4-FFF2-40B4-BE49-F238E27FC236}">
                <a16:creationId xmlns:a16="http://schemas.microsoft.com/office/drawing/2014/main" id="{27610BF7-6F0B-17EF-DCCB-BB7696FA3E92}"/>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4742065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F75A22-2B85-4EE9-3566-F521543E65B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94773BB-D47E-6EA6-43B4-54BD6C20A275}"/>
              </a:ext>
            </a:extLst>
          </p:cNvPr>
          <p:cNvSpPr>
            <a:spLocks noGrp="1"/>
          </p:cNvSpPr>
          <p:nvPr>
            <p:ph idx="1"/>
          </p:nvPr>
        </p:nvSpPr>
        <p:spPr>
          <a:xfrm>
            <a:off x="1443491" y="2015733"/>
            <a:ext cx="6993499" cy="4234238"/>
          </a:xfrm>
        </p:spPr>
        <p:txBody>
          <a:bodyPr>
            <a:normAutofit/>
          </a:bodyPr>
          <a:lstStyle/>
          <a:p>
            <a:pPr marL="914400" lvl="2" indent="0" fontAlgn="base">
              <a:lnSpc>
                <a:spcPct val="107000"/>
              </a:lnSpc>
              <a:spcBef>
                <a:spcPts val="1200"/>
              </a:spcBef>
              <a:spcAft>
                <a:spcPts val="300"/>
              </a:spcAft>
              <a:buClr>
                <a:srgbClr val="000000"/>
              </a:buClr>
              <a:buSzPts val="1100"/>
              <a:buNone/>
            </a:pPr>
            <a:r>
              <a:rPr lang="en-GB" sz="20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Organizational Requirements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bank’s internal policies must be adhered to during the development, ensuring compliance with financial regulations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be compatible with the bank’s existing infrastructure, including hardware and software systems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development process must follow the Agile methodology for continuous improvement and rapid feedback cycles</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6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The system should support integration with existing third-party systems, such as payment gateways and credit scoring providers</a:t>
            </a:r>
            <a:r>
              <a:rPr lang="en-GB" sz="16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a:t>
            </a:r>
            <a:endParaRPr lang="en-GB"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87DB6414-A84F-7C8F-AC47-890A3A30B849}"/>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itle 1">
            <a:extLst>
              <a:ext uri="{FF2B5EF4-FFF2-40B4-BE49-F238E27FC236}">
                <a16:creationId xmlns:a16="http://schemas.microsoft.com/office/drawing/2014/main" id="{AB89B255-A5F3-FDCE-6EFE-1519FCC60C43}"/>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40877050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56F34-5E4B-1D4F-22A5-DCBA8D0DD17E}"/>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8CDC42E-FDDA-E3EF-10E3-D42238799302}"/>
              </a:ext>
            </a:extLst>
          </p:cNvPr>
          <p:cNvSpPr>
            <a:spLocks noGrp="1"/>
          </p:cNvSpPr>
          <p:nvPr>
            <p:ph idx="1"/>
          </p:nvPr>
        </p:nvSpPr>
        <p:spPr>
          <a:xfrm>
            <a:off x="1443491" y="2015733"/>
            <a:ext cx="6993499" cy="4234238"/>
          </a:xfrm>
        </p:spPr>
        <p:txBody>
          <a:bodyPr>
            <a:normAutofit/>
          </a:bodyPr>
          <a:lstStyle/>
          <a:p>
            <a:pPr marL="914400" lvl="2" indent="0" fontAlgn="base">
              <a:lnSpc>
                <a:spcPct val="107000"/>
              </a:lnSpc>
              <a:spcBef>
                <a:spcPts val="1200"/>
              </a:spcBef>
              <a:spcAft>
                <a:spcPts val="300"/>
              </a:spcAft>
              <a:buClr>
                <a:srgbClr val="000000"/>
              </a:buClr>
              <a:buSzPts val="1100"/>
              <a:buNone/>
            </a:pPr>
            <a:r>
              <a:rPr lang="en-GB" sz="1200" b="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External Requirements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comply with the GDPR for data protection and privacy of EU customers</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must comply with industry standards such as PCI DSS for secure handling of payment card data.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integrate with government systems for tax reporting and financial audits where necessary.</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en-GB" sz="1400" dirty="0">
                <a:effectLst/>
                <a:latin typeface="Times New Roman" panose="02020603050405020304" pitchFamily="18" charset="0"/>
                <a:ea typeface="Times New Roman" panose="02020603050405020304" pitchFamily="18" charset="0"/>
                <a:cs typeface="Times New Roman" panose="02020603050405020304" pitchFamily="18" charset="0"/>
              </a:rPr>
              <a:t>The system should support interoperability with other banks for cross-bank transfers (e.g., SWIFT, SEPA).</a:t>
            </a:r>
            <a:endParaRPr lang="en-GB" sz="1200" dirty="0">
              <a:effectLst/>
              <a:latin typeface="Calibri" panose="020F0502020204030204" pitchFamily="34" charset="0"/>
              <a:ea typeface="Calibri" panose="020F0502020204030204" pitchFamily="34" charset="0"/>
              <a:cs typeface="Times New Roman" panose="02020603050405020304" pitchFamily="18" charset="0"/>
            </a:endParaRPr>
          </a:p>
          <a:p>
            <a:r>
              <a:rPr lang="en-GB" sz="1400" dirty="0">
                <a:effectLst/>
                <a:latin typeface="Times New Roman" panose="02020603050405020304" pitchFamily="18" charset="0"/>
                <a:ea typeface="Times New Roman" panose="02020603050405020304" pitchFamily="18" charset="0"/>
              </a:rPr>
              <a:t>  The system must ensure that all software components comply with local and international banking regulations.</a:t>
            </a:r>
            <a:endParaRPr lang="en-GB"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616DA8A-C0CE-A27F-52A7-514558C5F4BE}"/>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itle 1">
            <a:extLst>
              <a:ext uri="{FF2B5EF4-FFF2-40B4-BE49-F238E27FC236}">
                <a16:creationId xmlns:a16="http://schemas.microsoft.com/office/drawing/2014/main" id="{8504203F-B93D-8823-94D8-EDFEC006BB94}"/>
              </a:ext>
            </a:extLst>
          </p:cNvPr>
          <p:cNvSpPr>
            <a:spLocks noGrp="1"/>
          </p:cNvSpPr>
          <p:nvPr>
            <p:ph type="title"/>
          </p:nvPr>
        </p:nvSpPr>
        <p:spPr>
          <a:xfrm>
            <a:off x="1305182" y="966498"/>
            <a:ext cx="7270116" cy="1049235"/>
          </a:xfrm>
        </p:spPr>
        <p:txBody>
          <a:bodyPr/>
          <a:lstStyle/>
          <a:p>
            <a:r>
              <a:rPr lang="en-GB" dirty="0"/>
              <a:t>Non-Functional Requirements</a:t>
            </a:r>
          </a:p>
        </p:txBody>
      </p:sp>
    </p:spTree>
    <p:extLst>
      <p:ext uri="{BB962C8B-B14F-4D97-AF65-F5344CB8AC3E}">
        <p14:creationId xmlns:p14="http://schemas.microsoft.com/office/powerpoint/2010/main" val="13504934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The Bank Management System (BMS) is a software solution designed to automate and streamline banking operations, ensuring efficient customer service, secure transactions, and regulatory compliance. This system will allow customers to manage their accounts, transfer funds, apply for loans, and receive notifications while enabling bank employees to manage transactions, loan approvals, and account 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1EC65CD4-186E-4C2D-B3FB-169364FD9487}"/>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Objectives</a:t>
            </a:r>
          </a:p>
        </p:txBody>
      </p:sp>
      <p:sp>
        <p:nvSpPr>
          <p:cNvPr id="3" name="Content Placeholder 2"/>
          <p:cNvSpPr>
            <a:spLocks noGrp="1"/>
          </p:cNvSpPr>
          <p:nvPr>
            <p:ph idx="1"/>
          </p:nvPr>
        </p:nvSpPr>
        <p:spPr>
          <a:xfrm>
            <a:off x="1443491" y="2015733"/>
            <a:ext cx="6571343" cy="4037747"/>
          </a:xfrm>
        </p:spPr>
        <p:txBody>
          <a:bodyPr>
            <a:normAutofit/>
          </a:bodyPr>
          <a:lstStyle/>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provide secure and efficient banking services for customers.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automate fund transfers, account management, and loan applications.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enhance security with encryption and fraud detection mechanisms.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improve customer experience through an intuitive online banking platform.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•To ensure compliance with financial regulations and reporting requirements.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a:extLst>
              <a:ext uri="{FF2B5EF4-FFF2-40B4-BE49-F238E27FC236}">
                <a16:creationId xmlns:a16="http://schemas.microsoft.com/office/drawing/2014/main" id="{289CBD2C-2E98-4B2D-81FE-D003F2E58F3A}"/>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Scope</a:t>
            </a:r>
          </a:p>
        </p:txBody>
      </p:sp>
      <p:sp>
        <p:nvSpPr>
          <p:cNvPr id="3" name="Content Placeholder 2"/>
          <p:cNvSpPr>
            <a:spLocks noGrp="1"/>
          </p:cNvSpPr>
          <p:nvPr>
            <p:ph idx="1"/>
          </p:nvPr>
        </p:nvSpPr>
        <p:spPr>
          <a:xfrm>
            <a:off x="1" y="1940320"/>
            <a:ext cx="4572000" cy="2593974"/>
          </a:xfrm>
        </p:spPr>
        <p:txBody>
          <a:bodyPr>
            <a:normAutofit/>
          </a:bodyPr>
          <a:lstStyle/>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Included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Customer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•Secure Login &amp; Authentication (with OTP)</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•Account Overview (Balance, Transaction History)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•Fund Transfers (Internal &amp; External)</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•Loan Application &amp; Repayment Tracking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Bef>
                <a:spcPts val="0"/>
              </a:spcBef>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•Notifications &amp; Alerts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6FB54F75-785B-4739-BF5A-E676C759FA65}"/>
              </a:ext>
            </a:extLst>
          </p:cNvPr>
          <p:cNvPicPr>
            <a:picLocks noChangeAspect="1"/>
          </p:cNvPicPr>
          <p:nvPr/>
        </p:nvPicPr>
        <p:blipFill>
          <a:blip r:embed="rId2"/>
          <a:stretch>
            <a:fillRect/>
          </a:stretch>
        </p:blipFill>
        <p:spPr>
          <a:xfrm>
            <a:off x="6747681" y="7520"/>
            <a:ext cx="2396319" cy="794779"/>
          </a:xfrm>
          <a:prstGeom prst="rect">
            <a:avLst/>
          </a:prstGeom>
        </p:spPr>
      </p:pic>
      <p:sp>
        <p:nvSpPr>
          <p:cNvPr id="5" name="TextBox 4">
            <a:extLst>
              <a:ext uri="{FF2B5EF4-FFF2-40B4-BE49-F238E27FC236}">
                <a16:creationId xmlns:a16="http://schemas.microsoft.com/office/drawing/2014/main" id="{A4151298-7165-DF3B-1B0F-6849D04A9BE7}"/>
              </a:ext>
            </a:extLst>
          </p:cNvPr>
          <p:cNvSpPr txBox="1"/>
          <p:nvPr/>
        </p:nvSpPr>
        <p:spPr>
          <a:xfrm>
            <a:off x="4729161" y="2066826"/>
            <a:ext cx="4414838" cy="2660472"/>
          </a:xfrm>
          <a:prstGeom prst="rect">
            <a:avLst/>
          </a:prstGeom>
          <a:noFill/>
        </p:spPr>
        <p:txBody>
          <a:bodyPr wrap="square" rtlCol="0">
            <a:spAutoFit/>
          </a:bodyPr>
          <a:lstStyle/>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Bank Employee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•Customer Management (New Accounts, Profile Updates)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•Transaction Monitoring &amp; Approvals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•Loan Processing &amp; Approval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Arial" panose="020B0604020202020204" pitchFamily="34" charset="0"/>
                <a:ea typeface="Calibri" panose="020F0502020204030204" pitchFamily="34" charset="0"/>
                <a:cs typeface="Times New Roman" panose="02020603050405020304" pitchFamily="18" charset="0"/>
              </a:rPr>
              <a:t>•Report Generation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FA20D92-0A31-4C48-D13E-7C932EE577A4}"/>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a:extLst>
              <a:ext uri="{FF2B5EF4-FFF2-40B4-BE49-F238E27FC236}">
                <a16:creationId xmlns:a16="http://schemas.microsoft.com/office/drawing/2014/main" id="{AC2AE638-85BE-54BC-E447-EF4D3E8F5770}"/>
              </a:ext>
            </a:extLst>
          </p:cNvPr>
          <p:cNvSpPr>
            <a:spLocks noGrp="1"/>
          </p:cNvSpPr>
          <p:nvPr>
            <p:ph idx="1"/>
          </p:nvPr>
        </p:nvSpPr>
        <p:spPr>
          <a:xfrm>
            <a:off x="700824" y="1135953"/>
            <a:ext cx="6571343" cy="3450613"/>
          </a:xfrm>
        </p:spPr>
        <p:txBody>
          <a:bodyPr>
            <a:normAutofit/>
          </a:bodyPr>
          <a:lstStyle/>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Admin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•User &amp; Role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•Fraud Detection &amp; Security Logs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•Compliance &amp; Audit Reporting</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9DCC68F0-D22C-CB96-6264-8377D91F1411}"/>
              </a:ext>
            </a:extLst>
          </p:cNvPr>
          <p:cNvSpPr txBox="1"/>
          <p:nvPr/>
        </p:nvSpPr>
        <p:spPr>
          <a:xfrm>
            <a:off x="4703974" y="1135953"/>
            <a:ext cx="3543866" cy="2261517"/>
          </a:xfrm>
          <a:prstGeom prst="rect">
            <a:avLst/>
          </a:prstGeom>
          <a:noFill/>
        </p:spPr>
        <p:txBody>
          <a:bodyPr wrap="square" rtlCol="0">
            <a:spAutoFit/>
          </a:bodyPr>
          <a:lstStyle/>
          <a:p>
            <a:pPr>
              <a:lnSpc>
                <a:spcPct val="107000"/>
              </a:lnSpc>
              <a:spcAft>
                <a:spcPts val="800"/>
              </a:spcAft>
              <a:buNone/>
            </a:pPr>
            <a:r>
              <a:rPr lang="en-GB" sz="1800" dirty="0">
                <a:effectLst/>
                <a:latin typeface="Arial" panose="020B0604020202020204" pitchFamily="34" charset="0"/>
                <a:ea typeface="Calibri" panose="020F0502020204030204" pitchFamily="34" charset="0"/>
                <a:cs typeface="Times New Roman" panose="02020603050405020304" pitchFamily="18" charset="0"/>
              </a:rPr>
              <a:t>Excluded Features: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Cryptocurrency transactions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Stock market trading integration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GB" sz="1800" dirty="0">
                <a:effectLst/>
                <a:latin typeface="Segoe UI Symbol" panose="020B0502040204020203" pitchFamily="34" charset="0"/>
                <a:ea typeface="Calibri" panose="020F0502020204030204" pitchFamily="34" charset="0"/>
                <a:cs typeface="Segoe UI Symbol" panose="020B0502040204020203" pitchFamily="34" charset="0"/>
              </a:rPr>
              <a:t>❌</a:t>
            </a:r>
            <a:r>
              <a:rPr lang="en-GB" sz="1800" dirty="0">
                <a:effectLst/>
                <a:latin typeface="Arial" panose="020B0604020202020204" pitchFamily="34" charset="0"/>
                <a:ea typeface="Calibri" panose="020F0502020204030204" pitchFamily="34" charset="0"/>
                <a:cs typeface="Times New Roman" panose="02020603050405020304" pitchFamily="18" charset="0"/>
              </a:rPr>
              <a:t> ATM management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GB" dirty="0"/>
          </a:p>
        </p:txBody>
      </p:sp>
      <p:pic>
        <p:nvPicPr>
          <p:cNvPr id="8" name="Picture 7">
            <a:extLst>
              <a:ext uri="{FF2B5EF4-FFF2-40B4-BE49-F238E27FC236}">
                <a16:creationId xmlns:a16="http://schemas.microsoft.com/office/drawing/2014/main" id="{1C7493C6-02ED-AC0E-046F-357096235DCA}"/>
              </a:ext>
            </a:extLst>
          </p:cNvPr>
          <p:cNvPicPr>
            <a:picLocks noChangeAspect="1"/>
          </p:cNvPicPr>
          <p:nvPr/>
        </p:nvPicPr>
        <p:blipFill>
          <a:blip r:embed="rId3"/>
          <a:stretch>
            <a:fillRect/>
          </a:stretch>
        </p:blipFill>
        <p:spPr>
          <a:xfrm>
            <a:off x="6747681" y="7520"/>
            <a:ext cx="2396319" cy="794779"/>
          </a:xfrm>
          <a:prstGeom prst="rect">
            <a:avLst/>
          </a:prstGeom>
        </p:spPr>
      </p:pic>
    </p:spTree>
    <p:extLst>
      <p:ext uri="{BB962C8B-B14F-4D97-AF65-F5344CB8AC3E}">
        <p14:creationId xmlns:p14="http://schemas.microsoft.com/office/powerpoint/2010/main" val="493360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Target Users</a:t>
            </a:r>
          </a:p>
        </p:txBody>
      </p:sp>
      <p:sp>
        <p:nvSpPr>
          <p:cNvPr id="3" name="Content Placeholder 2"/>
          <p:cNvSpPr>
            <a:spLocks noGrp="1"/>
          </p:cNvSpPr>
          <p:nvPr>
            <p:ph idx="1"/>
          </p:nvPr>
        </p:nvSpPr>
        <p:spPr/>
        <p:txBody>
          <a:bodyPr/>
          <a:lstStyle/>
          <a:p>
            <a:pPr>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•Bank Customers: Individuals &amp; businesses managing their finances.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•Bank Employees: Customer service agents, loan officers, and account managers.</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nSpc>
                <a:spcPct val="107000"/>
              </a:lnSpc>
              <a:spcAft>
                <a:spcPts val="800"/>
              </a:spcAft>
              <a:buNone/>
            </a:pPr>
            <a:r>
              <a:rPr lang="en-GB" sz="2000" dirty="0">
                <a:effectLst/>
                <a:latin typeface="Arial" panose="020B0604020202020204" pitchFamily="34" charset="0"/>
                <a:ea typeface="Calibri" panose="020F0502020204030204" pitchFamily="34" charset="0"/>
                <a:cs typeface="Times New Roman" panose="02020603050405020304" pitchFamily="18" charset="0"/>
              </a:rPr>
              <a:t>•System Administrators: IT personnel managing security and compliance.</a:t>
            </a:r>
            <a:endParaRPr lang="en-GB" sz="20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4D2CCAD0-F48F-47EE-B69B-A5957E6A7429}"/>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113" y="885419"/>
            <a:ext cx="7571774" cy="1049235"/>
          </a:xfrm>
        </p:spPr>
        <p:txBody>
          <a:bodyPr/>
          <a:lstStyle/>
          <a:p>
            <a:r>
              <a:rPr lang="en-GB" sz="3200" kern="1800" dirty="0">
                <a:solidFill>
                  <a:srgbClr val="000000"/>
                </a:solidFill>
                <a:effectLst/>
                <a:latin typeface="Arial" panose="020B0604020202020204" pitchFamily="34" charset="0"/>
                <a:ea typeface="Times New Roman" panose="02020603050405020304" pitchFamily="18" charset="0"/>
              </a:rPr>
              <a:t>Product / Service Description </a:t>
            </a:r>
            <a:endParaRPr lang="en-GB" dirty="0"/>
          </a:p>
        </p:txBody>
      </p:sp>
      <p:sp>
        <p:nvSpPr>
          <p:cNvPr id="3" name="Content Placeholder 2"/>
          <p:cNvSpPr>
            <a:spLocks noGrp="1"/>
          </p:cNvSpPr>
          <p:nvPr>
            <p:ph idx="1"/>
          </p:nvPr>
        </p:nvSpPr>
        <p:spPr>
          <a:xfrm>
            <a:off x="527901" y="1934655"/>
            <a:ext cx="8616099" cy="4192768"/>
          </a:xfrm>
        </p:spPr>
        <p:txBody>
          <a:bodyPr>
            <a:normAutofit fontScale="85000" lnSpcReduction="10000"/>
          </a:bodyPr>
          <a:lstStyle/>
          <a:p>
            <a:pPr marL="342900" lvl="0" indent="-342900" fontAlgn="base">
              <a:lnSpc>
                <a:spcPct val="107000"/>
              </a:lnSpc>
              <a:spcBef>
                <a:spcPts val="1200"/>
              </a:spcBef>
              <a:spcAft>
                <a:spcPts val="300"/>
              </a:spcAft>
              <a:buNone/>
              <a:tabLst>
                <a:tab pos="457200" algn="l"/>
              </a:tabLst>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Product Context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How does this product relate to other products? Is it independent or self-contained?  Does it interface with a variety of related systems?  Describe these relationships or use a diagram to show the major components of the larger system, interconnections, and external interfaces.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fontAlgn="base">
              <a:lnSpc>
                <a:spcPct val="107000"/>
              </a:lnSpc>
              <a:spcBef>
                <a:spcPts val="1200"/>
              </a:spcBef>
              <a:spcAft>
                <a:spcPts val="300"/>
              </a:spcAft>
              <a:buNone/>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User Characteristics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Create general customer profiles for each type of user who will be using the product. Profiles should include: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Student/faculty/staff/other</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experience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technical expertise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other general characteristics that may influence the product</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pic>
        <p:nvPicPr>
          <p:cNvPr id="4" name="Picture 3">
            <a:extLst>
              <a:ext uri="{FF2B5EF4-FFF2-40B4-BE49-F238E27FC236}">
                <a16:creationId xmlns:a16="http://schemas.microsoft.com/office/drawing/2014/main" id="{54563912-A080-48C4-85DE-C32EBC8A6E07}"/>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254FD19-236A-118F-9734-7E2B5258F63E}"/>
              </a:ext>
            </a:extLst>
          </p:cNvPr>
          <p:cNvPicPr>
            <a:picLocks noChangeAspect="1"/>
          </p:cNvPicPr>
          <p:nvPr/>
        </p:nvPicPr>
        <p:blipFill>
          <a:blip r:embed="rId2"/>
          <a:stretch>
            <a:fillRect/>
          </a:stretch>
        </p:blipFill>
        <p:spPr>
          <a:xfrm>
            <a:off x="0" y="1329137"/>
            <a:ext cx="9144000" cy="1801052"/>
          </a:xfrm>
          <a:prstGeom prst="rect">
            <a:avLst/>
          </a:prstGeom>
        </p:spPr>
      </p:pic>
      <p:sp>
        <p:nvSpPr>
          <p:cNvPr id="3" name="Content Placeholder 2"/>
          <p:cNvSpPr>
            <a:spLocks noGrp="1"/>
          </p:cNvSpPr>
          <p:nvPr>
            <p:ph idx="1"/>
          </p:nvPr>
        </p:nvSpPr>
        <p:spPr>
          <a:xfrm>
            <a:off x="463103" y="1168924"/>
            <a:ext cx="7691083" cy="4810823"/>
          </a:xfrm>
        </p:spPr>
        <p:txBody>
          <a:bodyPr>
            <a:normAutofit fontScale="92500"/>
          </a:bodyPr>
          <a:lstStyle/>
          <a:p>
            <a:pPr marL="342900" lvl="0" indent="-342900" fontAlgn="base">
              <a:lnSpc>
                <a:spcPct val="107000"/>
              </a:lnSpc>
              <a:spcBef>
                <a:spcPts val="1200"/>
              </a:spcBef>
              <a:spcAft>
                <a:spcPts val="300"/>
              </a:spcAft>
              <a:buFont typeface="+mj-lt"/>
              <a:buAutoNum type="arabicPeriod" startAt="3"/>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Assumptions </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List any assumptions that affect the requirements, for example, equipment availability, user expertise, etc.  For example, a specific operating system is assumed to be available; if  the operating system is not available, the Requirements Specification would then have to change accordingly.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Bef>
                <a:spcPts val="1200"/>
              </a:spcBef>
              <a:spcAft>
                <a:spcPts val="300"/>
              </a:spcAft>
              <a:buFont typeface="+mj-lt"/>
              <a:buAutoNum type="arabicPeriod" startAt="4"/>
            </a:pPr>
            <a:r>
              <a:rPr lang="en-GB" sz="1800" b="1" i="1"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Constraints and Dependencies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600"/>
              </a:spcAft>
              <a:buNone/>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List constraints and dependencies that affect the requirements.  Examples:</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parallel operation with an old system</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audit functions (audit trail, log files, etc.)</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access, management and security</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fontAlgn="base">
              <a:lnSpc>
                <a:spcPct val="107000"/>
              </a:lnSpc>
              <a:spcAft>
                <a:spcPts val="800"/>
              </a:spcAft>
              <a:buSzPts val="1000"/>
              <a:buFont typeface="Symbol" panose="05050102010706020507" pitchFamily="18" charset="2"/>
              <a:buChar char=""/>
              <a:tabLst>
                <a:tab pos="457200" algn="l"/>
              </a:tabLst>
            </a:pPr>
            <a:r>
              <a:rPr lang="en-GB" sz="180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criticality of the application</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dirty="0"/>
          </a:p>
        </p:txBody>
      </p:sp>
      <p:pic>
        <p:nvPicPr>
          <p:cNvPr id="4" name="Picture 3">
            <a:extLst>
              <a:ext uri="{FF2B5EF4-FFF2-40B4-BE49-F238E27FC236}">
                <a16:creationId xmlns:a16="http://schemas.microsoft.com/office/drawing/2014/main" id="{75593377-46F1-42D2-84CE-CA61C488ADCA}"/>
              </a:ext>
            </a:extLst>
          </p:cNvPr>
          <p:cNvPicPr>
            <a:picLocks noChangeAspect="1"/>
          </p:cNvPicPr>
          <p:nvPr/>
        </p:nvPicPr>
        <p:blipFill>
          <a:blip r:embed="rId3"/>
          <a:stretch>
            <a:fillRect/>
          </a:stretch>
        </p:blipFill>
        <p:spPr>
          <a:xfrm>
            <a:off x="6747681" y="7520"/>
            <a:ext cx="2396319" cy="79477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b="1" i="1" dirty="0">
                <a:solidFill>
                  <a:srgbClr val="000000"/>
                </a:solidFill>
                <a:effectLst/>
                <a:latin typeface="Arial" panose="020B0604020202020204" pitchFamily="34" charset="0"/>
                <a:ea typeface="Times New Roman" panose="02020603050405020304" pitchFamily="18" charset="0"/>
              </a:rPr>
              <a:t>FUNCTIONAL Requirements</a:t>
            </a:r>
            <a:endParaRPr dirty="0"/>
          </a:p>
        </p:txBody>
      </p:sp>
      <p:sp>
        <p:nvSpPr>
          <p:cNvPr id="3" name="Content Placeholder 2"/>
          <p:cNvSpPr>
            <a:spLocks noGrp="1"/>
          </p:cNvSpPr>
          <p:nvPr>
            <p:ph idx="1"/>
          </p:nvPr>
        </p:nvSpPr>
        <p:spPr>
          <a:xfrm>
            <a:off x="1443490" y="1985850"/>
            <a:ext cx="6571343" cy="4281372"/>
          </a:xfrm>
        </p:spPr>
        <p:txBody>
          <a:bodyPr>
            <a:normAutofit/>
          </a:bodyPr>
          <a:lstStyle/>
          <a:p>
            <a:r>
              <a:rPr lang="en-US" sz="1200" dirty="0"/>
              <a:t>Customer shall be able to create a bank account because they need to store and manage their money</a:t>
            </a:r>
          </a:p>
          <a:p>
            <a:r>
              <a:rPr lang="en-US" sz="1200" dirty="0"/>
              <a:t>Customer shall be able to view account balance because they need to check their available funds</a:t>
            </a:r>
          </a:p>
          <a:p>
            <a:r>
              <a:rPr lang="en-US" sz="1200" dirty="0"/>
              <a:t>Customer shall be able to transfer money to another account because they need to make transactions</a:t>
            </a:r>
          </a:p>
          <a:p>
            <a:r>
              <a:rPr lang="en-US" sz="1200" dirty="0"/>
              <a:t>Customer shall be able to request a loan because they need financial assistance</a:t>
            </a:r>
          </a:p>
          <a:p>
            <a:r>
              <a:rPr lang="en-US" sz="1200" dirty="0"/>
              <a:t>Customer shall be able to view loan details because they need to track the status and amount of their loan</a:t>
            </a:r>
          </a:p>
          <a:p>
            <a:r>
              <a:rPr lang="en-US" sz="1200" dirty="0"/>
              <a:t>Customer shall be able to withdraw money from their account because they need access to their funds</a:t>
            </a:r>
          </a:p>
          <a:p>
            <a:r>
              <a:rPr lang="en-US" sz="1200" dirty="0"/>
              <a:t>Customer shall be able to deposit money into their account because they need to increase their balance</a:t>
            </a:r>
          </a:p>
          <a:p>
            <a:r>
              <a:rPr lang="en-US" sz="1200" dirty="0"/>
              <a:t>Customer shall be able to change their account PIN because they need to secure their </a:t>
            </a:r>
            <a:r>
              <a:rPr lang="en-US" sz="1200" dirty="0" err="1"/>
              <a:t>accoun</a:t>
            </a:r>
            <a:endParaRPr lang="en-US" sz="1200" dirty="0"/>
          </a:p>
        </p:txBody>
      </p:sp>
      <p:pic>
        <p:nvPicPr>
          <p:cNvPr id="5" name="Picture 4">
            <a:extLst>
              <a:ext uri="{FF2B5EF4-FFF2-40B4-BE49-F238E27FC236}">
                <a16:creationId xmlns:a16="http://schemas.microsoft.com/office/drawing/2014/main" id="{EECF6DF3-4717-42D6-968A-AAD10BD68AC7}"/>
              </a:ext>
            </a:extLst>
          </p:cNvPr>
          <p:cNvPicPr>
            <a:picLocks noChangeAspect="1"/>
          </p:cNvPicPr>
          <p:nvPr/>
        </p:nvPicPr>
        <p:blipFill>
          <a:blip r:embed="rId2"/>
          <a:stretch>
            <a:fillRect/>
          </a:stretch>
        </p:blipFill>
        <p:spPr>
          <a:xfrm>
            <a:off x="6747681" y="7520"/>
            <a:ext cx="2396319" cy="794779"/>
          </a:xfrm>
          <a:prstGeom prst="rect">
            <a:avLst/>
          </a:prstGeom>
        </p:spPr>
      </p:pic>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Gallery</Template>
  <TotalTime>43</TotalTime>
  <Words>1488</Words>
  <Application>Microsoft Office PowerPoint</Application>
  <PresentationFormat>On-screen Show (4:3)</PresentationFormat>
  <Paragraphs>125</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Gill Sans MT</vt:lpstr>
      <vt:lpstr>Segoe UI Symbol</vt:lpstr>
      <vt:lpstr>Symbol</vt:lpstr>
      <vt:lpstr>Times New Roman</vt:lpstr>
      <vt:lpstr>Gallery</vt:lpstr>
      <vt:lpstr>Bank Management System</vt:lpstr>
      <vt:lpstr>Introduction</vt:lpstr>
      <vt:lpstr>Objectives</vt:lpstr>
      <vt:lpstr>Scope</vt:lpstr>
      <vt:lpstr>PowerPoint Presentation</vt:lpstr>
      <vt:lpstr>Target Users</vt:lpstr>
      <vt:lpstr>Product / Service Description </vt:lpstr>
      <vt:lpstr>PowerPoint Presentation</vt:lpstr>
      <vt:lpstr>FUNCTIONAL Requirements</vt:lpstr>
      <vt:lpstr>PowerPoint Presentation</vt:lpstr>
      <vt:lpstr>PowerPoint Presentation</vt:lpstr>
      <vt:lpstr>PowerPoint Presentation</vt:lpstr>
      <vt:lpstr>Non-Functional Requirements</vt:lpstr>
      <vt:lpstr>Non-Functional Requirements</vt:lpstr>
      <vt:lpstr>Non-Functional Requirements</vt:lpstr>
      <vt:lpstr>Non-Functional Requirements</vt:lpstr>
      <vt:lpstr>Non-Functional Requirements</vt:lpstr>
      <vt:lpstr>Non-Functional Requirements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Bank Management System</dc:title>
  <dc:subject/>
  <dc:creator/>
  <cp:keywords/>
  <dc:description>generated using python-pptx</dc:description>
  <cp:lastModifiedBy>Enklajd Hodo</cp:lastModifiedBy>
  <cp:revision>4</cp:revision>
  <dcterms:created xsi:type="dcterms:W3CDTF">2013-01-27T09:14:16Z</dcterms:created>
  <dcterms:modified xsi:type="dcterms:W3CDTF">2025-03-18T08:09:07Z</dcterms:modified>
  <cp:category/>
</cp:coreProperties>
</file>