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76" r:id="rId6"/>
    <p:sldId id="260" r:id="rId7"/>
    <p:sldId id="264" r:id="rId8"/>
    <p:sldId id="265" r:id="rId9"/>
    <p:sldId id="266" r:id="rId10"/>
    <p:sldId id="277" r:id="rId11"/>
    <p:sldId id="278" r:id="rId12"/>
    <p:sldId id="279"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309" r:id="rId36"/>
    <p:sldId id="310" r:id="rId37"/>
    <p:sldId id="311" r:id="rId38"/>
    <p:sldId id="312" r:id="rId39"/>
    <p:sldId id="313" r:id="rId40"/>
    <p:sldId id="314" r:id="rId41"/>
    <p:sldId id="315" r:id="rId42"/>
    <p:sldId id="316" r:id="rId43"/>
    <p:sldId id="317" r:id="rId44"/>
    <p:sldId id="280" r:id="rId45"/>
    <p:sldId id="281" r:id="rId46"/>
    <p:sldId id="282" r:id="rId47"/>
    <p:sldId id="283" r:id="rId48"/>
    <p:sldId id="284" r:id="rId49"/>
    <p:sldId id="285"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149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3/24/2025</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C1FF6DA9-008F-8B48-92A6-B652298478BF}"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3046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14744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2975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021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3746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3/24/2025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8044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3/24/2025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48377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3/24/2025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03623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32868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9005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BCAD085-E8A6-8845-BD4E-CB4CCA059FC4}" type="datetimeFigureOut">
              <a:rPr lang="en-US" smtClean="0"/>
              <a:t>3/24/2025</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035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3/24/2025</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3470513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Bank Management System</a:t>
            </a:r>
          </a:p>
        </p:txBody>
      </p:sp>
      <p:sp>
        <p:nvSpPr>
          <p:cNvPr id="3" name="Subtitle 2"/>
          <p:cNvSpPr>
            <a:spLocks noGrp="1"/>
          </p:cNvSpPr>
          <p:nvPr>
            <p:ph type="subTitle" idx="1"/>
          </p:nvPr>
        </p:nvSpPr>
        <p:spPr/>
        <p:txBody>
          <a:bodyPr>
            <a:normAutofit fontScale="70000" lnSpcReduction="20000"/>
          </a:bodyPr>
          <a:lstStyle/>
          <a:p>
            <a:r>
              <a:rPr dirty="0"/>
              <a:t>Software Modeling and Design Project</a:t>
            </a:r>
          </a:p>
          <a:p>
            <a:r>
              <a:rPr dirty="0"/>
              <a:t>Team Members: </a:t>
            </a:r>
            <a:r>
              <a:rPr lang="en-US" dirty="0" err="1"/>
              <a:t>Er</a:t>
            </a:r>
            <a:r>
              <a:rPr dirty="0" err="1"/>
              <a:t>Vis</a:t>
            </a:r>
            <a:r>
              <a:rPr dirty="0"/>
              <a:t>, Fabio, Alonso, David, Enklajd, </a:t>
            </a:r>
            <a:r>
              <a:rPr dirty="0" err="1"/>
              <a:t>Flor</a:t>
            </a:r>
            <a:r>
              <a:rPr lang="en-US" dirty="0" err="1"/>
              <a:t>joni</a:t>
            </a:r>
            <a:r>
              <a:rPr dirty="0"/>
              <a:t>, Erdi</a:t>
            </a:r>
          </a:p>
          <a:p>
            <a:r>
              <a:rPr dirty="0"/>
              <a:t>March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2BF03D-29DC-A948-7957-7451B63518C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A94F795-B21E-A664-D93C-419475C444F9}"/>
              </a:ext>
            </a:extLst>
          </p:cNvPr>
          <p:cNvPicPr>
            <a:picLocks noChangeAspect="1"/>
          </p:cNvPicPr>
          <p:nvPr/>
        </p:nvPicPr>
        <p:blipFill>
          <a:blip r:embed="rId2"/>
          <a:stretch>
            <a:fillRect/>
          </a:stretch>
        </p:blipFill>
        <p:spPr>
          <a:xfrm>
            <a:off x="0" y="1329137"/>
            <a:ext cx="9144000" cy="1801052"/>
          </a:xfrm>
          <a:prstGeom prst="rect">
            <a:avLst/>
          </a:prstGeom>
        </p:spPr>
      </p:pic>
      <p:sp>
        <p:nvSpPr>
          <p:cNvPr id="3" name="Content Placeholder 2">
            <a:extLst>
              <a:ext uri="{FF2B5EF4-FFF2-40B4-BE49-F238E27FC236}">
                <a16:creationId xmlns:a16="http://schemas.microsoft.com/office/drawing/2014/main" id="{D6D2EDD7-6059-759A-270E-C8732E774BD4}"/>
              </a:ext>
            </a:extLst>
          </p:cNvPr>
          <p:cNvSpPr>
            <a:spLocks noGrp="1"/>
          </p:cNvSpPr>
          <p:nvPr>
            <p:ph idx="1"/>
          </p:nvPr>
        </p:nvSpPr>
        <p:spPr>
          <a:xfrm>
            <a:off x="463103" y="1168924"/>
            <a:ext cx="7691083" cy="4810823"/>
          </a:xfrm>
        </p:spPr>
        <p:txBody>
          <a:bodyPr>
            <a:normAutofit/>
          </a:bodyPr>
          <a:lstStyle/>
          <a:p>
            <a:r>
              <a:rPr lang="en-GB" sz="1800" dirty="0"/>
              <a:t>Customer shall be able to change their account PIN because they need to secure their account</a:t>
            </a:r>
          </a:p>
          <a:p>
            <a:r>
              <a:rPr lang="en-GB" sz="1800" dirty="0"/>
              <a:t>Customer shall be able to request a </a:t>
            </a:r>
            <a:r>
              <a:rPr lang="en-GB" sz="1800" dirty="0" err="1"/>
              <a:t>checkbook</a:t>
            </a:r>
            <a:r>
              <a:rPr lang="en-GB" sz="1800" dirty="0"/>
              <a:t> because they need to make payments via checks</a:t>
            </a:r>
          </a:p>
          <a:p>
            <a:r>
              <a:rPr lang="en-GB" sz="1800" dirty="0"/>
              <a:t>Bank Employee shall be able to approve or reject account creation request because accounts must be verified before activation</a:t>
            </a:r>
          </a:p>
          <a:p>
            <a:r>
              <a:rPr lang="en-GB" sz="1800" dirty="0"/>
              <a:t>Bank Employee shall be able to view all client accounts because they need to manage customer data</a:t>
            </a:r>
          </a:p>
          <a:p>
            <a:r>
              <a:rPr lang="en-GB" sz="1800" dirty="0"/>
              <a:t>Bank Employee shall be able to update client account information because clients may request changes to personal details</a:t>
            </a:r>
          </a:p>
          <a:p>
            <a:r>
              <a:rPr lang="en-GB" sz="1800" dirty="0"/>
              <a:t>Bank Employee shall be able to check client loan status because they need to manage loan repayments and approvals</a:t>
            </a:r>
          </a:p>
          <a:p>
            <a:pPr marL="0" indent="0">
              <a:buNone/>
            </a:pPr>
            <a:endParaRPr dirty="0"/>
          </a:p>
        </p:txBody>
      </p:sp>
    </p:spTree>
    <p:extLst>
      <p:ext uri="{BB962C8B-B14F-4D97-AF65-F5344CB8AC3E}">
        <p14:creationId xmlns:p14="http://schemas.microsoft.com/office/powerpoint/2010/main" val="1879537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74CD4-0F16-B542-9D36-BD0525D9D53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9FB031E-BEAA-979B-789F-9F7BE42E2C6F}"/>
              </a:ext>
            </a:extLst>
          </p:cNvPr>
          <p:cNvPicPr>
            <a:picLocks noChangeAspect="1"/>
          </p:cNvPicPr>
          <p:nvPr/>
        </p:nvPicPr>
        <p:blipFill>
          <a:blip r:embed="rId2"/>
          <a:stretch>
            <a:fillRect/>
          </a:stretch>
        </p:blipFill>
        <p:spPr>
          <a:xfrm>
            <a:off x="0" y="1329137"/>
            <a:ext cx="9144000" cy="1801052"/>
          </a:xfrm>
          <a:prstGeom prst="rect">
            <a:avLst/>
          </a:prstGeom>
        </p:spPr>
      </p:pic>
      <p:sp>
        <p:nvSpPr>
          <p:cNvPr id="3" name="Content Placeholder 2">
            <a:extLst>
              <a:ext uri="{FF2B5EF4-FFF2-40B4-BE49-F238E27FC236}">
                <a16:creationId xmlns:a16="http://schemas.microsoft.com/office/drawing/2014/main" id="{6CAD0BBC-576F-B629-5FE3-A6EEFF18654D}"/>
              </a:ext>
            </a:extLst>
          </p:cNvPr>
          <p:cNvSpPr>
            <a:spLocks noGrp="1"/>
          </p:cNvSpPr>
          <p:nvPr>
            <p:ph idx="1"/>
          </p:nvPr>
        </p:nvSpPr>
        <p:spPr>
          <a:xfrm>
            <a:off x="463103" y="1168924"/>
            <a:ext cx="7691083" cy="4810823"/>
          </a:xfrm>
        </p:spPr>
        <p:txBody>
          <a:bodyPr>
            <a:normAutofit/>
          </a:bodyPr>
          <a:lstStyle/>
          <a:p>
            <a:r>
              <a:rPr lang="en-GB" sz="1800" dirty="0"/>
              <a:t>Administrator shall be able to manage employee accounts because they need to assign roles and permissions</a:t>
            </a:r>
          </a:p>
          <a:p>
            <a:r>
              <a:rPr lang="en-GB" sz="1800" dirty="0"/>
              <a:t>Admin shall be able to monitor all transactions because fraud detection and auditing are necessary</a:t>
            </a:r>
          </a:p>
          <a:p>
            <a:r>
              <a:rPr lang="en-GB" sz="1800" dirty="0"/>
              <a:t>Admin shall be able to freeze or close accounts because fraudulent activities or client requests may require account suspension</a:t>
            </a:r>
          </a:p>
          <a:p>
            <a:r>
              <a:rPr lang="en-GB" sz="1800" dirty="0"/>
              <a:t>Administrator shall be able to generate reports on transactions because financial oversight</a:t>
            </a:r>
          </a:p>
          <a:p>
            <a:r>
              <a:rPr lang="en-GB" sz="1800" dirty="0"/>
              <a:t>System shall be able to validate account details during creation because to prevent errors and fraud</a:t>
            </a:r>
          </a:p>
          <a:p>
            <a:r>
              <a:rPr lang="en-GB" sz="1800" dirty="0"/>
              <a:t>System shall be able to send transaction alerts to customers because customers need to be notified of account activity</a:t>
            </a:r>
          </a:p>
          <a:p>
            <a:pPr marL="0" indent="0">
              <a:buNone/>
            </a:pPr>
            <a:endParaRPr dirty="0"/>
          </a:p>
        </p:txBody>
      </p:sp>
    </p:spTree>
    <p:extLst>
      <p:ext uri="{BB962C8B-B14F-4D97-AF65-F5344CB8AC3E}">
        <p14:creationId xmlns:p14="http://schemas.microsoft.com/office/powerpoint/2010/main" val="3255331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A7F682-648A-45B2-9367-470045A3D13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4D3FDE7-6725-DA29-8A37-85154CC6CCEB}"/>
              </a:ext>
            </a:extLst>
          </p:cNvPr>
          <p:cNvPicPr>
            <a:picLocks noChangeAspect="1"/>
          </p:cNvPicPr>
          <p:nvPr/>
        </p:nvPicPr>
        <p:blipFill>
          <a:blip r:embed="rId2"/>
          <a:stretch>
            <a:fillRect/>
          </a:stretch>
        </p:blipFill>
        <p:spPr>
          <a:xfrm>
            <a:off x="0" y="1329137"/>
            <a:ext cx="9144000" cy="1801052"/>
          </a:xfrm>
          <a:prstGeom prst="rect">
            <a:avLst/>
          </a:prstGeom>
        </p:spPr>
      </p:pic>
      <p:sp>
        <p:nvSpPr>
          <p:cNvPr id="3" name="Content Placeholder 2">
            <a:extLst>
              <a:ext uri="{FF2B5EF4-FFF2-40B4-BE49-F238E27FC236}">
                <a16:creationId xmlns:a16="http://schemas.microsoft.com/office/drawing/2014/main" id="{D8778498-5463-5DDE-5253-F626062C9297}"/>
              </a:ext>
            </a:extLst>
          </p:cNvPr>
          <p:cNvSpPr>
            <a:spLocks noGrp="1"/>
          </p:cNvSpPr>
          <p:nvPr>
            <p:ph idx="1"/>
          </p:nvPr>
        </p:nvSpPr>
        <p:spPr>
          <a:xfrm>
            <a:off x="463103" y="1168924"/>
            <a:ext cx="7691083" cy="4810823"/>
          </a:xfrm>
        </p:spPr>
        <p:txBody>
          <a:bodyPr>
            <a:normAutofit/>
          </a:bodyPr>
          <a:lstStyle/>
          <a:p>
            <a:r>
              <a:rPr lang="en-GB" sz="1800" dirty="0"/>
              <a:t>System shall be able to generate monthly account statements for customers because customers need a record of their financial activities</a:t>
            </a:r>
          </a:p>
          <a:p>
            <a:r>
              <a:rPr lang="en-GB" sz="1800" dirty="0"/>
              <a:t>System shall be able to apply security measures for online transactions because to prevent unauthorized access</a:t>
            </a:r>
          </a:p>
          <a:p>
            <a:r>
              <a:rPr lang="en-GB" sz="1800" dirty="0"/>
              <a:t>System shall be able to set loan eligibility criteria because to ensure that loans are given based on financial capability.</a:t>
            </a:r>
          </a:p>
          <a:p>
            <a:r>
              <a:rPr lang="en-GB" sz="1800" dirty="0"/>
              <a:t>System shall be able to apply interest rates to loan accounts because to calculate the amount to be paid back.</a:t>
            </a:r>
          </a:p>
          <a:p>
            <a:r>
              <a:rPr lang="en-GB" sz="1800" dirty="0"/>
              <a:t>Customer shall be able to view transaction history because they need to keep track of all their financial transactions.</a:t>
            </a:r>
          </a:p>
          <a:p>
            <a:r>
              <a:rPr lang="en-GB" sz="1800" dirty="0"/>
              <a:t>Customer shall be able to set account preferences (e.g., notifications) because they need to customize their experience</a:t>
            </a:r>
            <a:endParaRPr dirty="0"/>
          </a:p>
        </p:txBody>
      </p:sp>
    </p:spTree>
    <p:extLst>
      <p:ext uri="{BB962C8B-B14F-4D97-AF65-F5344CB8AC3E}">
        <p14:creationId xmlns:p14="http://schemas.microsoft.com/office/powerpoint/2010/main" val="3742817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80334A-161E-B335-05E6-D317008B736C}"/>
              </a:ext>
            </a:extLst>
          </p:cNvPr>
          <p:cNvPicPr>
            <a:picLocks noChangeAspect="1"/>
          </p:cNvPicPr>
          <p:nvPr/>
        </p:nvPicPr>
        <p:blipFill>
          <a:blip r:embed="rId2"/>
          <a:stretch>
            <a:fillRect/>
          </a:stretch>
        </p:blipFill>
        <p:spPr>
          <a:xfrm>
            <a:off x="0" y="1055760"/>
            <a:ext cx="9144000" cy="1801052"/>
          </a:xfrm>
          <a:prstGeom prst="rect">
            <a:avLst/>
          </a:prstGeom>
        </p:spPr>
      </p:pic>
      <p:sp>
        <p:nvSpPr>
          <p:cNvPr id="3" name="Content Placeholder 2"/>
          <p:cNvSpPr>
            <a:spLocks noGrp="1"/>
          </p:cNvSpPr>
          <p:nvPr>
            <p:ph idx="1"/>
          </p:nvPr>
        </p:nvSpPr>
        <p:spPr>
          <a:xfrm>
            <a:off x="482601" y="965200"/>
            <a:ext cx="7532234" cy="4501147"/>
          </a:xfrm>
        </p:spPr>
        <p:txBody>
          <a:bodyPr>
            <a:normAutofit lnSpcReduction="10000"/>
          </a:bodyPr>
          <a:lstStyle/>
          <a:p>
            <a:r>
              <a:rPr lang="en-GB" dirty="0"/>
              <a:t>Customer shall be able to request account suspension because they may need to temporarily disable their account.</a:t>
            </a:r>
          </a:p>
          <a:p>
            <a:r>
              <a:rPr lang="en-GB" dirty="0"/>
              <a:t>Bank Employee shall be able to approve or deny loan applications because they need to assess loan risk.</a:t>
            </a:r>
          </a:p>
          <a:p>
            <a:r>
              <a:rPr lang="en-GB" dirty="0"/>
              <a:t>System shall be able to calculate loan repayment schedules because customers need clear repayment plans.</a:t>
            </a:r>
          </a:p>
          <a:p>
            <a:r>
              <a:rPr lang="en-GB" dirty="0"/>
              <a:t>System shall be able to perform automatic currency conversion for international transactions because customers need to send and receive funds across borders.</a:t>
            </a:r>
          </a:p>
          <a:p>
            <a:r>
              <a:rPr lang="en-GB" dirty="0"/>
              <a:t>System shall be able to block suspicious transactions because fraudulent activities need to be prevented.</a:t>
            </a:r>
          </a:p>
        </p:txBody>
      </p:sp>
    </p:spTree>
    <p:extLst>
      <p:ext uri="{BB962C8B-B14F-4D97-AF65-F5344CB8AC3E}">
        <p14:creationId xmlns:p14="http://schemas.microsoft.com/office/powerpoint/2010/main" val="2909191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E4747D6-DA91-E5E6-0BA2-ED60F8CCB0F5}"/>
              </a:ext>
            </a:extLst>
          </p:cNvPr>
          <p:cNvPicPr>
            <a:picLocks noChangeAspect="1"/>
          </p:cNvPicPr>
          <p:nvPr/>
        </p:nvPicPr>
        <p:blipFill>
          <a:blip r:embed="rId2"/>
          <a:stretch>
            <a:fillRect/>
          </a:stretch>
        </p:blipFill>
        <p:spPr>
          <a:xfrm>
            <a:off x="0" y="1055760"/>
            <a:ext cx="9144000" cy="1801052"/>
          </a:xfrm>
          <a:prstGeom prst="rect">
            <a:avLst/>
          </a:prstGeom>
        </p:spPr>
      </p:pic>
      <p:sp>
        <p:nvSpPr>
          <p:cNvPr id="3" name="Content Placeholder 2">
            <a:extLst>
              <a:ext uri="{FF2B5EF4-FFF2-40B4-BE49-F238E27FC236}">
                <a16:creationId xmlns:a16="http://schemas.microsoft.com/office/drawing/2014/main" id="{001E591A-7FB5-9F2B-9CAD-33716AF11D2A}"/>
              </a:ext>
            </a:extLst>
          </p:cNvPr>
          <p:cNvSpPr>
            <a:spLocks noGrp="1"/>
          </p:cNvSpPr>
          <p:nvPr>
            <p:ph idx="1"/>
          </p:nvPr>
        </p:nvSpPr>
        <p:spPr>
          <a:xfrm>
            <a:off x="382381" y="309482"/>
            <a:ext cx="8379238" cy="4403920"/>
          </a:xfrm>
        </p:spPr>
        <p:txBody>
          <a:bodyPr>
            <a:normAutofit lnSpcReduction="10000"/>
          </a:bodyPr>
          <a:lstStyle/>
          <a:p>
            <a:pPr marL="0" indent="0">
              <a:buNone/>
            </a:pPr>
            <a:r>
              <a:rPr lang="en-US" sz="1050" dirty="0">
                <a:effectLst/>
                <a:latin typeface="Cambria" panose="02040503050406030204" pitchFamily="18" charset="0"/>
                <a:ea typeface="MS Mincho" panose="02020609040205080304" pitchFamily="49" charset="-128"/>
                <a:cs typeface="Times New Roman" panose="02020603050405020304" pitchFamily="18" charset="0"/>
              </a:rPr>
              <a:t>Use Case ID: UC_01</a:t>
            </a: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r>
              <a:rPr lang="en-US" sz="1050" dirty="0">
                <a:effectLst/>
                <a:latin typeface="Cambria" panose="02040503050406030204" pitchFamily="18" charset="0"/>
                <a:ea typeface="MS Mincho" panose="02020609040205080304" pitchFamily="49" charset="-128"/>
                <a:cs typeface="Times New Roman" panose="02020603050405020304" pitchFamily="18" charset="0"/>
              </a:rPr>
              <a:t>Use Case Title: Admin shall be able to monitor system health in real-time, to ensure uptime and performance.</a:t>
            </a: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r>
              <a:rPr lang="en-US" sz="1050" dirty="0">
                <a:effectLst/>
                <a:latin typeface="Cambria" panose="02040503050406030204" pitchFamily="18" charset="0"/>
                <a:ea typeface="MS Mincho" panose="02020609040205080304" pitchFamily="49" charset="-128"/>
                <a:cs typeface="Times New Roman" panose="02020603050405020304" pitchFamily="18" charset="0"/>
              </a:rPr>
              <a:t>Primary Actor: Customer</a:t>
            </a: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r>
              <a:rPr lang="en-US" sz="1050" dirty="0">
                <a:effectLst/>
                <a:latin typeface="Cambria" panose="02040503050406030204" pitchFamily="18" charset="0"/>
                <a:ea typeface="MS Mincho" panose="02020609040205080304" pitchFamily="49" charset="-128"/>
                <a:cs typeface="Times New Roman" panose="02020603050405020304" pitchFamily="18" charset="0"/>
              </a:rPr>
              <a:t>Description: This use case describes how the Customer will  monitor system health in real-time, to ensure uptime and performance.</a:t>
            </a: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r>
              <a:rPr lang="en-US" sz="1050" dirty="0">
                <a:effectLst/>
                <a:latin typeface="Cambria" panose="02040503050406030204" pitchFamily="18" charset="0"/>
                <a:ea typeface="MS Mincho" panose="02020609040205080304" pitchFamily="49" charset="-128"/>
                <a:cs typeface="Times New Roman" panose="02020603050405020304" pitchFamily="18" charset="0"/>
              </a:rPr>
              <a:t>Preconditions:</a:t>
            </a: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r>
              <a:rPr lang="en-US" sz="1050" dirty="0">
                <a:effectLst/>
                <a:latin typeface="Cambria" panose="02040503050406030204" pitchFamily="18" charset="0"/>
                <a:ea typeface="MS Mincho" panose="02020609040205080304" pitchFamily="49" charset="-128"/>
                <a:cs typeface="Times New Roman" panose="02020603050405020304" pitchFamily="18" charset="0"/>
              </a:rPr>
              <a:t>- The Customer must be authenticated and logged into the system.</a:t>
            </a: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r>
              <a:rPr lang="en-US" sz="1050" dirty="0">
                <a:effectLst/>
                <a:latin typeface="Cambria" panose="02040503050406030204" pitchFamily="18" charset="0"/>
                <a:ea typeface="MS Mincho" panose="02020609040205080304" pitchFamily="49" charset="-128"/>
                <a:cs typeface="Times New Roman" panose="02020603050405020304" pitchFamily="18" charset="0"/>
              </a:rPr>
              <a:t>Postconditions:</a:t>
            </a: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r>
              <a:rPr lang="en-US" sz="1050" dirty="0">
                <a:effectLst/>
                <a:latin typeface="Cambria" panose="02040503050406030204" pitchFamily="18" charset="0"/>
                <a:ea typeface="MS Mincho" panose="02020609040205080304" pitchFamily="49" charset="-128"/>
                <a:cs typeface="Times New Roman" panose="02020603050405020304" pitchFamily="18" charset="0"/>
              </a:rPr>
              <a:t>- The system successfully completes the action described, or returns an appropriate error if it fails.</a:t>
            </a: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r>
              <a:rPr lang="en-US" sz="1050" dirty="0">
                <a:effectLst/>
                <a:latin typeface="Cambria" panose="02040503050406030204" pitchFamily="18" charset="0"/>
                <a:ea typeface="MS Mincho" panose="02020609040205080304" pitchFamily="49" charset="-128"/>
                <a:cs typeface="Times New Roman" panose="02020603050405020304" pitchFamily="18" charset="0"/>
              </a:rPr>
              <a:t>Main Flow:</a:t>
            </a: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r>
              <a:rPr lang="en-US" sz="1050" dirty="0">
                <a:effectLst/>
                <a:latin typeface="Cambria" panose="02040503050406030204" pitchFamily="18" charset="0"/>
                <a:ea typeface="MS Mincho" panose="02020609040205080304" pitchFamily="49" charset="-128"/>
                <a:cs typeface="Times New Roman" panose="02020603050405020304" pitchFamily="18" charset="0"/>
              </a:rPr>
              <a:t>1. Customer navigates to the relevant section of the Bank Management System.</a:t>
            </a: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r>
              <a:rPr lang="en-US" sz="1050" dirty="0">
                <a:effectLst/>
                <a:latin typeface="Cambria" panose="02040503050406030204" pitchFamily="18" charset="0"/>
                <a:ea typeface="MS Mincho" panose="02020609040205080304" pitchFamily="49" charset="-128"/>
                <a:cs typeface="Times New Roman" panose="02020603050405020304" pitchFamily="18" charset="0"/>
              </a:rPr>
              <a:t>2. The system displays the available options.</a:t>
            </a: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r>
              <a:rPr lang="en-US" sz="1050" dirty="0">
                <a:effectLst/>
                <a:latin typeface="Cambria" panose="02040503050406030204" pitchFamily="18" charset="0"/>
                <a:ea typeface="MS Mincho" panose="02020609040205080304" pitchFamily="49" charset="-128"/>
                <a:cs typeface="Times New Roman" panose="02020603050405020304" pitchFamily="18" charset="0"/>
              </a:rPr>
              <a:t>3. Customer selects the option to  monitor system health in real-time, to ensure uptime and performance</a:t>
            </a: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r>
              <a:rPr lang="en-US" sz="1050" dirty="0">
                <a:effectLst/>
                <a:latin typeface="Cambria" panose="02040503050406030204" pitchFamily="18" charset="0"/>
                <a:ea typeface="MS Mincho" panose="02020609040205080304" pitchFamily="49" charset="-128"/>
                <a:cs typeface="Times New Roman" panose="02020603050405020304" pitchFamily="18" charset="0"/>
              </a:rPr>
              <a:t>4. The system processes the request and provides confirmation or feedback.</a:t>
            </a: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r>
              <a:rPr lang="en-US" sz="1050" dirty="0">
                <a:effectLst/>
                <a:latin typeface="Cambria" panose="02040503050406030204" pitchFamily="18" charset="0"/>
                <a:ea typeface="MS Mincho" panose="02020609040205080304" pitchFamily="49" charset="-128"/>
                <a:cs typeface="Times New Roman" panose="02020603050405020304" pitchFamily="18" charset="0"/>
              </a:rPr>
              <a:t>Alternate Flow:</a:t>
            </a: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r>
              <a:rPr lang="en-US" sz="1050" dirty="0">
                <a:effectLst/>
                <a:latin typeface="Cambria" panose="02040503050406030204" pitchFamily="18" charset="0"/>
                <a:ea typeface="MS Mincho" panose="02020609040205080304" pitchFamily="49" charset="-128"/>
                <a:cs typeface="Times New Roman" panose="02020603050405020304" pitchFamily="18" charset="0"/>
              </a:rPr>
              <a:t>- If any input is invalid, the system displays an error and prompts the Customer to correct it.</a:t>
            </a: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r>
              <a:rPr lang="en-US" sz="1050" dirty="0">
                <a:effectLst/>
                <a:latin typeface="Cambria" panose="02040503050406030204" pitchFamily="18" charset="0"/>
                <a:ea typeface="MS Mincho" panose="02020609040205080304" pitchFamily="49" charset="-128"/>
                <a:cs typeface="Times New Roman" panose="02020603050405020304" pitchFamily="18" charset="0"/>
              </a:rPr>
              <a:t>Exceptions:</a:t>
            </a: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r>
              <a:rPr lang="en-US" sz="1050" dirty="0">
                <a:effectLst/>
                <a:latin typeface="Cambria" panose="02040503050406030204" pitchFamily="18" charset="0"/>
                <a:ea typeface="MS Mincho" panose="02020609040205080304" pitchFamily="49" charset="-128"/>
                <a:cs typeface="Times New Roman" panose="02020603050405020304" pitchFamily="18" charset="0"/>
              </a:rPr>
              <a:t>- System is down or unavailable.</a:t>
            </a: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r>
              <a:rPr lang="en-US" sz="1050" dirty="0">
                <a:effectLst/>
                <a:latin typeface="Cambria" panose="02040503050406030204" pitchFamily="18" charset="0"/>
                <a:ea typeface="MS Mincho" panose="02020609040205080304" pitchFamily="49" charset="-128"/>
                <a:cs typeface="Times New Roman" panose="02020603050405020304" pitchFamily="18" charset="0"/>
              </a:rPr>
              <a:t>- User session has expired.</a:t>
            </a: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r>
              <a:rPr lang="en-US" sz="1050" dirty="0">
                <a:effectLst/>
                <a:latin typeface="Cambria" panose="02040503050406030204" pitchFamily="18" charset="0"/>
                <a:ea typeface="MS Mincho" panose="02020609040205080304" pitchFamily="49" charset="-128"/>
                <a:cs typeface="Times New Roman" panose="02020603050405020304" pitchFamily="18" charset="0"/>
              </a:rPr>
              <a:t>- Action not permitted due to role or restrictions</a:t>
            </a:r>
            <a:endParaRPr lang="en-GB" sz="1050"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6" name="Picture 5">
            <a:extLst>
              <a:ext uri="{FF2B5EF4-FFF2-40B4-BE49-F238E27FC236}">
                <a16:creationId xmlns:a16="http://schemas.microsoft.com/office/drawing/2014/main" id="{8FBA39DE-EB12-3CF7-0472-A54F4FF41463}"/>
              </a:ext>
            </a:extLst>
          </p:cNvPr>
          <p:cNvPicPr>
            <a:picLocks noChangeAspect="1"/>
          </p:cNvPicPr>
          <p:nvPr/>
        </p:nvPicPr>
        <p:blipFill>
          <a:blip r:embed="rId3"/>
          <a:stretch>
            <a:fillRect/>
          </a:stretch>
        </p:blipFill>
        <p:spPr>
          <a:xfrm>
            <a:off x="0" y="4713402"/>
            <a:ext cx="9144000" cy="1219200"/>
          </a:xfrm>
          <a:prstGeom prst="rect">
            <a:avLst/>
          </a:prstGeom>
        </p:spPr>
      </p:pic>
    </p:spTree>
    <p:extLst>
      <p:ext uri="{BB962C8B-B14F-4D97-AF65-F5344CB8AC3E}">
        <p14:creationId xmlns:p14="http://schemas.microsoft.com/office/powerpoint/2010/main" val="781854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B790D-7D94-A15F-1648-23FE6A0DED0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5BAA74B3-027B-FD78-EFF2-8462232F6F1B}"/>
              </a:ext>
            </a:extLst>
          </p:cNvPr>
          <p:cNvPicPr>
            <a:picLocks noChangeAspect="1"/>
          </p:cNvPicPr>
          <p:nvPr/>
        </p:nvPicPr>
        <p:blipFill>
          <a:blip r:embed="rId2"/>
          <a:stretch>
            <a:fillRect/>
          </a:stretch>
        </p:blipFill>
        <p:spPr>
          <a:xfrm>
            <a:off x="0" y="1055760"/>
            <a:ext cx="9144000" cy="1801052"/>
          </a:xfrm>
          <a:prstGeom prst="rect">
            <a:avLst/>
          </a:prstGeom>
        </p:spPr>
      </p:pic>
      <p:sp>
        <p:nvSpPr>
          <p:cNvPr id="3" name="Content Placeholder 2">
            <a:extLst>
              <a:ext uri="{FF2B5EF4-FFF2-40B4-BE49-F238E27FC236}">
                <a16:creationId xmlns:a16="http://schemas.microsoft.com/office/drawing/2014/main" id="{B2E83D0C-67F0-3147-63ED-D76AEBF9B0DB}"/>
              </a:ext>
            </a:extLst>
          </p:cNvPr>
          <p:cNvSpPr>
            <a:spLocks noGrp="1"/>
          </p:cNvSpPr>
          <p:nvPr>
            <p:ph idx="1"/>
          </p:nvPr>
        </p:nvSpPr>
        <p:spPr>
          <a:xfrm>
            <a:off x="382381" y="309482"/>
            <a:ext cx="8379238" cy="4403920"/>
          </a:xfrm>
        </p:spPr>
        <p:txBody>
          <a:bodyPr>
            <a:normAutofit lnSpcReduction="10000"/>
          </a:bodyPr>
          <a:lstStyle/>
          <a:p>
            <a:pPr marL="0" indent="0">
              <a:lnSpc>
                <a:spcPct val="115000"/>
              </a:lnSpc>
              <a:spcAft>
                <a:spcPts val="1000"/>
              </a:spcAft>
              <a:buNone/>
            </a:pPr>
            <a:r>
              <a:rPr lang="en-US" sz="1050" dirty="0">
                <a:effectLst/>
                <a:latin typeface="Cambria" panose="02040503050406030204" pitchFamily="18" charset="0"/>
                <a:ea typeface="MS Mincho" panose="02020609040205080304" pitchFamily="49" charset="-128"/>
                <a:cs typeface="Times New Roman" panose="02020603050405020304" pitchFamily="18" charset="0"/>
              </a:rPr>
              <a:t>Use Case ID: UC_02</a:t>
            </a: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r>
              <a:rPr lang="en-US" sz="1050" dirty="0">
                <a:effectLst/>
                <a:latin typeface="Cambria" panose="02040503050406030204" pitchFamily="18" charset="0"/>
                <a:ea typeface="MS Mincho" panose="02020609040205080304" pitchFamily="49" charset="-128"/>
                <a:cs typeface="Times New Roman" panose="02020603050405020304" pitchFamily="18" charset="0"/>
              </a:rPr>
              <a:t>Use Case Title: Customer shall be able to chat with support agents, for real-time assistance within the app.</a:t>
            </a: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r>
              <a:rPr lang="en-US" sz="1050" dirty="0">
                <a:effectLst/>
                <a:latin typeface="Cambria" panose="02040503050406030204" pitchFamily="18" charset="0"/>
                <a:ea typeface="MS Mincho" panose="02020609040205080304" pitchFamily="49" charset="-128"/>
                <a:cs typeface="Times New Roman" panose="02020603050405020304" pitchFamily="18" charset="0"/>
              </a:rPr>
              <a:t>Primary Actor: Customer</a:t>
            </a: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r>
              <a:rPr lang="en-US" sz="1050" dirty="0">
                <a:effectLst/>
                <a:latin typeface="Cambria" panose="02040503050406030204" pitchFamily="18" charset="0"/>
                <a:ea typeface="MS Mincho" panose="02020609040205080304" pitchFamily="49" charset="-128"/>
                <a:cs typeface="Times New Roman" panose="02020603050405020304" pitchFamily="18" charset="0"/>
              </a:rPr>
              <a:t>Description: This use case describes how the Customer will  chat with support agents, for real-time assistance within the app.</a:t>
            </a: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r>
              <a:rPr lang="en-US" sz="1050" dirty="0">
                <a:effectLst/>
                <a:latin typeface="Cambria" panose="02040503050406030204" pitchFamily="18" charset="0"/>
                <a:ea typeface="MS Mincho" panose="02020609040205080304" pitchFamily="49" charset="-128"/>
                <a:cs typeface="Times New Roman" panose="02020603050405020304" pitchFamily="18" charset="0"/>
              </a:rPr>
              <a:t>Preconditions:</a:t>
            </a: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r>
              <a:rPr lang="en-US" sz="1050" dirty="0">
                <a:effectLst/>
                <a:latin typeface="Cambria" panose="02040503050406030204" pitchFamily="18" charset="0"/>
                <a:ea typeface="MS Mincho" panose="02020609040205080304" pitchFamily="49" charset="-128"/>
                <a:cs typeface="Times New Roman" panose="02020603050405020304" pitchFamily="18" charset="0"/>
              </a:rPr>
              <a:t>- The Customer must be authenticated and logged into the system.</a:t>
            </a: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r>
              <a:rPr lang="en-US" sz="1050" dirty="0">
                <a:effectLst/>
                <a:latin typeface="Cambria" panose="02040503050406030204" pitchFamily="18" charset="0"/>
                <a:ea typeface="MS Mincho" panose="02020609040205080304" pitchFamily="49" charset="-128"/>
                <a:cs typeface="Times New Roman" panose="02020603050405020304" pitchFamily="18" charset="0"/>
              </a:rPr>
              <a:t>Postconditions:</a:t>
            </a: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r>
              <a:rPr lang="en-US" sz="1050" dirty="0">
                <a:effectLst/>
                <a:latin typeface="Cambria" panose="02040503050406030204" pitchFamily="18" charset="0"/>
                <a:ea typeface="MS Mincho" panose="02020609040205080304" pitchFamily="49" charset="-128"/>
                <a:cs typeface="Times New Roman" panose="02020603050405020304" pitchFamily="18" charset="0"/>
              </a:rPr>
              <a:t>- The system successfully completes the action described, or returns an appropriate error if it fails.</a:t>
            </a: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r>
              <a:rPr lang="en-US" sz="1050" dirty="0">
                <a:effectLst/>
                <a:latin typeface="Cambria" panose="02040503050406030204" pitchFamily="18" charset="0"/>
                <a:ea typeface="MS Mincho" panose="02020609040205080304" pitchFamily="49" charset="-128"/>
                <a:cs typeface="Times New Roman" panose="02020603050405020304" pitchFamily="18" charset="0"/>
              </a:rPr>
              <a:t>Main Flow:</a:t>
            </a: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r>
              <a:rPr lang="en-US" sz="1050" dirty="0">
                <a:effectLst/>
                <a:latin typeface="Cambria" panose="02040503050406030204" pitchFamily="18" charset="0"/>
                <a:ea typeface="MS Mincho" panose="02020609040205080304" pitchFamily="49" charset="-128"/>
                <a:cs typeface="Times New Roman" panose="02020603050405020304" pitchFamily="18" charset="0"/>
              </a:rPr>
              <a:t>1. Customer navigates to the relevant section of the Bank Management System.</a:t>
            </a: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r>
              <a:rPr lang="en-US" sz="1050" dirty="0">
                <a:effectLst/>
                <a:latin typeface="Cambria" panose="02040503050406030204" pitchFamily="18" charset="0"/>
                <a:ea typeface="MS Mincho" panose="02020609040205080304" pitchFamily="49" charset="-128"/>
                <a:cs typeface="Times New Roman" panose="02020603050405020304" pitchFamily="18" charset="0"/>
              </a:rPr>
              <a:t>2. The system displays the available options.</a:t>
            </a: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r>
              <a:rPr lang="en-US" sz="1050" dirty="0">
                <a:effectLst/>
                <a:latin typeface="Cambria" panose="02040503050406030204" pitchFamily="18" charset="0"/>
                <a:ea typeface="MS Mincho" panose="02020609040205080304" pitchFamily="49" charset="-128"/>
                <a:cs typeface="Times New Roman" panose="02020603050405020304" pitchFamily="18" charset="0"/>
              </a:rPr>
              <a:t>3. Customer selects the option to  chat with support agents, for real-time assistance within the app</a:t>
            </a: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r>
              <a:rPr lang="en-US" sz="1050" dirty="0">
                <a:effectLst/>
                <a:latin typeface="Cambria" panose="02040503050406030204" pitchFamily="18" charset="0"/>
                <a:ea typeface="MS Mincho" panose="02020609040205080304" pitchFamily="49" charset="-128"/>
                <a:cs typeface="Times New Roman" panose="02020603050405020304" pitchFamily="18" charset="0"/>
              </a:rPr>
              <a:t>4. The system processes the request and provides confirmation or feedback.</a:t>
            </a: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r>
              <a:rPr lang="en-US" sz="1050" dirty="0">
                <a:effectLst/>
                <a:latin typeface="Cambria" panose="02040503050406030204" pitchFamily="18" charset="0"/>
                <a:ea typeface="MS Mincho" panose="02020609040205080304" pitchFamily="49" charset="-128"/>
                <a:cs typeface="Times New Roman" panose="02020603050405020304" pitchFamily="18" charset="0"/>
              </a:rPr>
              <a:t>Alternate Flow:</a:t>
            </a: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r>
              <a:rPr lang="en-US" sz="1050" dirty="0">
                <a:effectLst/>
                <a:latin typeface="Cambria" panose="02040503050406030204" pitchFamily="18" charset="0"/>
                <a:ea typeface="MS Mincho" panose="02020609040205080304" pitchFamily="49" charset="-128"/>
                <a:cs typeface="Times New Roman" panose="02020603050405020304" pitchFamily="18" charset="0"/>
              </a:rPr>
              <a:t>- If any input is invalid, the system displays an error and prompts the Customer to correct it.</a:t>
            </a: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r>
              <a:rPr lang="en-US" sz="1050" dirty="0">
                <a:effectLst/>
                <a:latin typeface="Cambria" panose="02040503050406030204" pitchFamily="18" charset="0"/>
                <a:ea typeface="MS Mincho" panose="02020609040205080304" pitchFamily="49" charset="-128"/>
                <a:cs typeface="Times New Roman" panose="02020603050405020304" pitchFamily="18" charset="0"/>
              </a:rPr>
              <a:t>Exceptions:</a:t>
            </a: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r>
              <a:rPr lang="en-US" sz="1050" dirty="0">
                <a:effectLst/>
                <a:latin typeface="Cambria" panose="02040503050406030204" pitchFamily="18" charset="0"/>
                <a:ea typeface="MS Mincho" panose="02020609040205080304" pitchFamily="49" charset="-128"/>
                <a:cs typeface="Times New Roman" panose="02020603050405020304" pitchFamily="18" charset="0"/>
              </a:rPr>
              <a:t>- System is down or unavailable.</a:t>
            </a: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r>
              <a:rPr lang="en-US" sz="1050" dirty="0">
                <a:effectLst/>
                <a:latin typeface="Cambria" panose="02040503050406030204" pitchFamily="18" charset="0"/>
                <a:ea typeface="MS Mincho" panose="02020609040205080304" pitchFamily="49" charset="-128"/>
                <a:cs typeface="Times New Roman" panose="02020603050405020304" pitchFamily="18" charset="0"/>
              </a:rPr>
              <a:t>- User session has expired.</a:t>
            </a:r>
            <a:br>
              <a:rPr lang="en-US" sz="1050" dirty="0">
                <a:effectLst/>
                <a:latin typeface="Cambria" panose="02040503050406030204" pitchFamily="18" charset="0"/>
                <a:ea typeface="MS Mincho" panose="02020609040205080304" pitchFamily="49" charset="-128"/>
                <a:cs typeface="Times New Roman" panose="02020603050405020304" pitchFamily="18" charset="0"/>
              </a:rPr>
            </a:br>
            <a:r>
              <a:rPr lang="en-US" sz="1050" dirty="0">
                <a:effectLst/>
                <a:latin typeface="Cambria" panose="02040503050406030204" pitchFamily="18" charset="0"/>
                <a:ea typeface="MS Mincho" panose="02020609040205080304" pitchFamily="49" charset="-128"/>
                <a:cs typeface="Times New Roman" panose="02020603050405020304" pitchFamily="18" charset="0"/>
              </a:rPr>
              <a:t>- Action not permitted due to role or restrictions.</a:t>
            </a:r>
            <a:endParaRPr lang="en-GB" sz="1050"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5" name="Picture 4">
            <a:extLst>
              <a:ext uri="{FF2B5EF4-FFF2-40B4-BE49-F238E27FC236}">
                <a16:creationId xmlns:a16="http://schemas.microsoft.com/office/drawing/2014/main" id="{4B147B6A-1260-F3AA-278F-CDBE141FCE41}"/>
              </a:ext>
            </a:extLst>
          </p:cNvPr>
          <p:cNvPicPr>
            <a:picLocks noChangeAspect="1"/>
          </p:cNvPicPr>
          <p:nvPr/>
        </p:nvPicPr>
        <p:blipFill>
          <a:blip r:embed="rId3"/>
          <a:stretch>
            <a:fillRect/>
          </a:stretch>
        </p:blipFill>
        <p:spPr>
          <a:xfrm>
            <a:off x="0" y="4713402"/>
            <a:ext cx="9144000" cy="1219200"/>
          </a:xfrm>
          <a:prstGeom prst="rect">
            <a:avLst/>
          </a:prstGeom>
        </p:spPr>
      </p:pic>
    </p:spTree>
    <p:extLst>
      <p:ext uri="{BB962C8B-B14F-4D97-AF65-F5344CB8AC3E}">
        <p14:creationId xmlns:p14="http://schemas.microsoft.com/office/powerpoint/2010/main" val="1560669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FD877-A14A-8BBF-B5E6-AE062F71AA12}"/>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84BC7AD0-3354-D065-CE23-1B285F9719BE}"/>
              </a:ext>
            </a:extLst>
          </p:cNvPr>
          <p:cNvPicPr>
            <a:picLocks noChangeAspect="1"/>
          </p:cNvPicPr>
          <p:nvPr/>
        </p:nvPicPr>
        <p:blipFill>
          <a:blip r:embed="rId2"/>
          <a:stretch>
            <a:fillRect/>
          </a:stretch>
        </p:blipFill>
        <p:spPr>
          <a:xfrm>
            <a:off x="0" y="1055760"/>
            <a:ext cx="9144000" cy="1801052"/>
          </a:xfrm>
          <a:prstGeom prst="rect">
            <a:avLst/>
          </a:prstGeom>
        </p:spPr>
      </p:pic>
      <p:sp>
        <p:nvSpPr>
          <p:cNvPr id="3" name="Content Placeholder 2">
            <a:extLst>
              <a:ext uri="{FF2B5EF4-FFF2-40B4-BE49-F238E27FC236}">
                <a16:creationId xmlns:a16="http://schemas.microsoft.com/office/drawing/2014/main" id="{BFA8CBCA-ECB7-5AA8-67FF-D70850338337}"/>
              </a:ext>
            </a:extLst>
          </p:cNvPr>
          <p:cNvSpPr>
            <a:spLocks noGrp="1"/>
          </p:cNvSpPr>
          <p:nvPr>
            <p:ph idx="1"/>
          </p:nvPr>
        </p:nvSpPr>
        <p:spPr>
          <a:xfrm>
            <a:off x="382381" y="309482"/>
            <a:ext cx="8379238" cy="4403920"/>
          </a:xfrm>
        </p:spPr>
        <p:txBody>
          <a:bodyPr>
            <a:normAutofit fontScale="62500" lnSpcReduction="20000"/>
          </a:bodyPr>
          <a:lstStyle/>
          <a:p>
            <a:pPr marL="0" indent="0">
              <a:lnSpc>
                <a:spcPct val="115000"/>
              </a:lnSpc>
              <a:spcAft>
                <a:spcPts val="1000"/>
              </a:spcAft>
              <a:buNone/>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ID: UC_03</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Title: System shall support multiple language preferences, to make banking accessible for diverse users.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Primary Actor: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Description: This use case describes how the System will System shall support multiple language preferences, to make banking accessible for diverse users.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Preconditions: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System must be authenticated and logged into the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Postconditions: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system successfully completes the action described, or returns an appropriate error if it fails.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Main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1. System navigates to the relevant section of the Bank Management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2. The system displays the available options.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3. System selects the option to System shall support multiple language preferences, to make banking accessible for diverse users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4. The system processes the request and provides confirmation or feedback.</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Alternate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If any input is invalid, the system displays an error and prompts the System to correct it.</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Exceptions: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System is down or unavailable.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User session has expired.</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Action not permitted due to role or restrictions.</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6" name="Picture 5">
            <a:extLst>
              <a:ext uri="{FF2B5EF4-FFF2-40B4-BE49-F238E27FC236}">
                <a16:creationId xmlns:a16="http://schemas.microsoft.com/office/drawing/2014/main" id="{B9B2D2C6-642F-F0BB-AD90-54F65EB53784}"/>
              </a:ext>
            </a:extLst>
          </p:cNvPr>
          <p:cNvPicPr>
            <a:picLocks noChangeAspect="1"/>
          </p:cNvPicPr>
          <p:nvPr/>
        </p:nvPicPr>
        <p:blipFill>
          <a:blip r:embed="rId3"/>
          <a:stretch>
            <a:fillRect/>
          </a:stretch>
        </p:blipFill>
        <p:spPr>
          <a:xfrm>
            <a:off x="0" y="4850080"/>
            <a:ext cx="9144000" cy="1219200"/>
          </a:xfrm>
          <a:prstGeom prst="rect">
            <a:avLst/>
          </a:prstGeom>
        </p:spPr>
      </p:pic>
    </p:spTree>
    <p:extLst>
      <p:ext uri="{BB962C8B-B14F-4D97-AF65-F5344CB8AC3E}">
        <p14:creationId xmlns:p14="http://schemas.microsoft.com/office/powerpoint/2010/main" val="1208501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514A0A-E29F-0ACE-C3C1-287E6E5228B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56B34D5-D7E7-ABF4-4F16-20591F276B25}"/>
              </a:ext>
            </a:extLst>
          </p:cNvPr>
          <p:cNvPicPr>
            <a:picLocks noChangeAspect="1"/>
          </p:cNvPicPr>
          <p:nvPr/>
        </p:nvPicPr>
        <p:blipFill>
          <a:blip r:embed="rId2"/>
          <a:stretch>
            <a:fillRect/>
          </a:stretch>
        </p:blipFill>
        <p:spPr>
          <a:xfrm>
            <a:off x="0" y="1055760"/>
            <a:ext cx="9144000" cy="1801052"/>
          </a:xfrm>
          <a:prstGeom prst="rect">
            <a:avLst/>
          </a:prstGeom>
        </p:spPr>
      </p:pic>
      <p:sp>
        <p:nvSpPr>
          <p:cNvPr id="3" name="Content Placeholder 2">
            <a:extLst>
              <a:ext uri="{FF2B5EF4-FFF2-40B4-BE49-F238E27FC236}">
                <a16:creationId xmlns:a16="http://schemas.microsoft.com/office/drawing/2014/main" id="{9DD9EA8D-6446-D431-D562-B856A14B574B}"/>
              </a:ext>
            </a:extLst>
          </p:cNvPr>
          <p:cNvSpPr>
            <a:spLocks noGrp="1"/>
          </p:cNvSpPr>
          <p:nvPr>
            <p:ph idx="1"/>
          </p:nvPr>
        </p:nvSpPr>
        <p:spPr>
          <a:xfrm>
            <a:off x="382381" y="309482"/>
            <a:ext cx="8379238" cy="4403920"/>
          </a:xfrm>
        </p:spPr>
        <p:txBody>
          <a:bodyPr>
            <a:normAutofit fontScale="62500" lnSpcReduction="20000"/>
          </a:bodyPr>
          <a:lstStyle/>
          <a:p>
            <a:pPr marL="0" indent="0">
              <a:lnSpc>
                <a:spcPct val="115000"/>
              </a:lnSpc>
              <a:spcAft>
                <a:spcPts val="1000"/>
              </a:spcAft>
              <a:buNone/>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ID: UC_04</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Title: Customer shall be able to report a lost/stolen card, to prevent unauthorized usage.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Primary Actor: Customer</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Description: This use case describes how the Customer will  report a lost/stolen card, to prevent unauthorized usage.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Preconditions: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Customer must be authenticated and logged into the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Postconditions: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system successfully completes the action described, or returns an appropriate error if it fails.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Main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1. Customer navigates to the relevant section of the Bank Management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2. The system displays the available options.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3. Customer selects the option to  report a lost/stolen card, to prevent unauthorized usage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4. The system processes the request and provides confirmation or feedback.</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Alternate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If any input is invalid, the system displays an error and prompts the Customer to correct it.</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Exceptions: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System is down or unavailable.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User session has expired.</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Action not permitted due to role or restrictions.</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5" name="Picture 4">
            <a:extLst>
              <a:ext uri="{FF2B5EF4-FFF2-40B4-BE49-F238E27FC236}">
                <a16:creationId xmlns:a16="http://schemas.microsoft.com/office/drawing/2014/main" id="{6549D93A-E44B-0897-482D-857D4CB1F7C5}"/>
              </a:ext>
            </a:extLst>
          </p:cNvPr>
          <p:cNvPicPr>
            <a:picLocks noChangeAspect="1"/>
          </p:cNvPicPr>
          <p:nvPr/>
        </p:nvPicPr>
        <p:blipFill>
          <a:blip r:embed="rId3"/>
          <a:stretch>
            <a:fillRect/>
          </a:stretch>
        </p:blipFill>
        <p:spPr>
          <a:xfrm>
            <a:off x="0" y="4850080"/>
            <a:ext cx="9144000" cy="1219200"/>
          </a:xfrm>
          <a:prstGeom prst="rect">
            <a:avLst/>
          </a:prstGeom>
        </p:spPr>
      </p:pic>
    </p:spTree>
    <p:extLst>
      <p:ext uri="{BB962C8B-B14F-4D97-AF65-F5344CB8AC3E}">
        <p14:creationId xmlns:p14="http://schemas.microsoft.com/office/powerpoint/2010/main" val="1748371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02D854-D308-2013-6C0B-359F12D67FD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DF331B3-067E-B87D-54A8-B82978031470}"/>
              </a:ext>
            </a:extLst>
          </p:cNvPr>
          <p:cNvPicPr>
            <a:picLocks noChangeAspect="1"/>
          </p:cNvPicPr>
          <p:nvPr/>
        </p:nvPicPr>
        <p:blipFill>
          <a:blip r:embed="rId2"/>
          <a:stretch>
            <a:fillRect/>
          </a:stretch>
        </p:blipFill>
        <p:spPr>
          <a:xfrm>
            <a:off x="0" y="1055760"/>
            <a:ext cx="9144000" cy="1801052"/>
          </a:xfrm>
          <a:prstGeom prst="rect">
            <a:avLst/>
          </a:prstGeom>
        </p:spPr>
      </p:pic>
      <p:sp>
        <p:nvSpPr>
          <p:cNvPr id="3" name="Content Placeholder 2">
            <a:extLst>
              <a:ext uri="{FF2B5EF4-FFF2-40B4-BE49-F238E27FC236}">
                <a16:creationId xmlns:a16="http://schemas.microsoft.com/office/drawing/2014/main" id="{0A54055D-2071-4E6D-1C8C-564B603BB05B}"/>
              </a:ext>
            </a:extLst>
          </p:cNvPr>
          <p:cNvSpPr>
            <a:spLocks noGrp="1"/>
          </p:cNvSpPr>
          <p:nvPr>
            <p:ph idx="1"/>
          </p:nvPr>
        </p:nvSpPr>
        <p:spPr>
          <a:xfrm>
            <a:off x="382381" y="309482"/>
            <a:ext cx="8379238" cy="4403920"/>
          </a:xfrm>
        </p:spPr>
        <p:txBody>
          <a:bodyPr>
            <a:normAutofit fontScale="62500" lnSpcReduction="20000"/>
          </a:bodyPr>
          <a:lstStyle/>
          <a:p>
            <a:pPr marL="0" indent="0">
              <a:lnSpc>
                <a:spcPct val="115000"/>
              </a:lnSpc>
              <a:spcAft>
                <a:spcPts val="1000"/>
              </a:spcAft>
              <a:buNone/>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ID: UC_05</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Title: System shall allow customers to link external bank accounts, to view consolidated balances.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Primary Actor: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Description: This use case describes how the System will System shall allow customers to link external bank accounts, to view consolidated balances.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Preconditions: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System must be authenticated and logged into the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Postconditions: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system successfully completes the action described, or returns an appropriate error if it fails.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Main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1. System navigates to the relevant section of the Bank Management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2. The system displays the available options.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3. System selects the option to System shall allow customers to link external bank accounts, to view consolidated balances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4. The system processes the request and provides confirmation or feedback.</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Alternate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If any input is invalid, the system displays an error and prompts the System to correct it.</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Exceptions: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System is down or unavailable.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User session has expired.</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Action not permitted due to role or restrictions.</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6" name="Picture 5">
            <a:extLst>
              <a:ext uri="{FF2B5EF4-FFF2-40B4-BE49-F238E27FC236}">
                <a16:creationId xmlns:a16="http://schemas.microsoft.com/office/drawing/2014/main" id="{1860127F-89E4-9A95-64CC-AE92EF15807D}"/>
              </a:ext>
            </a:extLst>
          </p:cNvPr>
          <p:cNvPicPr>
            <a:picLocks noChangeAspect="1"/>
          </p:cNvPicPr>
          <p:nvPr/>
        </p:nvPicPr>
        <p:blipFill>
          <a:blip r:embed="rId3"/>
          <a:stretch>
            <a:fillRect/>
          </a:stretch>
        </p:blipFill>
        <p:spPr>
          <a:xfrm>
            <a:off x="0" y="4850080"/>
            <a:ext cx="9144000" cy="1219200"/>
          </a:xfrm>
          <a:prstGeom prst="rect">
            <a:avLst/>
          </a:prstGeom>
        </p:spPr>
      </p:pic>
    </p:spTree>
    <p:extLst>
      <p:ext uri="{BB962C8B-B14F-4D97-AF65-F5344CB8AC3E}">
        <p14:creationId xmlns:p14="http://schemas.microsoft.com/office/powerpoint/2010/main" val="1464264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A37675-3E12-5471-260B-3EAC9927F37E}"/>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61595651-4623-7B68-C882-077240C4C254}"/>
              </a:ext>
            </a:extLst>
          </p:cNvPr>
          <p:cNvPicPr>
            <a:picLocks noChangeAspect="1"/>
          </p:cNvPicPr>
          <p:nvPr/>
        </p:nvPicPr>
        <p:blipFill>
          <a:blip r:embed="rId2"/>
          <a:stretch>
            <a:fillRect/>
          </a:stretch>
        </p:blipFill>
        <p:spPr>
          <a:xfrm>
            <a:off x="0" y="1055760"/>
            <a:ext cx="9144000" cy="1801052"/>
          </a:xfrm>
          <a:prstGeom prst="rect">
            <a:avLst/>
          </a:prstGeom>
        </p:spPr>
      </p:pic>
      <p:sp>
        <p:nvSpPr>
          <p:cNvPr id="3" name="Content Placeholder 2">
            <a:extLst>
              <a:ext uri="{FF2B5EF4-FFF2-40B4-BE49-F238E27FC236}">
                <a16:creationId xmlns:a16="http://schemas.microsoft.com/office/drawing/2014/main" id="{5C5A8F31-8B0A-ED80-5A4F-413388E04149}"/>
              </a:ext>
            </a:extLst>
          </p:cNvPr>
          <p:cNvSpPr>
            <a:spLocks noGrp="1"/>
          </p:cNvSpPr>
          <p:nvPr>
            <p:ph idx="1"/>
          </p:nvPr>
        </p:nvSpPr>
        <p:spPr>
          <a:xfrm>
            <a:off x="382381" y="309482"/>
            <a:ext cx="8379238" cy="4403920"/>
          </a:xfrm>
        </p:spPr>
        <p:txBody>
          <a:bodyPr>
            <a:normAutofit fontScale="62500" lnSpcReduction="20000"/>
          </a:bodyPr>
          <a:lstStyle/>
          <a:p>
            <a:pPr marL="0" indent="0">
              <a:lnSpc>
                <a:spcPct val="115000"/>
              </a:lnSpc>
              <a:spcAft>
                <a:spcPts val="1000"/>
              </a:spcAft>
              <a:buNone/>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ID: UC_06</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Title: Customer shall be able to enable biometric authentication, to increase login security.</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Primary Actor: Customer</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Description: This use case describes how the Customer will  enable biometric authentication, to increase login security.</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Preconditions: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Customer must be authenticated and logged into the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Postconditions: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system successfully completes the action described, or returns an appropriate error if it fails.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Main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1. Customer navigates to the relevant section of the Bank Management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2. The system displays the available options.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3. Customer selects the option to  enable biometric authentication, to increase login security</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4. The system processes the request and provides confirmation or feedback.</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Alternate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If any input is invalid, the system displays an error and prompts the Customer to correct it.</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Exceptions: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System is down or unavailable.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User session has expired.</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Action not permitted due to role or restrictions.</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8" name="Picture 7">
            <a:extLst>
              <a:ext uri="{FF2B5EF4-FFF2-40B4-BE49-F238E27FC236}">
                <a16:creationId xmlns:a16="http://schemas.microsoft.com/office/drawing/2014/main" id="{EB741BF0-CC4E-598E-15A2-5F015C7A505D}"/>
              </a:ext>
            </a:extLst>
          </p:cNvPr>
          <p:cNvPicPr>
            <a:picLocks noChangeAspect="1"/>
          </p:cNvPicPr>
          <p:nvPr/>
        </p:nvPicPr>
        <p:blipFill>
          <a:blip r:embed="rId3"/>
          <a:stretch>
            <a:fillRect/>
          </a:stretch>
        </p:blipFill>
        <p:spPr>
          <a:xfrm>
            <a:off x="0" y="4850080"/>
            <a:ext cx="9144000" cy="1219200"/>
          </a:xfrm>
          <a:prstGeom prst="rect">
            <a:avLst/>
          </a:prstGeom>
        </p:spPr>
      </p:pic>
    </p:spTree>
    <p:extLst>
      <p:ext uri="{BB962C8B-B14F-4D97-AF65-F5344CB8AC3E}">
        <p14:creationId xmlns:p14="http://schemas.microsoft.com/office/powerpoint/2010/main" val="3721884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pPr>
              <a:lnSpc>
                <a:spcPct val="107000"/>
              </a:lnSpc>
              <a:spcAft>
                <a:spcPts val="800"/>
              </a:spcAft>
            </a:pPr>
            <a:r>
              <a:rPr lang="en-GB" sz="1800" dirty="0">
                <a:effectLst/>
                <a:latin typeface="Arial" panose="020B0604020202020204" pitchFamily="34" charset="0"/>
                <a:ea typeface="Calibri" panose="020F0502020204030204" pitchFamily="34" charset="0"/>
                <a:cs typeface="Times New Roman" panose="02020603050405020304" pitchFamily="18" charset="0"/>
              </a:rPr>
              <a:t>The Bank Management System (BMS) is a software solution designed to automate and streamline banking operations, ensuring efficient customer service, secure transactions, and regulatory compliance. This system will allow customers to manage their accounts, transfer funds, apply for loans, and receive notifications while enabling bank employees to manage transactions, loan approvals, and account security.</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CEDAD0-878C-3CD4-D3EA-44699941402D}"/>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8D1B005-993E-C0F4-F22F-19BAD639E2D9}"/>
              </a:ext>
            </a:extLst>
          </p:cNvPr>
          <p:cNvPicPr>
            <a:picLocks noChangeAspect="1"/>
          </p:cNvPicPr>
          <p:nvPr/>
        </p:nvPicPr>
        <p:blipFill>
          <a:blip r:embed="rId2"/>
          <a:stretch>
            <a:fillRect/>
          </a:stretch>
        </p:blipFill>
        <p:spPr>
          <a:xfrm>
            <a:off x="0" y="1055760"/>
            <a:ext cx="9144000" cy="1801052"/>
          </a:xfrm>
          <a:prstGeom prst="rect">
            <a:avLst/>
          </a:prstGeom>
        </p:spPr>
      </p:pic>
      <p:sp>
        <p:nvSpPr>
          <p:cNvPr id="3" name="Content Placeholder 2">
            <a:extLst>
              <a:ext uri="{FF2B5EF4-FFF2-40B4-BE49-F238E27FC236}">
                <a16:creationId xmlns:a16="http://schemas.microsoft.com/office/drawing/2014/main" id="{35D6EA9B-5C1A-3F2C-191C-68998C719D91}"/>
              </a:ext>
            </a:extLst>
          </p:cNvPr>
          <p:cNvSpPr>
            <a:spLocks noGrp="1"/>
          </p:cNvSpPr>
          <p:nvPr>
            <p:ph idx="1"/>
          </p:nvPr>
        </p:nvSpPr>
        <p:spPr>
          <a:xfrm>
            <a:off x="382381" y="309482"/>
            <a:ext cx="8379238" cy="4403920"/>
          </a:xfrm>
        </p:spPr>
        <p:txBody>
          <a:bodyPr>
            <a:normAutofit fontScale="62500" lnSpcReduction="20000"/>
          </a:bodyPr>
          <a:lstStyle/>
          <a:p>
            <a:pPr marL="0" indent="0">
              <a:lnSpc>
                <a:spcPct val="115000"/>
              </a:lnSpc>
              <a:spcAft>
                <a:spcPts val="1000"/>
              </a:spcAft>
              <a:buNone/>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ID: UC_07</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Title: Customer shall be able to receive spending reports, to help track personal budgeting.</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Primary Actor: Customer</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Description: This use case describes how the Customer will  receive spending reports, to help track personal budgeting.</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Preconditions: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Customer must be authenticated and logged into the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Postconditions: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system successfully completes the action described, or returns an appropriate error if it fails.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Main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1. Customer navigates to the relevant section of the Bank Management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2. The system displays the available options.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3. Customer selects the option to  receive spending reports, to help track personal budgeting</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4. The system processes the request and provides confirmation or feedback.</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Alternate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If any input is invalid, the system displays an error and prompts the Customer to correct it.</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Exceptions: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System is down or unavailable.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User session has expired.</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Action not permitted due to role or restrictions.</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5" name="Picture 4">
            <a:extLst>
              <a:ext uri="{FF2B5EF4-FFF2-40B4-BE49-F238E27FC236}">
                <a16:creationId xmlns:a16="http://schemas.microsoft.com/office/drawing/2014/main" id="{88476747-EF30-35F6-0402-03B1D86DD219}"/>
              </a:ext>
            </a:extLst>
          </p:cNvPr>
          <p:cNvPicPr>
            <a:picLocks noChangeAspect="1"/>
          </p:cNvPicPr>
          <p:nvPr/>
        </p:nvPicPr>
        <p:blipFill>
          <a:blip r:embed="rId3"/>
          <a:stretch>
            <a:fillRect/>
          </a:stretch>
        </p:blipFill>
        <p:spPr>
          <a:xfrm>
            <a:off x="0" y="4713402"/>
            <a:ext cx="9144000" cy="1219200"/>
          </a:xfrm>
          <a:prstGeom prst="rect">
            <a:avLst/>
          </a:prstGeom>
        </p:spPr>
      </p:pic>
    </p:spTree>
    <p:extLst>
      <p:ext uri="{BB962C8B-B14F-4D97-AF65-F5344CB8AC3E}">
        <p14:creationId xmlns:p14="http://schemas.microsoft.com/office/powerpoint/2010/main" val="3569178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AD165-AFC9-829A-E5ED-6725F774DC8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0DDE95E8-1AAB-44CB-9A2E-84601435A698}"/>
              </a:ext>
            </a:extLst>
          </p:cNvPr>
          <p:cNvPicPr>
            <a:picLocks noChangeAspect="1"/>
          </p:cNvPicPr>
          <p:nvPr/>
        </p:nvPicPr>
        <p:blipFill>
          <a:blip r:embed="rId2"/>
          <a:stretch>
            <a:fillRect/>
          </a:stretch>
        </p:blipFill>
        <p:spPr>
          <a:xfrm>
            <a:off x="0" y="1055760"/>
            <a:ext cx="9144000" cy="1801052"/>
          </a:xfrm>
          <a:prstGeom prst="rect">
            <a:avLst/>
          </a:prstGeom>
        </p:spPr>
      </p:pic>
      <p:sp>
        <p:nvSpPr>
          <p:cNvPr id="3" name="Content Placeholder 2">
            <a:extLst>
              <a:ext uri="{FF2B5EF4-FFF2-40B4-BE49-F238E27FC236}">
                <a16:creationId xmlns:a16="http://schemas.microsoft.com/office/drawing/2014/main" id="{AD972088-4038-8517-2F68-B05AE97A798A}"/>
              </a:ext>
            </a:extLst>
          </p:cNvPr>
          <p:cNvSpPr>
            <a:spLocks noGrp="1"/>
          </p:cNvSpPr>
          <p:nvPr>
            <p:ph idx="1"/>
          </p:nvPr>
        </p:nvSpPr>
        <p:spPr>
          <a:xfrm>
            <a:off x="382381" y="309482"/>
            <a:ext cx="8379238" cy="4403920"/>
          </a:xfrm>
        </p:spPr>
        <p:txBody>
          <a:bodyPr>
            <a:normAutofit fontScale="62500" lnSpcReduction="20000"/>
          </a:bodyPr>
          <a:lstStyle/>
          <a:p>
            <a:pPr marL="0" indent="0">
              <a:lnSpc>
                <a:spcPct val="115000"/>
              </a:lnSpc>
              <a:spcAft>
                <a:spcPts val="1000"/>
              </a:spcAft>
              <a:buNone/>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ID: UC_08</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Title: System shall allow customers to categorize transactions (e.g., groceries, utilities) for better financial insights.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Primary Actor: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Description: This use case describes how the System will System shall allow customers to categorize transactions (e.g., groceries, utilities) for better financial insights.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Preconditions: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System must be authenticated and logged into the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Postconditions: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system successfully completes the action described, or returns an appropriate error if it fails.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Main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1. System navigates to the relevant section of the Bank Management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2. The system displays the available options.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3. System selects the option to System shall allow customers to categorize transactions (e.g., groceries, utilities) for better financial insights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4. The system processes the request and provides confirmation or feedback.</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Alternate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If any input is invalid, the system displays an error and prompts the System to correct it.</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Exceptions: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System is down or unavailable.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User session has expired.</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Action not permitted due to role or restrictions.</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6" name="Picture 5">
            <a:extLst>
              <a:ext uri="{FF2B5EF4-FFF2-40B4-BE49-F238E27FC236}">
                <a16:creationId xmlns:a16="http://schemas.microsoft.com/office/drawing/2014/main" id="{EF8AF74C-FA74-575F-7976-26A4258F0C0B}"/>
              </a:ext>
            </a:extLst>
          </p:cNvPr>
          <p:cNvPicPr>
            <a:picLocks noChangeAspect="1"/>
          </p:cNvPicPr>
          <p:nvPr/>
        </p:nvPicPr>
        <p:blipFill>
          <a:blip r:embed="rId3"/>
          <a:stretch>
            <a:fillRect/>
          </a:stretch>
        </p:blipFill>
        <p:spPr>
          <a:xfrm>
            <a:off x="0" y="4850080"/>
            <a:ext cx="9144000" cy="1219200"/>
          </a:xfrm>
          <a:prstGeom prst="rect">
            <a:avLst/>
          </a:prstGeom>
        </p:spPr>
      </p:pic>
    </p:spTree>
    <p:extLst>
      <p:ext uri="{BB962C8B-B14F-4D97-AF65-F5344CB8AC3E}">
        <p14:creationId xmlns:p14="http://schemas.microsoft.com/office/powerpoint/2010/main" val="2676828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6A6481-5A4F-8955-55CE-10E22A111A7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1B2490C-1484-2BE9-77A8-AB1FC0EE7F4E}"/>
              </a:ext>
            </a:extLst>
          </p:cNvPr>
          <p:cNvPicPr>
            <a:picLocks noChangeAspect="1"/>
          </p:cNvPicPr>
          <p:nvPr/>
        </p:nvPicPr>
        <p:blipFill>
          <a:blip r:embed="rId2"/>
          <a:stretch>
            <a:fillRect/>
          </a:stretch>
        </p:blipFill>
        <p:spPr>
          <a:xfrm>
            <a:off x="0" y="1055760"/>
            <a:ext cx="9144000" cy="1801052"/>
          </a:xfrm>
          <a:prstGeom prst="rect">
            <a:avLst/>
          </a:prstGeom>
        </p:spPr>
      </p:pic>
      <p:sp>
        <p:nvSpPr>
          <p:cNvPr id="3" name="Content Placeholder 2">
            <a:extLst>
              <a:ext uri="{FF2B5EF4-FFF2-40B4-BE49-F238E27FC236}">
                <a16:creationId xmlns:a16="http://schemas.microsoft.com/office/drawing/2014/main" id="{DB60E947-A61E-3D60-38FD-4D7311F6D501}"/>
              </a:ext>
            </a:extLst>
          </p:cNvPr>
          <p:cNvSpPr>
            <a:spLocks noGrp="1"/>
          </p:cNvSpPr>
          <p:nvPr>
            <p:ph idx="1"/>
          </p:nvPr>
        </p:nvSpPr>
        <p:spPr>
          <a:xfrm>
            <a:off x="382381" y="271776"/>
            <a:ext cx="8379238" cy="4403920"/>
          </a:xfrm>
        </p:spPr>
        <p:txBody>
          <a:bodyPr>
            <a:normAutofit fontScale="62500" lnSpcReduction="20000"/>
          </a:bodyPr>
          <a:lstStyle/>
          <a:p>
            <a:pPr marL="0" indent="0">
              <a:lnSpc>
                <a:spcPct val="115000"/>
              </a:lnSpc>
              <a:spcAft>
                <a:spcPts val="1000"/>
              </a:spcAft>
              <a:buNone/>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ID: UC_09</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Title: Customer shall be able to schedule future fund transfers, to automate recurring payments.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Primary Actor: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Description: This use case describes how the System will  schedule future fund transfers, to automate recurring payments.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Preconditions: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System must be authenticated and logged into the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Postconditions: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system successfully completes the action described, or returns an appropriate error if it fails.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Main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1. System navigates to the relevant section of the Bank Management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2. The system displays the available options.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3. System selects the option to  schedule future fund transfers, to automate recurring payments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4. The system processes the request and provides confirmation or feedback.</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Alternate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If any input is invalid, the system displays an error and prompts the System to correct it.</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Exceptions: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System is down or unavailable.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User session has expired.</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Action not permitted due to role or restrictions.</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8" name="Picture 7">
            <a:extLst>
              <a:ext uri="{FF2B5EF4-FFF2-40B4-BE49-F238E27FC236}">
                <a16:creationId xmlns:a16="http://schemas.microsoft.com/office/drawing/2014/main" id="{885A5602-64CC-F318-3F5A-4221D0A45BFB}"/>
              </a:ext>
            </a:extLst>
          </p:cNvPr>
          <p:cNvPicPr>
            <a:picLocks noChangeAspect="1"/>
          </p:cNvPicPr>
          <p:nvPr/>
        </p:nvPicPr>
        <p:blipFill>
          <a:blip r:embed="rId3"/>
          <a:stretch>
            <a:fillRect/>
          </a:stretch>
        </p:blipFill>
        <p:spPr>
          <a:xfrm>
            <a:off x="0" y="4762096"/>
            <a:ext cx="9144000" cy="1219200"/>
          </a:xfrm>
          <a:prstGeom prst="rect">
            <a:avLst/>
          </a:prstGeom>
        </p:spPr>
      </p:pic>
    </p:spTree>
    <p:extLst>
      <p:ext uri="{BB962C8B-B14F-4D97-AF65-F5344CB8AC3E}">
        <p14:creationId xmlns:p14="http://schemas.microsoft.com/office/powerpoint/2010/main" val="351034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56DD05-0833-7F3B-64AD-72B6B4158F2B}"/>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619E361B-A379-3FFE-D51E-2123B4D3F916}"/>
              </a:ext>
            </a:extLst>
          </p:cNvPr>
          <p:cNvPicPr>
            <a:picLocks noChangeAspect="1"/>
          </p:cNvPicPr>
          <p:nvPr/>
        </p:nvPicPr>
        <p:blipFill>
          <a:blip r:embed="rId2"/>
          <a:stretch>
            <a:fillRect/>
          </a:stretch>
        </p:blipFill>
        <p:spPr>
          <a:xfrm>
            <a:off x="0" y="1055760"/>
            <a:ext cx="9144000" cy="1801052"/>
          </a:xfrm>
          <a:prstGeom prst="rect">
            <a:avLst/>
          </a:prstGeom>
        </p:spPr>
      </p:pic>
      <p:sp>
        <p:nvSpPr>
          <p:cNvPr id="3" name="Content Placeholder 2">
            <a:extLst>
              <a:ext uri="{FF2B5EF4-FFF2-40B4-BE49-F238E27FC236}">
                <a16:creationId xmlns:a16="http://schemas.microsoft.com/office/drawing/2014/main" id="{C40AD9BE-FA7C-9386-443F-8E5D983BFBAA}"/>
              </a:ext>
            </a:extLst>
          </p:cNvPr>
          <p:cNvSpPr>
            <a:spLocks noGrp="1"/>
          </p:cNvSpPr>
          <p:nvPr>
            <p:ph idx="1"/>
          </p:nvPr>
        </p:nvSpPr>
        <p:spPr>
          <a:xfrm>
            <a:off x="382381" y="309482"/>
            <a:ext cx="8379238" cy="4403920"/>
          </a:xfrm>
        </p:spPr>
        <p:txBody>
          <a:bodyPr>
            <a:normAutofit fontScale="62500" lnSpcReduction="20000"/>
          </a:bodyPr>
          <a:lstStyle/>
          <a:p>
            <a:pPr marL="0" indent="0">
              <a:lnSpc>
                <a:spcPct val="115000"/>
              </a:lnSpc>
              <a:spcAft>
                <a:spcPts val="1000"/>
              </a:spcAft>
              <a:buNone/>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ID: UC_10</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Title: Customer shall be able to set account preferences (e.g., notifications) because they need to customize their experience.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Primary Actor: Admin</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Description: This use case describes how the Admin will  set account preferences (e.g., notifications) because they need to customize their experience.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Preconditions: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Admin must be authenticated and logged into the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Postconditions: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system successfully completes the action described, or returns an appropriate error if it fails.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Main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1. Admin navigates to the relevant section of the Bank Management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2. The system displays the available options.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3. Admin selects the option to  set account preferences (e.g., notifications) because they need to customize their experience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4. The system processes the request and provides confirmation or feedback.</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Alternate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If any input is invalid, the system displays an error and prompts the Admin to correct it.</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Exceptions: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System is down or unavailable.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User session has expired.</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Action not permitted due to role or restrictions.</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5" name="Picture 4">
            <a:extLst>
              <a:ext uri="{FF2B5EF4-FFF2-40B4-BE49-F238E27FC236}">
                <a16:creationId xmlns:a16="http://schemas.microsoft.com/office/drawing/2014/main" id="{779A0324-70D7-8525-4C53-15ACD72C0498}"/>
              </a:ext>
            </a:extLst>
          </p:cNvPr>
          <p:cNvPicPr>
            <a:picLocks noChangeAspect="1"/>
          </p:cNvPicPr>
          <p:nvPr/>
        </p:nvPicPr>
        <p:blipFill>
          <a:blip r:embed="rId3"/>
          <a:stretch>
            <a:fillRect/>
          </a:stretch>
        </p:blipFill>
        <p:spPr>
          <a:xfrm>
            <a:off x="0" y="4850080"/>
            <a:ext cx="9144000" cy="1219200"/>
          </a:xfrm>
          <a:prstGeom prst="rect">
            <a:avLst/>
          </a:prstGeom>
        </p:spPr>
      </p:pic>
    </p:spTree>
    <p:extLst>
      <p:ext uri="{BB962C8B-B14F-4D97-AF65-F5344CB8AC3E}">
        <p14:creationId xmlns:p14="http://schemas.microsoft.com/office/powerpoint/2010/main" val="3256989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A52EB5-35F8-E5AE-5571-2B73EF37E96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EE284BA-974B-01D5-90AE-5F432C0626FF}"/>
              </a:ext>
            </a:extLst>
          </p:cNvPr>
          <p:cNvPicPr>
            <a:picLocks noChangeAspect="1"/>
          </p:cNvPicPr>
          <p:nvPr/>
        </p:nvPicPr>
        <p:blipFill>
          <a:blip r:embed="rId2"/>
          <a:stretch>
            <a:fillRect/>
          </a:stretch>
        </p:blipFill>
        <p:spPr>
          <a:xfrm>
            <a:off x="0" y="1055760"/>
            <a:ext cx="9144000" cy="1801052"/>
          </a:xfrm>
          <a:prstGeom prst="rect">
            <a:avLst/>
          </a:prstGeom>
        </p:spPr>
      </p:pic>
      <p:sp>
        <p:nvSpPr>
          <p:cNvPr id="3" name="Content Placeholder 2">
            <a:extLst>
              <a:ext uri="{FF2B5EF4-FFF2-40B4-BE49-F238E27FC236}">
                <a16:creationId xmlns:a16="http://schemas.microsoft.com/office/drawing/2014/main" id="{ACB6EA96-F3B1-4E3D-8359-DB1D4A56863A}"/>
              </a:ext>
            </a:extLst>
          </p:cNvPr>
          <p:cNvSpPr>
            <a:spLocks noGrp="1"/>
          </p:cNvSpPr>
          <p:nvPr>
            <p:ph idx="1"/>
          </p:nvPr>
        </p:nvSpPr>
        <p:spPr>
          <a:xfrm>
            <a:off x="382381" y="309482"/>
            <a:ext cx="8379238" cy="4403920"/>
          </a:xfrm>
        </p:spPr>
        <p:txBody>
          <a:bodyPr>
            <a:normAutofit fontScale="62500" lnSpcReduction="20000"/>
          </a:bodyPr>
          <a:lstStyle/>
          <a:p>
            <a:pPr marL="0" indent="0">
              <a:lnSpc>
                <a:spcPct val="115000"/>
              </a:lnSpc>
              <a:spcAft>
                <a:spcPts val="1000"/>
              </a:spcAft>
              <a:buNone/>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ID: UC_11</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Title: Customer shall be able to view transaction history because they need to keep track of all their financial transactions.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Primary Actor: Customer</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Description: This use case describes how the Customer will  view transaction history because they need to keep track of all their financial transactions.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Preconditions: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Customer must be authenticated and logged into the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Postconditions: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system successfully completes the action described, or returns an appropriate error if it fails.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Main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1. Customer navigates to the relevant section of the Bank Management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2. The system displays the available options.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3. Customer selects the option to  view transaction history because they need to keep track of all their financial transactions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4. The system processes the request and provides confirmation or feedback.</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Alternate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If any input is invalid, the system displays an error and prompts the Customer to correct it.</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Exceptions: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System is down or unavailable.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User session has expired.</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Action not permitted due to role or restrictions.</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6" name="Picture 5">
            <a:extLst>
              <a:ext uri="{FF2B5EF4-FFF2-40B4-BE49-F238E27FC236}">
                <a16:creationId xmlns:a16="http://schemas.microsoft.com/office/drawing/2014/main" id="{A7161830-3C1D-DEE8-5D2A-994E2ABEFED3}"/>
              </a:ext>
            </a:extLst>
          </p:cNvPr>
          <p:cNvPicPr>
            <a:picLocks noChangeAspect="1"/>
          </p:cNvPicPr>
          <p:nvPr/>
        </p:nvPicPr>
        <p:blipFill>
          <a:blip r:embed="rId3"/>
          <a:stretch>
            <a:fillRect/>
          </a:stretch>
        </p:blipFill>
        <p:spPr>
          <a:xfrm>
            <a:off x="0" y="4850080"/>
            <a:ext cx="9144000" cy="1219200"/>
          </a:xfrm>
          <a:prstGeom prst="rect">
            <a:avLst/>
          </a:prstGeom>
        </p:spPr>
      </p:pic>
    </p:spTree>
    <p:extLst>
      <p:ext uri="{BB962C8B-B14F-4D97-AF65-F5344CB8AC3E}">
        <p14:creationId xmlns:p14="http://schemas.microsoft.com/office/powerpoint/2010/main" val="3883966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B6AD84-3D2A-7437-9435-069552045FDC}"/>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1D65C2F9-3B28-699E-9C28-23AAEC6EBE4E}"/>
              </a:ext>
            </a:extLst>
          </p:cNvPr>
          <p:cNvPicPr>
            <a:picLocks noChangeAspect="1"/>
          </p:cNvPicPr>
          <p:nvPr/>
        </p:nvPicPr>
        <p:blipFill>
          <a:blip r:embed="rId2"/>
          <a:stretch>
            <a:fillRect/>
          </a:stretch>
        </p:blipFill>
        <p:spPr>
          <a:xfrm>
            <a:off x="0" y="1055760"/>
            <a:ext cx="9144000" cy="1801052"/>
          </a:xfrm>
          <a:prstGeom prst="rect">
            <a:avLst/>
          </a:prstGeom>
        </p:spPr>
      </p:pic>
      <p:sp>
        <p:nvSpPr>
          <p:cNvPr id="3" name="Content Placeholder 2">
            <a:extLst>
              <a:ext uri="{FF2B5EF4-FFF2-40B4-BE49-F238E27FC236}">
                <a16:creationId xmlns:a16="http://schemas.microsoft.com/office/drawing/2014/main" id="{F1184E34-B901-8533-3BA6-636FEBF892F7}"/>
              </a:ext>
            </a:extLst>
          </p:cNvPr>
          <p:cNvSpPr>
            <a:spLocks noGrp="1"/>
          </p:cNvSpPr>
          <p:nvPr>
            <p:ph idx="1"/>
          </p:nvPr>
        </p:nvSpPr>
        <p:spPr>
          <a:xfrm>
            <a:off x="382381" y="309482"/>
            <a:ext cx="8379238" cy="4403920"/>
          </a:xfrm>
        </p:spPr>
        <p:txBody>
          <a:bodyPr>
            <a:normAutofit fontScale="62500" lnSpcReduction="20000"/>
          </a:bodyPr>
          <a:lstStyle/>
          <a:p>
            <a:pPr marL="0" indent="0">
              <a:lnSpc>
                <a:spcPct val="115000"/>
              </a:lnSpc>
              <a:spcAft>
                <a:spcPts val="1000"/>
              </a:spcAft>
              <a:buNone/>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ID: UC_12</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Title: System shall be able to apply interest rates to loan accounts because to calculate the amount to be paid back.</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Primary Actor: Customer</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Description: This use case describes how the Customer will  apply interest rates to loan accounts because to calculate the amount to be paid back.</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Preconditions: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Customer must be authenticated and logged into the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Postconditions: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system successfully completes the action described, or returns an appropriate error if it fails.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Main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1. Customer navigates to the relevant section of the Bank Management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2. The system displays the available options.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3. Customer selects the option to  apply interest rates to loan accounts because to calculate the amount to be paid back</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4. The system processes the request and provides confirmation or feedback.</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Alternate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If any input is invalid, the system displays an error and prompts the Customer to correct it.</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Exceptions: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System is down or unavailable.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User session has expired.</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Action not permitted due to role or restrictions.</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5" name="Picture 4">
            <a:extLst>
              <a:ext uri="{FF2B5EF4-FFF2-40B4-BE49-F238E27FC236}">
                <a16:creationId xmlns:a16="http://schemas.microsoft.com/office/drawing/2014/main" id="{CCE9E46F-B56E-6BEA-6FA5-751490F2B389}"/>
              </a:ext>
            </a:extLst>
          </p:cNvPr>
          <p:cNvPicPr>
            <a:picLocks noChangeAspect="1"/>
          </p:cNvPicPr>
          <p:nvPr/>
        </p:nvPicPr>
        <p:blipFill>
          <a:blip r:embed="rId3"/>
          <a:stretch>
            <a:fillRect/>
          </a:stretch>
        </p:blipFill>
        <p:spPr>
          <a:xfrm>
            <a:off x="0" y="4850080"/>
            <a:ext cx="9144000" cy="1219200"/>
          </a:xfrm>
          <a:prstGeom prst="rect">
            <a:avLst/>
          </a:prstGeom>
        </p:spPr>
      </p:pic>
    </p:spTree>
    <p:extLst>
      <p:ext uri="{BB962C8B-B14F-4D97-AF65-F5344CB8AC3E}">
        <p14:creationId xmlns:p14="http://schemas.microsoft.com/office/powerpoint/2010/main" val="3887517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1D8066-1F8A-85B4-C586-1D0EE0C53828}"/>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014B8CF-F474-04E8-1968-3637A8EFBA0C}"/>
              </a:ext>
            </a:extLst>
          </p:cNvPr>
          <p:cNvPicPr>
            <a:picLocks noChangeAspect="1"/>
          </p:cNvPicPr>
          <p:nvPr/>
        </p:nvPicPr>
        <p:blipFill>
          <a:blip r:embed="rId2"/>
          <a:stretch>
            <a:fillRect/>
          </a:stretch>
        </p:blipFill>
        <p:spPr>
          <a:xfrm>
            <a:off x="0" y="1055760"/>
            <a:ext cx="9144000" cy="1801052"/>
          </a:xfrm>
          <a:prstGeom prst="rect">
            <a:avLst/>
          </a:prstGeom>
        </p:spPr>
      </p:pic>
      <p:sp>
        <p:nvSpPr>
          <p:cNvPr id="3" name="Content Placeholder 2">
            <a:extLst>
              <a:ext uri="{FF2B5EF4-FFF2-40B4-BE49-F238E27FC236}">
                <a16:creationId xmlns:a16="http://schemas.microsoft.com/office/drawing/2014/main" id="{17ED69AF-8874-7E82-C68E-BEBEDC5A0FC5}"/>
              </a:ext>
            </a:extLst>
          </p:cNvPr>
          <p:cNvSpPr>
            <a:spLocks noGrp="1"/>
          </p:cNvSpPr>
          <p:nvPr>
            <p:ph idx="1"/>
          </p:nvPr>
        </p:nvSpPr>
        <p:spPr>
          <a:xfrm>
            <a:off x="382381" y="309482"/>
            <a:ext cx="8379238" cy="4403920"/>
          </a:xfrm>
        </p:spPr>
        <p:txBody>
          <a:bodyPr>
            <a:normAutofit fontScale="62500" lnSpcReduction="20000"/>
          </a:bodyPr>
          <a:lstStyle/>
          <a:p>
            <a:pPr marL="0" indent="0">
              <a:lnSpc>
                <a:spcPct val="115000"/>
              </a:lnSpc>
              <a:spcAft>
                <a:spcPts val="1000"/>
              </a:spcAft>
              <a:buNone/>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ID: UC_13</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Title: System shall be able to set loan eligibility criteria because to ensure that loans are given based on financial capability.</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Primary Actor: Customer</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Description: This use case describes how the Customer will  set loan eligibility criteria because to ensure that loans are given based on financial capability.</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Preconditions: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Customer must be authenticated and logged into the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Postconditions: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system successfully completes the action described, or returns an appropriate error if it fails.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Main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1. Customer navigates to the relevant section of the Bank Management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2. The system displays the available options.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3. Customer selects the option to  set loan eligibility criteria because to ensure that loans are given based on financial capability</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4. The system processes the request and provides confirmation or feedback.</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Alternate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If any input is invalid, the system displays an error and prompts the Customer to correct it.</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Exceptions: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System is down or unavailable.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User session has expired.</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Action not permitted due to role or restrictions.</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6" name="Picture 5">
            <a:extLst>
              <a:ext uri="{FF2B5EF4-FFF2-40B4-BE49-F238E27FC236}">
                <a16:creationId xmlns:a16="http://schemas.microsoft.com/office/drawing/2014/main" id="{1BC99FDF-AD3F-D6E0-E88A-DB9A4CDAC4A4}"/>
              </a:ext>
            </a:extLst>
          </p:cNvPr>
          <p:cNvPicPr>
            <a:picLocks noChangeAspect="1"/>
          </p:cNvPicPr>
          <p:nvPr/>
        </p:nvPicPr>
        <p:blipFill>
          <a:blip r:embed="rId3"/>
          <a:stretch>
            <a:fillRect/>
          </a:stretch>
        </p:blipFill>
        <p:spPr>
          <a:xfrm>
            <a:off x="0" y="4850080"/>
            <a:ext cx="9144000" cy="1219200"/>
          </a:xfrm>
          <a:prstGeom prst="rect">
            <a:avLst/>
          </a:prstGeom>
        </p:spPr>
      </p:pic>
    </p:spTree>
    <p:extLst>
      <p:ext uri="{BB962C8B-B14F-4D97-AF65-F5344CB8AC3E}">
        <p14:creationId xmlns:p14="http://schemas.microsoft.com/office/powerpoint/2010/main" val="3152606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8EA34-1748-E0BC-EBAC-8F91E5DB486A}"/>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8C33240E-676B-2470-CAB8-46E279350A8D}"/>
              </a:ext>
            </a:extLst>
          </p:cNvPr>
          <p:cNvPicPr>
            <a:picLocks noChangeAspect="1"/>
          </p:cNvPicPr>
          <p:nvPr/>
        </p:nvPicPr>
        <p:blipFill>
          <a:blip r:embed="rId2"/>
          <a:stretch>
            <a:fillRect/>
          </a:stretch>
        </p:blipFill>
        <p:spPr>
          <a:xfrm>
            <a:off x="0" y="1055760"/>
            <a:ext cx="9144000" cy="1801052"/>
          </a:xfrm>
          <a:prstGeom prst="rect">
            <a:avLst/>
          </a:prstGeom>
        </p:spPr>
      </p:pic>
      <p:sp>
        <p:nvSpPr>
          <p:cNvPr id="3" name="Content Placeholder 2">
            <a:extLst>
              <a:ext uri="{FF2B5EF4-FFF2-40B4-BE49-F238E27FC236}">
                <a16:creationId xmlns:a16="http://schemas.microsoft.com/office/drawing/2014/main" id="{62C122D6-68FF-6C33-2D3D-AF7D924083FF}"/>
              </a:ext>
            </a:extLst>
          </p:cNvPr>
          <p:cNvSpPr>
            <a:spLocks noGrp="1"/>
          </p:cNvSpPr>
          <p:nvPr>
            <p:ph idx="1"/>
          </p:nvPr>
        </p:nvSpPr>
        <p:spPr>
          <a:xfrm>
            <a:off x="382381" y="309482"/>
            <a:ext cx="8379238" cy="4403920"/>
          </a:xfrm>
        </p:spPr>
        <p:txBody>
          <a:bodyPr>
            <a:normAutofit fontScale="62500" lnSpcReduction="20000"/>
          </a:bodyPr>
          <a:lstStyle/>
          <a:p>
            <a:pPr marL="0" indent="0">
              <a:lnSpc>
                <a:spcPct val="115000"/>
              </a:lnSpc>
              <a:spcAft>
                <a:spcPts val="1000"/>
              </a:spcAft>
              <a:buNone/>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ID: UC_14</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Title: System shall be able to apply security measures for online transactions because to prevent unauthorized access.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Primary Actor: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Description: This use case describes how the System will  apply security measures for online transactions because to prevent unauthorized access.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Preconditions: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System must be authenticated and logged into the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Postconditions: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system successfully completes the action described, or returns an appropriate error if it fails.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Main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1. System navigates to the relevant section of the Bank Management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2. The system displays the available options.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3. System selects the option to  apply security measures for online transactions because to prevent unauthorized access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4. The system processes the request and provides confirmation or feedback.</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Alternate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If any input is invalid, the system displays an error and prompts the System to correct it.</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Exceptions: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System is down or unavailable.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User session has expired.</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Action not permitted due to role or restrictions.</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5" name="Picture 4">
            <a:extLst>
              <a:ext uri="{FF2B5EF4-FFF2-40B4-BE49-F238E27FC236}">
                <a16:creationId xmlns:a16="http://schemas.microsoft.com/office/drawing/2014/main" id="{26A4E191-33C6-BDE1-A895-DE504EFE358C}"/>
              </a:ext>
            </a:extLst>
          </p:cNvPr>
          <p:cNvPicPr>
            <a:picLocks noChangeAspect="1"/>
          </p:cNvPicPr>
          <p:nvPr/>
        </p:nvPicPr>
        <p:blipFill>
          <a:blip r:embed="rId3"/>
          <a:stretch>
            <a:fillRect/>
          </a:stretch>
        </p:blipFill>
        <p:spPr>
          <a:xfrm>
            <a:off x="0" y="4850080"/>
            <a:ext cx="9144000" cy="1219200"/>
          </a:xfrm>
          <a:prstGeom prst="rect">
            <a:avLst/>
          </a:prstGeom>
        </p:spPr>
      </p:pic>
    </p:spTree>
    <p:extLst>
      <p:ext uri="{BB962C8B-B14F-4D97-AF65-F5344CB8AC3E}">
        <p14:creationId xmlns:p14="http://schemas.microsoft.com/office/powerpoint/2010/main" val="2570879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5A6EA-2433-FDD7-FCAE-7FFA3F4F59B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F220D7A4-AAF4-6BAF-9E8B-47B4458214FE}"/>
              </a:ext>
            </a:extLst>
          </p:cNvPr>
          <p:cNvPicPr>
            <a:picLocks noChangeAspect="1"/>
          </p:cNvPicPr>
          <p:nvPr/>
        </p:nvPicPr>
        <p:blipFill>
          <a:blip r:embed="rId2"/>
          <a:stretch>
            <a:fillRect/>
          </a:stretch>
        </p:blipFill>
        <p:spPr>
          <a:xfrm>
            <a:off x="0" y="1055760"/>
            <a:ext cx="9144000" cy="1801052"/>
          </a:xfrm>
          <a:prstGeom prst="rect">
            <a:avLst/>
          </a:prstGeom>
        </p:spPr>
      </p:pic>
      <p:sp>
        <p:nvSpPr>
          <p:cNvPr id="3" name="Content Placeholder 2">
            <a:extLst>
              <a:ext uri="{FF2B5EF4-FFF2-40B4-BE49-F238E27FC236}">
                <a16:creationId xmlns:a16="http://schemas.microsoft.com/office/drawing/2014/main" id="{84F039F0-7A3E-5893-66DF-7D93A274E402}"/>
              </a:ext>
            </a:extLst>
          </p:cNvPr>
          <p:cNvSpPr>
            <a:spLocks noGrp="1"/>
          </p:cNvSpPr>
          <p:nvPr>
            <p:ph idx="1"/>
          </p:nvPr>
        </p:nvSpPr>
        <p:spPr>
          <a:xfrm>
            <a:off x="382381" y="309482"/>
            <a:ext cx="8379238" cy="4403920"/>
          </a:xfrm>
        </p:spPr>
        <p:txBody>
          <a:bodyPr>
            <a:normAutofit fontScale="62500" lnSpcReduction="20000"/>
          </a:bodyPr>
          <a:lstStyle/>
          <a:p>
            <a:pPr marL="0" indent="0">
              <a:lnSpc>
                <a:spcPct val="115000"/>
              </a:lnSpc>
              <a:spcAft>
                <a:spcPts val="1000"/>
              </a:spcAft>
              <a:buNone/>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ID: UC_15</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Title: System shall be able to generate monthly account statements for customers because customers need a record of their financial activities.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Primary Actor: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Description: This use case describes how the System will  generate monthly account statements for customers because customers need a record of their financial activities.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Preconditions: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System must be authenticated and logged into the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Postconditions: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system successfully completes the action described, or returns an appropriate error if it fails.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Main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1. System navigates to the relevant section of the Bank Management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2. The system displays the available options.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3. System selects the option to  generate monthly account statements for customers because customers need a record of their financial activities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4. The system processes the request and provides confirmation or feedback.</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Alternate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If any input is invalid, the system displays an error and prompts the System to correct it.</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Exceptions: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System is down or unavailable.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User session has expired.</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Action not permitted due to role or restrictions.</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6" name="Picture 5">
            <a:extLst>
              <a:ext uri="{FF2B5EF4-FFF2-40B4-BE49-F238E27FC236}">
                <a16:creationId xmlns:a16="http://schemas.microsoft.com/office/drawing/2014/main" id="{F787FBB6-9E0C-F381-83F3-6176D1E385B3}"/>
              </a:ext>
            </a:extLst>
          </p:cNvPr>
          <p:cNvPicPr>
            <a:picLocks noChangeAspect="1"/>
          </p:cNvPicPr>
          <p:nvPr/>
        </p:nvPicPr>
        <p:blipFill>
          <a:blip r:embed="rId3"/>
          <a:stretch>
            <a:fillRect/>
          </a:stretch>
        </p:blipFill>
        <p:spPr>
          <a:xfrm>
            <a:off x="0" y="4850080"/>
            <a:ext cx="9144000" cy="1219200"/>
          </a:xfrm>
          <a:prstGeom prst="rect">
            <a:avLst/>
          </a:prstGeom>
        </p:spPr>
      </p:pic>
    </p:spTree>
    <p:extLst>
      <p:ext uri="{BB962C8B-B14F-4D97-AF65-F5344CB8AC3E}">
        <p14:creationId xmlns:p14="http://schemas.microsoft.com/office/powerpoint/2010/main" val="76917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712EF3-759B-0315-341F-D16E417BECA2}"/>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B27E2FDA-0EEF-84D0-4172-645B57635F64}"/>
              </a:ext>
            </a:extLst>
          </p:cNvPr>
          <p:cNvPicPr>
            <a:picLocks noChangeAspect="1"/>
          </p:cNvPicPr>
          <p:nvPr/>
        </p:nvPicPr>
        <p:blipFill>
          <a:blip r:embed="rId2"/>
          <a:stretch>
            <a:fillRect/>
          </a:stretch>
        </p:blipFill>
        <p:spPr>
          <a:xfrm>
            <a:off x="0" y="1055760"/>
            <a:ext cx="9144000" cy="1801052"/>
          </a:xfrm>
          <a:prstGeom prst="rect">
            <a:avLst/>
          </a:prstGeom>
        </p:spPr>
      </p:pic>
      <p:sp>
        <p:nvSpPr>
          <p:cNvPr id="3" name="Content Placeholder 2">
            <a:extLst>
              <a:ext uri="{FF2B5EF4-FFF2-40B4-BE49-F238E27FC236}">
                <a16:creationId xmlns:a16="http://schemas.microsoft.com/office/drawing/2014/main" id="{6017CCBE-D3F7-B5E7-6201-6449690471C3}"/>
              </a:ext>
            </a:extLst>
          </p:cNvPr>
          <p:cNvSpPr>
            <a:spLocks noGrp="1"/>
          </p:cNvSpPr>
          <p:nvPr>
            <p:ph idx="1"/>
          </p:nvPr>
        </p:nvSpPr>
        <p:spPr>
          <a:xfrm>
            <a:off x="382381" y="309482"/>
            <a:ext cx="8379238" cy="4403920"/>
          </a:xfrm>
        </p:spPr>
        <p:txBody>
          <a:bodyPr>
            <a:normAutofit fontScale="62500" lnSpcReduction="20000"/>
          </a:bodyPr>
          <a:lstStyle/>
          <a:p>
            <a:pPr marL="0" indent="0">
              <a:lnSpc>
                <a:spcPct val="115000"/>
              </a:lnSpc>
              <a:spcAft>
                <a:spcPts val="1000"/>
              </a:spcAft>
              <a:buNone/>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ID: UC_16</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Title: System shall be able to validate account details during creation because to prevent errors and fraud.</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Primary Actor: Customer</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Description: This use case describes how the Customer will  validate account details during creation because to prevent errors and fraud.</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Preconditions: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Customer must be authenticated and logged into the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Postconditions: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system successfully completes the action described, or returns an appropriate error if it fails.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Main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1. Customer navigates to the relevant section of the Bank Management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2. The system displays the available options.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3. Customer selects the option to  validate account details during creation because to prevent errors and fraud</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4. The system processes the request and provides confirmation or feedback.</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Alternate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If any input is invalid, the system displays an error and prompts the Customer to correct it.</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Exceptions: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System is down or unavailable.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User session has expired.</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Action not permitted due to role or restrictions.</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5" name="Picture 4">
            <a:extLst>
              <a:ext uri="{FF2B5EF4-FFF2-40B4-BE49-F238E27FC236}">
                <a16:creationId xmlns:a16="http://schemas.microsoft.com/office/drawing/2014/main" id="{B3FB0CFB-D9A4-3D28-4E45-438CC30B1B8D}"/>
              </a:ext>
            </a:extLst>
          </p:cNvPr>
          <p:cNvPicPr>
            <a:picLocks noChangeAspect="1"/>
          </p:cNvPicPr>
          <p:nvPr/>
        </p:nvPicPr>
        <p:blipFill>
          <a:blip r:embed="rId3"/>
          <a:stretch>
            <a:fillRect/>
          </a:stretch>
        </p:blipFill>
        <p:spPr>
          <a:xfrm>
            <a:off x="0" y="4713402"/>
            <a:ext cx="9144000" cy="1288058"/>
          </a:xfrm>
          <a:prstGeom prst="rect">
            <a:avLst/>
          </a:prstGeom>
        </p:spPr>
      </p:pic>
    </p:spTree>
    <p:extLst>
      <p:ext uri="{BB962C8B-B14F-4D97-AF65-F5344CB8AC3E}">
        <p14:creationId xmlns:p14="http://schemas.microsoft.com/office/powerpoint/2010/main" val="1139283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a:xfrm>
            <a:off x="1443491" y="2015733"/>
            <a:ext cx="6571343" cy="4037747"/>
          </a:xfrm>
        </p:spPr>
        <p:txBody>
          <a:bodyPr>
            <a:normAutofit/>
          </a:bodyPr>
          <a:lstStyle/>
          <a:p>
            <a:pPr>
              <a:lnSpc>
                <a:spcPct val="107000"/>
              </a:lnSpc>
              <a:spcAft>
                <a:spcPts val="800"/>
              </a:spcAft>
              <a:buNone/>
            </a:pPr>
            <a:r>
              <a:rPr lang="en-GB" sz="1800" dirty="0">
                <a:effectLst/>
                <a:latin typeface="Arial" panose="020B0604020202020204" pitchFamily="34" charset="0"/>
                <a:ea typeface="Calibri" panose="020F0502020204030204" pitchFamily="34" charset="0"/>
                <a:cs typeface="Times New Roman" panose="02020603050405020304" pitchFamily="18" charset="0"/>
              </a:rPr>
              <a:t>•To provide secure and efficient banking services for customers.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GB" sz="1800" dirty="0">
                <a:effectLst/>
                <a:latin typeface="Arial" panose="020B0604020202020204" pitchFamily="34" charset="0"/>
                <a:ea typeface="Calibri" panose="020F0502020204030204" pitchFamily="34" charset="0"/>
                <a:cs typeface="Times New Roman" panose="02020603050405020304" pitchFamily="18" charset="0"/>
              </a:rPr>
              <a:t>•To automate fund transfers, account management, and loan applications.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GB" sz="1800" dirty="0">
                <a:effectLst/>
                <a:latin typeface="Arial" panose="020B0604020202020204" pitchFamily="34" charset="0"/>
                <a:ea typeface="Calibri" panose="020F0502020204030204" pitchFamily="34" charset="0"/>
                <a:cs typeface="Times New Roman" panose="02020603050405020304" pitchFamily="18" charset="0"/>
              </a:rPr>
              <a:t>•To enhance security with encryption and fraud detection mechanisms.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GB" sz="1800" dirty="0">
                <a:effectLst/>
                <a:latin typeface="Arial" panose="020B0604020202020204" pitchFamily="34" charset="0"/>
                <a:ea typeface="Calibri" panose="020F0502020204030204" pitchFamily="34" charset="0"/>
                <a:cs typeface="Times New Roman" panose="02020603050405020304" pitchFamily="18" charset="0"/>
              </a:rPr>
              <a:t>•To improve customer experience through an intuitive online banking platform.</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1800" dirty="0">
                <a:effectLst/>
                <a:latin typeface="Arial" panose="020B0604020202020204" pitchFamily="34" charset="0"/>
                <a:ea typeface="Calibri" panose="020F0502020204030204" pitchFamily="34" charset="0"/>
                <a:cs typeface="Times New Roman" panose="02020603050405020304" pitchFamily="18" charset="0"/>
              </a:rPr>
              <a:t>•To ensure compliance with financial regulations and reporting requirements.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9E65D0-504C-214B-666E-887BB6EACD6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0703746-FF27-54E3-ED2E-BEA6BC0334DD}"/>
              </a:ext>
            </a:extLst>
          </p:cNvPr>
          <p:cNvPicPr>
            <a:picLocks noChangeAspect="1"/>
          </p:cNvPicPr>
          <p:nvPr/>
        </p:nvPicPr>
        <p:blipFill>
          <a:blip r:embed="rId2"/>
          <a:stretch>
            <a:fillRect/>
          </a:stretch>
        </p:blipFill>
        <p:spPr>
          <a:xfrm>
            <a:off x="0" y="1055760"/>
            <a:ext cx="9144000" cy="1801052"/>
          </a:xfrm>
          <a:prstGeom prst="rect">
            <a:avLst/>
          </a:prstGeom>
        </p:spPr>
      </p:pic>
      <p:sp>
        <p:nvSpPr>
          <p:cNvPr id="3" name="Content Placeholder 2">
            <a:extLst>
              <a:ext uri="{FF2B5EF4-FFF2-40B4-BE49-F238E27FC236}">
                <a16:creationId xmlns:a16="http://schemas.microsoft.com/office/drawing/2014/main" id="{4FCE6BC1-E1CD-4248-F574-68F84059C67F}"/>
              </a:ext>
            </a:extLst>
          </p:cNvPr>
          <p:cNvSpPr>
            <a:spLocks noGrp="1"/>
          </p:cNvSpPr>
          <p:nvPr>
            <p:ph idx="1"/>
          </p:nvPr>
        </p:nvSpPr>
        <p:spPr>
          <a:xfrm>
            <a:off x="382381" y="309482"/>
            <a:ext cx="8379238" cy="4403920"/>
          </a:xfrm>
        </p:spPr>
        <p:txBody>
          <a:bodyPr>
            <a:normAutofit fontScale="62500" lnSpcReduction="20000"/>
          </a:bodyPr>
          <a:lstStyle/>
          <a:p>
            <a:pPr marL="0" indent="0">
              <a:lnSpc>
                <a:spcPct val="115000"/>
              </a:lnSpc>
              <a:spcAft>
                <a:spcPts val="1000"/>
              </a:spcAft>
              <a:buNone/>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ID: UC_17</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Title: Administrator shall be able to generate reports on transactions because financial oversight.</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Primary Actor: Customer</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Description: This use case describes how the Customer will  generate reports on transactions because financial oversight.</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Preconditions: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Customer must be authenticated and logged into the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Postconditions: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system successfully completes the action described, or returns an appropriate error if it fails.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Main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1. Customer navigates to the relevant section of the Bank Management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2. The system displays the available options.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3. Customer selects the option to  generate reports on transactions because financial oversight</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4. The system processes the request and provides confirmation or feedback.</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Alternate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If any input is invalid, the system displays an error and prompts the Customer to correct it.</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Exceptions: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System is down or unavailable.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User session has expired.</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Action not permitted due to role or restrictions.</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6" name="Picture 5">
            <a:extLst>
              <a:ext uri="{FF2B5EF4-FFF2-40B4-BE49-F238E27FC236}">
                <a16:creationId xmlns:a16="http://schemas.microsoft.com/office/drawing/2014/main" id="{4A105AC9-CB43-2154-888E-1CBC95C9B6FF}"/>
              </a:ext>
            </a:extLst>
          </p:cNvPr>
          <p:cNvPicPr>
            <a:picLocks noChangeAspect="1"/>
          </p:cNvPicPr>
          <p:nvPr/>
        </p:nvPicPr>
        <p:blipFill>
          <a:blip r:embed="rId3"/>
          <a:stretch>
            <a:fillRect/>
          </a:stretch>
        </p:blipFill>
        <p:spPr>
          <a:xfrm>
            <a:off x="0" y="4713402"/>
            <a:ext cx="9144000" cy="1288058"/>
          </a:xfrm>
          <a:prstGeom prst="rect">
            <a:avLst/>
          </a:prstGeom>
        </p:spPr>
      </p:pic>
    </p:spTree>
    <p:extLst>
      <p:ext uri="{BB962C8B-B14F-4D97-AF65-F5344CB8AC3E}">
        <p14:creationId xmlns:p14="http://schemas.microsoft.com/office/powerpoint/2010/main" val="2693627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522F8E-D540-2D06-98CC-1B31C01ED88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BCC44E83-518D-85F8-1394-745541A97C3A}"/>
              </a:ext>
            </a:extLst>
          </p:cNvPr>
          <p:cNvPicPr>
            <a:picLocks noChangeAspect="1"/>
          </p:cNvPicPr>
          <p:nvPr/>
        </p:nvPicPr>
        <p:blipFill>
          <a:blip r:embed="rId2"/>
          <a:stretch>
            <a:fillRect/>
          </a:stretch>
        </p:blipFill>
        <p:spPr>
          <a:xfrm>
            <a:off x="0" y="1055760"/>
            <a:ext cx="9144000" cy="1801052"/>
          </a:xfrm>
          <a:prstGeom prst="rect">
            <a:avLst/>
          </a:prstGeom>
        </p:spPr>
      </p:pic>
      <p:sp>
        <p:nvSpPr>
          <p:cNvPr id="3" name="Content Placeholder 2">
            <a:extLst>
              <a:ext uri="{FF2B5EF4-FFF2-40B4-BE49-F238E27FC236}">
                <a16:creationId xmlns:a16="http://schemas.microsoft.com/office/drawing/2014/main" id="{BC1F85FC-40D7-FE66-0F63-526BE5A9AD23}"/>
              </a:ext>
            </a:extLst>
          </p:cNvPr>
          <p:cNvSpPr>
            <a:spLocks noGrp="1"/>
          </p:cNvSpPr>
          <p:nvPr>
            <p:ph idx="1"/>
          </p:nvPr>
        </p:nvSpPr>
        <p:spPr>
          <a:xfrm>
            <a:off x="382381" y="309482"/>
            <a:ext cx="8379238" cy="4403920"/>
          </a:xfrm>
        </p:spPr>
        <p:txBody>
          <a:bodyPr>
            <a:normAutofit fontScale="62500" lnSpcReduction="20000"/>
          </a:bodyPr>
          <a:lstStyle/>
          <a:p>
            <a:pPr marL="0" indent="0">
              <a:lnSpc>
                <a:spcPct val="115000"/>
              </a:lnSpc>
              <a:spcAft>
                <a:spcPts val="1000"/>
              </a:spcAft>
              <a:buNone/>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ID: UC_18</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Title: Admin shall be able to freeze or close accounts because fraudulent activities or client requests may require account suspension.</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Primary Actor: Admin</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Description: This use case describes how the Admin will  freeze or close accounts because fraudulent activities or client requests may require account suspension.</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Preconditions: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Admin must be authenticated and logged into the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Postconditions: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system successfully completes the action described, or returns an appropriate error if it fails.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Main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1. Admin navigates to the relevant section of the Bank Management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2. The system displays the available options.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3. Admin selects the option to  freeze or close accounts because fraudulent activities or client requests may require account suspension</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4. The system processes the request and provides confirmation or feedback.</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Alternate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If any input is invalid, the system displays an error and prompts the Admin to correct it.</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Exceptions: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System is down or unavailable.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User session has expired.</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Action not permitted due to role or restrictions.</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5" name="Picture 4">
            <a:extLst>
              <a:ext uri="{FF2B5EF4-FFF2-40B4-BE49-F238E27FC236}">
                <a16:creationId xmlns:a16="http://schemas.microsoft.com/office/drawing/2014/main" id="{57985C08-E8B7-B4BC-8063-81F76D906ED6}"/>
              </a:ext>
            </a:extLst>
          </p:cNvPr>
          <p:cNvPicPr>
            <a:picLocks noChangeAspect="1"/>
          </p:cNvPicPr>
          <p:nvPr/>
        </p:nvPicPr>
        <p:blipFill>
          <a:blip r:embed="rId3"/>
          <a:stretch>
            <a:fillRect/>
          </a:stretch>
        </p:blipFill>
        <p:spPr>
          <a:xfrm>
            <a:off x="0" y="4713402"/>
            <a:ext cx="9144000" cy="1288058"/>
          </a:xfrm>
          <a:prstGeom prst="rect">
            <a:avLst/>
          </a:prstGeom>
        </p:spPr>
      </p:pic>
    </p:spTree>
    <p:extLst>
      <p:ext uri="{BB962C8B-B14F-4D97-AF65-F5344CB8AC3E}">
        <p14:creationId xmlns:p14="http://schemas.microsoft.com/office/powerpoint/2010/main" val="10845984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FF826E-6379-248C-2042-8AD5DEC2009C}"/>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B577E897-976B-8667-99CA-BF0D721BAB81}"/>
              </a:ext>
            </a:extLst>
          </p:cNvPr>
          <p:cNvPicPr>
            <a:picLocks noChangeAspect="1"/>
          </p:cNvPicPr>
          <p:nvPr/>
        </p:nvPicPr>
        <p:blipFill>
          <a:blip r:embed="rId2"/>
          <a:stretch>
            <a:fillRect/>
          </a:stretch>
        </p:blipFill>
        <p:spPr>
          <a:xfrm>
            <a:off x="0" y="1055760"/>
            <a:ext cx="9144000" cy="1801052"/>
          </a:xfrm>
          <a:prstGeom prst="rect">
            <a:avLst/>
          </a:prstGeom>
        </p:spPr>
      </p:pic>
      <p:sp>
        <p:nvSpPr>
          <p:cNvPr id="3" name="Content Placeholder 2">
            <a:extLst>
              <a:ext uri="{FF2B5EF4-FFF2-40B4-BE49-F238E27FC236}">
                <a16:creationId xmlns:a16="http://schemas.microsoft.com/office/drawing/2014/main" id="{99ADA043-EF2B-4427-89B1-8889975A65CE}"/>
              </a:ext>
            </a:extLst>
          </p:cNvPr>
          <p:cNvSpPr>
            <a:spLocks noGrp="1"/>
          </p:cNvSpPr>
          <p:nvPr>
            <p:ph idx="1"/>
          </p:nvPr>
        </p:nvSpPr>
        <p:spPr>
          <a:xfrm>
            <a:off x="382381" y="309482"/>
            <a:ext cx="8379238" cy="4403920"/>
          </a:xfrm>
        </p:spPr>
        <p:txBody>
          <a:bodyPr>
            <a:normAutofit fontScale="62500" lnSpcReduction="20000"/>
          </a:bodyPr>
          <a:lstStyle/>
          <a:p>
            <a:pPr marL="0" indent="0">
              <a:lnSpc>
                <a:spcPct val="115000"/>
              </a:lnSpc>
              <a:spcAft>
                <a:spcPts val="1000"/>
              </a:spcAft>
              <a:buNone/>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ID: UC_19</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Title: Admin shall be able to monitor all transactions because fraud detection and auditing are necessary.</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Primary Actor: Admin</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Description: This use case describes how the Admin will  monitor all transactions because fraud detection and auditing are necessary.</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Preconditions: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Admin must be authenticated and logged into the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Postconditions: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system successfully completes the action described, or returns an appropriate error if it fails.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Main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1. Admin navigates to the relevant section of the Bank Management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2. The system displays the available options.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3. Admin selects the option to  monitor all transactions because fraud detection and auditing are necessary</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4. The system processes the request and provides confirmation or feedback.</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Alternate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If any input is invalid, the system displays an error and prompts the Admin to correct it.</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Exceptions: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System is down or unavailable.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User session has expired.</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Action not permitted due to role or restrictions.</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6" name="Picture 5">
            <a:extLst>
              <a:ext uri="{FF2B5EF4-FFF2-40B4-BE49-F238E27FC236}">
                <a16:creationId xmlns:a16="http://schemas.microsoft.com/office/drawing/2014/main" id="{86B61E3B-8BAD-41B3-0173-AD714AD45607}"/>
              </a:ext>
            </a:extLst>
          </p:cNvPr>
          <p:cNvPicPr>
            <a:picLocks noChangeAspect="1"/>
          </p:cNvPicPr>
          <p:nvPr/>
        </p:nvPicPr>
        <p:blipFill>
          <a:blip r:embed="rId3"/>
          <a:stretch>
            <a:fillRect/>
          </a:stretch>
        </p:blipFill>
        <p:spPr>
          <a:xfrm>
            <a:off x="0" y="4622523"/>
            <a:ext cx="9144000" cy="1383675"/>
          </a:xfrm>
          <a:prstGeom prst="rect">
            <a:avLst/>
          </a:prstGeom>
        </p:spPr>
      </p:pic>
    </p:spTree>
    <p:extLst>
      <p:ext uri="{BB962C8B-B14F-4D97-AF65-F5344CB8AC3E}">
        <p14:creationId xmlns:p14="http://schemas.microsoft.com/office/powerpoint/2010/main" val="3045879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F7822-7AB1-DB6C-673C-E624E05F7E4C}"/>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069B316D-E916-9425-C672-E29269C0A497}"/>
              </a:ext>
            </a:extLst>
          </p:cNvPr>
          <p:cNvPicPr>
            <a:picLocks noChangeAspect="1"/>
          </p:cNvPicPr>
          <p:nvPr/>
        </p:nvPicPr>
        <p:blipFill>
          <a:blip r:embed="rId2"/>
          <a:stretch>
            <a:fillRect/>
          </a:stretch>
        </p:blipFill>
        <p:spPr>
          <a:xfrm>
            <a:off x="0" y="1055760"/>
            <a:ext cx="9144000" cy="1801052"/>
          </a:xfrm>
          <a:prstGeom prst="rect">
            <a:avLst/>
          </a:prstGeom>
        </p:spPr>
      </p:pic>
      <p:sp>
        <p:nvSpPr>
          <p:cNvPr id="3" name="Content Placeholder 2">
            <a:extLst>
              <a:ext uri="{FF2B5EF4-FFF2-40B4-BE49-F238E27FC236}">
                <a16:creationId xmlns:a16="http://schemas.microsoft.com/office/drawing/2014/main" id="{1FA9D865-0898-B837-A1C3-396BD2983905}"/>
              </a:ext>
            </a:extLst>
          </p:cNvPr>
          <p:cNvSpPr>
            <a:spLocks noGrp="1"/>
          </p:cNvSpPr>
          <p:nvPr>
            <p:ph idx="1"/>
          </p:nvPr>
        </p:nvSpPr>
        <p:spPr>
          <a:xfrm>
            <a:off x="382381" y="309482"/>
            <a:ext cx="8379238" cy="4403920"/>
          </a:xfrm>
        </p:spPr>
        <p:txBody>
          <a:bodyPr>
            <a:normAutofit fontScale="62500" lnSpcReduction="20000"/>
          </a:bodyPr>
          <a:lstStyle/>
          <a:p>
            <a:pPr marL="0" indent="0">
              <a:lnSpc>
                <a:spcPct val="115000"/>
              </a:lnSpc>
              <a:spcAft>
                <a:spcPts val="1000"/>
              </a:spcAft>
              <a:buNone/>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ID: UC_20</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Title: Administrator shall be able to manage employee accounts because they need to assign roles and permissions.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Primary Actor: Admin</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Description: This use case describes how the Admin will  manage employee accounts because they need to assign roles and permissions.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Preconditions: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Admin must be authenticated and logged into the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Postconditions: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system successfully completes the action described, or returns an appropriate error if it fails.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Main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1. Admin navigates to the relevant section of the Bank Management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2. The system displays the available options.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3. Admin selects the option to  manage employee accounts because they need to assign roles and permissions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4. The system processes the request and provides confirmation or feedback.</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Alternate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If any input is invalid, the system displays an error and prompts the Admin to correct it.</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Exceptions: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System is down or unavailable.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User session has expired.</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Action not permitted due to role or restrictions.</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5" name="Picture 4">
            <a:extLst>
              <a:ext uri="{FF2B5EF4-FFF2-40B4-BE49-F238E27FC236}">
                <a16:creationId xmlns:a16="http://schemas.microsoft.com/office/drawing/2014/main" id="{60401D5D-EBA7-AB42-FB68-4741FAEDAD4A}"/>
              </a:ext>
            </a:extLst>
          </p:cNvPr>
          <p:cNvPicPr>
            <a:picLocks noChangeAspect="1"/>
          </p:cNvPicPr>
          <p:nvPr/>
        </p:nvPicPr>
        <p:blipFill>
          <a:blip r:embed="rId3"/>
          <a:stretch>
            <a:fillRect/>
          </a:stretch>
        </p:blipFill>
        <p:spPr>
          <a:xfrm>
            <a:off x="0" y="4628561"/>
            <a:ext cx="9144000" cy="1383675"/>
          </a:xfrm>
          <a:prstGeom prst="rect">
            <a:avLst/>
          </a:prstGeom>
        </p:spPr>
      </p:pic>
    </p:spTree>
    <p:extLst>
      <p:ext uri="{BB962C8B-B14F-4D97-AF65-F5344CB8AC3E}">
        <p14:creationId xmlns:p14="http://schemas.microsoft.com/office/powerpoint/2010/main" val="3167565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7D56F-4A5C-CEEB-911A-EA0E1707EAA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89D053BF-1433-06AF-8555-C2A31CF21D3D}"/>
              </a:ext>
            </a:extLst>
          </p:cNvPr>
          <p:cNvPicPr>
            <a:picLocks noChangeAspect="1"/>
          </p:cNvPicPr>
          <p:nvPr/>
        </p:nvPicPr>
        <p:blipFill>
          <a:blip r:embed="rId2"/>
          <a:stretch>
            <a:fillRect/>
          </a:stretch>
        </p:blipFill>
        <p:spPr>
          <a:xfrm>
            <a:off x="0" y="1055760"/>
            <a:ext cx="9144000" cy="1801052"/>
          </a:xfrm>
          <a:prstGeom prst="rect">
            <a:avLst/>
          </a:prstGeom>
        </p:spPr>
      </p:pic>
      <p:sp>
        <p:nvSpPr>
          <p:cNvPr id="3" name="Content Placeholder 2">
            <a:extLst>
              <a:ext uri="{FF2B5EF4-FFF2-40B4-BE49-F238E27FC236}">
                <a16:creationId xmlns:a16="http://schemas.microsoft.com/office/drawing/2014/main" id="{DA3E805B-A500-7E42-B3CE-CFD0278F83C4}"/>
              </a:ext>
            </a:extLst>
          </p:cNvPr>
          <p:cNvSpPr>
            <a:spLocks noGrp="1"/>
          </p:cNvSpPr>
          <p:nvPr>
            <p:ph idx="1"/>
          </p:nvPr>
        </p:nvSpPr>
        <p:spPr>
          <a:xfrm>
            <a:off x="382381" y="309482"/>
            <a:ext cx="8379238" cy="4403920"/>
          </a:xfrm>
        </p:spPr>
        <p:txBody>
          <a:bodyPr>
            <a:normAutofit fontScale="62500" lnSpcReduction="20000"/>
          </a:bodyPr>
          <a:lstStyle/>
          <a:p>
            <a:pPr marL="0" indent="0">
              <a:lnSpc>
                <a:spcPct val="115000"/>
              </a:lnSpc>
              <a:spcAft>
                <a:spcPts val="1000"/>
              </a:spcAft>
              <a:buNone/>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ID: UC_21</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Title: Bank Employee shall be able to check client loan status because they need to manage loan repayments and approvals.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Primary Actor: Bank Employee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Description: This use case describes how the Bank Employee will  check client loan status because they need to manage loan repayments and approvals.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Preconditions: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Bank Employee must be authenticated and logged into the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Postconditions: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system successfully completes the action described, or returns an appropriate error if it fails.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Main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1. Bank Employee navigates to the relevant section of the Bank Management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2. The system displays the available options.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3. Bank Employee selects the option to  check client loan status because they need to manage loan repayments and approvals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4. The system processes the request and provides confirmation or feedback.</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Alternate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If any input is invalid, the system displays an error and prompts the Bank Employee to correct it.</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Exceptions: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System is down or unavailable.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User session has expired.</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Action not permitted due to role or restrictions.</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pPr marL="0" indent="0">
              <a:lnSpc>
                <a:spcPct val="115000"/>
              </a:lnSpc>
              <a:spcAft>
                <a:spcPts val="1000"/>
              </a:spcAft>
              <a:buNone/>
            </a:pP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6" name="Picture 5">
            <a:extLst>
              <a:ext uri="{FF2B5EF4-FFF2-40B4-BE49-F238E27FC236}">
                <a16:creationId xmlns:a16="http://schemas.microsoft.com/office/drawing/2014/main" id="{A1B8B9CA-341C-AE0B-D52F-33FC41E1C0DB}"/>
              </a:ext>
            </a:extLst>
          </p:cNvPr>
          <p:cNvPicPr>
            <a:picLocks noChangeAspect="1"/>
          </p:cNvPicPr>
          <p:nvPr/>
        </p:nvPicPr>
        <p:blipFill>
          <a:blip r:embed="rId3"/>
          <a:stretch>
            <a:fillRect/>
          </a:stretch>
        </p:blipFill>
        <p:spPr>
          <a:xfrm>
            <a:off x="0" y="4641376"/>
            <a:ext cx="9144000" cy="1383675"/>
          </a:xfrm>
          <a:prstGeom prst="rect">
            <a:avLst/>
          </a:prstGeom>
        </p:spPr>
      </p:pic>
    </p:spTree>
    <p:extLst>
      <p:ext uri="{BB962C8B-B14F-4D97-AF65-F5344CB8AC3E}">
        <p14:creationId xmlns:p14="http://schemas.microsoft.com/office/powerpoint/2010/main" val="2372292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2DE7AF-6520-2C96-0D28-F5703CF98CE6}"/>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51E8055F-35EA-DE77-0BB0-8878F93CD773}"/>
              </a:ext>
            </a:extLst>
          </p:cNvPr>
          <p:cNvPicPr>
            <a:picLocks noChangeAspect="1"/>
          </p:cNvPicPr>
          <p:nvPr/>
        </p:nvPicPr>
        <p:blipFill>
          <a:blip r:embed="rId2"/>
          <a:stretch>
            <a:fillRect/>
          </a:stretch>
        </p:blipFill>
        <p:spPr>
          <a:xfrm>
            <a:off x="0" y="1055760"/>
            <a:ext cx="9144000" cy="1801052"/>
          </a:xfrm>
          <a:prstGeom prst="rect">
            <a:avLst/>
          </a:prstGeom>
        </p:spPr>
      </p:pic>
      <p:sp>
        <p:nvSpPr>
          <p:cNvPr id="3" name="Content Placeholder 2">
            <a:extLst>
              <a:ext uri="{FF2B5EF4-FFF2-40B4-BE49-F238E27FC236}">
                <a16:creationId xmlns:a16="http://schemas.microsoft.com/office/drawing/2014/main" id="{1B2F7354-8C69-C771-C913-E5A1B2A9708C}"/>
              </a:ext>
            </a:extLst>
          </p:cNvPr>
          <p:cNvSpPr>
            <a:spLocks noGrp="1"/>
          </p:cNvSpPr>
          <p:nvPr>
            <p:ph idx="1"/>
          </p:nvPr>
        </p:nvSpPr>
        <p:spPr>
          <a:xfrm>
            <a:off x="382381" y="309482"/>
            <a:ext cx="8379238" cy="4403920"/>
          </a:xfrm>
        </p:spPr>
        <p:txBody>
          <a:bodyPr>
            <a:normAutofit fontScale="62500" lnSpcReduction="20000"/>
          </a:bodyPr>
          <a:lstStyle/>
          <a:p>
            <a:pPr marL="0" indent="0">
              <a:lnSpc>
                <a:spcPct val="115000"/>
              </a:lnSpc>
              <a:spcAft>
                <a:spcPts val="1000"/>
              </a:spcAft>
              <a:buNone/>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ID: UC_22</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Title: Bank Employee shall be able to update client account information because clients may request changes to personal details.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Primary Actor: Bank Employee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Description: This use case describes how the Bank Employee will  update client account information because clients may request changes to personal details.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Preconditions: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Bank Employee must be authenticated and logged into the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Postconditions: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system successfully completes the action described, or returns an appropriate error if it fails.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Main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1. Bank Employee navigates to the relevant section of the Bank Management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2. The system displays the available options.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3. Bank Employee selects the option to  update client account information because clients may request changes to personal details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4. The system processes the request and provides confirmation or feedback.</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Alternate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If any input is invalid, the system displays an error and prompts the Bank Employee to correct it.</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Exceptions: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System is down or unavailable.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User session has expired.</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Action not permitted due to role or restrictions.</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pPr marL="0" indent="0">
              <a:lnSpc>
                <a:spcPct val="115000"/>
              </a:lnSpc>
              <a:spcAft>
                <a:spcPts val="1000"/>
              </a:spcAft>
              <a:buNone/>
            </a:pP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5" name="Picture 4">
            <a:extLst>
              <a:ext uri="{FF2B5EF4-FFF2-40B4-BE49-F238E27FC236}">
                <a16:creationId xmlns:a16="http://schemas.microsoft.com/office/drawing/2014/main" id="{DB0A3F17-4C5D-B08D-BA52-8085A39F9EB9}"/>
              </a:ext>
            </a:extLst>
          </p:cNvPr>
          <p:cNvPicPr>
            <a:picLocks noChangeAspect="1"/>
          </p:cNvPicPr>
          <p:nvPr/>
        </p:nvPicPr>
        <p:blipFill>
          <a:blip r:embed="rId3"/>
          <a:stretch>
            <a:fillRect/>
          </a:stretch>
        </p:blipFill>
        <p:spPr>
          <a:xfrm>
            <a:off x="0" y="4594243"/>
            <a:ext cx="9144000" cy="1383675"/>
          </a:xfrm>
          <a:prstGeom prst="rect">
            <a:avLst/>
          </a:prstGeom>
        </p:spPr>
      </p:pic>
    </p:spTree>
    <p:extLst>
      <p:ext uri="{BB962C8B-B14F-4D97-AF65-F5344CB8AC3E}">
        <p14:creationId xmlns:p14="http://schemas.microsoft.com/office/powerpoint/2010/main" val="25492837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B92DE0-B2A6-67D3-5003-CA07D7AB4A30}"/>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E331A94-660C-7A98-5002-1F8C71D9790F}"/>
              </a:ext>
            </a:extLst>
          </p:cNvPr>
          <p:cNvPicPr>
            <a:picLocks noChangeAspect="1"/>
          </p:cNvPicPr>
          <p:nvPr/>
        </p:nvPicPr>
        <p:blipFill>
          <a:blip r:embed="rId2"/>
          <a:stretch>
            <a:fillRect/>
          </a:stretch>
        </p:blipFill>
        <p:spPr>
          <a:xfrm>
            <a:off x="0" y="1055760"/>
            <a:ext cx="9144000" cy="1801052"/>
          </a:xfrm>
          <a:prstGeom prst="rect">
            <a:avLst/>
          </a:prstGeom>
        </p:spPr>
      </p:pic>
      <p:sp>
        <p:nvSpPr>
          <p:cNvPr id="3" name="Content Placeholder 2">
            <a:extLst>
              <a:ext uri="{FF2B5EF4-FFF2-40B4-BE49-F238E27FC236}">
                <a16:creationId xmlns:a16="http://schemas.microsoft.com/office/drawing/2014/main" id="{4E35A8E8-FF89-9322-1D8A-BD61652F0D8B}"/>
              </a:ext>
            </a:extLst>
          </p:cNvPr>
          <p:cNvSpPr>
            <a:spLocks noGrp="1"/>
          </p:cNvSpPr>
          <p:nvPr>
            <p:ph idx="1"/>
          </p:nvPr>
        </p:nvSpPr>
        <p:spPr>
          <a:xfrm>
            <a:off x="382381" y="309482"/>
            <a:ext cx="8379238" cy="4403920"/>
          </a:xfrm>
        </p:spPr>
        <p:txBody>
          <a:bodyPr>
            <a:normAutofit fontScale="62500" lnSpcReduction="20000"/>
          </a:bodyPr>
          <a:lstStyle/>
          <a:p>
            <a:pPr marL="0" indent="0">
              <a:lnSpc>
                <a:spcPct val="115000"/>
              </a:lnSpc>
              <a:spcAft>
                <a:spcPts val="1000"/>
              </a:spcAft>
              <a:buNone/>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ID: UC_23</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Title: Bank Employee shall be able to view all client accounts because they need to manage customer data.</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Primary Actor: Bank Employee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Description: This use case describes how the Bank Employee will  view all client accounts because they need to manage customer data.</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Preconditions: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Bank Employee must be authenticated and logged into the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Postconditions: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system successfully completes the action described, or returns an appropriate error if it fails.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Main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1. Bank Employee navigates to the relevant section of the Bank Management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2. The system displays the available options.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3. Bank Employee selects the option to  view all client accounts because they need to manage customer data</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4. The system processes the request and provides confirmation or feedback.</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Alternate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If any input is invalid, the system displays an error and prompts the Bank Employee to correct it.</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Exceptions: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System is down or unavailable.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User session has expired.</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Action not permitted due to role or restrictions.</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6" name="Picture 5">
            <a:extLst>
              <a:ext uri="{FF2B5EF4-FFF2-40B4-BE49-F238E27FC236}">
                <a16:creationId xmlns:a16="http://schemas.microsoft.com/office/drawing/2014/main" id="{0C1A91C4-DE86-2D95-B84F-2C210419A93F}"/>
              </a:ext>
            </a:extLst>
          </p:cNvPr>
          <p:cNvPicPr>
            <a:picLocks noChangeAspect="1"/>
          </p:cNvPicPr>
          <p:nvPr/>
        </p:nvPicPr>
        <p:blipFill>
          <a:blip r:embed="rId3"/>
          <a:stretch>
            <a:fillRect/>
          </a:stretch>
        </p:blipFill>
        <p:spPr>
          <a:xfrm>
            <a:off x="0" y="4641377"/>
            <a:ext cx="9144000" cy="1383675"/>
          </a:xfrm>
          <a:prstGeom prst="rect">
            <a:avLst/>
          </a:prstGeom>
        </p:spPr>
      </p:pic>
    </p:spTree>
    <p:extLst>
      <p:ext uri="{BB962C8B-B14F-4D97-AF65-F5344CB8AC3E}">
        <p14:creationId xmlns:p14="http://schemas.microsoft.com/office/powerpoint/2010/main" val="1030577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58785C-86EF-F0BD-2BA4-A4776472D028}"/>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872A381F-581F-9FC2-AA25-0638862A0CA5}"/>
              </a:ext>
            </a:extLst>
          </p:cNvPr>
          <p:cNvPicPr>
            <a:picLocks noChangeAspect="1"/>
          </p:cNvPicPr>
          <p:nvPr/>
        </p:nvPicPr>
        <p:blipFill>
          <a:blip r:embed="rId2"/>
          <a:stretch>
            <a:fillRect/>
          </a:stretch>
        </p:blipFill>
        <p:spPr>
          <a:xfrm>
            <a:off x="0" y="1055760"/>
            <a:ext cx="9144000" cy="1801052"/>
          </a:xfrm>
          <a:prstGeom prst="rect">
            <a:avLst/>
          </a:prstGeom>
        </p:spPr>
      </p:pic>
      <p:sp>
        <p:nvSpPr>
          <p:cNvPr id="3" name="Content Placeholder 2">
            <a:extLst>
              <a:ext uri="{FF2B5EF4-FFF2-40B4-BE49-F238E27FC236}">
                <a16:creationId xmlns:a16="http://schemas.microsoft.com/office/drawing/2014/main" id="{2008F58C-B9A9-8072-AB29-EBE54500462C}"/>
              </a:ext>
            </a:extLst>
          </p:cNvPr>
          <p:cNvSpPr>
            <a:spLocks noGrp="1"/>
          </p:cNvSpPr>
          <p:nvPr>
            <p:ph idx="1"/>
          </p:nvPr>
        </p:nvSpPr>
        <p:spPr>
          <a:xfrm>
            <a:off x="382381" y="309482"/>
            <a:ext cx="8379238" cy="4403920"/>
          </a:xfrm>
        </p:spPr>
        <p:txBody>
          <a:bodyPr>
            <a:normAutofit fontScale="62500" lnSpcReduction="20000"/>
          </a:bodyPr>
          <a:lstStyle/>
          <a:p>
            <a:pPr marL="0" indent="0">
              <a:lnSpc>
                <a:spcPct val="115000"/>
              </a:lnSpc>
              <a:spcAft>
                <a:spcPts val="1000"/>
              </a:spcAft>
              <a:buNone/>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ID: UC_24</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Title: Customer shall be able to request a checkbook because they need to make payments via checks.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Primary Actor: Customer</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Description: This use case describes how the Customer will  request a checkbook because they need to make payments via checks.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Preconditions: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Customer must be authenticated and logged into the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Postconditions: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system successfully completes the action described, or returns an appropriate error if it fails.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Main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1. Customer navigates to the relevant section of the Bank Management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2. The system displays the available options.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3. Customer selects the option to  request a checkbook because they need to make payments via checks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4. The system processes the request and provides confirmation or feedback.</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Alternate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If any input is invalid, the system displays an error and prompts the Customer to correct it.</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Exceptions: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System is down or unavailable.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User session has expired.</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Action not permitted due to role or restrictions.</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8" name="Picture 7">
            <a:extLst>
              <a:ext uri="{FF2B5EF4-FFF2-40B4-BE49-F238E27FC236}">
                <a16:creationId xmlns:a16="http://schemas.microsoft.com/office/drawing/2014/main" id="{64AD1D6A-7420-CAB0-D9B0-4BC14E0849FA}"/>
              </a:ext>
            </a:extLst>
          </p:cNvPr>
          <p:cNvPicPr>
            <a:picLocks noChangeAspect="1"/>
          </p:cNvPicPr>
          <p:nvPr/>
        </p:nvPicPr>
        <p:blipFill>
          <a:blip r:embed="rId3"/>
          <a:stretch>
            <a:fillRect/>
          </a:stretch>
        </p:blipFill>
        <p:spPr>
          <a:xfrm>
            <a:off x="0" y="4449451"/>
            <a:ext cx="9144000" cy="1508132"/>
          </a:xfrm>
          <a:prstGeom prst="rect">
            <a:avLst/>
          </a:prstGeom>
        </p:spPr>
      </p:pic>
    </p:spTree>
    <p:extLst>
      <p:ext uri="{BB962C8B-B14F-4D97-AF65-F5344CB8AC3E}">
        <p14:creationId xmlns:p14="http://schemas.microsoft.com/office/powerpoint/2010/main" val="1541637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E7B5EC-6471-BB35-B9B9-CF47CDC2A416}"/>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F94FF3F-7A97-44CA-3948-6EA67BCC2B5F}"/>
              </a:ext>
            </a:extLst>
          </p:cNvPr>
          <p:cNvPicPr>
            <a:picLocks noChangeAspect="1"/>
          </p:cNvPicPr>
          <p:nvPr/>
        </p:nvPicPr>
        <p:blipFill>
          <a:blip r:embed="rId2"/>
          <a:stretch>
            <a:fillRect/>
          </a:stretch>
        </p:blipFill>
        <p:spPr>
          <a:xfrm>
            <a:off x="0" y="1055760"/>
            <a:ext cx="9144000" cy="1801052"/>
          </a:xfrm>
          <a:prstGeom prst="rect">
            <a:avLst/>
          </a:prstGeom>
        </p:spPr>
      </p:pic>
      <p:sp>
        <p:nvSpPr>
          <p:cNvPr id="3" name="Content Placeholder 2">
            <a:extLst>
              <a:ext uri="{FF2B5EF4-FFF2-40B4-BE49-F238E27FC236}">
                <a16:creationId xmlns:a16="http://schemas.microsoft.com/office/drawing/2014/main" id="{469122E1-84A1-E991-F2F1-0E5F0AE5CE76}"/>
              </a:ext>
            </a:extLst>
          </p:cNvPr>
          <p:cNvSpPr>
            <a:spLocks noGrp="1"/>
          </p:cNvSpPr>
          <p:nvPr>
            <p:ph idx="1"/>
          </p:nvPr>
        </p:nvSpPr>
        <p:spPr>
          <a:xfrm>
            <a:off x="382381" y="309482"/>
            <a:ext cx="8379238" cy="4403920"/>
          </a:xfrm>
        </p:spPr>
        <p:txBody>
          <a:bodyPr>
            <a:normAutofit fontScale="62500" lnSpcReduction="20000"/>
          </a:bodyPr>
          <a:lstStyle/>
          <a:p>
            <a:pPr marL="0" indent="0">
              <a:lnSpc>
                <a:spcPct val="115000"/>
              </a:lnSpc>
              <a:spcAft>
                <a:spcPts val="1000"/>
              </a:spcAft>
              <a:buNone/>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ID: UC_25</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Title: Customer (Account Manager) shall be able to deposit money and manage security options like changing account PIN.</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Primary Actor: Customer</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Description: This use case describes how the Customer will  deposit money and manage security options like changing account PIN.</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Preconditions: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Customer must be authenticated and logged into the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Postconditions: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system successfully completes the action described, or returns an appropriate error if it fails.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Main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1. Customer navigates to the relevant section of the Bank Management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2. The system displays the available options.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3. Customer selects the option to  deposit money and manage security options like changing account PIN</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4. The system processes the request and provides confirmation or feedback.</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Alternate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If any input is invalid, the system displays an error and prompts the Customer to correct it.</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Exceptions: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System is down or unavailable.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User session has expired.</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Action not permitted due to role or restrictions.</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5" name="Picture 4">
            <a:extLst>
              <a:ext uri="{FF2B5EF4-FFF2-40B4-BE49-F238E27FC236}">
                <a16:creationId xmlns:a16="http://schemas.microsoft.com/office/drawing/2014/main" id="{D72A2435-0E40-64AB-48FE-953C09F1AD03}"/>
              </a:ext>
            </a:extLst>
          </p:cNvPr>
          <p:cNvPicPr>
            <a:picLocks noChangeAspect="1"/>
          </p:cNvPicPr>
          <p:nvPr/>
        </p:nvPicPr>
        <p:blipFill>
          <a:blip r:embed="rId3"/>
          <a:stretch>
            <a:fillRect/>
          </a:stretch>
        </p:blipFill>
        <p:spPr>
          <a:xfrm>
            <a:off x="0" y="4539163"/>
            <a:ext cx="9144000" cy="1522272"/>
          </a:xfrm>
          <a:prstGeom prst="rect">
            <a:avLst/>
          </a:prstGeom>
        </p:spPr>
      </p:pic>
    </p:spTree>
    <p:extLst>
      <p:ext uri="{BB962C8B-B14F-4D97-AF65-F5344CB8AC3E}">
        <p14:creationId xmlns:p14="http://schemas.microsoft.com/office/powerpoint/2010/main" val="40281050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D14257-76B5-CD12-6387-3DD8F0672A23}"/>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5F072FAB-ACC8-9778-3B1C-C172B9112C09}"/>
              </a:ext>
            </a:extLst>
          </p:cNvPr>
          <p:cNvPicPr>
            <a:picLocks noChangeAspect="1"/>
          </p:cNvPicPr>
          <p:nvPr/>
        </p:nvPicPr>
        <p:blipFill>
          <a:blip r:embed="rId2"/>
          <a:stretch>
            <a:fillRect/>
          </a:stretch>
        </p:blipFill>
        <p:spPr>
          <a:xfrm>
            <a:off x="0" y="1055760"/>
            <a:ext cx="9144000" cy="1801052"/>
          </a:xfrm>
          <a:prstGeom prst="rect">
            <a:avLst/>
          </a:prstGeom>
        </p:spPr>
      </p:pic>
      <p:sp>
        <p:nvSpPr>
          <p:cNvPr id="3" name="Content Placeholder 2">
            <a:extLst>
              <a:ext uri="{FF2B5EF4-FFF2-40B4-BE49-F238E27FC236}">
                <a16:creationId xmlns:a16="http://schemas.microsoft.com/office/drawing/2014/main" id="{59DBE4A9-BC02-9B05-F7B2-41D527E7ABE5}"/>
              </a:ext>
            </a:extLst>
          </p:cNvPr>
          <p:cNvSpPr>
            <a:spLocks noGrp="1"/>
          </p:cNvSpPr>
          <p:nvPr>
            <p:ph idx="1"/>
          </p:nvPr>
        </p:nvSpPr>
        <p:spPr>
          <a:xfrm>
            <a:off x="382381" y="309482"/>
            <a:ext cx="8379238" cy="4403920"/>
          </a:xfrm>
        </p:spPr>
        <p:txBody>
          <a:bodyPr>
            <a:normAutofit fontScale="62500" lnSpcReduction="20000"/>
          </a:bodyPr>
          <a:lstStyle/>
          <a:p>
            <a:pPr marL="0" indent="0">
              <a:lnSpc>
                <a:spcPct val="115000"/>
              </a:lnSpc>
              <a:spcAft>
                <a:spcPts val="1000"/>
              </a:spcAft>
              <a:buNone/>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ID: UC_26</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Title: Customer shall be able to transfer or withdraw funds securely from their account.</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Primary Actor: Customer</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Description: This use case describes how the Customer will  transfer or withdraw funds securely from their account.</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Preconditions: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Customer must be authenticated and logged into the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Postconditions: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system successfully completes the action described, or returns an appropriate error if it fails.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Main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1. Customer navigates to the relevant section of the Bank Management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2. The system displays the available options.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3. Customer selects the option to  transfer or withdraw funds securely from their account</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4. The system processes the request and provides confirmation or feedback.</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Alternate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If any input is invalid, the system displays an error and prompts the Customer to correct it.</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Exceptions: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System is down or unavailable.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User session has expired.</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Action not permitted due to role or restrictions.</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6" name="Picture 5">
            <a:extLst>
              <a:ext uri="{FF2B5EF4-FFF2-40B4-BE49-F238E27FC236}">
                <a16:creationId xmlns:a16="http://schemas.microsoft.com/office/drawing/2014/main" id="{F9C0000D-A1AB-A16D-719D-F311AE0B97D8}"/>
              </a:ext>
            </a:extLst>
          </p:cNvPr>
          <p:cNvPicPr>
            <a:picLocks noChangeAspect="1"/>
          </p:cNvPicPr>
          <p:nvPr/>
        </p:nvPicPr>
        <p:blipFill>
          <a:blip r:embed="rId3"/>
          <a:stretch>
            <a:fillRect/>
          </a:stretch>
        </p:blipFill>
        <p:spPr>
          <a:xfrm>
            <a:off x="0" y="4310817"/>
            <a:ext cx="9144000" cy="1722338"/>
          </a:xfrm>
          <a:prstGeom prst="rect">
            <a:avLst/>
          </a:prstGeom>
        </p:spPr>
      </p:pic>
    </p:spTree>
    <p:extLst>
      <p:ext uri="{BB962C8B-B14F-4D97-AF65-F5344CB8AC3E}">
        <p14:creationId xmlns:p14="http://schemas.microsoft.com/office/powerpoint/2010/main" val="3370951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Scope</a:t>
            </a:r>
          </a:p>
        </p:txBody>
      </p:sp>
      <p:sp>
        <p:nvSpPr>
          <p:cNvPr id="3" name="Content Placeholder 2"/>
          <p:cNvSpPr>
            <a:spLocks noGrp="1"/>
          </p:cNvSpPr>
          <p:nvPr>
            <p:ph idx="1"/>
          </p:nvPr>
        </p:nvSpPr>
        <p:spPr>
          <a:xfrm>
            <a:off x="1" y="1940320"/>
            <a:ext cx="4572000" cy="2593974"/>
          </a:xfrm>
        </p:spPr>
        <p:txBody>
          <a:bodyPr>
            <a:normAutofit/>
          </a:bodyPr>
          <a:lstStyle/>
          <a:p>
            <a:pPr>
              <a:lnSpc>
                <a:spcPct val="107000"/>
              </a:lnSpc>
              <a:spcBef>
                <a:spcPts val="0"/>
              </a:spcBef>
              <a:buNone/>
            </a:pPr>
            <a:r>
              <a:rPr lang="en-GB" sz="1800" dirty="0">
                <a:effectLst/>
                <a:latin typeface="Arial" panose="020B0604020202020204" pitchFamily="34" charset="0"/>
                <a:ea typeface="Calibri" panose="020F0502020204030204" pitchFamily="34" charset="0"/>
                <a:cs typeface="Times New Roman" panose="02020603050405020304" pitchFamily="18" charset="0"/>
              </a:rPr>
              <a:t>Included Features: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buNone/>
            </a:pPr>
            <a:r>
              <a:rPr lang="en-GB" sz="1800" dirty="0">
                <a:effectLst/>
                <a:latin typeface="Segoe UI Symbol" panose="020B0502040204020203" pitchFamily="34" charset="0"/>
                <a:ea typeface="Calibri" panose="020F0502020204030204" pitchFamily="34" charset="0"/>
                <a:cs typeface="Segoe UI Symbol" panose="020B0502040204020203" pitchFamily="34" charset="0"/>
              </a:rPr>
              <a:t>✅</a:t>
            </a:r>
            <a:r>
              <a:rPr lang="en-GB" sz="1800" dirty="0">
                <a:effectLst/>
                <a:latin typeface="Arial" panose="020B0604020202020204" pitchFamily="34" charset="0"/>
                <a:ea typeface="Calibri" panose="020F0502020204030204" pitchFamily="34" charset="0"/>
                <a:cs typeface="Times New Roman" panose="02020603050405020304" pitchFamily="18" charset="0"/>
              </a:rPr>
              <a:t> Customer Features: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buNone/>
            </a:pPr>
            <a:r>
              <a:rPr lang="en-GB" sz="1800" dirty="0">
                <a:effectLst/>
                <a:latin typeface="Arial" panose="020B0604020202020204" pitchFamily="34" charset="0"/>
                <a:ea typeface="Calibri" panose="020F0502020204030204" pitchFamily="34" charset="0"/>
                <a:cs typeface="Times New Roman" panose="02020603050405020304" pitchFamily="18" charset="0"/>
              </a:rPr>
              <a:t>•Secure Login &amp; Authentication (with OTP)</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buNone/>
            </a:pPr>
            <a:r>
              <a:rPr lang="en-GB" sz="1800" dirty="0">
                <a:effectLst/>
                <a:latin typeface="Arial" panose="020B0604020202020204" pitchFamily="34" charset="0"/>
                <a:ea typeface="Calibri" panose="020F0502020204030204" pitchFamily="34" charset="0"/>
                <a:cs typeface="Times New Roman" panose="02020603050405020304" pitchFamily="18" charset="0"/>
              </a:rPr>
              <a:t>•Account Overview (Balance, Transaction History)</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buNone/>
            </a:pPr>
            <a:r>
              <a:rPr lang="en-GB" sz="1800" dirty="0">
                <a:effectLst/>
                <a:latin typeface="Arial" panose="020B0604020202020204" pitchFamily="34" charset="0"/>
                <a:ea typeface="Calibri" panose="020F0502020204030204" pitchFamily="34" charset="0"/>
                <a:cs typeface="Times New Roman" panose="02020603050405020304" pitchFamily="18" charset="0"/>
              </a:rPr>
              <a:t>•Fund Transfers (Internal &amp; External)</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buNone/>
            </a:pPr>
            <a:r>
              <a:rPr lang="en-GB" sz="1800" dirty="0">
                <a:effectLst/>
                <a:latin typeface="Arial" panose="020B0604020202020204" pitchFamily="34" charset="0"/>
                <a:ea typeface="Calibri" panose="020F0502020204030204" pitchFamily="34" charset="0"/>
                <a:cs typeface="Times New Roman" panose="02020603050405020304" pitchFamily="18" charset="0"/>
              </a:rPr>
              <a:t>•Loan Application &amp; Repayment Tracking</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GB" sz="1800" dirty="0">
                <a:effectLst/>
                <a:latin typeface="Arial" panose="020B0604020202020204" pitchFamily="34" charset="0"/>
                <a:ea typeface="Calibri" panose="020F0502020204030204" pitchFamily="34" charset="0"/>
                <a:cs typeface="Times New Roman" panose="02020603050405020304" pitchFamily="18" charset="0"/>
              </a:rPr>
              <a:t>•Notifications &amp; Alerts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A4151298-7165-DF3B-1B0F-6849D04A9BE7}"/>
              </a:ext>
            </a:extLst>
          </p:cNvPr>
          <p:cNvSpPr txBox="1"/>
          <p:nvPr/>
        </p:nvSpPr>
        <p:spPr>
          <a:xfrm>
            <a:off x="4729161" y="2066826"/>
            <a:ext cx="4414838" cy="2660472"/>
          </a:xfrm>
          <a:prstGeom prst="rect">
            <a:avLst/>
          </a:prstGeom>
          <a:noFill/>
        </p:spPr>
        <p:txBody>
          <a:bodyPr wrap="square" rtlCol="0">
            <a:spAutoFit/>
          </a:bodyPr>
          <a:lstStyle/>
          <a:p>
            <a:pPr>
              <a:lnSpc>
                <a:spcPct val="107000"/>
              </a:lnSpc>
              <a:spcAft>
                <a:spcPts val="800"/>
              </a:spcAft>
              <a:buNone/>
            </a:pPr>
            <a:r>
              <a:rPr lang="en-GB" sz="1800" dirty="0">
                <a:effectLst/>
                <a:latin typeface="Segoe UI Symbol" panose="020B0502040204020203" pitchFamily="34" charset="0"/>
                <a:ea typeface="Calibri" panose="020F0502020204030204" pitchFamily="34" charset="0"/>
                <a:cs typeface="Segoe UI Symbol" panose="020B0502040204020203" pitchFamily="34" charset="0"/>
              </a:rPr>
              <a:t>✅</a:t>
            </a:r>
            <a:r>
              <a:rPr lang="en-GB" sz="1800" dirty="0">
                <a:effectLst/>
                <a:latin typeface="Arial" panose="020B0604020202020204" pitchFamily="34" charset="0"/>
                <a:ea typeface="Calibri" panose="020F0502020204030204" pitchFamily="34" charset="0"/>
                <a:cs typeface="Times New Roman" panose="02020603050405020304" pitchFamily="18" charset="0"/>
              </a:rPr>
              <a:t> Bank Employee Features: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GB" sz="1800" dirty="0">
                <a:effectLst/>
                <a:latin typeface="Arial" panose="020B0604020202020204" pitchFamily="34" charset="0"/>
                <a:ea typeface="Calibri" panose="020F0502020204030204" pitchFamily="34" charset="0"/>
                <a:cs typeface="Times New Roman" panose="02020603050405020304" pitchFamily="18" charset="0"/>
              </a:rPr>
              <a:t>•Customer Management (New Accounts, Profile Updates)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GB" sz="1800" dirty="0">
                <a:effectLst/>
                <a:latin typeface="Arial" panose="020B0604020202020204" pitchFamily="34" charset="0"/>
                <a:ea typeface="Calibri" panose="020F0502020204030204" pitchFamily="34" charset="0"/>
                <a:cs typeface="Times New Roman" panose="02020603050405020304" pitchFamily="18" charset="0"/>
              </a:rPr>
              <a:t>•Transaction Monitoring &amp; Approvals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GB" sz="1800" dirty="0">
                <a:effectLst/>
                <a:latin typeface="Arial" panose="020B0604020202020204" pitchFamily="34" charset="0"/>
                <a:ea typeface="Calibri" panose="020F0502020204030204" pitchFamily="34" charset="0"/>
                <a:cs typeface="Times New Roman" panose="02020603050405020304" pitchFamily="18" charset="0"/>
              </a:rPr>
              <a:t>•Loan Processing &amp; Approval System</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Arial" panose="020B0604020202020204" pitchFamily="34" charset="0"/>
                <a:ea typeface="Calibri" panose="020F0502020204030204" pitchFamily="34" charset="0"/>
                <a:cs typeface="Times New Roman" panose="02020603050405020304" pitchFamily="18" charset="0"/>
              </a:rPr>
              <a:t>•Report Generation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739510-873D-B2A7-6EF1-387CC9304BF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C1F44A38-81B9-0141-887B-BDDA359EC801}"/>
              </a:ext>
            </a:extLst>
          </p:cNvPr>
          <p:cNvPicPr>
            <a:picLocks noChangeAspect="1"/>
          </p:cNvPicPr>
          <p:nvPr/>
        </p:nvPicPr>
        <p:blipFill>
          <a:blip r:embed="rId2"/>
          <a:stretch>
            <a:fillRect/>
          </a:stretch>
        </p:blipFill>
        <p:spPr>
          <a:xfrm>
            <a:off x="0" y="1055760"/>
            <a:ext cx="9144000" cy="1801052"/>
          </a:xfrm>
          <a:prstGeom prst="rect">
            <a:avLst/>
          </a:prstGeom>
        </p:spPr>
      </p:pic>
      <p:sp>
        <p:nvSpPr>
          <p:cNvPr id="3" name="Content Placeholder 2">
            <a:extLst>
              <a:ext uri="{FF2B5EF4-FFF2-40B4-BE49-F238E27FC236}">
                <a16:creationId xmlns:a16="http://schemas.microsoft.com/office/drawing/2014/main" id="{4F347F22-D516-DB4A-77C1-E747748C230E}"/>
              </a:ext>
            </a:extLst>
          </p:cNvPr>
          <p:cNvSpPr>
            <a:spLocks noGrp="1"/>
          </p:cNvSpPr>
          <p:nvPr>
            <p:ph idx="1"/>
          </p:nvPr>
        </p:nvSpPr>
        <p:spPr>
          <a:xfrm>
            <a:off x="382381" y="309482"/>
            <a:ext cx="8379238" cy="4403920"/>
          </a:xfrm>
        </p:spPr>
        <p:txBody>
          <a:bodyPr>
            <a:normAutofit fontScale="62500" lnSpcReduction="20000"/>
          </a:bodyPr>
          <a:lstStyle/>
          <a:p>
            <a:pPr marL="0" indent="0">
              <a:lnSpc>
                <a:spcPct val="115000"/>
              </a:lnSpc>
              <a:spcAft>
                <a:spcPts val="1000"/>
              </a:spcAft>
              <a:buNone/>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ID: UC_27</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Title: Customer shall be able to apply for and view details of their loan, to track its status and repayment.</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Primary Actor: Customer</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Description: This use case describes how the Customer will  apply for and view details of their loan, to track its status and repayment.</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Preconditions: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Customer must be authenticated and logged into the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Postconditions: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system successfully completes the action described, or returns an appropriate error if it fails.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Main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1. Customer navigates to the relevant section of the Bank Management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2. The system displays the available options.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3. Customer selects the option to  apply for and view details of their loan, to track its status and repayment</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4. The system processes the request and provides confirmation or feedback.</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Alternate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If any input is invalid, the system displays an error and prompts the Customer to correct it.</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Exceptions: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System is down or unavailable.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User session has expired.</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Action not permitted due to role or restrictions.</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5" name="Picture 4">
            <a:extLst>
              <a:ext uri="{FF2B5EF4-FFF2-40B4-BE49-F238E27FC236}">
                <a16:creationId xmlns:a16="http://schemas.microsoft.com/office/drawing/2014/main" id="{9936A7D6-3FDE-2C27-4AEA-0E54C51001EA}"/>
              </a:ext>
            </a:extLst>
          </p:cNvPr>
          <p:cNvPicPr>
            <a:picLocks noChangeAspect="1"/>
          </p:cNvPicPr>
          <p:nvPr/>
        </p:nvPicPr>
        <p:blipFill>
          <a:blip r:embed="rId3"/>
          <a:stretch>
            <a:fillRect/>
          </a:stretch>
        </p:blipFill>
        <p:spPr>
          <a:xfrm>
            <a:off x="0" y="4326903"/>
            <a:ext cx="9144000" cy="1662520"/>
          </a:xfrm>
          <a:prstGeom prst="rect">
            <a:avLst/>
          </a:prstGeom>
        </p:spPr>
      </p:pic>
    </p:spTree>
    <p:extLst>
      <p:ext uri="{BB962C8B-B14F-4D97-AF65-F5344CB8AC3E}">
        <p14:creationId xmlns:p14="http://schemas.microsoft.com/office/powerpoint/2010/main" val="27515574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5E64EE-2700-0671-8610-683B3BC67EEB}"/>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BE35760B-8AE9-F996-6A72-E87F44BFC823}"/>
              </a:ext>
            </a:extLst>
          </p:cNvPr>
          <p:cNvPicPr>
            <a:picLocks noChangeAspect="1"/>
          </p:cNvPicPr>
          <p:nvPr/>
        </p:nvPicPr>
        <p:blipFill>
          <a:blip r:embed="rId2"/>
          <a:stretch>
            <a:fillRect/>
          </a:stretch>
        </p:blipFill>
        <p:spPr>
          <a:xfrm>
            <a:off x="0" y="1055760"/>
            <a:ext cx="9144000" cy="1801052"/>
          </a:xfrm>
          <a:prstGeom prst="rect">
            <a:avLst/>
          </a:prstGeom>
        </p:spPr>
      </p:pic>
      <p:sp>
        <p:nvSpPr>
          <p:cNvPr id="3" name="Content Placeholder 2">
            <a:extLst>
              <a:ext uri="{FF2B5EF4-FFF2-40B4-BE49-F238E27FC236}">
                <a16:creationId xmlns:a16="http://schemas.microsoft.com/office/drawing/2014/main" id="{7F9B8DC6-039E-CB16-6D39-83B3306D907E}"/>
              </a:ext>
            </a:extLst>
          </p:cNvPr>
          <p:cNvSpPr>
            <a:spLocks noGrp="1"/>
          </p:cNvSpPr>
          <p:nvPr>
            <p:ph idx="1"/>
          </p:nvPr>
        </p:nvSpPr>
        <p:spPr>
          <a:xfrm>
            <a:off x="382381" y="309482"/>
            <a:ext cx="8379238" cy="4403920"/>
          </a:xfrm>
        </p:spPr>
        <p:txBody>
          <a:bodyPr>
            <a:normAutofit fontScale="62500" lnSpcReduction="20000"/>
          </a:bodyPr>
          <a:lstStyle/>
          <a:p>
            <a:pPr marL="0" indent="0">
              <a:lnSpc>
                <a:spcPct val="115000"/>
              </a:lnSpc>
              <a:spcAft>
                <a:spcPts val="1000"/>
              </a:spcAft>
              <a:buNone/>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ID: UC_28</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Title: Customer shall be able to transfer money and receive alerts for those transactions.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Primary Actor: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Description: This use case describes how the System will  transfer money and receive alerts for those transactions.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Preconditions: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System must be authenticated and logged into the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Postconditions: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system successfully completes the action described, or returns an appropriate error if it fails.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Main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1. System navigates to the relevant section of the Bank Management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2. The system displays the available options.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3. System selects the option to  transfer money and receive alerts for those transactions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4. The system processes the request and provides confirmation or feedback.</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Alternate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If any input is invalid, the system displays an error and prompts the System to correct it.</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Exceptions: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System is down or unavailable.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User session has expired.</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Action not permitted due to role or restrictions.</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6" name="Picture 5">
            <a:extLst>
              <a:ext uri="{FF2B5EF4-FFF2-40B4-BE49-F238E27FC236}">
                <a16:creationId xmlns:a16="http://schemas.microsoft.com/office/drawing/2014/main" id="{03C87943-4B46-742D-D397-0417D283C422}"/>
              </a:ext>
            </a:extLst>
          </p:cNvPr>
          <p:cNvPicPr>
            <a:picLocks noChangeAspect="1"/>
          </p:cNvPicPr>
          <p:nvPr/>
        </p:nvPicPr>
        <p:blipFill>
          <a:blip r:embed="rId3"/>
          <a:stretch>
            <a:fillRect/>
          </a:stretch>
        </p:blipFill>
        <p:spPr>
          <a:xfrm>
            <a:off x="0" y="4374037"/>
            <a:ext cx="9144000" cy="1585647"/>
          </a:xfrm>
          <a:prstGeom prst="rect">
            <a:avLst/>
          </a:prstGeom>
        </p:spPr>
      </p:pic>
    </p:spTree>
    <p:extLst>
      <p:ext uri="{BB962C8B-B14F-4D97-AF65-F5344CB8AC3E}">
        <p14:creationId xmlns:p14="http://schemas.microsoft.com/office/powerpoint/2010/main" val="14546427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53FC01-8F37-6F20-92FA-E730AAB1DECB}"/>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B1F04FE-2D5B-C67D-496F-D1FC7746CA69}"/>
              </a:ext>
            </a:extLst>
          </p:cNvPr>
          <p:cNvPicPr>
            <a:picLocks noChangeAspect="1"/>
          </p:cNvPicPr>
          <p:nvPr/>
        </p:nvPicPr>
        <p:blipFill>
          <a:blip r:embed="rId2"/>
          <a:stretch>
            <a:fillRect/>
          </a:stretch>
        </p:blipFill>
        <p:spPr>
          <a:xfrm>
            <a:off x="0" y="1055760"/>
            <a:ext cx="9144000" cy="1801052"/>
          </a:xfrm>
          <a:prstGeom prst="rect">
            <a:avLst/>
          </a:prstGeom>
        </p:spPr>
      </p:pic>
      <p:sp>
        <p:nvSpPr>
          <p:cNvPr id="3" name="Content Placeholder 2">
            <a:extLst>
              <a:ext uri="{FF2B5EF4-FFF2-40B4-BE49-F238E27FC236}">
                <a16:creationId xmlns:a16="http://schemas.microsoft.com/office/drawing/2014/main" id="{1AF97F68-7EFA-0084-FC63-35B1014C2A75}"/>
              </a:ext>
            </a:extLst>
          </p:cNvPr>
          <p:cNvSpPr>
            <a:spLocks noGrp="1"/>
          </p:cNvSpPr>
          <p:nvPr>
            <p:ph idx="1"/>
          </p:nvPr>
        </p:nvSpPr>
        <p:spPr>
          <a:xfrm>
            <a:off x="382381" y="309482"/>
            <a:ext cx="8379238" cy="4403920"/>
          </a:xfrm>
        </p:spPr>
        <p:txBody>
          <a:bodyPr>
            <a:normAutofit fontScale="62500" lnSpcReduction="20000"/>
          </a:bodyPr>
          <a:lstStyle/>
          <a:p>
            <a:pPr marL="0" indent="0">
              <a:lnSpc>
                <a:spcPct val="115000"/>
              </a:lnSpc>
              <a:spcAft>
                <a:spcPts val="1000"/>
              </a:spcAft>
              <a:buNone/>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ID: UC_29</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Use Case Title: Customer shall be able to create a bank account and view account balance, to manage and track their funds.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Primary Actor: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Description: This use case describes how the System will  create a bank account and view account balance, to manage and track their funds.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Preconditions: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System must be authenticated and logged into the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Postconditions: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The system successfully completes the action described, or returns an appropriate error if it fails.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Main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1. System navigates to the relevant section of the Bank Management System.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2. The system displays the available options.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3. System selects the option to  create a bank account and view account balance, to manage and track their funds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4. The system processes the request and provides confirmation or feedback.</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Alternate Flow:</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If any input is invalid, the system displays an error and prompts the System to correct it.</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Exceptions:</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System is down or unavailable.</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User session has expired.</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Times New Roman" panose="02020603050405020304" pitchFamily="18" charset="0"/>
              </a:rPr>
              <a:t>- Action not permitted due to role or restrictions.</a:t>
            </a: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a:p>
            <a:pPr marL="0" indent="0">
              <a:lnSpc>
                <a:spcPct val="115000"/>
              </a:lnSpc>
              <a:spcAft>
                <a:spcPts val="1000"/>
              </a:spcAft>
              <a:buNone/>
            </a:pPr>
            <a:endParaRPr lang="en-GB" sz="1800"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5" name="Picture 4">
            <a:extLst>
              <a:ext uri="{FF2B5EF4-FFF2-40B4-BE49-F238E27FC236}">
                <a16:creationId xmlns:a16="http://schemas.microsoft.com/office/drawing/2014/main" id="{366826ED-B993-01F4-4A31-A6785E8145BB}"/>
              </a:ext>
            </a:extLst>
          </p:cNvPr>
          <p:cNvPicPr>
            <a:picLocks noChangeAspect="1"/>
          </p:cNvPicPr>
          <p:nvPr/>
        </p:nvPicPr>
        <p:blipFill>
          <a:blip r:embed="rId3"/>
          <a:stretch>
            <a:fillRect/>
          </a:stretch>
        </p:blipFill>
        <p:spPr>
          <a:xfrm>
            <a:off x="0" y="4713402"/>
            <a:ext cx="9144000" cy="1219200"/>
          </a:xfrm>
          <a:prstGeom prst="rect">
            <a:avLst/>
          </a:prstGeom>
        </p:spPr>
      </p:pic>
    </p:spTree>
    <p:extLst>
      <p:ext uri="{BB962C8B-B14F-4D97-AF65-F5344CB8AC3E}">
        <p14:creationId xmlns:p14="http://schemas.microsoft.com/office/powerpoint/2010/main" val="29714205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51D90F-028D-BD14-6C3D-B3A8F8233D8A}"/>
              </a:ext>
            </a:extLst>
          </p:cNvPr>
          <p:cNvPicPr>
            <a:picLocks noChangeAspect="1"/>
          </p:cNvPicPr>
          <p:nvPr/>
        </p:nvPicPr>
        <p:blipFill>
          <a:blip r:embed="rId2"/>
          <a:stretch>
            <a:fillRect/>
          </a:stretch>
        </p:blipFill>
        <p:spPr>
          <a:xfrm>
            <a:off x="0" y="1"/>
            <a:ext cx="9144000" cy="6858000"/>
          </a:xfrm>
          <a:prstGeom prst="rect">
            <a:avLst/>
          </a:prstGeom>
        </p:spPr>
      </p:pic>
    </p:spTree>
    <p:extLst>
      <p:ext uri="{BB962C8B-B14F-4D97-AF65-F5344CB8AC3E}">
        <p14:creationId xmlns:p14="http://schemas.microsoft.com/office/powerpoint/2010/main" val="32476831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F7237-8D3C-FF27-A3BB-B3BBB37FD4EE}"/>
              </a:ext>
            </a:extLst>
          </p:cNvPr>
          <p:cNvSpPr>
            <a:spLocks noGrp="1"/>
          </p:cNvSpPr>
          <p:nvPr>
            <p:ph type="title"/>
          </p:nvPr>
        </p:nvSpPr>
        <p:spPr>
          <a:xfrm>
            <a:off x="936942" y="867036"/>
            <a:ext cx="7270116" cy="1049235"/>
          </a:xfrm>
        </p:spPr>
        <p:txBody>
          <a:bodyPr/>
          <a:lstStyle/>
          <a:p>
            <a:r>
              <a:rPr lang="en-GB" dirty="0"/>
              <a:t>Non-Functional Requirements</a:t>
            </a:r>
          </a:p>
        </p:txBody>
      </p:sp>
      <p:sp>
        <p:nvSpPr>
          <p:cNvPr id="3" name="Content Placeholder 2">
            <a:extLst>
              <a:ext uri="{FF2B5EF4-FFF2-40B4-BE49-F238E27FC236}">
                <a16:creationId xmlns:a16="http://schemas.microsoft.com/office/drawing/2014/main" id="{7A029606-4049-AACB-D4BF-99DEEEE01CF2}"/>
              </a:ext>
            </a:extLst>
          </p:cNvPr>
          <p:cNvSpPr>
            <a:spLocks noGrp="1"/>
          </p:cNvSpPr>
          <p:nvPr>
            <p:ph idx="1"/>
          </p:nvPr>
        </p:nvSpPr>
        <p:spPr>
          <a:xfrm>
            <a:off x="1443491" y="2015733"/>
            <a:ext cx="6571343" cy="3678057"/>
          </a:xfrm>
        </p:spPr>
        <p:txBody>
          <a:bodyPr>
            <a:normAutofit fontScale="92500" lnSpcReduction="10000"/>
          </a:bodyPr>
          <a:lstStyle/>
          <a:p>
            <a:pPr>
              <a:lnSpc>
                <a:spcPct val="107000"/>
              </a:lnSpc>
              <a:spcAft>
                <a:spcPts val="800"/>
              </a:spcAft>
              <a:buNone/>
            </a:pPr>
            <a:r>
              <a:rPr lang="en-GB"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Product Requirements</a:t>
            </a:r>
            <a:r>
              <a:rPr lang="en-GB"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300"/>
              </a:spcAft>
              <a:buNone/>
            </a:pPr>
            <a:r>
              <a:rPr lang="en-GB"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3.2.1.1    Usability Requirements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300"/>
              </a:spcAft>
              <a:buFont typeface="Symbol" panose="05050102010706020507" pitchFamily="18" charset="2"/>
              <a:buChar char=""/>
            </a:pPr>
            <a:r>
              <a:rPr lang="en-GB"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system should be easy to use for customers, requiring minimal training to perform common actions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300"/>
              </a:spcAft>
              <a:buFont typeface="Symbol" panose="05050102010706020507" pitchFamily="18" charset="2"/>
              <a:buChar char=""/>
            </a:pPr>
            <a:r>
              <a:rPr lang="en-GB"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user documentation and help section should be complete and accessible to help users understand all system features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300"/>
              </a:spcAft>
              <a:buFont typeface="Symbol" panose="05050102010706020507" pitchFamily="18" charset="2"/>
              <a:buChar char=""/>
            </a:pPr>
            <a:r>
              <a:rPr lang="en-GB"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system should have an intuitive interface that minimizes the learning curve for new users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300"/>
              </a:spcAft>
              <a:buFont typeface="Symbol" panose="05050102010706020507" pitchFamily="18" charset="2"/>
              <a:buChar char=""/>
            </a:pPr>
            <a:r>
              <a:rPr lang="en-GB"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system should provide helpful error messages when an invalid action is performed</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6769971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0D733A-3F59-34D4-4AAA-9FE7E846C9FA}"/>
              </a:ext>
            </a:extLst>
          </p:cNvPr>
          <p:cNvSpPr>
            <a:spLocks noGrp="1"/>
          </p:cNvSpPr>
          <p:nvPr>
            <p:ph idx="1"/>
          </p:nvPr>
        </p:nvSpPr>
        <p:spPr>
          <a:xfrm>
            <a:off x="1443491" y="2015733"/>
            <a:ext cx="6993499" cy="4234238"/>
          </a:xfrm>
        </p:spPr>
        <p:txBody>
          <a:bodyPr/>
          <a:lstStyle/>
          <a:p>
            <a:pPr marL="1371600" lvl="3" indent="0">
              <a:lnSpc>
                <a:spcPct val="107000"/>
              </a:lnSpc>
              <a:spcBef>
                <a:spcPts val="1200"/>
              </a:spcBef>
              <a:spcAft>
                <a:spcPts val="300"/>
              </a:spcAft>
              <a:buClr>
                <a:srgbClr val="000000"/>
              </a:buClr>
              <a:buSzPts val="1100"/>
              <a:buNone/>
            </a:pPr>
            <a:r>
              <a:rPr lang="en-GB" sz="16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Performance Requirements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The system should be able to handle at least 1000 simultaneous users without degradation in performance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95% of transactions shall be processed in less than 1 sec</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The system should be able to process at least 10000 transactions per day during break periods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The system should handle data storage requirements of up to 1TB of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transactionsal</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data without performance issues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sp>
        <p:nvSpPr>
          <p:cNvPr id="5" name="Title 1">
            <a:extLst>
              <a:ext uri="{FF2B5EF4-FFF2-40B4-BE49-F238E27FC236}">
                <a16:creationId xmlns:a16="http://schemas.microsoft.com/office/drawing/2014/main" id="{56A80215-7909-F8E8-8616-4B32245176FB}"/>
              </a:ext>
            </a:extLst>
          </p:cNvPr>
          <p:cNvSpPr>
            <a:spLocks noGrp="1"/>
          </p:cNvSpPr>
          <p:nvPr>
            <p:ph type="title"/>
          </p:nvPr>
        </p:nvSpPr>
        <p:spPr>
          <a:xfrm>
            <a:off x="1305182" y="966498"/>
            <a:ext cx="7270116" cy="1049235"/>
          </a:xfrm>
        </p:spPr>
        <p:txBody>
          <a:bodyPr/>
          <a:lstStyle/>
          <a:p>
            <a:r>
              <a:rPr lang="en-GB" dirty="0"/>
              <a:t>Non-Functional Requirements</a:t>
            </a:r>
          </a:p>
        </p:txBody>
      </p:sp>
    </p:spTree>
    <p:extLst>
      <p:ext uri="{BB962C8B-B14F-4D97-AF65-F5344CB8AC3E}">
        <p14:creationId xmlns:p14="http://schemas.microsoft.com/office/powerpoint/2010/main" val="8211558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0C50C3-EBFA-53EC-875D-C4F825B8A85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554B9C-A097-C825-77D8-40EC80A37215}"/>
              </a:ext>
            </a:extLst>
          </p:cNvPr>
          <p:cNvSpPr>
            <a:spLocks noGrp="1"/>
          </p:cNvSpPr>
          <p:nvPr>
            <p:ph idx="1"/>
          </p:nvPr>
        </p:nvSpPr>
        <p:spPr>
          <a:xfrm>
            <a:off x="1443491" y="2015733"/>
            <a:ext cx="6993499" cy="4234238"/>
          </a:xfrm>
        </p:spPr>
        <p:txBody>
          <a:bodyPr>
            <a:normAutofit fontScale="92500" lnSpcReduction="20000"/>
          </a:bodyPr>
          <a:lstStyle/>
          <a:p>
            <a:pPr>
              <a:lnSpc>
                <a:spcPct val="107000"/>
              </a:lnSpc>
              <a:spcBef>
                <a:spcPts val="1200"/>
              </a:spcBef>
              <a:spcAft>
                <a:spcPts val="300"/>
              </a:spcAft>
              <a:buNone/>
            </a:pPr>
            <a:r>
              <a:rPr lang="en-GB"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3.2.1.3       Availability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200"/>
              </a:spcAft>
              <a:buFont typeface="Symbol" panose="05050102010706020507" pitchFamily="18" charset="2"/>
              <a:buChar char=""/>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The system should have an availability of 99.9%, ensuring minimal downtime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200"/>
              </a:spcAft>
              <a:buFont typeface="Symbol" panose="05050102010706020507" pitchFamily="18" charset="2"/>
              <a:buChar char=""/>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The system should support access from multiple geographic regions, including remote branches and online banking services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200"/>
              </a:spcAft>
              <a:buFont typeface="Symbol" panose="05050102010706020507" pitchFamily="18" charset="2"/>
              <a:buChar char=""/>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Scheduled maintenance should be communicated to users at least 24 hours in advance, and downtime should not exceed 2 hours per month</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200"/>
              </a:spcAft>
              <a:buFont typeface="Symbol" panose="05050102010706020507" pitchFamily="18" charset="2"/>
              <a:buChar char=""/>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The maximum allowed downtime for unscheduled outages should be 4 hours per year.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200"/>
              </a:spcAft>
              <a:buFont typeface="Symbol" panose="05050102010706020507" pitchFamily="18" charset="2"/>
              <a:buChar char=""/>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The system should be able to recover from failure within 5 minutes to minimize impact on user activities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sp>
        <p:nvSpPr>
          <p:cNvPr id="5" name="Title 1">
            <a:extLst>
              <a:ext uri="{FF2B5EF4-FFF2-40B4-BE49-F238E27FC236}">
                <a16:creationId xmlns:a16="http://schemas.microsoft.com/office/drawing/2014/main" id="{04F0742F-9B4C-5571-82D7-0E4F9B032F59}"/>
              </a:ext>
            </a:extLst>
          </p:cNvPr>
          <p:cNvSpPr>
            <a:spLocks noGrp="1"/>
          </p:cNvSpPr>
          <p:nvPr>
            <p:ph type="title"/>
          </p:nvPr>
        </p:nvSpPr>
        <p:spPr>
          <a:xfrm>
            <a:off x="1305182" y="966498"/>
            <a:ext cx="7270116" cy="1049235"/>
          </a:xfrm>
        </p:spPr>
        <p:txBody>
          <a:bodyPr/>
          <a:lstStyle/>
          <a:p>
            <a:r>
              <a:rPr lang="en-GB" dirty="0"/>
              <a:t>Non-Functional Requirements</a:t>
            </a:r>
          </a:p>
        </p:txBody>
      </p:sp>
    </p:spTree>
    <p:extLst>
      <p:ext uri="{BB962C8B-B14F-4D97-AF65-F5344CB8AC3E}">
        <p14:creationId xmlns:p14="http://schemas.microsoft.com/office/powerpoint/2010/main" val="33751484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BB52D0-F154-5613-A972-36E07F242F7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7FAEBD-A38B-A85D-F3A8-6D340561B555}"/>
              </a:ext>
            </a:extLst>
          </p:cNvPr>
          <p:cNvSpPr>
            <a:spLocks noGrp="1"/>
          </p:cNvSpPr>
          <p:nvPr>
            <p:ph idx="1"/>
          </p:nvPr>
        </p:nvSpPr>
        <p:spPr>
          <a:xfrm>
            <a:off x="1443491" y="2015733"/>
            <a:ext cx="6993499" cy="4234238"/>
          </a:xfrm>
        </p:spPr>
        <p:txBody>
          <a:bodyPr>
            <a:normAutofit lnSpcReduction="10000"/>
          </a:bodyPr>
          <a:lstStyle/>
          <a:p>
            <a:pPr>
              <a:lnSpc>
                <a:spcPct val="107000"/>
              </a:lnSpc>
              <a:spcBef>
                <a:spcPts val="1200"/>
              </a:spcBef>
              <a:spcAft>
                <a:spcPts val="300"/>
              </a:spcAft>
              <a:buNone/>
            </a:pPr>
            <a:r>
              <a:rPr lang="en-GB"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Security</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All user data and transactions should be encrypted using AES-256 encryption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The system should log all user activity for auditing and troubleshooting purposes, with logs being stored for a minimum of 1 year.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Access to the system’s backend should be restricted to authorized bank employees only, with role-based access control</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The system should conduct integrity checks on user data and transactional records to ensure no unauthorized modifications occur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effectLst/>
                <a:latin typeface="Times New Roman" panose="02020603050405020304" pitchFamily="18" charset="0"/>
                <a:ea typeface="Times New Roman" panose="02020603050405020304" pitchFamily="18" charset="0"/>
              </a:rPr>
              <a:t>Two-factor authentication should be required for all admin-level users </a:t>
            </a:r>
            <a:br>
              <a:rPr lang="en-GB" sz="1800" dirty="0">
                <a:effectLst/>
                <a:latin typeface="Times New Roman" panose="02020603050405020304" pitchFamily="18" charset="0"/>
                <a:ea typeface="Times New Roman" panose="02020603050405020304" pitchFamily="18" charset="0"/>
              </a:rPr>
            </a:br>
            <a:endParaRPr lang="en-GB" dirty="0"/>
          </a:p>
        </p:txBody>
      </p:sp>
      <p:sp>
        <p:nvSpPr>
          <p:cNvPr id="5" name="Title 1">
            <a:extLst>
              <a:ext uri="{FF2B5EF4-FFF2-40B4-BE49-F238E27FC236}">
                <a16:creationId xmlns:a16="http://schemas.microsoft.com/office/drawing/2014/main" id="{27610BF7-6F0B-17EF-DCCB-BB7696FA3E92}"/>
              </a:ext>
            </a:extLst>
          </p:cNvPr>
          <p:cNvSpPr>
            <a:spLocks noGrp="1"/>
          </p:cNvSpPr>
          <p:nvPr>
            <p:ph type="title"/>
          </p:nvPr>
        </p:nvSpPr>
        <p:spPr>
          <a:xfrm>
            <a:off x="1305182" y="966498"/>
            <a:ext cx="7270116" cy="1049235"/>
          </a:xfrm>
        </p:spPr>
        <p:txBody>
          <a:bodyPr/>
          <a:lstStyle/>
          <a:p>
            <a:r>
              <a:rPr lang="en-GB" dirty="0"/>
              <a:t>Non-Functional Requirements</a:t>
            </a:r>
          </a:p>
        </p:txBody>
      </p:sp>
    </p:spTree>
    <p:extLst>
      <p:ext uri="{BB962C8B-B14F-4D97-AF65-F5344CB8AC3E}">
        <p14:creationId xmlns:p14="http://schemas.microsoft.com/office/powerpoint/2010/main" val="4742065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75A22-2B85-4EE9-3566-F521543E65B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4773BB-D47E-6EA6-43B4-54BD6C20A275}"/>
              </a:ext>
            </a:extLst>
          </p:cNvPr>
          <p:cNvSpPr>
            <a:spLocks noGrp="1"/>
          </p:cNvSpPr>
          <p:nvPr>
            <p:ph idx="1"/>
          </p:nvPr>
        </p:nvSpPr>
        <p:spPr>
          <a:xfrm>
            <a:off x="1443491" y="2015733"/>
            <a:ext cx="6993499" cy="4234238"/>
          </a:xfrm>
        </p:spPr>
        <p:txBody>
          <a:bodyPr>
            <a:normAutofit/>
          </a:bodyPr>
          <a:lstStyle/>
          <a:p>
            <a:pPr marL="914400" lvl="2" indent="0" fontAlgn="base">
              <a:lnSpc>
                <a:spcPct val="107000"/>
              </a:lnSpc>
              <a:spcBef>
                <a:spcPts val="1200"/>
              </a:spcBef>
              <a:spcAft>
                <a:spcPts val="300"/>
              </a:spcAft>
              <a:buClr>
                <a:srgbClr val="000000"/>
              </a:buClr>
              <a:buSzPts val="1100"/>
              <a:buNone/>
            </a:pPr>
            <a:r>
              <a:rPr lang="en-GB" sz="2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Organizational Requirements</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bank’s internal policies must be adhered to during the development, ensuring compliance with financial regulations</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system should be compatible with the bank’s existing infrastructure, including hardware and software systems</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development process must follow the Agile methodology for continuous improvement and rapid feedback cycles</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GB"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system should support integration with existing third-party systems, such as payment gateways and credit scoring providers</a:t>
            </a:r>
            <a:r>
              <a:rPr lang="en-GB" sz="16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AB89B255-A5F3-FDCE-6EFE-1519FCC60C43}"/>
              </a:ext>
            </a:extLst>
          </p:cNvPr>
          <p:cNvSpPr>
            <a:spLocks noGrp="1"/>
          </p:cNvSpPr>
          <p:nvPr>
            <p:ph type="title"/>
          </p:nvPr>
        </p:nvSpPr>
        <p:spPr>
          <a:xfrm>
            <a:off x="1305182" y="966498"/>
            <a:ext cx="7270116" cy="1049235"/>
          </a:xfrm>
        </p:spPr>
        <p:txBody>
          <a:bodyPr/>
          <a:lstStyle/>
          <a:p>
            <a:r>
              <a:rPr lang="en-GB" dirty="0"/>
              <a:t>Non-Functional Requirements</a:t>
            </a:r>
          </a:p>
        </p:txBody>
      </p:sp>
    </p:spTree>
    <p:extLst>
      <p:ext uri="{BB962C8B-B14F-4D97-AF65-F5344CB8AC3E}">
        <p14:creationId xmlns:p14="http://schemas.microsoft.com/office/powerpoint/2010/main" val="40877050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56F34-5E4B-1D4F-22A5-DCBA8D0DD17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CDC42E-FDDA-E3EF-10E3-D42238799302}"/>
              </a:ext>
            </a:extLst>
          </p:cNvPr>
          <p:cNvSpPr>
            <a:spLocks noGrp="1"/>
          </p:cNvSpPr>
          <p:nvPr>
            <p:ph idx="1"/>
          </p:nvPr>
        </p:nvSpPr>
        <p:spPr>
          <a:xfrm>
            <a:off x="1443491" y="2015733"/>
            <a:ext cx="6993499" cy="4234238"/>
          </a:xfrm>
        </p:spPr>
        <p:txBody>
          <a:bodyPr>
            <a:normAutofit/>
          </a:bodyPr>
          <a:lstStyle/>
          <a:p>
            <a:pPr marL="914400" lvl="2" indent="0" fontAlgn="base">
              <a:lnSpc>
                <a:spcPct val="107000"/>
              </a:lnSpc>
              <a:spcBef>
                <a:spcPts val="1200"/>
              </a:spcBef>
              <a:spcAft>
                <a:spcPts val="300"/>
              </a:spcAft>
              <a:buClr>
                <a:srgbClr val="000000"/>
              </a:buClr>
              <a:buSzPts val="1100"/>
              <a:buNone/>
            </a:pPr>
            <a:r>
              <a:rPr lang="en-GB" sz="12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External Requirements</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GB" sz="1400" dirty="0">
                <a:effectLst/>
                <a:latin typeface="Times New Roman" panose="02020603050405020304" pitchFamily="18" charset="0"/>
                <a:ea typeface="Times New Roman" panose="02020603050405020304" pitchFamily="18" charset="0"/>
                <a:cs typeface="Times New Roman" panose="02020603050405020304" pitchFamily="18" charset="0"/>
              </a:rPr>
              <a:t>The system should comply with the GDPR for data protection and privacy of EU customers</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GB" sz="1400" dirty="0">
                <a:effectLst/>
                <a:latin typeface="Times New Roman" panose="02020603050405020304" pitchFamily="18" charset="0"/>
                <a:ea typeface="Times New Roman" panose="02020603050405020304" pitchFamily="18" charset="0"/>
                <a:cs typeface="Times New Roman" panose="02020603050405020304" pitchFamily="18" charset="0"/>
              </a:rPr>
              <a:t>The system must comply with industry standards such as PCI DSS for secure handling of payment card data.</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GB" sz="1400" dirty="0">
                <a:effectLst/>
                <a:latin typeface="Times New Roman" panose="02020603050405020304" pitchFamily="18" charset="0"/>
                <a:ea typeface="Times New Roman" panose="02020603050405020304" pitchFamily="18" charset="0"/>
                <a:cs typeface="Times New Roman" panose="02020603050405020304" pitchFamily="18" charset="0"/>
              </a:rPr>
              <a:t>The system should integrate with government systems for tax reporting and financial audits where necessary.</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GB" sz="1400" dirty="0">
                <a:effectLst/>
                <a:latin typeface="Times New Roman" panose="02020603050405020304" pitchFamily="18" charset="0"/>
                <a:ea typeface="Times New Roman" panose="02020603050405020304" pitchFamily="18" charset="0"/>
                <a:cs typeface="Times New Roman" panose="02020603050405020304" pitchFamily="18" charset="0"/>
              </a:rPr>
              <a:t>The system should support interoperability with other banks for cross-bank transfers (e.g., SWIFT, SEPA).</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400" dirty="0">
                <a:effectLst/>
                <a:latin typeface="Times New Roman" panose="02020603050405020304" pitchFamily="18" charset="0"/>
                <a:ea typeface="Times New Roman" panose="02020603050405020304" pitchFamily="18" charset="0"/>
              </a:rPr>
              <a:t>  The system must ensure that all software components comply with local and international banking regulations.</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8504203F-B93D-8823-94D8-EDFEC006BB94}"/>
              </a:ext>
            </a:extLst>
          </p:cNvPr>
          <p:cNvSpPr>
            <a:spLocks noGrp="1"/>
          </p:cNvSpPr>
          <p:nvPr>
            <p:ph type="title"/>
          </p:nvPr>
        </p:nvSpPr>
        <p:spPr>
          <a:xfrm>
            <a:off x="1305182" y="966498"/>
            <a:ext cx="7270116" cy="1049235"/>
          </a:xfrm>
        </p:spPr>
        <p:txBody>
          <a:bodyPr/>
          <a:lstStyle/>
          <a:p>
            <a:r>
              <a:rPr lang="en-GB" dirty="0"/>
              <a:t>Non-Functional Requirements</a:t>
            </a:r>
          </a:p>
        </p:txBody>
      </p:sp>
    </p:spTree>
    <p:extLst>
      <p:ext uri="{BB962C8B-B14F-4D97-AF65-F5344CB8AC3E}">
        <p14:creationId xmlns:p14="http://schemas.microsoft.com/office/powerpoint/2010/main" val="1350493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A20D92-0A31-4C48-D13E-7C932EE577A4}"/>
              </a:ext>
            </a:extLst>
          </p:cNvPr>
          <p:cNvPicPr>
            <a:picLocks noChangeAspect="1"/>
          </p:cNvPicPr>
          <p:nvPr/>
        </p:nvPicPr>
        <p:blipFill>
          <a:blip r:embed="rId2"/>
          <a:stretch>
            <a:fillRect/>
          </a:stretch>
        </p:blipFill>
        <p:spPr>
          <a:xfrm>
            <a:off x="0" y="1329137"/>
            <a:ext cx="9144000" cy="1801052"/>
          </a:xfrm>
          <a:prstGeom prst="rect">
            <a:avLst/>
          </a:prstGeom>
        </p:spPr>
      </p:pic>
      <p:sp>
        <p:nvSpPr>
          <p:cNvPr id="3" name="Content Placeholder 2">
            <a:extLst>
              <a:ext uri="{FF2B5EF4-FFF2-40B4-BE49-F238E27FC236}">
                <a16:creationId xmlns:a16="http://schemas.microsoft.com/office/drawing/2014/main" id="{AC2AE638-85BE-54BC-E447-EF4D3E8F5770}"/>
              </a:ext>
            </a:extLst>
          </p:cNvPr>
          <p:cNvSpPr>
            <a:spLocks noGrp="1"/>
          </p:cNvSpPr>
          <p:nvPr>
            <p:ph idx="1"/>
          </p:nvPr>
        </p:nvSpPr>
        <p:spPr>
          <a:xfrm>
            <a:off x="700824" y="1135953"/>
            <a:ext cx="6571343" cy="3450613"/>
          </a:xfrm>
        </p:spPr>
        <p:txBody>
          <a:bodyPr>
            <a:normAutofit/>
          </a:bodyPr>
          <a:lstStyle/>
          <a:p>
            <a:pPr>
              <a:lnSpc>
                <a:spcPct val="107000"/>
              </a:lnSpc>
              <a:spcAft>
                <a:spcPts val="800"/>
              </a:spcAft>
              <a:buNone/>
            </a:pPr>
            <a:r>
              <a:rPr lang="en-GB" sz="1800" dirty="0">
                <a:effectLst/>
                <a:latin typeface="Segoe UI Symbol" panose="020B0502040204020203" pitchFamily="34" charset="0"/>
                <a:ea typeface="Calibri" panose="020F0502020204030204" pitchFamily="34" charset="0"/>
                <a:cs typeface="Segoe UI Symbol" panose="020B0502040204020203" pitchFamily="34" charset="0"/>
              </a:rPr>
              <a:t>✅</a:t>
            </a:r>
            <a:r>
              <a:rPr lang="en-GB" sz="1800" dirty="0">
                <a:effectLst/>
                <a:latin typeface="Arial" panose="020B0604020202020204" pitchFamily="34" charset="0"/>
                <a:ea typeface="Calibri" panose="020F0502020204030204" pitchFamily="34" charset="0"/>
                <a:cs typeface="Times New Roman" panose="02020603050405020304" pitchFamily="18" charset="0"/>
              </a:rPr>
              <a:t> Admin Features: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GB" sz="1800" dirty="0">
                <a:effectLst/>
                <a:latin typeface="Arial" panose="020B0604020202020204" pitchFamily="34" charset="0"/>
                <a:ea typeface="Calibri" panose="020F0502020204030204" pitchFamily="34" charset="0"/>
                <a:cs typeface="Times New Roman" panose="02020603050405020304" pitchFamily="18" charset="0"/>
              </a:rPr>
              <a:t>•User &amp; Role Management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GB" sz="1800" dirty="0">
                <a:effectLst/>
                <a:latin typeface="Arial" panose="020B0604020202020204" pitchFamily="34" charset="0"/>
                <a:ea typeface="Calibri" panose="020F0502020204030204" pitchFamily="34" charset="0"/>
                <a:cs typeface="Times New Roman" panose="02020603050405020304" pitchFamily="18" charset="0"/>
              </a:rPr>
              <a:t>•Fraud Detection &amp; Security Logs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1800" dirty="0">
                <a:effectLst/>
                <a:latin typeface="Arial" panose="020B0604020202020204" pitchFamily="34" charset="0"/>
                <a:ea typeface="Calibri" panose="020F0502020204030204" pitchFamily="34" charset="0"/>
                <a:cs typeface="Times New Roman" panose="02020603050405020304" pitchFamily="18" charset="0"/>
              </a:rPr>
              <a:t>•Compliance &amp; Audit Reporting</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9DCC68F0-D22C-CB96-6264-8377D91F1411}"/>
              </a:ext>
            </a:extLst>
          </p:cNvPr>
          <p:cNvSpPr txBox="1"/>
          <p:nvPr/>
        </p:nvSpPr>
        <p:spPr>
          <a:xfrm>
            <a:off x="4703974" y="1135953"/>
            <a:ext cx="3543866" cy="2261517"/>
          </a:xfrm>
          <a:prstGeom prst="rect">
            <a:avLst/>
          </a:prstGeom>
          <a:noFill/>
        </p:spPr>
        <p:txBody>
          <a:bodyPr wrap="square" rtlCol="0">
            <a:spAutoFit/>
          </a:bodyPr>
          <a:lstStyle/>
          <a:p>
            <a:pPr>
              <a:lnSpc>
                <a:spcPct val="107000"/>
              </a:lnSpc>
              <a:spcAft>
                <a:spcPts val="800"/>
              </a:spcAft>
              <a:buNone/>
            </a:pPr>
            <a:r>
              <a:rPr lang="en-GB" sz="1800" dirty="0">
                <a:effectLst/>
                <a:latin typeface="Arial" panose="020B0604020202020204" pitchFamily="34" charset="0"/>
                <a:ea typeface="Calibri" panose="020F0502020204030204" pitchFamily="34" charset="0"/>
                <a:cs typeface="Times New Roman" panose="02020603050405020304" pitchFamily="18" charset="0"/>
              </a:rPr>
              <a:t>Excluded Features: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GB" sz="1800" dirty="0">
                <a:effectLst/>
                <a:latin typeface="Segoe UI Symbol" panose="020B0502040204020203" pitchFamily="34" charset="0"/>
                <a:ea typeface="Calibri" panose="020F0502020204030204" pitchFamily="34" charset="0"/>
                <a:cs typeface="Segoe UI Symbol" panose="020B0502040204020203" pitchFamily="34" charset="0"/>
              </a:rPr>
              <a:t>❌</a:t>
            </a:r>
            <a:r>
              <a:rPr lang="en-GB" sz="1800" dirty="0">
                <a:effectLst/>
                <a:latin typeface="Arial" panose="020B0604020202020204" pitchFamily="34" charset="0"/>
                <a:ea typeface="Calibri" panose="020F0502020204030204" pitchFamily="34" charset="0"/>
                <a:cs typeface="Times New Roman" panose="02020603050405020304" pitchFamily="18" charset="0"/>
              </a:rPr>
              <a:t> Cryptocurrency transactions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GB" sz="1800" dirty="0">
                <a:effectLst/>
                <a:latin typeface="Segoe UI Symbol" panose="020B0502040204020203" pitchFamily="34" charset="0"/>
                <a:ea typeface="Calibri" panose="020F0502020204030204" pitchFamily="34" charset="0"/>
                <a:cs typeface="Segoe UI Symbol" panose="020B0502040204020203" pitchFamily="34" charset="0"/>
              </a:rPr>
              <a:t>❌</a:t>
            </a:r>
            <a:r>
              <a:rPr lang="en-GB" sz="1800" dirty="0">
                <a:effectLst/>
                <a:latin typeface="Arial" panose="020B0604020202020204" pitchFamily="34" charset="0"/>
                <a:ea typeface="Calibri" panose="020F0502020204030204" pitchFamily="34" charset="0"/>
                <a:cs typeface="Times New Roman" panose="02020603050405020304" pitchFamily="18" charset="0"/>
              </a:rPr>
              <a:t> Stock market trading integration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Segoe UI Symbol" panose="020B0502040204020203" pitchFamily="34" charset="0"/>
                <a:ea typeface="Calibri" panose="020F0502020204030204" pitchFamily="34" charset="0"/>
                <a:cs typeface="Segoe UI Symbol" panose="020B0502040204020203" pitchFamily="34" charset="0"/>
              </a:rPr>
              <a:t>❌</a:t>
            </a:r>
            <a:r>
              <a:rPr lang="en-GB" sz="1800" dirty="0">
                <a:effectLst/>
                <a:latin typeface="Arial" panose="020B0604020202020204" pitchFamily="34" charset="0"/>
                <a:ea typeface="Calibri" panose="020F0502020204030204" pitchFamily="34" charset="0"/>
                <a:cs typeface="Times New Roman" panose="02020603050405020304" pitchFamily="18" charset="0"/>
              </a:rPr>
              <a:t> ATM management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493360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Target Users</a:t>
            </a:r>
          </a:p>
        </p:txBody>
      </p:sp>
      <p:sp>
        <p:nvSpPr>
          <p:cNvPr id="3" name="Content Placeholder 2"/>
          <p:cNvSpPr>
            <a:spLocks noGrp="1"/>
          </p:cNvSpPr>
          <p:nvPr>
            <p:ph idx="1"/>
          </p:nvPr>
        </p:nvSpPr>
        <p:spPr/>
        <p:txBody>
          <a:bodyPr/>
          <a:lstStyle/>
          <a:p>
            <a:pPr>
              <a:lnSpc>
                <a:spcPct val="107000"/>
              </a:lnSpc>
              <a:spcAft>
                <a:spcPts val="800"/>
              </a:spcAft>
              <a:buNone/>
            </a:pPr>
            <a:r>
              <a:rPr lang="en-GB" sz="2000" dirty="0">
                <a:effectLst/>
                <a:latin typeface="Arial" panose="020B0604020202020204" pitchFamily="34" charset="0"/>
                <a:ea typeface="Calibri" panose="020F0502020204030204" pitchFamily="34" charset="0"/>
                <a:cs typeface="Times New Roman" panose="02020603050405020304" pitchFamily="18" charset="0"/>
              </a:rPr>
              <a:t>•Bank Customers: Individuals &amp; businesses managing their finances.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GB" sz="2000" dirty="0">
                <a:effectLst/>
                <a:latin typeface="Arial" panose="020B0604020202020204" pitchFamily="34" charset="0"/>
                <a:ea typeface="Calibri" panose="020F0502020204030204" pitchFamily="34" charset="0"/>
                <a:cs typeface="Times New Roman" panose="02020603050405020304" pitchFamily="18" charset="0"/>
              </a:rPr>
              <a:t>•Bank Employees: Customer service agents, loan officers, and account managers.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2000" dirty="0">
                <a:effectLst/>
                <a:latin typeface="Arial" panose="020B0604020202020204" pitchFamily="34" charset="0"/>
                <a:ea typeface="Calibri" panose="020F0502020204030204" pitchFamily="34" charset="0"/>
                <a:cs typeface="Times New Roman" panose="02020603050405020304" pitchFamily="18" charset="0"/>
              </a:rPr>
              <a:t>•System Administrators: IT personnel managing security and compliance.</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113" y="885419"/>
            <a:ext cx="7571774" cy="1049235"/>
          </a:xfrm>
        </p:spPr>
        <p:txBody>
          <a:bodyPr/>
          <a:lstStyle/>
          <a:p>
            <a:r>
              <a:rPr lang="en-GB" sz="3200" kern="1800" dirty="0">
                <a:solidFill>
                  <a:srgbClr val="000000"/>
                </a:solidFill>
                <a:effectLst/>
                <a:latin typeface="Arial" panose="020B0604020202020204" pitchFamily="34" charset="0"/>
                <a:ea typeface="Times New Roman" panose="02020603050405020304" pitchFamily="18" charset="0"/>
              </a:rPr>
              <a:t>Product / Service Description </a:t>
            </a:r>
            <a:endParaRPr lang="en-GB" dirty="0"/>
          </a:p>
        </p:txBody>
      </p:sp>
      <p:sp>
        <p:nvSpPr>
          <p:cNvPr id="3" name="Content Placeholder 2"/>
          <p:cNvSpPr>
            <a:spLocks noGrp="1"/>
          </p:cNvSpPr>
          <p:nvPr>
            <p:ph idx="1"/>
          </p:nvPr>
        </p:nvSpPr>
        <p:spPr>
          <a:xfrm>
            <a:off x="527901" y="1934655"/>
            <a:ext cx="8616099" cy="4192768"/>
          </a:xfrm>
        </p:spPr>
        <p:txBody>
          <a:bodyPr>
            <a:normAutofit fontScale="85000" lnSpcReduction="10000"/>
          </a:bodyPr>
          <a:lstStyle/>
          <a:p>
            <a:pPr marL="342900" lvl="0" indent="-342900" fontAlgn="base">
              <a:lnSpc>
                <a:spcPct val="107000"/>
              </a:lnSpc>
              <a:spcBef>
                <a:spcPts val="1200"/>
              </a:spcBef>
              <a:spcAft>
                <a:spcPts val="300"/>
              </a:spcAft>
              <a:buNone/>
              <a:tabLst>
                <a:tab pos="457200" algn="l"/>
              </a:tabLst>
            </a:pPr>
            <a:r>
              <a:rPr lang="en-GB" sz="1800" b="1"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Product Context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buNone/>
            </a:pPr>
            <a:r>
              <a:rPr lang="en-GB"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How does this product relate to other products? Is it independent or self-contained?  Does it interface with a variety of related systems?  Describe these relationships or use a diagram to show the major components of the larger system, interconnections, and external interfaces.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fontAlgn="base">
              <a:lnSpc>
                <a:spcPct val="107000"/>
              </a:lnSpc>
              <a:spcBef>
                <a:spcPts val="1200"/>
              </a:spcBef>
              <a:spcAft>
                <a:spcPts val="300"/>
              </a:spcAft>
              <a:buNone/>
            </a:pPr>
            <a:r>
              <a:rPr lang="en-GB" sz="1800" b="1"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User Characteristics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buNone/>
            </a:pPr>
            <a:r>
              <a:rPr lang="en-GB"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Create general customer profiles for each type of user who will be using the product. Profiles should include: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GB"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Student/faculty/staff/other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GB"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experience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GB"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technical expertise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GB"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other general characteristics that may influence the product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54FD19-236A-118F-9734-7E2B5258F63E}"/>
              </a:ext>
            </a:extLst>
          </p:cNvPr>
          <p:cNvPicPr>
            <a:picLocks noChangeAspect="1"/>
          </p:cNvPicPr>
          <p:nvPr/>
        </p:nvPicPr>
        <p:blipFill>
          <a:blip r:embed="rId2"/>
          <a:stretch>
            <a:fillRect/>
          </a:stretch>
        </p:blipFill>
        <p:spPr>
          <a:xfrm>
            <a:off x="0" y="1329137"/>
            <a:ext cx="9144000" cy="1801052"/>
          </a:xfrm>
          <a:prstGeom prst="rect">
            <a:avLst/>
          </a:prstGeom>
        </p:spPr>
      </p:pic>
      <p:sp>
        <p:nvSpPr>
          <p:cNvPr id="3" name="Content Placeholder 2"/>
          <p:cNvSpPr>
            <a:spLocks noGrp="1"/>
          </p:cNvSpPr>
          <p:nvPr>
            <p:ph idx="1"/>
          </p:nvPr>
        </p:nvSpPr>
        <p:spPr>
          <a:xfrm>
            <a:off x="463103" y="1168924"/>
            <a:ext cx="7691083" cy="4810823"/>
          </a:xfrm>
        </p:spPr>
        <p:txBody>
          <a:bodyPr>
            <a:normAutofit fontScale="92500"/>
          </a:bodyPr>
          <a:lstStyle/>
          <a:p>
            <a:pPr marL="342900" lvl="0" indent="-342900" fontAlgn="base">
              <a:lnSpc>
                <a:spcPct val="107000"/>
              </a:lnSpc>
              <a:spcBef>
                <a:spcPts val="1200"/>
              </a:spcBef>
              <a:spcAft>
                <a:spcPts val="300"/>
              </a:spcAft>
              <a:buFont typeface="+mj-lt"/>
              <a:buAutoNum type="arabicPeriod" startAt="3"/>
            </a:pPr>
            <a:r>
              <a:rPr lang="en-GB" sz="1800" b="1"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Assumptions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buNone/>
            </a:pPr>
            <a:r>
              <a:rPr lang="en-GB"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List any assumptions that affect the requirements, for example, equipment availability, user expertise, etc.  For example, a specific operating system is assumed to be available; if  the operating system is not available, the Requirements Specification would then have to change accordingly.</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1200"/>
              </a:spcBef>
              <a:spcAft>
                <a:spcPts val="300"/>
              </a:spcAft>
              <a:buFont typeface="+mj-lt"/>
              <a:buAutoNum type="arabicPeriod" startAt="4"/>
            </a:pPr>
            <a:r>
              <a:rPr lang="en-GB" sz="1800" b="1"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Constraints and Dependencies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buNone/>
            </a:pPr>
            <a:r>
              <a:rPr lang="en-GB"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List constraints and dependencies that affect the requirements.  Examples: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GB"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parallel operation with an old system</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GB"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audit functions (audit trail, log files, etc.)</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GB"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access, management and security</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GB"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criticality of the application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i="1" dirty="0">
                <a:solidFill>
                  <a:srgbClr val="000000"/>
                </a:solidFill>
                <a:effectLst/>
                <a:latin typeface="Arial" panose="020B0604020202020204" pitchFamily="34" charset="0"/>
                <a:ea typeface="Times New Roman" panose="02020603050405020304" pitchFamily="18" charset="0"/>
              </a:rPr>
              <a:t>FUNCTIONAL Requirements</a:t>
            </a:r>
            <a:endParaRPr dirty="0"/>
          </a:p>
        </p:txBody>
      </p:sp>
      <p:sp>
        <p:nvSpPr>
          <p:cNvPr id="3" name="Content Placeholder 2"/>
          <p:cNvSpPr>
            <a:spLocks noGrp="1"/>
          </p:cNvSpPr>
          <p:nvPr>
            <p:ph idx="1"/>
          </p:nvPr>
        </p:nvSpPr>
        <p:spPr>
          <a:xfrm>
            <a:off x="1003300" y="1968500"/>
            <a:ext cx="7315200" cy="3670300"/>
          </a:xfrm>
        </p:spPr>
        <p:txBody>
          <a:bodyPr>
            <a:noAutofit/>
          </a:bodyPr>
          <a:lstStyle/>
          <a:p>
            <a:r>
              <a:rPr lang="en-GB" sz="1600" dirty="0"/>
              <a:t>Customer shall be able to view account balance because they need to check their available fund</a:t>
            </a:r>
          </a:p>
          <a:p>
            <a:r>
              <a:rPr lang="en-GB" sz="1600" dirty="0"/>
              <a:t>Customer shall be able to transfer money to another account because they need to make transactions</a:t>
            </a:r>
          </a:p>
          <a:p>
            <a:r>
              <a:rPr lang="en-GB" sz="1600" dirty="0"/>
              <a:t>Customer shall be able to request a loan because they need financial assistance</a:t>
            </a:r>
          </a:p>
          <a:p>
            <a:r>
              <a:rPr lang="en-GB" sz="1600" dirty="0"/>
              <a:t>Customer shall be able to view loan details because they need to track the status and amount of their loan</a:t>
            </a:r>
          </a:p>
          <a:p>
            <a:r>
              <a:rPr lang="en-GB" sz="1600" dirty="0"/>
              <a:t>Customer shall be able to withdraw money from their account because they need access to their funds</a:t>
            </a:r>
          </a:p>
          <a:p>
            <a:r>
              <a:rPr lang="en-GB" sz="1600" dirty="0"/>
              <a:t>Customer shall be able to deposit money into their account because they need to increase their balance</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324</TotalTime>
  <Words>7837</Words>
  <Application>Microsoft Office PowerPoint</Application>
  <PresentationFormat>On-screen Show (4:3)</PresentationFormat>
  <Paragraphs>153</Paragraphs>
  <Slides>49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Cambria</vt:lpstr>
      <vt:lpstr>Gill Sans MT</vt:lpstr>
      <vt:lpstr>Segoe UI Symbol</vt:lpstr>
      <vt:lpstr>Symbol</vt:lpstr>
      <vt:lpstr>Times New Roman</vt:lpstr>
      <vt:lpstr>Gallery</vt:lpstr>
      <vt:lpstr>Bank Management System</vt:lpstr>
      <vt:lpstr>Introduction</vt:lpstr>
      <vt:lpstr>Objectives</vt:lpstr>
      <vt:lpstr>Scope</vt:lpstr>
      <vt:lpstr>PowerPoint Presentation</vt:lpstr>
      <vt:lpstr>Target Users</vt:lpstr>
      <vt:lpstr>Product / Service Description </vt:lpstr>
      <vt:lpstr>PowerPoint Presentation</vt:lpstr>
      <vt:lpstr>FUNCTIONAL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Non-Functional Requirements</vt:lpstr>
      <vt:lpstr>Non-Functional Requirements</vt:lpstr>
      <vt:lpstr>Non-Functional Requirements</vt:lpstr>
      <vt:lpstr>Non-Functional Requirements</vt:lpstr>
      <vt:lpstr>Non-Functional Requirements</vt:lpstr>
      <vt:lpstr>Non-Functional Requirements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Management System</dc:title>
  <dc:subject/>
  <dc:creator/>
  <cp:keywords/>
  <dc:description>generated using python-pptx</dc:description>
  <cp:lastModifiedBy>Enklajd Hodo</cp:lastModifiedBy>
  <cp:revision>10</cp:revision>
  <dcterms:created xsi:type="dcterms:W3CDTF">2013-01-27T09:14:16Z</dcterms:created>
  <dcterms:modified xsi:type="dcterms:W3CDTF">2025-03-24T22:56:10Z</dcterms:modified>
  <cp:category/>
</cp:coreProperties>
</file>