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3"/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cbb2fa13_3_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tr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g4ccbb2fa13_3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4ccbb2fa13_3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cbb2fa1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cbb2fa1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cbb2fa1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ccbb2fa1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ccbb2fa13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ccbb2fa13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ccbb2fa1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ccbb2fa1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f1010a79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f1010a79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ccbb2fa13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ccbb2fa13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1010a79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1010a79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cbb2fa1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cbb2fa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cbb2fa1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cbb2fa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cbb2fa1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cbb2fa1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cbb2fa1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cbb2fa1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cbb2fa1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cbb2fa1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cbb2fa1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cbb2fa1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cbb2fa1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cbb2fa1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685800" y="2400300"/>
            <a:ext cx="7772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type="ctrTitle"/>
          </p:nvPr>
        </p:nvSpPr>
        <p:spPr>
          <a:xfrm>
            <a:off x="685800" y="12001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609600" y="1371600"/>
            <a:ext cx="7924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/>
        </p:nvSpPr>
        <p:spPr>
          <a:xfrm>
            <a:off x="337975" y="-65050"/>
            <a:ext cx="1645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EC528 Cloud Computing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>
            <p:ph idx="2" type="pic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609600" y="5715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8001000" y="57150"/>
            <a:ext cx="10668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609600" y="5715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8001000" y="57150"/>
            <a:ext cx="10668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609600" y="5715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8001000" y="57150"/>
            <a:ext cx="10668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609600" y="5715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8001000" y="57150"/>
            <a:ext cx="10668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4" type="body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609600" y="5715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8001000" y="57150"/>
            <a:ext cx="10668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096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6482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609600" y="5715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8001000" y="57150"/>
            <a:ext cx="10668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609600" y="5715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8001000" y="57150"/>
            <a:ext cx="10668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6096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6482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685800" y="24003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type="ctrTitle"/>
          </p:nvPr>
        </p:nvSpPr>
        <p:spPr>
          <a:xfrm>
            <a:off x="685800" y="12001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-32146"/>
            <a:ext cx="9144000" cy="260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/>
        </p:nvSpPr>
        <p:spPr>
          <a:xfrm>
            <a:off x="609600" y="1143000"/>
            <a:ext cx="79248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t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t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30000" i="0" sz="1200" u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609600" y="4629150"/>
            <a:ext cx="4664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 School/college name here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0" y="-57150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609600" y="4629150"/>
            <a:ext cx="4664075" cy="205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tr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University</a:t>
            </a:r>
            <a:r>
              <a:rPr lang="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09600" y="1371600"/>
            <a:ext cx="7924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Calibri"/>
              <a:buChar char="▪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Calibri"/>
              <a:buChar char="▪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Calibri"/>
              <a:buChar char="▪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Calibri"/>
              <a:buChar char="▪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Calibri"/>
              <a:buChar char="▪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0" y="-32146"/>
            <a:ext cx="9144000" cy="260747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609600" y="1371600"/>
            <a:ext cx="7924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609600" y="5715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001000" y="57150"/>
            <a:ext cx="10668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30000" i="0" sz="1200" u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3"/>
          <p:cNvSpPr txBox="1"/>
          <p:nvPr/>
        </p:nvSpPr>
        <p:spPr>
          <a:xfrm>
            <a:off x="609600" y="4629150"/>
            <a:ext cx="4664075" cy="205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tr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University</a:t>
            </a:r>
            <a:r>
              <a:rPr lang="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IBM/ibm-cloud-functions-serverless-iot-openfridge" TargetMode="External"/><Relationship Id="rId4" Type="http://schemas.openxmlformats.org/officeDocument/2006/relationships/hyperlink" Target="https://www.serverlesscomputing.org/wosc2/presentations/p4-Sanity-WoSC_v0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github.com/IBM/ibm-cloud-functions-serverless-iot-openfridg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685800" y="12001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tr"/>
              <a:t>Deduplicating Cloud Functions - Demo 1</a:t>
            </a:r>
            <a:endParaRPr b="1"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507775" y="3264500"/>
            <a:ext cx="158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tr" sz="1600">
                <a:solidFill>
                  <a:srgbClr val="000000"/>
                </a:solidFill>
              </a:rPr>
              <a:t>Beliz Kaleli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 sz="1600">
                <a:solidFill>
                  <a:srgbClr val="000000"/>
                </a:solidFill>
              </a:rPr>
              <a:t>bkaleli@bu.edu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266350" y="3240800"/>
            <a:ext cx="158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Vikash Sahu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vksahu@bu.edu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934200" y="3240800"/>
            <a:ext cx="1892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Paritosh Shirodkar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paritosh@bu.edu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926050" y="3240800"/>
            <a:ext cx="1815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Asutosh Patra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asupat12@bu.edu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07775" y="2401150"/>
            <a:ext cx="4729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b="1"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</a:t>
            </a:r>
            <a:r>
              <a:rPr b="1"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 Nadgowda</a:t>
            </a:r>
            <a:r>
              <a:rPr lang="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(nadgowda@us.ibm.com)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609600" y="462275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Exploration of Sanity Controller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609600" y="132195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The survey for Sanity system was evaluated with </a:t>
            </a:r>
            <a:r>
              <a:rPr lang="tr"/>
              <a:t>its</a:t>
            </a:r>
            <a:r>
              <a:rPr lang="tr"/>
              <a:t> performance and resource overhead for one real-world </a:t>
            </a:r>
            <a:r>
              <a:rPr lang="tr"/>
              <a:t>use case</a:t>
            </a:r>
            <a:r>
              <a:rPr lang="tr"/>
              <a:t> of continuous container vulnerability analysis.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During this research, with modest overhead of 2GB memory it can help improve the latency of function for duplicate data by about 200x.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Reference: http://niltonbila.com/pub/Nadgowda-WoSC17.pdf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490450" y="461925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/>
              <a:t>Scope 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559850" y="1023400"/>
            <a:ext cx="8374200" cy="153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Our intention is not to deduplicate data but to deduplicate  invocation of cloud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We are going to make a POC on top of Openwhisk platform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To containerize each application and run serverless computation to identify duplicate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I</a:t>
            </a:r>
            <a:r>
              <a:rPr lang="tr"/>
              <a:t>ntegrate</a:t>
            </a:r>
            <a:r>
              <a:rPr lang="tr"/>
              <a:t> each components in Sanity architecture.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type="title"/>
          </p:nvPr>
        </p:nvSpPr>
        <p:spPr>
          <a:xfrm>
            <a:off x="559850" y="25558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Current Challenges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Burndown Chart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0" y="1310700"/>
            <a:ext cx="9075601" cy="31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Next Sprint</a:t>
            </a:r>
            <a:endParaRPr b="1" sz="3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Integrate a Proof of Concept (POC) for the Sanity system for deduplication of cloud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Initiate a full trigger of Openwhisk with reference to serverless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Better estimation of our tasks and a better burndown pace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609600" y="43515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/>
              <a:t>References</a:t>
            </a:r>
            <a:endParaRPr sz="3600"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609600" y="1061725"/>
            <a:ext cx="7924800" cy="355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000000"/>
                </a:solidFill>
              </a:rPr>
              <a:t>[1](n.d.). Retrieved from https://tree.taiga.io/project/bowenislandsong-deduplicating-cloud-functions/taskboard/sprint-1-13886Ibm. (2018, December 12).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000000"/>
                </a:solidFill>
              </a:rPr>
              <a:t>[2]IBM/ibm-cloud-functions-serverless-iot-openfridge. Retrieved from </a:t>
            </a:r>
            <a:r>
              <a:rPr lang="tr" sz="1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https://github.com/IBM/ibm-cloud-functions-serverless-iot-openfridge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000000"/>
                </a:solidFill>
              </a:rPr>
              <a:t>[3]Sanity: The Less Server Architecture for Cloud functions. (n.d.). Retrieved from </a:t>
            </a:r>
            <a:r>
              <a:rPr lang="tr" sz="1800">
                <a:solidFill>
                  <a:srgbClr val="000000"/>
                </a:solidFill>
                <a:uFill>
                  <a:noFill/>
                </a:uFill>
                <a:hlinkClick r:id="rId4"/>
              </a:rPr>
              <a:t>https://www.serverlesscomputing.org/wosc2/presentations/p4-Sanity-WoSC_v0.pdf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000000"/>
                </a:solidFill>
              </a:rPr>
              <a:t>[4]Thömmes, M., &amp; Thömmes, M. (2016, October 11). Uncovering the magic: How serverless platforms really work! Retrieved from https://medium.com/openwhisk/uncovering-the-magic-how-serverless-platforms-really-work-3cb127b05f71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tr" sz="3000"/>
              <a:t>Thank You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/>
              <a:t>Project Overview</a:t>
            </a:r>
            <a:endParaRPr b="1" sz="36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/>
              <a:t>Aim: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Develop </a:t>
            </a:r>
            <a:r>
              <a:rPr b="1" lang="tr">
                <a:highlight>
                  <a:schemeClr val="lt1"/>
                </a:highlight>
              </a:rPr>
              <a:t>function de-duplication</a:t>
            </a:r>
            <a:r>
              <a:rPr lang="tr">
                <a:highlight>
                  <a:schemeClr val="lt1"/>
                </a:highlight>
              </a:rPr>
              <a:t> </a:t>
            </a:r>
            <a:r>
              <a:rPr lang="tr"/>
              <a:t>framework for serverless platform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/>
              <a:t>Our Clients: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Cloud users who use serverless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Cloud vendors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What is Serverless?</a:t>
            </a:r>
            <a:endParaRPr b="1" sz="36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</a:rPr>
              <a:t>A way to build and run applications and services without having to manage infrastructure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</a:rPr>
              <a:t>Application still runs on servers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</a:rPr>
              <a:t>Cloud Provider does: server management for applications and databases, provisioning, scaling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Serverless Functions</a:t>
            </a:r>
            <a:endParaRPr b="1" sz="36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Stateless and idempotent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Types of functions: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/>
              <a:t>1. </a:t>
            </a:r>
            <a:r>
              <a:rPr lang="tr"/>
              <a:t>Storage Closed Loop          2. External Stimuli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824" y="3370874"/>
            <a:ext cx="922100" cy="10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474" y="3370874"/>
            <a:ext cx="922100" cy="10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392254">
            <a:off x="2974835" y="3092359"/>
            <a:ext cx="764329" cy="76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1446660" y="3081447"/>
            <a:ext cx="764329" cy="76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5076110" y="3092360"/>
            <a:ext cx="764329" cy="764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2245775" y="2559375"/>
            <a:ext cx="680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latin typeface="Calibri"/>
                <a:ea typeface="Calibri"/>
                <a:cs typeface="Calibri"/>
                <a:sym typeface="Calibri"/>
              </a:rPr>
              <a:t>f()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887475" y="2645575"/>
            <a:ext cx="680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latin typeface="Calibri"/>
                <a:ea typeface="Calibri"/>
                <a:cs typeface="Calibri"/>
                <a:sym typeface="Calibri"/>
              </a:rPr>
              <a:t>f()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575" y="2852025"/>
            <a:ext cx="836725" cy="4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7698400" y="2695400"/>
            <a:ext cx="1347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/>
              <a:t>External Event</a:t>
            </a:r>
            <a:endParaRPr b="1" sz="1800"/>
          </a:p>
        </p:txBody>
      </p:sp>
      <p:sp>
        <p:nvSpPr>
          <p:cNvPr id="157" name="Google Shape;157;p25"/>
          <p:cNvSpPr txBox="1"/>
          <p:nvPr/>
        </p:nvSpPr>
        <p:spPr>
          <a:xfrm>
            <a:off x="2297825" y="3848400"/>
            <a:ext cx="680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Store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5963675" y="3859650"/>
            <a:ext cx="680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609600" y="2517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How does Serverless Work?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854625" y="1094350"/>
            <a:ext cx="4104900" cy="37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tr" sz="1800"/>
              <a:t>SSL Terminator f</a:t>
            </a:r>
            <a:r>
              <a:rPr lang="tr" sz="1800"/>
              <a:t>orwards HTTP Req.(user command)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 sz="1800"/>
              <a:t>Check if user exists in OpenWhisk and their privileges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 sz="1800"/>
              <a:t>Consul finds available invokers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 sz="1800"/>
              <a:t>Controller chooses one invoker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 sz="1800"/>
              <a:t>Controller publishes message to Kafka(action+parameters)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 sz="1800"/>
              <a:t>ActivationId is sent to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 sz="1800"/>
              <a:t>A Docker container spawned, code injected, executed, result obtained, container destroyed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 sz="1800"/>
              <a:t>Result is stored in DB</a:t>
            </a:r>
            <a:endParaRPr sz="180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5" y="1161150"/>
            <a:ext cx="4421322" cy="29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5290925" y="765900"/>
            <a:ext cx="187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Steps:</a:t>
            </a:r>
            <a:endParaRPr sz="2400"/>
          </a:p>
        </p:txBody>
      </p:sp>
      <p:sp>
        <p:nvSpPr>
          <p:cNvPr id="167" name="Google Shape;167;p26"/>
          <p:cNvSpPr txBox="1"/>
          <p:nvPr/>
        </p:nvSpPr>
        <p:spPr>
          <a:xfrm>
            <a:off x="169350" y="3939600"/>
            <a:ext cx="522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 sz="1200">
                <a:latin typeface="Calibri"/>
                <a:ea typeface="Calibri"/>
                <a:cs typeface="Calibri"/>
                <a:sym typeface="Calibri"/>
              </a:rPr>
              <a:t>Fig 1. OpenWhisk architecture, Retrieved from: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https://medium.com/openwhisk/uncovering-the-magic-how-serverless-platforms-really-work-3cb127b05f71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609600" y="812600"/>
            <a:ext cx="7924800" cy="384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  <a:p>
            <a:pPr indent="457200" lvl="0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Demo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Real world Use Case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5381825" y="1327275"/>
            <a:ext cx="3693600" cy="26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Trigger:Collect sensor data on a daily basis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Actions:Run service diagnosis event daily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tr"/>
              <a:t>Rules: If an </a:t>
            </a:r>
            <a:r>
              <a:rPr lang="tr"/>
              <a:t>anomaly</a:t>
            </a:r>
            <a:r>
              <a:rPr lang="tr"/>
              <a:t> occurs, run an event which determines the need of a new filter event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7275"/>
            <a:ext cx="5510900" cy="28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144550" y="4040600"/>
            <a:ext cx="522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 sz="1200"/>
              <a:t>Fig 2. IoT Openfridge Use-case Example, Retrieved from: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https://github.com/IBM/ibm-cloud-functions-serverless-iot-openfridge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Motivation</a:t>
            </a:r>
            <a:endParaRPr b="1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/>
              <a:t>Most cloud platforms today follow the ‘pay only for what you use’ model i.e. </a:t>
            </a:r>
            <a:r>
              <a:rPr lang="tr">
                <a:solidFill>
                  <a:srgbClr val="333333"/>
                </a:solidFill>
              </a:rPr>
              <a:t>you are charged based on the number of requests for your functions and the duration, the time it takes for your code to execute.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tr">
                <a:solidFill>
                  <a:srgbClr val="333333"/>
                </a:solidFill>
              </a:rPr>
              <a:t>But what if we could reduce the number of requests for functions?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609600" y="286400"/>
            <a:ext cx="7924800" cy="5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/>
              <a:t>Proposed Architecture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25" y="1126450"/>
            <a:ext cx="71247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