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1" r:id="rId6"/>
    <p:sldId id="287" r:id="rId7"/>
    <p:sldId id="259" r:id="rId8"/>
    <p:sldId id="304" r:id="rId9"/>
    <p:sldId id="30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57445C-1674-4813-BF9A-510C5DDDA6D4}" type="datetime1">
              <a:rPr lang="es-ES" smtClean="0"/>
              <a:t>17/08/2022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30DD-3A90-4164-9A63-27623D6D62C3}" type="datetime1">
              <a:rPr lang="es-ES" smtClean="0"/>
              <a:pPr/>
              <a:t>17/08/2022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3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000" noProof="0">
                <a:solidFill>
                  <a:schemeClr val="bg1"/>
                </a:solidFill>
              </a:rPr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1800" noProof="0">
                <a:solidFill>
                  <a:schemeClr val="bg1"/>
                </a:solidFill>
              </a:rPr>
              <a:t>Inserte el subtítulo aquí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xmlns="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8239FAB6-0B6C-402C-A107-EFFF82281D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xmlns="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5">
            <a:extLst>
              <a:ext uri="{FF2B5EF4-FFF2-40B4-BE49-F238E27FC236}">
                <a16:creationId xmlns:a16="http://schemas.microsoft.com/office/drawing/2014/main" xmlns="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11/2/20XX</a:t>
            </a:r>
          </a:p>
        </p:txBody>
      </p:sp>
      <p:sp>
        <p:nvSpPr>
          <p:cNvPr id="15" name="Marcador de número de diapositiva 7">
            <a:extLst>
              <a:ext uri="{FF2B5EF4-FFF2-40B4-BE49-F238E27FC236}">
                <a16:creationId xmlns:a16="http://schemas.microsoft.com/office/drawing/2014/main" xmlns="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‹Nº›</a:t>
            </a:fld>
            <a:endParaRPr lang="es-E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xmlns="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866F075D-9008-4BD3-A772-7AF7AD667D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2">
            <a:extLst>
              <a:ext uri="{FF2B5EF4-FFF2-40B4-BE49-F238E27FC236}">
                <a16:creationId xmlns:a16="http://schemas.microsoft.com/office/drawing/2014/main" xmlns="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xmlns="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xmlns="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xmlns="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D91B92C0-6B36-412A-9A49-16AB59FFB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7">
            <a:extLst>
              <a:ext uri="{FF2B5EF4-FFF2-40B4-BE49-F238E27FC236}">
                <a16:creationId xmlns:a16="http://schemas.microsoft.com/office/drawing/2014/main" xmlns="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6">
            <a:extLst>
              <a:ext uri="{FF2B5EF4-FFF2-40B4-BE49-F238E27FC236}">
                <a16:creationId xmlns:a16="http://schemas.microsoft.com/office/drawing/2014/main" xmlns="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8">
            <a:extLst>
              <a:ext uri="{FF2B5EF4-FFF2-40B4-BE49-F238E27FC236}">
                <a16:creationId xmlns:a16="http://schemas.microsoft.com/office/drawing/2014/main" xmlns="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DCC332FB-CD3F-4398-958A-CBE45129A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9">
            <a:extLst>
              <a:ext uri="{FF2B5EF4-FFF2-40B4-BE49-F238E27FC236}">
                <a16:creationId xmlns:a16="http://schemas.microsoft.com/office/drawing/2014/main" xmlns="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xmlns="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xmlns="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xmlns="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xmlns="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9346E7C8-F905-4B13-8FD6-185A04184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7">
            <a:extLst>
              <a:ext uri="{FF2B5EF4-FFF2-40B4-BE49-F238E27FC236}">
                <a16:creationId xmlns:a16="http://schemas.microsoft.com/office/drawing/2014/main" xmlns="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fecha 6">
            <a:extLst>
              <a:ext uri="{FF2B5EF4-FFF2-40B4-BE49-F238E27FC236}">
                <a16:creationId xmlns:a16="http://schemas.microsoft.com/office/drawing/2014/main" xmlns="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3" name="Marcador de número de diapositiva 8">
            <a:extLst>
              <a:ext uri="{FF2B5EF4-FFF2-40B4-BE49-F238E27FC236}">
                <a16:creationId xmlns:a16="http://schemas.microsoft.com/office/drawing/2014/main" xmlns="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F01BF5DB-2BF3-4196-B1CF-82B7CDCC0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2">
            <a:extLst>
              <a:ext uri="{FF2B5EF4-FFF2-40B4-BE49-F238E27FC236}">
                <a16:creationId xmlns:a16="http://schemas.microsoft.com/office/drawing/2014/main" xmlns="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1" name="Marcador de posición de imagen 37">
            <a:extLst>
              <a:ext uri="{FF2B5EF4-FFF2-40B4-BE49-F238E27FC236}">
                <a16:creationId xmlns:a16="http://schemas.microsoft.com/office/drawing/2014/main" xmlns="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3" name="Marcador de posición de imagen 43">
            <a:extLst>
              <a:ext uri="{FF2B5EF4-FFF2-40B4-BE49-F238E27FC236}">
                <a16:creationId xmlns:a16="http://schemas.microsoft.com/office/drawing/2014/main" xmlns="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xmlns="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4" name="Marcador de posición de imagen 45">
            <a:extLst>
              <a:ext uri="{FF2B5EF4-FFF2-40B4-BE49-F238E27FC236}">
                <a16:creationId xmlns:a16="http://schemas.microsoft.com/office/drawing/2014/main" xmlns="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29" name="Marcador de contenido 14">
            <a:extLst>
              <a:ext uri="{FF2B5EF4-FFF2-40B4-BE49-F238E27FC236}">
                <a16:creationId xmlns:a16="http://schemas.microsoft.com/office/drawing/2014/main" xmlns="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ie de página 7">
            <a:extLst>
              <a:ext uri="{FF2B5EF4-FFF2-40B4-BE49-F238E27FC236}">
                <a16:creationId xmlns:a16="http://schemas.microsoft.com/office/drawing/2014/main" xmlns="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5" name="Marcador de fecha 6">
            <a:extLst>
              <a:ext uri="{FF2B5EF4-FFF2-40B4-BE49-F238E27FC236}">
                <a16:creationId xmlns:a16="http://schemas.microsoft.com/office/drawing/2014/main" xmlns="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36" name="Marcador de número de diapositiva 8">
            <a:extLst>
              <a:ext uri="{FF2B5EF4-FFF2-40B4-BE49-F238E27FC236}">
                <a16:creationId xmlns:a16="http://schemas.microsoft.com/office/drawing/2014/main" xmlns="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xmlns="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1" name="Marcador de posición de imagen 18">
            <a:extLst>
              <a:ext uri="{FF2B5EF4-FFF2-40B4-BE49-F238E27FC236}">
                <a16:creationId xmlns:a16="http://schemas.microsoft.com/office/drawing/2014/main" xmlns="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433A5CE3-0C01-4DBF-926A-2F9BFD043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11">
            <a:extLst>
              <a:ext uri="{FF2B5EF4-FFF2-40B4-BE49-F238E27FC236}">
                <a16:creationId xmlns:a16="http://schemas.microsoft.com/office/drawing/2014/main" xmlns="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6">
            <a:extLst>
              <a:ext uri="{FF2B5EF4-FFF2-40B4-BE49-F238E27FC236}">
                <a16:creationId xmlns:a16="http://schemas.microsoft.com/office/drawing/2014/main" xmlns="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10">
            <a:extLst>
              <a:ext uri="{FF2B5EF4-FFF2-40B4-BE49-F238E27FC236}">
                <a16:creationId xmlns:a16="http://schemas.microsoft.com/office/drawing/2014/main" xmlns="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sz="4000" noProof="0"/>
              <a:t>Haga clic para modificar el estilo de título del patrón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xmlns="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C0AFB647-646C-4130-9EF5-C19C686B18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5C0A0972-FD9A-4E9D-A0A3-BD0AF8C7B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xmlns="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xmlns="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xmlns="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xmlns="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xmlns="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DFFFF70A-3EED-4002-B2F8-FB8301C80C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xmlns="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xmlns="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4" name="Marcador de pie de página 7">
            <a:extLst>
              <a:ext uri="{FF2B5EF4-FFF2-40B4-BE49-F238E27FC236}">
                <a16:creationId xmlns:a16="http://schemas.microsoft.com/office/drawing/2014/main" xmlns="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xmlns="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xmlns="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xmlns="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Subtítulo 11">
            <a:extLst>
              <a:ext uri="{FF2B5EF4-FFF2-40B4-BE49-F238E27FC236}">
                <a16:creationId xmlns:a16="http://schemas.microsoft.com/office/drawing/2014/main" xmlns="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xmlns="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51E8A8BA-B48F-4CEA-A820-8955D55D0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D894FBB1-EC2B-4CAB-AE4E-A7A156244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xmlns="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37EFB8CD-537B-4E5E-8F93-82EED2C84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9" name="Marcador de pie de página 9">
            <a:extLst>
              <a:ext uri="{FF2B5EF4-FFF2-40B4-BE49-F238E27FC236}">
                <a16:creationId xmlns:a16="http://schemas.microsoft.com/office/drawing/2014/main" xmlns="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fecha 8">
            <a:extLst>
              <a:ext uri="{FF2B5EF4-FFF2-40B4-BE49-F238E27FC236}">
                <a16:creationId xmlns:a16="http://schemas.microsoft.com/office/drawing/2014/main" xmlns="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21" name="Marcador de número de diapositiva 10">
            <a:extLst>
              <a:ext uri="{FF2B5EF4-FFF2-40B4-BE49-F238E27FC236}">
                <a16:creationId xmlns:a16="http://schemas.microsoft.com/office/drawing/2014/main" xmlns="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7FB4C3E1-495D-437D-A1DB-87F3028BB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xmlns="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xmlns="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xmlns="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xmlns="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xmlns="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sz="1800" noProof="0">
                <a:solidFill>
                  <a:schemeClr val="bg1"/>
                </a:solidFill>
              </a:rPr>
              <a:t>Inserte el subtítulo aquí</a:t>
            </a:r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xmlns="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xmlns="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xmlns="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EBDF219B-DD0E-4D26-8B59-3FE43A2525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xmlns="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E7B3A45C-71C1-4ADC-89E0-AF6924CA17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ie de página 9">
            <a:extLst>
              <a:ext uri="{FF2B5EF4-FFF2-40B4-BE49-F238E27FC236}">
                <a16:creationId xmlns:a16="http://schemas.microsoft.com/office/drawing/2014/main" xmlns="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fecha 8">
            <a:extLst>
              <a:ext uri="{FF2B5EF4-FFF2-40B4-BE49-F238E27FC236}">
                <a16:creationId xmlns:a16="http://schemas.microsoft.com/office/drawing/2014/main" xmlns="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4" name="Marcador de número de diapositiva 10">
            <a:extLst>
              <a:ext uri="{FF2B5EF4-FFF2-40B4-BE49-F238E27FC236}">
                <a16:creationId xmlns:a16="http://schemas.microsoft.com/office/drawing/2014/main" xmlns="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xmlns="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203BC10E-3DDD-4EC5-BD6D-D8D180BF39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xmlns="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xmlns="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1" name="Marcador de fecha 8">
            <a:extLst>
              <a:ext uri="{FF2B5EF4-FFF2-40B4-BE49-F238E27FC236}">
                <a16:creationId xmlns:a16="http://schemas.microsoft.com/office/drawing/2014/main" xmlns="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2" name="Marcador de número de diapositiva 10">
            <a:extLst>
              <a:ext uri="{FF2B5EF4-FFF2-40B4-BE49-F238E27FC236}">
                <a16:creationId xmlns:a16="http://schemas.microsoft.com/office/drawing/2014/main" xmlns="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1834549"/>
          </a:xfrm>
        </p:spPr>
        <p:txBody>
          <a:bodyPr rtlCol="0"/>
          <a:lstStyle/>
          <a:p>
            <a:pPr rtl="0"/>
            <a:r>
              <a:rPr lang="es-ES" dirty="0"/>
              <a:t>Cultura política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xmlns="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73164"/>
            <a:ext cx="3380437" cy="122010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 smtClean="0"/>
              <a:t>Por</a:t>
            </a:r>
            <a:r>
              <a:rPr lang="es-ES" dirty="0" smtClean="0"/>
              <a:t>: Br. José </a:t>
            </a:r>
            <a:r>
              <a:rPr lang="es-ES" dirty="0"/>
              <a:t>Carlos Sequeira</a:t>
            </a:r>
          </a:p>
          <a:p>
            <a:pPr rtl="0"/>
            <a:r>
              <a:rPr lang="es-ES" dirty="0"/>
              <a:t> </a:t>
            </a:r>
            <a:r>
              <a:rPr lang="es-ES" dirty="0" smtClean="0"/>
              <a:t>       Br. Manuel </a:t>
            </a:r>
            <a:r>
              <a:rPr lang="es-ES" dirty="0"/>
              <a:t>Cerda</a:t>
            </a:r>
          </a:p>
          <a:p>
            <a:pPr rtl="0"/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dirty="0" smtClean="0"/>
              <a:t>  Br. </a:t>
            </a:r>
            <a:r>
              <a:rPr lang="es-ES" dirty="0"/>
              <a:t>Enmanuel Urbina	</a:t>
            </a: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xmlns="" id="{2712C44D-778E-B40E-CFA4-D89A5726D1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25" b="31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/>
          <a:lstStyle/>
          <a:p>
            <a:pPr rtl="0"/>
            <a:r>
              <a:rPr lang="es-ES" dirty="0"/>
              <a:t>Índice 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xmlns="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2000" dirty="0"/>
              <a:t>Concepto de cultura política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000" dirty="0"/>
              <a:t>Historia de la cultura política </a:t>
            </a:r>
            <a:endParaRPr lang="es-E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000" dirty="0" smtClean="0"/>
              <a:t>Análisis</a:t>
            </a:r>
            <a:endParaRPr lang="es-ES" sz="200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xmlns="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xmlns="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/>
              <a:t>11/2/20XX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xmlns="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xmlns="" id="{A109AFFC-7666-0DC7-AD3A-48E9D2CDA4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902" r="2390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 rtlCol="0"/>
          <a:lstStyle/>
          <a:p>
            <a:pPr rtl="0"/>
            <a:r>
              <a:rPr lang="es-ES" dirty="0"/>
              <a:t>CONCEPTO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 rtlCol="0">
            <a:normAutofit fontScale="92500" lnSpcReduction="10000"/>
          </a:bodyPr>
          <a:lstStyle/>
          <a:p>
            <a:r>
              <a:rPr lang="es-NI" sz="18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Por cultura política se entiende el conjunto de conocimientos, evaluaciones y actitudes que una población determinada manifiesta frente a diversos aspectos de la vida y el sistema político en el que se inserta. Abarca tanto los ideales políticos como las normas operativas de un gobierno, y es el producto tanto de la historia de un sistema político como de las historias de los miembros de este.</a:t>
            </a:r>
            <a:endParaRPr lang="es-NI" sz="1800" dirty="0">
              <a:effectLst/>
              <a:ea typeface="Times New Roman" panose="02020603050405020304" pitchFamily="18" charset="0"/>
            </a:endParaRPr>
          </a:p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/>
              <a:t>11/2/20XX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xmlns="" id="{5F4B0982-BD77-B20B-BA84-78D93790FA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615" b="261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xmlns="" id="{6AED4500-0627-5460-06A8-47BA5E087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55" r="3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</p:spPr>
        <p:txBody>
          <a:bodyPr rtlCol="0"/>
          <a:lstStyle/>
          <a:p>
            <a:pPr rtl="0"/>
            <a:r>
              <a:rPr lang="es-ES" dirty="0"/>
              <a:t>HISTORIA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E2B4D01F-9D65-30CA-B2D6-F958BE3C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43" y="1552012"/>
            <a:ext cx="4857857" cy="4292197"/>
          </a:xfrm>
        </p:spPr>
        <p:txBody>
          <a:bodyPr/>
          <a:lstStyle/>
          <a:p>
            <a:r>
              <a:rPr lang="es-NI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enfoque interpretativo o hermenéutico de la cultura política no fue cultivado por los politólogos, sino que fueron los antropólogos y los historiadores quienes retomaron y replantearon sus fundamentos epistemológicos y metodológicos. Las innovaciones teóricas y metodológicas en relación con la cultura se retroalimentaron con las nuevas inquietudes sobre lo político, que provenían de distintas disciplinas. No obstante, el debate sobre la ambigüedad y maleabilidad del concepto cultura política no se resolvió con su tránsito de las ciencias políticas a las ciencias sociales.</a:t>
            </a:r>
            <a:endParaRPr lang="es-NI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NI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xmlns="" id="{C871DAE1-5BA4-41A5-C4EE-4C6A89E304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916" b="1091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NI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58" y="681266"/>
            <a:ext cx="7315841" cy="5495467"/>
          </a:xfr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487449" y="1917812"/>
            <a:ext cx="3380437" cy="2362874"/>
          </a:xfrm>
        </p:spPr>
        <p:txBody>
          <a:bodyPr>
            <a:normAutofit/>
          </a:bodyPr>
          <a:lstStyle/>
          <a:p>
            <a:pPr algn="ctr"/>
            <a:r>
              <a:rPr lang="es-ES" sz="1600" dirty="0"/>
              <a:t>Comprendemos por cultura </a:t>
            </a:r>
            <a:r>
              <a:rPr lang="es-ES" sz="1600" dirty="0" smtClean="0"/>
              <a:t>política que es el interés </a:t>
            </a:r>
            <a:r>
              <a:rPr lang="es-ES" sz="1600" dirty="0"/>
              <a:t>por la "</a:t>
            </a:r>
            <a:r>
              <a:rPr lang="es-ES" sz="1600" dirty="0" smtClean="0"/>
              <a:t>democracia“, comprende </a:t>
            </a:r>
            <a:r>
              <a:rPr lang="es-ES" sz="1600" dirty="0"/>
              <a:t>los valores, creencias y pautas de conducta relevantes </a:t>
            </a:r>
          </a:p>
          <a:p>
            <a:pPr algn="ctr"/>
            <a:r>
              <a:rPr lang="es-ES" sz="1600" dirty="0"/>
              <a:t>para el proceso </a:t>
            </a:r>
            <a:r>
              <a:rPr lang="es-ES" sz="1600" dirty="0" smtClean="0"/>
              <a:t>político </a:t>
            </a:r>
            <a:r>
              <a:rPr lang="es-ES" sz="1600" dirty="0"/>
              <a:t>que prevalece entre los individuos y grupos que conforman una </a:t>
            </a:r>
            <a:r>
              <a:rPr lang="es-ES" sz="1600" dirty="0" smtClean="0"/>
              <a:t>sociedad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17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 rtlCol="0"/>
          <a:lstStyle/>
          <a:p>
            <a:pPr rtl="0"/>
            <a:r>
              <a:rPr lang="es-ES" dirty="0" smtClean="0"/>
              <a:t>Muchas Gracias!!!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0CDAE7A-6B1B-4C3F-85DB-89A4594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/>
              <a:t>11/2/20XX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xmlns="" id="{40BD8826-272F-AE90-E8BA-B90EA770AD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62" r="57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xmlns="" id="{E1D8730D-F913-A640-CA9C-002C910A85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7291" r="729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477_TF67498733_Win32" id="{A4D199F7-861A-440A-89DB-AFF60590B793}" vid="{755D614D-5157-4985-B1B8-95D71FEAB6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crónica</Template>
  <TotalTime>42</TotalTime>
  <Words>111</Words>
  <Application>Microsoft Office PowerPoint</Application>
  <PresentationFormat>Panorámica</PresentationFormat>
  <Paragraphs>29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Times New Roman</vt:lpstr>
      <vt:lpstr>Univers Condensed</vt:lpstr>
      <vt:lpstr>ChronicleVTI</vt:lpstr>
      <vt:lpstr>Cultura política </vt:lpstr>
      <vt:lpstr>Índice </vt:lpstr>
      <vt:lpstr>CONCEPTO</vt:lpstr>
      <vt:lpstr>HISTORIA</vt:lpstr>
      <vt:lpstr>Análisis</vt:lpstr>
      <vt:lpstr>Muchas Gracias!!!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política </dc:title>
  <dc:creator>Jose Carlos Sequeira Cordero</dc:creator>
  <cp:lastModifiedBy>Cuenta Microsoft</cp:lastModifiedBy>
  <cp:revision>4</cp:revision>
  <dcterms:created xsi:type="dcterms:W3CDTF">2022-08-17T05:50:42Z</dcterms:created>
  <dcterms:modified xsi:type="dcterms:W3CDTF">2022-08-17T07:20:40Z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