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Herculano de Jesus Moreira" userId="b8915c31-ffd0-490b-8305-d78b33a1d2f0" providerId="ADAL" clId="{455E8708-6398-4B7E-AFEC-7A57B804A42C}"/>
    <pc:docChg chg="undo custSel modSld">
      <pc:chgData name="António Herculano de Jesus Moreira" userId="b8915c31-ffd0-490b-8305-d78b33a1d2f0" providerId="ADAL" clId="{455E8708-6398-4B7E-AFEC-7A57B804A42C}" dt="2021-11-02T18:08:59.304" v="212" actId="20577"/>
      <pc:docMkLst>
        <pc:docMk/>
      </pc:docMkLst>
      <pc:sldChg chg="addSp delSp modSp mod">
        <pc:chgData name="António Herculano de Jesus Moreira" userId="b8915c31-ffd0-490b-8305-d78b33a1d2f0" providerId="ADAL" clId="{455E8708-6398-4B7E-AFEC-7A57B804A42C}" dt="2021-11-02T18:06:35.576" v="6"/>
        <pc:sldMkLst>
          <pc:docMk/>
          <pc:sldMk cId="3186605235" sldId="256"/>
        </pc:sldMkLst>
      </pc:sldChg>
      <pc:sldChg chg="modSp mod">
        <pc:chgData name="António Herculano de Jesus Moreira" userId="b8915c31-ffd0-490b-8305-d78b33a1d2f0" providerId="ADAL" clId="{455E8708-6398-4B7E-AFEC-7A57B804A42C}" dt="2021-11-02T18:06:47.059" v="12" actId="20577"/>
        <pc:sldMkLst>
          <pc:docMk/>
          <pc:sldMk cId="3334549163" sldId="261"/>
        </pc:sldMkLst>
      </pc:sldChg>
      <pc:sldChg chg="modSp mod">
        <pc:chgData name="António Herculano de Jesus Moreira" userId="b8915c31-ffd0-490b-8305-d78b33a1d2f0" providerId="ADAL" clId="{455E8708-6398-4B7E-AFEC-7A57B804A42C}" dt="2021-11-02T18:08:30.415" v="202" actId="20577"/>
        <pc:sldMkLst>
          <pc:docMk/>
          <pc:sldMk cId="1112914300" sldId="262"/>
        </pc:sldMkLst>
      </pc:sldChg>
      <pc:sldChg chg="delSp modSp mod">
        <pc:chgData name="António Herculano de Jesus Moreira" userId="b8915c31-ffd0-490b-8305-d78b33a1d2f0" providerId="ADAL" clId="{455E8708-6398-4B7E-AFEC-7A57B804A42C}" dt="2021-11-02T18:08:59.304" v="212" actId="20577"/>
        <pc:sldMkLst>
          <pc:docMk/>
          <pc:sldMk cId="1901395898" sldId="263"/>
        </pc:sldMkLst>
      </pc:sldChg>
    </pc:docChg>
  </pc:docChgLst>
  <pc:docChgLst>
    <pc:chgData name="António Herculano de Jesus Moreira" userId="b8915c31-ffd0-490b-8305-d78b33a1d2f0" providerId="ADAL" clId="{C2D716D5-2036-43A5-97B3-133342C1BCA4}"/>
    <pc:docChg chg="undo redo custSel modSld">
      <pc:chgData name="António Herculano de Jesus Moreira" userId="b8915c31-ffd0-490b-8305-d78b33a1d2f0" providerId="ADAL" clId="{C2D716D5-2036-43A5-97B3-133342C1BCA4}" dt="2025-01-09T12:26:23.710" v="488" actId="20577"/>
      <pc:docMkLst>
        <pc:docMk/>
      </pc:docMkLst>
      <pc:sldChg chg="addSp delSp modSp mod">
        <pc:chgData name="António Herculano de Jesus Moreira" userId="b8915c31-ffd0-490b-8305-d78b33a1d2f0" providerId="ADAL" clId="{C2D716D5-2036-43A5-97B3-133342C1BCA4}" dt="2025-01-09T12:24:28.574" v="423" actId="113"/>
        <pc:sldMkLst>
          <pc:docMk/>
          <pc:sldMk cId="1280600140" sldId="259"/>
        </pc:sldMkLst>
        <pc:spChg chg="mod">
          <ac:chgData name="António Herculano de Jesus Moreira" userId="b8915c31-ffd0-490b-8305-d78b33a1d2f0" providerId="ADAL" clId="{C2D716D5-2036-43A5-97B3-133342C1BCA4}" dt="2025-01-09T12:23:24.463" v="379" actId="5793"/>
          <ac:spMkLst>
            <pc:docMk/>
            <pc:sldMk cId="1280600140" sldId="259"/>
            <ac:spMk id="5" creationId="{00000000-0000-0000-0000-000000000000}"/>
          </ac:spMkLst>
        </pc:spChg>
        <pc:spChg chg="add del">
          <ac:chgData name="António Herculano de Jesus Moreira" userId="b8915c31-ffd0-490b-8305-d78b33a1d2f0" providerId="ADAL" clId="{C2D716D5-2036-43A5-97B3-133342C1BCA4}" dt="2025-01-09T12:20:58.676" v="329" actId="22"/>
          <ac:spMkLst>
            <pc:docMk/>
            <pc:sldMk cId="1280600140" sldId="259"/>
            <ac:spMk id="8" creationId="{06FDF154-A78B-2666-758B-7242F92A5931}"/>
          </ac:spMkLst>
        </pc:spChg>
        <pc:spChg chg="add del mod">
          <ac:chgData name="António Herculano de Jesus Moreira" userId="b8915c31-ffd0-490b-8305-d78b33a1d2f0" providerId="ADAL" clId="{C2D716D5-2036-43A5-97B3-133342C1BCA4}" dt="2025-01-09T12:24:28.574" v="423" actId="113"/>
          <ac:spMkLst>
            <pc:docMk/>
            <pc:sldMk cId="1280600140" sldId="259"/>
            <ac:spMk id="10" creationId="{677FA4BF-9F9C-0F41-29BE-29A2145E905A}"/>
          </ac:spMkLst>
        </pc:spChg>
      </pc:sldChg>
      <pc:sldChg chg="modSp mod">
        <pc:chgData name="António Herculano de Jesus Moreira" userId="b8915c31-ffd0-490b-8305-d78b33a1d2f0" providerId="ADAL" clId="{C2D716D5-2036-43A5-97B3-133342C1BCA4}" dt="2025-01-09T12:25:12.367" v="444" actId="27636"/>
        <pc:sldMkLst>
          <pc:docMk/>
          <pc:sldMk cId="1112914300" sldId="262"/>
        </pc:sldMkLst>
        <pc:spChg chg="mod">
          <ac:chgData name="António Herculano de Jesus Moreira" userId="b8915c31-ffd0-490b-8305-d78b33a1d2f0" providerId="ADAL" clId="{C2D716D5-2036-43A5-97B3-133342C1BCA4}" dt="2025-01-09T12:25:12.367" v="444" actId="27636"/>
          <ac:spMkLst>
            <pc:docMk/>
            <pc:sldMk cId="1112914300" sldId="262"/>
            <ac:spMk id="5" creationId="{00000000-0000-0000-0000-000000000000}"/>
          </ac:spMkLst>
        </pc:spChg>
      </pc:sldChg>
      <pc:sldChg chg="modSp mod">
        <pc:chgData name="António Herculano de Jesus Moreira" userId="b8915c31-ffd0-490b-8305-d78b33a1d2f0" providerId="ADAL" clId="{C2D716D5-2036-43A5-97B3-133342C1BCA4}" dt="2025-01-09T12:26:23.710" v="488" actId="20577"/>
        <pc:sldMkLst>
          <pc:docMk/>
          <pc:sldMk cId="1901395898" sldId="263"/>
        </pc:sldMkLst>
        <pc:spChg chg="mod">
          <ac:chgData name="António Herculano de Jesus Moreira" userId="b8915c31-ffd0-490b-8305-d78b33a1d2f0" providerId="ADAL" clId="{C2D716D5-2036-43A5-97B3-133342C1BCA4}" dt="2025-01-09T12:26:23.710" v="488" actId="20577"/>
          <ac:spMkLst>
            <pc:docMk/>
            <pc:sldMk cId="1901395898" sldId="263"/>
            <ac:spMk id="18" creationId="{06BF9101-1120-49B7-A053-9FD5FEBB9CDA}"/>
          </ac:spMkLst>
        </pc:spChg>
      </pc:sldChg>
    </pc:docChg>
  </pc:docChgLst>
  <pc:docChgLst>
    <pc:chgData name="António Herculano de Jesus Moreira" userId="b8915c31-ffd0-490b-8305-d78b33a1d2f0" providerId="ADAL" clId="{EFAEF640-BE77-4475-95EF-9050F1F5E83D}"/>
    <pc:docChg chg="undo custSel delSld modSld">
      <pc:chgData name="António Herculano de Jesus Moreira" userId="b8915c31-ffd0-490b-8305-d78b33a1d2f0" providerId="ADAL" clId="{EFAEF640-BE77-4475-95EF-9050F1F5E83D}" dt="2022-04-19T23:23:17.468" v="919" actId="20577"/>
      <pc:docMkLst>
        <pc:docMk/>
      </pc:docMkLst>
      <pc:sldChg chg="delSp modSp mod">
        <pc:chgData name="António Herculano de Jesus Moreira" userId="b8915c31-ffd0-490b-8305-d78b33a1d2f0" providerId="ADAL" clId="{EFAEF640-BE77-4475-95EF-9050F1F5E83D}" dt="2022-04-19T21:34:13.631" v="35"/>
        <pc:sldMkLst>
          <pc:docMk/>
          <pc:sldMk cId="3186605235" sldId="256"/>
        </pc:sldMkLst>
      </pc:sldChg>
      <pc:sldChg chg="modSp mod">
        <pc:chgData name="António Herculano de Jesus Moreira" userId="b8915c31-ffd0-490b-8305-d78b33a1d2f0" providerId="ADAL" clId="{EFAEF640-BE77-4475-95EF-9050F1F5E83D}" dt="2022-04-19T22:28:28.085" v="774" actId="6549"/>
        <pc:sldMkLst>
          <pc:docMk/>
          <pc:sldMk cId="545259455" sldId="257"/>
        </pc:sldMkLst>
      </pc:sldChg>
      <pc:sldChg chg="modSp mod">
        <pc:chgData name="António Herculano de Jesus Moreira" userId="b8915c31-ffd0-490b-8305-d78b33a1d2f0" providerId="ADAL" clId="{EFAEF640-BE77-4475-95EF-9050F1F5E83D}" dt="2022-04-19T21:54:37.120" v="242" actId="20577"/>
        <pc:sldMkLst>
          <pc:docMk/>
          <pc:sldMk cId="966743990" sldId="258"/>
        </pc:sldMkLst>
      </pc:sldChg>
      <pc:sldChg chg="delSp modSp mod">
        <pc:chgData name="António Herculano de Jesus Moreira" userId="b8915c31-ffd0-490b-8305-d78b33a1d2f0" providerId="ADAL" clId="{EFAEF640-BE77-4475-95EF-9050F1F5E83D}" dt="2022-04-19T23:23:17.468" v="919" actId="20577"/>
        <pc:sldMkLst>
          <pc:docMk/>
          <pc:sldMk cId="1280600140" sldId="259"/>
        </pc:sldMkLst>
      </pc:sldChg>
      <pc:sldChg chg="del">
        <pc:chgData name="António Herculano de Jesus Moreira" userId="b8915c31-ffd0-490b-8305-d78b33a1d2f0" providerId="ADAL" clId="{EFAEF640-BE77-4475-95EF-9050F1F5E83D}" dt="2022-04-19T21:55:16.961" v="255" actId="47"/>
        <pc:sldMkLst>
          <pc:docMk/>
          <pc:sldMk cId="2281267649" sldId="260"/>
        </pc:sldMkLst>
      </pc:sldChg>
      <pc:sldChg chg="del">
        <pc:chgData name="António Herculano de Jesus Moreira" userId="b8915c31-ffd0-490b-8305-d78b33a1d2f0" providerId="ADAL" clId="{EFAEF640-BE77-4475-95EF-9050F1F5E83D}" dt="2022-04-19T21:55:27.922" v="256" actId="47"/>
        <pc:sldMkLst>
          <pc:docMk/>
          <pc:sldMk cId="3334549163" sldId="261"/>
        </pc:sldMkLst>
      </pc:sldChg>
      <pc:sldChg chg="modSp mod">
        <pc:chgData name="António Herculano de Jesus Moreira" userId="b8915c31-ffd0-490b-8305-d78b33a1d2f0" providerId="ADAL" clId="{EFAEF640-BE77-4475-95EF-9050F1F5E83D}" dt="2022-04-19T22:08:17.898" v="470" actId="27636"/>
        <pc:sldMkLst>
          <pc:docMk/>
          <pc:sldMk cId="1112914300" sldId="262"/>
        </pc:sldMkLst>
      </pc:sldChg>
      <pc:sldChg chg="addSp delSp modSp mod">
        <pc:chgData name="António Herculano de Jesus Moreira" userId="b8915c31-ffd0-490b-8305-d78b33a1d2f0" providerId="ADAL" clId="{EFAEF640-BE77-4475-95EF-9050F1F5E83D}" dt="2022-04-19T22:30:09.922" v="889" actId="14100"/>
        <pc:sldMkLst>
          <pc:docMk/>
          <pc:sldMk cId="1901395898" sldId="263"/>
        </pc:sldMkLst>
      </pc:sldChg>
      <pc:sldChg chg="addSp delSp modSp mod">
        <pc:chgData name="António Herculano de Jesus Moreira" userId="b8915c31-ffd0-490b-8305-d78b33a1d2f0" providerId="ADAL" clId="{EFAEF640-BE77-4475-95EF-9050F1F5E83D}" dt="2022-04-19T22:29:08.657" v="835" actId="108"/>
        <pc:sldMkLst>
          <pc:docMk/>
          <pc:sldMk cId="2477702265" sldId="264"/>
        </pc:sldMkLst>
      </pc:sldChg>
      <pc:sldChg chg="del">
        <pc:chgData name="António Herculano de Jesus Moreira" userId="b8915c31-ffd0-490b-8305-d78b33a1d2f0" providerId="ADAL" clId="{EFAEF640-BE77-4475-95EF-9050F1F5E83D}" dt="2022-04-19T22:29:28.647" v="836" actId="47"/>
        <pc:sldMkLst>
          <pc:docMk/>
          <pc:sldMk cId="2228068900" sldId="265"/>
        </pc:sldMkLst>
      </pc:sldChg>
      <pc:sldChg chg="del">
        <pc:chgData name="António Herculano de Jesus Moreira" userId="b8915c31-ffd0-490b-8305-d78b33a1d2f0" providerId="ADAL" clId="{EFAEF640-BE77-4475-95EF-9050F1F5E83D}" dt="2022-04-19T21:55:08.554" v="254" actId="47"/>
        <pc:sldMkLst>
          <pc:docMk/>
          <pc:sldMk cId="95751094" sldId="266"/>
        </pc:sldMkLst>
      </pc:sldChg>
    </pc:docChg>
  </pc:docChgLst>
  <pc:docChgLst>
    <pc:chgData name="António Herculano de Jesus Moreira" userId="b8915c31-ffd0-490b-8305-d78b33a1d2f0" providerId="ADAL" clId="{652FFED4-BB8F-4FC5-890B-84DE7C80EE4B}"/>
    <pc:docChg chg="custSel modSld">
      <pc:chgData name="António Herculano de Jesus Moreira" userId="b8915c31-ffd0-490b-8305-d78b33a1d2f0" providerId="ADAL" clId="{652FFED4-BB8F-4FC5-890B-84DE7C80EE4B}" dt="2020-10-27T18:23:50.229" v="143" actId="20577"/>
      <pc:docMkLst>
        <pc:docMk/>
      </pc:docMkLst>
      <pc:sldChg chg="modSp mod">
        <pc:chgData name="António Herculano de Jesus Moreira" userId="b8915c31-ffd0-490b-8305-d78b33a1d2f0" providerId="ADAL" clId="{652FFED4-BB8F-4FC5-890B-84DE7C80EE4B}" dt="2020-10-27T18:17:26.486" v="5" actId="20577"/>
        <pc:sldMkLst>
          <pc:docMk/>
          <pc:sldMk cId="3186605235" sldId="256"/>
        </pc:sldMkLst>
      </pc:sldChg>
      <pc:sldChg chg="modSp mod">
        <pc:chgData name="António Herculano de Jesus Moreira" userId="b8915c31-ffd0-490b-8305-d78b33a1d2f0" providerId="ADAL" clId="{652FFED4-BB8F-4FC5-890B-84DE7C80EE4B}" dt="2020-10-27T18:18:12.499" v="34" actId="20577"/>
        <pc:sldMkLst>
          <pc:docMk/>
          <pc:sldMk cId="3334549163" sldId="261"/>
        </pc:sldMkLst>
      </pc:sldChg>
      <pc:sldChg chg="modSp mod">
        <pc:chgData name="António Herculano de Jesus Moreira" userId="b8915c31-ffd0-490b-8305-d78b33a1d2f0" providerId="ADAL" clId="{652FFED4-BB8F-4FC5-890B-84DE7C80EE4B}" dt="2020-10-27T18:23:50.229" v="143" actId="20577"/>
        <pc:sldMkLst>
          <pc:docMk/>
          <pc:sldMk cId="1112914300" sldId="262"/>
        </pc:sldMkLst>
      </pc:sldChg>
      <pc:sldChg chg="addSp delSp modSp mod">
        <pc:chgData name="António Herculano de Jesus Moreira" userId="b8915c31-ffd0-490b-8305-d78b33a1d2f0" providerId="ADAL" clId="{652FFED4-BB8F-4FC5-890B-84DE7C80EE4B}" dt="2020-10-27T18:23:34.726" v="141" actId="1076"/>
        <pc:sldMkLst>
          <pc:docMk/>
          <pc:sldMk cId="1901395898" sldId="263"/>
        </pc:sldMkLst>
      </pc:sldChg>
      <pc:sldChg chg="modSp mod">
        <pc:chgData name="António Herculano de Jesus Moreira" userId="b8915c31-ffd0-490b-8305-d78b33a1d2f0" providerId="ADAL" clId="{652FFED4-BB8F-4FC5-890B-84DE7C80EE4B}" dt="2020-10-27T18:20:01.460" v="58" actId="5793"/>
        <pc:sldMkLst>
          <pc:docMk/>
          <pc:sldMk cId="222806890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CB2FE-B01D-4A90-9EB4-81A5EB91CF7B}" type="datetimeFigureOut">
              <a:rPr lang="pt-PT" smtClean="0"/>
              <a:t>09/01/2025</a:t>
            </a:fld>
            <a:endParaRPr lang="pt-PT"/>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2AECE-1139-4D6F-A3AB-9A842E33F8FA}" type="slidenum">
              <a:rPr lang="pt-PT" smtClean="0"/>
              <a:t>‹#›</a:t>
            </a:fld>
            <a:endParaRPr lang="pt-PT"/>
          </a:p>
        </p:txBody>
      </p:sp>
    </p:spTree>
    <p:extLst>
      <p:ext uri="{BB962C8B-B14F-4D97-AF65-F5344CB8AC3E}">
        <p14:creationId xmlns:p14="http://schemas.microsoft.com/office/powerpoint/2010/main" val="3491331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p>
            <a:fld id="{FAA1D638-962C-405A-88F0-A08640C89D6C}" type="datetime1">
              <a:rPr lang="pt-PT" smtClean="0"/>
              <a:t>09/01/2025</a:t>
            </a:fld>
            <a:endParaRPr lang="pt-PT"/>
          </a:p>
        </p:txBody>
      </p:sp>
      <p:sp>
        <p:nvSpPr>
          <p:cNvPr id="5" name="Footer Placeholder 4"/>
          <p:cNvSpPr>
            <a:spLocks noGrp="1"/>
          </p:cNvSpPr>
          <p:nvPr>
            <p:ph type="ftr" sz="quarter" idx="11"/>
          </p:nvPr>
        </p:nvSpPr>
        <p:spPr/>
        <p:txBody>
          <a:bodyPr/>
          <a:lstStyle/>
          <a:p>
            <a:r>
              <a:rPr lang="pt-PT"/>
              <a:t>AMoreira - EAIS - Embedded Artificial Intelligence Systems    </a:t>
            </a:r>
          </a:p>
        </p:txBody>
      </p:sp>
      <p:sp>
        <p:nvSpPr>
          <p:cNvPr id="6" name="Slide Number Placeholder 5"/>
          <p:cNvSpPr>
            <a:spLocks noGrp="1"/>
          </p:cNvSpPr>
          <p:nvPr>
            <p:ph type="sldNum" sz="quarter" idx="12"/>
          </p:nvPr>
        </p:nvSpPr>
        <p:spPr/>
        <p:txBody>
          <a:bodyPr/>
          <a:lstStyle/>
          <a:p>
            <a:fld id="{3A728B97-0C0B-4CC5-B386-8A9695770674}" type="slidenum">
              <a:rPr lang="pt-PT" smtClean="0"/>
              <a:t>‹#›</a:t>
            </a:fld>
            <a:endParaRPr lang="pt-PT"/>
          </a:p>
        </p:txBody>
      </p:sp>
      <p:pic>
        <p:nvPicPr>
          <p:cNvPr id="7" name="Imagem 6"/>
          <p:cNvPicPr>
            <a:picLocks noChangeAspect="1"/>
          </p:cNvPicPr>
          <p:nvPr userDrawn="1"/>
        </p:nvPicPr>
        <p:blipFill>
          <a:blip r:embed="rId2"/>
          <a:stretch>
            <a:fillRect/>
          </a:stretch>
        </p:blipFill>
        <p:spPr>
          <a:xfrm>
            <a:off x="-1" y="4"/>
            <a:ext cx="9144002" cy="829492"/>
          </a:xfrm>
          <a:prstGeom prst="rect">
            <a:avLst/>
          </a:prstGeom>
        </p:spPr>
      </p:pic>
    </p:spTree>
    <p:extLst>
      <p:ext uri="{BB962C8B-B14F-4D97-AF65-F5344CB8AC3E}">
        <p14:creationId xmlns:p14="http://schemas.microsoft.com/office/powerpoint/2010/main" val="253556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A68B537-D726-47B1-8DAC-E78086547A7F}" type="datetime1">
              <a:rPr lang="pt-PT" smtClean="0"/>
              <a:t>09/01/2025</a:t>
            </a:fld>
            <a:endParaRPr lang="pt-PT"/>
          </a:p>
        </p:txBody>
      </p:sp>
      <p:sp>
        <p:nvSpPr>
          <p:cNvPr id="5" name="Footer Placeholder 4"/>
          <p:cNvSpPr>
            <a:spLocks noGrp="1"/>
          </p:cNvSpPr>
          <p:nvPr>
            <p:ph type="ftr" sz="quarter" idx="11"/>
          </p:nvPr>
        </p:nvSpPr>
        <p:spPr/>
        <p:txBody>
          <a:bodyPr/>
          <a:lstStyle/>
          <a:p>
            <a:r>
              <a:rPr lang="pt-PT"/>
              <a:t>AMoreira - EAIS - Embedded Artificial Intelligence Systems    </a:t>
            </a:r>
          </a:p>
        </p:txBody>
      </p:sp>
      <p:sp>
        <p:nvSpPr>
          <p:cNvPr id="6" name="Slide Number Placeholder 5"/>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89207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42E39F3-A78A-45BF-A651-84C6445DBA7B}" type="datetime1">
              <a:rPr lang="pt-PT" smtClean="0"/>
              <a:t>09/01/2025</a:t>
            </a:fld>
            <a:endParaRPr lang="pt-PT"/>
          </a:p>
        </p:txBody>
      </p:sp>
      <p:sp>
        <p:nvSpPr>
          <p:cNvPr id="5" name="Footer Placeholder 4"/>
          <p:cNvSpPr>
            <a:spLocks noGrp="1"/>
          </p:cNvSpPr>
          <p:nvPr>
            <p:ph type="ftr" sz="quarter" idx="11"/>
          </p:nvPr>
        </p:nvSpPr>
        <p:spPr/>
        <p:txBody>
          <a:bodyPr/>
          <a:lstStyle/>
          <a:p>
            <a:r>
              <a:rPr lang="pt-PT"/>
              <a:t>AMoreira - EAIS - Embedded Artificial Intelligence Systems    </a:t>
            </a:r>
          </a:p>
        </p:txBody>
      </p:sp>
      <p:sp>
        <p:nvSpPr>
          <p:cNvPr id="6" name="Slide Number Placeholder 5"/>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26350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C0C7520-D073-4736-BDB2-E3CEF04B9908}" type="datetime1">
              <a:rPr lang="pt-PT" smtClean="0"/>
              <a:t>09/01/2025</a:t>
            </a:fld>
            <a:endParaRPr lang="pt-PT"/>
          </a:p>
        </p:txBody>
      </p:sp>
      <p:sp>
        <p:nvSpPr>
          <p:cNvPr id="5" name="Footer Placeholder 4"/>
          <p:cNvSpPr>
            <a:spLocks noGrp="1"/>
          </p:cNvSpPr>
          <p:nvPr>
            <p:ph type="ftr" sz="quarter" idx="11"/>
          </p:nvPr>
        </p:nvSpPr>
        <p:spPr/>
        <p:txBody>
          <a:bodyPr/>
          <a:lstStyle/>
          <a:p>
            <a:r>
              <a:rPr lang="pt-PT"/>
              <a:t>AMoreira - EAIS - Embedded Artificial Intelligence Systems    </a:t>
            </a:r>
          </a:p>
        </p:txBody>
      </p:sp>
      <p:sp>
        <p:nvSpPr>
          <p:cNvPr id="6" name="Slide Number Placeholder 5"/>
          <p:cNvSpPr>
            <a:spLocks noGrp="1"/>
          </p:cNvSpPr>
          <p:nvPr>
            <p:ph type="sldNum" sz="quarter" idx="12"/>
          </p:nvPr>
        </p:nvSpPr>
        <p:spPr/>
        <p:txBody>
          <a:bodyPr/>
          <a:lstStyle/>
          <a:p>
            <a:fld id="{3A728B97-0C0B-4CC5-B386-8A9695770674}" type="slidenum">
              <a:rPr lang="pt-PT" smtClean="0"/>
              <a:t>‹#›</a:t>
            </a:fld>
            <a:endParaRPr lang="pt-PT"/>
          </a:p>
        </p:txBody>
      </p:sp>
      <p:pic>
        <p:nvPicPr>
          <p:cNvPr id="7" name="Imagem 6"/>
          <p:cNvPicPr>
            <a:picLocks noChangeAspect="1"/>
          </p:cNvPicPr>
          <p:nvPr userDrawn="1"/>
        </p:nvPicPr>
        <p:blipFill>
          <a:blip r:embed="rId2"/>
          <a:stretch>
            <a:fillRect/>
          </a:stretch>
        </p:blipFill>
        <p:spPr>
          <a:xfrm>
            <a:off x="0" y="0"/>
            <a:ext cx="9144000" cy="829492"/>
          </a:xfrm>
          <a:prstGeom prst="rect">
            <a:avLst/>
          </a:prstGeom>
        </p:spPr>
      </p:pic>
    </p:spTree>
    <p:extLst>
      <p:ext uri="{BB962C8B-B14F-4D97-AF65-F5344CB8AC3E}">
        <p14:creationId xmlns:p14="http://schemas.microsoft.com/office/powerpoint/2010/main" val="36874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5119109D-800B-4D1C-B093-6025BC816D42}" type="datetime1">
              <a:rPr lang="pt-PT" smtClean="0"/>
              <a:t>09/01/2025</a:t>
            </a:fld>
            <a:endParaRPr lang="pt-PT"/>
          </a:p>
        </p:txBody>
      </p:sp>
      <p:sp>
        <p:nvSpPr>
          <p:cNvPr id="5" name="Footer Placeholder 4"/>
          <p:cNvSpPr>
            <a:spLocks noGrp="1"/>
          </p:cNvSpPr>
          <p:nvPr>
            <p:ph type="ftr" sz="quarter" idx="11"/>
          </p:nvPr>
        </p:nvSpPr>
        <p:spPr/>
        <p:txBody>
          <a:bodyPr/>
          <a:lstStyle/>
          <a:p>
            <a:r>
              <a:rPr lang="pt-PT"/>
              <a:t>AMoreira - EAIS - Embedded Artificial Intelligence Systems    </a:t>
            </a:r>
          </a:p>
        </p:txBody>
      </p:sp>
      <p:sp>
        <p:nvSpPr>
          <p:cNvPr id="6" name="Slide Number Placeholder 5"/>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177432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6A92E75D-62D8-47DE-9A16-2C3496F875B0}" type="datetime1">
              <a:rPr lang="pt-PT" smtClean="0"/>
              <a:t>09/01/2025</a:t>
            </a:fld>
            <a:endParaRPr lang="pt-PT"/>
          </a:p>
        </p:txBody>
      </p:sp>
      <p:sp>
        <p:nvSpPr>
          <p:cNvPr id="6" name="Footer Placeholder 5"/>
          <p:cNvSpPr>
            <a:spLocks noGrp="1"/>
          </p:cNvSpPr>
          <p:nvPr>
            <p:ph type="ftr" sz="quarter" idx="11"/>
          </p:nvPr>
        </p:nvSpPr>
        <p:spPr/>
        <p:txBody>
          <a:bodyPr/>
          <a:lstStyle/>
          <a:p>
            <a:r>
              <a:rPr lang="pt-PT"/>
              <a:t>AMoreira - EAIS - Embedded Artificial Intelligence Systems    </a:t>
            </a:r>
          </a:p>
        </p:txBody>
      </p:sp>
      <p:sp>
        <p:nvSpPr>
          <p:cNvPr id="7" name="Slide Number Placeholder 6"/>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279222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AB84201-E1A6-48C7-94C6-9311534F755B}" type="datetime1">
              <a:rPr lang="pt-PT" smtClean="0"/>
              <a:t>09/01/2025</a:t>
            </a:fld>
            <a:endParaRPr lang="pt-PT"/>
          </a:p>
        </p:txBody>
      </p:sp>
      <p:sp>
        <p:nvSpPr>
          <p:cNvPr id="8" name="Footer Placeholder 7"/>
          <p:cNvSpPr>
            <a:spLocks noGrp="1"/>
          </p:cNvSpPr>
          <p:nvPr>
            <p:ph type="ftr" sz="quarter" idx="11"/>
          </p:nvPr>
        </p:nvSpPr>
        <p:spPr/>
        <p:txBody>
          <a:bodyPr/>
          <a:lstStyle/>
          <a:p>
            <a:r>
              <a:rPr lang="pt-PT"/>
              <a:t>AMoreira - EAIS - Embedded Artificial Intelligence Systems    </a:t>
            </a:r>
          </a:p>
        </p:txBody>
      </p:sp>
      <p:sp>
        <p:nvSpPr>
          <p:cNvPr id="9" name="Slide Number Placeholder 8"/>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222337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DA8B0C4-D2D5-4093-83B0-B2821C3D6509}" type="datetime1">
              <a:rPr lang="pt-PT" smtClean="0"/>
              <a:t>09/01/2025</a:t>
            </a:fld>
            <a:endParaRPr lang="pt-PT"/>
          </a:p>
        </p:txBody>
      </p:sp>
      <p:sp>
        <p:nvSpPr>
          <p:cNvPr id="4" name="Footer Placeholder 3"/>
          <p:cNvSpPr>
            <a:spLocks noGrp="1"/>
          </p:cNvSpPr>
          <p:nvPr>
            <p:ph type="ftr" sz="quarter" idx="11"/>
          </p:nvPr>
        </p:nvSpPr>
        <p:spPr/>
        <p:txBody>
          <a:bodyPr/>
          <a:lstStyle/>
          <a:p>
            <a:r>
              <a:rPr lang="pt-PT"/>
              <a:t>AMoreira - EAIS - Embedded Artificial Intelligence Systems    </a:t>
            </a:r>
          </a:p>
        </p:txBody>
      </p:sp>
      <p:sp>
        <p:nvSpPr>
          <p:cNvPr id="5" name="Slide Number Placeholder 4"/>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29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D3E9A-4861-4D56-B920-85A3C85EE00D}" type="datetime1">
              <a:rPr lang="pt-PT" smtClean="0"/>
              <a:t>09/01/2025</a:t>
            </a:fld>
            <a:endParaRPr lang="pt-PT"/>
          </a:p>
        </p:txBody>
      </p:sp>
      <p:sp>
        <p:nvSpPr>
          <p:cNvPr id="3" name="Footer Placeholder 2"/>
          <p:cNvSpPr>
            <a:spLocks noGrp="1"/>
          </p:cNvSpPr>
          <p:nvPr>
            <p:ph type="ftr" sz="quarter" idx="11"/>
          </p:nvPr>
        </p:nvSpPr>
        <p:spPr/>
        <p:txBody>
          <a:bodyPr/>
          <a:lstStyle/>
          <a:p>
            <a:r>
              <a:rPr lang="pt-PT"/>
              <a:t>AMoreira - EAIS - Embedded Artificial Intelligence Systems    </a:t>
            </a:r>
          </a:p>
        </p:txBody>
      </p:sp>
      <p:sp>
        <p:nvSpPr>
          <p:cNvPr id="4" name="Slide Number Placeholder 3"/>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42937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50F3987B-BB1E-4F69-86CC-F2780D974905}" type="datetime1">
              <a:rPr lang="pt-PT" smtClean="0"/>
              <a:t>09/01/2025</a:t>
            </a:fld>
            <a:endParaRPr lang="pt-PT"/>
          </a:p>
        </p:txBody>
      </p:sp>
      <p:sp>
        <p:nvSpPr>
          <p:cNvPr id="6" name="Footer Placeholder 5"/>
          <p:cNvSpPr>
            <a:spLocks noGrp="1"/>
          </p:cNvSpPr>
          <p:nvPr>
            <p:ph type="ftr" sz="quarter" idx="11"/>
          </p:nvPr>
        </p:nvSpPr>
        <p:spPr/>
        <p:txBody>
          <a:bodyPr/>
          <a:lstStyle/>
          <a:p>
            <a:r>
              <a:rPr lang="pt-PT"/>
              <a:t>AMoreira - EAIS - Embedded Artificial Intelligence Systems    </a:t>
            </a:r>
          </a:p>
        </p:txBody>
      </p:sp>
      <p:sp>
        <p:nvSpPr>
          <p:cNvPr id="7" name="Slide Number Placeholder 6"/>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36861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45411A06-3EBF-43D5-B00C-EE10DCD01347}" type="datetime1">
              <a:rPr lang="pt-PT" smtClean="0"/>
              <a:t>09/01/2025</a:t>
            </a:fld>
            <a:endParaRPr lang="pt-PT"/>
          </a:p>
        </p:txBody>
      </p:sp>
      <p:sp>
        <p:nvSpPr>
          <p:cNvPr id="6" name="Footer Placeholder 5"/>
          <p:cNvSpPr>
            <a:spLocks noGrp="1"/>
          </p:cNvSpPr>
          <p:nvPr>
            <p:ph type="ftr" sz="quarter" idx="11"/>
          </p:nvPr>
        </p:nvSpPr>
        <p:spPr/>
        <p:txBody>
          <a:bodyPr/>
          <a:lstStyle/>
          <a:p>
            <a:r>
              <a:rPr lang="pt-PT"/>
              <a:t>AMoreira - EAIS - Embedded Artificial Intelligence Systems    </a:t>
            </a:r>
          </a:p>
        </p:txBody>
      </p:sp>
      <p:sp>
        <p:nvSpPr>
          <p:cNvPr id="7" name="Slide Number Placeholder 6"/>
          <p:cNvSpPr>
            <a:spLocks noGrp="1"/>
          </p:cNvSpPr>
          <p:nvPr>
            <p:ph type="sldNum" sz="quarter" idx="12"/>
          </p:nvPr>
        </p:nvSpPr>
        <p:spPr/>
        <p:txBody>
          <a:bodyPr/>
          <a:lstStyle/>
          <a:p>
            <a:fld id="{3A728B97-0C0B-4CC5-B386-8A9695770674}" type="slidenum">
              <a:rPr lang="pt-PT" smtClean="0"/>
              <a:t>‹#›</a:t>
            </a:fld>
            <a:endParaRPr lang="pt-PT"/>
          </a:p>
        </p:txBody>
      </p:sp>
    </p:spTree>
    <p:extLst>
      <p:ext uri="{BB962C8B-B14F-4D97-AF65-F5344CB8AC3E}">
        <p14:creationId xmlns:p14="http://schemas.microsoft.com/office/powerpoint/2010/main" val="56033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0C392-755F-4CE4-B890-D65996954207}" type="datetime1">
              <a:rPr lang="pt-PT" smtClean="0"/>
              <a:t>09/01/2025</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AMoreira - EAIS - Embedded Artificial Intelligence Systems    </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28B97-0C0B-4CC5-B386-8A9695770674}" type="slidenum">
              <a:rPr lang="pt-PT" smtClean="0"/>
              <a:t>‹#›</a:t>
            </a:fld>
            <a:endParaRPr lang="pt-PT"/>
          </a:p>
        </p:txBody>
      </p:sp>
    </p:spTree>
    <p:extLst>
      <p:ext uri="{BB962C8B-B14F-4D97-AF65-F5344CB8AC3E}">
        <p14:creationId xmlns:p14="http://schemas.microsoft.com/office/powerpoint/2010/main" val="2489944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143000" y="1122363"/>
            <a:ext cx="6858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dirty="0" err="1"/>
              <a:t>Embedded</a:t>
            </a:r>
            <a:r>
              <a:rPr lang="pt-PT" dirty="0"/>
              <a:t> Artificial </a:t>
            </a:r>
            <a:r>
              <a:rPr lang="pt-PT" dirty="0" err="1"/>
              <a:t>Intelligence</a:t>
            </a:r>
            <a:r>
              <a:rPr lang="pt-PT" dirty="0"/>
              <a:t> </a:t>
            </a:r>
            <a:r>
              <a:rPr lang="pt-PT" dirty="0" err="1"/>
              <a:t>Systems</a:t>
            </a:r>
            <a:endParaRPr lang="pt-PT" dirty="0"/>
          </a:p>
        </p:txBody>
      </p:sp>
      <p:sp>
        <p:nvSpPr>
          <p:cNvPr id="5" name="Subtítulo 2"/>
          <p:cNvSpPr txBox="1">
            <a:spLocks/>
          </p:cNvSpPr>
          <p:nvPr/>
        </p:nvSpPr>
        <p:spPr>
          <a:xfrm>
            <a:off x="1143000" y="3509963"/>
            <a:ext cx="6858000" cy="13683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Master’s on Applied Artificial Intelligence</a:t>
            </a:r>
          </a:p>
          <a:p>
            <a:r>
              <a:rPr lang="en-US" dirty="0"/>
              <a:t>1st Edition - 1st Semester</a:t>
            </a:r>
            <a:endParaRPr lang="pt-PT" dirty="0"/>
          </a:p>
        </p:txBody>
      </p:sp>
      <p:sp>
        <p:nvSpPr>
          <p:cNvPr id="6" name="AutoShape 2" descr="ARM_chip.pn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7" name="Imagem 6"/>
          <p:cNvPicPr>
            <a:picLocks noChangeAspect="1"/>
          </p:cNvPicPr>
          <p:nvPr/>
        </p:nvPicPr>
        <p:blipFill>
          <a:blip r:embed="rId2"/>
          <a:stretch>
            <a:fillRect/>
          </a:stretch>
        </p:blipFill>
        <p:spPr>
          <a:xfrm>
            <a:off x="6438900" y="5066926"/>
            <a:ext cx="2434024" cy="1791074"/>
          </a:xfrm>
          <a:prstGeom prst="rect">
            <a:avLst/>
          </a:prstGeom>
        </p:spPr>
      </p:pic>
      <p:sp>
        <p:nvSpPr>
          <p:cNvPr id="8" name="Marcador de Posição do Rodapé 7"/>
          <p:cNvSpPr>
            <a:spLocks noGrp="1"/>
          </p:cNvSpPr>
          <p:nvPr>
            <p:ph type="ftr" sz="quarter" idx="11"/>
          </p:nvPr>
        </p:nvSpPr>
        <p:spPr/>
        <p:txBody>
          <a:bodyPr/>
          <a:lstStyle/>
          <a:p>
            <a:r>
              <a:rPr lang="pt-PT" dirty="0" err="1"/>
              <a:t>AMoreira</a:t>
            </a:r>
            <a:r>
              <a:rPr lang="pt-PT" dirty="0"/>
              <a:t> - EAIS - </a:t>
            </a:r>
            <a:r>
              <a:rPr lang="pt-PT" dirty="0" err="1"/>
              <a:t>Embedded</a:t>
            </a:r>
            <a:r>
              <a:rPr lang="pt-PT" dirty="0"/>
              <a:t> Artificial </a:t>
            </a:r>
            <a:r>
              <a:rPr lang="pt-PT" dirty="0" err="1"/>
              <a:t>Intelligence</a:t>
            </a:r>
            <a:r>
              <a:rPr lang="pt-PT" dirty="0"/>
              <a:t> </a:t>
            </a:r>
            <a:r>
              <a:rPr lang="pt-PT" dirty="0" err="1"/>
              <a:t>Systems</a:t>
            </a:r>
            <a:r>
              <a:rPr lang="pt-PT" dirty="0"/>
              <a:t>    </a:t>
            </a:r>
          </a:p>
        </p:txBody>
      </p:sp>
      <p:sp>
        <p:nvSpPr>
          <p:cNvPr id="9" name="Marcador de Posição do Número do Diapositivo 8"/>
          <p:cNvSpPr>
            <a:spLocks noGrp="1"/>
          </p:cNvSpPr>
          <p:nvPr>
            <p:ph type="sldNum" sz="quarter" idx="12"/>
          </p:nvPr>
        </p:nvSpPr>
        <p:spPr/>
        <p:txBody>
          <a:bodyPr/>
          <a:lstStyle/>
          <a:p>
            <a:fld id="{3A728B97-0C0B-4CC5-B386-8A9695770674}" type="slidenum">
              <a:rPr lang="pt-PT" smtClean="0"/>
              <a:t>1</a:t>
            </a:fld>
            <a:endParaRPr lang="pt-PT"/>
          </a:p>
        </p:txBody>
      </p:sp>
    </p:spTree>
    <p:extLst>
      <p:ext uri="{BB962C8B-B14F-4D97-AF65-F5344CB8AC3E}">
        <p14:creationId xmlns:p14="http://schemas.microsoft.com/office/powerpoint/2010/main" val="318660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err="1">
                <a:solidFill>
                  <a:schemeClr val="bg1"/>
                </a:solidFill>
                <a:latin typeface="Arial" pitchFamily="34" charset="0"/>
                <a:cs typeface="Arial" pitchFamily="34" charset="0"/>
              </a:rPr>
              <a:t>Summary</a:t>
            </a:r>
            <a:endParaRPr lang="pt-PT" sz="2800" b="1" dirty="0"/>
          </a:p>
        </p:txBody>
      </p:sp>
      <p:pic>
        <p:nvPicPr>
          <p:cNvPr id="6" name="Imagem 5"/>
          <p:cNvPicPr>
            <a:picLocks noChangeAspect="1"/>
          </p:cNvPicPr>
          <p:nvPr/>
        </p:nvPicPr>
        <p:blipFill>
          <a:blip r:embed="rId2"/>
          <a:stretch>
            <a:fillRect/>
          </a:stretch>
        </p:blipFill>
        <p:spPr>
          <a:xfrm>
            <a:off x="6438900" y="5066926"/>
            <a:ext cx="2434024" cy="1791074"/>
          </a:xfrm>
          <a:prstGeom prst="rect">
            <a:avLst/>
          </a:prstGeom>
        </p:spPr>
      </p:pic>
      <p:sp>
        <p:nvSpPr>
          <p:cNvPr id="8" name="Retângulo 7"/>
          <p:cNvSpPr/>
          <p:nvPr/>
        </p:nvSpPr>
        <p:spPr>
          <a:xfrm>
            <a:off x="628650" y="1143000"/>
            <a:ext cx="4572000" cy="3737946"/>
          </a:xfrm>
          <a:prstGeom prst="rect">
            <a:avLst/>
          </a:prstGeom>
        </p:spPr>
        <p:txBody>
          <a:bodyPr>
            <a:spAutoFit/>
          </a:bodyPr>
          <a:lstStyle/>
          <a:p>
            <a:pPr marL="285750" indent="-285750">
              <a:lnSpc>
                <a:spcPct val="150000"/>
              </a:lnSpc>
              <a:buFont typeface="Arial" panose="020B0604020202020204" pitchFamily="34" charset="0"/>
              <a:buChar char="•"/>
            </a:pPr>
            <a:r>
              <a:rPr lang="pt-PT" sz="2000" dirty="0"/>
              <a:t>Curricular </a:t>
            </a:r>
            <a:r>
              <a:rPr lang="pt-PT" sz="2000" dirty="0" err="1"/>
              <a:t>Unit</a:t>
            </a:r>
            <a:r>
              <a:rPr lang="pt-PT" sz="2000" dirty="0"/>
              <a:t> </a:t>
            </a:r>
            <a:r>
              <a:rPr lang="pt-PT" sz="2000" dirty="0" err="1"/>
              <a:t>Objectives</a:t>
            </a:r>
            <a:endParaRPr lang="pt-PT" sz="2000" dirty="0"/>
          </a:p>
          <a:p>
            <a:pPr marL="285750" indent="-285750">
              <a:lnSpc>
                <a:spcPct val="150000"/>
              </a:lnSpc>
              <a:buFont typeface="Arial" panose="020B0604020202020204" pitchFamily="34" charset="0"/>
              <a:buChar char="•"/>
            </a:pPr>
            <a:r>
              <a:rPr lang="pt-PT" sz="2000" dirty="0"/>
              <a:t>Curricular </a:t>
            </a:r>
            <a:r>
              <a:rPr lang="pt-PT" sz="2000" dirty="0" err="1"/>
              <a:t>Unit</a:t>
            </a:r>
            <a:r>
              <a:rPr lang="pt-PT" sz="2000" dirty="0"/>
              <a:t> </a:t>
            </a:r>
            <a:r>
              <a:rPr lang="pt-PT" sz="2000" dirty="0" err="1"/>
              <a:t>Program</a:t>
            </a:r>
            <a:endParaRPr lang="pt-PT" sz="2000" dirty="0"/>
          </a:p>
          <a:p>
            <a:pPr marL="285750" indent="-285750">
              <a:lnSpc>
                <a:spcPct val="150000"/>
              </a:lnSpc>
              <a:buFont typeface="Arial" panose="020B0604020202020204" pitchFamily="34" charset="0"/>
              <a:buChar char="•"/>
            </a:pPr>
            <a:r>
              <a:rPr lang="pt-PT" sz="2000" dirty="0" err="1"/>
              <a:t>Prerequisites</a:t>
            </a:r>
            <a:endParaRPr lang="pt-PT" sz="2000" dirty="0"/>
          </a:p>
          <a:p>
            <a:pPr marL="285750" indent="-285750">
              <a:lnSpc>
                <a:spcPct val="150000"/>
              </a:lnSpc>
              <a:buFont typeface="Arial" panose="020B0604020202020204" pitchFamily="34" charset="0"/>
              <a:buChar char="•"/>
            </a:pPr>
            <a:r>
              <a:rPr lang="pt-PT" sz="2000" dirty="0" err="1"/>
              <a:t>Course</a:t>
            </a:r>
            <a:r>
              <a:rPr lang="pt-PT" sz="2000" dirty="0"/>
              <a:t> </a:t>
            </a:r>
            <a:r>
              <a:rPr lang="pt-PT" sz="2000" dirty="0" err="1"/>
              <a:t>structure</a:t>
            </a:r>
            <a:endParaRPr lang="pt-PT" sz="2000" dirty="0"/>
          </a:p>
          <a:p>
            <a:pPr marL="742950" lvl="1" indent="-285750">
              <a:lnSpc>
                <a:spcPct val="150000"/>
              </a:lnSpc>
              <a:buFont typeface="Arial" panose="020B0604020202020204" pitchFamily="34" charset="0"/>
              <a:buChar char="•"/>
            </a:pPr>
            <a:r>
              <a:rPr lang="pt-PT" sz="2000" dirty="0" err="1"/>
              <a:t>Teaching</a:t>
            </a:r>
            <a:r>
              <a:rPr lang="pt-PT" sz="2000" dirty="0"/>
              <a:t> </a:t>
            </a:r>
            <a:r>
              <a:rPr lang="pt-PT" sz="2000" dirty="0" err="1"/>
              <a:t>Load</a:t>
            </a:r>
            <a:endParaRPr lang="pt-PT" sz="2000" dirty="0"/>
          </a:p>
          <a:p>
            <a:pPr marL="742950" lvl="1" indent="-285750">
              <a:lnSpc>
                <a:spcPct val="150000"/>
              </a:lnSpc>
              <a:buFont typeface="Arial" panose="020B0604020202020204" pitchFamily="34" charset="0"/>
              <a:buChar char="•"/>
            </a:pPr>
            <a:r>
              <a:rPr lang="pt-PT" sz="2000" dirty="0" err="1"/>
              <a:t>Evaluation</a:t>
            </a:r>
            <a:endParaRPr lang="pt-PT" sz="2000" dirty="0"/>
          </a:p>
          <a:p>
            <a:pPr marL="285750" indent="-285750">
              <a:lnSpc>
                <a:spcPct val="150000"/>
              </a:lnSpc>
              <a:buFont typeface="Arial" panose="020B0604020202020204" pitchFamily="34" charset="0"/>
              <a:buChar char="•"/>
            </a:pPr>
            <a:r>
              <a:rPr lang="pt-PT" sz="2000" dirty="0" err="1"/>
              <a:t>Bibliography</a:t>
            </a:r>
            <a:endParaRPr lang="pt-PT" sz="2000" dirty="0"/>
          </a:p>
          <a:p>
            <a:pPr marL="285750" indent="-285750">
              <a:lnSpc>
                <a:spcPct val="150000"/>
              </a:lnSpc>
              <a:buFont typeface="Arial" panose="020B0604020202020204" pitchFamily="34" charset="0"/>
              <a:buChar char="•"/>
            </a:pPr>
            <a:r>
              <a:rPr lang="pt-PT" sz="2000" dirty="0" err="1"/>
              <a:t>Contacts</a:t>
            </a:r>
            <a:endParaRPr lang="pt-PT" sz="2000" dirty="0"/>
          </a:p>
        </p:txBody>
      </p:sp>
      <p:sp>
        <p:nvSpPr>
          <p:cNvPr id="9" name="Marcador de Posição do Rodapé 8"/>
          <p:cNvSpPr>
            <a:spLocks noGrp="1"/>
          </p:cNvSpPr>
          <p:nvPr>
            <p:ph type="ftr" sz="quarter" idx="11"/>
          </p:nvPr>
        </p:nvSpPr>
        <p:spPr/>
        <p:txBody>
          <a:bodyPr/>
          <a:lstStyle/>
          <a:p>
            <a:r>
              <a:rPr lang="pt-PT"/>
              <a:t>AMoreira - EAIS - Embedded Artificial Intelligence Systems    </a:t>
            </a:r>
          </a:p>
        </p:txBody>
      </p:sp>
      <p:sp>
        <p:nvSpPr>
          <p:cNvPr id="11" name="Marcador de Posição do Número do Diapositivo 10"/>
          <p:cNvSpPr>
            <a:spLocks noGrp="1"/>
          </p:cNvSpPr>
          <p:nvPr>
            <p:ph type="sldNum" sz="quarter" idx="12"/>
          </p:nvPr>
        </p:nvSpPr>
        <p:spPr/>
        <p:txBody>
          <a:bodyPr/>
          <a:lstStyle/>
          <a:p>
            <a:fld id="{3A728B97-0C0B-4CC5-B386-8A9695770674}" type="slidenum">
              <a:rPr lang="pt-PT" smtClean="0"/>
              <a:t>2</a:t>
            </a:fld>
            <a:endParaRPr lang="pt-PT"/>
          </a:p>
        </p:txBody>
      </p:sp>
    </p:spTree>
    <p:extLst>
      <p:ext uri="{BB962C8B-B14F-4D97-AF65-F5344CB8AC3E}">
        <p14:creationId xmlns:p14="http://schemas.microsoft.com/office/powerpoint/2010/main" val="54525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a:solidFill>
                  <a:schemeClr val="bg1"/>
                </a:solidFill>
                <a:latin typeface="Arial" pitchFamily="34" charset="0"/>
                <a:cs typeface="Arial" pitchFamily="34" charset="0"/>
              </a:rPr>
              <a:t>Curricular </a:t>
            </a:r>
            <a:r>
              <a:rPr lang="pt-PT" sz="2800" b="1" dirty="0" err="1">
                <a:solidFill>
                  <a:schemeClr val="bg1"/>
                </a:solidFill>
                <a:latin typeface="Arial" pitchFamily="34" charset="0"/>
                <a:cs typeface="Arial" pitchFamily="34" charset="0"/>
              </a:rPr>
              <a:t>Unit</a:t>
            </a:r>
            <a:r>
              <a:rPr lang="pt-PT" sz="2800" b="1" dirty="0">
                <a:solidFill>
                  <a:schemeClr val="bg1"/>
                </a:solidFill>
                <a:latin typeface="Arial" pitchFamily="34" charset="0"/>
                <a:cs typeface="Arial" pitchFamily="34" charset="0"/>
              </a:rPr>
              <a:t> </a:t>
            </a:r>
            <a:r>
              <a:rPr lang="pt-PT" sz="2800" b="1" dirty="0" err="1">
                <a:solidFill>
                  <a:schemeClr val="bg1"/>
                </a:solidFill>
                <a:latin typeface="Arial" pitchFamily="34" charset="0"/>
                <a:cs typeface="Arial" pitchFamily="34" charset="0"/>
              </a:rPr>
              <a:t>Objectives</a:t>
            </a:r>
            <a:endParaRPr lang="pt-PT" sz="2800" b="1" dirty="0"/>
          </a:p>
        </p:txBody>
      </p:sp>
      <p:sp>
        <p:nvSpPr>
          <p:cNvPr id="5" name="Marcador de Posição de Conteúdo 2"/>
          <p:cNvSpPr txBox="1">
            <a:spLocks/>
          </p:cNvSpPr>
          <p:nvPr/>
        </p:nvSpPr>
        <p:spPr>
          <a:xfrm>
            <a:off x="381000" y="1143000"/>
            <a:ext cx="8229600"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b="1" dirty="0">
                <a:cs typeface="Arial" pitchFamily="34" charset="0"/>
              </a:rPr>
              <a:t>Wireless sensor data acquisition and </a:t>
            </a:r>
            <a:r>
              <a:rPr lang="en-US" sz="2000" b="1" dirty="0" err="1">
                <a:cs typeface="Arial" pitchFamily="34" charset="0"/>
              </a:rPr>
              <a:t>TinyML</a:t>
            </a:r>
            <a:r>
              <a:rPr lang="en-US" sz="2000" b="1" dirty="0">
                <a:cs typeface="Arial" pitchFamily="34" charset="0"/>
              </a:rPr>
              <a:t> is a cutting-edge field that brings the transformative power of machine learning (ML) to the performance- and power-constrained domain of tiny devices and embedded systems. </a:t>
            </a:r>
          </a:p>
          <a:p>
            <a:pPr algn="just"/>
            <a:r>
              <a:rPr lang="en-US" sz="2000" b="1" dirty="0">
                <a:cs typeface="Arial" pitchFamily="34" charset="0"/>
              </a:rPr>
              <a:t>Successful deployment in this field requires intimate knowledge of applications, algorithms, hardware, and software.</a:t>
            </a:r>
          </a:p>
          <a:p>
            <a:pPr algn="just"/>
            <a:endParaRPr lang="en-US" sz="2000" b="1" dirty="0">
              <a:cs typeface="Arial" pitchFamily="34" charset="0"/>
            </a:endParaRPr>
          </a:p>
          <a:p>
            <a:pPr algn="just"/>
            <a:r>
              <a:rPr lang="en-US" sz="2000" b="1" dirty="0">
                <a:cs typeface="Arial" pitchFamily="34" charset="0"/>
              </a:rPr>
              <a:t>What is expected:</a:t>
            </a:r>
          </a:p>
          <a:p>
            <a:pPr lvl="1" algn="just"/>
            <a:r>
              <a:rPr lang="en-US" sz="1600" dirty="0">
                <a:cs typeface="Arial" pitchFamily="34" charset="0"/>
              </a:rPr>
              <a:t>Concepts of machine learning, deep learning, and embedded devices.</a:t>
            </a:r>
          </a:p>
          <a:p>
            <a:pPr lvl="1" algn="just"/>
            <a:r>
              <a:rPr lang="en-US" sz="1600" dirty="0">
                <a:cs typeface="Arial" pitchFamily="34" charset="0"/>
              </a:rPr>
              <a:t>How to gather data effectively for training machine learning models.</a:t>
            </a:r>
          </a:p>
          <a:p>
            <a:pPr lvl="1" algn="just"/>
            <a:r>
              <a:rPr lang="en-US" sz="1600" dirty="0">
                <a:cs typeface="Arial" pitchFamily="34" charset="0"/>
              </a:rPr>
              <a:t>How to use Python to train and deploy tiny machine learning models.</a:t>
            </a:r>
          </a:p>
          <a:p>
            <a:pPr lvl="1" algn="just"/>
            <a:r>
              <a:rPr lang="en-US" sz="1600" dirty="0">
                <a:cs typeface="Arial" pitchFamily="34" charset="0"/>
              </a:rPr>
              <a:t>How to optimize machine learning models for resource-constrained devices.</a:t>
            </a:r>
          </a:p>
          <a:p>
            <a:pPr lvl="1" algn="just"/>
            <a:r>
              <a:rPr lang="en-US" sz="1600" dirty="0">
                <a:cs typeface="Arial" pitchFamily="34" charset="0"/>
              </a:rPr>
              <a:t>How to conceive and design your own tiny machine learning application.</a:t>
            </a:r>
          </a:p>
          <a:p>
            <a:pPr lvl="1" algn="just"/>
            <a:r>
              <a:rPr lang="en-US" sz="1600" dirty="0">
                <a:cs typeface="Arial" pitchFamily="34" charset="0"/>
              </a:rPr>
              <a:t>How to program in TensorFlow Lite for Microcontrollers.</a:t>
            </a:r>
            <a:endParaRPr lang="pt-PT" sz="1600" dirty="0">
              <a:cs typeface="Arial" pitchFamily="34" charset="0"/>
            </a:endParaRPr>
          </a:p>
        </p:txBody>
      </p:sp>
      <p:pic>
        <p:nvPicPr>
          <p:cNvPr id="6" name="Imagem 5"/>
          <p:cNvPicPr>
            <a:picLocks noChangeAspect="1"/>
          </p:cNvPicPr>
          <p:nvPr/>
        </p:nvPicPr>
        <p:blipFill>
          <a:blip r:embed="rId2"/>
          <a:stretch>
            <a:fillRect/>
          </a:stretch>
        </p:blipFill>
        <p:spPr>
          <a:xfrm>
            <a:off x="6438900" y="5066926"/>
            <a:ext cx="2434024" cy="1791074"/>
          </a:xfrm>
          <a:prstGeom prst="rect">
            <a:avLst/>
          </a:prstGeom>
        </p:spPr>
      </p:pic>
      <p:sp>
        <p:nvSpPr>
          <p:cNvPr id="3" name="Marcador de Posição do Rodapé 2"/>
          <p:cNvSpPr>
            <a:spLocks noGrp="1"/>
          </p:cNvSpPr>
          <p:nvPr>
            <p:ph type="ftr" sz="quarter" idx="11"/>
          </p:nvPr>
        </p:nvSpPr>
        <p:spPr/>
        <p:txBody>
          <a:bodyPr/>
          <a:lstStyle/>
          <a:p>
            <a:r>
              <a:rPr lang="pt-PT"/>
              <a:t>AMoreira - EAIS - Embedded Artificial Intelligence Systems    </a:t>
            </a:r>
          </a:p>
        </p:txBody>
      </p:sp>
      <p:sp>
        <p:nvSpPr>
          <p:cNvPr id="4" name="Marcador de Posição do Número do Diapositivo 3"/>
          <p:cNvSpPr>
            <a:spLocks noGrp="1"/>
          </p:cNvSpPr>
          <p:nvPr>
            <p:ph type="sldNum" sz="quarter" idx="12"/>
          </p:nvPr>
        </p:nvSpPr>
        <p:spPr/>
        <p:txBody>
          <a:bodyPr/>
          <a:lstStyle/>
          <a:p>
            <a:fld id="{3A728B97-0C0B-4CC5-B386-8A9695770674}" type="slidenum">
              <a:rPr lang="pt-PT" smtClean="0"/>
              <a:t>3</a:t>
            </a:fld>
            <a:endParaRPr lang="pt-PT"/>
          </a:p>
        </p:txBody>
      </p:sp>
    </p:spTree>
    <p:extLst>
      <p:ext uri="{BB962C8B-B14F-4D97-AF65-F5344CB8AC3E}">
        <p14:creationId xmlns:p14="http://schemas.microsoft.com/office/powerpoint/2010/main" val="96674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err="1">
                <a:solidFill>
                  <a:schemeClr val="bg1"/>
                </a:solidFill>
                <a:latin typeface="Arial" pitchFamily="34" charset="0"/>
                <a:cs typeface="Arial" pitchFamily="34" charset="0"/>
              </a:rPr>
              <a:t>Programme</a:t>
            </a:r>
            <a:endParaRPr lang="pt-PT" sz="2800" b="1" dirty="0"/>
          </a:p>
        </p:txBody>
      </p:sp>
      <p:sp>
        <p:nvSpPr>
          <p:cNvPr id="5" name="Marcador de Posição de Conteúdo 2"/>
          <p:cNvSpPr txBox="1">
            <a:spLocks/>
          </p:cNvSpPr>
          <p:nvPr/>
        </p:nvSpPr>
        <p:spPr>
          <a:xfrm>
            <a:off x="381000" y="1143000"/>
            <a:ext cx="8229600"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rtl="0" fontAlgn="base">
              <a:spcBef>
                <a:spcPts val="0"/>
              </a:spcBef>
              <a:spcAft>
                <a:spcPts val="0"/>
              </a:spcAft>
              <a:buNone/>
            </a:pPr>
            <a:endParaRPr lang="pt-BR" sz="2200" b="1" i="0" u="none" strike="noStrike" dirty="0">
              <a:solidFill>
                <a:srgbClr val="000000"/>
              </a:solidFill>
              <a:effectLst/>
            </a:endParaRPr>
          </a:p>
        </p:txBody>
      </p:sp>
      <p:pic>
        <p:nvPicPr>
          <p:cNvPr id="6" name="Imagem 5"/>
          <p:cNvPicPr>
            <a:picLocks noChangeAspect="1"/>
          </p:cNvPicPr>
          <p:nvPr/>
        </p:nvPicPr>
        <p:blipFill>
          <a:blip r:embed="rId2"/>
          <a:stretch>
            <a:fillRect/>
          </a:stretch>
        </p:blipFill>
        <p:spPr>
          <a:xfrm>
            <a:off x="6438900" y="5066926"/>
            <a:ext cx="2434024" cy="1791074"/>
          </a:xfrm>
          <a:prstGeom prst="rect">
            <a:avLst/>
          </a:prstGeom>
        </p:spPr>
      </p:pic>
      <p:sp>
        <p:nvSpPr>
          <p:cNvPr id="3" name="Marcador de Posição do Rodapé 2"/>
          <p:cNvSpPr>
            <a:spLocks noGrp="1"/>
          </p:cNvSpPr>
          <p:nvPr>
            <p:ph type="ftr" sz="quarter" idx="11"/>
          </p:nvPr>
        </p:nvSpPr>
        <p:spPr/>
        <p:txBody>
          <a:bodyPr/>
          <a:lstStyle/>
          <a:p>
            <a:r>
              <a:rPr lang="pt-PT"/>
              <a:t>AMoreira - EAIS - Embedded Artificial Intelligence Systems    </a:t>
            </a:r>
          </a:p>
        </p:txBody>
      </p:sp>
      <p:sp>
        <p:nvSpPr>
          <p:cNvPr id="4" name="Marcador de Posição do Número do Diapositivo 3"/>
          <p:cNvSpPr>
            <a:spLocks noGrp="1"/>
          </p:cNvSpPr>
          <p:nvPr>
            <p:ph type="sldNum" sz="quarter" idx="12"/>
          </p:nvPr>
        </p:nvSpPr>
        <p:spPr/>
        <p:txBody>
          <a:bodyPr/>
          <a:lstStyle/>
          <a:p>
            <a:fld id="{3A728B97-0C0B-4CC5-B386-8A9695770674}" type="slidenum">
              <a:rPr lang="pt-PT" smtClean="0"/>
              <a:t>4</a:t>
            </a:fld>
            <a:endParaRPr lang="pt-PT"/>
          </a:p>
        </p:txBody>
      </p:sp>
      <p:sp>
        <p:nvSpPr>
          <p:cNvPr id="10" name="TextBox 9">
            <a:extLst>
              <a:ext uri="{FF2B5EF4-FFF2-40B4-BE49-F238E27FC236}">
                <a16:creationId xmlns:a16="http://schemas.microsoft.com/office/drawing/2014/main" id="{677FA4BF-9F9C-0F41-29BE-29A2145E905A}"/>
              </a:ext>
            </a:extLst>
          </p:cNvPr>
          <p:cNvSpPr txBox="1"/>
          <p:nvPr/>
        </p:nvSpPr>
        <p:spPr>
          <a:xfrm>
            <a:off x="533400" y="1069820"/>
            <a:ext cx="7762875" cy="5078313"/>
          </a:xfrm>
          <a:prstGeom prst="rect">
            <a:avLst/>
          </a:prstGeom>
          <a:noFill/>
        </p:spPr>
        <p:txBody>
          <a:bodyPr wrap="square">
            <a:spAutoFit/>
          </a:bodyPr>
          <a:lstStyle/>
          <a:p>
            <a:r>
              <a:rPr lang="en-GB" sz="1200" b="1" dirty="0"/>
              <a:t>1.</a:t>
            </a:r>
            <a:r>
              <a:rPr lang="en-GB" sz="1200" dirty="0"/>
              <a:t>	</a:t>
            </a:r>
            <a:r>
              <a:rPr lang="en-GB" sz="1200" b="1" dirty="0"/>
              <a:t>Introduction to </a:t>
            </a:r>
            <a:r>
              <a:rPr lang="en-GB" sz="1200" b="1" dirty="0" err="1"/>
              <a:t>TinyML</a:t>
            </a:r>
            <a:r>
              <a:rPr lang="en-GB" sz="1200" b="1" dirty="0"/>
              <a:t> and Applications</a:t>
            </a:r>
          </a:p>
          <a:p>
            <a:r>
              <a:rPr lang="en-GB" sz="1200" dirty="0"/>
              <a:t>	1.1.	Introduction to Edge Computing</a:t>
            </a:r>
          </a:p>
          <a:p>
            <a:r>
              <a:rPr lang="en-GB" sz="1200" dirty="0"/>
              <a:t>		1.1.1.	Internet of things and concepts</a:t>
            </a:r>
          </a:p>
          <a:p>
            <a:r>
              <a:rPr lang="en-GB" sz="1200" dirty="0"/>
              <a:t>		1.1.2.	Ultra-low power devices and real-time strategies.</a:t>
            </a:r>
          </a:p>
          <a:p>
            <a:pPr lvl="2"/>
            <a:r>
              <a:rPr lang="en-GB" sz="1200" dirty="0"/>
              <a:t>1.1.3.	Hardware platforms and software tools.</a:t>
            </a:r>
          </a:p>
          <a:p>
            <a:pPr lvl="2"/>
            <a:r>
              <a:rPr lang="en-GB" sz="1200" dirty="0"/>
              <a:t>1.1.4.	Communication technologies (Bluetooth/</a:t>
            </a:r>
            <a:r>
              <a:rPr lang="en-GB" sz="1200" dirty="0" err="1"/>
              <a:t>WiFi</a:t>
            </a:r>
            <a:r>
              <a:rPr lang="en-GB" sz="1200" dirty="0"/>
              <a:t>/Zigbee/802.15.4/LoRa/Sigfox).</a:t>
            </a:r>
          </a:p>
          <a:p>
            <a:pPr lvl="2"/>
            <a:r>
              <a:rPr lang="en-GB" sz="1200" dirty="0"/>
              <a:t>1.1.5.	Application layer protocols – HTTP, MQTT, CoAP, AMQP, OPC-UA.</a:t>
            </a:r>
          </a:p>
          <a:p>
            <a:pPr lvl="1"/>
            <a:r>
              <a:rPr lang="en-GB" sz="1200" dirty="0"/>
              <a:t>1.2.	Hardware for </a:t>
            </a:r>
            <a:r>
              <a:rPr lang="en-GB" sz="1200" dirty="0" err="1"/>
              <a:t>TinyML</a:t>
            </a:r>
            <a:endParaRPr lang="en-GB" sz="1200" dirty="0"/>
          </a:p>
          <a:p>
            <a:pPr lvl="1"/>
            <a:r>
              <a:rPr lang="en-GB" sz="1200" dirty="0"/>
              <a:t>1.3.	Sensors and data capture</a:t>
            </a:r>
          </a:p>
          <a:p>
            <a:pPr lvl="2"/>
            <a:r>
              <a:rPr lang="en-GB" sz="1200" dirty="0"/>
              <a:t>1.3.1.	Discrete signals.</a:t>
            </a:r>
          </a:p>
          <a:p>
            <a:pPr lvl="2"/>
            <a:r>
              <a:rPr lang="en-GB" sz="1200" dirty="0"/>
              <a:t>1.3.2.	Continuous signals.</a:t>
            </a:r>
          </a:p>
          <a:p>
            <a:pPr lvl="2"/>
            <a:r>
              <a:rPr lang="en-GB" sz="1200" dirty="0"/>
              <a:t>1.3.3.	Basics of data capture.</a:t>
            </a:r>
          </a:p>
          <a:p>
            <a:pPr lvl="2"/>
            <a:endParaRPr lang="en-GB" sz="1200" dirty="0"/>
          </a:p>
          <a:p>
            <a:r>
              <a:rPr lang="en-GB" sz="1200" b="1" dirty="0"/>
              <a:t>2.	Machine Learning Fundamentals</a:t>
            </a:r>
          </a:p>
          <a:p>
            <a:pPr lvl="1"/>
            <a:r>
              <a:rPr lang="en-GB" sz="1200" dirty="0"/>
              <a:t>2.1.	Model Training and Optimization</a:t>
            </a:r>
          </a:p>
          <a:p>
            <a:pPr lvl="2"/>
            <a:r>
              <a:rPr lang="en-GB" sz="1200" dirty="0"/>
              <a:t>2.1.1.	Network Pruning.</a:t>
            </a:r>
          </a:p>
          <a:p>
            <a:pPr lvl="2"/>
            <a:r>
              <a:rPr lang="en-GB" sz="1200" dirty="0"/>
              <a:t>2.1.2.	Quantization.</a:t>
            </a:r>
          </a:p>
          <a:p>
            <a:pPr lvl="2"/>
            <a:r>
              <a:rPr lang="en-GB" sz="1200" dirty="0"/>
              <a:t>2.1.3.	Post-Training.</a:t>
            </a:r>
          </a:p>
          <a:p>
            <a:pPr lvl="1"/>
            <a:r>
              <a:rPr lang="en-GB" sz="1200" dirty="0"/>
              <a:t>2.2.	Microcontroller Implementation</a:t>
            </a:r>
          </a:p>
          <a:p>
            <a:pPr lvl="2"/>
            <a:r>
              <a:rPr lang="en-GB" sz="1200" dirty="0"/>
              <a:t>2.2.1.	Examples of Decision Tree; SVM;</a:t>
            </a:r>
          </a:p>
          <a:p>
            <a:pPr lvl="2"/>
            <a:r>
              <a:rPr lang="en-GB" sz="1200" dirty="0"/>
              <a:t>2.2.2.	Random Forest; </a:t>
            </a:r>
            <a:r>
              <a:rPr lang="en-GB" sz="1200" dirty="0" err="1"/>
              <a:t>Kmeans</a:t>
            </a:r>
            <a:r>
              <a:rPr lang="en-GB" sz="1200" dirty="0"/>
              <a:t>; CNN; Linear</a:t>
            </a:r>
          </a:p>
          <a:p>
            <a:pPr lvl="2"/>
            <a:endParaRPr lang="en-GB" sz="1200" dirty="0"/>
          </a:p>
          <a:p>
            <a:r>
              <a:rPr lang="en-GB" sz="1200" b="1" dirty="0"/>
              <a:t>3.	Security and Ethics in </a:t>
            </a:r>
            <a:r>
              <a:rPr lang="en-GB" sz="1200" b="1" dirty="0" err="1"/>
              <a:t>TinyML</a:t>
            </a:r>
            <a:endParaRPr lang="en-GB" sz="1200" b="1" dirty="0"/>
          </a:p>
          <a:p>
            <a:pPr lvl="1"/>
            <a:r>
              <a:rPr lang="en-GB" sz="1200" dirty="0"/>
              <a:t>3.1.	Privacy challenges</a:t>
            </a:r>
          </a:p>
          <a:p>
            <a:pPr lvl="1"/>
            <a:r>
              <a:rPr lang="en-GB" sz="1200" dirty="0"/>
              <a:t>3.2.	Security in IoT</a:t>
            </a:r>
          </a:p>
          <a:p>
            <a:pPr lvl="1"/>
            <a:endParaRPr lang="en-GB" sz="1200" dirty="0"/>
          </a:p>
          <a:p>
            <a:r>
              <a:rPr lang="en-GB" sz="1200" b="1" dirty="0"/>
              <a:t>4.	Final Project Development</a:t>
            </a:r>
          </a:p>
        </p:txBody>
      </p:sp>
    </p:spTree>
    <p:extLst>
      <p:ext uri="{BB962C8B-B14F-4D97-AF65-F5344CB8AC3E}">
        <p14:creationId xmlns:p14="http://schemas.microsoft.com/office/powerpoint/2010/main" val="1280600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err="1">
                <a:solidFill>
                  <a:schemeClr val="bg1"/>
                </a:solidFill>
                <a:latin typeface="Arial" pitchFamily="34" charset="0"/>
                <a:cs typeface="Arial" pitchFamily="34" charset="0"/>
              </a:rPr>
              <a:t>Course</a:t>
            </a:r>
            <a:r>
              <a:rPr lang="pt-PT" sz="2800" b="1" dirty="0">
                <a:solidFill>
                  <a:schemeClr val="bg1"/>
                </a:solidFill>
                <a:latin typeface="Arial" pitchFamily="34" charset="0"/>
                <a:cs typeface="Arial" pitchFamily="34" charset="0"/>
              </a:rPr>
              <a:t> </a:t>
            </a:r>
            <a:r>
              <a:rPr lang="pt-PT" sz="2800" b="1" dirty="0" err="1">
                <a:solidFill>
                  <a:schemeClr val="bg1"/>
                </a:solidFill>
                <a:latin typeface="Arial" pitchFamily="34" charset="0"/>
                <a:cs typeface="Arial" pitchFamily="34" charset="0"/>
              </a:rPr>
              <a:t>evaluation</a:t>
            </a:r>
            <a:endParaRPr lang="pt-PT" sz="2800" b="1" dirty="0"/>
          </a:p>
        </p:txBody>
      </p:sp>
      <p:sp>
        <p:nvSpPr>
          <p:cNvPr id="5" name="Marcador de Posição de Conteúdo 2"/>
          <p:cNvSpPr txBox="1">
            <a:spLocks/>
          </p:cNvSpPr>
          <p:nvPr/>
        </p:nvSpPr>
        <p:spPr>
          <a:xfrm>
            <a:off x="381000" y="1143000"/>
            <a:ext cx="8229600" cy="50419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pt-PT" sz="2900" b="1" u="sng" dirty="0" err="1"/>
              <a:t>Evaluation</a:t>
            </a:r>
            <a:r>
              <a:rPr lang="pt-PT" sz="2900" b="1" u="sng" dirty="0"/>
              <a:t> (</a:t>
            </a:r>
            <a:r>
              <a:rPr lang="pt-PT" sz="2900" b="1" u="sng" dirty="0" err="1"/>
              <a:t>Theoretical</a:t>
            </a:r>
            <a:r>
              <a:rPr lang="pt-PT" sz="2900" b="1" u="sng" dirty="0"/>
              <a:t> </a:t>
            </a:r>
            <a:r>
              <a:rPr lang="pt-PT" sz="2900" b="1" u="sng" dirty="0" err="1"/>
              <a:t>and</a:t>
            </a:r>
            <a:r>
              <a:rPr lang="pt-PT" sz="2900" b="1" u="sng" dirty="0"/>
              <a:t> </a:t>
            </a:r>
            <a:r>
              <a:rPr lang="pt-PT" sz="2900" b="1" u="sng" dirty="0" err="1"/>
              <a:t>Practical</a:t>
            </a:r>
            <a:r>
              <a:rPr lang="pt-PT" sz="2900" b="1" u="sng" dirty="0"/>
              <a:t>)</a:t>
            </a:r>
            <a:endParaRPr lang="pt-PT" sz="2400" b="1" dirty="0"/>
          </a:p>
          <a:p>
            <a:pPr marL="0" indent="0" algn="just">
              <a:buNone/>
              <a:defRPr/>
            </a:pPr>
            <a:endParaRPr lang="en-US" sz="2400" b="1" dirty="0"/>
          </a:p>
          <a:p>
            <a:pPr marL="0" indent="0" algn="just">
              <a:buNone/>
              <a:defRPr/>
            </a:pPr>
            <a:r>
              <a:rPr lang="en-US" sz="2400" b="1" dirty="0"/>
              <a:t>Assessment Methodology:</a:t>
            </a:r>
          </a:p>
          <a:p>
            <a:pPr marL="0" indent="0" algn="just">
              <a:buNone/>
              <a:defRPr/>
            </a:pPr>
            <a:r>
              <a:rPr lang="en-US" sz="2400" b="1" dirty="0"/>
              <a:t>The final classification of the students is obtained based on the following assessment elements:</a:t>
            </a:r>
          </a:p>
          <a:p>
            <a:pPr algn="just">
              <a:defRPr/>
            </a:pPr>
            <a:r>
              <a:rPr lang="pt-PT" sz="2400" dirty="0"/>
              <a:t>70% - Final Project</a:t>
            </a:r>
          </a:p>
          <a:p>
            <a:pPr algn="just">
              <a:defRPr/>
            </a:pPr>
            <a:r>
              <a:rPr lang="pt-PT" sz="2400" dirty="0"/>
              <a:t>20% - Online </a:t>
            </a:r>
            <a:r>
              <a:rPr lang="pt-PT" sz="2400" dirty="0" err="1"/>
              <a:t>Quizz</a:t>
            </a:r>
            <a:endParaRPr lang="pt-PT" sz="2400" dirty="0"/>
          </a:p>
          <a:p>
            <a:pPr algn="just">
              <a:defRPr/>
            </a:pPr>
            <a:r>
              <a:rPr lang="pt-PT" sz="2400" dirty="0"/>
              <a:t>10% - </a:t>
            </a:r>
            <a:r>
              <a:rPr lang="pt-PT" sz="2400" dirty="0" err="1"/>
              <a:t>Continuous</a:t>
            </a:r>
            <a:r>
              <a:rPr lang="pt-PT" sz="2400" dirty="0"/>
              <a:t> </a:t>
            </a:r>
            <a:r>
              <a:rPr lang="pt-PT" sz="2400" dirty="0" err="1"/>
              <a:t>assessment</a:t>
            </a:r>
            <a:r>
              <a:rPr lang="pt-PT" sz="2400" dirty="0"/>
              <a:t> </a:t>
            </a:r>
            <a:r>
              <a:rPr lang="pt-PT" sz="2400" dirty="0" err="1"/>
              <a:t>and</a:t>
            </a:r>
            <a:r>
              <a:rPr lang="pt-PT" sz="2400" dirty="0"/>
              <a:t> </a:t>
            </a:r>
            <a:r>
              <a:rPr lang="pt-PT" sz="2400" dirty="0" err="1"/>
              <a:t>participation</a:t>
            </a:r>
            <a:endParaRPr lang="pt-PT" sz="2400" dirty="0"/>
          </a:p>
          <a:p>
            <a:pPr algn="just">
              <a:defRPr/>
            </a:pPr>
            <a:endParaRPr lang="pt-PT" sz="2400" dirty="0"/>
          </a:p>
          <a:p>
            <a:pPr marL="0" indent="0" algn="just">
              <a:lnSpc>
                <a:spcPct val="120000"/>
              </a:lnSpc>
              <a:buNone/>
              <a:defRPr/>
            </a:pPr>
            <a:r>
              <a:rPr lang="en-US" sz="2400" b="1" dirty="0"/>
              <a:t>The student will pass the subject when the average of the three elements of assessment (without rounding) is greater than or equal to 9.5 points.</a:t>
            </a:r>
          </a:p>
          <a:p>
            <a:pPr marL="0" indent="0" algn="just">
              <a:lnSpc>
                <a:spcPct val="120000"/>
              </a:lnSpc>
              <a:buNone/>
              <a:defRPr/>
            </a:pPr>
            <a:endParaRPr lang="en-US" sz="2400" b="1" dirty="0"/>
          </a:p>
          <a:p>
            <a:pPr marL="0" indent="0" algn="just">
              <a:lnSpc>
                <a:spcPct val="120000"/>
              </a:lnSpc>
              <a:buNone/>
              <a:defRPr/>
            </a:pPr>
            <a:r>
              <a:rPr lang="en-US" sz="2400" b="1" dirty="0"/>
              <a:t>If the student does not obtain the minimum grade in any of the situations mentioned above, he can always take the Exam of Appeal, and the final grade is the average of the three elements of assessment.</a:t>
            </a:r>
            <a:endParaRPr lang="pt-PT" sz="2400" b="1" dirty="0"/>
          </a:p>
        </p:txBody>
      </p:sp>
      <p:sp>
        <p:nvSpPr>
          <p:cNvPr id="4" name="Marcador de Posição do Rodapé 3"/>
          <p:cNvSpPr>
            <a:spLocks noGrp="1"/>
          </p:cNvSpPr>
          <p:nvPr>
            <p:ph type="ftr" sz="quarter" idx="11"/>
          </p:nvPr>
        </p:nvSpPr>
        <p:spPr/>
        <p:txBody>
          <a:bodyPr/>
          <a:lstStyle/>
          <a:p>
            <a:r>
              <a:rPr lang="pt-PT"/>
              <a:t>AMoreira - EAIS - Embedded Artificial Intelligence Systems    </a:t>
            </a:r>
          </a:p>
        </p:txBody>
      </p:sp>
      <p:sp>
        <p:nvSpPr>
          <p:cNvPr id="8" name="Marcador de Posição do Número do Diapositivo 7"/>
          <p:cNvSpPr>
            <a:spLocks noGrp="1"/>
          </p:cNvSpPr>
          <p:nvPr>
            <p:ph type="sldNum" sz="quarter" idx="12"/>
          </p:nvPr>
        </p:nvSpPr>
        <p:spPr/>
        <p:txBody>
          <a:bodyPr/>
          <a:lstStyle/>
          <a:p>
            <a:fld id="{3A728B97-0C0B-4CC5-B386-8A9695770674}" type="slidenum">
              <a:rPr lang="pt-PT" smtClean="0"/>
              <a:t>5</a:t>
            </a:fld>
            <a:endParaRPr lang="pt-PT"/>
          </a:p>
        </p:txBody>
      </p:sp>
    </p:spTree>
    <p:extLst>
      <p:ext uri="{BB962C8B-B14F-4D97-AF65-F5344CB8AC3E}">
        <p14:creationId xmlns:p14="http://schemas.microsoft.com/office/powerpoint/2010/main" val="111291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a:solidFill>
                  <a:schemeClr val="bg1"/>
                </a:solidFill>
                <a:latin typeface="Arial" pitchFamily="34" charset="0"/>
                <a:cs typeface="Arial" pitchFamily="34" charset="0"/>
              </a:rPr>
              <a:t>Final Project</a:t>
            </a:r>
            <a:endParaRPr lang="pt-PT" sz="2800" b="1" dirty="0"/>
          </a:p>
        </p:txBody>
      </p:sp>
      <p:sp>
        <p:nvSpPr>
          <p:cNvPr id="5" name="Marcador de Posição de Conteúdo 2"/>
          <p:cNvSpPr txBox="1">
            <a:spLocks/>
          </p:cNvSpPr>
          <p:nvPr/>
        </p:nvSpPr>
        <p:spPr>
          <a:xfrm>
            <a:off x="381000" y="1143000"/>
            <a:ext cx="8229600"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pt-PT" sz="2400" b="1" dirty="0"/>
          </a:p>
          <a:p>
            <a:pPr marL="0" indent="0" algn="just">
              <a:buNone/>
              <a:defRPr/>
            </a:pPr>
            <a:endParaRPr lang="pt-PT" sz="2400" b="1" dirty="0"/>
          </a:p>
          <a:p>
            <a:pPr algn="just"/>
            <a:endParaRPr lang="pt-PT" dirty="0">
              <a:latin typeface="Arial" pitchFamily="34" charset="0"/>
              <a:cs typeface="Arial" pitchFamily="34" charset="0"/>
            </a:endParaRPr>
          </a:p>
        </p:txBody>
      </p:sp>
      <p:sp>
        <p:nvSpPr>
          <p:cNvPr id="3" name="Marcador de Posição do Rodapé 2"/>
          <p:cNvSpPr>
            <a:spLocks noGrp="1"/>
          </p:cNvSpPr>
          <p:nvPr>
            <p:ph type="ftr" sz="quarter" idx="11"/>
          </p:nvPr>
        </p:nvSpPr>
        <p:spPr/>
        <p:txBody>
          <a:bodyPr/>
          <a:lstStyle/>
          <a:p>
            <a:r>
              <a:rPr lang="pt-PT"/>
              <a:t>AMoreira - EAIS - Embedded Artificial Intelligence Systems    </a:t>
            </a:r>
          </a:p>
        </p:txBody>
      </p:sp>
      <p:sp>
        <p:nvSpPr>
          <p:cNvPr id="4" name="Marcador de Posição do Número do Diapositivo 3"/>
          <p:cNvSpPr>
            <a:spLocks noGrp="1"/>
          </p:cNvSpPr>
          <p:nvPr>
            <p:ph type="sldNum" sz="quarter" idx="12"/>
          </p:nvPr>
        </p:nvSpPr>
        <p:spPr/>
        <p:txBody>
          <a:bodyPr/>
          <a:lstStyle/>
          <a:p>
            <a:fld id="{3A728B97-0C0B-4CC5-B386-8A9695770674}" type="slidenum">
              <a:rPr lang="pt-PT" smtClean="0"/>
              <a:t>6</a:t>
            </a:fld>
            <a:endParaRPr lang="pt-PT"/>
          </a:p>
        </p:txBody>
      </p:sp>
      <p:sp>
        <p:nvSpPr>
          <p:cNvPr id="6" name="AutoShape 2" descr="Resultado de imagem para freertos logo">
            <a:extLst>
              <a:ext uri="{FF2B5EF4-FFF2-40B4-BE49-F238E27FC236}">
                <a16:creationId xmlns:a16="http://schemas.microsoft.com/office/drawing/2014/main" id="{32351FA6-B622-4721-B4B7-B8B6F86BE2C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90BD22DF-DE3A-4CE7-B02F-98AB08EF6382}"/>
              </a:ext>
            </a:extLst>
          </p:cNvPr>
          <p:cNvPicPr>
            <a:picLocks noChangeAspect="1"/>
          </p:cNvPicPr>
          <p:nvPr/>
        </p:nvPicPr>
        <p:blipFill>
          <a:blip r:embed="rId2"/>
          <a:stretch>
            <a:fillRect/>
          </a:stretch>
        </p:blipFill>
        <p:spPr>
          <a:xfrm>
            <a:off x="6347470" y="1960672"/>
            <a:ext cx="1775290" cy="889438"/>
          </a:xfrm>
          <a:prstGeom prst="rect">
            <a:avLst/>
          </a:prstGeom>
        </p:spPr>
      </p:pic>
      <p:pic>
        <p:nvPicPr>
          <p:cNvPr id="1028" name="Picture 4" descr="Getting started with Espressif-IDF: Program ESP32 using ESP-IDF">
            <a:extLst>
              <a:ext uri="{FF2B5EF4-FFF2-40B4-BE49-F238E27FC236}">
                <a16:creationId xmlns:a16="http://schemas.microsoft.com/office/drawing/2014/main" id="{C3DAC889-826C-4BA2-82E0-04FFFF0A8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055" y="1933850"/>
            <a:ext cx="1719274" cy="8894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ources - SMART SENSOR DEVICES AB">
            <a:extLst>
              <a:ext uri="{FF2B5EF4-FFF2-40B4-BE49-F238E27FC236}">
                <a16:creationId xmlns:a16="http://schemas.microsoft.com/office/drawing/2014/main" id="{FD7ADA52-1DA6-465B-A7E9-A86B41C9E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355" y="4537172"/>
            <a:ext cx="2756995" cy="8387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nsors icon set. Contains editable icons theme such as alcohol sensor, gas  sensor, temperature sensor and more Stock Vector Image &amp; Art - Alamy">
            <a:extLst>
              <a:ext uri="{FF2B5EF4-FFF2-40B4-BE49-F238E27FC236}">
                <a16:creationId xmlns:a16="http://schemas.microsoft.com/office/drawing/2014/main" id="{DABA27F7-E21E-4762-83AF-F27F3FCF6E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5061"/>
          <a:stretch/>
        </p:blipFill>
        <p:spPr bwMode="auto">
          <a:xfrm>
            <a:off x="405963" y="1735701"/>
            <a:ext cx="3468414" cy="1577356"/>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U-Turn 11">
            <a:extLst>
              <a:ext uri="{FF2B5EF4-FFF2-40B4-BE49-F238E27FC236}">
                <a16:creationId xmlns:a16="http://schemas.microsoft.com/office/drawing/2014/main" id="{B9888FBB-5D8E-493C-8F74-1EBC33EAC429}"/>
              </a:ext>
            </a:extLst>
          </p:cNvPr>
          <p:cNvSpPr/>
          <p:nvPr/>
        </p:nvSpPr>
        <p:spPr>
          <a:xfrm>
            <a:off x="3933497" y="3313057"/>
            <a:ext cx="2869324" cy="1362566"/>
          </a:xfrm>
          <a:prstGeom prst="utur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t-PT">
              <a:solidFill>
                <a:schemeClr val="tx1"/>
              </a:solidFill>
            </a:endParaRPr>
          </a:p>
        </p:txBody>
      </p:sp>
      <p:sp>
        <p:nvSpPr>
          <p:cNvPr id="18" name="TextBox 17">
            <a:extLst>
              <a:ext uri="{FF2B5EF4-FFF2-40B4-BE49-F238E27FC236}">
                <a16:creationId xmlns:a16="http://schemas.microsoft.com/office/drawing/2014/main" id="{06BF9101-1120-49B7-A053-9FD5FEBB9CDA}"/>
              </a:ext>
            </a:extLst>
          </p:cNvPr>
          <p:cNvSpPr txBox="1"/>
          <p:nvPr/>
        </p:nvSpPr>
        <p:spPr>
          <a:xfrm>
            <a:off x="-67661" y="4146152"/>
            <a:ext cx="6017172" cy="1846659"/>
          </a:xfrm>
          <a:prstGeom prst="rect">
            <a:avLst/>
          </a:prstGeom>
          <a:noFill/>
        </p:spPr>
        <p:txBody>
          <a:bodyPr wrap="square">
            <a:spAutoFit/>
          </a:bodyPr>
          <a:lstStyle/>
          <a:p>
            <a:pPr marL="457200" rtl="0" fontAlgn="base">
              <a:spcBef>
                <a:spcPts val="0"/>
              </a:spcBef>
              <a:spcAft>
                <a:spcPts val="0"/>
              </a:spcAft>
            </a:pPr>
            <a:r>
              <a:rPr lang="en-US" b="1" dirty="0">
                <a:solidFill>
                  <a:srgbClr val="000000"/>
                </a:solidFill>
                <a:latin typeface="Calibri" panose="020F0502020204030204" pitchFamily="34" charset="0"/>
              </a:rPr>
              <a:t>TOPICS</a:t>
            </a:r>
            <a:endParaRPr lang="en-US" sz="1800" b="1" i="0" u="none" strike="noStrike" dirty="0">
              <a:solidFill>
                <a:srgbClr val="000000"/>
              </a:solidFill>
              <a:effectLst/>
              <a:latin typeface="Calibri" panose="020F0502020204030204" pitchFamily="34" charset="0"/>
            </a:endParaRPr>
          </a:p>
          <a:p>
            <a:pPr marL="742950" lvl="1" indent="-285750" rtl="0" fontAlgn="base">
              <a:spcBef>
                <a:spcPts val="0"/>
              </a:spcBef>
              <a:spcAft>
                <a:spcPts val="0"/>
              </a:spcAft>
              <a:buFont typeface="+mj-lt"/>
              <a:buAutoNum type="arabicPeriod"/>
            </a:pPr>
            <a:r>
              <a:rPr lang="en-US" sz="1600" b="0" i="0" u="none" strike="noStrike" dirty="0">
                <a:solidFill>
                  <a:srgbClr val="000000"/>
                </a:solidFill>
                <a:effectLst/>
                <a:latin typeface="Calibri" panose="020F0502020204030204" pitchFamily="34" charset="0"/>
              </a:rPr>
              <a:t>Gesture Recognition</a:t>
            </a:r>
          </a:p>
          <a:p>
            <a:pPr marL="742950" lvl="1" indent="-285750" rtl="0" fontAlgn="base">
              <a:spcBef>
                <a:spcPts val="0"/>
              </a:spcBef>
              <a:spcAft>
                <a:spcPts val="0"/>
              </a:spcAft>
              <a:buFont typeface="+mj-lt"/>
              <a:buAutoNum type="arabicPeriod"/>
            </a:pPr>
            <a:r>
              <a:rPr lang="en-US" sz="1600" b="0" i="0" u="none" strike="noStrike" dirty="0">
                <a:solidFill>
                  <a:srgbClr val="000000"/>
                </a:solidFill>
                <a:effectLst/>
                <a:latin typeface="Calibri" panose="020F0502020204030204" pitchFamily="34" charset="0"/>
              </a:rPr>
              <a:t>Person Fall detection</a:t>
            </a:r>
          </a:p>
          <a:p>
            <a:pPr marL="742950" lvl="1" indent="-285750" rtl="0" fontAlgn="base">
              <a:spcBef>
                <a:spcPts val="0"/>
              </a:spcBef>
              <a:spcAft>
                <a:spcPts val="0"/>
              </a:spcAft>
              <a:buFont typeface="+mj-lt"/>
              <a:buAutoNum type="arabicPeriod"/>
            </a:pPr>
            <a:r>
              <a:rPr lang="en-US" sz="1600" b="0" i="0" u="none" strike="noStrike" dirty="0">
                <a:solidFill>
                  <a:srgbClr val="000000"/>
                </a:solidFill>
                <a:effectLst/>
                <a:latin typeface="Calibri" panose="020F0502020204030204" pitchFamily="34" charset="0"/>
              </a:rPr>
              <a:t>Surface recognition</a:t>
            </a:r>
          </a:p>
          <a:p>
            <a:pPr marL="742950" lvl="1" indent="-285750" rtl="0" fontAlgn="base">
              <a:spcBef>
                <a:spcPts val="0"/>
              </a:spcBef>
              <a:spcAft>
                <a:spcPts val="0"/>
              </a:spcAft>
              <a:buFont typeface="+mj-lt"/>
              <a:buAutoNum type="arabicPeriod"/>
            </a:pPr>
            <a:r>
              <a:rPr lang="en-US" sz="1600" dirty="0">
                <a:solidFill>
                  <a:srgbClr val="000000"/>
                </a:solidFill>
                <a:latin typeface="Calibri" panose="020F0502020204030204" pitchFamily="34" charset="0"/>
              </a:rPr>
              <a:t>Machine Anomaly</a:t>
            </a:r>
          </a:p>
          <a:p>
            <a:pPr marL="742950" lvl="1" indent="-285750" rtl="0" fontAlgn="base">
              <a:spcBef>
                <a:spcPts val="0"/>
              </a:spcBef>
              <a:spcAft>
                <a:spcPts val="0"/>
              </a:spcAft>
              <a:buFont typeface="+mj-lt"/>
              <a:buAutoNum type="arabicPeriod"/>
            </a:pPr>
            <a:r>
              <a:rPr lang="en-US" sz="1600" b="0" i="0" u="none" strike="noStrike" dirty="0">
                <a:solidFill>
                  <a:srgbClr val="000000"/>
                </a:solidFill>
                <a:effectLst/>
                <a:latin typeface="Calibri" panose="020F0502020204030204" pitchFamily="34" charset="0"/>
              </a:rPr>
              <a:t>…</a:t>
            </a:r>
          </a:p>
          <a:p>
            <a:pPr marL="742950" lvl="1" indent="-285750" rtl="0" fontAlgn="base">
              <a:spcBef>
                <a:spcPts val="0"/>
              </a:spcBef>
              <a:spcAft>
                <a:spcPts val="0"/>
              </a:spcAft>
              <a:buFont typeface="+mj-lt"/>
              <a:buAutoNum type="arabicPeriod"/>
            </a:pPr>
            <a:r>
              <a:rPr lang="en-US" sz="1600" dirty="0">
                <a:solidFill>
                  <a:srgbClr val="000000"/>
                </a:solidFill>
                <a:latin typeface="Calibri" panose="020F0502020204030204" pitchFamily="34" charset="0"/>
              </a:rPr>
              <a:t>(open idea)</a:t>
            </a:r>
            <a:endParaRPr lang="en-US" sz="1600" b="0" i="0" u="none" strike="noStrike" dirty="0">
              <a:solidFill>
                <a:srgbClr val="000000"/>
              </a:solidFill>
              <a:effectLst/>
              <a:latin typeface="Calibri" panose="020F0502020204030204" pitchFamily="34" charset="0"/>
            </a:endParaRPr>
          </a:p>
        </p:txBody>
      </p:sp>
      <p:sp>
        <p:nvSpPr>
          <p:cNvPr id="20" name="TextBox 19">
            <a:extLst>
              <a:ext uri="{FF2B5EF4-FFF2-40B4-BE49-F238E27FC236}">
                <a16:creationId xmlns:a16="http://schemas.microsoft.com/office/drawing/2014/main" id="{8E23C27B-A0B6-430E-B823-21B5C3D98649}"/>
              </a:ext>
            </a:extLst>
          </p:cNvPr>
          <p:cNvSpPr txBox="1"/>
          <p:nvPr/>
        </p:nvSpPr>
        <p:spPr>
          <a:xfrm>
            <a:off x="5441074" y="5586764"/>
            <a:ext cx="3237843" cy="369332"/>
          </a:xfrm>
          <a:prstGeom prst="rect">
            <a:avLst/>
          </a:prstGeom>
          <a:noFill/>
        </p:spPr>
        <p:txBody>
          <a:bodyPr wrap="square">
            <a:spAutoFit/>
          </a:bodyPr>
          <a:lstStyle/>
          <a:p>
            <a:pPr lvl="1" rtl="0" fontAlgn="base">
              <a:spcBef>
                <a:spcPts val="0"/>
              </a:spcBef>
              <a:spcAft>
                <a:spcPts val="0"/>
              </a:spcAft>
            </a:pPr>
            <a:r>
              <a:rPr lang="en-US" sz="1800" b="0" i="0" u="none" strike="noStrike" dirty="0">
                <a:solidFill>
                  <a:srgbClr val="000000"/>
                </a:solidFill>
                <a:effectLst/>
                <a:latin typeface="Calibri" panose="020F0502020204030204" pitchFamily="34" charset="0"/>
              </a:rPr>
              <a:t>“a thing to save the day…”</a:t>
            </a:r>
          </a:p>
        </p:txBody>
      </p:sp>
    </p:spTree>
    <p:extLst>
      <p:ext uri="{BB962C8B-B14F-4D97-AF65-F5344CB8AC3E}">
        <p14:creationId xmlns:p14="http://schemas.microsoft.com/office/powerpoint/2010/main" val="190139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231774"/>
            <a:ext cx="7886700" cy="1325563"/>
          </a:xfrm>
        </p:spPr>
        <p:txBody>
          <a:bodyPr>
            <a:normAutofit/>
          </a:bodyPr>
          <a:lstStyle/>
          <a:p>
            <a:r>
              <a:rPr lang="pt-PT" sz="2800" b="1" dirty="0" err="1">
                <a:solidFill>
                  <a:schemeClr val="bg1"/>
                </a:solidFill>
                <a:latin typeface="Arial" pitchFamily="34" charset="0"/>
                <a:cs typeface="Arial" pitchFamily="34" charset="0"/>
              </a:rPr>
              <a:t>Bibliography</a:t>
            </a:r>
            <a:r>
              <a:rPr lang="pt-PT" sz="2800" b="1" dirty="0">
                <a:solidFill>
                  <a:schemeClr val="bg1"/>
                </a:solidFill>
                <a:latin typeface="Arial" pitchFamily="34" charset="0"/>
                <a:cs typeface="Arial" pitchFamily="34" charset="0"/>
              </a:rPr>
              <a:t> &amp; </a:t>
            </a:r>
            <a:r>
              <a:rPr lang="pt-PT" sz="2800" b="1" dirty="0" err="1">
                <a:solidFill>
                  <a:schemeClr val="bg1"/>
                </a:solidFill>
                <a:latin typeface="Arial" pitchFamily="34" charset="0"/>
                <a:cs typeface="Arial" pitchFamily="34" charset="0"/>
              </a:rPr>
              <a:t>Contacts</a:t>
            </a:r>
            <a:endParaRPr lang="pt-PT" sz="2800" b="1" dirty="0"/>
          </a:p>
        </p:txBody>
      </p:sp>
      <p:sp>
        <p:nvSpPr>
          <p:cNvPr id="5" name="Marcador de Posição de Conteúdo 2"/>
          <p:cNvSpPr txBox="1">
            <a:spLocks/>
          </p:cNvSpPr>
          <p:nvPr/>
        </p:nvSpPr>
        <p:spPr>
          <a:xfrm>
            <a:off x="381000" y="1143000"/>
            <a:ext cx="8229600"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en-US" sz="1800" b="1" dirty="0"/>
              <a:t>Main bibliography</a:t>
            </a:r>
          </a:p>
          <a:p>
            <a:pPr algn="just">
              <a:defRPr/>
            </a:pPr>
            <a:r>
              <a:rPr lang="en-US" sz="1800" dirty="0"/>
              <a:t>“</a:t>
            </a:r>
            <a:r>
              <a:rPr lang="en-US" sz="1800" dirty="0" err="1"/>
              <a:t>TinyML</a:t>
            </a:r>
            <a:r>
              <a:rPr lang="en-US" sz="1800" dirty="0"/>
              <a:t>: Machine Learning with TensorFlow Lite on Arduino and Ultra-Low-Power Microcontrollers”, 2020, Pete Warden</a:t>
            </a:r>
          </a:p>
          <a:p>
            <a:pPr algn="just">
              <a:defRPr/>
            </a:pPr>
            <a:r>
              <a:rPr lang="en-US" sz="1800" dirty="0"/>
              <a:t>“Hands-On Machine Learning with Scikit-Learn, </a:t>
            </a:r>
            <a:r>
              <a:rPr lang="en-US" sz="1800" dirty="0" err="1"/>
              <a:t>Keras</a:t>
            </a:r>
            <a:r>
              <a:rPr lang="en-US" sz="1800" dirty="0"/>
              <a:t>, and TensorFlow: Concepts, Tools, and Techniques to Build Intelligent Systems”, </a:t>
            </a:r>
            <a:r>
              <a:rPr lang="en-US" sz="1800" dirty="0" err="1"/>
              <a:t>Aurélien</a:t>
            </a:r>
            <a:r>
              <a:rPr lang="en-US" sz="1800" dirty="0"/>
              <a:t> </a:t>
            </a:r>
            <a:r>
              <a:rPr lang="en-US" sz="1800" dirty="0" err="1"/>
              <a:t>Géron</a:t>
            </a:r>
            <a:r>
              <a:rPr lang="en-US" sz="1800" dirty="0"/>
              <a:t>, 2019</a:t>
            </a:r>
          </a:p>
          <a:p>
            <a:pPr algn="just">
              <a:defRPr/>
            </a:pPr>
            <a:endParaRPr lang="en-US" sz="1800" dirty="0"/>
          </a:p>
          <a:p>
            <a:pPr algn="just">
              <a:defRPr/>
            </a:pPr>
            <a:endParaRPr lang="en-US" sz="1800" dirty="0"/>
          </a:p>
          <a:p>
            <a:pPr marL="0" indent="0" algn="just">
              <a:buNone/>
              <a:defRPr/>
            </a:pPr>
            <a:r>
              <a:rPr lang="pt-PT" sz="1800" b="1" dirty="0"/>
              <a:t>Email </a:t>
            </a:r>
            <a:r>
              <a:rPr lang="pt-PT" sz="1800" b="1" dirty="0" err="1"/>
              <a:t>contact</a:t>
            </a:r>
            <a:endParaRPr lang="pt-PT" sz="1800" b="1" dirty="0"/>
          </a:p>
          <a:p>
            <a:pPr algn="just">
              <a:defRPr/>
            </a:pPr>
            <a:r>
              <a:rPr lang="pt-PT" sz="1800" u="sng" dirty="0"/>
              <a:t>amoreira@ipca.pt</a:t>
            </a:r>
          </a:p>
          <a:p>
            <a:pPr algn="just">
              <a:defRPr/>
            </a:pPr>
            <a:endParaRPr lang="pt-PT" sz="1800" dirty="0"/>
          </a:p>
        </p:txBody>
      </p:sp>
      <p:sp>
        <p:nvSpPr>
          <p:cNvPr id="3" name="Marcador de Posição do Rodapé 2"/>
          <p:cNvSpPr>
            <a:spLocks noGrp="1"/>
          </p:cNvSpPr>
          <p:nvPr>
            <p:ph type="ftr" sz="quarter" idx="11"/>
          </p:nvPr>
        </p:nvSpPr>
        <p:spPr/>
        <p:txBody>
          <a:bodyPr/>
          <a:lstStyle/>
          <a:p>
            <a:r>
              <a:rPr lang="pt-PT"/>
              <a:t>AMoreira - EAIS - Embedded Artificial Intelligence Systems    </a:t>
            </a:r>
          </a:p>
        </p:txBody>
      </p:sp>
      <p:sp>
        <p:nvSpPr>
          <p:cNvPr id="4" name="Marcador de Posição do Número do Diapositivo 3"/>
          <p:cNvSpPr>
            <a:spLocks noGrp="1"/>
          </p:cNvSpPr>
          <p:nvPr>
            <p:ph type="sldNum" sz="quarter" idx="12"/>
          </p:nvPr>
        </p:nvSpPr>
        <p:spPr/>
        <p:txBody>
          <a:bodyPr/>
          <a:lstStyle/>
          <a:p>
            <a:fld id="{3A728B97-0C0B-4CC5-B386-8A9695770674}" type="slidenum">
              <a:rPr lang="pt-PT" smtClean="0"/>
              <a:t>7</a:t>
            </a:fld>
            <a:endParaRPr lang="pt-PT"/>
          </a:p>
        </p:txBody>
      </p:sp>
    </p:spTree>
    <p:extLst>
      <p:ext uri="{BB962C8B-B14F-4D97-AF65-F5344CB8AC3E}">
        <p14:creationId xmlns:p14="http://schemas.microsoft.com/office/powerpoint/2010/main" val="247770226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607</Words>
  <Application>Microsoft Office PowerPoint</Application>
  <PresentationFormat>On-screen Show (4:3)</PresentationFormat>
  <Paragraphs>95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Tema do Office</vt:lpstr>
      <vt:lpstr>PowerPoint Presentation</vt:lpstr>
      <vt:lpstr>Summary</vt:lpstr>
      <vt:lpstr>Curricular Unit Objectives</vt:lpstr>
      <vt:lpstr>Programme</vt:lpstr>
      <vt:lpstr>Course evaluation</vt:lpstr>
      <vt:lpstr>Final Project</vt:lpstr>
      <vt:lpstr>Bibliography &amp; 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António Moreira</dc:creator>
  <cp:lastModifiedBy>António Herculano de Jesus Moreira</cp:lastModifiedBy>
  <cp:revision>33</cp:revision>
  <dcterms:created xsi:type="dcterms:W3CDTF">2016-10-27T13:38:22Z</dcterms:created>
  <dcterms:modified xsi:type="dcterms:W3CDTF">2025-01-09T12:26:26Z</dcterms:modified>
</cp:coreProperties>
</file>