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73" r:id="rId6"/>
    <p:sldId id="260" r:id="rId7"/>
    <p:sldId id="270" r:id="rId8"/>
    <p:sldId id="271" r:id="rId9"/>
    <p:sldId id="262" r:id="rId10"/>
    <p:sldId id="263" r:id="rId11"/>
    <p:sldId id="264" r:id="rId12"/>
    <p:sldId id="265" r:id="rId13"/>
    <p:sldId id="266" r:id="rId14"/>
    <p:sldId id="272" r:id="rId15"/>
    <p:sldId id="267"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9" autoAdjust="0"/>
    <p:restoredTop sz="94660"/>
  </p:normalViewPr>
  <p:slideViewPr>
    <p:cSldViewPr snapToGrid="0">
      <p:cViewPr>
        <p:scale>
          <a:sx n="66" d="100"/>
          <a:sy n="66" d="100"/>
        </p:scale>
        <p:origin x="38"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7T17:51:06.1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7T17:51:23.714"/>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35" y="1788456"/>
            <a:ext cx="8361228" cy="2098227"/>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20" y="3956284"/>
            <a:ext cx="6831673" cy="1086238"/>
          </a:xfrm>
        </p:spPr>
        <p:txBody>
          <a:bodyPr>
            <a:normAutofit/>
          </a:bodyPr>
          <a:lstStyle>
            <a:lvl1pPr marL="0" indent="0" algn="ctr">
              <a:lnSpc>
                <a:spcPct val="112000"/>
              </a:lnSpc>
              <a:spcBef>
                <a:spcPts val="0"/>
              </a:spcBef>
              <a:spcAft>
                <a:spcPts val="0"/>
              </a:spcAft>
              <a:buNone/>
              <a:defRPr sz="2300"/>
            </a:lvl1pPr>
            <a:lvl2pPr marL="457172" indent="0" algn="ctr">
              <a:buNone/>
              <a:defRPr sz="1999"/>
            </a:lvl2pPr>
            <a:lvl3pPr marL="914344" indent="0" algn="ctr">
              <a:buNone/>
              <a:defRPr sz="1799"/>
            </a:lvl3pPr>
            <a:lvl4pPr marL="1371516" indent="0" algn="ctr">
              <a:buNone/>
              <a:defRPr sz="1601"/>
            </a:lvl4pPr>
            <a:lvl5pPr marL="1828685" indent="0" algn="ctr">
              <a:buNone/>
              <a:defRPr sz="1601"/>
            </a:lvl5pPr>
            <a:lvl6pPr marL="2285857" indent="0" algn="ctr">
              <a:buNone/>
              <a:defRPr sz="1601"/>
            </a:lvl6pPr>
            <a:lvl7pPr marL="2743031" indent="0" algn="ctr">
              <a:buNone/>
              <a:defRPr sz="1601"/>
            </a:lvl7pPr>
            <a:lvl8pPr marL="3200203" indent="0" algn="ctr">
              <a:buNone/>
              <a:defRPr sz="1601"/>
            </a:lvl8pPr>
            <a:lvl9pPr marL="3657373" indent="0" algn="ctr">
              <a:buNone/>
              <a:defRPr sz="1601"/>
            </a:lvl9pPr>
          </a:lstStyle>
          <a:p>
            <a:r>
              <a:rPr lang="en-US"/>
              <a:t>Click to edit Master subtitle style</a:t>
            </a:r>
            <a:endParaRPr lang="en-US" dirty="0"/>
          </a:p>
        </p:txBody>
      </p:sp>
      <p:sp>
        <p:nvSpPr>
          <p:cNvPr id="4" name="Date Placeholder 3"/>
          <p:cNvSpPr>
            <a:spLocks noGrp="1"/>
          </p:cNvSpPr>
          <p:nvPr>
            <p:ph type="dt" sz="half" idx="10"/>
          </p:nvPr>
        </p:nvSpPr>
        <p:spPr>
          <a:xfrm>
            <a:off x="752874" y="6453391"/>
            <a:ext cx="1607945" cy="404615"/>
          </a:xfrm>
        </p:spPr>
        <p:txBody>
          <a:bodyPr/>
          <a:lstStyle>
            <a:lvl1pPr>
              <a:defRPr baseline="0">
                <a:solidFill>
                  <a:schemeClr val="tx2"/>
                </a:solidFill>
              </a:defRPr>
            </a:lvl1pPr>
          </a:lstStyle>
          <a:p>
            <a:fld id="{87DE6118-2437-4B30-8E3C-4D2BE6020583}" type="datetimeFigureOut">
              <a:rPr lang="en-US" dirty="0"/>
              <a:pPr/>
              <a:t>6/29/2024</a:t>
            </a:fld>
            <a:endParaRPr lang="en-US" dirty="0"/>
          </a:p>
        </p:txBody>
      </p:sp>
      <p:sp>
        <p:nvSpPr>
          <p:cNvPr id="5" name="Footer Placeholder 4"/>
          <p:cNvSpPr>
            <a:spLocks noGrp="1"/>
          </p:cNvSpPr>
          <p:nvPr>
            <p:ph type="ftr" sz="quarter" idx="11"/>
          </p:nvPr>
        </p:nvSpPr>
        <p:spPr>
          <a:xfrm>
            <a:off x="2584060" y="6453391"/>
            <a:ext cx="7023378" cy="404615"/>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91" y="6453391"/>
            <a:ext cx="1596292" cy="404615"/>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71" y="744475"/>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2" y="2295530"/>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73" y="624162"/>
            <a:ext cx="1565767"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12" y="624162"/>
            <a:ext cx="8179642"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38" y="1301365"/>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38" y="4216333"/>
            <a:ext cx="9612971" cy="1143325"/>
          </a:xfrm>
        </p:spPr>
        <p:txBody>
          <a:bodyPr/>
          <a:lstStyle>
            <a:lvl1pPr marL="0" indent="0" algn="r">
              <a:lnSpc>
                <a:spcPct val="112000"/>
              </a:lnSpc>
              <a:spcBef>
                <a:spcPts val="0"/>
              </a:spcBef>
              <a:spcAft>
                <a:spcPts val="0"/>
              </a:spcAft>
              <a:buNone/>
              <a:defRPr sz="2400">
                <a:solidFill>
                  <a:schemeClr val="tx2"/>
                </a:solidFill>
              </a:defRPr>
            </a:lvl1pPr>
            <a:lvl2pPr marL="457172" indent="0">
              <a:buNone/>
              <a:defRPr sz="1999">
                <a:solidFill>
                  <a:schemeClr val="tx1">
                    <a:tint val="75000"/>
                  </a:schemeClr>
                </a:solidFill>
              </a:defRPr>
            </a:lvl2pPr>
            <a:lvl3pPr marL="914344" indent="0">
              <a:buNone/>
              <a:defRPr sz="1799">
                <a:solidFill>
                  <a:schemeClr val="tx1">
                    <a:tint val="75000"/>
                  </a:schemeClr>
                </a:solidFill>
              </a:defRPr>
            </a:lvl3pPr>
            <a:lvl4pPr marL="1371516" indent="0">
              <a:buNone/>
              <a:defRPr sz="1601">
                <a:solidFill>
                  <a:schemeClr val="tx1">
                    <a:tint val="75000"/>
                  </a:schemeClr>
                </a:solidFill>
              </a:defRPr>
            </a:lvl4pPr>
            <a:lvl5pPr marL="1828685" indent="0">
              <a:buNone/>
              <a:defRPr sz="1601">
                <a:solidFill>
                  <a:schemeClr val="tx1">
                    <a:tint val="75000"/>
                  </a:schemeClr>
                </a:solidFill>
              </a:defRPr>
            </a:lvl5pPr>
            <a:lvl6pPr marL="2285857" indent="0">
              <a:buNone/>
              <a:defRPr sz="1601">
                <a:solidFill>
                  <a:schemeClr val="tx1">
                    <a:tint val="75000"/>
                  </a:schemeClr>
                </a:solidFill>
              </a:defRPr>
            </a:lvl6pPr>
            <a:lvl7pPr marL="2743031" indent="0">
              <a:buNone/>
              <a:defRPr sz="1601">
                <a:solidFill>
                  <a:schemeClr val="tx1">
                    <a:tint val="75000"/>
                  </a:schemeClr>
                </a:solidFill>
              </a:defRPr>
            </a:lvl7pPr>
            <a:lvl8pPr marL="3200203" indent="0">
              <a:buNone/>
              <a:defRPr sz="1601">
                <a:solidFill>
                  <a:schemeClr val="tx1">
                    <a:tint val="75000"/>
                  </a:schemeClr>
                </a:solidFill>
              </a:defRPr>
            </a:lvl8pPr>
            <a:lvl9pPr marL="3657373" indent="0">
              <a:buNone/>
              <a:defRPr sz="16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13" y="6453391"/>
            <a:ext cx="1622409" cy="404615"/>
          </a:xfrm>
        </p:spPr>
        <p:txBody>
          <a:bodyPr/>
          <a:lstStyle>
            <a:lvl1pPr>
              <a:defRPr>
                <a:solidFill>
                  <a:schemeClr val="tx2"/>
                </a:solidFill>
              </a:defRPr>
            </a:lvl1pPr>
          </a:lstStyle>
          <a:p>
            <a:fld id="{87DE6118-2437-4B30-8E3C-4D2BE6020583}" type="datetimeFigureOut">
              <a:rPr lang="en-US" dirty="0"/>
              <a:pPr/>
              <a:t>6/29/2024</a:t>
            </a:fld>
            <a:endParaRPr lang="en-US" dirty="0"/>
          </a:p>
        </p:txBody>
      </p:sp>
      <p:sp>
        <p:nvSpPr>
          <p:cNvPr id="5" name="Footer Placeholder 4"/>
          <p:cNvSpPr>
            <a:spLocks noGrp="1"/>
          </p:cNvSpPr>
          <p:nvPr>
            <p:ph type="ftr" sz="quarter" idx="11"/>
          </p:nvPr>
        </p:nvSpPr>
        <p:spPr>
          <a:xfrm>
            <a:off x="2584320" y="6453391"/>
            <a:ext cx="7023378" cy="404615"/>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91" y="6453391"/>
            <a:ext cx="1596292" cy="404615"/>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74" y="1685653"/>
            <a:ext cx="3275014"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3" y="2286005"/>
            <a:ext cx="4447786" cy="358140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14" y="2286005"/>
            <a:ext cx="4447786" cy="35814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85802"/>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7" y="2340867"/>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72" indent="0">
              <a:buNone/>
              <a:defRPr sz="1999" b="1"/>
            </a:lvl2pPr>
            <a:lvl3pPr marL="914344" indent="0">
              <a:buNone/>
              <a:defRPr sz="1799" b="1"/>
            </a:lvl3pPr>
            <a:lvl4pPr marL="1371516" indent="0">
              <a:buNone/>
              <a:defRPr sz="1601" b="1"/>
            </a:lvl4pPr>
            <a:lvl5pPr marL="1828685" indent="0">
              <a:buNone/>
              <a:defRPr sz="1601" b="1"/>
            </a:lvl5pPr>
            <a:lvl6pPr marL="2285857" indent="0">
              <a:buNone/>
              <a:defRPr sz="1601" b="1"/>
            </a:lvl6pPr>
            <a:lvl7pPr marL="2743031" indent="0">
              <a:buNone/>
              <a:defRPr sz="1601" b="1"/>
            </a:lvl7pPr>
            <a:lvl8pPr marL="3200203" indent="0">
              <a:buNone/>
              <a:defRPr sz="1601" b="1"/>
            </a:lvl8pPr>
            <a:lvl9pPr marL="3657373" indent="0">
              <a:buNone/>
              <a:defRPr sz="1601" b="1"/>
            </a:lvl9pPr>
          </a:lstStyle>
          <a:p>
            <a:pPr lvl="0"/>
            <a:r>
              <a:rPr lang="en-US"/>
              <a:t>Click to edit Master text styles</a:t>
            </a:r>
          </a:p>
        </p:txBody>
      </p:sp>
      <p:sp>
        <p:nvSpPr>
          <p:cNvPr id="4" name="Content Placeholder 3"/>
          <p:cNvSpPr>
            <a:spLocks noGrp="1"/>
          </p:cNvSpPr>
          <p:nvPr>
            <p:ph sz="half" idx="2"/>
          </p:nvPr>
        </p:nvSpPr>
        <p:spPr>
          <a:xfrm>
            <a:off x="1371607" y="3305213"/>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22" y="2340867"/>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72" indent="0">
              <a:buNone/>
              <a:defRPr sz="1999" b="1"/>
            </a:lvl2pPr>
            <a:lvl3pPr marL="914344" indent="0">
              <a:buNone/>
              <a:defRPr sz="1799" b="1"/>
            </a:lvl3pPr>
            <a:lvl4pPr marL="1371516" indent="0">
              <a:buNone/>
              <a:defRPr sz="1601" b="1"/>
            </a:lvl4pPr>
            <a:lvl5pPr marL="1828685" indent="0">
              <a:buNone/>
              <a:defRPr sz="1601" b="1"/>
            </a:lvl5pPr>
            <a:lvl6pPr marL="2285857" indent="0">
              <a:buNone/>
              <a:defRPr sz="1601" b="1"/>
            </a:lvl6pPr>
            <a:lvl7pPr marL="2743031" indent="0">
              <a:buNone/>
              <a:defRPr sz="1601" b="1"/>
            </a:lvl7pPr>
            <a:lvl8pPr marL="3200203" indent="0">
              <a:buNone/>
              <a:defRPr sz="1601" b="1"/>
            </a:lvl8pPr>
            <a:lvl9pPr marL="3657373" indent="0">
              <a:buNone/>
              <a:defRPr sz="1601" b="1"/>
            </a:lvl9pPr>
          </a:lstStyle>
          <a:p>
            <a:pPr lvl="0"/>
            <a:r>
              <a:rPr lang="en-US"/>
              <a:t>Click to edit Master text styles</a:t>
            </a:r>
          </a:p>
        </p:txBody>
      </p:sp>
      <p:sp>
        <p:nvSpPr>
          <p:cNvPr id="6" name="Content Placeholder 5"/>
          <p:cNvSpPr>
            <a:spLocks noGrp="1"/>
          </p:cNvSpPr>
          <p:nvPr>
            <p:ph sz="quarter" idx="4"/>
          </p:nvPr>
        </p:nvSpPr>
        <p:spPr>
          <a:xfrm>
            <a:off x="6525022" y="3305213"/>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4" y="377"/>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14" y="685804"/>
            <a:ext cx="3855721" cy="2157883"/>
          </a:xfrm>
        </p:spPr>
        <p:txBody>
          <a:bodyPr anchor="t">
            <a:noAutofit/>
          </a:bodyPr>
          <a:lstStyle>
            <a:lvl1pPr>
              <a:lnSpc>
                <a:spcPct val="84000"/>
              </a:lnSpc>
              <a:defRPr sz="4801"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5" y="685804"/>
            <a:ext cx="5212079" cy="5175250"/>
          </a:xfrm>
        </p:spPr>
        <p:txBody>
          <a:bodyPr/>
          <a:lstStyle>
            <a:lvl1pPr>
              <a:defRPr sz="1999"/>
            </a:lvl1pPr>
            <a:lvl2pPr>
              <a:defRPr sz="1999"/>
            </a:lvl2pPr>
            <a:lvl3pPr>
              <a:defRPr sz="1799"/>
            </a:lvl3pPr>
            <a:lvl4pPr>
              <a:defRPr sz="1799"/>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14" y="2856345"/>
            <a:ext cx="3855721" cy="3011056"/>
          </a:xfrm>
        </p:spPr>
        <p:txBody>
          <a:bodyPr/>
          <a:lstStyle>
            <a:lvl1pPr marL="0" indent="0">
              <a:lnSpc>
                <a:spcPct val="113000"/>
              </a:lnSpc>
              <a:spcBef>
                <a:spcPts val="0"/>
              </a:spcBef>
              <a:spcAft>
                <a:spcPts val="1501"/>
              </a:spcAft>
              <a:buNone/>
              <a:defRPr sz="1601"/>
            </a:lvl1pPr>
            <a:lvl2pPr marL="457172" indent="0">
              <a:buNone/>
              <a:defRPr sz="1401"/>
            </a:lvl2pPr>
            <a:lvl3pPr marL="914344" indent="0">
              <a:buNone/>
              <a:defRPr sz="1200"/>
            </a:lvl3pPr>
            <a:lvl4pPr marL="1371516" indent="0">
              <a:buNone/>
              <a:defRPr sz="1000"/>
            </a:lvl4pPr>
            <a:lvl5pPr marL="1828685" indent="0">
              <a:buNone/>
              <a:defRPr sz="1000"/>
            </a:lvl5pPr>
            <a:lvl6pPr marL="2285857" indent="0">
              <a:buNone/>
              <a:defRPr sz="1000"/>
            </a:lvl6pPr>
            <a:lvl7pPr marL="2743031" indent="0">
              <a:buNone/>
              <a:defRPr sz="1000"/>
            </a:lvl7pPr>
            <a:lvl8pPr marL="3200203" indent="0">
              <a:buNone/>
              <a:defRPr sz="1000"/>
            </a:lvl8pPr>
            <a:lvl9pPr marL="365737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6" y="6453391"/>
            <a:ext cx="1204572" cy="404615"/>
          </a:xfrm>
        </p:spPr>
        <p:txBody>
          <a:bodyPr/>
          <a:lstStyle>
            <a:lvl1pPr>
              <a:defRPr>
                <a:solidFill>
                  <a:schemeClr val="tx2"/>
                </a:solidFill>
              </a:defRPr>
            </a:lvl1pPr>
          </a:lstStyle>
          <a:p>
            <a:fld id="{87DE6118-2437-4B30-8E3C-4D2BE6020583}" type="datetimeFigureOut">
              <a:rPr lang="en-US" dirty="0"/>
              <a:pPr/>
              <a:t>6/29/2024</a:t>
            </a:fld>
            <a:endParaRPr lang="en-US" dirty="0"/>
          </a:p>
        </p:txBody>
      </p:sp>
      <p:sp>
        <p:nvSpPr>
          <p:cNvPr id="6" name="Footer Placeholder 5"/>
          <p:cNvSpPr>
            <a:spLocks noGrp="1"/>
          </p:cNvSpPr>
          <p:nvPr>
            <p:ph type="ftr" sz="quarter" idx="11"/>
          </p:nvPr>
        </p:nvSpPr>
        <p:spPr>
          <a:xfrm>
            <a:off x="2205954" y="6453391"/>
            <a:ext cx="2373675" cy="404615"/>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6" y="6453391"/>
            <a:ext cx="1596292" cy="404615"/>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33" y="377"/>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4" y="377"/>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14" y="685804"/>
            <a:ext cx="3855721" cy="2157883"/>
          </a:xfrm>
        </p:spPr>
        <p:txBody>
          <a:bodyPr anchor="t">
            <a:normAutofit/>
          </a:bodyPr>
          <a:lstStyle>
            <a:lvl1pPr>
              <a:lnSpc>
                <a:spcPct val="84000"/>
              </a:lnSpc>
              <a:defRPr sz="4801"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31" y="6"/>
            <a:ext cx="6659880" cy="6857998"/>
          </a:xfrm>
        </p:spPr>
        <p:txBody>
          <a:bodyPr anchor="t">
            <a:normAutofit/>
          </a:bodyPr>
          <a:lstStyle>
            <a:lvl1pPr marL="0" indent="0">
              <a:buNone/>
              <a:defRPr sz="1999"/>
            </a:lvl1pPr>
            <a:lvl2pPr marL="457172" indent="0">
              <a:buNone/>
              <a:defRPr sz="1999"/>
            </a:lvl2pPr>
            <a:lvl3pPr marL="914344" indent="0">
              <a:buNone/>
              <a:defRPr sz="1999"/>
            </a:lvl3pPr>
            <a:lvl4pPr marL="1371516" indent="0">
              <a:buNone/>
              <a:defRPr sz="1999"/>
            </a:lvl4pPr>
            <a:lvl5pPr marL="1828685" indent="0">
              <a:buNone/>
              <a:defRPr sz="1999"/>
            </a:lvl5pPr>
            <a:lvl6pPr marL="2285857" indent="0">
              <a:buNone/>
              <a:defRPr sz="1999"/>
            </a:lvl6pPr>
            <a:lvl7pPr marL="2743031" indent="0">
              <a:buNone/>
              <a:defRPr sz="1999"/>
            </a:lvl7pPr>
            <a:lvl8pPr marL="3200203" indent="0">
              <a:buNone/>
              <a:defRPr sz="1999"/>
            </a:lvl8pPr>
            <a:lvl9pPr marL="365737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723914" y="2855972"/>
            <a:ext cx="3855721" cy="3011432"/>
          </a:xfrm>
        </p:spPr>
        <p:txBody>
          <a:bodyPr/>
          <a:lstStyle>
            <a:lvl1pPr marL="0" indent="0">
              <a:lnSpc>
                <a:spcPct val="113000"/>
              </a:lnSpc>
              <a:spcBef>
                <a:spcPts val="0"/>
              </a:spcBef>
              <a:spcAft>
                <a:spcPts val="1501"/>
              </a:spcAft>
              <a:buNone/>
              <a:defRPr sz="1601"/>
            </a:lvl1pPr>
            <a:lvl2pPr marL="457172" indent="0">
              <a:buNone/>
              <a:defRPr sz="1401"/>
            </a:lvl2pPr>
            <a:lvl3pPr marL="914344" indent="0">
              <a:buNone/>
              <a:defRPr sz="1200"/>
            </a:lvl3pPr>
            <a:lvl4pPr marL="1371516" indent="0">
              <a:buNone/>
              <a:defRPr sz="1000"/>
            </a:lvl4pPr>
            <a:lvl5pPr marL="1828685" indent="0">
              <a:buNone/>
              <a:defRPr sz="1000"/>
            </a:lvl5pPr>
            <a:lvl6pPr marL="2285857" indent="0">
              <a:buNone/>
              <a:defRPr sz="1000"/>
            </a:lvl6pPr>
            <a:lvl7pPr marL="2743031" indent="0">
              <a:buNone/>
              <a:defRPr sz="1000"/>
            </a:lvl7pPr>
            <a:lvl8pPr marL="3200203" indent="0">
              <a:buNone/>
              <a:defRPr sz="1000"/>
            </a:lvl8pPr>
            <a:lvl9pPr marL="365737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6" y="6453391"/>
            <a:ext cx="1204572" cy="404615"/>
          </a:xfrm>
        </p:spPr>
        <p:txBody>
          <a:bodyPr/>
          <a:lstStyle>
            <a:lvl1pPr>
              <a:defRPr>
                <a:solidFill>
                  <a:schemeClr val="tx2"/>
                </a:solidFill>
              </a:defRPr>
            </a:lvl1pPr>
          </a:lstStyle>
          <a:p>
            <a:fld id="{87DE6118-2437-4B30-8E3C-4D2BE6020583}" type="datetimeFigureOut">
              <a:rPr lang="en-US" dirty="0"/>
              <a:pPr/>
              <a:t>6/29/2024</a:t>
            </a:fld>
            <a:endParaRPr lang="en-US" dirty="0"/>
          </a:p>
        </p:txBody>
      </p:sp>
      <p:sp>
        <p:nvSpPr>
          <p:cNvPr id="6" name="Footer Placeholder 5"/>
          <p:cNvSpPr>
            <a:spLocks noGrp="1"/>
          </p:cNvSpPr>
          <p:nvPr>
            <p:ph type="ftr" sz="quarter" idx="11"/>
          </p:nvPr>
        </p:nvSpPr>
        <p:spPr>
          <a:xfrm>
            <a:off x="2205954" y="6453391"/>
            <a:ext cx="2373675" cy="404615"/>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6" y="6453391"/>
            <a:ext cx="1596292" cy="404615"/>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33" y="377"/>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2" y="685802"/>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2" y="2286007"/>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4" y="6453391"/>
            <a:ext cx="1204572" cy="404615"/>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6/29/2024</a:t>
            </a:fld>
            <a:endParaRPr lang="en-US" dirty="0"/>
          </a:p>
        </p:txBody>
      </p:sp>
      <p:sp>
        <p:nvSpPr>
          <p:cNvPr id="5" name="Footer Placeholder 4"/>
          <p:cNvSpPr>
            <a:spLocks noGrp="1"/>
          </p:cNvSpPr>
          <p:nvPr>
            <p:ph type="ftr" sz="quarter" idx="3"/>
          </p:nvPr>
        </p:nvSpPr>
        <p:spPr>
          <a:xfrm>
            <a:off x="2893569" y="6453391"/>
            <a:ext cx="6280830" cy="404615"/>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44" y="6453391"/>
            <a:ext cx="1596292" cy="404615"/>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105" y="377"/>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44"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25" indent="-384025" algn="l" defTabSz="914344"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914344" indent="-384025" algn="l" defTabSz="914344"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1371516" indent="-384025" algn="l" defTabSz="914344"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1828685" indent="-384025" algn="l" defTabSz="914344"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2285857" indent="-384025" algn="l" defTabSz="914344" rtl="0" eaLnBrk="1" latinLnBrk="0" hangingPunct="1">
        <a:lnSpc>
          <a:spcPct val="94000"/>
        </a:lnSpc>
        <a:spcBef>
          <a:spcPts val="500"/>
        </a:spcBef>
        <a:spcAft>
          <a:spcPts val="200"/>
        </a:spcAft>
        <a:buFont typeface="Franklin Gothic Book" panose="020B0503020102020204" pitchFamily="34" charset="0"/>
        <a:buChar char="■"/>
        <a:defRPr sz="1601" kern="1200" baseline="0">
          <a:solidFill>
            <a:schemeClr val="tx2"/>
          </a:solidFill>
          <a:latin typeface="+mn-lt"/>
          <a:ea typeface="+mn-ea"/>
          <a:cs typeface="+mn-cs"/>
        </a:defRPr>
      </a:lvl5pPr>
      <a:lvl6pPr marL="2743031" indent="-384025" algn="l" defTabSz="914344" rtl="0" eaLnBrk="1" latinLnBrk="0" hangingPunct="1">
        <a:lnSpc>
          <a:spcPct val="94000"/>
        </a:lnSpc>
        <a:spcBef>
          <a:spcPts val="500"/>
        </a:spcBef>
        <a:spcAft>
          <a:spcPts val="200"/>
        </a:spcAft>
        <a:buFont typeface="Franklin Gothic Book" panose="020B0503020102020204" pitchFamily="34" charset="0"/>
        <a:buChar char="–"/>
        <a:defRPr sz="1601" i="1" kern="1200" baseline="0">
          <a:solidFill>
            <a:schemeClr val="tx2"/>
          </a:solidFill>
          <a:latin typeface="+mn-lt"/>
          <a:ea typeface="+mn-ea"/>
          <a:cs typeface="+mn-cs"/>
        </a:defRPr>
      </a:lvl6pPr>
      <a:lvl7pPr marL="3200203"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kern="1200" baseline="0">
          <a:solidFill>
            <a:schemeClr val="tx2"/>
          </a:solidFill>
          <a:latin typeface="+mn-lt"/>
          <a:ea typeface="+mn-ea"/>
          <a:cs typeface="+mn-cs"/>
        </a:defRPr>
      </a:lvl7pPr>
      <a:lvl8pPr marL="3657373"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i="1" kern="1200" baseline="0">
          <a:solidFill>
            <a:schemeClr val="tx2"/>
          </a:solidFill>
          <a:latin typeface="+mn-lt"/>
          <a:ea typeface="+mn-ea"/>
          <a:cs typeface="+mn-cs"/>
        </a:defRPr>
      </a:lvl8pPr>
      <a:lvl9pPr marL="4114548"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kern="1200" baseline="0">
          <a:solidFill>
            <a:schemeClr val="tx2"/>
          </a:solidFill>
          <a:latin typeface="+mn-lt"/>
          <a:ea typeface="+mn-ea"/>
          <a:cs typeface="+mn-cs"/>
        </a:defRPr>
      </a:lvl9pPr>
    </p:bodyStyle>
    <p:otherStyle>
      <a:defPPr>
        <a:defRPr lang="en-US"/>
      </a:defPPr>
      <a:lvl1pPr marL="0" algn="l" defTabSz="914344" rtl="0" eaLnBrk="1" latinLnBrk="0" hangingPunct="1">
        <a:defRPr sz="1799" kern="1200">
          <a:solidFill>
            <a:schemeClr val="tx1"/>
          </a:solidFill>
          <a:latin typeface="+mn-lt"/>
          <a:ea typeface="+mn-ea"/>
          <a:cs typeface="+mn-cs"/>
        </a:defRPr>
      </a:lvl1pPr>
      <a:lvl2pPr marL="457172" algn="l" defTabSz="914344" rtl="0" eaLnBrk="1" latinLnBrk="0" hangingPunct="1">
        <a:defRPr sz="1799" kern="1200">
          <a:solidFill>
            <a:schemeClr val="tx1"/>
          </a:solidFill>
          <a:latin typeface="+mn-lt"/>
          <a:ea typeface="+mn-ea"/>
          <a:cs typeface="+mn-cs"/>
        </a:defRPr>
      </a:lvl2pPr>
      <a:lvl3pPr marL="914344" algn="l" defTabSz="914344" rtl="0" eaLnBrk="1" latinLnBrk="0" hangingPunct="1">
        <a:defRPr sz="1799" kern="1200">
          <a:solidFill>
            <a:schemeClr val="tx1"/>
          </a:solidFill>
          <a:latin typeface="+mn-lt"/>
          <a:ea typeface="+mn-ea"/>
          <a:cs typeface="+mn-cs"/>
        </a:defRPr>
      </a:lvl3pPr>
      <a:lvl4pPr marL="1371516" algn="l" defTabSz="914344" rtl="0" eaLnBrk="1" latinLnBrk="0" hangingPunct="1">
        <a:defRPr sz="1799" kern="1200">
          <a:solidFill>
            <a:schemeClr val="tx1"/>
          </a:solidFill>
          <a:latin typeface="+mn-lt"/>
          <a:ea typeface="+mn-ea"/>
          <a:cs typeface="+mn-cs"/>
        </a:defRPr>
      </a:lvl4pPr>
      <a:lvl5pPr marL="1828685" algn="l" defTabSz="914344" rtl="0" eaLnBrk="1" latinLnBrk="0" hangingPunct="1">
        <a:defRPr sz="1799" kern="1200">
          <a:solidFill>
            <a:schemeClr val="tx1"/>
          </a:solidFill>
          <a:latin typeface="+mn-lt"/>
          <a:ea typeface="+mn-ea"/>
          <a:cs typeface="+mn-cs"/>
        </a:defRPr>
      </a:lvl5pPr>
      <a:lvl6pPr marL="2285857" algn="l" defTabSz="914344" rtl="0" eaLnBrk="1" latinLnBrk="0" hangingPunct="1">
        <a:defRPr sz="1799" kern="1200">
          <a:solidFill>
            <a:schemeClr val="tx1"/>
          </a:solidFill>
          <a:latin typeface="+mn-lt"/>
          <a:ea typeface="+mn-ea"/>
          <a:cs typeface="+mn-cs"/>
        </a:defRPr>
      </a:lvl6pPr>
      <a:lvl7pPr marL="2743031" algn="l" defTabSz="914344" rtl="0" eaLnBrk="1" latinLnBrk="0" hangingPunct="1">
        <a:defRPr sz="1799" kern="1200">
          <a:solidFill>
            <a:schemeClr val="tx1"/>
          </a:solidFill>
          <a:latin typeface="+mn-lt"/>
          <a:ea typeface="+mn-ea"/>
          <a:cs typeface="+mn-cs"/>
        </a:defRPr>
      </a:lvl7pPr>
      <a:lvl8pPr marL="3200203" algn="l" defTabSz="914344" rtl="0" eaLnBrk="1" latinLnBrk="0" hangingPunct="1">
        <a:defRPr sz="1799" kern="1200">
          <a:solidFill>
            <a:schemeClr val="tx1"/>
          </a:solidFill>
          <a:latin typeface="+mn-lt"/>
          <a:ea typeface="+mn-ea"/>
          <a:cs typeface="+mn-cs"/>
        </a:defRPr>
      </a:lvl8pPr>
      <a:lvl9pPr marL="3657373" algn="l" defTabSz="91434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userDrawn="1">
          <p15:clr>
            <a:srgbClr val="F26B43"/>
          </p15:clr>
        </p15:guide>
        <p15:guide id="4" orient="horz" pos="1440" userDrawn="1">
          <p15:clr>
            <a:srgbClr val="F26B43"/>
          </p15:clr>
        </p15:guide>
        <p15:guide id="6" orient="horz" pos="3696" userDrawn="1">
          <p15:clr>
            <a:srgbClr val="F26B43"/>
          </p15:clr>
        </p15:guide>
        <p15:guide id="7" orient="horz" pos="433" userDrawn="1">
          <p15:clr>
            <a:srgbClr val="F26B43"/>
          </p15:clr>
        </p15:guide>
        <p15:guide id="8" orient="horz" pos="1512" userDrawn="1">
          <p15:clr>
            <a:srgbClr val="F26B43"/>
          </p15:clr>
        </p15:guide>
        <p15:guide id="9" pos="6912" userDrawn="1">
          <p15:clr>
            <a:srgbClr val="F26B43"/>
          </p15:clr>
        </p15:guide>
        <p15:guide id="10" pos="937" userDrawn="1">
          <p15:clr>
            <a:srgbClr val="F26B43"/>
          </p15:clr>
        </p15:guide>
        <p15:guide id="11"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customXml" Target="../ink/ink2.xml"/><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A270-9CE3-4EC4-1F39-22FA24E149CE}"/>
              </a:ext>
            </a:extLst>
          </p:cNvPr>
          <p:cNvSpPr>
            <a:spLocks noGrp="1"/>
          </p:cNvSpPr>
          <p:nvPr>
            <p:ph type="ctrTitle"/>
          </p:nvPr>
        </p:nvSpPr>
        <p:spPr>
          <a:xfrm>
            <a:off x="4477744" y="1083359"/>
            <a:ext cx="5624410" cy="1735264"/>
          </a:xfrm>
        </p:spPr>
        <p:txBody>
          <a:bodyPr/>
          <a:lstStyle/>
          <a:p>
            <a:r>
              <a:rPr lang="en-IN" sz="4000" b="1" dirty="0">
                <a:solidFill>
                  <a:schemeClr val="accent4">
                    <a:lumMod val="75000"/>
                  </a:schemeClr>
                </a:solidFill>
              </a:rPr>
              <a:t>Business Analyst Experience program</a:t>
            </a:r>
          </a:p>
        </p:txBody>
      </p:sp>
      <p:sp>
        <p:nvSpPr>
          <p:cNvPr id="3" name="Subtitle 2">
            <a:extLst>
              <a:ext uri="{FF2B5EF4-FFF2-40B4-BE49-F238E27FC236}">
                <a16:creationId xmlns:a16="http://schemas.microsoft.com/office/drawing/2014/main" id="{74ACFA81-64FC-A788-3E73-FAAE81C822B3}"/>
              </a:ext>
            </a:extLst>
          </p:cNvPr>
          <p:cNvSpPr>
            <a:spLocks noGrp="1"/>
          </p:cNvSpPr>
          <p:nvPr>
            <p:ph type="subTitle" idx="1"/>
          </p:nvPr>
        </p:nvSpPr>
        <p:spPr>
          <a:xfrm>
            <a:off x="8051806" y="4670993"/>
            <a:ext cx="3054217" cy="1548975"/>
          </a:xfrm>
        </p:spPr>
        <p:txBody>
          <a:bodyPr>
            <a:normAutofit fontScale="92500"/>
          </a:bodyPr>
          <a:lstStyle/>
          <a:p>
            <a:pPr algn="l"/>
            <a:r>
              <a:rPr lang="en-IN" sz="1799" b="1" dirty="0"/>
              <a:t>Submitted By:</a:t>
            </a:r>
          </a:p>
          <a:p>
            <a:pPr algn="l"/>
            <a:r>
              <a:rPr lang="en-IN" sz="1799" b="1" dirty="0"/>
              <a:t>Name: Enna Gupta</a:t>
            </a:r>
          </a:p>
          <a:p>
            <a:pPr algn="l"/>
            <a:r>
              <a:rPr lang="en-IN" sz="1799" b="1" dirty="0"/>
              <a:t>Email: ennagupta21@iitk.ac.in</a:t>
            </a:r>
            <a:r>
              <a:rPr lang="en-IN" b="1" dirty="0"/>
              <a:t>                                                         </a:t>
            </a:r>
          </a:p>
          <a:p>
            <a:r>
              <a:rPr lang="en-IN" b="1" dirty="0"/>
              <a:t>                                                     </a:t>
            </a:r>
          </a:p>
        </p:txBody>
      </p:sp>
      <p:pic>
        <p:nvPicPr>
          <p:cNvPr id="1026" name="Picture 2">
            <a:extLst>
              <a:ext uri="{FF2B5EF4-FFF2-40B4-BE49-F238E27FC236}">
                <a16:creationId xmlns:a16="http://schemas.microsoft.com/office/drawing/2014/main" id="{F9308271-833F-A610-FA3F-86C14B1C5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41" y="957790"/>
            <a:ext cx="3002092" cy="2209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7A9D9F-D203-3C4B-E8A8-58FED5BF478A}"/>
              </a:ext>
            </a:extLst>
          </p:cNvPr>
          <p:cNvSpPr txBox="1"/>
          <p:nvPr/>
        </p:nvSpPr>
        <p:spPr>
          <a:xfrm>
            <a:off x="3913445" y="3501489"/>
            <a:ext cx="4138367" cy="831125"/>
          </a:xfrm>
          <a:prstGeom prst="rect">
            <a:avLst/>
          </a:prstGeom>
          <a:noFill/>
        </p:spPr>
        <p:txBody>
          <a:bodyPr wrap="square" rtlCol="0">
            <a:spAutoFit/>
          </a:bodyPr>
          <a:lstStyle/>
          <a:p>
            <a:pPr algn="ctr"/>
            <a:r>
              <a:rPr lang="en-IN" sz="4801" b="1" dirty="0">
                <a:solidFill>
                  <a:schemeClr val="accent4">
                    <a:lumMod val="50000"/>
                  </a:schemeClr>
                </a:solidFill>
              </a:rPr>
              <a:t>PROJECT</a:t>
            </a:r>
            <a:r>
              <a:rPr lang="en-IN" sz="3201" b="1" dirty="0">
                <a:solidFill>
                  <a:schemeClr val="accent4">
                    <a:lumMod val="50000"/>
                  </a:schemeClr>
                </a:solidFill>
              </a:rPr>
              <a:t> </a:t>
            </a:r>
            <a:r>
              <a:rPr lang="en-IN" sz="4400" b="1" dirty="0">
                <a:solidFill>
                  <a:schemeClr val="accent4">
                    <a:lumMod val="50000"/>
                  </a:schemeClr>
                </a:solidFill>
              </a:rPr>
              <a:t>-2</a:t>
            </a:r>
            <a:endParaRPr lang="en-IN" sz="3201" b="1" dirty="0">
              <a:solidFill>
                <a:schemeClr val="accent4">
                  <a:lumMod val="50000"/>
                </a:schemeClr>
              </a:solidFill>
            </a:endParaRPr>
          </a:p>
        </p:txBody>
      </p:sp>
    </p:spTree>
    <p:extLst>
      <p:ext uri="{BB962C8B-B14F-4D97-AF65-F5344CB8AC3E}">
        <p14:creationId xmlns:p14="http://schemas.microsoft.com/office/powerpoint/2010/main" val="47111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DE0B-2F73-C677-B835-4CF7D9C52A8C}"/>
              </a:ext>
            </a:extLst>
          </p:cNvPr>
          <p:cNvSpPr>
            <a:spLocks noGrp="1"/>
          </p:cNvSpPr>
          <p:nvPr>
            <p:ph type="title"/>
          </p:nvPr>
        </p:nvSpPr>
        <p:spPr>
          <a:xfrm>
            <a:off x="7708739" y="1528601"/>
            <a:ext cx="4074289" cy="1900399"/>
          </a:xfrm>
        </p:spPr>
        <p:txBody>
          <a:bodyPr>
            <a:normAutofit/>
          </a:bodyPr>
          <a:lstStyle/>
          <a:p>
            <a:r>
              <a:rPr lang="en-IN" sz="1999" dirty="0">
                <a:latin typeface="Arial" panose="020B0604020202020204" pitchFamily="34" charset="0"/>
                <a:cs typeface="Arial" panose="020B0604020202020204" pitchFamily="34" charset="0"/>
              </a:rPr>
              <a:t>Along with the pivot table , I have used </a:t>
            </a:r>
            <a:r>
              <a:rPr lang="en-IN" sz="1999" b="1" dirty="0">
                <a:latin typeface="Arial" panose="020B0604020202020204" pitchFamily="34" charset="0"/>
                <a:cs typeface="Arial" panose="020B0604020202020204" pitchFamily="34" charset="0"/>
              </a:rPr>
              <a:t>slicers </a:t>
            </a:r>
            <a:r>
              <a:rPr lang="en-IN" sz="1999" dirty="0">
                <a:latin typeface="Arial" panose="020B0604020202020204" pitchFamily="34" charset="0"/>
                <a:cs typeface="Arial" panose="020B0604020202020204" pitchFamily="34" charset="0"/>
              </a:rPr>
              <a:t>to filter the dataset according to north-eastern states of India and their no. of climatic conditions.</a:t>
            </a:r>
          </a:p>
        </p:txBody>
      </p:sp>
      <p:sp>
        <p:nvSpPr>
          <p:cNvPr id="10" name="Title 1">
            <a:extLst>
              <a:ext uri="{FF2B5EF4-FFF2-40B4-BE49-F238E27FC236}">
                <a16:creationId xmlns:a16="http://schemas.microsoft.com/office/drawing/2014/main" id="{1A4B9E28-5533-79F2-3560-0D9A228EE7EC}"/>
              </a:ext>
            </a:extLst>
          </p:cNvPr>
          <p:cNvSpPr txBox="1">
            <a:spLocks/>
          </p:cNvSpPr>
          <p:nvPr/>
        </p:nvSpPr>
        <p:spPr>
          <a:xfrm>
            <a:off x="2118172" y="113735"/>
            <a:ext cx="8171725" cy="1900399"/>
          </a:xfrm>
          <a:prstGeom prst="rect">
            <a:avLst/>
          </a:prstGeom>
        </p:spPr>
        <p:txBody>
          <a:bodyPr vert="horz" lIns="91439" tIns="45720" rIns="91439"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1" b="1" dirty="0">
                <a:latin typeface="Arial" panose="020B0604020202020204" pitchFamily="34" charset="0"/>
                <a:cs typeface="Arial" panose="020B0604020202020204" pitchFamily="34" charset="0"/>
              </a:rPr>
              <a:t>Data on North-Eastern States</a:t>
            </a:r>
          </a:p>
        </p:txBody>
      </p:sp>
      <p:sp>
        <p:nvSpPr>
          <p:cNvPr id="11" name="Title 1">
            <a:extLst>
              <a:ext uri="{FF2B5EF4-FFF2-40B4-BE49-F238E27FC236}">
                <a16:creationId xmlns:a16="http://schemas.microsoft.com/office/drawing/2014/main" id="{B499B9AC-5F8F-699E-3A7D-6B26CBB2DCDC}"/>
              </a:ext>
            </a:extLst>
          </p:cNvPr>
          <p:cNvSpPr txBox="1">
            <a:spLocks/>
          </p:cNvSpPr>
          <p:nvPr/>
        </p:nvSpPr>
        <p:spPr>
          <a:xfrm>
            <a:off x="1079833" y="4217147"/>
            <a:ext cx="9824980" cy="1484933"/>
          </a:xfrm>
          <a:prstGeom prst="rect">
            <a:avLst/>
          </a:prstGeom>
        </p:spPr>
        <p:txBody>
          <a:bodyPr vert="horz" lIns="91439" tIns="45720" rIns="91439"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1999" dirty="0">
                <a:latin typeface="Arial" panose="020B0604020202020204" pitchFamily="34" charset="0"/>
                <a:cs typeface="Arial" panose="020B0604020202020204" pitchFamily="34" charset="0"/>
              </a:rPr>
              <a:t>The table given above has been created using slicers from Pivot Table Analysis Tab in Excel It includes all the north-eastern states of India with their number of hotels and number of climatic conditions.</a:t>
            </a:r>
          </a:p>
        </p:txBody>
      </p:sp>
      <p:pic>
        <p:nvPicPr>
          <p:cNvPr id="17" name="Picture 16">
            <a:extLst>
              <a:ext uri="{FF2B5EF4-FFF2-40B4-BE49-F238E27FC236}">
                <a16:creationId xmlns:a16="http://schemas.microsoft.com/office/drawing/2014/main" id="{9ED9A9D1-2238-8737-0465-CA61E15C7EAE}"/>
              </a:ext>
            </a:extLst>
          </p:cNvPr>
          <p:cNvPicPr>
            <a:picLocks noChangeAspect="1"/>
          </p:cNvPicPr>
          <p:nvPr/>
        </p:nvPicPr>
        <p:blipFill>
          <a:blip r:embed="rId2"/>
          <a:stretch>
            <a:fillRect/>
          </a:stretch>
        </p:blipFill>
        <p:spPr>
          <a:xfrm>
            <a:off x="1079833" y="913220"/>
            <a:ext cx="6501585" cy="3022172"/>
          </a:xfrm>
          <a:prstGeom prst="rect">
            <a:avLst/>
          </a:prstGeom>
        </p:spPr>
      </p:pic>
    </p:spTree>
    <p:extLst>
      <p:ext uri="{BB962C8B-B14F-4D97-AF65-F5344CB8AC3E}">
        <p14:creationId xmlns:p14="http://schemas.microsoft.com/office/powerpoint/2010/main" val="410107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39C2-408A-FDD8-4C9F-AF284CAED2A7}"/>
              </a:ext>
            </a:extLst>
          </p:cNvPr>
          <p:cNvSpPr>
            <a:spLocks noGrp="1"/>
          </p:cNvSpPr>
          <p:nvPr>
            <p:ph type="title"/>
          </p:nvPr>
        </p:nvSpPr>
        <p:spPr>
          <a:xfrm>
            <a:off x="1741995" y="303849"/>
            <a:ext cx="10820399" cy="587415"/>
          </a:xfrm>
        </p:spPr>
        <p:txBody>
          <a:bodyPr>
            <a:normAutofit/>
          </a:bodyPr>
          <a:lstStyle/>
          <a:p>
            <a:r>
              <a:rPr lang="en-IN" sz="2400" b="1" u="sng" dirty="0">
                <a:latin typeface="Arial" panose="020B0604020202020204" pitchFamily="34" charset="0"/>
                <a:cs typeface="Arial" panose="020B0604020202020204" pitchFamily="34" charset="0"/>
              </a:rPr>
              <a:t>North-Eastern States having the Potential for setting up a Hotel</a:t>
            </a:r>
          </a:p>
        </p:txBody>
      </p:sp>
      <p:sp>
        <p:nvSpPr>
          <p:cNvPr id="7" name="Content Placeholder 6">
            <a:extLst>
              <a:ext uri="{FF2B5EF4-FFF2-40B4-BE49-F238E27FC236}">
                <a16:creationId xmlns:a16="http://schemas.microsoft.com/office/drawing/2014/main" id="{D7CC659B-FD1D-91B7-4F8D-40230C8F75B9}"/>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5E49C74F-4686-AEEC-043C-B53149A9BD65}"/>
              </a:ext>
            </a:extLst>
          </p:cNvPr>
          <p:cNvPicPr>
            <a:picLocks noChangeAspect="1"/>
          </p:cNvPicPr>
          <p:nvPr/>
        </p:nvPicPr>
        <p:blipFill>
          <a:blip r:embed="rId2"/>
          <a:stretch>
            <a:fillRect/>
          </a:stretch>
        </p:blipFill>
        <p:spPr>
          <a:xfrm>
            <a:off x="971877" y="990604"/>
            <a:ext cx="10820399" cy="5016662"/>
          </a:xfrm>
          <a:prstGeom prst="rect">
            <a:avLst/>
          </a:prstGeom>
        </p:spPr>
      </p:pic>
    </p:spTree>
    <p:extLst>
      <p:ext uri="{BB962C8B-B14F-4D97-AF65-F5344CB8AC3E}">
        <p14:creationId xmlns:p14="http://schemas.microsoft.com/office/powerpoint/2010/main" val="207262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CE48C-3634-9082-4F39-615844C9FCF2}"/>
              </a:ext>
            </a:extLst>
          </p:cNvPr>
          <p:cNvSpPr>
            <a:spLocks noGrp="1"/>
          </p:cNvSpPr>
          <p:nvPr>
            <p:ph idx="1"/>
          </p:nvPr>
        </p:nvSpPr>
        <p:spPr>
          <a:xfrm>
            <a:off x="1295400" y="115753"/>
            <a:ext cx="9601200" cy="5635906"/>
          </a:xfrm>
        </p:spPr>
        <p:txBody>
          <a:bodyPr/>
          <a:lstStyle/>
          <a:p>
            <a:pPr marL="0" indent="0">
              <a:spcBef>
                <a:spcPts val="0"/>
              </a:spcBef>
              <a:buNone/>
            </a:pPr>
            <a:r>
              <a:rPr lang="en-US" dirty="0"/>
              <a:t>According to the above clustered column chart and below table, the best states to set up a hotel are:- </a:t>
            </a:r>
          </a:p>
          <a:p>
            <a:pPr marL="0" indent="0">
              <a:spcBef>
                <a:spcPts val="0"/>
              </a:spcBef>
              <a:buNone/>
            </a:pPr>
            <a:r>
              <a:rPr lang="en-US" dirty="0"/>
              <a:t>1.After data interpretation Assam and Sikkim are most likely to have the highest number of tourists attraction as these are the states having the most hotels.</a:t>
            </a:r>
          </a:p>
          <a:p>
            <a:pPr marL="0" indent="0">
              <a:spcBef>
                <a:spcPts val="0"/>
              </a:spcBef>
              <a:buNone/>
            </a:pPr>
            <a:r>
              <a:rPr lang="en-US" dirty="0"/>
              <a:t> 2.But Assam having subtropical humid climate which only attract most tourists in winter season, which decrease the tourist footfall in summers. </a:t>
            </a:r>
          </a:p>
          <a:p>
            <a:pPr marL="0" indent="0">
              <a:spcBef>
                <a:spcPts val="0"/>
              </a:spcBef>
              <a:buNone/>
            </a:pPr>
            <a:r>
              <a:rPr lang="en-US" dirty="0"/>
              <a:t>3.And Sikkim also have seasonal tourist which only attracts them either in spring or after monsoon due to its heavy rainfall which don't make the visit worthwhile. </a:t>
            </a:r>
          </a:p>
          <a:p>
            <a:pPr marL="0" indent="0">
              <a:spcBef>
                <a:spcPts val="0"/>
              </a:spcBef>
              <a:buNone/>
            </a:pPr>
            <a:r>
              <a:rPr lang="en-US" dirty="0"/>
              <a:t>4.Best of all the northeastern states is Arunachal Pradesh, as of less competition according to number of hotels and it also has two climatic conditions every year, so it makes the tourist attraction point throughout the year.</a:t>
            </a:r>
            <a:endParaRPr lang="en-IN" dirty="0"/>
          </a:p>
        </p:txBody>
      </p:sp>
      <p:pic>
        <p:nvPicPr>
          <p:cNvPr id="5" name="Picture 4">
            <a:extLst>
              <a:ext uri="{FF2B5EF4-FFF2-40B4-BE49-F238E27FC236}">
                <a16:creationId xmlns:a16="http://schemas.microsoft.com/office/drawing/2014/main" id="{853EC6ED-D14B-1DC9-21FE-6A4CAF9FF7FE}"/>
              </a:ext>
            </a:extLst>
          </p:cNvPr>
          <p:cNvPicPr>
            <a:picLocks noChangeAspect="1"/>
          </p:cNvPicPr>
          <p:nvPr/>
        </p:nvPicPr>
        <p:blipFill>
          <a:blip r:embed="rId2"/>
          <a:stretch>
            <a:fillRect/>
          </a:stretch>
        </p:blipFill>
        <p:spPr>
          <a:xfrm>
            <a:off x="1101019" y="3692407"/>
            <a:ext cx="10707594" cy="2934109"/>
          </a:xfrm>
          <a:prstGeom prst="rect">
            <a:avLst/>
          </a:prstGeom>
        </p:spPr>
      </p:pic>
      <p:sp>
        <p:nvSpPr>
          <p:cNvPr id="6" name="TextBox 5">
            <a:extLst>
              <a:ext uri="{FF2B5EF4-FFF2-40B4-BE49-F238E27FC236}">
                <a16:creationId xmlns:a16="http://schemas.microsoft.com/office/drawing/2014/main" id="{5CAB4DA3-4E11-DA83-0012-0241473BBF11}"/>
              </a:ext>
            </a:extLst>
          </p:cNvPr>
          <p:cNvSpPr txBox="1"/>
          <p:nvPr/>
        </p:nvSpPr>
        <p:spPr>
          <a:xfrm>
            <a:off x="6551271" y="4354832"/>
            <a:ext cx="2176042" cy="364715"/>
          </a:xfrm>
          <a:prstGeom prst="rect">
            <a:avLst/>
          </a:prstGeom>
          <a:noFill/>
        </p:spPr>
        <p:txBody>
          <a:bodyPr wrap="square" rtlCol="0">
            <a:spAutoFit/>
          </a:bodyPr>
          <a:lstStyle/>
          <a:p>
            <a:r>
              <a:rPr lang="en-IN" sz="1770" dirty="0">
                <a:latin typeface="Calibri" panose="020F0502020204030204" pitchFamily="34" charset="0"/>
                <a:ea typeface="Calibri" panose="020F0502020204030204" pitchFamily="34" charset="0"/>
                <a:cs typeface="Calibri" panose="020F0502020204030204" pitchFamily="34" charset="0"/>
              </a:rPr>
              <a:t>Mountain Climate</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Ink 9">
                <a:extLst>
                  <a:ext uri="{FF2B5EF4-FFF2-40B4-BE49-F238E27FC236}">
                    <a16:creationId xmlns:a16="http://schemas.microsoft.com/office/drawing/2014/main" id="{0E4F6D83-7711-9E94-8C5D-EEF7436A59B9}"/>
                  </a:ext>
                </a:extLst>
              </p14:cNvPr>
              <p14:cNvContentPartPr/>
              <p14:nvPr/>
            </p14:nvContentPartPr>
            <p14:xfrm>
              <a:off x="11585994" y="4490749"/>
              <a:ext cx="360" cy="360"/>
            </p14:xfrm>
          </p:contentPart>
        </mc:Choice>
        <mc:Fallback xmlns="">
          <p:pic>
            <p:nvPicPr>
              <p:cNvPr id="10" name="Ink 9">
                <a:extLst>
                  <a:ext uri="{FF2B5EF4-FFF2-40B4-BE49-F238E27FC236}">
                    <a16:creationId xmlns:a16="http://schemas.microsoft.com/office/drawing/2014/main" id="{0E4F6D83-7711-9E94-8C5D-EEF7436A59B9}"/>
                  </a:ext>
                </a:extLst>
              </p:cNvPr>
              <p:cNvPicPr/>
              <p:nvPr/>
            </p:nvPicPr>
            <p:blipFill>
              <a:blip r:embed="rId4"/>
              <a:stretch>
                <a:fillRect/>
              </a:stretch>
            </p:blipFill>
            <p:spPr>
              <a:xfrm>
                <a:off x="11522994" y="4112749"/>
                <a:ext cx="126000" cy="75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15201D2-B62E-4EB7-57A0-97AB35326A66}"/>
                  </a:ext>
                </a:extLst>
              </p14:cNvPr>
              <p14:cNvContentPartPr/>
              <p14:nvPr/>
            </p14:nvContentPartPr>
            <p14:xfrm>
              <a:off x="11632434" y="4537190"/>
              <a:ext cx="360" cy="360"/>
            </p14:xfrm>
          </p:contentPart>
        </mc:Choice>
        <mc:Fallback xmlns="">
          <p:pic>
            <p:nvPicPr>
              <p:cNvPr id="12" name="Ink 11">
                <a:extLst>
                  <a:ext uri="{FF2B5EF4-FFF2-40B4-BE49-F238E27FC236}">
                    <a16:creationId xmlns:a16="http://schemas.microsoft.com/office/drawing/2014/main" id="{A15201D2-B62E-4EB7-57A0-97AB35326A66}"/>
                  </a:ext>
                </a:extLst>
              </p:cNvPr>
              <p:cNvPicPr/>
              <p:nvPr/>
            </p:nvPicPr>
            <p:blipFill>
              <a:blip r:embed="rId6"/>
              <a:stretch>
                <a:fillRect/>
              </a:stretch>
            </p:blipFill>
            <p:spPr>
              <a:xfrm>
                <a:off x="11569434" y="4474190"/>
                <a:ext cx="126000" cy="126000"/>
              </a:xfrm>
              <a:prstGeom prst="rect">
                <a:avLst/>
              </a:prstGeom>
            </p:spPr>
          </p:pic>
        </mc:Fallback>
      </mc:AlternateContent>
      <p:sp>
        <p:nvSpPr>
          <p:cNvPr id="14" name="TextBox 13">
            <a:extLst>
              <a:ext uri="{FF2B5EF4-FFF2-40B4-BE49-F238E27FC236}">
                <a16:creationId xmlns:a16="http://schemas.microsoft.com/office/drawing/2014/main" id="{EADB1EB8-71C3-A662-D506-DD0E82422B5E}"/>
              </a:ext>
            </a:extLst>
          </p:cNvPr>
          <p:cNvSpPr txBox="1"/>
          <p:nvPr/>
        </p:nvSpPr>
        <p:spPr>
          <a:xfrm>
            <a:off x="11488004" y="4382860"/>
            <a:ext cx="288862" cy="338682"/>
          </a:xfrm>
          <a:prstGeom prst="rect">
            <a:avLst/>
          </a:prstGeom>
          <a:noFill/>
        </p:spPr>
        <p:txBody>
          <a:bodyPr wrap="none" rtlCol="0">
            <a:spAutoFit/>
          </a:bodyPr>
          <a:lstStyle/>
          <a:p>
            <a:r>
              <a:rPr lang="en-IN" sz="1601" b="1" dirty="0">
                <a:latin typeface="Calibri" panose="020F0502020204030204" pitchFamily="34" charset="0"/>
                <a:ea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312140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9992-C476-BA93-6517-7AE139626FE0}"/>
              </a:ext>
            </a:extLst>
          </p:cNvPr>
          <p:cNvSpPr>
            <a:spLocks noGrp="1"/>
          </p:cNvSpPr>
          <p:nvPr>
            <p:ph type="title"/>
          </p:nvPr>
        </p:nvSpPr>
        <p:spPr>
          <a:xfrm>
            <a:off x="4424833" y="221277"/>
            <a:ext cx="3682847" cy="705182"/>
          </a:xfrm>
        </p:spPr>
        <p:txBody>
          <a:bodyPr/>
          <a:lstStyle/>
          <a:p>
            <a:r>
              <a:rPr lang="en-IN" b="1" u="sng" dirty="0"/>
              <a:t>Pivot Tables</a:t>
            </a:r>
          </a:p>
        </p:txBody>
      </p:sp>
      <p:pic>
        <p:nvPicPr>
          <p:cNvPr id="7" name="Content Placeholder 6">
            <a:extLst>
              <a:ext uri="{FF2B5EF4-FFF2-40B4-BE49-F238E27FC236}">
                <a16:creationId xmlns:a16="http://schemas.microsoft.com/office/drawing/2014/main" id="{7C88E5DD-F4FC-7D27-D24D-C82B96237B1E}"/>
              </a:ext>
            </a:extLst>
          </p:cNvPr>
          <p:cNvPicPr>
            <a:picLocks noGrp="1" noChangeAspect="1"/>
          </p:cNvPicPr>
          <p:nvPr>
            <p:ph idx="1"/>
          </p:nvPr>
        </p:nvPicPr>
        <p:blipFill>
          <a:blip r:embed="rId2"/>
          <a:stretch>
            <a:fillRect/>
          </a:stretch>
        </p:blipFill>
        <p:spPr>
          <a:xfrm>
            <a:off x="6096000" y="2981995"/>
            <a:ext cx="5593085" cy="3106289"/>
          </a:xfrm>
        </p:spPr>
      </p:pic>
      <p:pic>
        <p:nvPicPr>
          <p:cNvPr id="5" name="Picture 4">
            <a:extLst>
              <a:ext uri="{FF2B5EF4-FFF2-40B4-BE49-F238E27FC236}">
                <a16:creationId xmlns:a16="http://schemas.microsoft.com/office/drawing/2014/main" id="{CF60888A-16A8-1069-4761-6455651E9C1A}"/>
              </a:ext>
            </a:extLst>
          </p:cNvPr>
          <p:cNvPicPr>
            <a:picLocks noChangeAspect="1"/>
          </p:cNvPicPr>
          <p:nvPr/>
        </p:nvPicPr>
        <p:blipFill>
          <a:blip r:embed="rId3"/>
          <a:stretch>
            <a:fillRect/>
          </a:stretch>
        </p:blipFill>
        <p:spPr>
          <a:xfrm>
            <a:off x="893912" y="1579130"/>
            <a:ext cx="4747906" cy="3248478"/>
          </a:xfrm>
          <a:prstGeom prst="rect">
            <a:avLst/>
          </a:prstGeom>
        </p:spPr>
      </p:pic>
      <p:sp>
        <p:nvSpPr>
          <p:cNvPr id="8" name="TextBox 7">
            <a:extLst>
              <a:ext uri="{FF2B5EF4-FFF2-40B4-BE49-F238E27FC236}">
                <a16:creationId xmlns:a16="http://schemas.microsoft.com/office/drawing/2014/main" id="{B38AE531-D94B-F4E0-C316-F85B84A40153}"/>
              </a:ext>
            </a:extLst>
          </p:cNvPr>
          <p:cNvSpPr txBox="1"/>
          <p:nvPr/>
        </p:nvSpPr>
        <p:spPr>
          <a:xfrm>
            <a:off x="893911" y="957454"/>
            <a:ext cx="775479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 have created the following pivot tables in Excel:</a:t>
            </a:r>
          </a:p>
        </p:txBody>
      </p:sp>
      <p:sp>
        <p:nvSpPr>
          <p:cNvPr id="9" name="TextBox 8">
            <a:extLst>
              <a:ext uri="{FF2B5EF4-FFF2-40B4-BE49-F238E27FC236}">
                <a16:creationId xmlns:a16="http://schemas.microsoft.com/office/drawing/2014/main" id="{6A3F304B-EFCB-11AD-99D1-D2B74A20B7C5}"/>
              </a:ext>
            </a:extLst>
          </p:cNvPr>
          <p:cNvSpPr txBox="1"/>
          <p:nvPr/>
        </p:nvSpPr>
        <p:spPr>
          <a:xfrm>
            <a:off x="6096000" y="1661511"/>
            <a:ext cx="4367514" cy="1200329"/>
          </a:xfrm>
          <a:prstGeom prst="rect">
            <a:avLst/>
          </a:prstGeom>
          <a:noFill/>
        </p:spPr>
        <p:txBody>
          <a:bodyPr wrap="square" rtlCol="0">
            <a:spAutoFit/>
          </a:bodyPr>
          <a:lstStyle/>
          <a:p>
            <a:r>
              <a:rPr lang="en-US" b="0" i="0" dirty="0">
                <a:solidFill>
                  <a:srgbClr val="000000"/>
                </a:solidFill>
                <a:effectLst/>
                <a:latin typeface="Arial" panose="020B0604020202020204" pitchFamily="34" charset="0"/>
                <a:cs typeface="Arial" panose="020B0604020202020204" pitchFamily="34" charset="0"/>
              </a:rPr>
              <a:t>I have made the </a:t>
            </a:r>
            <a:r>
              <a:rPr lang="en-US" dirty="0">
                <a:solidFill>
                  <a:srgbClr val="000000"/>
                </a:solidFill>
                <a:latin typeface="Arial" panose="020B0604020202020204" pitchFamily="34" charset="0"/>
                <a:cs typeface="Arial" panose="020B0604020202020204" pitchFamily="34" charset="0"/>
              </a:rPr>
              <a:t>below</a:t>
            </a:r>
            <a:r>
              <a:rPr lang="en-US" b="0" i="0" dirty="0">
                <a:solidFill>
                  <a:srgbClr val="000000"/>
                </a:solidFill>
                <a:effectLst/>
                <a:latin typeface="Arial" panose="020B0604020202020204" pitchFamily="34" charset="0"/>
                <a:cs typeface="Arial" panose="020B0604020202020204" pitchFamily="34" charset="0"/>
              </a:rPr>
              <a:t> pivot table for the states  </a:t>
            </a:r>
            <a:r>
              <a:rPr lang="en-US" dirty="0">
                <a:solidFill>
                  <a:srgbClr val="000000"/>
                </a:solidFill>
                <a:latin typeface="Arial" panose="020B0604020202020204" pitchFamily="34" charset="0"/>
                <a:cs typeface="Arial" panose="020B0604020202020204" pitchFamily="34" charset="0"/>
              </a:rPr>
              <a:t>that  have three types of climatic conditions with number of hotels.</a:t>
            </a:r>
            <a:endParaRPr lang="en-IN" dirty="0">
              <a:latin typeface="Arial" panose="020B0604020202020204" pitchFamily="34" charset="0"/>
              <a:cs typeface="Arial" panose="020B0604020202020204" pitchFamily="34" charset="0"/>
            </a:endParaRPr>
          </a:p>
          <a:p>
            <a:endParaRPr lang="en-IN" dirty="0"/>
          </a:p>
        </p:txBody>
      </p:sp>
      <p:sp>
        <p:nvSpPr>
          <p:cNvPr id="10" name="TextBox 9">
            <a:extLst>
              <a:ext uri="{FF2B5EF4-FFF2-40B4-BE49-F238E27FC236}">
                <a16:creationId xmlns:a16="http://schemas.microsoft.com/office/drawing/2014/main" id="{E96C3B90-0257-F330-7AF3-852186040B4C}"/>
              </a:ext>
            </a:extLst>
          </p:cNvPr>
          <p:cNvSpPr txBox="1"/>
          <p:nvPr/>
        </p:nvSpPr>
        <p:spPr>
          <a:xfrm>
            <a:off x="1087273" y="5079952"/>
            <a:ext cx="4460240" cy="1200329"/>
          </a:xfrm>
          <a:prstGeom prst="rect">
            <a:avLst/>
          </a:prstGeom>
          <a:noFill/>
        </p:spPr>
        <p:txBody>
          <a:bodyPr wrap="square" rtlCol="0">
            <a:spAutoFit/>
          </a:bodyPr>
          <a:lstStyle/>
          <a:p>
            <a:r>
              <a:rPr lang="en-US" b="0" i="0" dirty="0">
                <a:solidFill>
                  <a:srgbClr val="000000"/>
                </a:solidFill>
                <a:effectLst/>
                <a:latin typeface="Arial" panose="020B0604020202020204" pitchFamily="34" charset="0"/>
                <a:cs typeface="Arial" panose="020B0604020202020204" pitchFamily="34" charset="0"/>
              </a:rPr>
              <a:t>I have made the above pivot table for the states  </a:t>
            </a:r>
            <a:r>
              <a:rPr lang="en-US" dirty="0">
                <a:solidFill>
                  <a:srgbClr val="000000"/>
                </a:solidFill>
                <a:latin typeface="Arial" panose="020B0604020202020204" pitchFamily="34" charset="0"/>
                <a:cs typeface="Arial" panose="020B0604020202020204" pitchFamily="34" charset="0"/>
              </a:rPr>
              <a:t>that do not have Arid, Steppe, Hot climate and have hotels </a:t>
            </a:r>
            <a:r>
              <a:rPr lang="en-US" b="0" i="0" dirty="0">
                <a:solidFill>
                  <a:srgbClr val="000000"/>
                </a:solidFill>
                <a:effectLst/>
                <a:latin typeface="Arial" panose="020B0604020202020204" pitchFamily="34" charset="0"/>
                <a:cs typeface="Arial" panose="020B0604020202020204" pitchFamily="34" charset="0"/>
              </a:rPr>
              <a:t>greater than 12.000.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38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D134-52E6-6572-459C-11993FF9D2AD}"/>
              </a:ext>
            </a:extLst>
          </p:cNvPr>
          <p:cNvSpPr>
            <a:spLocks noGrp="1"/>
          </p:cNvSpPr>
          <p:nvPr>
            <p:ph type="title"/>
          </p:nvPr>
        </p:nvSpPr>
        <p:spPr>
          <a:xfrm>
            <a:off x="4043682" y="-34269"/>
            <a:ext cx="9601200" cy="1485900"/>
          </a:xfrm>
        </p:spPr>
        <p:txBody>
          <a:bodyPr>
            <a:normAutofit/>
          </a:bodyPr>
          <a:lstStyle/>
          <a:p>
            <a:r>
              <a:rPr lang="en-IN" sz="2800" b="1" dirty="0">
                <a:latin typeface="Arial" panose="020B0604020202020204" pitchFamily="34" charset="0"/>
                <a:cs typeface="Arial" panose="020B0604020202020204" pitchFamily="34" charset="0"/>
              </a:rPr>
              <a:t>Pivotal Charts</a:t>
            </a:r>
          </a:p>
        </p:txBody>
      </p:sp>
      <p:pic>
        <p:nvPicPr>
          <p:cNvPr id="7" name="Picture 6">
            <a:extLst>
              <a:ext uri="{FF2B5EF4-FFF2-40B4-BE49-F238E27FC236}">
                <a16:creationId xmlns:a16="http://schemas.microsoft.com/office/drawing/2014/main" id="{0AD9AC59-3D9F-D14E-524F-F88E948AA4A7}"/>
              </a:ext>
            </a:extLst>
          </p:cNvPr>
          <p:cNvPicPr>
            <a:picLocks noChangeAspect="1"/>
          </p:cNvPicPr>
          <p:nvPr/>
        </p:nvPicPr>
        <p:blipFill>
          <a:blip r:embed="rId2"/>
          <a:stretch>
            <a:fillRect/>
          </a:stretch>
        </p:blipFill>
        <p:spPr>
          <a:xfrm>
            <a:off x="8458091" y="156217"/>
            <a:ext cx="3535899" cy="6545566"/>
          </a:xfrm>
          <a:prstGeom prst="rect">
            <a:avLst/>
          </a:prstGeom>
        </p:spPr>
      </p:pic>
      <p:pic>
        <p:nvPicPr>
          <p:cNvPr id="9" name="Picture 8">
            <a:extLst>
              <a:ext uri="{FF2B5EF4-FFF2-40B4-BE49-F238E27FC236}">
                <a16:creationId xmlns:a16="http://schemas.microsoft.com/office/drawing/2014/main" id="{CCF4783E-2A18-E1A6-384C-9E51673DD525}"/>
              </a:ext>
            </a:extLst>
          </p:cNvPr>
          <p:cNvPicPr>
            <a:picLocks noChangeAspect="1"/>
          </p:cNvPicPr>
          <p:nvPr/>
        </p:nvPicPr>
        <p:blipFill>
          <a:blip r:embed="rId3"/>
          <a:stretch>
            <a:fillRect/>
          </a:stretch>
        </p:blipFill>
        <p:spPr>
          <a:xfrm>
            <a:off x="198010" y="363226"/>
            <a:ext cx="8102710" cy="5367013"/>
          </a:xfrm>
          <a:prstGeom prst="rect">
            <a:avLst/>
          </a:prstGeom>
        </p:spPr>
      </p:pic>
      <p:sp>
        <p:nvSpPr>
          <p:cNvPr id="10" name="Title 1">
            <a:extLst>
              <a:ext uri="{FF2B5EF4-FFF2-40B4-BE49-F238E27FC236}">
                <a16:creationId xmlns:a16="http://schemas.microsoft.com/office/drawing/2014/main" id="{7891CDDF-383F-676A-8A97-19E16EE47F29}"/>
              </a:ext>
            </a:extLst>
          </p:cNvPr>
          <p:cNvSpPr txBox="1">
            <a:spLocks/>
          </p:cNvSpPr>
          <p:nvPr/>
        </p:nvSpPr>
        <p:spPr>
          <a:xfrm>
            <a:off x="782320" y="5810881"/>
            <a:ext cx="7518400" cy="1367783"/>
          </a:xfrm>
          <a:prstGeom prst="rect">
            <a:avLst/>
          </a:prstGeom>
        </p:spPr>
        <p:txBody>
          <a:bodyPr vert="horz" lIns="91440" tIns="45720" rIns="91440" bIns="45720" rtlCol="0" anchor="t">
            <a:normAutofit/>
          </a:bodyPr>
          <a:lstStyle>
            <a:lvl1pPr algn="l" defTabSz="914344"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1600" b="1" dirty="0">
                <a:latin typeface="Arial" panose="020B0604020202020204" pitchFamily="34" charset="0"/>
                <a:cs typeface="Arial" panose="020B0604020202020204" pitchFamily="34" charset="0"/>
              </a:rPr>
              <a:t>I </a:t>
            </a:r>
            <a:r>
              <a:rPr lang="en-IN" sz="1600" dirty="0">
                <a:latin typeface="Arial" panose="020B0604020202020204" pitchFamily="34" charset="0"/>
                <a:cs typeface="Arial" panose="020B0604020202020204" pitchFamily="34" charset="0"/>
              </a:rPr>
              <a:t>have made above pie pivot chart with the pivot chart fields shown in the right in Excel. I have then used various chart styles and formatting options such as 3-D effects on the border and on the pie. I have also formatted chart area  to make the chart look more attractive. </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61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EF5E-F6E5-3847-DA63-7DE19B21E888}"/>
              </a:ext>
            </a:extLst>
          </p:cNvPr>
          <p:cNvSpPr>
            <a:spLocks noGrp="1"/>
          </p:cNvSpPr>
          <p:nvPr>
            <p:ph type="title"/>
          </p:nvPr>
        </p:nvSpPr>
        <p:spPr>
          <a:xfrm>
            <a:off x="5689599" y="364604"/>
            <a:ext cx="6360161" cy="929633"/>
          </a:xfrm>
        </p:spPr>
        <p:txBody>
          <a:bodyPr>
            <a:normAutofit/>
          </a:bodyPr>
          <a:lstStyle/>
          <a:p>
            <a:r>
              <a:rPr lang="en-IN" sz="3000" b="1" dirty="0">
                <a:latin typeface="Arial" panose="020B0604020202020204" pitchFamily="34" charset="0"/>
                <a:cs typeface="Arial" panose="020B0604020202020204" pitchFamily="34" charset="0"/>
              </a:rPr>
              <a:t>Best State in India having the Potential for Setting up a Hotel</a:t>
            </a:r>
          </a:p>
        </p:txBody>
      </p:sp>
      <p:sp>
        <p:nvSpPr>
          <p:cNvPr id="3" name="Content Placeholder 2">
            <a:extLst>
              <a:ext uri="{FF2B5EF4-FFF2-40B4-BE49-F238E27FC236}">
                <a16:creationId xmlns:a16="http://schemas.microsoft.com/office/drawing/2014/main" id="{11AE2558-8A90-0365-6899-E38E1C7298BC}"/>
              </a:ext>
            </a:extLst>
          </p:cNvPr>
          <p:cNvSpPr>
            <a:spLocks noGrp="1"/>
          </p:cNvSpPr>
          <p:nvPr>
            <p:ph idx="1"/>
          </p:nvPr>
        </p:nvSpPr>
        <p:spPr>
          <a:xfrm>
            <a:off x="5689599" y="1372557"/>
            <a:ext cx="6278881" cy="5120839"/>
          </a:xfrm>
        </p:spPr>
        <p:txBody>
          <a:bodyPr>
            <a:normAutofit lnSpcReduction="10000"/>
          </a:bodyPr>
          <a:lstStyle/>
          <a:p>
            <a:pPr marL="0" indent="0">
              <a:buNone/>
            </a:pPr>
            <a:r>
              <a:rPr lang="en-US" b="0" i="0" dirty="0">
                <a:solidFill>
                  <a:srgbClr val="000000"/>
                </a:solidFill>
                <a:effectLst/>
                <a:latin typeface="Calibri_9_7"/>
              </a:rPr>
              <a:t>Himachal Pradesh is the best state to set up a hotel as the state having three climatic conditions so its suitable to visit throughout  the year and coming on the sixth rank in no. of hotels (as we can see in this table which is sorted according to no. of hotels with state having largest no. of hotels on top) in India which shows its highest tourist footfall. </a:t>
            </a:r>
            <a:r>
              <a:rPr lang="en-US" dirty="0">
                <a:solidFill>
                  <a:srgbClr val="000000"/>
                </a:solidFill>
                <a:latin typeface="Calibri_9_7"/>
              </a:rPr>
              <a:t>There is also development of tourism. </a:t>
            </a:r>
            <a:r>
              <a:rPr lang="en-US" b="0" i="0" dirty="0">
                <a:solidFill>
                  <a:srgbClr val="000000"/>
                </a:solidFill>
                <a:effectLst/>
                <a:latin typeface="Calibri_9_7"/>
              </a:rPr>
              <a:t>Domestic  tourists come to this hill state for a number of reasons, such as to take in the peace and quiet, to escape the oppressive heat of the lowlands, to relax, or to perform pilgrimages. Visitors from other countries are drawn to the hill state because of its historical significance. It is a popular destination among tourists for its beautiful hill stations, sceneries, and adventurous activities like trekking and skiing. Almost everyone in vacations goes to North part of India for relaxing . Since Himachal  with three climatic conditions  and ranking sixth in no. of hotels it could be the best </a:t>
            </a:r>
            <a:r>
              <a:rPr lang="en-US" dirty="0">
                <a:solidFill>
                  <a:srgbClr val="000000"/>
                </a:solidFill>
                <a:latin typeface="Calibri_9_7"/>
              </a:rPr>
              <a:t>state among other states </a:t>
            </a:r>
            <a:r>
              <a:rPr lang="en-US" b="0" i="0" dirty="0">
                <a:solidFill>
                  <a:srgbClr val="000000"/>
                </a:solidFill>
                <a:effectLst/>
                <a:latin typeface="Calibri_9_7"/>
              </a:rPr>
              <a:t>having the potential for </a:t>
            </a:r>
            <a:r>
              <a:rPr lang="en-US" dirty="0">
                <a:solidFill>
                  <a:srgbClr val="000000"/>
                </a:solidFill>
                <a:latin typeface="Calibri_9_7"/>
              </a:rPr>
              <a:t> setting up a hotel in India.</a:t>
            </a:r>
            <a:endParaRPr lang="en-IN" dirty="0"/>
          </a:p>
        </p:txBody>
      </p:sp>
      <p:pic>
        <p:nvPicPr>
          <p:cNvPr id="5" name="Picture 4">
            <a:extLst>
              <a:ext uri="{FF2B5EF4-FFF2-40B4-BE49-F238E27FC236}">
                <a16:creationId xmlns:a16="http://schemas.microsoft.com/office/drawing/2014/main" id="{B4C7B43C-CC68-B95F-A47A-D989A6495E44}"/>
              </a:ext>
            </a:extLst>
          </p:cNvPr>
          <p:cNvPicPr>
            <a:picLocks noChangeAspect="1"/>
          </p:cNvPicPr>
          <p:nvPr/>
        </p:nvPicPr>
        <p:blipFill>
          <a:blip r:embed="rId2"/>
          <a:stretch>
            <a:fillRect/>
          </a:stretch>
        </p:blipFill>
        <p:spPr>
          <a:xfrm>
            <a:off x="748703" y="60960"/>
            <a:ext cx="4781474" cy="6736080"/>
          </a:xfrm>
          <a:prstGeom prst="rect">
            <a:avLst/>
          </a:prstGeom>
        </p:spPr>
      </p:pic>
    </p:spTree>
    <p:extLst>
      <p:ext uri="{BB962C8B-B14F-4D97-AF65-F5344CB8AC3E}">
        <p14:creationId xmlns:p14="http://schemas.microsoft.com/office/powerpoint/2010/main" val="346024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583F-9B24-9306-A16B-18FD0DACAD28}"/>
              </a:ext>
            </a:extLst>
          </p:cNvPr>
          <p:cNvSpPr>
            <a:spLocks noGrp="1"/>
          </p:cNvSpPr>
          <p:nvPr>
            <p:ph type="title"/>
          </p:nvPr>
        </p:nvSpPr>
        <p:spPr>
          <a:xfrm>
            <a:off x="6024880" y="792480"/>
            <a:ext cx="5516882" cy="1280160"/>
          </a:xfrm>
        </p:spPr>
        <p:txBody>
          <a:bodyPr>
            <a:normAutofit/>
          </a:bodyPr>
          <a:lstStyle/>
          <a:p>
            <a:r>
              <a:rPr lang="en-US" sz="3200" b="1" dirty="0">
                <a:solidFill>
                  <a:srgbClr val="373535"/>
                </a:solidFill>
                <a:latin typeface="Arial" panose="020B0604020202020204" pitchFamily="34" charset="0"/>
                <a:cs typeface="Arial" panose="020B0604020202020204" pitchFamily="34" charset="0"/>
              </a:rPr>
              <a:t>A</a:t>
            </a:r>
            <a:r>
              <a:rPr lang="en-US" sz="3200" b="1" i="0" dirty="0">
                <a:solidFill>
                  <a:srgbClr val="373535"/>
                </a:solidFill>
                <a:effectLst/>
                <a:latin typeface="Arial" panose="020B0604020202020204" pitchFamily="34" charset="0"/>
                <a:cs typeface="Arial" panose="020B0604020202020204" pitchFamily="34" charset="0"/>
              </a:rPr>
              <a:t>verage Number of Days  Rainy Season lasts in India</a:t>
            </a:r>
            <a:endParaRPr lang="en-IN" sz="3200" b="1"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C4C852E5-D44D-C0D2-1C66-85F6725C3ABB}"/>
              </a:ext>
            </a:extLst>
          </p:cNvPr>
          <p:cNvPicPr>
            <a:picLocks noGrp="1" noChangeAspect="1"/>
          </p:cNvPicPr>
          <p:nvPr>
            <p:ph idx="1"/>
          </p:nvPr>
        </p:nvPicPr>
        <p:blipFill>
          <a:blip r:embed="rId2"/>
          <a:stretch>
            <a:fillRect/>
          </a:stretch>
        </p:blipFill>
        <p:spPr>
          <a:xfrm>
            <a:off x="833121" y="0"/>
            <a:ext cx="4988559" cy="6756400"/>
          </a:xfrm>
        </p:spPr>
      </p:pic>
      <p:sp>
        <p:nvSpPr>
          <p:cNvPr id="8" name="Title 1">
            <a:extLst>
              <a:ext uri="{FF2B5EF4-FFF2-40B4-BE49-F238E27FC236}">
                <a16:creationId xmlns:a16="http://schemas.microsoft.com/office/drawing/2014/main" id="{F975BFFE-FCC2-21C2-DB46-B6A46D3E023E}"/>
              </a:ext>
            </a:extLst>
          </p:cNvPr>
          <p:cNvSpPr txBox="1">
            <a:spLocks/>
          </p:cNvSpPr>
          <p:nvPr/>
        </p:nvSpPr>
        <p:spPr>
          <a:xfrm>
            <a:off x="6024880" y="2072640"/>
            <a:ext cx="5516882" cy="3322320"/>
          </a:xfrm>
          <a:prstGeom prst="rect">
            <a:avLst/>
          </a:prstGeom>
        </p:spPr>
        <p:txBody>
          <a:bodyPr vert="horz" lIns="91440" tIns="45720" rIns="91440" bIns="45720" rtlCol="0" anchor="t">
            <a:normAutofit/>
          </a:bodyPr>
          <a:lstStyle>
            <a:lvl1pPr algn="l" defTabSz="914344"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2000" dirty="0">
                <a:latin typeface="Arial" panose="020B0604020202020204" pitchFamily="34" charset="0"/>
                <a:cs typeface="Arial" panose="020B0604020202020204" pitchFamily="34" charset="0"/>
              </a:rPr>
              <a:t>This figure is created in Excel. I calculated the duration in days for each state by subtracting the Monsson retreat from the Monsoon Onset column in  and then calculated the average number of rainy days using the </a:t>
            </a:r>
            <a:r>
              <a:rPr lang="en-IN" sz="2000" b="1" dirty="0">
                <a:latin typeface="Arial" panose="020B0604020202020204" pitchFamily="34" charset="0"/>
                <a:cs typeface="Arial" panose="020B0604020202020204" pitchFamily="34" charset="0"/>
              </a:rPr>
              <a:t>AVERAGE</a:t>
            </a:r>
            <a:r>
              <a:rPr lang="en-IN" sz="2000" dirty="0">
                <a:latin typeface="Arial" panose="020B0604020202020204" pitchFamily="34" charset="0"/>
                <a:cs typeface="Arial" panose="020B0604020202020204" pitchFamily="34" charset="0"/>
              </a:rPr>
              <a:t> formula.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average number of days the rainy season lasts in Indian States is around 119 days.</a:t>
            </a:r>
          </a:p>
        </p:txBody>
      </p:sp>
    </p:spTree>
    <p:extLst>
      <p:ext uri="{BB962C8B-B14F-4D97-AF65-F5344CB8AC3E}">
        <p14:creationId xmlns:p14="http://schemas.microsoft.com/office/powerpoint/2010/main" val="63427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A3E7-9C3F-E32A-21BC-23EC77F7AA50}"/>
              </a:ext>
            </a:extLst>
          </p:cNvPr>
          <p:cNvSpPr>
            <a:spLocks noGrp="1"/>
          </p:cNvSpPr>
          <p:nvPr>
            <p:ph type="title"/>
          </p:nvPr>
        </p:nvSpPr>
        <p:spPr>
          <a:xfrm>
            <a:off x="802513" y="361711"/>
            <a:ext cx="11389487" cy="1096699"/>
          </a:xfrm>
        </p:spPr>
        <p:txBody>
          <a:bodyPr/>
          <a:lstStyle/>
          <a:p>
            <a:r>
              <a:rPr lang="en-US" b="1" dirty="0"/>
              <a:t>Recommendations for Hotel Industry Investors</a:t>
            </a:r>
            <a:endParaRPr lang="en-IN" b="1" dirty="0"/>
          </a:p>
        </p:txBody>
      </p:sp>
      <p:sp>
        <p:nvSpPr>
          <p:cNvPr id="4" name="Rectangle 1">
            <a:extLst>
              <a:ext uri="{FF2B5EF4-FFF2-40B4-BE49-F238E27FC236}">
                <a16:creationId xmlns:a16="http://schemas.microsoft.com/office/drawing/2014/main" id="{CD2ACAD1-17A0-AD3D-9DDB-7F9A26F5621E}"/>
              </a:ext>
            </a:extLst>
          </p:cNvPr>
          <p:cNvSpPr>
            <a:spLocks noGrp="1" noChangeArrowheads="1"/>
          </p:cNvSpPr>
          <p:nvPr>
            <p:ph idx="1"/>
          </p:nvPr>
        </p:nvSpPr>
        <p:spPr bwMode="auto">
          <a:xfrm>
            <a:off x="954913" y="1355641"/>
            <a:ext cx="1043457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a:t>
            </a:r>
            <a:r>
              <a:rPr kumimoji="0" lang="en-US" altLang="en-US" sz="2000" b="1" i="0" u="none" strike="noStrike" cap="none" normalizeH="0" baseline="0" dirty="0">
                <a:ln>
                  <a:noFill/>
                </a:ln>
                <a:solidFill>
                  <a:schemeClr val="tx1"/>
                </a:solidFill>
                <a:effectLst/>
                <a:latin typeface="Arial" panose="020B0604020202020204" pitchFamily="34" charset="0"/>
              </a:rPr>
              <a:t>. High Potential Investment Areas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530319" lvl="1" indent="0" defTabSz="91440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 Kerala</a:t>
            </a:r>
            <a:r>
              <a:rPr kumimoji="0" lang="en-US" altLang="en-US" sz="2000" b="0" i="0" u="none" strike="noStrike" cap="none" normalizeH="0" baseline="0" dirty="0">
                <a:ln>
                  <a:noFill/>
                </a:ln>
                <a:solidFill>
                  <a:schemeClr val="tx1"/>
                </a:solidFill>
                <a:effectLst/>
                <a:latin typeface="Arial" panose="020B0604020202020204" pitchFamily="34" charset="0"/>
              </a:rPr>
              <a:t>: Due to the high number of existing hotels, Kerala is likely a major tourist destination. Investing here might be profitable due to high tourist footfall but could also mean more competition.</a:t>
            </a:r>
          </a:p>
          <a:p>
            <a:pPr marL="530319" lvl="1" indent="0" defTabSz="91440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Tamil Nadu, Gujarat, Maharashtra</a:t>
            </a:r>
            <a:r>
              <a:rPr kumimoji="0" lang="en-US" altLang="en-US" sz="2000" b="0" i="0" u="none" strike="noStrike" cap="none" normalizeH="0" baseline="0" dirty="0">
                <a:ln>
                  <a:noFill/>
                </a:ln>
                <a:solidFill>
                  <a:schemeClr val="tx1"/>
                </a:solidFill>
                <a:effectLst/>
                <a:latin typeface="Arial" panose="020B0604020202020204" pitchFamily="34" charset="0"/>
              </a:rPr>
              <a:t>: These states have a high number of hotels, suggesting a well-established tourism industry.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Moderate Potential Investment Areas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530319" lvl="1" indent="0" defTabSz="91440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Himachal Pradesh, West Bengal</a:t>
            </a:r>
            <a:r>
              <a:rPr kumimoji="0" lang="en-US" altLang="en-US" sz="2000" b="0" i="0" u="none" strike="noStrike" cap="none" normalizeH="0" baseline="0" dirty="0">
                <a:ln>
                  <a:noFill/>
                </a:ln>
                <a:solidFill>
                  <a:schemeClr val="tx1"/>
                </a:solidFill>
                <a:effectLst/>
                <a:latin typeface="Arial" panose="020B0604020202020204" pitchFamily="34" charset="0"/>
              </a:rPr>
              <a:t>: These states have a moderate number of hotels and could present growth opportunities.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Emerging Markets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530319" lvl="1" indent="0" defTabSz="91440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Northeastern States (Arunachal Pradesh, Assam, Manipur, Meghalaya, Mizoram, Nagaland, Tripura)</a:t>
            </a:r>
            <a:r>
              <a:rPr kumimoji="0" lang="en-US" altLang="en-US" sz="2000" b="0" i="0" u="none" strike="noStrike" cap="none" normalizeH="0" baseline="0" dirty="0">
                <a:ln>
                  <a:noFill/>
                </a:ln>
                <a:solidFill>
                  <a:schemeClr val="tx1"/>
                </a:solidFill>
                <a:effectLst/>
                <a:latin typeface="Arial" panose="020B0604020202020204" pitchFamily="34" charset="0"/>
              </a:rPr>
              <a:t>: Given the lower number of hotels, these states might have untapped potential for tourism development. Assam has a slightly higher number of hotels among these, indicating some existing infrastructure.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940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925B-C753-1C39-F52D-F44A64BDE132}"/>
              </a:ext>
            </a:extLst>
          </p:cNvPr>
          <p:cNvSpPr>
            <a:spLocks noGrp="1"/>
          </p:cNvSpPr>
          <p:nvPr>
            <p:ph type="title"/>
          </p:nvPr>
        </p:nvSpPr>
        <p:spPr>
          <a:xfrm>
            <a:off x="925135" y="108960"/>
            <a:ext cx="4619134" cy="616212"/>
          </a:xfrm>
        </p:spPr>
        <p:txBody>
          <a:bodyPr>
            <a:normAutofit fontScale="90000"/>
          </a:bodyPr>
          <a:lstStyle/>
          <a:p>
            <a:r>
              <a:rPr lang="en-IN" sz="3100" b="1" dirty="0"/>
              <a:t>HOTEL DATASET</a:t>
            </a:r>
            <a:br>
              <a:rPr lang="en-IN" dirty="0"/>
            </a:br>
            <a:endParaRPr lang="en-IN" dirty="0"/>
          </a:p>
        </p:txBody>
      </p:sp>
      <p:graphicFrame>
        <p:nvGraphicFramePr>
          <p:cNvPr id="10" name="Table 9">
            <a:extLst>
              <a:ext uri="{FF2B5EF4-FFF2-40B4-BE49-F238E27FC236}">
                <a16:creationId xmlns:a16="http://schemas.microsoft.com/office/drawing/2014/main" id="{5FE9B191-7800-3D48-5EE5-B1F37E961D8D}"/>
              </a:ext>
            </a:extLst>
          </p:cNvPr>
          <p:cNvGraphicFramePr>
            <a:graphicFrameLocks noGrp="1"/>
          </p:cNvGraphicFramePr>
          <p:nvPr>
            <p:extLst>
              <p:ext uri="{D42A27DB-BD31-4B8C-83A1-F6EECF244321}">
                <p14:modId xmlns:p14="http://schemas.microsoft.com/office/powerpoint/2010/main" val="3325373830"/>
              </p:ext>
            </p:extLst>
          </p:nvPr>
        </p:nvGraphicFramePr>
        <p:xfrm>
          <a:off x="793162" y="567159"/>
          <a:ext cx="4883080" cy="6181867"/>
        </p:xfrm>
        <a:graphic>
          <a:graphicData uri="http://schemas.openxmlformats.org/drawingml/2006/table">
            <a:tbl>
              <a:tblPr firstRow="1" bandRow="1">
                <a:tableStyleId>{5C22544A-7EE6-4342-B048-85BDC9FD1C3A}</a:tableStyleId>
              </a:tblPr>
              <a:tblGrid>
                <a:gridCol w="902238">
                  <a:extLst>
                    <a:ext uri="{9D8B030D-6E8A-4147-A177-3AD203B41FA5}">
                      <a16:colId xmlns:a16="http://schemas.microsoft.com/office/drawing/2014/main" val="3565780359"/>
                    </a:ext>
                  </a:extLst>
                </a:gridCol>
                <a:gridCol w="2376161">
                  <a:extLst>
                    <a:ext uri="{9D8B030D-6E8A-4147-A177-3AD203B41FA5}">
                      <a16:colId xmlns:a16="http://schemas.microsoft.com/office/drawing/2014/main" val="943938986"/>
                    </a:ext>
                  </a:extLst>
                </a:gridCol>
                <a:gridCol w="1604681">
                  <a:extLst>
                    <a:ext uri="{9D8B030D-6E8A-4147-A177-3AD203B41FA5}">
                      <a16:colId xmlns:a16="http://schemas.microsoft.com/office/drawing/2014/main" val="3594093325"/>
                    </a:ext>
                  </a:extLst>
                </a:gridCol>
              </a:tblGrid>
              <a:tr h="203599">
                <a:tc>
                  <a:txBody>
                    <a:bodyPr/>
                    <a:lstStyle/>
                    <a:p>
                      <a:pPr algn="l" fontAlgn="b"/>
                      <a:r>
                        <a:rPr lang="en-IN" sz="1200" b="1" i="0" u="none" strike="noStrike" dirty="0">
                          <a:solidFill>
                            <a:srgbClr val="000000"/>
                          </a:solidFill>
                          <a:effectLst/>
                          <a:latin typeface="Calibri" panose="020F0502020204030204" pitchFamily="34" charset="0"/>
                        </a:rPr>
                        <a:t>Serial No</a:t>
                      </a:r>
                      <a:r>
                        <a:rPr lang="en-IN" sz="1100" b="0" i="0" u="none" strike="noStrike" dirty="0">
                          <a:solidFill>
                            <a:srgbClr val="000000"/>
                          </a:solidFill>
                          <a:effectLst/>
                          <a:latin typeface="Calibri" panose="020F0502020204030204" pitchFamily="34" charset="0"/>
                        </a:rPr>
                        <a:t>.</a:t>
                      </a:r>
                    </a:p>
                  </a:txBody>
                  <a:tcPr marL="7620" marR="7620" marT="7620" marB="0" anchor="b"/>
                </a:tc>
                <a:tc>
                  <a:txBody>
                    <a:bodyPr/>
                    <a:lstStyle/>
                    <a:p>
                      <a:pPr algn="ctr" fontAlgn="b"/>
                      <a:r>
                        <a:rPr lang="en-IN" sz="1200" b="1" i="0" u="none" strike="noStrike" dirty="0">
                          <a:solidFill>
                            <a:srgbClr val="000000"/>
                          </a:solidFill>
                          <a:effectLst/>
                          <a:latin typeface="Calibri" panose="020F0502020204030204" pitchFamily="34" charset="0"/>
                        </a:rPr>
                        <a:t>Indian States</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No of Hotels</a:t>
                      </a:r>
                    </a:p>
                  </a:txBody>
                  <a:tcPr marL="7620" marR="7620" marT="7620" marB="0" anchor="b"/>
                </a:tc>
                <a:extLst>
                  <a:ext uri="{0D108BD9-81ED-4DB2-BD59-A6C34878D82A}">
                    <a16:rowId xmlns:a16="http://schemas.microsoft.com/office/drawing/2014/main" val="3259892476"/>
                  </a:ext>
                </a:extLst>
              </a:tr>
              <a:tr h="212403">
                <a:tc>
                  <a:txBody>
                    <a:bodyPr/>
                    <a:lstStyle/>
                    <a:p>
                      <a:pPr algn="l" fontAlgn="b"/>
                      <a:r>
                        <a:rPr lang="en-IN" sz="1200" b="1"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Andhra Pradesh</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34000</a:t>
                      </a:r>
                    </a:p>
                  </a:txBody>
                  <a:tcPr marL="7620" marR="7620" marT="7620" marB="0" anchor="b"/>
                </a:tc>
                <a:extLst>
                  <a:ext uri="{0D108BD9-81ED-4DB2-BD59-A6C34878D82A}">
                    <a16:rowId xmlns:a16="http://schemas.microsoft.com/office/drawing/2014/main" val="3256224566"/>
                  </a:ext>
                </a:extLst>
              </a:tr>
              <a:tr h="212403">
                <a:tc>
                  <a:txBody>
                    <a:bodyPr/>
                    <a:lstStyle/>
                    <a:p>
                      <a:pPr algn="l" fontAlgn="b"/>
                      <a:r>
                        <a:rPr lang="en-IN" sz="12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Arunachal Pradesh</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5000</a:t>
                      </a:r>
                    </a:p>
                  </a:txBody>
                  <a:tcPr marL="7620" marR="7620" marT="7620" marB="0" anchor="b"/>
                </a:tc>
                <a:extLst>
                  <a:ext uri="{0D108BD9-81ED-4DB2-BD59-A6C34878D82A}">
                    <a16:rowId xmlns:a16="http://schemas.microsoft.com/office/drawing/2014/main" val="316966663"/>
                  </a:ext>
                </a:extLst>
              </a:tr>
              <a:tr h="212403">
                <a:tc>
                  <a:txBody>
                    <a:bodyPr/>
                    <a:lstStyle/>
                    <a:p>
                      <a:pPr algn="l" fontAlgn="b"/>
                      <a:r>
                        <a:rPr lang="en-IN" sz="1200" b="1" i="0" u="none" strike="noStrike" dirty="0">
                          <a:solidFill>
                            <a:srgbClr val="000000"/>
                          </a:solidFill>
                          <a:effectLst/>
                          <a:latin typeface="Calibri" panose="020F0502020204030204" pitchFamily="34" charset="0"/>
                        </a:rPr>
                        <a:t>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Assam</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25000</a:t>
                      </a:r>
                    </a:p>
                  </a:txBody>
                  <a:tcPr marL="7620" marR="7620" marT="7620" marB="0" anchor="b"/>
                </a:tc>
                <a:extLst>
                  <a:ext uri="{0D108BD9-81ED-4DB2-BD59-A6C34878D82A}">
                    <a16:rowId xmlns:a16="http://schemas.microsoft.com/office/drawing/2014/main" val="2716531389"/>
                  </a:ext>
                </a:extLst>
              </a:tr>
              <a:tr h="212403">
                <a:tc>
                  <a:txBody>
                    <a:bodyPr/>
                    <a:lstStyle/>
                    <a:p>
                      <a:pPr algn="l" fontAlgn="b"/>
                      <a:r>
                        <a:rPr lang="en-IN" sz="1200" b="1" i="0" u="none" strike="noStrike" dirty="0">
                          <a:solidFill>
                            <a:srgbClr val="000000"/>
                          </a:solidFill>
                          <a:effectLst/>
                          <a:latin typeface="Calibri" panose="020F0502020204030204" pitchFamily="34" charset="0"/>
                        </a:rPr>
                        <a:t>4</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Bihar</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4000</a:t>
                      </a:r>
                    </a:p>
                  </a:txBody>
                  <a:tcPr marL="7620" marR="7620" marT="7620" marB="0" anchor="b"/>
                </a:tc>
                <a:extLst>
                  <a:ext uri="{0D108BD9-81ED-4DB2-BD59-A6C34878D82A}">
                    <a16:rowId xmlns:a16="http://schemas.microsoft.com/office/drawing/2014/main" val="3329345134"/>
                  </a:ext>
                </a:extLst>
              </a:tr>
              <a:tr h="212403">
                <a:tc>
                  <a:txBody>
                    <a:bodyPr/>
                    <a:lstStyle/>
                    <a:p>
                      <a:pPr algn="l" fontAlgn="b"/>
                      <a:r>
                        <a:rPr lang="en-IN" sz="1200" b="1" i="0" u="none" strike="noStrike">
                          <a:solidFill>
                            <a:srgbClr val="000000"/>
                          </a:solidFill>
                          <a:effectLst/>
                          <a:latin typeface="Calibri" panose="020F0502020204030204" pitchFamily="34" charset="0"/>
                        </a:rPr>
                        <a:t>5</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Chhattisgarh</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25000</a:t>
                      </a:r>
                    </a:p>
                  </a:txBody>
                  <a:tcPr marL="7620" marR="7620" marT="7620" marB="0" anchor="b"/>
                </a:tc>
                <a:extLst>
                  <a:ext uri="{0D108BD9-81ED-4DB2-BD59-A6C34878D82A}">
                    <a16:rowId xmlns:a16="http://schemas.microsoft.com/office/drawing/2014/main" val="525090622"/>
                  </a:ext>
                </a:extLst>
              </a:tr>
              <a:tr h="212403">
                <a:tc>
                  <a:txBody>
                    <a:bodyPr/>
                    <a:lstStyle/>
                    <a:p>
                      <a:pPr algn="l" fontAlgn="b"/>
                      <a:r>
                        <a:rPr lang="en-IN" sz="1200" b="1" i="0" u="none" strike="noStrike">
                          <a:solidFill>
                            <a:srgbClr val="000000"/>
                          </a:solidFill>
                          <a:effectLst/>
                          <a:latin typeface="Calibri" panose="020F0502020204030204" pitchFamily="34" charset="0"/>
                        </a:rPr>
                        <a:t>6</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Goa</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44000</a:t>
                      </a:r>
                    </a:p>
                  </a:txBody>
                  <a:tcPr marL="7620" marR="7620" marT="7620" marB="0" anchor="b"/>
                </a:tc>
                <a:extLst>
                  <a:ext uri="{0D108BD9-81ED-4DB2-BD59-A6C34878D82A}">
                    <a16:rowId xmlns:a16="http://schemas.microsoft.com/office/drawing/2014/main" val="1484984697"/>
                  </a:ext>
                </a:extLst>
              </a:tr>
              <a:tr h="217452">
                <a:tc>
                  <a:txBody>
                    <a:bodyPr/>
                    <a:lstStyle/>
                    <a:p>
                      <a:pPr algn="l" fontAlgn="b"/>
                      <a:r>
                        <a:rPr lang="en-IN" sz="1200" b="1" i="0" u="none" strike="noStrike">
                          <a:solidFill>
                            <a:srgbClr val="000000"/>
                          </a:solidFill>
                          <a:effectLst/>
                          <a:latin typeface="Calibri" panose="020F0502020204030204" pitchFamily="34" charset="0"/>
                        </a:rPr>
                        <a:t>7</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Gujarat</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107000</a:t>
                      </a:r>
                    </a:p>
                  </a:txBody>
                  <a:tcPr marL="7620" marR="7620" marT="7620" marB="0" anchor="b"/>
                </a:tc>
                <a:extLst>
                  <a:ext uri="{0D108BD9-81ED-4DB2-BD59-A6C34878D82A}">
                    <a16:rowId xmlns:a16="http://schemas.microsoft.com/office/drawing/2014/main" val="2579772202"/>
                  </a:ext>
                </a:extLst>
              </a:tr>
              <a:tr h="212403">
                <a:tc>
                  <a:txBody>
                    <a:bodyPr/>
                    <a:lstStyle/>
                    <a:p>
                      <a:pPr algn="l" fontAlgn="b"/>
                      <a:r>
                        <a:rPr lang="en-IN" sz="1200" b="1" i="0" u="none" strike="noStrike">
                          <a:solidFill>
                            <a:srgbClr val="000000"/>
                          </a:solidFill>
                          <a:effectLst/>
                          <a:latin typeface="Calibri" panose="020F0502020204030204" pitchFamily="34" charset="0"/>
                        </a:rPr>
                        <a:t>8</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Haryana</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48000</a:t>
                      </a:r>
                    </a:p>
                  </a:txBody>
                  <a:tcPr marL="7620" marR="7620" marT="7620" marB="0" anchor="b"/>
                </a:tc>
                <a:extLst>
                  <a:ext uri="{0D108BD9-81ED-4DB2-BD59-A6C34878D82A}">
                    <a16:rowId xmlns:a16="http://schemas.microsoft.com/office/drawing/2014/main" val="2037515497"/>
                  </a:ext>
                </a:extLst>
              </a:tr>
              <a:tr h="212403">
                <a:tc>
                  <a:txBody>
                    <a:bodyPr/>
                    <a:lstStyle/>
                    <a:p>
                      <a:pPr algn="l" fontAlgn="b"/>
                      <a:r>
                        <a:rPr lang="en-IN" sz="1200" b="1" i="0" u="none" strike="noStrike">
                          <a:solidFill>
                            <a:srgbClr val="000000"/>
                          </a:solidFill>
                          <a:effectLst/>
                          <a:latin typeface="Calibri" panose="020F0502020204030204" pitchFamily="34" charset="0"/>
                        </a:rPr>
                        <a:t>9</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Himachal Pradesh</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83000</a:t>
                      </a:r>
                    </a:p>
                  </a:txBody>
                  <a:tcPr marL="7620" marR="7620" marT="7620" marB="0" anchor="b"/>
                </a:tc>
                <a:extLst>
                  <a:ext uri="{0D108BD9-81ED-4DB2-BD59-A6C34878D82A}">
                    <a16:rowId xmlns:a16="http://schemas.microsoft.com/office/drawing/2014/main" val="3163354139"/>
                  </a:ext>
                </a:extLst>
              </a:tr>
              <a:tr h="212403">
                <a:tc>
                  <a:txBody>
                    <a:bodyPr/>
                    <a:lstStyle/>
                    <a:p>
                      <a:pPr algn="l" fontAlgn="b"/>
                      <a:r>
                        <a:rPr lang="en-IN" sz="1200" b="1" i="0" u="none" strike="noStrike">
                          <a:solidFill>
                            <a:srgbClr val="000000"/>
                          </a:solidFill>
                          <a:effectLst/>
                          <a:latin typeface="Calibri" panose="020F0502020204030204" pitchFamily="34" charset="0"/>
                        </a:rPr>
                        <a:t>10</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Jharkhand</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4000</a:t>
                      </a:r>
                    </a:p>
                  </a:txBody>
                  <a:tcPr marL="7620" marR="7620" marT="7620" marB="0" anchor="b"/>
                </a:tc>
                <a:extLst>
                  <a:ext uri="{0D108BD9-81ED-4DB2-BD59-A6C34878D82A}">
                    <a16:rowId xmlns:a16="http://schemas.microsoft.com/office/drawing/2014/main" val="2498522512"/>
                  </a:ext>
                </a:extLst>
              </a:tr>
              <a:tr h="212403">
                <a:tc>
                  <a:txBody>
                    <a:bodyPr/>
                    <a:lstStyle/>
                    <a:p>
                      <a:pPr algn="l" fontAlgn="b"/>
                      <a:r>
                        <a:rPr lang="en-IN" sz="1200" b="1" i="0" u="none" strike="noStrike" dirty="0">
                          <a:solidFill>
                            <a:srgbClr val="000000"/>
                          </a:solidFill>
                          <a:effectLst/>
                          <a:latin typeface="Calibri" panose="020F0502020204030204" pitchFamily="34" charset="0"/>
                        </a:rPr>
                        <a:t>11</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Karnataka</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40000</a:t>
                      </a:r>
                    </a:p>
                  </a:txBody>
                  <a:tcPr marL="7620" marR="7620" marT="7620" marB="0" anchor="b"/>
                </a:tc>
                <a:extLst>
                  <a:ext uri="{0D108BD9-81ED-4DB2-BD59-A6C34878D82A}">
                    <a16:rowId xmlns:a16="http://schemas.microsoft.com/office/drawing/2014/main" val="3725123340"/>
                  </a:ext>
                </a:extLst>
              </a:tr>
              <a:tr h="212403">
                <a:tc>
                  <a:txBody>
                    <a:bodyPr/>
                    <a:lstStyle/>
                    <a:p>
                      <a:pPr algn="l" fontAlgn="b"/>
                      <a:r>
                        <a:rPr lang="en-IN" sz="1200" b="1" i="0" u="none" strike="noStrike">
                          <a:solidFill>
                            <a:srgbClr val="000000"/>
                          </a:solidFill>
                          <a:effectLst/>
                          <a:latin typeface="Calibri" panose="020F0502020204030204" pitchFamily="34" charset="0"/>
                        </a:rPr>
                        <a:t>12</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Kerala</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672000</a:t>
                      </a:r>
                    </a:p>
                  </a:txBody>
                  <a:tcPr marL="7620" marR="7620" marT="7620" marB="0" anchor="b"/>
                </a:tc>
                <a:extLst>
                  <a:ext uri="{0D108BD9-81ED-4DB2-BD59-A6C34878D82A}">
                    <a16:rowId xmlns:a16="http://schemas.microsoft.com/office/drawing/2014/main" val="1157075678"/>
                  </a:ext>
                </a:extLst>
              </a:tr>
              <a:tr h="238338">
                <a:tc>
                  <a:txBody>
                    <a:bodyPr/>
                    <a:lstStyle/>
                    <a:p>
                      <a:pPr algn="l" fontAlgn="b"/>
                      <a:r>
                        <a:rPr lang="en-IN" sz="1200" b="1" i="0" u="none" strike="noStrike">
                          <a:solidFill>
                            <a:srgbClr val="000000"/>
                          </a:solidFill>
                          <a:effectLst/>
                          <a:latin typeface="Calibri" panose="020F0502020204030204" pitchFamily="34" charset="0"/>
                        </a:rPr>
                        <a:t>13</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Madhya Pradesh</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14000</a:t>
                      </a:r>
                    </a:p>
                  </a:txBody>
                  <a:tcPr marL="7620" marR="7620" marT="7620" marB="0" anchor="b"/>
                </a:tc>
                <a:extLst>
                  <a:ext uri="{0D108BD9-81ED-4DB2-BD59-A6C34878D82A}">
                    <a16:rowId xmlns:a16="http://schemas.microsoft.com/office/drawing/2014/main" val="4112671485"/>
                  </a:ext>
                </a:extLst>
              </a:tr>
              <a:tr h="212403">
                <a:tc>
                  <a:txBody>
                    <a:bodyPr/>
                    <a:lstStyle/>
                    <a:p>
                      <a:pPr algn="l" fontAlgn="b"/>
                      <a:r>
                        <a:rPr lang="en-IN" sz="1200" b="1" i="0" u="none" strike="noStrike" dirty="0">
                          <a:solidFill>
                            <a:srgbClr val="000000"/>
                          </a:solidFill>
                          <a:effectLst/>
                          <a:latin typeface="Calibri" panose="020F0502020204030204" pitchFamily="34" charset="0"/>
                        </a:rPr>
                        <a:t>14</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Maharashtra</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102000</a:t>
                      </a:r>
                    </a:p>
                  </a:txBody>
                  <a:tcPr marL="7620" marR="7620" marT="7620" marB="0" anchor="b"/>
                </a:tc>
                <a:extLst>
                  <a:ext uri="{0D108BD9-81ED-4DB2-BD59-A6C34878D82A}">
                    <a16:rowId xmlns:a16="http://schemas.microsoft.com/office/drawing/2014/main" val="3998090112"/>
                  </a:ext>
                </a:extLst>
              </a:tr>
              <a:tr h="212403">
                <a:tc>
                  <a:txBody>
                    <a:bodyPr/>
                    <a:lstStyle/>
                    <a:p>
                      <a:pPr algn="l" fontAlgn="b"/>
                      <a:r>
                        <a:rPr lang="en-IN" sz="1200" b="1" i="0" u="none" strike="noStrike">
                          <a:solidFill>
                            <a:srgbClr val="000000"/>
                          </a:solidFill>
                          <a:effectLst/>
                          <a:latin typeface="Calibri" panose="020F0502020204030204" pitchFamily="34" charset="0"/>
                        </a:rPr>
                        <a:t>15</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Manipur</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3000</a:t>
                      </a:r>
                    </a:p>
                  </a:txBody>
                  <a:tcPr marL="7620" marR="7620" marT="7620" marB="0" anchor="b"/>
                </a:tc>
                <a:extLst>
                  <a:ext uri="{0D108BD9-81ED-4DB2-BD59-A6C34878D82A}">
                    <a16:rowId xmlns:a16="http://schemas.microsoft.com/office/drawing/2014/main" val="1429560166"/>
                  </a:ext>
                </a:extLst>
              </a:tr>
              <a:tr h="212403">
                <a:tc>
                  <a:txBody>
                    <a:bodyPr/>
                    <a:lstStyle/>
                    <a:p>
                      <a:pPr algn="l" fontAlgn="b"/>
                      <a:r>
                        <a:rPr lang="en-IN" sz="1200" b="1" i="0" u="none" strike="noStrike">
                          <a:solidFill>
                            <a:srgbClr val="000000"/>
                          </a:solidFill>
                          <a:effectLst/>
                          <a:latin typeface="Calibri" panose="020F0502020204030204" pitchFamily="34" charset="0"/>
                        </a:rPr>
                        <a:t>16</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Meghalaya</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2000</a:t>
                      </a:r>
                    </a:p>
                  </a:txBody>
                  <a:tcPr marL="7620" marR="7620" marT="7620" marB="0" anchor="b"/>
                </a:tc>
                <a:extLst>
                  <a:ext uri="{0D108BD9-81ED-4DB2-BD59-A6C34878D82A}">
                    <a16:rowId xmlns:a16="http://schemas.microsoft.com/office/drawing/2014/main" val="1564365739"/>
                  </a:ext>
                </a:extLst>
              </a:tr>
              <a:tr h="212403">
                <a:tc>
                  <a:txBody>
                    <a:bodyPr/>
                    <a:lstStyle/>
                    <a:p>
                      <a:pPr algn="l" fontAlgn="b"/>
                      <a:r>
                        <a:rPr lang="en-IN" sz="1200" b="1" i="0" u="none" strike="noStrike" dirty="0">
                          <a:solidFill>
                            <a:srgbClr val="000000"/>
                          </a:solidFill>
                          <a:effectLst/>
                          <a:latin typeface="Calibri" panose="020F0502020204030204" pitchFamily="34" charset="0"/>
                        </a:rPr>
                        <a:t>17</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Mizoram</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1000</a:t>
                      </a:r>
                    </a:p>
                  </a:txBody>
                  <a:tcPr marL="7620" marR="7620" marT="7620" marB="0" anchor="b"/>
                </a:tc>
                <a:extLst>
                  <a:ext uri="{0D108BD9-81ED-4DB2-BD59-A6C34878D82A}">
                    <a16:rowId xmlns:a16="http://schemas.microsoft.com/office/drawing/2014/main" val="3271251749"/>
                  </a:ext>
                </a:extLst>
              </a:tr>
              <a:tr h="212403">
                <a:tc>
                  <a:txBody>
                    <a:bodyPr/>
                    <a:lstStyle/>
                    <a:p>
                      <a:pPr algn="l" fontAlgn="b"/>
                      <a:r>
                        <a:rPr lang="en-IN" sz="1200" b="1" i="0" u="none" strike="noStrike">
                          <a:solidFill>
                            <a:srgbClr val="000000"/>
                          </a:solidFill>
                          <a:effectLst/>
                          <a:latin typeface="Calibri" panose="020F0502020204030204" pitchFamily="34" charset="0"/>
                        </a:rPr>
                        <a:t>18</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Nagaland</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1000</a:t>
                      </a:r>
                    </a:p>
                  </a:txBody>
                  <a:tcPr marL="7620" marR="7620" marT="7620" marB="0" anchor="b"/>
                </a:tc>
                <a:extLst>
                  <a:ext uri="{0D108BD9-81ED-4DB2-BD59-A6C34878D82A}">
                    <a16:rowId xmlns:a16="http://schemas.microsoft.com/office/drawing/2014/main" val="1878724229"/>
                  </a:ext>
                </a:extLst>
              </a:tr>
              <a:tr h="212403">
                <a:tc>
                  <a:txBody>
                    <a:bodyPr/>
                    <a:lstStyle/>
                    <a:p>
                      <a:pPr algn="l" fontAlgn="b"/>
                      <a:r>
                        <a:rPr lang="en-IN" sz="1200" b="1" i="0" u="none" strike="noStrike">
                          <a:solidFill>
                            <a:srgbClr val="000000"/>
                          </a:solidFill>
                          <a:effectLst/>
                          <a:latin typeface="Calibri" panose="020F0502020204030204" pitchFamily="34" charset="0"/>
                        </a:rPr>
                        <a:t>19</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Odisha</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20000</a:t>
                      </a:r>
                    </a:p>
                  </a:txBody>
                  <a:tcPr marL="7620" marR="7620" marT="7620" marB="0" anchor="b"/>
                </a:tc>
                <a:extLst>
                  <a:ext uri="{0D108BD9-81ED-4DB2-BD59-A6C34878D82A}">
                    <a16:rowId xmlns:a16="http://schemas.microsoft.com/office/drawing/2014/main" val="1690484252"/>
                  </a:ext>
                </a:extLst>
              </a:tr>
              <a:tr h="212403">
                <a:tc>
                  <a:txBody>
                    <a:bodyPr/>
                    <a:lstStyle/>
                    <a:p>
                      <a:pPr algn="l" fontAlgn="b"/>
                      <a:r>
                        <a:rPr lang="en-IN" sz="12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Punjab</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11000</a:t>
                      </a:r>
                    </a:p>
                  </a:txBody>
                  <a:tcPr marL="7620" marR="7620" marT="7620" marB="0" anchor="b"/>
                </a:tc>
                <a:extLst>
                  <a:ext uri="{0D108BD9-81ED-4DB2-BD59-A6C34878D82A}">
                    <a16:rowId xmlns:a16="http://schemas.microsoft.com/office/drawing/2014/main" val="2025212526"/>
                  </a:ext>
                </a:extLst>
              </a:tr>
              <a:tr h="212403">
                <a:tc>
                  <a:txBody>
                    <a:bodyPr/>
                    <a:lstStyle/>
                    <a:p>
                      <a:pPr algn="l" fontAlgn="b"/>
                      <a:r>
                        <a:rPr lang="en-IN" sz="1200" b="1" i="0" u="none" strike="noStrike">
                          <a:solidFill>
                            <a:srgbClr val="000000"/>
                          </a:solidFill>
                          <a:effectLst/>
                          <a:latin typeface="Calibri" panose="020F0502020204030204" pitchFamily="34" charset="0"/>
                        </a:rPr>
                        <a:t>21</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Rajasthan</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72000</a:t>
                      </a:r>
                    </a:p>
                  </a:txBody>
                  <a:tcPr marL="7620" marR="7620" marT="7620" marB="0" anchor="b"/>
                </a:tc>
                <a:extLst>
                  <a:ext uri="{0D108BD9-81ED-4DB2-BD59-A6C34878D82A}">
                    <a16:rowId xmlns:a16="http://schemas.microsoft.com/office/drawing/2014/main" val="2564001596"/>
                  </a:ext>
                </a:extLst>
              </a:tr>
              <a:tr h="212403">
                <a:tc>
                  <a:txBody>
                    <a:bodyPr/>
                    <a:lstStyle/>
                    <a:p>
                      <a:pPr algn="l" fontAlgn="b"/>
                      <a:r>
                        <a:rPr lang="en-IN" sz="1200" b="1" i="0" u="none" strike="noStrike" dirty="0">
                          <a:solidFill>
                            <a:srgbClr val="000000"/>
                          </a:solidFill>
                          <a:effectLst/>
                          <a:latin typeface="Calibri" panose="020F0502020204030204" pitchFamily="34" charset="0"/>
                        </a:rPr>
                        <a:t>22</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Sikkim</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12000</a:t>
                      </a:r>
                    </a:p>
                  </a:txBody>
                  <a:tcPr marL="7620" marR="7620" marT="7620" marB="0" anchor="b"/>
                </a:tc>
                <a:extLst>
                  <a:ext uri="{0D108BD9-81ED-4DB2-BD59-A6C34878D82A}">
                    <a16:rowId xmlns:a16="http://schemas.microsoft.com/office/drawing/2014/main" val="1232315935"/>
                  </a:ext>
                </a:extLst>
              </a:tr>
              <a:tr h="212403">
                <a:tc>
                  <a:txBody>
                    <a:bodyPr/>
                    <a:lstStyle/>
                    <a:p>
                      <a:pPr algn="l" fontAlgn="b"/>
                      <a:r>
                        <a:rPr lang="en-IN" sz="1200" b="1" i="0" u="none" strike="noStrike" dirty="0">
                          <a:solidFill>
                            <a:srgbClr val="000000"/>
                          </a:solidFill>
                          <a:effectLst/>
                          <a:latin typeface="Calibri" panose="020F0502020204030204" pitchFamily="34" charset="0"/>
                        </a:rPr>
                        <a:t>23</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Tamil Nadu</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116000</a:t>
                      </a:r>
                    </a:p>
                  </a:txBody>
                  <a:tcPr marL="7620" marR="7620" marT="7620" marB="0" anchor="b"/>
                </a:tc>
                <a:extLst>
                  <a:ext uri="{0D108BD9-81ED-4DB2-BD59-A6C34878D82A}">
                    <a16:rowId xmlns:a16="http://schemas.microsoft.com/office/drawing/2014/main" val="2714834873"/>
                  </a:ext>
                </a:extLst>
              </a:tr>
              <a:tr h="212403">
                <a:tc>
                  <a:txBody>
                    <a:bodyPr/>
                    <a:lstStyle/>
                    <a:p>
                      <a:pPr algn="l" fontAlgn="b"/>
                      <a:r>
                        <a:rPr lang="en-IN" sz="1200" b="1" i="0" u="none" strike="noStrike" dirty="0">
                          <a:solidFill>
                            <a:srgbClr val="000000"/>
                          </a:solidFill>
                          <a:effectLst/>
                          <a:latin typeface="Calibri" panose="020F0502020204030204" pitchFamily="34" charset="0"/>
                        </a:rPr>
                        <a:t>24</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Telangana</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34000</a:t>
                      </a:r>
                    </a:p>
                  </a:txBody>
                  <a:tcPr marL="7620" marR="7620" marT="7620" marB="0" anchor="b"/>
                </a:tc>
                <a:extLst>
                  <a:ext uri="{0D108BD9-81ED-4DB2-BD59-A6C34878D82A}">
                    <a16:rowId xmlns:a16="http://schemas.microsoft.com/office/drawing/2014/main" val="3307018009"/>
                  </a:ext>
                </a:extLst>
              </a:tr>
              <a:tr h="212403">
                <a:tc>
                  <a:txBody>
                    <a:bodyPr/>
                    <a:lstStyle/>
                    <a:p>
                      <a:pPr algn="l" fontAlgn="b"/>
                      <a:r>
                        <a:rPr lang="en-IN" sz="1200" b="1" i="0" u="none" strike="noStrike" dirty="0">
                          <a:solidFill>
                            <a:srgbClr val="000000"/>
                          </a:solidFill>
                          <a:effectLst/>
                          <a:latin typeface="Calibri" panose="020F0502020204030204" pitchFamily="34" charset="0"/>
                        </a:rPr>
                        <a:t>25</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Tripura</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1000</a:t>
                      </a:r>
                    </a:p>
                  </a:txBody>
                  <a:tcPr marL="7620" marR="7620" marT="7620" marB="0" anchor="b"/>
                </a:tc>
                <a:extLst>
                  <a:ext uri="{0D108BD9-81ED-4DB2-BD59-A6C34878D82A}">
                    <a16:rowId xmlns:a16="http://schemas.microsoft.com/office/drawing/2014/main" val="974338017"/>
                  </a:ext>
                </a:extLst>
              </a:tr>
              <a:tr h="212403">
                <a:tc>
                  <a:txBody>
                    <a:bodyPr/>
                    <a:lstStyle/>
                    <a:p>
                      <a:pPr algn="l" fontAlgn="b"/>
                      <a:r>
                        <a:rPr lang="en-IN" sz="1200" b="1"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Uttar Pradesh</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58000</a:t>
                      </a:r>
                    </a:p>
                  </a:txBody>
                  <a:tcPr marL="7620" marR="7620" marT="7620" marB="0" anchor="b"/>
                </a:tc>
                <a:extLst>
                  <a:ext uri="{0D108BD9-81ED-4DB2-BD59-A6C34878D82A}">
                    <a16:rowId xmlns:a16="http://schemas.microsoft.com/office/drawing/2014/main" val="3367154092"/>
                  </a:ext>
                </a:extLst>
              </a:tr>
              <a:tr h="212403">
                <a:tc>
                  <a:txBody>
                    <a:bodyPr/>
                    <a:lstStyle/>
                    <a:p>
                      <a:pPr algn="l" fontAlgn="b"/>
                      <a:r>
                        <a:rPr lang="en-IN" sz="1200" b="1" i="0" u="none" strike="noStrike" dirty="0">
                          <a:solidFill>
                            <a:srgbClr val="000000"/>
                          </a:solidFill>
                          <a:effectLst/>
                          <a:latin typeface="Calibri" panose="020F0502020204030204" pitchFamily="34" charset="0"/>
                        </a:rPr>
                        <a:t>27</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Uttarakhand</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50000</a:t>
                      </a:r>
                    </a:p>
                  </a:txBody>
                  <a:tcPr marL="7620" marR="7620" marT="7620" marB="0" anchor="b"/>
                </a:tc>
                <a:extLst>
                  <a:ext uri="{0D108BD9-81ED-4DB2-BD59-A6C34878D82A}">
                    <a16:rowId xmlns:a16="http://schemas.microsoft.com/office/drawing/2014/main" val="2705606439"/>
                  </a:ext>
                </a:extLst>
              </a:tr>
              <a:tr h="212403">
                <a:tc>
                  <a:txBody>
                    <a:bodyPr/>
                    <a:lstStyle/>
                    <a:p>
                      <a:pPr algn="l" fontAlgn="b"/>
                      <a:r>
                        <a:rPr lang="en-IN" sz="1200" b="1" i="0" u="none" strike="noStrike" dirty="0">
                          <a:solidFill>
                            <a:srgbClr val="000000"/>
                          </a:solidFill>
                          <a:effectLst/>
                          <a:latin typeface="Calibri" panose="020F0502020204030204" pitchFamily="34" charset="0"/>
                        </a:rPr>
                        <a:t>28</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West Bengal</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87000</a:t>
                      </a:r>
                    </a:p>
                  </a:txBody>
                  <a:tcPr marL="7620" marR="7620" marT="7620" marB="0" anchor="b"/>
                </a:tc>
                <a:extLst>
                  <a:ext uri="{0D108BD9-81ED-4DB2-BD59-A6C34878D82A}">
                    <a16:rowId xmlns:a16="http://schemas.microsoft.com/office/drawing/2014/main" val="670119546"/>
                  </a:ext>
                </a:extLst>
              </a:tr>
            </a:tbl>
          </a:graphicData>
        </a:graphic>
      </p:graphicFrame>
      <p:pic>
        <p:nvPicPr>
          <p:cNvPr id="4" name="Picture 3">
            <a:extLst>
              <a:ext uri="{FF2B5EF4-FFF2-40B4-BE49-F238E27FC236}">
                <a16:creationId xmlns:a16="http://schemas.microsoft.com/office/drawing/2014/main" id="{61457A23-7285-8288-ECD0-BFB6507F9F5F}"/>
              </a:ext>
            </a:extLst>
          </p:cNvPr>
          <p:cNvPicPr>
            <a:picLocks noChangeAspect="1"/>
          </p:cNvPicPr>
          <p:nvPr/>
        </p:nvPicPr>
        <p:blipFill>
          <a:blip r:embed="rId2"/>
          <a:stretch>
            <a:fillRect/>
          </a:stretch>
        </p:blipFill>
        <p:spPr>
          <a:xfrm>
            <a:off x="5808215" y="145160"/>
            <a:ext cx="6303964" cy="5722247"/>
          </a:xfrm>
          <a:prstGeom prst="rect">
            <a:avLst/>
          </a:prstGeom>
        </p:spPr>
      </p:pic>
      <p:sp>
        <p:nvSpPr>
          <p:cNvPr id="8" name="Content Placeholder 2">
            <a:extLst>
              <a:ext uri="{FF2B5EF4-FFF2-40B4-BE49-F238E27FC236}">
                <a16:creationId xmlns:a16="http://schemas.microsoft.com/office/drawing/2014/main" id="{C9B1D13F-0D48-48FD-9510-24A31DC078B3}"/>
              </a:ext>
            </a:extLst>
          </p:cNvPr>
          <p:cNvSpPr txBox="1">
            <a:spLocks/>
          </p:cNvSpPr>
          <p:nvPr/>
        </p:nvSpPr>
        <p:spPr>
          <a:xfrm>
            <a:off x="5858378" y="6011156"/>
            <a:ext cx="5683706" cy="737870"/>
          </a:xfrm>
          <a:prstGeom prst="rect">
            <a:avLst/>
          </a:prstGeom>
        </p:spPr>
        <p:txBody>
          <a:bodyPr vert="horz" lIns="91440" tIns="45720" rIns="91440" bIns="45720" rtlCol="0">
            <a:normAutofit lnSpcReduction="10000"/>
          </a:bodyPr>
          <a:lstStyle>
            <a:lvl1pPr marL="384025" indent="-384025" algn="l" defTabSz="914344"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914344" indent="-384025" algn="l" defTabSz="914344"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1371516" indent="-384025" algn="l" defTabSz="914344"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1828685" indent="-384025" algn="l" defTabSz="914344"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2285857" indent="-384025" algn="l" defTabSz="914344" rtl="0" eaLnBrk="1" latinLnBrk="0" hangingPunct="1">
              <a:lnSpc>
                <a:spcPct val="94000"/>
              </a:lnSpc>
              <a:spcBef>
                <a:spcPts val="500"/>
              </a:spcBef>
              <a:spcAft>
                <a:spcPts val="200"/>
              </a:spcAft>
              <a:buFont typeface="Franklin Gothic Book" panose="020B0503020102020204" pitchFamily="34" charset="0"/>
              <a:buChar char="■"/>
              <a:defRPr sz="1601" kern="1200" baseline="0">
                <a:solidFill>
                  <a:schemeClr val="tx2"/>
                </a:solidFill>
                <a:latin typeface="+mn-lt"/>
                <a:ea typeface="+mn-ea"/>
                <a:cs typeface="+mn-cs"/>
              </a:defRPr>
            </a:lvl5pPr>
            <a:lvl6pPr marL="2743031" indent="-384025" algn="l" defTabSz="914344" rtl="0" eaLnBrk="1" latinLnBrk="0" hangingPunct="1">
              <a:lnSpc>
                <a:spcPct val="94000"/>
              </a:lnSpc>
              <a:spcBef>
                <a:spcPts val="500"/>
              </a:spcBef>
              <a:spcAft>
                <a:spcPts val="200"/>
              </a:spcAft>
              <a:buFont typeface="Franklin Gothic Book" panose="020B0503020102020204" pitchFamily="34" charset="0"/>
              <a:buChar char="–"/>
              <a:defRPr sz="1601" i="1" kern="1200" baseline="0">
                <a:solidFill>
                  <a:schemeClr val="tx2"/>
                </a:solidFill>
                <a:latin typeface="+mn-lt"/>
                <a:ea typeface="+mn-ea"/>
                <a:cs typeface="+mn-cs"/>
              </a:defRPr>
            </a:lvl6pPr>
            <a:lvl7pPr marL="3200203"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kern="1200" baseline="0">
                <a:solidFill>
                  <a:schemeClr val="tx2"/>
                </a:solidFill>
                <a:latin typeface="+mn-lt"/>
                <a:ea typeface="+mn-ea"/>
                <a:cs typeface="+mn-cs"/>
              </a:defRPr>
            </a:lvl7pPr>
            <a:lvl8pPr marL="3657373"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i="1" kern="1200" baseline="0">
                <a:solidFill>
                  <a:schemeClr val="tx2"/>
                </a:solidFill>
                <a:latin typeface="+mn-lt"/>
                <a:ea typeface="+mn-ea"/>
                <a:cs typeface="+mn-cs"/>
              </a:defRPr>
            </a:lvl8pPr>
            <a:lvl9pPr marL="4114548" indent="-384025" algn="l" defTabSz="914344" rtl="0" eaLnBrk="1" latinLnBrk="0" hangingPunct="1">
              <a:lnSpc>
                <a:spcPct val="94000"/>
              </a:lnSpc>
              <a:spcBef>
                <a:spcPts val="500"/>
              </a:spcBef>
              <a:spcAft>
                <a:spcPts val="200"/>
              </a:spcAft>
              <a:buFont typeface="Franklin Gothic Book" panose="020B0503020102020204" pitchFamily="34" charset="0"/>
              <a:buChar char="■"/>
              <a:defRPr sz="1401"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1600" b="1" dirty="0">
                <a:solidFill>
                  <a:srgbClr val="373535"/>
                </a:solidFill>
                <a:latin typeface="Arial" panose="020B0604020202020204" pitchFamily="34" charset="0"/>
                <a:cs typeface="Arial" panose="020B0604020202020204" pitchFamily="34" charset="0"/>
              </a:rPr>
              <a:t>Map showcasing the various seasons  and the onset and retreat of the South West Monsoons in the country across various states and regions.</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20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9EC2-343F-400B-F9B3-21F4EA6D4782}"/>
              </a:ext>
            </a:extLst>
          </p:cNvPr>
          <p:cNvSpPr>
            <a:spLocks noGrp="1"/>
          </p:cNvSpPr>
          <p:nvPr>
            <p:ph type="title"/>
          </p:nvPr>
        </p:nvSpPr>
        <p:spPr>
          <a:xfrm>
            <a:off x="876696" y="6339539"/>
            <a:ext cx="11029361" cy="424207"/>
          </a:xfrm>
        </p:spPr>
        <p:txBody>
          <a:bodyPr>
            <a:normAutofit fontScale="90000"/>
          </a:bodyPr>
          <a:lstStyle/>
          <a:p>
            <a:r>
              <a:rPr lang="en-IN" sz="1600" b="1" dirty="0">
                <a:latin typeface="Arial" panose="020B0604020202020204" pitchFamily="34" charset="0"/>
                <a:cs typeface="Arial" panose="020B0604020202020204" pitchFamily="34" charset="0"/>
              </a:rPr>
              <a:t>From the above Bar graph, we can see that ‘Kerala’ has the highest number of hotels i.e. 672,000 hotels in India followed by Tamil Nadu and Gujarat</a:t>
            </a:r>
            <a:r>
              <a:rPr lang="en-IN" sz="1400" b="1" dirty="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E5B47950-8C64-2C69-5493-23023ADC975D}"/>
              </a:ext>
            </a:extLst>
          </p:cNvPr>
          <p:cNvPicPr>
            <a:picLocks noChangeAspect="1"/>
          </p:cNvPicPr>
          <p:nvPr/>
        </p:nvPicPr>
        <p:blipFill>
          <a:blip r:embed="rId2"/>
          <a:stretch>
            <a:fillRect/>
          </a:stretch>
        </p:blipFill>
        <p:spPr>
          <a:xfrm>
            <a:off x="772999" y="77572"/>
            <a:ext cx="11133056" cy="6155703"/>
          </a:xfrm>
          <a:prstGeom prst="rect">
            <a:avLst/>
          </a:prstGeom>
        </p:spPr>
      </p:pic>
    </p:spTree>
    <p:extLst>
      <p:ext uri="{BB962C8B-B14F-4D97-AF65-F5344CB8AC3E}">
        <p14:creationId xmlns:p14="http://schemas.microsoft.com/office/powerpoint/2010/main" val="196843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3693-A039-2A40-A1FB-BCF4B857698E}"/>
              </a:ext>
            </a:extLst>
          </p:cNvPr>
          <p:cNvSpPr>
            <a:spLocks noGrp="1"/>
          </p:cNvSpPr>
          <p:nvPr>
            <p:ph type="title"/>
          </p:nvPr>
        </p:nvSpPr>
        <p:spPr>
          <a:xfrm>
            <a:off x="1672550" y="141795"/>
            <a:ext cx="10087337" cy="610563"/>
          </a:xfrm>
        </p:spPr>
        <p:txBody>
          <a:bodyPr>
            <a:normAutofit/>
          </a:bodyPr>
          <a:lstStyle/>
          <a:p>
            <a:r>
              <a:rPr lang="en-IN" sz="2800" b="1" dirty="0">
                <a:latin typeface="Arial" panose="020B0604020202020204" pitchFamily="34" charset="0"/>
                <a:cs typeface="Arial" panose="020B0604020202020204" pitchFamily="34" charset="0"/>
              </a:rPr>
              <a:t>Descriptive Statistics of No. of Hotels in Indian States</a:t>
            </a:r>
          </a:p>
        </p:txBody>
      </p:sp>
      <p:pic>
        <p:nvPicPr>
          <p:cNvPr id="5" name="Content Placeholder 4">
            <a:extLst>
              <a:ext uri="{FF2B5EF4-FFF2-40B4-BE49-F238E27FC236}">
                <a16:creationId xmlns:a16="http://schemas.microsoft.com/office/drawing/2014/main" id="{8722EE91-738A-2A99-650F-315E3C2BF7F7}"/>
              </a:ext>
            </a:extLst>
          </p:cNvPr>
          <p:cNvPicPr>
            <a:picLocks noGrp="1" noChangeAspect="1"/>
          </p:cNvPicPr>
          <p:nvPr>
            <p:ph idx="1"/>
          </p:nvPr>
        </p:nvPicPr>
        <p:blipFill>
          <a:blip r:embed="rId2"/>
          <a:stretch>
            <a:fillRect/>
          </a:stretch>
        </p:blipFill>
        <p:spPr>
          <a:xfrm>
            <a:off x="1865463" y="891259"/>
            <a:ext cx="8461093" cy="5197033"/>
          </a:xfrm>
        </p:spPr>
      </p:pic>
    </p:spTree>
    <p:extLst>
      <p:ext uri="{BB962C8B-B14F-4D97-AF65-F5344CB8AC3E}">
        <p14:creationId xmlns:p14="http://schemas.microsoft.com/office/powerpoint/2010/main" val="27017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3148-5D8E-6818-E288-E1E644BB209C}"/>
              </a:ext>
            </a:extLst>
          </p:cNvPr>
          <p:cNvSpPr>
            <a:spLocks noGrp="1"/>
          </p:cNvSpPr>
          <p:nvPr>
            <p:ph type="title"/>
          </p:nvPr>
        </p:nvSpPr>
        <p:spPr>
          <a:xfrm>
            <a:off x="6205808" y="0"/>
            <a:ext cx="9601200" cy="838207"/>
          </a:xfrm>
        </p:spPr>
        <p:txBody>
          <a:bodyPr/>
          <a:lstStyle/>
          <a:p>
            <a:r>
              <a:rPr lang="en-IN" b="1" u="sng" dirty="0"/>
              <a:t>Diagnostic Analysis</a:t>
            </a:r>
          </a:p>
        </p:txBody>
      </p:sp>
      <p:pic>
        <p:nvPicPr>
          <p:cNvPr id="5" name="Picture 4">
            <a:extLst>
              <a:ext uri="{FF2B5EF4-FFF2-40B4-BE49-F238E27FC236}">
                <a16:creationId xmlns:a16="http://schemas.microsoft.com/office/drawing/2014/main" id="{01D92B8E-7131-2760-A906-9B0BEE3B5973}"/>
              </a:ext>
            </a:extLst>
          </p:cNvPr>
          <p:cNvPicPr>
            <a:picLocks noChangeAspect="1"/>
          </p:cNvPicPr>
          <p:nvPr/>
        </p:nvPicPr>
        <p:blipFill>
          <a:blip r:embed="rId2"/>
          <a:stretch>
            <a:fillRect/>
          </a:stretch>
        </p:blipFill>
        <p:spPr>
          <a:xfrm>
            <a:off x="763929" y="185195"/>
            <a:ext cx="5222264" cy="5544274"/>
          </a:xfrm>
          <a:prstGeom prst="rect">
            <a:avLst/>
          </a:prstGeom>
        </p:spPr>
      </p:pic>
      <p:sp>
        <p:nvSpPr>
          <p:cNvPr id="13" name="Rectangle 1">
            <a:extLst>
              <a:ext uri="{FF2B5EF4-FFF2-40B4-BE49-F238E27FC236}">
                <a16:creationId xmlns:a16="http://schemas.microsoft.com/office/drawing/2014/main" id="{F9C8A736-5D5F-B1A1-9281-B5E55E6D2996}"/>
              </a:ext>
            </a:extLst>
          </p:cNvPr>
          <p:cNvSpPr>
            <a:spLocks noGrp="1" noChangeArrowheads="1"/>
          </p:cNvSpPr>
          <p:nvPr>
            <p:ph idx="1"/>
          </p:nvPr>
        </p:nvSpPr>
        <p:spPr bwMode="auto">
          <a:xfrm>
            <a:off x="6205808" y="565857"/>
            <a:ext cx="5999544"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500" b="1" u="sng" dirty="0">
                <a:solidFill>
                  <a:schemeClr val="tx1"/>
                </a:solidFill>
                <a:latin typeface="Arial" panose="020B0604020202020204" pitchFamily="34" charset="0"/>
              </a:rPr>
              <a:t>Z-Score Analysis:</a:t>
            </a:r>
            <a:endParaRPr kumimoji="0" lang="en-US" altLang="en-US" sz="15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.Kerala (Z-score: 4.983406)</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Kerala is a significant outlier with a Z-score well above 3.</a:t>
            </a: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This indicates that the number of hotels in Kerala (672,000) is exceptionally higher than in other states.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Gujarat, Maharashtra, Tamil Nadu, West Bengal, Himachal Pradesh (Z-scores between 0.1 and 0.5)</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These states have a higher than average number of hotels.</a:t>
            </a: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They are not outliers but are well above the mean.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States with Slightly Higher or Lower Hotel Counts (Z-scores between -1 and 1)</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530319" lvl="1" indent="0" defTabSz="914400" eaLnBrk="0" fontAlgn="base" hangingPunct="0">
              <a:lnSpc>
                <a:spcPct val="100000"/>
              </a:lnSpc>
              <a:spcBef>
                <a:spcPct val="0"/>
              </a:spcBef>
              <a:spcAft>
                <a:spcPct val="0"/>
              </a:spcAft>
              <a:buFontTx/>
              <a:buChar char="•"/>
            </a:pPr>
            <a:r>
              <a:rPr kumimoji="0" lang="en-US" altLang="en-US" sz="1500" i="0" u="none" strike="noStrike" cap="none" normalizeH="0" baseline="0" dirty="0">
                <a:ln>
                  <a:noFill/>
                </a:ln>
                <a:solidFill>
                  <a:schemeClr val="tx1"/>
                </a:solidFill>
                <a:effectLst/>
                <a:latin typeface="Arial" panose="020B0604020202020204" pitchFamily="34" charset="0"/>
              </a:rPr>
              <a:t>Examples: </a:t>
            </a:r>
            <a:r>
              <a:rPr kumimoji="0" lang="en-US" altLang="en-US" sz="1500" b="0" i="0" u="none" strike="noStrike" cap="none" normalizeH="0" baseline="0" dirty="0">
                <a:ln>
                  <a:noFill/>
                </a:ln>
                <a:solidFill>
                  <a:schemeClr val="tx1"/>
                </a:solidFill>
                <a:effectLst/>
                <a:latin typeface="Arial" panose="020B0604020202020204" pitchFamily="34" charset="0"/>
              </a:rPr>
              <a:t>Andhra Pradesh (-0.210198), Assam (-0.283462), Karnataka (-0.161355), Rajasthan (0.099139), Uttar Pradesh (-0.014827).</a:t>
            </a: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These states are around the average range for hotel counts.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States with Lower Hotel Counts (Z-scores between -1 and -0.5)</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530319" lvl="1" indent="0" defTabSz="914400" eaLnBrk="0" fontAlgn="base" hangingPunct="0">
              <a:lnSpc>
                <a:spcPct val="100000"/>
              </a:lnSpc>
              <a:spcBef>
                <a:spcPct val="0"/>
              </a:spcBef>
              <a:spcAft>
                <a:spcPct val="0"/>
              </a:spcAft>
              <a:buFontTx/>
              <a:buChar char="•"/>
            </a:pPr>
            <a:r>
              <a:rPr kumimoji="0" lang="en-US" altLang="en-US" sz="1500" i="0" u="none" strike="noStrike" cap="none" normalizeH="0" baseline="0" dirty="0">
                <a:ln>
                  <a:noFill/>
                </a:ln>
                <a:solidFill>
                  <a:schemeClr val="tx1"/>
                </a:solidFill>
                <a:effectLst/>
                <a:latin typeface="Arial" panose="020B0604020202020204" pitchFamily="34" charset="0"/>
              </a:rPr>
              <a:t>Examples</a:t>
            </a:r>
            <a:r>
              <a:rPr kumimoji="0" lang="en-US" altLang="en-US" sz="1500" b="0" i="0" u="none" strike="noStrike" cap="none" normalizeH="0" baseline="0" dirty="0">
                <a:ln>
                  <a:noFill/>
                </a:ln>
                <a:solidFill>
                  <a:schemeClr val="tx1"/>
                </a:solidFill>
                <a:effectLst/>
                <a:latin typeface="Arial" panose="020B0604020202020204" pitchFamily="34" charset="0"/>
              </a:rPr>
              <a:t>: Arunachal Pradesh (-0.446271), Bihar (-0.454411), Jharkhand (-0.454411), Manipur (-0.462552), Meghalaya (-0.470692).</a:t>
            </a: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These states have fewer hotels compared to the average but are not extreme outliers.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States with Very Low Hotel Counts (Z-scores close to -0.5)</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530319" lvl="1" indent="0" defTabSz="914400" eaLnBrk="0" fontAlgn="base" hangingPunct="0">
              <a:lnSpc>
                <a:spcPct val="100000"/>
              </a:lnSpc>
              <a:spcBef>
                <a:spcPct val="0"/>
              </a:spcBef>
              <a:spcAft>
                <a:spcPct val="0"/>
              </a:spcAft>
              <a:buFontTx/>
              <a:buChar char="•"/>
            </a:pPr>
            <a:r>
              <a:rPr kumimoji="0" lang="en-US" altLang="en-US" sz="1500" i="0" u="none" strike="noStrike" cap="none" normalizeH="0" baseline="0" dirty="0">
                <a:ln>
                  <a:noFill/>
                </a:ln>
                <a:solidFill>
                  <a:schemeClr val="tx1"/>
                </a:solidFill>
                <a:effectLst/>
                <a:latin typeface="Arial" panose="020B0604020202020204" pitchFamily="34" charset="0"/>
              </a:rPr>
              <a:t>Examples</a:t>
            </a:r>
            <a:r>
              <a:rPr kumimoji="0" lang="en-US" altLang="en-US" sz="1500" b="0" i="0" u="none" strike="noStrike" cap="none" normalizeH="0" baseline="0" dirty="0">
                <a:ln>
                  <a:noFill/>
                </a:ln>
                <a:solidFill>
                  <a:schemeClr val="tx1"/>
                </a:solidFill>
                <a:effectLst/>
                <a:latin typeface="Arial" panose="020B0604020202020204" pitchFamily="34" charset="0"/>
              </a:rPr>
              <a:t>: Mizoram (-0.478833), Nagaland (-0.478833), Tripura (-0.478833).</a:t>
            </a:r>
          </a:p>
          <a:p>
            <a:pPr marL="530319" lvl="1" indent="0" defTabSz="914400" eaLnBrk="0" fontAlgn="base" hangingPunct="0">
              <a:lnSpc>
                <a:spcPct val="100000"/>
              </a:lnSpc>
              <a:spcBef>
                <a:spcPct val="0"/>
              </a:spcBef>
              <a:spcAft>
                <a:spcPct val="0"/>
              </a:spcAft>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These states have significantly fewer hotels than average.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F70FC86-C4BE-C5C5-4A23-20F8F2782435}"/>
              </a:ext>
            </a:extLst>
          </p:cNvPr>
          <p:cNvSpPr txBox="1"/>
          <p:nvPr/>
        </p:nvSpPr>
        <p:spPr>
          <a:xfrm>
            <a:off x="799238" y="5729469"/>
            <a:ext cx="5406569" cy="1077218"/>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I have calculated Z-score for the hotel dataset using Formulas tab’s functions such as STDEVPA(for standard deviation),  AVERAGE in Excel and then applying the Z-score formula using mean and std. deviation.</a:t>
            </a:r>
          </a:p>
        </p:txBody>
      </p:sp>
    </p:spTree>
    <p:extLst>
      <p:ext uri="{BB962C8B-B14F-4D97-AF65-F5344CB8AC3E}">
        <p14:creationId xmlns:p14="http://schemas.microsoft.com/office/powerpoint/2010/main" val="379038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388B-B49E-65A9-4CF5-BF06DEDAEEE7}"/>
              </a:ext>
            </a:extLst>
          </p:cNvPr>
          <p:cNvSpPr>
            <a:spLocks noGrp="1"/>
          </p:cNvSpPr>
          <p:nvPr>
            <p:ph type="title"/>
          </p:nvPr>
        </p:nvSpPr>
        <p:spPr>
          <a:xfrm>
            <a:off x="8295538" y="1472882"/>
            <a:ext cx="3148319" cy="1458407"/>
          </a:xfrm>
        </p:spPr>
        <p:txBody>
          <a:bodyPr>
            <a:normAutofit fontScale="90000"/>
          </a:bodyPr>
          <a:lstStyle/>
          <a:p>
            <a:br>
              <a:rPr lang="en-IN" sz="1600" b="1" dirty="0">
                <a:latin typeface="Arial" panose="020B0604020202020204" pitchFamily="34" charset="0"/>
                <a:cs typeface="Arial" panose="020B0604020202020204" pitchFamily="34" charset="0"/>
              </a:rPr>
            </a:br>
            <a:br>
              <a:rPr lang="en-IN" sz="16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By plotting the box and whisker chart  and box plot of the hotel dataset, we can see that Kerala with 672,000 hotels is an outlier in the dataset.</a:t>
            </a:r>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A68B48E-F857-5D35-7F18-EF98BB2DF593}"/>
              </a:ext>
            </a:extLst>
          </p:cNvPr>
          <p:cNvPicPr>
            <a:picLocks noChangeAspect="1"/>
          </p:cNvPicPr>
          <p:nvPr/>
        </p:nvPicPr>
        <p:blipFill>
          <a:blip r:embed="rId2"/>
          <a:stretch>
            <a:fillRect/>
          </a:stretch>
        </p:blipFill>
        <p:spPr>
          <a:xfrm>
            <a:off x="131794" y="214128"/>
            <a:ext cx="7432263" cy="6383442"/>
          </a:xfrm>
          <a:prstGeom prst="rect">
            <a:avLst/>
          </a:prstGeom>
        </p:spPr>
      </p:pic>
      <p:pic>
        <p:nvPicPr>
          <p:cNvPr id="3" name="Content Placeholder 7">
            <a:extLst>
              <a:ext uri="{FF2B5EF4-FFF2-40B4-BE49-F238E27FC236}">
                <a16:creationId xmlns:a16="http://schemas.microsoft.com/office/drawing/2014/main" id="{EB43972F-814C-C5D0-009A-CD90244EF491}"/>
              </a:ext>
            </a:extLst>
          </p:cNvPr>
          <p:cNvPicPr>
            <a:picLocks noGrp="1" noChangeAspect="1"/>
          </p:cNvPicPr>
          <p:nvPr>
            <p:ph idx="1"/>
          </p:nvPr>
        </p:nvPicPr>
        <p:blipFill>
          <a:blip r:embed="rId3"/>
          <a:stretch>
            <a:fillRect/>
          </a:stretch>
        </p:blipFill>
        <p:spPr>
          <a:xfrm>
            <a:off x="7679191" y="3206187"/>
            <a:ext cx="4381015" cy="3391383"/>
          </a:xfrm>
        </p:spPr>
      </p:pic>
      <p:sp>
        <p:nvSpPr>
          <p:cNvPr id="4" name="Title 1">
            <a:extLst>
              <a:ext uri="{FF2B5EF4-FFF2-40B4-BE49-F238E27FC236}">
                <a16:creationId xmlns:a16="http://schemas.microsoft.com/office/drawing/2014/main" id="{03AE9D49-DA3C-2779-BEA6-AC56010C8701}"/>
              </a:ext>
            </a:extLst>
          </p:cNvPr>
          <p:cNvSpPr txBox="1">
            <a:spLocks/>
          </p:cNvSpPr>
          <p:nvPr/>
        </p:nvSpPr>
        <p:spPr>
          <a:xfrm>
            <a:off x="8076231" y="214128"/>
            <a:ext cx="3148319" cy="717631"/>
          </a:xfrm>
          <a:prstGeom prst="rect">
            <a:avLst/>
          </a:prstGeom>
        </p:spPr>
        <p:txBody>
          <a:bodyPr vert="horz" lIns="91440" tIns="45720" rIns="91440" bIns="45720" rtlCol="0" anchor="t">
            <a:noAutofit/>
          </a:bodyPr>
          <a:lstStyle>
            <a:lvl1pPr algn="l" defTabSz="914344"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4800" b="1" u="sng" dirty="0">
                <a:latin typeface="Arial" panose="020B0604020202020204" pitchFamily="34" charset="0"/>
                <a:cs typeface="Arial" panose="020B0604020202020204" pitchFamily="34" charset="0"/>
              </a:rPr>
              <a:t>Outlier Analysis</a:t>
            </a:r>
          </a:p>
        </p:txBody>
      </p:sp>
    </p:spTree>
    <p:extLst>
      <p:ext uri="{BB962C8B-B14F-4D97-AF65-F5344CB8AC3E}">
        <p14:creationId xmlns:p14="http://schemas.microsoft.com/office/powerpoint/2010/main" val="30904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5D1B-B901-27D7-D4E7-0E132E4958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8248A5F-9EE4-CEC9-0274-88468B9DAD3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94AB890-EF8C-91AB-1493-FAA3EC236C8E}"/>
              </a:ext>
            </a:extLst>
          </p:cNvPr>
          <p:cNvPicPr>
            <a:picLocks noChangeAspect="1"/>
          </p:cNvPicPr>
          <p:nvPr/>
        </p:nvPicPr>
        <p:blipFill>
          <a:blip r:embed="rId2"/>
          <a:stretch>
            <a:fillRect/>
          </a:stretch>
        </p:blipFill>
        <p:spPr>
          <a:xfrm>
            <a:off x="45720" y="307275"/>
            <a:ext cx="12146280" cy="6550725"/>
          </a:xfrm>
          <a:prstGeom prst="rect">
            <a:avLst/>
          </a:prstGeom>
        </p:spPr>
      </p:pic>
      <p:sp>
        <p:nvSpPr>
          <p:cNvPr id="7" name="Title 1">
            <a:extLst>
              <a:ext uri="{FF2B5EF4-FFF2-40B4-BE49-F238E27FC236}">
                <a16:creationId xmlns:a16="http://schemas.microsoft.com/office/drawing/2014/main" id="{7E22915B-2CFD-D2BF-BFB7-ED0A48E68C6F}"/>
              </a:ext>
            </a:extLst>
          </p:cNvPr>
          <p:cNvSpPr txBox="1">
            <a:spLocks/>
          </p:cNvSpPr>
          <p:nvPr/>
        </p:nvSpPr>
        <p:spPr>
          <a:xfrm>
            <a:off x="3244482" y="-57148"/>
            <a:ext cx="9601200" cy="628645"/>
          </a:xfrm>
          <a:prstGeom prst="rect">
            <a:avLst/>
          </a:prstGeom>
        </p:spPr>
        <p:txBody>
          <a:bodyPr vert="horz" lIns="91440" tIns="45720" rIns="91440" bIns="45720" rtlCol="0" anchor="t">
            <a:normAutofit/>
          </a:bodyPr>
          <a:lstStyle>
            <a:lvl1pPr algn="l" defTabSz="914344"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2400" b="1" dirty="0">
                <a:latin typeface="Arial" panose="020B0604020202020204" pitchFamily="34" charset="0"/>
                <a:cs typeface="Arial" panose="020B0604020202020204" pitchFamily="34" charset="0"/>
              </a:rPr>
              <a:t>Conversion of Map to Structured Data</a:t>
            </a:r>
          </a:p>
        </p:txBody>
      </p:sp>
    </p:spTree>
    <p:extLst>
      <p:ext uri="{BB962C8B-B14F-4D97-AF65-F5344CB8AC3E}">
        <p14:creationId xmlns:p14="http://schemas.microsoft.com/office/powerpoint/2010/main" val="87881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1387F-6038-13DD-5A24-6F6401FA6BDA}"/>
              </a:ext>
            </a:extLst>
          </p:cNvPr>
          <p:cNvSpPr>
            <a:spLocks noGrp="1"/>
          </p:cNvSpPr>
          <p:nvPr>
            <p:ph idx="1"/>
          </p:nvPr>
        </p:nvSpPr>
        <p:spPr>
          <a:xfrm>
            <a:off x="1087119" y="984362"/>
            <a:ext cx="10175048" cy="5704847"/>
          </a:xfrm>
        </p:spPr>
        <p:txBody>
          <a:bodyPr>
            <a:normAutofit/>
          </a:bodyPr>
          <a:lstStyle/>
          <a:p>
            <a:pPr marL="0" indent="0">
              <a:buNone/>
            </a:pPr>
            <a:r>
              <a:rPr lang="en-IN" sz="2400" dirty="0"/>
              <a:t>In the above table, we can see the type of climatic condition of different Indian states and the states having three types of climatic condition have been highlighted using conditional formatting using Excel.</a:t>
            </a:r>
          </a:p>
          <a:p>
            <a:pPr marL="0" indent="0">
              <a:buNone/>
            </a:pPr>
            <a:r>
              <a:rPr lang="en-IN" sz="2400" dirty="0"/>
              <a:t>From above table and by also using Pivot Table in Excel. We can see the states having three types of climatic conditions are:</a:t>
            </a:r>
          </a:p>
          <a:p>
            <a:pPr marL="457200" indent="-457200">
              <a:spcBef>
                <a:spcPts val="0"/>
              </a:spcBef>
              <a:buFont typeface="+mj-lt"/>
              <a:buAutoNum type="arabicPeriod"/>
            </a:pPr>
            <a:r>
              <a:rPr lang="en-IN" sz="2400" dirty="0"/>
              <a:t>Gujarat</a:t>
            </a:r>
          </a:p>
          <a:p>
            <a:pPr marL="457200" indent="-457200">
              <a:spcBef>
                <a:spcPts val="0"/>
              </a:spcBef>
              <a:buFont typeface="+mj-lt"/>
              <a:buAutoNum type="arabicPeriod"/>
            </a:pPr>
            <a:r>
              <a:rPr lang="en-IN" sz="2400" dirty="0"/>
              <a:t>Haryana</a:t>
            </a:r>
          </a:p>
          <a:p>
            <a:pPr marL="457200" indent="-457200">
              <a:spcBef>
                <a:spcPts val="0"/>
              </a:spcBef>
              <a:buFont typeface="+mj-lt"/>
              <a:buAutoNum type="arabicPeriod"/>
            </a:pPr>
            <a:r>
              <a:rPr lang="en-IN" sz="2400" dirty="0"/>
              <a:t>Himachal Pradesh</a:t>
            </a:r>
          </a:p>
          <a:p>
            <a:pPr marL="457200" indent="-457200">
              <a:spcBef>
                <a:spcPts val="0"/>
              </a:spcBef>
              <a:buFont typeface="+mj-lt"/>
              <a:buAutoNum type="arabicPeriod"/>
            </a:pPr>
            <a:r>
              <a:rPr lang="en-IN" sz="2400" dirty="0"/>
              <a:t>Karnataka</a:t>
            </a:r>
          </a:p>
          <a:p>
            <a:pPr marL="457200" indent="-457200">
              <a:spcBef>
                <a:spcPts val="0"/>
              </a:spcBef>
              <a:buFont typeface="+mj-lt"/>
              <a:buAutoNum type="arabicPeriod"/>
            </a:pPr>
            <a:r>
              <a:rPr lang="en-IN" sz="2400" dirty="0"/>
              <a:t>Madhya Pradesh</a:t>
            </a:r>
          </a:p>
          <a:p>
            <a:pPr marL="457200" indent="-457200">
              <a:spcBef>
                <a:spcPts val="0"/>
              </a:spcBef>
              <a:buFont typeface="+mj-lt"/>
              <a:buAutoNum type="arabicPeriod"/>
            </a:pPr>
            <a:r>
              <a:rPr lang="en-IN" sz="2400" dirty="0"/>
              <a:t>Maharashtra</a:t>
            </a:r>
          </a:p>
          <a:p>
            <a:pPr marL="457200" indent="-457200">
              <a:spcBef>
                <a:spcPts val="0"/>
              </a:spcBef>
              <a:buFont typeface="+mj-lt"/>
              <a:buAutoNum type="arabicPeriod"/>
            </a:pPr>
            <a:r>
              <a:rPr lang="en-IN" sz="2400" dirty="0"/>
              <a:t>Tamil Nadu</a:t>
            </a:r>
          </a:p>
          <a:p>
            <a:pPr marL="457200" indent="-457200">
              <a:spcBef>
                <a:spcPts val="0"/>
              </a:spcBef>
              <a:buFont typeface="+mj-lt"/>
              <a:buAutoNum type="arabicPeriod"/>
            </a:pPr>
            <a:r>
              <a:rPr lang="en-IN" sz="2400" dirty="0"/>
              <a:t>West Bengal</a:t>
            </a:r>
          </a:p>
        </p:txBody>
      </p:sp>
      <p:sp>
        <p:nvSpPr>
          <p:cNvPr id="2" name="TextBox 1">
            <a:extLst>
              <a:ext uri="{FF2B5EF4-FFF2-40B4-BE49-F238E27FC236}">
                <a16:creationId xmlns:a16="http://schemas.microsoft.com/office/drawing/2014/main" id="{E4952214-4516-E5EA-8262-194724438F8A}"/>
              </a:ext>
            </a:extLst>
          </p:cNvPr>
          <p:cNvSpPr txBox="1"/>
          <p:nvPr/>
        </p:nvSpPr>
        <p:spPr>
          <a:xfrm>
            <a:off x="1128661" y="277792"/>
            <a:ext cx="10515471" cy="569387"/>
          </a:xfrm>
          <a:prstGeom prst="rect">
            <a:avLst/>
          </a:prstGeom>
          <a:noFill/>
        </p:spPr>
        <p:txBody>
          <a:bodyPr wrap="square" rtlCol="0">
            <a:spAutoFit/>
          </a:bodyPr>
          <a:lstStyle/>
          <a:p>
            <a:r>
              <a:rPr lang="en-IN" sz="3100" b="1" dirty="0">
                <a:latin typeface="Arial" panose="020B0604020202020204" pitchFamily="34" charset="0"/>
                <a:cs typeface="Arial" panose="020B0604020202020204" pitchFamily="34" charset="0"/>
              </a:rPr>
              <a:t>Indian States with Three Types of Climatic Conditions</a:t>
            </a:r>
          </a:p>
        </p:txBody>
      </p:sp>
    </p:spTree>
    <p:extLst>
      <p:ext uri="{BB962C8B-B14F-4D97-AF65-F5344CB8AC3E}">
        <p14:creationId xmlns:p14="http://schemas.microsoft.com/office/powerpoint/2010/main" val="78960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83ED-0757-54AE-0314-02A389C5D9BC}"/>
              </a:ext>
            </a:extLst>
          </p:cNvPr>
          <p:cNvSpPr>
            <a:spLocks noGrp="1"/>
          </p:cNvSpPr>
          <p:nvPr>
            <p:ph type="title"/>
          </p:nvPr>
        </p:nvSpPr>
        <p:spPr>
          <a:xfrm>
            <a:off x="7303629" y="563791"/>
            <a:ext cx="4629873" cy="709431"/>
          </a:xfrm>
        </p:spPr>
        <p:txBody>
          <a:bodyPr>
            <a:normAutofit/>
          </a:bodyPr>
          <a:lstStyle/>
          <a:p>
            <a:r>
              <a:rPr lang="en-IN" sz="3600" b="1" dirty="0">
                <a:latin typeface="Arial" panose="020B0604020202020204" pitchFamily="34" charset="0"/>
                <a:cs typeface="Arial" panose="020B0604020202020204" pitchFamily="34" charset="0"/>
              </a:rPr>
              <a:t>Data to Pivot Table</a:t>
            </a:r>
          </a:p>
        </p:txBody>
      </p:sp>
      <p:sp>
        <p:nvSpPr>
          <p:cNvPr id="3" name="Content Placeholder 2">
            <a:extLst>
              <a:ext uri="{FF2B5EF4-FFF2-40B4-BE49-F238E27FC236}">
                <a16:creationId xmlns:a16="http://schemas.microsoft.com/office/drawing/2014/main" id="{A5525885-5C37-66C7-6888-2840F9697623}"/>
              </a:ext>
            </a:extLst>
          </p:cNvPr>
          <p:cNvSpPr>
            <a:spLocks noGrp="1"/>
          </p:cNvSpPr>
          <p:nvPr>
            <p:ph idx="1"/>
          </p:nvPr>
        </p:nvSpPr>
        <p:spPr>
          <a:xfrm>
            <a:off x="7430948" y="1522073"/>
            <a:ext cx="3402958" cy="3581400"/>
          </a:xfrm>
        </p:spPr>
        <p:txBody>
          <a:bodyPr/>
          <a:lstStyle/>
          <a:p>
            <a:pPr marL="0" indent="0">
              <a:buNone/>
            </a:pPr>
            <a:r>
              <a:rPr lang="en-IN" dirty="0"/>
              <a:t>This table is a Pivot Table created in Excel using the structured data of No. of Hotels and Total No. of climatic conditions in different states of India by use of Pivot Table. States are put in row Field and the No. of hotels and climatic conditions in Value field.</a:t>
            </a:r>
          </a:p>
        </p:txBody>
      </p:sp>
      <p:pic>
        <p:nvPicPr>
          <p:cNvPr id="9" name="Picture 8">
            <a:extLst>
              <a:ext uri="{FF2B5EF4-FFF2-40B4-BE49-F238E27FC236}">
                <a16:creationId xmlns:a16="http://schemas.microsoft.com/office/drawing/2014/main" id="{661C4C21-A967-1F15-470B-D1B99AED51FF}"/>
              </a:ext>
            </a:extLst>
          </p:cNvPr>
          <p:cNvPicPr>
            <a:picLocks noChangeAspect="1"/>
          </p:cNvPicPr>
          <p:nvPr/>
        </p:nvPicPr>
        <p:blipFill>
          <a:blip r:embed="rId2"/>
          <a:stretch>
            <a:fillRect/>
          </a:stretch>
        </p:blipFill>
        <p:spPr>
          <a:xfrm>
            <a:off x="879679" y="89162"/>
            <a:ext cx="6423949" cy="6496835"/>
          </a:xfrm>
          <a:prstGeom prst="rect">
            <a:avLst/>
          </a:prstGeom>
        </p:spPr>
      </p:pic>
    </p:spTree>
    <p:extLst>
      <p:ext uri="{BB962C8B-B14F-4D97-AF65-F5344CB8AC3E}">
        <p14:creationId xmlns:p14="http://schemas.microsoft.com/office/powerpoint/2010/main" val="18879551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{A08F4AE8-CDB5-481D-B7A6-B86B3C985577}tf10001105</Template>
  <TotalTime>2944</TotalTime>
  <Words>1428</Words>
  <Application>Microsoft Office PowerPoint</Application>
  <PresentationFormat>Widescreen</PresentationFormat>
  <Paragraphs>162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Calibri_9_7</vt:lpstr>
      <vt:lpstr>Franklin Gothic Book</vt:lpstr>
      <vt:lpstr>Crop</vt:lpstr>
      <vt:lpstr>Business Analyst Experience program</vt:lpstr>
      <vt:lpstr>HOTEL DATASET </vt:lpstr>
      <vt:lpstr>From the above Bar graph, we can see that ‘Kerala’ has the highest number of hotels i.e. 672,000 hotels in India followed by Tamil Nadu and Gujarat.</vt:lpstr>
      <vt:lpstr>Descriptive Statistics of No. of Hotels in Indian States</vt:lpstr>
      <vt:lpstr>Diagnostic Analysis</vt:lpstr>
      <vt:lpstr>  By plotting the box and whisker chart  and box plot of the hotel dataset, we can see that Kerala with 672,000 hotels is an outlier in the dataset.</vt:lpstr>
      <vt:lpstr>PowerPoint Presentation</vt:lpstr>
      <vt:lpstr>PowerPoint Presentation</vt:lpstr>
      <vt:lpstr>Data to Pivot Table</vt:lpstr>
      <vt:lpstr>Along with the pivot table , I have used slicers to filter the dataset according to north-eastern states of India and their no. of climatic conditions.</vt:lpstr>
      <vt:lpstr>North-Eastern States having the Potential for setting up a Hotel</vt:lpstr>
      <vt:lpstr>PowerPoint Presentation</vt:lpstr>
      <vt:lpstr>Pivot Tables</vt:lpstr>
      <vt:lpstr>Pivotal Charts</vt:lpstr>
      <vt:lpstr>Best State in India having the Potential for Setting up a Hotel</vt:lpstr>
      <vt:lpstr>Average Number of Days  Rainy Season lasts in India</vt:lpstr>
      <vt:lpstr>Recommendations for Hotel Industry Investors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enna gupta</dc:creator>
  <cp:lastModifiedBy>enna gupta</cp:lastModifiedBy>
  <cp:revision>2</cp:revision>
  <dcterms:created xsi:type="dcterms:W3CDTF">2024-06-27T14:31:20Z</dcterms:created>
  <dcterms:modified xsi:type="dcterms:W3CDTF">2024-06-29T17:15:50Z</dcterms:modified>
</cp:coreProperties>
</file>