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li.asp" TargetMode="External"/><Relationship Id="rId2" Type="http://schemas.openxmlformats.org/officeDocument/2006/relationships/hyperlink" Target="https://www.w3schools.com/tags/tag_ul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13527" y="711201"/>
            <a:ext cx="7352146" cy="1939635"/>
          </a:xfrm>
        </p:spPr>
        <p:txBody>
          <a:bodyPr>
            <a:normAutofit/>
          </a:bodyPr>
          <a:lstStyle/>
          <a:p>
            <a:pPr algn="l"/>
            <a:r>
              <a:rPr lang="fr-FR" b="1" i="1" dirty="0" smtClean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Design-complet-HTML-CSS</a:t>
            </a:r>
            <a:r>
              <a:rPr lang="fr-FR" b="1" i="1" dirty="0"/>
              <a:t/>
            </a:r>
            <a:br>
              <a:rPr lang="fr-FR" b="1" i="1" dirty="0"/>
            </a:br>
            <a:endParaRPr lang="fr-MA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87" y="237548"/>
            <a:ext cx="28130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42" y="2006822"/>
            <a:ext cx="5986097" cy="37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635" y="1619157"/>
            <a:ext cx="11868727" cy="5160332"/>
          </a:xfrm>
        </p:spPr>
        <p:txBody>
          <a:bodyPr/>
          <a:lstStyle/>
          <a:p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8" y="1619157"/>
            <a:ext cx="11932263" cy="4698516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60" y="200603"/>
            <a:ext cx="2813050" cy="92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905163"/>
            <a:ext cx="10419243" cy="5329382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 </a:t>
            </a:r>
            <a:r>
              <a:rPr lang="fr-FR" dirty="0"/>
              <a:t/>
            </a:r>
            <a:br>
              <a:rPr lang="fr-FR" dirty="0"/>
            </a:br>
            <a:r>
              <a:rPr lang="fr-MA" sz="4900" b="1" i="1" u="sng" dirty="0">
                <a:solidFill>
                  <a:schemeClr val="bg2"/>
                </a:solidFill>
              </a:rPr>
              <a:t>Contexte </a:t>
            </a:r>
            <a:r>
              <a:rPr lang="fr-MA" sz="4900" b="1" i="1" u="sng" dirty="0" smtClean="0">
                <a:solidFill>
                  <a:schemeClr val="bg2"/>
                </a:solidFill>
              </a:rPr>
              <a:t>:</a:t>
            </a:r>
            <a:r>
              <a:rPr lang="fr-MA" sz="4400" b="1" u="sng" dirty="0" smtClean="0">
                <a:solidFill>
                  <a:schemeClr val="bg2"/>
                </a:solidFill>
              </a:rPr>
              <a:t/>
            </a:r>
            <a:br>
              <a:rPr lang="fr-MA" sz="4400" b="1" u="sng" dirty="0" smtClean="0">
                <a:solidFill>
                  <a:schemeClr val="bg2"/>
                </a:solidFill>
              </a:rPr>
            </a:br>
            <a:r>
              <a:rPr lang="fr-FR" sz="2700" i="1" dirty="0"/>
              <a:t/>
            </a:r>
            <a:br>
              <a:rPr lang="fr-FR" sz="2700" i="1" dirty="0"/>
            </a:br>
            <a:r>
              <a:rPr lang="fr-FR" sz="2700" i="1" dirty="0" smtClean="0"/>
              <a:t>   </a:t>
            </a:r>
            <a:r>
              <a:rPr lang="fr-MA" sz="2700" i="1" dirty="0" smtClean="0"/>
              <a:t>L’objectif </a:t>
            </a:r>
            <a:r>
              <a:rPr lang="fr-MA" sz="2700" i="1" dirty="0"/>
              <a:t>de ce briefe Projet est de concevoir le code initial HTML et CSS d'une page</a:t>
            </a:r>
            <a:br>
              <a:rPr lang="fr-MA" sz="2700" i="1" dirty="0"/>
            </a:br>
            <a:r>
              <a:rPr lang="fr-MA" sz="2700" i="1" dirty="0"/>
              <a:t>web, afin d'acquérir quelques techniques de base.</a:t>
            </a:r>
            <a:r>
              <a:rPr lang="fr-MA" b="1" dirty="0"/>
              <a:t> </a:t>
            </a:r>
            <a:r>
              <a:rPr lang="fr-FR" dirty="0"/>
              <a:t/>
            </a:r>
            <a:br>
              <a:rPr lang="fr-FR" dirty="0"/>
            </a:br>
            <a:r>
              <a:rPr lang="fr-MA" dirty="0"/>
              <a:t> </a:t>
            </a:r>
            <a:r>
              <a:rPr lang="fr-FR" sz="4900" b="1" i="1" u="sng" dirty="0">
                <a:solidFill>
                  <a:schemeClr val="bg2"/>
                </a:solidFill>
              </a:rPr>
              <a:t/>
            </a:r>
            <a:br>
              <a:rPr lang="fr-FR" sz="4900" b="1" i="1" u="sng" dirty="0">
                <a:solidFill>
                  <a:schemeClr val="bg2"/>
                </a:solidFill>
              </a:rPr>
            </a:br>
            <a:r>
              <a:rPr lang="fr-MA" sz="4900" b="1" i="1" u="sng" dirty="0">
                <a:solidFill>
                  <a:schemeClr val="bg2"/>
                </a:solidFill>
              </a:rPr>
              <a:t>Compétence visée </a:t>
            </a:r>
            <a:r>
              <a:rPr lang="fr-MA" sz="4900" b="1" i="1" u="sng" dirty="0" smtClean="0">
                <a:solidFill>
                  <a:schemeClr val="bg2"/>
                </a:solidFill>
              </a:rPr>
              <a:t>:</a:t>
            </a:r>
            <a:br>
              <a:rPr lang="fr-MA" sz="4900" b="1" i="1" u="sng" dirty="0" smtClean="0">
                <a:solidFill>
                  <a:schemeClr val="bg2"/>
                </a:solidFill>
              </a:rPr>
            </a:br>
            <a:r>
              <a:rPr lang="fr-FR" sz="2700" i="1" dirty="0"/>
              <a:t/>
            </a:r>
            <a:br>
              <a:rPr lang="fr-FR" sz="2700" i="1" dirty="0"/>
            </a:br>
            <a:r>
              <a:rPr lang="fr-FR" sz="2700" i="1" dirty="0" smtClean="0"/>
              <a:t>   </a:t>
            </a:r>
            <a:r>
              <a:rPr lang="fr-MA" sz="2700" i="1" dirty="0" smtClean="0"/>
              <a:t>Réaliser </a:t>
            </a:r>
            <a:r>
              <a:rPr lang="fr-MA" sz="2700" i="1" dirty="0"/>
              <a:t>une interface utilisateur web statique et adaptable </a:t>
            </a:r>
            <a:r>
              <a:rPr lang="fr-MA" sz="2700" i="1" dirty="0" smtClean="0"/>
              <a:t>-</a:t>
            </a:r>
            <a:r>
              <a:rPr lang="fr-MA" sz="2300" b="1" i="1" dirty="0" smtClean="0"/>
              <a:t>Niveau </a:t>
            </a:r>
            <a:r>
              <a:rPr lang="fr-MA" sz="2700" b="1" i="1" dirty="0" smtClean="0"/>
              <a:t>1</a:t>
            </a:r>
            <a:r>
              <a:rPr lang="fr-MA" sz="2700" i="1" dirty="0"/>
              <a:t> </a:t>
            </a:r>
            <a:r>
              <a:rPr lang="fr-FR" dirty="0"/>
              <a:t/>
            </a:r>
            <a:br>
              <a:rPr lang="fr-FR" dirty="0"/>
            </a:br>
            <a:endParaRPr lang="fr-MA" dirty="0"/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878" y="394566"/>
            <a:ext cx="2813050" cy="77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43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36407" y="1357744"/>
            <a:ext cx="9397280" cy="1136074"/>
          </a:xfrm>
        </p:spPr>
        <p:txBody>
          <a:bodyPr>
            <a:normAutofit fontScale="90000"/>
          </a:bodyPr>
          <a:lstStyle/>
          <a:p>
            <a:r>
              <a:rPr lang="fr-MA" sz="3100" b="1" u="sng" dirty="0"/>
              <a:t>Créer une copie de l'interface utilisateur Web</a:t>
            </a:r>
            <a:r>
              <a:rPr lang="fr-FR" dirty="0"/>
              <a:t/>
            </a:r>
            <a:br>
              <a:rPr lang="fr-FR" dirty="0"/>
            </a:br>
            <a:endParaRPr lang="fr-M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1855" y="2170546"/>
            <a:ext cx="8672945" cy="4544290"/>
          </a:xfrm>
        </p:spPr>
        <p:txBody>
          <a:bodyPr/>
          <a:lstStyle/>
          <a:p>
            <a:endParaRPr lang="fr-MA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15" y="200602"/>
            <a:ext cx="28130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4" y="2170546"/>
            <a:ext cx="8885381" cy="42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1967344"/>
            <a:ext cx="10364451" cy="4488873"/>
          </a:xfrm>
        </p:spPr>
        <p:txBody>
          <a:bodyPr/>
          <a:lstStyle/>
          <a:p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879600"/>
            <a:ext cx="10364451" cy="4668982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87" y="237548"/>
            <a:ext cx="2813050" cy="92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7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1200727"/>
            <a:ext cx="10216044" cy="2466109"/>
          </a:xfrm>
        </p:spPr>
        <p:txBody>
          <a:bodyPr>
            <a:normAutofit/>
          </a:bodyPr>
          <a:lstStyle/>
          <a:p>
            <a:pPr algn="l"/>
            <a:r>
              <a:rPr lang="fr-MA" sz="4400" b="1" i="1" u="sng" dirty="0">
                <a:solidFill>
                  <a:schemeClr val="bg2"/>
                </a:solidFill>
              </a:rPr>
              <a:t>Définition des balise HTML </a:t>
            </a:r>
            <a:r>
              <a:rPr lang="fr-MA" sz="4400" b="1" i="1" u="sng" dirty="0" smtClean="0">
                <a:solidFill>
                  <a:schemeClr val="bg2"/>
                </a:solidFill>
              </a:rPr>
              <a:t>:</a:t>
            </a:r>
            <a:r>
              <a:rPr lang="fr-MA" sz="3200" u="sng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fr-MA" sz="3200" u="sng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/>
              <a:t/>
            </a:r>
            <a:br>
              <a:rPr lang="fr-FR" dirty="0"/>
            </a:br>
            <a:r>
              <a:rPr lang="en-US" sz="2700" i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7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div class="container"&gt;</a:t>
            </a:r>
            <a:r>
              <a:rPr lang="fr-FR" sz="2700" i="1" dirty="0"/>
              <a:t/>
            </a:r>
            <a:br>
              <a:rPr lang="fr-FR" sz="2700" i="1" dirty="0"/>
            </a:br>
            <a:r>
              <a:rPr lang="fr-MA" sz="2100" i="1" dirty="0"/>
              <a:t>La balise &lt;div&gt; définit une division ou une section dans un document HTML.</a:t>
            </a:r>
            <a:r>
              <a:rPr lang="fr-FR" dirty="0"/>
              <a:t/>
            </a:r>
            <a:br>
              <a:rPr lang="fr-FR" dirty="0"/>
            </a:br>
            <a:endParaRPr lang="fr-M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74" y="2844800"/>
            <a:ext cx="10351752" cy="3833091"/>
          </a:xfrm>
        </p:spPr>
        <p:txBody>
          <a:bodyPr>
            <a:normAutofit fontScale="77500" lnSpcReduction="20000"/>
          </a:bodyPr>
          <a:lstStyle/>
          <a:p>
            <a:r>
              <a:rPr lang="fr-MA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fr-FR" dirty="0"/>
          </a:p>
          <a:p>
            <a:r>
              <a:rPr lang="fr-MA" sz="27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&lt;div&gt; est souvent utilisé comme un conteneur pour d'autres éléments HTML à leur style avec CSS ou pour effectuer certaines tâches avec JavaScript</a:t>
            </a:r>
            <a:endParaRPr lang="fr-FR" sz="2700" i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sz="3200" i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&lt;</a:t>
            </a:r>
            <a:r>
              <a:rPr lang="en-US" sz="3200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img</a:t>
            </a:r>
            <a:r>
              <a:rPr lang="en-US" sz="32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sz="3200" i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="#"&gt;</a:t>
            </a:r>
            <a:endParaRPr lang="fr-FR" sz="3200" i="1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fr-FR" sz="27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 HTML, les images sont définies avec la balise &lt;</a:t>
            </a:r>
            <a:r>
              <a:rPr lang="fr-FR" sz="2700" i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img</a:t>
            </a:r>
            <a:r>
              <a:rPr lang="fr-FR" sz="27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&gt;.</a:t>
            </a:r>
          </a:p>
          <a:p>
            <a:pPr algn="l"/>
            <a:r>
              <a:rPr lang="fr-FR" sz="27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Cette </a:t>
            </a:r>
            <a:r>
              <a:rPr lang="fr-FR" sz="27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balise est vide, elle contient uniquement des attributs et n'a pas de balise de </a:t>
            </a:r>
            <a:r>
              <a:rPr lang="fr-FR" sz="27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fermeture.</a:t>
            </a:r>
          </a:p>
          <a:p>
            <a:pPr algn="l"/>
            <a:r>
              <a:rPr lang="fr-FR" sz="27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</a:t>
            </a:r>
            <a:r>
              <a:rPr lang="fr-FR" sz="27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 attribut  </a:t>
            </a:r>
            <a:r>
              <a:rPr lang="fr-FR" sz="2700" i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fr-FR" sz="27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spécifie l'URL (adresse Web) de l'image: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60" y="200603"/>
            <a:ext cx="2813050" cy="92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25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8692" y="1228435"/>
            <a:ext cx="11175999" cy="2858653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MA" sz="30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fr-MA" sz="3000" i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ul</a:t>
            </a:r>
            <a:r>
              <a:rPr lang="fr-MA" sz="30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&gt;&lt;/</a:t>
            </a:r>
            <a:r>
              <a:rPr lang="fr-MA" sz="3000" i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ul</a:t>
            </a:r>
            <a:r>
              <a:rPr lang="fr-MA" sz="30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En HTML, il existe deux principaux types de listes: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 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listes à puces (&lt;</a:t>
            </a:r>
            <a:r>
              <a:rPr lang="fr-MA" sz="2100" i="1" dirty="0" err="1"/>
              <a:t>ul</a:t>
            </a:r>
            <a:r>
              <a:rPr lang="fr-MA" sz="2100" i="1" dirty="0"/>
              <a:t>&gt;) - les éléments de liste sont marqués par balles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listes ordonnées (&lt;</a:t>
            </a:r>
            <a:r>
              <a:rPr lang="fr-MA" sz="2100" i="1" dirty="0" err="1"/>
              <a:t>ol</a:t>
            </a:r>
            <a:r>
              <a:rPr lang="fr-MA" sz="2100" i="1" dirty="0"/>
              <a:t>&gt;) - les éléments de liste sont marqués par des chiffres ou des lettres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Les propriétés de la liste CSS vous permettent de</a:t>
            </a:r>
            <a:r>
              <a:rPr lang="fr-MA" sz="2100" i="1" dirty="0" smtClean="0"/>
              <a:t>:</a:t>
            </a:r>
            <a:r>
              <a:rPr lang="fr-MA" sz="2100" i="1" dirty="0"/>
              <a:t/>
            </a:r>
            <a:br>
              <a:rPr lang="fr-MA" sz="2100" i="1" dirty="0"/>
            </a:br>
            <a:r>
              <a:rPr lang="fr-MA" sz="2100" i="1" dirty="0"/>
              <a:t/>
            </a:r>
            <a:br>
              <a:rPr lang="fr-MA" sz="2100" i="1" dirty="0"/>
            </a:br>
            <a:r>
              <a:rPr lang="fr-MA" sz="2100" i="1" dirty="0"/>
              <a:t>Définissez des marqueurs d'éléments de liste pour les listes ordonnées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Définissez des marqueurs d'éléments de liste pour les listes à puces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Définir une image comme marqueur d'élément de liste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Ajouter les couleurs de fond à des listes et des éléments de </a:t>
            </a:r>
            <a:r>
              <a:rPr lang="fr-MA" sz="2100" i="1" dirty="0" smtClean="0"/>
              <a:t>liste.</a:t>
            </a:r>
            <a:r>
              <a:rPr lang="fr-FR" dirty="0"/>
              <a:t/>
            </a:r>
            <a:br>
              <a:rPr lang="fr-FR" dirty="0"/>
            </a:br>
            <a:endParaRPr lang="fr-FR" sz="2100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9239" y="4171674"/>
            <a:ext cx="1077897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7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&lt;li&gt;&lt;/li&gt;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9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Une liste non ordonnée commence par l' étiquette. Chaque élément de la liste commence par la balise. </a:t>
            </a:r>
            <a:r>
              <a:rPr lang="fr-FR" altLang="fr-FR" sz="1900" i="1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&lt;</a:t>
            </a:r>
            <a:r>
              <a:rPr lang="fr-FR" altLang="fr-FR" sz="1900" i="1" dirty="0" err="1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ul</a:t>
            </a:r>
            <a:r>
              <a:rPr lang="fr-FR" altLang="fr-FR" sz="1900" i="1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&gt;</a:t>
            </a:r>
            <a:r>
              <a:rPr lang="fr-FR" altLang="fr-FR" sz="1900" i="1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/>
              </a:rPr>
              <a:t>&lt;li&gt;</a:t>
            </a:r>
            <a:endParaRPr lang="fr-FR" altLang="fr-FR" sz="1900" i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9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altLang="fr-FR" sz="27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&lt;h2&gt; &lt;/h2&gt;  &lt;p&gt;&lt; 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9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élément HTML est généralement constitué d'un début de balise et une fin étiquette, avec le contenu inséré entre:</a:t>
            </a:r>
          </a:p>
        </p:txBody>
      </p:sp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60" y="200603"/>
            <a:ext cx="2813050" cy="92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85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1237673"/>
            <a:ext cx="10364451" cy="5532581"/>
          </a:xfrm>
        </p:spPr>
        <p:txBody>
          <a:bodyPr>
            <a:normAutofit/>
          </a:bodyPr>
          <a:lstStyle/>
          <a:p>
            <a:pPr algn="l"/>
            <a:r>
              <a:rPr lang="en-US" sz="2800" i="1" cap="none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 </a:t>
            </a:r>
            <a:r>
              <a:rPr lang="en-US" sz="2800" i="1" cap="none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href</a:t>
            </a:r>
            <a:r>
              <a:rPr lang="en-US" sz="2800" i="1" cap="none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="# "_blank"&gt;retour à </a:t>
            </a:r>
            <a:r>
              <a:rPr lang="en-US" sz="2800" i="1" cap="none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alsacreations</a:t>
            </a:r>
            <a:r>
              <a:rPr lang="en-US" sz="2800" i="1" cap="none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&lt;/a&gt;</a:t>
            </a:r>
            <a:br>
              <a:rPr lang="en-US" sz="2800" i="1" cap="none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La balise &lt;a&gt; définit un hyperlien, qui est utilisé pour le lien d'une page à l'autre.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L'attribut le plus important de l'élément &lt;a&gt; est l'attribut </a:t>
            </a:r>
            <a:r>
              <a:rPr lang="fr-MA" sz="2100" i="1" dirty="0" err="1"/>
              <a:t>href</a:t>
            </a:r>
            <a:r>
              <a:rPr lang="fr-MA" sz="2100" i="1" dirty="0"/>
              <a:t>, qui indique la destination du lien.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MA" sz="2100" i="1" dirty="0"/>
              <a:t>Par défaut, les liens apparaissent comme suit dans tous les navigateurs: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FR" sz="2100" i="1" dirty="0" smtClean="0"/>
              <a:t>  </a:t>
            </a:r>
            <a:r>
              <a:rPr lang="fr-MA" sz="2100" i="1" dirty="0" smtClean="0"/>
              <a:t>Un </a:t>
            </a:r>
            <a:r>
              <a:rPr lang="fr-MA" sz="2100" i="1" dirty="0"/>
              <a:t>lien est </a:t>
            </a:r>
            <a:r>
              <a:rPr lang="fr-MA" sz="2100" i="1" dirty="0" err="1"/>
              <a:t>unvisited</a:t>
            </a:r>
            <a:r>
              <a:rPr lang="fr-MA" sz="2100" i="1" dirty="0"/>
              <a:t> bleu et </a:t>
            </a:r>
            <a:r>
              <a:rPr lang="fr-MA" sz="2100" i="1" dirty="0" smtClean="0"/>
              <a:t>souligné.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FR" sz="2100" i="1" dirty="0" smtClean="0"/>
              <a:t>  </a:t>
            </a:r>
            <a:r>
              <a:rPr lang="fr-MA" sz="2100" i="1" dirty="0" smtClean="0"/>
              <a:t>Un </a:t>
            </a:r>
            <a:r>
              <a:rPr lang="fr-MA" sz="2100" i="1" dirty="0"/>
              <a:t>lien est visité et violet </a:t>
            </a:r>
            <a:r>
              <a:rPr lang="fr-MA" sz="2100" i="1" dirty="0" smtClean="0"/>
              <a:t>souligné.</a:t>
            </a:r>
            <a:r>
              <a:rPr lang="fr-FR" sz="2100" i="1" dirty="0"/>
              <a:t/>
            </a:r>
            <a:br>
              <a:rPr lang="fr-FR" sz="2100" i="1" dirty="0"/>
            </a:br>
            <a:r>
              <a:rPr lang="fr-FR" sz="2100" i="1" dirty="0" smtClean="0"/>
              <a:t>  </a:t>
            </a:r>
            <a:r>
              <a:rPr lang="fr-MA" sz="2100" i="1" dirty="0" smtClean="0"/>
              <a:t>Un </a:t>
            </a:r>
            <a:r>
              <a:rPr lang="fr-MA" sz="2100" i="1" dirty="0"/>
              <a:t>lien actif est souligné et </a:t>
            </a:r>
            <a:r>
              <a:rPr lang="fr-MA" sz="2100" i="1" dirty="0" smtClean="0"/>
              <a:t>rouge.</a:t>
            </a:r>
            <a:r>
              <a:rPr lang="fr-FR" dirty="0"/>
              <a:t/>
            </a:r>
            <a:br>
              <a:rPr lang="fr-FR" dirty="0"/>
            </a:br>
            <a:r>
              <a:rPr lang="fr-MA" dirty="0"/>
              <a:t> </a:t>
            </a:r>
            <a:r>
              <a:rPr lang="fr-FR" sz="4400" b="1" i="1" u="sng" dirty="0">
                <a:solidFill>
                  <a:schemeClr val="bg2"/>
                </a:solidFill>
              </a:rPr>
              <a:t/>
            </a:r>
            <a:br>
              <a:rPr lang="fr-FR" sz="4400" b="1" i="1" u="sng" dirty="0">
                <a:solidFill>
                  <a:schemeClr val="bg2"/>
                </a:solidFill>
              </a:rPr>
            </a:br>
            <a:r>
              <a:rPr lang="fr-MA" sz="4400" b="1" i="1" u="sng" dirty="0">
                <a:solidFill>
                  <a:schemeClr val="bg2"/>
                </a:solidFill>
              </a:rPr>
              <a:t>copie de l'interface utilisateur </a:t>
            </a:r>
            <a:r>
              <a:rPr lang="fr-MA" sz="4400" b="1" i="1" u="sng" dirty="0" smtClean="0">
                <a:solidFill>
                  <a:schemeClr val="bg2"/>
                </a:solidFill>
              </a:rPr>
              <a:t>Web:</a:t>
            </a:r>
            <a:endParaRPr lang="fr-FR" sz="4400" b="1" i="1" u="sng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0" y="0"/>
            <a:ext cx="2813050" cy="92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08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818" y="1429763"/>
            <a:ext cx="11776382" cy="4835503"/>
          </a:xfrm>
        </p:spPr>
        <p:txBody>
          <a:bodyPr/>
          <a:lstStyle/>
          <a:p>
            <a:endParaRPr lang="fr-MA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0" y="0"/>
            <a:ext cx="2813050" cy="92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" y="1429764"/>
            <a:ext cx="11776383" cy="48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1145" y="1366982"/>
            <a:ext cx="11628582" cy="5634182"/>
          </a:xfrm>
        </p:spPr>
        <p:txBody>
          <a:bodyPr/>
          <a:lstStyle/>
          <a:p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5" y="1152407"/>
            <a:ext cx="11849709" cy="51929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60" y="200603"/>
            <a:ext cx="2813050" cy="92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180251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137</TotalTime>
  <Words>39</Words>
  <Application>Microsoft Office PowerPoint</Application>
  <PresentationFormat>Grand écran</PresentationFormat>
  <Paragraphs>16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Ronds dans l’eau</vt:lpstr>
      <vt:lpstr>Design-complet-HTML-CSS </vt:lpstr>
      <vt:lpstr>  Contexte :     L’objectif de ce briefe Projet est de concevoir le code initial HTML et CSS d'une page web, afin d'acquérir quelques techniques de base.    Compétence visée :     Réaliser une interface utilisateur web statique et adaptable -Niveau 1  </vt:lpstr>
      <vt:lpstr>Créer une copie de l'interface utilisateur Web </vt:lpstr>
      <vt:lpstr>Présentation PowerPoint</vt:lpstr>
      <vt:lpstr>Définition des balise HTML :  &lt;div class="container"&gt; La balise &lt;div&gt; définit une division ou une section dans un document HTML. </vt:lpstr>
      <vt:lpstr>   &lt;ul &gt;&lt;/ul&gt; En HTML, il existe deux principaux types de listes:   listes à puces (&lt;ul&gt;) - les éléments de liste sont marqués par balles listes ordonnées (&lt;ol&gt;) - les éléments de liste sont marqués par des chiffres ou des lettres Les propriétés de la liste CSS vous permettent de:  Définissez des marqueurs d'éléments de liste pour les listes ordonnées Définissez des marqueurs d'éléments de liste pour les listes à puces Définir une image comme marqueur d'élément de liste Ajouter les couleurs de fond à des listes et des éléments de liste. </vt:lpstr>
      <vt:lpstr>&lt;a href="# "_blank"&gt;retour à alsacreations&lt;/a&gt;  La balise &lt;a&gt; définit un hyperlien, qui est utilisé pour le lien d'une page à l'autre. L'attribut le plus important de l'élément &lt;a&gt; est l'attribut href, qui indique la destination du lien. Par défaut, les liens apparaissent comme suit dans tous les navigateurs:   Un lien est unvisited bleu et souligné.   Un lien est visité et violet souligné.   Un lien actif est souligné et rouge.   copie de l'interface utilisateur Web: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Design-complet-HTML-CSS</dc:title>
  <dc:creator>Youcode</dc:creator>
  <cp:lastModifiedBy>Youcode</cp:lastModifiedBy>
  <cp:revision>12</cp:revision>
  <dcterms:created xsi:type="dcterms:W3CDTF">2020-01-14T08:27:14Z</dcterms:created>
  <dcterms:modified xsi:type="dcterms:W3CDTF">2020-01-14T10:45:02Z</dcterms:modified>
</cp:coreProperties>
</file>