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8" r:id="rId5"/>
    <p:sldId id="288" r:id="rId6"/>
    <p:sldId id="290" r:id="rId7"/>
    <p:sldId id="279" r:id="rId8"/>
    <p:sldId id="282" r:id="rId9"/>
    <p:sldId id="283" r:id="rId10"/>
    <p:sldId id="281" r:id="rId11"/>
    <p:sldId id="291" r:id="rId12"/>
    <p:sldId id="285" r:id="rId13"/>
    <p:sldId id="284" r:id="rId14"/>
    <p:sldId id="289" r:id="rId15"/>
    <p:sldId id="286" r:id="rId16"/>
    <p:sldId id="287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hurtado2706@hotmail.com" userId="4d7f511e0be752a9" providerId="LiveId" clId="{84F2E4E4-9A71-461F-BB1B-250B15DA7818}"/>
    <pc:docChg chg="modSld">
      <pc:chgData name="martinhurtado2706@hotmail.com" userId="4d7f511e0be752a9" providerId="LiveId" clId="{84F2E4E4-9A71-461F-BB1B-250B15DA7818}" dt="2022-07-21T13:40:02.080" v="0" actId="20577"/>
      <pc:docMkLst>
        <pc:docMk/>
      </pc:docMkLst>
      <pc:sldChg chg="modSp mod">
        <pc:chgData name="martinhurtado2706@hotmail.com" userId="4d7f511e0be752a9" providerId="LiveId" clId="{84F2E4E4-9A71-461F-BB1B-250B15DA7818}" dt="2022-07-21T13:40:02.080" v="0" actId="20577"/>
        <pc:sldMkLst>
          <pc:docMk/>
          <pc:sldMk cId="833233303" sldId="291"/>
        </pc:sldMkLst>
        <pc:spChg chg="mod">
          <ac:chgData name="martinhurtado2706@hotmail.com" userId="4d7f511e0be752a9" providerId="LiveId" clId="{84F2E4E4-9A71-461F-BB1B-250B15DA7818}" dt="2022-07-21T13:40:02.080" v="0" actId="20577"/>
          <ac:spMkLst>
            <pc:docMk/>
            <pc:sldMk cId="833233303" sldId="291"/>
            <ac:spMk id="25" creationId="{ACE26BE1-8A4F-85E2-FD75-9F94DDB7A0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21/07/2022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13:21:45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94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237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21/07/2022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onlinegdb.com/edit/S4iH0Hemf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2" cy="1665294"/>
          </a:xfrm>
        </p:spPr>
        <p:txBody>
          <a:bodyPr rtlCol="0">
            <a:normAutofit fontScale="90000"/>
          </a:bodyPr>
          <a:lstStyle/>
          <a:p>
            <a:pPr algn="l"/>
            <a:r>
              <a:rPr lang="es-ES" sz="4000" b="1" dirty="0"/>
              <a:t>Trabajo Arquitectura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498583"/>
            <a:ext cx="3051826" cy="14558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/>
            <a:r>
              <a:rPr lang="es-ES" sz="1800" b="1" dirty="0"/>
              <a:t>Profesor: Leonardo Bravo</a:t>
            </a:r>
            <a:endParaRPr lang="es-ES" sz="18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algn="l" rtl="0"/>
            <a:r>
              <a:rPr lang="es-ES" sz="1800" b="1" dirty="0"/>
              <a:t>Secciones: 411 y 412</a:t>
            </a:r>
            <a:endParaRPr lang="es-ES" sz="18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algn="l" rtl="0"/>
            <a:r>
              <a:rPr lang="es-ES" sz="1800" b="1" dirty="0"/>
              <a:t>Mónica </a:t>
            </a:r>
            <a:r>
              <a:rPr lang="es-ES" sz="1800" b="1" dirty="0" err="1"/>
              <a:t>Huenuvil</a:t>
            </a:r>
            <a:r>
              <a:rPr lang="es-ES" sz="1800" b="1" dirty="0"/>
              <a:t> (411)</a:t>
            </a:r>
            <a:endParaRPr lang="es-ES" sz="18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algn="l" rtl="0"/>
            <a:r>
              <a:rPr lang="es-ES" sz="1800" b="1" dirty="0"/>
              <a:t>Martin Hurtado (412)</a:t>
            </a:r>
            <a:endParaRPr lang="es-ES" sz="18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EC8D-29CD-C3A0-B29C-428FB493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501" y="194207"/>
            <a:ext cx="5298998" cy="629540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Instrucción</a:t>
            </a:r>
            <a:r>
              <a:rPr lang="en-US" dirty="0"/>
              <a:t> de </a:t>
            </a:r>
            <a:r>
              <a:rPr lang="en-US" dirty="0" err="1"/>
              <a:t>Registro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F34644-F17C-CB8A-DD99-D0096F93E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01645" y="1070022"/>
            <a:ext cx="9588710" cy="5495732"/>
          </a:xfrm>
        </p:spPr>
      </p:pic>
    </p:spTree>
    <p:extLst>
      <p:ext uri="{BB962C8B-B14F-4D97-AF65-F5344CB8AC3E}">
        <p14:creationId xmlns:p14="http://schemas.microsoft.com/office/powerpoint/2010/main" val="130291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5583B-643B-2481-3251-4FA21863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183" y="227101"/>
            <a:ext cx="5199634" cy="63191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Instrucción</a:t>
            </a:r>
            <a:r>
              <a:rPr lang="es-ES" sz="4100" dirty="0"/>
              <a:t> Branch</a:t>
            </a:r>
            <a:endParaRPr lang="es-CL" sz="41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E71B43-4037-841B-7EE1-4B516EF8C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58882" y="933596"/>
            <a:ext cx="9674235" cy="5564138"/>
          </a:xfrm>
        </p:spPr>
      </p:pic>
    </p:spTree>
    <p:extLst>
      <p:ext uri="{BB962C8B-B14F-4D97-AF65-F5344CB8AC3E}">
        <p14:creationId xmlns:p14="http://schemas.microsoft.com/office/powerpoint/2010/main" val="43533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94009-1B87-DFE7-09AC-6D231EB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291" y="90197"/>
            <a:ext cx="6371418" cy="722852"/>
          </a:xfrm>
        </p:spPr>
        <p:txBody>
          <a:bodyPr>
            <a:normAutofit/>
          </a:bodyPr>
          <a:lstStyle/>
          <a:p>
            <a:r>
              <a:rPr lang="es-ES" sz="4000" dirty="0"/>
              <a:t>Instrucción</a:t>
            </a:r>
            <a:r>
              <a:rPr lang="es-ES" sz="4100" dirty="0"/>
              <a:t> </a:t>
            </a:r>
            <a:r>
              <a:rPr lang="es-ES" sz="4100" dirty="0" err="1"/>
              <a:t>Jump</a:t>
            </a:r>
            <a:endParaRPr lang="es-CL" sz="41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5C190F-F406-1D95-B906-D1E3D1E2D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" r="224"/>
          <a:stretch/>
        </p:blipFill>
        <p:spPr>
          <a:xfrm>
            <a:off x="1107347" y="928010"/>
            <a:ext cx="9697673" cy="5597107"/>
          </a:xfrm>
        </p:spPr>
      </p:pic>
    </p:spTree>
    <p:extLst>
      <p:ext uri="{BB962C8B-B14F-4D97-AF65-F5344CB8AC3E}">
        <p14:creationId xmlns:p14="http://schemas.microsoft.com/office/powerpoint/2010/main" val="334885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DCA7-1195-BE84-83AA-036CA7E7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ADD6-C83E-89C4-0A5D-7CF0313A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es-CL" sz="2400"/>
              <a:t>Con el Desarrollo del trabajo, incluyendo tanto la traducción de alto a bajo nivel que nos permite conocer la forma más “primitiva” de cómo realizar algunas funciones básicas como asignaciones, comparaciones, etc.</a:t>
            </a: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>
              <a:buNone/>
            </a:pPr>
            <a:r>
              <a:rPr lang="es-CL" sz="2400"/>
              <a:t>Luego con el data </a:t>
            </a:r>
            <a:r>
              <a:rPr lang="es-CL" sz="2400" err="1"/>
              <a:t>path</a:t>
            </a:r>
            <a:r>
              <a:rPr lang="es-CL" sz="2400"/>
              <a:t> / mapeo realizado de las funciones en los componentes del </a:t>
            </a:r>
            <a:r>
              <a:rPr lang="es-CL" sz="2400" err="1"/>
              <a:t>cpu</a:t>
            </a:r>
            <a:r>
              <a:rPr lang="es-CL" sz="2400"/>
              <a:t> nos muestra como interaccionan directamente las instrucciones de bajo nivel con la máquina.</a:t>
            </a:r>
            <a:endParaRPr lang="es-CL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30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31E6-1834-E97A-4F5B-DE785426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2053"/>
            <a:ext cx="10353762" cy="1257300"/>
          </a:xfrm>
        </p:spPr>
        <p:txBody>
          <a:bodyPr/>
          <a:lstStyle/>
          <a:p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Definiciones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13A7-D9D7-6CF3-2925-07829ADF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05" y="1708653"/>
            <a:ext cx="11733988" cy="4764295"/>
          </a:xfrm>
        </p:spPr>
        <p:txBody>
          <a:bodyPr>
            <a:normAutofit/>
          </a:bodyPr>
          <a:lstStyle/>
          <a:p>
            <a:pPr marL="37465" indent="0" algn="just">
              <a:buNone/>
            </a:pP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 continuación se entregarán algunas definiciones:</a:t>
            </a:r>
          </a:p>
          <a:p>
            <a:pPr indent="-305435" algn="just"/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PC </a:t>
            </a:r>
            <a:r>
              <a:rPr lang="es-C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Update</a:t>
            </a: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</a:t>
            </a:r>
          </a:p>
          <a:p>
            <a:pPr marL="871220" lvl="1" indent="-457200" algn="just">
              <a:buAutoNum type="alphaLcParenR"/>
            </a:pP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Branch: Al combinarlo con una condición booleana, habilita cargar la dirección del objetivo, hasta el PC</a:t>
            </a:r>
          </a:p>
          <a:p>
            <a:pPr marL="871220" lvl="1" indent="-457200">
              <a:buAutoNum type="alphaLcParenR"/>
            </a:pPr>
            <a:r>
              <a:rPr lang="es-C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Jump</a:t>
            </a: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 Habilita la carga de la dirección de destino de salto en el PC</a:t>
            </a:r>
          </a:p>
          <a:p>
            <a:pPr marL="494665" indent="-457200"/>
            <a:r>
              <a:rPr lang="es-C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Source</a:t>
            </a: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s-C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Operand</a:t>
            </a: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s-C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Fetch</a:t>
            </a: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</a:t>
            </a:r>
          </a:p>
          <a:p>
            <a:pPr marL="871220" lvl="1" indent="-457200">
              <a:buFont typeface="+mj-lt"/>
              <a:buAutoNum type="alphaLcParenR"/>
            </a:pPr>
            <a:r>
              <a:rPr lang="es-C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AlUSrc</a:t>
            </a: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 Selecciona el segundo operando de origen para ALU</a:t>
            </a:r>
          </a:p>
          <a:p>
            <a:pPr marL="494665" indent="-457200"/>
            <a:r>
              <a:rPr lang="es-C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Alu</a:t>
            </a: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 </a:t>
            </a:r>
            <a:r>
              <a:rPr lang="es-C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Operation</a:t>
            </a: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</a:t>
            </a:r>
            <a:endParaRPr lang="es-CL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871220" lvl="1" indent="-457200">
              <a:buFont typeface="+mj-lt"/>
              <a:buAutoNum type="alphaLcParenR"/>
            </a:pPr>
            <a:r>
              <a:rPr lang="es-C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ALUOp</a:t>
            </a:r>
            <a:r>
              <a:rPr lang="es-C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 Especifica la operación de ALU que se realizará o especifica que la operación debe determinarse a partir de los bits de la función</a:t>
            </a:r>
          </a:p>
          <a:p>
            <a:pPr marL="37465" indent="0">
              <a:buNone/>
            </a:pP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3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EAC7-C4B7-DBF2-9B67-8EEE8BE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Definiciones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BC85-B514-C202-895E-1A039035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s-C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Memory</a:t>
            </a:r>
            <a:r>
              <a:rPr lang="es-C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Access</a:t>
            </a:r>
          </a:p>
          <a:p>
            <a:pPr marL="871220" lvl="1" indent="-457200">
              <a:buAutoNum type="alphaLcParenR"/>
            </a:pPr>
            <a:r>
              <a:rPr lang="es-C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MemRead</a:t>
            </a:r>
            <a:r>
              <a:rPr lang="es-C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 Habilita una lectura de memoria para instrucciones de carga.</a:t>
            </a:r>
          </a:p>
          <a:p>
            <a:pPr marL="871220" lvl="1" indent="-457200">
              <a:buAutoNum type="alphaLcParenR"/>
            </a:pPr>
            <a:r>
              <a:rPr lang="es-C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Memory</a:t>
            </a:r>
            <a:r>
              <a:rPr lang="es-C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s-C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write</a:t>
            </a:r>
            <a:r>
              <a:rPr lang="es-C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: Habilita una escritura de memoria para almacenar instrucciones.</a:t>
            </a:r>
          </a:p>
          <a:p>
            <a:pPr marL="494665" indent="-457200"/>
            <a:r>
              <a:rPr lang="es-C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Register</a:t>
            </a:r>
            <a:r>
              <a:rPr lang="es-C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s-C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Write</a:t>
            </a:r>
          </a:p>
          <a:p>
            <a:pPr marL="871220" lvl="1" indent="-457200">
              <a:buFont typeface="+mj-lt"/>
              <a:buAutoNum type="alphaLcParenR"/>
            </a:pPr>
            <a:r>
              <a:rPr lang="es-C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RegWrite: Habilita una escritura en uno de los registros.</a:t>
            </a:r>
          </a:p>
          <a:p>
            <a:pPr marL="871220" lvl="1" indent="-457200">
              <a:buFont typeface="+mj-lt"/>
              <a:buAutoNum type="alphaLcParenR"/>
            </a:pPr>
            <a:r>
              <a:rPr lang="es-C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RegDst: Determina cómo se especifica el registro de destino.</a:t>
            </a:r>
          </a:p>
          <a:p>
            <a:pPr marL="871220" lvl="1" indent="-457200">
              <a:buFont typeface="+mj-lt"/>
              <a:buAutoNum type="alphaLcParenR"/>
            </a:pPr>
            <a:r>
              <a:rPr lang="es-C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MemtoReg: Determina de dónde viene el valor a escribir.</a:t>
            </a:r>
          </a:p>
        </p:txBody>
      </p:sp>
    </p:spTree>
    <p:extLst>
      <p:ext uri="{BB962C8B-B14F-4D97-AF65-F5344CB8AC3E}">
        <p14:creationId xmlns:p14="http://schemas.microsoft.com/office/powerpoint/2010/main" val="41885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976" y="616405"/>
            <a:ext cx="2973349" cy="67404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/>
              <a:t>Calculo IMC 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578" y="1627465"/>
            <a:ext cx="5419288" cy="5083728"/>
          </a:xfrm>
        </p:spPr>
        <p:txBody>
          <a:bodyPr rtlCol="0" anchor="t">
            <a:normAutofit lnSpcReduction="10000"/>
          </a:bodyPr>
          <a:lstStyle/>
          <a:p>
            <a:pPr marL="36830" indent="0" algn="just" rtl="0">
              <a:buNone/>
            </a:pPr>
            <a:r>
              <a:rPr lang="es-ES" sz="2400" dirty="0"/>
              <a:t>El problema consistirá en la medición del nivel de riesgo de cierta población x de personas donde podrán encontrarse niños, jóvenes, adultos y ancianos.</a:t>
            </a:r>
            <a:endParaRPr lang="en-US"/>
          </a:p>
          <a:p>
            <a:pPr indent="-305435" algn="just" rtl="0">
              <a:buFont typeface="Wingdings" panose="05000000000000000000" pitchFamily="2" charset="2"/>
              <a:buChar char="v"/>
            </a:pPr>
            <a:r>
              <a:rPr lang="es-ES" sz="2400" dirty="0"/>
              <a:t>El usuario ingresara la cantidad de personas a medir, a las cual debe asignarles edad, peso en kg y altura en cm</a:t>
            </a:r>
            <a:endParaRPr lang="es-E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>
              <a:buFont typeface="Wingdings" panose="05000000000000000000" pitchFamily="2" charset="2"/>
              <a:buChar char="v"/>
            </a:pPr>
            <a:r>
              <a:rPr lang="es-ES" sz="2400" dirty="0"/>
              <a:t>El programa realizara el </a:t>
            </a:r>
            <a:r>
              <a:rPr lang="es-ES" sz="2400"/>
              <a:t>cálculo</a:t>
            </a:r>
            <a:r>
              <a:rPr lang="es-ES" sz="2400" dirty="0"/>
              <a:t> correspondiente para calcular el IMC y evaluar el nivel de riesgo, entre bajo, medio y alto.</a:t>
            </a:r>
            <a:endParaRPr lang="es-E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9187D6-9DE1-BA76-2B42-116BE2B5577F}"/>
              </a:ext>
            </a:extLst>
          </p:cNvPr>
          <p:cNvSpPr txBox="1"/>
          <p:nvPr/>
        </p:nvSpPr>
        <p:spPr>
          <a:xfrm>
            <a:off x="1843481" y="3105834"/>
            <a:ext cx="2560739" cy="6463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/>
              <a:t>PROBLEMA</a:t>
            </a:r>
            <a:endParaRPr lang="es-CL" sz="360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D8F3-0073-C655-DD22-C7168E1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863" y="369332"/>
            <a:ext cx="5786777" cy="610383"/>
          </a:xfrm>
        </p:spPr>
        <p:txBody>
          <a:bodyPr>
            <a:normAutofit fontScale="90000"/>
          </a:bodyPr>
          <a:lstStyle/>
          <a:p>
            <a:r>
              <a:rPr lang="es-C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</a:rPr>
              <a:t>Programa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</a:rPr>
              <a:t>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</a:rPr>
              <a:t>en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</a:rPr>
              <a:t> alto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</a:rPr>
              <a:t>nivel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</a:rPr>
              <a:t> c</a:t>
            </a:r>
            <a:endParaRPr lang="en-US">
              <a:effectLst/>
            </a:endParaRP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89969FBA-D763-EBAB-F246-BE3D479202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85252" y="1144178"/>
            <a:ext cx="2648320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C9041A6-88FA-F199-2E97-D74BC09736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136" y="1144178"/>
            <a:ext cx="4868949" cy="5510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B839BD8F-B3A1-21FD-9247-3C54E4439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799" y="2528595"/>
            <a:ext cx="5636904" cy="4211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ABB99C0-F8D7-DCB4-56C8-D9D1BE0D5ADC}"/>
              </a:ext>
            </a:extLst>
          </p:cNvPr>
          <p:cNvSpPr txBox="1"/>
          <p:nvPr/>
        </p:nvSpPr>
        <p:spPr>
          <a:xfrm>
            <a:off x="8333572" y="1144178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 en C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347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D8F3-0073-C655-DD22-C7168E1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118" y="250879"/>
            <a:ext cx="7455764" cy="549277"/>
          </a:xfrm>
        </p:spPr>
        <p:txBody>
          <a:bodyPr>
            <a:normAutofit fontScale="90000"/>
          </a:bodyPr>
          <a:lstStyle/>
          <a:p>
            <a:r>
              <a:rPr lang="es-CL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Programa</a:t>
            </a:r>
            <a:r>
              <a:rPr lang="en-US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en</a:t>
            </a:r>
            <a:r>
              <a:rPr lang="en-US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bajo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nivel</a:t>
            </a:r>
            <a:r>
              <a:rPr lang="en-US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Mars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Mips</a:t>
            </a:r>
            <a:endParaRPr lang="en-US" b="1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41C406-8B4C-9D69-2A19-7FA55C5874E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4906893"/>
            <a:ext cx="57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	</a:t>
            </a:r>
            <a:endParaRPr lang="es-CL"/>
          </a:p>
        </p:txBody>
      </p:sp>
      <p:pic>
        <p:nvPicPr>
          <p:cNvPr id="21" name="Marcador de contenido 20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859A8442-9C24-C61C-6933-30C2916DE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739" y="1173255"/>
            <a:ext cx="4857750" cy="2481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Marcador de contenido 18" descr="Texto&#10;&#10;Descripción generada automáticamente con confianza baja">
            <a:extLst>
              <a:ext uri="{FF2B5EF4-FFF2-40B4-BE49-F238E27FC236}">
                <a16:creationId xmlns:a16="http://schemas.microsoft.com/office/drawing/2014/main" id="{A163F36F-7FFB-55E7-E807-9B4969C8BD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0141" y="1173254"/>
            <a:ext cx="1994926" cy="5583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Imagen 22" descr="Imagen que contiene Texto&#10;&#10;Descripción generada automáticamente">
            <a:extLst>
              <a:ext uri="{FF2B5EF4-FFF2-40B4-BE49-F238E27FC236}">
                <a16:creationId xmlns:a16="http://schemas.microsoft.com/office/drawing/2014/main" id="{1BB68E49-EBE9-19B8-0AD9-E1B731386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626" y="1173254"/>
            <a:ext cx="1406554" cy="2481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660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8" r="-2" b="11998"/>
          <a:stretch/>
        </p:blipFill>
        <p:spPr>
          <a:xfrm>
            <a:off x="0" y="1056594"/>
            <a:ext cx="12514673" cy="4744811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671" y="2709417"/>
            <a:ext cx="4230658" cy="1439164"/>
          </a:xfrm>
        </p:spPr>
        <p:txBody>
          <a:bodyPr rtlCol="0" anchor="ctr">
            <a:normAutofit/>
          </a:bodyPr>
          <a:lstStyle/>
          <a:p>
            <a:r>
              <a:rPr lang="es-E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Datapath</a:t>
            </a:r>
          </a:p>
        </p:txBody>
      </p:sp>
    </p:spTree>
    <p:extLst>
      <p:ext uri="{BB962C8B-B14F-4D97-AF65-F5344CB8AC3E}">
        <p14:creationId xmlns:p14="http://schemas.microsoft.com/office/powerpoint/2010/main" val="323133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contenido 18" descr="Diagrama&#10;&#10;Descripción generada automáticamente">
            <a:extLst>
              <a:ext uri="{FF2B5EF4-FFF2-40B4-BE49-F238E27FC236}">
                <a16:creationId xmlns:a16="http://schemas.microsoft.com/office/drawing/2014/main" id="{96320180-FB24-B770-1C1C-04C6E09C1A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9583" y="145671"/>
            <a:ext cx="8873204" cy="6566658"/>
          </a:xfr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ACE26BE1-8A4F-85E2-FD75-9F94DDB7A013}"/>
              </a:ext>
            </a:extLst>
          </p:cNvPr>
          <p:cNvSpPr txBox="1"/>
          <p:nvPr/>
        </p:nvSpPr>
        <p:spPr>
          <a:xfrm>
            <a:off x="151002" y="419450"/>
            <a:ext cx="264253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 err="1"/>
              <a:t>Addi</a:t>
            </a:r>
            <a:r>
              <a:rPr lang="es-ES" dirty="0"/>
              <a:t> $t3,$t3,20 </a:t>
            </a:r>
            <a:r>
              <a:rPr lang="es-ES" dirty="0" err="1"/>
              <a:t>ma</a:t>
            </a:r>
            <a:endParaRPr lang="es-ES" dirty="0"/>
          </a:p>
          <a:p>
            <a:r>
              <a:rPr lang="es-ES" dirty="0" err="1"/>
              <a:t>Add</a:t>
            </a:r>
            <a:r>
              <a:rPr lang="es-ES" dirty="0"/>
              <a:t> $t6,$t6,$t3 </a:t>
            </a:r>
            <a:r>
              <a:rPr lang="es-ES" dirty="0" err="1"/>
              <a:t>mo</a:t>
            </a:r>
            <a:endParaRPr lang="es-ES" dirty="0"/>
          </a:p>
          <a:p>
            <a:r>
              <a:rPr lang="es-ES" dirty="0"/>
              <a:t>J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ma</a:t>
            </a:r>
            <a:endParaRPr lang="es-ES" dirty="0"/>
          </a:p>
          <a:p>
            <a:endParaRPr lang="es-C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13B6798C-5C41-3309-E213-E3CA85BB6F75}"/>
                  </a:ext>
                </a:extLst>
              </p14:cNvPr>
              <p14:cNvContentPartPr/>
              <p14:nvPr/>
            </p14:nvContentPartPr>
            <p14:xfrm>
              <a:off x="12650183" y="3018160"/>
              <a:ext cx="360" cy="360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13B6798C-5C41-3309-E213-E3CA85BB6F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32543" y="300016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23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5583B-643B-2481-3251-4FA21863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970" y="157545"/>
            <a:ext cx="5417747" cy="725115"/>
          </a:xfrm>
        </p:spPr>
        <p:txBody>
          <a:bodyPr>
            <a:normAutofit/>
          </a:bodyPr>
          <a:lstStyle/>
          <a:p>
            <a:r>
              <a:rPr lang="es-ES" sz="4000" dirty="0"/>
              <a:t>Instrucción</a:t>
            </a:r>
            <a:r>
              <a:rPr lang="es-ES" sz="4100" dirty="0"/>
              <a:t> Inmediata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E71B43-4037-841B-7EE1-4B516EF8C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" r="389"/>
          <a:stretch/>
        </p:blipFill>
        <p:spPr>
          <a:xfrm>
            <a:off x="1294484" y="1034149"/>
            <a:ext cx="9603032" cy="5491090"/>
          </a:xfrm>
        </p:spPr>
      </p:pic>
    </p:spTree>
    <p:extLst>
      <p:ext uri="{BB962C8B-B14F-4D97-AF65-F5344CB8AC3E}">
        <p14:creationId xmlns:p14="http://schemas.microsoft.com/office/powerpoint/2010/main" val="3805918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93</TotalTime>
  <Words>365</Words>
  <Application>Microsoft Office PowerPoint</Application>
  <PresentationFormat>Panorámica</PresentationFormat>
  <Paragraphs>47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Goudy Old Style</vt:lpstr>
      <vt:lpstr>Wingdings</vt:lpstr>
      <vt:lpstr>Wingdings 2</vt:lpstr>
      <vt:lpstr>SlateVTI</vt:lpstr>
      <vt:lpstr>Trabajo Arquitectura de Computadores</vt:lpstr>
      <vt:lpstr>Definiciones</vt:lpstr>
      <vt:lpstr>Definiciones</vt:lpstr>
      <vt:lpstr>Calculo IMC </vt:lpstr>
      <vt:lpstr>Programa en alto nivel c</vt:lpstr>
      <vt:lpstr>Programa en bajo nivel Mars Mips</vt:lpstr>
      <vt:lpstr>Datapath</vt:lpstr>
      <vt:lpstr>Presentación de PowerPoint</vt:lpstr>
      <vt:lpstr>Instrucción Inmediata</vt:lpstr>
      <vt:lpstr>Instrucción de Registro</vt:lpstr>
      <vt:lpstr>Instrucción Branch</vt:lpstr>
      <vt:lpstr>Instrucción Jump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Arquitectura de Computadores</dc:title>
  <dc:creator>martinhurtado2706@hotmail.com</dc:creator>
  <cp:lastModifiedBy>martinhurtado2706@hotmail.com</cp:lastModifiedBy>
  <cp:revision>2</cp:revision>
  <dcterms:created xsi:type="dcterms:W3CDTF">2022-07-20T02:16:51Z</dcterms:created>
  <dcterms:modified xsi:type="dcterms:W3CDTF">2022-07-21T13:40:11Z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