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80" r:id="rId12"/>
    <p:sldId id="282" r:id="rId13"/>
    <p:sldId id="287" r:id="rId14"/>
    <p:sldId id="289" r:id="rId15"/>
    <p:sldId id="292" r:id="rId16"/>
    <p:sldId id="274" r:id="rId17"/>
    <p:sldId id="290" r:id="rId18"/>
    <p:sldId id="291" r:id="rId19"/>
    <p:sldId id="275" r:id="rId20"/>
    <p:sldId id="277" r:id="rId21"/>
    <p:sldId id="278" r:id="rId22"/>
    <p:sldId id="281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  <a:srgbClr val="F5CBCB"/>
    <a:srgbClr val="FFCCCC"/>
    <a:srgbClr val="FF8F8F"/>
    <a:srgbClr val="CBAEA5"/>
    <a:srgbClr val="E9DEDD"/>
    <a:srgbClr val="EEEAE6"/>
    <a:srgbClr val="5F5F5F"/>
    <a:srgbClr val="8080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1" autoAdjust="0"/>
    <p:restoredTop sz="94660"/>
  </p:normalViewPr>
  <p:slideViewPr>
    <p:cSldViewPr>
      <p:cViewPr>
        <p:scale>
          <a:sx n="96" d="100"/>
          <a:sy n="96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201EC3-928F-4484-AD62-6D1BF66D0640}" type="doc">
      <dgm:prSet loTypeId="urn:microsoft.com/office/officeart/2011/layout/CircleProcess" loCatId="process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F5190890-800E-4CFA-80CB-C69181D4B987}">
      <dgm:prSet phldrT="[Texte]"/>
      <dgm:spPr/>
      <dgm:t>
        <a:bodyPr/>
        <a:lstStyle/>
        <a:p>
          <a:r>
            <a:rPr lang="fr-FR" dirty="0" smtClean="0"/>
            <a:t>Simulation du jeu Monopoly  réel</a:t>
          </a:r>
          <a:endParaRPr lang="fr-FR" dirty="0"/>
        </a:p>
      </dgm:t>
    </dgm:pt>
    <dgm:pt modelId="{06A8A9C7-F271-431A-AB5E-812DB8F113A3}" type="parTrans" cxnId="{BECA7F0F-08AA-417B-AB4B-4C86F09C6A6E}">
      <dgm:prSet/>
      <dgm:spPr/>
      <dgm:t>
        <a:bodyPr/>
        <a:lstStyle/>
        <a:p>
          <a:endParaRPr lang="fr-FR"/>
        </a:p>
      </dgm:t>
    </dgm:pt>
    <dgm:pt modelId="{A6B8E927-0A51-4E5D-BEA4-307F92502091}" type="sibTrans" cxnId="{BECA7F0F-08AA-417B-AB4B-4C86F09C6A6E}">
      <dgm:prSet/>
      <dgm:spPr/>
      <dgm:t>
        <a:bodyPr/>
        <a:lstStyle/>
        <a:p>
          <a:endParaRPr lang="fr-FR"/>
        </a:p>
      </dgm:t>
    </dgm:pt>
    <dgm:pt modelId="{E2D11045-8EE1-4023-ADE5-F957712E1AAB}">
      <dgm:prSet phldrT="[Texte]"/>
      <dgm:spPr/>
      <dgm:t>
        <a:bodyPr/>
        <a:lstStyle/>
        <a:p>
          <a:r>
            <a:rPr lang="fr-FR" dirty="0" smtClean="0"/>
            <a:t>Interface ergonomique fonctionnelle</a:t>
          </a:r>
          <a:endParaRPr lang="fr-FR" dirty="0"/>
        </a:p>
      </dgm:t>
    </dgm:pt>
    <dgm:pt modelId="{B546CE76-C1A1-4228-A0D4-5C28B41C5A14}" type="parTrans" cxnId="{0E4DD108-2B0E-4918-AA99-E0C257010F38}">
      <dgm:prSet/>
      <dgm:spPr/>
      <dgm:t>
        <a:bodyPr/>
        <a:lstStyle/>
        <a:p>
          <a:endParaRPr lang="fr-FR"/>
        </a:p>
      </dgm:t>
    </dgm:pt>
    <dgm:pt modelId="{74E6F557-2242-4A2F-A1C5-F02CAFA28363}" type="sibTrans" cxnId="{0E4DD108-2B0E-4918-AA99-E0C257010F38}">
      <dgm:prSet/>
      <dgm:spPr/>
      <dgm:t>
        <a:bodyPr/>
        <a:lstStyle/>
        <a:p>
          <a:endParaRPr lang="fr-FR"/>
        </a:p>
      </dgm:t>
    </dgm:pt>
    <dgm:pt modelId="{54B56962-202A-4A48-B974-4054C5FC3D42}" type="pres">
      <dgm:prSet presAssocID="{43201EC3-928F-4484-AD62-6D1BF66D064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0CD87250-3C40-44C4-B8B6-39BCD9D04205}" type="pres">
      <dgm:prSet presAssocID="{E2D11045-8EE1-4023-ADE5-F957712E1AAB}" presName="Accent2" presStyleCnt="0"/>
      <dgm:spPr/>
    </dgm:pt>
    <dgm:pt modelId="{5D669527-82FA-42AF-ACAC-92071CEED5CC}" type="pres">
      <dgm:prSet presAssocID="{E2D11045-8EE1-4023-ADE5-F957712E1AAB}" presName="Accent" presStyleLbl="node1" presStyleIdx="0" presStyleCnt="2"/>
      <dgm:spPr/>
    </dgm:pt>
    <dgm:pt modelId="{DB6836C2-C605-4E34-9E98-BABF34138C08}" type="pres">
      <dgm:prSet presAssocID="{E2D11045-8EE1-4023-ADE5-F957712E1AAB}" presName="ParentBackground2" presStyleCnt="0"/>
      <dgm:spPr/>
    </dgm:pt>
    <dgm:pt modelId="{F75A7203-FEF1-4117-92B3-EA842294E60A}" type="pres">
      <dgm:prSet presAssocID="{E2D11045-8EE1-4023-ADE5-F957712E1AAB}" presName="ParentBackground" presStyleLbl="fgAcc1" presStyleIdx="0" presStyleCnt="2"/>
      <dgm:spPr/>
      <dgm:t>
        <a:bodyPr/>
        <a:lstStyle/>
        <a:p>
          <a:endParaRPr lang="fr-FR"/>
        </a:p>
      </dgm:t>
    </dgm:pt>
    <dgm:pt modelId="{425864DC-AB30-405B-BE0F-F577597C140F}" type="pres">
      <dgm:prSet presAssocID="{E2D11045-8EE1-4023-ADE5-F957712E1AA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2CF287-E869-4E60-83EA-B3125F20B7D9}" type="pres">
      <dgm:prSet presAssocID="{F5190890-800E-4CFA-80CB-C69181D4B987}" presName="Accent1" presStyleCnt="0"/>
      <dgm:spPr/>
    </dgm:pt>
    <dgm:pt modelId="{1482A5E9-6513-4F7B-B28D-33EDDC5EAC99}" type="pres">
      <dgm:prSet presAssocID="{F5190890-800E-4CFA-80CB-C69181D4B987}" presName="Accent" presStyleLbl="node1" presStyleIdx="1" presStyleCnt="2"/>
      <dgm:spPr/>
    </dgm:pt>
    <dgm:pt modelId="{037540F3-2929-4103-86A4-F2BF3FEE1F85}" type="pres">
      <dgm:prSet presAssocID="{F5190890-800E-4CFA-80CB-C69181D4B987}" presName="ParentBackground1" presStyleCnt="0"/>
      <dgm:spPr/>
    </dgm:pt>
    <dgm:pt modelId="{6AC94E0E-FDF4-4D98-8EED-DE24C91DA6DC}" type="pres">
      <dgm:prSet presAssocID="{F5190890-800E-4CFA-80CB-C69181D4B987}" presName="ParentBackground" presStyleLbl="fgAcc1" presStyleIdx="1" presStyleCnt="2"/>
      <dgm:spPr/>
      <dgm:t>
        <a:bodyPr/>
        <a:lstStyle/>
        <a:p>
          <a:endParaRPr lang="fr-FR"/>
        </a:p>
      </dgm:t>
    </dgm:pt>
    <dgm:pt modelId="{5C8E6947-B6A3-485B-8158-0389683966EB}" type="pres">
      <dgm:prSet presAssocID="{F5190890-800E-4CFA-80CB-C69181D4B98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76F7598-8AC1-4941-8BA9-EAA68B96B95A}" type="presOf" srcId="{E2D11045-8EE1-4023-ADE5-F957712E1AAB}" destId="{425864DC-AB30-405B-BE0F-F577597C140F}" srcOrd="1" destOrd="0" presId="urn:microsoft.com/office/officeart/2011/layout/CircleProcess"/>
    <dgm:cxn modelId="{0E4DD108-2B0E-4918-AA99-E0C257010F38}" srcId="{43201EC3-928F-4484-AD62-6D1BF66D0640}" destId="{E2D11045-8EE1-4023-ADE5-F957712E1AAB}" srcOrd="1" destOrd="0" parTransId="{B546CE76-C1A1-4228-A0D4-5C28B41C5A14}" sibTransId="{74E6F557-2242-4A2F-A1C5-F02CAFA28363}"/>
    <dgm:cxn modelId="{64474D9C-78D4-457A-A2F9-AF06565BFE11}" type="presOf" srcId="{F5190890-800E-4CFA-80CB-C69181D4B987}" destId="{5C8E6947-B6A3-485B-8158-0389683966EB}" srcOrd="1" destOrd="0" presId="urn:microsoft.com/office/officeart/2011/layout/CircleProcess"/>
    <dgm:cxn modelId="{8242B8DC-564D-42B5-8AAB-A5C6F6CB64B2}" type="presOf" srcId="{43201EC3-928F-4484-AD62-6D1BF66D0640}" destId="{54B56962-202A-4A48-B974-4054C5FC3D42}" srcOrd="0" destOrd="0" presId="urn:microsoft.com/office/officeart/2011/layout/CircleProcess"/>
    <dgm:cxn modelId="{5D6FAA73-580D-45C5-9541-C897C0BA32B9}" type="presOf" srcId="{F5190890-800E-4CFA-80CB-C69181D4B987}" destId="{6AC94E0E-FDF4-4D98-8EED-DE24C91DA6DC}" srcOrd="0" destOrd="0" presId="urn:microsoft.com/office/officeart/2011/layout/CircleProcess"/>
    <dgm:cxn modelId="{E287A054-C754-40B7-A48C-2B6292D7F933}" type="presOf" srcId="{E2D11045-8EE1-4023-ADE5-F957712E1AAB}" destId="{F75A7203-FEF1-4117-92B3-EA842294E60A}" srcOrd="0" destOrd="0" presId="urn:microsoft.com/office/officeart/2011/layout/CircleProcess"/>
    <dgm:cxn modelId="{BECA7F0F-08AA-417B-AB4B-4C86F09C6A6E}" srcId="{43201EC3-928F-4484-AD62-6D1BF66D0640}" destId="{F5190890-800E-4CFA-80CB-C69181D4B987}" srcOrd="0" destOrd="0" parTransId="{06A8A9C7-F271-431A-AB5E-812DB8F113A3}" sibTransId="{A6B8E927-0A51-4E5D-BEA4-307F92502091}"/>
    <dgm:cxn modelId="{0DDAF754-AE09-4BDD-91A2-B4FC00BA1A41}" type="presParOf" srcId="{54B56962-202A-4A48-B974-4054C5FC3D42}" destId="{0CD87250-3C40-44C4-B8B6-39BCD9D04205}" srcOrd="0" destOrd="0" presId="urn:microsoft.com/office/officeart/2011/layout/CircleProcess"/>
    <dgm:cxn modelId="{8D3DE851-4DB5-4719-B91B-C8F293774077}" type="presParOf" srcId="{0CD87250-3C40-44C4-B8B6-39BCD9D04205}" destId="{5D669527-82FA-42AF-ACAC-92071CEED5CC}" srcOrd="0" destOrd="0" presId="urn:microsoft.com/office/officeart/2011/layout/CircleProcess"/>
    <dgm:cxn modelId="{E84DF6C5-3773-4EDC-BF8B-8F6B81305324}" type="presParOf" srcId="{54B56962-202A-4A48-B974-4054C5FC3D42}" destId="{DB6836C2-C605-4E34-9E98-BABF34138C08}" srcOrd="1" destOrd="0" presId="urn:microsoft.com/office/officeart/2011/layout/CircleProcess"/>
    <dgm:cxn modelId="{DFE7B23A-6EB7-4245-9A37-7C06BE49D301}" type="presParOf" srcId="{DB6836C2-C605-4E34-9E98-BABF34138C08}" destId="{F75A7203-FEF1-4117-92B3-EA842294E60A}" srcOrd="0" destOrd="0" presId="urn:microsoft.com/office/officeart/2011/layout/CircleProcess"/>
    <dgm:cxn modelId="{069404AF-6B0E-4DD3-8851-50B2345F1988}" type="presParOf" srcId="{54B56962-202A-4A48-B974-4054C5FC3D42}" destId="{425864DC-AB30-405B-BE0F-F577597C140F}" srcOrd="2" destOrd="0" presId="urn:microsoft.com/office/officeart/2011/layout/CircleProcess"/>
    <dgm:cxn modelId="{BA15906A-5997-4B10-AD6E-4DD828EA4255}" type="presParOf" srcId="{54B56962-202A-4A48-B974-4054C5FC3D42}" destId="{392CF287-E869-4E60-83EA-B3125F20B7D9}" srcOrd="3" destOrd="0" presId="urn:microsoft.com/office/officeart/2011/layout/CircleProcess"/>
    <dgm:cxn modelId="{2C88BA3D-ECDC-43F3-B687-D1C8F7059806}" type="presParOf" srcId="{392CF287-E869-4E60-83EA-B3125F20B7D9}" destId="{1482A5E9-6513-4F7B-B28D-33EDDC5EAC99}" srcOrd="0" destOrd="0" presId="urn:microsoft.com/office/officeart/2011/layout/CircleProcess"/>
    <dgm:cxn modelId="{48CD54BA-C82B-48E0-AF04-13C0BD49C213}" type="presParOf" srcId="{54B56962-202A-4A48-B974-4054C5FC3D42}" destId="{037540F3-2929-4103-86A4-F2BF3FEE1F85}" srcOrd="4" destOrd="0" presId="urn:microsoft.com/office/officeart/2011/layout/CircleProcess"/>
    <dgm:cxn modelId="{DD8F50B6-E9F8-4723-9FDD-EBF6735A9E82}" type="presParOf" srcId="{037540F3-2929-4103-86A4-F2BF3FEE1F85}" destId="{6AC94E0E-FDF4-4D98-8EED-DE24C91DA6DC}" srcOrd="0" destOrd="0" presId="urn:microsoft.com/office/officeart/2011/layout/CircleProcess"/>
    <dgm:cxn modelId="{12662140-E721-4400-AD78-5E5F63A1F21C}" type="presParOf" srcId="{54B56962-202A-4A48-B974-4054C5FC3D42}" destId="{5C8E6947-B6A3-485B-8158-0389683966EB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3C604-31C5-4A4C-9AB5-703D1FC7565A}" type="doc">
      <dgm:prSet loTypeId="urn:microsoft.com/office/officeart/2005/8/layout/balance1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EDB5D0B-1437-46B7-888A-E4FC621611A0}">
      <dgm:prSet phldrT="[Texte]"/>
      <dgm:spPr>
        <a:gradFill flip="none" rotWithShape="1">
          <a:gsLst>
            <a:gs pos="0">
              <a:srgbClr val="FF8F8F">
                <a:tint val="66000"/>
                <a:satMod val="160000"/>
              </a:srgbClr>
            </a:gs>
            <a:gs pos="50000">
              <a:srgbClr val="FF8F8F">
                <a:tint val="44500"/>
                <a:satMod val="160000"/>
              </a:srgbClr>
            </a:gs>
            <a:gs pos="100000">
              <a:srgbClr val="FF8F8F">
                <a:tint val="23500"/>
                <a:satMod val="160000"/>
              </a:srgbClr>
            </a:gs>
          </a:gsLst>
          <a:lin ang="18900000" scaled="1"/>
          <a:tileRect/>
        </a:gradFill>
      </dgm:spPr>
      <dgm:t>
        <a:bodyPr/>
        <a:lstStyle/>
        <a:p>
          <a:r>
            <a:rPr lang="fr-FR" b="1" u="none" dirty="0" smtClean="0">
              <a:latin typeface="Nyala" pitchFamily="2" charset="0"/>
              <a:cs typeface="Times New Roman" pitchFamily="18" charset="0"/>
            </a:rPr>
            <a:t>Fonctionnelles</a:t>
          </a:r>
          <a:endParaRPr lang="fr-FR" b="1" u="none" dirty="0">
            <a:latin typeface="Nyala" pitchFamily="2" charset="0"/>
            <a:cs typeface="Times New Roman" pitchFamily="18" charset="0"/>
          </a:endParaRPr>
        </a:p>
      </dgm:t>
    </dgm:pt>
    <dgm:pt modelId="{B0740E88-2CA9-4FEF-A379-14CAAA36958A}" type="parTrans" cxnId="{09F5C744-751E-4A3A-9821-D008EAE415AB}">
      <dgm:prSet/>
      <dgm:spPr/>
      <dgm:t>
        <a:bodyPr/>
        <a:lstStyle/>
        <a:p>
          <a:endParaRPr lang="fr-FR"/>
        </a:p>
      </dgm:t>
    </dgm:pt>
    <dgm:pt modelId="{4046C1F5-2465-4DC7-AECB-F1C79C555195}" type="sibTrans" cxnId="{09F5C744-751E-4A3A-9821-D008EAE415AB}">
      <dgm:prSet/>
      <dgm:spPr/>
      <dgm:t>
        <a:bodyPr/>
        <a:lstStyle/>
        <a:p>
          <a:endParaRPr lang="fr-FR"/>
        </a:p>
      </dgm:t>
    </dgm:pt>
    <dgm:pt modelId="{B70004F0-0CA3-4A1C-A423-CAFBACC39549}">
      <dgm:prSet phldrT="[Texte]"/>
      <dgm:spPr>
        <a:gradFill flip="none" rotWithShape="0">
          <a:gsLst>
            <a:gs pos="0">
              <a:srgbClr val="F5CBCB">
                <a:shade val="30000"/>
                <a:satMod val="115000"/>
              </a:srgbClr>
            </a:gs>
            <a:gs pos="50000">
              <a:srgbClr val="F5CBCB">
                <a:shade val="67500"/>
                <a:satMod val="115000"/>
              </a:srgbClr>
            </a:gs>
            <a:gs pos="100000">
              <a:srgbClr val="F5CBCB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fr-FR" b="1" u="none" dirty="0" smtClean="0">
              <a:latin typeface="Nyala" pitchFamily="2" charset="0"/>
              <a:cs typeface="Times New Roman" pitchFamily="18" charset="0"/>
            </a:rPr>
            <a:t>Techniques</a:t>
          </a:r>
          <a:endParaRPr lang="fr-FR" b="1" u="none" dirty="0">
            <a:latin typeface="Nyala" pitchFamily="2" charset="0"/>
            <a:cs typeface="Times New Roman" pitchFamily="18" charset="0"/>
          </a:endParaRPr>
        </a:p>
      </dgm:t>
    </dgm:pt>
    <dgm:pt modelId="{61EC709D-D6DB-4162-8730-AFE11C908956}" type="parTrans" cxnId="{5A465A34-8CA3-4177-9AAA-B6E6EC8E4DF1}">
      <dgm:prSet/>
      <dgm:spPr/>
      <dgm:t>
        <a:bodyPr/>
        <a:lstStyle/>
        <a:p>
          <a:endParaRPr lang="fr-FR"/>
        </a:p>
      </dgm:t>
    </dgm:pt>
    <dgm:pt modelId="{4F987C44-CD7F-4B6E-80A5-372AC8D3F0FE}" type="sibTrans" cxnId="{5A465A34-8CA3-4177-9AAA-B6E6EC8E4DF1}">
      <dgm:prSet/>
      <dgm:spPr/>
      <dgm:t>
        <a:bodyPr/>
        <a:lstStyle/>
        <a:p>
          <a:endParaRPr lang="fr-FR"/>
        </a:p>
      </dgm:t>
    </dgm:pt>
    <dgm:pt modelId="{7281896E-8616-48F1-BC59-385D9C1D30A9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rgbClr val="F5CBCB">
                <a:shade val="30000"/>
                <a:satMod val="115000"/>
              </a:srgbClr>
            </a:gs>
            <a:gs pos="50000">
              <a:srgbClr val="F5CBCB">
                <a:shade val="67500"/>
                <a:satMod val="115000"/>
              </a:srgbClr>
            </a:gs>
            <a:gs pos="100000">
              <a:srgbClr val="F5CBCB">
                <a:shade val="100000"/>
                <a:satMod val="115000"/>
              </a:srgbClr>
            </a:gs>
          </a:gsLst>
          <a:lin ang="13500000" scaled="1"/>
          <a:tileRect/>
        </a:gradFill>
        <a:ln>
          <a:noFill/>
        </a:ln>
      </dgm:spPr>
      <dgm:t>
        <a:bodyPr/>
        <a:lstStyle/>
        <a:p>
          <a:r>
            <a:rPr lang="fr-FR" sz="1200" dirty="0" smtClean="0">
              <a:latin typeface="Times New Roman" pitchFamily="18" charset="0"/>
              <a:cs typeface="Times New Roman" pitchFamily="18" charset="0"/>
            </a:rPr>
            <a:t>Simuler une application native</a:t>
          </a:r>
          <a:endParaRPr lang="fr-FR" sz="1200" dirty="0">
            <a:latin typeface="Times New Roman" pitchFamily="18" charset="0"/>
            <a:cs typeface="Times New Roman" pitchFamily="18" charset="0"/>
          </a:endParaRPr>
        </a:p>
      </dgm:t>
    </dgm:pt>
    <dgm:pt modelId="{F85EDAB2-B211-4BD7-8B47-9EF3DDDDE40B}" type="parTrans" cxnId="{7F17E0E5-FE48-4C78-8450-86D61FF5DE2D}">
      <dgm:prSet/>
      <dgm:spPr/>
      <dgm:t>
        <a:bodyPr/>
        <a:lstStyle/>
        <a:p>
          <a:endParaRPr lang="fr-FR"/>
        </a:p>
      </dgm:t>
    </dgm:pt>
    <dgm:pt modelId="{A851ACF7-3365-485D-BC80-A3F32342E126}" type="sibTrans" cxnId="{7F17E0E5-FE48-4C78-8450-86D61FF5DE2D}">
      <dgm:prSet/>
      <dgm:spPr/>
      <dgm:t>
        <a:bodyPr/>
        <a:lstStyle/>
        <a:p>
          <a:endParaRPr lang="fr-FR"/>
        </a:p>
      </dgm:t>
    </dgm:pt>
    <dgm:pt modelId="{E98BB661-4C95-4207-9036-30810EA68938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rgbClr val="F5CBCB">
                <a:shade val="30000"/>
                <a:satMod val="115000"/>
              </a:srgbClr>
            </a:gs>
            <a:gs pos="50000">
              <a:srgbClr val="F5CBCB">
                <a:shade val="67500"/>
                <a:satMod val="115000"/>
              </a:srgbClr>
            </a:gs>
            <a:gs pos="100000">
              <a:srgbClr val="F5CBCB">
                <a:shade val="100000"/>
                <a:satMod val="115000"/>
              </a:srgbClr>
            </a:gs>
          </a:gsLst>
          <a:lin ang="13500000" scaled="1"/>
          <a:tileRect/>
        </a:gradFill>
        <a:ln>
          <a:noFill/>
        </a:ln>
      </dgm:spPr>
      <dgm:t>
        <a:bodyPr/>
        <a:lstStyle/>
        <a:p>
          <a:r>
            <a:rPr lang="fr-FR" sz="1200" dirty="0" smtClean="0">
              <a:latin typeface="Times New Roman" pitchFamily="18" charset="0"/>
              <a:cs typeface="Times New Roman" pitchFamily="18" charset="0"/>
            </a:rPr>
            <a:t>Authentification &amp; création de profil</a:t>
          </a:r>
          <a:endParaRPr lang="fr-FR" sz="1200" dirty="0">
            <a:latin typeface="Times New Roman" pitchFamily="18" charset="0"/>
            <a:cs typeface="Times New Roman" pitchFamily="18" charset="0"/>
          </a:endParaRPr>
        </a:p>
      </dgm:t>
    </dgm:pt>
    <dgm:pt modelId="{A515F9DA-A9D3-4273-8408-258E3558DC00}" type="parTrans" cxnId="{AB8836D0-498D-46DF-9809-6A13B6A47D25}">
      <dgm:prSet/>
      <dgm:spPr/>
      <dgm:t>
        <a:bodyPr/>
        <a:lstStyle/>
        <a:p>
          <a:endParaRPr lang="fr-FR"/>
        </a:p>
      </dgm:t>
    </dgm:pt>
    <dgm:pt modelId="{4684723C-D130-4B28-9847-042EBE60B571}" type="sibTrans" cxnId="{AB8836D0-498D-46DF-9809-6A13B6A47D25}">
      <dgm:prSet/>
      <dgm:spPr/>
      <dgm:t>
        <a:bodyPr/>
        <a:lstStyle/>
        <a:p>
          <a:endParaRPr lang="fr-FR"/>
        </a:p>
      </dgm:t>
    </dgm:pt>
    <dgm:pt modelId="{390FE314-AD0B-48FD-AA4B-DBC0959AC318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rgbClr val="F5CBCB">
                <a:shade val="30000"/>
                <a:satMod val="115000"/>
              </a:srgbClr>
            </a:gs>
            <a:gs pos="50000">
              <a:srgbClr val="F5CBCB">
                <a:shade val="67500"/>
                <a:satMod val="115000"/>
              </a:srgbClr>
            </a:gs>
            <a:gs pos="100000">
              <a:srgbClr val="F5CBCB">
                <a:shade val="100000"/>
                <a:satMod val="115000"/>
              </a:srgbClr>
            </a:gs>
          </a:gsLst>
          <a:lin ang="13500000" scaled="1"/>
          <a:tileRect/>
        </a:gradFill>
        <a:ln>
          <a:noFill/>
        </a:ln>
      </dgm:spPr>
      <dgm:t>
        <a:bodyPr/>
        <a:lstStyle/>
        <a:p>
          <a:r>
            <a:rPr lang="fr-FR" sz="1200" dirty="0" smtClean="0">
              <a:latin typeface="Times New Roman" pitchFamily="18" charset="0"/>
              <a:cs typeface="Times New Roman" pitchFamily="18" charset="0"/>
            </a:rPr>
            <a:t>Exécution via navigateur</a:t>
          </a:r>
          <a:endParaRPr lang="fr-FR" sz="1200" dirty="0">
            <a:latin typeface="Times New Roman" pitchFamily="18" charset="0"/>
            <a:cs typeface="Times New Roman" pitchFamily="18" charset="0"/>
          </a:endParaRPr>
        </a:p>
      </dgm:t>
    </dgm:pt>
    <dgm:pt modelId="{804D8DA8-C698-49DE-9347-D3643F27370A}" type="parTrans" cxnId="{8AA0EF9D-E9D9-4181-91E9-B754DAB25C7F}">
      <dgm:prSet/>
      <dgm:spPr/>
      <dgm:t>
        <a:bodyPr/>
        <a:lstStyle/>
        <a:p>
          <a:endParaRPr lang="fr-FR"/>
        </a:p>
      </dgm:t>
    </dgm:pt>
    <dgm:pt modelId="{E2FD587B-CA23-4886-9DB6-47453D24004A}" type="sibTrans" cxnId="{8AA0EF9D-E9D9-4181-91E9-B754DAB25C7F}">
      <dgm:prSet/>
      <dgm:spPr/>
      <dgm:t>
        <a:bodyPr/>
        <a:lstStyle/>
        <a:p>
          <a:endParaRPr lang="fr-FR"/>
        </a:p>
      </dgm:t>
    </dgm:pt>
    <dgm:pt modelId="{4370C876-5E1B-450D-AD0A-43B3099A355E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flip="none" rotWithShape="1">
          <a:gsLst>
            <a:gs pos="0">
              <a:srgbClr val="FFCCCC"/>
            </a:gs>
            <a:gs pos="100000">
              <a:schemeClr val="bg1"/>
            </a:gs>
          </a:gsLst>
          <a:lin ang="18900000" scaled="1"/>
          <a:tileRect/>
        </a:gradFill>
        <a:ln>
          <a:noFill/>
        </a:ln>
      </dgm:spPr>
      <dgm:t>
        <a:bodyPr/>
        <a:lstStyle/>
        <a:p>
          <a:r>
            <a:rPr lang="fr-FR" sz="1200" dirty="0" smtClean="0">
              <a:latin typeface="Times New Roman" pitchFamily="18" charset="0"/>
              <a:cs typeface="Times New Roman" pitchFamily="18" charset="0"/>
            </a:rPr>
            <a:t>Respecter les règles originales du jeu</a:t>
          </a:r>
          <a:endParaRPr lang="fr-FR" sz="1200" dirty="0">
            <a:latin typeface="Times New Roman" pitchFamily="18" charset="0"/>
            <a:cs typeface="Times New Roman" pitchFamily="18" charset="0"/>
          </a:endParaRPr>
        </a:p>
      </dgm:t>
    </dgm:pt>
    <dgm:pt modelId="{A69C548E-C0A6-4E42-B3CA-2B4AF8B0B94E}" type="sibTrans" cxnId="{DF8CE1B0-0F71-4F37-A21C-34E14AE0EB1E}">
      <dgm:prSet/>
      <dgm:spPr/>
      <dgm:t>
        <a:bodyPr/>
        <a:lstStyle/>
        <a:p>
          <a:endParaRPr lang="fr-FR"/>
        </a:p>
      </dgm:t>
    </dgm:pt>
    <dgm:pt modelId="{6E1D5B90-DDF0-4E62-B92B-A91CDCA9C5DE}" type="parTrans" cxnId="{DF8CE1B0-0F71-4F37-A21C-34E14AE0EB1E}">
      <dgm:prSet/>
      <dgm:spPr/>
      <dgm:t>
        <a:bodyPr/>
        <a:lstStyle/>
        <a:p>
          <a:endParaRPr lang="fr-FR"/>
        </a:p>
      </dgm:t>
    </dgm:pt>
    <dgm:pt modelId="{292DFECB-F6A9-462D-96D6-5BE3AF069F4B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flip="none" rotWithShape="1">
          <a:gsLst>
            <a:gs pos="0">
              <a:srgbClr val="FFCCCC"/>
            </a:gs>
            <a:gs pos="100000">
              <a:schemeClr val="bg1"/>
            </a:gs>
          </a:gsLst>
          <a:lin ang="18900000" scaled="1"/>
          <a:tileRect/>
        </a:gradFill>
        <a:ln>
          <a:noFill/>
        </a:ln>
      </dgm:spPr>
      <dgm:t>
        <a:bodyPr/>
        <a:lstStyle/>
        <a:p>
          <a:r>
            <a:rPr lang="fr-FR" sz="1200" dirty="0" smtClean="0">
              <a:latin typeface="Times New Roman" pitchFamily="18" charset="0"/>
              <a:cs typeface="Times New Roman" pitchFamily="18" charset="0"/>
            </a:rPr>
            <a:t>Assurer l’extensibilité de l’application</a:t>
          </a:r>
          <a:endParaRPr lang="fr-FR" sz="1200" dirty="0">
            <a:latin typeface="Times New Roman" pitchFamily="18" charset="0"/>
            <a:cs typeface="Times New Roman" pitchFamily="18" charset="0"/>
          </a:endParaRPr>
        </a:p>
      </dgm:t>
    </dgm:pt>
    <dgm:pt modelId="{8F41A6D9-90AB-4866-9D7D-21E6A9245F86}" type="parTrans" cxnId="{72243A7D-7E65-45CC-9606-6FCCFB3E746E}">
      <dgm:prSet/>
      <dgm:spPr/>
      <dgm:t>
        <a:bodyPr/>
        <a:lstStyle/>
        <a:p>
          <a:endParaRPr lang="fr-FR"/>
        </a:p>
      </dgm:t>
    </dgm:pt>
    <dgm:pt modelId="{911832F5-DE79-421B-90A5-E230D3AAE6FA}" type="sibTrans" cxnId="{72243A7D-7E65-45CC-9606-6FCCFB3E746E}">
      <dgm:prSet/>
      <dgm:spPr/>
      <dgm:t>
        <a:bodyPr/>
        <a:lstStyle/>
        <a:p>
          <a:endParaRPr lang="fr-FR"/>
        </a:p>
      </dgm:t>
    </dgm:pt>
    <dgm:pt modelId="{196B551F-2BAD-4A33-BDA2-6F9E14B2CEE9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flip="none" rotWithShape="1">
          <a:gsLst>
            <a:gs pos="0">
              <a:srgbClr val="FFCCCC"/>
            </a:gs>
            <a:gs pos="100000">
              <a:schemeClr val="bg1"/>
            </a:gs>
          </a:gsLst>
          <a:lin ang="18900000" scaled="1"/>
          <a:tileRect/>
        </a:gradFill>
        <a:ln>
          <a:noFill/>
        </a:ln>
      </dgm:spPr>
      <dgm:t>
        <a:bodyPr/>
        <a:lstStyle/>
        <a:p>
          <a:r>
            <a:rPr lang="fr-FR" sz="1200" dirty="0" smtClean="0">
              <a:latin typeface="Times New Roman" pitchFamily="18" charset="0"/>
              <a:cs typeface="Times New Roman" pitchFamily="18" charset="0"/>
            </a:rPr>
            <a:t>Maintenir une interface ergonomique</a:t>
          </a:r>
          <a:endParaRPr lang="fr-FR" sz="1200" dirty="0">
            <a:latin typeface="Times New Roman" pitchFamily="18" charset="0"/>
            <a:cs typeface="Times New Roman" pitchFamily="18" charset="0"/>
          </a:endParaRPr>
        </a:p>
      </dgm:t>
    </dgm:pt>
    <dgm:pt modelId="{81A13420-196E-47D8-836D-2CB41B93E634}" type="parTrans" cxnId="{FC272E8F-B4F9-49F6-AE61-933D69994B97}">
      <dgm:prSet/>
      <dgm:spPr/>
      <dgm:t>
        <a:bodyPr/>
        <a:lstStyle/>
        <a:p>
          <a:endParaRPr lang="fr-FR"/>
        </a:p>
      </dgm:t>
    </dgm:pt>
    <dgm:pt modelId="{18385322-D599-4849-B93C-A86239AF4035}" type="sibTrans" cxnId="{FC272E8F-B4F9-49F6-AE61-933D69994B97}">
      <dgm:prSet/>
      <dgm:spPr/>
      <dgm:t>
        <a:bodyPr/>
        <a:lstStyle/>
        <a:p>
          <a:endParaRPr lang="fr-FR"/>
        </a:p>
      </dgm:t>
    </dgm:pt>
    <dgm:pt modelId="{D7E8B78C-86C6-4096-8ABD-77F3843AA451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rgbClr val="F5CBCB">
                <a:shade val="30000"/>
                <a:satMod val="115000"/>
              </a:srgbClr>
            </a:gs>
            <a:gs pos="50000">
              <a:srgbClr val="F5CBCB">
                <a:shade val="67500"/>
                <a:satMod val="115000"/>
              </a:srgbClr>
            </a:gs>
            <a:gs pos="100000">
              <a:srgbClr val="F5CBCB">
                <a:shade val="100000"/>
                <a:satMod val="115000"/>
              </a:srgbClr>
            </a:gs>
          </a:gsLst>
          <a:lin ang="13500000" scaled="1"/>
          <a:tileRect/>
        </a:gradFill>
        <a:ln>
          <a:noFill/>
        </a:ln>
      </dgm:spPr>
      <dgm:t>
        <a:bodyPr/>
        <a:lstStyle/>
        <a:p>
          <a:r>
            <a:rPr lang="fr-FR" sz="1200" dirty="0" smtClean="0">
              <a:latin typeface="Times New Roman" pitchFamily="18" charset="0"/>
              <a:cs typeface="Times New Roman" pitchFamily="18" charset="0"/>
            </a:rPr>
            <a:t>Stockage de données</a:t>
          </a:r>
          <a:endParaRPr lang="fr-FR" sz="1200" dirty="0">
            <a:latin typeface="Times New Roman" pitchFamily="18" charset="0"/>
            <a:cs typeface="Times New Roman" pitchFamily="18" charset="0"/>
          </a:endParaRPr>
        </a:p>
      </dgm:t>
    </dgm:pt>
    <dgm:pt modelId="{D3740802-3817-416C-8478-BAE908E086D3}" type="parTrans" cxnId="{BB4F8117-BA24-4E27-8337-BF437D5367CA}">
      <dgm:prSet/>
      <dgm:spPr/>
      <dgm:t>
        <a:bodyPr/>
        <a:lstStyle/>
        <a:p>
          <a:endParaRPr lang="fr-FR"/>
        </a:p>
      </dgm:t>
    </dgm:pt>
    <dgm:pt modelId="{D3186ADD-00BD-4D68-8F51-61DF2BD78F36}" type="sibTrans" cxnId="{BB4F8117-BA24-4E27-8337-BF437D5367CA}">
      <dgm:prSet/>
      <dgm:spPr/>
      <dgm:t>
        <a:bodyPr/>
        <a:lstStyle/>
        <a:p>
          <a:endParaRPr lang="fr-FR"/>
        </a:p>
      </dgm:t>
    </dgm:pt>
    <dgm:pt modelId="{9D4E5DFD-D2A0-42A5-BA3D-673C2F648914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flip="none" rotWithShape="1">
          <a:gsLst>
            <a:gs pos="0">
              <a:srgbClr val="FFCCCC"/>
            </a:gs>
            <a:gs pos="100000">
              <a:schemeClr val="bg1"/>
            </a:gs>
          </a:gsLst>
          <a:lin ang="18900000" scaled="1"/>
          <a:tileRect/>
        </a:gradFill>
        <a:ln>
          <a:noFill/>
        </a:ln>
      </dgm:spPr>
      <dgm:t>
        <a:bodyPr/>
        <a:lstStyle/>
        <a:p>
          <a:r>
            <a:rPr lang="fr-FR" sz="1200" dirty="0" smtClean="0">
              <a:latin typeface="Times New Roman" pitchFamily="18" charset="0"/>
              <a:cs typeface="Times New Roman" pitchFamily="18" charset="0"/>
            </a:rPr>
            <a:t>Conserver les informations d’un joueur</a:t>
          </a:r>
          <a:endParaRPr lang="fr-FR" sz="1200" dirty="0">
            <a:latin typeface="Times New Roman" pitchFamily="18" charset="0"/>
            <a:cs typeface="Times New Roman" pitchFamily="18" charset="0"/>
          </a:endParaRPr>
        </a:p>
      </dgm:t>
    </dgm:pt>
    <dgm:pt modelId="{4ED0CEC7-17A1-4518-BB06-18C00EA8B9AD}" type="parTrans" cxnId="{649058CA-6F28-43C1-9389-B7499874046D}">
      <dgm:prSet/>
      <dgm:spPr/>
      <dgm:t>
        <a:bodyPr/>
        <a:lstStyle/>
        <a:p>
          <a:endParaRPr lang="fr-FR"/>
        </a:p>
      </dgm:t>
    </dgm:pt>
    <dgm:pt modelId="{15CA4A20-A780-4CA3-9C37-ACDDD82990F4}" type="sibTrans" cxnId="{649058CA-6F28-43C1-9389-B7499874046D}">
      <dgm:prSet/>
      <dgm:spPr/>
      <dgm:t>
        <a:bodyPr/>
        <a:lstStyle/>
        <a:p>
          <a:endParaRPr lang="fr-FR"/>
        </a:p>
      </dgm:t>
    </dgm:pt>
    <dgm:pt modelId="{70BD8F8A-3E92-48D9-B68F-D852347734C1}" type="pres">
      <dgm:prSet presAssocID="{AF53C604-31C5-4A4C-9AB5-703D1FC7565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11D3F9F-598B-42E9-99C7-3DA84CEA4336}" type="pres">
      <dgm:prSet presAssocID="{AF53C604-31C5-4A4C-9AB5-703D1FC7565A}" presName="dummyMaxCanvas" presStyleCnt="0"/>
      <dgm:spPr/>
    </dgm:pt>
    <dgm:pt modelId="{F8F9EC2F-8292-4339-ABDE-BDA9E5EC2CA1}" type="pres">
      <dgm:prSet presAssocID="{AF53C604-31C5-4A4C-9AB5-703D1FC7565A}" presName="parentComposite" presStyleCnt="0"/>
      <dgm:spPr/>
    </dgm:pt>
    <dgm:pt modelId="{3E1F3D17-225B-4F72-94CE-40ED5DFD6147}" type="pres">
      <dgm:prSet presAssocID="{AF53C604-31C5-4A4C-9AB5-703D1FC7565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fr-FR"/>
        </a:p>
      </dgm:t>
    </dgm:pt>
    <dgm:pt modelId="{C00A02EC-B4E7-4CA7-8DFB-456760A005B9}" type="pres">
      <dgm:prSet presAssocID="{AF53C604-31C5-4A4C-9AB5-703D1FC7565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fr-FR"/>
        </a:p>
      </dgm:t>
    </dgm:pt>
    <dgm:pt modelId="{F709C5A8-6075-4C56-8C46-3BFA817231C7}" type="pres">
      <dgm:prSet presAssocID="{AF53C604-31C5-4A4C-9AB5-703D1FC7565A}" presName="childrenComposite" presStyleCnt="0"/>
      <dgm:spPr/>
    </dgm:pt>
    <dgm:pt modelId="{63366611-2C44-4342-97AB-E36273F34B4B}" type="pres">
      <dgm:prSet presAssocID="{AF53C604-31C5-4A4C-9AB5-703D1FC7565A}" presName="dummyMaxCanvas_ChildArea" presStyleCnt="0"/>
      <dgm:spPr/>
    </dgm:pt>
    <dgm:pt modelId="{DF8A7F72-A0D9-4311-A015-334F486E0AB5}" type="pres">
      <dgm:prSet presAssocID="{AF53C604-31C5-4A4C-9AB5-703D1FC7565A}" presName="fulcrum" presStyleLbl="alignAccFollowNode1" presStyleIdx="2" presStyleCnt="4"/>
      <dgm:spPr/>
    </dgm:pt>
    <dgm:pt modelId="{4A33CCC1-A6C6-422F-8298-6E30BB969DAC}" type="pres">
      <dgm:prSet presAssocID="{AF53C604-31C5-4A4C-9AB5-703D1FC7565A}" presName="balance_44" presStyleLbl="alignAccFollowNode1" presStyleIdx="3" presStyleCnt="4">
        <dgm:presLayoutVars>
          <dgm:bulletEnabled val="1"/>
        </dgm:presLayoutVars>
      </dgm:prSet>
      <dgm:spPr/>
    </dgm:pt>
    <dgm:pt modelId="{B2E47DF7-6F3C-4670-8B67-6BD6B46A99E2}" type="pres">
      <dgm:prSet presAssocID="{AF53C604-31C5-4A4C-9AB5-703D1FC7565A}" presName="right_44_1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8E09C5-5D09-4F1E-B68A-F7780F5048E1}" type="pres">
      <dgm:prSet presAssocID="{AF53C604-31C5-4A4C-9AB5-703D1FC7565A}" presName="right_44_2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6F44B8-E4DA-4C39-B373-95BB81B9C257}" type="pres">
      <dgm:prSet presAssocID="{AF53C604-31C5-4A4C-9AB5-703D1FC7565A}" presName="right_44_3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BC15A7-F5B8-4215-87FD-59F36E63BBC8}" type="pres">
      <dgm:prSet presAssocID="{AF53C604-31C5-4A4C-9AB5-703D1FC7565A}" presName="right_44_4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3CE970-0901-4556-BE45-8C82BED6B339}" type="pres">
      <dgm:prSet presAssocID="{AF53C604-31C5-4A4C-9AB5-703D1FC7565A}" presName="left_44_1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6B48B3-4C7C-484D-BCB5-B0B050F868F5}" type="pres">
      <dgm:prSet presAssocID="{AF53C604-31C5-4A4C-9AB5-703D1FC7565A}" presName="left_44_2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C60D9F-A527-4BB2-B2E4-CB5C658DB5C2}" type="pres">
      <dgm:prSet presAssocID="{AF53C604-31C5-4A4C-9AB5-703D1FC7565A}" presName="left_44_3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F9745E-697F-48BA-9E7D-4E9FBFC32FEE}" type="pres">
      <dgm:prSet presAssocID="{AF53C604-31C5-4A4C-9AB5-703D1FC7565A}" presName="left_44_4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095CD73-FDA8-4A63-8DB5-F0471030204E}" type="presOf" srcId="{196B551F-2BAD-4A33-BDA2-6F9E14B2CEE9}" destId="{F73CE970-0901-4556-BE45-8C82BED6B339}" srcOrd="0" destOrd="0" presId="urn:microsoft.com/office/officeart/2005/8/layout/balance1"/>
    <dgm:cxn modelId="{9235C18A-B288-4250-9771-D124A56A0A1D}" type="presOf" srcId="{4EDB5D0B-1437-46B7-888A-E4FC621611A0}" destId="{3E1F3D17-225B-4F72-94CE-40ED5DFD6147}" srcOrd="0" destOrd="0" presId="urn:microsoft.com/office/officeart/2005/8/layout/balance1"/>
    <dgm:cxn modelId="{450ABFA6-C3D3-434D-9C81-A650A897C757}" type="presOf" srcId="{E98BB661-4C95-4207-9036-30810EA68938}" destId="{8F8E09C5-5D09-4F1E-B68A-F7780F5048E1}" srcOrd="0" destOrd="0" presId="urn:microsoft.com/office/officeart/2005/8/layout/balance1"/>
    <dgm:cxn modelId="{8BEA907C-1830-42EB-9D46-627C23790FB4}" type="presOf" srcId="{292DFECB-F6A9-462D-96D6-5BE3AF069F4B}" destId="{20F9745E-697F-48BA-9E7D-4E9FBFC32FEE}" srcOrd="0" destOrd="0" presId="urn:microsoft.com/office/officeart/2005/8/layout/balance1"/>
    <dgm:cxn modelId="{BB4F8117-BA24-4E27-8337-BF437D5367CA}" srcId="{B70004F0-0CA3-4A1C-A423-CAFBACC39549}" destId="{D7E8B78C-86C6-4096-8ABD-77F3843AA451}" srcOrd="3" destOrd="0" parTransId="{D3740802-3817-416C-8478-BAE908E086D3}" sibTransId="{D3186ADD-00BD-4D68-8F51-61DF2BD78F36}"/>
    <dgm:cxn modelId="{AB8836D0-498D-46DF-9809-6A13B6A47D25}" srcId="{B70004F0-0CA3-4A1C-A423-CAFBACC39549}" destId="{E98BB661-4C95-4207-9036-30810EA68938}" srcOrd="1" destOrd="0" parTransId="{A515F9DA-A9D3-4273-8408-258E3558DC00}" sibTransId="{4684723C-D130-4B28-9847-042EBE60B571}"/>
    <dgm:cxn modelId="{DF8CE1B0-0F71-4F37-A21C-34E14AE0EB1E}" srcId="{4EDB5D0B-1437-46B7-888A-E4FC621611A0}" destId="{4370C876-5E1B-450D-AD0A-43B3099A355E}" srcOrd="1" destOrd="0" parTransId="{6E1D5B90-DDF0-4E62-B92B-A91CDCA9C5DE}" sibTransId="{A69C548E-C0A6-4E42-B3CA-2B4AF8B0B94E}"/>
    <dgm:cxn modelId="{B23F28B9-84DD-4471-8FE6-291B4C196776}" type="presOf" srcId="{B70004F0-0CA3-4A1C-A423-CAFBACC39549}" destId="{C00A02EC-B4E7-4CA7-8DFB-456760A005B9}" srcOrd="0" destOrd="0" presId="urn:microsoft.com/office/officeart/2005/8/layout/balance1"/>
    <dgm:cxn modelId="{F41BB0BA-FC7A-4459-A269-6CB8B6DBC4FD}" type="presOf" srcId="{4370C876-5E1B-450D-AD0A-43B3099A355E}" destId="{DF6B48B3-4C7C-484D-BCB5-B0B050F868F5}" srcOrd="0" destOrd="0" presId="urn:microsoft.com/office/officeart/2005/8/layout/balance1"/>
    <dgm:cxn modelId="{293694FA-7C53-4471-8B92-0A171F1DDCC7}" type="presOf" srcId="{D7E8B78C-86C6-4096-8ABD-77F3843AA451}" destId="{43BC15A7-F5B8-4215-87FD-59F36E63BBC8}" srcOrd="0" destOrd="0" presId="urn:microsoft.com/office/officeart/2005/8/layout/balance1"/>
    <dgm:cxn modelId="{72243A7D-7E65-45CC-9606-6FCCFB3E746E}" srcId="{4EDB5D0B-1437-46B7-888A-E4FC621611A0}" destId="{292DFECB-F6A9-462D-96D6-5BE3AF069F4B}" srcOrd="3" destOrd="0" parTransId="{8F41A6D9-90AB-4866-9D7D-21E6A9245F86}" sibTransId="{911832F5-DE79-421B-90A5-E230D3AAE6FA}"/>
    <dgm:cxn modelId="{649058CA-6F28-43C1-9389-B7499874046D}" srcId="{4EDB5D0B-1437-46B7-888A-E4FC621611A0}" destId="{9D4E5DFD-D2A0-42A5-BA3D-673C2F648914}" srcOrd="2" destOrd="0" parTransId="{4ED0CEC7-17A1-4518-BB06-18C00EA8B9AD}" sibTransId="{15CA4A20-A780-4CA3-9C37-ACDDD82990F4}"/>
    <dgm:cxn modelId="{7F17E0E5-FE48-4C78-8450-86D61FF5DE2D}" srcId="{B70004F0-0CA3-4A1C-A423-CAFBACC39549}" destId="{7281896E-8616-48F1-BC59-385D9C1D30A9}" srcOrd="0" destOrd="0" parTransId="{F85EDAB2-B211-4BD7-8B47-9EF3DDDDE40B}" sibTransId="{A851ACF7-3365-485D-BC80-A3F32342E126}"/>
    <dgm:cxn modelId="{09F5C744-751E-4A3A-9821-D008EAE415AB}" srcId="{AF53C604-31C5-4A4C-9AB5-703D1FC7565A}" destId="{4EDB5D0B-1437-46B7-888A-E4FC621611A0}" srcOrd="0" destOrd="0" parTransId="{B0740E88-2CA9-4FEF-A379-14CAAA36958A}" sibTransId="{4046C1F5-2465-4DC7-AECB-F1C79C555195}"/>
    <dgm:cxn modelId="{ABCF9A8E-D5F0-458D-8322-5F1190EFD978}" type="presOf" srcId="{9D4E5DFD-D2A0-42A5-BA3D-673C2F648914}" destId="{BBC60D9F-A527-4BB2-B2E4-CB5C658DB5C2}" srcOrd="0" destOrd="0" presId="urn:microsoft.com/office/officeart/2005/8/layout/balance1"/>
    <dgm:cxn modelId="{D8A07EFA-6285-4423-BDA0-488F046571A6}" type="presOf" srcId="{390FE314-AD0B-48FD-AA4B-DBC0959AC318}" destId="{FF6F44B8-E4DA-4C39-B373-95BB81B9C257}" srcOrd="0" destOrd="0" presId="urn:microsoft.com/office/officeart/2005/8/layout/balance1"/>
    <dgm:cxn modelId="{4ABAD6B1-1FC4-4B79-A6FE-A55348019EFA}" type="presOf" srcId="{7281896E-8616-48F1-BC59-385D9C1D30A9}" destId="{B2E47DF7-6F3C-4670-8B67-6BD6B46A99E2}" srcOrd="0" destOrd="0" presId="urn:microsoft.com/office/officeart/2005/8/layout/balance1"/>
    <dgm:cxn modelId="{8AA0EF9D-E9D9-4181-91E9-B754DAB25C7F}" srcId="{B70004F0-0CA3-4A1C-A423-CAFBACC39549}" destId="{390FE314-AD0B-48FD-AA4B-DBC0959AC318}" srcOrd="2" destOrd="0" parTransId="{804D8DA8-C698-49DE-9347-D3643F27370A}" sibTransId="{E2FD587B-CA23-4886-9DB6-47453D24004A}"/>
    <dgm:cxn modelId="{5A465A34-8CA3-4177-9AAA-B6E6EC8E4DF1}" srcId="{AF53C604-31C5-4A4C-9AB5-703D1FC7565A}" destId="{B70004F0-0CA3-4A1C-A423-CAFBACC39549}" srcOrd="1" destOrd="0" parTransId="{61EC709D-D6DB-4162-8730-AFE11C908956}" sibTransId="{4F987C44-CD7F-4B6E-80A5-372AC8D3F0FE}"/>
    <dgm:cxn modelId="{FC272E8F-B4F9-49F6-AE61-933D69994B97}" srcId="{4EDB5D0B-1437-46B7-888A-E4FC621611A0}" destId="{196B551F-2BAD-4A33-BDA2-6F9E14B2CEE9}" srcOrd="0" destOrd="0" parTransId="{81A13420-196E-47D8-836D-2CB41B93E634}" sibTransId="{18385322-D599-4849-B93C-A86239AF4035}"/>
    <dgm:cxn modelId="{4DDDAFA6-C5EA-4CDA-9057-F731072773D6}" type="presOf" srcId="{AF53C604-31C5-4A4C-9AB5-703D1FC7565A}" destId="{70BD8F8A-3E92-48D9-B68F-D852347734C1}" srcOrd="0" destOrd="0" presId="urn:microsoft.com/office/officeart/2005/8/layout/balance1"/>
    <dgm:cxn modelId="{BBD2C17D-BADD-4707-949D-DF78F6E1CC5A}" type="presParOf" srcId="{70BD8F8A-3E92-48D9-B68F-D852347734C1}" destId="{711D3F9F-598B-42E9-99C7-3DA84CEA4336}" srcOrd="0" destOrd="0" presId="urn:microsoft.com/office/officeart/2005/8/layout/balance1"/>
    <dgm:cxn modelId="{0CD0B8DB-07D6-454A-B667-4BD7DD337294}" type="presParOf" srcId="{70BD8F8A-3E92-48D9-B68F-D852347734C1}" destId="{F8F9EC2F-8292-4339-ABDE-BDA9E5EC2CA1}" srcOrd="1" destOrd="0" presId="urn:microsoft.com/office/officeart/2005/8/layout/balance1"/>
    <dgm:cxn modelId="{AAA5D493-82AE-4B5C-AFED-14AE249B2302}" type="presParOf" srcId="{F8F9EC2F-8292-4339-ABDE-BDA9E5EC2CA1}" destId="{3E1F3D17-225B-4F72-94CE-40ED5DFD6147}" srcOrd="0" destOrd="0" presId="urn:microsoft.com/office/officeart/2005/8/layout/balance1"/>
    <dgm:cxn modelId="{6B2389E3-283F-44E2-8DB9-35E1AFEA2A32}" type="presParOf" srcId="{F8F9EC2F-8292-4339-ABDE-BDA9E5EC2CA1}" destId="{C00A02EC-B4E7-4CA7-8DFB-456760A005B9}" srcOrd="1" destOrd="0" presId="urn:microsoft.com/office/officeart/2005/8/layout/balance1"/>
    <dgm:cxn modelId="{A3D2D2BA-C444-466F-8896-7F18DE2764BB}" type="presParOf" srcId="{70BD8F8A-3E92-48D9-B68F-D852347734C1}" destId="{F709C5A8-6075-4C56-8C46-3BFA817231C7}" srcOrd="2" destOrd="0" presId="urn:microsoft.com/office/officeart/2005/8/layout/balance1"/>
    <dgm:cxn modelId="{675C3657-5B9E-4683-827A-5921AC4DB458}" type="presParOf" srcId="{F709C5A8-6075-4C56-8C46-3BFA817231C7}" destId="{63366611-2C44-4342-97AB-E36273F34B4B}" srcOrd="0" destOrd="0" presId="urn:microsoft.com/office/officeart/2005/8/layout/balance1"/>
    <dgm:cxn modelId="{951576E1-5584-4809-B401-87EFBD1247B4}" type="presParOf" srcId="{F709C5A8-6075-4C56-8C46-3BFA817231C7}" destId="{DF8A7F72-A0D9-4311-A015-334F486E0AB5}" srcOrd="1" destOrd="0" presId="urn:microsoft.com/office/officeart/2005/8/layout/balance1"/>
    <dgm:cxn modelId="{7E7A12A4-2D71-40C6-995A-F72CCD2B42DB}" type="presParOf" srcId="{F709C5A8-6075-4C56-8C46-3BFA817231C7}" destId="{4A33CCC1-A6C6-422F-8298-6E30BB969DAC}" srcOrd="2" destOrd="0" presId="urn:microsoft.com/office/officeart/2005/8/layout/balance1"/>
    <dgm:cxn modelId="{9C7C0EFC-4BB1-4FF0-899A-1CC4EF02932F}" type="presParOf" srcId="{F709C5A8-6075-4C56-8C46-3BFA817231C7}" destId="{B2E47DF7-6F3C-4670-8B67-6BD6B46A99E2}" srcOrd="3" destOrd="0" presId="urn:microsoft.com/office/officeart/2005/8/layout/balance1"/>
    <dgm:cxn modelId="{4432EA71-4358-40BC-87FE-CF33015962D2}" type="presParOf" srcId="{F709C5A8-6075-4C56-8C46-3BFA817231C7}" destId="{8F8E09C5-5D09-4F1E-B68A-F7780F5048E1}" srcOrd="4" destOrd="0" presId="urn:microsoft.com/office/officeart/2005/8/layout/balance1"/>
    <dgm:cxn modelId="{4789F473-7A23-42AC-9C5B-E7F13905B48C}" type="presParOf" srcId="{F709C5A8-6075-4C56-8C46-3BFA817231C7}" destId="{FF6F44B8-E4DA-4C39-B373-95BB81B9C257}" srcOrd="5" destOrd="0" presId="urn:microsoft.com/office/officeart/2005/8/layout/balance1"/>
    <dgm:cxn modelId="{B77E8A55-6ABC-4A9D-A044-744E47AEF6AD}" type="presParOf" srcId="{F709C5A8-6075-4C56-8C46-3BFA817231C7}" destId="{43BC15A7-F5B8-4215-87FD-59F36E63BBC8}" srcOrd="6" destOrd="0" presId="urn:microsoft.com/office/officeart/2005/8/layout/balance1"/>
    <dgm:cxn modelId="{3A42A2CB-0E5A-4413-95A4-59BA58648ECB}" type="presParOf" srcId="{F709C5A8-6075-4C56-8C46-3BFA817231C7}" destId="{F73CE970-0901-4556-BE45-8C82BED6B339}" srcOrd="7" destOrd="0" presId="urn:microsoft.com/office/officeart/2005/8/layout/balance1"/>
    <dgm:cxn modelId="{40B431DC-5009-44CA-BCBA-5A41D1877055}" type="presParOf" srcId="{F709C5A8-6075-4C56-8C46-3BFA817231C7}" destId="{DF6B48B3-4C7C-484D-BCB5-B0B050F868F5}" srcOrd="8" destOrd="0" presId="urn:microsoft.com/office/officeart/2005/8/layout/balance1"/>
    <dgm:cxn modelId="{D5C49D2C-E959-43DF-B6BD-A44376D2791E}" type="presParOf" srcId="{F709C5A8-6075-4C56-8C46-3BFA817231C7}" destId="{BBC60D9F-A527-4BB2-B2E4-CB5C658DB5C2}" srcOrd="9" destOrd="0" presId="urn:microsoft.com/office/officeart/2005/8/layout/balance1"/>
    <dgm:cxn modelId="{A3796A3E-D103-48B3-91C2-46BE47843993}" type="presParOf" srcId="{F709C5A8-6075-4C56-8C46-3BFA817231C7}" destId="{20F9745E-697F-48BA-9E7D-4E9FBFC32FEE}" srcOrd="1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69527-82FA-42AF-ACAC-92071CEED5CC}">
      <dsp:nvSpPr>
        <dsp:cNvPr id="0" name=""/>
        <dsp:cNvSpPr/>
      </dsp:nvSpPr>
      <dsp:spPr>
        <a:xfrm>
          <a:off x="3326323" y="874166"/>
          <a:ext cx="2316106" cy="231607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5A7203-FEF1-4117-92B3-EA842294E60A}">
      <dsp:nvSpPr>
        <dsp:cNvPr id="0" name=""/>
        <dsp:cNvSpPr/>
      </dsp:nvSpPr>
      <dsp:spPr>
        <a:xfrm>
          <a:off x="3403493" y="951382"/>
          <a:ext cx="2161253" cy="2161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Interface ergonomique fonctionnelle</a:t>
          </a:r>
          <a:endParaRPr lang="fr-FR" sz="1900" kern="1200" dirty="0"/>
        </a:p>
      </dsp:txBody>
      <dsp:txXfrm>
        <a:off x="3712684" y="1260246"/>
        <a:ext cx="1543899" cy="1543913"/>
      </dsp:txXfrm>
    </dsp:sp>
    <dsp:sp modelId="{1482A5E9-6513-4F7B-B28D-33EDDC5EAC99}">
      <dsp:nvSpPr>
        <dsp:cNvPr id="0" name=""/>
        <dsp:cNvSpPr/>
      </dsp:nvSpPr>
      <dsp:spPr>
        <a:xfrm rot="2700000">
          <a:off x="933266" y="873908"/>
          <a:ext cx="2316183" cy="231618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-11289"/>
                <a:lumOff val="27466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11289"/>
                <a:lumOff val="27466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11289"/>
                <a:lumOff val="274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C94E0E-FDF4-4D98-8EED-DE24C91DA6DC}">
      <dsp:nvSpPr>
        <dsp:cNvPr id="0" name=""/>
        <dsp:cNvSpPr/>
      </dsp:nvSpPr>
      <dsp:spPr>
        <a:xfrm>
          <a:off x="1010731" y="951382"/>
          <a:ext cx="2161253" cy="2161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289"/>
              <a:lumOff val="2746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Simulation du jeu Monopoly  réel</a:t>
          </a:r>
          <a:endParaRPr lang="fr-FR" sz="1900" kern="1200" dirty="0"/>
        </a:p>
      </dsp:txBody>
      <dsp:txXfrm>
        <a:off x="1319408" y="1260246"/>
        <a:ext cx="1543899" cy="1543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F3D17-225B-4F72-94CE-40ED5DFD6147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FF8F8F">
                <a:tint val="66000"/>
                <a:satMod val="160000"/>
              </a:srgbClr>
            </a:gs>
            <a:gs pos="50000">
              <a:srgbClr val="FF8F8F">
                <a:tint val="44500"/>
                <a:satMod val="160000"/>
              </a:srgbClr>
            </a:gs>
            <a:gs pos="100000">
              <a:srgbClr val="FF8F8F">
                <a:tint val="23500"/>
                <a:satMod val="160000"/>
              </a:srgbClr>
            </a:gs>
          </a:gsLst>
          <a:lin ang="18900000" scaled="1"/>
          <a:tileRect/>
        </a:gra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u="none" kern="1200" dirty="0" smtClean="0">
              <a:latin typeface="Nyala" pitchFamily="2" charset="0"/>
              <a:cs typeface="Times New Roman" pitchFamily="18" charset="0"/>
            </a:rPr>
            <a:t>Fonctionnelles</a:t>
          </a:r>
          <a:endParaRPr lang="fr-FR" sz="1900" b="1" u="none" kern="1200" dirty="0">
            <a:latin typeface="Nyala" pitchFamily="2" charset="0"/>
            <a:cs typeface="Times New Roman" pitchFamily="18" charset="0"/>
          </a:endParaRPr>
        </a:p>
      </dsp:txBody>
      <dsp:txXfrm>
        <a:off x="1283646" y="23806"/>
        <a:ext cx="1415428" cy="765188"/>
      </dsp:txXfrm>
    </dsp:sp>
    <dsp:sp modelId="{C00A02EC-B4E7-4CA7-8DFB-456760A005B9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5CBCB">
                <a:shade val="30000"/>
                <a:satMod val="115000"/>
              </a:srgbClr>
            </a:gs>
            <a:gs pos="50000">
              <a:srgbClr val="F5CBCB">
                <a:shade val="67500"/>
                <a:satMod val="115000"/>
              </a:srgbClr>
            </a:gs>
            <a:gs pos="100000">
              <a:srgbClr val="F5CBCB">
                <a:shade val="100000"/>
                <a:satMod val="115000"/>
              </a:srgbClr>
            </a:gs>
          </a:gsLst>
          <a:lin ang="13500000" scaled="1"/>
          <a:tileRect/>
        </a:gra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u="none" kern="1200" dirty="0" smtClean="0">
              <a:latin typeface="Nyala" pitchFamily="2" charset="0"/>
              <a:cs typeface="Times New Roman" pitchFamily="18" charset="0"/>
            </a:rPr>
            <a:t>Techniques</a:t>
          </a:r>
          <a:endParaRPr lang="fr-FR" sz="1900" b="1" u="none" kern="1200" dirty="0">
            <a:latin typeface="Nyala" pitchFamily="2" charset="0"/>
            <a:cs typeface="Times New Roman" pitchFamily="18" charset="0"/>
          </a:endParaRPr>
        </a:p>
      </dsp:txBody>
      <dsp:txXfrm>
        <a:off x="3396926" y="23806"/>
        <a:ext cx="1415428" cy="765188"/>
      </dsp:txXfrm>
    </dsp:sp>
    <dsp:sp modelId="{DF8A7F72-A0D9-4311-A015-334F486E0AB5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33CCC1-A6C6-422F-8298-6E30BB969DAC}">
      <dsp:nvSpPr>
        <dsp:cNvPr id="0" name=""/>
        <dsp:cNvSpPr/>
      </dsp:nvSpPr>
      <dsp:spPr>
        <a:xfrm>
          <a:off x="1219200" y="3199180"/>
          <a:ext cx="3657600" cy="2470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E47DF7-6F3C-4670-8B67-6BD6B46A99E2}">
      <dsp:nvSpPr>
        <dsp:cNvPr id="0" name=""/>
        <dsp:cNvSpPr/>
      </dsp:nvSpPr>
      <dsp:spPr>
        <a:xfrm>
          <a:off x="3373120" y="2669235"/>
          <a:ext cx="1463040" cy="500684"/>
        </a:xfrm>
        <a:prstGeom prst="roundRect">
          <a:avLst/>
        </a:prstGeom>
        <a:gradFill flip="none" rotWithShape="0">
          <a:gsLst>
            <a:gs pos="0">
              <a:srgbClr val="F5CBCB">
                <a:shade val="30000"/>
                <a:satMod val="115000"/>
              </a:srgbClr>
            </a:gs>
            <a:gs pos="50000">
              <a:srgbClr val="F5CBCB">
                <a:shade val="67500"/>
                <a:satMod val="115000"/>
              </a:srgbClr>
            </a:gs>
            <a:gs pos="100000">
              <a:srgbClr val="F5CBCB">
                <a:shade val="100000"/>
                <a:satMod val="115000"/>
              </a:srgbClr>
            </a:gs>
          </a:gsLst>
          <a:lin ang="135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Times New Roman" pitchFamily="18" charset="0"/>
              <a:cs typeface="Times New Roman" pitchFamily="18" charset="0"/>
            </a:rPr>
            <a:t>Simuler une application native</a:t>
          </a:r>
          <a:endParaRPr lang="fr-FR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97561" y="2693676"/>
        <a:ext cx="1414158" cy="451802"/>
      </dsp:txXfrm>
    </dsp:sp>
    <dsp:sp modelId="{8F8E09C5-5D09-4F1E-B68A-F7780F5048E1}">
      <dsp:nvSpPr>
        <dsp:cNvPr id="0" name=""/>
        <dsp:cNvSpPr/>
      </dsp:nvSpPr>
      <dsp:spPr>
        <a:xfrm>
          <a:off x="3373120" y="2129536"/>
          <a:ext cx="1463040" cy="500684"/>
        </a:xfrm>
        <a:prstGeom prst="roundRect">
          <a:avLst/>
        </a:prstGeom>
        <a:gradFill flip="none" rotWithShape="0">
          <a:gsLst>
            <a:gs pos="0">
              <a:srgbClr val="F5CBCB">
                <a:shade val="30000"/>
                <a:satMod val="115000"/>
              </a:srgbClr>
            </a:gs>
            <a:gs pos="50000">
              <a:srgbClr val="F5CBCB">
                <a:shade val="67500"/>
                <a:satMod val="115000"/>
              </a:srgbClr>
            </a:gs>
            <a:gs pos="100000">
              <a:srgbClr val="F5CBCB">
                <a:shade val="100000"/>
                <a:satMod val="115000"/>
              </a:srgbClr>
            </a:gs>
          </a:gsLst>
          <a:lin ang="135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Times New Roman" pitchFamily="18" charset="0"/>
              <a:cs typeface="Times New Roman" pitchFamily="18" charset="0"/>
            </a:rPr>
            <a:t>Authentification &amp; création de profil</a:t>
          </a:r>
          <a:endParaRPr lang="fr-FR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97561" y="2153977"/>
        <a:ext cx="1414158" cy="451802"/>
      </dsp:txXfrm>
    </dsp:sp>
    <dsp:sp modelId="{FF6F44B8-E4DA-4C39-B373-95BB81B9C257}">
      <dsp:nvSpPr>
        <dsp:cNvPr id="0" name=""/>
        <dsp:cNvSpPr/>
      </dsp:nvSpPr>
      <dsp:spPr>
        <a:xfrm>
          <a:off x="3373120" y="1589836"/>
          <a:ext cx="1463040" cy="500684"/>
        </a:xfrm>
        <a:prstGeom prst="roundRect">
          <a:avLst/>
        </a:prstGeom>
        <a:gradFill flip="none" rotWithShape="0">
          <a:gsLst>
            <a:gs pos="0">
              <a:srgbClr val="F5CBCB">
                <a:shade val="30000"/>
                <a:satMod val="115000"/>
              </a:srgbClr>
            </a:gs>
            <a:gs pos="50000">
              <a:srgbClr val="F5CBCB">
                <a:shade val="67500"/>
                <a:satMod val="115000"/>
              </a:srgbClr>
            </a:gs>
            <a:gs pos="100000">
              <a:srgbClr val="F5CBCB">
                <a:shade val="100000"/>
                <a:satMod val="115000"/>
              </a:srgbClr>
            </a:gs>
          </a:gsLst>
          <a:lin ang="135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Times New Roman" pitchFamily="18" charset="0"/>
              <a:cs typeface="Times New Roman" pitchFamily="18" charset="0"/>
            </a:rPr>
            <a:t>Exécution via navigateur</a:t>
          </a:r>
          <a:endParaRPr lang="fr-FR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97561" y="1614277"/>
        <a:ext cx="1414158" cy="451802"/>
      </dsp:txXfrm>
    </dsp:sp>
    <dsp:sp modelId="{43BC15A7-F5B8-4215-87FD-59F36E63BBC8}">
      <dsp:nvSpPr>
        <dsp:cNvPr id="0" name=""/>
        <dsp:cNvSpPr/>
      </dsp:nvSpPr>
      <dsp:spPr>
        <a:xfrm>
          <a:off x="3373120" y="1040384"/>
          <a:ext cx="1463040" cy="500684"/>
        </a:xfrm>
        <a:prstGeom prst="roundRect">
          <a:avLst/>
        </a:prstGeom>
        <a:gradFill flip="none" rotWithShape="0">
          <a:gsLst>
            <a:gs pos="0">
              <a:srgbClr val="F5CBCB">
                <a:shade val="30000"/>
                <a:satMod val="115000"/>
              </a:srgbClr>
            </a:gs>
            <a:gs pos="50000">
              <a:srgbClr val="F5CBCB">
                <a:shade val="67500"/>
                <a:satMod val="115000"/>
              </a:srgbClr>
            </a:gs>
            <a:gs pos="100000">
              <a:srgbClr val="F5CBCB">
                <a:shade val="100000"/>
                <a:satMod val="115000"/>
              </a:srgbClr>
            </a:gs>
          </a:gsLst>
          <a:lin ang="135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Times New Roman" pitchFamily="18" charset="0"/>
              <a:cs typeface="Times New Roman" pitchFamily="18" charset="0"/>
            </a:rPr>
            <a:t>Stockage de données</a:t>
          </a:r>
          <a:endParaRPr lang="fr-FR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97561" y="1064825"/>
        <a:ext cx="1414158" cy="451802"/>
      </dsp:txXfrm>
    </dsp:sp>
    <dsp:sp modelId="{F73CE970-0901-4556-BE45-8C82BED6B339}">
      <dsp:nvSpPr>
        <dsp:cNvPr id="0" name=""/>
        <dsp:cNvSpPr/>
      </dsp:nvSpPr>
      <dsp:spPr>
        <a:xfrm>
          <a:off x="1259840" y="2669235"/>
          <a:ext cx="1463040" cy="500684"/>
        </a:xfrm>
        <a:prstGeom prst="roundRect">
          <a:avLst/>
        </a:prstGeom>
        <a:gradFill flip="none" rotWithShape="1">
          <a:gsLst>
            <a:gs pos="0">
              <a:srgbClr val="FFCCCC"/>
            </a:gs>
            <a:gs pos="100000">
              <a:schemeClr val="bg1"/>
            </a:gs>
          </a:gsLst>
          <a:lin ang="189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Times New Roman" pitchFamily="18" charset="0"/>
              <a:cs typeface="Times New Roman" pitchFamily="18" charset="0"/>
            </a:rPr>
            <a:t>Maintenir une interface ergonomique</a:t>
          </a:r>
          <a:endParaRPr lang="fr-FR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84281" y="2693676"/>
        <a:ext cx="1414158" cy="451802"/>
      </dsp:txXfrm>
    </dsp:sp>
    <dsp:sp modelId="{DF6B48B3-4C7C-484D-BCB5-B0B050F868F5}">
      <dsp:nvSpPr>
        <dsp:cNvPr id="0" name=""/>
        <dsp:cNvSpPr/>
      </dsp:nvSpPr>
      <dsp:spPr>
        <a:xfrm>
          <a:off x="1259840" y="2129536"/>
          <a:ext cx="1463040" cy="500684"/>
        </a:xfrm>
        <a:prstGeom prst="roundRect">
          <a:avLst/>
        </a:prstGeom>
        <a:gradFill flip="none" rotWithShape="1">
          <a:gsLst>
            <a:gs pos="0">
              <a:srgbClr val="FFCCCC"/>
            </a:gs>
            <a:gs pos="100000">
              <a:schemeClr val="bg1"/>
            </a:gs>
          </a:gsLst>
          <a:lin ang="189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Times New Roman" pitchFamily="18" charset="0"/>
              <a:cs typeface="Times New Roman" pitchFamily="18" charset="0"/>
            </a:rPr>
            <a:t>Respecter les règles originales du jeu</a:t>
          </a:r>
          <a:endParaRPr lang="fr-FR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84281" y="2153977"/>
        <a:ext cx="1414158" cy="451802"/>
      </dsp:txXfrm>
    </dsp:sp>
    <dsp:sp modelId="{BBC60D9F-A527-4BB2-B2E4-CB5C658DB5C2}">
      <dsp:nvSpPr>
        <dsp:cNvPr id="0" name=""/>
        <dsp:cNvSpPr/>
      </dsp:nvSpPr>
      <dsp:spPr>
        <a:xfrm>
          <a:off x="1259840" y="1589836"/>
          <a:ext cx="1463040" cy="500684"/>
        </a:xfrm>
        <a:prstGeom prst="roundRect">
          <a:avLst/>
        </a:prstGeom>
        <a:gradFill flip="none" rotWithShape="1">
          <a:gsLst>
            <a:gs pos="0">
              <a:srgbClr val="FFCCCC"/>
            </a:gs>
            <a:gs pos="100000">
              <a:schemeClr val="bg1"/>
            </a:gs>
          </a:gsLst>
          <a:lin ang="189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Times New Roman" pitchFamily="18" charset="0"/>
              <a:cs typeface="Times New Roman" pitchFamily="18" charset="0"/>
            </a:rPr>
            <a:t>Conserver les informations d’un joueur</a:t>
          </a:r>
          <a:endParaRPr lang="fr-FR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84281" y="1614277"/>
        <a:ext cx="1414158" cy="451802"/>
      </dsp:txXfrm>
    </dsp:sp>
    <dsp:sp modelId="{20F9745E-697F-48BA-9E7D-4E9FBFC32FEE}">
      <dsp:nvSpPr>
        <dsp:cNvPr id="0" name=""/>
        <dsp:cNvSpPr/>
      </dsp:nvSpPr>
      <dsp:spPr>
        <a:xfrm>
          <a:off x="1259840" y="1040384"/>
          <a:ext cx="1463040" cy="500684"/>
        </a:xfrm>
        <a:prstGeom prst="roundRect">
          <a:avLst/>
        </a:prstGeom>
        <a:gradFill flip="none" rotWithShape="1">
          <a:gsLst>
            <a:gs pos="0">
              <a:srgbClr val="FFCCCC"/>
            </a:gs>
            <a:gs pos="100000">
              <a:schemeClr val="bg1"/>
            </a:gs>
          </a:gsLst>
          <a:lin ang="189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Times New Roman" pitchFamily="18" charset="0"/>
              <a:cs typeface="Times New Roman" pitchFamily="18" charset="0"/>
            </a:rPr>
            <a:t>Assurer l’extensibilité de l’application</a:t>
          </a:r>
          <a:endParaRPr lang="fr-FR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84281" y="1064825"/>
        <a:ext cx="1414158" cy="451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sus circulaire"/>
  <dgm:desc val="Permet de représenter des étapes séquentielles dans un processus. Limité à onze formes Niveau 1 avec un nombre illimité de formes Niveau 2. Utilisation optimale avec de petites quantités de texte. Le texte non utilisé n’apparaît pas mais reste disponible si vous changez de disposition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E61C-60BF-4B45-8C4E-75F26BB64C89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FB3A-A01C-4799-86E1-29D06CBE1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29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FB3A-A01C-4799-86E1-29D06CBE1AF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94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FB3A-A01C-4799-86E1-29D06CBE1AF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94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6016-F04C-4330-8E83-B04989E7E04F}" type="datetime1">
              <a:rPr lang="fr-FR" smtClean="0"/>
              <a:t>26/01/2012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206B-3A43-48C3-BC4C-8B81C1D64E60}" type="datetime1">
              <a:rPr lang="fr-FR" smtClean="0"/>
              <a:t>26/01/2012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21-FA66-40F9-A681-BA380D9E0C7D}" type="datetime1">
              <a:rPr lang="fr-FR" smtClean="0"/>
              <a:t>26/01/2012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B978-ADB0-4EDB-B0A8-981A84142673}" type="datetime1">
              <a:rPr lang="fr-FR" smtClean="0"/>
              <a:t>26/01/2012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A426-E920-49F6-8B49-FF478C40B8FF}" type="datetime1">
              <a:rPr lang="fr-FR" smtClean="0"/>
              <a:t>26/01/2012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6245-A186-4E89-BE24-6D4600472061}" type="datetime1">
              <a:rPr lang="fr-FR" smtClean="0"/>
              <a:t>26/01/2012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065A-FD17-46B5-9C31-FA12B0C3E505}" type="datetime1">
              <a:rPr lang="fr-FR" smtClean="0"/>
              <a:t>26/01/2012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4A5-0EDB-4E45-B4F5-BD0B4190B95D}" type="datetime1">
              <a:rPr lang="fr-FR" smtClean="0"/>
              <a:t>26/01/2012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CCCB-8D28-4319-97F1-A404ECBA7546}" type="datetime1">
              <a:rPr lang="fr-FR" smtClean="0"/>
              <a:t>26/01/2012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3428-4A5D-4D09-A23A-C38469810AA3}" type="datetime1">
              <a:rPr lang="fr-FR" smtClean="0"/>
              <a:t>26/01/2012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B597-727C-4525-BF00-35E123ADA857}" type="datetime1">
              <a:rPr lang="fr-FR" smtClean="0"/>
              <a:t>26/01/2012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C9B206-5857-47AB-AB25-EE295B6496E1}" type="datetime1">
              <a:rPr lang="fr-FR" smtClean="0"/>
              <a:t>26/01/2012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0EB9F2-7AA7-4A01-8309-A2D9A37066A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357188" y="3355404"/>
            <a:ext cx="842962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1</a:t>
            </a:fld>
            <a:endParaRPr lang="fr-FR" dirty="0"/>
          </a:p>
        </p:txBody>
      </p:sp>
      <p:pic>
        <p:nvPicPr>
          <p:cNvPr id="1026" name="Picture 2" descr="C:\Users\Essamgani\Desktop\Sans titre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2" t="49747" r="13563" b="33670"/>
          <a:stretch/>
        </p:blipFill>
        <p:spPr bwMode="auto">
          <a:xfrm>
            <a:off x="3489363" y="408153"/>
            <a:ext cx="2853679" cy="2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G:\EMSI\Monopoly\images\symbole 2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2"/>
          <a:stretch/>
        </p:blipFill>
        <p:spPr bwMode="auto">
          <a:xfrm>
            <a:off x="2195735" y="1988840"/>
            <a:ext cx="4420235" cy="1302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22" y="5301208"/>
            <a:ext cx="3571875" cy="113347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noAutofit/>
          </a:bodyPr>
          <a:lstStyle/>
          <a:p>
            <a:pPr algn="r">
              <a:lnSpc>
                <a:spcPct val="135000"/>
              </a:lnSpc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Yassir ENNAZK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  <a:p>
            <a:pPr algn="r">
              <a:lnSpc>
                <a:spcPct val="135000"/>
              </a:lnSpc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Mohammed Khalil ESSAMGANI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  <a:p>
            <a:pPr algn="r">
              <a:lnSpc>
                <a:spcPct val="135000"/>
              </a:lnSpc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Ismail MADANI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fr-FR" sz="1600" dirty="0">
                <a:solidFill>
                  <a:srgbClr val="438086"/>
                </a:solidFill>
                <a:effectLst/>
                <a:latin typeface="Georgia"/>
                <a:ea typeface="Georgia"/>
                <a:cs typeface="Arial"/>
              </a:rPr>
              <a:t> 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5719" y="5085184"/>
            <a:ext cx="1368152" cy="64772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no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fr-FR" sz="1100" b="1" dirty="0" smtClean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Réalisation</a:t>
            </a: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	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82077" y="5517232"/>
            <a:ext cx="2795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24724" y="5291269"/>
            <a:ext cx="4051934" cy="690189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sp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	</a:t>
            </a:r>
            <a:r>
              <a:rPr lang="fr-FR" sz="1100" dirty="0" smtClean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           </a:t>
            </a:r>
            <a:r>
              <a:rPr lang="fr-FR" sz="1100" dirty="0" err="1" smtClean="0">
                <a:solidFill>
                  <a:srgbClr val="000000"/>
                </a:solidFill>
                <a:latin typeface="Trebuchet MS"/>
                <a:ea typeface="Georgia"/>
                <a:cs typeface="Arial"/>
              </a:rPr>
              <a:t>Dr</a:t>
            </a:r>
            <a:r>
              <a:rPr lang="fr-FR" sz="1100" dirty="0" err="1" smtClean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.Nabil</a:t>
            </a:r>
            <a:r>
              <a:rPr lang="fr-FR" sz="1100" dirty="0" smtClean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ELMARZOUQI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521146" y="5517232"/>
            <a:ext cx="2795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92142" y="5085184"/>
            <a:ext cx="1417919" cy="576064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rot="0" vert="horz" wrap="square" lIns="228600" tIns="228600" rIns="228600" bIns="228600" anchor="t" anchorCtr="0" upright="1">
            <a:noAutofit/>
          </a:bodyPr>
          <a:lstStyle/>
          <a:p>
            <a:pPr>
              <a:lnSpc>
                <a:spcPct val="135000"/>
              </a:lnSpc>
            </a:pPr>
            <a:r>
              <a:rPr lang="fr-FR" sz="1100" b="1" dirty="0">
                <a:solidFill>
                  <a:srgbClr val="000000"/>
                </a:solidFill>
                <a:latin typeface="Trebuchet MS"/>
                <a:ea typeface="Georgia"/>
                <a:cs typeface="Arial"/>
              </a:rPr>
              <a:t>Encadrement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66862" y="3140273"/>
            <a:ext cx="3683635" cy="72077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spAutoFit/>
          </a:bodyPr>
          <a:lstStyle/>
          <a:p>
            <a:pPr algn="ctr">
              <a:lnSpc>
                <a:spcPct val="135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effectLst/>
                <a:latin typeface="Agency FB"/>
                <a:ea typeface="Georgia"/>
                <a:cs typeface="Arial"/>
              </a:rPr>
              <a:t>Génie Logiciel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17951" y="1844824"/>
            <a:ext cx="1694411" cy="677108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sz="1400" dirty="0" smtClean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/>
                <a:latin typeface="Aharoni" pitchFamily="2" charset="-79"/>
                <a:ea typeface="Adobe Gothic Std B" pitchFamily="34" charset="-128"/>
                <a:cs typeface="Aharoni" pitchFamily="2" charset="-79"/>
              </a:rPr>
              <a:t>The Original</a:t>
            </a:r>
            <a:endParaRPr lang="fr-FR" sz="1000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/>
              <a:latin typeface="Aharoni" pitchFamily="2" charset="-79"/>
              <a:ea typeface="Adobe Gothic Std B" pitchFamily="34" charset="-128"/>
              <a:cs typeface="Aharoni" pitchFamily="2" charset="-79"/>
            </a:endParaRPr>
          </a:p>
        </p:txBody>
      </p:sp>
      <p:pic>
        <p:nvPicPr>
          <p:cNvPr id="19" name="Picture 2" descr="C:\Users\Essamgani\Desktop\Sans titre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2" t="33165" r="13563" b="50045"/>
          <a:stretch/>
        </p:blipFill>
        <p:spPr bwMode="auto">
          <a:xfrm>
            <a:off x="3446513" y="116632"/>
            <a:ext cx="2853679" cy="30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Essamgani\Desktop\Imag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602"/>
            <a:ext cx="854075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1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1979712" y="6511371"/>
            <a:ext cx="5286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Diagramme général des cas d’utilisation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7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G:\EMSI\Monopoly\Conception\capture version 1.1\Cas d'utilis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7" y="769732"/>
            <a:ext cx="8014281" cy="567678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8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5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67135" y="6468921"/>
            <a:ext cx="5286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Diagramme de classes général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1" name="Picture 3" descr="G:\EMSI\Monopoly\Conception\capture version 1.1\DC Métier niveau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29" y="805460"/>
            <a:ext cx="6365549" cy="55247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5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67135" y="6468921"/>
            <a:ext cx="5286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Diagramme de classes – Package Acteur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G:\EMSI\Monopoly\Conception\capture version 1.1\DC Métier niveau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28" b="67849"/>
          <a:stretch/>
        </p:blipFill>
        <p:spPr bwMode="auto">
          <a:xfrm>
            <a:off x="1597101" y="1124744"/>
            <a:ext cx="5387286" cy="446449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5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67135" y="6468921"/>
            <a:ext cx="5286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Diagramme de classes – Package Biens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1" name="Picture 3" descr="G:\EMSI\Monopoly\Conception\capture version 1.1\DC Métier niveau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3" r="4512" b="52693"/>
          <a:stretch/>
        </p:blipFill>
        <p:spPr bwMode="auto">
          <a:xfrm>
            <a:off x="829028" y="1052736"/>
            <a:ext cx="7716657" cy="513715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7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5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67135" y="6468921"/>
            <a:ext cx="5286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Diagramme de classes- Package Composants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1" name="Picture 3" descr="G:\EMSI\Monopoly\Conception\capture version 1.1\DC Métier niveau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49466" b="9876"/>
          <a:stretch/>
        </p:blipFill>
        <p:spPr bwMode="auto">
          <a:xfrm>
            <a:off x="60896" y="1988840"/>
            <a:ext cx="9130018" cy="345638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5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67135" y="6468921"/>
            <a:ext cx="5286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Diagramme de classes général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1" name="Picture 3" descr="G:\EMSI\Monopoly\Conception\capture version 1.1\DC Métier niveau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29" y="805460"/>
            <a:ext cx="6365549" cy="55247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7" t="19084" r="9902" b="71056"/>
          <a:stretch/>
        </p:blipFill>
        <p:spPr bwMode="auto">
          <a:xfrm>
            <a:off x="0" y="399"/>
            <a:ext cx="9157666" cy="97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24" name="Arrondir un rectangle avec un coin diagonal 23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8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093937" y="6468921"/>
            <a:ext cx="5286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Diagramme de classes – </a:t>
            </a:r>
            <a:r>
              <a:rPr lang="fr-FR" sz="1400" b="1" dirty="0" err="1" smtClean="0">
                <a:latin typeface="Times New Roman" pitchFamily="18" charset="0"/>
                <a:cs typeface="Times New Roman" pitchFamily="18" charset="0"/>
              </a:rPr>
              <a:t>DP.Factory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Case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74" name="Picture 2" descr="G:\EMSI\Monopoly\Conception\capture version 1.1\DC FactoryCa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223963"/>
            <a:ext cx="9134475" cy="44100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7" t="19084" r="9902" b="71056"/>
          <a:stretch/>
        </p:blipFill>
        <p:spPr bwMode="auto">
          <a:xfrm>
            <a:off x="0" y="399"/>
            <a:ext cx="9157666" cy="97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24" name="Arrondir un rectangle avec un coin diagonal 23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8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093937" y="6468921"/>
            <a:ext cx="5286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Diagramme de classes – </a:t>
            </a:r>
            <a:r>
              <a:rPr lang="fr-FR" sz="1400" b="1" dirty="0" err="1" smtClean="0">
                <a:latin typeface="Times New Roman" pitchFamily="18" charset="0"/>
                <a:cs typeface="Times New Roman" pitchFamily="18" charset="0"/>
              </a:rPr>
              <a:t>DP.Factory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Titre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098" name="Picture 2" descr="G:\EMSI\Monopoly\Conception\capture version 1.1\DC FactoryTit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50" y="1124744"/>
            <a:ext cx="5648548" cy="487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7" t="19084" r="9902" b="71056"/>
          <a:stretch/>
        </p:blipFill>
        <p:spPr bwMode="auto">
          <a:xfrm>
            <a:off x="0" y="399"/>
            <a:ext cx="9157666" cy="97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24" name="Arrondir un rectangle avec un coin diagonal 23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8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093937" y="6468921"/>
            <a:ext cx="5286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Diagramme d’activité – Lancement d’une partie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122" name="Picture 2" descr="G:\EMSI\Monopoly\Conception\capture version 1.1\DA LancementApplic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01985"/>
            <a:ext cx="6163256" cy="563613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691680" y="2708920"/>
            <a:ext cx="5916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 du jeu Monopoly</a:t>
            </a:r>
          </a:p>
        </p:txBody>
      </p:sp>
      <p:sp>
        <p:nvSpPr>
          <p:cNvPr id="18" name="Arrondir un rectangle avec un coin diagonal 17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Mise en œuvre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4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ssamgani\Desktop\mlkqzjmlf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89507" y="620688"/>
            <a:ext cx="32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r>
              <a:rPr lang="fr-FR" dirty="0" smtClean="0"/>
              <a:t>roblématique &amp; </a:t>
            </a:r>
            <a:r>
              <a:rPr lang="fr-FR" b="1" dirty="0" smtClean="0"/>
              <a:t>M</a:t>
            </a:r>
            <a:r>
              <a:rPr lang="fr-FR" dirty="0" smtClean="0"/>
              <a:t>otivations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-36512" y="991290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485528" y="1556792"/>
            <a:ext cx="838691" cy="369332"/>
          </a:xfrm>
          <a:prstGeom prst="rect">
            <a:avLst/>
          </a:prstGeom>
          <a:solidFill>
            <a:srgbClr val="F5CBCB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/>
              <a:t>Motifs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61396" y="3386290"/>
            <a:ext cx="960519" cy="369332"/>
          </a:xfrm>
          <a:prstGeom prst="rect">
            <a:avLst/>
          </a:prstGeom>
          <a:solidFill>
            <a:srgbClr val="F5CBCB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/>
              <a:t>Besoins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53263" y="5197522"/>
            <a:ext cx="1018227" cy="369332"/>
          </a:xfrm>
          <a:prstGeom prst="rect">
            <a:avLst/>
          </a:prstGeom>
          <a:solidFill>
            <a:srgbClr val="F5CBCB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/>
              <a:t>Solution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801456" y="1577104"/>
            <a:ext cx="6019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Jeux de société sous interfaces ergonomiques (tactiles);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01456" y="1976841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Accès à l’environnement du mobile. 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01456" y="3386290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Jeu à plusieurs rôles;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01456" y="5151355"/>
            <a:ext cx="610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Conception et développement du jeu Monopoly.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9410" y="3777041"/>
            <a:ext cx="4511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Simulation du jeu sous son aspect réel;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01456" y="4178958"/>
            <a:ext cx="3886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Gestion optimale des ressources.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</p:spTree>
    <p:extLst>
      <p:ext uri="{BB962C8B-B14F-4D97-AF65-F5344CB8AC3E}">
        <p14:creationId xmlns:p14="http://schemas.microsoft.com/office/powerpoint/2010/main" val="302256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 animBg="1"/>
      <p:bldP spid="9" grpId="0" animBg="1"/>
      <p:bldP spid="3" grpId="0"/>
      <p:bldP spid="10" grpId="0"/>
      <p:bldP spid="12" grpId="0"/>
      <p:bldP spid="13" grpId="0"/>
      <p:bldP spid="14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66449" y="1259468"/>
            <a:ext cx="1941557" cy="369332"/>
          </a:xfrm>
          <a:prstGeom prst="rect">
            <a:avLst/>
          </a:prstGeom>
          <a:solidFill>
            <a:srgbClr val="F5CBCB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/>
              <a:t>Objectif du projet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547664" y="2132856"/>
            <a:ext cx="716863" cy="369332"/>
          </a:xfrm>
          <a:prstGeom prst="rect">
            <a:avLst/>
          </a:prstGeom>
          <a:solidFill>
            <a:srgbClr val="F5CBCB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/>
              <a:t>Bilan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24489" y="4005064"/>
            <a:ext cx="1415772" cy="369332"/>
          </a:xfrm>
          <a:prstGeom prst="rect">
            <a:avLst/>
          </a:prstGeom>
          <a:solidFill>
            <a:srgbClr val="F5CBCB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/>
              <a:t>Perspectives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75856" y="1412776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Simulation du jeu Monopoly sur le mobile.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45622" y="2132856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Lancement d’une partie;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43576" y="2454034"/>
            <a:ext cx="268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Identification des joueurs;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245622" y="277643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Lancement des dés;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44618" y="3427709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Consulter état des joueurs.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231499" y="4131705"/>
            <a:ext cx="2161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Réaliser transaction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225962" y="4460320"/>
            <a:ext cx="241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Entrer-Sortie de prison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235287" y="4769057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Gestion Case-Départ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237104" y="5373216"/>
            <a:ext cx="490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Tirer Carte « Chance » et « Caisse de Communauté »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247043" y="5677521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Documentation auditive (vidéo)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rrondir un rectangle avec un coin diagonal 29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Conclusion &amp; Perspectives</a:t>
            </a:r>
          </a:p>
        </p:txBody>
      </p:sp>
      <p:sp>
        <p:nvSpPr>
          <p:cNvPr id="34" name="Arrondir un rectangle avec un coin diagonal 33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36" name="Arrondir un rectangle avec un coin diagonal 35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28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243604" y="3105054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Déplacement des pions;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236100" y="507085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Gestion Parc Gratuit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249725" y="5980712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Création de profils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249725" y="6253862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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Simulation entre plusieurs joueurs à distance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21</a:t>
            </a:fld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2854423" y="4550159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915816" y="4149080"/>
            <a:ext cx="294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Merci pour votre attention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8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69337" y="2491549"/>
            <a:ext cx="1694411" cy="646331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sz="1050" dirty="0" smtClean="0">
                <a:solidFill>
                  <a:srgbClr val="FFCCCC"/>
                </a:solidFill>
                <a:effectLst/>
                <a:latin typeface="Aharoni" pitchFamily="2" charset="-79"/>
                <a:ea typeface="Adobe Gothic Std B" pitchFamily="34" charset="-128"/>
                <a:cs typeface="Aharoni" pitchFamily="2" charset="-79"/>
              </a:rPr>
              <a:t>The Original</a:t>
            </a:r>
            <a:endParaRPr lang="fr-FR" sz="700" dirty="0">
              <a:solidFill>
                <a:srgbClr val="FFCCCC"/>
              </a:solidFill>
              <a:effectLst/>
              <a:latin typeface="Aharoni" pitchFamily="2" charset="-79"/>
              <a:ea typeface="Adobe Gothic Std B" pitchFamily="34" charset="-128"/>
              <a:cs typeface="Aharoni" pitchFamily="2" charset="-79"/>
            </a:endParaRPr>
          </a:p>
        </p:txBody>
      </p:sp>
      <p:pic>
        <p:nvPicPr>
          <p:cNvPr id="1026" name="Picture 2" descr="C:\Users\Essamgani\Desktop\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356" y="2708920"/>
            <a:ext cx="3231352" cy="94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06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357188" y="3355404"/>
            <a:ext cx="842962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22</a:t>
            </a:fld>
            <a:endParaRPr lang="fr-FR" dirty="0"/>
          </a:p>
        </p:txBody>
      </p:sp>
      <p:pic>
        <p:nvPicPr>
          <p:cNvPr id="1026" name="Picture 2" descr="C:\Users\Essamgani\Desktop\Sans titre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2" t="49747" r="13563" b="33670"/>
          <a:stretch/>
        </p:blipFill>
        <p:spPr bwMode="auto">
          <a:xfrm>
            <a:off x="3489363" y="408153"/>
            <a:ext cx="2853679" cy="2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G:\EMSI\Monopoly\images\symbole 2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2"/>
          <a:stretch/>
        </p:blipFill>
        <p:spPr bwMode="auto">
          <a:xfrm>
            <a:off x="2195735" y="1988840"/>
            <a:ext cx="4420235" cy="1302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22" y="5301208"/>
            <a:ext cx="3571875" cy="113347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noAutofit/>
          </a:bodyPr>
          <a:lstStyle/>
          <a:p>
            <a:pPr algn="r">
              <a:lnSpc>
                <a:spcPct val="135000"/>
              </a:lnSpc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Yassir ENNAZK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  <a:p>
            <a:pPr algn="r">
              <a:lnSpc>
                <a:spcPct val="135000"/>
              </a:lnSpc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Mohammed Khalil ESSAMGANI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  <a:p>
            <a:pPr algn="r">
              <a:lnSpc>
                <a:spcPct val="135000"/>
              </a:lnSpc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Ismail MADANI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fr-FR" sz="1600" dirty="0">
                <a:solidFill>
                  <a:srgbClr val="438086"/>
                </a:solidFill>
                <a:effectLst/>
                <a:latin typeface="Georgia"/>
                <a:ea typeface="Georgia"/>
                <a:cs typeface="Arial"/>
              </a:rPr>
              <a:t> 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5719" y="5085184"/>
            <a:ext cx="1368152" cy="64772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no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fr-FR" sz="1100" b="1" dirty="0" smtClean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Réalisation</a:t>
            </a: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	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82077" y="5517232"/>
            <a:ext cx="2795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24724" y="5291269"/>
            <a:ext cx="4051934" cy="690189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sp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	</a:t>
            </a:r>
            <a:r>
              <a:rPr lang="fr-FR" sz="1100" dirty="0" smtClean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           </a:t>
            </a:r>
            <a:r>
              <a:rPr lang="fr-FR" sz="1100" dirty="0" err="1" smtClean="0">
                <a:solidFill>
                  <a:srgbClr val="000000"/>
                </a:solidFill>
                <a:latin typeface="Trebuchet MS"/>
                <a:ea typeface="Georgia"/>
                <a:cs typeface="Arial"/>
              </a:rPr>
              <a:t>Dr</a:t>
            </a:r>
            <a:r>
              <a:rPr lang="fr-FR" sz="1100" dirty="0" err="1" smtClean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.Nabil</a:t>
            </a:r>
            <a:r>
              <a:rPr lang="fr-FR" sz="1100" dirty="0" smtClean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rebuchet MS"/>
                <a:ea typeface="Georgia"/>
                <a:cs typeface="Arial"/>
              </a:rPr>
              <a:t>ELMARZOUQI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521146" y="5517232"/>
            <a:ext cx="2795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92142" y="5085184"/>
            <a:ext cx="1417919" cy="576064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rot="0" vert="horz" wrap="square" lIns="228600" tIns="228600" rIns="228600" bIns="228600" anchor="t" anchorCtr="0" upright="1">
            <a:noAutofit/>
          </a:bodyPr>
          <a:lstStyle/>
          <a:p>
            <a:pPr>
              <a:lnSpc>
                <a:spcPct val="135000"/>
              </a:lnSpc>
            </a:pPr>
            <a:r>
              <a:rPr lang="fr-FR" sz="1100" b="1" dirty="0">
                <a:solidFill>
                  <a:srgbClr val="000000"/>
                </a:solidFill>
                <a:latin typeface="Trebuchet MS"/>
                <a:ea typeface="Georgia"/>
                <a:cs typeface="Arial"/>
              </a:rPr>
              <a:t>Encadrement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66862" y="3140273"/>
            <a:ext cx="3683635" cy="72077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spAutoFit/>
          </a:bodyPr>
          <a:lstStyle/>
          <a:p>
            <a:pPr algn="ctr">
              <a:lnSpc>
                <a:spcPct val="135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effectLst/>
                <a:latin typeface="Agency FB"/>
                <a:ea typeface="Georgia"/>
                <a:cs typeface="Arial"/>
              </a:rPr>
              <a:t>Génie Logiciel</a:t>
            </a:r>
            <a:endParaRPr lang="fr-FR" sz="1000" dirty="0">
              <a:effectLst/>
              <a:latin typeface="Georgia"/>
              <a:ea typeface="Georgia"/>
              <a:cs typeface="Arial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17951" y="1844824"/>
            <a:ext cx="1694411" cy="677108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ot="0" vert="horz" wrap="square" lIns="228600" tIns="228600" rIns="228600" bIns="228600" anchor="t" anchorCtr="0" upright="1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sz="1400" dirty="0" smtClean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/>
                <a:latin typeface="Aharoni" pitchFamily="2" charset="-79"/>
                <a:ea typeface="Adobe Gothic Std B" pitchFamily="34" charset="-128"/>
                <a:cs typeface="Aharoni" pitchFamily="2" charset="-79"/>
              </a:rPr>
              <a:t>The Original</a:t>
            </a:r>
            <a:endParaRPr lang="fr-FR" sz="1000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/>
              <a:latin typeface="Aharoni" pitchFamily="2" charset="-79"/>
              <a:ea typeface="Adobe Gothic Std B" pitchFamily="34" charset="-128"/>
              <a:cs typeface="Aharoni" pitchFamily="2" charset="-79"/>
            </a:endParaRPr>
          </a:p>
        </p:txBody>
      </p:sp>
      <p:pic>
        <p:nvPicPr>
          <p:cNvPr id="19" name="Picture 2" descr="C:\Users\Essamgani\Desktop\Sans titre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2" t="33165" r="13563" b="50045"/>
          <a:stretch/>
        </p:blipFill>
        <p:spPr bwMode="auto">
          <a:xfrm>
            <a:off x="3446513" y="116632"/>
            <a:ext cx="2853679" cy="30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Essamgani\Desktop\Imag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602"/>
            <a:ext cx="854075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7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  <p:bldP spid="14" grpId="0"/>
      <p:bldP spid="2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ssamgani\Desktop\mlkqzjmlf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9F2-7AA7-4A01-8309-A2D9A37066A7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44693" y="62195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r>
              <a:rPr lang="fr-FR" dirty="0" smtClean="0"/>
              <a:t>lan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-36512" y="991290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-34877" y="1799811"/>
            <a:ext cx="4346228" cy="366386"/>
            <a:chOff x="1036430" y="147433"/>
            <a:chExt cx="4251748" cy="366386"/>
          </a:xfrm>
          <a:scene3d>
            <a:camera prst="orthographicFront"/>
            <a:lightRig rig="flat" dir="t"/>
          </a:scene3d>
        </p:grpSpPr>
        <p:sp>
          <p:nvSpPr>
            <p:cNvPr id="30" name="Pentagone 29"/>
            <p:cNvSpPr/>
            <p:nvPr/>
          </p:nvSpPr>
          <p:spPr>
            <a:xfrm rot="10800000">
              <a:off x="1036430" y="147433"/>
              <a:ext cx="4251748" cy="366386"/>
            </a:xfrm>
            <a:prstGeom prst="homePlate">
              <a:avLst/>
            </a:prstGeom>
            <a:noFill/>
            <a:ln>
              <a:solidFill>
                <a:srgbClr val="DA0000"/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31" name="Pentagone 4"/>
            <p:cNvSpPr/>
            <p:nvPr/>
          </p:nvSpPr>
          <p:spPr>
            <a:xfrm rot="21600000">
              <a:off x="1128026" y="147433"/>
              <a:ext cx="4160152" cy="366386"/>
            </a:xfrm>
            <a:prstGeom prst="rect">
              <a:avLst/>
            </a:prstGeom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88893" tIns="60960" rIns="113792" bIns="60960" numCol="1" spcCol="1270" anchor="ctr" anchorCtr="0">
              <a:no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cap="none" spc="150" dirty="0" smtClean="0">
                  <a:ln w="1143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  Contexte général</a:t>
              </a:r>
              <a:endParaRPr lang="fr-FR" sz="1600" b="1" kern="1200" cap="none" spc="150" dirty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2219" y="2648254"/>
            <a:ext cx="4279131" cy="370873"/>
            <a:chOff x="1036430" y="995876"/>
            <a:chExt cx="4251748" cy="370873"/>
          </a:xfrm>
          <a:scene3d>
            <a:camera prst="orthographicFront"/>
            <a:lightRig rig="flat" dir="t"/>
          </a:scene3d>
        </p:grpSpPr>
        <p:sp>
          <p:nvSpPr>
            <p:cNvPr id="28" name="Pentagone 27"/>
            <p:cNvSpPr/>
            <p:nvPr/>
          </p:nvSpPr>
          <p:spPr>
            <a:xfrm rot="10800000">
              <a:off x="1036430" y="995876"/>
              <a:ext cx="4251748" cy="370873"/>
            </a:xfrm>
            <a:prstGeom prst="homePlate">
              <a:avLst/>
            </a:prstGeom>
            <a:noFill/>
            <a:ln>
              <a:solidFill>
                <a:srgbClr val="DA0000"/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29" name="Pentagone 6"/>
            <p:cNvSpPr/>
            <p:nvPr/>
          </p:nvSpPr>
          <p:spPr>
            <a:xfrm rot="21600000">
              <a:off x="1129148" y="995876"/>
              <a:ext cx="4159030" cy="370873"/>
            </a:xfrm>
            <a:prstGeom prst="rect">
              <a:avLst/>
            </a:prstGeom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88893" tIns="60960" rIns="113792" bIns="60960" numCol="1" spcCol="1270" anchor="ctr" anchorCtr="0">
              <a:no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cap="none" spc="150" dirty="0" smtClean="0">
                  <a:ln w="1143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Spécification des besoins</a:t>
              </a:r>
              <a:endParaRPr lang="fr-FR" sz="1600" b="1" kern="1200" cap="none" spc="150" dirty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2" name="Ellipse 11"/>
          <p:cNvSpPr/>
          <p:nvPr/>
        </p:nvSpPr>
        <p:spPr>
          <a:xfrm>
            <a:off x="-466552" y="2506128"/>
            <a:ext cx="655126" cy="655126"/>
          </a:xfrm>
          <a:prstGeom prst="ellipse">
            <a:avLst/>
          </a:prstGeom>
          <a:solidFill>
            <a:srgbClr val="DA0000"/>
          </a:solid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50000"/>
              <a:hueOff val="5294"/>
              <a:satOff val="138"/>
              <a:lumOff val="-475"/>
              <a:alphaOff val="0"/>
            </a:schemeClr>
          </a:fillRef>
          <a:effectRef idx="2">
            <a:schemeClr val="accent3">
              <a:tint val="50000"/>
              <a:hueOff val="5294"/>
              <a:satOff val="138"/>
              <a:lumOff val="-47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e 12"/>
          <p:cNvGrpSpPr/>
          <p:nvPr/>
        </p:nvGrpSpPr>
        <p:grpSpPr>
          <a:xfrm>
            <a:off x="42159" y="3498941"/>
            <a:ext cx="4269192" cy="370873"/>
            <a:chOff x="1036430" y="1846563"/>
            <a:chExt cx="4251748" cy="370873"/>
          </a:xfrm>
          <a:scene3d>
            <a:camera prst="orthographicFront"/>
            <a:lightRig rig="flat" dir="t"/>
          </a:scene3d>
        </p:grpSpPr>
        <p:sp>
          <p:nvSpPr>
            <p:cNvPr id="26" name="Pentagone 25"/>
            <p:cNvSpPr/>
            <p:nvPr/>
          </p:nvSpPr>
          <p:spPr>
            <a:xfrm rot="10800000">
              <a:off x="1036430" y="1846563"/>
              <a:ext cx="4251748" cy="370873"/>
            </a:xfrm>
            <a:prstGeom prst="homePlate">
              <a:avLst/>
            </a:prstGeom>
            <a:noFill/>
            <a:ln>
              <a:solidFill>
                <a:srgbClr val="DA0000"/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27" name="Pentagone 9"/>
            <p:cNvSpPr/>
            <p:nvPr/>
          </p:nvSpPr>
          <p:spPr>
            <a:xfrm rot="21600000">
              <a:off x="1129148" y="1846563"/>
              <a:ext cx="4159030" cy="370873"/>
            </a:xfrm>
            <a:prstGeom prst="rect">
              <a:avLst/>
            </a:prstGeom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88893" tIns="60960" rIns="113792" bIns="60960" numCol="1" spcCol="1270" anchor="ctr" anchorCtr="0">
              <a:no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cap="none" spc="150" dirty="0" smtClean="0">
                  <a:ln w="1143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Etude Analytique &amp; conception</a:t>
              </a:r>
              <a:endParaRPr lang="fr-FR" sz="1600" b="1" kern="1200" cap="none" spc="150" dirty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4" name="Ellipse 13"/>
          <p:cNvSpPr/>
          <p:nvPr/>
        </p:nvSpPr>
        <p:spPr>
          <a:xfrm>
            <a:off x="-446674" y="3356814"/>
            <a:ext cx="655126" cy="655126"/>
          </a:xfrm>
          <a:prstGeom prst="ellipse">
            <a:avLst/>
          </a:prstGeom>
          <a:solidFill>
            <a:srgbClr val="DA0000"/>
          </a:solid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50000"/>
              <a:hueOff val="10588"/>
              <a:satOff val="276"/>
              <a:lumOff val="-949"/>
              <a:alphaOff val="0"/>
            </a:schemeClr>
          </a:fillRef>
          <a:effectRef idx="2">
            <a:schemeClr val="accent3">
              <a:tint val="50000"/>
              <a:hueOff val="10588"/>
              <a:satOff val="276"/>
              <a:lumOff val="-94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e 14"/>
          <p:cNvGrpSpPr/>
          <p:nvPr/>
        </p:nvGrpSpPr>
        <p:grpSpPr>
          <a:xfrm>
            <a:off x="62037" y="4347380"/>
            <a:ext cx="4269192" cy="375367"/>
            <a:chOff x="1036430" y="2695002"/>
            <a:chExt cx="4251748" cy="375367"/>
          </a:xfrm>
          <a:scene3d>
            <a:camera prst="orthographicFront"/>
            <a:lightRig rig="flat" dir="t"/>
          </a:scene3d>
        </p:grpSpPr>
        <p:sp>
          <p:nvSpPr>
            <p:cNvPr id="24" name="Pentagone 23"/>
            <p:cNvSpPr/>
            <p:nvPr/>
          </p:nvSpPr>
          <p:spPr>
            <a:xfrm rot="10800000">
              <a:off x="1036430" y="2695002"/>
              <a:ext cx="4251748" cy="375367"/>
            </a:xfrm>
            <a:prstGeom prst="homePlate">
              <a:avLst/>
            </a:prstGeom>
            <a:noFill/>
            <a:ln>
              <a:solidFill>
                <a:srgbClr val="DA0000"/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25" name="Pentagone 12"/>
            <p:cNvSpPr/>
            <p:nvPr/>
          </p:nvSpPr>
          <p:spPr>
            <a:xfrm rot="21600000">
              <a:off x="1130272" y="2695002"/>
              <a:ext cx="4157906" cy="375367"/>
            </a:xfrm>
            <a:prstGeom prst="rect">
              <a:avLst/>
            </a:prstGeom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88893" tIns="60960" rIns="113792" bIns="60960" numCol="1" spcCol="1270" anchor="ctr" anchorCtr="0">
              <a:no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cap="none" spc="150" dirty="0" smtClean="0">
                  <a:ln w="1143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Mise en œuvre</a:t>
              </a:r>
              <a:endParaRPr lang="fr-FR" sz="1600" b="1" kern="1200" cap="none" spc="150" dirty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" name="Ellipse 18"/>
          <p:cNvSpPr/>
          <p:nvPr/>
        </p:nvSpPr>
        <p:spPr>
          <a:xfrm>
            <a:off x="-416857" y="4207501"/>
            <a:ext cx="655126" cy="655126"/>
          </a:xfrm>
          <a:prstGeom prst="ellipse">
            <a:avLst/>
          </a:prstGeom>
          <a:solidFill>
            <a:srgbClr val="DA0000"/>
          </a:solid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50000"/>
              <a:hueOff val="15882"/>
              <a:satOff val="414"/>
              <a:lumOff val="-1424"/>
              <a:alphaOff val="0"/>
            </a:schemeClr>
          </a:fillRef>
          <a:effectRef idx="2">
            <a:schemeClr val="accent3">
              <a:tint val="50000"/>
              <a:hueOff val="15882"/>
              <a:satOff val="414"/>
              <a:lumOff val="-142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e 19"/>
          <p:cNvGrpSpPr/>
          <p:nvPr/>
        </p:nvGrpSpPr>
        <p:grpSpPr>
          <a:xfrm>
            <a:off x="176235" y="5195339"/>
            <a:ext cx="4251749" cy="393901"/>
            <a:chOff x="1036430" y="3525265"/>
            <a:chExt cx="4251748" cy="416214"/>
          </a:xfrm>
          <a:scene3d>
            <a:camera prst="orthographicFront"/>
            <a:lightRig rig="flat" dir="t"/>
          </a:scene3d>
        </p:grpSpPr>
        <p:sp>
          <p:nvSpPr>
            <p:cNvPr id="22" name="Pentagone 21"/>
            <p:cNvSpPr/>
            <p:nvPr/>
          </p:nvSpPr>
          <p:spPr>
            <a:xfrm rot="10800000">
              <a:off x="1036430" y="3525265"/>
              <a:ext cx="4251748" cy="416214"/>
            </a:xfrm>
            <a:prstGeom prst="homePlate">
              <a:avLst/>
            </a:prstGeom>
            <a:noFill/>
            <a:ln>
              <a:solidFill>
                <a:srgbClr val="DA0000"/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23" name="Pentagone 15"/>
            <p:cNvSpPr/>
            <p:nvPr/>
          </p:nvSpPr>
          <p:spPr>
            <a:xfrm rot="21600000">
              <a:off x="1140483" y="3525265"/>
              <a:ext cx="4147695" cy="416214"/>
            </a:xfrm>
            <a:prstGeom prst="rect">
              <a:avLst/>
            </a:prstGeom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88893" tIns="60960" rIns="113792" bIns="60960" numCol="1" spcCol="1270" anchor="ctr" anchorCtr="0">
              <a:no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cap="none" spc="150" dirty="0" smtClean="0">
                  <a:ln w="1143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Conclusion et perspectives</a:t>
              </a:r>
              <a:endParaRPr lang="fr-FR" sz="1600" b="1" kern="1200" cap="none" spc="150" dirty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1" name="Ellipse 20"/>
          <p:cNvSpPr/>
          <p:nvPr/>
        </p:nvSpPr>
        <p:spPr>
          <a:xfrm>
            <a:off x="-331598" y="5058188"/>
            <a:ext cx="655126" cy="655126"/>
          </a:xfrm>
          <a:prstGeom prst="ellipse">
            <a:avLst/>
          </a:prstGeom>
          <a:solidFill>
            <a:srgbClr val="DA0000"/>
          </a:solid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50000"/>
              <a:hueOff val="21176"/>
              <a:satOff val="552"/>
              <a:lumOff val="-1899"/>
              <a:alphaOff val="0"/>
            </a:schemeClr>
          </a:fillRef>
          <a:effectRef idx="2">
            <a:schemeClr val="accent3">
              <a:tint val="50000"/>
              <a:hueOff val="21176"/>
              <a:satOff val="552"/>
              <a:lumOff val="-189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Ellipse 31"/>
          <p:cNvSpPr/>
          <p:nvPr/>
        </p:nvSpPr>
        <p:spPr>
          <a:xfrm>
            <a:off x="-540568" y="1655441"/>
            <a:ext cx="655126" cy="655126"/>
          </a:xfrm>
          <a:prstGeom prst="ellipse">
            <a:avLst/>
          </a:prstGeom>
          <a:solidFill>
            <a:srgbClr val="DA0000"/>
          </a:solid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50000"/>
              <a:hueOff val="5294"/>
              <a:satOff val="138"/>
              <a:lumOff val="-475"/>
              <a:alphaOff val="0"/>
            </a:schemeClr>
          </a:fillRef>
          <a:effectRef idx="2">
            <a:schemeClr val="accent3">
              <a:tint val="50000"/>
              <a:hueOff val="5294"/>
              <a:satOff val="138"/>
              <a:lumOff val="-47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35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2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310063" y="770196"/>
            <a:ext cx="198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Objectifs du projet</a:t>
            </a:r>
            <a:endParaRPr lang="fr-FR" sz="1600" b="1" u="sng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ndir un rectangle avec un coin diagonal 24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Contexte général</a:t>
            </a:r>
            <a:endParaRPr lang="fr-F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rrondir un rectangle avec un coin diagonal 25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rrondir un rectangle avec un coin diagonal 26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Spécification des besoins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rrondir un rectangle avec un coin diagonal 27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Arrondir un rectangle avec un coin diagonal 28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9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175069733"/>
              </p:ext>
            </p:extLst>
          </p:nvPr>
        </p:nvGraphicFramePr>
        <p:xfrm>
          <a:off x="1253071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49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1" t="14285" r="19496" b="64296"/>
          <a:stretch/>
        </p:blipFill>
        <p:spPr bwMode="auto">
          <a:xfrm>
            <a:off x="605252" y="2724512"/>
            <a:ext cx="8263189" cy="20164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131840" y="770196"/>
            <a:ext cx="2387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Planning de réalisation</a:t>
            </a:r>
            <a:endParaRPr lang="fr-FR" sz="1600" b="1" u="sng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Arrondir un rectangle avec un coin diagonal 35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Contexte général</a:t>
            </a:r>
            <a:endParaRPr lang="fr-F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Arrondir un rectangle avec un coin diagonal 36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Arrondir un rectangle avec un coin diagonal 37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Spécification des besoins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rrondir un rectangle avec un coin diagonal 38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rrondir un rectangle avec un coin diagonal 39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32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Légende à une bordure 1 1"/>
          <p:cNvSpPr/>
          <p:nvPr/>
        </p:nvSpPr>
        <p:spPr>
          <a:xfrm>
            <a:off x="1093360" y="2068655"/>
            <a:ext cx="1174384" cy="522716"/>
          </a:xfrm>
          <a:prstGeom prst="accentCallout1">
            <a:avLst>
              <a:gd name="adj1" fmla="val 27032"/>
              <a:gd name="adj2" fmla="val 3289"/>
              <a:gd name="adj3" fmla="val 298613"/>
              <a:gd name="adj4" fmla="val -19855"/>
            </a:avLst>
          </a:prstGeom>
          <a:noFill/>
          <a:ln w="12700">
            <a:solidFill>
              <a:srgbClr val="D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tx1"/>
                </a:solidFill>
                <a:latin typeface="+mj-lt"/>
              </a:rPr>
              <a:t>Présentation du projet</a:t>
            </a:r>
            <a:endParaRPr lang="fr-F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Légende à une bordure 1 16"/>
          <p:cNvSpPr/>
          <p:nvPr/>
        </p:nvSpPr>
        <p:spPr>
          <a:xfrm>
            <a:off x="2771800" y="2251007"/>
            <a:ext cx="1174384" cy="360040"/>
          </a:xfrm>
          <a:prstGeom prst="accentCallout1">
            <a:avLst>
              <a:gd name="adj1" fmla="val 27032"/>
              <a:gd name="adj2" fmla="val 3289"/>
              <a:gd name="adj3" fmla="val 530724"/>
              <a:gd name="adj4" fmla="val -23241"/>
            </a:avLst>
          </a:prstGeom>
          <a:noFill/>
          <a:ln w="12700">
            <a:solidFill>
              <a:srgbClr val="D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tx1"/>
                </a:solidFill>
                <a:latin typeface="+mj-lt"/>
              </a:rPr>
              <a:t>MOA</a:t>
            </a:r>
            <a:endParaRPr lang="fr-F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Légende à une bordure 1 17"/>
          <p:cNvSpPr/>
          <p:nvPr/>
        </p:nvSpPr>
        <p:spPr>
          <a:xfrm flipH="1">
            <a:off x="4932040" y="2149993"/>
            <a:ext cx="953594" cy="360040"/>
          </a:xfrm>
          <a:prstGeom prst="accentCallout1">
            <a:avLst>
              <a:gd name="adj1" fmla="val 27032"/>
              <a:gd name="adj2" fmla="val 3289"/>
              <a:gd name="adj3" fmla="val 608020"/>
              <a:gd name="adj4" fmla="val -48256"/>
            </a:avLst>
          </a:prstGeom>
          <a:noFill/>
          <a:ln w="12700">
            <a:solidFill>
              <a:srgbClr val="D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 smtClean="0">
                <a:solidFill>
                  <a:schemeClr val="tx1"/>
                </a:solidFill>
                <a:latin typeface="+mj-lt"/>
              </a:rPr>
              <a:t>MOE</a:t>
            </a:r>
            <a:endParaRPr lang="fr-F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Légende à une bordure 1 18"/>
          <p:cNvSpPr/>
          <p:nvPr/>
        </p:nvSpPr>
        <p:spPr>
          <a:xfrm flipH="1">
            <a:off x="6509998" y="1791170"/>
            <a:ext cx="1287328" cy="360040"/>
          </a:xfrm>
          <a:prstGeom prst="accentCallout1">
            <a:avLst>
              <a:gd name="adj1" fmla="val 27032"/>
              <a:gd name="adj2" fmla="val 3289"/>
              <a:gd name="adj3" fmla="val 776414"/>
              <a:gd name="adj4" fmla="val -24785"/>
            </a:avLst>
          </a:prstGeom>
          <a:noFill/>
          <a:ln w="12700">
            <a:solidFill>
              <a:srgbClr val="D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 smtClean="0">
                <a:solidFill>
                  <a:schemeClr val="tx1"/>
                </a:solidFill>
                <a:latin typeface="+mj-lt"/>
              </a:rPr>
              <a:t>Implémentation et test</a:t>
            </a:r>
            <a:endParaRPr lang="fr-F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8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31" name="Diagramme 30"/>
          <p:cNvGraphicFramePr/>
          <p:nvPr>
            <p:extLst>
              <p:ext uri="{D42A27DB-BD31-4B8C-83A1-F6EECF244321}">
                <p14:modId xmlns:p14="http://schemas.microsoft.com/office/powerpoint/2010/main" val="3900870557"/>
              </p:ext>
            </p:extLst>
          </p:nvPr>
        </p:nvGraphicFramePr>
        <p:xfrm>
          <a:off x="1524000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Arrondir un rectangle avec un coin diagonal 17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4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2" name="Image 21" descr="D:\EMSI 4\Miniprojet\conception diagramme\méthode agi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753100" cy="234315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2987825" y="770196"/>
            <a:ext cx="2972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Processus de développement</a:t>
            </a:r>
          </a:p>
          <a:p>
            <a:pPr algn="ctr"/>
            <a:endParaRPr lang="fr-FR" sz="12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Raavi" pitchFamily="34" charset="0"/>
              <a:ea typeface="Segoe UI" pitchFamily="34" charset="0"/>
              <a:cs typeface="Raavi" pitchFamily="34" charset="0"/>
            </a:endParaRPr>
          </a:p>
          <a:p>
            <a:pPr algn="ctr"/>
            <a:r>
              <a:rPr lang="fr-FR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avi" pitchFamily="34" charset="0"/>
                <a:ea typeface="Segoe UI" pitchFamily="34" charset="0"/>
                <a:cs typeface="Raavi" pitchFamily="34" charset="0"/>
              </a:rPr>
              <a:t>La méthode minimale générique</a:t>
            </a:r>
            <a:endParaRPr lang="fr-FR" sz="1200" u="sng" dirty="0">
              <a:solidFill>
                <a:schemeClr val="tx1">
                  <a:lumMod val="95000"/>
                  <a:lumOff val="5000"/>
                </a:schemeClr>
              </a:solidFill>
              <a:latin typeface="Raavi" pitchFamily="34" charset="0"/>
              <a:ea typeface="Segoe UI" pitchFamily="34" charset="0"/>
              <a:cs typeface="Raavi" pitchFamily="34" charset="0"/>
            </a:endParaRPr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rrondir un rectangle avec un coin diagonal 23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15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53"/>
          <p:cNvCxnSpPr>
            <a:stCxn id="13" idx="3"/>
            <a:endCxn id="44" idx="2"/>
          </p:cNvCxnSpPr>
          <p:nvPr/>
        </p:nvCxnSpPr>
        <p:spPr>
          <a:xfrm flipH="1" flipV="1">
            <a:off x="4452167" y="3798332"/>
            <a:ext cx="536691" cy="542390"/>
          </a:xfrm>
          <a:prstGeom prst="line">
            <a:avLst/>
          </a:prstGeom>
          <a:ln>
            <a:solidFill>
              <a:srgbClr val="FF8F8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13" idx="1"/>
            <a:endCxn id="44" idx="2"/>
          </p:cNvCxnSpPr>
          <p:nvPr/>
        </p:nvCxnSpPr>
        <p:spPr>
          <a:xfrm flipV="1">
            <a:off x="3887273" y="3798332"/>
            <a:ext cx="564894" cy="542390"/>
          </a:xfrm>
          <a:prstGeom prst="line">
            <a:avLst/>
          </a:prstGeom>
          <a:ln>
            <a:solidFill>
              <a:srgbClr val="FF8F8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8</a:t>
            </a:fld>
            <a:endParaRPr lang="fr-FR"/>
          </a:p>
        </p:txBody>
      </p:sp>
      <p:cxnSp>
        <p:nvCxnSpPr>
          <p:cNvPr id="3" name="Connecteur droit 2"/>
          <p:cNvCxnSpPr>
            <a:stCxn id="13" idx="2"/>
            <a:endCxn id="20" idx="0"/>
          </p:cNvCxnSpPr>
          <p:nvPr/>
        </p:nvCxnSpPr>
        <p:spPr>
          <a:xfrm flipH="1">
            <a:off x="3579542" y="4525388"/>
            <a:ext cx="858524" cy="531518"/>
          </a:xfrm>
          <a:prstGeom prst="line">
            <a:avLst/>
          </a:prstGeom>
          <a:ln>
            <a:solidFill>
              <a:srgbClr val="FF8F8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8" idx="0"/>
            <a:endCxn id="13" idx="3"/>
          </p:cNvCxnSpPr>
          <p:nvPr/>
        </p:nvCxnSpPr>
        <p:spPr>
          <a:xfrm flipH="1" flipV="1">
            <a:off x="4988858" y="4340722"/>
            <a:ext cx="2233730" cy="704093"/>
          </a:xfrm>
          <a:prstGeom prst="line">
            <a:avLst/>
          </a:prstGeom>
          <a:ln>
            <a:solidFill>
              <a:srgbClr val="FF8F8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9" idx="0"/>
            <a:endCxn id="13" idx="2"/>
          </p:cNvCxnSpPr>
          <p:nvPr/>
        </p:nvCxnSpPr>
        <p:spPr>
          <a:xfrm flipH="1" flipV="1">
            <a:off x="4438066" y="4525388"/>
            <a:ext cx="824060" cy="531518"/>
          </a:xfrm>
          <a:prstGeom prst="line">
            <a:avLst/>
          </a:prstGeom>
          <a:ln>
            <a:solidFill>
              <a:srgbClr val="FF8F8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3" idx="1"/>
            <a:endCxn id="23" idx="0"/>
          </p:cNvCxnSpPr>
          <p:nvPr/>
        </p:nvCxnSpPr>
        <p:spPr>
          <a:xfrm flipH="1">
            <a:off x="1829084" y="4340722"/>
            <a:ext cx="2058189" cy="708640"/>
          </a:xfrm>
          <a:prstGeom prst="line">
            <a:avLst/>
          </a:prstGeom>
          <a:ln>
            <a:solidFill>
              <a:srgbClr val="FF8F8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344783" y="5044815"/>
            <a:ext cx="1755609" cy="369332"/>
          </a:xfrm>
          <a:prstGeom prst="rect">
            <a:avLst/>
          </a:prstGeom>
          <a:ln>
            <a:solidFill>
              <a:srgbClr val="FF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Communication</a:t>
            </a:r>
            <a:endParaRPr lang="fr-FR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644008" y="5056906"/>
            <a:ext cx="1236236" cy="369332"/>
          </a:xfrm>
          <a:prstGeom prst="rect">
            <a:avLst/>
          </a:prstGeom>
          <a:ln>
            <a:solidFill>
              <a:srgbClr val="FF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Simplicité</a:t>
            </a:r>
            <a:endParaRPr lang="fr-FR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19132" y="5056906"/>
            <a:ext cx="1120820" cy="369332"/>
          </a:xfrm>
          <a:prstGeom prst="rect">
            <a:avLst/>
          </a:prstGeom>
          <a:ln>
            <a:solidFill>
              <a:srgbClr val="FF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Feedback</a:t>
            </a:r>
            <a:endParaRPr lang="fr-FR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80385" y="5049362"/>
            <a:ext cx="1497397" cy="369332"/>
          </a:xfrm>
          <a:prstGeom prst="rect">
            <a:avLst/>
          </a:prstGeom>
          <a:ln>
            <a:solidFill>
              <a:srgbClr val="FF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Transparence</a:t>
            </a:r>
            <a:endParaRPr lang="fr-FR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87273" y="4156056"/>
            <a:ext cx="1101585" cy="369332"/>
          </a:xfrm>
          <a:prstGeom prst="rect">
            <a:avLst/>
          </a:prstGeom>
          <a:solidFill>
            <a:srgbClr val="FF8F8F"/>
          </a:solidFill>
          <a:ln>
            <a:solidFill>
              <a:srgbClr val="FF8F8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/>
              <a:t>Pratiques</a:t>
            </a:r>
            <a:endParaRPr lang="fr-FR" dirty="0"/>
          </a:p>
        </p:txBody>
      </p:sp>
      <p:sp>
        <p:nvSpPr>
          <p:cNvPr id="29" name="Arrondir un rectangle avec un coin diagonal 28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30" name="Arrondir un rectangle avec un coin diagonal 29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Arrondir un rectangle avec un coin diagonal 30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987825" y="770196"/>
            <a:ext cx="2972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Processus de développement</a:t>
            </a:r>
          </a:p>
          <a:p>
            <a:pPr algn="ctr"/>
            <a:endParaRPr lang="fr-FR" sz="12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Raavi" pitchFamily="34" charset="0"/>
              <a:ea typeface="Segoe UI" pitchFamily="34" charset="0"/>
              <a:cs typeface="Raavi" pitchFamily="34" charset="0"/>
            </a:endParaRPr>
          </a:p>
          <a:p>
            <a:pPr algn="ctr"/>
            <a:r>
              <a:rPr lang="fr-FR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avi" pitchFamily="34" charset="0"/>
                <a:ea typeface="Segoe UI" pitchFamily="34" charset="0"/>
                <a:cs typeface="Raavi" pitchFamily="34" charset="0"/>
              </a:rPr>
              <a:t>La méthode minimale générique</a:t>
            </a:r>
            <a:endParaRPr lang="fr-FR" sz="1200" u="sng" dirty="0">
              <a:solidFill>
                <a:schemeClr val="tx1">
                  <a:lumMod val="95000"/>
                  <a:lumOff val="5000"/>
                </a:schemeClr>
              </a:solidFill>
              <a:latin typeface="Raavi" pitchFamily="34" charset="0"/>
              <a:ea typeface="Segoe UI" pitchFamily="34" charset="0"/>
              <a:cs typeface="Raavi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993901" y="1765431"/>
            <a:ext cx="960520" cy="369332"/>
          </a:xfrm>
          <a:prstGeom prst="rect">
            <a:avLst/>
          </a:prstGeom>
          <a:solidFill>
            <a:srgbClr val="FF8F8F"/>
          </a:solidFill>
          <a:ln>
            <a:solidFill>
              <a:srgbClr val="FF8F8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/>
              <a:t>Besoins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2277832" y="2661620"/>
            <a:ext cx="1358064" cy="369332"/>
          </a:xfrm>
          <a:prstGeom prst="rect">
            <a:avLst/>
          </a:prstGeom>
          <a:solidFill>
            <a:srgbClr val="FF8F8F"/>
          </a:solidFill>
          <a:ln>
            <a:solidFill>
              <a:srgbClr val="FF8F8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/>
              <a:t>Fonctionnel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155642" y="2661620"/>
            <a:ext cx="1200906" cy="369332"/>
          </a:xfrm>
          <a:prstGeom prst="rect">
            <a:avLst/>
          </a:prstGeom>
          <a:solidFill>
            <a:srgbClr val="FF8F8F"/>
          </a:solidFill>
          <a:ln>
            <a:solidFill>
              <a:srgbClr val="FF8F8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/>
              <a:t>Technique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612834" y="3429000"/>
            <a:ext cx="1678666" cy="369332"/>
          </a:xfrm>
          <a:prstGeom prst="rect">
            <a:avLst/>
          </a:prstGeom>
          <a:solidFill>
            <a:srgbClr val="FF8F8F"/>
          </a:solidFill>
          <a:ln>
            <a:solidFill>
              <a:srgbClr val="FF8F8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3535711" y="4221088"/>
            <a:ext cx="87662" cy="119634"/>
          </a:xfrm>
          <a:prstGeom prst="ellipse">
            <a:avLst/>
          </a:prstGeom>
          <a:noFill/>
          <a:ln w="12700">
            <a:solidFill>
              <a:srgbClr val="F5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3143125" y="4086749"/>
            <a:ext cx="240062" cy="272034"/>
          </a:xfrm>
          <a:prstGeom prst="ellipse">
            <a:avLst/>
          </a:prstGeom>
          <a:noFill/>
          <a:ln w="12700">
            <a:solidFill>
              <a:srgbClr val="F5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259632" y="3798331"/>
            <a:ext cx="1697232" cy="482573"/>
          </a:xfrm>
          <a:prstGeom prst="ellipse">
            <a:avLst/>
          </a:prstGeom>
          <a:noFill/>
          <a:ln w="12700">
            <a:solidFill>
              <a:srgbClr val="F5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eXtreme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6452035" y="2372854"/>
            <a:ext cx="87662" cy="119634"/>
          </a:xfrm>
          <a:prstGeom prst="ellipse">
            <a:avLst/>
          </a:prstGeom>
          <a:noFill/>
          <a:ln w="12700">
            <a:solidFill>
              <a:srgbClr val="F5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6736820" y="2182425"/>
            <a:ext cx="240062" cy="272034"/>
          </a:xfrm>
          <a:prstGeom prst="ellipse">
            <a:avLst/>
          </a:prstGeom>
          <a:noFill/>
          <a:ln w="12700">
            <a:solidFill>
              <a:srgbClr val="F5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6991040" y="1699852"/>
            <a:ext cx="1697232" cy="482573"/>
          </a:xfrm>
          <a:prstGeom prst="ellipse">
            <a:avLst/>
          </a:prstGeom>
          <a:noFill/>
          <a:ln w="12700">
            <a:solidFill>
              <a:srgbClr val="F5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Unified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Connecteur droit 56"/>
          <p:cNvCxnSpPr>
            <a:stCxn id="44" idx="0"/>
            <a:endCxn id="42" idx="2"/>
          </p:cNvCxnSpPr>
          <p:nvPr/>
        </p:nvCxnSpPr>
        <p:spPr>
          <a:xfrm flipH="1" flipV="1">
            <a:off x="2956864" y="3030952"/>
            <a:ext cx="1495303" cy="398048"/>
          </a:xfrm>
          <a:prstGeom prst="line">
            <a:avLst/>
          </a:prstGeom>
          <a:ln>
            <a:solidFill>
              <a:srgbClr val="FF8F8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44" idx="0"/>
            <a:endCxn id="43" idx="2"/>
          </p:cNvCxnSpPr>
          <p:nvPr/>
        </p:nvCxnSpPr>
        <p:spPr>
          <a:xfrm flipV="1">
            <a:off x="4452167" y="3030952"/>
            <a:ext cx="1303928" cy="398048"/>
          </a:xfrm>
          <a:prstGeom prst="line">
            <a:avLst/>
          </a:prstGeom>
          <a:ln>
            <a:solidFill>
              <a:srgbClr val="FF8F8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42" idx="0"/>
            <a:endCxn id="41" idx="2"/>
          </p:cNvCxnSpPr>
          <p:nvPr/>
        </p:nvCxnSpPr>
        <p:spPr>
          <a:xfrm flipV="1">
            <a:off x="2956864" y="2134763"/>
            <a:ext cx="1517297" cy="526857"/>
          </a:xfrm>
          <a:prstGeom prst="line">
            <a:avLst/>
          </a:prstGeom>
          <a:ln>
            <a:solidFill>
              <a:srgbClr val="FF8F8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43" idx="0"/>
            <a:endCxn id="41" idx="2"/>
          </p:cNvCxnSpPr>
          <p:nvPr/>
        </p:nvCxnSpPr>
        <p:spPr>
          <a:xfrm flipH="1" flipV="1">
            <a:off x="4474161" y="2134763"/>
            <a:ext cx="1281934" cy="526857"/>
          </a:xfrm>
          <a:prstGeom prst="line">
            <a:avLst/>
          </a:prstGeom>
          <a:ln>
            <a:solidFill>
              <a:srgbClr val="FF8F8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70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ssamgani\Desktop\mlkqzjml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624"/>
            <a:ext cx="890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0EB9F2-7AA7-4A01-8309-A2D9A37066A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672232" y="1517248"/>
            <a:ext cx="1640193" cy="369332"/>
          </a:xfrm>
          <a:prstGeom prst="rect">
            <a:avLst/>
          </a:prstGeom>
          <a:solidFill>
            <a:srgbClr val="F5CBCB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/>
              <a:t>Mise en œuvre</a:t>
            </a:r>
          </a:p>
        </p:txBody>
      </p:sp>
      <p:sp>
        <p:nvSpPr>
          <p:cNvPr id="2" name="Ellipse 1"/>
          <p:cNvSpPr/>
          <p:nvPr/>
        </p:nvSpPr>
        <p:spPr>
          <a:xfrm>
            <a:off x="2837126" y="2155704"/>
            <a:ext cx="3400594" cy="3217512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Objectif global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553275" y="5687871"/>
            <a:ext cx="25346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Déterminer les objectifs globaux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989526" y="2308104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Objectif élémentaire</a:t>
            </a:r>
            <a:endParaRPr lang="fr-FR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4403138" y="2124606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Objectif élémentaire</a:t>
            </a:r>
            <a:endParaRPr lang="fr-FR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5472180" y="3068960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Objectif élémentaire</a:t>
            </a:r>
            <a:endParaRPr lang="fr-FR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906817" y="3312328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Objectif élémentaire</a:t>
            </a:r>
            <a:endParaRPr lang="fr-FR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341454" y="3501415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Objectif élémentaire</a:t>
            </a:r>
            <a:endParaRPr lang="fr-FR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3284004" y="4408004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Objectif élémentaire</a:t>
            </a:r>
            <a:endParaRPr lang="fr-FR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4970023" y="4390614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Objectif élémentaire</a:t>
            </a:r>
            <a:endParaRPr lang="fr-FR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890698" y="5693186"/>
            <a:ext cx="15905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Diviser pour régner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2987824" y="2316354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Test unitaire</a:t>
            </a:r>
          </a:p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Codage</a:t>
            </a:r>
          </a:p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Vérification</a:t>
            </a:r>
          </a:p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Déploiement</a:t>
            </a:r>
            <a:endParaRPr lang="fr-FR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4401436" y="2132856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 unitaire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Codage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Vérification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Déploiement</a:t>
            </a:r>
          </a:p>
        </p:txBody>
      </p:sp>
      <p:sp>
        <p:nvSpPr>
          <p:cNvPr id="35" name="Ellipse 34"/>
          <p:cNvSpPr/>
          <p:nvPr/>
        </p:nvSpPr>
        <p:spPr>
          <a:xfrm>
            <a:off x="5470478" y="3077210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 unitaire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Codage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Vérification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Déploiement</a:t>
            </a:r>
          </a:p>
        </p:txBody>
      </p:sp>
      <p:sp>
        <p:nvSpPr>
          <p:cNvPr id="36" name="Ellipse 35"/>
          <p:cNvSpPr/>
          <p:nvPr/>
        </p:nvSpPr>
        <p:spPr>
          <a:xfrm>
            <a:off x="3905115" y="3320578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 unitaire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Codage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Vérification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Déploiement</a:t>
            </a:r>
          </a:p>
        </p:txBody>
      </p:sp>
      <p:sp>
        <p:nvSpPr>
          <p:cNvPr id="37" name="Ellipse 36"/>
          <p:cNvSpPr/>
          <p:nvPr/>
        </p:nvSpPr>
        <p:spPr>
          <a:xfrm>
            <a:off x="2339752" y="3509665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 unitaire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Codage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Vérification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Déploiement</a:t>
            </a:r>
          </a:p>
        </p:txBody>
      </p:sp>
      <p:sp>
        <p:nvSpPr>
          <p:cNvPr id="38" name="Ellipse 37"/>
          <p:cNvSpPr/>
          <p:nvPr/>
        </p:nvSpPr>
        <p:spPr>
          <a:xfrm>
            <a:off x="3282302" y="4416254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 unitaire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Codage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Vérification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Déploiement</a:t>
            </a:r>
          </a:p>
        </p:txBody>
      </p:sp>
      <p:sp>
        <p:nvSpPr>
          <p:cNvPr id="39" name="Ellipse 38"/>
          <p:cNvSpPr/>
          <p:nvPr/>
        </p:nvSpPr>
        <p:spPr>
          <a:xfrm>
            <a:off x="4976254" y="4398864"/>
            <a:ext cx="1261212" cy="1193311"/>
          </a:xfrm>
          <a:prstGeom prst="ellipse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 unitaire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Codage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Vérification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 algn="ctr"/>
            <a:r>
              <a:rPr lang="fr-FR" sz="900" dirty="0">
                <a:latin typeface="Times New Roman" pitchFamily="18" charset="0"/>
                <a:cs typeface="Times New Roman" pitchFamily="18" charset="0"/>
              </a:rPr>
              <a:t>Déploiement</a:t>
            </a:r>
          </a:p>
        </p:txBody>
      </p:sp>
      <p:cxnSp>
        <p:nvCxnSpPr>
          <p:cNvPr id="7" name="Connecteur droit avec flèche 6"/>
          <p:cNvCxnSpPr>
            <a:stCxn id="33" idx="4"/>
            <a:endCxn id="29" idx="0"/>
          </p:cNvCxnSpPr>
          <p:nvPr/>
        </p:nvCxnSpPr>
        <p:spPr>
          <a:xfrm>
            <a:off x="3618430" y="3509665"/>
            <a:ext cx="296180" cy="898339"/>
          </a:xfrm>
          <a:prstGeom prst="straightConnector1">
            <a:avLst/>
          </a:prstGeom>
          <a:ln>
            <a:solidFill>
              <a:srgbClr val="FF8F8F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4558930" y="3958834"/>
            <a:ext cx="962641" cy="1079316"/>
          </a:xfrm>
          <a:prstGeom prst="straightConnector1">
            <a:avLst/>
          </a:prstGeom>
          <a:ln>
            <a:solidFill>
              <a:srgbClr val="FF8F8F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5" idx="4"/>
          </p:cNvCxnSpPr>
          <p:nvPr/>
        </p:nvCxnSpPr>
        <p:spPr>
          <a:xfrm flipH="1">
            <a:off x="5834914" y="4270521"/>
            <a:ext cx="266170" cy="212102"/>
          </a:xfrm>
          <a:prstGeom prst="straightConnector1">
            <a:avLst/>
          </a:prstGeom>
          <a:ln>
            <a:solidFill>
              <a:srgbClr val="FF8F8F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3553275" y="3077210"/>
            <a:ext cx="955637" cy="774274"/>
          </a:xfrm>
          <a:prstGeom prst="straightConnector1">
            <a:avLst/>
          </a:prstGeom>
          <a:ln>
            <a:solidFill>
              <a:srgbClr val="FF8F8F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5233510" y="3312328"/>
            <a:ext cx="290516" cy="1072887"/>
          </a:xfrm>
          <a:prstGeom prst="straightConnector1">
            <a:avLst/>
          </a:prstGeom>
          <a:ln>
            <a:solidFill>
              <a:srgbClr val="FF8F8F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600965" y="4029117"/>
            <a:ext cx="304150" cy="0"/>
          </a:xfrm>
          <a:prstGeom prst="straightConnector1">
            <a:avLst/>
          </a:prstGeom>
          <a:ln>
            <a:solidFill>
              <a:srgbClr val="FF8F8F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3561592" y="5713511"/>
            <a:ext cx="25332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Concevoir – Développer - Tester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rrondir un rectangle avec un coin diagonal 51"/>
          <p:cNvSpPr/>
          <p:nvPr/>
        </p:nvSpPr>
        <p:spPr>
          <a:xfrm>
            <a:off x="60896" y="446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Contexte général</a:t>
            </a: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6114108" y="31924"/>
            <a:ext cx="1725548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Conclusion &amp; Perspectives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Arrondir un rectangle avec un coin diagonal 53"/>
          <p:cNvSpPr/>
          <p:nvPr/>
        </p:nvSpPr>
        <p:spPr>
          <a:xfrm>
            <a:off x="1829084" y="44624"/>
            <a:ext cx="1400164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Spécification des besoins</a:t>
            </a:r>
          </a:p>
        </p:txBody>
      </p:sp>
      <p:sp>
        <p:nvSpPr>
          <p:cNvPr id="55" name="Arrondir un rectangle avec un coin diagonal 54"/>
          <p:cNvSpPr/>
          <p:nvPr/>
        </p:nvSpPr>
        <p:spPr>
          <a:xfrm>
            <a:off x="3263156" y="44624"/>
            <a:ext cx="1825600" cy="504056"/>
          </a:xfrm>
          <a:prstGeom prst="round2DiagRect">
            <a:avLst/>
          </a:prstGeom>
          <a:gradFill flip="none" rotWithShape="1">
            <a:gsLst>
              <a:gs pos="0">
                <a:srgbClr val="F5CBCB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Etude analytique &amp; conception</a:t>
            </a: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5131196" y="44624"/>
            <a:ext cx="935000" cy="504056"/>
          </a:xfrm>
          <a:prstGeom prst="round2DiagRect">
            <a:avLst/>
          </a:prstGeom>
          <a:ln w="6350">
            <a:solidFill>
              <a:srgbClr val="DA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Mise en œuvre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itre 1"/>
          <p:cNvSpPr txBox="1">
            <a:spLocks/>
          </p:cNvSpPr>
          <p:nvPr/>
        </p:nvSpPr>
        <p:spPr>
          <a:xfrm>
            <a:off x="671767" y="6135487"/>
            <a:ext cx="3498002" cy="793229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fr-FR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z="1000" dirty="0"/>
              <a:t>5ème année IIR – Option MIAGE</a:t>
            </a:r>
          </a:p>
        </p:txBody>
      </p:sp>
      <p:sp>
        <p:nvSpPr>
          <p:cNvPr id="47" name="ZoneTexte 21"/>
          <p:cNvSpPr txBox="1">
            <a:spLocks noChangeArrowheads="1"/>
          </p:cNvSpPr>
          <p:nvPr/>
        </p:nvSpPr>
        <p:spPr bwMode="auto">
          <a:xfrm>
            <a:off x="7380312" y="6413200"/>
            <a:ext cx="1116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rPr>
              <a:t>Génie Logiciel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987825" y="770196"/>
            <a:ext cx="2972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Processus de développement</a:t>
            </a:r>
          </a:p>
          <a:p>
            <a:pPr algn="ctr"/>
            <a:endParaRPr lang="fr-FR" sz="12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Raavi" pitchFamily="34" charset="0"/>
              <a:ea typeface="Segoe UI" pitchFamily="34" charset="0"/>
              <a:cs typeface="Raavi" pitchFamily="34" charset="0"/>
            </a:endParaRPr>
          </a:p>
          <a:p>
            <a:pPr algn="ctr"/>
            <a:r>
              <a:rPr lang="fr-FR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avi" pitchFamily="34" charset="0"/>
                <a:ea typeface="Segoe UI" pitchFamily="34" charset="0"/>
                <a:cs typeface="Raavi" pitchFamily="34" charset="0"/>
              </a:rPr>
              <a:t>La méthode minimale générique</a:t>
            </a:r>
            <a:endParaRPr lang="fr-FR" sz="1200" u="sng" dirty="0">
              <a:solidFill>
                <a:schemeClr val="tx1">
                  <a:lumMod val="95000"/>
                  <a:lumOff val="5000"/>
                </a:schemeClr>
              </a:solidFill>
              <a:latin typeface="Raavi" pitchFamily="34" charset="0"/>
              <a:ea typeface="Segoe UI" pitchFamily="34" charset="0"/>
              <a:cs typeface="Raavi" pitchFamily="34" charset="0"/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8163147" y="728556"/>
            <a:ext cx="2920505" cy="0"/>
          </a:xfrm>
          <a:prstGeom prst="line">
            <a:avLst/>
          </a:prstGeom>
          <a:ln>
            <a:solidFill>
              <a:srgbClr val="DA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2" grpId="1" animBg="1"/>
      <p:bldP spid="22" grpId="0"/>
      <p:bldP spid="22" grpId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/>
      <p:bldP spid="32" grpId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9" grpId="0"/>
      <p:bldP spid="46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5855</TotalTime>
  <Words>830</Words>
  <Application>Microsoft Office PowerPoint</Application>
  <PresentationFormat>Affichage à l'écran (4:3)</PresentationFormat>
  <Paragraphs>299</Paragraphs>
  <Slides>22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Exécutif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Essamgani</dc:creator>
  <cp:lastModifiedBy>Essamgani</cp:lastModifiedBy>
  <cp:revision>239</cp:revision>
  <dcterms:created xsi:type="dcterms:W3CDTF">2011-06-25T01:54:03Z</dcterms:created>
  <dcterms:modified xsi:type="dcterms:W3CDTF">2012-01-26T14:14:42Z</dcterms:modified>
</cp:coreProperties>
</file>