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Open Sans" charset="1" panose="00000000000000000000"/>
      <p:regular r:id="rId20"/>
    </p:embeddedFont>
    <p:embeddedFont>
      <p:font typeface="Open Sans Bold" charset="1" panose="00000000000000000000"/>
      <p:regular r:id="rId21"/>
    </p:embeddedFont>
    <p:embeddedFont>
      <p:font typeface="Canva Sans" charset="1" panose="020B0503030501040103"/>
      <p:regular r:id="rId22"/>
    </p:embeddedFont>
    <p:embeddedFont>
      <p:font typeface="Open Sans Italics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Relationship Id="rId8" Target="../media/image1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20.png" Type="http://schemas.openxmlformats.org/officeDocument/2006/relationships/image"/><Relationship Id="rId5" Target="../media/image21.png" Type="http://schemas.openxmlformats.org/officeDocument/2006/relationships/image"/><Relationship Id="rId6" Target="../media/image22.png" Type="http://schemas.openxmlformats.org/officeDocument/2006/relationships/image"/><Relationship Id="rId7" Target="../media/image2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16655" y="9479696"/>
            <a:ext cx="6727507" cy="553998"/>
            <a:chOff x="0" y="0"/>
            <a:chExt cx="8970010" cy="7386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70010" cy="738664"/>
            </a:xfrm>
            <a:custGeom>
              <a:avLst/>
              <a:gdLst/>
              <a:ahLst/>
              <a:cxnLst/>
              <a:rect r="r" b="b" t="t" l="l"/>
              <a:pathLst>
                <a:path h="738664" w="8970010">
                  <a:moveTo>
                    <a:pt x="0" y="0"/>
                  </a:moveTo>
                  <a:lnTo>
                    <a:pt x="8970010" y="0"/>
                  </a:lnTo>
                  <a:lnTo>
                    <a:pt x="8970010" y="738664"/>
                  </a:lnTo>
                  <a:lnTo>
                    <a:pt x="0" y="7386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8970010" cy="738664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Title of the presentation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Organizational unit of TU Dresden / Last Name, First Name of the speaker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Location or occasion of the presentation // May 4, 2022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736580" y="9459666"/>
            <a:ext cx="1057275" cy="553998"/>
            <a:chOff x="0" y="0"/>
            <a:chExt cx="1409700" cy="73866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09700" cy="738664"/>
            </a:xfrm>
            <a:custGeom>
              <a:avLst/>
              <a:gdLst/>
              <a:ahLst/>
              <a:cxnLst/>
              <a:rect r="r" b="b" t="t" l="l"/>
              <a:pathLst>
                <a:path h="738664" w="1409700">
                  <a:moveTo>
                    <a:pt x="0" y="0"/>
                  </a:moveTo>
                  <a:lnTo>
                    <a:pt x="1409700" y="0"/>
                  </a:lnTo>
                  <a:lnTo>
                    <a:pt x="1409700" y="738664"/>
                  </a:lnTo>
                  <a:lnTo>
                    <a:pt x="0" y="73866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0"/>
              <a:ext cx="1409700" cy="738664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439"/>
                </a:lnSpc>
              </a:pP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Slide ‹Nr.›</a:t>
              </a:r>
            </a:p>
            <a:p>
              <a:pPr algn="l">
                <a:lnSpc>
                  <a:spcPts val="143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57300" y="9501072"/>
            <a:ext cx="1674276" cy="486000"/>
          </a:xfrm>
          <a:custGeom>
            <a:avLst/>
            <a:gdLst/>
            <a:ahLst/>
            <a:cxnLst/>
            <a:rect r="r" b="b" t="t" l="l"/>
            <a:pathLst>
              <a:path h="486000" w="1674276">
                <a:moveTo>
                  <a:pt x="0" y="0"/>
                </a:moveTo>
                <a:lnTo>
                  <a:pt x="1674276" y="0"/>
                </a:lnTo>
                <a:lnTo>
                  <a:pt x="1674276" y="486000"/>
                </a:lnTo>
                <a:lnTo>
                  <a:pt x="0" y="48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" t="0" r="-53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382397" y="9473664"/>
            <a:ext cx="1455718" cy="540000"/>
          </a:xfrm>
          <a:custGeom>
            <a:avLst/>
            <a:gdLst/>
            <a:ahLst/>
            <a:cxnLst/>
            <a:rect r="r" b="b" t="t" l="l"/>
            <a:pathLst>
              <a:path h="540000" w="1455718">
                <a:moveTo>
                  <a:pt x="0" y="0"/>
                </a:moveTo>
                <a:lnTo>
                  <a:pt x="1455719" y="0"/>
                </a:lnTo>
                <a:lnTo>
                  <a:pt x="1455719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28" r="0" b="-328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609522" y="495162"/>
            <a:ext cx="2202069" cy="816858"/>
          </a:xfrm>
          <a:custGeom>
            <a:avLst/>
            <a:gdLst/>
            <a:ahLst/>
            <a:cxnLst/>
            <a:rect r="r" b="b" t="t" l="l"/>
            <a:pathLst>
              <a:path h="816858" w="2202069">
                <a:moveTo>
                  <a:pt x="0" y="0"/>
                </a:moveTo>
                <a:lnTo>
                  <a:pt x="2202069" y="0"/>
                </a:lnTo>
                <a:lnTo>
                  <a:pt x="2202069" y="816858"/>
                </a:lnTo>
                <a:lnTo>
                  <a:pt x="0" y="8168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0" r="0" b="-2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35456" y="524974"/>
            <a:ext cx="2646000" cy="767368"/>
          </a:xfrm>
          <a:custGeom>
            <a:avLst/>
            <a:gdLst/>
            <a:ahLst/>
            <a:cxnLst/>
            <a:rect r="r" b="b" t="t" l="l"/>
            <a:pathLst>
              <a:path h="767368" w="2646000">
                <a:moveTo>
                  <a:pt x="0" y="0"/>
                </a:moveTo>
                <a:lnTo>
                  <a:pt x="2646000" y="0"/>
                </a:lnTo>
                <a:lnTo>
                  <a:pt x="2646000" y="767369"/>
                </a:lnTo>
                <a:lnTo>
                  <a:pt x="0" y="76736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4" r="0" b="-14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0" y="1807368"/>
            <a:ext cx="18288000" cy="8479634"/>
            <a:chOff x="0" y="0"/>
            <a:chExt cx="24384000" cy="1130617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4384000" cy="11306175"/>
            </a:xfrm>
            <a:custGeom>
              <a:avLst/>
              <a:gdLst/>
              <a:ahLst/>
              <a:cxnLst/>
              <a:rect r="r" b="b" t="t" l="l"/>
              <a:pathLst>
                <a:path h="113061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1306175"/>
                  </a:lnTo>
                  <a:lnTo>
                    <a:pt x="0" y="11306175"/>
                  </a:lnTo>
                  <a:close/>
                </a:path>
              </a:pathLst>
            </a:custGeom>
            <a:gradFill rotWithShape="true">
              <a:gsLst>
                <a:gs pos="14000">
                  <a:srgbClr val="0069B4">
                    <a:alpha val="100000"/>
                  </a:srgbClr>
                </a:gs>
                <a:gs pos="100000">
                  <a:srgbClr val="00305D">
                    <a:alpha val="100000"/>
                  </a:srgbClr>
                </a:gs>
              </a:gsLst>
              <a:lin ang="15000000"/>
            </a:gra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324212" y="4278174"/>
            <a:ext cx="3320622" cy="496639"/>
            <a:chOff x="0" y="0"/>
            <a:chExt cx="4427496" cy="66218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427496" cy="662186"/>
            </a:xfrm>
            <a:custGeom>
              <a:avLst/>
              <a:gdLst/>
              <a:ahLst/>
              <a:cxnLst/>
              <a:rect r="r" b="b" t="t" l="l"/>
              <a:pathLst>
                <a:path h="662186" w="4427496">
                  <a:moveTo>
                    <a:pt x="0" y="0"/>
                  </a:moveTo>
                  <a:lnTo>
                    <a:pt x="4427496" y="0"/>
                  </a:lnTo>
                  <a:lnTo>
                    <a:pt x="4427496" y="662186"/>
                  </a:lnTo>
                  <a:lnTo>
                    <a:pt x="0" y="66218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9525"/>
              <a:ext cx="4427496" cy="65266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879"/>
                </a:lnSpc>
              </a:pPr>
              <a:r>
                <a:rPr lang="en-US" sz="2400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MOD-SEM SuSe25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24157" y="5753559"/>
            <a:ext cx="8150101" cy="993279"/>
            <a:chOff x="0" y="0"/>
            <a:chExt cx="10866801" cy="132437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866801" cy="1324372"/>
            </a:xfrm>
            <a:custGeom>
              <a:avLst/>
              <a:gdLst/>
              <a:ahLst/>
              <a:cxnLst/>
              <a:rect r="r" b="b" t="t" l="l"/>
              <a:pathLst>
                <a:path h="1324372" w="10866801">
                  <a:moveTo>
                    <a:pt x="0" y="0"/>
                  </a:moveTo>
                  <a:lnTo>
                    <a:pt x="10866801" y="0"/>
                  </a:lnTo>
                  <a:lnTo>
                    <a:pt x="10866801" y="1324372"/>
                  </a:lnTo>
                  <a:lnTo>
                    <a:pt x="0" y="13243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9525"/>
              <a:ext cx="10866801" cy="131484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Topic 3 - Phase 1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24158" y="7542354"/>
            <a:ext cx="12064456" cy="496639"/>
            <a:chOff x="0" y="0"/>
            <a:chExt cx="16085942" cy="66218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6085942" cy="662186"/>
            </a:xfrm>
            <a:custGeom>
              <a:avLst/>
              <a:gdLst/>
              <a:ahLst/>
              <a:cxnLst/>
              <a:rect r="r" b="b" t="t" l="l"/>
              <a:pathLst>
                <a:path h="662186" w="16085942">
                  <a:moveTo>
                    <a:pt x="0" y="0"/>
                  </a:moveTo>
                  <a:lnTo>
                    <a:pt x="16085942" y="0"/>
                  </a:lnTo>
                  <a:lnTo>
                    <a:pt x="16085942" y="662186"/>
                  </a:lnTo>
                  <a:lnTo>
                    <a:pt x="0" y="66218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9525"/>
              <a:ext cx="16085942" cy="65266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879"/>
                </a:lnSpc>
              </a:pPr>
              <a:r>
                <a:rPr lang="en-US" sz="2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Gene</a:t>
              </a:r>
              <a:r>
                <a:rPr lang="en-US" sz="2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ration of hyperuniform structures and their analysis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324155" y="6563413"/>
            <a:ext cx="14351910" cy="993279"/>
            <a:chOff x="0" y="0"/>
            <a:chExt cx="19135880" cy="1324372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9135880" cy="1324372"/>
            </a:xfrm>
            <a:custGeom>
              <a:avLst/>
              <a:gdLst/>
              <a:ahLst/>
              <a:cxnLst/>
              <a:rect r="r" b="b" t="t" l="l"/>
              <a:pathLst>
                <a:path h="1324372" w="19135880">
                  <a:moveTo>
                    <a:pt x="0" y="0"/>
                  </a:moveTo>
                  <a:lnTo>
                    <a:pt x="19135880" y="0"/>
                  </a:lnTo>
                  <a:lnTo>
                    <a:pt x="19135880" y="1324372"/>
                  </a:lnTo>
                  <a:lnTo>
                    <a:pt x="0" y="13243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9525"/>
              <a:ext cx="19135880" cy="1314847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Hyperuniformity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7300" y="9501072"/>
            <a:ext cx="1674276" cy="486000"/>
          </a:xfrm>
          <a:custGeom>
            <a:avLst/>
            <a:gdLst/>
            <a:ahLst/>
            <a:cxnLst/>
            <a:rect r="r" b="b" t="t" l="l"/>
            <a:pathLst>
              <a:path h="486000" w="1674276">
                <a:moveTo>
                  <a:pt x="0" y="0"/>
                </a:moveTo>
                <a:lnTo>
                  <a:pt x="1674276" y="0"/>
                </a:lnTo>
                <a:lnTo>
                  <a:pt x="1674276" y="486000"/>
                </a:lnTo>
                <a:lnTo>
                  <a:pt x="0" y="48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" t="0" r="-5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382397" y="9473664"/>
            <a:ext cx="1455718" cy="540000"/>
          </a:xfrm>
          <a:custGeom>
            <a:avLst/>
            <a:gdLst/>
            <a:ahLst/>
            <a:cxnLst/>
            <a:rect r="r" b="b" t="t" l="l"/>
            <a:pathLst>
              <a:path h="540000" w="1455718">
                <a:moveTo>
                  <a:pt x="0" y="0"/>
                </a:moveTo>
                <a:lnTo>
                  <a:pt x="1455719" y="0"/>
                </a:lnTo>
                <a:lnTo>
                  <a:pt x="1455719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28" r="0" b="-328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3"/>
            <a:ext cx="18288000" cy="9194004"/>
            <a:chOff x="0" y="0"/>
            <a:chExt cx="24384000" cy="1225867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2258675"/>
            </a:xfrm>
            <a:custGeom>
              <a:avLst/>
              <a:gdLst/>
              <a:ahLst/>
              <a:cxnLst/>
              <a:rect r="r" b="b" t="t" l="l"/>
              <a:pathLst>
                <a:path h="122586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2258675"/>
                  </a:lnTo>
                  <a:lnTo>
                    <a:pt x="0" y="12258675"/>
                  </a:lnTo>
                  <a:close/>
                </a:path>
              </a:pathLst>
            </a:custGeom>
            <a:gradFill rotWithShape="true">
              <a:gsLst>
                <a:gs pos="14000">
                  <a:srgbClr val="0069B4">
                    <a:alpha val="100000"/>
                  </a:srgbClr>
                </a:gs>
                <a:gs pos="100000">
                  <a:srgbClr val="00305D">
                    <a:alpha val="100000"/>
                  </a:srgbClr>
                </a:gs>
              </a:gsLst>
              <a:lin ang="15000000"/>
            </a:gra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12068" y="5080889"/>
            <a:ext cx="15871030" cy="1797736"/>
            <a:chOff x="0" y="0"/>
            <a:chExt cx="21161374" cy="239698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161373" cy="2396982"/>
            </a:xfrm>
            <a:custGeom>
              <a:avLst/>
              <a:gdLst/>
              <a:ahLst/>
              <a:cxnLst/>
              <a:rect r="r" b="b" t="t" l="l"/>
              <a:pathLst>
                <a:path h="2396982" w="21161373">
                  <a:moveTo>
                    <a:pt x="0" y="0"/>
                  </a:moveTo>
                  <a:lnTo>
                    <a:pt x="21161373" y="0"/>
                  </a:lnTo>
                  <a:lnTo>
                    <a:pt x="21161373" y="2396982"/>
                  </a:lnTo>
                  <a:lnTo>
                    <a:pt x="0" y="23969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21161374" cy="239698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480"/>
                </a:lnSpc>
              </a:pPr>
              <a:r>
                <a:rPr lang="en-US" sz="5400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Subtitle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993470" y="9635487"/>
            <a:ext cx="152400" cy="1714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727277"/>
                </a:solidFill>
                <a:latin typeface="Canva Sans"/>
                <a:ea typeface="Canva Sans"/>
                <a:cs typeface="Canva Sans"/>
                <a:sym typeface="Canva Sans"/>
              </a:rPr>
              <a:t>Page 10 of 14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716655" y="9479695"/>
            <a:ext cx="6727507" cy="610270"/>
            <a:chOff x="0" y="0"/>
            <a:chExt cx="8970010" cy="8136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970010" cy="813693"/>
            </a:xfrm>
            <a:custGeom>
              <a:avLst/>
              <a:gdLst/>
              <a:ahLst/>
              <a:cxnLst/>
              <a:rect r="r" b="b" t="t" l="l"/>
              <a:pathLst>
                <a:path h="813693" w="8970010">
                  <a:moveTo>
                    <a:pt x="0" y="0"/>
                  </a:moveTo>
                  <a:lnTo>
                    <a:pt x="8970010" y="0"/>
                  </a:lnTo>
                  <a:lnTo>
                    <a:pt x="8970010" y="813693"/>
                  </a:lnTo>
                  <a:lnTo>
                    <a:pt x="0" y="8136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0"/>
              <a:ext cx="8970010" cy="813693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Hyperuniformity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Generation of hyperuniform structures and their analysis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MOD-SEM SuSe25 // May 12, 2025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7300" y="9501072"/>
            <a:ext cx="1674276" cy="486000"/>
          </a:xfrm>
          <a:custGeom>
            <a:avLst/>
            <a:gdLst/>
            <a:ahLst/>
            <a:cxnLst/>
            <a:rect r="r" b="b" t="t" l="l"/>
            <a:pathLst>
              <a:path h="486000" w="1674276">
                <a:moveTo>
                  <a:pt x="0" y="0"/>
                </a:moveTo>
                <a:lnTo>
                  <a:pt x="1674276" y="0"/>
                </a:lnTo>
                <a:lnTo>
                  <a:pt x="1674276" y="486000"/>
                </a:lnTo>
                <a:lnTo>
                  <a:pt x="0" y="48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" t="0" r="-5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382397" y="9473664"/>
            <a:ext cx="1455718" cy="540000"/>
          </a:xfrm>
          <a:custGeom>
            <a:avLst/>
            <a:gdLst/>
            <a:ahLst/>
            <a:cxnLst/>
            <a:rect r="r" b="b" t="t" l="l"/>
            <a:pathLst>
              <a:path h="540000" w="1455718">
                <a:moveTo>
                  <a:pt x="0" y="0"/>
                </a:moveTo>
                <a:lnTo>
                  <a:pt x="1455719" y="0"/>
                </a:lnTo>
                <a:lnTo>
                  <a:pt x="1455719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28" r="0" b="-328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12068" y="519112"/>
            <a:ext cx="15871030" cy="1295399"/>
            <a:chOff x="0" y="0"/>
            <a:chExt cx="21161374" cy="17271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161373" cy="1727199"/>
            </a:xfrm>
            <a:custGeom>
              <a:avLst/>
              <a:gdLst/>
              <a:ahLst/>
              <a:cxnLst/>
              <a:rect r="r" b="b" t="t" l="l"/>
              <a:pathLst>
                <a:path h="1727199" w="21161373">
                  <a:moveTo>
                    <a:pt x="0" y="0"/>
                  </a:moveTo>
                  <a:lnTo>
                    <a:pt x="21161373" y="0"/>
                  </a:lnTo>
                  <a:lnTo>
                    <a:pt x="21161373" y="1727199"/>
                  </a:lnTo>
                  <a:lnTo>
                    <a:pt x="0" y="17271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21161374" cy="172719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320"/>
                </a:lnSpc>
              </a:pPr>
              <a:r>
                <a:rPr lang="en-US" sz="3600" b="true">
                  <a:solidFill>
                    <a:srgbClr val="00305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Title</a:t>
              </a:r>
            </a:p>
            <a:p>
              <a:pPr algn="l">
                <a:lnSpc>
                  <a:spcPts val="4320"/>
                </a:lnSpc>
              </a:pPr>
              <a:r>
                <a:rPr lang="en-US" sz="36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Subtitle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12067" y="2226470"/>
            <a:ext cx="15871032" cy="6517481"/>
            <a:chOff x="0" y="0"/>
            <a:chExt cx="21161376" cy="868997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161377" cy="8689974"/>
            </a:xfrm>
            <a:custGeom>
              <a:avLst/>
              <a:gdLst/>
              <a:ahLst/>
              <a:cxnLst/>
              <a:rect r="r" b="b" t="t" l="l"/>
              <a:pathLst>
                <a:path h="8689974" w="21161377">
                  <a:moveTo>
                    <a:pt x="0" y="0"/>
                  </a:moveTo>
                  <a:lnTo>
                    <a:pt x="21161377" y="0"/>
                  </a:lnTo>
                  <a:lnTo>
                    <a:pt x="21161377" y="8689974"/>
                  </a:lnTo>
                  <a:lnTo>
                    <a:pt x="0" y="86899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9525"/>
              <a:ext cx="21161376" cy="868044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518160" indent="-259080" lvl="1">
                <a:lnSpc>
                  <a:spcPts val="2879"/>
                </a:lnSpc>
                <a:buFont typeface="Arial"/>
                <a:buChar char="•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point 1</a:t>
              </a:r>
            </a:p>
            <a:p>
              <a:pPr algn="l" marL="518160" indent="-259080" lvl="1">
                <a:lnSpc>
                  <a:spcPts val="2879"/>
                </a:lnSpc>
                <a:buFont typeface="Arial"/>
                <a:buChar char="•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point 2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993470" y="9635487"/>
            <a:ext cx="152400" cy="1714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727277"/>
                </a:solidFill>
                <a:latin typeface="Canva Sans"/>
                <a:ea typeface="Canva Sans"/>
                <a:cs typeface="Canva Sans"/>
                <a:sym typeface="Canva Sans"/>
              </a:rPr>
              <a:t>Page 11 of 14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3716655" y="9479695"/>
            <a:ext cx="6727507" cy="610270"/>
            <a:chOff x="0" y="0"/>
            <a:chExt cx="8970010" cy="81369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970010" cy="813693"/>
            </a:xfrm>
            <a:custGeom>
              <a:avLst/>
              <a:gdLst/>
              <a:ahLst/>
              <a:cxnLst/>
              <a:rect r="r" b="b" t="t" l="l"/>
              <a:pathLst>
                <a:path h="813693" w="8970010">
                  <a:moveTo>
                    <a:pt x="0" y="0"/>
                  </a:moveTo>
                  <a:lnTo>
                    <a:pt x="8970010" y="0"/>
                  </a:lnTo>
                  <a:lnTo>
                    <a:pt x="8970010" y="813693"/>
                  </a:lnTo>
                  <a:lnTo>
                    <a:pt x="0" y="8136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8970010" cy="813693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Hyperuniformity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Generation of hyperuniform structures and their analysis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MOD-SEM SuSe25 // May 12, 2025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7300" y="9501072"/>
            <a:ext cx="1674276" cy="486000"/>
          </a:xfrm>
          <a:custGeom>
            <a:avLst/>
            <a:gdLst/>
            <a:ahLst/>
            <a:cxnLst/>
            <a:rect r="r" b="b" t="t" l="l"/>
            <a:pathLst>
              <a:path h="486000" w="1674276">
                <a:moveTo>
                  <a:pt x="0" y="0"/>
                </a:moveTo>
                <a:lnTo>
                  <a:pt x="1674276" y="0"/>
                </a:lnTo>
                <a:lnTo>
                  <a:pt x="1674276" y="486000"/>
                </a:lnTo>
                <a:lnTo>
                  <a:pt x="0" y="48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" t="0" r="-5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382397" y="9473664"/>
            <a:ext cx="1455718" cy="540000"/>
          </a:xfrm>
          <a:custGeom>
            <a:avLst/>
            <a:gdLst/>
            <a:ahLst/>
            <a:cxnLst/>
            <a:rect r="r" b="b" t="t" l="l"/>
            <a:pathLst>
              <a:path h="540000" w="1455718">
                <a:moveTo>
                  <a:pt x="0" y="0"/>
                </a:moveTo>
                <a:lnTo>
                  <a:pt x="1455719" y="0"/>
                </a:lnTo>
                <a:lnTo>
                  <a:pt x="1455719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28" r="0" b="-328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3"/>
            <a:ext cx="18288000" cy="9194004"/>
            <a:chOff x="0" y="0"/>
            <a:chExt cx="24384000" cy="1225867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2258675"/>
            </a:xfrm>
            <a:custGeom>
              <a:avLst/>
              <a:gdLst/>
              <a:ahLst/>
              <a:cxnLst/>
              <a:rect r="r" b="b" t="t" l="l"/>
              <a:pathLst>
                <a:path h="122586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2258675"/>
                  </a:lnTo>
                  <a:lnTo>
                    <a:pt x="0" y="12258675"/>
                  </a:lnTo>
                  <a:close/>
                </a:path>
              </a:pathLst>
            </a:custGeom>
            <a:gradFill rotWithShape="true">
              <a:gsLst>
                <a:gs pos="14000">
                  <a:srgbClr val="0069B4">
                    <a:alpha val="100000"/>
                  </a:srgbClr>
                </a:gs>
                <a:gs pos="100000">
                  <a:srgbClr val="00305D">
                    <a:alpha val="100000"/>
                  </a:srgbClr>
                </a:gs>
              </a:gsLst>
              <a:lin ang="15000000"/>
            </a:gra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12068" y="5080889"/>
            <a:ext cx="15871030" cy="1797736"/>
            <a:chOff x="0" y="0"/>
            <a:chExt cx="21161374" cy="239698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161373" cy="2396982"/>
            </a:xfrm>
            <a:custGeom>
              <a:avLst/>
              <a:gdLst/>
              <a:ahLst/>
              <a:cxnLst/>
              <a:rect r="r" b="b" t="t" l="l"/>
              <a:pathLst>
                <a:path h="2396982" w="21161373">
                  <a:moveTo>
                    <a:pt x="0" y="0"/>
                  </a:moveTo>
                  <a:lnTo>
                    <a:pt x="21161373" y="0"/>
                  </a:lnTo>
                  <a:lnTo>
                    <a:pt x="21161373" y="2396982"/>
                  </a:lnTo>
                  <a:lnTo>
                    <a:pt x="0" y="23969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21161374" cy="239698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480"/>
                </a:lnSpc>
              </a:pPr>
              <a:r>
                <a:rPr lang="en-US" sz="5400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Subtitle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993470" y="9635487"/>
            <a:ext cx="152400" cy="1714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727277"/>
                </a:solidFill>
                <a:latin typeface="Canva Sans"/>
                <a:ea typeface="Canva Sans"/>
                <a:cs typeface="Canva Sans"/>
                <a:sym typeface="Canva Sans"/>
              </a:rPr>
              <a:t>Page 12 of 14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716655" y="9479695"/>
            <a:ext cx="6727507" cy="610270"/>
            <a:chOff x="0" y="0"/>
            <a:chExt cx="8970010" cy="8136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970010" cy="813693"/>
            </a:xfrm>
            <a:custGeom>
              <a:avLst/>
              <a:gdLst/>
              <a:ahLst/>
              <a:cxnLst/>
              <a:rect r="r" b="b" t="t" l="l"/>
              <a:pathLst>
                <a:path h="813693" w="8970010">
                  <a:moveTo>
                    <a:pt x="0" y="0"/>
                  </a:moveTo>
                  <a:lnTo>
                    <a:pt x="8970010" y="0"/>
                  </a:lnTo>
                  <a:lnTo>
                    <a:pt x="8970010" y="813693"/>
                  </a:lnTo>
                  <a:lnTo>
                    <a:pt x="0" y="8136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0"/>
              <a:ext cx="8970010" cy="813693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Hyperuniformity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Generation of hyperuniform structures and their analysis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MOD-SEM SuSe25 // May 12, 2025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7300" y="9501072"/>
            <a:ext cx="1674276" cy="486000"/>
          </a:xfrm>
          <a:custGeom>
            <a:avLst/>
            <a:gdLst/>
            <a:ahLst/>
            <a:cxnLst/>
            <a:rect r="r" b="b" t="t" l="l"/>
            <a:pathLst>
              <a:path h="486000" w="1674276">
                <a:moveTo>
                  <a:pt x="0" y="0"/>
                </a:moveTo>
                <a:lnTo>
                  <a:pt x="1674276" y="0"/>
                </a:lnTo>
                <a:lnTo>
                  <a:pt x="1674276" y="486000"/>
                </a:lnTo>
                <a:lnTo>
                  <a:pt x="0" y="48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" t="0" r="-5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382397" y="9473664"/>
            <a:ext cx="1455718" cy="540000"/>
          </a:xfrm>
          <a:custGeom>
            <a:avLst/>
            <a:gdLst/>
            <a:ahLst/>
            <a:cxnLst/>
            <a:rect r="r" b="b" t="t" l="l"/>
            <a:pathLst>
              <a:path h="540000" w="1455718">
                <a:moveTo>
                  <a:pt x="0" y="0"/>
                </a:moveTo>
                <a:lnTo>
                  <a:pt x="1455719" y="0"/>
                </a:lnTo>
                <a:lnTo>
                  <a:pt x="1455719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28" r="0" b="-328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12068" y="519112"/>
            <a:ext cx="15871030" cy="1295399"/>
            <a:chOff x="0" y="0"/>
            <a:chExt cx="21161374" cy="17271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161373" cy="1727199"/>
            </a:xfrm>
            <a:custGeom>
              <a:avLst/>
              <a:gdLst/>
              <a:ahLst/>
              <a:cxnLst/>
              <a:rect r="r" b="b" t="t" l="l"/>
              <a:pathLst>
                <a:path h="1727199" w="21161373">
                  <a:moveTo>
                    <a:pt x="0" y="0"/>
                  </a:moveTo>
                  <a:lnTo>
                    <a:pt x="21161373" y="0"/>
                  </a:lnTo>
                  <a:lnTo>
                    <a:pt x="21161373" y="1727199"/>
                  </a:lnTo>
                  <a:lnTo>
                    <a:pt x="0" y="17271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21161374" cy="172719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320"/>
                </a:lnSpc>
              </a:pPr>
              <a:r>
                <a:rPr lang="en-US" sz="3600" b="true">
                  <a:solidFill>
                    <a:srgbClr val="00305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Title</a:t>
              </a:r>
            </a:p>
            <a:p>
              <a:pPr algn="l">
                <a:lnSpc>
                  <a:spcPts val="4320"/>
                </a:lnSpc>
              </a:pPr>
              <a:r>
                <a:rPr lang="en-US" sz="36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Subtitle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12067" y="2226470"/>
            <a:ext cx="15871032" cy="6517481"/>
            <a:chOff x="0" y="0"/>
            <a:chExt cx="21161376" cy="868997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161377" cy="8689974"/>
            </a:xfrm>
            <a:custGeom>
              <a:avLst/>
              <a:gdLst/>
              <a:ahLst/>
              <a:cxnLst/>
              <a:rect r="r" b="b" t="t" l="l"/>
              <a:pathLst>
                <a:path h="8689974" w="21161377">
                  <a:moveTo>
                    <a:pt x="0" y="0"/>
                  </a:moveTo>
                  <a:lnTo>
                    <a:pt x="21161377" y="0"/>
                  </a:lnTo>
                  <a:lnTo>
                    <a:pt x="21161377" y="8689974"/>
                  </a:lnTo>
                  <a:lnTo>
                    <a:pt x="0" y="86899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9525"/>
              <a:ext cx="21161376" cy="868044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518160" indent="-259080" lvl="1">
                <a:lnSpc>
                  <a:spcPts val="2879"/>
                </a:lnSpc>
                <a:buFont typeface="Arial"/>
                <a:buChar char="•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point 1</a:t>
              </a:r>
            </a:p>
            <a:p>
              <a:pPr algn="l" marL="518160" indent="-259080" lvl="1">
                <a:lnSpc>
                  <a:spcPts val="2879"/>
                </a:lnSpc>
                <a:buFont typeface="Arial"/>
                <a:buChar char="•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point 2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993470" y="9635487"/>
            <a:ext cx="152400" cy="1714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727277"/>
                </a:solidFill>
                <a:latin typeface="Canva Sans"/>
                <a:ea typeface="Canva Sans"/>
                <a:cs typeface="Canva Sans"/>
                <a:sym typeface="Canva Sans"/>
              </a:rPr>
              <a:t>Page 13 of 14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3716655" y="9479695"/>
            <a:ext cx="6727507" cy="610270"/>
            <a:chOff x="0" y="0"/>
            <a:chExt cx="8970010" cy="81369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970010" cy="813693"/>
            </a:xfrm>
            <a:custGeom>
              <a:avLst/>
              <a:gdLst/>
              <a:ahLst/>
              <a:cxnLst/>
              <a:rect r="r" b="b" t="t" l="l"/>
              <a:pathLst>
                <a:path h="813693" w="8970010">
                  <a:moveTo>
                    <a:pt x="0" y="0"/>
                  </a:moveTo>
                  <a:lnTo>
                    <a:pt x="8970010" y="0"/>
                  </a:lnTo>
                  <a:lnTo>
                    <a:pt x="8970010" y="813693"/>
                  </a:lnTo>
                  <a:lnTo>
                    <a:pt x="0" y="8136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8970010" cy="813693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Hyperuniformity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Generation of hyperuniform structures and their analysis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MOD-SEM SuSe25 // May 12, 2025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7300" y="9501072"/>
            <a:ext cx="1674276" cy="486000"/>
          </a:xfrm>
          <a:custGeom>
            <a:avLst/>
            <a:gdLst/>
            <a:ahLst/>
            <a:cxnLst/>
            <a:rect r="r" b="b" t="t" l="l"/>
            <a:pathLst>
              <a:path h="486000" w="1674276">
                <a:moveTo>
                  <a:pt x="0" y="0"/>
                </a:moveTo>
                <a:lnTo>
                  <a:pt x="1674276" y="0"/>
                </a:lnTo>
                <a:lnTo>
                  <a:pt x="1674276" y="486000"/>
                </a:lnTo>
                <a:lnTo>
                  <a:pt x="0" y="48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" t="0" r="-5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382397" y="9473664"/>
            <a:ext cx="1455718" cy="540000"/>
          </a:xfrm>
          <a:custGeom>
            <a:avLst/>
            <a:gdLst/>
            <a:ahLst/>
            <a:cxnLst/>
            <a:rect r="r" b="b" t="t" l="l"/>
            <a:pathLst>
              <a:path h="540000" w="1455718">
                <a:moveTo>
                  <a:pt x="0" y="0"/>
                </a:moveTo>
                <a:lnTo>
                  <a:pt x="1455719" y="0"/>
                </a:lnTo>
                <a:lnTo>
                  <a:pt x="1455719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28" r="0" b="-328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12068" y="519112"/>
            <a:ext cx="15871030" cy="1295399"/>
            <a:chOff x="0" y="0"/>
            <a:chExt cx="21161374" cy="17271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161373" cy="1727199"/>
            </a:xfrm>
            <a:custGeom>
              <a:avLst/>
              <a:gdLst/>
              <a:ahLst/>
              <a:cxnLst/>
              <a:rect r="r" b="b" t="t" l="l"/>
              <a:pathLst>
                <a:path h="1727199" w="21161373">
                  <a:moveTo>
                    <a:pt x="0" y="0"/>
                  </a:moveTo>
                  <a:lnTo>
                    <a:pt x="21161373" y="0"/>
                  </a:lnTo>
                  <a:lnTo>
                    <a:pt x="21161373" y="1727199"/>
                  </a:lnTo>
                  <a:lnTo>
                    <a:pt x="0" y="17271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21161374" cy="172719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320"/>
                </a:lnSpc>
              </a:pPr>
              <a:r>
                <a:rPr lang="en-US" sz="3600" b="true">
                  <a:solidFill>
                    <a:srgbClr val="00305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Literature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12067" y="2226470"/>
            <a:ext cx="15871032" cy="6517481"/>
            <a:chOff x="0" y="0"/>
            <a:chExt cx="21161376" cy="868997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161377" cy="8689974"/>
            </a:xfrm>
            <a:custGeom>
              <a:avLst/>
              <a:gdLst/>
              <a:ahLst/>
              <a:cxnLst/>
              <a:rect r="r" b="b" t="t" l="l"/>
              <a:pathLst>
                <a:path h="8689974" w="21161377">
                  <a:moveTo>
                    <a:pt x="0" y="0"/>
                  </a:moveTo>
                  <a:lnTo>
                    <a:pt x="21161377" y="0"/>
                  </a:lnTo>
                  <a:lnTo>
                    <a:pt x="21161377" y="8689974"/>
                  </a:lnTo>
                  <a:lnTo>
                    <a:pt x="0" y="86899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9525"/>
              <a:ext cx="21161376" cy="868044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518160" indent="-259080" lvl="1">
                <a:lnSpc>
                  <a:spcPts val="2879"/>
                </a:lnSpc>
                <a:buFont typeface="Arial"/>
                <a:buChar char="•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[Tor18] Salvatore Torquato. Hyperuniform states of matter. Physics Reports, 745:1–95, 2018. Hyperuniform States of Matter.</a:t>
              </a:r>
            </a:p>
            <a:p>
              <a:pPr algn="l" marL="518160" indent="-259080" lvl="1">
                <a:lnSpc>
                  <a:spcPts val="2879"/>
                </a:lnSpc>
                <a:buFont typeface="Arial"/>
                <a:buChar char="•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[SSDV24] Marco Salvalaglio, Dominic J. Skinner, Jörn Dunkel, and Axel Voigt. Persistent homology and topological statistics of hyperuniform point clouds. Phys. Rev. Res., 6:023107, May 2024.</a:t>
              </a:r>
            </a:p>
            <a:p>
              <a:pPr algn="l" marL="518160" indent="-259080" lvl="1">
                <a:lnSpc>
                  <a:spcPts val="2879"/>
                </a:lnSpc>
                <a:buFont typeface="Arial"/>
                <a:buChar char="•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[MT17] Zheng Ma and Salvatore Torquato. Random scalar fields and hyperuniformity. Journal of Applied Physics, 121(24):244904, 2017.</a:t>
              </a:r>
            </a:p>
            <a:p>
              <a:pPr algn="l" marL="518160" indent="-259080" lvl="1">
                <a:lnSpc>
                  <a:spcPts val="2879"/>
                </a:lnSpc>
                <a:buFont typeface="Arial"/>
                <a:buChar char="•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[SCM24] Aaron Shih, Mathias Casiulis, and Stefano Martiniani. Fast generation of spectrally shaped disorder. Phys. Rev. E, 110:034122, Sep 2024.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993470" y="9635487"/>
            <a:ext cx="152400" cy="1714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727277"/>
                </a:solidFill>
                <a:latin typeface="Canva Sans"/>
                <a:ea typeface="Canva Sans"/>
                <a:cs typeface="Canva Sans"/>
                <a:sym typeface="Canva Sans"/>
              </a:rPr>
              <a:t>Page 14 of 14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3716655" y="9479695"/>
            <a:ext cx="6727507" cy="610270"/>
            <a:chOff x="0" y="0"/>
            <a:chExt cx="8970010" cy="81369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970010" cy="813693"/>
            </a:xfrm>
            <a:custGeom>
              <a:avLst/>
              <a:gdLst/>
              <a:ahLst/>
              <a:cxnLst/>
              <a:rect r="r" b="b" t="t" l="l"/>
              <a:pathLst>
                <a:path h="813693" w="8970010">
                  <a:moveTo>
                    <a:pt x="0" y="0"/>
                  </a:moveTo>
                  <a:lnTo>
                    <a:pt x="8970010" y="0"/>
                  </a:lnTo>
                  <a:lnTo>
                    <a:pt x="8970010" y="813693"/>
                  </a:lnTo>
                  <a:lnTo>
                    <a:pt x="0" y="8136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8970010" cy="813693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Hyperuniformity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Generation of hyperuniform structures and their analysis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MOD-SEM SuSe25 // May 12, 2025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16655" y="9479695"/>
            <a:ext cx="6727507" cy="610270"/>
            <a:chOff x="0" y="0"/>
            <a:chExt cx="8970010" cy="8136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970010" cy="813693"/>
            </a:xfrm>
            <a:custGeom>
              <a:avLst/>
              <a:gdLst/>
              <a:ahLst/>
              <a:cxnLst/>
              <a:rect r="r" b="b" t="t" l="l"/>
              <a:pathLst>
                <a:path h="813693" w="8970010">
                  <a:moveTo>
                    <a:pt x="0" y="0"/>
                  </a:moveTo>
                  <a:lnTo>
                    <a:pt x="8970010" y="0"/>
                  </a:lnTo>
                  <a:lnTo>
                    <a:pt x="8970010" y="813693"/>
                  </a:lnTo>
                  <a:lnTo>
                    <a:pt x="0" y="8136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8970010" cy="813693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Hyperuniformity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Generation of hyperuniform structures and their analysis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MOD-SEM SuSe25 // May 12, 2025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57300" y="9501072"/>
            <a:ext cx="1674276" cy="486000"/>
          </a:xfrm>
          <a:custGeom>
            <a:avLst/>
            <a:gdLst/>
            <a:ahLst/>
            <a:cxnLst/>
            <a:rect r="r" b="b" t="t" l="l"/>
            <a:pathLst>
              <a:path h="486000" w="1674276">
                <a:moveTo>
                  <a:pt x="0" y="0"/>
                </a:moveTo>
                <a:lnTo>
                  <a:pt x="1674276" y="0"/>
                </a:lnTo>
                <a:lnTo>
                  <a:pt x="1674276" y="486000"/>
                </a:lnTo>
                <a:lnTo>
                  <a:pt x="0" y="48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" t="0" r="-53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382397" y="9473664"/>
            <a:ext cx="1455718" cy="540000"/>
          </a:xfrm>
          <a:custGeom>
            <a:avLst/>
            <a:gdLst/>
            <a:ahLst/>
            <a:cxnLst/>
            <a:rect r="r" b="b" t="t" l="l"/>
            <a:pathLst>
              <a:path h="540000" w="1455718">
                <a:moveTo>
                  <a:pt x="0" y="0"/>
                </a:moveTo>
                <a:lnTo>
                  <a:pt x="1455719" y="0"/>
                </a:lnTo>
                <a:lnTo>
                  <a:pt x="1455719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28" r="0" b="-328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312068" y="519112"/>
            <a:ext cx="15871030" cy="1026319"/>
            <a:chOff x="0" y="0"/>
            <a:chExt cx="21161374" cy="136842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161373" cy="1368426"/>
            </a:xfrm>
            <a:custGeom>
              <a:avLst/>
              <a:gdLst/>
              <a:ahLst/>
              <a:cxnLst/>
              <a:rect r="r" b="b" t="t" l="l"/>
              <a:pathLst>
                <a:path h="1368426" w="21161373">
                  <a:moveTo>
                    <a:pt x="0" y="0"/>
                  </a:moveTo>
                  <a:lnTo>
                    <a:pt x="21161373" y="0"/>
                  </a:lnTo>
                  <a:lnTo>
                    <a:pt x="21161373" y="1368426"/>
                  </a:lnTo>
                  <a:lnTo>
                    <a:pt x="0" y="13684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0"/>
              <a:ext cx="21161374" cy="1368426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320"/>
                </a:lnSpc>
              </a:pPr>
              <a:r>
                <a:rPr lang="en-US" sz="3600" b="true">
                  <a:solidFill>
                    <a:srgbClr val="00305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Contents -Phase 1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388268" y="2250808"/>
            <a:ext cx="15871032" cy="6517481"/>
            <a:chOff x="0" y="0"/>
            <a:chExt cx="21161376" cy="868997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161377" cy="8689974"/>
            </a:xfrm>
            <a:custGeom>
              <a:avLst/>
              <a:gdLst/>
              <a:ahLst/>
              <a:cxnLst/>
              <a:rect r="r" b="b" t="t" l="l"/>
              <a:pathLst>
                <a:path h="8689974" w="21161377">
                  <a:moveTo>
                    <a:pt x="0" y="0"/>
                  </a:moveTo>
                  <a:lnTo>
                    <a:pt x="21161377" y="0"/>
                  </a:lnTo>
                  <a:lnTo>
                    <a:pt x="21161377" y="8689974"/>
                  </a:lnTo>
                  <a:lnTo>
                    <a:pt x="0" y="86899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21161376" cy="877569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3816"/>
                </a:lnSpc>
              </a:pPr>
            </a:p>
            <a:p>
              <a:pPr algn="l" marL="518160" indent="-129540" lvl="3">
                <a:lnSpc>
                  <a:spcPts val="3816"/>
                </a:lnSpc>
                <a:buFont typeface="Arial"/>
                <a:buChar char="￭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I</a:t>
              </a: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ntroduc</a:t>
              </a: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t</a:t>
              </a: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ion </a:t>
              </a: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t</a:t>
              </a: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o</a:t>
              </a: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 </a:t>
              </a: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hyp</a:t>
              </a: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run</a:t>
              </a: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i</a:t>
              </a: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form</a:t>
              </a: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ity</a:t>
              </a:r>
            </a:p>
            <a:p>
              <a:pPr algn="l" marL="518160" indent="-129540" lvl="3">
                <a:lnSpc>
                  <a:spcPts val="3816"/>
                </a:lnSpc>
                <a:buFont typeface="Arial"/>
                <a:buChar char="￭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G</a:t>
              </a: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en</a:t>
              </a: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eration of hyperuniform structures and their analysis</a:t>
              </a:r>
            </a:p>
            <a:p>
              <a:pPr algn="l" marL="1036320" indent="-345440" lvl="2">
                <a:lnSpc>
                  <a:spcPts val="3816"/>
                </a:lnSpc>
                <a:buFont typeface="Arial"/>
                <a:buChar char="⚬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G</a:t>
              </a: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e</a:t>
              </a: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neration of HU point</a:t>
              </a: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 pa</a:t>
              </a: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tte</a:t>
              </a: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rns</a:t>
              </a:r>
            </a:p>
            <a:p>
              <a:pPr algn="l" marL="1036320" indent="-345440" lvl="2">
                <a:lnSpc>
                  <a:spcPts val="3816"/>
                </a:lnSpc>
                <a:buFont typeface="Arial"/>
                <a:buChar char="⚬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...</a:t>
              </a:r>
            </a:p>
            <a:p>
              <a:pPr algn="l" marL="1036320" indent="-345440" lvl="2">
                <a:lnSpc>
                  <a:spcPts val="3816"/>
                </a:lnSpc>
                <a:buFont typeface="Arial"/>
                <a:buChar char="⚬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...</a:t>
              </a:r>
            </a:p>
            <a:p>
              <a:pPr algn="l" marL="1036320" indent="-345440" lvl="2">
                <a:lnSpc>
                  <a:spcPts val="3816"/>
                </a:lnSpc>
                <a:buFont typeface="Arial"/>
                <a:buChar char="⚬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...</a:t>
              </a:r>
            </a:p>
            <a:p>
              <a:pPr algn="l" marL="434340" indent="-108585" lvl="3">
                <a:lnSpc>
                  <a:spcPts val="3816"/>
                </a:lnSpc>
                <a:buFont typeface="Arial"/>
                <a:buChar char="￭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Literature 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993470" y="9635487"/>
            <a:ext cx="152400" cy="1714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727277"/>
                </a:solidFill>
                <a:latin typeface="Canva Sans"/>
                <a:ea typeface="Canva Sans"/>
                <a:cs typeface="Canva Sans"/>
                <a:sym typeface="Canva Sans"/>
              </a:rPr>
              <a:t>Page 2 of 14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7300" y="9501072"/>
            <a:ext cx="1674276" cy="486000"/>
          </a:xfrm>
          <a:custGeom>
            <a:avLst/>
            <a:gdLst/>
            <a:ahLst/>
            <a:cxnLst/>
            <a:rect r="r" b="b" t="t" l="l"/>
            <a:pathLst>
              <a:path h="486000" w="1674276">
                <a:moveTo>
                  <a:pt x="0" y="0"/>
                </a:moveTo>
                <a:lnTo>
                  <a:pt x="1674276" y="0"/>
                </a:lnTo>
                <a:lnTo>
                  <a:pt x="1674276" y="486000"/>
                </a:lnTo>
                <a:lnTo>
                  <a:pt x="0" y="48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" t="0" r="-5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382397" y="9473664"/>
            <a:ext cx="1455718" cy="540000"/>
          </a:xfrm>
          <a:custGeom>
            <a:avLst/>
            <a:gdLst/>
            <a:ahLst/>
            <a:cxnLst/>
            <a:rect r="r" b="b" t="t" l="l"/>
            <a:pathLst>
              <a:path h="540000" w="1455718">
                <a:moveTo>
                  <a:pt x="0" y="0"/>
                </a:moveTo>
                <a:lnTo>
                  <a:pt x="1455719" y="0"/>
                </a:lnTo>
                <a:lnTo>
                  <a:pt x="1455719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28" r="0" b="-328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12068" y="519112"/>
            <a:ext cx="15871030" cy="1830809"/>
            <a:chOff x="0" y="0"/>
            <a:chExt cx="21161374" cy="244107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161373" cy="2441079"/>
            </a:xfrm>
            <a:custGeom>
              <a:avLst/>
              <a:gdLst/>
              <a:ahLst/>
              <a:cxnLst/>
              <a:rect r="r" b="b" t="t" l="l"/>
              <a:pathLst>
                <a:path h="2441079" w="21161373">
                  <a:moveTo>
                    <a:pt x="0" y="0"/>
                  </a:moveTo>
                  <a:lnTo>
                    <a:pt x="21161373" y="0"/>
                  </a:lnTo>
                  <a:lnTo>
                    <a:pt x="21161373" y="2441079"/>
                  </a:lnTo>
                  <a:lnTo>
                    <a:pt x="0" y="244107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21161374" cy="244107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320"/>
                </a:lnSpc>
              </a:pPr>
              <a:r>
                <a:rPr lang="en-US" sz="3600" b="true">
                  <a:solidFill>
                    <a:srgbClr val="00305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Introduction</a:t>
              </a:r>
            </a:p>
            <a:p>
              <a:pPr algn="l">
                <a:lnSpc>
                  <a:spcPts val="4320"/>
                </a:lnSpc>
              </a:pPr>
              <a:r>
                <a:rPr lang="en-US" sz="3600" i="true">
                  <a:solidFill>
                    <a:srgbClr val="00305D"/>
                  </a:solidFill>
                  <a:latin typeface="Open Sans Italics"/>
                  <a:ea typeface="Open Sans Italics"/>
                  <a:cs typeface="Open Sans Italics"/>
                  <a:sym typeface="Open Sans Italics"/>
                </a:rPr>
                <a:t>Hyperuniform systems are defined by the suppression of density fluctuations over large spatial scales.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08484" y="2892847"/>
            <a:ext cx="15871032" cy="547776"/>
            <a:chOff x="0" y="0"/>
            <a:chExt cx="21161376" cy="73036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161377" cy="730369"/>
            </a:xfrm>
            <a:custGeom>
              <a:avLst/>
              <a:gdLst/>
              <a:ahLst/>
              <a:cxnLst/>
              <a:rect r="r" b="b" t="t" l="l"/>
              <a:pathLst>
                <a:path h="730369" w="21161377">
                  <a:moveTo>
                    <a:pt x="0" y="0"/>
                  </a:moveTo>
                  <a:lnTo>
                    <a:pt x="21161377" y="0"/>
                  </a:lnTo>
                  <a:lnTo>
                    <a:pt x="21161377" y="730369"/>
                  </a:lnTo>
                  <a:lnTo>
                    <a:pt x="0" y="7303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9525"/>
              <a:ext cx="21161376" cy="720843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518160" indent="-259080" lvl="1">
                <a:lnSpc>
                  <a:spcPts val="2879"/>
                </a:lnSpc>
                <a:buFont typeface="Arial"/>
                <a:buChar char="•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The number variance inside an observation window grows more slowly than its radius: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993470" y="9635487"/>
            <a:ext cx="152400" cy="1714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727277"/>
                </a:solidFill>
                <a:latin typeface="Canva Sans"/>
                <a:ea typeface="Canva Sans"/>
                <a:cs typeface="Canva Sans"/>
                <a:sym typeface="Canva Sans"/>
              </a:rPr>
              <a:t>Page 3 of 14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7302614" y="3542975"/>
            <a:ext cx="3726476" cy="3791285"/>
          </a:xfrm>
          <a:custGeom>
            <a:avLst/>
            <a:gdLst/>
            <a:ahLst/>
            <a:cxnLst/>
            <a:rect r="r" b="b" t="t" l="l"/>
            <a:pathLst>
              <a:path h="3791285" w="3726476">
                <a:moveTo>
                  <a:pt x="0" y="0"/>
                </a:moveTo>
                <a:lnTo>
                  <a:pt x="3726476" y="0"/>
                </a:lnTo>
                <a:lnTo>
                  <a:pt x="3726476" y="3791284"/>
                </a:lnTo>
                <a:lnTo>
                  <a:pt x="0" y="37912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808006" y="3542975"/>
            <a:ext cx="3813136" cy="3791285"/>
          </a:xfrm>
          <a:custGeom>
            <a:avLst/>
            <a:gdLst/>
            <a:ahLst/>
            <a:cxnLst/>
            <a:rect r="r" b="b" t="t" l="l"/>
            <a:pathLst>
              <a:path h="3791285" w="3813136">
                <a:moveTo>
                  <a:pt x="0" y="0"/>
                </a:moveTo>
                <a:lnTo>
                  <a:pt x="3813137" y="0"/>
                </a:lnTo>
                <a:lnTo>
                  <a:pt x="3813137" y="3791284"/>
                </a:lnTo>
                <a:lnTo>
                  <a:pt x="0" y="37912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710561" y="3542975"/>
            <a:ext cx="3769433" cy="3791285"/>
          </a:xfrm>
          <a:custGeom>
            <a:avLst/>
            <a:gdLst/>
            <a:ahLst/>
            <a:cxnLst/>
            <a:rect r="r" b="b" t="t" l="l"/>
            <a:pathLst>
              <a:path h="3791285" w="3769433">
                <a:moveTo>
                  <a:pt x="0" y="0"/>
                </a:moveTo>
                <a:lnTo>
                  <a:pt x="3769433" y="0"/>
                </a:lnTo>
                <a:lnTo>
                  <a:pt x="3769433" y="3791284"/>
                </a:lnTo>
                <a:lnTo>
                  <a:pt x="0" y="37912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pic>
        <p:nvPicPr>
          <p:cNvPr name="Picture 14" id="14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095012" y="7383073"/>
            <a:ext cx="3000533" cy="1326682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7665586" y="7383073"/>
            <a:ext cx="3000533" cy="1326682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84707" y="7303513"/>
            <a:ext cx="3955247" cy="1485801"/>
          </a:xfrm>
          <a:prstGeom prst="rect">
            <a:avLst/>
          </a:prstGeom>
        </p:spPr>
      </p:pic>
      <p:grpSp>
        <p:nvGrpSpPr>
          <p:cNvPr name="Group 17" id="17"/>
          <p:cNvGrpSpPr/>
          <p:nvPr/>
        </p:nvGrpSpPr>
        <p:grpSpPr>
          <a:xfrm rot="0">
            <a:off x="3716655" y="9479695"/>
            <a:ext cx="6727507" cy="610270"/>
            <a:chOff x="0" y="0"/>
            <a:chExt cx="8970010" cy="81369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970010" cy="813693"/>
            </a:xfrm>
            <a:custGeom>
              <a:avLst/>
              <a:gdLst/>
              <a:ahLst/>
              <a:cxnLst/>
              <a:rect r="r" b="b" t="t" l="l"/>
              <a:pathLst>
                <a:path h="813693" w="8970010">
                  <a:moveTo>
                    <a:pt x="0" y="0"/>
                  </a:moveTo>
                  <a:lnTo>
                    <a:pt x="8970010" y="0"/>
                  </a:lnTo>
                  <a:lnTo>
                    <a:pt x="8970010" y="813693"/>
                  </a:lnTo>
                  <a:lnTo>
                    <a:pt x="0" y="8136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0"/>
              <a:ext cx="8970010" cy="813693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Hyperuniformity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Generation of hyperuniform structures and their analysis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MOD-SEM SuSe25 // May 12, 2025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5249552" y="9654537"/>
            <a:ext cx="595947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"/>
              </a:lnSpc>
              <a:spcBef>
                <a:spcPct val="0"/>
              </a:spcBef>
            </a:pPr>
            <a:r>
              <a:rPr lang="en-US" sz="1200">
                <a:solidFill>
                  <a:srgbClr val="727277"/>
                </a:solidFill>
                <a:latin typeface="Open Sans"/>
                <a:ea typeface="Open Sans"/>
                <a:cs typeface="Open Sans"/>
                <a:sym typeface="Open Sans"/>
              </a:rPr>
              <a:t>*[T</a:t>
            </a:r>
            <a:r>
              <a:rPr lang="en-US" sz="1200">
                <a:solidFill>
                  <a:srgbClr val="727277"/>
                </a:solidFill>
                <a:latin typeface="Open Sans"/>
                <a:ea typeface="Open Sans"/>
                <a:cs typeface="Open Sans"/>
                <a:sym typeface="Open Sans"/>
              </a:rPr>
              <a:t>or18]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7300" y="9501072"/>
            <a:ext cx="1674276" cy="486000"/>
          </a:xfrm>
          <a:custGeom>
            <a:avLst/>
            <a:gdLst/>
            <a:ahLst/>
            <a:cxnLst/>
            <a:rect r="r" b="b" t="t" l="l"/>
            <a:pathLst>
              <a:path h="486000" w="1674276">
                <a:moveTo>
                  <a:pt x="0" y="0"/>
                </a:moveTo>
                <a:lnTo>
                  <a:pt x="1674276" y="0"/>
                </a:lnTo>
                <a:lnTo>
                  <a:pt x="1674276" y="486000"/>
                </a:lnTo>
                <a:lnTo>
                  <a:pt x="0" y="48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" t="0" r="-5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382397" y="9473664"/>
            <a:ext cx="1455718" cy="540000"/>
          </a:xfrm>
          <a:custGeom>
            <a:avLst/>
            <a:gdLst/>
            <a:ahLst/>
            <a:cxnLst/>
            <a:rect r="r" b="b" t="t" l="l"/>
            <a:pathLst>
              <a:path h="540000" w="1455718">
                <a:moveTo>
                  <a:pt x="0" y="0"/>
                </a:moveTo>
                <a:lnTo>
                  <a:pt x="1455719" y="0"/>
                </a:lnTo>
                <a:lnTo>
                  <a:pt x="1455719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28" r="0" b="-328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12068" y="519112"/>
            <a:ext cx="15871030" cy="1295399"/>
            <a:chOff x="0" y="0"/>
            <a:chExt cx="21161374" cy="17271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161373" cy="1727199"/>
            </a:xfrm>
            <a:custGeom>
              <a:avLst/>
              <a:gdLst/>
              <a:ahLst/>
              <a:cxnLst/>
              <a:rect r="r" b="b" t="t" l="l"/>
              <a:pathLst>
                <a:path h="1727199" w="21161373">
                  <a:moveTo>
                    <a:pt x="0" y="0"/>
                  </a:moveTo>
                  <a:lnTo>
                    <a:pt x="21161373" y="0"/>
                  </a:lnTo>
                  <a:lnTo>
                    <a:pt x="21161373" y="1727199"/>
                  </a:lnTo>
                  <a:lnTo>
                    <a:pt x="0" y="17271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21161374" cy="172719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320"/>
                </a:lnSpc>
              </a:pPr>
              <a:r>
                <a:rPr lang="en-US" sz="3600" b="true">
                  <a:solidFill>
                    <a:srgbClr val="00305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Introduction</a:t>
              </a:r>
            </a:p>
            <a:p>
              <a:pPr algn="l">
                <a:lnSpc>
                  <a:spcPts val="4320"/>
                </a:lnSpc>
              </a:pPr>
              <a:r>
                <a:rPr lang="en-US" sz="36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The Structure Factor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12068" y="2084033"/>
            <a:ext cx="11718481" cy="4840039"/>
            <a:chOff x="0" y="0"/>
            <a:chExt cx="15624642" cy="645338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624643" cy="6453386"/>
            </a:xfrm>
            <a:custGeom>
              <a:avLst/>
              <a:gdLst/>
              <a:ahLst/>
              <a:cxnLst/>
              <a:rect r="r" b="b" t="t" l="l"/>
              <a:pathLst>
                <a:path h="6453386" w="15624643">
                  <a:moveTo>
                    <a:pt x="0" y="0"/>
                  </a:moveTo>
                  <a:lnTo>
                    <a:pt x="15624643" y="0"/>
                  </a:lnTo>
                  <a:lnTo>
                    <a:pt x="15624643" y="6453386"/>
                  </a:lnTo>
                  <a:lnTo>
                    <a:pt x="0" y="645338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9525"/>
              <a:ext cx="15624642" cy="644386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518160" indent="-259080" lvl="1">
                <a:lnSpc>
                  <a:spcPts val="2879"/>
                </a:lnSpc>
                <a:buFont typeface="Arial"/>
                <a:buChar char="•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Equivalently, one can derive from internal correlation and fourier transform [Tor18] that hyperuniformity may be characterized by a vanishing structure factor for small wave vectors</a:t>
              </a:r>
            </a:p>
            <a:p>
              <a:pPr algn="l">
                <a:lnSpc>
                  <a:spcPts val="2879"/>
                </a:lnSpc>
              </a:pPr>
            </a:p>
            <a:p>
              <a:pPr algn="l">
                <a:lnSpc>
                  <a:spcPts val="2879"/>
                </a:lnSpc>
              </a:pPr>
            </a:p>
            <a:p>
              <a:pPr algn="l">
                <a:lnSpc>
                  <a:spcPts val="2879"/>
                </a:lnSpc>
              </a:pPr>
            </a:p>
            <a:p>
              <a:pPr algn="l">
                <a:lnSpc>
                  <a:spcPts val="2879"/>
                </a:lnSpc>
              </a:pPr>
            </a:p>
            <a:p>
              <a:pPr algn="l">
                <a:lnSpc>
                  <a:spcPts val="2879"/>
                </a:lnSpc>
              </a:pPr>
            </a:p>
            <a:p>
              <a:pPr algn="l">
                <a:lnSpc>
                  <a:spcPts val="2879"/>
                </a:lnSpc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For a single periodic configuration with a finite number of N points, the structure factor is identical to [Tor18]:</a:t>
              </a:r>
            </a:p>
            <a:p>
              <a:pPr algn="l">
                <a:lnSpc>
                  <a:spcPts val="2879"/>
                </a:lnSpc>
              </a:pPr>
            </a:p>
            <a:p>
              <a:pPr algn="l">
                <a:lnSpc>
                  <a:spcPts val="2879"/>
                </a:lnSpc>
              </a:pPr>
            </a:p>
            <a:p>
              <a:pPr algn="l">
                <a:lnSpc>
                  <a:spcPts val="287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993470" y="9635487"/>
            <a:ext cx="152400" cy="1714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727277"/>
                </a:solidFill>
                <a:latin typeface="Canva Sans"/>
                <a:ea typeface="Canva Sans"/>
                <a:cs typeface="Canva Sans"/>
                <a:sym typeface="Canva Sans"/>
              </a:rPr>
              <a:t>Page 4 of 14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3716655" y="9479695"/>
            <a:ext cx="6727507" cy="610270"/>
            <a:chOff x="0" y="0"/>
            <a:chExt cx="8970010" cy="81369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970010" cy="813693"/>
            </a:xfrm>
            <a:custGeom>
              <a:avLst/>
              <a:gdLst/>
              <a:ahLst/>
              <a:cxnLst/>
              <a:rect r="r" b="b" t="t" l="l"/>
              <a:pathLst>
                <a:path h="813693" w="8970010">
                  <a:moveTo>
                    <a:pt x="0" y="0"/>
                  </a:moveTo>
                  <a:lnTo>
                    <a:pt x="8970010" y="0"/>
                  </a:lnTo>
                  <a:lnTo>
                    <a:pt x="8970010" y="813693"/>
                  </a:lnTo>
                  <a:lnTo>
                    <a:pt x="0" y="8136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8970010" cy="813693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Hyperuniformity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Generation of hyperuniform structures and their analysis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MOD-SEM SuSe25 // May 12, 2025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3321075" y="1814512"/>
            <a:ext cx="3938225" cy="3386874"/>
          </a:xfrm>
          <a:custGeom>
            <a:avLst/>
            <a:gdLst/>
            <a:ahLst/>
            <a:cxnLst/>
            <a:rect r="r" b="b" t="t" l="l"/>
            <a:pathLst>
              <a:path h="3386874" w="3938225">
                <a:moveTo>
                  <a:pt x="0" y="0"/>
                </a:moveTo>
                <a:lnTo>
                  <a:pt x="3938225" y="0"/>
                </a:lnTo>
                <a:lnTo>
                  <a:pt x="3938225" y="3386874"/>
                </a:lnTo>
                <a:lnTo>
                  <a:pt x="0" y="33868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321075" y="5388613"/>
            <a:ext cx="3938225" cy="3381951"/>
          </a:xfrm>
          <a:custGeom>
            <a:avLst/>
            <a:gdLst/>
            <a:ahLst/>
            <a:cxnLst/>
            <a:rect r="r" b="b" t="t" l="l"/>
            <a:pathLst>
              <a:path h="3381951" w="3938225">
                <a:moveTo>
                  <a:pt x="0" y="0"/>
                </a:moveTo>
                <a:lnTo>
                  <a:pt x="3938225" y="0"/>
                </a:lnTo>
                <a:lnTo>
                  <a:pt x="3938225" y="3381951"/>
                </a:lnTo>
                <a:lnTo>
                  <a:pt x="0" y="33819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pic>
        <p:nvPicPr>
          <p:cNvPr name="Picture 16" id="1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065769" y="3666268"/>
            <a:ext cx="2588269" cy="1077154"/>
          </a:xfrm>
          <a:prstGeom prst="rect">
            <a:avLst/>
          </a:prstGeom>
        </p:spPr>
      </p:pic>
      <p:sp>
        <p:nvSpPr>
          <p:cNvPr name="TextBox 17" id="17"/>
          <p:cNvSpPr txBox="true"/>
          <p:nvPr/>
        </p:nvSpPr>
        <p:spPr>
          <a:xfrm rot="0">
            <a:off x="15258045" y="9654537"/>
            <a:ext cx="578961" cy="18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40"/>
              </a:lnSpc>
              <a:spcBef>
                <a:spcPct val="0"/>
              </a:spcBef>
            </a:pPr>
            <a:r>
              <a:rPr lang="en-US" sz="1200">
                <a:solidFill>
                  <a:srgbClr val="727277"/>
                </a:solidFill>
                <a:latin typeface="Open Sans"/>
                <a:ea typeface="Open Sans"/>
                <a:cs typeface="Open Sans"/>
                <a:sym typeface="Open Sans"/>
              </a:rPr>
              <a:t>*[MT17]</a:t>
            </a:r>
          </a:p>
        </p:txBody>
      </p:sp>
      <p:pic>
        <p:nvPicPr>
          <p:cNvPr name="Picture 18" id="1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75712" y="5263323"/>
            <a:ext cx="11437979" cy="305322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7300" y="9501072"/>
            <a:ext cx="1674276" cy="486000"/>
          </a:xfrm>
          <a:custGeom>
            <a:avLst/>
            <a:gdLst/>
            <a:ahLst/>
            <a:cxnLst/>
            <a:rect r="r" b="b" t="t" l="l"/>
            <a:pathLst>
              <a:path h="486000" w="1674276">
                <a:moveTo>
                  <a:pt x="0" y="0"/>
                </a:moveTo>
                <a:lnTo>
                  <a:pt x="1674276" y="0"/>
                </a:lnTo>
                <a:lnTo>
                  <a:pt x="1674276" y="486000"/>
                </a:lnTo>
                <a:lnTo>
                  <a:pt x="0" y="48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" t="0" r="-5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382397" y="9473664"/>
            <a:ext cx="1455718" cy="540000"/>
          </a:xfrm>
          <a:custGeom>
            <a:avLst/>
            <a:gdLst/>
            <a:ahLst/>
            <a:cxnLst/>
            <a:rect r="r" b="b" t="t" l="l"/>
            <a:pathLst>
              <a:path h="540000" w="1455718">
                <a:moveTo>
                  <a:pt x="0" y="0"/>
                </a:moveTo>
                <a:lnTo>
                  <a:pt x="1455719" y="0"/>
                </a:lnTo>
                <a:lnTo>
                  <a:pt x="1455719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28" r="0" b="-328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3"/>
            <a:ext cx="18288000" cy="9194004"/>
            <a:chOff x="0" y="0"/>
            <a:chExt cx="24384000" cy="1225867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2258675"/>
            </a:xfrm>
            <a:custGeom>
              <a:avLst/>
              <a:gdLst/>
              <a:ahLst/>
              <a:cxnLst/>
              <a:rect r="r" b="b" t="t" l="l"/>
              <a:pathLst>
                <a:path h="12258675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2258675"/>
                  </a:lnTo>
                  <a:lnTo>
                    <a:pt x="0" y="12258675"/>
                  </a:lnTo>
                  <a:close/>
                </a:path>
              </a:pathLst>
            </a:custGeom>
            <a:gradFill rotWithShape="true">
              <a:gsLst>
                <a:gs pos="14000">
                  <a:srgbClr val="0069B4">
                    <a:alpha val="100000"/>
                  </a:srgbClr>
                </a:gs>
                <a:gs pos="100000">
                  <a:srgbClr val="00305D">
                    <a:alpha val="100000"/>
                  </a:srgbClr>
                </a:gs>
              </a:gsLst>
              <a:lin ang="15000000"/>
            </a:gra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12068" y="5080889"/>
            <a:ext cx="15871030" cy="1797736"/>
            <a:chOff x="0" y="0"/>
            <a:chExt cx="21161374" cy="239698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161373" cy="2396982"/>
            </a:xfrm>
            <a:custGeom>
              <a:avLst/>
              <a:gdLst/>
              <a:ahLst/>
              <a:cxnLst/>
              <a:rect r="r" b="b" t="t" l="l"/>
              <a:pathLst>
                <a:path h="2396982" w="21161373">
                  <a:moveTo>
                    <a:pt x="0" y="0"/>
                  </a:moveTo>
                  <a:lnTo>
                    <a:pt x="21161373" y="0"/>
                  </a:lnTo>
                  <a:lnTo>
                    <a:pt x="21161373" y="2396982"/>
                  </a:lnTo>
                  <a:lnTo>
                    <a:pt x="0" y="239698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21161374" cy="239698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480"/>
                </a:lnSpc>
              </a:pPr>
              <a:r>
                <a:rPr lang="en-US" sz="5400" b="true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Generating hyperuniform structures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993470" y="9635487"/>
            <a:ext cx="152400" cy="1714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727277"/>
                </a:solidFill>
                <a:latin typeface="Canva Sans"/>
                <a:ea typeface="Canva Sans"/>
                <a:cs typeface="Canva Sans"/>
                <a:sym typeface="Canva Sans"/>
              </a:rPr>
              <a:t>Page 5 of 14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716655" y="9479695"/>
            <a:ext cx="6727507" cy="610270"/>
            <a:chOff x="0" y="0"/>
            <a:chExt cx="8970010" cy="8136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970010" cy="813693"/>
            </a:xfrm>
            <a:custGeom>
              <a:avLst/>
              <a:gdLst/>
              <a:ahLst/>
              <a:cxnLst/>
              <a:rect r="r" b="b" t="t" l="l"/>
              <a:pathLst>
                <a:path h="813693" w="8970010">
                  <a:moveTo>
                    <a:pt x="0" y="0"/>
                  </a:moveTo>
                  <a:lnTo>
                    <a:pt x="8970010" y="0"/>
                  </a:lnTo>
                  <a:lnTo>
                    <a:pt x="8970010" y="813693"/>
                  </a:lnTo>
                  <a:lnTo>
                    <a:pt x="0" y="8136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0"/>
              <a:ext cx="8970010" cy="813693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Hyperuniformity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Generation of hyperuniform structures and their analysis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MOD-SEM SuSe25 // May 12, 2025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12068" y="6095253"/>
            <a:ext cx="12064456" cy="496639"/>
            <a:chOff x="0" y="0"/>
            <a:chExt cx="16085942" cy="66218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6085942" cy="662186"/>
            </a:xfrm>
            <a:custGeom>
              <a:avLst/>
              <a:gdLst/>
              <a:ahLst/>
              <a:cxnLst/>
              <a:rect r="r" b="b" t="t" l="l"/>
              <a:pathLst>
                <a:path h="662186" w="16085942">
                  <a:moveTo>
                    <a:pt x="0" y="0"/>
                  </a:moveTo>
                  <a:lnTo>
                    <a:pt x="16085942" y="0"/>
                  </a:lnTo>
                  <a:lnTo>
                    <a:pt x="16085942" y="662186"/>
                  </a:lnTo>
                  <a:lnTo>
                    <a:pt x="0" y="66218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9525"/>
              <a:ext cx="16085942" cy="65266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879"/>
                </a:lnSpc>
              </a:pPr>
              <a:r>
                <a:rPr lang="en-US" sz="2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→Resp</a:t>
              </a:r>
              <a:r>
                <a:rPr lang="en-US" sz="2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onsibility: Enno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7300" y="9501072"/>
            <a:ext cx="1674276" cy="486000"/>
          </a:xfrm>
          <a:custGeom>
            <a:avLst/>
            <a:gdLst/>
            <a:ahLst/>
            <a:cxnLst/>
            <a:rect r="r" b="b" t="t" l="l"/>
            <a:pathLst>
              <a:path h="486000" w="1674276">
                <a:moveTo>
                  <a:pt x="0" y="0"/>
                </a:moveTo>
                <a:lnTo>
                  <a:pt x="1674276" y="0"/>
                </a:lnTo>
                <a:lnTo>
                  <a:pt x="1674276" y="486000"/>
                </a:lnTo>
                <a:lnTo>
                  <a:pt x="0" y="48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" t="0" r="-5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382397" y="9473664"/>
            <a:ext cx="1455718" cy="540000"/>
          </a:xfrm>
          <a:custGeom>
            <a:avLst/>
            <a:gdLst/>
            <a:ahLst/>
            <a:cxnLst/>
            <a:rect r="r" b="b" t="t" l="l"/>
            <a:pathLst>
              <a:path h="540000" w="1455718">
                <a:moveTo>
                  <a:pt x="0" y="0"/>
                </a:moveTo>
                <a:lnTo>
                  <a:pt x="1455719" y="0"/>
                </a:lnTo>
                <a:lnTo>
                  <a:pt x="1455719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28" r="0" b="-328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12068" y="519112"/>
            <a:ext cx="15871030" cy="1295399"/>
            <a:chOff x="0" y="0"/>
            <a:chExt cx="21161374" cy="17271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161373" cy="1727199"/>
            </a:xfrm>
            <a:custGeom>
              <a:avLst/>
              <a:gdLst/>
              <a:ahLst/>
              <a:cxnLst/>
              <a:rect r="r" b="b" t="t" l="l"/>
              <a:pathLst>
                <a:path h="1727199" w="21161373">
                  <a:moveTo>
                    <a:pt x="0" y="0"/>
                  </a:moveTo>
                  <a:lnTo>
                    <a:pt x="21161373" y="0"/>
                  </a:lnTo>
                  <a:lnTo>
                    <a:pt x="21161373" y="1727199"/>
                  </a:lnTo>
                  <a:lnTo>
                    <a:pt x="0" y="17271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21161374" cy="172719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320"/>
                </a:lnSpc>
              </a:pPr>
              <a:r>
                <a:rPr lang="en-US" sz="3600" b="true">
                  <a:solidFill>
                    <a:srgbClr val="00305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Generating hyperuniform structures</a:t>
              </a:r>
            </a:p>
            <a:p>
              <a:pPr algn="l">
                <a:lnSpc>
                  <a:spcPts val="4320"/>
                </a:lnSpc>
              </a:pPr>
              <a:r>
                <a:rPr lang="en-US" sz="36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HU point patterns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12067" y="2226470"/>
            <a:ext cx="15871032" cy="6517481"/>
            <a:chOff x="0" y="0"/>
            <a:chExt cx="21161376" cy="868997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161377" cy="8689974"/>
            </a:xfrm>
            <a:custGeom>
              <a:avLst/>
              <a:gdLst/>
              <a:ahLst/>
              <a:cxnLst/>
              <a:rect r="r" b="b" t="t" l="l"/>
              <a:pathLst>
                <a:path h="8689974" w="21161377">
                  <a:moveTo>
                    <a:pt x="0" y="0"/>
                  </a:moveTo>
                  <a:lnTo>
                    <a:pt x="21161377" y="0"/>
                  </a:lnTo>
                  <a:lnTo>
                    <a:pt x="21161377" y="8689974"/>
                  </a:lnTo>
                  <a:lnTo>
                    <a:pt x="0" y="86899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9525"/>
              <a:ext cx="21161376" cy="868044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518160" indent="-259080" lvl="1">
                <a:lnSpc>
                  <a:spcPts val="2879"/>
                </a:lnSpc>
                <a:buFont typeface="Arial"/>
                <a:buChar char="•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We may use a method based on optimization [SSDV24] towards a given structure factor </a:t>
              </a:r>
            </a:p>
            <a:p>
              <a:pPr algn="l">
                <a:lnSpc>
                  <a:spcPts val="2879"/>
                </a:lnSpc>
              </a:pPr>
            </a:p>
            <a:p>
              <a:pPr algn="l">
                <a:lnSpc>
                  <a:spcPts val="2879"/>
                </a:lnSpc>
              </a:pPr>
            </a:p>
            <a:p>
              <a:pPr algn="l">
                <a:lnSpc>
                  <a:spcPts val="2879"/>
                </a:lnSpc>
              </a:pPr>
            </a:p>
            <a:p>
              <a:pPr algn="l">
                <a:lnSpc>
                  <a:spcPts val="2879"/>
                </a:lnSpc>
              </a:pPr>
            </a:p>
            <a:p>
              <a:pPr algn="l">
                <a:lnSpc>
                  <a:spcPts val="2879"/>
                </a:lnSpc>
              </a:pPr>
              <a:r>
                <a:rPr lang="en-US" sz="2400" u="sng" b="true">
                  <a:solidFill>
                    <a:srgbClr val="00305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Task:</a:t>
              </a: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 generate different kinds of hyperuniform point patterns as in [SSDV24], Section II</a:t>
              </a:r>
            </a:p>
            <a:p>
              <a:pPr algn="l">
                <a:lnSpc>
                  <a:spcPts val="2879"/>
                </a:lnSpc>
              </a:pPr>
            </a:p>
            <a:p>
              <a:pPr algn="l" marL="518160" indent="-259080" lvl="1">
                <a:lnSpc>
                  <a:spcPts val="2879"/>
                </a:lnSpc>
                <a:buFont typeface="Arial"/>
                <a:buChar char="•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Current progress:</a:t>
              </a:r>
            </a:p>
            <a:p>
              <a:pPr algn="l" marL="1036320" indent="-345440" lvl="2">
                <a:lnSpc>
                  <a:spcPts val="2879"/>
                </a:lnSpc>
                <a:buFont typeface="Arial"/>
                <a:buChar char="⚬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Some more testing needed for different S_0 parametrizations 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716655" y="9479695"/>
            <a:ext cx="6727507" cy="610270"/>
            <a:chOff x="0" y="0"/>
            <a:chExt cx="8970010" cy="8136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970010" cy="813693"/>
            </a:xfrm>
            <a:custGeom>
              <a:avLst/>
              <a:gdLst/>
              <a:ahLst/>
              <a:cxnLst/>
              <a:rect r="r" b="b" t="t" l="l"/>
              <a:pathLst>
                <a:path h="813693" w="8970010">
                  <a:moveTo>
                    <a:pt x="0" y="0"/>
                  </a:moveTo>
                  <a:lnTo>
                    <a:pt x="8970010" y="0"/>
                  </a:lnTo>
                  <a:lnTo>
                    <a:pt x="8970010" y="813693"/>
                  </a:lnTo>
                  <a:lnTo>
                    <a:pt x="0" y="8136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0"/>
              <a:ext cx="8970010" cy="813693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Hyperuniformity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Generation of hyperuniform structures and their analysis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MOD-SEM SuSe25 // May 12, 2025</a:t>
              </a:r>
            </a:p>
          </p:txBody>
        </p:sp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583596" y="2601680"/>
            <a:ext cx="4810771" cy="1612889"/>
          </a:xfrm>
          <a:prstGeom prst="rect">
            <a:avLst/>
          </a:prstGeom>
        </p:spPr>
      </p:pic>
      <p:sp>
        <p:nvSpPr>
          <p:cNvPr name="Freeform 14" id="14"/>
          <p:cNvSpPr/>
          <p:nvPr/>
        </p:nvSpPr>
        <p:spPr>
          <a:xfrm flipH="false" flipV="false" rot="0">
            <a:off x="4050191" y="5652561"/>
            <a:ext cx="5270646" cy="3546392"/>
          </a:xfrm>
          <a:custGeom>
            <a:avLst/>
            <a:gdLst/>
            <a:ahLst/>
            <a:cxnLst/>
            <a:rect r="r" b="b" t="t" l="l"/>
            <a:pathLst>
              <a:path h="3546392" w="5270646">
                <a:moveTo>
                  <a:pt x="0" y="0"/>
                </a:moveTo>
                <a:lnTo>
                  <a:pt x="5270647" y="0"/>
                </a:lnTo>
                <a:lnTo>
                  <a:pt x="5270647" y="3546392"/>
                </a:lnTo>
                <a:lnTo>
                  <a:pt x="0" y="35463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509871" y="5555114"/>
            <a:ext cx="3540321" cy="3643839"/>
          </a:xfrm>
          <a:custGeom>
            <a:avLst/>
            <a:gdLst/>
            <a:ahLst/>
            <a:cxnLst/>
            <a:rect r="r" b="b" t="t" l="l"/>
            <a:pathLst>
              <a:path h="3643839" w="3540321">
                <a:moveTo>
                  <a:pt x="0" y="0"/>
                </a:moveTo>
                <a:lnTo>
                  <a:pt x="3540320" y="0"/>
                </a:lnTo>
                <a:lnTo>
                  <a:pt x="3540320" y="3643839"/>
                </a:lnTo>
                <a:lnTo>
                  <a:pt x="0" y="36438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879062" y="5750008"/>
            <a:ext cx="5202881" cy="3546392"/>
          </a:xfrm>
          <a:custGeom>
            <a:avLst/>
            <a:gdLst/>
            <a:ahLst/>
            <a:cxnLst/>
            <a:rect r="r" b="b" t="t" l="l"/>
            <a:pathLst>
              <a:path h="3546392" w="5202881">
                <a:moveTo>
                  <a:pt x="0" y="0"/>
                </a:moveTo>
                <a:lnTo>
                  <a:pt x="5202880" y="0"/>
                </a:lnTo>
                <a:lnTo>
                  <a:pt x="5202880" y="3546392"/>
                </a:lnTo>
                <a:lnTo>
                  <a:pt x="0" y="354639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9367029" y="5652561"/>
            <a:ext cx="3464407" cy="3643839"/>
          </a:xfrm>
          <a:custGeom>
            <a:avLst/>
            <a:gdLst/>
            <a:ahLst/>
            <a:cxnLst/>
            <a:rect r="r" b="b" t="t" l="l"/>
            <a:pathLst>
              <a:path h="3643839" w="3464407">
                <a:moveTo>
                  <a:pt x="0" y="0"/>
                </a:moveTo>
                <a:lnTo>
                  <a:pt x="3464408" y="0"/>
                </a:lnTo>
                <a:lnTo>
                  <a:pt x="3464408" y="3643839"/>
                </a:lnTo>
                <a:lnTo>
                  <a:pt x="0" y="364383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0993470" y="9635487"/>
            <a:ext cx="152400" cy="1714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727277"/>
                </a:solidFill>
                <a:latin typeface="Canva Sans"/>
                <a:ea typeface="Canva Sans"/>
                <a:cs typeface="Canva Sans"/>
                <a:sym typeface="Canva Sans"/>
              </a:rPr>
              <a:t>Page 6 of 14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7300" y="9501072"/>
            <a:ext cx="1674276" cy="486000"/>
          </a:xfrm>
          <a:custGeom>
            <a:avLst/>
            <a:gdLst/>
            <a:ahLst/>
            <a:cxnLst/>
            <a:rect r="r" b="b" t="t" l="l"/>
            <a:pathLst>
              <a:path h="486000" w="1674276">
                <a:moveTo>
                  <a:pt x="0" y="0"/>
                </a:moveTo>
                <a:lnTo>
                  <a:pt x="1674276" y="0"/>
                </a:lnTo>
                <a:lnTo>
                  <a:pt x="1674276" y="486000"/>
                </a:lnTo>
                <a:lnTo>
                  <a:pt x="0" y="48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" t="0" r="-5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382397" y="9473664"/>
            <a:ext cx="1455718" cy="540000"/>
          </a:xfrm>
          <a:custGeom>
            <a:avLst/>
            <a:gdLst/>
            <a:ahLst/>
            <a:cxnLst/>
            <a:rect r="r" b="b" t="t" l="l"/>
            <a:pathLst>
              <a:path h="540000" w="1455718">
                <a:moveTo>
                  <a:pt x="0" y="0"/>
                </a:moveTo>
                <a:lnTo>
                  <a:pt x="1455719" y="0"/>
                </a:lnTo>
                <a:lnTo>
                  <a:pt x="1455719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28" r="0" b="-328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12068" y="519112"/>
            <a:ext cx="15871030" cy="1295399"/>
            <a:chOff x="0" y="0"/>
            <a:chExt cx="21161374" cy="17271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161373" cy="1727199"/>
            </a:xfrm>
            <a:custGeom>
              <a:avLst/>
              <a:gdLst/>
              <a:ahLst/>
              <a:cxnLst/>
              <a:rect r="r" b="b" t="t" l="l"/>
              <a:pathLst>
                <a:path h="1727199" w="21161373">
                  <a:moveTo>
                    <a:pt x="0" y="0"/>
                  </a:moveTo>
                  <a:lnTo>
                    <a:pt x="21161373" y="0"/>
                  </a:lnTo>
                  <a:lnTo>
                    <a:pt x="21161373" y="1727199"/>
                  </a:lnTo>
                  <a:lnTo>
                    <a:pt x="0" y="17271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21161374" cy="172719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320"/>
                </a:lnSpc>
              </a:pPr>
              <a:r>
                <a:rPr lang="en-US" sz="3600" b="true">
                  <a:solidFill>
                    <a:srgbClr val="00305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Generating hyperuniform structures</a:t>
              </a:r>
            </a:p>
            <a:p>
              <a:pPr algn="l">
                <a:lnSpc>
                  <a:spcPts val="4320"/>
                </a:lnSpc>
              </a:pPr>
              <a:r>
                <a:rPr lang="en-US" sz="36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Scalable HU point patterns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12067" y="2226470"/>
            <a:ext cx="15871032" cy="6517481"/>
            <a:chOff x="0" y="0"/>
            <a:chExt cx="21161376" cy="868997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161377" cy="8689974"/>
            </a:xfrm>
            <a:custGeom>
              <a:avLst/>
              <a:gdLst/>
              <a:ahLst/>
              <a:cxnLst/>
              <a:rect r="r" b="b" t="t" l="l"/>
              <a:pathLst>
                <a:path h="8689974" w="21161377">
                  <a:moveTo>
                    <a:pt x="0" y="0"/>
                  </a:moveTo>
                  <a:lnTo>
                    <a:pt x="21161377" y="0"/>
                  </a:lnTo>
                  <a:lnTo>
                    <a:pt x="21161377" y="8689974"/>
                  </a:lnTo>
                  <a:lnTo>
                    <a:pt x="0" y="86899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9525"/>
              <a:ext cx="21161376" cy="868044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518160" indent="-259080" lvl="1">
                <a:lnSpc>
                  <a:spcPts val="2879"/>
                </a:lnSpc>
                <a:buFont typeface="Arial"/>
                <a:buChar char="•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We want to generate large point patterns for later analysis</a:t>
              </a:r>
            </a:p>
            <a:p>
              <a:pPr algn="l" marL="518160" indent="-259080" lvl="1">
                <a:lnSpc>
                  <a:spcPts val="2879"/>
                </a:lnSpc>
                <a:buFont typeface="Arial"/>
                <a:buChar char="•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In [SCM24] an scalable fft-based approach to generating HU point patterns is proposed</a:t>
              </a:r>
            </a:p>
            <a:p>
              <a:pPr algn="l">
                <a:lnSpc>
                  <a:spcPts val="2879"/>
                </a:lnSpc>
              </a:pPr>
            </a:p>
            <a:p>
              <a:pPr algn="l">
                <a:lnSpc>
                  <a:spcPts val="2879"/>
                </a:lnSpc>
              </a:pPr>
            </a:p>
            <a:p>
              <a:pPr algn="l">
                <a:lnSpc>
                  <a:spcPts val="2879"/>
                </a:lnSpc>
              </a:pPr>
            </a:p>
            <a:p>
              <a:pPr algn="l">
                <a:lnSpc>
                  <a:spcPts val="2879"/>
                </a:lnSpc>
              </a:pPr>
              <a:r>
                <a:rPr lang="en-US" b="true" sz="2400" u="sng">
                  <a:solidFill>
                    <a:srgbClr val="00305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Task:</a:t>
              </a: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 generate larger point patterns using nuFFT and compare runtime to previous method</a:t>
              </a:r>
            </a:p>
            <a:p>
              <a:pPr algn="l">
                <a:lnSpc>
                  <a:spcPts val="2879"/>
                </a:lnSpc>
              </a:pPr>
            </a:p>
            <a:p>
              <a:pPr algn="l">
                <a:lnSpc>
                  <a:spcPts val="287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993470" y="9635487"/>
            <a:ext cx="152400" cy="1714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727277"/>
                </a:solidFill>
                <a:latin typeface="Canva Sans"/>
                <a:ea typeface="Canva Sans"/>
                <a:cs typeface="Canva Sans"/>
                <a:sym typeface="Canva Sans"/>
              </a:rPr>
              <a:t>Page 7 of 14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3716655" y="9479695"/>
            <a:ext cx="6727507" cy="610270"/>
            <a:chOff x="0" y="0"/>
            <a:chExt cx="8970010" cy="81369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970010" cy="813693"/>
            </a:xfrm>
            <a:custGeom>
              <a:avLst/>
              <a:gdLst/>
              <a:ahLst/>
              <a:cxnLst/>
              <a:rect r="r" b="b" t="t" l="l"/>
              <a:pathLst>
                <a:path h="813693" w="8970010">
                  <a:moveTo>
                    <a:pt x="0" y="0"/>
                  </a:moveTo>
                  <a:lnTo>
                    <a:pt x="8970010" y="0"/>
                  </a:lnTo>
                  <a:lnTo>
                    <a:pt x="8970010" y="813693"/>
                  </a:lnTo>
                  <a:lnTo>
                    <a:pt x="0" y="8136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0"/>
              <a:ext cx="8970010" cy="813693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Hyperuniformity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Generation of hyperuniform structures and their analysis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MOD-SEM SuSe25 // May 12, 2025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7300" y="9501072"/>
            <a:ext cx="1674276" cy="486000"/>
          </a:xfrm>
          <a:custGeom>
            <a:avLst/>
            <a:gdLst/>
            <a:ahLst/>
            <a:cxnLst/>
            <a:rect r="r" b="b" t="t" l="l"/>
            <a:pathLst>
              <a:path h="486000" w="1674276">
                <a:moveTo>
                  <a:pt x="0" y="0"/>
                </a:moveTo>
                <a:lnTo>
                  <a:pt x="1674276" y="0"/>
                </a:lnTo>
                <a:lnTo>
                  <a:pt x="1674276" y="486000"/>
                </a:lnTo>
                <a:lnTo>
                  <a:pt x="0" y="48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" t="0" r="-5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382397" y="9473664"/>
            <a:ext cx="1455718" cy="540000"/>
          </a:xfrm>
          <a:custGeom>
            <a:avLst/>
            <a:gdLst/>
            <a:ahLst/>
            <a:cxnLst/>
            <a:rect r="r" b="b" t="t" l="l"/>
            <a:pathLst>
              <a:path h="540000" w="1455718">
                <a:moveTo>
                  <a:pt x="0" y="0"/>
                </a:moveTo>
                <a:lnTo>
                  <a:pt x="1455719" y="0"/>
                </a:lnTo>
                <a:lnTo>
                  <a:pt x="1455719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28" r="0" b="-328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12068" y="519112"/>
            <a:ext cx="15871030" cy="1295399"/>
            <a:chOff x="0" y="0"/>
            <a:chExt cx="21161374" cy="17271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161373" cy="1727199"/>
            </a:xfrm>
            <a:custGeom>
              <a:avLst/>
              <a:gdLst/>
              <a:ahLst/>
              <a:cxnLst/>
              <a:rect r="r" b="b" t="t" l="l"/>
              <a:pathLst>
                <a:path h="1727199" w="21161373">
                  <a:moveTo>
                    <a:pt x="0" y="0"/>
                  </a:moveTo>
                  <a:lnTo>
                    <a:pt x="21161373" y="0"/>
                  </a:lnTo>
                  <a:lnTo>
                    <a:pt x="21161373" y="1727199"/>
                  </a:lnTo>
                  <a:lnTo>
                    <a:pt x="0" y="17271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21161374" cy="172719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320"/>
                </a:lnSpc>
              </a:pPr>
              <a:r>
                <a:rPr lang="en-US" sz="3600" b="true">
                  <a:solidFill>
                    <a:srgbClr val="00305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Generating hyperuniform structures</a:t>
              </a:r>
            </a:p>
            <a:p>
              <a:pPr algn="l">
                <a:lnSpc>
                  <a:spcPts val="4320"/>
                </a:lnSpc>
              </a:pPr>
              <a:r>
                <a:rPr lang="en-US" sz="36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HU scalar fields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312067" y="2226470"/>
            <a:ext cx="15871032" cy="6517481"/>
            <a:chOff x="0" y="0"/>
            <a:chExt cx="21161376" cy="868997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161377" cy="8689974"/>
            </a:xfrm>
            <a:custGeom>
              <a:avLst/>
              <a:gdLst/>
              <a:ahLst/>
              <a:cxnLst/>
              <a:rect r="r" b="b" t="t" l="l"/>
              <a:pathLst>
                <a:path h="8689974" w="21161377">
                  <a:moveTo>
                    <a:pt x="0" y="0"/>
                  </a:moveTo>
                  <a:lnTo>
                    <a:pt x="21161377" y="0"/>
                  </a:lnTo>
                  <a:lnTo>
                    <a:pt x="21161377" y="8689974"/>
                  </a:lnTo>
                  <a:lnTo>
                    <a:pt x="0" y="86899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9525"/>
              <a:ext cx="21161376" cy="868044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518160" indent="-259080" lvl="1">
                <a:lnSpc>
                  <a:spcPts val="2879"/>
                </a:lnSpc>
                <a:buFont typeface="Arial"/>
                <a:buChar char="•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Hyperuniformity can be extended to scalar fields</a:t>
              </a:r>
            </a:p>
            <a:p>
              <a:pPr algn="l" marL="518160" indent="-259080" lvl="1">
                <a:lnSpc>
                  <a:spcPts val="2879"/>
                </a:lnSpc>
                <a:buFont typeface="Arial"/>
                <a:buChar char="•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We may be able to extend analysis of HU point patterns to analysis of HU scalar fields</a:t>
              </a:r>
            </a:p>
            <a:p>
              <a:pPr algn="l">
                <a:lnSpc>
                  <a:spcPts val="2879"/>
                </a:lnSpc>
              </a:pPr>
            </a:p>
            <a:p>
              <a:pPr algn="l">
                <a:lnSpc>
                  <a:spcPts val="2879"/>
                </a:lnSpc>
              </a:pPr>
            </a:p>
            <a:p>
              <a:pPr algn="l">
                <a:lnSpc>
                  <a:spcPts val="2879"/>
                </a:lnSpc>
              </a:pPr>
            </a:p>
            <a:p>
              <a:pPr algn="l">
                <a:lnSpc>
                  <a:spcPts val="2879"/>
                </a:lnSpc>
              </a:pPr>
              <a:r>
                <a:rPr lang="en-US" b="true" sz="2400" u="sng">
                  <a:solidFill>
                    <a:srgbClr val="00305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Task:</a:t>
              </a: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 Generate hyperuniform scalar field from a gaussian random field [MT17], Section III &amp; IV</a:t>
              </a:r>
            </a:p>
            <a:p>
              <a:pPr algn="l">
                <a:lnSpc>
                  <a:spcPts val="2879"/>
                </a:lnSpc>
              </a:pPr>
            </a:p>
            <a:p>
              <a:pPr algn="l" marL="518160" indent="-259080" lvl="1">
                <a:lnSpc>
                  <a:spcPts val="2879"/>
                </a:lnSpc>
                <a:buFont typeface="Arial"/>
                <a:buChar char="•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Current progress:</a:t>
              </a:r>
            </a:p>
            <a:p>
              <a:pPr algn="l" marL="1036320" indent="-345440" lvl="2">
                <a:lnSpc>
                  <a:spcPts val="2879"/>
                </a:lnSpc>
                <a:buFont typeface="Arial"/>
                <a:buChar char="⚬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Prototype: Able to generate gaussian random fields with a certain spectrum</a:t>
              </a:r>
            </a:p>
            <a:p>
              <a:pPr algn="l" marL="1036320" indent="-345440" lvl="2">
                <a:lnSpc>
                  <a:spcPts val="2879"/>
                </a:lnSpc>
                <a:buFont typeface="Arial"/>
                <a:buChar char="⚬"/>
              </a:pPr>
              <a:r>
                <a:rPr lang="en-US" sz="24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We still use constant amplitude instead of an dynamic amplitude based on the wave vector k</a:t>
              </a:r>
            </a:p>
            <a:p>
              <a:pPr algn="l">
                <a:lnSpc>
                  <a:spcPts val="2879"/>
                </a:lnSpc>
              </a:pPr>
            </a:p>
            <a:p>
              <a:pPr algn="l">
                <a:lnSpc>
                  <a:spcPts val="2879"/>
                </a:lnSpc>
              </a:pPr>
            </a:p>
            <a:p>
              <a:pPr algn="l">
                <a:lnSpc>
                  <a:spcPts val="2879"/>
                </a:lnSpc>
              </a:pPr>
            </a:p>
            <a:p>
              <a:pPr algn="l">
                <a:lnSpc>
                  <a:spcPts val="287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716655" y="9479695"/>
            <a:ext cx="6727507" cy="610270"/>
            <a:chOff x="0" y="0"/>
            <a:chExt cx="8970010" cy="81369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970010" cy="813693"/>
            </a:xfrm>
            <a:custGeom>
              <a:avLst/>
              <a:gdLst/>
              <a:ahLst/>
              <a:cxnLst/>
              <a:rect r="r" b="b" t="t" l="l"/>
              <a:pathLst>
                <a:path h="813693" w="8970010">
                  <a:moveTo>
                    <a:pt x="0" y="0"/>
                  </a:moveTo>
                  <a:lnTo>
                    <a:pt x="8970010" y="0"/>
                  </a:lnTo>
                  <a:lnTo>
                    <a:pt x="8970010" y="813693"/>
                  </a:lnTo>
                  <a:lnTo>
                    <a:pt x="0" y="8136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0"/>
              <a:ext cx="8970010" cy="813693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Hyperuniformity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Generation of hyperuniform structures and their analysis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MOD-SEM SuSe25 // May 12, 2025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993470" y="9635487"/>
            <a:ext cx="152400" cy="1714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727277"/>
                </a:solidFill>
                <a:latin typeface="Canva Sans"/>
                <a:ea typeface="Canva Sans"/>
                <a:cs typeface="Canva Sans"/>
                <a:sym typeface="Canva Sans"/>
              </a:rPr>
              <a:t>Page 8 of 14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7300" y="9501072"/>
            <a:ext cx="1674276" cy="486000"/>
          </a:xfrm>
          <a:custGeom>
            <a:avLst/>
            <a:gdLst/>
            <a:ahLst/>
            <a:cxnLst/>
            <a:rect r="r" b="b" t="t" l="l"/>
            <a:pathLst>
              <a:path h="486000" w="1674276">
                <a:moveTo>
                  <a:pt x="0" y="0"/>
                </a:moveTo>
                <a:lnTo>
                  <a:pt x="1674276" y="0"/>
                </a:lnTo>
                <a:lnTo>
                  <a:pt x="1674276" y="486000"/>
                </a:lnTo>
                <a:lnTo>
                  <a:pt x="0" y="486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3" t="0" r="-5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382397" y="9473664"/>
            <a:ext cx="1455718" cy="540000"/>
          </a:xfrm>
          <a:custGeom>
            <a:avLst/>
            <a:gdLst/>
            <a:ahLst/>
            <a:cxnLst/>
            <a:rect r="r" b="b" t="t" l="l"/>
            <a:pathLst>
              <a:path h="540000" w="1455718">
                <a:moveTo>
                  <a:pt x="0" y="0"/>
                </a:moveTo>
                <a:lnTo>
                  <a:pt x="1455719" y="0"/>
                </a:lnTo>
                <a:lnTo>
                  <a:pt x="1455719" y="540000"/>
                </a:lnTo>
                <a:lnTo>
                  <a:pt x="0" y="540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28" r="0" b="-328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312068" y="519112"/>
            <a:ext cx="15871030" cy="1295399"/>
            <a:chOff x="0" y="0"/>
            <a:chExt cx="21161374" cy="17271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161373" cy="1727199"/>
            </a:xfrm>
            <a:custGeom>
              <a:avLst/>
              <a:gdLst/>
              <a:ahLst/>
              <a:cxnLst/>
              <a:rect r="r" b="b" t="t" l="l"/>
              <a:pathLst>
                <a:path h="1727199" w="21161373">
                  <a:moveTo>
                    <a:pt x="0" y="0"/>
                  </a:moveTo>
                  <a:lnTo>
                    <a:pt x="21161373" y="0"/>
                  </a:lnTo>
                  <a:lnTo>
                    <a:pt x="21161373" y="1727199"/>
                  </a:lnTo>
                  <a:lnTo>
                    <a:pt x="0" y="17271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21161374" cy="172719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320"/>
                </a:lnSpc>
              </a:pPr>
              <a:r>
                <a:rPr lang="en-US" sz="3600" b="true">
                  <a:solidFill>
                    <a:srgbClr val="00305D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Generating hyperuniform structures</a:t>
              </a:r>
            </a:p>
            <a:p>
              <a:pPr algn="l">
                <a:lnSpc>
                  <a:spcPts val="4320"/>
                </a:lnSpc>
              </a:pPr>
              <a:r>
                <a:rPr lang="en-US" sz="3600">
                  <a:solidFill>
                    <a:srgbClr val="00305D"/>
                  </a:solidFill>
                  <a:latin typeface="Open Sans"/>
                  <a:ea typeface="Open Sans"/>
                  <a:cs typeface="Open Sans"/>
                  <a:sym typeface="Open Sans"/>
                </a:rPr>
                <a:t>HU scalar fields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716655" y="9479695"/>
            <a:ext cx="6727507" cy="610270"/>
            <a:chOff x="0" y="0"/>
            <a:chExt cx="8970010" cy="81369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970010" cy="813693"/>
            </a:xfrm>
            <a:custGeom>
              <a:avLst/>
              <a:gdLst/>
              <a:ahLst/>
              <a:cxnLst/>
              <a:rect r="r" b="b" t="t" l="l"/>
              <a:pathLst>
                <a:path h="813693" w="8970010">
                  <a:moveTo>
                    <a:pt x="0" y="0"/>
                  </a:moveTo>
                  <a:lnTo>
                    <a:pt x="8970010" y="0"/>
                  </a:lnTo>
                  <a:lnTo>
                    <a:pt x="8970010" y="813693"/>
                  </a:lnTo>
                  <a:lnTo>
                    <a:pt x="0" y="81369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0"/>
              <a:ext cx="8970010" cy="813693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Hyperuniformity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Generation of hyperuniform structures and their analysis</a:t>
              </a:r>
            </a:p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727277"/>
                  </a:solidFill>
                  <a:latin typeface="Open Sans"/>
                  <a:ea typeface="Open Sans"/>
                  <a:cs typeface="Open Sans"/>
                  <a:sym typeface="Open Sans"/>
                </a:rPr>
                <a:t>MOD-SEM SuSe25 // May 12, 2025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401568" y="1941003"/>
            <a:ext cx="5320980" cy="4457253"/>
          </a:xfrm>
          <a:custGeom>
            <a:avLst/>
            <a:gdLst/>
            <a:ahLst/>
            <a:cxnLst/>
            <a:rect r="r" b="b" t="t" l="l"/>
            <a:pathLst>
              <a:path h="4457253" w="5320980">
                <a:moveTo>
                  <a:pt x="0" y="0"/>
                </a:moveTo>
                <a:lnTo>
                  <a:pt x="5320980" y="0"/>
                </a:lnTo>
                <a:lnTo>
                  <a:pt x="5320980" y="4457253"/>
                </a:lnTo>
                <a:lnTo>
                  <a:pt x="0" y="44572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1432334" y="5345490"/>
            <a:ext cx="3405045" cy="3368366"/>
          </a:xfrm>
          <a:custGeom>
            <a:avLst/>
            <a:gdLst/>
            <a:ahLst/>
            <a:cxnLst/>
            <a:rect r="r" b="b" t="t" l="l"/>
            <a:pathLst>
              <a:path h="3368366" w="3405045">
                <a:moveTo>
                  <a:pt x="0" y="0"/>
                </a:moveTo>
                <a:lnTo>
                  <a:pt x="3405045" y="0"/>
                </a:lnTo>
                <a:lnTo>
                  <a:pt x="3405045" y="3368366"/>
                </a:lnTo>
                <a:lnTo>
                  <a:pt x="0" y="33683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573526" y="1941003"/>
            <a:ext cx="5485855" cy="4595366"/>
          </a:xfrm>
          <a:custGeom>
            <a:avLst/>
            <a:gdLst/>
            <a:ahLst/>
            <a:cxnLst/>
            <a:rect r="r" b="b" t="t" l="l"/>
            <a:pathLst>
              <a:path h="4595366" w="5485855">
                <a:moveTo>
                  <a:pt x="0" y="0"/>
                </a:moveTo>
                <a:lnTo>
                  <a:pt x="5485855" y="0"/>
                </a:lnTo>
                <a:lnTo>
                  <a:pt x="5485855" y="4595365"/>
                </a:lnTo>
                <a:lnTo>
                  <a:pt x="0" y="45953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654336" y="5345490"/>
            <a:ext cx="3405045" cy="3368366"/>
          </a:xfrm>
          <a:custGeom>
            <a:avLst/>
            <a:gdLst/>
            <a:ahLst/>
            <a:cxnLst/>
            <a:rect r="r" b="b" t="t" l="l"/>
            <a:pathLst>
              <a:path h="3368366" w="3405045">
                <a:moveTo>
                  <a:pt x="0" y="0"/>
                </a:moveTo>
                <a:lnTo>
                  <a:pt x="3405045" y="0"/>
                </a:lnTo>
                <a:lnTo>
                  <a:pt x="3405045" y="3368366"/>
                </a:lnTo>
                <a:lnTo>
                  <a:pt x="0" y="336836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993470" y="9635487"/>
            <a:ext cx="152400" cy="17145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727277"/>
                </a:solidFill>
                <a:latin typeface="Canva Sans"/>
                <a:ea typeface="Canva Sans"/>
                <a:cs typeface="Canva Sans"/>
                <a:sym typeface="Canva Sans"/>
              </a:rPr>
              <a:t>Page 9 of 14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DAGmkhoLagY</dc:identifier>
  <dcterms:modified xsi:type="dcterms:W3CDTF">2011-08-01T06:04:30Z</dcterms:modified>
  <cp:revision>1</cp:revision>
  <dc:title>Persistent homology and topological statistics of hyperuniform point clouds</dc:title>
</cp:coreProperties>
</file>