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 Bold" panose="020B0604020202020204" charset="0"/>
      <p:regular r:id="rId19"/>
    </p:embeddedFont>
    <p:embeddedFont>
      <p:font typeface="Canva Sans" panose="020B0604020202020204" charset="0"/>
      <p:regular r:id="rId20"/>
    </p:embeddedFont>
    <p:embeddedFont>
      <p:font typeface="Open Sans Italics" panose="020B0604020202020204" charset="0"/>
      <p:regular r:id="rId21"/>
    </p:embeddedFont>
    <p:embeddedFont>
      <p:font typeface="Open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7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6655" y="9479696"/>
            <a:ext cx="6727507" cy="553998"/>
            <a:chOff x="0" y="0"/>
            <a:chExt cx="8970010" cy="7386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70010" cy="738664"/>
            </a:xfrm>
            <a:custGeom>
              <a:avLst/>
              <a:gdLst/>
              <a:ahLst/>
              <a:cxnLst/>
              <a:rect l="l" t="t" r="r" b="b"/>
              <a:pathLst>
                <a:path w="8970010" h="738664">
                  <a:moveTo>
                    <a:pt x="0" y="0"/>
                  </a:moveTo>
                  <a:lnTo>
                    <a:pt x="8970010" y="0"/>
                  </a:lnTo>
                  <a:lnTo>
                    <a:pt x="8970010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970010" cy="7386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of the presentation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Organizational unit of TU Dresden / Last Name, First Name of the speaker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 or occasion of the presentation // May 4, 2022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736580" y="9459666"/>
            <a:ext cx="1057275" cy="553998"/>
            <a:chOff x="0" y="0"/>
            <a:chExt cx="1409700" cy="7386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9700" cy="738664"/>
            </a:xfrm>
            <a:custGeom>
              <a:avLst/>
              <a:gdLst/>
              <a:ahLst/>
              <a:cxnLst/>
              <a:rect l="l" t="t" r="r" b="b"/>
              <a:pathLst>
                <a:path w="1409700" h="738664">
                  <a:moveTo>
                    <a:pt x="0" y="0"/>
                  </a:moveTo>
                  <a:lnTo>
                    <a:pt x="1409700" y="0"/>
                  </a:lnTo>
                  <a:lnTo>
                    <a:pt x="1409700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409700" cy="7386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endParaRPr/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Slide ‹Nr.›</a:t>
              </a:r>
            </a:p>
            <a:p>
              <a:pPr algn="l">
                <a:lnSpc>
                  <a:spcPts val="1439"/>
                </a:lnSpc>
              </a:pPr>
              <a:endParaRPr lang="en-US" sz="1200">
                <a:solidFill>
                  <a:srgbClr val="727277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09522" y="495162"/>
            <a:ext cx="2202069" cy="816858"/>
          </a:xfrm>
          <a:custGeom>
            <a:avLst/>
            <a:gdLst/>
            <a:ahLst/>
            <a:cxnLst/>
            <a:rect l="l" t="t" r="r" b="b"/>
            <a:pathLst>
              <a:path w="2202069" h="816858">
                <a:moveTo>
                  <a:pt x="0" y="0"/>
                </a:moveTo>
                <a:lnTo>
                  <a:pt x="2202069" y="0"/>
                </a:lnTo>
                <a:lnTo>
                  <a:pt x="2202069" y="816858"/>
                </a:lnTo>
                <a:lnTo>
                  <a:pt x="0" y="816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0" b="-2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35456" y="524974"/>
            <a:ext cx="2646000" cy="767368"/>
          </a:xfrm>
          <a:custGeom>
            <a:avLst/>
            <a:gdLst/>
            <a:ahLst/>
            <a:cxnLst/>
            <a:rect l="l" t="t" r="r" b="b"/>
            <a:pathLst>
              <a:path w="2646000" h="767368">
                <a:moveTo>
                  <a:pt x="0" y="0"/>
                </a:moveTo>
                <a:lnTo>
                  <a:pt x="2646000" y="0"/>
                </a:lnTo>
                <a:lnTo>
                  <a:pt x="2646000" y="767369"/>
                </a:lnTo>
                <a:lnTo>
                  <a:pt x="0" y="7673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4" b="-14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0" y="1807368"/>
            <a:ext cx="18288000" cy="8479634"/>
            <a:chOff x="0" y="0"/>
            <a:chExt cx="24384000" cy="113061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4384000" cy="11306175"/>
            </a:xfrm>
            <a:custGeom>
              <a:avLst/>
              <a:gdLst/>
              <a:ahLst/>
              <a:cxnLst/>
              <a:rect l="l" t="t" r="r" b="b"/>
              <a:pathLst>
                <a:path w="24384000" h="11306175">
                  <a:moveTo>
                    <a:pt x="0" y="0"/>
                  </a:moveTo>
                  <a:lnTo>
                    <a:pt x="24384000" y="0"/>
                  </a:lnTo>
                  <a:lnTo>
                    <a:pt x="24384000" y="11306175"/>
                  </a:lnTo>
                  <a:lnTo>
                    <a:pt x="0" y="11306175"/>
                  </a:lnTo>
                  <a:close/>
                </a:path>
              </a:pathLst>
            </a:custGeom>
            <a:gradFill rotWithShape="1">
              <a:gsLst>
                <a:gs pos="14000">
                  <a:srgbClr val="0069B4">
                    <a:alpha val="100000"/>
                  </a:srgbClr>
                </a:gs>
                <a:gs pos="100000">
                  <a:srgbClr val="00305D">
                    <a:alpha val="100000"/>
                  </a:srgbClr>
                </a:gs>
              </a:gsLst>
              <a:lin ang="15000000"/>
            </a:gradFill>
          </p:spPr>
        </p:sp>
      </p:grpSp>
      <p:grpSp>
        <p:nvGrpSpPr>
          <p:cNvPr id="14" name="Group 14"/>
          <p:cNvGrpSpPr/>
          <p:nvPr/>
        </p:nvGrpSpPr>
        <p:grpSpPr>
          <a:xfrm>
            <a:off x="1324212" y="4278174"/>
            <a:ext cx="3320622" cy="496639"/>
            <a:chOff x="0" y="0"/>
            <a:chExt cx="4427496" cy="66218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27496" cy="662186"/>
            </a:xfrm>
            <a:custGeom>
              <a:avLst/>
              <a:gdLst/>
              <a:ahLst/>
              <a:cxnLst/>
              <a:rect l="l" t="t" r="r" b="b"/>
              <a:pathLst>
                <a:path w="4427496" h="662186">
                  <a:moveTo>
                    <a:pt x="0" y="0"/>
                  </a:moveTo>
                  <a:lnTo>
                    <a:pt x="4427496" y="0"/>
                  </a:lnTo>
                  <a:lnTo>
                    <a:pt x="4427496" y="662186"/>
                  </a:lnTo>
                  <a:lnTo>
                    <a:pt x="0" y="6621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9525"/>
              <a:ext cx="4427496" cy="65266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MOD-SEM SuSe25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4157" y="5753559"/>
            <a:ext cx="8150101" cy="993279"/>
            <a:chOff x="0" y="0"/>
            <a:chExt cx="10866801" cy="132437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866801" cy="1324372"/>
            </a:xfrm>
            <a:custGeom>
              <a:avLst/>
              <a:gdLst/>
              <a:ahLst/>
              <a:cxnLst/>
              <a:rect l="l" t="t" r="r" b="b"/>
              <a:pathLst>
                <a:path w="10866801" h="1324372">
                  <a:moveTo>
                    <a:pt x="0" y="0"/>
                  </a:moveTo>
                  <a:lnTo>
                    <a:pt x="10866801" y="0"/>
                  </a:lnTo>
                  <a:lnTo>
                    <a:pt x="10866801" y="1324372"/>
                  </a:lnTo>
                  <a:lnTo>
                    <a:pt x="0" y="13243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9525"/>
              <a:ext cx="10866801" cy="13148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759"/>
                </a:lnSpc>
              </a:pPr>
              <a:r>
                <a:rPr lang="en-US" sz="48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Topic 3 - Phase 1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24158" y="7542354"/>
            <a:ext cx="12064456" cy="496639"/>
            <a:chOff x="0" y="0"/>
            <a:chExt cx="16085942" cy="66218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085942" cy="662186"/>
            </a:xfrm>
            <a:custGeom>
              <a:avLst/>
              <a:gdLst/>
              <a:ahLst/>
              <a:cxnLst/>
              <a:rect l="l" t="t" r="r" b="b"/>
              <a:pathLst>
                <a:path w="16085942" h="662186">
                  <a:moveTo>
                    <a:pt x="0" y="0"/>
                  </a:moveTo>
                  <a:lnTo>
                    <a:pt x="16085942" y="0"/>
                  </a:lnTo>
                  <a:lnTo>
                    <a:pt x="16085942" y="662186"/>
                  </a:lnTo>
                  <a:lnTo>
                    <a:pt x="0" y="6621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9525"/>
              <a:ext cx="16085942" cy="65266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24155" y="6563413"/>
            <a:ext cx="14351910" cy="993279"/>
            <a:chOff x="0" y="0"/>
            <a:chExt cx="19135880" cy="132437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9135880" cy="1324372"/>
            </a:xfrm>
            <a:custGeom>
              <a:avLst/>
              <a:gdLst/>
              <a:ahLst/>
              <a:cxnLst/>
              <a:rect l="l" t="t" r="r" b="b"/>
              <a:pathLst>
                <a:path w="19135880" h="1324372">
                  <a:moveTo>
                    <a:pt x="0" y="0"/>
                  </a:moveTo>
                  <a:lnTo>
                    <a:pt x="19135880" y="0"/>
                  </a:lnTo>
                  <a:lnTo>
                    <a:pt x="19135880" y="1324372"/>
                  </a:lnTo>
                  <a:lnTo>
                    <a:pt x="0" y="13243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9525"/>
              <a:ext cx="19135880" cy="13148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3"/>
            <a:ext cx="18288000" cy="9194004"/>
            <a:chOff x="0" y="0"/>
            <a:chExt cx="24384000" cy="122586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2258675"/>
            </a:xfrm>
            <a:custGeom>
              <a:avLst/>
              <a:gdLst/>
              <a:ahLst/>
              <a:cxnLst/>
              <a:rect l="l" t="t" r="r" b="b"/>
              <a:pathLst>
                <a:path w="24384000" h="12258675">
                  <a:moveTo>
                    <a:pt x="0" y="0"/>
                  </a:moveTo>
                  <a:lnTo>
                    <a:pt x="24384000" y="0"/>
                  </a:lnTo>
                  <a:lnTo>
                    <a:pt x="24384000" y="12258675"/>
                  </a:lnTo>
                  <a:lnTo>
                    <a:pt x="0" y="12258675"/>
                  </a:lnTo>
                  <a:close/>
                </a:path>
              </a:pathLst>
            </a:custGeom>
            <a:gradFill rotWithShape="1">
              <a:gsLst>
                <a:gs pos="14000">
                  <a:srgbClr val="0069B4">
                    <a:alpha val="100000"/>
                  </a:srgbClr>
                </a:gs>
                <a:gs pos="100000">
                  <a:srgbClr val="00305D">
                    <a:alpha val="100000"/>
                  </a:srgbClr>
                </a:gs>
              </a:gsLst>
              <a:lin ang="150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1312068" y="5080889"/>
            <a:ext cx="15871030" cy="1941351"/>
            <a:chOff x="0" y="0"/>
            <a:chExt cx="21161374" cy="2588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161373" cy="2588468"/>
            </a:xfrm>
            <a:custGeom>
              <a:avLst/>
              <a:gdLst/>
              <a:ahLst/>
              <a:cxnLst/>
              <a:rect l="l" t="t" r="r" b="b"/>
              <a:pathLst>
                <a:path w="21161373" h="2588468">
                  <a:moveTo>
                    <a:pt x="0" y="0"/>
                  </a:moveTo>
                  <a:lnTo>
                    <a:pt x="21161373" y="0"/>
                  </a:lnTo>
                  <a:lnTo>
                    <a:pt x="21161373" y="2588468"/>
                  </a:lnTo>
                  <a:lnTo>
                    <a:pt x="0" y="25884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1161374" cy="258846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480"/>
                </a:lnSpc>
              </a:pPr>
              <a:r>
                <a:rPr lang="en-US" sz="5400" b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Persistent homology and topological statistics of hyperuniform point clouds [SSDV24]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10 of 17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 dirty="0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Persistent homology [SSDV24]</a:t>
              </a:r>
            </a:p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Persistent Homology and Topological </a:t>
              </a:r>
              <a:r>
                <a:rPr lang="en-US" sz="3600" dirty="0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Analysis (Responsible: </a:t>
              </a:r>
              <a:r>
                <a:rPr lang="en-US" sz="3600" dirty="0" err="1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Bekzat</a:t>
              </a:r>
              <a:r>
                <a:rPr lang="en-US" sz="3600" dirty="0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  <a:endParaRPr lang="en-US" sz="3600" dirty="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067" y="2226470"/>
            <a:ext cx="15871032" cy="6517481"/>
            <a:chOff x="0" y="0"/>
            <a:chExt cx="21161376" cy="86899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7" cy="8689974"/>
            </a:xfrm>
            <a:custGeom>
              <a:avLst/>
              <a:gdLst/>
              <a:ahLst/>
              <a:cxnLst/>
              <a:rect l="l" t="t" r="r" b="b"/>
              <a:pathLst>
                <a:path w="21161377" h="8689974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A Vietoris–Rips complex is built by growing balls of radius rrr around each point</a:t>
              </a: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Homological features are computed: ​</a:t>
              </a:r>
              <a:r>
                <a:rPr lang="en-US" sz="2400" i="1">
                  <a:solidFill>
                    <a:srgbClr val="00305D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h0 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(connected components), </a:t>
              </a:r>
              <a:r>
                <a:rPr lang="en-US" sz="2400" i="1">
                  <a:solidFill>
                    <a:srgbClr val="00305D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h1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​ (loops)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r>
                <a:rPr lang="en-US" sz="2400" b="1" u="sng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Use </a:t>
              </a:r>
              <a:r>
                <a:rPr lang="en-US" sz="2400" i="1">
                  <a:solidFill>
                    <a:srgbClr val="00305D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ripser 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or </a:t>
              </a:r>
              <a:r>
                <a:rPr lang="en-US" sz="2400" i="1">
                  <a:solidFill>
                    <a:srgbClr val="00305D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GUDHI 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to compute persistent homology and analyze the resulting diagrams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12 of 17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 dirty="0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Persistent homology [SSDV24]</a:t>
              </a:r>
            </a:p>
            <a:p>
              <a:pPr algn="l">
                <a:lnSpc>
                  <a:spcPts val="4320"/>
                </a:lnSpc>
              </a:pPr>
              <a:r>
                <a:rPr lang="en-US" sz="3600" dirty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Topological Comparison and Robustness to Finite </a:t>
              </a:r>
              <a:r>
                <a:rPr lang="en-US" sz="3600" dirty="0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Sampling (Responsible: </a:t>
              </a:r>
              <a:r>
                <a:rPr lang="en-US" sz="3600" dirty="0" err="1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AbdulSalam</a:t>
              </a:r>
              <a:r>
                <a:rPr lang="en-US" sz="3600" dirty="0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, </a:t>
              </a:r>
              <a:r>
                <a:rPr lang="en-US" sz="3600" dirty="0" err="1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Nayan</a:t>
              </a:r>
              <a:r>
                <a:rPr lang="en-US" sz="3600" dirty="0" smtClean="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  <a:endParaRPr lang="en-US" sz="3600" dirty="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067" y="2226470"/>
            <a:ext cx="15871032" cy="6517481"/>
            <a:chOff x="0" y="0"/>
            <a:chExt cx="21161376" cy="86899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7" cy="8689974"/>
            </a:xfrm>
            <a:custGeom>
              <a:avLst/>
              <a:gdLst/>
              <a:ahLst/>
              <a:cxnLst/>
              <a:rect l="l" t="t" r="r" b="b"/>
              <a:pathLst>
                <a:path w="21161377" h="8689974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Wasserstein distances W1W_1W1​, W2W_2W2​ are used to compare persistence diagrams:</a:t>
              </a:r>
            </a:p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1. Across different pattern parameters</a:t>
              </a:r>
            </a:p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2. Between full systems and cropped subsets</a:t>
              </a: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study shows that HU properties are preserved in subsets above a certain size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r>
                <a:rPr lang="en-US" sz="2400" b="1" u="sng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Compare diagrams using Wasserstein distance, identify HU regions in parameter space, and analyze robustness to partial data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13 of 17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Literature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067" y="2226470"/>
            <a:ext cx="15871032" cy="6517481"/>
            <a:chOff x="0" y="0"/>
            <a:chExt cx="21161376" cy="86899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7" cy="8689974"/>
            </a:xfrm>
            <a:custGeom>
              <a:avLst/>
              <a:gdLst/>
              <a:ahLst/>
              <a:cxnLst/>
              <a:rect l="l" t="t" r="r" b="b"/>
              <a:pathLst>
                <a:path w="21161377" h="8689974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[Tor18] Salvatore Torquato. Hyperuniform states of matter. Physics Reports, 745:1–95, 2018. Hyperuniform States of Matter.</a:t>
              </a: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[SSDV24] Marco Salvalaglio, Dominic J. Skinner, Jörn Dunkel, and Axel Voigt. Persistent homology and topological statistics of hyperuniform point clouds. Phys. Rev. Res., 6:023107, May 2024.</a:t>
              </a: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[MT17] Zheng Ma and Salvatore Torquato. Random scalar fields and hyperuniformity. Journal of Applied Physics, 121(24):244904, 2017.</a:t>
              </a: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[SCM24] Aaron Shih, Mathias Casiulis, and Stefano Martiniani. Fast generation of spectrally shaped disorder. Phys. Rev. E, 110:034122, Sep 2024.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14 of 17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312068" y="519112"/>
            <a:ext cx="15871030" cy="1026319"/>
            <a:chOff x="0" y="0"/>
            <a:chExt cx="21161374" cy="13684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3" cy="1368426"/>
            </a:xfrm>
            <a:custGeom>
              <a:avLst/>
              <a:gdLst/>
              <a:ahLst/>
              <a:cxnLst/>
              <a:rect l="l" t="t" r="r" b="b"/>
              <a:pathLst>
                <a:path w="21161373" h="1368426">
                  <a:moveTo>
                    <a:pt x="0" y="0"/>
                  </a:moveTo>
                  <a:lnTo>
                    <a:pt x="21161373" y="0"/>
                  </a:lnTo>
                  <a:lnTo>
                    <a:pt x="21161373" y="1368426"/>
                  </a:lnTo>
                  <a:lnTo>
                    <a:pt x="0" y="1368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21161374" cy="13684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Contents -Phase 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88268" y="2250808"/>
            <a:ext cx="15871032" cy="6517481"/>
            <a:chOff x="0" y="0"/>
            <a:chExt cx="21161376" cy="86899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161377" cy="8689974"/>
            </a:xfrm>
            <a:custGeom>
              <a:avLst/>
              <a:gdLst/>
              <a:ahLst/>
              <a:cxnLst/>
              <a:rect l="l" t="t" r="r" b="b"/>
              <a:pathLst>
                <a:path w="21161377" h="8689974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21161376" cy="87756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16"/>
                </a:lnSpc>
              </a:pPr>
              <a:endParaRPr/>
            </a:p>
            <a:p>
              <a:pPr marL="518160" lvl="3" indent="-129540" algn="l">
                <a:lnSpc>
                  <a:spcPts val="3816"/>
                </a:lnSpc>
                <a:buFont typeface="Arial"/>
                <a:buChar char="￭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 to hyperuniformity</a:t>
              </a:r>
            </a:p>
            <a:p>
              <a:pPr marL="518160" lvl="3" indent="-129540" algn="l">
                <a:lnSpc>
                  <a:spcPts val="3816"/>
                </a:lnSpc>
                <a:buFont typeface="Arial"/>
                <a:buChar char="￭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marL="1036320" lvl="2" indent="-345440" algn="l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HU point patterns</a:t>
              </a:r>
            </a:p>
            <a:p>
              <a:pPr marL="1036320" lvl="2" indent="-345440" algn="l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marL="1036320" lvl="2" indent="-345440" algn="l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marL="1036320" lvl="2" indent="-345440" algn="l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marL="434340" lvl="3" indent="-108585" algn="l">
                <a:lnSpc>
                  <a:spcPts val="3816"/>
                </a:lnSpc>
                <a:buFont typeface="Arial"/>
                <a:buChar char="￭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Literature 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2 of 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830809"/>
            <a:chOff x="0" y="0"/>
            <a:chExt cx="21161374" cy="24410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2441079"/>
            </a:xfrm>
            <a:custGeom>
              <a:avLst/>
              <a:gdLst/>
              <a:ahLst/>
              <a:cxnLst/>
              <a:rect l="l" t="t" r="r" b="b"/>
              <a:pathLst>
                <a:path w="21161373" h="2441079">
                  <a:moveTo>
                    <a:pt x="0" y="0"/>
                  </a:moveTo>
                  <a:lnTo>
                    <a:pt x="21161373" y="0"/>
                  </a:lnTo>
                  <a:lnTo>
                    <a:pt x="21161373" y="2441079"/>
                  </a:lnTo>
                  <a:lnTo>
                    <a:pt x="0" y="24410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244107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Introduction</a:t>
              </a:r>
            </a:p>
            <a:p>
              <a:pPr algn="l">
                <a:lnSpc>
                  <a:spcPts val="4320"/>
                </a:lnSpc>
              </a:pPr>
              <a:r>
                <a:rPr lang="en-US" sz="3600" i="1">
                  <a:solidFill>
                    <a:srgbClr val="00305D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Hyperuniform systems are defined by the suppression of density fluctuations over large spatial scales.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08484" y="2892847"/>
            <a:ext cx="15871032" cy="547776"/>
            <a:chOff x="0" y="0"/>
            <a:chExt cx="21161376" cy="7303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7" cy="730369"/>
            </a:xfrm>
            <a:custGeom>
              <a:avLst/>
              <a:gdLst/>
              <a:ahLst/>
              <a:cxnLst/>
              <a:rect l="l" t="t" r="r" b="b"/>
              <a:pathLst>
                <a:path w="21161377" h="730369">
                  <a:moveTo>
                    <a:pt x="0" y="0"/>
                  </a:moveTo>
                  <a:lnTo>
                    <a:pt x="21161377" y="0"/>
                  </a:lnTo>
                  <a:lnTo>
                    <a:pt x="21161377" y="730369"/>
                  </a:lnTo>
                  <a:lnTo>
                    <a:pt x="0" y="7303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21161376" cy="72084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number variance inside an observation window grows more slowly than its radius: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3 of 17</a:t>
            </a:r>
          </a:p>
        </p:txBody>
      </p:sp>
      <p:sp>
        <p:nvSpPr>
          <p:cNvPr id="11" name="Freeform 11"/>
          <p:cNvSpPr/>
          <p:nvPr/>
        </p:nvSpPr>
        <p:spPr>
          <a:xfrm>
            <a:off x="7302614" y="3542975"/>
            <a:ext cx="3726476" cy="3791285"/>
          </a:xfrm>
          <a:custGeom>
            <a:avLst/>
            <a:gdLst/>
            <a:ahLst/>
            <a:cxnLst/>
            <a:rect l="l" t="t" r="r" b="b"/>
            <a:pathLst>
              <a:path w="3726476" h="3791285">
                <a:moveTo>
                  <a:pt x="0" y="0"/>
                </a:moveTo>
                <a:lnTo>
                  <a:pt x="3726476" y="0"/>
                </a:lnTo>
                <a:lnTo>
                  <a:pt x="3726476" y="3791284"/>
                </a:lnTo>
                <a:lnTo>
                  <a:pt x="0" y="3791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08006" y="3542975"/>
            <a:ext cx="3813136" cy="3791285"/>
          </a:xfrm>
          <a:custGeom>
            <a:avLst/>
            <a:gdLst/>
            <a:ahLst/>
            <a:cxnLst/>
            <a:rect l="l" t="t" r="r" b="b"/>
            <a:pathLst>
              <a:path w="3813136" h="3791285">
                <a:moveTo>
                  <a:pt x="0" y="0"/>
                </a:moveTo>
                <a:lnTo>
                  <a:pt x="3813137" y="0"/>
                </a:lnTo>
                <a:lnTo>
                  <a:pt x="3813137" y="3791284"/>
                </a:lnTo>
                <a:lnTo>
                  <a:pt x="0" y="3791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710561" y="3542975"/>
            <a:ext cx="3769433" cy="3791285"/>
          </a:xfrm>
          <a:custGeom>
            <a:avLst/>
            <a:gdLst/>
            <a:ahLst/>
            <a:cxnLst/>
            <a:rect l="l" t="t" r="r" b="b"/>
            <a:pathLst>
              <a:path w="3769433" h="3791285">
                <a:moveTo>
                  <a:pt x="0" y="0"/>
                </a:moveTo>
                <a:lnTo>
                  <a:pt x="3769433" y="0"/>
                </a:lnTo>
                <a:lnTo>
                  <a:pt x="3769433" y="3791284"/>
                </a:lnTo>
                <a:lnTo>
                  <a:pt x="0" y="3791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5012" y="7383073"/>
            <a:ext cx="3000533" cy="1326682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586" y="7383073"/>
            <a:ext cx="3000533" cy="1326682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4707" y="7303513"/>
            <a:ext cx="3955247" cy="1485801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5249552" y="9654537"/>
            <a:ext cx="595947" cy="18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Open Sans"/>
                <a:ea typeface="Open Sans"/>
                <a:cs typeface="Open Sans"/>
                <a:sym typeface="Open Sans"/>
              </a:rPr>
              <a:t>*[Tor18]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Introduction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Structure Factor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068" y="2084033"/>
            <a:ext cx="11718481" cy="4840039"/>
            <a:chOff x="0" y="0"/>
            <a:chExt cx="15624642" cy="64533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624643" cy="6453386"/>
            </a:xfrm>
            <a:custGeom>
              <a:avLst/>
              <a:gdLst/>
              <a:ahLst/>
              <a:cxnLst/>
              <a:rect l="l" t="t" r="r" b="b"/>
              <a:pathLst>
                <a:path w="15624643" h="6453386">
                  <a:moveTo>
                    <a:pt x="0" y="0"/>
                  </a:moveTo>
                  <a:lnTo>
                    <a:pt x="15624643" y="0"/>
                  </a:lnTo>
                  <a:lnTo>
                    <a:pt x="15624643" y="6453386"/>
                  </a:lnTo>
                  <a:lnTo>
                    <a:pt x="0" y="64533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15624642" cy="644386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Equivalently, one can derive from internal correlation and fourier transform [Tor18] that hyperuniformity may be characterized by a vanishing structure factor for small wave vectors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For a single periodic configuration with a finite number of N points, the structure factor is identical to [Tor18]: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4 of 17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3321075" y="1814512"/>
            <a:ext cx="3938225" cy="3386874"/>
          </a:xfrm>
          <a:custGeom>
            <a:avLst/>
            <a:gdLst/>
            <a:ahLst/>
            <a:cxnLst/>
            <a:rect l="l" t="t" r="r" b="b"/>
            <a:pathLst>
              <a:path w="3938225" h="3386874">
                <a:moveTo>
                  <a:pt x="0" y="0"/>
                </a:moveTo>
                <a:lnTo>
                  <a:pt x="3938225" y="0"/>
                </a:lnTo>
                <a:lnTo>
                  <a:pt x="3938225" y="3386874"/>
                </a:lnTo>
                <a:lnTo>
                  <a:pt x="0" y="338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321075" y="5388613"/>
            <a:ext cx="3938225" cy="3381951"/>
          </a:xfrm>
          <a:custGeom>
            <a:avLst/>
            <a:gdLst/>
            <a:ahLst/>
            <a:cxnLst/>
            <a:rect l="l" t="t" r="r" b="b"/>
            <a:pathLst>
              <a:path w="3938225" h="3381951">
                <a:moveTo>
                  <a:pt x="0" y="0"/>
                </a:moveTo>
                <a:lnTo>
                  <a:pt x="3938225" y="0"/>
                </a:lnTo>
                <a:lnTo>
                  <a:pt x="3938225" y="3381951"/>
                </a:lnTo>
                <a:lnTo>
                  <a:pt x="0" y="33819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769" y="3666268"/>
            <a:ext cx="2588269" cy="107715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5258045" y="9654537"/>
            <a:ext cx="578961" cy="18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Open Sans"/>
                <a:ea typeface="Open Sans"/>
                <a:cs typeface="Open Sans"/>
                <a:sym typeface="Open Sans"/>
              </a:rPr>
              <a:t>*[MT17]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5712" y="5263323"/>
            <a:ext cx="11437979" cy="3053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3"/>
            <a:ext cx="18288000" cy="9194004"/>
            <a:chOff x="0" y="0"/>
            <a:chExt cx="24384000" cy="122586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2258675"/>
            </a:xfrm>
            <a:custGeom>
              <a:avLst/>
              <a:gdLst/>
              <a:ahLst/>
              <a:cxnLst/>
              <a:rect l="l" t="t" r="r" b="b"/>
              <a:pathLst>
                <a:path w="24384000" h="12258675">
                  <a:moveTo>
                    <a:pt x="0" y="0"/>
                  </a:moveTo>
                  <a:lnTo>
                    <a:pt x="24384000" y="0"/>
                  </a:lnTo>
                  <a:lnTo>
                    <a:pt x="24384000" y="12258675"/>
                  </a:lnTo>
                  <a:lnTo>
                    <a:pt x="0" y="12258675"/>
                  </a:lnTo>
                  <a:close/>
                </a:path>
              </a:pathLst>
            </a:custGeom>
            <a:gradFill rotWithShape="1">
              <a:gsLst>
                <a:gs pos="14000">
                  <a:srgbClr val="0069B4">
                    <a:alpha val="100000"/>
                  </a:srgbClr>
                </a:gs>
                <a:gs pos="100000">
                  <a:srgbClr val="00305D">
                    <a:alpha val="100000"/>
                  </a:srgbClr>
                </a:gs>
              </a:gsLst>
              <a:lin ang="15000000"/>
            </a:gradFill>
          </p:spPr>
        </p:sp>
      </p:grpSp>
      <p:grpSp>
        <p:nvGrpSpPr>
          <p:cNvPr id="6" name="Group 6"/>
          <p:cNvGrpSpPr/>
          <p:nvPr/>
        </p:nvGrpSpPr>
        <p:grpSpPr>
          <a:xfrm>
            <a:off x="1312068" y="5080889"/>
            <a:ext cx="15871030" cy="1797736"/>
            <a:chOff x="0" y="0"/>
            <a:chExt cx="21161374" cy="23969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161373" cy="2396982"/>
            </a:xfrm>
            <a:custGeom>
              <a:avLst/>
              <a:gdLst/>
              <a:ahLst/>
              <a:cxnLst/>
              <a:rect l="l" t="t" r="r" b="b"/>
              <a:pathLst>
                <a:path w="21161373" h="2396982">
                  <a:moveTo>
                    <a:pt x="0" y="0"/>
                  </a:moveTo>
                  <a:lnTo>
                    <a:pt x="21161373" y="0"/>
                  </a:lnTo>
                  <a:lnTo>
                    <a:pt x="21161373" y="2396982"/>
                  </a:lnTo>
                  <a:lnTo>
                    <a:pt x="0" y="2396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1161374" cy="239698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480"/>
                </a:lnSpc>
              </a:pPr>
              <a:r>
                <a:rPr lang="en-US" sz="5400" b="1" dirty="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</a:t>
              </a:r>
              <a:r>
                <a:rPr lang="en-US" sz="5400" b="1" dirty="0" err="1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hyperuniform</a:t>
              </a:r>
              <a:r>
                <a:rPr lang="en-US" sz="5400" b="1" dirty="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sz="5400" b="1" dirty="0" smtClean="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structures</a:t>
              </a:r>
            </a:p>
            <a:p>
              <a:pPr algn="l">
                <a:lnSpc>
                  <a:spcPts val="6480"/>
                </a:lnSpc>
              </a:pPr>
              <a:r>
                <a:rPr lang="en-US" sz="5400" b="1" dirty="0" smtClean="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(Responsible: Enno)</a:t>
              </a:r>
              <a:endParaRPr lang="en-US" sz="5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5 of 17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HU point patterns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067" y="2226470"/>
            <a:ext cx="15871032" cy="6517481"/>
            <a:chOff x="0" y="0"/>
            <a:chExt cx="21161376" cy="86899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7" cy="8689974"/>
            </a:xfrm>
            <a:custGeom>
              <a:avLst/>
              <a:gdLst/>
              <a:ahLst/>
              <a:cxnLst/>
              <a:rect l="l" t="t" r="r" b="b"/>
              <a:pathLst>
                <a:path w="21161377" h="8689974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may use a method based on optimization [SSDV24] towards a given structure factor 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r>
                <a:rPr lang="en-US" sz="2400" b="1" u="sng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generate different kinds of hyperuniform point patterns as in [SSDV24], Section II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Current progress:</a:t>
              </a:r>
            </a:p>
            <a:p>
              <a:pPr marL="1036320" lvl="2" indent="-345440" algn="l">
                <a:lnSpc>
                  <a:spcPts val="2879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Some more testing needed for different S_0 parametrizations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96" y="2601680"/>
            <a:ext cx="4810771" cy="1612889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4050191" y="5652561"/>
            <a:ext cx="5270646" cy="3546392"/>
          </a:xfrm>
          <a:custGeom>
            <a:avLst/>
            <a:gdLst/>
            <a:ahLst/>
            <a:cxnLst/>
            <a:rect l="l" t="t" r="r" b="b"/>
            <a:pathLst>
              <a:path w="5270646" h="3546392">
                <a:moveTo>
                  <a:pt x="0" y="0"/>
                </a:moveTo>
                <a:lnTo>
                  <a:pt x="5270647" y="0"/>
                </a:lnTo>
                <a:lnTo>
                  <a:pt x="5270647" y="3546392"/>
                </a:lnTo>
                <a:lnTo>
                  <a:pt x="0" y="35463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09871" y="5555114"/>
            <a:ext cx="3540321" cy="3643839"/>
          </a:xfrm>
          <a:custGeom>
            <a:avLst/>
            <a:gdLst/>
            <a:ahLst/>
            <a:cxnLst/>
            <a:rect l="l" t="t" r="r" b="b"/>
            <a:pathLst>
              <a:path w="3540321" h="3643839">
                <a:moveTo>
                  <a:pt x="0" y="0"/>
                </a:moveTo>
                <a:lnTo>
                  <a:pt x="3540320" y="0"/>
                </a:lnTo>
                <a:lnTo>
                  <a:pt x="3540320" y="3643839"/>
                </a:lnTo>
                <a:lnTo>
                  <a:pt x="0" y="364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2879062" y="5750008"/>
            <a:ext cx="5202881" cy="3546392"/>
          </a:xfrm>
          <a:custGeom>
            <a:avLst/>
            <a:gdLst/>
            <a:ahLst/>
            <a:cxnLst/>
            <a:rect l="l" t="t" r="r" b="b"/>
            <a:pathLst>
              <a:path w="5202881" h="3546392">
                <a:moveTo>
                  <a:pt x="0" y="0"/>
                </a:moveTo>
                <a:lnTo>
                  <a:pt x="5202880" y="0"/>
                </a:lnTo>
                <a:lnTo>
                  <a:pt x="5202880" y="3546392"/>
                </a:lnTo>
                <a:lnTo>
                  <a:pt x="0" y="3546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367029" y="5652561"/>
            <a:ext cx="3464407" cy="3643839"/>
          </a:xfrm>
          <a:custGeom>
            <a:avLst/>
            <a:gdLst/>
            <a:ahLst/>
            <a:cxnLst/>
            <a:rect l="l" t="t" r="r" b="b"/>
            <a:pathLst>
              <a:path w="3464407" h="3643839">
                <a:moveTo>
                  <a:pt x="0" y="0"/>
                </a:moveTo>
                <a:lnTo>
                  <a:pt x="3464408" y="0"/>
                </a:lnTo>
                <a:lnTo>
                  <a:pt x="3464408" y="3643839"/>
                </a:lnTo>
                <a:lnTo>
                  <a:pt x="0" y="36438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6 of 17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Scalable HU point patterns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067" y="2226470"/>
            <a:ext cx="15871032" cy="6517481"/>
            <a:chOff x="0" y="0"/>
            <a:chExt cx="21161376" cy="86899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7" cy="8689974"/>
            </a:xfrm>
            <a:custGeom>
              <a:avLst/>
              <a:gdLst/>
              <a:ahLst/>
              <a:cxnLst/>
              <a:rect l="l" t="t" r="r" b="b"/>
              <a:pathLst>
                <a:path w="21161377" h="8689974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want to generate large point patterns for later analysis</a:t>
              </a: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In [SCM24] an scalable fft-based approach to generating HU point patterns is proposed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r>
                <a:rPr lang="en-US" sz="2400" b="1" u="sng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generate larger point patterns using nuFFT and compare runtime to previous method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7 of 17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HU scalar fields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12067" y="2226470"/>
            <a:ext cx="15871032" cy="6517481"/>
            <a:chOff x="0" y="0"/>
            <a:chExt cx="21161376" cy="86899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61377" cy="8689974"/>
            </a:xfrm>
            <a:custGeom>
              <a:avLst/>
              <a:gdLst/>
              <a:ahLst/>
              <a:cxnLst/>
              <a:rect l="l" t="t" r="r" b="b"/>
              <a:pathLst>
                <a:path w="21161377" h="8689974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 can be extended to scalar fields</a:t>
              </a: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may be able to extend analysis of HU point patterns to analysis of HU scalar fields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r>
                <a:rPr lang="en-US" sz="2400" b="1" u="sng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Generate hyperuniform scalar field from a gaussian random field [MT17], Section III &amp; IV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518160" lvl="1" indent="-259080" algn="l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Current progress:</a:t>
              </a:r>
            </a:p>
            <a:p>
              <a:pPr marL="1036320" lvl="2" indent="-345440" algn="l">
                <a:lnSpc>
                  <a:spcPts val="2879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Prototype: Able to generate gaussian random fields with a certain spectrum</a:t>
              </a:r>
            </a:p>
            <a:p>
              <a:pPr marL="1036320" lvl="2" indent="-345440" algn="l">
                <a:lnSpc>
                  <a:spcPts val="2879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still use constant amplitude instead of an dynamic amplitude based on the wave vector k</a:t>
              </a: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2879"/>
                </a:lnSpc>
              </a:pPr>
              <a:endParaRPr lang="en-US" sz="2400">
                <a:solidFill>
                  <a:srgbClr val="00305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8 of 17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300" y="9501072"/>
            <a:ext cx="1674276" cy="486000"/>
          </a:xfrm>
          <a:custGeom>
            <a:avLst/>
            <a:gdLst/>
            <a:ahLst/>
            <a:cxnLst/>
            <a:rect l="l" t="t" r="r" b="b"/>
            <a:pathLst>
              <a:path w="1674276" h="486000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r="-5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82397" y="9473664"/>
            <a:ext cx="1455718" cy="540000"/>
          </a:xfrm>
          <a:custGeom>
            <a:avLst/>
            <a:gdLst/>
            <a:ahLst/>
            <a:cxnLst/>
            <a:rect l="l" t="t" r="r" b="b"/>
            <a:pathLst>
              <a:path w="1455718" h="540000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28" b="-328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12068" y="519112"/>
            <a:ext cx="15871030" cy="1295399"/>
            <a:chOff x="0" y="0"/>
            <a:chExt cx="21161374" cy="17271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161373" cy="1727199"/>
            </a:xfrm>
            <a:custGeom>
              <a:avLst/>
              <a:gdLst/>
              <a:ahLst/>
              <a:cxnLst/>
              <a:rect l="l" t="t" r="r" b="b"/>
              <a:pathLst>
                <a:path w="21161373" h="1727199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HU scalar fields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716655" y="9479695"/>
            <a:ext cx="6727507" cy="610270"/>
            <a:chOff x="0" y="0"/>
            <a:chExt cx="8970010" cy="81369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70010" cy="813693"/>
            </a:xfrm>
            <a:custGeom>
              <a:avLst/>
              <a:gdLst/>
              <a:ahLst/>
              <a:cxnLst/>
              <a:rect l="l" t="t" r="r" b="b"/>
              <a:pathLst>
                <a:path w="8970010" h="813693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9401568" y="1941003"/>
            <a:ext cx="5320980" cy="4457253"/>
          </a:xfrm>
          <a:custGeom>
            <a:avLst/>
            <a:gdLst/>
            <a:ahLst/>
            <a:cxnLst/>
            <a:rect l="l" t="t" r="r" b="b"/>
            <a:pathLst>
              <a:path w="5320980" h="4457253">
                <a:moveTo>
                  <a:pt x="0" y="0"/>
                </a:moveTo>
                <a:lnTo>
                  <a:pt x="5320980" y="0"/>
                </a:lnTo>
                <a:lnTo>
                  <a:pt x="5320980" y="4457253"/>
                </a:lnTo>
                <a:lnTo>
                  <a:pt x="0" y="4457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432334" y="5345490"/>
            <a:ext cx="3405045" cy="3368366"/>
          </a:xfrm>
          <a:custGeom>
            <a:avLst/>
            <a:gdLst/>
            <a:ahLst/>
            <a:cxnLst/>
            <a:rect l="l" t="t" r="r" b="b"/>
            <a:pathLst>
              <a:path w="3405045" h="3368366">
                <a:moveTo>
                  <a:pt x="0" y="0"/>
                </a:moveTo>
                <a:lnTo>
                  <a:pt x="3405045" y="0"/>
                </a:lnTo>
                <a:lnTo>
                  <a:pt x="3405045" y="3368366"/>
                </a:lnTo>
                <a:lnTo>
                  <a:pt x="0" y="3368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573526" y="1941003"/>
            <a:ext cx="5485855" cy="4595366"/>
          </a:xfrm>
          <a:custGeom>
            <a:avLst/>
            <a:gdLst/>
            <a:ahLst/>
            <a:cxnLst/>
            <a:rect l="l" t="t" r="r" b="b"/>
            <a:pathLst>
              <a:path w="5485855" h="4595366">
                <a:moveTo>
                  <a:pt x="0" y="0"/>
                </a:moveTo>
                <a:lnTo>
                  <a:pt x="5485855" y="0"/>
                </a:lnTo>
                <a:lnTo>
                  <a:pt x="5485855" y="4595365"/>
                </a:lnTo>
                <a:lnTo>
                  <a:pt x="0" y="45953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654336" y="5345490"/>
            <a:ext cx="3405045" cy="3368366"/>
          </a:xfrm>
          <a:custGeom>
            <a:avLst/>
            <a:gdLst/>
            <a:ahLst/>
            <a:cxnLst/>
            <a:rect l="l" t="t" r="r" b="b"/>
            <a:pathLst>
              <a:path w="3405045" h="3368366">
                <a:moveTo>
                  <a:pt x="0" y="0"/>
                </a:moveTo>
                <a:lnTo>
                  <a:pt x="3405045" y="0"/>
                </a:lnTo>
                <a:lnTo>
                  <a:pt x="3405045" y="3368366"/>
                </a:lnTo>
                <a:lnTo>
                  <a:pt x="0" y="33683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993470" y="9635487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9 of 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Microsoft Office PowerPoint</Application>
  <PresentationFormat>Custom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Open Sans Bold</vt:lpstr>
      <vt:lpstr>Canva Sans</vt:lpstr>
      <vt:lpstr>Open Sans Italics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Persistent homology and topological statistics of hyperuniform point clouds</dc:title>
  <cp:lastModifiedBy>Enno Igel</cp:lastModifiedBy>
  <cp:revision>2</cp:revision>
  <dcterms:created xsi:type="dcterms:W3CDTF">2006-08-16T00:00:00Z</dcterms:created>
  <dcterms:modified xsi:type="dcterms:W3CDTF">2025-05-11T12:29:58Z</dcterms:modified>
  <dc:identifier>DAGmkhoLagY</dc:identifier>
</cp:coreProperties>
</file>