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Nunito"/>
      <p:regular r:id="rId15"/>
      <p:bold r:id="rId16"/>
      <p:italic r:id="rId17"/>
      <p:boldItalic r:id="rId18"/>
    </p:embeddedFont>
    <p:embeddedFont>
      <p:font typeface="Lobster"/>
      <p:regular r:id="rId19"/>
    </p:embeddedFont>
    <p:embeddedFont>
      <p:font typeface="Maven Pro"/>
      <p:regular r:id="rId20"/>
      <p:bold r:id="rId21"/>
    </p:embeddedFont>
    <p:embeddedFont>
      <p:font typeface="Pacifico"/>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font" Target="fonts/Roboto-regular.fntdata"/><Relationship Id="rId22" Type="http://schemas.openxmlformats.org/officeDocument/2006/relationships/font" Target="fonts/Pacifico-regular.fntdata"/><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font" Target="fonts/Roboto-boldItalic.fntdata"/><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Lobster-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1de978114c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1de978114c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1de978114c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1de978114c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de978114c_0_1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de978114c_0_1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1f2945ef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1f2945ef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78000" y="419475"/>
            <a:ext cx="5629800" cy="940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solidFill>
                  <a:srgbClr val="434343"/>
                </a:solidFill>
                <a:latin typeface="Georgia"/>
                <a:ea typeface="Georgia"/>
                <a:cs typeface="Georgia"/>
                <a:sym typeface="Georgia"/>
              </a:rPr>
              <a:t>FIFA WOMEN’S </a:t>
            </a:r>
            <a:endParaRPr>
              <a:solidFill>
                <a:srgbClr val="434343"/>
              </a:solidFill>
              <a:latin typeface="Georgia"/>
              <a:ea typeface="Georgia"/>
              <a:cs typeface="Georgia"/>
              <a:sym typeface="Georgia"/>
            </a:endParaRPr>
          </a:p>
          <a:p>
            <a:pPr indent="0" lvl="0" marL="0" rtl="0" algn="l">
              <a:spcBef>
                <a:spcPts val="0"/>
              </a:spcBef>
              <a:spcAft>
                <a:spcPts val="0"/>
              </a:spcAft>
              <a:buNone/>
            </a:pPr>
            <a:r>
              <a:rPr lang="en-GB">
                <a:solidFill>
                  <a:srgbClr val="434343"/>
                </a:solidFill>
                <a:latin typeface="Georgia"/>
                <a:ea typeface="Georgia"/>
                <a:cs typeface="Georgia"/>
                <a:sym typeface="Georgia"/>
              </a:rPr>
              <a:t>WORLD CUP </a:t>
            </a:r>
            <a:endParaRPr>
              <a:solidFill>
                <a:srgbClr val="434343"/>
              </a:solidFill>
              <a:latin typeface="Georgia"/>
              <a:ea typeface="Georgia"/>
              <a:cs typeface="Georgia"/>
              <a:sym typeface="Georgia"/>
            </a:endParaRPr>
          </a:p>
          <a:p>
            <a:pPr indent="0" lvl="0" marL="0" rtl="0" algn="l">
              <a:spcBef>
                <a:spcPts val="0"/>
              </a:spcBef>
              <a:spcAft>
                <a:spcPts val="0"/>
              </a:spcAft>
              <a:buNone/>
            </a:pPr>
            <a:r>
              <a:rPr lang="en-GB">
                <a:solidFill>
                  <a:srgbClr val="434343"/>
                </a:solidFill>
                <a:latin typeface="Georgia"/>
                <a:ea typeface="Georgia"/>
                <a:cs typeface="Georgia"/>
                <a:sym typeface="Georgia"/>
              </a:rPr>
              <a:t>ANALYSIS</a:t>
            </a:r>
            <a:endParaRPr>
              <a:solidFill>
                <a:srgbClr val="434343"/>
              </a:solidFill>
              <a:latin typeface="Georgia"/>
              <a:ea typeface="Georgia"/>
              <a:cs typeface="Georgia"/>
              <a:sym typeface="Georgia"/>
            </a:endParaRPr>
          </a:p>
        </p:txBody>
      </p:sp>
      <p:sp>
        <p:nvSpPr>
          <p:cNvPr id="278" name="Google Shape;278;p13"/>
          <p:cNvSpPr txBox="1"/>
          <p:nvPr>
            <p:ph idx="1" type="subTitle"/>
          </p:nvPr>
        </p:nvSpPr>
        <p:spPr>
          <a:xfrm>
            <a:off x="333244" y="2138850"/>
            <a:ext cx="39264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GB" sz="1297">
                <a:solidFill>
                  <a:srgbClr val="434343"/>
                </a:solidFill>
                <a:latin typeface="Pacifico"/>
                <a:ea typeface="Pacifico"/>
                <a:cs typeface="Pacifico"/>
                <a:sym typeface="Pacifico"/>
              </a:rPr>
              <a:t>Here’s how the women in Football have </a:t>
            </a:r>
            <a:endParaRPr sz="1297">
              <a:solidFill>
                <a:srgbClr val="434343"/>
              </a:solidFill>
              <a:latin typeface="Pacifico"/>
              <a:ea typeface="Pacifico"/>
              <a:cs typeface="Pacifico"/>
              <a:sym typeface="Pacifico"/>
            </a:endParaRPr>
          </a:p>
          <a:p>
            <a:pPr indent="0" lvl="0" marL="0" rtl="0" algn="l">
              <a:lnSpc>
                <a:spcPct val="80000"/>
              </a:lnSpc>
              <a:spcBef>
                <a:spcPts val="0"/>
              </a:spcBef>
              <a:spcAft>
                <a:spcPts val="0"/>
              </a:spcAft>
              <a:buSzPts val="523"/>
              <a:buNone/>
            </a:pPr>
            <a:r>
              <a:rPr lang="en-GB" sz="1297">
                <a:solidFill>
                  <a:srgbClr val="434343"/>
                </a:solidFill>
                <a:latin typeface="Pacifico"/>
                <a:ea typeface="Pacifico"/>
                <a:cs typeface="Pacifico"/>
                <a:sym typeface="Pacifico"/>
              </a:rPr>
              <a:t>been crushing it!</a:t>
            </a:r>
            <a:endParaRPr sz="1297">
              <a:solidFill>
                <a:srgbClr val="434343"/>
              </a:solidFill>
              <a:latin typeface="Pacifico"/>
              <a:ea typeface="Pacifico"/>
              <a:cs typeface="Pacifico"/>
              <a:sym typeface="Pacifico"/>
            </a:endParaRPr>
          </a:p>
        </p:txBody>
      </p:sp>
      <p:pic>
        <p:nvPicPr>
          <p:cNvPr id="279" name="Google Shape;279;p13"/>
          <p:cNvPicPr preferRelativeResize="0"/>
          <p:nvPr/>
        </p:nvPicPr>
        <p:blipFill>
          <a:blip r:embed="rId3">
            <a:alphaModFix/>
          </a:blip>
          <a:stretch>
            <a:fillRect/>
          </a:stretch>
        </p:blipFill>
        <p:spPr>
          <a:xfrm>
            <a:off x="5907400" y="842650"/>
            <a:ext cx="1554600" cy="1610700"/>
          </a:xfrm>
          <a:prstGeom prst="ellipse">
            <a:avLst/>
          </a:prstGeom>
          <a:noFill/>
          <a:ln>
            <a:noFill/>
          </a:ln>
        </p:spPr>
      </p:pic>
      <p:cxnSp>
        <p:nvCxnSpPr>
          <p:cNvPr id="280" name="Google Shape;280;p13"/>
          <p:cNvCxnSpPr/>
          <p:nvPr/>
        </p:nvCxnSpPr>
        <p:spPr>
          <a:xfrm>
            <a:off x="333250" y="1877325"/>
            <a:ext cx="4056900" cy="10500"/>
          </a:xfrm>
          <a:prstGeom prst="straightConnector1">
            <a:avLst/>
          </a:prstGeom>
          <a:noFill/>
          <a:ln cap="flat" cmpd="sng" w="9525">
            <a:solidFill>
              <a:schemeClr val="dk2"/>
            </a:solidFill>
            <a:prstDash val="solid"/>
            <a:round/>
            <a:headEnd len="med" w="med" type="none"/>
            <a:tailEnd len="med" w="med" type="none"/>
          </a:ln>
        </p:spPr>
      </p:cxnSp>
      <p:pic>
        <p:nvPicPr>
          <p:cNvPr id="281" name="Google Shape;281;p13"/>
          <p:cNvPicPr preferRelativeResize="0"/>
          <p:nvPr/>
        </p:nvPicPr>
        <p:blipFill>
          <a:blip r:embed="rId4">
            <a:alphaModFix/>
          </a:blip>
          <a:stretch>
            <a:fillRect/>
          </a:stretch>
        </p:blipFill>
        <p:spPr>
          <a:xfrm>
            <a:off x="4970100" y="3057151"/>
            <a:ext cx="2862900" cy="198780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900"/>
                                        <p:tgtEl>
                                          <p:spTgt spid="27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2970000" y="12600"/>
            <a:ext cx="3365700" cy="39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acifico"/>
                <a:ea typeface="Pacifico"/>
                <a:cs typeface="Pacifico"/>
                <a:sym typeface="Pacifico"/>
              </a:rPr>
              <a:t>INTRODUCTION</a:t>
            </a:r>
            <a:endParaRPr>
              <a:latin typeface="Pacifico"/>
              <a:ea typeface="Pacifico"/>
              <a:cs typeface="Pacifico"/>
              <a:sym typeface="Pacifico"/>
            </a:endParaRPr>
          </a:p>
        </p:txBody>
      </p:sp>
      <p:sp>
        <p:nvSpPr>
          <p:cNvPr id="287" name="Google Shape;287;p14"/>
          <p:cNvSpPr txBox="1"/>
          <p:nvPr>
            <p:ph idx="1" type="body"/>
          </p:nvPr>
        </p:nvSpPr>
        <p:spPr>
          <a:xfrm>
            <a:off x="147750" y="562975"/>
            <a:ext cx="8848500" cy="44709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300"/>
              </a:spcBef>
              <a:spcAft>
                <a:spcPts val="0"/>
              </a:spcAft>
              <a:buNone/>
            </a:pPr>
            <a:r>
              <a:rPr lang="en-GB" sz="4600">
                <a:solidFill>
                  <a:srgbClr val="374151"/>
                </a:solidFill>
                <a:latin typeface="Comic Sans MS"/>
                <a:ea typeface="Comic Sans MS"/>
                <a:cs typeface="Comic Sans MS"/>
                <a:sym typeface="Comic Sans MS"/>
              </a:rPr>
              <a:t>     </a:t>
            </a:r>
            <a:r>
              <a:rPr lang="en-GB" sz="4200">
                <a:solidFill>
                  <a:srgbClr val="374151"/>
                </a:solidFill>
                <a:latin typeface="Comic Sans MS"/>
                <a:ea typeface="Comic Sans MS"/>
                <a:cs typeface="Comic Sans MS"/>
                <a:sym typeface="Comic Sans MS"/>
              </a:rPr>
              <a:t> This report outlines the Exploratory Data Analysis (EDA) performed on the Fifa Women’s World cup dataset. The primary goal of this EDA was to gain a better understanding of the dataset's structure, identify potential data quality issues and anomalies, fix it </a:t>
            </a:r>
            <a:r>
              <a:rPr lang="en-GB" sz="4200">
                <a:solidFill>
                  <a:srgbClr val="374151"/>
                </a:solidFill>
                <a:latin typeface="Comic Sans MS"/>
                <a:ea typeface="Comic Sans MS"/>
                <a:cs typeface="Comic Sans MS"/>
                <a:sym typeface="Comic Sans MS"/>
              </a:rPr>
              <a:t>up</a:t>
            </a:r>
            <a:r>
              <a:rPr lang="en-GB" sz="4200">
                <a:solidFill>
                  <a:srgbClr val="374151"/>
                </a:solidFill>
                <a:latin typeface="Comic Sans MS"/>
                <a:ea typeface="Comic Sans MS"/>
                <a:cs typeface="Comic Sans MS"/>
                <a:sym typeface="Comic Sans MS"/>
              </a:rPr>
              <a:t>  if there’s any  and generate meaningful  insights that can enhance data_ driven decision making.</a:t>
            </a:r>
            <a:endParaRPr sz="4200">
              <a:solidFill>
                <a:srgbClr val="374151"/>
              </a:solidFill>
              <a:latin typeface="Comic Sans MS"/>
              <a:ea typeface="Comic Sans MS"/>
              <a:cs typeface="Comic Sans MS"/>
              <a:sym typeface="Comic Sans MS"/>
            </a:endParaRPr>
          </a:p>
          <a:p>
            <a:pPr indent="0" lvl="0" marL="0" rtl="0" algn="l">
              <a:spcBef>
                <a:spcPts val="1300"/>
              </a:spcBef>
              <a:spcAft>
                <a:spcPts val="0"/>
              </a:spcAft>
              <a:buNone/>
            </a:pPr>
            <a:r>
              <a:rPr b="1" lang="en-GB" sz="4200">
                <a:solidFill>
                  <a:srgbClr val="374151"/>
                </a:solidFill>
                <a:latin typeface="Comic Sans MS"/>
                <a:ea typeface="Comic Sans MS"/>
                <a:cs typeface="Comic Sans MS"/>
                <a:sym typeface="Comic Sans MS"/>
              </a:rPr>
              <a:t>1.1          </a:t>
            </a:r>
            <a:r>
              <a:rPr b="1" lang="en-GB" sz="4200">
                <a:solidFill>
                  <a:srgbClr val="374151"/>
                </a:solidFill>
                <a:latin typeface="Lobster"/>
                <a:ea typeface="Lobster"/>
                <a:cs typeface="Lobster"/>
                <a:sym typeface="Lobster"/>
              </a:rPr>
              <a:t>Goals for the EDA</a:t>
            </a:r>
            <a:endParaRPr b="1" sz="4200">
              <a:solidFill>
                <a:srgbClr val="374151"/>
              </a:solidFill>
              <a:latin typeface="Lobster"/>
              <a:ea typeface="Lobster"/>
              <a:cs typeface="Lobster"/>
              <a:sym typeface="Lobster"/>
            </a:endParaRPr>
          </a:p>
          <a:p>
            <a:pPr indent="0" lvl="0" marL="0" rtl="0" algn="l">
              <a:spcBef>
                <a:spcPts val="1300"/>
              </a:spcBef>
              <a:spcAft>
                <a:spcPts val="0"/>
              </a:spcAft>
              <a:buNone/>
            </a:pPr>
            <a:r>
              <a:rPr lang="en-GB" sz="4200">
                <a:solidFill>
                  <a:srgbClr val="374151"/>
                </a:solidFill>
                <a:latin typeface="Comic Sans MS"/>
                <a:ea typeface="Comic Sans MS"/>
                <a:cs typeface="Comic Sans MS"/>
                <a:sym typeface="Comic Sans MS"/>
              </a:rPr>
              <a:t>The main goals of this EDA are as follows:</a:t>
            </a:r>
            <a:endParaRPr sz="4200">
              <a:solidFill>
                <a:srgbClr val="374151"/>
              </a:solidFill>
              <a:latin typeface="Comic Sans MS"/>
              <a:ea typeface="Comic Sans MS"/>
              <a:cs typeface="Comic Sans MS"/>
              <a:sym typeface="Comic Sans MS"/>
            </a:endParaRPr>
          </a:p>
          <a:p>
            <a:pPr indent="0" lvl="0" marL="457200" rtl="0" algn="l">
              <a:spcBef>
                <a:spcPts val="1300"/>
              </a:spcBef>
              <a:spcAft>
                <a:spcPts val="0"/>
              </a:spcAft>
              <a:buNone/>
            </a:pPr>
            <a:r>
              <a:rPr lang="en-GB" sz="4200">
                <a:solidFill>
                  <a:srgbClr val="374151"/>
                </a:solidFill>
                <a:latin typeface="Comic Sans MS"/>
                <a:ea typeface="Comic Sans MS"/>
                <a:cs typeface="Comic Sans MS"/>
                <a:sym typeface="Comic Sans MS"/>
              </a:rPr>
              <a:t>To understand the variables in the dataset and their relationships that they have with each other.</a:t>
            </a:r>
            <a:endParaRPr sz="4200">
              <a:solidFill>
                <a:srgbClr val="374151"/>
              </a:solidFill>
              <a:latin typeface="Comic Sans MS"/>
              <a:ea typeface="Comic Sans MS"/>
              <a:cs typeface="Comic Sans MS"/>
              <a:sym typeface="Comic Sans MS"/>
            </a:endParaRPr>
          </a:p>
          <a:p>
            <a:pPr indent="0" lvl="0" marL="457200" rtl="0" algn="l">
              <a:spcBef>
                <a:spcPts val="1300"/>
              </a:spcBef>
              <a:spcAft>
                <a:spcPts val="0"/>
              </a:spcAft>
              <a:buNone/>
            </a:pPr>
            <a:r>
              <a:rPr lang="en-GB" sz="4200">
                <a:solidFill>
                  <a:srgbClr val="374151"/>
                </a:solidFill>
                <a:latin typeface="Comic Sans MS"/>
                <a:ea typeface="Comic Sans MS"/>
                <a:cs typeface="Comic Sans MS"/>
                <a:sym typeface="Comic Sans MS"/>
              </a:rPr>
              <a:t>To clean up the data,format and convert it to the best form possible for Analysis</a:t>
            </a:r>
            <a:endParaRPr sz="4200">
              <a:solidFill>
                <a:srgbClr val="374151"/>
              </a:solidFill>
              <a:latin typeface="Comic Sans MS"/>
              <a:ea typeface="Comic Sans MS"/>
              <a:cs typeface="Comic Sans MS"/>
              <a:sym typeface="Comic Sans MS"/>
            </a:endParaRPr>
          </a:p>
          <a:p>
            <a:pPr indent="0" lvl="0" marL="457200" rtl="0" algn="l">
              <a:spcBef>
                <a:spcPts val="1300"/>
              </a:spcBef>
              <a:spcAft>
                <a:spcPts val="0"/>
              </a:spcAft>
              <a:buNone/>
            </a:pPr>
            <a:r>
              <a:rPr lang="en-GB" sz="4200">
                <a:solidFill>
                  <a:srgbClr val="374151"/>
                </a:solidFill>
                <a:latin typeface="Comic Sans MS"/>
                <a:ea typeface="Comic Sans MS"/>
                <a:cs typeface="Comic Sans MS"/>
                <a:sym typeface="Comic Sans MS"/>
              </a:rPr>
              <a:t>To explore the distribution of variables and identify any trends or patterns.</a:t>
            </a:r>
            <a:endParaRPr sz="4200">
              <a:solidFill>
                <a:srgbClr val="374151"/>
              </a:solidFill>
              <a:latin typeface="Comic Sans MS"/>
              <a:ea typeface="Comic Sans MS"/>
              <a:cs typeface="Comic Sans MS"/>
              <a:sym typeface="Comic Sans MS"/>
            </a:endParaRPr>
          </a:p>
          <a:p>
            <a:pPr indent="0" lvl="0" marL="457200" rtl="0" algn="l">
              <a:spcBef>
                <a:spcPts val="1300"/>
              </a:spcBef>
              <a:spcAft>
                <a:spcPts val="0"/>
              </a:spcAft>
              <a:buNone/>
            </a:pPr>
            <a:r>
              <a:rPr lang="en-GB" sz="4200">
                <a:solidFill>
                  <a:srgbClr val="374151"/>
                </a:solidFill>
                <a:latin typeface="Comic Sans MS"/>
                <a:ea typeface="Comic Sans MS"/>
                <a:cs typeface="Comic Sans MS"/>
                <a:sym typeface="Comic Sans MS"/>
              </a:rPr>
              <a:t>To generate insights and recommendations based on the analysis of the data.</a:t>
            </a:r>
            <a:endParaRPr sz="4200">
              <a:solidFill>
                <a:srgbClr val="374151"/>
              </a:solidFill>
              <a:latin typeface="Comic Sans MS"/>
              <a:ea typeface="Comic Sans MS"/>
              <a:cs typeface="Comic Sans MS"/>
              <a:sym typeface="Comic Sans MS"/>
            </a:endParaRPr>
          </a:p>
          <a:p>
            <a:pPr indent="0" lvl="0" marL="0" rtl="0" algn="l">
              <a:spcBef>
                <a:spcPts val="1300"/>
              </a:spcBef>
              <a:spcAft>
                <a:spcPts val="0"/>
              </a:spcAft>
              <a:buNone/>
            </a:pPr>
            <a:r>
              <a:rPr b="1" lang="en-GB" sz="4200">
                <a:solidFill>
                  <a:srgbClr val="374151"/>
                </a:solidFill>
                <a:latin typeface="Comic Sans MS"/>
                <a:ea typeface="Comic Sans MS"/>
                <a:cs typeface="Comic Sans MS"/>
                <a:sym typeface="Comic Sans MS"/>
              </a:rPr>
              <a:t>1.2         </a:t>
            </a:r>
            <a:r>
              <a:rPr b="1" lang="en-GB" sz="4200">
                <a:solidFill>
                  <a:srgbClr val="374151"/>
                </a:solidFill>
                <a:latin typeface="Lobster"/>
                <a:ea typeface="Lobster"/>
                <a:cs typeface="Lobster"/>
                <a:sym typeface="Lobster"/>
              </a:rPr>
              <a:t> Summary of Steps</a:t>
            </a:r>
            <a:endParaRPr b="1" sz="4200">
              <a:solidFill>
                <a:srgbClr val="374151"/>
              </a:solidFill>
              <a:latin typeface="Lobster"/>
              <a:ea typeface="Lobster"/>
              <a:cs typeface="Lobster"/>
              <a:sym typeface="Lobster"/>
            </a:endParaRPr>
          </a:p>
          <a:p>
            <a:pPr indent="0" lvl="0" marL="0" rtl="0" algn="l">
              <a:spcBef>
                <a:spcPts val="1300"/>
              </a:spcBef>
              <a:spcAft>
                <a:spcPts val="0"/>
              </a:spcAft>
              <a:buNone/>
            </a:pPr>
            <a:r>
              <a:rPr lang="en-GB" sz="4200">
                <a:solidFill>
                  <a:srgbClr val="374151"/>
                </a:solidFill>
                <a:latin typeface="Comic Sans MS"/>
                <a:ea typeface="Comic Sans MS"/>
                <a:cs typeface="Comic Sans MS"/>
                <a:sym typeface="Comic Sans MS"/>
              </a:rPr>
              <a:t>The following steps were taken to perform the EDA:</a:t>
            </a:r>
            <a:endParaRPr sz="4200">
              <a:solidFill>
                <a:srgbClr val="374151"/>
              </a:solidFill>
              <a:latin typeface="Comic Sans MS"/>
              <a:ea typeface="Comic Sans MS"/>
              <a:cs typeface="Comic Sans MS"/>
              <a:sym typeface="Comic Sans MS"/>
            </a:endParaRPr>
          </a:p>
          <a:p>
            <a:pPr indent="-295275" lvl="0" marL="457200" rtl="0" algn="l">
              <a:lnSpc>
                <a:spcPct val="150000"/>
              </a:lnSpc>
              <a:spcBef>
                <a:spcPts val="1300"/>
              </a:spcBef>
              <a:spcAft>
                <a:spcPts val="0"/>
              </a:spcAft>
              <a:buClr>
                <a:srgbClr val="374151"/>
              </a:buClr>
              <a:buSzPct val="100000"/>
              <a:buFont typeface="Comic Sans MS"/>
              <a:buChar char="●"/>
            </a:pPr>
            <a:r>
              <a:rPr lang="en-GB" sz="4200">
                <a:solidFill>
                  <a:srgbClr val="374151"/>
                </a:solidFill>
                <a:latin typeface="Comic Sans MS"/>
                <a:ea typeface="Comic Sans MS"/>
                <a:cs typeface="Comic Sans MS"/>
                <a:sym typeface="Comic Sans MS"/>
              </a:rPr>
              <a:t>Data acquisition: The dataset was obtained from Kaggle,an online platform for Obtaining data.</a:t>
            </a:r>
            <a:endParaRPr sz="4200">
              <a:solidFill>
                <a:srgbClr val="374151"/>
              </a:solidFill>
              <a:latin typeface="Comic Sans MS"/>
              <a:ea typeface="Comic Sans MS"/>
              <a:cs typeface="Comic Sans MS"/>
              <a:sym typeface="Comic Sans MS"/>
            </a:endParaRPr>
          </a:p>
          <a:p>
            <a:pPr indent="-295275" lvl="0" marL="457200" rtl="0" algn="l">
              <a:lnSpc>
                <a:spcPct val="150000"/>
              </a:lnSpc>
              <a:spcBef>
                <a:spcPts val="0"/>
              </a:spcBef>
              <a:spcAft>
                <a:spcPts val="0"/>
              </a:spcAft>
              <a:buClr>
                <a:srgbClr val="374151"/>
              </a:buClr>
              <a:buSzPct val="100000"/>
              <a:buFont typeface="Comic Sans MS"/>
              <a:buChar char="●"/>
            </a:pPr>
            <a:r>
              <a:rPr lang="en-GB" sz="4200">
                <a:solidFill>
                  <a:srgbClr val="374151"/>
                </a:solidFill>
                <a:latin typeface="Comic Sans MS"/>
                <a:ea typeface="Comic Sans MS"/>
                <a:cs typeface="Comic Sans MS"/>
                <a:sym typeface="Comic Sans MS"/>
              </a:rPr>
              <a:t>Data exploration: An initial exploration of the dataset was conducted to gain a better understanding of its structure this included understanding what each column represents and checking the shape of the data. That is,the number of rows and columns present</a:t>
            </a:r>
            <a:endParaRPr sz="4200">
              <a:solidFill>
                <a:srgbClr val="374151"/>
              </a:solidFill>
              <a:latin typeface="Comic Sans MS"/>
              <a:ea typeface="Comic Sans MS"/>
              <a:cs typeface="Comic Sans MS"/>
              <a:sym typeface="Comic Sans MS"/>
            </a:endParaRPr>
          </a:p>
          <a:p>
            <a:pPr indent="-295275" lvl="0" marL="457200" rtl="0" algn="l">
              <a:lnSpc>
                <a:spcPct val="150000"/>
              </a:lnSpc>
              <a:spcBef>
                <a:spcPts val="0"/>
              </a:spcBef>
              <a:spcAft>
                <a:spcPts val="0"/>
              </a:spcAft>
              <a:buClr>
                <a:srgbClr val="374151"/>
              </a:buClr>
              <a:buSzPct val="100000"/>
              <a:buFont typeface="Comic Sans MS"/>
              <a:buChar char="●"/>
            </a:pPr>
            <a:r>
              <a:rPr lang="en-GB" sz="4200">
                <a:solidFill>
                  <a:srgbClr val="374151"/>
                </a:solidFill>
                <a:latin typeface="Comic Sans MS"/>
                <a:ea typeface="Comic Sans MS"/>
                <a:cs typeface="Comic Sans MS"/>
                <a:sym typeface="Comic Sans MS"/>
              </a:rPr>
              <a:t>Data cleaning and transformation: The dataset was cleaned and transformed to ensure good data quality,Structure and format.</a:t>
            </a:r>
            <a:endParaRPr sz="4200">
              <a:solidFill>
                <a:srgbClr val="374151"/>
              </a:solidFill>
              <a:latin typeface="Comic Sans MS"/>
              <a:ea typeface="Comic Sans MS"/>
              <a:cs typeface="Comic Sans MS"/>
              <a:sym typeface="Comic Sans MS"/>
            </a:endParaRPr>
          </a:p>
          <a:p>
            <a:pPr indent="-295275" lvl="0" marL="457200" rtl="0" algn="l">
              <a:lnSpc>
                <a:spcPct val="150000"/>
              </a:lnSpc>
              <a:spcBef>
                <a:spcPts val="0"/>
              </a:spcBef>
              <a:spcAft>
                <a:spcPts val="0"/>
              </a:spcAft>
              <a:buClr>
                <a:srgbClr val="374151"/>
              </a:buClr>
              <a:buSzPct val="100000"/>
              <a:buFont typeface="Comic Sans MS"/>
              <a:buChar char="●"/>
            </a:pPr>
            <a:r>
              <a:rPr lang="en-GB" sz="4200">
                <a:solidFill>
                  <a:srgbClr val="374151"/>
                </a:solidFill>
                <a:latin typeface="Comic Sans MS"/>
                <a:ea typeface="Comic Sans MS"/>
                <a:cs typeface="Comic Sans MS"/>
                <a:sym typeface="Comic Sans MS"/>
              </a:rPr>
              <a:t>Analysis and visualization: The dataset was analyzed and visualized to generate insights and identify trends.</a:t>
            </a:r>
            <a:endParaRPr sz="4200">
              <a:solidFill>
                <a:srgbClr val="374151"/>
              </a:solidFill>
              <a:latin typeface="Comic Sans MS"/>
              <a:ea typeface="Comic Sans MS"/>
              <a:cs typeface="Comic Sans MS"/>
              <a:sym typeface="Comic Sans MS"/>
            </a:endParaRPr>
          </a:p>
          <a:p>
            <a:pPr indent="-295275" lvl="0" marL="457200" rtl="0" algn="l">
              <a:lnSpc>
                <a:spcPct val="150000"/>
              </a:lnSpc>
              <a:spcBef>
                <a:spcPts val="0"/>
              </a:spcBef>
              <a:spcAft>
                <a:spcPts val="0"/>
              </a:spcAft>
              <a:buClr>
                <a:srgbClr val="374151"/>
              </a:buClr>
              <a:buSzPct val="100000"/>
              <a:buFont typeface="Comic Sans MS"/>
              <a:buChar char="●"/>
            </a:pPr>
            <a:r>
              <a:rPr lang="en-GB" sz="4200">
                <a:solidFill>
                  <a:srgbClr val="374151"/>
                </a:solidFill>
                <a:latin typeface="Comic Sans MS"/>
                <a:ea typeface="Comic Sans MS"/>
                <a:cs typeface="Comic Sans MS"/>
                <a:sym typeface="Comic Sans MS"/>
              </a:rPr>
              <a:t>Recommendations and parting words: Recommendations were made based on the analysis, and conclusions were drawn.</a:t>
            </a:r>
            <a:endParaRPr sz="4200">
              <a:solidFill>
                <a:srgbClr val="374151"/>
              </a:solidFill>
              <a:latin typeface="Comic Sans MS"/>
              <a:ea typeface="Comic Sans MS"/>
              <a:cs typeface="Comic Sans MS"/>
              <a:sym typeface="Comic Sans MS"/>
            </a:endParaRPr>
          </a:p>
          <a:p>
            <a:pPr indent="0" lvl="0" marL="0" rtl="0" algn="l">
              <a:spcBef>
                <a:spcPts val="1300"/>
              </a:spcBef>
              <a:spcAft>
                <a:spcPts val="0"/>
              </a:spcAft>
              <a:buNone/>
            </a:pPr>
            <a:r>
              <a:t/>
            </a:r>
            <a:endParaRPr sz="3000">
              <a:solidFill>
                <a:srgbClr val="374151"/>
              </a:solidFill>
              <a:latin typeface="Roboto"/>
              <a:ea typeface="Roboto"/>
              <a:cs typeface="Roboto"/>
              <a:sym typeface="Roboto"/>
            </a:endParaRPr>
          </a:p>
          <a:p>
            <a:pPr indent="0" lvl="0" marL="0" rtl="0" algn="l">
              <a:spcBef>
                <a:spcPts val="1300"/>
              </a:spcBef>
              <a:spcAft>
                <a:spcPts val="0"/>
              </a:spcAft>
              <a:buNone/>
            </a:pPr>
            <a:r>
              <a:t/>
            </a:r>
            <a:endParaRPr sz="1700">
              <a:solidFill>
                <a:srgbClr val="374151"/>
              </a:solidFill>
              <a:latin typeface="Roboto"/>
              <a:ea typeface="Roboto"/>
              <a:cs typeface="Roboto"/>
              <a:sym typeface="Roboto"/>
            </a:endParaRPr>
          </a:p>
          <a:p>
            <a:pPr indent="0" lvl="0" marL="0" rtl="0" algn="l">
              <a:spcBef>
                <a:spcPts val="1300"/>
              </a:spcBef>
              <a:spcAft>
                <a:spcPts val="0"/>
              </a:spcAft>
              <a:buNone/>
            </a:pPr>
            <a:r>
              <a:t/>
            </a:r>
            <a:endParaRPr sz="1050">
              <a:solidFill>
                <a:srgbClr val="374151"/>
              </a:solidFill>
              <a:latin typeface="Roboto"/>
              <a:ea typeface="Roboto"/>
              <a:cs typeface="Roboto"/>
              <a:sym typeface="Roboto"/>
            </a:endParaRPr>
          </a:p>
          <a:p>
            <a:pPr indent="0" lvl="0" marL="0" rtl="0" algn="l">
              <a:spcBef>
                <a:spcPts val="1300"/>
              </a:spcBef>
              <a:spcAft>
                <a:spcPts val="0"/>
              </a:spcAft>
              <a:buNone/>
            </a:pPr>
            <a:r>
              <a:rPr lang="en-GB" sz="1050">
                <a:solidFill>
                  <a:srgbClr val="374151"/>
                </a:solidFill>
                <a:latin typeface="Roboto"/>
                <a:ea typeface="Roboto"/>
                <a:cs typeface="Roboto"/>
                <a:sym typeface="Roboto"/>
              </a:rPr>
              <a:t>      </a:t>
            </a:r>
            <a:endParaRPr sz="1050">
              <a:solidFill>
                <a:srgbClr val="374151"/>
              </a:solidFill>
              <a:latin typeface="Roboto"/>
              <a:ea typeface="Roboto"/>
              <a:cs typeface="Roboto"/>
              <a:sym typeface="Roboto"/>
            </a:endParaRPr>
          </a:p>
          <a:p>
            <a:pPr indent="0" lvl="0" marL="0" rtl="0" algn="l">
              <a:spcBef>
                <a:spcPts val="1300"/>
              </a:spcBef>
              <a:spcAft>
                <a:spcPts val="0"/>
              </a:spcAft>
              <a:buNone/>
            </a:pPr>
            <a:r>
              <a:t/>
            </a:r>
            <a:endParaRPr sz="1100">
              <a:solidFill>
                <a:srgbClr val="000000"/>
              </a:solidFill>
              <a:latin typeface="Arial"/>
              <a:ea typeface="Arial"/>
              <a:cs typeface="Arial"/>
              <a:sym typeface="Arial"/>
            </a:endParaRPr>
          </a:p>
          <a:p>
            <a:pPr indent="0" lvl="0" marL="0" rtl="0" algn="l">
              <a:spcBef>
                <a:spcPts val="1300"/>
              </a:spcBef>
              <a:spcAft>
                <a:spcPts val="0"/>
              </a:spcAft>
              <a:buNone/>
            </a:pPr>
            <a:r>
              <a:t/>
            </a:r>
            <a:endParaRPr sz="1050">
              <a:solidFill>
                <a:srgbClr val="374151"/>
              </a:solidFill>
              <a:highlight>
                <a:srgbClr val="F7F7F8"/>
              </a:highlight>
              <a:latin typeface="Roboto"/>
              <a:ea typeface="Roboto"/>
              <a:cs typeface="Roboto"/>
              <a:sym typeface="Roboto"/>
            </a:endParaRPr>
          </a:p>
          <a:p>
            <a:pPr indent="0" lvl="0" marL="0" rtl="0" algn="l">
              <a:spcBef>
                <a:spcPts val="13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88" name="Google Shape;288;p14"/>
          <p:cNvPicPr preferRelativeResize="0"/>
          <p:nvPr/>
        </p:nvPicPr>
        <p:blipFill>
          <a:blip r:embed="rId3">
            <a:alphaModFix/>
          </a:blip>
          <a:stretch>
            <a:fillRect/>
          </a:stretch>
        </p:blipFill>
        <p:spPr>
          <a:xfrm flipH="1" rot="10800000">
            <a:off x="492550" y="1929075"/>
            <a:ext cx="172200" cy="165600"/>
          </a:xfrm>
          <a:prstGeom prst="ellipse">
            <a:avLst/>
          </a:prstGeom>
          <a:noFill/>
          <a:ln>
            <a:noFill/>
          </a:ln>
        </p:spPr>
      </p:pic>
      <p:pic>
        <p:nvPicPr>
          <p:cNvPr id="289" name="Google Shape;289;p14"/>
          <p:cNvPicPr preferRelativeResize="0"/>
          <p:nvPr/>
        </p:nvPicPr>
        <p:blipFill>
          <a:blip r:embed="rId3">
            <a:alphaModFix/>
          </a:blip>
          <a:stretch>
            <a:fillRect/>
          </a:stretch>
        </p:blipFill>
        <p:spPr>
          <a:xfrm flipH="1" rot="10800000">
            <a:off x="492550" y="2240575"/>
            <a:ext cx="172200" cy="165600"/>
          </a:xfrm>
          <a:prstGeom prst="ellipse">
            <a:avLst/>
          </a:prstGeom>
          <a:noFill/>
          <a:ln>
            <a:noFill/>
          </a:ln>
        </p:spPr>
      </p:pic>
      <p:pic>
        <p:nvPicPr>
          <p:cNvPr id="290" name="Google Shape;290;p14"/>
          <p:cNvPicPr preferRelativeResize="0"/>
          <p:nvPr/>
        </p:nvPicPr>
        <p:blipFill>
          <a:blip r:embed="rId3">
            <a:alphaModFix/>
          </a:blip>
          <a:stretch>
            <a:fillRect/>
          </a:stretch>
        </p:blipFill>
        <p:spPr>
          <a:xfrm flipH="1" rot="10800000">
            <a:off x="492550" y="2552075"/>
            <a:ext cx="172200" cy="165600"/>
          </a:xfrm>
          <a:prstGeom prst="ellipse">
            <a:avLst/>
          </a:prstGeom>
          <a:noFill/>
          <a:ln>
            <a:noFill/>
          </a:ln>
        </p:spPr>
      </p:pic>
      <p:pic>
        <p:nvPicPr>
          <p:cNvPr id="291" name="Google Shape;291;p14"/>
          <p:cNvPicPr preferRelativeResize="0"/>
          <p:nvPr/>
        </p:nvPicPr>
        <p:blipFill>
          <a:blip r:embed="rId3">
            <a:alphaModFix/>
          </a:blip>
          <a:stretch>
            <a:fillRect/>
          </a:stretch>
        </p:blipFill>
        <p:spPr>
          <a:xfrm flipH="1" rot="10800000">
            <a:off x="492550" y="2863575"/>
            <a:ext cx="172200" cy="165600"/>
          </a:xfrm>
          <a:prstGeom prst="ellipse">
            <a:avLst/>
          </a:prstGeom>
          <a:noFill/>
          <a:ln>
            <a:noFill/>
          </a:ln>
        </p:spPr>
      </p:pic>
      <p:sp>
        <p:nvSpPr>
          <p:cNvPr id="292" name="Google Shape;292;p14"/>
          <p:cNvSpPr/>
          <p:nvPr/>
        </p:nvSpPr>
        <p:spPr>
          <a:xfrm rot="10800000">
            <a:off x="356200" y="0"/>
            <a:ext cx="610500" cy="424200"/>
          </a:xfrm>
          <a:prstGeom prst="round2SameRect">
            <a:avLst>
              <a:gd fmla="val 50000" name="adj1"/>
              <a:gd fmla="val 0" name="adj2"/>
            </a:avLst>
          </a:prstGeom>
          <a:solidFill>
            <a:srgbClr val="FFFFFF">
              <a:alpha val="4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rot="10800000">
            <a:off x="8135875" y="0"/>
            <a:ext cx="610500" cy="424200"/>
          </a:xfrm>
          <a:prstGeom prst="round2SameRect">
            <a:avLst>
              <a:gd fmla="val 50000" name="adj1"/>
              <a:gd fmla="val 0" name="adj2"/>
            </a:avLst>
          </a:prstGeom>
          <a:solidFill>
            <a:srgbClr val="FFFFFF">
              <a:alpha val="4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1000"/>
                                        <p:tgtEl>
                                          <p:spTgt spid="28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type="title"/>
          </p:nvPr>
        </p:nvSpPr>
        <p:spPr>
          <a:xfrm>
            <a:off x="2980350" y="122525"/>
            <a:ext cx="4183200" cy="70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acifico"/>
                <a:ea typeface="Pacifico"/>
                <a:cs typeface="Pacifico"/>
                <a:sym typeface="Pacifico"/>
              </a:rPr>
              <a:t>DATA EXPLORATION</a:t>
            </a:r>
            <a:endParaRPr>
              <a:latin typeface="Pacifico"/>
              <a:ea typeface="Pacifico"/>
              <a:cs typeface="Pacifico"/>
              <a:sym typeface="Pacifico"/>
            </a:endParaRPr>
          </a:p>
        </p:txBody>
      </p:sp>
      <p:sp>
        <p:nvSpPr>
          <p:cNvPr id="299" name="Google Shape;299;p15"/>
          <p:cNvSpPr txBox="1"/>
          <p:nvPr>
            <p:ph idx="1" type="body"/>
          </p:nvPr>
        </p:nvSpPr>
        <p:spPr>
          <a:xfrm>
            <a:off x="674750" y="945900"/>
            <a:ext cx="7659600" cy="3063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sz="1400">
                <a:solidFill>
                  <a:srgbClr val="374151"/>
                </a:solidFill>
                <a:latin typeface="Comic Sans MS"/>
                <a:ea typeface="Comic Sans MS"/>
                <a:cs typeface="Comic Sans MS"/>
                <a:sym typeface="Comic Sans MS"/>
              </a:rPr>
              <a:t>The FIFA Women’s world cup  dataset contains information about how the game has played out between the period of 1991-2019. The dataset contains 136 rows and 19 columns. The variables include information about the different squads that took part in the games,the year that they took part in the game,the number of players per squad for each year,the mean age of players in a squad,their possession rate,matches played,their starts,playing time in minutes,playing time in minutes divided by 90,number of goals,number of assists,non-penalty goals,penalty goals made,penalty goals attempted,the number of yellow cards collected per squad,the number of red cards collected per squad,assists per 90 and the number of goals plus assists per 90.</a:t>
            </a:r>
            <a:endParaRPr sz="1400">
              <a:latin typeface="Comic Sans MS"/>
              <a:ea typeface="Comic Sans MS"/>
              <a:cs typeface="Comic Sans MS"/>
              <a:sym typeface="Comic Sans MS"/>
            </a:endParaRPr>
          </a:p>
        </p:txBody>
      </p:sp>
      <p:pic>
        <p:nvPicPr>
          <p:cNvPr id="300" name="Google Shape;300;p15"/>
          <p:cNvPicPr preferRelativeResize="0"/>
          <p:nvPr/>
        </p:nvPicPr>
        <p:blipFill>
          <a:blip r:embed="rId3">
            <a:alphaModFix/>
          </a:blip>
          <a:stretch>
            <a:fillRect/>
          </a:stretch>
        </p:blipFill>
        <p:spPr>
          <a:xfrm>
            <a:off x="119625" y="103450"/>
            <a:ext cx="692100" cy="666600"/>
          </a:xfrm>
          <a:prstGeom prst="ellipse">
            <a:avLst/>
          </a:prstGeom>
          <a:noFill/>
          <a:ln>
            <a:noFill/>
          </a:ln>
        </p:spPr>
      </p:pic>
      <p:pic>
        <p:nvPicPr>
          <p:cNvPr id="301" name="Google Shape;301;p15"/>
          <p:cNvPicPr preferRelativeResize="0"/>
          <p:nvPr/>
        </p:nvPicPr>
        <p:blipFill>
          <a:blip r:embed="rId4">
            <a:alphaModFix/>
          </a:blip>
          <a:stretch>
            <a:fillRect/>
          </a:stretch>
        </p:blipFill>
        <p:spPr>
          <a:xfrm>
            <a:off x="8404853" y="4355000"/>
            <a:ext cx="520500" cy="66660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000"/>
                                        <p:tgtEl>
                                          <p:spTgt spid="3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000"/>
                                        <p:tgtEl>
                                          <p:spTgt spid="2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6"/>
          <p:cNvSpPr txBox="1"/>
          <p:nvPr>
            <p:ph type="title"/>
          </p:nvPr>
        </p:nvSpPr>
        <p:spPr>
          <a:xfrm>
            <a:off x="514550" y="84550"/>
            <a:ext cx="4232700" cy="444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Pacifico"/>
                <a:ea typeface="Pacifico"/>
                <a:cs typeface="Pacifico"/>
                <a:sym typeface="Pacifico"/>
              </a:rPr>
              <a:t>DATA CLEANING </a:t>
            </a:r>
            <a:endParaRPr>
              <a:latin typeface="Pacifico"/>
              <a:ea typeface="Pacifico"/>
              <a:cs typeface="Pacifico"/>
              <a:sym typeface="Pacifico"/>
            </a:endParaRPr>
          </a:p>
        </p:txBody>
      </p:sp>
      <p:sp>
        <p:nvSpPr>
          <p:cNvPr id="307" name="Google Shape;307;p16"/>
          <p:cNvSpPr txBox="1"/>
          <p:nvPr>
            <p:ph idx="1" type="body"/>
          </p:nvPr>
        </p:nvSpPr>
        <p:spPr>
          <a:xfrm>
            <a:off x="271150" y="700150"/>
            <a:ext cx="4822500" cy="3878400"/>
          </a:xfrm>
          <a:prstGeom prst="rect">
            <a:avLst/>
          </a:prstGeom>
        </p:spPr>
        <p:txBody>
          <a:bodyPr anchorCtr="0" anchor="t" bIns="91425" lIns="91425" spcFirstLastPara="1" rIns="91425" wrap="square" tIns="91425">
            <a:normAutofit lnSpcReduction="20000"/>
          </a:bodyPr>
          <a:lstStyle/>
          <a:p>
            <a:pPr indent="0" lvl="0" marL="0" rtl="0" algn="l">
              <a:spcBef>
                <a:spcPts val="1300"/>
              </a:spcBef>
              <a:spcAft>
                <a:spcPts val="0"/>
              </a:spcAft>
              <a:buNone/>
            </a:pPr>
            <a:r>
              <a:rPr lang="en-GB" sz="1200">
                <a:solidFill>
                  <a:srgbClr val="374151"/>
                </a:solidFill>
                <a:latin typeface="Comic Sans MS"/>
                <a:ea typeface="Comic Sans MS"/>
                <a:cs typeface="Comic Sans MS"/>
                <a:sym typeface="Comic Sans MS"/>
              </a:rPr>
              <a:t>3.1     </a:t>
            </a:r>
            <a:r>
              <a:rPr b="1" lang="en-GB" sz="1200">
                <a:solidFill>
                  <a:srgbClr val="374151"/>
                </a:solidFill>
                <a:latin typeface="Comic Sans MS"/>
                <a:ea typeface="Comic Sans MS"/>
                <a:cs typeface="Comic Sans MS"/>
                <a:sym typeface="Comic Sans MS"/>
              </a:rPr>
              <a:t>Initial Set-up</a:t>
            </a:r>
            <a:endParaRPr b="1" sz="1200">
              <a:solidFill>
                <a:srgbClr val="374151"/>
              </a:solidFill>
              <a:latin typeface="Comic Sans MS"/>
              <a:ea typeface="Comic Sans MS"/>
              <a:cs typeface="Comic Sans MS"/>
              <a:sym typeface="Comic Sans MS"/>
            </a:endParaRPr>
          </a:p>
          <a:p>
            <a:pPr indent="0" lvl="0" marL="0" rtl="0" algn="l">
              <a:spcBef>
                <a:spcPts val="1300"/>
              </a:spcBef>
              <a:spcAft>
                <a:spcPts val="0"/>
              </a:spcAft>
              <a:buNone/>
            </a:pPr>
            <a:r>
              <a:rPr lang="en-GB" sz="1200">
                <a:solidFill>
                  <a:srgbClr val="374151"/>
                </a:solidFill>
                <a:latin typeface="Comic Sans MS"/>
                <a:ea typeface="Comic Sans MS"/>
                <a:cs typeface="Comic Sans MS"/>
                <a:sym typeface="Comic Sans MS"/>
              </a:rPr>
              <a:t>The initial setup involved checking for duplicate values and null values. The data had no duplicate value but null values were spotted in a few columns( 40 null values in the possession column,74 null values in the red cards and yellow cards columns respectively). The null values in the yellow and red cards columns were replaced with zero while the null values in the possession column were replaced with the mean of the total possession.</a:t>
            </a:r>
            <a:endParaRPr sz="1200">
              <a:solidFill>
                <a:srgbClr val="374151"/>
              </a:solidFill>
              <a:latin typeface="Comic Sans MS"/>
              <a:ea typeface="Comic Sans MS"/>
              <a:cs typeface="Comic Sans MS"/>
              <a:sym typeface="Comic Sans MS"/>
            </a:endParaRPr>
          </a:p>
          <a:p>
            <a:pPr indent="0" lvl="0" marL="0" rtl="0" algn="l">
              <a:spcBef>
                <a:spcPts val="1300"/>
              </a:spcBef>
              <a:spcAft>
                <a:spcPts val="0"/>
              </a:spcAft>
              <a:buNone/>
            </a:pPr>
            <a:r>
              <a:rPr lang="en-GB" sz="1200">
                <a:solidFill>
                  <a:srgbClr val="374151"/>
                </a:solidFill>
                <a:latin typeface="Comic Sans MS"/>
                <a:ea typeface="Comic Sans MS"/>
                <a:cs typeface="Comic Sans MS"/>
                <a:sym typeface="Comic Sans MS"/>
              </a:rPr>
              <a:t>3.2    </a:t>
            </a:r>
            <a:r>
              <a:rPr b="1" lang="en-GB" sz="1200">
                <a:solidFill>
                  <a:srgbClr val="374151"/>
                </a:solidFill>
                <a:latin typeface="Comic Sans MS"/>
                <a:ea typeface="Comic Sans MS"/>
                <a:cs typeface="Comic Sans MS"/>
                <a:sym typeface="Comic Sans MS"/>
              </a:rPr>
              <a:t>Analysis and Visualisations</a:t>
            </a:r>
            <a:endParaRPr b="1" sz="1200">
              <a:solidFill>
                <a:srgbClr val="374151"/>
              </a:solidFill>
              <a:latin typeface="Comic Sans MS"/>
              <a:ea typeface="Comic Sans MS"/>
              <a:cs typeface="Comic Sans MS"/>
              <a:sym typeface="Comic Sans MS"/>
            </a:endParaRPr>
          </a:p>
          <a:p>
            <a:pPr indent="0" lvl="0" marL="0" rtl="0" algn="l">
              <a:spcBef>
                <a:spcPts val="1300"/>
              </a:spcBef>
              <a:spcAft>
                <a:spcPts val="0"/>
              </a:spcAft>
              <a:buNone/>
            </a:pPr>
            <a:r>
              <a:rPr lang="en-GB" sz="1200">
                <a:solidFill>
                  <a:srgbClr val="374151"/>
                </a:solidFill>
                <a:latin typeface="Comic Sans MS"/>
                <a:ea typeface="Comic Sans MS"/>
                <a:cs typeface="Comic Sans MS"/>
                <a:sym typeface="Comic Sans MS"/>
              </a:rPr>
              <a:t>Several visualisations were generated to showcase trends and patterns in the dataset. The card chart was used to represent the count of squad,total number of matches played,total players and the total number of goals scored. The column chart was used to represent the top 5 youngest squad,the map was used to represent the top 5 squad by goals,the clustered bar chart was used to showcase the top 5 squad by goals and assists.</a:t>
            </a:r>
            <a:endParaRPr sz="1200">
              <a:solidFill>
                <a:srgbClr val="374151"/>
              </a:solidFill>
              <a:latin typeface="Comic Sans MS"/>
              <a:ea typeface="Comic Sans MS"/>
              <a:cs typeface="Comic Sans MS"/>
              <a:sym typeface="Comic Sans MS"/>
            </a:endParaRPr>
          </a:p>
          <a:p>
            <a:pPr indent="0" lvl="0" marL="0" rtl="0" algn="l">
              <a:spcBef>
                <a:spcPts val="1300"/>
              </a:spcBef>
              <a:spcAft>
                <a:spcPts val="1300"/>
              </a:spcAft>
              <a:buNone/>
            </a:pPr>
            <a:r>
              <a:rPr lang="en-GB" sz="1200">
                <a:solidFill>
                  <a:srgbClr val="374151"/>
                </a:solidFill>
                <a:latin typeface="Comic Sans MS"/>
                <a:ea typeface="Comic Sans MS"/>
                <a:cs typeface="Comic Sans MS"/>
                <a:sym typeface="Comic Sans MS"/>
              </a:rPr>
              <a:t>  </a:t>
            </a:r>
            <a:endParaRPr sz="1200">
              <a:solidFill>
                <a:srgbClr val="374151"/>
              </a:solidFill>
              <a:latin typeface="Comic Sans MS"/>
              <a:ea typeface="Comic Sans MS"/>
              <a:cs typeface="Comic Sans MS"/>
              <a:sym typeface="Comic Sans MS"/>
            </a:endParaRPr>
          </a:p>
        </p:txBody>
      </p:sp>
      <p:pic>
        <p:nvPicPr>
          <p:cNvPr id="308" name="Google Shape;308;p16"/>
          <p:cNvPicPr preferRelativeResize="0"/>
          <p:nvPr/>
        </p:nvPicPr>
        <p:blipFill>
          <a:blip r:embed="rId3">
            <a:alphaModFix/>
          </a:blip>
          <a:stretch>
            <a:fillRect/>
          </a:stretch>
        </p:blipFill>
        <p:spPr>
          <a:xfrm>
            <a:off x="5555625" y="666500"/>
            <a:ext cx="3181075" cy="3998724"/>
          </a:xfrm>
          <a:prstGeom prst="rect">
            <a:avLst/>
          </a:prstGeom>
          <a:noFill/>
          <a:ln>
            <a:noFill/>
          </a:ln>
        </p:spPr>
      </p:pic>
      <p:cxnSp>
        <p:nvCxnSpPr>
          <p:cNvPr id="309" name="Google Shape;309;p16"/>
          <p:cNvCxnSpPr/>
          <p:nvPr/>
        </p:nvCxnSpPr>
        <p:spPr>
          <a:xfrm>
            <a:off x="5238700" y="76575"/>
            <a:ext cx="10500" cy="4967700"/>
          </a:xfrm>
          <a:prstGeom prst="straightConnector1">
            <a:avLst/>
          </a:prstGeom>
          <a:noFill/>
          <a:ln cap="flat" cmpd="sng" w="9525">
            <a:solidFill>
              <a:srgbClr val="000000"/>
            </a:solidFill>
            <a:prstDash val="solid"/>
            <a:round/>
            <a:headEnd len="med" w="med" type="none"/>
            <a:tailEnd len="med" w="med" type="none"/>
          </a:ln>
        </p:spPr>
      </p:cxnSp>
      <p:sp>
        <p:nvSpPr>
          <p:cNvPr id="310" name="Google Shape;310;p16"/>
          <p:cNvSpPr txBox="1"/>
          <p:nvPr/>
        </p:nvSpPr>
        <p:spPr>
          <a:xfrm>
            <a:off x="5740662" y="84550"/>
            <a:ext cx="281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dk2"/>
                </a:solidFill>
                <a:latin typeface="Pacifico"/>
                <a:ea typeface="Pacifico"/>
                <a:cs typeface="Pacifico"/>
                <a:sym typeface="Pacifico"/>
              </a:rPr>
              <a:t>DASHBOARD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1000"/>
                                        <p:tgtEl>
                                          <p:spTgt spid="30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1000"/>
                                        <p:tgtEl>
                                          <p:spTgt spid="3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type="title"/>
          </p:nvPr>
        </p:nvSpPr>
        <p:spPr>
          <a:xfrm>
            <a:off x="323550" y="72275"/>
            <a:ext cx="4325100" cy="39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140">
                <a:solidFill>
                  <a:schemeClr val="dk2"/>
                </a:solidFill>
                <a:latin typeface="Pacifico"/>
                <a:ea typeface="Pacifico"/>
                <a:cs typeface="Pacifico"/>
                <a:sym typeface="Pacifico"/>
              </a:rPr>
              <a:t>INSIGHTS </a:t>
            </a:r>
            <a:endParaRPr sz="2140">
              <a:solidFill>
                <a:schemeClr val="dk2"/>
              </a:solidFill>
              <a:latin typeface="Pacifico"/>
              <a:ea typeface="Pacifico"/>
              <a:cs typeface="Pacifico"/>
              <a:sym typeface="Pacifico"/>
            </a:endParaRPr>
          </a:p>
        </p:txBody>
      </p:sp>
      <p:sp>
        <p:nvSpPr>
          <p:cNvPr id="316" name="Google Shape;316;p17"/>
          <p:cNvSpPr txBox="1"/>
          <p:nvPr/>
        </p:nvSpPr>
        <p:spPr>
          <a:xfrm>
            <a:off x="0" y="469775"/>
            <a:ext cx="5122800" cy="468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chemeClr val="dk2"/>
                </a:solidFill>
                <a:latin typeface="Comic Sans MS"/>
                <a:ea typeface="Comic Sans MS"/>
                <a:cs typeface="Comic Sans MS"/>
                <a:sym typeface="Comic Sans MS"/>
              </a:rPr>
              <a:t>After Several analysis,the following insights were made :</a:t>
            </a:r>
            <a:endParaRPr sz="1300">
              <a:solidFill>
                <a:schemeClr val="dk2"/>
              </a:solidFill>
              <a:latin typeface="Comic Sans MS"/>
              <a:ea typeface="Comic Sans MS"/>
              <a:cs typeface="Comic Sans MS"/>
              <a:sym typeface="Comic Sans MS"/>
            </a:endParaRPr>
          </a:p>
          <a:p>
            <a:pPr indent="-311150" lvl="0" marL="457200" rtl="0" algn="l">
              <a:lnSpc>
                <a:spcPct val="115000"/>
              </a:lnSpc>
              <a:spcBef>
                <a:spcPts val="1200"/>
              </a:spcBef>
              <a:spcAft>
                <a:spcPts val="0"/>
              </a:spcAft>
              <a:buClr>
                <a:schemeClr val="dk2"/>
              </a:buClr>
              <a:buSzPts val="1300"/>
              <a:buFont typeface="Comic Sans MS"/>
              <a:buChar char="●"/>
            </a:pPr>
            <a:r>
              <a:rPr lang="en-GB" sz="1300">
                <a:solidFill>
                  <a:schemeClr val="dk2"/>
                </a:solidFill>
                <a:latin typeface="Comic Sans MS"/>
                <a:ea typeface="Comic Sans MS"/>
                <a:cs typeface="Comic Sans MS"/>
                <a:sym typeface="Comic Sans MS"/>
              </a:rPr>
              <a:t>The top 5 Squads based on the Number of goals scored are The USA, Germany, Norway, Sweden and Brazil.</a:t>
            </a:r>
            <a:endParaRPr sz="1300">
              <a:solidFill>
                <a:schemeClr val="dk2"/>
              </a:solidFill>
              <a:latin typeface="Comic Sans MS"/>
              <a:ea typeface="Comic Sans MS"/>
              <a:cs typeface="Comic Sans MS"/>
              <a:sym typeface="Comic Sans MS"/>
            </a:endParaRPr>
          </a:p>
          <a:p>
            <a:pPr indent="-311150" lvl="0" marL="457200" rtl="0" algn="l">
              <a:lnSpc>
                <a:spcPct val="115000"/>
              </a:lnSpc>
              <a:spcBef>
                <a:spcPts val="0"/>
              </a:spcBef>
              <a:spcAft>
                <a:spcPts val="0"/>
              </a:spcAft>
              <a:buClr>
                <a:schemeClr val="dk2"/>
              </a:buClr>
              <a:buSzPts val="1300"/>
              <a:buFont typeface="Comic Sans MS"/>
              <a:buChar char="●"/>
            </a:pPr>
            <a:r>
              <a:rPr lang="en-GB" sz="1300">
                <a:solidFill>
                  <a:schemeClr val="dk2"/>
                </a:solidFill>
                <a:latin typeface="Comic Sans MS"/>
                <a:ea typeface="Comic Sans MS"/>
                <a:cs typeface="Comic Sans MS"/>
                <a:sym typeface="Comic Sans MS"/>
              </a:rPr>
              <a:t>The least 5 countries by goals are Equatorial Guinea,Chile,Jamaica,South Africa and Ecuador. By Continent, Europe tops the chart by having the highest number of goals while Africa has the least number of goals.</a:t>
            </a:r>
            <a:endParaRPr sz="1300">
              <a:solidFill>
                <a:schemeClr val="dk2"/>
              </a:solidFill>
              <a:latin typeface="Comic Sans MS"/>
              <a:ea typeface="Comic Sans MS"/>
              <a:cs typeface="Comic Sans MS"/>
              <a:sym typeface="Comic Sans MS"/>
            </a:endParaRPr>
          </a:p>
          <a:p>
            <a:pPr indent="-311150" lvl="0" marL="457200" rtl="0" algn="l">
              <a:lnSpc>
                <a:spcPct val="115000"/>
              </a:lnSpc>
              <a:spcBef>
                <a:spcPts val="0"/>
              </a:spcBef>
              <a:spcAft>
                <a:spcPts val="0"/>
              </a:spcAft>
              <a:buClr>
                <a:schemeClr val="dk2"/>
              </a:buClr>
              <a:buSzPts val="1300"/>
              <a:buFont typeface="Comic Sans MS"/>
              <a:buChar char="●"/>
            </a:pPr>
            <a:r>
              <a:rPr lang="en-GB" sz="1300">
                <a:solidFill>
                  <a:schemeClr val="dk2"/>
                </a:solidFill>
                <a:latin typeface="Comic Sans MS"/>
                <a:ea typeface="Comic Sans MS"/>
                <a:cs typeface="Comic Sans MS"/>
                <a:sym typeface="Comic Sans MS"/>
              </a:rPr>
              <a:t>A high possession percentage does not guarantee that a squad would score a high number of goals</a:t>
            </a:r>
            <a:endParaRPr sz="1300">
              <a:solidFill>
                <a:schemeClr val="dk2"/>
              </a:solidFill>
              <a:latin typeface="Comic Sans MS"/>
              <a:ea typeface="Comic Sans MS"/>
              <a:cs typeface="Comic Sans MS"/>
              <a:sym typeface="Comic Sans MS"/>
            </a:endParaRPr>
          </a:p>
          <a:p>
            <a:pPr indent="-311150" lvl="0" marL="457200" rtl="0" algn="l">
              <a:lnSpc>
                <a:spcPct val="115000"/>
              </a:lnSpc>
              <a:spcBef>
                <a:spcPts val="0"/>
              </a:spcBef>
              <a:spcAft>
                <a:spcPts val="0"/>
              </a:spcAft>
              <a:buClr>
                <a:schemeClr val="dk2"/>
              </a:buClr>
              <a:buSzPts val="1300"/>
              <a:buFont typeface="Comic Sans MS"/>
              <a:buChar char="●"/>
            </a:pPr>
            <a:r>
              <a:rPr lang="en-GB" sz="1300">
                <a:solidFill>
                  <a:schemeClr val="dk2"/>
                </a:solidFill>
                <a:latin typeface="Comic Sans MS"/>
                <a:ea typeface="Comic Sans MS"/>
                <a:cs typeface="Comic Sans MS"/>
                <a:sym typeface="Comic Sans MS"/>
              </a:rPr>
              <a:t>Leading squads have older players on their team. The teams with younger players do not exactly have high number of goals. </a:t>
            </a:r>
            <a:endParaRPr sz="1300">
              <a:solidFill>
                <a:schemeClr val="dk2"/>
              </a:solidFill>
              <a:latin typeface="Comic Sans MS"/>
              <a:ea typeface="Comic Sans MS"/>
              <a:cs typeface="Comic Sans MS"/>
              <a:sym typeface="Comic Sans MS"/>
            </a:endParaRPr>
          </a:p>
          <a:p>
            <a:pPr indent="-311150" lvl="0" marL="457200" rtl="0" algn="l">
              <a:lnSpc>
                <a:spcPct val="115000"/>
              </a:lnSpc>
              <a:spcBef>
                <a:spcPts val="0"/>
              </a:spcBef>
              <a:spcAft>
                <a:spcPts val="0"/>
              </a:spcAft>
              <a:buClr>
                <a:schemeClr val="dk2"/>
              </a:buClr>
              <a:buSzPts val="1300"/>
              <a:buFont typeface="Comic Sans MS"/>
              <a:buChar char="●"/>
            </a:pPr>
            <a:r>
              <a:rPr lang="en-GB" sz="1300">
                <a:solidFill>
                  <a:schemeClr val="dk2"/>
                </a:solidFill>
                <a:latin typeface="Comic Sans MS"/>
                <a:ea typeface="Comic Sans MS"/>
                <a:cs typeface="Comic Sans MS"/>
                <a:sym typeface="Comic Sans MS"/>
              </a:rPr>
              <a:t>The size of a squad does not determine their productivity.</a:t>
            </a:r>
            <a:endParaRPr sz="1300">
              <a:solidFill>
                <a:schemeClr val="dk2"/>
              </a:solidFill>
              <a:latin typeface="Comic Sans MS"/>
              <a:ea typeface="Comic Sans MS"/>
              <a:cs typeface="Comic Sans MS"/>
              <a:sym typeface="Comic Sans MS"/>
            </a:endParaRPr>
          </a:p>
          <a:p>
            <a:pPr indent="-311150" lvl="0" marL="457200" rtl="0" algn="l">
              <a:lnSpc>
                <a:spcPct val="115000"/>
              </a:lnSpc>
              <a:spcBef>
                <a:spcPts val="0"/>
              </a:spcBef>
              <a:spcAft>
                <a:spcPts val="0"/>
              </a:spcAft>
              <a:buClr>
                <a:schemeClr val="dk2"/>
              </a:buClr>
              <a:buSzPts val="1300"/>
              <a:buFont typeface="Comic Sans MS"/>
              <a:buChar char="●"/>
            </a:pPr>
            <a:r>
              <a:rPr lang="en-GB" sz="1300">
                <a:solidFill>
                  <a:schemeClr val="dk2"/>
                </a:solidFill>
                <a:latin typeface="Comic Sans MS"/>
                <a:ea typeface="Comic Sans MS"/>
                <a:cs typeface="Comic Sans MS"/>
                <a:sym typeface="Comic Sans MS"/>
              </a:rPr>
              <a:t>A squad starting a game could be a factor for winning a match</a:t>
            </a:r>
            <a:endParaRPr sz="1300">
              <a:solidFill>
                <a:schemeClr val="dk2"/>
              </a:solidFill>
              <a:latin typeface="Comic Sans MS"/>
              <a:ea typeface="Comic Sans MS"/>
              <a:cs typeface="Comic Sans MS"/>
              <a:sym typeface="Comic Sans MS"/>
            </a:endParaRPr>
          </a:p>
          <a:p>
            <a:pPr indent="-311150" lvl="0" marL="457200" rtl="0" algn="l">
              <a:lnSpc>
                <a:spcPct val="115000"/>
              </a:lnSpc>
              <a:spcBef>
                <a:spcPts val="0"/>
              </a:spcBef>
              <a:spcAft>
                <a:spcPts val="0"/>
              </a:spcAft>
              <a:buClr>
                <a:schemeClr val="dk2"/>
              </a:buClr>
              <a:buSzPts val="1300"/>
              <a:buFont typeface="Comic Sans MS"/>
              <a:buChar char="●"/>
            </a:pPr>
            <a:r>
              <a:rPr lang="en-GB" sz="1300">
                <a:solidFill>
                  <a:schemeClr val="dk2"/>
                </a:solidFill>
                <a:latin typeface="Comic Sans MS"/>
                <a:ea typeface="Comic Sans MS"/>
                <a:cs typeface="Comic Sans MS"/>
                <a:sym typeface="Comic Sans MS"/>
              </a:rPr>
              <a:t>The USA, Germany, England, Brazil and Cameroon are the top 5 squads capable of converting penalties to goals.</a:t>
            </a:r>
            <a:endParaRPr sz="1300">
              <a:solidFill>
                <a:schemeClr val="dk2"/>
              </a:solidFill>
              <a:latin typeface="Comic Sans MS"/>
              <a:ea typeface="Comic Sans MS"/>
              <a:cs typeface="Comic Sans MS"/>
              <a:sym typeface="Comic Sans MS"/>
            </a:endParaRPr>
          </a:p>
        </p:txBody>
      </p:sp>
      <p:cxnSp>
        <p:nvCxnSpPr>
          <p:cNvPr id="317" name="Google Shape;317;p17"/>
          <p:cNvCxnSpPr/>
          <p:nvPr/>
        </p:nvCxnSpPr>
        <p:spPr>
          <a:xfrm>
            <a:off x="5186975" y="55875"/>
            <a:ext cx="21000" cy="4853700"/>
          </a:xfrm>
          <a:prstGeom prst="straightConnector1">
            <a:avLst/>
          </a:prstGeom>
          <a:noFill/>
          <a:ln cap="flat" cmpd="sng" w="9525">
            <a:solidFill>
              <a:srgbClr val="000000"/>
            </a:solidFill>
            <a:prstDash val="solid"/>
            <a:round/>
            <a:headEnd len="med" w="med" type="none"/>
            <a:tailEnd len="med" w="med" type="none"/>
          </a:ln>
        </p:spPr>
      </p:cxnSp>
      <p:sp>
        <p:nvSpPr>
          <p:cNvPr id="318" name="Google Shape;318;p17"/>
          <p:cNvSpPr txBox="1"/>
          <p:nvPr/>
        </p:nvSpPr>
        <p:spPr>
          <a:xfrm>
            <a:off x="4390100" y="-36775"/>
            <a:ext cx="54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dk2"/>
                </a:solidFill>
                <a:latin typeface="Pacifico"/>
                <a:ea typeface="Pacifico"/>
                <a:cs typeface="Pacifico"/>
                <a:sym typeface="Pacifico"/>
              </a:rPr>
              <a:t>      </a:t>
            </a:r>
            <a:r>
              <a:rPr b="1" lang="en-GB" sz="2100">
                <a:solidFill>
                  <a:schemeClr val="dk2"/>
                </a:solidFill>
                <a:latin typeface="Pacifico"/>
                <a:ea typeface="Pacifico"/>
                <a:cs typeface="Pacifico"/>
                <a:sym typeface="Pacifico"/>
              </a:rPr>
              <a:t>     RECOMMENDATIONS</a:t>
            </a:r>
            <a:endParaRPr sz="2100"/>
          </a:p>
        </p:txBody>
      </p:sp>
      <p:sp>
        <p:nvSpPr>
          <p:cNvPr id="319" name="Google Shape;319;p17"/>
          <p:cNvSpPr txBox="1"/>
          <p:nvPr/>
        </p:nvSpPr>
        <p:spPr>
          <a:xfrm>
            <a:off x="5272150" y="469775"/>
            <a:ext cx="3871800" cy="299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chemeClr val="dk2"/>
                </a:solidFill>
                <a:latin typeface="Comic Sans MS"/>
                <a:ea typeface="Comic Sans MS"/>
                <a:cs typeface="Comic Sans MS"/>
                <a:sym typeface="Comic Sans MS"/>
              </a:rPr>
              <a:t>The Least Scoring squads,majorly from the African continent, should employ various strategies in nurturing young talents to make them become really skillful at scoring goals.</a:t>
            </a:r>
            <a:endParaRPr sz="13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GB" sz="1300">
                <a:solidFill>
                  <a:schemeClr val="dk2"/>
                </a:solidFill>
                <a:latin typeface="Comic Sans MS"/>
                <a:ea typeface="Comic Sans MS"/>
                <a:cs typeface="Comic Sans MS"/>
                <a:sym typeface="Comic Sans MS"/>
              </a:rPr>
              <a:t>Effective defense strategies should be employed by these squads to prevent opponent from scoring to many goals.</a:t>
            </a:r>
            <a:endParaRPr sz="13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1200"/>
              </a:spcAft>
              <a:buNone/>
            </a:pPr>
            <a:r>
              <a:rPr lang="en-GB" sz="1300">
                <a:solidFill>
                  <a:schemeClr val="dk2"/>
                </a:solidFill>
                <a:latin typeface="Comic Sans MS"/>
                <a:ea typeface="Comic Sans MS"/>
                <a:cs typeface="Comic Sans MS"/>
                <a:sym typeface="Comic Sans MS"/>
              </a:rPr>
              <a:t>Team selection should be a crucial process for these teams. Older players,mostly between the age of 26 should be highly considered for the game.</a:t>
            </a:r>
            <a:endParaRPr/>
          </a:p>
        </p:txBody>
      </p:sp>
      <p:sp>
        <p:nvSpPr>
          <p:cNvPr id="320" name="Google Shape;320;p17"/>
          <p:cNvSpPr/>
          <p:nvPr/>
        </p:nvSpPr>
        <p:spPr>
          <a:xfrm>
            <a:off x="6986400" y="3625375"/>
            <a:ext cx="1750200" cy="124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17"/>
          <p:cNvPicPr preferRelativeResize="0"/>
          <p:nvPr/>
        </p:nvPicPr>
        <p:blipFill>
          <a:blip r:embed="rId3">
            <a:alphaModFix/>
          </a:blip>
          <a:stretch>
            <a:fillRect/>
          </a:stretch>
        </p:blipFill>
        <p:spPr>
          <a:xfrm>
            <a:off x="7066475" y="3671525"/>
            <a:ext cx="1532926" cy="114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1000"/>
                                        <p:tgtEl>
                                          <p:spTgt spid="3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1000"/>
                                        <p:tgtEl>
                                          <p:spTgt spid="319"/>
                                        </p:tgtEl>
                                        <p:attrNameLst>
                                          <p:attrName>ppt_w</p:attrName>
                                        </p:attrNameLst>
                                      </p:cBhvr>
                                      <p:tavLst>
                                        <p:tav fmla="" tm="0">
                                          <p:val>
                                            <p:strVal val="0"/>
                                          </p:val>
                                        </p:tav>
                                        <p:tav fmla="" tm="100000">
                                          <p:val>
                                            <p:strVal val="#ppt_w"/>
                                          </p:val>
                                        </p:tav>
                                      </p:tavLst>
                                    </p:anim>
                                    <p:anim calcmode="lin" valueType="num">
                                      <p:cBhvr additive="base">
                                        <p:cTn dur="1000"/>
                                        <p:tgtEl>
                                          <p:spTgt spid="31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