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3" r:id="rId2"/>
  </p:sldMasterIdLst>
  <p:notesMasterIdLst>
    <p:notesMasterId r:id="rId38"/>
  </p:notesMasterIdLst>
  <p:sldIdLst>
    <p:sldId id="256" r:id="rId3"/>
    <p:sldId id="311" r:id="rId4"/>
    <p:sldId id="347" r:id="rId5"/>
    <p:sldId id="348" r:id="rId6"/>
    <p:sldId id="349" r:id="rId7"/>
    <p:sldId id="350" r:id="rId8"/>
    <p:sldId id="351" r:id="rId9"/>
    <p:sldId id="352" r:id="rId10"/>
    <p:sldId id="353" r:id="rId11"/>
    <p:sldId id="354" r:id="rId12"/>
    <p:sldId id="357" r:id="rId13"/>
    <p:sldId id="355" r:id="rId14"/>
    <p:sldId id="359" r:id="rId15"/>
    <p:sldId id="361" r:id="rId16"/>
    <p:sldId id="360" r:id="rId17"/>
    <p:sldId id="362" r:id="rId18"/>
    <p:sldId id="358" r:id="rId19"/>
    <p:sldId id="363" r:id="rId20"/>
    <p:sldId id="364" r:id="rId21"/>
    <p:sldId id="356" r:id="rId22"/>
    <p:sldId id="367" r:id="rId23"/>
    <p:sldId id="365" r:id="rId24"/>
    <p:sldId id="366" r:id="rId25"/>
    <p:sldId id="372" r:id="rId26"/>
    <p:sldId id="373" r:id="rId27"/>
    <p:sldId id="371" r:id="rId28"/>
    <p:sldId id="370" r:id="rId29"/>
    <p:sldId id="378" r:id="rId30"/>
    <p:sldId id="369" r:id="rId31"/>
    <p:sldId id="374" r:id="rId32"/>
    <p:sldId id="375" r:id="rId33"/>
    <p:sldId id="376" r:id="rId34"/>
    <p:sldId id="377" r:id="rId35"/>
    <p:sldId id="368" r:id="rId36"/>
    <p:sldId id="258"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a Miosoti Faura Arellano" initials="EMFA" lastIdx="1" clrIdx="0">
    <p:extLst>
      <p:ext uri="{19B8F6BF-5375-455C-9EA6-DF929625EA0E}">
        <p15:presenceInfo xmlns:p15="http://schemas.microsoft.com/office/powerpoint/2012/main" userId="S::erika.faura@upb.edu.co::a63255bb-12e4-426d-8144-11d90b8994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0D49-D910-42D5-99B7-5073FD93D41C}" type="datetimeFigureOut">
              <a:rPr lang="es-CO" smtClean="0"/>
              <a:t>4/09/2021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18D03-A181-433A-8246-C48D39DA3BE7}" type="slidenum">
              <a:rPr lang="es-CO" smtClean="0"/>
              <a:t>‹Nº›</a:t>
            </a:fld>
            <a:endParaRPr lang="es-CO"/>
          </a:p>
        </p:txBody>
      </p:sp>
    </p:spTree>
    <p:extLst>
      <p:ext uri="{BB962C8B-B14F-4D97-AF65-F5344CB8AC3E}">
        <p14:creationId xmlns:p14="http://schemas.microsoft.com/office/powerpoint/2010/main" val="228684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42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FA89-649A-4CD4-8CA0-922BD950A5D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B9034C3-6623-4312-ACFB-C94C4A14F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7F4247F-4748-4C83-86EB-35ADCD5DBADC}"/>
              </a:ext>
            </a:extLst>
          </p:cNvPr>
          <p:cNvSpPr>
            <a:spLocks noGrp="1"/>
          </p:cNvSpPr>
          <p:nvPr>
            <p:ph type="dt" sz="half" idx="10"/>
          </p:nvPr>
        </p:nvSpPr>
        <p:spPr/>
        <p:txBody>
          <a:bodyPr/>
          <a:lstStyle/>
          <a:p>
            <a:fld id="{6DCCFB44-A862-479B-BE2C-2441143E5171}" type="datetimeFigureOut">
              <a:rPr lang="es-CO" smtClean="0"/>
              <a:t>4/09/2021</a:t>
            </a:fld>
            <a:endParaRPr lang="es-CO"/>
          </a:p>
        </p:txBody>
      </p:sp>
      <p:sp>
        <p:nvSpPr>
          <p:cNvPr id="5" name="Marcador de pie de página 4">
            <a:extLst>
              <a:ext uri="{FF2B5EF4-FFF2-40B4-BE49-F238E27FC236}">
                <a16:creationId xmlns:a16="http://schemas.microsoft.com/office/drawing/2014/main" id="{F50E6219-BDEB-4EE1-A175-07A7C20737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DE246E-C529-439F-BD09-1F68055F5BBB}"/>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6246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04/09/2021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8684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7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6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nterfaz de usuario gráfica, Aplicación, Teams&#10;&#10;Descripción generada automáticamente">
            <a:extLst>
              <a:ext uri="{FF2B5EF4-FFF2-40B4-BE49-F238E27FC236}">
                <a16:creationId xmlns:a16="http://schemas.microsoft.com/office/drawing/2014/main" id="{18E0AB5B-7A73-DD44-884D-B699A8A414AF}"/>
              </a:ext>
            </a:extLst>
          </p:cNvPr>
          <p:cNvPicPr>
            <a:picLocks noChangeAspect="1"/>
          </p:cNvPicPr>
          <p:nvPr userDrawn="1"/>
        </p:nvPicPr>
        <p:blipFill>
          <a:blip r:embed="rId6"/>
          <a:stretch>
            <a:fillRect/>
          </a:stretch>
        </p:blipFill>
        <p:spPr>
          <a:xfrm>
            <a:off x="0" y="8306"/>
            <a:ext cx="12192000" cy="6841388"/>
          </a:xfrm>
          <a:prstGeom prst="rect">
            <a:avLst/>
          </a:prstGeom>
        </p:spPr>
      </p:pic>
      <p:sp>
        <p:nvSpPr>
          <p:cNvPr id="4" name="Rectángulo 3">
            <a:extLst>
              <a:ext uri="{FF2B5EF4-FFF2-40B4-BE49-F238E27FC236}">
                <a16:creationId xmlns:a16="http://schemas.microsoft.com/office/drawing/2014/main" id="{ABB282DA-CCF1-D140-B2FA-CEC168B08987}"/>
              </a:ext>
            </a:extLst>
          </p:cNvPr>
          <p:cNvSpPr/>
          <p:nvPr userDrawn="1"/>
        </p:nvSpPr>
        <p:spPr>
          <a:xfrm>
            <a:off x="10569388" y="282388"/>
            <a:ext cx="941294" cy="995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875A19F4-9079-214C-9BFD-057918C60EC0}"/>
              </a:ext>
            </a:extLst>
          </p:cNvPr>
          <p:cNvSpPr/>
          <p:nvPr userDrawn="1"/>
        </p:nvSpPr>
        <p:spPr>
          <a:xfrm>
            <a:off x="0" y="5989320"/>
            <a:ext cx="811530" cy="8686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8854469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magen que contiene Interfaz de usuario gráfica&#10;&#10;Descripción generada automáticamente">
            <a:extLst>
              <a:ext uri="{FF2B5EF4-FFF2-40B4-BE49-F238E27FC236}">
                <a16:creationId xmlns:a16="http://schemas.microsoft.com/office/drawing/2014/main" id="{1781F4FA-D5CE-E64C-BB83-EAF059064DF4}"/>
              </a:ext>
            </a:extLst>
          </p:cNvPr>
          <p:cNvPicPr>
            <a:picLocks noChangeAspect="1"/>
          </p:cNvPicPr>
          <p:nvPr userDrawn="1"/>
        </p:nvPicPr>
        <p:blipFill>
          <a:blip r:embed="rId4"/>
          <a:stretch>
            <a:fillRect/>
          </a:stretch>
        </p:blipFill>
        <p:spPr>
          <a:xfrm>
            <a:off x="0" y="8306"/>
            <a:ext cx="12192000" cy="6841388"/>
          </a:xfrm>
          <a:prstGeom prst="rect">
            <a:avLst/>
          </a:prstGeom>
        </p:spPr>
      </p:pic>
      <p:sp>
        <p:nvSpPr>
          <p:cNvPr id="2" name="Marcador de título 1">
            <a:extLst>
              <a:ext uri="{FF2B5EF4-FFF2-40B4-BE49-F238E27FC236}">
                <a16:creationId xmlns:a16="http://schemas.microsoft.com/office/drawing/2014/main" id="{2B9CDCC7-69A8-494D-AAC6-C3A59684422D}"/>
              </a:ext>
            </a:extLst>
          </p:cNvPr>
          <p:cNvSpPr>
            <a:spLocks noGrp="1"/>
          </p:cNvSpPr>
          <p:nvPr>
            <p:ph type="title"/>
          </p:nvPr>
        </p:nvSpPr>
        <p:spPr>
          <a:xfrm>
            <a:off x="925285" y="1497239"/>
            <a:ext cx="10428515"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3F09C968-E2E6-554F-BC73-1574E036CC7F}"/>
              </a:ext>
            </a:extLst>
          </p:cNvPr>
          <p:cNvSpPr>
            <a:spLocks noGrp="1"/>
          </p:cNvSpPr>
          <p:nvPr>
            <p:ph type="body" idx="1"/>
          </p:nvPr>
        </p:nvSpPr>
        <p:spPr>
          <a:xfrm>
            <a:off x="925285" y="2990397"/>
            <a:ext cx="10428515" cy="28389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p:txBody>
      </p:sp>
    </p:spTree>
    <p:extLst>
      <p:ext uri="{BB962C8B-B14F-4D97-AF65-F5344CB8AC3E}">
        <p14:creationId xmlns:p14="http://schemas.microsoft.com/office/powerpoint/2010/main" val="1900786039"/>
      </p:ext>
    </p:extLst>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planningpokeronline.com/new-game" TargetMode="External"/><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86919E8-86DF-6546-9A0D-32DA61967994}"/>
              </a:ext>
            </a:extLst>
          </p:cNvPr>
          <p:cNvPicPr>
            <a:picLocks noChangeAspect="1"/>
          </p:cNvPicPr>
          <p:nvPr/>
        </p:nvPicPr>
        <p:blipFill>
          <a:blip r:embed="rId2"/>
          <a:stretch>
            <a:fillRect/>
          </a:stretch>
        </p:blipFill>
        <p:spPr>
          <a:xfrm>
            <a:off x="0" y="13387"/>
            <a:ext cx="12192000" cy="6831225"/>
          </a:xfrm>
          <a:prstGeom prst="rect">
            <a:avLst/>
          </a:prstGeom>
        </p:spPr>
      </p:pic>
      <p:sp>
        <p:nvSpPr>
          <p:cNvPr id="9" name="CuadroTexto 8">
            <a:extLst>
              <a:ext uri="{FF2B5EF4-FFF2-40B4-BE49-F238E27FC236}">
                <a16:creationId xmlns:a16="http://schemas.microsoft.com/office/drawing/2014/main" id="{7B1408CB-C8AA-3B4B-AEFF-DF0C3F0BA403}"/>
              </a:ext>
            </a:extLst>
          </p:cNvPr>
          <p:cNvSpPr txBox="1"/>
          <p:nvPr/>
        </p:nvSpPr>
        <p:spPr>
          <a:xfrm>
            <a:off x="745352" y="3006163"/>
            <a:ext cx="3684494" cy="1384995"/>
          </a:xfrm>
          <a:prstGeom prst="rect">
            <a:avLst/>
          </a:prstGeom>
          <a:noFill/>
        </p:spPr>
        <p:txBody>
          <a:bodyPr wrap="square" rtlCol="0">
            <a:spAutoFit/>
          </a:bodyPr>
          <a:lstStyle/>
          <a:p>
            <a:r>
              <a:rPr lang="es-CO" sz="2400" b="1" dirty="0">
                <a:solidFill>
                  <a:schemeClr val="accent1"/>
                </a:solidFill>
                <a:latin typeface="Arial" panose="020B0604020202020204" pitchFamily="34" charset="0"/>
                <a:cs typeface="Arial" panose="020B0604020202020204" pitchFamily="34" charset="0"/>
              </a:rPr>
              <a:t>Metodologías Ágiles de Desarrollo</a:t>
            </a: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2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473617"/>
            <a:ext cx="9753600" cy="3046988"/>
          </a:xfrm>
          <a:prstGeom prst="rect">
            <a:avLst/>
          </a:prstGeom>
          <a:noFill/>
        </p:spPr>
        <p:txBody>
          <a:bodyPr wrap="square" rtlCol="0">
            <a:spAutoFit/>
          </a:bodyPr>
          <a:lstStyle/>
          <a:p>
            <a:pPr algn="just"/>
            <a:r>
              <a:rPr lang="es-MX" sz="3200" dirty="0"/>
              <a:t>SCRUM es un marco de trabajo iterativo e incremental para el desarrollo de proyectos y se estructura en ciclos en el que se aplican de manera regular un conjunto de buenas prácticas para trabajar colaborativamente, en equipo, y obtener el mejor resultado posible de un proyecto.</a:t>
            </a:r>
          </a:p>
        </p:txBody>
      </p:sp>
    </p:spTree>
    <p:extLst>
      <p:ext uri="{BB962C8B-B14F-4D97-AF65-F5344CB8AC3E}">
        <p14:creationId xmlns:p14="http://schemas.microsoft.com/office/powerpoint/2010/main" val="78416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840912" y="1990289"/>
            <a:ext cx="10615212" cy="4524315"/>
          </a:xfrm>
          <a:prstGeom prst="rect">
            <a:avLst/>
          </a:prstGeom>
          <a:noFill/>
        </p:spPr>
        <p:txBody>
          <a:bodyPr wrap="square" rtlCol="0">
            <a:spAutoFit/>
          </a:bodyPr>
          <a:lstStyle/>
          <a:p>
            <a:pPr algn="just"/>
            <a:r>
              <a:rPr lang="es-MX" sz="3200" dirty="0"/>
              <a:t>En Scrum se realizan entregas parciales y regulares del producto final, priorizadas por el beneficio que aportan al receptor del proyecto.</a:t>
            </a:r>
          </a:p>
          <a:p>
            <a:pPr algn="just"/>
            <a:endParaRPr lang="es-MX" sz="3200" dirty="0"/>
          </a:p>
          <a:p>
            <a:pPr algn="just"/>
            <a:r>
              <a:rPr lang="es-MX" sz="3200" dirty="0"/>
              <a:t>Scrum está especialmente indicado para proyectos en entornos complejos, donde se necesita obtener resultados pronto, donde los requisitos son cambiantes o poco definidos, donde la innovación, la competitividad, la flexibilidad y la productividad son fundamentales. </a:t>
            </a:r>
          </a:p>
        </p:txBody>
      </p:sp>
    </p:spTree>
    <p:extLst>
      <p:ext uri="{BB962C8B-B14F-4D97-AF65-F5344CB8AC3E}">
        <p14:creationId xmlns:p14="http://schemas.microsoft.com/office/powerpoint/2010/main" val="208921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FASES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pic>
        <p:nvPicPr>
          <p:cNvPr id="5" name="Marcador de contenido 8" descr="Escala de tiempo&#10;&#10;Descripción generada automáticamente">
            <a:extLst>
              <a:ext uri="{FF2B5EF4-FFF2-40B4-BE49-F238E27FC236}">
                <a16:creationId xmlns:a16="http://schemas.microsoft.com/office/drawing/2014/main" id="{42A0D09D-63EA-45E2-ADD3-3C6C1DEF046F}"/>
              </a:ext>
            </a:extLst>
          </p:cNvPr>
          <p:cNvPicPr>
            <a:picLocks noChangeAspect="1"/>
          </p:cNvPicPr>
          <p:nvPr/>
        </p:nvPicPr>
        <p:blipFill>
          <a:blip r:embed="rId3"/>
          <a:stretch>
            <a:fillRect/>
          </a:stretch>
        </p:blipFill>
        <p:spPr>
          <a:xfrm>
            <a:off x="1419855" y="2043461"/>
            <a:ext cx="10467345" cy="3699196"/>
          </a:xfrm>
          <a:prstGeom prst="rect">
            <a:avLst/>
          </a:prstGeom>
        </p:spPr>
      </p:pic>
    </p:spTree>
    <p:extLst>
      <p:ext uri="{BB962C8B-B14F-4D97-AF65-F5344CB8AC3E}">
        <p14:creationId xmlns:p14="http://schemas.microsoft.com/office/powerpoint/2010/main" val="102861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b="1" dirty="0"/>
              <a:t>ROLES</a:t>
            </a:r>
          </a:p>
          <a:p>
            <a:pPr marL="457200" indent="-457200" algn="just">
              <a:buFont typeface="Arial" panose="020B0604020202020204" pitchFamily="34" charset="0"/>
              <a:buChar char="•"/>
            </a:pPr>
            <a:r>
              <a:rPr lang="es-MX" sz="3200" b="1" dirty="0"/>
              <a:t>DUEÑO DEL PRODUCTO: </a:t>
            </a:r>
            <a:r>
              <a:rPr lang="es-MX" sz="3200" dirty="0"/>
              <a:t>Es el responsable de maximizar el retorno de inversión (ROI) identificando las funcionalidades del producto, poniéndolas en una lista priorizada de funcionalidades, decidiendo cuales deberían ir al principio de la lista para el siguiente Sprint, y </a:t>
            </a:r>
            <a:r>
              <a:rPr lang="es-MX" sz="3200" dirty="0" err="1"/>
              <a:t>repriorizando</a:t>
            </a:r>
            <a:r>
              <a:rPr lang="es-MX" sz="3200" dirty="0"/>
              <a:t> y refinando continuamente la lista.</a:t>
            </a:r>
            <a:endParaRPr lang="es-MX" sz="3200" b="1" dirty="0"/>
          </a:p>
        </p:txBody>
      </p:sp>
    </p:spTree>
    <p:extLst>
      <p:ext uri="{BB962C8B-B14F-4D97-AF65-F5344CB8AC3E}">
        <p14:creationId xmlns:p14="http://schemas.microsoft.com/office/powerpoint/2010/main" val="3097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524315"/>
          </a:xfrm>
          <a:prstGeom prst="rect">
            <a:avLst/>
          </a:prstGeom>
          <a:noFill/>
        </p:spPr>
        <p:txBody>
          <a:bodyPr wrap="square" rtlCol="0">
            <a:spAutoFit/>
          </a:bodyPr>
          <a:lstStyle/>
          <a:p>
            <a:pPr algn="just"/>
            <a:r>
              <a:rPr lang="es-MX" sz="3200" b="1" dirty="0"/>
              <a:t>ROLES</a:t>
            </a:r>
          </a:p>
          <a:p>
            <a:pPr marL="457200" indent="-457200" algn="just">
              <a:buFont typeface="Arial" panose="020B0604020202020204" pitchFamily="34" charset="0"/>
              <a:buChar char="•"/>
            </a:pPr>
            <a:r>
              <a:rPr lang="es-MX" sz="3200" b="1" dirty="0"/>
              <a:t>SCRUM MASTER: </a:t>
            </a:r>
          </a:p>
          <a:p>
            <a:pPr marL="914400" lvl="1" indent="-457200" algn="just">
              <a:buFont typeface="Arial" panose="020B0604020202020204" pitchFamily="34" charset="0"/>
              <a:buChar char="•"/>
            </a:pPr>
            <a:r>
              <a:rPr lang="es-MX" sz="3200" dirty="0"/>
              <a:t>Mantiene el flujo de trabajo</a:t>
            </a:r>
          </a:p>
          <a:p>
            <a:pPr marL="914400" lvl="1" indent="-457200" algn="just">
              <a:buFont typeface="Arial" panose="020B0604020202020204" pitchFamily="34" charset="0"/>
              <a:buChar char="•"/>
            </a:pPr>
            <a:r>
              <a:rPr lang="es-MX" sz="3200" dirty="0"/>
              <a:t>Apoya al equipo</a:t>
            </a:r>
          </a:p>
          <a:p>
            <a:pPr marL="914400" lvl="1" indent="-457200" algn="just">
              <a:buFont typeface="Arial" panose="020B0604020202020204" pitchFamily="34" charset="0"/>
              <a:buChar char="•"/>
            </a:pPr>
            <a:r>
              <a:rPr lang="es-MX" sz="3200" dirty="0"/>
              <a:t>Mantiene los procesos</a:t>
            </a:r>
          </a:p>
          <a:p>
            <a:pPr marL="914400" lvl="1" indent="-457200" algn="just">
              <a:buFont typeface="Arial" panose="020B0604020202020204" pitchFamily="34" charset="0"/>
              <a:buChar char="•"/>
            </a:pPr>
            <a:r>
              <a:rPr lang="es-MX" sz="3200" dirty="0"/>
              <a:t>Gestiona las reuniones diarias</a:t>
            </a:r>
          </a:p>
          <a:p>
            <a:pPr marL="914400" lvl="1" indent="-457200" algn="just">
              <a:buFont typeface="Arial" panose="020B0604020202020204" pitchFamily="34" charset="0"/>
              <a:buChar char="•"/>
            </a:pPr>
            <a:r>
              <a:rPr lang="es-MX" sz="3200" dirty="0"/>
              <a:t>El </a:t>
            </a:r>
            <a:r>
              <a:rPr lang="es-MX" sz="3200" dirty="0" err="1"/>
              <a:t>ScrumMaster</a:t>
            </a:r>
            <a:r>
              <a:rPr lang="es-MX" sz="3200" dirty="0"/>
              <a:t> no es “El Jefe”</a:t>
            </a:r>
          </a:p>
          <a:p>
            <a:pPr marL="914400" lvl="1" indent="-457200" algn="just">
              <a:buFont typeface="Arial" panose="020B0604020202020204" pitchFamily="34" charset="0"/>
              <a:buChar char="•"/>
            </a:pPr>
            <a:r>
              <a:rPr lang="es-MX" sz="3200" dirty="0"/>
              <a:t>Facilita y se asegura de seguir los procesos</a:t>
            </a:r>
          </a:p>
          <a:p>
            <a:pPr marL="457200" indent="-457200" algn="just">
              <a:buFont typeface="Arial" panose="020B0604020202020204" pitchFamily="34" charset="0"/>
              <a:buChar char="•"/>
            </a:pPr>
            <a:endParaRPr lang="es-MX" sz="3200" b="1" dirty="0"/>
          </a:p>
        </p:txBody>
      </p:sp>
    </p:spTree>
    <p:extLst>
      <p:ext uri="{BB962C8B-B14F-4D97-AF65-F5344CB8AC3E}">
        <p14:creationId xmlns:p14="http://schemas.microsoft.com/office/powerpoint/2010/main" val="68245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524315"/>
          </a:xfrm>
          <a:prstGeom prst="rect">
            <a:avLst/>
          </a:prstGeom>
          <a:noFill/>
        </p:spPr>
        <p:txBody>
          <a:bodyPr wrap="square" rtlCol="0">
            <a:spAutoFit/>
          </a:bodyPr>
          <a:lstStyle/>
          <a:p>
            <a:pPr algn="just"/>
            <a:r>
              <a:rPr lang="es-MX" sz="3200" b="1" dirty="0"/>
              <a:t>ROLES</a:t>
            </a:r>
          </a:p>
          <a:p>
            <a:pPr marL="457200" indent="-457200" algn="just">
              <a:buFont typeface="Arial" panose="020B0604020202020204" pitchFamily="34" charset="0"/>
              <a:buChar char="•"/>
            </a:pPr>
            <a:r>
              <a:rPr lang="es-MX" sz="3200" b="1" dirty="0"/>
              <a:t>EQUIPO DE DESARROLLO: </a:t>
            </a:r>
            <a:r>
              <a:rPr lang="es-MX" sz="3200" dirty="0"/>
              <a:t>Construye el producto que va a usar el cliente, por ejemplo una aplicación o un sitio web. El equipo en Scrum es “</a:t>
            </a:r>
            <a:r>
              <a:rPr lang="es-MX" sz="3200" dirty="0" err="1"/>
              <a:t>multi-funcional</a:t>
            </a:r>
            <a:r>
              <a:rPr lang="es-MX" sz="3200" dirty="0"/>
              <a:t>” – tiene todas las competencias y habilidades necesarias para entregar un producto potencialmente distribuible en cada Sprint – y es “autoorganizado” (</a:t>
            </a:r>
            <a:r>
              <a:rPr lang="es-MX" sz="3200" dirty="0" err="1"/>
              <a:t>auto-gestionado</a:t>
            </a:r>
            <a:r>
              <a:rPr lang="es-MX" sz="3200" dirty="0"/>
              <a:t>), con un alto grado de autonomía y responsabilidad. </a:t>
            </a:r>
            <a:endParaRPr lang="es-MX" sz="3200" b="1" dirty="0"/>
          </a:p>
        </p:txBody>
      </p:sp>
    </p:spTree>
    <p:extLst>
      <p:ext uri="{BB962C8B-B14F-4D97-AF65-F5344CB8AC3E}">
        <p14:creationId xmlns:p14="http://schemas.microsoft.com/office/powerpoint/2010/main" val="772604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3539430"/>
          </a:xfrm>
          <a:prstGeom prst="rect">
            <a:avLst/>
          </a:prstGeom>
          <a:noFill/>
        </p:spPr>
        <p:txBody>
          <a:bodyPr wrap="square" rtlCol="0">
            <a:spAutoFit/>
          </a:bodyPr>
          <a:lstStyle/>
          <a:p>
            <a:pPr algn="just"/>
            <a:r>
              <a:rPr lang="es-MX" sz="3200" b="1" dirty="0"/>
              <a:t>ROLES</a:t>
            </a:r>
          </a:p>
          <a:p>
            <a:pPr marL="457200" indent="-457200" algn="just">
              <a:buFont typeface="Arial" panose="020B0604020202020204" pitchFamily="34" charset="0"/>
              <a:buChar char="•"/>
            </a:pPr>
            <a:r>
              <a:rPr lang="es-MX" sz="3200" b="1" dirty="0"/>
              <a:t>EQUIPO DE DESARROLLO: </a:t>
            </a:r>
            <a:r>
              <a:rPr lang="es-MX" sz="3200" dirty="0"/>
              <a:t>En Scrum, los equipos se </a:t>
            </a:r>
            <a:r>
              <a:rPr lang="es-MX" sz="3200" dirty="0" err="1"/>
              <a:t>auto-organizan</a:t>
            </a:r>
            <a:r>
              <a:rPr lang="es-MX" sz="3200" dirty="0"/>
              <a:t> en vez de ser dirigidos por un jefe de equipo o jefe de proyecto. El equipo decide a que se compromete, y como hacer lo mejor para cumplir con lo comprometido.</a:t>
            </a:r>
          </a:p>
          <a:p>
            <a:pPr marL="457200" indent="-457200" algn="just">
              <a:buFont typeface="Arial" panose="020B0604020202020204" pitchFamily="34" charset="0"/>
              <a:buChar char="•"/>
            </a:pPr>
            <a:endParaRPr lang="es-MX" sz="3200" b="1" dirty="0"/>
          </a:p>
        </p:txBody>
      </p:sp>
    </p:spTree>
    <p:extLst>
      <p:ext uri="{BB962C8B-B14F-4D97-AF65-F5344CB8AC3E}">
        <p14:creationId xmlns:p14="http://schemas.microsoft.com/office/powerpoint/2010/main" val="157456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5016758"/>
          </a:xfrm>
          <a:prstGeom prst="rect">
            <a:avLst/>
          </a:prstGeom>
          <a:noFill/>
        </p:spPr>
        <p:txBody>
          <a:bodyPr wrap="square" rtlCol="0">
            <a:spAutoFit/>
          </a:bodyPr>
          <a:lstStyle/>
          <a:p>
            <a:pPr algn="just"/>
            <a:r>
              <a:rPr lang="es-MX" sz="3200" b="1" dirty="0"/>
              <a:t>SPRINT: </a:t>
            </a:r>
          </a:p>
          <a:p>
            <a:pPr algn="just"/>
            <a:r>
              <a:rPr lang="es-MX" sz="3200" dirty="0"/>
              <a:t>Es el nombre que reciben cada uno de los ciclos o iteraciones que vamos a tener dentro de dentro de un proyecto Scrum.</a:t>
            </a:r>
          </a:p>
          <a:p>
            <a:pPr algn="just"/>
            <a:endParaRPr lang="es-MX" sz="3200" dirty="0"/>
          </a:p>
          <a:p>
            <a:pPr algn="just"/>
            <a:r>
              <a:rPr lang="es-MX" sz="3200" dirty="0"/>
              <a:t>Su duración habitual es de 1 a 4 semanas.</a:t>
            </a:r>
          </a:p>
          <a:p>
            <a:pPr algn="just"/>
            <a:endParaRPr lang="es-MX" sz="3200" dirty="0"/>
          </a:p>
          <a:p>
            <a:pPr algn="just"/>
            <a:r>
              <a:rPr lang="es-MX" sz="3200" dirty="0"/>
              <a:t>En cada Sprint o cada ciclo de trabajo lo que vamos a conseguir es lo que se denomina un entregable o incremento del producto</a:t>
            </a:r>
          </a:p>
        </p:txBody>
      </p:sp>
    </p:spTree>
    <p:extLst>
      <p:ext uri="{BB962C8B-B14F-4D97-AF65-F5344CB8AC3E}">
        <p14:creationId xmlns:p14="http://schemas.microsoft.com/office/powerpoint/2010/main" val="32424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b="1" dirty="0"/>
              <a:t>SPRINT: </a:t>
            </a:r>
          </a:p>
          <a:p>
            <a:pPr algn="just"/>
            <a:r>
              <a:rPr lang="es-MX" sz="3200" dirty="0"/>
              <a:t>En cada Sprint o cada ciclo de trabajo se consigue un entregable o incremento del producto.</a:t>
            </a:r>
          </a:p>
          <a:p>
            <a:pPr algn="just"/>
            <a:endParaRPr lang="es-MX" sz="3200" dirty="0"/>
          </a:p>
          <a:p>
            <a:pPr algn="just"/>
            <a:r>
              <a:rPr lang="es-MX" sz="3200" dirty="0"/>
              <a:t>Un sprint está dividido en:</a:t>
            </a:r>
          </a:p>
          <a:p>
            <a:pPr marL="457200" indent="-457200" algn="just">
              <a:buFont typeface="Arial" panose="020B0604020202020204" pitchFamily="34" charset="0"/>
              <a:buChar char="•"/>
            </a:pPr>
            <a:r>
              <a:rPr lang="es-MX" sz="3200" dirty="0"/>
              <a:t>Planeación.</a:t>
            </a:r>
          </a:p>
          <a:p>
            <a:pPr marL="457200" indent="-457200" algn="just">
              <a:buFont typeface="Arial" panose="020B0604020202020204" pitchFamily="34" charset="0"/>
              <a:buChar char="•"/>
            </a:pPr>
            <a:r>
              <a:rPr lang="es-MX" sz="3200" dirty="0"/>
              <a:t>Reuniones diarias.</a:t>
            </a:r>
          </a:p>
          <a:p>
            <a:pPr marL="457200" indent="-457200" algn="just">
              <a:buFont typeface="Arial" panose="020B0604020202020204" pitchFamily="34" charset="0"/>
              <a:buChar char="•"/>
            </a:pPr>
            <a:r>
              <a:rPr lang="es-MX" sz="3200" dirty="0"/>
              <a:t>Revisión y retroalimentación.</a:t>
            </a:r>
          </a:p>
        </p:txBody>
      </p:sp>
    </p:spTree>
    <p:extLst>
      <p:ext uri="{BB962C8B-B14F-4D97-AF65-F5344CB8AC3E}">
        <p14:creationId xmlns:p14="http://schemas.microsoft.com/office/powerpoint/2010/main" val="39852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584775"/>
          </a:xfrm>
          <a:prstGeom prst="rect">
            <a:avLst/>
          </a:prstGeom>
          <a:noFill/>
        </p:spPr>
        <p:txBody>
          <a:bodyPr wrap="square" rtlCol="0">
            <a:spAutoFit/>
          </a:bodyPr>
          <a:lstStyle/>
          <a:p>
            <a:pPr algn="just"/>
            <a:r>
              <a:rPr lang="es-MX" sz="3200" b="1" dirty="0"/>
              <a:t>SPRINT: </a:t>
            </a:r>
          </a:p>
        </p:txBody>
      </p:sp>
      <p:pic>
        <p:nvPicPr>
          <p:cNvPr id="6" name="Imagen 5">
            <a:extLst>
              <a:ext uri="{FF2B5EF4-FFF2-40B4-BE49-F238E27FC236}">
                <a16:creationId xmlns:a16="http://schemas.microsoft.com/office/drawing/2014/main" id="{8963C984-F454-47B4-8302-65CFB2D1EDCF}"/>
              </a:ext>
            </a:extLst>
          </p:cNvPr>
          <p:cNvPicPr>
            <a:picLocks noChangeAspect="1"/>
          </p:cNvPicPr>
          <p:nvPr/>
        </p:nvPicPr>
        <p:blipFill>
          <a:blip r:embed="rId3"/>
          <a:stretch>
            <a:fillRect/>
          </a:stretch>
        </p:blipFill>
        <p:spPr>
          <a:xfrm>
            <a:off x="1681676" y="2914602"/>
            <a:ext cx="8828648" cy="2911432"/>
          </a:xfrm>
          <a:prstGeom prst="rect">
            <a:avLst/>
          </a:prstGeom>
        </p:spPr>
      </p:pic>
    </p:spTree>
    <p:extLst>
      <p:ext uri="{BB962C8B-B14F-4D97-AF65-F5344CB8AC3E}">
        <p14:creationId xmlns:p14="http://schemas.microsoft.com/office/powerpoint/2010/main" val="84755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CO" dirty="0"/>
              <a:t>Metodologías de Desarrollo</a:t>
            </a:r>
            <a:r>
              <a:rPr lang="es-ES" dirty="0"/>
              <a:t>.</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dirty="0"/>
              <a:t>Las metodologías de desarrollo de software son un conjunto de técnicas y métodos organizativos que se aplican para diseñar soluciones de software informático.</a:t>
            </a:r>
          </a:p>
          <a:p>
            <a:pPr algn="just"/>
            <a:endParaRPr lang="es-MX" sz="3200" dirty="0"/>
          </a:p>
          <a:p>
            <a:pPr algn="just"/>
            <a:r>
              <a:rPr lang="es-MX" sz="3200" dirty="0"/>
              <a:t>El objetivo las metodologías es organizar los equipos de trabajo para que estos desarrollen las funciones de un programa eficientemente.</a:t>
            </a:r>
          </a:p>
        </p:txBody>
      </p:sp>
    </p:spTree>
    <p:extLst>
      <p:ext uri="{BB962C8B-B14F-4D97-AF65-F5344CB8AC3E}">
        <p14:creationId xmlns:p14="http://schemas.microsoft.com/office/powerpoint/2010/main" val="159958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524315"/>
          </a:xfrm>
          <a:prstGeom prst="rect">
            <a:avLst/>
          </a:prstGeom>
          <a:noFill/>
        </p:spPr>
        <p:txBody>
          <a:bodyPr wrap="square" rtlCol="0">
            <a:spAutoFit/>
          </a:bodyPr>
          <a:lstStyle/>
          <a:p>
            <a:pPr algn="just"/>
            <a:r>
              <a:rPr lang="es-MX" sz="3200" b="1" dirty="0"/>
              <a:t>HISTORIAS DE USUARIO:</a:t>
            </a:r>
          </a:p>
          <a:p>
            <a:pPr algn="just"/>
            <a:r>
              <a:rPr lang="es-MX" sz="3200" dirty="0"/>
              <a:t>Las historias de usuario son descripciones cortas y simples de una característica contada desde la perspectiva de la persona que desea la nueva capacidad, generalmente un usuario o cliente del sistema. Por lo general, siguen una plantilla simple:</a:t>
            </a:r>
          </a:p>
          <a:p>
            <a:pPr algn="just"/>
            <a:r>
              <a:rPr lang="es-MX" sz="3200" dirty="0"/>
              <a:t>Como &lt;Usuario&gt;</a:t>
            </a:r>
          </a:p>
          <a:p>
            <a:pPr algn="just"/>
            <a:r>
              <a:rPr lang="es-MX" sz="3200" dirty="0"/>
              <a:t>Quiero &lt;algún objetivo&gt;</a:t>
            </a:r>
          </a:p>
          <a:p>
            <a:pPr algn="just"/>
            <a:r>
              <a:rPr lang="es-MX" sz="3200" dirty="0"/>
              <a:t>Para que &lt;motivo&gt;</a:t>
            </a:r>
          </a:p>
        </p:txBody>
      </p:sp>
    </p:spTree>
    <p:extLst>
      <p:ext uri="{BB962C8B-B14F-4D97-AF65-F5344CB8AC3E}">
        <p14:creationId xmlns:p14="http://schemas.microsoft.com/office/powerpoint/2010/main" val="378896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b="1" dirty="0"/>
              <a:t>HISTORIAS DE USUARIO:</a:t>
            </a:r>
          </a:p>
          <a:p>
            <a:pPr algn="just"/>
            <a:r>
              <a:rPr lang="es-MX" sz="3200" dirty="0"/>
              <a:t>Por lo general, siguen una plantilla simple:</a:t>
            </a:r>
          </a:p>
          <a:p>
            <a:pPr algn="just"/>
            <a:endParaRPr lang="es-MX" sz="3200" dirty="0"/>
          </a:p>
          <a:p>
            <a:pPr algn="just"/>
            <a:r>
              <a:rPr lang="es-MX" sz="3200" dirty="0"/>
              <a:t>Como &lt;Usuario&gt;</a:t>
            </a:r>
          </a:p>
          <a:p>
            <a:pPr algn="just"/>
            <a:endParaRPr lang="es-MX" sz="3200" dirty="0"/>
          </a:p>
          <a:p>
            <a:pPr algn="just"/>
            <a:r>
              <a:rPr lang="es-MX" sz="3200" dirty="0"/>
              <a:t>Quiero &lt;algún objetivo&gt;</a:t>
            </a:r>
          </a:p>
          <a:p>
            <a:pPr algn="just"/>
            <a:endParaRPr lang="es-MX" sz="3200" dirty="0"/>
          </a:p>
          <a:p>
            <a:pPr algn="just"/>
            <a:r>
              <a:rPr lang="es-MX" sz="3200" dirty="0"/>
              <a:t>Para que &lt;motivo&gt;</a:t>
            </a:r>
          </a:p>
        </p:txBody>
      </p:sp>
    </p:spTree>
    <p:extLst>
      <p:ext uri="{BB962C8B-B14F-4D97-AF65-F5344CB8AC3E}">
        <p14:creationId xmlns:p14="http://schemas.microsoft.com/office/powerpoint/2010/main" val="245926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3046988"/>
          </a:xfrm>
          <a:prstGeom prst="rect">
            <a:avLst/>
          </a:prstGeom>
          <a:noFill/>
        </p:spPr>
        <p:txBody>
          <a:bodyPr wrap="square" rtlCol="0">
            <a:spAutoFit/>
          </a:bodyPr>
          <a:lstStyle/>
          <a:p>
            <a:pPr algn="just"/>
            <a:r>
              <a:rPr lang="es-MX" sz="3200" b="1" dirty="0"/>
              <a:t>HISTORIAS DE USUARIO:</a:t>
            </a:r>
          </a:p>
          <a:p>
            <a:pPr algn="just"/>
            <a:endParaRPr lang="es-MX" sz="3200" dirty="0"/>
          </a:p>
          <a:p>
            <a:pPr algn="just"/>
            <a:r>
              <a:rPr lang="es-MX" sz="3200" dirty="0"/>
              <a:t>Las historias de los usuario a menudo se escriben en fichas o notas adhesivas, se almacenan en una caja y se organizan en paredes o mesas para facilitar la planificación y el debate.</a:t>
            </a:r>
          </a:p>
        </p:txBody>
      </p:sp>
    </p:spTree>
    <p:extLst>
      <p:ext uri="{BB962C8B-B14F-4D97-AF65-F5344CB8AC3E}">
        <p14:creationId xmlns:p14="http://schemas.microsoft.com/office/powerpoint/2010/main" val="352489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b="1" dirty="0"/>
              <a:t>HISTORIAS DE USUARIO:</a:t>
            </a:r>
          </a:p>
          <a:p>
            <a:pPr algn="just"/>
            <a:r>
              <a:rPr lang="es-MX" sz="3200" dirty="0"/>
              <a:t>Cualquiera puede escribir historias de usuario. Es responsabilidad del </a:t>
            </a:r>
            <a:r>
              <a:rPr lang="es-MX" sz="3200" dirty="0" err="1"/>
              <a:t>Product</a:t>
            </a:r>
            <a:r>
              <a:rPr lang="es-MX" sz="3200" dirty="0"/>
              <a:t> </a:t>
            </a:r>
            <a:r>
              <a:rPr lang="es-MX" sz="3200" dirty="0" err="1"/>
              <a:t>Owner</a:t>
            </a:r>
            <a:r>
              <a:rPr lang="es-MX" sz="3200" dirty="0"/>
              <a:t> asegurarse de que exista una </a:t>
            </a:r>
            <a:r>
              <a:rPr lang="es-MX" sz="3200" dirty="0" err="1"/>
              <a:t>Product</a:t>
            </a:r>
            <a:r>
              <a:rPr lang="es-MX" sz="3200" dirty="0"/>
              <a:t> Backlog actualizado y priorizado de historias de usuario ágiles, pero eso no significa que el </a:t>
            </a:r>
            <a:r>
              <a:rPr lang="es-MX" sz="3200" dirty="0" err="1"/>
              <a:t>Product</a:t>
            </a:r>
            <a:r>
              <a:rPr lang="es-MX" sz="3200" dirty="0"/>
              <a:t> </a:t>
            </a:r>
            <a:r>
              <a:rPr lang="es-MX" sz="3200" dirty="0" err="1"/>
              <a:t>Owner</a:t>
            </a:r>
            <a:r>
              <a:rPr lang="es-MX" sz="3200" dirty="0"/>
              <a:t> es quien los escribe. El transcurso de un buen proyecto ágil, debe contar con historia de usuario escritos por cada miembro del equipo.</a:t>
            </a:r>
          </a:p>
        </p:txBody>
      </p:sp>
    </p:spTree>
    <p:extLst>
      <p:ext uri="{BB962C8B-B14F-4D97-AF65-F5344CB8AC3E}">
        <p14:creationId xmlns:p14="http://schemas.microsoft.com/office/powerpoint/2010/main" val="2495327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b="1" dirty="0"/>
              <a:t>PILA DEL PRODUCTO</a:t>
            </a:r>
          </a:p>
          <a:p>
            <a:pPr algn="just"/>
            <a:endParaRPr lang="es-MX" sz="3200" b="1" dirty="0"/>
          </a:p>
          <a:p>
            <a:pPr algn="just"/>
            <a:r>
              <a:rPr lang="es-MX" sz="3200" dirty="0"/>
              <a:t> Crea un listado con los requisitos de los usuarios o propietarios del sistema para planificar el proyecto.</a:t>
            </a:r>
          </a:p>
          <a:p>
            <a:pPr algn="just"/>
            <a:endParaRPr lang="es-MX" sz="3200" dirty="0"/>
          </a:p>
          <a:p>
            <a:pPr algn="just"/>
            <a:r>
              <a:rPr lang="es-MX" sz="3200" dirty="0"/>
              <a:t>No es una lista completa y definitiva. Es sólo una estimación inicial de los requisitos.</a:t>
            </a:r>
          </a:p>
          <a:p>
            <a:pPr algn="just"/>
            <a:endParaRPr lang="es-MX" sz="3200" dirty="0"/>
          </a:p>
        </p:txBody>
      </p:sp>
    </p:spTree>
    <p:extLst>
      <p:ext uri="{BB962C8B-B14F-4D97-AF65-F5344CB8AC3E}">
        <p14:creationId xmlns:p14="http://schemas.microsoft.com/office/powerpoint/2010/main" val="3472356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l-Product-Backlog-es-una-lista-ordenada-de-todo-lo-que-se-sabe-que-se-necesita-en-el producto.Es-la-única-fuente-de-requisitos-para-cualquier-cambio-que-se-realice-en-el-producto.El-product-owner-es-responsable-de-la-acumulación-de-productos-inclui…">
            <a:extLst>
              <a:ext uri="{FF2B5EF4-FFF2-40B4-BE49-F238E27FC236}">
                <a16:creationId xmlns:a16="http://schemas.microsoft.com/office/drawing/2014/main" id="{B354C1EF-C98B-4D67-A6CC-6BB8BE2223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24519" y="2043461"/>
            <a:ext cx="6489819" cy="433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284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2554545"/>
          </a:xfrm>
          <a:prstGeom prst="rect">
            <a:avLst/>
          </a:prstGeom>
          <a:noFill/>
        </p:spPr>
        <p:txBody>
          <a:bodyPr wrap="square" rtlCol="0">
            <a:spAutoFit/>
          </a:bodyPr>
          <a:lstStyle/>
          <a:p>
            <a:pPr algn="just"/>
            <a:r>
              <a:rPr lang="es-MX" sz="3200" b="1" dirty="0"/>
              <a:t>PILA DEL PRODUCTO</a:t>
            </a:r>
          </a:p>
          <a:p>
            <a:pPr algn="just"/>
            <a:r>
              <a:rPr lang="es-MX" sz="3200" dirty="0"/>
              <a:t> </a:t>
            </a:r>
          </a:p>
          <a:p>
            <a:pPr algn="just"/>
            <a:r>
              <a:rPr lang="es-MX" sz="3200" dirty="0"/>
              <a:t>Es un documento dinámico que incorpora las constantes necesidades del sistema y 	se mantiene durante todo el ciclo de vida (hasta la  retirada del Sistema.).</a:t>
            </a:r>
          </a:p>
        </p:txBody>
      </p:sp>
    </p:spTree>
    <p:extLst>
      <p:ext uri="{BB962C8B-B14F-4D97-AF65-F5344CB8AC3E}">
        <p14:creationId xmlns:p14="http://schemas.microsoft.com/office/powerpoint/2010/main" val="4081987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1077218"/>
          </a:xfrm>
          <a:prstGeom prst="rect">
            <a:avLst/>
          </a:prstGeom>
          <a:noFill/>
        </p:spPr>
        <p:txBody>
          <a:bodyPr wrap="square" rtlCol="0">
            <a:spAutoFit/>
          </a:bodyPr>
          <a:lstStyle/>
          <a:p>
            <a:pPr algn="just"/>
            <a:r>
              <a:rPr lang="es-MX" sz="3200" b="1" dirty="0"/>
              <a:t>PILA DEL PRODUCTO</a:t>
            </a:r>
          </a:p>
          <a:p>
            <a:pPr algn="just"/>
            <a:endParaRPr lang="es-MX" sz="3200" dirty="0"/>
          </a:p>
        </p:txBody>
      </p:sp>
      <p:pic>
        <p:nvPicPr>
          <p:cNvPr id="5" name="Marcador de contenido 4" descr="Tabla&#10;&#10;Descripción generada automáticamente">
            <a:extLst>
              <a:ext uri="{FF2B5EF4-FFF2-40B4-BE49-F238E27FC236}">
                <a16:creationId xmlns:a16="http://schemas.microsoft.com/office/drawing/2014/main" id="{20E7D8C2-D44C-4B62-B788-7199034A8891}"/>
              </a:ext>
            </a:extLst>
          </p:cNvPr>
          <p:cNvPicPr>
            <a:picLocks noChangeAspect="1"/>
          </p:cNvPicPr>
          <p:nvPr/>
        </p:nvPicPr>
        <p:blipFill>
          <a:blip r:embed="rId3"/>
          <a:stretch>
            <a:fillRect/>
          </a:stretch>
        </p:blipFill>
        <p:spPr>
          <a:xfrm>
            <a:off x="1575230" y="2759198"/>
            <a:ext cx="9285028" cy="3289910"/>
          </a:xfrm>
          <a:prstGeom prst="rect">
            <a:avLst/>
          </a:prstGeom>
        </p:spPr>
      </p:pic>
    </p:spTree>
    <p:extLst>
      <p:ext uri="{BB962C8B-B14F-4D97-AF65-F5344CB8AC3E}">
        <p14:creationId xmlns:p14="http://schemas.microsoft.com/office/powerpoint/2010/main" val="264234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3539430"/>
          </a:xfrm>
          <a:prstGeom prst="rect">
            <a:avLst/>
          </a:prstGeom>
          <a:noFill/>
        </p:spPr>
        <p:txBody>
          <a:bodyPr wrap="square" rtlCol="0">
            <a:spAutoFit/>
          </a:bodyPr>
          <a:lstStyle/>
          <a:p>
            <a:pPr algn="just"/>
            <a:r>
              <a:rPr lang="es-MX" sz="3200" b="1" dirty="0"/>
              <a:t>TABLERO SCRUM</a:t>
            </a:r>
          </a:p>
          <a:p>
            <a:pPr algn="just"/>
            <a:endParaRPr lang="es-MX" sz="3200" b="1" dirty="0"/>
          </a:p>
          <a:p>
            <a:pPr marL="457200" indent="-457200" algn="just">
              <a:buFont typeface="Arial" panose="020B0604020202020204" pitchFamily="34" charset="0"/>
              <a:buChar char="•"/>
            </a:pPr>
            <a:r>
              <a:rPr lang="es-MX" sz="3200" dirty="0"/>
              <a:t>PILA DEL PRODUCTO</a:t>
            </a:r>
          </a:p>
          <a:p>
            <a:pPr marL="457200" indent="-457200" algn="just">
              <a:buFont typeface="Arial" panose="020B0604020202020204" pitchFamily="34" charset="0"/>
              <a:buChar char="•"/>
            </a:pPr>
            <a:r>
              <a:rPr lang="es-MX" sz="3200" dirty="0"/>
              <a:t>HISTORIA DE USUARIO(STORIES)</a:t>
            </a:r>
          </a:p>
          <a:p>
            <a:pPr marL="457200" indent="-457200" algn="just">
              <a:buFont typeface="Arial" panose="020B0604020202020204" pitchFamily="34" charset="0"/>
              <a:buChar char="•"/>
            </a:pPr>
            <a:r>
              <a:rPr lang="es-MX" sz="3200" dirty="0"/>
              <a:t>HACER (TO DO)</a:t>
            </a:r>
          </a:p>
          <a:p>
            <a:pPr marL="457200" indent="-457200" algn="just">
              <a:buFont typeface="Arial" panose="020B0604020202020204" pitchFamily="34" charset="0"/>
              <a:buChar char="•"/>
            </a:pPr>
            <a:r>
              <a:rPr lang="es-MX" sz="3200" dirty="0"/>
              <a:t>PROGRESO (ON PROGRESS)</a:t>
            </a:r>
          </a:p>
          <a:p>
            <a:pPr marL="457200" indent="-457200" algn="just">
              <a:buFont typeface="Arial" panose="020B0604020202020204" pitchFamily="34" charset="0"/>
              <a:buChar char="•"/>
            </a:pPr>
            <a:r>
              <a:rPr lang="es-MX" sz="3200" dirty="0"/>
              <a:t>HECHAS( DONE)</a:t>
            </a:r>
          </a:p>
        </p:txBody>
      </p:sp>
    </p:spTree>
    <p:extLst>
      <p:ext uri="{BB962C8B-B14F-4D97-AF65-F5344CB8AC3E}">
        <p14:creationId xmlns:p14="http://schemas.microsoft.com/office/powerpoint/2010/main" val="230221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1077218"/>
          </a:xfrm>
          <a:prstGeom prst="rect">
            <a:avLst/>
          </a:prstGeom>
          <a:noFill/>
        </p:spPr>
        <p:txBody>
          <a:bodyPr wrap="square" rtlCol="0">
            <a:spAutoFit/>
          </a:bodyPr>
          <a:lstStyle/>
          <a:p>
            <a:pPr algn="just"/>
            <a:r>
              <a:rPr lang="es-MX" sz="3200" b="1" dirty="0"/>
              <a:t>TABLERO SCRUM</a:t>
            </a:r>
          </a:p>
          <a:p>
            <a:pPr algn="just"/>
            <a:endParaRPr lang="es-MX" sz="3200" dirty="0"/>
          </a:p>
        </p:txBody>
      </p:sp>
      <p:pic>
        <p:nvPicPr>
          <p:cNvPr id="21506" name="Picture 2" descr="Blog de un apóstol de Scrum y Kanban: ¿Cómo hacer que los equipos Scrum  autogestionen sus dependencias?">
            <a:extLst>
              <a:ext uri="{FF2B5EF4-FFF2-40B4-BE49-F238E27FC236}">
                <a16:creationId xmlns:a16="http://schemas.microsoft.com/office/drawing/2014/main" id="{EB48A55A-656D-43E1-B0C5-59D7B7162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663" y="2744032"/>
            <a:ext cx="5571343" cy="381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71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CO" dirty="0"/>
              <a:t>Metodologías </a:t>
            </a:r>
            <a:r>
              <a:rPr lang="es-MX" dirty="0"/>
              <a:t>Tradicionales</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dirty="0"/>
              <a:t>Las metodologías de desarrollo de software tradicionales se caracterizan por definir total y rígidamente los requisitos al inicio de los proyectos de ingeniería de software.</a:t>
            </a:r>
          </a:p>
          <a:p>
            <a:pPr algn="just"/>
            <a:endParaRPr lang="es-MX" sz="3200" dirty="0"/>
          </a:p>
          <a:p>
            <a:pPr algn="just"/>
            <a:r>
              <a:rPr lang="es-MX" sz="3200" dirty="0"/>
              <a:t>Los ciclos de desarrollo son poco flexibles y no permiten realizar cambios.</a:t>
            </a:r>
          </a:p>
        </p:txBody>
      </p:sp>
    </p:spTree>
    <p:extLst>
      <p:ext uri="{BB962C8B-B14F-4D97-AF65-F5344CB8AC3E}">
        <p14:creationId xmlns:p14="http://schemas.microsoft.com/office/powerpoint/2010/main" val="2801494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3046988"/>
          </a:xfrm>
          <a:prstGeom prst="rect">
            <a:avLst/>
          </a:prstGeom>
          <a:noFill/>
        </p:spPr>
        <p:txBody>
          <a:bodyPr wrap="square" rtlCol="0">
            <a:spAutoFit/>
          </a:bodyPr>
          <a:lstStyle/>
          <a:p>
            <a:pPr algn="just"/>
            <a:r>
              <a:rPr lang="es-MX" sz="3200" b="1" dirty="0"/>
              <a:t>GRÁFICA DE BURNDOWN</a:t>
            </a:r>
          </a:p>
          <a:p>
            <a:pPr algn="just"/>
            <a:endParaRPr lang="es-MX" sz="3200" dirty="0"/>
          </a:p>
          <a:p>
            <a:pPr algn="just"/>
            <a:r>
              <a:rPr lang="es-MX" sz="3200" dirty="0"/>
              <a:t>En esta grafica podemos encontrar cuando la persona tiene que acabar cierta tarea, la idea es visualizar cuando se acaban las tareas.</a:t>
            </a:r>
          </a:p>
          <a:p>
            <a:pPr algn="just"/>
            <a:endParaRPr lang="es-MX" sz="3200" b="1" dirty="0"/>
          </a:p>
        </p:txBody>
      </p:sp>
    </p:spTree>
    <p:extLst>
      <p:ext uri="{BB962C8B-B14F-4D97-AF65-F5344CB8AC3E}">
        <p14:creationId xmlns:p14="http://schemas.microsoft.com/office/powerpoint/2010/main" val="1064329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1569660"/>
          </a:xfrm>
          <a:prstGeom prst="rect">
            <a:avLst/>
          </a:prstGeom>
          <a:noFill/>
        </p:spPr>
        <p:txBody>
          <a:bodyPr wrap="square" rtlCol="0">
            <a:spAutoFit/>
          </a:bodyPr>
          <a:lstStyle/>
          <a:p>
            <a:pPr algn="just"/>
            <a:r>
              <a:rPr lang="es-MX" sz="3200" b="1" dirty="0"/>
              <a:t>GRÁFICA DE BURNDOWN</a:t>
            </a:r>
          </a:p>
          <a:p>
            <a:pPr algn="just"/>
            <a:endParaRPr lang="es-MX" sz="3200" dirty="0"/>
          </a:p>
          <a:p>
            <a:pPr algn="just"/>
            <a:endParaRPr lang="es-MX" sz="3200" b="1" dirty="0"/>
          </a:p>
        </p:txBody>
      </p:sp>
      <p:pic>
        <p:nvPicPr>
          <p:cNvPr id="5" name="il_fi" descr="SampleBurndownChart">
            <a:extLst>
              <a:ext uri="{FF2B5EF4-FFF2-40B4-BE49-F238E27FC236}">
                <a16:creationId xmlns:a16="http://schemas.microsoft.com/office/drawing/2014/main" id="{E12D5EE0-3980-4E7E-AE18-3871977AD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12" y="2853497"/>
            <a:ext cx="5742659" cy="346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0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b="1" dirty="0"/>
              <a:t>PLANING POKER</a:t>
            </a:r>
          </a:p>
          <a:p>
            <a:pPr algn="just"/>
            <a:endParaRPr lang="es-MX" sz="3200" b="1" dirty="0"/>
          </a:p>
          <a:p>
            <a:pPr algn="just"/>
            <a:r>
              <a:rPr lang="es-MX" sz="3200" dirty="0"/>
              <a:t>Se planifica con todo el equipo y una baraja de cartas llamada PLANNING POKER que sigue una seudo distribución de Fibonacci de la siguiente forma tenemos el 1, 2, 3, 5, 8, 13, 20,40 y 100 por que scrum quiere dar la sensación de que se realiza  una estimación.</a:t>
            </a:r>
          </a:p>
          <a:p>
            <a:pPr algn="just"/>
            <a:endParaRPr lang="es-MX" sz="3200" b="1" dirty="0"/>
          </a:p>
        </p:txBody>
      </p:sp>
    </p:spTree>
    <p:extLst>
      <p:ext uri="{BB962C8B-B14F-4D97-AF65-F5344CB8AC3E}">
        <p14:creationId xmlns:p14="http://schemas.microsoft.com/office/powerpoint/2010/main" val="3700152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ELEMENTOS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1569660"/>
          </a:xfrm>
          <a:prstGeom prst="rect">
            <a:avLst/>
          </a:prstGeom>
          <a:noFill/>
        </p:spPr>
        <p:txBody>
          <a:bodyPr wrap="square" rtlCol="0">
            <a:spAutoFit/>
          </a:bodyPr>
          <a:lstStyle/>
          <a:p>
            <a:pPr algn="just"/>
            <a:r>
              <a:rPr lang="es-MX" sz="3200" b="1" dirty="0"/>
              <a:t>PLANING POKER</a:t>
            </a:r>
          </a:p>
          <a:p>
            <a:pPr algn="just"/>
            <a:endParaRPr lang="es-MX" sz="3200" b="1" dirty="0"/>
          </a:p>
          <a:p>
            <a:pPr algn="just"/>
            <a:endParaRPr lang="es-MX" sz="3200" b="1" dirty="0"/>
          </a:p>
        </p:txBody>
      </p:sp>
      <p:pic>
        <p:nvPicPr>
          <p:cNvPr id="5" name="Picture 2" descr="http://www.it-zynergy.com/images/Scrum/PlanningPoker617x410.jpg">
            <a:extLst>
              <a:ext uri="{FF2B5EF4-FFF2-40B4-BE49-F238E27FC236}">
                <a16:creationId xmlns:a16="http://schemas.microsoft.com/office/drawing/2014/main" id="{121A8CB5-B668-4540-B2D1-50E60C83C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884" y="3137295"/>
            <a:ext cx="4749180" cy="315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16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HERRAMIENTAS DE 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81730"/>
            <a:ext cx="9753600"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3200" b="1" dirty="0"/>
              <a:t>JIRA:</a:t>
            </a:r>
          </a:p>
          <a:p>
            <a:pPr marL="914400" lvl="1" indent="-457200" algn="just">
              <a:buFont typeface="Arial" panose="020B0604020202020204" pitchFamily="34" charset="0"/>
              <a:buChar char="•"/>
            </a:pPr>
            <a:r>
              <a:rPr lang="en-US" sz="3200" b="1" dirty="0"/>
              <a:t>https://www.atlassian.com/es/software/jira</a:t>
            </a:r>
          </a:p>
          <a:p>
            <a:pPr marL="457200" indent="-457200" algn="just">
              <a:buFont typeface="Arial" panose="020B0604020202020204" pitchFamily="34" charset="0"/>
              <a:buChar char="•"/>
            </a:pPr>
            <a:r>
              <a:rPr lang="en-US" sz="3200" b="1" dirty="0"/>
              <a:t>PLANNING POKER:  </a:t>
            </a:r>
          </a:p>
          <a:p>
            <a:pPr marL="914400" lvl="1" indent="-457200" algn="just">
              <a:buFont typeface="Arial" panose="020B0604020202020204" pitchFamily="34" charset="0"/>
              <a:buChar char="•"/>
            </a:pPr>
            <a:r>
              <a:rPr lang="en-US" sz="3200" b="1" dirty="0">
                <a:hlinkClick r:id="rId3"/>
              </a:rPr>
              <a:t>https://planningpokeronline.com/new-game</a:t>
            </a:r>
            <a:endParaRPr lang="en-US" sz="3200" b="1" dirty="0"/>
          </a:p>
          <a:p>
            <a:pPr marL="457200" indent="-457200" algn="just">
              <a:buFont typeface="Arial" panose="020B0604020202020204" pitchFamily="34" charset="0"/>
              <a:buChar char="•"/>
            </a:pPr>
            <a:r>
              <a:rPr lang="en-US" sz="3200" b="1" dirty="0"/>
              <a:t>Trello:</a:t>
            </a:r>
          </a:p>
          <a:p>
            <a:pPr marL="914400" lvl="1" indent="-457200" algn="just">
              <a:buFont typeface="Arial" panose="020B0604020202020204" pitchFamily="34" charset="0"/>
              <a:buChar char="•"/>
            </a:pPr>
            <a:r>
              <a:rPr lang="en-US" sz="3200" b="1"/>
              <a:t>https://trello.com/es</a:t>
            </a:r>
            <a:endParaRPr lang="en-US" sz="3200" b="1" dirty="0"/>
          </a:p>
        </p:txBody>
      </p:sp>
    </p:spTree>
    <p:extLst>
      <p:ext uri="{BB962C8B-B14F-4D97-AF65-F5344CB8AC3E}">
        <p14:creationId xmlns:p14="http://schemas.microsoft.com/office/powerpoint/2010/main" val="355343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C56FC406-BA5D-CB4E-8D1C-EEA4A245E74A}"/>
              </a:ext>
            </a:extLst>
          </p:cNvPr>
          <p:cNvPicPr>
            <a:picLocks noChangeAspect="1"/>
          </p:cNvPicPr>
          <p:nvPr/>
        </p:nvPicPr>
        <p:blipFill>
          <a:blip r:embed="rId2"/>
          <a:stretch>
            <a:fillRect/>
          </a:stretch>
        </p:blipFill>
        <p:spPr>
          <a:xfrm>
            <a:off x="0" y="8306"/>
            <a:ext cx="12192000" cy="6841388"/>
          </a:xfrm>
          <a:prstGeom prst="rect">
            <a:avLst/>
          </a:prstGeom>
        </p:spPr>
      </p:pic>
    </p:spTree>
    <p:extLst>
      <p:ext uri="{BB962C8B-B14F-4D97-AF65-F5344CB8AC3E}">
        <p14:creationId xmlns:p14="http://schemas.microsoft.com/office/powerpoint/2010/main" val="407681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CO" dirty="0"/>
              <a:t>Metodologías </a:t>
            </a:r>
            <a:r>
              <a:rPr lang="es-MX" dirty="0"/>
              <a:t>Tradicionales</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dirty="0"/>
              <a:t>Las metodologías de desarrollo de software tradicionales se caracterizan por definir total y rígidamente los requisitos al inicio de los proyectos de ingeniería de software.</a:t>
            </a:r>
          </a:p>
          <a:p>
            <a:pPr algn="just"/>
            <a:endParaRPr lang="es-MX" sz="3200" dirty="0"/>
          </a:p>
          <a:p>
            <a:pPr algn="just"/>
            <a:r>
              <a:rPr lang="es-MX" sz="3200" dirty="0"/>
              <a:t>Los ciclos de desarrollo son poco flexibles y no permiten realizar cambios.</a:t>
            </a:r>
          </a:p>
        </p:txBody>
      </p:sp>
    </p:spTree>
    <p:extLst>
      <p:ext uri="{BB962C8B-B14F-4D97-AF65-F5344CB8AC3E}">
        <p14:creationId xmlns:p14="http://schemas.microsoft.com/office/powerpoint/2010/main" val="53398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CO" dirty="0"/>
              <a:t>Metodologías </a:t>
            </a:r>
            <a:r>
              <a:rPr lang="es-MX" dirty="0"/>
              <a:t>Tradicionales</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4031873"/>
          </a:xfrm>
          <a:prstGeom prst="rect">
            <a:avLst/>
          </a:prstGeom>
          <a:noFill/>
        </p:spPr>
        <p:txBody>
          <a:bodyPr wrap="square" rtlCol="0">
            <a:spAutoFit/>
          </a:bodyPr>
          <a:lstStyle/>
          <a:p>
            <a:pPr algn="just"/>
            <a:r>
              <a:rPr lang="es-MX" sz="3200" dirty="0"/>
              <a:t>Las principales metodologías tradicionales o clásicas son:</a:t>
            </a:r>
          </a:p>
          <a:p>
            <a:pPr marL="457200" indent="-457200" algn="just">
              <a:buFont typeface="Arial" panose="020B0604020202020204" pitchFamily="34" charset="0"/>
              <a:buChar char="•"/>
            </a:pPr>
            <a:endParaRPr lang="es-MX" sz="3200" dirty="0"/>
          </a:p>
          <a:p>
            <a:pPr marL="457200" indent="-457200" algn="just">
              <a:buFont typeface="Arial" panose="020B0604020202020204" pitchFamily="34" charset="0"/>
              <a:buChar char="•"/>
            </a:pPr>
            <a:r>
              <a:rPr lang="es-MX" sz="3200" dirty="0" err="1"/>
              <a:t>Waterfall</a:t>
            </a:r>
            <a:r>
              <a:rPr lang="es-MX" sz="3200" dirty="0"/>
              <a:t> o Cascada</a:t>
            </a:r>
          </a:p>
          <a:p>
            <a:pPr marL="457200" indent="-457200" algn="just">
              <a:buFont typeface="Arial" panose="020B0604020202020204" pitchFamily="34" charset="0"/>
              <a:buChar char="•"/>
            </a:pPr>
            <a:r>
              <a:rPr lang="es-MX" sz="3200" dirty="0"/>
              <a:t>Prototipado</a:t>
            </a:r>
          </a:p>
          <a:p>
            <a:pPr marL="457200" indent="-457200" algn="just">
              <a:buFont typeface="Arial" panose="020B0604020202020204" pitchFamily="34" charset="0"/>
              <a:buChar char="•"/>
            </a:pPr>
            <a:r>
              <a:rPr lang="es-MX" sz="3200" dirty="0"/>
              <a:t>Espiral</a:t>
            </a:r>
          </a:p>
          <a:p>
            <a:pPr marL="457200" indent="-457200" algn="just">
              <a:buFont typeface="Arial" panose="020B0604020202020204" pitchFamily="34" charset="0"/>
              <a:buChar char="•"/>
            </a:pPr>
            <a:r>
              <a:rPr lang="es-MX" sz="3200" b="1" dirty="0"/>
              <a:t>Incremental</a:t>
            </a:r>
          </a:p>
          <a:p>
            <a:pPr marL="457200" indent="-457200" algn="just">
              <a:buFont typeface="Arial" panose="020B0604020202020204" pitchFamily="34" charset="0"/>
              <a:buChar char="•"/>
            </a:pPr>
            <a:r>
              <a:rPr lang="es-MX" sz="3200" dirty="0"/>
              <a:t>Diseño Rápido de Aplicaciones (RAD)</a:t>
            </a:r>
          </a:p>
          <a:p>
            <a:pPr marL="457200" indent="-457200" algn="just">
              <a:buFont typeface="Arial" panose="020B0604020202020204" pitchFamily="34" charset="0"/>
              <a:buChar char="•"/>
            </a:pPr>
            <a:endParaRPr lang="es-MX" sz="3200" dirty="0"/>
          </a:p>
        </p:txBody>
      </p:sp>
    </p:spTree>
    <p:extLst>
      <p:ext uri="{BB962C8B-B14F-4D97-AF65-F5344CB8AC3E}">
        <p14:creationId xmlns:p14="http://schemas.microsoft.com/office/powerpoint/2010/main" val="386389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CO" dirty="0"/>
              <a:t>Metodologías </a:t>
            </a:r>
            <a:r>
              <a:rPr lang="es-MX" dirty="0"/>
              <a:t>Ágiles</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4031873"/>
          </a:xfrm>
          <a:prstGeom prst="rect">
            <a:avLst/>
          </a:prstGeom>
          <a:noFill/>
        </p:spPr>
        <p:txBody>
          <a:bodyPr wrap="square" rtlCol="0">
            <a:spAutoFit/>
          </a:bodyPr>
          <a:lstStyle/>
          <a:p>
            <a:pPr algn="just"/>
            <a:r>
              <a:rPr lang="es-MX" sz="3200" dirty="0"/>
              <a:t>Las metodologías ágiles se caracterizan por:</a:t>
            </a:r>
          </a:p>
          <a:p>
            <a:pPr marL="457200" indent="-457200" algn="just">
              <a:buFont typeface="Arial" panose="020B0604020202020204" pitchFamily="34" charset="0"/>
              <a:buChar char="•"/>
            </a:pPr>
            <a:r>
              <a:rPr lang="es-MX" sz="3200" dirty="0"/>
              <a:t>Los ciclos de desarrollo son cortos, y, en cada uno se entregan funcionalidades pequeñas.</a:t>
            </a:r>
          </a:p>
          <a:p>
            <a:pPr marL="457200" indent="-457200" algn="just">
              <a:buFont typeface="Arial" panose="020B0604020202020204" pitchFamily="34" charset="0"/>
              <a:buChar char="•"/>
            </a:pPr>
            <a:r>
              <a:rPr lang="es-MX" sz="3200" dirty="0"/>
              <a:t>Se conoce que se debe hacer en cada momento</a:t>
            </a:r>
          </a:p>
          <a:p>
            <a:pPr marL="457200" indent="-457200" algn="just">
              <a:buFont typeface="Arial" panose="020B0604020202020204" pitchFamily="34" charset="0"/>
              <a:buChar char="•"/>
            </a:pPr>
            <a:r>
              <a:rPr lang="es-MX" sz="3200" dirty="0"/>
              <a:t>Permite adaptar el software a las necesidades que van surgiendo por el camino.</a:t>
            </a:r>
          </a:p>
          <a:p>
            <a:pPr marL="457200" indent="-457200" algn="just">
              <a:buFont typeface="Arial" panose="020B0604020202020204" pitchFamily="34" charset="0"/>
              <a:buChar char="•"/>
            </a:pPr>
            <a:r>
              <a:rPr lang="es-MX" sz="3200" dirty="0"/>
              <a:t>Permite construir equipos de trabajo autosuficientes e independientes</a:t>
            </a:r>
          </a:p>
        </p:txBody>
      </p:sp>
    </p:spTree>
    <p:extLst>
      <p:ext uri="{BB962C8B-B14F-4D97-AF65-F5344CB8AC3E}">
        <p14:creationId xmlns:p14="http://schemas.microsoft.com/office/powerpoint/2010/main" val="287887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CO" dirty="0"/>
              <a:t>Metodologías </a:t>
            </a:r>
            <a:r>
              <a:rPr lang="es-MX" dirty="0"/>
              <a:t>Ágiles</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046988"/>
          </a:xfrm>
          <a:prstGeom prst="rect">
            <a:avLst/>
          </a:prstGeom>
          <a:noFill/>
        </p:spPr>
        <p:txBody>
          <a:bodyPr wrap="square" rtlCol="0">
            <a:spAutoFit/>
          </a:bodyPr>
          <a:lstStyle/>
          <a:p>
            <a:pPr algn="just"/>
            <a:r>
              <a:rPr lang="es-MX" sz="3200" dirty="0"/>
              <a:t>Las principales metodologías ágiles son:</a:t>
            </a:r>
          </a:p>
          <a:p>
            <a:pPr algn="just"/>
            <a:endParaRPr lang="es-MX" sz="3200" dirty="0"/>
          </a:p>
          <a:p>
            <a:pPr marL="457200" indent="-457200" algn="just">
              <a:buFont typeface="Arial" panose="020B0604020202020204" pitchFamily="34" charset="0"/>
              <a:buChar char="•"/>
            </a:pPr>
            <a:r>
              <a:rPr lang="es-MX" sz="3200" dirty="0"/>
              <a:t>Kanban</a:t>
            </a:r>
          </a:p>
          <a:p>
            <a:pPr marL="457200" indent="-457200" algn="just">
              <a:buFont typeface="Arial" panose="020B0604020202020204" pitchFamily="34" charset="0"/>
              <a:buChar char="•"/>
            </a:pPr>
            <a:r>
              <a:rPr lang="es-MX" sz="3200" b="1" dirty="0"/>
              <a:t>SCRUM</a:t>
            </a:r>
          </a:p>
          <a:p>
            <a:pPr marL="457200" indent="-457200" algn="just">
              <a:buFont typeface="Arial" panose="020B0604020202020204" pitchFamily="34" charset="0"/>
              <a:buChar char="•"/>
            </a:pPr>
            <a:r>
              <a:rPr lang="es-MX" sz="3200" dirty="0"/>
              <a:t>Lean</a:t>
            </a:r>
          </a:p>
          <a:p>
            <a:pPr marL="457200" indent="-457200" algn="just">
              <a:buFont typeface="Arial" panose="020B0604020202020204" pitchFamily="34" charset="0"/>
              <a:buChar char="•"/>
            </a:pPr>
            <a:r>
              <a:rPr lang="es-MX" sz="3200" dirty="0"/>
              <a:t>Programación Extrema</a:t>
            </a:r>
          </a:p>
        </p:txBody>
      </p:sp>
    </p:spTree>
    <p:extLst>
      <p:ext uri="{BB962C8B-B14F-4D97-AF65-F5344CB8AC3E}">
        <p14:creationId xmlns:p14="http://schemas.microsoft.com/office/powerpoint/2010/main" val="387453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4031873"/>
          </a:xfrm>
          <a:prstGeom prst="rect">
            <a:avLst/>
          </a:prstGeom>
          <a:noFill/>
        </p:spPr>
        <p:txBody>
          <a:bodyPr wrap="square" rtlCol="0">
            <a:spAutoFit/>
          </a:bodyPr>
          <a:lstStyle/>
          <a:p>
            <a:pPr algn="just"/>
            <a:r>
              <a:rPr lang="es-MX" sz="3200" dirty="0"/>
              <a:t>Scrum aparece alrededor del año 1986, y fue creado por </a:t>
            </a:r>
            <a:r>
              <a:rPr lang="es-MX" sz="3200" dirty="0" err="1"/>
              <a:t>Ikujiro</a:t>
            </a:r>
            <a:r>
              <a:rPr lang="es-MX" sz="3200" dirty="0"/>
              <a:t> Nonaka e </a:t>
            </a:r>
            <a:r>
              <a:rPr lang="es-MX" sz="3200" dirty="0" err="1"/>
              <a:t>Hirotaka</a:t>
            </a:r>
            <a:r>
              <a:rPr lang="es-MX" sz="3200" dirty="0"/>
              <a:t> Takeuchi, a partir de un estudio que realizaron a distintas empresas que estaban viendo un nuevo enfoque de trabajo.</a:t>
            </a:r>
          </a:p>
          <a:p>
            <a:pPr algn="just"/>
            <a:endParaRPr lang="es-MX" sz="3200" dirty="0"/>
          </a:p>
          <a:p>
            <a:pPr algn="just"/>
            <a:r>
              <a:rPr lang="es-MX" sz="3200" dirty="0"/>
              <a:t>Más tarde, en 1995, crearon un conjunto de reglas, o conjunto de buenas prácticas, enfocadas al desarrollo de software y la bautizaron con el nombre de Scrum.</a:t>
            </a:r>
          </a:p>
        </p:txBody>
      </p:sp>
    </p:spTree>
    <p:extLst>
      <p:ext uri="{BB962C8B-B14F-4D97-AF65-F5344CB8AC3E}">
        <p14:creationId xmlns:p14="http://schemas.microsoft.com/office/powerpoint/2010/main" val="96185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SCRUM</a:t>
            </a:r>
            <a:endParaRPr lang="es-CO" dirty="0"/>
          </a:p>
        </p:txBody>
      </p:sp>
      <p:pic>
        <p:nvPicPr>
          <p:cNvPr id="1026" name="Picture 2" descr="Cómo actualizar Java en tu ordenador">
            <a:extLst>
              <a:ext uri="{FF2B5EF4-FFF2-40B4-BE49-F238E27FC236}">
                <a16:creationId xmlns:a16="http://schemas.microsoft.com/office/drawing/2014/main" id="{CE1461D3-060E-4590-B4A0-CAF86F81A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92" y="303296"/>
            <a:ext cx="3391308" cy="129434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3770D9B-7198-474C-9B99-A81230B49E54}"/>
              </a:ext>
            </a:extLst>
          </p:cNvPr>
          <p:cNvSpPr txBox="1"/>
          <p:nvPr/>
        </p:nvSpPr>
        <p:spPr>
          <a:xfrm>
            <a:off x="1206674" y="2068667"/>
            <a:ext cx="9753600" cy="1569660"/>
          </a:xfrm>
          <a:prstGeom prst="rect">
            <a:avLst/>
          </a:prstGeom>
          <a:noFill/>
        </p:spPr>
        <p:txBody>
          <a:bodyPr wrap="square" rtlCol="0">
            <a:spAutoFit/>
          </a:bodyPr>
          <a:lstStyle/>
          <a:p>
            <a:pPr algn="just"/>
            <a:r>
              <a:rPr lang="es-MX" sz="3200" dirty="0"/>
              <a:t>El término “scrum” originalmente surge de un tipo de formación que se realiza en rugby, en la cual los jugadores tienen que sacar la pelota sin tocarla con las manos.</a:t>
            </a:r>
          </a:p>
        </p:txBody>
      </p:sp>
      <p:pic>
        <p:nvPicPr>
          <p:cNvPr id="3" name="Picture 2" descr="Leyes del Juego de Rugby: Ley 19 : Scrum">
            <a:extLst>
              <a:ext uri="{FF2B5EF4-FFF2-40B4-BE49-F238E27FC236}">
                <a16:creationId xmlns:a16="http://schemas.microsoft.com/office/drawing/2014/main" id="{AA394D70-194F-4E73-A6AE-C9CB4ADD31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28" t="-3614" r="16310" b="3614"/>
          <a:stretch/>
        </p:blipFill>
        <p:spPr bwMode="auto">
          <a:xfrm rot="5400000">
            <a:off x="4469276" y="2379930"/>
            <a:ext cx="2907926" cy="544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59780"/>
      </p:ext>
    </p:extLst>
  </p:cSld>
  <p:clrMapOvr>
    <a:masterClrMapping/>
  </p:clrMapOvr>
</p:sld>
</file>

<file path=ppt/theme/theme1.xml><?xml version="1.0" encoding="utf-8"?>
<a:theme xmlns:a="http://schemas.openxmlformats.org/drawingml/2006/main" name="Tema sin fotograf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con fotografia o gráf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1230</Words>
  <Application>Microsoft Office PowerPoint</Application>
  <PresentationFormat>Panorámica</PresentationFormat>
  <Paragraphs>146</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35</vt:i4>
      </vt:variant>
    </vt:vector>
  </HeadingPairs>
  <TitlesOfParts>
    <vt:vector size="40" baseType="lpstr">
      <vt:lpstr>Arial</vt:lpstr>
      <vt:lpstr>Calibri</vt:lpstr>
      <vt:lpstr>Calibri Light</vt:lpstr>
      <vt:lpstr>Tema sin fotografia</vt:lpstr>
      <vt:lpstr>Tema con fotografia o gráficos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Erika Miosoti Faura Arellano</dc:creator>
  <cp:lastModifiedBy>José M Dager Montoya</cp:lastModifiedBy>
  <cp:revision>24</cp:revision>
  <dcterms:created xsi:type="dcterms:W3CDTF">2021-04-23T20:46:27Z</dcterms:created>
  <dcterms:modified xsi:type="dcterms:W3CDTF">2021-09-04T17:05:52Z</dcterms:modified>
</cp:coreProperties>
</file>