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notesMasterIdLst>
    <p:notesMasterId r:id="rId21"/>
  </p:notesMasterIdLst>
  <p:sldIdLst>
    <p:sldId id="256" r:id="rId3"/>
    <p:sldId id="380" r:id="rId4"/>
    <p:sldId id="366" r:id="rId5"/>
    <p:sldId id="378" r:id="rId6"/>
    <p:sldId id="379" r:id="rId7"/>
    <p:sldId id="371" r:id="rId8"/>
    <p:sldId id="368" r:id="rId9"/>
    <p:sldId id="369" r:id="rId10"/>
    <p:sldId id="370" r:id="rId11"/>
    <p:sldId id="381" r:id="rId12"/>
    <p:sldId id="382" r:id="rId13"/>
    <p:sldId id="372" r:id="rId14"/>
    <p:sldId id="373" r:id="rId15"/>
    <p:sldId id="374" r:id="rId16"/>
    <p:sldId id="375" r:id="rId17"/>
    <p:sldId id="376" r:id="rId18"/>
    <p:sldId id="377" r:id="rId19"/>
    <p:sldId id="258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07" autoAdjust="0"/>
  </p:normalViewPr>
  <p:slideViewPr>
    <p:cSldViewPr snapToGrid="0" snapToObjects="1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90D49-D910-42D5-99B7-5073FD93D41C}" type="datetimeFigureOut">
              <a:rPr lang="es-CO" smtClean="0"/>
              <a:t>2/10/2021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8D03-A181-433A-8246-C48D39DA3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4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461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949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58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96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7700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706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2807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2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907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5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33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33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52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39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136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18D03-A181-433A-8246-C48D39DA3BE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FA89-649A-4CD4-8CA0-922BD950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034C3-6623-4312-ACFB-C94C4A14F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4247F-4748-4C83-86EB-35ADCD5D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4-A862-479B-BE2C-2441143E5171}" type="datetimeFigureOut">
              <a:rPr lang="es-CO" smtClean="0"/>
              <a:t>2/10/2021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E6219-BDEB-4EE1-A175-07A7C207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E246E-C529-439F-BD09-1F68055F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AD98-0019-4938-BC07-EAA4EBD70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6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02/10/2021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6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919E8-86DF-6546-9A0D-32DA6196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7"/>
            <a:ext cx="12192000" cy="68312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1408CB-C8AA-3B4B-AEFF-DF0C3F0BA403}"/>
              </a:ext>
            </a:extLst>
          </p:cNvPr>
          <p:cNvSpPr txBox="1"/>
          <p:nvPr/>
        </p:nvSpPr>
        <p:spPr>
          <a:xfrm>
            <a:off x="745352" y="3006163"/>
            <a:ext cx="3684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classList</a:t>
            </a:r>
            <a:r>
              <a:rPr lang="es-MX" sz="2800" dirty="0"/>
              <a:t>: Objeto que permite adicionar o eliminar clases.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Sus métodos son: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contains</a:t>
            </a:r>
            <a:r>
              <a:rPr lang="es-MX" sz="2800" dirty="0"/>
              <a:t>(“</a:t>
            </a:r>
            <a:r>
              <a:rPr lang="es-MX" sz="2800" dirty="0" err="1"/>
              <a:t>nombreClase</a:t>
            </a:r>
            <a:r>
              <a:rPr lang="es-MX" sz="2800" dirty="0"/>
              <a:t>”): Devuelve true/false si el elemento tiene una clase.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8A6D66-2FFC-4885-9771-BF7BC8AF1E22}"/>
              </a:ext>
            </a:extLst>
          </p:cNvPr>
          <p:cNvSpPr txBox="1"/>
          <p:nvPr/>
        </p:nvSpPr>
        <p:spPr>
          <a:xfrm>
            <a:off x="1219201" y="4968427"/>
            <a:ext cx="9741073" cy="492443"/>
          </a:xfrm>
          <a:custGeom>
            <a:avLst/>
            <a:gdLst>
              <a:gd name="connsiteX0" fmla="*/ 0 w 9741073"/>
              <a:gd name="connsiteY0" fmla="*/ 0 h 492443"/>
              <a:gd name="connsiteX1" fmla="*/ 9741073 w 9741073"/>
              <a:gd name="connsiteY1" fmla="*/ 0 h 492443"/>
              <a:gd name="connsiteX2" fmla="*/ 9741073 w 9741073"/>
              <a:gd name="connsiteY2" fmla="*/ 492443 h 492443"/>
              <a:gd name="connsiteX3" fmla="*/ 0 w 9741073"/>
              <a:gd name="connsiteY3" fmla="*/ 492443 h 492443"/>
              <a:gd name="connsiteX4" fmla="*/ 0 w 9741073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073" h="492443" fill="none" extrusionOk="0">
                <a:moveTo>
                  <a:pt x="0" y="0"/>
                </a:moveTo>
                <a:cubicBezTo>
                  <a:pt x="4822488" y="93161"/>
                  <a:pt x="8404346" y="-49753"/>
                  <a:pt x="9741073" y="0"/>
                </a:cubicBezTo>
                <a:cubicBezTo>
                  <a:pt x="9756822" y="153395"/>
                  <a:pt x="9762218" y="388220"/>
                  <a:pt x="9741073" y="492443"/>
                </a:cubicBezTo>
                <a:cubicBezTo>
                  <a:pt x="7375055" y="398977"/>
                  <a:pt x="2979124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9741073" h="492443" stroke="0" extrusionOk="0">
                <a:moveTo>
                  <a:pt x="0" y="0"/>
                </a:moveTo>
                <a:cubicBezTo>
                  <a:pt x="3957689" y="20036"/>
                  <a:pt x="7365307" y="81052"/>
                  <a:pt x="9741073" y="0"/>
                </a:cubicBezTo>
                <a:cubicBezTo>
                  <a:pt x="9780015" y="155663"/>
                  <a:pt x="9773343" y="313661"/>
                  <a:pt x="9741073" y="492443"/>
                </a:cubicBezTo>
                <a:cubicBezTo>
                  <a:pt x="7475016" y="475053"/>
                  <a:pt x="365900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</a:t>
            </a:r>
            <a:r>
              <a:rPr lang="es-MX" sz="2600" dirty="0" err="1"/>
              <a:t>bool</a:t>
            </a:r>
            <a:r>
              <a:rPr lang="es-MX" sz="2600" dirty="0"/>
              <a:t> = </a:t>
            </a:r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classList</a:t>
            </a:r>
            <a:r>
              <a:rPr lang="es-MX" sz="2600" dirty="0"/>
              <a:t>. </a:t>
            </a:r>
            <a:r>
              <a:rPr lang="es-MX" sz="2600" dirty="0" err="1"/>
              <a:t>contains</a:t>
            </a:r>
            <a:r>
              <a:rPr lang="es-MX" sz="2600" dirty="0"/>
              <a:t>(“clase”);</a:t>
            </a:r>
            <a:endParaRPr lang="es-CO" sz="2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4D69CB-6EA5-48F2-B040-578BECA1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616C9130-5FE2-43B8-BB7A-E0E8AE95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classList</a:t>
            </a:r>
            <a:r>
              <a:rPr lang="es-MX" sz="2800" dirty="0"/>
              <a:t>: Objeto que permite adicionar o eliminar clases.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Sus métodos son: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remove</a:t>
            </a:r>
            <a:r>
              <a:rPr lang="es-MX" sz="2800" dirty="0"/>
              <a:t>(“</a:t>
            </a:r>
            <a:r>
              <a:rPr lang="es-MX" sz="2800" dirty="0" err="1"/>
              <a:t>nombreClase</a:t>
            </a:r>
            <a:r>
              <a:rPr lang="es-MX" sz="2800" dirty="0"/>
              <a:t>”,”</a:t>
            </a:r>
            <a:r>
              <a:rPr lang="es-MX" sz="2800" dirty="0" err="1"/>
              <a:t>otraClase</a:t>
            </a:r>
            <a:r>
              <a:rPr lang="es-MX" sz="2800" dirty="0"/>
              <a:t>”): Elimina una o más clases.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79393E-2434-4D03-8D3D-3308A7F215F3}"/>
              </a:ext>
            </a:extLst>
          </p:cNvPr>
          <p:cNvSpPr txBox="1"/>
          <p:nvPr/>
        </p:nvSpPr>
        <p:spPr>
          <a:xfrm>
            <a:off x="2000685" y="5007139"/>
            <a:ext cx="8178103" cy="492443"/>
          </a:xfrm>
          <a:custGeom>
            <a:avLst/>
            <a:gdLst>
              <a:gd name="connsiteX0" fmla="*/ 0 w 8178103"/>
              <a:gd name="connsiteY0" fmla="*/ 0 h 492443"/>
              <a:gd name="connsiteX1" fmla="*/ 8178103 w 8178103"/>
              <a:gd name="connsiteY1" fmla="*/ 0 h 492443"/>
              <a:gd name="connsiteX2" fmla="*/ 8178103 w 8178103"/>
              <a:gd name="connsiteY2" fmla="*/ 492443 h 492443"/>
              <a:gd name="connsiteX3" fmla="*/ 0 w 8178103"/>
              <a:gd name="connsiteY3" fmla="*/ 492443 h 492443"/>
              <a:gd name="connsiteX4" fmla="*/ 0 w 8178103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8103" h="492443" fill="none" extrusionOk="0">
                <a:moveTo>
                  <a:pt x="0" y="0"/>
                </a:moveTo>
                <a:cubicBezTo>
                  <a:pt x="3102367" y="93161"/>
                  <a:pt x="7353392" y="-49753"/>
                  <a:pt x="8178103" y="0"/>
                </a:cubicBezTo>
                <a:cubicBezTo>
                  <a:pt x="8193852" y="153395"/>
                  <a:pt x="8199248" y="388220"/>
                  <a:pt x="8178103" y="492443"/>
                </a:cubicBezTo>
                <a:cubicBezTo>
                  <a:pt x="6731101" y="398977"/>
                  <a:pt x="824805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178103" h="492443" stroke="0" extrusionOk="0">
                <a:moveTo>
                  <a:pt x="0" y="0"/>
                </a:moveTo>
                <a:cubicBezTo>
                  <a:pt x="1155338" y="20036"/>
                  <a:pt x="4377560" y="81052"/>
                  <a:pt x="8178103" y="0"/>
                </a:cubicBezTo>
                <a:cubicBezTo>
                  <a:pt x="8217045" y="155663"/>
                  <a:pt x="8210373" y="313661"/>
                  <a:pt x="8178103" y="492443"/>
                </a:cubicBezTo>
                <a:cubicBezTo>
                  <a:pt x="4555800" y="475053"/>
                  <a:pt x="233640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classList.remove</a:t>
            </a:r>
            <a:r>
              <a:rPr lang="es-MX" sz="2600" dirty="0"/>
              <a:t>(“clase”);</a:t>
            </a:r>
            <a:endParaRPr lang="es-CO" sz="2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938BAE-C872-4220-86A1-A526A56AF7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7997669A-5FDE-4A31-86B8-C4E15B8A5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9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innerHTML</a:t>
            </a:r>
            <a:r>
              <a:rPr lang="es-MX" sz="2800" dirty="0"/>
              <a:t>: Obtiene o actualiza el contenido de un elemento, es útil para reemplazar el código HTML de un elemento.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1534F-6919-4316-AB5C-FB13C2D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7940" y="311312"/>
            <a:ext cx="1484231" cy="14842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14037E-D914-4489-B10E-7B47518908AF}"/>
              </a:ext>
            </a:extLst>
          </p:cNvPr>
          <p:cNvSpPr txBox="1"/>
          <p:nvPr/>
        </p:nvSpPr>
        <p:spPr>
          <a:xfrm>
            <a:off x="1962810" y="4145067"/>
            <a:ext cx="8268789" cy="492443"/>
          </a:xfrm>
          <a:custGeom>
            <a:avLst/>
            <a:gdLst>
              <a:gd name="connsiteX0" fmla="*/ 0 w 8268789"/>
              <a:gd name="connsiteY0" fmla="*/ 0 h 492443"/>
              <a:gd name="connsiteX1" fmla="*/ 8268789 w 8268789"/>
              <a:gd name="connsiteY1" fmla="*/ 0 h 492443"/>
              <a:gd name="connsiteX2" fmla="*/ 8268789 w 8268789"/>
              <a:gd name="connsiteY2" fmla="*/ 492443 h 492443"/>
              <a:gd name="connsiteX3" fmla="*/ 0 w 8268789"/>
              <a:gd name="connsiteY3" fmla="*/ 492443 h 492443"/>
              <a:gd name="connsiteX4" fmla="*/ 0 w 8268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8789" h="492443" fill="none" extrusionOk="0">
                <a:moveTo>
                  <a:pt x="0" y="0"/>
                </a:moveTo>
                <a:cubicBezTo>
                  <a:pt x="3688283" y="93161"/>
                  <a:pt x="6996173" y="-49753"/>
                  <a:pt x="8268789" y="0"/>
                </a:cubicBezTo>
                <a:cubicBezTo>
                  <a:pt x="8284538" y="153395"/>
                  <a:pt x="8289934" y="388220"/>
                  <a:pt x="8268789" y="492443"/>
                </a:cubicBezTo>
                <a:cubicBezTo>
                  <a:pt x="6592069" y="398977"/>
                  <a:pt x="309297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268789" h="492443" stroke="0" extrusionOk="0">
                <a:moveTo>
                  <a:pt x="0" y="0"/>
                </a:moveTo>
                <a:cubicBezTo>
                  <a:pt x="1091858" y="20036"/>
                  <a:pt x="5204304" y="81052"/>
                  <a:pt x="8268789" y="0"/>
                </a:cubicBezTo>
                <a:cubicBezTo>
                  <a:pt x="8307731" y="155663"/>
                  <a:pt x="8301059" y="313661"/>
                  <a:pt x="8268789" y="492443"/>
                </a:cubicBezTo>
                <a:cubicBezTo>
                  <a:pt x="5871288" y="475053"/>
                  <a:pt x="3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</a:t>
            </a:r>
            <a:r>
              <a:rPr lang="es-MX" sz="2600" dirty="0" err="1"/>
              <a:t>html</a:t>
            </a:r>
            <a:r>
              <a:rPr lang="es-MX" sz="2600" dirty="0"/>
              <a:t> = </a:t>
            </a:r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innerHTML</a:t>
            </a:r>
            <a:r>
              <a:rPr lang="es-MX" sz="2600" dirty="0"/>
              <a:t>;</a:t>
            </a:r>
            <a:endParaRPr lang="es-CO" sz="2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4E1120-E096-46BC-9FF0-077FBE858272}"/>
              </a:ext>
            </a:extLst>
          </p:cNvPr>
          <p:cNvSpPr txBox="1"/>
          <p:nvPr/>
        </p:nvSpPr>
        <p:spPr>
          <a:xfrm>
            <a:off x="1962810" y="4937283"/>
            <a:ext cx="8268789" cy="492443"/>
          </a:xfrm>
          <a:custGeom>
            <a:avLst/>
            <a:gdLst>
              <a:gd name="connsiteX0" fmla="*/ 0 w 8268789"/>
              <a:gd name="connsiteY0" fmla="*/ 0 h 492443"/>
              <a:gd name="connsiteX1" fmla="*/ 8268789 w 8268789"/>
              <a:gd name="connsiteY1" fmla="*/ 0 h 492443"/>
              <a:gd name="connsiteX2" fmla="*/ 8268789 w 8268789"/>
              <a:gd name="connsiteY2" fmla="*/ 492443 h 492443"/>
              <a:gd name="connsiteX3" fmla="*/ 0 w 8268789"/>
              <a:gd name="connsiteY3" fmla="*/ 492443 h 492443"/>
              <a:gd name="connsiteX4" fmla="*/ 0 w 8268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8789" h="492443" fill="none" extrusionOk="0">
                <a:moveTo>
                  <a:pt x="0" y="0"/>
                </a:moveTo>
                <a:cubicBezTo>
                  <a:pt x="3688283" y="93161"/>
                  <a:pt x="6996173" y="-49753"/>
                  <a:pt x="8268789" y="0"/>
                </a:cubicBezTo>
                <a:cubicBezTo>
                  <a:pt x="8284538" y="153395"/>
                  <a:pt x="8289934" y="388220"/>
                  <a:pt x="8268789" y="492443"/>
                </a:cubicBezTo>
                <a:cubicBezTo>
                  <a:pt x="6592069" y="398977"/>
                  <a:pt x="309297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268789" h="492443" stroke="0" extrusionOk="0">
                <a:moveTo>
                  <a:pt x="0" y="0"/>
                </a:moveTo>
                <a:cubicBezTo>
                  <a:pt x="1091858" y="20036"/>
                  <a:pt x="5204304" y="81052"/>
                  <a:pt x="8268789" y="0"/>
                </a:cubicBezTo>
                <a:cubicBezTo>
                  <a:pt x="8307731" y="155663"/>
                  <a:pt x="8301059" y="313661"/>
                  <a:pt x="8268789" y="492443"/>
                </a:cubicBezTo>
                <a:cubicBezTo>
                  <a:pt x="5871288" y="475053"/>
                  <a:pt x="3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innerHTML</a:t>
            </a:r>
            <a:r>
              <a:rPr lang="es-MX" sz="2600" dirty="0"/>
              <a:t> = “</a:t>
            </a:r>
            <a:r>
              <a:rPr lang="es-MX" sz="2600" dirty="0" err="1"/>
              <a:t>value</a:t>
            </a:r>
            <a:r>
              <a:rPr lang="es-MX" sz="2600" dirty="0"/>
              <a:t>”;</a:t>
            </a:r>
            <a:endParaRPr lang="es-CO" sz="2600" dirty="0"/>
          </a:p>
        </p:txBody>
      </p:sp>
    </p:spTree>
    <p:extLst>
      <p:ext uri="{BB962C8B-B14F-4D97-AF65-F5344CB8AC3E}">
        <p14:creationId xmlns:p14="http://schemas.microsoft.com/office/powerpoint/2010/main" val="12073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style</a:t>
            </a:r>
            <a:r>
              <a:rPr lang="es-MX" sz="2800" dirty="0"/>
              <a:t>: Obtiene o actualiza los estilos de un elemento. Para asignar un estilo se debe especificar la propiedad CSS y su valor correspondiente.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5FDEC2-B43D-4AC2-B3AC-01530FD11C0B}"/>
              </a:ext>
            </a:extLst>
          </p:cNvPr>
          <p:cNvSpPr txBox="1"/>
          <p:nvPr/>
        </p:nvSpPr>
        <p:spPr>
          <a:xfrm>
            <a:off x="1962810" y="4327949"/>
            <a:ext cx="8268789" cy="492443"/>
          </a:xfrm>
          <a:custGeom>
            <a:avLst/>
            <a:gdLst>
              <a:gd name="connsiteX0" fmla="*/ 0 w 8268789"/>
              <a:gd name="connsiteY0" fmla="*/ 0 h 492443"/>
              <a:gd name="connsiteX1" fmla="*/ 8268789 w 8268789"/>
              <a:gd name="connsiteY1" fmla="*/ 0 h 492443"/>
              <a:gd name="connsiteX2" fmla="*/ 8268789 w 8268789"/>
              <a:gd name="connsiteY2" fmla="*/ 492443 h 492443"/>
              <a:gd name="connsiteX3" fmla="*/ 0 w 8268789"/>
              <a:gd name="connsiteY3" fmla="*/ 492443 h 492443"/>
              <a:gd name="connsiteX4" fmla="*/ 0 w 8268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8789" h="492443" fill="none" extrusionOk="0">
                <a:moveTo>
                  <a:pt x="0" y="0"/>
                </a:moveTo>
                <a:cubicBezTo>
                  <a:pt x="3688283" y="93161"/>
                  <a:pt x="6996173" y="-49753"/>
                  <a:pt x="8268789" y="0"/>
                </a:cubicBezTo>
                <a:cubicBezTo>
                  <a:pt x="8284538" y="153395"/>
                  <a:pt x="8289934" y="388220"/>
                  <a:pt x="8268789" y="492443"/>
                </a:cubicBezTo>
                <a:cubicBezTo>
                  <a:pt x="6592069" y="398977"/>
                  <a:pt x="309297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268789" h="492443" stroke="0" extrusionOk="0">
                <a:moveTo>
                  <a:pt x="0" y="0"/>
                </a:moveTo>
                <a:cubicBezTo>
                  <a:pt x="1091858" y="20036"/>
                  <a:pt x="5204304" y="81052"/>
                  <a:pt x="8268789" y="0"/>
                </a:cubicBezTo>
                <a:cubicBezTo>
                  <a:pt x="8307731" y="155663"/>
                  <a:pt x="8301059" y="313661"/>
                  <a:pt x="8268789" y="492443"/>
                </a:cubicBezTo>
                <a:cubicBezTo>
                  <a:pt x="5871288" y="475053"/>
                  <a:pt x="3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estilos = </a:t>
            </a:r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style</a:t>
            </a:r>
            <a:r>
              <a:rPr lang="es-MX" sz="2600" dirty="0"/>
              <a:t>;</a:t>
            </a:r>
            <a:endParaRPr lang="es-CO" sz="2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EA4E34-651E-4BB7-B4BC-F0455F9B9393}"/>
              </a:ext>
            </a:extLst>
          </p:cNvPr>
          <p:cNvSpPr txBox="1"/>
          <p:nvPr/>
        </p:nvSpPr>
        <p:spPr>
          <a:xfrm>
            <a:off x="1589800" y="5120165"/>
            <a:ext cx="8999873" cy="492443"/>
          </a:xfrm>
          <a:custGeom>
            <a:avLst/>
            <a:gdLst>
              <a:gd name="connsiteX0" fmla="*/ 0 w 8999873"/>
              <a:gd name="connsiteY0" fmla="*/ 0 h 492443"/>
              <a:gd name="connsiteX1" fmla="*/ 8999873 w 8999873"/>
              <a:gd name="connsiteY1" fmla="*/ 0 h 492443"/>
              <a:gd name="connsiteX2" fmla="*/ 8999873 w 8999873"/>
              <a:gd name="connsiteY2" fmla="*/ 492443 h 492443"/>
              <a:gd name="connsiteX3" fmla="*/ 0 w 8999873"/>
              <a:gd name="connsiteY3" fmla="*/ 492443 h 492443"/>
              <a:gd name="connsiteX4" fmla="*/ 0 w 8999873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9873" h="492443" fill="none" extrusionOk="0">
                <a:moveTo>
                  <a:pt x="0" y="0"/>
                </a:moveTo>
                <a:cubicBezTo>
                  <a:pt x="2551032" y="93161"/>
                  <a:pt x="5455549" y="-49753"/>
                  <a:pt x="8999873" y="0"/>
                </a:cubicBezTo>
                <a:cubicBezTo>
                  <a:pt x="9015622" y="153395"/>
                  <a:pt x="9021018" y="388220"/>
                  <a:pt x="8999873" y="492443"/>
                </a:cubicBezTo>
                <a:cubicBezTo>
                  <a:pt x="5304212" y="398977"/>
                  <a:pt x="4467190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999873" h="492443" stroke="0" extrusionOk="0">
                <a:moveTo>
                  <a:pt x="0" y="0"/>
                </a:moveTo>
                <a:cubicBezTo>
                  <a:pt x="4180049" y="20036"/>
                  <a:pt x="4752884" y="81052"/>
                  <a:pt x="8999873" y="0"/>
                </a:cubicBezTo>
                <a:cubicBezTo>
                  <a:pt x="9038815" y="155663"/>
                  <a:pt x="9032143" y="313661"/>
                  <a:pt x="8999873" y="492443"/>
                </a:cubicBezTo>
                <a:cubicBezTo>
                  <a:pt x="7770270" y="475053"/>
                  <a:pt x="2735335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style.background</a:t>
            </a:r>
            <a:r>
              <a:rPr lang="es-MX" sz="2600" dirty="0"/>
              <a:t> = “</a:t>
            </a:r>
            <a:r>
              <a:rPr lang="es-MX" sz="2600" dirty="0" err="1"/>
              <a:t>value</a:t>
            </a:r>
            <a:r>
              <a:rPr lang="es-MX" sz="2600" dirty="0"/>
              <a:t>”;</a:t>
            </a:r>
            <a:endParaRPr lang="es-CO" sz="2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55A6AC-DDC9-44DA-BB85-8832BFDB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9A7C8A9C-564C-43AF-98AD-95C1FD38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1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textContent</a:t>
            </a:r>
            <a:r>
              <a:rPr lang="es-MX" sz="2800" dirty="0"/>
              <a:t>: Obtiene el texto de un elemento.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34D051-A5B5-4BFB-8199-6625518AA2B2}"/>
              </a:ext>
            </a:extLst>
          </p:cNvPr>
          <p:cNvSpPr txBox="1"/>
          <p:nvPr/>
        </p:nvSpPr>
        <p:spPr>
          <a:xfrm>
            <a:off x="1962810" y="4105878"/>
            <a:ext cx="8268789" cy="492443"/>
          </a:xfrm>
          <a:custGeom>
            <a:avLst/>
            <a:gdLst>
              <a:gd name="connsiteX0" fmla="*/ 0 w 8268789"/>
              <a:gd name="connsiteY0" fmla="*/ 0 h 492443"/>
              <a:gd name="connsiteX1" fmla="*/ 8268789 w 8268789"/>
              <a:gd name="connsiteY1" fmla="*/ 0 h 492443"/>
              <a:gd name="connsiteX2" fmla="*/ 8268789 w 8268789"/>
              <a:gd name="connsiteY2" fmla="*/ 492443 h 492443"/>
              <a:gd name="connsiteX3" fmla="*/ 0 w 8268789"/>
              <a:gd name="connsiteY3" fmla="*/ 492443 h 492443"/>
              <a:gd name="connsiteX4" fmla="*/ 0 w 8268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8789" h="492443" fill="none" extrusionOk="0">
                <a:moveTo>
                  <a:pt x="0" y="0"/>
                </a:moveTo>
                <a:cubicBezTo>
                  <a:pt x="3688283" y="93161"/>
                  <a:pt x="6996173" y="-49753"/>
                  <a:pt x="8268789" y="0"/>
                </a:cubicBezTo>
                <a:cubicBezTo>
                  <a:pt x="8284538" y="153395"/>
                  <a:pt x="8289934" y="388220"/>
                  <a:pt x="8268789" y="492443"/>
                </a:cubicBezTo>
                <a:cubicBezTo>
                  <a:pt x="6592069" y="398977"/>
                  <a:pt x="309297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268789" h="492443" stroke="0" extrusionOk="0">
                <a:moveTo>
                  <a:pt x="0" y="0"/>
                </a:moveTo>
                <a:cubicBezTo>
                  <a:pt x="1091858" y="20036"/>
                  <a:pt x="5204304" y="81052"/>
                  <a:pt x="8268789" y="0"/>
                </a:cubicBezTo>
                <a:cubicBezTo>
                  <a:pt x="8307731" y="155663"/>
                  <a:pt x="8301059" y="313661"/>
                  <a:pt x="8268789" y="492443"/>
                </a:cubicBezTo>
                <a:cubicBezTo>
                  <a:pt x="5871288" y="475053"/>
                  <a:pt x="3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texto = </a:t>
            </a:r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textContent</a:t>
            </a:r>
            <a:r>
              <a:rPr lang="es-MX" sz="2600" dirty="0"/>
              <a:t>;</a:t>
            </a:r>
            <a:endParaRPr lang="es-CO" sz="2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A8EB9B-6823-46F5-83D3-DE298A73C960}"/>
              </a:ext>
            </a:extLst>
          </p:cNvPr>
          <p:cNvSpPr txBox="1"/>
          <p:nvPr/>
        </p:nvSpPr>
        <p:spPr>
          <a:xfrm>
            <a:off x="2213134" y="4897619"/>
            <a:ext cx="7768140" cy="492443"/>
          </a:xfrm>
          <a:custGeom>
            <a:avLst/>
            <a:gdLst>
              <a:gd name="connsiteX0" fmla="*/ 0 w 7768140"/>
              <a:gd name="connsiteY0" fmla="*/ 0 h 492443"/>
              <a:gd name="connsiteX1" fmla="*/ 7768140 w 7768140"/>
              <a:gd name="connsiteY1" fmla="*/ 0 h 492443"/>
              <a:gd name="connsiteX2" fmla="*/ 7768140 w 7768140"/>
              <a:gd name="connsiteY2" fmla="*/ 492443 h 492443"/>
              <a:gd name="connsiteX3" fmla="*/ 0 w 7768140"/>
              <a:gd name="connsiteY3" fmla="*/ 492443 h 492443"/>
              <a:gd name="connsiteX4" fmla="*/ 0 w 7768140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8140" h="492443" fill="none" extrusionOk="0">
                <a:moveTo>
                  <a:pt x="0" y="0"/>
                </a:moveTo>
                <a:cubicBezTo>
                  <a:pt x="3747948" y="93161"/>
                  <a:pt x="6048074" y="-49753"/>
                  <a:pt x="7768140" y="0"/>
                </a:cubicBezTo>
                <a:cubicBezTo>
                  <a:pt x="7783889" y="153395"/>
                  <a:pt x="7789285" y="388220"/>
                  <a:pt x="7768140" y="492443"/>
                </a:cubicBezTo>
                <a:cubicBezTo>
                  <a:pt x="4649337" y="398977"/>
                  <a:pt x="2229039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7768140" h="492443" stroke="0" extrusionOk="0">
                <a:moveTo>
                  <a:pt x="0" y="0"/>
                </a:moveTo>
                <a:cubicBezTo>
                  <a:pt x="1442312" y="20036"/>
                  <a:pt x="5102508" y="81052"/>
                  <a:pt x="7768140" y="0"/>
                </a:cubicBezTo>
                <a:cubicBezTo>
                  <a:pt x="7807082" y="155663"/>
                  <a:pt x="7800410" y="313661"/>
                  <a:pt x="7768140" y="492443"/>
                </a:cubicBezTo>
                <a:cubicBezTo>
                  <a:pt x="5033316" y="475053"/>
                  <a:pt x="350574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textContent</a:t>
            </a:r>
            <a:r>
              <a:rPr lang="es-MX" sz="2600" dirty="0"/>
              <a:t> = “</a:t>
            </a:r>
            <a:r>
              <a:rPr lang="es-MX" sz="2600" dirty="0" err="1"/>
              <a:t>value</a:t>
            </a:r>
            <a:r>
              <a:rPr lang="es-MX" sz="2600" dirty="0"/>
              <a:t>”;</a:t>
            </a:r>
            <a:endParaRPr lang="es-CO" sz="2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C3746F-6B82-4BF2-9571-91F47CCB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2B602F5C-8923-4A2D-905C-4DA6A74EF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Métodos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addEventListener</a:t>
            </a:r>
            <a:r>
              <a:rPr lang="es-MX" sz="2800" dirty="0"/>
              <a:t>(</a:t>
            </a:r>
            <a:r>
              <a:rPr lang="es-MX" sz="2800" dirty="0" err="1"/>
              <a:t>event</a:t>
            </a:r>
            <a:r>
              <a:rPr lang="es-MX" sz="2800" dirty="0"/>
              <a:t>, </a:t>
            </a:r>
            <a:r>
              <a:rPr lang="es-MX" sz="2800" dirty="0" err="1"/>
              <a:t>function</a:t>
            </a:r>
            <a:r>
              <a:rPr lang="es-MX" sz="2800" dirty="0"/>
              <a:t>, </a:t>
            </a:r>
            <a:r>
              <a:rPr lang="es-MX" sz="2800" dirty="0" err="1"/>
              <a:t>caputure</a:t>
            </a:r>
            <a:r>
              <a:rPr lang="es-MX" sz="2800" dirty="0"/>
              <a:t>?): Adiciona un escuchador de eventos y el comportamiento si es ejecutado el evento.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algn="ctr"/>
            <a:r>
              <a:rPr lang="es-MX" sz="2800" dirty="0">
                <a:hlinkClick r:id="rId3"/>
              </a:rPr>
              <a:t>https://www.w3schools.com/jsref/dom_obj_event.asp</a:t>
            </a: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6282A2-4286-44C9-AC22-1865B570292C}"/>
              </a:ext>
            </a:extLst>
          </p:cNvPr>
          <p:cNvSpPr txBox="1"/>
          <p:nvPr/>
        </p:nvSpPr>
        <p:spPr>
          <a:xfrm>
            <a:off x="1097280" y="4388961"/>
            <a:ext cx="9741074" cy="492443"/>
          </a:xfrm>
          <a:custGeom>
            <a:avLst/>
            <a:gdLst>
              <a:gd name="connsiteX0" fmla="*/ 0 w 9741074"/>
              <a:gd name="connsiteY0" fmla="*/ 0 h 492443"/>
              <a:gd name="connsiteX1" fmla="*/ 9741074 w 9741074"/>
              <a:gd name="connsiteY1" fmla="*/ 0 h 492443"/>
              <a:gd name="connsiteX2" fmla="*/ 9741074 w 9741074"/>
              <a:gd name="connsiteY2" fmla="*/ 492443 h 492443"/>
              <a:gd name="connsiteX3" fmla="*/ 0 w 9741074"/>
              <a:gd name="connsiteY3" fmla="*/ 492443 h 492443"/>
              <a:gd name="connsiteX4" fmla="*/ 0 w 9741074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074" h="492443" fill="none" extrusionOk="0">
                <a:moveTo>
                  <a:pt x="0" y="0"/>
                </a:moveTo>
                <a:cubicBezTo>
                  <a:pt x="4822341" y="93161"/>
                  <a:pt x="8404190" y="-49753"/>
                  <a:pt x="9741074" y="0"/>
                </a:cubicBezTo>
                <a:cubicBezTo>
                  <a:pt x="9756823" y="153395"/>
                  <a:pt x="9762219" y="388220"/>
                  <a:pt x="9741074" y="492443"/>
                </a:cubicBezTo>
                <a:cubicBezTo>
                  <a:pt x="7375237" y="398977"/>
                  <a:pt x="2979268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9741074" h="492443" stroke="0" extrusionOk="0">
                <a:moveTo>
                  <a:pt x="0" y="0"/>
                </a:moveTo>
                <a:cubicBezTo>
                  <a:pt x="3957689" y="20036"/>
                  <a:pt x="7365223" y="81052"/>
                  <a:pt x="9741074" y="0"/>
                </a:cubicBezTo>
                <a:cubicBezTo>
                  <a:pt x="9780016" y="155663"/>
                  <a:pt x="9773344" y="313661"/>
                  <a:pt x="9741074" y="492443"/>
                </a:cubicBezTo>
                <a:cubicBezTo>
                  <a:pt x="7475365" y="475053"/>
                  <a:pt x="365907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body</a:t>
            </a:r>
            <a:r>
              <a:rPr lang="es-MX" sz="2600" dirty="0"/>
              <a:t>”).</a:t>
            </a:r>
            <a:r>
              <a:rPr lang="es-MX" sz="2600" dirty="0" err="1"/>
              <a:t>addEventListener</a:t>
            </a:r>
            <a:r>
              <a:rPr lang="es-MX" sz="2600" dirty="0"/>
              <a:t>(“</a:t>
            </a:r>
            <a:r>
              <a:rPr lang="es-MX" sz="2600" dirty="0" err="1"/>
              <a:t>click</a:t>
            </a:r>
            <a:r>
              <a:rPr lang="es-MX" sz="2600" dirty="0"/>
              <a:t>”,</a:t>
            </a:r>
            <a:r>
              <a:rPr lang="es-MX" sz="2600" dirty="0" err="1"/>
              <a:t>funcion</a:t>
            </a:r>
            <a:r>
              <a:rPr lang="es-MX" sz="2600" dirty="0"/>
              <a:t>())</a:t>
            </a:r>
            <a:endParaRPr lang="es-CO" sz="2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3294BB-9433-4BB0-A18B-5D02F60939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97411CB7-EE66-443A-83F4-FC47085E6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3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Métodos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appendChild</a:t>
            </a:r>
            <a:r>
              <a:rPr lang="es-MX" sz="2800" dirty="0"/>
              <a:t>(</a:t>
            </a:r>
            <a:r>
              <a:rPr lang="es-MX" sz="2800" dirty="0" err="1"/>
              <a:t>element</a:t>
            </a:r>
            <a:r>
              <a:rPr lang="es-MX" sz="2800" dirty="0"/>
              <a:t>): Adiciona un nuevo elemento al final.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127655-20D7-4B63-A3A1-A1BE82E9C005}"/>
              </a:ext>
            </a:extLst>
          </p:cNvPr>
          <p:cNvSpPr txBox="1"/>
          <p:nvPr/>
        </p:nvSpPr>
        <p:spPr>
          <a:xfrm>
            <a:off x="2706378" y="3789417"/>
            <a:ext cx="6531586" cy="492443"/>
          </a:xfrm>
          <a:custGeom>
            <a:avLst/>
            <a:gdLst>
              <a:gd name="connsiteX0" fmla="*/ 0 w 6531586"/>
              <a:gd name="connsiteY0" fmla="*/ 0 h 492443"/>
              <a:gd name="connsiteX1" fmla="*/ 6531586 w 6531586"/>
              <a:gd name="connsiteY1" fmla="*/ 0 h 492443"/>
              <a:gd name="connsiteX2" fmla="*/ 6531586 w 6531586"/>
              <a:gd name="connsiteY2" fmla="*/ 492443 h 492443"/>
              <a:gd name="connsiteX3" fmla="*/ 0 w 6531586"/>
              <a:gd name="connsiteY3" fmla="*/ 492443 h 492443"/>
              <a:gd name="connsiteX4" fmla="*/ 0 w 6531586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586" h="492443" fill="none" extrusionOk="0">
                <a:moveTo>
                  <a:pt x="0" y="0"/>
                </a:moveTo>
                <a:cubicBezTo>
                  <a:pt x="2722178" y="93161"/>
                  <a:pt x="5808532" y="-49753"/>
                  <a:pt x="6531586" y="0"/>
                </a:cubicBezTo>
                <a:cubicBezTo>
                  <a:pt x="6547335" y="153395"/>
                  <a:pt x="6552731" y="388220"/>
                  <a:pt x="6531586" y="492443"/>
                </a:cubicBezTo>
                <a:cubicBezTo>
                  <a:pt x="4261371" y="398977"/>
                  <a:pt x="1599673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6531586" h="492443" stroke="0" extrusionOk="0">
                <a:moveTo>
                  <a:pt x="0" y="0"/>
                </a:moveTo>
                <a:cubicBezTo>
                  <a:pt x="2307900" y="20036"/>
                  <a:pt x="4927185" y="81052"/>
                  <a:pt x="6531586" y="0"/>
                </a:cubicBezTo>
                <a:cubicBezTo>
                  <a:pt x="6570528" y="155663"/>
                  <a:pt x="6563856" y="313661"/>
                  <a:pt x="6531586" y="492443"/>
                </a:cubicBezTo>
                <a:cubicBezTo>
                  <a:pt x="4609158" y="475053"/>
                  <a:pt x="97320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</a:t>
            </a:r>
            <a:r>
              <a:rPr lang="es-MX" sz="2600" dirty="0" err="1"/>
              <a:t>element</a:t>
            </a:r>
            <a:r>
              <a:rPr lang="es-MX" sz="2600" dirty="0"/>
              <a:t> = </a:t>
            </a:r>
            <a:r>
              <a:rPr lang="es-MX" sz="2600" dirty="0" err="1"/>
              <a:t>document.createElement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”);</a:t>
            </a:r>
            <a:endParaRPr lang="es-CO" sz="2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D5CC0C-107A-49C3-9C92-9EEF2CBF94A2}"/>
              </a:ext>
            </a:extLst>
          </p:cNvPr>
          <p:cNvSpPr txBox="1"/>
          <p:nvPr/>
        </p:nvSpPr>
        <p:spPr>
          <a:xfrm>
            <a:off x="2029943" y="4635183"/>
            <a:ext cx="8093771" cy="492443"/>
          </a:xfrm>
          <a:custGeom>
            <a:avLst/>
            <a:gdLst>
              <a:gd name="connsiteX0" fmla="*/ 0 w 8093771"/>
              <a:gd name="connsiteY0" fmla="*/ 0 h 492443"/>
              <a:gd name="connsiteX1" fmla="*/ 8093771 w 8093771"/>
              <a:gd name="connsiteY1" fmla="*/ 0 h 492443"/>
              <a:gd name="connsiteX2" fmla="*/ 8093771 w 8093771"/>
              <a:gd name="connsiteY2" fmla="*/ 492443 h 492443"/>
              <a:gd name="connsiteX3" fmla="*/ 0 w 8093771"/>
              <a:gd name="connsiteY3" fmla="*/ 492443 h 492443"/>
              <a:gd name="connsiteX4" fmla="*/ 0 w 8093771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3771" h="492443" fill="none" extrusionOk="0">
                <a:moveTo>
                  <a:pt x="0" y="0"/>
                </a:moveTo>
                <a:cubicBezTo>
                  <a:pt x="1748819" y="93161"/>
                  <a:pt x="6876897" y="-49753"/>
                  <a:pt x="8093771" y="0"/>
                </a:cubicBezTo>
                <a:cubicBezTo>
                  <a:pt x="8109520" y="153395"/>
                  <a:pt x="8114916" y="388220"/>
                  <a:pt x="8093771" y="492443"/>
                </a:cubicBezTo>
                <a:cubicBezTo>
                  <a:pt x="4593304" y="398977"/>
                  <a:pt x="2600013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093771" h="492443" stroke="0" extrusionOk="0">
                <a:moveTo>
                  <a:pt x="0" y="0"/>
                </a:moveTo>
                <a:cubicBezTo>
                  <a:pt x="1214370" y="20036"/>
                  <a:pt x="6361041" y="81052"/>
                  <a:pt x="8093771" y="0"/>
                </a:cubicBezTo>
                <a:cubicBezTo>
                  <a:pt x="8132713" y="155663"/>
                  <a:pt x="8126041" y="313661"/>
                  <a:pt x="8093771" y="492443"/>
                </a:cubicBezTo>
                <a:cubicBezTo>
                  <a:pt x="5111591" y="475053"/>
                  <a:pt x="138177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body</a:t>
            </a:r>
            <a:r>
              <a:rPr lang="es-MX" sz="2600" dirty="0"/>
              <a:t>”).</a:t>
            </a:r>
            <a:r>
              <a:rPr lang="es-MX" sz="2600" dirty="0" err="1"/>
              <a:t>appendChild</a:t>
            </a:r>
            <a:r>
              <a:rPr lang="es-MX" sz="2600" dirty="0"/>
              <a:t>(</a:t>
            </a:r>
            <a:r>
              <a:rPr lang="es-MX" sz="2600" dirty="0" err="1"/>
              <a:t>element</a:t>
            </a:r>
            <a:r>
              <a:rPr lang="es-MX" sz="2600" dirty="0"/>
              <a:t>)</a:t>
            </a:r>
            <a:endParaRPr lang="es-CO" sz="2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88983F-294F-4B29-BE20-02BE1C02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7C8EBD0F-C62A-4EDE-B17F-7A5330FC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9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Métodos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setAttribute</a:t>
            </a:r>
            <a:r>
              <a:rPr lang="es-MX" sz="2800" dirty="0"/>
              <a:t>(atributo, valor): Adiciona/Actualiza un atributo de un elemento.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F632BC-9B2D-400C-8BB1-2C3166066AF5}"/>
              </a:ext>
            </a:extLst>
          </p:cNvPr>
          <p:cNvSpPr txBox="1"/>
          <p:nvPr/>
        </p:nvSpPr>
        <p:spPr>
          <a:xfrm>
            <a:off x="1504674" y="4388961"/>
            <a:ext cx="9170125" cy="492443"/>
          </a:xfrm>
          <a:custGeom>
            <a:avLst/>
            <a:gdLst>
              <a:gd name="connsiteX0" fmla="*/ 0 w 9170125"/>
              <a:gd name="connsiteY0" fmla="*/ 0 h 492443"/>
              <a:gd name="connsiteX1" fmla="*/ 9170125 w 9170125"/>
              <a:gd name="connsiteY1" fmla="*/ 0 h 492443"/>
              <a:gd name="connsiteX2" fmla="*/ 9170125 w 9170125"/>
              <a:gd name="connsiteY2" fmla="*/ 492443 h 492443"/>
              <a:gd name="connsiteX3" fmla="*/ 0 w 9170125"/>
              <a:gd name="connsiteY3" fmla="*/ 492443 h 492443"/>
              <a:gd name="connsiteX4" fmla="*/ 0 w 917012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125" h="492443" fill="none" extrusionOk="0">
                <a:moveTo>
                  <a:pt x="0" y="0"/>
                </a:moveTo>
                <a:cubicBezTo>
                  <a:pt x="1004095" y="93161"/>
                  <a:pt x="5942244" y="-49753"/>
                  <a:pt x="9170125" y="0"/>
                </a:cubicBezTo>
                <a:cubicBezTo>
                  <a:pt x="9185874" y="153395"/>
                  <a:pt x="9191270" y="388220"/>
                  <a:pt x="9170125" y="492443"/>
                </a:cubicBezTo>
                <a:cubicBezTo>
                  <a:pt x="5882473" y="398977"/>
                  <a:pt x="1631019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9170125" h="492443" stroke="0" extrusionOk="0">
                <a:moveTo>
                  <a:pt x="0" y="0"/>
                </a:moveTo>
                <a:cubicBezTo>
                  <a:pt x="4128974" y="20036"/>
                  <a:pt x="7583182" y="81052"/>
                  <a:pt x="9170125" y="0"/>
                </a:cubicBezTo>
                <a:cubicBezTo>
                  <a:pt x="9209067" y="155663"/>
                  <a:pt x="9202395" y="313661"/>
                  <a:pt x="9170125" y="492443"/>
                </a:cubicBezTo>
                <a:cubicBezTo>
                  <a:pt x="6117634" y="475053"/>
                  <a:pt x="1700317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body</a:t>
            </a:r>
            <a:r>
              <a:rPr lang="es-MX" sz="2600" dirty="0"/>
              <a:t>”).</a:t>
            </a:r>
            <a:r>
              <a:rPr lang="es-MX" sz="2600" dirty="0" err="1"/>
              <a:t>setAtribute</a:t>
            </a:r>
            <a:r>
              <a:rPr lang="es-MX" sz="2600" dirty="0"/>
              <a:t>(“</a:t>
            </a:r>
            <a:r>
              <a:rPr lang="es-MX" sz="2600" dirty="0" err="1"/>
              <a:t>atributo”,”valor</a:t>
            </a:r>
            <a:r>
              <a:rPr lang="es-MX" sz="2600" dirty="0"/>
              <a:t>”)</a:t>
            </a:r>
            <a:endParaRPr lang="es-CO" sz="2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9AB150-501C-43DE-B17C-489BC63A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CC08801E-D41A-4FE9-AEC5-44B1F870C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1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Métodos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getElementById</a:t>
            </a:r>
            <a:r>
              <a:rPr lang="es-MX" sz="2800" dirty="0"/>
              <a:t>(): Selecciona un elemento HTML por su ID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getElementsByClassName</a:t>
            </a:r>
            <a:r>
              <a:rPr lang="es-MX" sz="2800" dirty="0"/>
              <a:t>(): Selecciona todos los elemento HTML con la clase especificada.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1CAB5-E43C-4A7E-AC07-6F0E5F68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747" y="3429000"/>
            <a:ext cx="5397651" cy="6409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6D5875-797F-443E-BE7C-2EBB4F540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747" y="5701546"/>
            <a:ext cx="5566791" cy="5308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1B59D88-7531-457D-9F1A-4F06294EAD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D561BAF2-0ED9-4F00-9308-D4908C91C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Métodos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getElementsByName</a:t>
            </a:r>
            <a:r>
              <a:rPr lang="es-MX" sz="2800" dirty="0"/>
              <a:t>(): Selecciona todos los elementos HTML con el atributo </a:t>
            </a:r>
            <a:r>
              <a:rPr lang="es-MX" sz="2800" dirty="0" err="1"/>
              <a:t>name</a:t>
            </a:r>
            <a:r>
              <a:rPr lang="es-MX" sz="2800" dirty="0"/>
              <a:t> especificado</a:t>
            </a:r>
          </a:p>
          <a:p>
            <a:pPr algn="just"/>
            <a:endParaRPr lang="es-MX" sz="2800" dirty="0"/>
          </a:p>
          <a:p>
            <a:pPr algn="just"/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getElementsByTagName</a:t>
            </a:r>
            <a:r>
              <a:rPr lang="es-MX" sz="2800" dirty="0"/>
              <a:t>(): Selecciona todos los elementos HTML con la etiqueta especificada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5964DE-ED87-427F-A80A-91A2EC80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286" y="5674565"/>
            <a:ext cx="6714902" cy="5995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C5DF6B-0BC0-4E9C-BA40-54CE64A13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34" y="3965950"/>
            <a:ext cx="5700806" cy="5339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D1849A-8ED5-4C59-A1CC-9623E25575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8AF4D582-7B25-454E-BE9D-8981DE85C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Métodos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createElement</a:t>
            </a:r>
            <a:r>
              <a:rPr lang="es-MX" sz="2800" dirty="0"/>
              <a:t>(tag): Crea un elemento HTML.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BDB722-3A30-4C5A-A057-9191AB65DC49}"/>
              </a:ext>
            </a:extLst>
          </p:cNvPr>
          <p:cNvSpPr txBox="1"/>
          <p:nvPr/>
        </p:nvSpPr>
        <p:spPr>
          <a:xfrm>
            <a:off x="2823944" y="4122846"/>
            <a:ext cx="6531586" cy="492443"/>
          </a:xfrm>
          <a:custGeom>
            <a:avLst/>
            <a:gdLst>
              <a:gd name="connsiteX0" fmla="*/ 0 w 6531586"/>
              <a:gd name="connsiteY0" fmla="*/ 0 h 492443"/>
              <a:gd name="connsiteX1" fmla="*/ 6531586 w 6531586"/>
              <a:gd name="connsiteY1" fmla="*/ 0 h 492443"/>
              <a:gd name="connsiteX2" fmla="*/ 6531586 w 6531586"/>
              <a:gd name="connsiteY2" fmla="*/ 492443 h 492443"/>
              <a:gd name="connsiteX3" fmla="*/ 0 w 6531586"/>
              <a:gd name="connsiteY3" fmla="*/ 492443 h 492443"/>
              <a:gd name="connsiteX4" fmla="*/ 0 w 6531586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586" h="492443" fill="none" extrusionOk="0">
                <a:moveTo>
                  <a:pt x="0" y="0"/>
                </a:moveTo>
                <a:cubicBezTo>
                  <a:pt x="2722178" y="93161"/>
                  <a:pt x="5808532" y="-49753"/>
                  <a:pt x="6531586" y="0"/>
                </a:cubicBezTo>
                <a:cubicBezTo>
                  <a:pt x="6547335" y="153395"/>
                  <a:pt x="6552731" y="388220"/>
                  <a:pt x="6531586" y="492443"/>
                </a:cubicBezTo>
                <a:cubicBezTo>
                  <a:pt x="4261371" y="398977"/>
                  <a:pt x="1599673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6531586" h="492443" stroke="0" extrusionOk="0">
                <a:moveTo>
                  <a:pt x="0" y="0"/>
                </a:moveTo>
                <a:cubicBezTo>
                  <a:pt x="2307900" y="20036"/>
                  <a:pt x="4927185" y="81052"/>
                  <a:pt x="6531586" y="0"/>
                </a:cubicBezTo>
                <a:cubicBezTo>
                  <a:pt x="6570528" y="155663"/>
                  <a:pt x="6563856" y="313661"/>
                  <a:pt x="6531586" y="492443"/>
                </a:cubicBezTo>
                <a:cubicBezTo>
                  <a:pt x="4609158" y="475053"/>
                  <a:pt x="97320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</a:t>
            </a:r>
            <a:r>
              <a:rPr lang="es-MX" sz="2600" dirty="0" err="1"/>
              <a:t>element</a:t>
            </a:r>
            <a:r>
              <a:rPr lang="es-MX" sz="2600" dirty="0"/>
              <a:t> = </a:t>
            </a:r>
            <a:r>
              <a:rPr lang="es-MX" sz="2600" dirty="0" err="1"/>
              <a:t>document.createElement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”);</a:t>
            </a:r>
            <a:endParaRPr lang="es-CO" sz="2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3A684D-7E5F-4EA4-A5CF-214DED9C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64A14246-9D88-4FE5-BE10-905566FA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Métodos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querySelector</a:t>
            </a:r>
            <a:r>
              <a:rPr lang="es-MX" sz="2800" dirty="0"/>
              <a:t>(</a:t>
            </a:r>
            <a:r>
              <a:rPr lang="es-MX" sz="2800" dirty="0" err="1"/>
              <a:t>cssSelector</a:t>
            </a:r>
            <a:r>
              <a:rPr lang="es-MX" sz="2800" dirty="0"/>
              <a:t>): Selecciona el primer elemento que cumpla con la consulta de selección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05549C-0301-4B8E-9A5D-F5927B4BCEFD}"/>
              </a:ext>
            </a:extLst>
          </p:cNvPr>
          <p:cNvSpPr txBox="1"/>
          <p:nvPr/>
        </p:nvSpPr>
        <p:spPr>
          <a:xfrm>
            <a:off x="2403408" y="4260542"/>
            <a:ext cx="7720305" cy="492443"/>
          </a:xfrm>
          <a:custGeom>
            <a:avLst/>
            <a:gdLst>
              <a:gd name="connsiteX0" fmla="*/ 0 w 7720305"/>
              <a:gd name="connsiteY0" fmla="*/ 0 h 492443"/>
              <a:gd name="connsiteX1" fmla="*/ 7720305 w 7720305"/>
              <a:gd name="connsiteY1" fmla="*/ 0 h 492443"/>
              <a:gd name="connsiteX2" fmla="*/ 7720305 w 7720305"/>
              <a:gd name="connsiteY2" fmla="*/ 492443 h 492443"/>
              <a:gd name="connsiteX3" fmla="*/ 0 w 7720305"/>
              <a:gd name="connsiteY3" fmla="*/ 492443 h 492443"/>
              <a:gd name="connsiteX4" fmla="*/ 0 w 772030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0305" h="492443" fill="none" extrusionOk="0">
                <a:moveTo>
                  <a:pt x="0" y="0"/>
                </a:moveTo>
                <a:cubicBezTo>
                  <a:pt x="3337838" y="93161"/>
                  <a:pt x="6173716" y="-49753"/>
                  <a:pt x="7720305" y="0"/>
                </a:cubicBezTo>
                <a:cubicBezTo>
                  <a:pt x="7736054" y="153395"/>
                  <a:pt x="7741450" y="388220"/>
                  <a:pt x="7720305" y="492443"/>
                </a:cubicBezTo>
                <a:cubicBezTo>
                  <a:pt x="6071532" y="398977"/>
                  <a:pt x="2878325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7720305" h="492443" stroke="0" extrusionOk="0">
                <a:moveTo>
                  <a:pt x="0" y="0"/>
                </a:moveTo>
                <a:cubicBezTo>
                  <a:pt x="1475797" y="20036"/>
                  <a:pt x="3972855" y="81052"/>
                  <a:pt x="7720305" y="0"/>
                </a:cubicBezTo>
                <a:cubicBezTo>
                  <a:pt x="7759247" y="155663"/>
                  <a:pt x="7752575" y="313661"/>
                  <a:pt x="7720305" y="492443"/>
                </a:cubicBezTo>
                <a:cubicBezTo>
                  <a:pt x="5712798" y="475053"/>
                  <a:pt x="2149998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</a:t>
            </a:r>
            <a:r>
              <a:rPr lang="es-MX" sz="2600" dirty="0" err="1"/>
              <a:t>element</a:t>
            </a:r>
            <a:r>
              <a:rPr lang="es-MX" sz="2600" dirty="0"/>
              <a:t> = </a:t>
            </a:r>
            <a:r>
              <a:rPr lang="es-MX" sz="2600" dirty="0" err="1"/>
              <a:t>document.querySelector</a:t>
            </a:r>
            <a:r>
              <a:rPr lang="es-MX" sz="2600" dirty="0"/>
              <a:t>(“a[</a:t>
            </a:r>
            <a:r>
              <a:rPr lang="es-MX" sz="2600" dirty="0" err="1"/>
              <a:t>name</a:t>
            </a:r>
            <a:r>
              <a:rPr lang="es-MX" sz="2600" dirty="0"/>
              <a:t>=‘x’]”);</a:t>
            </a:r>
            <a:endParaRPr lang="es-CO" sz="2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996D55-CF87-4C0C-A54D-F27E018B83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3258BEB5-7B8D-495E-9403-037A9595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id: Obtiene o actualiza el atributo id de un elemento.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5ED3A6-4657-4FC0-8459-3EA8855B1FD4}"/>
              </a:ext>
            </a:extLst>
          </p:cNvPr>
          <p:cNvSpPr txBox="1"/>
          <p:nvPr/>
        </p:nvSpPr>
        <p:spPr>
          <a:xfrm>
            <a:off x="2706378" y="3913839"/>
            <a:ext cx="6531586" cy="492443"/>
          </a:xfrm>
          <a:custGeom>
            <a:avLst/>
            <a:gdLst>
              <a:gd name="connsiteX0" fmla="*/ 0 w 6531586"/>
              <a:gd name="connsiteY0" fmla="*/ 0 h 492443"/>
              <a:gd name="connsiteX1" fmla="*/ 6531586 w 6531586"/>
              <a:gd name="connsiteY1" fmla="*/ 0 h 492443"/>
              <a:gd name="connsiteX2" fmla="*/ 6531586 w 6531586"/>
              <a:gd name="connsiteY2" fmla="*/ 492443 h 492443"/>
              <a:gd name="connsiteX3" fmla="*/ 0 w 6531586"/>
              <a:gd name="connsiteY3" fmla="*/ 492443 h 492443"/>
              <a:gd name="connsiteX4" fmla="*/ 0 w 6531586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586" h="492443" fill="none" extrusionOk="0">
                <a:moveTo>
                  <a:pt x="0" y="0"/>
                </a:moveTo>
                <a:cubicBezTo>
                  <a:pt x="2722178" y="93161"/>
                  <a:pt x="5808532" y="-49753"/>
                  <a:pt x="6531586" y="0"/>
                </a:cubicBezTo>
                <a:cubicBezTo>
                  <a:pt x="6547335" y="153395"/>
                  <a:pt x="6552731" y="388220"/>
                  <a:pt x="6531586" y="492443"/>
                </a:cubicBezTo>
                <a:cubicBezTo>
                  <a:pt x="4261371" y="398977"/>
                  <a:pt x="1599673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6531586" h="492443" stroke="0" extrusionOk="0">
                <a:moveTo>
                  <a:pt x="0" y="0"/>
                </a:moveTo>
                <a:cubicBezTo>
                  <a:pt x="2307900" y="20036"/>
                  <a:pt x="4927185" y="81052"/>
                  <a:pt x="6531586" y="0"/>
                </a:cubicBezTo>
                <a:cubicBezTo>
                  <a:pt x="6570528" y="155663"/>
                  <a:pt x="6563856" y="313661"/>
                  <a:pt x="6531586" y="492443"/>
                </a:cubicBezTo>
                <a:cubicBezTo>
                  <a:pt x="4609158" y="475053"/>
                  <a:pt x="97320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id = </a:t>
            </a:r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”).id;</a:t>
            </a:r>
            <a:endParaRPr lang="es-CO" sz="2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147BED-6BDF-4277-8ACE-CF5C08F2BA84}"/>
              </a:ext>
            </a:extLst>
          </p:cNvPr>
          <p:cNvSpPr txBox="1"/>
          <p:nvPr/>
        </p:nvSpPr>
        <p:spPr>
          <a:xfrm>
            <a:off x="2708788" y="4723923"/>
            <a:ext cx="6531586" cy="492443"/>
          </a:xfrm>
          <a:custGeom>
            <a:avLst/>
            <a:gdLst>
              <a:gd name="connsiteX0" fmla="*/ 0 w 6531586"/>
              <a:gd name="connsiteY0" fmla="*/ 0 h 492443"/>
              <a:gd name="connsiteX1" fmla="*/ 6531586 w 6531586"/>
              <a:gd name="connsiteY1" fmla="*/ 0 h 492443"/>
              <a:gd name="connsiteX2" fmla="*/ 6531586 w 6531586"/>
              <a:gd name="connsiteY2" fmla="*/ 492443 h 492443"/>
              <a:gd name="connsiteX3" fmla="*/ 0 w 6531586"/>
              <a:gd name="connsiteY3" fmla="*/ 492443 h 492443"/>
              <a:gd name="connsiteX4" fmla="*/ 0 w 6531586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586" h="492443" fill="none" extrusionOk="0">
                <a:moveTo>
                  <a:pt x="0" y="0"/>
                </a:moveTo>
                <a:cubicBezTo>
                  <a:pt x="2722178" y="93161"/>
                  <a:pt x="5808532" y="-49753"/>
                  <a:pt x="6531586" y="0"/>
                </a:cubicBezTo>
                <a:cubicBezTo>
                  <a:pt x="6547335" y="153395"/>
                  <a:pt x="6552731" y="388220"/>
                  <a:pt x="6531586" y="492443"/>
                </a:cubicBezTo>
                <a:cubicBezTo>
                  <a:pt x="4261371" y="398977"/>
                  <a:pt x="1599673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6531586" h="492443" stroke="0" extrusionOk="0">
                <a:moveTo>
                  <a:pt x="0" y="0"/>
                </a:moveTo>
                <a:cubicBezTo>
                  <a:pt x="2307900" y="20036"/>
                  <a:pt x="4927185" y="81052"/>
                  <a:pt x="6531586" y="0"/>
                </a:cubicBezTo>
                <a:cubicBezTo>
                  <a:pt x="6570528" y="155663"/>
                  <a:pt x="6563856" y="313661"/>
                  <a:pt x="6531586" y="492443"/>
                </a:cubicBezTo>
                <a:cubicBezTo>
                  <a:pt x="4609158" y="475053"/>
                  <a:pt x="973202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”).id = “id”;</a:t>
            </a:r>
            <a:endParaRPr lang="es-CO" sz="2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0FEF1C-D41F-424D-ACA7-3C26126E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152C164D-9051-4B50-9F9B-DF8C7382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8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value</a:t>
            </a:r>
            <a:r>
              <a:rPr lang="es-MX" sz="2800" dirty="0"/>
              <a:t>: Devuelve o actualiza el valor actual de los elementos input.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337429-2148-489E-92F1-97FD456C6980}"/>
              </a:ext>
            </a:extLst>
          </p:cNvPr>
          <p:cNvSpPr txBox="1"/>
          <p:nvPr/>
        </p:nvSpPr>
        <p:spPr>
          <a:xfrm>
            <a:off x="2583274" y="4127199"/>
            <a:ext cx="7449000" cy="492443"/>
          </a:xfrm>
          <a:custGeom>
            <a:avLst/>
            <a:gdLst>
              <a:gd name="connsiteX0" fmla="*/ 0 w 7449000"/>
              <a:gd name="connsiteY0" fmla="*/ 0 h 492443"/>
              <a:gd name="connsiteX1" fmla="*/ 7449000 w 7449000"/>
              <a:gd name="connsiteY1" fmla="*/ 0 h 492443"/>
              <a:gd name="connsiteX2" fmla="*/ 7449000 w 7449000"/>
              <a:gd name="connsiteY2" fmla="*/ 492443 h 492443"/>
              <a:gd name="connsiteX3" fmla="*/ 0 w 7449000"/>
              <a:gd name="connsiteY3" fmla="*/ 492443 h 492443"/>
              <a:gd name="connsiteX4" fmla="*/ 0 w 7449000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9000" h="492443" fill="none" extrusionOk="0">
                <a:moveTo>
                  <a:pt x="0" y="0"/>
                </a:moveTo>
                <a:cubicBezTo>
                  <a:pt x="3228742" y="93161"/>
                  <a:pt x="6123635" y="-49753"/>
                  <a:pt x="7449000" y="0"/>
                </a:cubicBezTo>
                <a:cubicBezTo>
                  <a:pt x="7464749" y="153395"/>
                  <a:pt x="7470145" y="388220"/>
                  <a:pt x="7449000" y="492443"/>
                </a:cubicBezTo>
                <a:cubicBezTo>
                  <a:pt x="6215872" y="398977"/>
                  <a:pt x="1364344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7449000" h="492443" stroke="0" extrusionOk="0">
                <a:moveTo>
                  <a:pt x="0" y="0"/>
                </a:moveTo>
                <a:cubicBezTo>
                  <a:pt x="1665710" y="20036"/>
                  <a:pt x="5996167" y="81052"/>
                  <a:pt x="7449000" y="0"/>
                </a:cubicBezTo>
                <a:cubicBezTo>
                  <a:pt x="7487942" y="155663"/>
                  <a:pt x="7481270" y="313661"/>
                  <a:pt x="7449000" y="492443"/>
                </a:cubicBezTo>
                <a:cubicBezTo>
                  <a:pt x="5386985" y="475053"/>
                  <a:pt x="3653650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</a:t>
            </a:r>
            <a:r>
              <a:rPr lang="es-MX" sz="2600" dirty="0" err="1"/>
              <a:t>value</a:t>
            </a:r>
            <a:r>
              <a:rPr lang="es-MX" sz="2600" dirty="0"/>
              <a:t> = </a:t>
            </a:r>
            <a:r>
              <a:rPr lang="es-MX" sz="2600" dirty="0" err="1"/>
              <a:t>document.getElementById</a:t>
            </a:r>
            <a:r>
              <a:rPr lang="es-MX" sz="2600" dirty="0"/>
              <a:t>(“input”).</a:t>
            </a:r>
            <a:r>
              <a:rPr lang="es-MX" sz="2600" dirty="0" err="1"/>
              <a:t>value</a:t>
            </a:r>
            <a:r>
              <a:rPr lang="es-MX" sz="2600" dirty="0"/>
              <a:t>;</a:t>
            </a:r>
            <a:endParaRPr lang="es-CO" sz="2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A874EF-5EC7-4F28-93EE-5C7DC2B708CC}"/>
              </a:ext>
            </a:extLst>
          </p:cNvPr>
          <p:cNvSpPr txBox="1"/>
          <p:nvPr/>
        </p:nvSpPr>
        <p:spPr>
          <a:xfrm>
            <a:off x="2455056" y="4936806"/>
            <a:ext cx="7564155" cy="492443"/>
          </a:xfrm>
          <a:custGeom>
            <a:avLst/>
            <a:gdLst>
              <a:gd name="connsiteX0" fmla="*/ 0 w 7564155"/>
              <a:gd name="connsiteY0" fmla="*/ 0 h 492443"/>
              <a:gd name="connsiteX1" fmla="*/ 7564155 w 7564155"/>
              <a:gd name="connsiteY1" fmla="*/ 0 h 492443"/>
              <a:gd name="connsiteX2" fmla="*/ 7564155 w 7564155"/>
              <a:gd name="connsiteY2" fmla="*/ 492443 h 492443"/>
              <a:gd name="connsiteX3" fmla="*/ 0 w 7564155"/>
              <a:gd name="connsiteY3" fmla="*/ 492443 h 492443"/>
              <a:gd name="connsiteX4" fmla="*/ 0 w 7564155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4155" h="492443" fill="none" extrusionOk="0">
                <a:moveTo>
                  <a:pt x="0" y="0"/>
                </a:moveTo>
                <a:cubicBezTo>
                  <a:pt x="2171953" y="93161"/>
                  <a:pt x="6756711" y="-49753"/>
                  <a:pt x="7564155" y="0"/>
                </a:cubicBezTo>
                <a:cubicBezTo>
                  <a:pt x="7579904" y="153395"/>
                  <a:pt x="7585300" y="388220"/>
                  <a:pt x="7564155" y="492443"/>
                </a:cubicBezTo>
                <a:cubicBezTo>
                  <a:pt x="6449373" y="398977"/>
                  <a:pt x="1799297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7564155" h="492443" stroke="0" extrusionOk="0">
                <a:moveTo>
                  <a:pt x="0" y="0"/>
                </a:moveTo>
                <a:cubicBezTo>
                  <a:pt x="1585102" y="20036"/>
                  <a:pt x="5443285" y="81052"/>
                  <a:pt x="7564155" y="0"/>
                </a:cubicBezTo>
                <a:cubicBezTo>
                  <a:pt x="7603097" y="155663"/>
                  <a:pt x="7596425" y="313661"/>
                  <a:pt x="7564155" y="492443"/>
                </a:cubicBezTo>
                <a:cubicBezTo>
                  <a:pt x="6518972" y="475053"/>
                  <a:pt x="2709518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(“input”).</a:t>
            </a:r>
            <a:r>
              <a:rPr lang="es-MX" sz="2600" dirty="0" err="1"/>
              <a:t>value</a:t>
            </a:r>
            <a:r>
              <a:rPr lang="es-MX" sz="2600" dirty="0"/>
              <a:t> = “</a:t>
            </a:r>
            <a:r>
              <a:rPr lang="es-MX" sz="2600" dirty="0" err="1"/>
              <a:t>value</a:t>
            </a:r>
            <a:r>
              <a:rPr lang="es-MX" sz="2600" dirty="0"/>
              <a:t>”;</a:t>
            </a:r>
            <a:endParaRPr lang="es-CO" sz="2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C0DAA32-6C3D-4D87-B02A-01EEE851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D9213EBD-2304-463F-80E0-ABDA7963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4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className</a:t>
            </a:r>
            <a:r>
              <a:rPr lang="es-MX" sz="2800" dirty="0"/>
              <a:t>: Devuelve una cadena con la lista de clases separadas por espacios, o actualiza la lista de clases.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A99B01-EA0B-456E-8A23-D5A74BC28183}"/>
              </a:ext>
            </a:extLst>
          </p:cNvPr>
          <p:cNvSpPr txBox="1"/>
          <p:nvPr/>
        </p:nvSpPr>
        <p:spPr>
          <a:xfrm>
            <a:off x="1962810" y="4145067"/>
            <a:ext cx="8268789" cy="492443"/>
          </a:xfrm>
          <a:custGeom>
            <a:avLst/>
            <a:gdLst>
              <a:gd name="connsiteX0" fmla="*/ 0 w 8268789"/>
              <a:gd name="connsiteY0" fmla="*/ 0 h 492443"/>
              <a:gd name="connsiteX1" fmla="*/ 8268789 w 8268789"/>
              <a:gd name="connsiteY1" fmla="*/ 0 h 492443"/>
              <a:gd name="connsiteX2" fmla="*/ 8268789 w 8268789"/>
              <a:gd name="connsiteY2" fmla="*/ 492443 h 492443"/>
              <a:gd name="connsiteX3" fmla="*/ 0 w 8268789"/>
              <a:gd name="connsiteY3" fmla="*/ 492443 h 492443"/>
              <a:gd name="connsiteX4" fmla="*/ 0 w 8268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8789" h="492443" fill="none" extrusionOk="0">
                <a:moveTo>
                  <a:pt x="0" y="0"/>
                </a:moveTo>
                <a:cubicBezTo>
                  <a:pt x="3688283" y="93161"/>
                  <a:pt x="6996173" y="-49753"/>
                  <a:pt x="8268789" y="0"/>
                </a:cubicBezTo>
                <a:cubicBezTo>
                  <a:pt x="8284538" y="153395"/>
                  <a:pt x="8289934" y="388220"/>
                  <a:pt x="8268789" y="492443"/>
                </a:cubicBezTo>
                <a:cubicBezTo>
                  <a:pt x="6592069" y="398977"/>
                  <a:pt x="309297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268789" h="492443" stroke="0" extrusionOk="0">
                <a:moveTo>
                  <a:pt x="0" y="0"/>
                </a:moveTo>
                <a:cubicBezTo>
                  <a:pt x="1091858" y="20036"/>
                  <a:pt x="5204304" y="81052"/>
                  <a:pt x="8268789" y="0"/>
                </a:cubicBezTo>
                <a:cubicBezTo>
                  <a:pt x="8307731" y="155663"/>
                  <a:pt x="8301059" y="313661"/>
                  <a:pt x="8268789" y="492443"/>
                </a:cubicBezTo>
                <a:cubicBezTo>
                  <a:pt x="5871288" y="475053"/>
                  <a:pt x="3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let</a:t>
            </a:r>
            <a:r>
              <a:rPr lang="es-MX" sz="2600" dirty="0"/>
              <a:t> clases = </a:t>
            </a:r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400" dirty="0" err="1"/>
              <a:t>className</a:t>
            </a:r>
            <a:r>
              <a:rPr lang="es-MX" sz="2600" dirty="0"/>
              <a:t>;</a:t>
            </a:r>
            <a:endParaRPr lang="es-CO" sz="2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AEEBBF-0202-456B-B43E-E0DDBDFB9A51}"/>
              </a:ext>
            </a:extLst>
          </p:cNvPr>
          <p:cNvSpPr txBox="1"/>
          <p:nvPr/>
        </p:nvSpPr>
        <p:spPr>
          <a:xfrm>
            <a:off x="1962810" y="4937283"/>
            <a:ext cx="8268789" cy="492443"/>
          </a:xfrm>
          <a:custGeom>
            <a:avLst/>
            <a:gdLst>
              <a:gd name="connsiteX0" fmla="*/ 0 w 8268789"/>
              <a:gd name="connsiteY0" fmla="*/ 0 h 492443"/>
              <a:gd name="connsiteX1" fmla="*/ 8268789 w 8268789"/>
              <a:gd name="connsiteY1" fmla="*/ 0 h 492443"/>
              <a:gd name="connsiteX2" fmla="*/ 8268789 w 8268789"/>
              <a:gd name="connsiteY2" fmla="*/ 492443 h 492443"/>
              <a:gd name="connsiteX3" fmla="*/ 0 w 8268789"/>
              <a:gd name="connsiteY3" fmla="*/ 492443 h 492443"/>
              <a:gd name="connsiteX4" fmla="*/ 0 w 826878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8789" h="492443" fill="none" extrusionOk="0">
                <a:moveTo>
                  <a:pt x="0" y="0"/>
                </a:moveTo>
                <a:cubicBezTo>
                  <a:pt x="3688283" y="93161"/>
                  <a:pt x="6996173" y="-49753"/>
                  <a:pt x="8268789" y="0"/>
                </a:cubicBezTo>
                <a:cubicBezTo>
                  <a:pt x="8284538" y="153395"/>
                  <a:pt x="8289934" y="388220"/>
                  <a:pt x="8268789" y="492443"/>
                </a:cubicBezTo>
                <a:cubicBezTo>
                  <a:pt x="6592069" y="398977"/>
                  <a:pt x="309297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8268789" h="492443" stroke="0" extrusionOk="0">
                <a:moveTo>
                  <a:pt x="0" y="0"/>
                </a:moveTo>
                <a:cubicBezTo>
                  <a:pt x="1091858" y="20036"/>
                  <a:pt x="5204304" y="81052"/>
                  <a:pt x="8268789" y="0"/>
                </a:cubicBezTo>
                <a:cubicBezTo>
                  <a:pt x="8307731" y="155663"/>
                  <a:pt x="8301059" y="313661"/>
                  <a:pt x="8268789" y="492443"/>
                </a:cubicBezTo>
                <a:cubicBezTo>
                  <a:pt x="5871288" y="475053"/>
                  <a:pt x="3710806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className</a:t>
            </a:r>
            <a:r>
              <a:rPr lang="es-MX" sz="2600" dirty="0"/>
              <a:t> = “</a:t>
            </a:r>
            <a:r>
              <a:rPr lang="es-MX" sz="2600" dirty="0" err="1"/>
              <a:t>value</a:t>
            </a:r>
            <a:r>
              <a:rPr lang="es-MX" sz="2600" dirty="0"/>
              <a:t>”;</a:t>
            </a:r>
            <a:endParaRPr lang="es-CO" sz="2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3B1FC7A-D5F4-4950-B430-711B28CD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D048D700-2858-415C-A8F2-CD6A7F779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23065A-9EAF-421F-A85F-ED4BE8227703}"/>
              </a:ext>
            </a:extLst>
          </p:cNvPr>
          <p:cNvSpPr txBox="1"/>
          <p:nvPr/>
        </p:nvSpPr>
        <p:spPr>
          <a:xfrm>
            <a:off x="1219200" y="1397130"/>
            <a:ext cx="6891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Javascript</a:t>
            </a:r>
            <a:r>
              <a:rPr lang="es-MX" dirty="0"/>
              <a:t> - HTML</a:t>
            </a:r>
            <a:endParaRPr lang="es-CO" dirty="0"/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770D9B-7198-474C-9B99-A81230B49E54}"/>
              </a:ext>
            </a:extLst>
          </p:cNvPr>
          <p:cNvSpPr txBox="1"/>
          <p:nvPr/>
        </p:nvSpPr>
        <p:spPr>
          <a:xfrm>
            <a:off x="1219200" y="1996675"/>
            <a:ext cx="9741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DOM </a:t>
            </a:r>
            <a:r>
              <a:rPr lang="es-MX" sz="2800" b="1" dirty="0" err="1"/>
              <a:t>Element</a:t>
            </a:r>
            <a:r>
              <a:rPr lang="es-MX" sz="2800" b="1" dirty="0"/>
              <a:t> Propiedades</a:t>
            </a:r>
          </a:p>
          <a:p>
            <a:pPr algn="just"/>
            <a:endParaRPr lang="es-MX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classList</a:t>
            </a:r>
            <a:r>
              <a:rPr lang="es-MX" sz="2800" dirty="0"/>
              <a:t>: Objeto que permite adicionar o eliminar clases.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2800" dirty="0"/>
              <a:t>Sus métodos son: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MX" sz="2800" dirty="0" err="1"/>
              <a:t>add</a:t>
            </a:r>
            <a:r>
              <a:rPr lang="es-MX" sz="2800" dirty="0"/>
              <a:t>(“</a:t>
            </a:r>
            <a:r>
              <a:rPr lang="es-MX" sz="2800" dirty="0" err="1"/>
              <a:t>nombreClase</a:t>
            </a:r>
            <a:r>
              <a:rPr lang="es-MX" sz="2800" dirty="0"/>
              <a:t>”,”</a:t>
            </a:r>
            <a:r>
              <a:rPr lang="es-MX" sz="2800" dirty="0" err="1"/>
              <a:t>otraClase</a:t>
            </a:r>
            <a:r>
              <a:rPr lang="es-MX" sz="2800" dirty="0"/>
              <a:t>”): Adiciona una o más clases.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AFB9F-9AD0-4C7F-9A91-C6A1613832F9}"/>
              </a:ext>
            </a:extLst>
          </p:cNvPr>
          <p:cNvSpPr txBox="1"/>
          <p:nvPr/>
        </p:nvSpPr>
        <p:spPr>
          <a:xfrm>
            <a:off x="2250947" y="5007139"/>
            <a:ext cx="7677579" cy="492443"/>
          </a:xfrm>
          <a:custGeom>
            <a:avLst/>
            <a:gdLst>
              <a:gd name="connsiteX0" fmla="*/ 0 w 7677579"/>
              <a:gd name="connsiteY0" fmla="*/ 0 h 492443"/>
              <a:gd name="connsiteX1" fmla="*/ 7677579 w 7677579"/>
              <a:gd name="connsiteY1" fmla="*/ 0 h 492443"/>
              <a:gd name="connsiteX2" fmla="*/ 7677579 w 7677579"/>
              <a:gd name="connsiteY2" fmla="*/ 492443 h 492443"/>
              <a:gd name="connsiteX3" fmla="*/ 0 w 7677579"/>
              <a:gd name="connsiteY3" fmla="*/ 492443 h 492443"/>
              <a:gd name="connsiteX4" fmla="*/ 0 w 7677579"/>
              <a:gd name="connsiteY4" fmla="*/ 0 h 49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7579" h="492443" fill="none" extrusionOk="0">
                <a:moveTo>
                  <a:pt x="0" y="0"/>
                </a:moveTo>
                <a:cubicBezTo>
                  <a:pt x="2084593" y="93161"/>
                  <a:pt x="5399003" y="-49753"/>
                  <a:pt x="7677579" y="0"/>
                </a:cubicBezTo>
                <a:cubicBezTo>
                  <a:pt x="7693328" y="153395"/>
                  <a:pt x="7698724" y="388220"/>
                  <a:pt x="7677579" y="492443"/>
                </a:cubicBezTo>
                <a:cubicBezTo>
                  <a:pt x="5453377" y="398977"/>
                  <a:pt x="1274166" y="642124"/>
                  <a:pt x="0" y="492443"/>
                </a:cubicBezTo>
                <a:cubicBezTo>
                  <a:pt x="-191" y="250238"/>
                  <a:pt x="-35857" y="219978"/>
                  <a:pt x="0" y="0"/>
                </a:cubicBezTo>
                <a:close/>
              </a:path>
              <a:path w="7677579" h="492443" stroke="0" extrusionOk="0">
                <a:moveTo>
                  <a:pt x="0" y="0"/>
                </a:moveTo>
                <a:cubicBezTo>
                  <a:pt x="1505705" y="20036"/>
                  <a:pt x="5443596" y="81052"/>
                  <a:pt x="7677579" y="0"/>
                </a:cubicBezTo>
                <a:cubicBezTo>
                  <a:pt x="7716521" y="155663"/>
                  <a:pt x="7709849" y="313661"/>
                  <a:pt x="7677579" y="492443"/>
                </a:cubicBezTo>
                <a:cubicBezTo>
                  <a:pt x="5318190" y="475053"/>
                  <a:pt x="1234694" y="405697"/>
                  <a:pt x="0" y="492443"/>
                </a:cubicBezTo>
                <a:cubicBezTo>
                  <a:pt x="-32172" y="260923"/>
                  <a:pt x="-8132" y="1262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74524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MX" sz="2600" dirty="0" err="1"/>
              <a:t>document.getElementById</a:t>
            </a:r>
            <a:r>
              <a:rPr lang="es-MX" sz="2600" dirty="0"/>
              <a:t>(“</a:t>
            </a:r>
            <a:r>
              <a:rPr lang="es-MX" sz="2600" dirty="0" err="1"/>
              <a:t>div</a:t>
            </a:r>
            <a:r>
              <a:rPr lang="es-MX" sz="2600" dirty="0"/>
              <a:t>”).</a:t>
            </a:r>
            <a:r>
              <a:rPr lang="es-MX" sz="2600" dirty="0" err="1"/>
              <a:t>classList.add</a:t>
            </a:r>
            <a:r>
              <a:rPr lang="es-MX" sz="2600" dirty="0"/>
              <a:t>(“clase”);</a:t>
            </a:r>
            <a:endParaRPr lang="es-CO" sz="2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286315-DD38-4C07-A67E-35C4E737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24895" y="173676"/>
            <a:ext cx="2163500" cy="1293397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ECB9B0CB-AE2E-43E8-A407-058AD79BA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395" y="173676"/>
            <a:ext cx="1293397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7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5445</TotalTime>
  <Words>664</Words>
  <Application>Microsoft Office PowerPoint</Application>
  <PresentationFormat>Panorámica</PresentationFormat>
  <Paragraphs>149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José M Dager Montoya</cp:lastModifiedBy>
  <cp:revision>63</cp:revision>
  <dcterms:created xsi:type="dcterms:W3CDTF">2021-04-23T20:46:27Z</dcterms:created>
  <dcterms:modified xsi:type="dcterms:W3CDTF">2021-10-02T18:30:05Z</dcterms:modified>
</cp:coreProperties>
</file>