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 id="2147483663" r:id="rId2"/>
  </p:sldMasterIdLst>
  <p:notesMasterIdLst>
    <p:notesMasterId r:id="rId26"/>
  </p:notesMasterIdLst>
  <p:sldIdLst>
    <p:sldId id="256" r:id="rId3"/>
    <p:sldId id="311" r:id="rId4"/>
    <p:sldId id="312" r:id="rId5"/>
    <p:sldId id="313" r:id="rId6"/>
    <p:sldId id="314" r:id="rId7"/>
    <p:sldId id="325" r:id="rId8"/>
    <p:sldId id="315" r:id="rId9"/>
    <p:sldId id="322" r:id="rId10"/>
    <p:sldId id="334" r:id="rId11"/>
    <p:sldId id="323" r:id="rId12"/>
    <p:sldId id="317" r:id="rId13"/>
    <p:sldId id="318" r:id="rId14"/>
    <p:sldId id="319" r:id="rId15"/>
    <p:sldId id="320" r:id="rId16"/>
    <p:sldId id="329" r:id="rId17"/>
    <p:sldId id="326" r:id="rId18"/>
    <p:sldId id="327" r:id="rId19"/>
    <p:sldId id="328" r:id="rId20"/>
    <p:sldId id="331" r:id="rId21"/>
    <p:sldId id="330" r:id="rId22"/>
    <p:sldId id="332" r:id="rId23"/>
    <p:sldId id="333" r:id="rId24"/>
    <p:sldId id="258" r:id="rId2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ka Miosoti Faura Arellano" initials="EMFA" lastIdx="1" clrIdx="0">
    <p:extLst>
      <p:ext uri="{19B8F6BF-5375-455C-9EA6-DF929625EA0E}">
        <p15:presenceInfo xmlns:p15="http://schemas.microsoft.com/office/powerpoint/2012/main" userId="S::erika.faura@upb.edu.co::a63255bb-12e4-426d-8144-11d90b8994d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2"/>
  </p:normalViewPr>
  <p:slideViewPr>
    <p:cSldViewPr snapToGrid="0" snapToObjects="1">
      <p:cViewPr varScale="1">
        <p:scale>
          <a:sx n="73" d="100"/>
          <a:sy n="73" d="100"/>
        </p:scale>
        <p:origin x="5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90D49-D910-42D5-99B7-5073FD93D41C}" type="datetimeFigureOut">
              <a:rPr lang="es-CO" smtClean="0"/>
              <a:t>4/09/2021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618D03-A181-433A-8246-C48D39DA3BE7}" type="slidenum">
              <a:rPr lang="es-CO" smtClean="0"/>
              <a:t>‹Nº›</a:t>
            </a:fld>
            <a:endParaRPr lang="es-CO"/>
          </a:p>
        </p:txBody>
      </p:sp>
    </p:spTree>
    <p:extLst>
      <p:ext uri="{BB962C8B-B14F-4D97-AF65-F5344CB8AC3E}">
        <p14:creationId xmlns:p14="http://schemas.microsoft.com/office/powerpoint/2010/main" val="2286843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8422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8642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AFA89-649A-4CD4-8CA0-922BD950A5D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8B9034C3-6623-4312-ACFB-C94C4A14FF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7F4247F-4748-4C83-86EB-35ADCD5DBADC}"/>
              </a:ext>
            </a:extLst>
          </p:cNvPr>
          <p:cNvSpPr>
            <a:spLocks noGrp="1"/>
          </p:cNvSpPr>
          <p:nvPr>
            <p:ph type="dt" sz="half" idx="10"/>
          </p:nvPr>
        </p:nvSpPr>
        <p:spPr/>
        <p:txBody>
          <a:bodyPr/>
          <a:lstStyle/>
          <a:p>
            <a:fld id="{6DCCFB44-A862-479B-BE2C-2441143E5171}" type="datetimeFigureOut">
              <a:rPr lang="es-CO" smtClean="0"/>
              <a:t>4/09/2021</a:t>
            </a:fld>
            <a:endParaRPr lang="es-CO"/>
          </a:p>
        </p:txBody>
      </p:sp>
      <p:sp>
        <p:nvSpPr>
          <p:cNvPr id="5" name="Marcador de pie de página 4">
            <a:extLst>
              <a:ext uri="{FF2B5EF4-FFF2-40B4-BE49-F238E27FC236}">
                <a16:creationId xmlns:a16="http://schemas.microsoft.com/office/drawing/2014/main" id="{F50E6219-BDEB-4EE1-A175-07A7C207374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3DE246E-C529-439F-BD09-1F68055F5BBB}"/>
              </a:ext>
            </a:extLst>
          </p:cNvPr>
          <p:cNvSpPr>
            <a:spLocks noGrp="1"/>
          </p:cNvSpPr>
          <p:nvPr>
            <p:ph type="sldNum" sz="quarter" idx="12"/>
          </p:nvPr>
        </p:nvSpPr>
        <p:spPr/>
        <p:txBody>
          <a:bodyPr/>
          <a:lstStyle/>
          <a:p>
            <a:fld id="{4076AD98-0019-4938-BC07-EAA4EBD70C1E}" type="slidenum">
              <a:rPr lang="es-CO" smtClean="0"/>
              <a:t>‹Nº›</a:t>
            </a:fld>
            <a:endParaRPr lang="es-CO"/>
          </a:p>
        </p:txBody>
      </p:sp>
    </p:spTree>
    <p:extLst>
      <p:ext uri="{BB962C8B-B14F-4D97-AF65-F5344CB8AC3E}">
        <p14:creationId xmlns:p14="http://schemas.microsoft.com/office/powerpoint/2010/main" val="262460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581192" y="2180496"/>
            <a:ext cx="11029615" cy="3678303"/>
          </a:xfrm>
        </p:spPr>
        <p:txBody>
          <a:bodyPr rtlCol="0"/>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3ECF8AC2-1C52-4F78-88EE-331D670B19A5}" type="datetime1">
              <a:rPr lang="es-ES" noProof="0" smtClean="0"/>
              <a:t>04/09/2021</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586840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1871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2672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Imagen 5" descr="Interfaz de usuario gráfica, Aplicación, Teams&#10;&#10;Descripción generada automáticamente">
            <a:extLst>
              <a:ext uri="{FF2B5EF4-FFF2-40B4-BE49-F238E27FC236}">
                <a16:creationId xmlns:a16="http://schemas.microsoft.com/office/drawing/2014/main" id="{18E0AB5B-7A73-DD44-884D-B699A8A414AF}"/>
              </a:ext>
            </a:extLst>
          </p:cNvPr>
          <p:cNvPicPr>
            <a:picLocks noChangeAspect="1"/>
          </p:cNvPicPr>
          <p:nvPr userDrawn="1"/>
        </p:nvPicPr>
        <p:blipFill>
          <a:blip r:embed="rId6"/>
          <a:stretch>
            <a:fillRect/>
          </a:stretch>
        </p:blipFill>
        <p:spPr>
          <a:xfrm>
            <a:off x="0" y="8306"/>
            <a:ext cx="12192000" cy="6841388"/>
          </a:xfrm>
          <a:prstGeom prst="rect">
            <a:avLst/>
          </a:prstGeom>
        </p:spPr>
      </p:pic>
      <p:sp>
        <p:nvSpPr>
          <p:cNvPr id="4" name="Rectángulo 3">
            <a:extLst>
              <a:ext uri="{FF2B5EF4-FFF2-40B4-BE49-F238E27FC236}">
                <a16:creationId xmlns:a16="http://schemas.microsoft.com/office/drawing/2014/main" id="{ABB282DA-CCF1-D140-B2FA-CEC168B08987}"/>
              </a:ext>
            </a:extLst>
          </p:cNvPr>
          <p:cNvSpPr/>
          <p:nvPr userDrawn="1"/>
        </p:nvSpPr>
        <p:spPr>
          <a:xfrm>
            <a:off x="10569388" y="282388"/>
            <a:ext cx="941294" cy="9950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 name="Rectángulo 1">
            <a:extLst>
              <a:ext uri="{FF2B5EF4-FFF2-40B4-BE49-F238E27FC236}">
                <a16:creationId xmlns:a16="http://schemas.microsoft.com/office/drawing/2014/main" id="{875A19F4-9079-214C-9BFD-057918C60EC0}"/>
              </a:ext>
            </a:extLst>
          </p:cNvPr>
          <p:cNvSpPr/>
          <p:nvPr userDrawn="1"/>
        </p:nvSpPr>
        <p:spPr>
          <a:xfrm>
            <a:off x="0" y="5989320"/>
            <a:ext cx="811530" cy="86868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Tree>
    <p:extLst>
      <p:ext uri="{BB962C8B-B14F-4D97-AF65-F5344CB8AC3E}">
        <p14:creationId xmlns:p14="http://schemas.microsoft.com/office/powerpoint/2010/main" val="188544699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Imagen 5" descr="Imagen que contiene Interfaz de usuario gráfica&#10;&#10;Descripción generada automáticamente">
            <a:extLst>
              <a:ext uri="{FF2B5EF4-FFF2-40B4-BE49-F238E27FC236}">
                <a16:creationId xmlns:a16="http://schemas.microsoft.com/office/drawing/2014/main" id="{1781F4FA-D5CE-E64C-BB83-EAF059064DF4}"/>
              </a:ext>
            </a:extLst>
          </p:cNvPr>
          <p:cNvPicPr>
            <a:picLocks noChangeAspect="1"/>
          </p:cNvPicPr>
          <p:nvPr userDrawn="1"/>
        </p:nvPicPr>
        <p:blipFill>
          <a:blip r:embed="rId4"/>
          <a:stretch>
            <a:fillRect/>
          </a:stretch>
        </p:blipFill>
        <p:spPr>
          <a:xfrm>
            <a:off x="0" y="8306"/>
            <a:ext cx="12192000" cy="6841388"/>
          </a:xfrm>
          <a:prstGeom prst="rect">
            <a:avLst/>
          </a:prstGeom>
        </p:spPr>
      </p:pic>
      <p:sp>
        <p:nvSpPr>
          <p:cNvPr id="2" name="Marcador de título 1">
            <a:extLst>
              <a:ext uri="{FF2B5EF4-FFF2-40B4-BE49-F238E27FC236}">
                <a16:creationId xmlns:a16="http://schemas.microsoft.com/office/drawing/2014/main" id="{2B9CDCC7-69A8-494D-AAC6-C3A59684422D}"/>
              </a:ext>
            </a:extLst>
          </p:cNvPr>
          <p:cNvSpPr>
            <a:spLocks noGrp="1"/>
          </p:cNvSpPr>
          <p:nvPr>
            <p:ph type="title"/>
          </p:nvPr>
        </p:nvSpPr>
        <p:spPr>
          <a:xfrm>
            <a:off x="925285" y="1497239"/>
            <a:ext cx="10428515"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Marcador de texto 2">
            <a:extLst>
              <a:ext uri="{FF2B5EF4-FFF2-40B4-BE49-F238E27FC236}">
                <a16:creationId xmlns:a16="http://schemas.microsoft.com/office/drawing/2014/main" id="{3F09C968-E2E6-554F-BC73-1574E036CC7F}"/>
              </a:ext>
            </a:extLst>
          </p:cNvPr>
          <p:cNvSpPr>
            <a:spLocks noGrp="1"/>
          </p:cNvSpPr>
          <p:nvPr>
            <p:ph type="body" idx="1"/>
          </p:nvPr>
        </p:nvSpPr>
        <p:spPr>
          <a:xfrm>
            <a:off x="925285" y="2990397"/>
            <a:ext cx="10428515" cy="2838904"/>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p:txBody>
      </p:sp>
    </p:spTree>
    <p:extLst>
      <p:ext uri="{BB962C8B-B14F-4D97-AF65-F5344CB8AC3E}">
        <p14:creationId xmlns:p14="http://schemas.microsoft.com/office/powerpoint/2010/main" val="1900786039"/>
      </p:ext>
    </p:extLst>
  </p:cSld>
  <p:clrMap bg1="lt1" tx1="dk1" bg2="lt2" tx2="dk2" accent1="accent1" accent2="accent2" accent3="accent3" accent4="accent4" accent5="accent5" accent6="accent6" hlink="hlink" folHlink="folHlink"/>
  <p:sldLayoutIdLst>
    <p:sldLayoutId id="2147483664" r:id="rId1"/>
    <p:sldLayoutId id="2147483665" r:id="rId2"/>
  </p:sldLayoutIdLs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43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scm.com/download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gitlab.com/" TargetMode="External"/><Relationship Id="rId2" Type="http://schemas.openxmlformats.org/officeDocument/2006/relationships/hyperlink" Target="https://github.com/" TargetMode="Externa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hyperlink" Target="https://bitbucket.org/"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86919E8-86DF-6546-9A0D-32DA61967994}"/>
              </a:ext>
            </a:extLst>
          </p:cNvPr>
          <p:cNvPicPr>
            <a:picLocks noChangeAspect="1"/>
          </p:cNvPicPr>
          <p:nvPr/>
        </p:nvPicPr>
        <p:blipFill>
          <a:blip r:embed="rId2"/>
          <a:stretch>
            <a:fillRect/>
          </a:stretch>
        </p:blipFill>
        <p:spPr>
          <a:xfrm>
            <a:off x="0" y="13387"/>
            <a:ext cx="12192000" cy="6831225"/>
          </a:xfrm>
          <a:prstGeom prst="rect">
            <a:avLst/>
          </a:prstGeom>
        </p:spPr>
      </p:pic>
      <p:sp>
        <p:nvSpPr>
          <p:cNvPr id="9" name="CuadroTexto 8">
            <a:extLst>
              <a:ext uri="{FF2B5EF4-FFF2-40B4-BE49-F238E27FC236}">
                <a16:creationId xmlns:a16="http://schemas.microsoft.com/office/drawing/2014/main" id="{7B1408CB-C8AA-3B4B-AEFF-DF0C3F0BA403}"/>
              </a:ext>
            </a:extLst>
          </p:cNvPr>
          <p:cNvSpPr txBox="1"/>
          <p:nvPr/>
        </p:nvSpPr>
        <p:spPr>
          <a:xfrm>
            <a:off x="745352" y="3006163"/>
            <a:ext cx="3684494" cy="1384995"/>
          </a:xfrm>
          <a:prstGeom prst="rect">
            <a:avLst/>
          </a:prstGeom>
          <a:noFill/>
        </p:spPr>
        <p:txBody>
          <a:bodyPr wrap="square" rtlCol="0">
            <a:spAutoFit/>
          </a:bodyPr>
          <a:lstStyle/>
          <a:p>
            <a:r>
              <a:rPr lang="es-CO" sz="2400" b="1" dirty="0">
                <a:solidFill>
                  <a:schemeClr val="accent1"/>
                </a:solidFill>
                <a:latin typeface="Arial" panose="020B0604020202020204" pitchFamily="34" charset="0"/>
                <a:cs typeface="Arial" panose="020B0604020202020204" pitchFamily="34" charset="0"/>
              </a:rPr>
              <a:t>Control de Versiones</a:t>
            </a:r>
          </a:p>
          <a:p>
            <a:r>
              <a:rPr lang="es-CO" sz="2400" b="1" dirty="0">
                <a:solidFill>
                  <a:schemeClr val="accent1"/>
                </a:solidFill>
                <a:latin typeface="Arial" panose="020B0604020202020204" pitchFamily="34" charset="0"/>
                <a:cs typeface="Arial" panose="020B0604020202020204" pitchFamily="34" charset="0"/>
              </a:rPr>
              <a:t>GIT</a:t>
            </a:r>
          </a:p>
          <a:p>
            <a:endParaRPr lang="es-CO" b="1" dirty="0">
              <a:latin typeface="Arial" panose="020B0604020202020204" pitchFamily="34" charset="0"/>
              <a:cs typeface="Arial" panose="020B0604020202020204" pitchFamily="34" charset="0"/>
            </a:endParaRPr>
          </a:p>
          <a:p>
            <a:endParaRPr lang="es-CO"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3286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GIT</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06674" y="1912597"/>
            <a:ext cx="9753600" cy="4031873"/>
          </a:xfrm>
          <a:prstGeom prst="rect">
            <a:avLst/>
          </a:prstGeom>
          <a:noFill/>
        </p:spPr>
        <p:txBody>
          <a:bodyPr wrap="square" rtlCol="0">
            <a:spAutoFit/>
          </a:bodyPr>
          <a:lstStyle/>
          <a:p>
            <a:pPr algn="just"/>
            <a:r>
              <a:rPr lang="es-MX" sz="3200" b="1" dirty="0"/>
              <a:t>CÓMO FUNCIONA GIT</a:t>
            </a:r>
          </a:p>
          <a:p>
            <a:pPr algn="just"/>
            <a:endParaRPr lang="es-MX" sz="3200" dirty="0"/>
          </a:p>
          <a:p>
            <a:pPr algn="just"/>
            <a:r>
              <a:rPr lang="es-MX" sz="3200" dirty="0"/>
              <a:t>2. Añade un archivo a tu repositorio local (“</a:t>
            </a:r>
            <a:r>
              <a:rPr lang="es-MX" sz="3200" dirty="0" err="1"/>
              <a:t>add</a:t>
            </a:r>
            <a:r>
              <a:rPr lang="es-MX" sz="3200" dirty="0"/>
              <a:t>”) y confirma ("</a:t>
            </a:r>
            <a:r>
              <a:rPr lang="es-MX" sz="3200" dirty="0" err="1"/>
              <a:t>commit</a:t>
            </a:r>
            <a:r>
              <a:rPr lang="es-MX" sz="3200" dirty="0"/>
              <a:t>") los cambios.</a:t>
            </a:r>
          </a:p>
          <a:p>
            <a:pPr algn="just"/>
            <a:endParaRPr lang="es-MX" sz="3200" dirty="0"/>
          </a:p>
          <a:p>
            <a:pPr algn="just"/>
            <a:r>
              <a:rPr lang="es-MX" sz="3200" dirty="0"/>
              <a:t>3. Envía ("</a:t>
            </a:r>
            <a:r>
              <a:rPr lang="es-MX" sz="3200" dirty="0" err="1"/>
              <a:t>push</a:t>
            </a:r>
            <a:r>
              <a:rPr lang="es-MX" sz="3200" dirty="0"/>
              <a:t>") los cambios al repositorio remoto.</a:t>
            </a:r>
          </a:p>
          <a:p>
            <a:pPr algn="just"/>
            <a:endParaRPr lang="es-MX" sz="3200" dirty="0"/>
          </a:p>
          <a:p>
            <a:pPr algn="just"/>
            <a:r>
              <a:rPr lang="es-MX" sz="3200" dirty="0"/>
              <a:t>4. Extrae ("</a:t>
            </a:r>
            <a:r>
              <a:rPr lang="es-MX" sz="3200" dirty="0" err="1"/>
              <a:t>pull</a:t>
            </a:r>
            <a:r>
              <a:rPr lang="es-MX" sz="3200" dirty="0"/>
              <a:t>") los cambios desde el repositorio remoto.</a:t>
            </a:r>
          </a:p>
        </p:txBody>
      </p:sp>
      <p:pic>
        <p:nvPicPr>
          <p:cNvPr id="4" name="Imagen 3">
            <a:extLst>
              <a:ext uri="{FF2B5EF4-FFF2-40B4-BE49-F238E27FC236}">
                <a16:creationId xmlns:a16="http://schemas.microsoft.com/office/drawing/2014/main" id="{DA868483-DF25-4B04-9F7D-387F4FEF1527}"/>
              </a:ext>
            </a:extLst>
          </p:cNvPr>
          <p:cNvPicPr>
            <a:picLocks noChangeAspect="1"/>
          </p:cNvPicPr>
          <p:nvPr/>
        </p:nvPicPr>
        <p:blipFill>
          <a:blip r:embed="rId2"/>
          <a:stretch>
            <a:fillRect/>
          </a:stretch>
        </p:blipFill>
        <p:spPr>
          <a:xfrm>
            <a:off x="7990547" y="65496"/>
            <a:ext cx="4863848" cy="1977965"/>
          </a:xfrm>
          <a:prstGeom prst="rect">
            <a:avLst/>
          </a:prstGeom>
        </p:spPr>
      </p:pic>
    </p:spTree>
    <p:extLst>
      <p:ext uri="{BB962C8B-B14F-4D97-AF65-F5344CB8AC3E}">
        <p14:creationId xmlns:p14="http://schemas.microsoft.com/office/powerpoint/2010/main" val="446496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GIT</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06674" y="2213045"/>
            <a:ext cx="9753600" cy="3539430"/>
          </a:xfrm>
          <a:prstGeom prst="rect">
            <a:avLst/>
          </a:prstGeom>
          <a:noFill/>
        </p:spPr>
        <p:txBody>
          <a:bodyPr wrap="square" rtlCol="0">
            <a:spAutoFit/>
          </a:bodyPr>
          <a:lstStyle/>
          <a:p>
            <a:pPr algn="just"/>
            <a:r>
              <a:rPr lang="es-MX" sz="3200" b="1" dirty="0"/>
              <a:t>INSTALACIÓN:</a:t>
            </a:r>
          </a:p>
          <a:p>
            <a:pPr algn="just"/>
            <a:endParaRPr lang="es-MX" sz="3200" b="1" dirty="0"/>
          </a:p>
          <a:p>
            <a:pPr marL="514350" indent="-514350" algn="just">
              <a:buAutoNum type="arabicPeriod"/>
            </a:pPr>
            <a:r>
              <a:rPr lang="es-MX" sz="3200" b="1" dirty="0"/>
              <a:t>DESCARGAR GIT: </a:t>
            </a:r>
          </a:p>
          <a:p>
            <a:pPr marL="914400" lvl="1" indent="-457200" algn="just">
              <a:buFont typeface="Arial" panose="020B0604020202020204" pitchFamily="34" charset="0"/>
              <a:buChar char="•"/>
            </a:pPr>
            <a:r>
              <a:rPr lang="es-MX" sz="3200" b="1" dirty="0">
                <a:hlinkClick r:id="rId2"/>
              </a:rPr>
              <a:t>https://git-scm.com/downloads</a:t>
            </a:r>
            <a:endParaRPr lang="es-MX" sz="3200" b="1" dirty="0"/>
          </a:p>
          <a:p>
            <a:pPr lvl="1" algn="just"/>
            <a:endParaRPr lang="es-MX" sz="3200" dirty="0"/>
          </a:p>
          <a:p>
            <a:pPr lvl="1" algn="just"/>
            <a:r>
              <a:rPr lang="es-MX" sz="3200" dirty="0"/>
              <a:t>Escoger la versión a utilizar en función del sistema operativo de la máquina personal.</a:t>
            </a:r>
          </a:p>
        </p:txBody>
      </p:sp>
      <p:pic>
        <p:nvPicPr>
          <p:cNvPr id="4" name="Imagen 3">
            <a:extLst>
              <a:ext uri="{FF2B5EF4-FFF2-40B4-BE49-F238E27FC236}">
                <a16:creationId xmlns:a16="http://schemas.microsoft.com/office/drawing/2014/main" id="{DA868483-DF25-4B04-9F7D-387F4FEF1527}"/>
              </a:ext>
            </a:extLst>
          </p:cNvPr>
          <p:cNvPicPr>
            <a:picLocks noChangeAspect="1"/>
          </p:cNvPicPr>
          <p:nvPr/>
        </p:nvPicPr>
        <p:blipFill>
          <a:blip r:embed="rId3"/>
          <a:stretch>
            <a:fillRect/>
          </a:stretch>
        </p:blipFill>
        <p:spPr>
          <a:xfrm>
            <a:off x="7990547" y="65496"/>
            <a:ext cx="4863848" cy="1977965"/>
          </a:xfrm>
          <a:prstGeom prst="rect">
            <a:avLst/>
          </a:prstGeom>
        </p:spPr>
      </p:pic>
    </p:spTree>
    <p:extLst>
      <p:ext uri="{BB962C8B-B14F-4D97-AF65-F5344CB8AC3E}">
        <p14:creationId xmlns:p14="http://schemas.microsoft.com/office/powerpoint/2010/main" val="1965685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GIT</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06674" y="2213045"/>
            <a:ext cx="9753600" cy="2554545"/>
          </a:xfrm>
          <a:prstGeom prst="rect">
            <a:avLst/>
          </a:prstGeom>
          <a:noFill/>
        </p:spPr>
        <p:txBody>
          <a:bodyPr wrap="square" rtlCol="0">
            <a:spAutoFit/>
          </a:bodyPr>
          <a:lstStyle/>
          <a:p>
            <a:pPr algn="just"/>
            <a:r>
              <a:rPr lang="es-MX" sz="3200" b="1" dirty="0"/>
              <a:t>INSTALACIÓN:</a:t>
            </a:r>
          </a:p>
          <a:p>
            <a:pPr algn="just"/>
            <a:endParaRPr lang="es-MX" sz="3200" b="1" dirty="0"/>
          </a:p>
          <a:p>
            <a:pPr marL="514350" indent="-514350" algn="just">
              <a:buFont typeface="+mj-lt"/>
              <a:buAutoNum type="arabicPeriod" startAt="2"/>
            </a:pPr>
            <a:r>
              <a:rPr lang="es-MX" sz="3200" b="1" dirty="0"/>
              <a:t>Instalación</a:t>
            </a:r>
            <a:r>
              <a:rPr lang="es-CO" sz="3200" b="1" dirty="0"/>
              <a:t> (Windows):</a:t>
            </a:r>
          </a:p>
          <a:p>
            <a:pPr marL="971550" lvl="1" indent="-514350" algn="just">
              <a:buFont typeface="Arial" panose="020B0604020202020204" pitchFamily="34" charset="0"/>
              <a:buChar char="•"/>
            </a:pPr>
            <a:r>
              <a:rPr lang="es-CO" sz="3200" dirty="0"/>
              <a:t>Ejecutar el instalador de GIT.</a:t>
            </a:r>
          </a:p>
          <a:p>
            <a:pPr marL="971550" lvl="1" indent="-514350" algn="just">
              <a:buFont typeface="Arial" panose="020B0604020202020204" pitchFamily="34" charset="0"/>
              <a:buChar char="•"/>
            </a:pPr>
            <a:r>
              <a:rPr lang="es-CO" sz="3200" dirty="0"/>
              <a:t>Utilizar configuración por defecto.</a:t>
            </a:r>
          </a:p>
        </p:txBody>
      </p:sp>
      <p:pic>
        <p:nvPicPr>
          <p:cNvPr id="4" name="Imagen 3">
            <a:extLst>
              <a:ext uri="{FF2B5EF4-FFF2-40B4-BE49-F238E27FC236}">
                <a16:creationId xmlns:a16="http://schemas.microsoft.com/office/drawing/2014/main" id="{DA868483-DF25-4B04-9F7D-387F4FEF1527}"/>
              </a:ext>
            </a:extLst>
          </p:cNvPr>
          <p:cNvPicPr>
            <a:picLocks noChangeAspect="1"/>
          </p:cNvPicPr>
          <p:nvPr/>
        </p:nvPicPr>
        <p:blipFill>
          <a:blip r:embed="rId2"/>
          <a:stretch>
            <a:fillRect/>
          </a:stretch>
        </p:blipFill>
        <p:spPr>
          <a:xfrm>
            <a:off x="7990547" y="65496"/>
            <a:ext cx="4863848" cy="1977965"/>
          </a:xfrm>
          <a:prstGeom prst="rect">
            <a:avLst/>
          </a:prstGeom>
        </p:spPr>
      </p:pic>
    </p:spTree>
    <p:extLst>
      <p:ext uri="{BB962C8B-B14F-4D97-AF65-F5344CB8AC3E}">
        <p14:creationId xmlns:p14="http://schemas.microsoft.com/office/powerpoint/2010/main" val="1957404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GIT</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06674" y="2213045"/>
            <a:ext cx="9753600" cy="2923877"/>
          </a:xfrm>
          <a:prstGeom prst="rect">
            <a:avLst/>
          </a:prstGeom>
          <a:noFill/>
        </p:spPr>
        <p:txBody>
          <a:bodyPr wrap="square" rtlCol="0">
            <a:spAutoFit/>
          </a:bodyPr>
          <a:lstStyle/>
          <a:p>
            <a:pPr algn="just"/>
            <a:r>
              <a:rPr lang="es-MX" sz="3200" b="1" dirty="0"/>
              <a:t>INSTALACIÓN:</a:t>
            </a:r>
          </a:p>
          <a:p>
            <a:pPr algn="just"/>
            <a:endParaRPr lang="es-MX" sz="2000" b="1" dirty="0"/>
          </a:p>
          <a:p>
            <a:pPr marL="514350" indent="-514350" algn="just">
              <a:buFont typeface="+mj-lt"/>
              <a:buAutoNum type="arabicPeriod" startAt="3"/>
            </a:pPr>
            <a:r>
              <a:rPr lang="es-MX" sz="3200" b="1" dirty="0"/>
              <a:t>Configurar nombre y usuario</a:t>
            </a:r>
            <a:r>
              <a:rPr lang="es-CO" sz="3200" b="1" dirty="0"/>
              <a:t> (Windows):</a:t>
            </a:r>
          </a:p>
          <a:p>
            <a:pPr marL="971550" lvl="1" indent="-514350" algn="just">
              <a:buFont typeface="Arial" panose="020B0604020202020204" pitchFamily="34" charset="0"/>
              <a:buChar char="•"/>
            </a:pPr>
            <a:r>
              <a:rPr lang="es-CO" sz="3200" dirty="0"/>
              <a:t>Abrir CMD o </a:t>
            </a:r>
            <a:r>
              <a:rPr lang="es-CO" sz="3200" dirty="0" err="1"/>
              <a:t>GitBash</a:t>
            </a:r>
            <a:r>
              <a:rPr lang="es-CO" sz="3200" dirty="0"/>
              <a:t>.</a:t>
            </a:r>
          </a:p>
          <a:p>
            <a:pPr marL="971550" lvl="1" indent="-514350" algn="just">
              <a:buFont typeface="Arial" panose="020B0604020202020204" pitchFamily="34" charset="0"/>
              <a:buChar char="•"/>
            </a:pPr>
            <a:r>
              <a:rPr lang="es-CO" sz="3200" dirty="0"/>
              <a:t>Ejecutar los siguientes comandos:</a:t>
            </a:r>
          </a:p>
          <a:p>
            <a:pPr lvl="2" algn="just"/>
            <a:endParaRPr lang="es-CO" sz="3200" dirty="0"/>
          </a:p>
        </p:txBody>
      </p:sp>
      <p:pic>
        <p:nvPicPr>
          <p:cNvPr id="4" name="Imagen 3">
            <a:extLst>
              <a:ext uri="{FF2B5EF4-FFF2-40B4-BE49-F238E27FC236}">
                <a16:creationId xmlns:a16="http://schemas.microsoft.com/office/drawing/2014/main" id="{DA868483-DF25-4B04-9F7D-387F4FEF1527}"/>
              </a:ext>
            </a:extLst>
          </p:cNvPr>
          <p:cNvPicPr>
            <a:picLocks noChangeAspect="1"/>
          </p:cNvPicPr>
          <p:nvPr/>
        </p:nvPicPr>
        <p:blipFill>
          <a:blip r:embed="rId2"/>
          <a:stretch>
            <a:fillRect/>
          </a:stretch>
        </p:blipFill>
        <p:spPr>
          <a:xfrm>
            <a:off x="7990547" y="65496"/>
            <a:ext cx="4863848" cy="1977965"/>
          </a:xfrm>
          <a:prstGeom prst="rect">
            <a:avLst/>
          </a:prstGeom>
        </p:spPr>
      </p:pic>
      <p:pic>
        <p:nvPicPr>
          <p:cNvPr id="5" name="Imagen 4">
            <a:extLst>
              <a:ext uri="{FF2B5EF4-FFF2-40B4-BE49-F238E27FC236}">
                <a16:creationId xmlns:a16="http://schemas.microsoft.com/office/drawing/2014/main" id="{79A888BE-2730-467D-9CAE-1A24DC17A43D}"/>
              </a:ext>
            </a:extLst>
          </p:cNvPr>
          <p:cNvPicPr>
            <a:picLocks noChangeAspect="1"/>
          </p:cNvPicPr>
          <p:nvPr/>
        </p:nvPicPr>
        <p:blipFill>
          <a:blip r:embed="rId3"/>
          <a:stretch>
            <a:fillRect/>
          </a:stretch>
        </p:blipFill>
        <p:spPr>
          <a:xfrm>
            <a:off x="3198100" y="4744771"/>
            <a:ext cx="5397259" cy="430115"/>
          </a:xfrm>
          <a:prstGeom prst="rect">
            <a:avLst/>
          </a:prstGeom>
        </p:spPr>
      </p:pic>
      <p:pic>
        <p:nvPicPr>
          <p:cNvPr id="7" name="Imagen 6">
            <a:extLst>
              <a:ext uri="{FF2B5EF4-FFF2-40B4-BE49-F238E27FC236}">
                <a16:creationId xmlns:a16="http://schemas.microsoft.com/office/drawing/2014/main" id="{6973328E-5204-4AE3-ABD1-2D3BBC5C44D2}"/>
              </a:ext>
            </a:extLst>
          </p:cNvPr>
          <p:cNvPicPr>
            <a:picLocks noChangeAspect="1"/>
          </p:cNvPicPr>
          <p:nvPr/>
        </p:nvPicPr>
        <p:blipFill>
          <a:blip r:embed="rId4"/>
          <a:stretch>
            <a:fillRect/>
          </a:stretch>
        </p:blipFill>
        <p:spPr>
          <a:xfrm>
            <a:off x="2884591" y="5502026"/>
            <a:ext cx="6035475" cy="430114"/>
          </a:xfrm>
          <a:prstGeom prst="rect">
            <a:avLst/>
          </a:prstGeom>
        </p:spPr>
      </p:pic>
    </p:spTree>
    <p:extLst>
      <p:ext uri="{BB962C8B-B14F-4D97-AF65-F5344CB8AC3E}">
        <p14:creationId xmlns:p14="http://schemas.microsoft.com/office/powerpoint/2010/main" val="2875259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GIT</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06674" y="2213045"/>
            <a:ext cx="9753600" cy="2554545"/>
          </a:xfrm>
          <a:prstGeom prst="rect">
            <a:avLst/>
          </a:prstGeom>
          <a:noFill/>
        </p:spPr>
        <p:txBody>
          <a:bodyPr wrap="square" rtlCol="0">
            <a:spAutoFit/>
          </a:bodyPr>
          <a:lstStyle/>
          <a:p>
            <a:pPr algn="just"/>
            <a:r>
              <a:rPr lang="es-MX" sz="3200" b="1" dirty="0"/>
              <a:t>COMANDOS GIT:</a:t>
            </a:r>
            <a:endParaRPr lang="es-CO" sz="3200" b="1" dirty="0"/>
          </a:p>
          <a:p>
            <a:pPr algn="just"/>
            <a:endParaRPr lang="es-CO" sz="3200" b="1" dirty="0"/>
          </a:p>
          <a:p>
            <a:pPr algn="just"/>
            <a:r>
              <a:rPr lang="es-CO" sz="3200" b="1" dirty="0"/>
              <a:t>CONFIGURAR UN NUEVO REPOSITORIO LOCAL</a:t>
            </a:r>
          </a:p>
          <a:p>
            <a:pPr marL="514350" indent="-514350" algn="just">
              <a:buAutoNum type="arabicPeriod"/>
            </a:pPr>
            <a:r>
              <a:rPr lang="es-CO" sz="3200" dirty="0"/>
              <a:t>Abrir/Crear Carpeta del Repositorio.</a:t>
            </a:r>
          </a:p>
          <a:p>
            <a:pPr marL="514350" indent="-514350" algn="just">
              <a:buAutoNum type="arabicPeriod"/>
            </a:pPr>
            <a:r>
              <a:rPr lang="es-CO" sz="3200" dirty="0"/>
              <a:t>Ejecutar el comando “</a:t>
            </a:r>
            <a:r>
              <a:rPr lang="es-CO" sz="3200" dirty="0" err="1"/>
              <a:t>git</a:t>
            </a:r>
            <a:r>
              <a:rPr lang="es-CO" sz="3200" dirty="0"/>
              <a:t> </a:t>
            </a:r>
            <a:r>
              <a:rPr lang="es-CO" sz="3200" dirty="0" err="1"/>
              <a:t>init</a:t>
            </a:r>
            <a:r>
              <a:rPr lang="es-CO" sz="3200" dirty="0"/>
              <a:t>”</a:t>
            </a:r>
          </a:p>
        </p:txBody>
      </p:sp>
      <p:pic>
        <p:nvPicPr>
          <p:cNvPr id="4" name="Imagen 3">
            <a:extLst>
              <a:ext uri="{FF2B5EF4-FFF2-40B4-BE49-F238E27FC236}">
                <a16:creationId xmlns:a16="http://schemas.microsoft.com/office/drawing/2014/main" id="{DA868483-DF25-4B04-9F7D-387F4FEF1527}"/>
              </a:ext>
            </a:extLst>
          </p:cNvPr>
          <p:cNvPicPr>
            <a:picLocks noChangeAspect="1"/>
          </p:cNvPicPr>
          <p:nvPr/>
        </p:nvPicPr>
        <p:blipFill>
          <a:blip r:embed="rId2"/>
          <a:stretch>
            <a:fillRect/>
          </a:stretch>
        </p:blipFill>
        <p:spPr>
          <a:xfrm>
            <a:off x="7990547" y="65496"/>
            <a:ext cx="4863848" cy="1977965"/>
          </a:xfrm>
          <a:prstGeom prst="rect">
            <a:avLst/>
          </a:prstGeom>
        </p:spPr>
      </p:pic>
      <p:pic>
        <p:nvPicPr>
          <p:cNvPr id="6" name="Imagen 5">
            <a:extLst>
              <a:ext uri="{FF2B5EF4-FFF2-40B4-BE49-F238E27FC236}">
                <a16:creationId xmlns:a16="http://schemas.microsoft.com/office/drawing/2014/main" id="{AE180310-5212-4095-BAA0-3324CEEF80C4}"/>
              </a:ext>
            </a:extLst>
          </p:cNvPr>
          <p:cNvPicPr>
            <a:picLocks noChangeAspect="1"/>
          </p:cNvPicPr>
          <p:nvPr/>
        </p:nvPicPr>
        <p:blipFill rotWithShape="1">
          <a:blip r:embed="rId3"/>
          <a:srcRect l="5566" t="27754" b="22083"/>
          <a:stretch/>
        </p:blipFill>
        <p:spPr>
          <a:xfrm>
            <a:off x="4663440" y="5251269"/>
            <a:ext cx="2307771" cy="509452"/>
          </a:xfrm>
          <a:prstGeom prst="rect">
            <a:avLst/>
          </a:prstGeom>
        </p:spPr>
      </p:pic>
    </p:spTree>
    <p:extLst>
      <p:ext uri="{BB962C8B-B14F-4D97-AF65-F5344CB8AC3E}">
        <p14:creationId xmlns:p14="http://schemas.microsoft.com/office/powerpoint/2010/main" val="3561466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GIT</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06674" y="2213045"/>
            <a:ext cx="9753600" cy="2554545"/>
          </a:xfrm>
          <a:prstGeom prst="rect">
            <a:avLst/>
          </a:prstGeom>
          <a:noFill/>
        </p:spPr>
        <p:txBody>
          <a:bodyPr wrap="square" rtlCol="0">
            <a:spAutoFit/>
          </a:bodyPr>
          <a:lstStyle/>
          <a:p>
            <a:pPr algn="just"/>
            <a:r>
              <a:rPr lang="es-MX" sz="3200" b="1" dirty="0"/>
              <a:t>COMANDOS GIT:</a:t>
            </a:r>
            <a:endParaRPr lang="es-CO" sz="3200" b="1" dirty="0"/>
          </a:p>
          <a:p>
            <a:pPr algn="just"/>
            <a:endParaRPr lang="es-CO" sz="3200" b="1" dirty="0"/>
          </a:p>
          <a:p>
            <a:pPr algn="just"/>
            <a:r>
              <a:rPr lang="es-CO" sz="3200" b="1" dirty="0"/>
              <a:t>CLONAR UN REPOSITORIO EXISTENTE</a:t>
            </a:r>
          </a:p>
          <a:p>
            <a:pPr marL="514350" indent="-514350" algn="just">
              <a:buAutoNum type="arabicPeriod"/>
            </a:pPr>
            <a:r>
              <a:rPr lang="es-CO" sz="3200" dirty="0"/>
              <a:t>Crear Carpeta del Repositorio.</a:t>
            </a:r>
          </a:p>
          <a:p>
            <a:pPr marL="514350" indent="-514350" algn="just">
              <a:buAutoNum type="arabicPeriod"/>
            </a:pPr>
            <a:r>
              <a:rPr lang="es-CO" sz="3200" dirty="0"/>
              <a:t>Ejecutar el comando “</a:t>
            </a:r>
            <a:r>
              <a:rPr lang="es-CO" sz="3200" dirty="0" err="1"/>
              <a:t>git</a:t>
            </a:r>
            <a:r>
              <a:rPr lang="es-CO" sz="3200" dirty="0"/>
              <a:t> clone”</a:t>
            </a:r>
          </a:p>
        </p:txBody>
      </p:sp>
      <p:pic>
        <p:nvPicPr>
          <p:cNvPr id="4" name="Imagen 3">
            <a:extLst>
              <a:ext uri="{FF2B5EF4-FFF2-40B4-BE49-F238E27FC236}">
                <a16:creationId xmlns:a16="http://schemas.microsoft.com/office/drawing/2014/main" id="{DA868483-DF25-4B04-9F7D-387F4FEF1527}"/>
              </a:ext>
            </a:extLst>
          </p:cNvPr>
          <p:cNvPicPr>
            <a:picLocks noChangeAspect="1"/>
          </p:cNvPicPr>
          <p:nvPr/>
        </p:nvPicPr>
        <p:blipFill>
          <a:blip r:embed="rId2"/>
          <a:stretch>
            <a:fillRect/>
          </a:stretch>
        </p:blipFill>
        <p:spPr>
          <a:xfrm>
            <a:off x="7990547" y="65496"/>
            <a:ext cx="4863848" cy="1977965"/>
          </a:xfrm>
          <a:prstGeom prst="rect">
            <a:avLst/>
          </a:prstGeom>
        </p:spPr>
      </p:pic>
      <p:pic>
        <p:nvPicPr>
          <p:cNvPr id="5" name="Imagen 4">
            <a:extLst>
              <a:ext uri="{FF2B5EF4-FFF2-40B4-BE49-F238E27FC236}">
                <a16:creationId xmlns:a16="http://schemas.microsoft.com/office/drawing/2014/main" id="{47EE93C8-CC98-41AE-8E08-A3DA9E2B1530}"/>
              </a:ext>
            </a:extLst>
          </p:cNvPr>
          <p:cNvPicPr>
            <a:picLocks noChangeAspect="1"/>
          </p:cNvPicPr>
          <p:nvPr/>
        </p:nvPicPr>
        <p:blipFill>
          <a:blip r:embed="rId3"/>
          <a:stretch>
            <a:fillRect/>
          </a:stretch>
        </p:blipFill>
        <p:spPr>
          <a:xfrm>
            <a:off x="4001689" y="5094514"/>
            <a:ext cx="4188622" cy="584459"/>
          </a:xfrm>
          <a:prstGeom prst="rect">
            <a:avLst/>
          </a:prstGeom>
        </p:spPr>
      </p:pic>
    </p:spTree>
    <p:extLst>
      <p:ext uri="{BB962C8B-B14F-4D97-AF65-F5344CB8AC3E}">
        <p14:creationId xmlns:p14="http://schemas.microsoft.com/office/powerpoint/2010/main" val="779657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GIT</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06674" y="2213045"/>
            <a:ext cx="9753600" cy="2862322"/>
          </a:xfrm>
          <a:prstGeom prst="rect">
            <a:avLst/>
          </a:prstGeom>
          <a:noFill/>
        </p:spPr>
        <p:txBody>
          <a:bodyPr wrap="square" rtlCol="0">
            <a:spAutoFit/>
          </a:bodyPr>
          <a:lstStyle/>
          <a:p>
            <a:pPr algn="just"/>
            <a:r>
              <a:rPr lang="es-MX" sz="3200" b="1" dirty="0"/>
              <a:t>COMANDOS GIT:</a:t>
            </a:r>
            <a:endParaRPr lang="es-CO" sz="3200" b="1" dirty="0"/>
          </a:p>
          <a:p>
            <a:pPr algn="just"/>
            <a:endParaRPr lang="es-CO" sz="1400" b="1" dirty="0"/>
          </a:p>
          <a:p>
            <a:pPr algn="just"/>
            <a:r>
              <a:rPr lang="es-CO" sz="3200" b="1" dirty="0"/>
              <a:t>ADICIONAR ARCHIVOS AL REPOSITORIO</a:t>
            </a:r>
          </a:p>
          <a:p>
            <a:pPr marL="514350" indent="-514350" algn="just">
              <a:buAutoNum type="arabicPeriod"/>
            </a:pPr>
            <a:r>
              <a:rPr lang="es-CO" sz="3200" dirty="0"/>
              <a:t>Agregar archivos a gestionar por GIT.</a:t>
            </a:r>
          </a:p>
          <a:p>
            <a:pPr lvl="1" algn="just"/>
            <a:r>
              <a:rPr lang="es-CO" sz="3200" dirty="0"/>
              <a:t>1.1. Validar archivos sin gestión.</a:t>
            </a:r>
          </a:p>
          <a:p>
            <a:pPr lvl="1" algn="just"/>
            <a:r>
              <a:rPr lang="es-CO" sz="3200" dirty="0"/>
              <a:t>1.2. Ejecuta el comando </a:t>
            </a:r>
            <a:r>
              <a:rPr lang="es-CO" sz="3200" dirty="0" err="1"/>
              <a:t>git</a:t>
            </a:r>
            <a:r>
              <a:rPr lang="es-CO" sz="3200" dirty="0"/>
              <a:t> status</a:t>
            </a:r>
          </a:p>
        </p:txBody>
      </p:sp>
      <p:pic>
        <p:nvPicPr>
          <p:cNvPr id="4" name="Imagen 3">
            <a:extLst>
              <a:ext uri="{FF2B5EF4-FFF2-40B4-BE49-F238E27FC236}">
                <a16:creationId xmlns:a16="http://schemas.microsoft.com/office/drawing/2014/main" id="{DA868483-DF25-4B04-9F7D-387F4FEF1527}"/>
              </a:ext>
            </a:extLst>
          </p:cNvPr>
          <p:cNvPicPr>
            <a:picLocks noChangeAspect="1"/>
          </p:cNvPicPr>
          <p:nvPr/>
        </p:nvPicPr>
        <p:blipFill>
          <a:blip r:embed="rId2"/>
          <a:stretch>
            <a:fillRect/>
          </a:stretch>
        </p:blipFill>
        <p:spPr>
          <a:xfrm>
            <a:off x="7990547" y="65496"/>
            <a:ext cx="4863848" cy="1977965"/>
          </a:xfrm>
          <a:prstGeom prst="rect">
            <a:avLst/>
          </a:prstGeom>
        </p:spPr>
      </p:pic>
      <p:pic>
        <p:nvPicPr>
          <p:cNvPr id="5" name="Imagen 4">
            <a:extLst>
              <a:ext uri="{FF2B5EF4-FFF2-40B4-BE49-F238E27FC236}">
                <a16:creationId xmlns:a16="http://schemas.microsoft.com/office/drawing/2014/main" id="{42D48FC2-5934-4C05-901D-430617173611}"/>
              </a:ext>
            </a:extLst>
          </p:cNvPr>
          <p:cNvPicPr>
            <a:picLocks noChangeAspect="1"/>
          </p:cNvPicPr>
          <p:nvPr/>
        </p:nvPicPr>
        <p:blipFill>
          <a:blip r:embed="rId3"/>
          <a:stretch>
            <a:fillRect/>
          </a:stretch>
        </p:blipFill>
        <p:spPr>
          <a:xfrm>
            <a:off x="4488121" y="5343303"/>
            <a:ext cx="2929983" cy="632609"/>
          </a:xfrm>
          <a:prstGeom prst="rect">
            <a:avLst/>
          </a:prstGeom>
        </p:spPr>
      </p:pic>
    </p:spTree>
    <p:extLst>
      <p:ext uri="{BB962C8B-B14F-4D97-AF65-F5344CB8AC3E}">
        <p14:creationId xmlns:p14="http://schemas.microsoft.com/office/powerpoint/2010/main" val="2261776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GIT</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06674" y="2213045"/>
            <a:ext cx="9753600" cy="2800767"/>
          </a:xfrm>
          <a:prstGeom prst="rect">
            <a:avLst/>
          </a:prstGeom>
          <a:noFill/>
        </p:spPr>
        <p:txBody>
          <a:bodyPr wrap="square" rtlCol="0">
            <a:spAutoFit/>
          </a:bodyPr>
          <a:lstStyle/>
          <a:p>
            <a:pPr algn="just"/>
            <a:r>
              <a:rPr lang="es-MX" sz="3200" b="1" dirty="0"/>
              <a:t>COMANDOS GIT:</a:t>
            </a:r>
            <a:endParaRPr lang="es-CO" sz="3200" b="1" dirty="0"/>
          </a:p>
          <a:p>
            <a:pPr algn="just"/>
            <a:endParaRPr lang="es-CO" sz="1100" b="1" dirty="0"/>
          </a:p>
          <a:p>
            <a:pPr algn="just"/>
            <a:r>
              <a:rPr lang="es-CO" sz="3200" b="1" dirty="0"/>
              <a:t>ADICIONAR ARCHIVOS AL REPOSITORIO</a:t>
            </a:r>
          </a:p>
          <a:p>
            <a:pPr marL="514350" indent="-514350" algn="just">
              <a:buAutoNum type="arabicPeriod"/>
            </a:pPr>
            <a:r>
              <a:rPr lang="es-CO" sz="3200" dirty="0"/>
              <a:t>Agregar archivos a gestionar por GIT.</a:t>
            </a:r>
          </a:p>
          <a:p>
            <a:pPr lvl="1" algn="just"/>
            <a:r>
              <a:rPr lang="es-CO" sz="3200" dirty="0"/>
              <a:t>1.3. Adicionar archivos a gestionar</a:t>
            </a:r>
          </a:p>
          <a:p>
            <a:pPr lvl="1" algn="just"/>
            <a:r>
              <a:rPr lang="es-CO" sz="3200" dirty="0"/>
              <a:t>1.4. Ejecuta el comando </a:t>
            </a:r>
            <a:r>
              <a:rPr lang="es-CO" sz="3200" dirty="0" err="1"/>
              <a:t>git</a:t>
            </a:r>
            <a:r>
              <a:rPr lang="es-CO" sz="3200" dirty="0"/>
              <a:t> </a:t>
            </a:r>
            <a:r>
              <a:rPr lang="es-CO" sz="3200" dirty="0" err="1"/>
              <a:t>add</a:t>
            </a:r>
            <a:endParaRPr lang="es-CO" sz="3200" dirty="0"/>
          </a:p>
        </p:txBody>
      </p:sp>
      <p:pic>
        <p:nvPicPr>
          <p:cNvPr id="4" name="Imagen 3">
            <a:extLst>
              <a:ext uri="{FF2B5EF4-FFF2-40B4-BE49-F238E27FC236}">
                <a16:creationId xmlns:a16="http://schemas.microsoft.com/office/drawing/2014/main" id="{DA868483-DF25-4B04-9F7D-387F4FEF1527}"/>
              </a:ext>
            </a:extLst>
          </p:cNvPr>
          <p:cNvPicPr>
            <a:picLocks noChangeAspect="1"/>
          </p:cNvPicPr>
          <p:nvPr/>
        </p:nvPicPr>
        <p:blipFill>
          <a:blip r:embed="rId2"/>
          <a:stretch>
            <a:fillRect/>
          </a:stretch>
        </p:blipFill>
        <p:spPr>
          <a:xfrm>
            <a:off x="7990547" y="65496"/>
            <a:ext cx="4863848" cy="1977965"/>
          </a:xfrm>
          <a:prstGeom prst="rect">
            <a:avLst/>
          </a:prstGeom>
        </p:spPr>
      </p:pic>
      <p:pic>
        <p:nvPicPr>
          <p:cNvPr id="8" name="Imagen 7">
            <a:extLst>
              <a:ext uri="{FF2B5EF4-FFF2-40B4-BE49-F238E27FC236}">
                <a16:creationId xmlns:a16="http://schemas.microsoft.com/office/drawing/2014/main" id="{7DDD8165-BAC6-4A40-B42B-E40DBB24F522}"/>
              </a:ext>
            </a:extLst>
          </p:cNvPr>
          <p:cNvPicPr>
            <a:picLocks noChangeAspect="1"/>
          </p:cNvPicPr>
          <p:nvPr/>
        </p:nvPicPr>
        <p:blipFill>
          <a:blip r:embed="rId3"/>
          <a:stretch>
            <a:fillRect/>
          </a:stretch>
        </p:blipFill>
        <p:spPr>
          <a:xfrm>
            <a:off x="2957615" y="5011220"/>
            <a:ext cx="5516257" cy="566889"/>
          </a:xfrm>
          <a:prstGeom prst="rect">
            <a:avLst/>
          </a:prstGeom>
        </p:spPr>
      </p:pic>
      <p:pic>
        <p:nvPicPr>
          <p:cNvPr id="11" name="Imagen 10">
            <a:extLst>
              <a:ext uri="{FF2B5EF4-FFF2-40B4-BE49-F238E27FC236}">
                <a16:creationId xmlns:a16="http://schemas.microsoft.com/office/drawing/2014/main" id="{E08615B5-21E5-482A-A5B3-FD9688677761}"/>
              </a:ext>
            </a:extLst>
          </p:cNvPr>
          <p:cNvPicPr>
            <a:picLocks noChangeAspect="1"/>
          </p:cNvPicPr>
          <p:nvPr/>
        </p:nvPicPr>
        <p:blipFill>
          <a:blip r:embed="rId4"/>
          <a:stretch>
            <a:fillRect/>
          </a:stretch>
        </p:blipFill>
        <p:spPr>
          <a:xfrm>
            <a:off x="4815919" y="5776847"/>
            <a:ext cx="1480378" cy="539902"/>
          </a:xfrm>
          <a:prstGeom prst="rect">
            <a:avLst/>
          </a:prstGeom>
        </p:spPr>
      </p:pic>
    </p:spTree>
    <p:extLst>
      <p:ext uri="{BB962C8B-B14F-4D97-AF65-F5344CB8AC3E}">
        <p14:creationId xmlns:p14="http://schemas.microsoft.com/office/powerpoint/2010/main" val="744579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GIT</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06674" y="2213045"/>
            <a:ext cx="9753600" cy="3216265"/>
          </a:xfrm>
          <a:prstGeom prst="rect">
            <a:avLst/>
          </a:prstGeom>
          <a:noFill/>
        </p:spPr>
        <p:txBody>
          <a:bodyPr wrap="square" rtlCol="0">
            <a:spAutoFit/>
          </a:bodyPr>
          <a:lstStyle/>
          <a:p>
            <a:pPr algn="just"/>
            <a:r>
              <a:rPr lang="es-MX" sz="3200" b="1" dirty="0"/>
              <a:t>COMANDOS GIT:</a:t>
            </a:r>
            <a:endParaRPr lang="es-CO" sz="3200" b="1" dirty="0"/>
          </a:p>
          <a:p>
            <a:pPr algn="just"/>
            <a:endParaRPr lang="es-CO" sz="1100" b="1" dirty="0"/>
          </a:p>
          <a:p>
            <a:pPr algn="just"/>
            <a:r>
              <a:rPr lang="es-CO" sz="3200" b="1" dirty="0"/>
              <a:t>CONFIRMAR CAMBIOS</a:t>
            </a:r>
          </a:p>
          <a:p>
            <a:pPr marL="514350" indent="-514350" algn="just">
              <a:buAutoNum type="arabicPeriod"/>
            </a:pPr>
            <a:r>
              <a:rPr lang="es-CO" sz="3200" dirty="0"/>
              <a:t>Una vez agregados los archivos a gestionar, se debe confirmar la adición de dichos cambios.</a:t>
            </a:r>
          </a:p>
          <a:p>
            <a:pPr lvl="1" algn="just"/>
            <a:r>
              <a:rPr lang="es-CO" sz="3200" dirty="0"/>
              <a:t>1.2 Ejecutar el comando </a:t>
            </a:r>
            <a:r>
              <a:rPr lang="es-CO" sz="3200" dirty="0" err="1"/>
              <a:t>git</a:t>
            </a:r>
            <a:r>
              <a:rPr lang="es-CO" sz="3200" dirty="0"/>
              <a:t> </a:t>
            </a:r>
            <a:r>
              <a:rPr lang="es-CO" sz="3200" dirty="0" err="1"/>
              <a:t>commit</a:t>
            </a:r>
            <a:r>
              <a:rPr lang="es-CO" sz="3200" dirty="0"/>
              <a:t> –m “mensaje de cambios”</a:t>
            </a:r>
          </a:p>
        </p:txBody>
      </p:sp>
      <p:pic>
        <p:nvPicPr>
          <p:cNvPr id="4" name="Imagen 3">
            <a:extLst>
              <a:ext uri="{FF2B5EF4-FFF2-40B4-BE49-F238E27FC236}">
                <a16:creationId xmlns:a16="http://schemas.microsoft.com/office/drawing/2014/main" id="{DA868483-DF25-4B04-9F7D-387F4FEF1527}"/>
              </a:ext>
            </a:extLst>
          </p:cNvPr>
          <p:cNvPicPr>
            <a:picLocks noChangeAspect="1"/>
          </p:cNvPicPr>
          <p:nvPr/>
        </p:nvPicPr>
        <p:blipFill>
          <a:blip r:embed="rId2"/>
          <a:stretch>
            <a:fillRect/>
          </a:stretch>
        </p:blipFill>
        <p:spPr>
          <a:xfrm>
            <a:off x="7990547" y="65496"/>
            <a:ext cx="4863848" cy="1977965"/>
          </a:xfrm>
          <a:prstGeom prst="rect">
            <a:avLst/>
          </a:prstGeom>
        </p:spPr>
      </p:pic>
      <p:pic>
        <p:nvPicPr>
          <p:cNvPr id="5" name="Imagen 4">
            <a:extLst>
              <a:ext uri="{FF2B5EF4-FFF2-40B4-BE49-F238E27FC236}">
                <a16:creationId xmlns:a16="http://schemas.microsoft.com/office/drawing/2014/main" id="{69E2529A-FBF4-4AB1-9833-A0F8AD8D931C}"/>
              </a:ext>
            </a:extLst>
          </p:cNvPr>
          <p:cNvPicPr>
            <a:picLocks noChangeAspect="1"/>
          </p:cNvPicPr>
          <p:nvPr/>
        </p:nvPicPr>
        <p:blipFill>
          <a:blip r:embed="rId3"/>
          <a:stretch>
            <a:fillRect/>
          </a:stretch>
        </p:blipFill>
        <p:spPr>
          <a:xfrm>
            <a:off x="2662518" y="5869429"/>
            <a:ext cx="6444135" cy="433378"/>
          </a:xfrm>
          <a:prstGeom prst="rect">
            <a:avLst/>
          </a:prstGeom>
        </p:spPr>
      </p:pic>
    </p:spTree>
    <p:extLst>
      <p:ext uri="{BB962C8B-B14F-4D97-AF65-F5344CB8AC3E}">
        <p14:creationId xmlns:p14="http://schemas.microsoft.com/office/powerpoint/2010/main" val="3929206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GIT</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06674" y="2213045"/>
            <a:ext cx="9753600" cy="2723823"/>
          </a:xfrm>
          <a:prstGeom prst="rect">
            <a:avLst/>
          </a:prstGeom>
          <a:noFill/>
        </p:spPr>
        <p:txBody>
          <a:bodyPr wrap="square" rtlCol="0">
            <a:spAutoFit/>
          </a:bodyPr>
          <a:lstStyle/>
          <a:p>
            <a:pPr algn="just"/>
            <a:r>
              <a:rPr lang="es-MX" sz="3200" b="1" dirty="0"/>
              <a:t>COMANDOS GIT:</a:t>
            </a:r>
            <a:endParaRPr lang="es-CO" sz="3200" b="1" dirty="0"/>
          </a:p>
          <a:p>
            <a:pPr algn="just"/>
            <a:endParaRPr lang="es-CO" sz="1100" b="1" dirty="0"/>
          </a:p>
          <a:p>
            <a:pPr algn="just"/>
            <a:r>
              <a:rPr lang="es-CO" sz="3200" b="1" dirty="0"/>
              <a:t>ENVIAR CAMBIOS A UN REPOSITORIO REMOTO</a:t>
            </a:r>
          </a:p>
          <a:p>
            <a:pPr marL="514350" indent="-514350" algn="just">
              <a:buAutoNum type="arabicPeriod"/>
            </a:pPr>
            <a:r>
              <a:rPr lang="es-CO" sz="3200" dirty="0"/>
              <a:t>Agregar </a:t>
            </a:r>
            <a:r>
              <a:rPr lang="es-CO" sz="3200" dirty="0" err="1"/>
              <a:t>origin</a:t>
            </a:r>
            <a:r>
              <a:rPr lang="es-CO" sz="3200" dirty="0"/>
              <a:t> en caso de no ser un repositorio clonado</a:t>
            </a:r>
          </a:p>
          <a:p>
            <a:pPr algn="just"/>
            <a:r>
              <a:rPr lang="es-CO" sz="3200" dirty="0"/>
              <a:t>	1.1. Ejecutar el comando </a:t>
            </a:r>
            <a:r>
              <a:rPr lang="es-CO" sz="3200" dirty="0" err="1"/>
              <a:t>git</a:t>
            </a:r>
            <a:r>
              <a:rPr lang="es-CO" sz="3200" dirty="0"/>
              <a:t> </a:t>
            </a:r>
            <a:r>
              <a:rPr lang="es-CO" sz="3200" dirty="0" err="1"/>
              <a:t>remote</a:t>
            </a:r>
            <a:r>
              <a:rPr lang="es-CO" sz="3200" dirty="0"/>
              <a:t> </a:t>
            </a:r>
            <a:r>
              <a:rPr lang="es-CO" sz="3200" dirty="0" err="1"/>
              <a:t>add</a:t>
            </a:r>
            <a:r>
              <a:rPr lang="es-CO" sz="3200" dirty="0"/>
              <a:t> </a:t>
            </a:r>
            <a:r>
              <a:rPr lang="es-CO" sz="3200" dirty="0" err="1"/>
              <a:t>origin</a:t>
            </a:r>
            <a:r>
              <a:rPr lang="es-CO" sz="3200" dirty="0"/>
              <a:t> </a:t>
            </a:r>
            <a:r>
              <a:rPr lang="es-CO" sz="3200" dirty="0" err="1"/>
              <a:t>url</a:t>
            </a:r>
            <a:endParaRPr lang="es-CO" sz="3200" dirty="0"/>
          </a:p>
        </p:txBody>
      </p:sp>
      <p:pic>
        <p:nvPicPr>
          <p:cNvPr id="4" name="Imagen 3">
            <a:extLst>
              <a:ext uri="{FF2B5EF4-FFF2-40B4-BE49-F238E27FC236}">
                <a16:creationId xmlns:a16="http://schemas.microsoft.com/office/drawing/2014/main" id="{DA868483-DF25-4B04-9F7D-387F4FEF1527}"/>
              </a:ext>
            </a:extLst>
          </p:cNvPr>
          <p:cNvPicPr>
            <a:picLocks noChangeAspect="1"/>
          </p:cNvPicPr>
          <p:nvPr/>
        </p:nvPicPr>
        <p:blipFill>
          <a:blip r:embed="rId2"/>
          <a:stretch>
            <a:fillRect/>
          </a:stretch>
        </p:blipFill>
        <p:spPr>
          <a:xfrm>
            <a:off x="7990547" y="65496"/>
            <a:ext cx="4863848" cy="1977965"/>
          </a:xfrm>
          <a:prstGeom prst="rect">
            <a:avLst/>
          </a:prstGeom>
        </p:spPr>
      </p:pic>
      <p:pic>
        <p:nvPicPr>
          <p:cNvPr id="6" name="Imagen 5">
            <a:extLst>
              <a:ext uri="{FF2B5EF4-FFF2-40B4-BE49-F238E27FC236}">
                <a16:creationId xmlns:a16="http://schemas.microsoft.com/office/drawing/2014/main" id="{AFB78282-30EC-4391-B533-AAFE869133F7}"/>
              </a:ext>
            </a:extLst>
          </p:cNvPr>
          <p:cNvPicPr>
            <a:picLocks noChangeAspect="1"/>
          </p:cNvPicPr>
          <p:nvPr/>
        </p:nvPicPr>
        <p:blipFill>
          <a:blip r:embed="rId3"/>
          <a:stretch>
            <a:fillRect/>
          </a:stretch>
        </p:blipFill>
        <p:spPr>
          <a:xfrm>
            <a:off x="1219200" y="5280636"/>
            <a:ext cx="9753600" cy="665019"/>
          </a:xfrm>
          <a:prstGeom prst="rect">
            <a:avLst/>
          </a:prstGeom>
        </p:spPr>
      </p:pic>
    </p:spTree>
    <p:extLst>
      <p:ext uri="{BB962C8B-B14F-4D97-AF65-F5344CB8AC3E}">
        <p14:creationId xmlns:p14="http://schemas.microsoft.com/office/powerpoint/2010/main" val="3938855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Control de Versiones</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06674" y="2213045"/>
            <a:ext cx="9753600" cy="4031873"/>
          </a:xfrm>
          <a:prstGeom prst="rect">
            <a:avLst/>
          </a:prstGeom>
          <a:noFill/>
        </p:spPr>
        <p:txBody>
          <a:bodyPr wrap="square" rtlCol="0">
            <a:spAutoFit/>
          </a:bodyPr>
          <a:lstStyle/>
          <a:p>
            <a:pPr algn="just"/>
            <a:r>
              <a:rPr lang="es-MX" sz="3200" dirty="0"/>
              <a:t>El control de versiones, también conocido como "control de código fuente", es la práctica de rastrear y gestionar los cambios en el código de software. </a:t>
            </a:r>
          </a:p>
          <a:p>
            <a:pPr algn="just"/>
            <a:endParaRPr lang="es-MX" sz="3200" dirty="0"/>
          </a:p>
          <a:p>
            <a:pPr algn="just"/>
            <a:r>
              <a:rPr lang="es-MX" sz="3200" dirty="0"/>
              <a:t>Los sistemas de control de versiones son herramientas de software que ayudan a los equipos de software a gestionar los cambios en el código fuente a lo largo del tiempo.</a:t>
            </a:r>
          </a:p>
        </p:txBody>
      </p:sp>
      <p:pic>
        <p:nvPicPr>
          <p:cNvPr id="4" name="Imagen 3">
            <a:extLst>
              <a:ext uri="{FF2B5EF4-FFF2-40B4-BE49-F238E27FC236}">
                <a16:creationId xmlns:a16="http://schemas.microsoft.com/office/drawing/2014/main" id="{4591534F-6919-4316-AB5C-FB13C2DA463C}"/>
              </a:ext>
            </a:extLst>
          </p:cNvPr>
          <p:cNvPicPr>
            <a:picLocks noChangeAspect="1"/>
          </p:cNvPicPr>
          <p:nvPr/>
        </p:nvPicPr>
        <p:blipFill>
          <a:blip r:embed="rId2"/>
          <a:stretch>
            <a:fillRect/>
          </a:stretch>
        </p:blipFill>
        <p:spPr>
          <a:xfrm>
            <a:off x="6608590" y="503105"/>
            <a:ext cx="6373129" cy="1083432"/>
          </a:xfrm>
          <a:prstGeom prst="rect">
            <a:avLst/>
          </a:prstGeom>
        </p:spPr>
      </p:pic>
    </p:spTree>
    <p:extLst>
      <p:ext uri="{BB962C8B-B14F-4D97-AF65-F5344CB8AC3E}">
        <p14:creationId xmlns:p14="http://schemas.microsoft.com/office/powerpoint/2010/main" val="1599581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GIT</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06674" y="2213045"/>
            <a:ext cx="9753600" cy="2231380"/>
          </a:xfrm>
          <a:prstGeom prst="rect">
            <a:avLst/>
          </a:prstGeom>
          <a:noFill/>
        </p:spPr>
        <p:txBody>
          <a:bodyPr wrap="square" rtlCol="0">
            <a:spAutoFit/>
          </a:bodyPr>
          <a:lstStyle/>
          <a:p>
            <a:pPr algn="just"/>
            <a:r>
              <a:rPr lang="es-MX" sz="3200" b="1" dirty="0"/>
              <a:t>COMANDOS GIT:</a:t>
            </a:r>
            <a:endParaRPr lang="es-CO" sz="3200" b="1" dirty="0"/>
          </a:p>
          <a:p>
            <a:pPr algn="just"/>
            <a:endParaRPr lang="es-CO" sz="1100" b="1" dirty="0"/>
          </a:p>
          <a:p>
            <a:pPr algn="just"/>
            <a:r>
              <a:rPr lang="es-CO" sz="3200" b="1" dirty="0"/>
              <a:t>ENVIAR CAMBIOS A UN REPOSITORIO REMOTO</a:t>
            </a:r>
          </a:p>
          <a:p>
            <a:pPr marL="514350" indent="-514350" algn="just">
              <a:buAutoNum type="arabicPeriod"/>
            </a:pPr>
            <a:r>
              <a:rPr lang="es-CO" sz="3200" dirty="0"/>
              <a:t>Enviar cambios al repositorio remoto</a:t>
            </a:r>
          </a:p>
          <a:p>
            <a:pPr marL="514350" indent="-514350" algn="just">
              <a:buAutoNum type="arabicPeriod"/>
            </a:pPr>
            <a:r>
              <a:rPr lang="es-CO" sz="3200" dirty="0"/>
              <a:t>Ejecutar el comando </a:t>
            </a:r>
            <a:r>
              <a:rPr lang="es-CO" sz="3200" dirty="0" err="1"/>
              <a:t>git</a:t>
            </a:r>
            <a:r>
              <a:rPr lang="es-CO" sz="3200" dirty="0"/>
              <a:t> </a:t>
            </a:r>
            <a:r>
              <a:rPr lang="es-CO" sz="3200" dirty="0" err="1"/>
              <a:t>push</a:t>
            </a:r>
            <a:r>
              <a:rPr lang="es-CO" sz="3200" dirty="0"/>
              <a:t> </a:t>
            </a:r>
            <a:r>
              <a:rPr lang="es-CO" sz="3200" dirty="0" err="1"/>
              <a:t>origin</a:t>
            </a:r>
            <a:r>
              <a:rPr lang="es-CO" sz="3200" dirty="0"/>
              <a:t> master</a:t>
            </a:r>
          </a:p>
        </p:txBody>
      </p:sp>
      <p:pic>
        <p:nvPicPr>
          <p:cNvPr id="4" name="Imagen 3">
            <a:extLst>
              <a:ext uri="{FF2B5EF4-FFF2-40B4-BE49-F238E27FC236}">
                <a16:creationId xmlns:a16="http://schemas.microsoft.com/office/drawing/2014/main" id="{DA868483-DF25-4B04-9F7D-387F4FEF1527}"/>
              </a:ext>
            </a:extLst>
          </p:cNvPr>
          <p:cNvPicPr>
            <a:picLocks noChangeAspect="1"/>
          </p:cNvPicPr>
          <p:nvPr/>
        </p:nvPicPr>
        <p:blipFill>
          <a:blip r:embed="rId2"/>
          <a:stretch>
            <a:fillRect/>
          </a:stretch>
        </p:blipFill>
        <p:spPr>
          <a:xfrm>
            <a:off x="7990547" y="65496"/>
            <a:ext cx="4863848" cy="1977965"/>
          </a:xfrm>
          <a:prstGeom prst="rect">
            <a:avLst/>
          </a:prstGeom>
        </p:spPr>
      </p:pic>
      <p:pic>
        <p:nvPicPr>
          <p:cNvPr id="8" name="Imagen 7">
            <a:extLst>
              <a:ext uri="{FF2B5EF4-FFF2-40B4-BE49-F238E27FC236}">
                <a16:creationId xmlns:a16="http://schemas.microsoft.com/office/drawing/2014/main" id="{33E66586-F4EB-40C8-8726-26D147AF44F5}"/>
              </a:ext>
            </a:extLst>
          </p:cNvPr>
          <p:cNvPicPr>
            <a:picLocks noChangeAspect="1"/>
          </p:cNvPicPr>
          <p:nvPr/>
        </p:nvPicPr>
        <p:blipFill>
          <a:blip r:embed="rId3"/>
          <a:stretch>
            <a:fillRect/>
          </a:stretch>
        </p:blipFill>
        <p:spPr>
          <a:xfrm>
            <a:off x="3091364" y="4911635"/>
            <a:ext cx="6009272" cy="549236"/>
          </a:xfrm>
          <a:prstGeom prst="rect">
            <a:avLst/>
          </a:prstGeom>
        </p:spPr>
      </p:pic>
    </p:spTree>
    <p:extLst>
      <p:ext uri="{BB962C8B-B14F-4D97-AF65-F5344CB8AC3E}">
        <p14:creationId xmlns:p14="http://schemas.microsoft.com/office/powerpoint/2010/main" val="2536586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GIT</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06674" y="2213045"/>
            <a:ext cx="9753600" cy="2231380"/>
          </a:xfrm>
          <a:prstGeom prst="rect">
            <a:avLst/>
          </a:prstGeom>
          <a:noFill/>
        </p:spPr>
        <p:txBody>
          <a:bodyPr wrap="square" rtlCol="0">
            <a:spAutoFit/>
          </a:bodyPr>
          <a:lstStyle/>
          <a:p>
            <a:pPr algn="just"/>
            <a:r>
              <a:rPr lang="es-MX" sz="3200" b="1" dirty="0"/>
              <a:t>COMANDOS GIT:</a:t>
            </a:r>
            <a:endParaRPr lang="es-CO" sz="3200" b="1" dirty="0"/>
          </a:p>
          <a:p>
            <a:pPr algn="just"/>
            <a:endParaRPr lang="es-CO" sz="1100" b="1" dirty="0"/>
          </a:p>
          <a:p>
            <a:pPr algn="just"/>
            <a:r>
              <a:rPr lang="es-CO" sz="3200" b="1" dirty="0"/>
              <a:t>EXTRAER CAMBIOS DE UN REPOSITORIO REMOTO</a:t>
            </a:r>
          </a:p>
          <a:p>
            <a:pPr marL="514350" indent="-514350" algn="just">
              <a:buAutoNum type="arabicPeriod"/>
            </a:pPr>
            <a:r>
              <a:rPr lang="es-CO" sz="3200" dirty="0"/>
              <a:t>Extraer cambios al repositorio remoto</a:t>
            </a:r>
          </a:p>
          <a:p>
            <a:pPr marL="514350" indent="-514350" algn="just">
              <a:buAutoNum type="arabicPeriod"/>
            </a:pPr>
            <a:r>
              <a:rPr lang="es-CO" sz="3200" dirty="0"/>
              <a:t>Ejecutar el comando </a:t>
            </a:r>
            <a:r>
              <a:rPr lang="es-CO" sz="3200" dirty="0" err="1"/>
              <a:t>git</a:t>
            </a:r>
            <a:r>
              <a:rPr lang="es-CO" sz="3200" dirty="0"/>
              <a:t> </a:t>
            </a:r>
            <a:r>
              <a:rPr lang="es-CO" sz="3200" dirty="0" err="1"/>
              <a:t>pull</a:t>
            </a:r>
            <a:r>
              <a:rPr lang="es-CO" sz="3200" dirty="0"/>
              <a:t> </a:t>
            </a:r>
            <a:r>
              <a:rPr lang="es-CO" sz="3200" dirty="0" err="1"/>
              <a:t>origin</a:t>
            </a:r>
            <a:r>
              <a:rPr lang="es-CO" sz="3200" dirty="0"/>
              <a:t> master</a:t>
            </a:r>
          </a:p>
        </p:txBody>
      </p:sp>
      <p:pic>
        <p:nvPicPr>
          <p:cNvPr id="4" name="Imagen 3">
            <a:extLst>
              <a:ext uri="{FF2B5EF4-FFF2-40B4-BE49-F238E27FC236}">
                <a16:creationId xmlns:a16="http://schemas.microsoft.com/office/drawing/2014/main" id="{DA868483-DF25-4B04-9F7D-387F4FEF1527}"/>
              </a:ext>
            </a:extLst>
          </p:cNvPr>
          <p:cNvPicPr>
            <a:picLocks noChangeAspect="1"/>
          </p:cNvPicPr>
          <p:nvPr/>
        </p:nvPicPr>
        <p:blipFill>
          <a:blip r:embed="rId2"/>
          <a:stretch>
            <a:fillRect/>
          </a:stretch>
        </p:blipFill>
        <p:spPr>
          <a:xfrm>
            <a:off x="7990547" y="65496"/>
            <a:ext cx="4863848" cy="1977965"/>
          </a:xfrm>
          <a:prstGeom prst="rect">
            <a:avLst/>
          </a:prstGeom>
        </p:spPr>
      </p:pic>
      <p:pic>
        <p:nvPicPr>
          <p:cNvPr id="5" name="Imagen 4">
            <a:extLst>
              <a:ext uri="{FF2B5EF4-FFF2-40B4-BE49-F238E27FC236}">
                <a16:creationId xmlns:a16="http://schemas.microsoft.com/office/drawing/2014/main" id="{78895E32-9A70-4871-8BE9-E56ED9A5D1CD}"/>
              </a:ext>
            </a:extLst>
          </p:cNvPr>
          <p:cNvPicPr>
            <a:picLocks noChangeAspect="1"/>
          </p:cNvPicPr>
          <p:nvPr/>
        </p:nvPicPr>
        <p:blipFill>
          <a:blip r:embed="rId3"/>
          <a:stretch>
            <a:fillRect/>
          </a:stretch>
        </p:blipFill>
        <p:spPr>
          <a:xfrm>
            <a:off x="2939130" y="4896791"/>
            <a:ext cx="6313740" cy="701526"/>
          </a:xfrm>
          <a:prstGeom prst="rect">
            <a:avLst/>
          </a:prstGeom>
        </p:spPr>
      </p:pic>
    </p:spTree>
    <p:extLst>
      <p:ext uri="{BB962C8B-B14F-4D97-AF65-F5344CB8AC3E}">
        <p14:creationId xmlns:p14="http://schemas.microsoft.com/office/powerpoint/2010/main" val="676562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GIT</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06674" y="2213045"/>
            <a:ext cx="9753600" cy="4201150"/>
          </a:xfrm>
          <a:prstGeom prst="rect">
            <a:avLst/>
          </a:prstGeom>
          <a:noFill/>
        </p:spPr>
        <p:txBody>
          <a:bodyPr wrap="square" rtlCol="0">
            <a:spAutoFit/>
          </a:bodyPr>
          <a:lstStyle/>
          <a:p>
            <a:pPr algn="just"/>
            <a:r>
              <a:rPr lang="es-CO" sz="3200" b="1" dirty="0"/>
              <a:t>CREAR REPOSITORIO REMOTO</a:t>
            </a:r>
          </a:p>
          <a:p>
            <a:pPr algn="just"/>
            <a:endParaRPr lang="es-CO" sz="3200" b="1" dirty="0"/>
          </a:p>
          <a:p>
            <a:pPr algn="just"/>
            <a:r>
              <a:rPr lang="es-CO" sz="3200" b="1" dirty="0"/>
              <a:t>GITHUB:</a:t>
            </a:r>
          </a:p>
          <a:p>
            <a:pPr algn="just"/>
            <a:r>
              <a:rPr lang="es-CO" sz="3200" b="1" dirty="0"/>
              <a:t>	</a:t>
            </a:r>
            <a:r>
              <a:rPr lang="es-CO" sz="3200" b="1" dirty="0">
                <a:hlinkClick r:id="rId2"/>
              </a:rPr>
              <a:t>https://github.com/</a:t>
            </a:r>
            <a:endParaRPr lang="es-CO" sz="3200" b="1" dirty="0"/>
          </a:p>
          <a:p>
            <a:pPr algn="just"/>
            <a:r>
              <a:rPr lang="es-CO" sz="3200" b="1" dirty="0"/>
              <a:t>GITLAB</a:t>
            </a:r>
          </a:p>
          <a:p>
            <a:pPr algn="just"/>
            <a:r>
              <a:rPr lang="es-CO" sz="3200" b="1" dirty="0"/>
              <a:t>	</a:t>
            </a:r>
            <a:r>
              <a:rPr lang="es-CO" sz="3200" b="1" dirty="0">
                <a:hlinkClick r:id="rId3"/>
              </a:rPr>
              <a:t>https://gitlab.com/</a:t>
            </a:r>
            <a:endParaRPr lang="es-CO" sz="3200" b="1" dirty="0"/>
          </a:p>
          <a:p>
            <a:pPr algn="just"/>
            <a:r>
              <a:rPr lang="es-CO" sz="3200" b="1" dirty="0"/>
              <a:t>BITBUCKET:</a:t>
            </a:r>
          </a:p>
          <a:p>
            <a:pPr algn="just"/>
            <a:r>
              <a:rPr lang="es-CO" sz="3200" b="1" dirty="0"/>
              <a:t>	</a:t>
            </a:r>
            <a:r>
              <a:rPr lang="es-CO" sz="3200" b="1" dirty="0">
                <a:hlinkClick r:id="rId4"/>
              </a:rPr>
              <a:t>https://bitbucket.org/</a:t>
            </a:r>
            <a:endParaRPr lang="es-CO" sz="3200" b="1" dirty="0"/>
          </a:p>
          <a:p>
            <a:pPr algn="just"/>
            <a:endParaRPr lang="es-CO" sz="1100" b="1" dirty="0"/>
          </a:p>
        </p:txBody>
      </p:sp>
      <p:pic>
        <p:nvPicPr>
          <p:cNvPr id="4" name="Imagen 3">
            <a:extLst>
              <a:ext uri="{FF2B5EF4-FFF2-40B4-BE49-F238E27FC236}">
                <a16:creationId xmlns:a16="http://schemas.microsoft.com/office/drawing/2014/main" id="{DA868483-DF25-4B04-9F7D-387F4FEF1527}"/>
              </a:ext>
            </a:extLst>
          </p:cNvPr>
          <p:cNvPicPr>
            <a:picLocks noChangeAspect="1"/>
          </p:cNvPicPr>
          <p:nvPr/>
        </p:nvPicPr>
        <p:blipFill>
          <a:blip r:embed="rId5"/>
          <a:stretch>
            <a:fillRect/>
          </a:stretch>
        </p:blipFill>
        <p:spPr>
          <a:xfrm>
            <a:off x="7990547" y="65496"/>
            <a:ext cx="4863848" cy="1977965"/>
          </a:xfrm>
          <a:prstGeom prst="rect">
            <a:avLst/>
          </a:prstGeom>
        </p:spPr>
      </p:pic>
    </p:spTree>
    <p:extLst>
      <p:ext uri="{BB962C8B-B14F-4D97-AF65-F5344CB8AC3E}">
        <p14:creationId xmlns:p14="http://schemas.microsoft.com/office/powerpoint/2010/main" val="1752272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nterfaz de usuario gráfica, Texto, Aplicación&#10;&#10;Descripción generada automáticamente">
            <a:extLst>
              <a:ext uri="{FF2B5EF4-FFF2-40B4-BE49-F238E27FC236}">
                <a16:creationId xmlns:a16="http://schemas.microsoft.com/office/drawing/2014/main" id="{C56FC406-BA5D-CB4E-8D1C-EEA4A245E74A}"/>
              </a:ext>
            </a:extLst>
          </p:cNvPr>
          <p:cNvPicPr>
            <a:picLocks noChangeAspect="1"/>
          </p:cNvPicPr>
          <p:nvPr/>
        </p:nvPicPr>
        <p:blipFill>
          <a:blip r:embed="rId2"/>
          <a:stretch>
            <a:fillRect/>
          </a:stretch>
        </p:blipFill>
        <p:spPr>
          <a:xfrm>
            <a:off x="0" y="8306"/>
            <a:ext cx="12192000" cy="6841388"/>
          </a:xfrm>
          <a:prstGeom prst="rect">
            <a:avLst/>
          </a:prstGeom>
        </p:spPr>
      </p:pic>
    </p:spTree>
    <p:extLst>
      <p:ext uri="{BB962C8B-B14F-4D97-AF65-F5344CB8AC3E}">
        <p14:creationId xmlns:p14="http://schemas.microsoft.com/office/powerpoint/2010/main" val="4076813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Control de Versiones</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06674" y="2213045"/>
            <a:ext cx="9753600" cy="3539430"/>
          </a:xfrm>
          <a:prstGeom prst="rect">
            <a:avLst/>
          </a:prstGeom>
          <a:noFill/>
        </p:spPr>
        <p:txBody>
          <a:bodyPr wrap="square" rtlCol="0">
            <a:spAutoFit/>
          </a:bodyPr>
          <a:lstStyle/>
          <a:p>
            <a:pPr algn="just"/>
            <a:r>
              <a:rPr lang="es-MX" sz="3200" dirty="0"/>
              <a:t>El software de control de versiones realiza un seguimiento de todas las modificaciones en el código en un tipo especial de base de datos. Si se comete un error, los desarrolladores pueden ir hacia atrás en el tiempo y comparar las versiones anteriores del código para ayudar a resolver el error, al tiempo que se minimizan las interrupciones para todos los miembros del equipo.</a:t>
            </a:r>
          </a:p>
        </p:txBody>
      </p:sp>
      <p:pic>
        <p:nvPicPr>
          <p:cNvPr id="5" name="Imagen 4">
            <a:extLst>
              <a:ext uri="{FF2B5EF4-FFF2-40B4-BE49-F238E27FC236}">
                <a16:creationId xmlns:a16="http://schemas.microsoft.com/office/drawing/2014/main" id="{3E0233CF-5428-41C6-9478-BBCCCA0A097A}"/>
              </a:ext>
            </a:extLst>
          </p:cNvPr>
          <p:cNvPicPr>
            <a:picLocks noChangeAspect="1"/>
          </p:cNvPicPr>
          <p:nvPr/>
        </p:nvPicPr>
        <p:blipFill>
          <a:blip r:embed="rId2"/>
          <a:stretch>
            <a:fillRect/>
          </a:stretch>
        </p:blipFill>
        <p:spPr>
          <a:xfrm>
            <a:off x="6608590" y="503105"/>
            <a:ext cx="6373129" cy="1083432"/>
          </a:xfrm>
          <a:prstGeom prst="rect">
            <a:avLst/>
          </a:prstGeom>
        </p:spPr>
      </p:pic>
    </p:spTree>
    <p:extLst>
      <p:ext uri="{BB962C8B-B14F-4D97-AF65-F5344CB8AC3E}">
        <p14:creationId xmlns:p14="http://schemas.microsoft.com/office/powerpoint/2010/main" val="1555882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Control de Versiones</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06674" y="2213045"/>
            <a:ext cx="9753600" cy="3539430"/>
          </a:xfrm>
          <a:prstGeom prst="rect">
            <a:avLst/>
          </a:prstGeom>
          <a:noFill/>
        </p:spPr>
        <p:txBody>
          <a:bodyPr wrap="square" rtlCol="0">
            <a:spAutoFit/>
          </a:bodyPr>
          <a:lstStyle/>
          <a:p>
            <a:pPr algn="just"/>
            <a:r>
              <a:rPr lang="es-MX" sz="3200" dirty="0"/>
              <a:t>Los desarrolladores de software que trabajan en equipos están escribiendo continuamente nuevo código fuente y cambiando el que ya existe.</a:t>
            </a:r>
          </a:p>
          <a:p>
            <a:pPr algn="just"/>
            <a:endParaRPr lang="es-MX" sz="3200" dirty="0"/>
          </a:p>
          <a:p>
            <a:pPr algn="just"/>
            <a:r>
              <a:rPr lang="es-MX" sz="3200" dirty="0"/>
              <a:t>Un desarrollador del equipo podría estar trabajando en una nueva función mientras otro desarrollador soluciona un error no relacionado cambiando código.</a:t>
            </a:r>
          </a:p>
        </p:txBody>
      </p:sp>
      <p:pic>
        <p:nvPicPr>
          <p:cNvPr id="5" name="Imagen 4">
            <a:extLst>
              <a:ext uri="{FF2B5EF4-FFF2-40B4-BE49-F238E27FC236}">
                <a16:creationId xmlns:a16="http://schemas.microsoft.com/office/drawing/2014/main" id="{9DAAB0EC-069B-4036-BE24-C7E43BBC7C33}"/>
              </a:ext>
            </a:extLst>
          </p:cNvPr>
          <p:cNvPicPr>
            <a:picLocks noChangeAspect="1"/>
          </p:cNvPicPr>
          <p:nvPr/>
        </p:nvPicPr>
        <p:blipFill>
          <a:blip r:embed="rId2"/>
          <a:stretch>
            <a:fillRect/>
          </a:stretch>
        </p:blipFill>
        <p:spPr>
          <a:xfrm>
            <a:off x="6608590" y="503105"/>
            <a:ext cx="6373129" cy="1083432"/>
          </a:xfrm>
          <a:prstGeom prst="rect">
            <a:avLst/>
          </a:prstGeom>
        </p:spPr>
      </p:pic>
    </p:spTree>
    <p:extLst>
      <p:ext uri="{BB962C8B-B14F-4D97-AF65-F5344CB8AC3E}">
        <p14:creationId xmlns:p14="http://schemas.microsoft.com/office/powerpoint/2010/main" val="391916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Control de Versiones</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06674" y="2213045"/>
            <a:ext cx="9753600" cy="4031873"/>
          </a:xfrm>
          <a:prstGeom prst="rect">
            <a:avLst/>
          </a:prstGeom>
          <a:noFill/>
        </p:spPr>
        <p:txBody>
          <a:bodyPr wrap="square" rtlCol="0">
            <a:spAutoFit/>
          </a:bodyPr>
          <a:lstStyle/>
          <a:p>
            <a:pPr algn="just"/>
            <a:r>
              <a:rPr lang="es-MX" sz="3200" b="1" dirty="0"/>
              <a:t>VENTAJAS</a:t>
            </a:r>
          </a:p>
          <a:p>
            <a:pPr marL="457200" indent="-457200" algn="just">
              <a:buFont typeface="Arial" panose="020B0604020202020204" pitchFamily="34" charset="0"/>
              <a:buChar char="•"/>
            </a:pPr>
            <a:r>
              <a:rPr lang="es-MX" sz="3200" dirty="0"/>
              <a:t>Completo historial de cambios a largo plazo de todos los archivos</a:t>
            </a:r>
          </a:p>
          <a:p>
            <a:pPr marL="457200" indent="-457200" algn="just">
              <a:buFont typeface="Arial" panose="020B0604020202020204" pitchFamily="34" charset="0"/>
              <a:buChar char="•"/>
            </a:pPr>
            <a:r>
              <a:rPr lang="es-MX" sz="3200" dirty="0"/>
              <a:t>Creación de ramas y fusiones.</a:t>
            </a:r>
          </a:p>
          <a:p>
            <a:pPr marL="457200" indent="-457200" algn="just">
              <a:buFont typeface="Arial" panose="020B0604020202020204" pitchFamily="34" charset="0"/>
              <a:buChar char="•"/>
            </a:pPr>
            <a:r>
              <a:rPr lang="es-MX" sz="3200" dirty="0"/>
              <a:t>Protege el código fuente tanto de las catástrofes.</a:t>
            </a:r>
          </a:p>
          <a:p>
            <a:pPr marL="457200" indent="-457200" algn="just">
              <a:buFont typeface="Arial" panose="020B0604020202020204" pitchFamily="34" charset="0"/>
              <a:buChar char="•"/>
            </a:pPr>
            <a:r>
              <a:rPr lang="es-MX" sz="3200" dirty="0"/>
              <a:t>Trazabilidad: traza cada cambio que se hace en el software y conectarlo con un software de gestión de proyectos y seguimiento de errores</a:t>
            </a:r>
          </a:p>
        </p:txBody>
      </p:sp>
      <p:pic>
        <p:nvPicPr>
          <p:cNvPr id="5" name="Imagen 4">
            <a:extLst>
              <a:ext uri="{FF2B5EF4-FFF2-40B4-BE49-F238E27FC236}">
                <a16:creationId xmlns:a16="http://schemas.microsoft.com/office/drawing/2014/main" id="{09130735-B1B2-4E0A-8AAE-287C5780847F}"/>
              </a:ext>
            </a:extLst>
          </p:cNvPr>
          <p:cNvPicPr>
            <a:picLocks noChangeAspect="1"/>
          </p:cNvPicPr>
          <p:nvPr/>
        </p:nvPicPr>
        <p:blipFill>
          <a:blip r:embed="rId2"/>
          <a:stretch>
            <a:fillRect/>
          </a:stretch>
        </p:blipFill>
        <p:spPr>
          <a:xfrm>
            <a:off x="6608590" y="503105"/>
            <a:ext cx="6373129" cy="1083432"/>
          </a:xfrm>
          <a:prstGeom prst="rect">
            <a:avLst/>
          </a:prstGeom>
        </p:spPr>
      </p:pic>
    </p:spTree>
    <p:extLst>
      <p:ext uri="{BB962C8B-B14F-4D97-AF65-F5344CB8AC3E}">
        <p14:creationId xmlns:p14="http://schemas.microsoft.com/office/powerpoint/2010/main" val="3168413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Control de Versiones</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06674" y="2213045"/>
            <a:ext cx="9753600" cy="2554545"/>
          </a:xfrm>
          <a:prstGeom prst="rect">
            <a:avLst/>
          </a:prstGeom>
          <a:noFill/>
        </p:spPr>
        <p:txBody>
          <a:bodyPr wrap="square" rtlCol="0">
            <a:spAutoFit/>
          </a:bodyPr>
          <a:lstStyle/>
          <a:p>
            <a:pPr algn="just"/>
            <a:r>
              <a:rPr lang="es-MX" sz="3200" b="1" dirty="0"/>
              <a:t>Repositorio.</a:t>
            </a:r>
          </a:p>
          <a:p>
            <a:pPr algn="just"/>
            <a:endParaRPr lang="es-MX" sz="3200" b="1" dirty="0"/>
          </a:p>
          <a:p>
            <a:pPr algn="just"/>
            <a:r>
              <a:rPr lang="es-MX" sz="3200" dirty="0"/>
              <a:t>Un repositorio es un almacenamiento virtual de tu proyecto. Te permite guardar versiones del código a las que puedes acceder cuando lo necesites.</a:t>
            </a:r>
          </a:p>
        </p:txBody>
      </p:sp>
      <p:pic>
        <p:nvPicPr>
          <p:cNvPr id="5" name="Imagen 4">
            <a:extLst>
              <a:ext uri="{FF2B5EF4-FFF2-40B4-BE49-F238E27FC236}">
                <a16:creationId xmlns:a16="http://schemas.microsoft.com/office/drawing/2014/main" id="{09130735-B1B2-4E0A-8AAE-287C5780847F}"/>
              </a:ext>
            </a:extLst>
          </p:cNvPr>
          <p:cNvPicPr>
            <a:picLocks noChangeAspect="1"/>
          </p:cNvPicPr>
          <p:nvPr/>
        </p:nvPicPr>
        <p:blipFill>
          <a:blip r:embed="rId2"/>
          <a:stretch>
            <a:fillRect/>
          </a:stretch>
        </p:blipFill>
        <p:spPr>
          <a:xfrm>
            <a:off x="6608590" y="503105"/>
            <a:ext cx="6373129" cy="1083432"/>
          </a:xfrm>
          <a:prstGeom prst="rect">
            <a:avLst/>
          </a:prstGeom>
        </p:spPr>
      </p:pic>
    </p:spTree>
    <p:extLst>
      <p:ext uri="{BB962C8B-B14F-4D97-AF65-F5344CB8AC3E}">
        <p14:creationId xmlns:p14="http://schemas.microsoft.com/office/powerpoint/2010/main" val="667269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GIT</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06674" y="2213045"/>
            <a:ext cx="9753600" cy="3539430"/>
          </a:xfrm>
          <a:prstGeom prst="rect">
            <a:avLst/>
          </a:prstGeom>
          <a:noFill/>
        </p:spPr>
        <p:txBody>
          <a:bodyPr wrap="square" rtlCol="0">
            <a:spAutoFit/>
          </a:bodyPr>
          <a:lstStyle/>
          <a:p>
            <a:pPr algn="just"/>
            <a:r>
              <a:rPr lang="es-MX" sz="3200" dirty="0"/>
              <a:t>Git es un proyecto de código abierto maduro y con un mantenimiento activo que desarrolló originalmente Linus Torvalds, el famoso creador del </a:t>
            </a:r>
            <a:r>
              <a:rPr lang="es-MX" sz="3200" dirty="0" err="1"/>
              <a:t>kernel</a:t>
            </a:r>
            <a:r>
              <a:rPr lang="es-MX" sz="3200" dirty="0"/>
              <a:t> del sistema operativo Linux, en 2005. </a:t>
            </a:r>
          </a:p>
          <a:p>
            <a:pPr algn="just"/>
            <a:endParaRPr lang="es-MX" sz="3200" dirty="0"/>
          </a:p>
          <a:p>
            <a:pPr algn="just"/>
            <a:r>
              <a:rPr lang="es-MX" sz="3200" dirty="0"/>
              <a:t>Git es una herramienta que realiza una función del control de versiones de código de forma distribuida.</a:t>
            </a:r>
          </a:p>
        </p:txBody>
      </p:sp>
      <p:pic>
        <p:nvPicPr>
          <p:cNvPr id="4" name="Imagen 3">
            <a:extLst>
              <a:ext uri="{FF2B5EF4-FFF2-40B4-BE49-F238E27FC236}">
                <a16:creationId xmlns:a16="http://schemas.microsoft.com/office/drawing/2014/main" id="{DA868483-DF25-4B04-9F7D-387F4FEF1527}"/>
              </a:ext>
            </a:extLst>
          </p:cNvPr>
          <p:cNvPicPr>
            <a:picLocks noChangeAspect="1"/>
          </p:cNvPicPr>
          <p:nvPr/>
        </p:nvPicPr>
        <p:blipFill>
          <a:blip r:embed="rId2"/>
          <a:stretch>
            <a:fillRect/>
          </a:stretch>
        </p:blipFill>
        <p:spPr>
          <a:xfrm>
            <a:off x="7990547" y="65496"/>
            <a:ext cx="4863848" cy="1977965"/>
          </a:xfrm>
          <a:prstGeom prst="rect">
            <a:avLst/>
          </a:prstGeom>
        </p:spPr>
      </p:pic>
    </p:spTree>
    <p:extLst>
      <p:ext uri="{BB962C8B-B14F-4D97-AF65-F5344CB8AC3E}">
        <p14:creationId xmlns:p14="http://schemas.microsoft.com/office/powerpoint/2010/main" val="2879412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GIT</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06674" y="1912597"/>
            <a:ext cx="9753600" cy="584775"/>
          </a:xfrm>
          <a:prstGeom prst="rect">
            <a:avLst/>
          </a:prstGeom>
          <a:noFill/>
        </p:spPr>
        <p:txBody>
          <a:bodyPr wrap="square" rtlCol="0">
            <a:spAutoFit/>
          </a:bodyPr>
          <a:lstStyle/>
          <a:p>
            <a:pPr algn="just"/>
            <a:r>
              <a:rPr lang="es-MX" sz="3200" b="1" dirty="0"/>
              <a:t>CÓMO FUNCIONA GIT</a:t>
            </a:r>
          </a:p>
        </p:txBody>
      </p:sp>
      <p:pic>
        <p:nvPicPr>
          <p:cNvPr id="4" name="Imagen 3">
            <a:extLst>
              <a:ext uri="{FF2B5EF4-FFF2-40B4-BE49-F238E27FC236}">
                <a16:creationId xmlns:a16="http://schemas.microsoft.com/office/drawing/2014/main" id="{DA868483-DF25-4B04-9F7D-387F4FEF1527}"/>
              </a:ext>
            </a:extLst>
          </p:cNvPr>
          <p:cNvPicPr>
            <a:picLocks noChangeAspect="1"/>
          </p:cNvPicPr>
          <p:nvPr/>
        </p:nvPicPr>
        <p:blipFill>
          <a:blip r:embed="rId2"/>
          <a:stretch>
            <a:fillRect/>
          </a:stretch>
        </p:blipFill>
        <p:spPr>
          <a:xfrm>
            <a:off x="7990547" y="65496"/>
            <a:ext cx="4863848" cy="1977965"/>
          </a:xfrm>
          <a:prstGeom prst="rect">
            <a:avLst/>
          </a:prstGeom>
        </p:spPr>
      </p:pic>
      <p:pic>
        <p:nvPicPr>
          <p:cNvPr id="5" name="Imagen 4" descr="Apuntes de git - David Poza">
            <a:extLst>
              <a:ext uri="{FF2B5EF4-FFF2-40B4-BE49-F238E27FC236}">
                <a16:creationId xmlns:a16="http://schemas.microsoft.com/office/drawing/2014/main" id="{CD2B22A4-9861-498E-BCD0-5DB9620132D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969203" y="2136239"/>
            <a:ext cx="5133905" cy="4448779"/>
          </a:xfrm>
          <a:prstGeom prst="rect">
            <a:avLst/>
          </a:prstGeom>
          <a:noFill/>
          <a:ln>
            <a:noFill/>
          </a:ln>
        </p:spPr>
      </p:pic>
    </p:spTree>
    <p:extLst>
      <p:ext uri="{BB962C8B-B14F-4D97-AF65-F5344CB8AC3E}">
        <p14:creationId xmlns:p14="http://schemas.microsoft.com/office/powerpoint/2010/main" val="1189819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23065A-9EAF-421F-A85F-ED4BE8227703}"/>
              </a:ext>
            </a:extLst>
          </p:cNvPr>
          <p:cNvSpPr txBox="1"/>
          <p:nvPr/>
        </p:nvSpPr>
        <p:spPr>
          <a:xfrm>
            <a:off x="1219200" y="1397130"/>
            <a:ext cx="6891131" cy="646331"/>
          </a:xfrm>
          <a:prstGeom prst="rect">
            <a:avLst/>
          </a:prstGeom>
          <a:noFill/>
        </p:spPr>
        <p:txBody>
          <a:bodyPr wrap="square" rtlCol="0">
            <a:spAutoFit/>
          </a:bodyPr>
          <a:lstStyle>
            <a:defPPr>
              <a:defRPr lang="es-CO"/>
            </a:defPPr>
            <a:lvl1pPr>
              <a:defRPr sz="3600" b="1">
                <a:solidFill>
                  <a:schemeClr val="accent1"/>
                </a:solidFill>
                <a:latin typeface="Arial" panose="020B0604020202020204" pitchFamily="34" charset="0"/>
                <a:cs typeface="Arial" panose="020B0604020202020204" pitchFamily="34" charset="0"/>
              </a:defRPr>
            </a:lvl1pPr>
          </a:lstStyle>
          <a:p>
            <a:r>
              <a:rPr lang="es-MX" dirty="0"/>
              <a:t>GIT</a:t>
            </a:r>
            <a:endParaRPr lang="es-CO" dirty="0"/>
          </a:p>
        </p:txBody>
      </p:sp>
      <p:sp>
        <p:nvSpPr>
          <p:cNvPr id="10" name="CuadroTexto 9">
            <a:extLst>
              <a:ext uri="{FF2B5EF4-FFF2-40B4-BE49-F238E27FC236}">
                <a16:creationId xmlns:a16="http://schemas.microsoft.com/office/drawing/2014/main" id="{A3770D9B-7198-474C-9B99-A81230B49E54}"/>
              </a:ext>
            </a:extLst>
          </p:cNvPr>
          <p:cNvSpPr txBox="1"/>
          <p:nvPr/>
        </p:nvSpPr>
        <p:spPr>
          <a:xfrm>
            <a:off x="1206674" y="1912597"/>
            <a:ext cx="9753600" cy="4524315"/>
          </a:xfrm>
          <a:prstGeom prst="rect">
            <a:avLst/>
          </a:prstGeom>
          <a:noFill/>
        </p:spPr>
        <p:txBody>
          <a:bodyPr wrap="square" rtlCol="0">
            <a:spAutoFit/>
          </a:bodyPr>
          <a:lstStyle/>
          <a:p>
            <a:pPr algn="just"/>
            <a:r>
              <a:rPr lang="es-MX" sz="3200" b="1" dirty="0"/>
              <a:t>CÓMO FUNCIONA GIT</a:t>
            </a:r>
          </a:p>
          <a:p>
            <a:pPr algn="just"/>
            <a:r>
              <a:rPr lang="es-MX" sz="3200" dirty="0"/>
              <a:t>1. Iniciar un Repositorio (Proyecto)(“</a:t>
            </a:r>
            <a:r>
              <a:rPr lang="es-MX" sz="3200" dirty="0" err="1"/>
              <a:t>init</a:t>
            </a:r>
            <a:r>
              <a:rPr lang="es-MX" sz="3200" dirty="0"/>
              <a:t> o “clone”)</a:t>
            </a:r>
          </a:p>
          <a:p>
            <a:pPr algn="just"/>
            <a:endParaRPr lang="es-MX" sz="3200" dirty="0"/>
          </a:p>
          <a:p>
            <a:pPr algn="just"/>
            <a:r>
              <a:rPr lang="es-MX" sz="3200" dirty="0"/>
              <a:t>	1.1 Crea un “repositorio“ (local o remoto) (“</a:t>
            </a:r>
            <a:r>
              <a:rPr lang="es-MX" sz="3200" dirty="0" err="1"/>
              <a:t>init</a:t>
            </a:r>
            <a:r>
              <a:rPr lang="es-MX" sz="3200" dirty="0"/>
              <a:t>”)</a:t>
            </a:r>
          </a:p>
          <a:p>
            <a:pPr algn="just"/>
            <a:r>
              <a:rPr lang="es-MX" sz="3200" dirty="0"/>
              <a:t>		1.1.1. Adiciona una fuente remota (“</a:t>
            </a:r>
            <a:r>
              <a:rPr lang="es-MX" sz="3200" dirty="0" err="1"/>
              <a:t>add</a:t>
            </a:r>
            <a:r>
              <a:rPr lang="es-MX" sz="3200" dirty="0"/>
              <a:t>  				  </a:t>
            </a:r>
            <a:r>
              <a:rPr lang="es-MX" sz="3200" dirty="0" err="1"/>
              <a:t>origin</a:t>
            </a:r>
            <a:r>
              <a:rPr lang="es-MX" sz="3200" dirty="0"/>
              <a:t>”)</a:t>
            </a:r>
          </a:p>
          <a:p>
            <a:pPr algn="just"/>
            <a:endParaRPr lang="es-MX" sz="3200" dirty="0"/>
          </a:p>
          <a:p>
            <a:pPr algn="just"/>
            <a:r>
              <a:rPr lang="es-MX" sz="3200" dirty="0"/>
              <a:t>	1.2 Copia (o clona) el repositorio a tu máquina 		      local. (“clone”)</a:t>
            </a:r>
          </a:p>
        </p:txBody>
      </p:sp>
      <p:pic>
        <p:nvPicPr>
          <p:cNvPr id="4" name="Imagen 3">
            <a:extLst>
              <a:ext uri="{FF2B5EF4-FFF2-40B4-BE49-F238E27FC236}">
                <a16:creationId xmlns:a16="http://schemas.microsoft.com/office/drawing/2014/main" id="{DA868483-DF25-4B04-9F7D-387F4FEF1527}"/>
              </a:ext>
            </a:extLst>
          </p:cNvPr>
          <p:cNvPicPr>
            <a:picLocks noChangeAspect="1"/>
          </p:cNvPicPr>
          <p:nvPr/>
        </p:nvPicPr>
        <p:blipFill>
          <a:blip r:embed="rId2"/>
          <a:stretch>
            <a:fillRect/>
          </a:stretch>
        </p:blipFill>
        <p:spPr>
          <a:xfrm>
            <a:off x="7990547" y="65496"/>
            <a:ext cx="4863848" cy="1977965"/>
          </a:xfrm>
          <a:prstGeom prst="rect">
            <a:avLst/>
          </a:prstGeom>
        </p:spPr>
      </p:pic>
    </p:spTree>
    <p:extLst>
      <p:ext uri="{BB962C8B-B14F-4D97-AF65-F5344CB8AC3E}">
        <p14:creationId xmlns:p14="http://schemas.microsoft.com/office/powerpoint/2010/main" val="1839861027"/>
      </p:ext>
    </p:extLst>
  </p:cSld>
  <p:clrMapOvr>
    <a:masterClrMapping/>
  </p:clrMapOvr>
</p:sld>
</file>

<file path=ppt/theme/theme1.xml><?xml version="1.0" encoding="utf-8"?>
<a:theme xmlns:a="http://schemas.openxmlformats.org/drawingml/2006/main" name="Tema sin fotografi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con fotografia o gráfico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656</TotalTime>
  <Words>748</Words>
  <Application>Microsoft Office PowerPoint</Application>
  <PresentationFormat>Panorámica</PresentationFormat>
  <Paragraphs>122</Paragraphs>
  <Slides>23</Slides>
  <Notes>0</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23</vt:i4>
      </vt:variant>
    </vt:vector>
  </HeadingPairs>
  <TitlesOfParts>
    <vt:vector size="28" baseType="lpstr">
      <vt:lpstr>Arial</vt:lpstr>
      <vt:lpstr>Calibri</vt:lpstr>
      <vt:lpstr>Calibri Light</vt:lpstr>
      <vt:lpstr>Tema sin fotografia</vt:lpstr>
      <vt:lpstr>Tema con fotografia o gráficos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Erika Miosoti Faura Arellano</dc:creator>
  <cp:lastModifiedBy>José M Dager Montoya</cp:lastModifiedBy>
  <cp:revision>26</cp:revision>
  <dcterms:created xsi:type="dcterms:W3CDTF">2021-04-23T20:46:27Z</dcterms:created>
  <dcterms:modified xsi:type="dcterms:W3CDTF">2021-09-04T18:57:46Z</dcterms:modified>
</cp:coreProperties>
</file>