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21"/>
  </p:notesMasterIdLst>
  <p:sldIdLst>
    <p:sldId id="256" r:id="rId3"/>
    <p:sldId id="311" r:id="rId4"/>
    <p:sldId id="312" r:id="rId5"/>
    <p:sldId id="313" r:id="rId6"/>
    <p:sldId id="315" r:id="rId7"/>
    <p:sldId id="316" r:id="rId8"/>
    <p:sldId id="317" r:id="rId9"/>
    <p:sldId id="314" r:id="rId10"/>
    <p:sldId id="318" r:id="rId11"/>
    <p:sldId id="322" r:id="rId12"/>
    <p:sldId id="319" r:id="rId13"/>
    <p:sldId id="320" r:id="rId14"/>
    <p:sldId id="323" r:id="rId15"/>
    <p:sldId id="324" r:id="rId16"/>
    <p:sldId id="325" r:id="rId17"/>
    <p:sldId id="327" r:id="rId18"/>
    <p:sldId id="326" r:id="rId19"/>
    <p:sldId id="258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107" autoAdjust="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90D49-D910-42D5-99B7-5073FD93D41C}" type="datetimeFigureOut">
              <a:rPr lang="es-CO" smtClean="0"/>
              <a:t>11/09/2021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8D03-A181-433A-8246-C48D39DA3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4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FA89-649A-4CD4-8CA0-922BD950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034C3-6623-4312-ACFB-C94C4A14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247F-4748-4C83-86EB-35ADCD5D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11/09/2021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6219-BDEB-4EE1-A175-07A7C20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E246E-C529-439F-BD09-1F68055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11/09/2021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919E8-86DF-6546-9A0D-32DA6196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745352" y="3006163"/>
            <a:ext cx="3684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Estructura Web HTML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1EE86EE-CE2D-430D-935C-EF678B8C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2043461"/>
            <a:ext cx="6156960" cy="45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&lt;</a:t>
            </a:r>
            <a:r>
              <a:rPr lang="es-MX" sz="3200" dirty="0" err="1"/>
              <a:t>html</a:t>
            </a:r>
            <a:r>
              <a:rPr lang="es-MX" sz="3200" dirty="0"/>
              <a:t>&gt; marca el inicio de un documento </a:t>
            </a:r>
            <a:r>
              <a:rPr lang="es-MX" sz="3200" dirty="0" err="1"/>
              <a:t>html</a:t>
            </a:r>
            <a:endParaRPr lang="es-MX" sz="3200" dirty="0"/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body</a:t>
            </a:r>
            <a:r>
              <a:rPr lang="es-MX" sz="3200" dirty="0"/>
              <a:t>&gt; para el contenido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&lt;head&gt; para información sobre el documento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div</a:t>
            </a:r>
            <a:r>
              <a:rPr lang="es-MX" sz="3200" dirty="0"/>
              <a:t>&gt; división dentro del contenido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&lt;a&gt; para enlaces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2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&lt;</a:t>
            </a:r>
            <a:r>
              <a:rPr lang="es-MX" sz="3200" dirty="0" err="1"/>
              <a:t>strong</a:t>
            </a:r>
            <a:r>
              <a:rPr lang="es-MX" sz="3200" dirty="0"/>
              <a:t>&gt; &lt;b&gt; para poner el texto en negrita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br</a:t>
            </a:r>
            <a:r>
              <a:rPr lang="es-MX" sz="3200" dirty="0"/>
              <a:t>&gt; para saltos de línea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&lt;H1&gt;…&lt;H6&gt; para títulos dentro del contenido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img</a:t>
            </a:r>
            <a:r>
              <a:rPr lang="es-MX" sz="3200" dirty="0"/>
              <a:t>&gt; para añadir imágenes al documento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ol</a:t>
            </a:r>
            <a:r>
              <a:rPr lang="es-MX" sz="3200" dirty="0"/>
              <a:t>&gt; para listas ordenadas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7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&lt;</a:t>
            </a:r>
            <a:r>
              <a:rPr lang="es-MX" sz="3200" dirty="0" err="1"/>
              <a:t>ul</a:t>
            </a:r>
            <a:r>
              <a:rPr lang="es-MX" sz="3200" dirty="0"/>
              <a:t>&gt; para listas desordenadas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li</a:t>
            </a:r>
            <a:r>
              <a:rPr lang="es-MX" sz="3200" dirty="0"/>
              <a:t>&gt; para elementos dentro de la lista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&lt;p&gt; para parágrafos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span</a:t>
            </a:r>
            <a:r>
              <a:rPr lang="es-MX" sz="3200" dirty="0"/>
              <a:t>&gt; para estilos de una parte del texto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&lt;table&gt; para crear tablas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thead</a:t>
            </a:r>
            <a:r>
              <a:rPr lang="es-MX" sz="3200" dirty="0"/>
              <a:t>&gt; encabezado de la tabla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tbody</a:t>
            </a:r>
            <a:r>
              <a:rPr lang="es-MX" sz="3200" dirty="0"/>
              <a:t>&gt; contenido de la tabla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tfoot</a:t>
            </a:r>
            <a:r>
              <a:rPr lang="es-MX" sz="3200" dirty="0"/>
              <a:t>&gt; pie de página de la tabla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2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&lt;</a:t>
            </a:r>
            <a:r>
              <a:rPr lang="es-MX" sz="3200" dirty="0" err="1"/>
              <a:t>tr</a:t>
            </a:r>
            <a:r>
              <a:rPr lang="es-MX" sz="3200" dirty="0"/>
              <a:t>&gt; denota el inicio de una fila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th</a:t>
            </a:r>
            <a:r>
              <a:rPr lang="es-MX" sz="3200" dirty="0"/>
              <a:t>&gt; celda de encabezado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td</a:t>
            </a:r>
            <a:r>
              <a:rPr lang="es-MX" sz="3200" dirty="0"/>
              <a:t>&gt; celda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</a:t>
            </a:r>
            <a:r>
              <a:rPr lang="es-MX" sz="3200" dirty="0" err="1"/>
              <a:t>caption</a:t>
            </a:r>
            <a:r>
              <a:rPr lang="es-MX" sz="3200" dirty="0"/>
              <a:t>&gt; título de la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5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&lt;audio&gt; reproductor estático de audios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&lt;video&gt; reproductor estático de videos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Listado completo de etiquetas: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r>
              <a:rPr lang="es-MX" sz="3200" dirty="0">
                <a:hlinkClick r:id="rId2"/>
              </a:rPr>
              <a:t>https://www.w3schools.com/tags/ref_byfunc.asp</a:t>
            </a:r>
            <a:endParaRPr lang="es-MX" sz="3200" dirty="0"/>
          </a:p>
          <a:p>
            <a:pPr algn="just"/>
            <a:endParaRPr lang="es-MX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6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213045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HTML (Lenguaje de Marcas de Hipertexto, del inglés </a:t>
            </a:r>
            <a:r>
              <a:rPr lang="es-MX" sz="3200" dirty="0" err="1"/>
              <a:t>HyperText</a:t>
            </a:r>
            <a:r>
              <a:rPr lang="es-MX" sz="3200" dirty="0"/>
              <a:t> </a:t>
            </a:r>
            <a:r>
              <a:rPr lang="es-MX" sz="3200" dirty="0" err="1"/>
              <a:t>Markup</a:t>
            </a:r>
            <a:r>
              <a:rPr lang="es-MX" sz="3200" dirty="0"/>
              <a:t> </a:t>
            </a:r>
            <a:r>
              <a:rPr lang="es-MX" sz="3200" dirty="0" err="1"/>
              <a:t>Language</a:t>
            </a:r>
            <a:r>
              <a:rPr lang="es-MX" sz="3200" dirty="0"/>
              <a:t>) es el componente más básico de la Web. Define el significado y la estructura del contenido web.</a:t>
            </a:r>
          </a:p>
          <a:p>
            <a:pPr algn="just"/>
            <a:endParaRPr lang="es-MX" sz="3200" dirty="0"/>
          </a:p>
          <a:p>
            <a:pPr algn="just"/>
            <a:r>
              <a:rPr lang="es-CO" sz="3200" dirty="0"/>
              <a:t>Lenguaje compuesto de una serie de etiquetas o marcas que permiten definir el contenido y la apariencia de las páginas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213045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r>
              <a:rPr lang="es-CO" sz="3200" dirty="0"/>
              <a:t>Es mantenido actualmente por Comunidad Internacional W3C (</a:t>
            </a:r>
            <a:r>
              <a:rPr lang="es-CO" sz="3200" dirty="0" err="1"/>
              <a:t>World</a:t>
            </a:r>
            <a:r>
              <a:rPr lang="es-CO" sz="3200" dirty="0"/>
              <a:t> Wide Web </a:t>
            </a:r>
            <a:r>
              <a:rPr lang="es-CO" sz="3200" dirty="0" err="1"/>
              <a:t>Consortium</a:t>
            </a:r>
            <a:r>
              <a:rPr lang="es-CO" sz="3200" dirty="0"/>
              <a:t>) la cual se encarga de su estandarización.</a:t>
            </a:r>
          </a:p>
          <a:p>
            <a:pPr algn="just"/>
            <a:endParaRPr lang="es-CO" sz="3200" dirty="0"/>
          </a:p>
          <a:p>
            <a:pPr algn="just"/>
            <a:r>
              <a:rPr lang="es-CO" sz="3200" dirty="0">
                <a:hlinkClick r:id="rId2"/>
              </a:rPr>
              <a:t>https://www.w3schools.com/html/</a:t>
            </a:r>
            <a:endParaRPr lang="es-CO" sz="3200" dirty="0"/>
          </a:p>
          <a:p>
            <a:pPr algn="just"/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108541"/>
            <a:ext cx="9753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/>
              <a:t>Etiquetas HTML</a:t>
            </a:r>
          </a:p>
          <a:p>
            <a:pPr algn="just"/>
            <a:r>
              <a:rPr lang="es-CO" sz="3200" dirty="0"/>
              <a:t>Una etiqueta HTML es una marca para diferenciar un elemento de otro por su contenido o su función, están delimitadas por: &lt;&gt; … &lt;/&gt;</a:t>
            </a:r>
          </a:p>
          <a:p>
            <a:pPr algn="just"/>
            <a:endParaRPr lang="es-CO" sz="3200" dirty="0"/>
          </a:p>
          <a:p>
            <a:pPr algn="just"/>
            <a:r>
              <a:rPr lang="es-CO" sz="3200" b="1" dirty="0"/>
              <a:t>Elementos HTML</a:t>
            </a:r>
          </a:p>
          <a:p>
            <a:pPr algn="just"/>
            <a:r>
              <a:rPr lang="es-CO" sz="3200" dirty="0"/>
              <a:t>Se considera un elemento HTML a la información enmarcada desde la etiqueta de inicio hasta la etiqueta de cierre</a:t>
            </a:r>
          </a:p>
          <a:p>
            <a:pPr algn="just"/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213045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/>
              <a:t>Elementos HTML</a:t>
            </a:r>
          </a:p>
          <a:p>
            <a:pPr algn="just"/>
            <a:r>
              <a:rPr lang="es-CO" sz="3200" dirty="0"/>
              <a:t>Tiene la siguiente estructura: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/>
              <a:t>Una etiqueta de inicio escrita dentro de los signos &lt;&gt;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CO" sz="3200" dirty="0"/>
              <a:t>La etiqueta de inicio puede tener opciones adicionales conocidas como atributos.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s-CO" sz="3200" dirty="0"/>
          </a:p>
          <a:p>
            <a:pPr lvl="1" algn="just"/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56ECA2-7F76-43C7-ADDD-9CA58302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24" y="5114410"/>
            <a:ext cx="3498397" cy="6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213045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/>
              <a:t>Elementos HTML</a:t>
            </a:r>
          </a:p>
          <a:p>
            <a:pPr algn="just"/>
            <a:r>
              <a:rPr lang="es-CO" sz="3200" dirty="0"/>
              <a:t>Tiene la siguiente estructura: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/>
              <a:t>El contenido del elemento.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CO" sz="3200" dirty="0"/>
              <a:t>Se puede anidar otras etiquetas en caso de ser necesario.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4AC98B-2DD5-4CB5-9D59-D2C2D624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779" y="5103759"/>
            <a:ext cx="7106512" cy="7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/>
              <a:t>Elementos HTML</a:t>
            </a:r>
          </a:p>
          <a:p>
            <a:pPr algn="just"/>
            <a:r>
              <a:rPr lang="es-CO" sz="3200" dirty="0"/>
              <a:t>Tiene la siguiente estructura: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/>
              <a:t>Una etiqueta de cierta escrita dentro de los signos &lt;&gt; acompañada de un </a:t>
            </a:r>
            <a:r>
              <a:rPr lang="es-CO" sz="3200" dirty="0" err="1"/>
              <a:t>slash</a:t>
            </a:r>
            <a:r>
              <a:rPr lang="es-CO" sz="3200" dirty="0"/>
              <a:t> “&lt;/&gt;”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CO" sz="3200" dirty="0"/>
              <a:t>No todas las etiquetas tienen marca de cierra, a estas se les conoce como etiquetas vacías (sin contenido).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0531B7-D95C-4E3D-B2E2-C2C3F866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05" y="5460870"/>
            <a:ext cx="8024573" cy="6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HTML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213045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/>
              <a:t>Elementos HTML</a:t>
            </a:r>
          </a:p>
          <a:p>
            <a:pPr algn="just"/>
            <a:r>
              <a:rPr lang="es-CO" sz="3200" dirty="0"/>
              <a:t>Sintaxis de un elemento HTML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4E3B5B-9302-4DFA-99A2-94279FDF2FC9}"/>
              </a:ext>
            </a:extLst>
          </p:cNvPr>
          <p:cNvSpPr txBox="1"/>
          <p:nvPr/>
        </p:nvSpPr>
        <p:spPr>
          <a:xfrm>
            <a:off x="1986419" y="4264281"/>
            <a:ext cx="8219161" cy="492443"/>
          </a:xfrm>
          <a:custGeom>
            <a:avLst/>
            <a:gdLst>
              <a:gd name="connsiteX0" fmla="*/ 0 w 8219161"/>
              <a:gd name="connsiteY0" fmla="*/ 0 h 492443"/>
              <a:gd name="connsiteX1" fmla="*/ 8219161 w 8219161"/>
              <a:gd name="connsiteY1" fmla="*/ 0 h 492443"/>
              <a:gd name="connsiteX2" fmla="*/ 8219161 w 8219161"/>
              <a:gd name="connsiteY2" fmla="*/ 492443 h 492443"/>
              <a:gd name="connsiteX3" fmla="*/ 0 w 8219161"/>
              <a:gd name="connsiteY3" fmla="*/ 492443 h 492443"/>
              <a:gd name="connsiteX4" fmla="*/ 0 w 8219161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161" h="492443" fill="none" extrusionOk="0">
                <a:moveTo>
                  <a:pt x="0" y="0"/>
                </a:moveTo>
                <a:cubicBezTo>
                  <a:pt x="2455596" y="93161"/>
                  <a:pt x="6279618" y="-49753"/>
                  <a:pt x="8219161" y="0"/>
                </a:cubicBezTo>
                <a:cubicBezTo>
                  <a:pt x="8234910" y="153395"/>
                  <a:pt x="8240306" y="388220"/>
                  <a:pt x="8219161" y="492443"/>
                </a:cubicBezTo>
                <a:cubicBezTo>
                  <a:pt x="5790008" y="398977"/>
                  <a:pt x="1266286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219161" h="492443" stroke="0" extrusionOk="0">
                <a:moveTo>
                  <a:pt x="0" y="0"/>
                </a:moveTo>
                <a:cubicBezTo>
                  <a:pt x="1126597" y="20036"/>
                  <a:pt x="6834774" y="81052"/>
                  <a:pt x="8219161" y="0"/>
                </a:cubicBezTo>
                <a:cubicBezTo>
                  <a:pt x="8258103" y="155663"/>
                  <a:pt x="8251431" y="313661"/>
                  <a:pt x="8219161" y="492443"/>
                </a:cubicBezTo>
                <a:cubicBezTo>
                  <a:pt x="5185284" y="475053"/>
                  <a:pt x="2665947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CO" sz="2600" dirty="0"/>
              <a:t>&lt;</a:t>
            </a:r>
            <a:r>
              <a:rPr lang="es-CO" sz="2600" dirty="0" err="1"/>
              <a:t>nombreEtiqueta</a:t>
            </a:r>
            <a:r>
              <a:rPr lang="es-CO" sz="2600" dirty="0"/>
              <a:t>&gt; Contenido etiqueta &lt;/</a:t>
            </a:r>
            <a:r>
              <a:rPr lang="es-CO" sz="2600" dirty="0" err="1"/>
              <a:t>nombreEtiqueta</a:t>
            </a:r>
            <a:r>
              <a:rPr lang="es-CO" sz="2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381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Estructura HTML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  <p:pic>
        <p:nvPicPr>
          <p:cNvPr id="8" name="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5C2D6F41-7182-4E62-B6D2-9F9980A2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2068347"/>
            <a:ext cx="5955593" cy="45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60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462</Words>
  <Application>Microsoft Office PowerPoint</Application>
  <PresentationFormat>Panorámica</PresentationFormat>
  <Paragraphs>90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José M Dager Montoya</cp:lastModifiedBy>
  <cp:revision>36</cp:revision>
  <dcterms:created xsi:type="dcterms:W3CDTF">2021-04-23T20:46:27Z</dcterms:created>
  <dcterms:modified xsi:type="dcterms:W3CDTF">2021-09-11T10:16:00Z</dcterms:modified>
</cp:coreProperties>
</file>