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  <p:sldMasterId id="2147483663" r:id="rId2"/>
  </p:sldMasterIdLst>
  <p:notesMasterIdLst>
    <p:notesMasterId r:id="rId61"/>
  </p:notesMasterIdLst>
  <p:sldIdLst>
    <p:sldId id="256" r:id="rId3"/>
    <p:sldId id="311" r:id="rId4"/>
    <p:sldId id="332" r:id="rId5"/>
    <p:sldId id="335" r:id="rId6"/>
    <p:sldId id="334" r:id="rId7"/>
    <p:sldId id="336" r:id="rId8"/>
    <p:sldId id="341" r:id="rId9"/>
    <p:sldId id="343" r:id="rId10"/>
    <p:sldId id="342" r:id="rId11"/>
    <p:sldId id="382" r:id="rId12"/>
    <p:sldId id="383" r:id="rId13"/>
    <p:sldId id="384" r:id="rId14"/>
    <p:sldId id="385" r:id="rId15"/>
    <p:sldId id="328" r:id="rId16"/>
    <p:sldId id="337" r:id="rId17"/>
    <p:sldId id="338" r:id="rId18"/>
    <p:sldId id="339" r:id="rId19"/>
    <p:sldId id="340" r:id="rId20"/>
    <p:sldId id="344" r:id="rId21"/>
    <p:sldId id="345" r:id="rId22"/>
    <p:sldId id="346" r:id="rId23"/>
    <p:sldId id="347" r:id="rId24"/>
    <p:sldId id="348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364" r:id="rId39"/>
    <p:sldId id="363" r:id="rId40"/>
    <p:sldId id="386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78" r:id="rId55"/>
    <p:sldId id="379" r:id="rId56"/>
    <p:sldId id="380" r:id="rId57"/>
    <p:sldId id="381" r:id="rId58"/>
    <p:sldId id="326" r:id="rId59"/>
    <p:sldId id="258" r:id="rId6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a Miosoti Faura Arellano" initials="EMFA" lastIdx="1" clrIdx="0">
    <p:extLst>
      <p:ext uri="{19B8F6BF-5375-455C-9EA6-DF929625EA0E}">
        <p15:presenceInfo xmlns:p15="http://schemas.microsoft.com/office/powerpoint/2012/main" userId="S::erika.faura@upb.edu.co::a63255bb-12e4-426d-8144-11d90b8994d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107" autoAdjust="0"/>
  </p:normalViewPr>
  <p:slideViewPr>
    <p:cSldViewPr snapToGrid="0" snapToObjects="1">
      <p:cViewPr varScale="1">
        <p:scale>
          <a:sx n="73" d="100"/>
          <a:sy n="73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90D49-D910-42D5-99B7-5073FD93D41C}" type="datetimeFigureOut">
              <a:rPr lang="es-CO" smtClean="0"/>
              <a:t>11/09/2021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18D03-A181-433A-8246-C48D39DA3B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6843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2317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42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64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AFA89-649A-4CD4-8CA0-922BD950A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9034C3-6623-4312-ACFB-C94C4A14F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F4247F-4748-4C83-86EB-35ADCD5D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FB44-A862-479B-BE2C-2441143E5171}" type="datetimeFigureOut">
              <a:rPr lang="es-CO" smtClean="0"/>
              <a:t>11/09/2021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0E6219-BDEB-4EE1-A175-07A7C207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DE246E-C529-439F-BD09-1F68055F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AD98-0019-4938-BC07-EAA4EBD70C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460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11/09/2021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8684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87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26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18E0AB5B-7A73-DD44-884D-B699A8A414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8306"/>
            <a:ext cx="12192000" cy="684138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BB282DA-CCF1-D140-B2FA-CEC168B08987}"/>
              </a:ext>
            </a:extLst>
          </p:cNvPr>
          <p:cNvSpPr/>
          <p:nvPr userDrawn="1"/>
        </p:nvSpPr>
        <p:spPr>
          <a:xfrm>
            <a:off x="10569388" y="282388"/>
            <a:ext cx="941294" cy="995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75A19F4-9079-214C-9BFD-057918C60EC0}"/>
              </a:ext>
            </a:extLst>
          </p:cNvPr>
          <p:cNvSpPr/>
          <p:nvPr userDrawn="1"/>
        </p:nvSpPr>
        <p:spPr>
          <a:xfrm>
            <a:off x="0" y="5989320"/>
            <a:ext cx="811530" cy="8686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544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781F4FA-D5CE-E64C-BB83-EAF059064DF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8306"/>
            <a:ext cx="12192000" cy="6841388"/>
          </a:xfrm>
          <a:prstGeom prst="rect">
            <a:avLst/>
          </a:prstGeom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9CDCC7-69A8-494D-AAC6-C3A59684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5" y="1497239"/>
            <a:ext cx="104285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09C968-E2E6-554F-BC73-1574E036C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285" y="2990397"/>
            <a:ext cx="10428515" cy="283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</p:txBody>
      </p:sp>
    </p:spTree>
    <p:extLst>
      <p:ext uri="{BB962C8B-B14F-4D97-AF65-F5344CB8AC3E}">
        <p14:creationId xmlns:p14="http://schemas.microsoft.com/office/powerpoint/2010/main" val="190078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s/docs/Learn/CSS" TargetMode="External"/><Relationship Id="rId2" Type="http://schemas.openxmlformats.org/officeDocument/2006/relationships/hyperlink" Target="https://www.w3schools.com/css/default.as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3schools.com/colors/colors_names.asp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86919E8-86DF-6546-9A0D-32DA61967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7"/>
            <a:ext cx="12192000" cy="683122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B1408CB-C8AA-3B4B-AEFF-DF0C3F0BA403}"/>
              </a:ext>
            </a:extLst>
          </p:cNvPr>
          <p:cNvSpPr txBox="1"/>
          <p:nvPr/>
        </p:nvSpPr>
        <p:spPr>
          <a:xfrm>
            <a:off x="745352" y="3006163"/>
            <a:ext cx="36844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es-CO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286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31815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06674" y="2030163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¿CÓMO USAR CSS?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CO" sz="3200" b="1" dirty="0"/>
              <a:t>IN-LINE: </a:t>
            </a:r>
            <a:r>
              <a:rPr lang="es-CO" sz="3200" dirty="0"/>
              <a:t>Hace referencia al atributo </a:t>
            </a:r>
            <a:r>
              <a:rPr lang="es-CO" sz="3200" b="1" dirty="0" err="1"/>
              <a:t>style</a:t>
            </a:r>
            <a:r>
              <a:rPr lang="es-CO" sz="3200" dirty="0"/>
              <a:t>(Creado únicamente para especificar estilos).</a:t>
            </a:r>
            <a:endParaRPr lang="es-CO" sz="32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A77250D-4E73-4EFE-BBC4-44CDC3543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093" y="3950022"/>
            <a:ext cx="9537181" cy="111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06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31815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06674" y="2030163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¿CÓMO USAR CSS?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CO" sz="3200" b="1" dirty="0"/>
              <a:t>INTERAL: </a:t>
            </a:r>
            <a:r>
              <a:rPr lang="es-CO" sz="3200" dirty="0"/>
              <a:t>Hace referencia a la Etiqueta &lt;</a:t>
            </a:r>
            <a:r>
              <a:rPr lang="es-CO" sz="3200" dirty="0" err="1"/>
              <a:t>style</a:t>
            </a:r>
            <a:r>
              <a:rPr lang="es-CO" sz="3200" dirty="0"/>
              <a:t>&gt;&lt;/</a:t>
            </a:r>
            <a:r>
              <a:rPr lang="es-CO" sz="3200" dirty="0" err="1"/>
              <a:t>style</a:t>
            </a:r>
            <a:r>
              <a:rPr lang="es-CO" sz="3200" dirty="0"/>
              <a:t>&gt;. Esta etiqueta se escribe dentro de &lt;head&gt;&lt;/head&gt;</a:t>
            </a:r>
            <a:endParaRPr lang="es-CO" sz="32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18EAD63-ABC4-47D9-A44D-8E196A936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588" y="3751254"/>
            <a:ext cx="8869535" cy="206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43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31815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06674" y="2030163"/>
            <a:ext cx="9753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¿CÓMO USAR CSS?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CO" sz="3200" b="1" dirty="0"/>
              <a:t>EXTERNAL: </a:t>
            </a:r>
            <a:r>
              <a:rPr lang="es-CO" sz="3200" dirty="0"/>
              <a:t>Importa un archivo con extensión .</a:t>
            </a:r>
            <a:r>
              <a:rPr lang="es-CO" sz="3200" dirty="0" err="1"/>
              <a:t>css</a:t>
            </a:r>
            <a:r>
              <a:rPr lang="es-CO" sz="3200" dirty="0"/>
              <a:t> con el contenido de los estilos.</a:t>
            </a:r>
            <a:endParaRPr lang="es-CO" sz="3200" b="1" dirty="0"/>
          </a:p>
          <a:p>
            <a:pPr algn="just"/>
            <a:endParaRPr lang="es-CO" sz="3200" b="1" dirty="0"/>
          </a:p>
          <a:p>
            <a:pPr lvl="1" algn="just"/>
            <a:r>
              <a:rPr lang="es-CO" sz="3200" dirty="0"/>
              <a:t>Hace referencia a la etiqueta &lt;	link&gt; dentro de la etiqueta &lt;head&gt;&lt;/head&gt;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63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31815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06674" y="2030163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¿CÓMO USAR CSS?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CO" sz="3200" b="1" dirty="0"/>
              <a:t>EXTERNAL: </a:t>
            </a:r>
            <a:r>
              <a:rPr lang="es-CO" sz="3200" dirty="0"/>
              <a:t>Importa un archivo con extensión .</a:t>
            </a:r>
            <a:r>
              <a:rPr lang="es-CO" sz="3200" dirty="0" err="1"/>
              <a:t>css</a:t>
            </a:r>
            <a:r>
              <a:rPr lang="es-CO" sz="3200" dirty="0"/>
              <a:t> con el contenido de los estilos.</a:t>
            </a:r>
            <a:endParaRPr lang="es-CO" sz="32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D4D789D-FACF-4EB7-A3A6-85D84DCBD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900" y="3813461"/>
            <a:ext cx="9376643" cy="156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34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E95D252-1003-4192-A1EB-8ADBB297D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223" y="2809739"/>
            <a:ext cx="6400800" cy="35814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Sintaxis</a:t>
            </a:r>
            <a:endParaRPr lang="es-CO" sz="3200" b="1" dirty="0"/>
          </a:p>
        </p:txBody>
      </p:sp>
    </p:spTree>
    <p:extLst>
      <p:ext uri="{BB962C8B-B14F-4D97-AF65-F5344CB8AC3E}">
        <p14:creationId xmlns:p14="http://schemas.microsoft.com/office/powerpoint/2010/main" val="2046798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Selectores Básicos</a:t>
            </a:r>
          </a:p>
          <a:p>
            <a:pPr marL="514350" indent="-514350" algn="just">
              <a:buAutoNum type="arabicPeriod"/>
            </a:pPr>
            <a:r>
              <a:rPr lang="es-MX" sz="3200" b="1" dirty="0"/>
              <a:t>Universal(*):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MX" sz="3200" b="1" dirty="0"/>
              <a:t>-&gt; </a:t>
            </a:r>
            <a:r>
              <a:rPr lang="es-MX" sz="3200" dirty="0"/>
              <a:t>Selecciona todos los elementos de la página.</a:t>
            </a:r>
            <a:endParaRPr lang="es-MX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278CEC-371C-4382-8CCF-07140B19D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538" y="4219293"/>
            <a:ext cx="2172003" cy="143847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986D63B-CABF-4AEA-857A-181406113ED2}"/>
              </a:ext>
            </a:extLst>
          </p:cNvPr>
          <p:cNvSpPr txBox="1"/>
          <p:nvPr/>
        </p:nvSpPr>
        <p:spPr>
          <a:xfrm>
            <a:off x="1842727" y="4219293"/>
            <a:ext cx="3382415" cy="492443"/>
          </a:xfrm>
          <a:custGeom>
            <a:avLst/>
            <a:gdLst>
              <a:gd name="connsiteX0" fmla="*/ 0 w 3382415"/>
              <a:gd name="connsiteY0" fmla="*/ 0 h 492443"/>
              <a:gd name="connsiteX1" fmla="*/ 3382415 w 3382415"/>
              <a:gd name="connsiteY1" fmla="*/ 0 h 492443"/>
              <a:gd name="connsiteX2" fmla="*/ 3382415 w 3382415"/>
              <a:gd name="connsiteY2" fmla="*/ 492443 h 492443"/>
              <a:gd name="connsiteX3" fmla="*/ 0 w 3382415"/>
              <a:gd name="connsiteY3" fmla="*/ 492443 h 492443"/>
              <a:gd name="connsiteX4" fmla="*/ 0 w 3382415"/>
              <a:gd name="connsiteY4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2415" h="492443" fill="none" extrusionOk="0">
                <a:moveTo>
                  <a:pt x="0" y="0"/>
                </a:moveTo>
                <a:cubicBezTo>
                  <a:pt x="1059512" y="93161"/>
                  <a:pt x="2419979" y="-49753"/>
                  <a:pt x="3382415" y="0"/>
                </a:cubicBezTo>
                <a:cubicBezTo>
                  <a:pt x="3398164" y="153395"/>
                  <a:pt x="3403560" y="388220"/>
                  <a:pt x="3382415" y="492443"/>
                </a:cubicBezTo>
                <a:cubicBezTo>
                  <a:pt x="2353788" y="398977"/>
                  <a:pt x="1139728" y="642124"/>
                  <a:pt x="0" y="492443"/>
                </a:cubicBezTo>
                <a:cubicBezTo>
                  <a:pt x="-191" y="250238"/>
                  <a:pt x="-35857" y="219978"/>
                  <a:pt x="0" y="0"/>
                </a:cubicBezTo>
                <a:close/>
              </a:path>
              <a:path w="3382415" h="492443" stroke="0" extrusionOk="0">
                <a:moveTo>
                  <a:pt x="0" y="0"/>
                </a:moveTo>
                <a:cubicBezTo>
                  <a:pt x="453419" y="20036"/>
                  <a:pt x="2375848" y="81052"/>
                  <a:pt x="3382415" y="0"/>
                </a:cubicBezTo>
                <a:cubicBezTo>
                  <a:pt x="3421357" y="155663"/>
                  <a:pt x="3414685" y="313661"/>
                  <a:pt x="3382415" y="492443"/>
                </a:cubicBezTo>
                <a:cubicBezTo>
                  <a:pt x="2555723" y="475053"/>
                  <a:pt x="609027" y="405697"/>
                  <a:pt x="0" y="492443"/>
                </a:cubicBezTo>
                <a:cubicBezTo>
                  <a:pt x="-32172" y="260923"/>
                  <a:pt x="-8132" y="12629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b="1" dirty="0"/>
              <a:t>*</a:t>
            </a:r>
            <a:r>
              <a:rPr lang="es-CO" sz="2600" b="1" dirty="0"/>
              <a:t>{ … }</a:t>
            </a:r>
          </a:p>
        </p:txBody>
      </p:sp>
    </p:spTree>
    <p:extLst>
      <p:ext uri="{BB962C8B-B14F-4D97-AF65-F5344CB8AC3E}">
        <p14:creationId xmlns:p14="http://schemas.microsoft.com/office/powerpoint/2010/main" val="1361788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Selectores Básicos</a:t>
            </a:r>
          </a:p>
          <a:p>
            <a:pPr marL="514350" indent="-514350" algn="just">
              <a:buFont typeface="+mj-lt"/>
              <a:buAutoNum type="arabicPeriod" startAt="2"/>
            </a:pPr>
            <a:r>
              <a:rPr lang="es-MX" sz="3200" b="1" dirty="0"/>
              <a:t>Etiqueta:</a:t>
            </a:r>
          </a:p>
          <a:p>
            <a:pPr lvl="1" algn="just"/>
            <a:r>
              <a:rPr lang="es-MX" sz="3200" b="1" dirty="0" err="1"/>
              <a:t>etiquetaHTML</a:t>
            </a:r>
            <a:r>
              <a:rPr lang="es-MX" sz="3200" b="1" dirty="0"/>
              <a:t> -&gt; </a:t>
            </a:r>
            <a:r>
              <a:rPr lang="es-MX" sz="3200" dirty="0"/>
              <a:t>Selecciona a todos los elementos de la página cuya etiqueta HTML coincide con el valor del selector.</a:t>
            </a:r>
            <a:endParaRPr lang="es-MX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0C68FB-6D16-4032-92BE-F62A45480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474" y="4505461"/>
            <a:ext cx="2603598" cy="179083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3EDEE6D-BE1D-4FBB-8FEE-A6201A9D5961}"/>
              </a:ext>
            </a:extLst>
          </p:cNvPr>
          <p:cNvSpPr txBox="1"/>
          <p:nvPr/>
        </p:nvSpPr>
        <p:spPr>
          <a:xfrm>
            <a:off x="1751287" y="4734495"/>
            <a:ext cx="3382415" cy="492443"/>
          </a:xfrm>
          <a:custGeom>
            <a:avLst/>
            <a:gdLst>
              <a:gd name="connsiteX0" fmla="*/ 0 w 3382415"/>
              <a:gd name="connsiteY0" fmla="*/ 0 h 492443"/>
              <a:gd name="connsiteX1" fmla="*/ 3382415 w 3382415"/>
              <a:gd name="connsiteY1" fmla="*/ 0 h 492443"/>
              <a:gd name="connsiteX2" fmla="*/ 3382415 w 3382415"/>
              <a:gd name="connsiteY2" fmla="*/ 492443 h 492443"/>
              <a:gd name="connsiteX3" fmla="*/ 0 w 3382415"/>
              <a:gd name="connsiteY3" fmla="*/ 492443 h 492443"/>
              <a:gd name="connsiteX4" fmla="*/ 0 w 3382415"/>
              <a:gd name="connsiteY4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2415" h="492443" fill="none" extrusionOk="0">
                <a:moveTo>
                  <a:pt x="0" y="0"/>
                </a:moveTo>
                <a:cubicBezTo>
                  <a:pt x="1059512" y="93161"/>
                  <a:pt x="2419979" y="-49753"/>
                  <a:pt x="3382415" y="0"/>
                </a:cubicBezTo>
                <a:cubicBezTo>
                  <a:pt x="3398164" y="153395"/>
                  <a:pt x="3403560" y="388220"/>
                  <a:pt x="3382415" y="492443"/>
                </a:cubicBezTo>
                <a:cubicBezTo>
                  <a:pt x="2353788" y="398977"/>
                  <a:pt x="1139728" y="642124"/>
                  <a:pt x="0" y="492443"/>
                </a:cubicBezTo>
                <a:cubicBezTo>
                  <a:pt x="-191" y="250238"/>
                  <a:pt x="-35857" y="219978"/>
                  <a:pt x="0" y="0"/>
                </a:cubicBezTo>
                <a:close/>
              </a:path>
              <a:path w="3382415" h="492443" stroke="0" extrusionOk="0">
                <a:moveTo>
                  <a:pt x="0" y="0"/>
                </a:moveTo>
                <a:cubicBezTo>
                  <a:pt x="453419" y="20036"/>
                  <a:pt x="2375848" y="81052"/>
                  <a:pt x="3382415" y="0"/>
                </a:cubicBezTo>
                <a:cubicBezTo>
                  <a:pt x="3421357" y="155663"/>
                  <a:pt x="3414685" y="313661"/>
                  <a:pt x="3382415" y="492443"/>
                </a:cubicBezTo>
                <a:cubicBezTo>
                  <a:pt x="2555723" y="475053"/>
                  <a:pt x="609027" y="405697"/>
                  <a:pt x="0" y="492443"/>
                </a:cubicBezTo>
                <a:cubicBezTo>
                  <a:pt x="-32172" y="260923"/>
                  <a:pt x="-8132" y="12629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b="1" dirty="0" err="1"/>
              <a:t>etiquetaHTML</a:t>
            </a:r>
            <a:r>
              <a:rPr lang="es-CO" sz="2600" b="1" dirty="0"/>
              <a:t>{ … }</a:t>
            </a:r>
          </a:p>
        </p:txBody>
      </p:sp>
    </p:spTree>
    <p:extLst>
      <p:ext uri="{BB962C8B-B14F-4D97-AF65-F5344CB8AC3E}">
        <p14:creationId xmlns:p14="http://schemas.microsoft.com/office/powerpoint/2010/main" val="2529564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Selectores Básicos</a:t>
            </a:r>
          </a:p>
          <a:p>
            <a:pPr marL="514350" indent="-514350" algn="just">
              <a:buFont typeface="+mj-lt"/>
              <a:buAutoNum type="arabicPeriod" startAt="3"/>
            </a:pPr>
            <a:r>
              <a:rPr lang="es-MX" sz="3200" b="1" dirty="0"/>
              <a:t>Clase(.): </a:t>
            </a:r>
            <a:r>
              <a:rPr lang="es-MX" sz="3200" dirty="0"/>
              <a:t>Hace referencia al atributo </a:t>
            </a:r>
            <a:r>
              <a:rPr lang="es-MX" sz="3200" b="1" i="1" dirty="0" err="1"/>
              <a:t>class</a:t>
            </a:r>
            <a:r>
              <a:rPr lang="es-MX" sz="3200" dirty="0"/>
              <a:t> (Creado para definir CSS) de la etiqueta HTML. En CSS para seleccionar por la clase su usa la siguiente sintaxis:</a:t>
            </a:r>
          </a:p>
          <a:p>
            <a:pPr algn="just"/>
            <a:endParaRPr lang="es-MX" sz="3200" dirty="0"/>
          </a:p>
          <a:p>
            <a:pPr marL="514350" indent="-514350" algn="just">
              <a:buFont typeface="+mj-lt"/>
              <a:buAutoNum type="arabicPeriod" startAt="3"/>
            </a:pPr>
            <a:endParaRPr lang="es-MX" sz="3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4E9A2D-A6E7-4CD9-A004-D81DFD97B342}"/>
              </a:ext>
            </a:extLst>
          </p:cNvPr>
          <p:cNvSpPr txBox="1"/>
          <p:nvPr/>
        </p:nvSpPr>
        <p:spPr>
          <a:xfrm>
            <a:off x="1921104" y="4438552"/>
            <a:ext cx="3382415" cy="492443"/>
          </a:xfrm>
          <a:custGeom>
            <a:avLst/>
            <a:gdLst>
              <a:gd name="connsiteX0" fmla="*/ 0 w 3382415"/>
              <a:gd name="connsiteY0" fmla="*/ 0 h 492443"/>
              <a:gd name="connsiteX1" fmla="*/ 3382415 w 3382415"/>
              <a:gd name="connsiteY1" fmla="*/ 0 h 492443"/>
              <a:gd name="connsiteX2" fmla="*/ 3382415 w 3382415"/>
              <a:gd name="connsiteY2" fmla="*/ 492443 h 492443"/>
              <a:gd name="connsiteX3" fmla="*/ 0 w 3382415"/>
              <a:gd name="connsiteY3" fmla="*/ 492443 h 492443"/>
              <a:gd name="connsiteX4" fmla="*/ 0 w 3382415"/>
              <a:gd name="connsiteY4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2415" h="492443" fill="none" extrusionOk="0">
                <a:moveTo>
                  <a:pt x="0" y="0"/>
                </a:moveTo>
                <a:cubicBezTo>
                  <a:pt x="1059512" y="93161"/>
                  <a:pt x="2419979" y="-49753"/>
                  <a:pt x="3382415" y="0"/>
                </a:cubicBezTo>
                <a:cubicBezTo>
                  <a:pt x="3398164" y="153395"/>
                  <a:pt x="3403560" y="388220"/>
                  <a:pt x="3382415" y="492443"/>
                </a:cubicBezTo>
                <a:cubicBezTo>
                  <a:pt x="2353788" y="398977"/>
                  <a:pt x="1139728" y="642124"/>
                  <a:pt x="0" y="492443"/>
                </a:cubicBezTo>
                <a:cubicBezTo>
                  <a:pt x="-191" y="250238"/>
                  <a:pt x="-35857" y="219978"/>
                  <a:pt x="0" y="0"/>
                </a:cubicBezTo>
                <a:close/>
              </a:path>
              <a:path w="3382415" h="492443" stroke="0" extrusionOk="0">
                <a:moveTo>
                  <a:pt x="0" y="0"/>
                </a:moveTo>
                <a:cubicBezTo>
                  <a:pt x="453419" y="20036"/>
                  <a:pt x="2375848" y="81052"/>
                  <a:pt x="3382415" y="0"/>
                </a:cubicBezTo>
                <a:cubicBezTo>
                  <a:pt x="3421357" y="155663"/>
                  <a:pt x="3414685" y="313661"/>
                  <a:pt x="3382415" y="492443"/>
                </a:cubicBezTo>
                <a:cubicBezTo>
                  <a:pt x="2555723" y="475053"/>
                  <a:pt x="609027" y="405697"/>
                  <a:pt x="0" y="492443"/>
                </a:cubicBezTo>
                <a:cubicBezTo>
                  <a:pt x="-32172" y="260923"/>
                  <a:pt x="-8132" y="12629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b="1" dirty="0"/>
              <a:t>.</a:t>
            </a:r>
            <a:r>
              <a:rPr lang="es-CO" sz="2600" b="1" dirty="0" err="1"/>
              <a:t>nombreClase</a:t>
            </a:r>
            <a:r>
              <a:rPr lang="es-CO" sz="2600" b="1" dirty="0"/>
              <a:t>{ … }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44484A0-C975-4E3F-8D45-B02DF6481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177" y="4438552"/>
            <a:ext cx="3021874" cy="151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21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Selectores Básicos</a:t>
            </a:r>
          </a:p>
          <a:p>
            <a:pPr marL="514350" indent="-514350" algn="just">
              <a:buFont typeface="+mj-lt"/>
              <a:buAutoNum type="arabicPeriod" startAt="3"/>
            </a:pPr>
            <a:r>
              <a:rPr lang="es-MX" sz="3200" b="1" dirty="0"/>
              <a:t>ID(#): </a:t>
            </a:r>
            <a:r>
              <a:rPr lang="es-MX" sz="3200" dirty="0"/>
              <a:t>Hace referencia al atributo </a:t>
            </a:r>
            <a:r>
              <a:rPr lang="es-MX" sz="3200" b="1" i="1" dirty="0"/>
              <a:t>id</a:t>
            </a:r>
            <a:r>
              <a:rPr lang="es-MX" sz="3200" dirty="0"/>
              <a:t> de la etiqueta HTML.</a:t>
            </a:r>
          </a:p>
          <a:p>
            <a:pPr marL="514350" indent="-514350" algn="just">
              <a:buFont typeface="+mj-lt"/>
              <a:buAutoNum type="arabicPeriod" startAt="3"/>
            </a:pPr>
            <a:endParaRPr lang="es-MX" sz="3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294143E-9B1C-4576-AD0A-D974589F96F0}"/>
              </a:ext>
            </a:extLst>
          </p:cNvPr>
          <p:cNvSpPr txBox="1"/>
          <p:nvPr/>
        </p:nvSpPr>
        <p:spPr>
          <a:xfrm>
            <a:off x="1921104" y="4438552"/>
            <a:ext cx="3382415" cy="492443"/>
          </a:xfrm>
          <a:custGeom>
            <a:avLst/>
            <a:gdLst>
              <a:gd name="connsiteX0" fmla="*/ 0 w 3382415"/>
              <a:gd name="connsiteY0" fmla="*/ 0 h 492443"/>
              <a:gd name="connsiteX1" fmla="*/ 3382415 w 3382415"/>
              <a:gd name="connsiteY1" fmla="*/ 0 h 492443"/>
              <a:gd name="connsiteX2" fmla="*/ 3382415 w 3382415"/>
              <a:gd name="connsiteY2" fmla="*/ 492443 h 492443"/>
              <a:gd name="connsiteX3" fmla="*/ 0 w 3382415"/>
              <a:gd name="connsiteY3" fmla="*/ 492443 h 492443"/>
              <a:gd name="connsiteX4" fmla="*/ 0 w 3382415"/>
              <a:gd name="connsiteY4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2415" h="492443" fill="none" extrusionOk="0">
                <a:moveTo>
                  <a:pt x="0" y="0"/>
                </a:moveTo>
                <a:cubicBezTo>
                  <a:pt x="1059512" y="93161"/>
                  <a:pt x="2419979" y="-49753"/>
                  <a:pt x="3382415" y="0"/>
                </a:cubicBezTo>
                <a:cubicBezTo>
                  <a:pt x="3398164" y="153395"/>
                  <a:pt x="3403560" y="388220"/>
                  <a:pt x="3382415" y="492443"/>
                </a:cubicBezTo>
                <a:cubicBezTo>
                  <a:pt x="2353788" y="398977"/>
                  <a:pt x="1139728" y="642124"/>
                  <a:pt x="0" y="492443"/>
                </a:cubicBezTo>
                <a:cubicBezTo>
                  <a:pt x="-191" y="250238"/>
                  <a:pt x="-35857" y="219978"/>
                  <a:pt x="0" y="0"/>
                </a:cubicBezTo>
                <a:close/>
              </a:path>
              <a:path w="3382415" h="492443" stroke="0" extrusionOk="0">
                <a:moveTo>
                  <a:pt x="0" y="0"/>
                </a:moveTo>
                <a:cubicBezTo>
                  <a:pt x="453419" y="20036"/>
                  <a:pt x="2375848" y="81052"/>
                  <a:pt x="3382415" y="0"/>
                </a:cubicBezTo>
                <a:cubicBezTo>
                  <a:pt x="3421357" y="155663"/>
                  <a:pt x="3414685" y="313661"/>
                  <a:pt x="3382415" y="492443"/>
                </a:cubicBezTo>
                <a:cubicBezTo>
                  <a:pt x="2555723" y="475053"/>
                  <a:pt x="609027" y="405697"/>
                  <a:pt x="0" y="492443"/>
                </a:cubicBezTo>
                <a:cubicBezTo>
                  <a:pt x="-32172" y="260923"/>
                  <a:pt x="-8132" y="12629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b="1" dirty="0"/>
              <a:t>#elementoHTML</a:t>
            </a:r>
            <a:r>
              <a:rPr lang="es-CO" sz="2600" b="1" dirty="0"/>
              <a:t>{ … }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A6D4881-BD23-4C57-A4C0-BE91C5708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401" y="4363462"/>
            <a:ext cx="5186873" cy="64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39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1. Ancho y Alto</a:t>
            </a:r>
          </a:p>
          <a:p>
            <a:pPr algn="just"/>
            <a:endParaRPr lang="es-MX" sz="32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B5131CE-2DDF-4AF2-A317-B0226EB9C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127" y="3108961"/>
            <a:ext cx="9331745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06674" y="2213045"/>
            <a:ext cx="9753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/>
              <a:t>CSS es un lenguaje de hojas de estilos creado para controlar el aspecto o presentación de los documentos electrónicos definidos con HTML y XHTML. </a:t>
            </a:r>
          </a:p>
          <a:p>
            <a:pPr algn="just"/>
            <a:endParaRPr lang="es-MX" sz="3200" dirty="0"/>
          </a:p>
          <a:p>
            <a:pPr algn="just"/>
            <a:r>
              <a:rPr lang="es-MX" sz="3200" dirty="0"/>
              <a:t>CSS es la mejor forma de separar los contenidos y su presentación y es imprescindible para crear páginas web complejas.</a:t>
            </a:r>
            <a:endParaRPr lang="es-CO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81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1. Ancho y Alto</a:t>
            </a:r>
          </a:p>
          <a:p>
            <a:pPr algn="just"/>
            <a:endParaRPr lang="es-MX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3951E9-65AF-4FA5-A9D7-2E3C4BF66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789" y="3172090"/>
            <a:ext cx="10054583" cy="279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37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2. Márgenes</a:t>
            </a:r>
          </a:p>
          <a:p>
            <a:pPr algn="just"/>
            <a:endParaRPr lang="es-MX" sz="32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7D5728C-9CCB-4557-A1DE-E5F7976AF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726" y="3113786"/>
            <a:ext cx="9910891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01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2. Márgenes</a:t>
            </a:r>
          </a:p>
          <a:p>
            <a:pPr algn="just"/>
            <a:endParaRPr lang="es-MX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5B161A-25E3-42BB-B9D4-05C0C8E31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828" y="3160478"/>
            <a:ext cx="9884229" cy="275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70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3. Relleno</a:t>
            </a:r>
          </a:p>
          <a:p>
            <a:pPr algn="just"/>
            <a:endParaRPr lang="es-MX" sz="32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A2F0929-D4D1-46BC-BEE2-E4CAFCDEF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726" y="3132840"/>
            <a:ext cx="10289714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14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3. Relleno</a:t>
            </a:r>
          </a:p>
          <a:p>
            <a:pPr algn="just"/>
            <a:endParaRPr lang="es-MX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85ADCB-2846-4FF0-ADDB-29743B213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74" y="3130450"/>
            <a:ext cx="10314766" cy="286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64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4. Bordes</a:t>
            </a:r>
          </a:p>
          <a:p>
            <a:pPr algn="just"/>
            <a:endParaRPr lang="es-MX" sz="32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A7B094A-A06D-4183-A1DD-341B9CAB9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726" y="3285180"/>
            <a:ext cx="10082670" cy="247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30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4. Bordes</a:t>
            </a:r>
          </a:p>
          <a:p>
            <a:pPr algn="just"/>
            <a:endParaRPr lang="es-MX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2C71BE-C09D-4CC6-99FE-E8E13FFEE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74" y="3185091"/>
            <a:ext cx="10171075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33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4. Bordes</a:t>
            </a:r>
          </a:p>
          <a:p>
            <a:pPr algn="just"/>
            <a:endParaRPr lang="es-MX" sz="32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08A51C1-0DC4-4998-953B-52AB2CC4E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73" y="3080387"/>
            <a:ext cx="10158021" cy="278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34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4. Bordes</a:t>
            </a:r>
          </a:p>
          <a:p>
            <a:pPr algn="just"/>
            <a:endParaRPr lang="es-MX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627BC2-F422-4BAA-AAD6-3652FBF1F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726" y="3063988"/>
            <a:ext cx="10289714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77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4. Bordes</a:t>
            </a:r>
          </a:p>
          <a:p>
            <a:pPr algn="just"/>
            <a:endParaRPr lang="es-MX" sz="32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03F840C-F57E-4D20-A083-775FA7141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73" y="3336206"/>
            <a:ext cx="10444209" cy="258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4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31815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06674" y="2030163"/>
            <a:ext cx="9753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La definición de estilos se pueden definir en cada elemento(</a:t>
            </a:r>
            <a:r>
              <a:rPr lang="es-MX" sz="3200" dirty="0" err="1"/>
              <a:t>in-line</a:t>
            </a:r>
            <a:r>
              <a:rPr lang="es-MX" sz="3200" dirty="0"/>
              <a:t>), en el documento </a:t>
            </a:r>
            <a:r>
              <a:rPr lang="es-MX" sz="3200" dirty="0" err="1"/>
              <a:t>html</a:t>
            </a:r>
            <a:r>
              <a:rPr lang="es-MX" sz="3200" dirty="0"/>
              <a:t>(</a:t>
            </a:r>
            <a:r>
              <a:rPr lang="es-MX" sz="3200" dirty="0" err="1"/>
              <a:t>internal</a:t>
            </a:r>
            <a:r>
              <a:rPr lang="es-MX" sz="3200" dirty="0"/>
              <a:t>) o importando las hojas de estilo(</a:t>
            </a:r>
            <a:r>
              <a:rPr lang="es-MX" sz="3200" dirty="0" err="1"/>
              <a:t>external</a:t>
            </a:r>
            <a:r>
              <a:rPr lang="es-MX" sz="3200" dirty="0"/>
              <a:t>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En CSS cada regla tiene prioridad de ahí su nombre “Cascada”.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Orden en el código.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Especificidad.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Importancia.</a:t>
            </a:r>
            <a:endParaRPr lang="es-CO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59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4. Bordes</a:t>
            </a:r>
          </a:p>
          <a:p>
            <a:pPr algn="just"/>
            <a:endParaRPr lang="es-MX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059BCB4-A99B-4A8B-AD46-6D76BAE59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74" y="3317232"/>
            <a:ext cx="10314766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76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4. Bordes</a:t>
            </a:r>
          </a:p>
          <a:p>
            <a:pPr algn="just"/>
            <a:endParaRPr lang="es-MX" sz="32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217C63A-8239-4280-AF96-CDE21AA70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151835"/>
            <a:ext cx="10380226" cy="262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20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4. Bordes</a:t>
            </a:r>
          </a:p>
          <a:p>
            <a:pPr algn="just"/>
            <a:endParaRPr lang="es-MX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41B422F-31E3-45C7-A4DC-D5DC1C9F0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74" y="3142365"/>
            <a:ext cx="10314766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45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5. Fondos</a:t>
            </a:r>
          </a:p>
          <a:p>
            <a:pPr algn="just"/>
            <a:endParaRPr lang="es-MX" sz="32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4466995-D22B-4447-9880-4D4E398CD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726" y="3156597"/>
            <a:ext cx="10286174" cy="256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28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5. Fondos</a:t>
            </a:r>
          </a:p>
          <a:p>
            <a:pPr algn="just"/>
            <a:endParaRPr lang="es-MX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87000A4-B8CE-4288-8757-4FC12D235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74" y="3142308"/>
            <a:ext cx="10287567" cy="261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48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5. Fondos</a:t>
            </a:r>
          </a:p>
          <a:p>
            <a:pPr algn="just"/>
            <a:endParaRPr lang="es-MX" sz="32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B113695-28DE-4763-B519-BAD606188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725" y="3166124"/>
            <a:ext cx="10510189" cy="262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45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5. Fondos</a:t>
            </a:r>
          </a:p>
          <a:p>
            <a:pPr algn="just"/>
            <a:endParaRPr lang="es-MX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3BF238-5919-40C2-9F36-47B8423F4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74" y="3212656"/>
            <a:ext cx="10314766" cy="272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72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5. Fondos</a:t>
            </a:r>
          </a:p>
          <a:p>
            <a:pPr algn="just"/>
            <a:endParaRPr lang="es-MX" sz="32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7B71B9C-2E72-4BDB-8CFE-6317EAC19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66" y="3091627"/>
            <a:ext cx="10450674" cy="294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53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5. Fondos</a:t>
            </a:r>
          </a:p>
          <a:p>
            <a:pPr algn="just"/>
            <a:endParaRPr lang="es-MX" sz="32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FEC84BB-FCAE-485F-8856-E4DA49625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392" y="3193603"/>
            <a:ext cx="10466047" cy="27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32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MODELO DE CAJA</a:t>
            </a:r>
          </a:p>
          <a:p>
            <a:pPr algn="just"/>
            <a:endParaRPr lang="es-MX" sz="3200" b="1" dirty="0"/>
          </a:p>
        </p:txBody>
      </p:sp>
      <p:pic>
        <p:nvPicPr>
          <p:cNvPr id="1026" name="Picture 2" descr="Basic CSS: The CSS Box Model">
            <a:extLst>
              <a:ext uri="{FF2B5EF4-FFF2-40B4-BE49-F238E27FC236}">
                <a16:creationId xmlns:a16="http://schemas.microsoft.com/office/drawing/2014/main" id="{9402BFE2-70E6-4B56-BFB8-86E8EFC99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228" y="2882810"/>
            <a:ext cx="7184572" cy="358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1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31815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193611" y="1886470"/>
            <a:ext cx="9753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Unidades de Medidas</a:t>
            </a:r>
          </a:p>
          <a:p>
            <a:pPr algn="just"/>
            <a:endParaRPr lang="es-MX" sz="3200" b="1" dirty="0"/>
          </a:p>
          <a:p>
            <a:pPr marL="514350" indent="-514350" algn="just">
              <a:buAutoNum type="arabicPeriod"/>
            </a:pPr>
            <a:r>
              <a:rPr lang="es-MX" sz="3200" b="1" dirty="0"/>
              <a:t>Relativas</a:t>
            </a:r>
          </a:p>
          <a:p>
            <a:pPr marL="971550" lvl="1" indent="-514350" algn="just">
              <a:buAutoNum type="arabicPeriod"/>
            </a:pPr>
            <a:r>
              <a:rPr lang="es-CO" sz="3200" b="1" dirty="0"/>
              <a:t>em: </a:t>
            </a:r>
            <a:r>
              <a:rPr lang="es-CO" sz="3200" dirty="0"/>
              <a:t>Relativa al tamaño de la fuente del elemento padre.</a:t>
            </a:r>
          </a:p>
          <a:p>
            <a:pPr marL="971550" lvl="1" indent="-514350" algn="just">
              <a:buFontTx/>
              <a:buAutoNum type="arabicPeriod"/>
            </a:pPr>
            <a:r>
              <a:rPr lang="es-CO" sz="3200" b="1" dirty="0"/>
              <a:t>rem: </a:t>
            </a:r>
            <a:r>
              <a:rPr lang="es-CO" sz="3200" dirty="0"/>
              <a:t>Relativa al valor de la fuente del elemento raíz en HTML. (Usualmente equivale a 16px).</a:t>
            </a:r>
            <a:endParaRPr lang="es-CO" sz="3200" b="1" dirty="0"/>
          </a:p>
          <a:p>
            <a:pPr marL="971550" lvl="1" indent="-514350" algn="just">
              <a:buAutoNum type="arabicPeriod"/>
            </a:pPr>
            <a:r>
              <a:rPr lang="es-CO" sz="3200" b="1" dirty="0" err="1"/>
              <a:t>px</a:t>
            </a:r>
            <a:r>
              <a:rPr lang="es-CO" sz="3200" b="1" dirty="0"/>
              <a:t>(pixeles): </a:t>
            </a:r>
            <a:r>
              <a:rPr lang="es-CO" sz="3200" dirty="0"/>
              <a:t>Relativa al tamaño de la pantalla del usuario.</a:t>
            </a:r>
            <a:endParaRPr lang="es-CO" sz="32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571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6. Texto</a:t>
            </a:r>
          </a:p>
          <a:p>
            <a:pPr algn="just"/>
            <a:endParaRPr lang="es-MX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174AE7-1F6D-4DA4-9D04-6566A6EDA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726" y="3206930"/>
            <a:ext cx="10106834" cy="257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962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6. Texto</a:t>
            </a:r>
          </a:p>
          <a:p>
            <a:pPr algn="just"/>
            <a:endParaRPr lang="es-MX" sz="32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874277C-027E-4F22-8674-81BEFBB5B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726" y="3242169"/>
            <a:ext cx="10289714" cy="266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72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6. Texto</a:t>
            </a:r>
          </a:p>
          <a:p>
            <a:pPr algn="just"/>
            <a:endParaRPr lang="es-MX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293FEC4-26F6-4A57-AF54-3C672CD4F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288431"/>
            <a:ext cx="10302240" cy="266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646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6. Texto</a:t>
            </a:r>
          </a:p>
          <a:p>
            <a:pPr algn="just"/>
            <a:endParaRPr lang="es-MX" sz="32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832D43C-4EDD-464B-98DA-1FA72F8E1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74" y="3135212"/>
            <a:ext cx="10210263" cy="285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472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6. Texto</a:t>
            </a:r>
          </a:p>
          <a:p>
            <a:pPr algn="just"/>
            <a:endParaRPr lang="es-MX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CEE359-1322-4B9F-A62E-CF43DD6A9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74" y="3147071"/>
            <a:ext cx="10374584" cy="261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553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6. Texto</a:t>
            </a:r>
          </a:p>
          <a:p>
            <a:pPr algn="just"/>
            <a:endParaRPr lang="es-MX" sz="32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329FD69-4308-4618-AE41-2238AC99E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74" y="3237548"/>
            <a:ext cx="10105760" cy="264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149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6. Texto</a:t>
            </a:r>
          </a:p>
          <a:p>
            <a:pPr algn="just"/>
            <a:endParaRPr lang="es-MX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EAE34D-770A-46E6-8269-9EDDE0E1D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74" y="3174778"/>
            <a:ext cx="10314766" cy="278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776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6. Texto</a:t>
            </a:r>
          </a:p>
          <a:p>
            <a:pPr algn="just"/>
            <a:endParaRPr lang="es-MX" sz="32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124CF38-A9A1-4F8C-B3DC-93A603143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74" y="3166124"/>
            <a:ext cx="10590012" cy="26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934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6. Texto</a:t>
            </a:r>
          </a:p>
          <a:p>
            <a:pPr algn="just"/>
            <a:endParaRPr lang="es-MX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2A8840-D3A1-4016-9A2E-5A21949E4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74" y="3142308"/>
            <a:ext cx="10642866" cy="272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473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6. Texto</a:t>
            </a:r>
          </a:p>
          <a:p>
            <a:pPr algn="just"/>
            <a:endParaRPr lang="es-MX" sz="32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AA7A13B-F628-4B2C-8B8B-3AF00658F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74" y="3059146"/>
            <a:ext cx="10314766" cy="282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1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31815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06674" y="2030163"/>
            <a:ext cx="9753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Unidades de Medidas</a:t>
            </a:r>
          </a:p>
          <a:p>
            <a:pPr algn="just"/>
            <a:endParaRPr lang="es-MX" sz="3200" b="1" dirty="0"/>
          </a:p>
          <a:p>
            <a:pPr algn="just"/>
            <a:r>
              <a:rPr lang="es-MX" sz="3200" b="1" dirty="0"/>
              <a:t>2. Absolutas</a:t>
            </a:r>
          </a:p>
          <a:p>
            <a:pPr marL="971550" lvl="1" indent="-514350" algn="just">
              <a:buAutoNum type="arabicPeriod"/>
            </a:pPr>
            <a:r>
              <a:rPr lang="es-CO" sz="3200" b="1" dirty="0"/>
              <a:t>in: </a:t>
            </a:r>
            <a:r>
              <a:rPr lang="es-CO" sz="3200" dirty="0"/>
              <a:t>Pulgadas</a:t>
            </a:r>
            <a:r>
              <a:rPr lang="es-CO" sz="3200" b="1" dirty="0"/>
              <a:t> </a:t>
            </a:r>
          </a:p>
          <a:p>
            <a:pPr marL="971550" lvl="1" indent="-514350" algn="just">
              <a:buAutoNum type="arabicPeriod"/>
            </a:pPr>
            <a:r>
              <a:rPr lang="es-CO" sz="3200" b="1" dirty="0"/>
              <a:t>cm: </a:t>
            </a:r>
            <a:r>
              <a:rPr lang="es-MX" sz="3200" dirty="0"/>
              <a:t>Centímetros</a:t>
            </a:r>
            <a:endParaRPr lang="es-CO" sz="3200" b="1" dirty="0"/>
          </a:p>
          <a:p>
            <a:pPr marL="971550" lvl="1" indent="-514350" algn="just">
              <a:buAutoNum type="arabicPeriod"/>
            </a:pPr>
            <a:r>
              <a:rPr lang="es-CO" sz="3200" b="1" dirty="0"/>
              <a:t>mm: </a:t>
            </a:r>
            <a:r>
              <a:rPr lang="es-CO" sz="3200" dirty="0"/>
              <a:t>Milímetros</a:t>
            </a:r>
            <a:endParaRPr lang="es-CO" sz="3200" b="1" dirty="0"/>
          </a:p>
          <a:p>
            <a:pPr marL="971550" lvl="1" indent="-514350" algn="just">
              <a:buAutoNum type="arabicPeriod"/>
            </a:pPr>
            <a:r>
              <a:rPr lang="es-CO" sz="3200" b="1" dirty="0"/>
              <a:t>pt: </a:t>
            </a:r>
            <a:r>
              <a:rPr lang="es-CO" sz="3200" dirty="0"/>
              <a:t>Puntos (1in/72 -&gt; 0.35mm)</a:t>
            </a:r>
          </a:p>
          <a:p>
            <a:pPr marL="971550" lvl="1" indent="-514350" algn="just">
              <a:buAutoNum type="arabicPeriod"/>
            </a:pPr>
            <a:r>
              <a:rPr lang="es-CO" sz="3200" b="1" dirty="0"/>
              <a:t>pc: </a:t>
            </a:r>
            <a:r>
              <a:rPr lang="es-CO" sz="3200" dirty="0"/>
              <a:t>Pica (12pt -&gt; 4.23mm)</a:t>
            </a:r>
            <a:endParaRPr lang="es-CO" sz="32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275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6. Texto</a:t>
            </a:r>
          </a:p>
          <a:p>
            <a:pPr algn="just"/>
            <a:endParaRPr lang="es-MX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781CEB-B3EF-4567-867A-C76AC63FB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74" y="3253065"/>
            <a:ext cx="10314766" cy="261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022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6. Texto</a:t>
            </a:r>
          </a:p>
          <a:p>
            <a:pPr algn="just"/>
            <a:endParaRPr lang="es-MX" sz="32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610A994-5A08-4480-B61D-A033F4395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64" y="3175627"/>
            <a:ext cx="10529075" cy="267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486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6. Texto</a:t>
            </a:r>
          </a:p>
          <a:p>
            <a:pPr algn="just"/>
            <a:endParaRPr lang="es-MX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9F8186-EB8E-4E48-BA07-ABEB30ADF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74" y="3297017"/>
            <a:ext cx="10314766" cy="258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507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6. Texto</a:t>
            </a:r>
          </a:p>
          <a:p>
            <a:pPr algn="just"/>
            <a:endParaRPr lang="es-MX" sz="32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2C07CBE-43D7-4507-8F76-FBB7A5526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74" y="3151834"/>
            <a:ext cx="10567072" cy="263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677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6. Texto</a:t>
            </a:r>
          </a:p>
          <a:p>
            <a:pPr algn="just"/>
            <a:endParaRPr lang="es-MX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B24D0E-A60C-442D-BB03-5854B8BA2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74" y="3142308"/>
            <a:ext cx="10376791" cy="26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151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6. Texto</a:t>
            </a:r>
          </a:p>
          <a:p>
            <a:pPr algn="just"/>
            <a:endParaRPr lang="es-MX" sz="32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D86FD81-DF93-488A-B051-E01371AFE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73" y="3142308"/>
            <a:ext cx="10368495" cy="260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898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6. Texto</a:t>
            </a:r>
          </a:p>
          <a:p>
            <a:pPr algn="just"/>
            <a:endParaRPr lang="es-MX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E17898E-FBFB-4BFE-AF16-590ED20A6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324" y="3216042"/>
            <a:ext cx="9570949" cy="264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436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06674" y="1996675"/>
            <a:ext cx="9753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/>
              <a:t>Manuales de referencia:</a:t>
            </a:r>
          </a:p>
          <a:p>
            <a:pPr algn="just"/>
            <a:endParaRPr lang="es-MX" sz="3200" dirty="0"/>
          </a:p>
          <a:p>
            <a:pPr algn="just"/>
            <a:r>
              <a:rPr lang="es-MX" sz="3200" dirty="0"/>
              <a:t>W3C</a:t>
            </a:r>
            <a:endParaRPr lang="es-MX" sz="3200" dirty="0">
              <a:hlinkClick r:id="rId2"/>
            </a:endParaRPr>
          </a:p>
          <a:p>
            <a:pPr algn="just"/>
            <a:r>
              <a:rPr lang="es-MX" sz="3200" dirty="0">
                <a:hlinkClick r:id="rId2"/>
              </a:rPr>
              <a:t>https://www.w3schools.com/css/default.asp</a:t>
            </a:r>
            <a:endParaRPr lang="es-MX" sz="3200" dirty="0"/>
          </a:p>
          <a:p>
            <a:pPr algn="just"/>
            <a:endParaRPr lang="es-MX" sz="3200" dirty="0"/>
          </a:p>
          <a:p>
            <a:pPr algn="just"/>
            <a:r>
              <a:rPr lang="es-MX" sz="3200" dirty="0"/>
              <a:t>Mozilla</a:t>
            </a:r>
          </a:p>
          <a:p>
            <a:pPr algn="just"/>
            <a:r>
              <a:rPr lang="es-MX" sz="3200" dirty="0">
                <a:hlinkClick r:id="rId3"/>
              </a:rPr>
              <a:t>https://developer.mozilla.org/es/docs/Learn/CSS</a:t>
            </a:r>
            <a:endParaRPr lang="es-MX" sz="3200" dirty="0"/>
          </a:p>
          <a:p>
            <a:pPr algn="just"/>
            <a:endParaRPr lang="es-MX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E72C8F-33BD-4EA7-9848-AAC9984B73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699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56FC406-BA5D-CB4E-8D1C-EEA4A245E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06"/>
            <a:ext cx="12192000" cy="684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1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31815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06674" y="2030163"/>
            <a:ext cx="975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Unidades de Medidas</a:t>
            </a:r>
          </a:p>
          <a:p>
            <a:pPr algn="just"/>
            <a:endParaRPr lang="es-MX" sz="3200" b="1" dirty="0"/>
          </a:p>
          <a:p>
            <a:pPr algn="just"/>
            <a:r>
              <a:rPr lang="es-MX" sz="3200" b="1" dirty="0"/>
              <a:t>3. Porcentuales (%): </a:t>
            </a:r>
          </a:p>
          <a:p>
            <a:pPr algn="just"/>
            <a:r>
              <a:rPr lang="es-MX" sz="3200" dirty="0"/>
              <a:t>La unidades porcentuales se calculan a partir de la medida del elemento padre.</a:t>
            </a:r>
            <a:endParaRPr lang="es-CO" sz="32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31815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06674" y="2030163"/>
            <a:ext cx="9753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COLOR</a:t>
            </a:r>
          </a:p>
          <a:p>
            <a:pPr algn="just"/>
            <a:endParaRPr lang="es-MX" sz="3200" b="1" dirty="0"/>
          </a:p>
          <a:p>
            <a:pPr marL="514350" indent="-514350" algn="just">
              <a:buAutoNum type="arabicPeriod"/>
            </a:pPr>
            <a:r>
              <a:rPr lang="es-MX" sz="3200" b="1" dirty="0"/>
              <a:t>RGB: </a:t>
            </a:r>
            <a:r>
              <a:rPr lang="es-MX" sz="3200" b="1" dirty="0" err="1"/>
              <a:t>rgb</a:t>
            </a:r>
            <a:r>
              <a:rPr lang="es-MX" sz="3200" b="1" dirty="0"/>
              <a:t>(red, </a:t>
            </a:r>
            <a:r>
              <a:rPr lang="es-MX" sz="3200" b="1" dirty="0" err="1"/>
              <a:t>green</a:t>
            </a:r>
            <a:r>
              <a:rPr lang="es-MX" sz="3200" b="1" dirty="0"/>
              <a:t>, blue) -&gt; </a:t>
            </a:r>
            <a:r>
              <a:rPr lang="es-MX" sz="3200" dirty="0"/>
              <a:t>Suma la cantidad de color rojo, verde o azul que se debe agregar para formar un color. Sus valores van de 0 – 255</a:t>
            </a:r>
          </a:p>
          <a:p>
            <a:pPr marL="514350" indent="-514350" algn="just">
              <a:buAutoNum type="arabicPeriod"/>
            </a:pPr>
            <a:endParaRPr lang="es-MX" sz="3200" b="1" dirty="0"/>
          </a:p>
          <a:p>
            <a:pPr marL="514350" indent="-514350" algn="just">
              <a:buAutoNum type="arabicPeriod"/>
            </a:pPr>
            <a:r>
              <a:rPr lang="es-MX" sz="3200" b="1" dirty="0"/>
              <a:t>HEX: </a:t>
            </a:r>
            <a:r>
              <a:rPr lang="es-MX" sz="3200" dirty="0"/>
              <a:t>Color RGB en valor Hexadecimal -&gt; #RRGGBB</a:t>
            </a:r>
            <a:endParaRPr lang="es-CO" sz="32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4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31815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06674" y="2030163"/>
            <a:ext cx="9753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COLOR</a:t>
            </a:r>
          </a:p>
          <a:p>
            <a:pPr algn="just"/>
            <a:endParaRPr lang="es-MX" sz="3200" b="1" dirty="0"/>
          </a:p>
          <a:p>
            <a:pPr marL="514350" indent="-514350" algn="just">
              <a:buFont typeface="+mj-lt"/>
              <a:buAutoNum type="arabicPeriod" startAt="3"/>
            </a:pPr>
            <a:r>
              <a:rPr lang="es-MX" sz="3200" b="1" dirty="0"/>
              <a:t>HSL: </a:t>
            </a:r>
            <a:r>
              <a:rPr lang="es-MX" sz="3200" b="1" dirty="0" err="1"/>
              <a:t>hsl</a:t>
            </a:r>
            <a:r>
              <a:rPr lang="es-MX" sz="3200" b="1" dirty="0"/>
              <a:t>(</a:t>
            </a:r>
            <a:r>
              <a:rPr lang="es-MX" sz="3200" b="1" dirty="0" err="1"/>
              <a:t>hue</a:t>
            </a:r>
            <a:r>
              <a:rPr lang="es-MX" sz="3200" b="1" dirty="0"/>
              <a:t>, </a:t>
            </a:r>
            <a:r>
              <a:rPr lang="es-MX" sz="3200" b="1" dirty="0" err="1"/>
              <a:t>saturation</a:t>
            </a:r>
            <a:r>
              <a:rPr lang="es-MX" sz="3200" b="1" dirty="0"/>
              <a:t>, light): </a:t>
            </a:r>
            <a:endParaRPr lang="es-MX" sz="3200" dirty="0"/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s-MX" sz="3200" b="1" dirty="0" err="1"/>
              <a:t>hue</a:t>
            </a:r>
            <a:r>
              <a:rPr lang="es-MX" sz="3200" b="1" dirty="0"/>
              <a:t> (matiz): </a:t>
            </a:r>
            <a:r>
              <a:rPr lang="es-MX" sz="3200" dirty="0"/>
              <a:t>Valor entre 0 – 359. 0-119 (Rojo), 120-239 (verde) 240 – 359 (Azul).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s-MX" sz="3200" b="1" dirty="0" err="1"/>
              <a:t>saturarion</a:t>
            </a:r>
            <a:r>
              <a:rPr lang="es-MX" sz="3200" b="1" dirty="0"/>
              <a:t>: </a:t>
            </a:r>
            <a:r>
              <a:rPr lang="es-MX" sz="3200" dirty="0"/>
              <a:t>0-100%. Sombra en color a gris (0).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s-MX" sz="3200" b="1" dirty="0"/>
              <a:t>light: </a:t>
            </a:r>
            <a:r>
              <a:rPr lang="es-MX" sz="3200" dirty="0"/>
              <a:t>0-100%. Intensidad de negro (0-49%) o blanco (50-99%)</a:t>
            </a:r>
            <a:endParaRPr lang="es-CO" sz="32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22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31815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06674" y="2030163"/>
            <a:ext cx="9753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COLOR</a:t>
            </a:r>
          </a:p>
          <a:p>
            <a:pPr marL="514350" indent="-514350" algn="just">
              <a:buFont typeface="+mj-lt"/>
              <a:buAutoNum type="arabicPeriod" startAt="3"/>
            </a:pPr>
            <a:endParaRPr lang="es-MX" sz="3200" b="1" dirty="0"/>
          </a:p>
          <a:p>
            <a:pPr marL="514350" indent="-514350" algn="just">
              <a:buFont typeface="+mj-lt"/>
              <a:buAutoNum type="arabicPeriod" startAt="4"/>
            </a:pPr>
            <a:r>
              <a:rPr lang="es-MX" sz="3200" b="1" dirty="0"/>
              <a:t>Colores con nombre: </a:t>
            </a:r>
            <a:r>
              <a:rPr lang="es-MX" sz="3200" dirty="0"/>
              <a:t>Existen 140 nombres de colores estándares en CSS: </a:t>
            </a:r>
          </a:p>
          <a:p>
            <a:pPr marL="514350" indent="-514350" algn="just">
              <a:buFont typeface="+mj-lt"/>
              <a:buAutoNum type="arabicPeriod" startAt="4"/>
            </a:pPr>
            <a:endParaRPr lang="es-MX" sz="3200" dirty="0"/>
          </a:p>
          <a:p>
            <a:pPr algn="just"/>
            <a:r>
              <a:rPr lang="es-MX" sz="3200" dirty="0"/>
              <a:t>      </a:t>
            </a:r>
            <a:r>
              <a:rPr lang="es-MX" sz="3200" dirty="0">
                <a:hlinkClick r:id="rId2"/>
              </a:rPr>
              <a:t>https://www.w3schools.com/colors/colors_names.asp</a:t>
            </a:r>
            <a:endParaRPr lang="es-MX" sz="3200" dirty="0"/>
          </a:p>
          <a:p>
            <a:pPr algn="just"/>
            <a:endParaRPr lang="es-CO" sz="32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442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in fotograf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con fotografia o gráfic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4443</TotalTime>
  <Words>1092</Words>
  <Application>Microsoft Office PowerPoint</Application>
  <PresentationFormat>Panorámica</PresentationFormat>
  <Paragraphs>209</Paragraphs>
  <Slides>58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Tema sin fotografia</vt:lpstr>
      <vt:lpstr>Tema con fotografia o gráficos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Erika Miosoti Faura Arellano</dc:creator>
  <cp:lastModifiedBy>José M Dager Montoya</cp:lastModifiedBy>
  <cp:revision>42</cp:revision>
  <dcterms:created xsi:type="dcterms:W3CDTF">2021-04-23T20:46:27Z</dcterms:created>
  <dcterms:modified xsi:type="dcterms:W3CDTF">2021-09-11T20:52:29Z</dcterms:modified>
</cp:coreProperties>
</file>