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63" r:id="rId2"/>
  </p:sldMasterIdLst>
  <p:notesMasterIdLst>
    <p:notesMasterId r:id="rId51"/>
  </p:notesMasterIdLst>
  <p:sldIdLst>
    <p:sldId id="256" r:id="rId3"/>
    <p:sldId id="339" r:id="rId4"/>
    <p:sldId id="387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44" r:id="rId16"/>
    <p:sldId id="400" r:id="rId17"/>
    <p:sldId id="402" r:id="rId18"/>
    <p:sldId id="401" r:id="rId19"/>
    <p:sldId id="403" r:id="rId20"/>
    <p:sldId id="409" r:id="rId21"/>
    <p:sldId id="404" r:id="rId22"/>
    <p:sldId id="410" r:id="rId23"/>
    <p:sldId id="405" r:id="rId24"/>
    <p:sldId id="411" r:id="rId25"/>
    <p:sldId id="406" r:id="rId26"/>
    <p:sldId id="407" r:id="rId27"/>
    <p:sldId id="412" r:id="rId28"/>
    <p:sldId id="399" r:id="rId29"/>
    <p:sldId id="345" r:id="rId30"/>
    <p:sldId id="408" r:id="rId31"/>
    <p:sldId id="413" r:id="rId32"/>
    <p:sldId id="414" r:id="rId33"/>
    <p:sldId id="415" r:id="rId34"/>
    <p:sldId id="416" r:id="rId35"/>
    <p:sldId id="417" r:id="rId36"/>
    <p:sldId id="418" r:id="rId37"/>
    <p:sldId id="423" r:id="rId38"/>
    <p:sldId id="424" r:id="rId39"/>
    <p:sldId id="425" r:id="rId40"/>
    <p:sldId id="426" r:id="rId41"/>
    <p:sldId id="427" r:id="rId42"/>
    <p:sldId id="429" r:id="rId43"/>
    <p:sldId id="428" r:id="rId44"/>
    <p:sldId id="430" r:id="rId45"/>
    <p:sldId id="420" r:id="rId46"/>
    <p:sldId id="421" r:id="rId47"/>
    <p:sldId id="422" r:id="rId48"/>
    <p:sldId id="326" r:id="rId49"/>
    <p:sldId id="258" r:id="rId5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Miosoti Faura Arellano" initials="EMFA" lastIdx="1" clrIdx="0">
    <p:extLst>
      <p:ext uri="{19B8F6BF-5375-455C-9EA6-DF929625EA0E}">
        <p15:presenceInfo xmlns:p15="http://schemas.microsoft.com/office/powerpoint/2012/main" userId="S::erika.faura@upb.edu.co::a63255bb-12e4-426d-8144-11d90b8994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107" autoAdjust="0"/>
  </p:normalViewPr>
  <p:slideViewPr>
    <p:cSldViewPr snapToGrid="0" snapToObjects="1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90D49-D910-42D5-99B7-5073FD93D41C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8D03-A181-433A-8246-C48D39DA3B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84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31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323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28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7558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44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84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45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687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46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36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170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675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27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90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378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66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439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87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FA89-649A-4CD4-8CA0-922BD950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034C3-6623-4312-ACFB-C94C4A14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247F-4748-4C83-86EB-35ADCD5D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E6219-BDEB-4EE1-A175-07A7C207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E246E-C529-439F-BD09-1F68055F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6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25/09/2021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6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8E0AB5B-7A73-DD44-884D-B699A8A414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BB282DA-CCF1-D140-B2FA-CEC168B08987}"/>
              </a:ext>
            </a:extLst>
          </p:cNvPr>
          <p:cNvSpPr/>
          <p:nvPr userDrawn="1"/>
        </p:nvSpPr>
        <p:spPr>
          <a:xfrm>
            <a:off x="10569388" y="282388"/>
            <a:ext cx="941294" cy="99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5A19F4-9079-214C-9BFD-057918C60EC0}"/>
              </a:ext>
            </a:extLst>
          </p:cNvPr>
          <p:cNvSpPr/>
          <p:nvPr userDrawn="1"/>
        </p:nvSpPr>
        <p:spPr>
          <a:xfrm>
            <a:off x="0" y="5989320"/>
            <a:ext cx="81153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781F4FA-D5CE-E64C-BB83-EAF059064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CDCC7-69A8-494D-AAC6-C3A59684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1497239"/>
            <a:ext cx="104285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9C968-E2E6-554F-BC73-1574E036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5" y="2990397"/>
            <a:ext cx="10428515" cy="283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9007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s/docs/Web/CSS/Pseudo-class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Learn/CSS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6919E8-86DF-6546-9A0D-32DA6196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7"/>
            <a:ext cx="12192000" cy="68312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1408CB-C8AA-3B4B-AEFF-DF0C3F0BA403}"/>
              </a:ext>
            </a:extLst>
          </p:cNvPr>
          <p:cNvSpPr txBox="1"/>
          <p:nvPr/>
        </p:nvSpPr>
        <p:spPr>
          <a:xfrm>
            <a:off x="745352" y="3006163"/>
            <a:ext cx="3684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5. Atributos: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[</a:t>
            </a:r>
            <a:r>
              <a:rPr lang="es-MX" sz="3200" dirty="0" err="1"/>
              <a:t>nombre_atributo</a:t>
            </a:r>
            <a:r>
              <a:rPr lang="es-MX" sz="3200" dirty="0"/>
              <a:t>|=“valor”] -&gt; selecciona los elementos que tienen establecido un atributo llamado </a:t>
            </a:r>
            <a:r>
              <a:rPr lang="es-MX" sz="3200" dirty="0" err="1"/>
              <a:t>nombre_atributo</a:t>
            </a:r>
            <a:r>
              <a:rPr lang="es-MX" sz="3200" dirty="0"/>
              <a:t> y cuyo valor es una serie de palabras separadas con guiones, pero que comienza con valor.</a:t>
            </a:r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E9A2D-A6E7-4CD9-A004-D81DFD97B342}"/>
              </a:ext>
            </a:extLst>
          </p:cNvPr>
          <p:cNvSpPr txBox="1"/>
          <p:nvPr/>
        </p:nvSpPr>
        <p:spPr>
          <a:xfrm>
            <a:off x="1754240" y="5276962"/>
            <a:ext cx="3483966" cy="523220"/>
          </a:xfrm>
          <a:custGeom>
            <a:avLst/>
            <a:gdLst>
              <a:gd name="connsiteX0" fmla="*/ 0 w 3483966"/>
              <a:gd name="connsiteY0" fmla="*/ 0 h 523220"/>
              <a:gd name="connsiteX1" fmla="*/ 3483966 w 3483966"/>
              <a:gd name="connsiteY1" fmla="*/ 0 h 523220"/>
              <a:gd name="connsiteX2" fmla="*/ 3483966 w 3483966"/>
              <a:gd name="connsiteY2" fmla="*/ 523220 h 523220"/>
              <a:gd name="connsiteX3" fmla="*/ 0 w 3483966"/>
              <a:gd name="connsiteY3" fmla="*/ 523220 h 523220"/>
              <a:gd name="connsiteX4" fmla="*/ 0 w 3483966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966" h="523220" fill="none" extrusionOk="0">
                <a:moveTo>
                  <a:pt x="0" y="0"/>
                </a:moveTo>
                <a:cubicBezTo>
                  <a:pt x="1010150" y="93161"/>
                  <a:pt x="2517466" y="-49753"/>
                  <a:pt x="3483966" y="0"/>
                </a:cubicBezTo>
                <a:cubicBezTo>
                  <a:pt x="3486485" y="119913"/>
                  <a:pt x="3449774" y="444910"/>
                  <a:pt x="3483966" y="523220"/>
                </a:cubicBezTo>
                <a:cubicBezTo>
                  <a:pt x="2620345" y="429754"/>
                  <a:pt x="1303134" y="672901"/>
                  <a:pt x="0" y="523220"/>
                </a:cubicBezTo>
                <a:cubicBezTo>
                  <a:pt x="8119" y="449489"/>
                  <a:pt x="31225" y="135379"/>
                  <a:pt x="0" y="0"/>
                </a:cubicBezTo>
                <a:close/>
              </a:path>
              <a:path w="3483966" h="523220" stroke="0" extrusionOk="0">
                <a:moveTo>
                  <a:pt x="0" y="0"/>
                </a:moveTo>
                <a:cubicBezTo>
                  <a:pt x="1654059" y="20036"/>
                  <a:pt x="2773373" y="81052"/>
                  <a:pt x="3483966" y="0"/>
                </a:cubicBezTo>
                <a:cubicBezTo>
                  <a:pt x="3462287" y="238562"/>
                  <a:pt x="3462667" y="440975"/>
                  <a:pt x="3483966" y="523220"/>
                </a:cubicBezTo>
                <a:cubicBezTo>
                  <a:pt x="2831822" y="505830"/>
                  <a:pt x="1284803" y="436474"/>
                  <a:pt x="0" y="523220"/>
                </a:cubicBezTo>
                <a:cubicBezTo>
                  <a:pt x="-14103" y="271522"/>
                  <a:pt x="-5370" y="9854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[atributo</a:t>
            </a:r>
            <a:r>
              <a:rPr lang="es-MX" sz="2800" dirty="0"/>
              <a:t>|</a:t>
            </a:r>
            <a:r>
              <a:rPr lang="es-MX" sz="2600" b="1" dirty="0"/>
              <a:t>=“valor”]</a:t>
            </a:r>
            <a:r>
              <a:rPr lang="es-CO" sz="2600" b="1" dirty="0"/>
              <a:t>{ … }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D4585E-7310-481A-9C90-0A4ED0E3C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53" y="5303437"/>
            <a:ext cx="5637267" cy="5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5. Atributos: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[</a:t>
            </a:r>
            <a:r>
              <a:rPr lang="es-MX" sz="3200" dirty="0" err="1"/>
              <a:t>nombre_atributo</a:t>
            </a:r>
            <a:r>
              <a:rPr lang="es-CO" sz="3200" dirty="0"/>
              <a:t>^</a:t>
            </a:r>
            <a:r>
              <a:rPr lang="es-MX" sz="3200" dirty="0"/>
              <a:t>=“valor”] -&gt; selecciona los elementos que comienza con valor.</a:t>
            </a:r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E9A2D-A6E7-4CD9-A004-D81DFD97B342}"/>
              </a:ext>
            </a:extLst>
          </p:cNvPr>
          <p:cNvSpPr txBox="1"/>
          <p:nvPr/>
        </p:nvSpPr>
        <p:spPr>
          <a:xfrm>
            <a:off x="3517725" y="4573095"/>
            <a:ext cx="3862789" cy="523220"/>
          </a:xfrm>
          <a:custGeom>
            <a:avLst/>
            <a:gdLst>
              <a:gd name="connsiteX0" fmla="*/ 0 w 3862789"/>
              <a:gd name="connsiteY0" fmla="*/ 0 h 523220"/>
              <a:gd name="connsiteX1" fmla="*/ 3862789 w 3862789"/>
              <a:gd name="connsiteY1" fmla="*/ 0 h 523220"/>
              <a:gd name="connsiteX2" fmla="*/ 3862789 w 3862789"/>
              <a:gd name="connsiteY2" fmla="*/ 523220 h 523220"/>
              <a:gd name="connsiteX3" fmla="*/ 0 w 3862789"/>
              <a:gd name="connsiteY3" fmla="*/ 523220 h 523220"/>
              <a:gd name="connsiteX4" fmla="*/ 0 w 3862789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2789" h="523220" fill="none" extrusionOk="0">
                <a:moveTo>
                  <a:pt x="0" y="0"/>
                </a:moveTo>
                <a:cubicBezTo>
                  <a:pt x="423616" y="93161"/>
                  <a:pt x="3200408" y="-49753"/>
                  <a:pt x="3862789" y="0"/>
                </a:cubicBezTo>
                <a:cubicBezTo>
                  <a:pt x="3865308" y="119913"/>
                  <a:pt x="3828597" y="444910"/>
                  <a:pt x="3862789" y="523220"/>
                </a:cubicBezTo>
                <a:cubicBezTo>
                  <a:pt x="2263795" y="429754"/>
                  <a:pt x="1903377" y="672901"/>
                  <a:pt x="0" y="523220"/>
                </a:cubicBezTo>
                <a:cubicBezTo>
                  <a:pt x="8119" y="449489"/>
                  <a:pt x="31225" y="135379"/>
                  <a:pt x="0" y="0"/>
                </a:cubicBezTo>
                <a:close/>
              </a:path>
              <a:path w="3862789" h="523220" stroke="0" extrusionOk="0">
                <a:moveTo>
                  <a:pt x="0" y="0"/>
                </a:moveTo>
                <a:cubicBezTo>
                  <a:pt x="1085824" y="20036"/>
                  <a:pt x="3025790" y="81052"/>
                  <a:pt x="3862789" y="0"/>
                </a:cubicBezTo>
                <a:cubicBezTo>
                  <a:pt x="3841110" y="238562"/>
                  <a:pt x="3841490" y="440975"/>
                  <a:pt x="3862789" y="523220"/>
                </a:cubicBezTo>
                <a:cubicBezTo>
                  <a:pt x="3015026" y="505830"/>
                  <a:pt x="710806" y="436474"/>
                  <a:pt x="0" y="523220"/>
                </a:cubicBezTo>
                <a:cubicBezTo>
                  <a:pt x="-14103" y="271522"/>
                  <a:pt x="-5370" y="9854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[atributo</a:t>
            </a:r>
            <a:r>
              <a:rPr lang="es-CO" sz="2800" b="1" dirty="0"/>
              <a:t>^</a:t>
            </a:r>
            <a:r>
              <a:rPr lang="es-MX" sz="2600" b="1" dirty="0"/>
              <a:t>=“valor”]</a:t>
            </a:r>
            <a:r>
              <a:rPr lang="es-CO" sz="2600" b="1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16347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5. Atributos: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[</a:t>
            </a:r>
            <a:r>
              <a:rPr lang="es-MX" sz="3200" dirty="0" err="1"/>
              <a:t>nombre_atributo</a:t>
            </a:r>
            <a:r>
              <a:rPr lang="es-MX" sz="3200" dirty="0"/>
              <a:t>$=“valor”] -&gt; selecciona los elementos que termina con valor.</a:t>
            </a:r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E9A2D-A6E7-4CD9-A004-D81DFD97B342}"/>
              </a:ext>
            </a:extLst>
          </p:cNvPr>
          <p:cNvSpPr txBox="1"/>
          <p:nvPr/>
        </p:nvSpPr>
        <p:spPr>
          <a:xfrm>
            <a:off x="3517725" y="4573095"/>
            <a:ext cx="3862789" cy="523220"/>
          </a:xfrm>
          <a:custGeom>
            <a:avLst/>
            <a:gdLst>
              <a:gd name="connsiteX0" fmla="*/ 0 w 3862789"/>
              <a:gd name="connsiteY0" fmla="*/ 0 h 523220"/>
              <a:gd name="connsiteX1" fmla="*/ 3862789 w 3862789"/>
              <a:gd name="connsiteY1" fmla="*/ 0 h 523220"/>
              <a:gd name="connsiteX2" fmla="*/ 3862789 w 3862789"/>
              <a:gd name="connsiteY2" fmla="*/ 523220 h 523220"/>
              <a:gd name="connsiteX3" fmla="*/ 0 w 3862789"/>
              <a:gd name="connsiteY3" fmla="*/ 523220 h 523220"/>
              <a:gd name="connsiteX4" fmla="*/ 0 w 3862789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2789" h="523220" fill="none" extrusionOk="0">
                <a:moveTo>
                  <a:pt x="0" y="0"/>
                </a:moveTo>
                <a:cubicBezTo>
                  <a:pt x="423616" y="93161"/>
                  <a:pt x="3200408" y="-49753"/>
                  <a:pt x="3862789" y="0"/>
                </a:cubicBezTo>
                <a:cubicBezTo>
                  <a:pt x="3865308" y="119913"/>
                  <a:pt x="3828597" y="444910"/>
                  <a:pt x="3862789" y="523220"/>
                </a:cubicBezTo>
                <a:cubicBezTo>
                  <a:pt x="2263795" y="429754"/>
                  <a:pt x="1903377" y="672901"/>
                  <a:pt x="0" y="523220"/>
                </a:cubicBezTo>
                <a:cubicBezTo>
                  <a:pt x="8119" y="449489"/>
                  <a:pt x="31225" y="135379"/>
                  <a:pt x="0" y="0"/>
                </a:cubicBezTo>
                <a:close/>
              </a:path>
              <a:path w="3862789" h="523220" stroke="0" extrusionOk="0">
                <a:moveTo>
                  <a:pt x="0" y="0"/>
                </a:moveTo>
                <a:cubicBezTo>
                  <a:pt x="1085824" y="20036"/>
                  <a:pt x="3025790" y="81052"/>
                  <a:pt x="3862789" y="0"/>
                </a:cubicBezTo>
                <a:cubicBezTo>
                  <a:pt x="3841110" y="238562"/>
                  <a:pt x="3841490" y="440975"/>
                  <a:pt x="3862789" y="523220"/>
                </a:cubicBezTo>
                <a:cubicBezTo>
                  <a:pt x="3015026" y="505830"/>
                  <a:pt x="710806" y="436474"/>
                  <a:pt x="0" y="523220"/>
                </a:cubicBezTo>
                <a:cubicBezTo>
                  <a:pt x="-14103" y="271522"/>
                  <a:pt x="-5370" y="9854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[atributo</a:t>
            </a:r>
            <a:r>
              <a:rPr lang="es-MX" sz="2800" b="1" dirty="0"/>
              <a:t>$</a:t>
            </a:r>
            <a:r>
              <a:rPr lang="es-MX" sz="2600" b="1" dirty="0"/>
              <a:t>=“valor”]</a:t>
            </a:r>
            <a:r>
              <a:rPr lang="es-CO" sz="2600" b="1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379233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5. Atributos: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[</a:t>
            </a:r>
            <a:r>
              <a:rPr lang="es-MX" sz="3200" dirty="0" err="1"/>
              <a:t>nombre_atributo</a:t>
            </a:r>
            <a:r>
              <a:rPr lang="es-MX" sz="3200" dirty="0"/>
              <a:t>*=“valor”] -&gt; selecciona los elementos que contiene el valor.</a:t>
            </a:r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E9A2D-A6E7-4CD9-A004-D81DFD97B342}"/>
              </a:ext>
            </a:extLst>
          </p:cNvPr>
          <p:cNvSpPr txBox="1"/>
          <p:nvPr/>
        </p:nvSpPr>
        <p:spPr>
          <a:xfrm>
            <a:off x="3517725" y="4573095"/>
            <a:ext cx="3862789" cy="492443"/>
          </a:xfrm>
          <a:custGeom>
            <a:avLst/>
            <a:gdLst>
              <a:gd name="connsiteX0" fmla="*/ 0 w 3862789"/>
              <a:gd name="connsiteY0" fmla="*/ 0 h 492443"/>
              <a:gd name="connsiteX1" fmla="*/ 3862789 w 3862789"/>
              <a:gd name="connsiteY1" fmla="*/ 0 h 492443"/>
              <a:gd name="connsiteX2" fmla="*/ 3862789 w 3862789"/>
              <a:gd name="connsiteY2" fmla="*/ 492443 h 492443"/>
              <a:gd name="connsiteX3" fmla="*/ 0 w 3862789"/>
              <a:gd name="connsiteY3" fmla="*/ 492443 h 492443"/>
              <a:gd name="connsiteX4" fmla="*/ 0 w 3862789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2789" h="492443" fill="none" extrusionOk="0">
                <a:moveTo>
                  <a:pt x="0" y="0"/>
                </a:moveTo>
                <a:cubicBezTo>
                  <a:pt x="423616" y="93161"/>
                  <a:pt x="3200408" y="-49753"/>
                  <a:pt x="3862789" y="0"/>
                </a:cubicBezTo>
                <a:cubicBezTo>
                  <a:pt x="3878538" y="153395"/>
                  <a:pt x="3883934" y="388220"/>
                  <a:pt x="3862789" y="492443"/>
                </a:cubicBezTo>
                <a:cubicBezTo>
                  <a:pt x="2263795" y="398977"/>
                  <a:pt x="1903377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862789" h="492443" stroke="0" extrusionOk="0">
                <a:moveTo>
                  <a:pt x="0" y="0"/>
                </a:moveTo>
                <a:cubicBezTo>
                  <a:pt x="1085824" y="20036"/>
                  <a:pt x="3025790" y="81052"/>
                  <a:pt x="3862789" y="0"/>
                </a:cubicBezTo>
                <a:cubicBezTo>
                  <a:pt x="3901731" y="155663"/>
                  <a:pt x="3895059" y="313661"/>
                  <a:pt x="3862789" y="492443"/>
                </a:cubicBezTo>
                <a:cubicBezTo>
                  <a:pt x="3015026" y="475053"/>
                  <a:pt x="71080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[atributo*=“valor”]</a:t>
            </a:r>
            <a:r>
              <a:rPr lang="es-CO" sz="2600" b="1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359454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Tipos de Elementos.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Bloque: </a:t>
            </a:r>
            <a:r>
              <a:rPr lang="es-MX" sz="3200" dirty="0"/>
              <a:t>Empiezan una nueva línea y ocupan todo el espacio.</a:t>
            </a:r>
          </a:p>
          <a:p>
            <a:pPr marL="514350" indent="-514350" algn="just">
              <a:buAutoNum type="arabicPeriod"/>
            </a:pPr>
            <a:endParaRPr lang="es-MX" sz="3200" b="1" dirty="0"/>
          </a:p>
          <a:p>
            <a:pPr marL="514350" indent="-514350" algn="just">
              <a:buAutoNum type="arabicPeriod"/>
            </a:pPr>
            <a:r>
              <a:rPr lang="es-MX" sz="3200" b="1" dirty="0"/>
              <a:t>En Línea: </a:t>
            </a:r>
            <a:r>
              <a:rPr lang="es-MX" sz="3200" dirty="0"/>
              <a:t>No inician una nueva línea y ocupan únicamente el espacio de su contenido</a:t>
            </a:r>
            <a:endParaRPr lang="es-MX" sz="3200" b="1" dirty="0"/>
          </a:p>
          <a:p>
            <a:pPr algn="just"/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9292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Tipos de Elementos.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8CFE01-256B-4A83-8899-FA6B47F7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94" y="2926865"/>
            <a:ext cx="6728309" cy="33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3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Tipos de Elementos.</a:t>
            </a:r>
          </a:p>
          <a:p>
            <a:pPr algn="just"/>
            <a:endParaRPr lang="es-MX" sz="3200" b="1" dirty="0"/>
          </a:p>
          <a:p>
            <a:pPr marL="514350" indent="-514350" algn="just">
              <a:buFont typeface="+mj-lt"/>
              <a:buAutoNum type="arabicPeriod"/>
            </a:pPr>
            <a:r>
              <a:rPr lang="es-MX" sz="3200" b="1" dirty="0"/>
              <a:t>Bloque: </a:t>
            </a:r>
            <a:r>
              <a:rPr lang="es-MX" sz="3200" dirty="0"/>
              <a:t>Los elementos de bloque definidos por HTML son: </a:t>
            </a:r>
            <a:r>
              <a:rPr lang="es-MX" sz="3200" dirty="0" err="1"/>
              <a:t>address</a:t>
            </a:r>
            <a:r>
              <a:rPr lang="es-MX" sz="3200" dirty="0"/>
              <a:t>, </a:t>
            </a:r>
            <a:r>
              <a:rPr lang="es-MX" sz="3200" dirty="0" err="1"/>
              <a:t>blockquote</a:t>
            </a:r>
            <a:r>
              <a:rPr lang="es-MX" sz="3200" dirty="0"/>
              <a:t>, center, </a:t>
            </a:r>
            <a:r>
              <a:rPr lang="es-MX" sz="3200" dirty="0" err="1"/>
              <a:t>dir</a:t>
            </a:r>
            <a:r>
              <a:rPr lang="es-MX" sz="3200" dirty="0"/>
              <a:t>, </a:t>
            </a:r>
            <a:r>
              <a:rPr lang="es-MX" sz="3200" dirty="0" err="1"/>
              <a:t>div</a:t>
            </a:r>
            <a:r>
              <a:rPr lang="es-MX" sz="3200" dirty="0"/>
              <a:t>, dl, </a:t>
            </a:r>
            <a:r>
              <a:rPr lang="es-MX" sz="3200" dirty="0" err="1"/>
              <a:t>fieldset</a:t>
            </a:r>
            <a:r>
              <a:rPr lang="es-MX" sz="3200" dirty="0"/>
              <a:t>, </a:t>
            </a:r>
            <a:r>
              <a:rPr lang="es-MX" sz="3200" dirty="0" err="1"/>
              <a:t>form</a:t>
            </a:r>
            <a:r>
              <a:rPr lang="es-MX" sz="3200" dirty="0"/>
              <a:t>, h1, h2, h3, h4, h5, h6, </a:t>
            </a:r>
            <a:r>
              <a:rPr lang="es-MX" sz="3200" dirty="0" err="1"/>
              <a:t>hr</a:t>
            </a:r>
            <a:r>
              <a:rPr lang="es-MX" sz="3200" dirty="0"/>
              <a:t>, </a:t>
            </a:r>
            <a:r>
              <a:rPr lang="es-MX" sz="3200" dirty="0" err="1"/>
              <a:t>isindex</a:t>
            </a:r>
            <a:r>
              <a:rPr lang="es-MX" sz="3200" dirty="0"/>
              <a:t>, </a:t>
            </a:r>
            <a:r>
              <a:rPr lang="es-MX" sz="3200" dirty="0" err="1"/>
              <a:t>menu</a:t>
            </a:r>
            <a:r>
              <a:rPr lang="es-MX" sz="3200" dirty="0"/>
              <a:t>, </a:t>
            </a:r>
            <a:r>
              <a:rPr lang="es-MX" sz="3200" dirty="0" err="1"/>
              <a:t>noframes</a:t>
            </a:r>
            <a:r>
              <a:rPr lang="es-MX" sz="3200" dirty="0"/>
              <a:t>, </a:t>
            </a:r>
            <a:r>
              <a:rPr lang="es-MX" sz="3200" dirty="0" err="1"/>
              <a:t>noscript</a:t>
            </a:r>
            <a:r>
              <a:rPr lang="es-MX" sz="3200" dirty="0"/>
              <a:t>, </a:t>
            </a:r>
            <a:r>
              <a:rPr lang="es-MX" sz="3200" dirty="0" err="1"/>
              <a:t>ol</a:t>
            </a:r>
            <a:r>
              <a:rPr lang="es-MX" sz="3200" dirty="0"/>
              <a:t>, p, pre, table, </a:t>
            </a:r>
            <a:r>
              <a:rPr lang="es-MX" sz="3200" dirty="0" err="1"/>
              <a:t>ul</a:t>
            </a:r>
            <a:r>
              <a:rPr lang="es-MX" sz="3200" dirty="0"/>
              <a:t>, </a:t>
            </a:r>
            <a:r>
              <a:rPr lang="en-US" sz="3200" dirty="0"/>
              <a:t>dd, dt, frameset, li, </a:t>
            </a:r>
            <a:r>
              <a:rPr lang="en-US" sz="3200" dirty="0" err="1"/>
              <a:t>tbody</a:t>
            </a:r>
            <a:r>
              <a:rPr lang="en-US" sz="3200" dirty="0"/>
              <a:t>, td, </a:t>
            </a:r>
            <a:r>
              <a:rPr lang="en-US" sz="3200" dirty="0" err="1"/>
              <a:t>tfoot</a:t>
            </a:r>
            <a:r>
              <a:rPr lang="en-US" sz="3200" dirty="0"/>
              <a:t>, </a:t>
            </a:r>
            <a:r>
              <a:rPr lang="en-US" sz="3200" dirty="0" err="1"/>
              <a:t>th</a:t>
            </a:r>
            <a:r>
              <a:rPr lang="en-US" sz="3200" dirty="0"/>
              <a:t>, </a:t>
            </a:r>
            <a:r>
              <a:rPr lang="en-US" sz="3200" dirty="0" err="1"/>
              <a:t>thead</a:t>
            </a:r>
            <a:r>
              <a:rPr lang="en-US" sz="3200" dirty="0"/>
              <a:t>, tr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65980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Tipos de Elementos.</a:t>
            </a:r>
          </a:p>
          <a:p>
            <a:pPr algn="just"/>
            <a:endParaRPr lang="es-MX" sz="3200" b="1" dirty="0"/>
          </a:p>
          <a:p>
            <a:pPr marL="514350" indent="-514350" algn="just">
              <a:buFont typeface="+mj-lt"/>
              <a:buAutoNum type="arabicPeriod" startAt="2"/>
            </a:pPr>
            <a:r>
              <a:rPr lang="es-MX" sz="3200" b="1" dirty="0"/>
              <a:t>En línea: </a:t>
            </a:r>
            <a:r>
              <a:rPr lang="es-MX" sz="3200" dirty="0"/>
              <a:t>Los elementos en línea definidos por HTML son: a, </a:t>
            </a:r>
            <a:r>
              <a:rPr lang="es-MX" sz="3200" dirty="0" err="1"/>
              <a:t>abbr</a:t>
            </a:r>
            <a:r>
              <a:rPr lang="es-MX" sz="3200" dirty="0"/>
              <a:t>, </a:t>
            </a:r>
            <a:r>
              <a:rPr lang="es-MX" sz="3200" dirty="0" err="1"/>
              <a:t>acronym</a:t>
            </a:r>
            <a:r>
              <a:rPr lang="es-MX" sz="3200" dirty="0"/>
              <a:t>, b, </a:t>
            </a:r>
            <a:r>
              <a:rPr lang="es-MX" sz="3200" dirty="0" err="1"/>
              <a:t>basefont</a:t>
            </a:r>
            <a:r>
              <a:rPr lang="es-MX" sz="3200" dirty="0"/>
              <a:t>, </a:t>
            </a:r>
            <a:r>
              <a:rPr lang="es-MX" sz="3200" dirty="0" err="1"/>
              <a:t>bdo</a:t>
            </a:r>
            <a:r>
              <a:rPr lang="es-MX" sz="3200" dirty="0"/>
              <a:t>, </a:t>
            </a:r>
            <a:r>
              <a:rPr lang="es-MX" sz="3200" dirty="0" err="1"/>
              <a:t>big</a:t>
            </a:r>
            <a:r>
              <a:rPr lang="es-MX" sz="3200" dirty="0"/>
              <a:t>, </a:t>
            </a:r>
            <a:r>
              <a:rPr lang="es-MX" sz="3200" dirty="0" err="1"/>
              <a:t>br</a:t>
            </a:r>
            <a:r>
              <a:rPr lang="es-MX" sz="3200" dirty="0"/>
              <a:t>, </a:t>
            </a:r>
            <a:r>
              <a:rPr lang="es-MX" sz="3200" dirty="0" err="1"/>
              <a:t>cite,code</a:t>
            </a:r>
            <a:r>
              <a:rPr lang="es-MX" sz="3200" dirty="0"/>
              <a:t>, </a:t>
            </a:r>
            <a:r>
              <a:rPr lang="es-MX" sz="3200" dirty="0" err="1"/>
              <a:t>dfn</a:t>
            </a:r>
            <a:r>
              <a:rPr lang="es-MX" sz="3200" dirty="0"/>
              <a:t>, em, </a:t>
            </a:r>
            <a:r>
              <a:rPr lang="es-MX" sz="3200" dirty="0" err="1"/>
              <a:t>font</a:t>
            </a:r>
            <a:r>
              <a:rPr lang="es-MX" sz="3200" dirty="0"/>
              <a:t>, i, </a:t>
            </a:r>
            <a:r>
              <a:rPr lang="es-MX" sz="3200" dirty="0" err="1"/>
              <a:t>img</a:t>
            </a:r>
            <a:r>
              <a:rPr lang="es-MX" sz="3200" dirty="0"/>
              <a:t>, input, </a:t>
            </a:r>
            <a:r>
              <a:rPr lang="es-MX" sz="3200" dirty="0" err="1"/>
              <a:t>kbd</a:t>
            </a:r>
            <a:r>
              <a:rPr lang="es-MX" sz="3200" dirty="0"/>
              <a:t>, </a:t>
            </a:r>
            <a:r>
              <a:rPr lang="es-MX" sz="3200" dirty="0" err="1"/>
              <a:t>label</a:t>
            </a:r>
            <a:r>
              <a:rPr lang="es-MX" sz="3200" dirty="0"/>
              <a:t>, q, s, </a:t>
            </a:r>
            <a:r>
              <a:rPr lang="es-MX" sz="3200" dirty="0" err="1"/>
              <a:t>samp</a:t>
            </a:r>
            <a:r>
              <a:rPr lang="es-MX" sz="3200" dirty="0"/>
              <a:t>, </a:t>
            </a:r>
            <a:r>
              <a:rPr lang="es-MX" sz="3200" dirty="0" err="1"/>
              <a:t>select</a:t>
            </a:r>
            <a:r>
              <a:rPr lang="es-MX" sz="3200" dirty="0"/>
              <a:t>, </a:t>
            </a:r>
            <a:r>
              <a:rPr lang="es-MX" sz="3200" dirty="0" err="1"/>
              <a:t>small</a:t>
            </a:r>
            <a:r>
              <a:rPr lang="es-MX" sz="3200" dirty="0"/>
              <a:t>, </a:t>
            </a:r>
            <a:r>
              <a:rPr lang="es-MX" sz="3200" dirty="0" err="1"/>
              <a:t>span</a:t>
            </a:r>
            <a:r>
              <a:rPr lang="es-MX" sz="3200" dirty="0"/>
              <a:t>, strike, </a:t>
            </a:r>
            <a:r>
              <a:rPr lang="es-MX" sz="3200" dirty="0" err="1"/>
              <a:t>strong</a:t>
            </a:r>
            <a:r>
              <a:rPr lang="es-MX" sz="3200" dirty="0"/>
              <a:t>, sub, </a:t>
            </a:r>
            <a:r>
              <a:rPr lang="es-MX" sz="3200" dirty="0" err="1"/>
              <a:t>sup</a:t>
            </a:r>
            <a:r>
              <a:rPr lang="es-MX" sz="3200" dirty="0"/>
              <a:t>, </a:t>
            </a:r>
            <a:r>
              <a:rPr lang="es-MX" sz="3200" dirty="0" err="1"/>
              <a:t>textarea</a:t>
            </a:r>
            <a:r>
              <a:rPr lang="es-MX" sz="3200" dirty="0"/>
              <a:t>, </a:t>
            </a:r>
            <a:r>
              <a:rPr lang="es-MX" sz="3200" dirty="0" err="1"/>
              <a:t>tt</a:t>
            </a:r>
            <a:r>
              <a:rPr lang="es-MX" sz="3200" dirty="0"/>
              <a:t>, u, </a:t>
            </a:r>
            <a:r>
              <a:rPr lang="es-MX" sz="3200" dirty="0" err="1"/>
              <a:t>var</a:t>
            </a:r>
            <a:r>
              <a:rPr lang="es-MX" sz="3200" dirty="0"/>
              <a:t>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282564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Posicionamiento.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Posicionamiento normal o estático: </a:t>
            </a:r>
            <a:r>
              <a:rPr lang="es-MX" sz="3200" dirty="0"/>
              <a:t>Se trata del posicionamiento que utilizan los navegadores si no se indica lo contrario.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316114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Posicionamiento.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Posicionamiento normal o estático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E0D5EB-5BC7-47D4-BA90-5DBA3A74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38" y="3717155"/>
            <a:ext cx="4048008" cy="27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3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1. Agrupación: </a:t>
            </a:r>
            <a:r>
              <a:rPr lang="es-MX" sz="3200" dirty="0"/>
              <a:t>CSS permite agrupar todas las reglas individuales en una sola regla con un selector múltiple. Para ello, se incluyen todos los selectores separados por una coma (,) </a:t>
            </a:r>
          </a:p>
          <a:p>
            <a:pPr marL="514350" indent="-514350" algn="just">
              <a:buFont typeface="+mj-lt"/>
              <a:buAutoNum type="arabicPeriod" startAt="3"/>
            </a:pPr>
            <a:endParaRPr lang="es-MX" sz="3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82C66F-89D8-47EA-9C7C-754B0B94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474" y="4552829"/>
            <a:ext cx="4857253" cy="1409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C0E3AD8-A2F6-46AD-8E5A-F08762F7286F}"/>
              </a:ext>
            </a:extLst>
          </p:cNvPr>
          <p:cNvSpPr txBox="1"/>
          <p:nvPr/>
        </p:nvSpPr>
        <p:spPr>
          <a:xfrm>
            <a:off x="1231726" y="4765305"/>
            <a:ext cx="3928103" cy="492443"/>
          </a:xfrm>
          <a:custGeom>
            <a:avLst/>
            <a:gdLst>
              <a:gd name="connsiteX0" fmla="*/ 0 w 3928103"/>
              <a:gd name="connsiteY0" fmla="*/ 0 h 492443"/>
              <a:gd name="connsiteX1" fmla="*/ 3928103 w 3928103"/>
              <a:gd name="connsiteY1" fmla="*/ 0 h 492443"/>
              <a:gd name="connsiteX2" fmla="*/ 3928103 w 3928103"/>
              <a:gd name="connsiteY2" fmla="*/ 492443 h 492443"/>
              <a:gd name="connsiteX3" fmla="*/ 0 w 3928103"/>
              <a:gd name="connsiteY3" fmla="*/ 492443 h 492443"/>
              <a:gd name="connsiteX4" fmla="*/ 0 w 3928103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103" h="492443" fill="none" extrusionOk="0">
                <a:moveTo>
                  <a:pt x="0" y="0"/>
                </a:moveTo>
                <a:cubicBezTo>
                  <a:pt x="1194838" y="93161"/>
                  <a:pt x="2508597" y="-49753"/>
                  <a:pt x="3928103" y="0"/>
                </a:cubicBezTo>
                <a:cubicBezTo>
                  <a:pt x="3943852" y="153395"/>
                  <a:pt x="3949248" y="388220"/>
                  <a:pt x="3928103" y="492443"/>
                </a:cubicBezTo>
                <a:cubicBezTo>
                  <a:pt x="2382788" y="398977"/>
                  <a:pt x="413701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928103" h="492443" stroke="0" extrusionOk="0">
                <a:moveTo>
                  <a:pt x="0" y="0"/>
                </a:moveTo>
                <a:cubicBezTo>
                  <a:pt x="987854" y="20036"/>
                  <a:pt x="3274682" y="81052"/>
                  <a:pt x="3928103" y="0"/>
                </a:cubicBezTo>
                <a:cubicBezTo>
                  <a:pt x="3967045" y="155663"/>
                  <a:pt x="3960373" y="313661"/>
                  <a:pt x="3928103" y="492443"/>
                </a:cubicBezTo>
                <a:cubicBezTo>
                  <a:pt x="2335791" y="475053"/>
                  <a:pt x="186704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elemento,</a:t>
            </a:r>
            <a:r>
              <a:rPr lang="es-CO" sz="2600" b="1" dirty="0"/>
              <a:t> elemento{ … }</a:t>
            </a:r>
          </a:p>
        </p:txBody>
      </p:sp>
    </p:spTree>
    <p:extLst>
      <p:ext uri="{BB962C8B-B14F-4D97-AF65-F5344CB8AC3E}">
        <p14:creationId xmlns:p14="http://schemas.microsoft.com/office/powerpoint/2010/main" val="46122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Posicionamiento. 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Posicionamiento relativo: </a:t>
            </a:r>
            <a:r>
              <a:rPr lang="es-MX" sz="3200" dirty="0"/>
              <a:t>Variante del posicionamiento normal que consiste en posicionar una caja según el posicionamiento normal y después desplazarla respecto de su posición original.</a:t>
            </a:r>
          </a:p>
          <a:p>
            <a:pPr algn="just"/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81471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Posicionamiento.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Posicionamiento relativo: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B3B39F-D4A5-4E16-88DF-581DEBCB5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47" y="3648197"/>
            <a:ext cx="4144165" cy="28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9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Posicionamiento. 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Posicionamiento absoluto: </a:t>
            </a:r>
            <a:r>
              <a:rPr lang="es-MX" sz="3200" dirty="0"/>
              <a:t>La posición de una caja se establece de forma absoluta respecto de su elemento contenedor y el resto de elementos de la página ignoran la nueva posición del elemento.</a:t>
            </a:r>
          </a:p>
        </p:txBody>
      </p:sp>
    </p:spTree>
    <p:extLst>
      <p:ext uri="{BB962C8B-B14F-4D97-AF65-F5344CB8AC3E}">
        <p14:creationId xmlns:p14="http://schemas.microsoft.com/office/powerpoint/2010/main" val="393405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Posicionamiento.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Posicionamiento absoluto: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743765-5AB2-473E-AD5F-2B5A5F96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27" y="3665138"/>
            <a:ext cx="3897804" cy="274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6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Posicionamiento.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Posicionamiento fijo: </a:t>
            </a:r>
            <a:r>
              <a:rPr lang="es-MX" sz="3200" dirty="0"/>
              <a:t>variante del posicionamiento absoluto que convierte una caja en un elemento inamovible, de forma que su posición en la pantalla siempre es la misma independientemente del resto de elementos e independientemente de si el usuario sube o baja la página en la ventana del navegador.</a:t>
            </a:r>
          </a:p>
        </p:txBody>
      </p:sp>
    </p:spTree>
    <p:extLst>
      <p:ext uri="{BB962C8B-B14F-4D97-AF65-F5344CB8AC3E}">
        <p14:creationId xmlns:p14="http://schemas.microsoft.com/office/powerpoint/2010/main" val="342030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Posicionamiento. 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Posicionamiento flotante: </a:t>
            </a:r>
            <a:r>
              <a:rPr lang="es-MX" sz="3200" dirty="0"/>
              <a:t>Desplaza las cajas todo lo posible hacia la izquierda o hacia la derecha de la línea en la que se encuentran.</a:t>
            </a:r>
          </a:p>
        </p:txBody>
      </p:sp>
    </p:spTree>
    <p:extLst>
      <p:ext uri="{BB962C8B-B14F-4D97-AF65-F5344CB8AC3E}">
        <p14:creationId xmlns:p14="http://schemas.microsoft.com/office/powerpoint/2010/main" val="362474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Posicionamiento.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Posicionamiento flotante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7695CA-0CDE-471D-B193-DB31DCC3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240" y="3665138"/>
            <a:ext cx="3206467" cy="31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05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Posicionamiento.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B834F7-59BC-4AA0-BD00-319EC985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69814"/>
            <a:ext cx="9977000" cy="24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2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Posicionamiento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5C90C4-824A-4F4D-AC20-30BED09C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74092"/>
            <a:ext cx="8028766" cy="31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3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Posicionamiento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5C90C4-824A-4F4D-AC20-30BED09C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74092"/>
            <a:ext cx="8028766" cy="31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9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2. Descendencia: </a:t>
            </a:r>
            <a:r>
              <a:rPr lang="es-MX" sz="3200" dirty="0"/>
              <a:t>Selecciona los elementos que se encuentran dentro de otros elementos. Para ello se separan todos los selectores con un espacio ( ).</a:t>
            </a:r>
          </a:p>
          <a:p>
            <a:pPr marL="514350" indent="-514350" algn="just">
              <a:buFont typeface="+mj-lt"/>
              <a:buAutoNum type="arabicPeriod" startAt="3"/>
            </a:pPr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94BD6E-7A9E-4E3E-8B11-E64C9CFCA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06" y="4638537"/>
            <a:ext cx="4064508" cy="97849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B49EFD2-A1E9-44BD-BF06-106D1B465BFE}"/>
              </a:ext>
            </a:extLst>
          </p:cNvPr>
          <p:cNvSpPr txBox="1"/>
          <p:nvPr/>
        </p:nvSpPr>
        <p:spPr>
          <a:xfrm>
            <a:off x="1231726" y="4765305"/>
            <a:ext cx="3928103" cy="492443"/>
          </a:xfrm>
          <a:custGeom>
            <a:avLst/>
            <a:gdLst>
              <a:gd name="connsiteX0" fmla="*/ 0 w 3928103"/>
              <a:gd name="connsiteY0" fmla="*/ 0 h 492443"/>
              <a:gd name="connsiteX1" fmla="*/ 3928103 w 3928103"/>
              <a:gd name="connsiteY1" fmla="*/ 0 h 492443"/>
              <a:gd name="connsiteX2" fmla="*/ 3928103 w 3928103"/>
              <a:gd name="connsiteY2" fmla="*/ 492443 h 492443"/>
              <a:gd name="connsiteX3" fmla="*/ 0 w 3928103"/>
              <a:gd name="connsiteY3" fmla="*/ 492443 h 492443"/>
              <a:gd name="connsiteX4" fmla="*/ 0 w 3928103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103" h="492443" fill="none" extrusionOk="0">
                <a:moveTo>
                  <a:pt x="0" y="0"/>
                </a:moveTo>
                <a:cubicBezTo>
                  <a:pt x="1194838" y="93161"/>
                  <a:pt x="2508597" y="-49753"/>
                  <a:pt x="3928103" y="0"/>
                </a:cubicBezTo>
                <a:cubicBezTo>
                  <a:pt x="3943852" y="153395"/>
                  <a:pt x="3949248" y="388220"/>
                  <a:pt x="3928103" y="492443"/>
                </a:cubicBezTo>
                <a:cubicBezTo>
                  <a:pt x="2382788" y="398977"/>
                  <a:pt x="413701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928103" h="492443" stroke="0" extrusionOk="0">
                <a:moveTo>
                  <a:pt x="0" y="0"/>
                </a:moveTo>
                <a:cubicBezTo>
                  <a:pt x="987854" y="20036"/>
                  <a:pt x="3274682" y="81052"/>
                  <a:pt x="3928103" y="0"/>
                </a:cubicBezTo>
                <a:cubicBezTo>
                  <a:pt x="3967045" y="155663"/>
                  <a:pt x="3960373" y="313661"/>
                  <a:pt x="3928103" y="492443"/>
                </a:cubicBezTo>
                <a:cubicBezTo>
                  <a:pt x="2335791" y="475053"/>
                  <a:pt x="186704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elemento </a:t>
            </a:r>
            <a:r>
              <a:rPr lang="es-CO" sz="2600" b="1" dirty="0"/>
              <a:t> elemento{ … }</a:t>
            </a:r>
          </a:p>
        </p:txBody>
      </p:sp>
    </p:spTree>
    <p:extLst>
      <p:ext uri="{BB962C8B-B14F-4D97-AF65-F5344CB8AC3E}">
        <p14:creationId xmlns:p14="http://schemas.microsoft.com/office/powerpoint/2010/main" val="24732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Posicionamiento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8B882F-F612-4170-904C-D27CECFE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26" y="3288867"/>
            <a:ext cx="10162840" cy="25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41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Posicionamiento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09A1F1-8B06-4E90-9F3E-9282492E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260288"/>
            <a:ext cx="10314766" cy="25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Visualización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974487-06DA-498C-A77B-58F18AF3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028194"/>
            <a:ext cx="9896755" cy="28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50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Visualización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E449F8-758A-4287-93AD-6A0D5F44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39" y="3251407"/>
            <a:ext cx="10048062" cy="25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3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Visualización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43975D-282A-4429-9F96-2B80690B9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43" y="3214205"/>
            <a:ext cx="10111167" cy="25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5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Visualización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F0E5BD-464F-4F56-97BC-C304FF47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260288"/>
            <a:ext cx="10001728" cy="25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36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Tablas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C9F153-8848-4227-BF9F-A4F5E33C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308137"/>
            <a:ext cx="1011781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23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Tablas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299642-CA69-4354-B3EE-53CFBA3DA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174551"/>
            <a:ext cx="10179256" cy="263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99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Tablas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1BE346-480C-4FB0-A550-03F37269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90" y="3231709"/>
            <a:ext cx="10324951" cy="25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5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Básicas.</a:t>
            </a:r>
          </a:p>
          <a:p>
            <a:pPr algn="just"/>
            <a:r>
              <a:rPr lang="es-MX" sz="3200" b="1" dirty="0"/>
              <a:t>1. Tablas</a:t>
            </a:r>
          </a:p>
          <a:p>
            <a:pPr algn="just"/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BD339B-87FA-4239-A385-CDC23436F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26" y="3203129"/>
            <a:ext cx="10273466" cy="26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6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3. Hijos: </a:t>
            </a:r>
            <a:r>
              <a:rPr lang="es-MX" sz="3200" dirty="0"/>
              <a:t>Selecciona los elementos hijos que se encuentran dentro de otros elementos. Para ello se separan todos los selectores con el signo mayor (&gt;).</a:t>
            </a:r>
          </a:p>
          <a:p>
            <a:pPr marL="514350" indent="-514350" algn="just">
              <a:buFont typeface="+mj-lt"/>
              <a:buAutoNum type="arabicPeriod" startAt="3"/>
            </a:pPr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E9A2D-A6E7-4CD9-A004-D81DFD97B342}"/>
              </a:ext>
            </a:extLst>
          </p:cNvPr>
          <p:cNvSpPr txBox="1"/>
          <p:nvPr/>
        </p:nvSpPr>
        <p:spPr>
          <a:xfrm>
            <a:off x="1231726" y="4765305"/>
            <a:ext cx="3928103" cy="492443"/>
          </a:xfrm>
          <a:custGeom>
            <a:avLst/>
            <a:gdLst>
              <a:gd name="connsiteX0" fmla="*/ 0 w 3928103"/>
              <a:gd name="connsiteY0" fmla="*/ 0 h 492443"/>
              <a:gd name="connsiteX1" fmla="*/ 3928103 w 3928103"/>
              <a:gd name="connsiteY1" fmla="*/ 0 h 492443"/>
              <a:gd name="connsiteX2" fmla="*/ 3928103 w 3928103"/>
              <a:gd name="connsiteY2" fmla="*/ 492443 h 492443"/>
              <a:gd name="connsiteX3" fmla="*/ 0 w 3928103"/>
              <a:gd name="connsiteY3" fmla="*/ 492443 h 492443"/>
              <a:gd name="connsiteX4" fmla="*/ 0 w 3928103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103" h="492443" fill="none" extrusionOk="0">
                <a:moveTo>
                  <a:pt x="0" y="0"/>
                </a:moveTo>
                <a:cubicBezTo>
                  <a:pt x="1194838" y="93161"/>
                  <a:pt x="2508597" y="-49753"/>
                  <a:pt x="3928103" y="0"/>
                </a:cubicBezTo>
                <a:cubicBezTo>
                  <a:pt x="3943852" y="153395"/>
                  <a:pt x="3949248" y="388220"/>
                  <a:pt x="3928103" y="492443"/>
                </a:cubicBezTo>
                <a:cubicBezTo>
                  <a:pt x="2382788" y="398977"/>
                  <a:pt x="413701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928103" h="492443" stroke="0" extrusionOk="0">
                <a:moveTo>
                  <a:pt x="0" y="0"/>
                </a:moveTo>
                <a:cubicBezTo>
                  <a:pt x="987854" y="20036"/>
                  <a:pt x="3274682" y="81052"/>
                  <a:pt x="3928103" y="0"/>
                </a:cubicBezTo>
                <a:cubicBezTo>
                  <a:pt x="3967045" y="155663"/>
                  <a:pt x="3960373" y="313661"/>
                  <a:pt x="3928103" y="492443"/>
                </a:cubicBezTo>
                <a:cubicBezTo>
                  <a:pt x="2335791" y="475053"/>
                  <a:pt x="186704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elemento &gt;</a:t>
            </a:r>
            <a:r>
              <a:rPr lang="es-CO" sz="2600" b="1" dirty="0"/>
              <a:t> elemento{ … }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94BD6E-7A9E-4E3E-8B11-E64C9CFCA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818" y="4576291"/>
            <a:ext cx="4064508" cy="9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64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Avanzadas.</a:t>
            </a:r>
          </a:p>
          <a:p>
            <a:pPr algn="just"/>
            <a:r>
              <a:rPr lang="es-MX" sz="3200" b="1" dirty="0"/>
              <a:t>1. Gradientes: </a:t>
            </a:r>
            <a:r>
              <a:rPr lang="es-MX" sz="3200" dirty="0"/>
              <a:t>En CSS los gradientes son imágenes generadas que realizan transiciones entre colores.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Se aplican a las propiedades </a:t>
            </a:r>
            <a:r>
              <a:rPr lang="es-MX" sz="3200" dirty="0" err="1"/>
              <a:t>background</a:t>
            </a:r>
            <a:r>
              <a:rPr lang="es-MX" sz="3200" dirty="0"/>
              <a:t> y </a:t>
            </a:r>
            <a:r>
              <a:rPr lang="es-MX" sz="3200" dirty="0" err="1"/>
              <a:t>background</a:t>
            </a:r>
            <a:r>
              <a:rPr lang="es-MX" sz="3200" dirty="0"/>
              <a:t>-imagen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Existe dos tipo de gradiente: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Lineales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Radiales</a:t>
            </a:r>
          </a:p>
        </p:txBody>
      </p:sp>
    </p:spTree>
    <p:extLst>
      <p:ext uri="{BB962C8B-B14F-4D97-AF65-F5344CB8AC3E}">
        <p14:creationId xmlns:p14="http://schemas.microsoft.com/office/powerpoint/2010/main" val="4286708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Avanzadas.</a:t>
            </a:r>
          </a:p>
          <a:p>
            <a:pPr algn="just"/>
            <a:r>
              <a:rPr lang="es-MX" sz="3200" b="1" dirty="0"/>
              <a:t>1. Gradientes: </a:t>
            </a:r>
            <a:r>
              <a:rPr lang="es-MX" sz="3200" dirty="0"/>
              <a:t>En CSS los gradientes son imágenes generadas que realizan transiciones entre colores.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Todo gradiente tiene una posición y forma donde inicia y hacia dónde se dirige.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Todo gradiente tiene una lista de colores y su porcentaje de participación sobre los cuales realizará la transición.</a:t>
            </a:r>
          </a:p>
        </p:txBody>
      </p:sp>
    </p:spTree>
    <p:extLst>
      <p:ext uri="{BB962C8B-B14F-4D97-AF65-F5344CB8AC3E}">
        <p14:creationId xmlns:p14="http://schemas.microsoft.com/office/powerpoint/2010/main" val="2607771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Avanzadas.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Gradientes: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LINEAR GRADIENT.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3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A707B6-C6CB-4E9C-B1E3-D7897AFF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34" y="3707787"/>
            <a:ext cx="10366606" cy="571779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B59B5442-F265-4FA6-9F6F-70DF824C7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7229"/>
              </p:ext>
            </p:extLst>
          </p:nvPr>
        </p:nvGraphicFramePr>
        <p:xfrm>
          <a:off x="1206674" y="4327390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75">
                  <a:extLst>
                    <a:ext uri="{9D8B030D-6E8A-4147-A177-3AD203B41FA5}">
                      <a16:colId xmlns:a16="http://schemas.microsoft.com/office/drawing/2014/main" val="915824746"/>
                    </a:ext>
                  </a:extLst>
                </a:gridCol>
                <a:gridCol w="6643725">
                  <a:extLst>
                    <a:ext uri="{9D8B030D-6E8A-4147-A177-3AD203B41FA5}">
                      <a16:colId xmlns:a16="http://schemas.microsoft.com/office/drawing/2014/main" val="192871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direction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</a:t>
                      </a:r>
                      <a:r>
                        <a:rPr lang="es-MX" dirty="0"/>
                        <a:t> top, </a:t>
                      </a:r>
                      <a:r>
                        <a:rPr lang="es-MX" dirty="0" err="1"/>
                        <a:t>to</a:t>
                      </a:r>
                      <a:r>
                        <a:rPr lang="es-MX" dirty="0"/>
                        <a:t> bottom, </a:t>
                      </a:r>
                      <a:r>
                        <a:rPr lang="es-MX" dirty="0" err="1"/>
                        <a:t>to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left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to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right</a:t>
                      </a:r>
                      <a:r>
                        <a:rPr lang="es-MX" dirty="0"/>
                        <a:t>.</a:t>
                      </a:r>
                    </a:p>
                    <a:p>
                      <a:r>
                        <a:rPr lang="es-MX" dirty="0" err="1"/>
                        <a:t>to</a:t>
                      </a:r>
                      <a:r>
                        <a:rPr lang="es-MX" dirty="0"/>
                        <a:t> top </a:t>
                      </a:r>
                      <a:r>
                        <a:rPr lang="es-MX" dirty="0" err="1"/>
                        <a:t>left</a:t>
                      </a:r>
                      <a:r>
                        <a:rPr lang="es-MX" dirty="0"/>
                        <a:t>, top </a:t>
                      </a:r>
                      <a:r>
                        <a:rPr lang="es-MX" dirty="0" err="1"/>
                        <a:t>right</a:t>
                      </a:r>
                      <a:r>
                        <a:rPr lang="es-MX" dirty="0"/>
                        <a:t> ….</a:t>
                      </a:r>
                    </a:p>
                    <a:p>
                      <a:r>
                        <a:rPr lang="es-MX" dirty="0"/>
                        <a:t>0deg 10 </a:t>
                      </a:r>
                      <a:r>
                        <a:rPr lang="es-MX" dirty="0" err="1"/>
                        <a:t>deg</a:t>
                      </a:r>
                      <a:r>
                        <a:rPr lang="es-MX" dirty="0"/>
                        <a:t> … </a:t>
                      </a:r>
                      <a:r>
                        <a:rPr lang="es-MX" dirty="0" err="1"/>
                        <a:t>XXdeg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1200"/>
                  </a:ext>
                </a:extLst>
              </a:tr>
              <a:tr h="148090">
                <a:tc>
                  <a:txBody>
                    <a:bodyPr/>
                    <a:lstStyle/>
                    <a:p>
                      <a:r>
                        <a:rPr lang="es-MX" dirty="0"/>
                        <a:t>color-stop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color(</a:t>
                      </a:r>
                      <a:r>
                        <a:rPr lang="es-MX" dirty="0" err="1"/>
                        <a:t>name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hex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rgb</a:t>
                      </a:r>
                      <a:r>
                        <a:rPr lang="es-MX" dirty="0"/>
                        <a:t>) &lt;medida&gt;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39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41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Avanzadas.</a:t>
            </a:r>
          </a:p>
          <a:p>
            <a:pPr marL="514350" indent="-514350" algn="just">
              <a:buAutoNum type="arabicPeriod"/>
            </a:pPr>
            <a:r>
              <a:rPr lang="es-MX" sz="3200" b="1" dirty="0"/>
              <a:t>Gradientes: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RADIAL GRADIENT.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3200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B59B5442-F265-4FA6-9F6F-70DF824C7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088"/>
              </p:ext>
            </p:extLst>
          </p:nvPr>
        </p:nvGraphicFramePr>
        <p:xfrm>
          <a:off x="1219737" y="439270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75">
                  <a:extLst>
                    <a:ext uri="{9D8B030D-6E8A-4147-A177-3AD203B41FA5}">
                      <a16:colId xmlns:a16="http://schemas.microsoft.com/office/drawing/2014/main" val="915824746"/>
                    </a:ext>
                  </a:extLst>
                </a:gridCol>
                <a:gridCol w="6643725">
                  <a:extLst>
                    <a:ext uri="{9D8B030D-6E8A-4147-A177-3AD203B41FA5}">
                      <a16:colId xmlns:a16="http://schemas.microsoft.com/office/drawing/2014/main" val="192871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shape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circle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ellipse</a:t>
                      </a:r>
                      <a:r>
                        <a:rPr lang="es-MX" dirty="0"/>
                        <a:t> (default)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size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closest-side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farthest-side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closest-corner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farthest-corner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position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&lt;medida&gt; &lt;medida&gt;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78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color-stop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color(</a:t>
                      </a:r>
                      <a:r>
                        <a:rPr lang="es-MX" dirty="0" err="1"/>
                        <a:t>name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hex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rgb</a:t>
                      </a:r>
                      <a:r>
                        <a:rPr lang="es-MX" dirty="0"/>
                        <a:t>) &lt;medida&gt;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606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AADD5916-D02E-42EF-B473-BA6B4FDB8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74" y="3526964"/>
            <a:ext cx="9778652" cy="86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53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Pseudo-Clases: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 Las </a:t>
            </a:r>
            <a:r>
              <a:rPr lang="es-MX" sz="3200" dirty="0" err="1"/>
              <a:t>pseudo-clases</a:t>
            </a:r>
            <a:r>
              <a:rPr lang="es-MX" sz="3200" dirty="0"/>
              <a:t> permiten aplicar diferentes estilos a un elemento en función de su estado.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r>
              <a:rPr lang="es-MX" sz="2800" b="1" dirty="0">
                <a:hlinkClick r:id="rId4"/>
              </a:rPr>
              <a:t>https://developer.mozilla.org/es/docs/Web/CSS/Pseudo-classes</a:t>
            </a:r>
            <a:endParaRPr lang="es-MX" sz="2800" b="1" dirty="0"/>
          </a:p>
          <a:p>
            <a:pPr algn="just"/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354812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Pseudo-Clases: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 :</a:t>
            </a:r>
            <a:r>
              <a:rPr lang="es-MX" sz="3200" dirty="0" err="1"/>
              <a:t>hover</a:t>
            </a:r>
            <a:r>
              <a:rPr lang="es-MX" sz="3200" dirty="0"/>
              <a:t> -&gt; Se activa cuando el usuario se desplaza sobre un elemento con el cursor</a:t>
            </a:r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A3F5AC-F01F-4E2D-ACDC-D79C71909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75" y="4961551"/>
            <a:ext cx="5129566" cy="6103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C8DB289-1CF7-46B7-B517-B2E8D17392E8}"/>
              </a:ext>
            </a:extLst>
          </p:cNvPr>
          <p:cNvSpPr txBox="1"/>
          <p:nvPr/>
        </p:nvSpPr>
        <p:spPr>
          <a:xfrm>
            <a:off x="1793428" y="5013803"/>
            <a:ext cx="3862789" cy="492443"/>
          </a:xfrm>
          <a:custGeom>
            <a:avLst/>
            <a:gdLst>
              <a:gd name="connsiteX0" fmla="*/ 0 w 3862789"/>
              <a:gd name="connsiteY0" fmla="*/ 0 h 492443"/>
              <a:gd name="connsiteX1" fmla="*/ 3862789 w 3862789"/>
              <a:gd name="connsiteY1" fmla="*/ 0 h 492443"/>
              <a:gd name="connsiteX2" fmla="*/ 3862789 w 3862789"/>
              <a:gd name="connsiteY2" fmla="*/ 492443 h 492443"/>
              <a:gd name="connsiteX3" fmla="*/ 0 w 3862789"/>
              <a:gd name="connsiteY3" fmla="*/ 492443 h 492443"/>
              <a:gd name="connsiteX4" fmla="*/ 0 w 3862789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2789" h="492443" fill="none" extrusionOk="0">
                <a:moveTo>
                  <a:pt x="0" y="0"/>
                </a:moveTo>
                <a:cubicBezTo>
                  <a:pt x="423616" y="93161"/>
                  <a:pt x="3200408" y="-49753"/>
                  <a:pt x="3862789" y="0"/>
                </a:cubicBezTo>
                <a:cubicBezTo>
                  <a:pt x="3878538" y="153395"/>
                  <a:pt x="3883934" y="388220"/>
                  <a:pt x="3862789" y="492443"/>
                </a:cubicBezTo>
                <a:cubicBezTo>
                  <a:pt x="2263795" y="398977"/>
                  <a:pt x="1903377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862789" h="492443" stroke="0" extrusionOk="0">
                <a:moveTo>
                  <a:pt x="0" y="0"/>
                </a:moveTo>
                <a:cubicBezTo>
                  <a:pt x="1085824" y="20036"/>
                  <a:pt x="3025790" y="81052"/>
                  <a:pt x="3862789" y="0"/>
                </a:cubicBezTo>
                <a:cubicBezTo>
                  <a:pt x="3901731" y="155663"/>
                  <a:pt x="3895059" y="313661"/>
                  <a:pt x="3862789" y="492443"/>
                </a:cubicBezTo>
                <a:cubicBezTo>
                  <a:pt x="3015026" y="475053"/>
                  <a:pt x="71080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 err="1"/>
              <a:t>elemento:hover</a:t>
            </a:r>
            <a:r>
              <a:rPr lang="es-CO" sz="2600" b="1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2945277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Pseudo-Clases: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 :active -&gt; Se activa cuando el usuario presiona el botón primario del mouse y termina cuando se suelta</a:t>
            </a:r>
            <a:endParaRPr lang="es-MX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C8DB289-1CF7-46B7-B517-B2E8D17392E8}"/>
              </a:ext>
            </a:extLst>
          </p:cNvPr>
          <p:cNvSpPr txBox="1"/>
          <p:nvPr/>
        </p:nvSpPr>
        <p:spPr>
          <a:xfrm>
            <a:off x="4152079" y="4767581"/>
            <a:ext cx="3862789" cy="492443"/>
          </a:xfrm>
          <a:custGeom>
            <a:avLst/>
            <a:gdLst>
              <a:gd name="connsiteX0" fmla="*/ 0 w 3862789"/>
              <a:gd name="connsiteY0" fmla="*/ 0 h 492443"/>
              <a:gd name="connsiteX1" fmla="*/ 3862789 w 3862789"/>
              <a:gd name="connsiteY1" fmla="*/ 0 h 492443"/>
              <a:gd name="connsiteX2" fmla="*/ 3862789 w 3862789"/>
              <a:gd name="connsiteY2" fmla="*/ 492443 h 492443"/>
              <a:gd name="connsiteX3" fmla="*/ 0 w 3862789"/>
              <a:gd name="connsiteY3" fmla="*/ 492443 h 492443"/>
              <a:gd name="connsiteX4" fmla="*/ 0 w 3862789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2789" h="492443" fill="none" extrusionOk="0">
                <a:moveTo>
                  <a:pt x="0" y="0"/>
                </a:moveTo>
                <a:cubicBezTo>
                  <a:pt x="423616" y="93161"/>
                  <a:pt x="3200408" y="-49753"/>
                  <a:pt x="3862789" y="0"/>
                </a:cubicBezTo>
                <a:cubicBezTo>
                  <a:pt x="3878538" y="153395"/>
                  <a:pt x="3883934" y="388220"/>
                  <a:pt x="3862789" y="492443"/>
                </a:cubicBezTo>
                <a:cubicBezTo>
                  <a:pt x="2263795" y="398977"/>
                  <a:pt x="1903377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862789" h="492443" stroke="0" extrusionOk="0">
                <a:moveTo>
                  <a:pt x="0" y="0"/>
                </a:moveTo>
                <a:cubicBezTo>
                  <a:pt x="1085824" y="20036"/>
                  <a:pt x="3025790" y="81052"/>
                  <a:pt x="3862789" y="0"/>
                </a:cubicBezTo>
                <a:cubicBezTo>
                  <a:pt x="3901731" y="155663"/>
                  <a:pt x="3895059" y="313661"/>
                  <a:pt x="3862789" y="492443"/>
                </a:cubicBezTo>
                <a:cubicBezTo>
                  <a:pt x="3015026" y="475053"/>
                  <a:pt x="71080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 err="1"/>
              <a:t>elemento:active</a:t>
            </a:r>
            <a:r>
              <a:rPr lang="es-CO" sz="2600" b="1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3258053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06674" y="1996675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/>
              <a:t>Manuales de referencia: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W3C</a:t>
            </a:r>
            <a:endParaRPr lang="es-MX" sz="3200" dirty="0">
              <a:hlinkClick r:id="rId2"/>
            </a:endParaRPr>
          </a:p>
          <a:p>
            <a:pPr algn="just"/>
            <a:r>
              <a:rPr lang="es-MX" sz="3200" dirty="0">
                <a:hlinkClick r:id="rId2"/>
              </a:rPr>
              <a:t>https://www.w3schools.com/css/default.asp</a:t>
            </a:r>
            <a:endParaRPr lang="es-MX" sz="3200" dirty="0"/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Mozilla</a:t>
            </a:r>
          </a:p>
          <a:p>
            <a:pPr algn="just"/>
            <a:r>
              <a:rPr lang="es-MX" sz="3200" dirty="0">
                <a:hlinkClick r:id="rId3"/>
              </a:rPr>
              <a:t>https://developer.mozilla.org/es/docs/Learn/CSS</a:t>
            </a:r>
            <a:endParaRPr lang="es-MX" sz="3200" dirty="0"/>
          </a:p>
          <a:p>
            <a:pPr algn="just"/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E72C8F-33BD-4EA7-9848-AAC9984B73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69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6FC406-BA5D-CB4E-8D1C-EEA4A24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4. Adyacente: </a:t>
            </a:r>
            <a:r>
              <a:rPr lang="es-MX" sz="3200" dirty="0"/>
              <a:t>Selecciona al elemento hermano que aparezca inmediatamente después del elemento.</a:t>
            </a:r>
          </a:p>
          <a:p>
            <a:pPr marL="514350" indent="-514350" algn="just">
              <a:buFont typeface="+mj-lt"/>
              <a:buAutoNum type="arabicPeriod" startAt="3"/>
            </a:pPr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E9A2D-A6E7-4CD9-A004-D81DFD97B342}"/>
              </a:ext>
            </a:extLst>
          </p:cNvPr>
          <p:cNvSpPr txBox="1"/>
          <p:nvPr/>
        </p:nvSpPr>
        <p:spPr>
          <a:xfrm>
            <a:off x="1231726" y="4765305"/>
            <a:ext cx="3928103" cy="492443"/>
          </a:xfrm>
          <a:custGeom>
            <a:avLst/>
            <a:gdLst>
              <a:gd name="connsiteX0" fmla="*/ 0 w 3928103"/>
              <a:gd name="connsiteY0" fmla="*/ 0 h 492443"/>
              <a:gd name="connsiteX1" fmla="*/ 3928103 w 3928103"/>
              <a:gd name="connsiteY1" fmla="*/ 0 h 492443"/>
              <a:gd name="connsiteX2" fmla="*/ 3928103 w 3928103"/>
              <a:gd name="connsiteY2" fmla="*/ 492443 h 492443"/>
              <a:gd name="connsiteX3" fmla="*/ 0 w 3928103"/>
              <a:gd name="connsiteY3" fmla="*/ 492443 h 492443"/>
              <a:gd name="connsiteX4" fmla="*/ 0 w 3928103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103" h="492443" fill="none" extrusionOk="0">
                <a:moveTo>
                  <a:pt x="0" y="0"/>
                </a:moveTo>
                <a:cubicBezTo>
                  <a:pt x="1194838" y="93161"/>
                  <a:pt x="2508597" y="-49753"/>
                  <a:pt x="3928103" y="0"/>
                </a:cubicBezTo>
                <a:cubicBezTo>
                  <a:pt x="3943852" y="153395"/>
                  <a:pt x="3949248" y="388220"/>
                  <a:pt x="3928103" y="492443"/>
                </a:cubicBezTo>
                <a:cubicBezTo>
                  <a:pt x="2382788" y="398977"/>
                  <a:pt x="413701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928103" h="492443" stroke="0" extrusionOk="0">
                <a:moveTo>
                  <a:pt x="0" y="0"/>
                </a:moveTo>
                <a:cubicBezTo>
                  <a:pt x="987854" y="20036"/>
                  <a:pt x="3274682" y="81052"/>
                  <a:pt x="3928103" y="0"/>
                </a:cubicBezTo>
                <a:cubicBezTo>
                  <a:pt x="3967045" y="155663"/>
                  <a:pt x="3960373" y="313661"/>
                  <a:pt x="3928103" y="492443"/>
                </a:cubicBezTo>
                <a:cubicBezTo>
                  <a:pt x="2335791" y="475053"/>
                  <a:pt x="186704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elemento +</a:t>
            </a:r>
            <a:r>
              <a:rPr lang="es-CO" sz="2600" b="1" dirty="0"/>
              <a:t> elemento{ … }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F45D80-3424-4103-B2DC-013E49440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499" y="4765305"/>
            <a:ext cx="4678207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5. Atributos: </a:t>
            </a:r>
            <a:r>
              <a:rPr lang="es-MX" sz="3200" dirty="0"/>
              <a:t>Permiten seleccionar elementos HTML en función de sus atributos y/o valores de esos atributos.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[</a:t>
            </a:r>
            <a:r>
              <a:rPr lang="es-MX" sz="3200" dirty="0" err="1"/>
              <a:t>nombre_atributo</a:t>
            </a:r>
            <a:r>
              <a:rPr lang="es-MX" sz="3200" dirty="0"/>
              <a:t>] -&gt; Selecciona los elementos que tienen establecido el atributo llamado </a:t>
            </a:r>
            <a:r>
              <a:rPr lang="es-MX" sz="3200" dirty="0" err="1"/>
              <a:t>nombre_atributo</a:t>
            </a:r>
            <a:r>
              <a:rPr lang="es-MX" sz="3200" dirty="0"/>
              <a:t>.</a:t>
            </a:r>
            <a:endParaRPr lang="es-MX" sz="3200" b="1" dirty="0"/>
          </a:p>
          <a:p>
            <a:pPr algn="just"/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E9A2D-A6E7-4CD9-A004-D81DFD97B342}"/>
              </a:ext>
            </a:extLst>
          </p:cNvPr>
          <p:cNvSpPr txBox="1"/>
          <p:nvPr/>
        </p:nvSpPr>
        <p:spPr>
          <a:xfrm>
            <a:off x="1754240" y="5734745"/>
            <a:ext cx="2321371" cy="492443"/>
          </a:xfrm>
          <a:custGeom>
            <a:avLst/>
            <a:gdLst>
              <a:gd name="connsiteX0" fmla="*/ 0 w 2321371"/>
              <a:gd name="connsiteY0" fmla="*/ 0 h 492443"/>
              <a:gd name="connsiteX1" fmla="*/ 2321371 w 2321371"/>
              <a:gd name="connsiteY1" fmla="*/ 0 h 492443"/>
              <a:gd name="connsiteX2" fmla="*/ 2321371 w 2321371"/>
              <a:gd name="connsiteY2" fmla="*/ 492443 h 492443"/>
              <a:gd name="connsiteX3" fmla="*/ 0 w 2321371"/>
              <a:gd name="connsiteY3" fmla="*/ 492443 h 492443"/>
              <a:gd name="connsiteX4" fmla="*/ 0 w 2321371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371" h="492443" fill="none" extrusionOk="0">
                <a:moveTo>
                  <a:pt x="0" y="0"/>
                </a:moveTo>
                <a:cubicBezTo>
                  <a:pt x="754593" y="93161"/>
                  <a:pt x="1845722" y="-49753"/>
                  <a:pt x="2321371" y="0"/>
                </a:cubicBezTo>
                <a:cubicBezTo>
                  <a:pt x="2337120" y="153395"/>
                  <a:pt x="2342516" y="388220"/>
                  <a:pt x="2321371" y="492443"/>
                </a:cubicBezTo>
                <a:cubicBezTo>
                  <a:pt x="1533168" y="398977"/>
                  <a:pt x="885559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2321371" h="492443" stroke="0" extrusionOk="0">
                <a:moveTo>
                  <a:pt x="0" y="0"/>
                </a:moveTo>
                <a:cubicBezTo>
                  <a:pt x="612303" y="20036"/>
                  <a:pt x="1250361" y="81052"/>
                  <a:pt x="2321371" y="0"/>
                </a:cubicBezTo>
                <a:cubicBezTo>
                  <a:pt x="2360313" y="155663"/>
                  <a:pt x="2353641" y="313661"/>
                  <a:pt x="2321371" y="492443"/>
                </a:cubicBezTo>
                <a:cubicBezTo>
                  <a:pt x="1783186" y="475053"/>
                  <a:pt x="774681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[atributo]</a:t>
            </a:r>
            <a:r>
              <a:rPr lang="es-CO" sz="2600" b="1" dirty="0"/>
              <a:t>{ … }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DCDE3E-6153-4045-BB54-9B809B3EA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502" y="5745986"/>
            <a:ext cx="4400219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5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5. Atributos: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[</a:t>
            </a:r>
            <a:r>
              <a:rPr lang="es-MX" sz="3200" dirty="0" err="1"/>
              <a:t>nombre_atributo</a:t>
            </a:r>
            <a:r>
              <a:rPr lang="es-MX" sz="3200" dirty="0"/>
              <a:t>=“valor”] -&gt; Selecciona los elementos que tienen establecido el atributo llamado </a:t>
            </a:r>
            <a:r>
              <a:rPr lang="es-MX" sz="3200" dirty="0" err="1"/>
              <a:t>nombre_atributo</a:t>
            </a:r>
            <a:r>
              <a:rPr lang="es-MX" sz="3200" dirty="0"/>
              <a:t> con un valor específico</a:t>
            </a:r>
            <a:endParaRPr lang="es-MX" sz="3200" b="1" dirty="0"/>
          </a:p>
          <a:p>
            <a:pPr algn="just"/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E9A2D-A6E7-4CD9-A004-D81DFD97B342}"/>
              </a:ext>
            </a:extLst>
          </p:cNvPr>
          <p:cNvSpPr txBox="1"/>
          <p:nvPr/>
        </p:nvSpPr>
        <p:spPr>
          <a:xfrm>
            <a:off x="1754240" y="5041828"/>
            <a:ext cx="3483966" cy="492443"/>
          </a:xfrm>
          <a:custGeom>
            <a:avLst/>
            <a:gdLst>
              <a:gd name="connsiteX0" fmla="*/ 0 w 3483966"/>
              <a:gd name="connsiteY0" fmla="*/ 0 h 492443"/>
              <a:gd name="connsiteX1" fmla="*/ 3483966 w 3483966"/>
              <a:gd name="connsiteY1" fmla="*/ 0 h 492443"/>
              <a:gd name="connsiteX2" fmla="*/ 3483966 w 3483966"/>
              <a:gd name="connsiteY2" fmla="*/ 492443 h 492443"/>
              <a:gd name="connsiteX3" fmla="*/ 0 w 3483966"/>
              <a:gd name="connsiteY3" fmla="*/ 492443 h 492443"/>
              <a:gd name="connsiteX4" fmla="*/ 0 w 3483966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966" h="492443" fill="none" extrusionOk="0">
                <a:moveTo>
                  <a:pt x="0" y="0"/>
                </a:moveTo>
                <a:cubicBezTo>
                  <a:pt x="1010150" y="93161"/>
                  <a:pt x="2517466" y="-49753"/>
                  <a:pt x="3483966" y="0"/>
                </a:cubicBezTo>
                <a:cubicBezTo>
                  <a:pt x="3499715" y="153395"/>
                  <a:pt x="3505111" y="388220"/>
                  <a:pt x="3483966" y="492443"/>
                </a:cubicBezTo>
                <a:cubicBezTo>
                  <a:pt x="2620345" y="398977"/>
                  <a:pt x="1303134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3483966" h="492443" stroke="0" extrusionOk="0">
                <a:moveTo>
                  <a:pt x="0" y="0"/>
                </a:moveTo>
                <a:cubicBezTo>
                  <a:pt x="1654059" y="20036"/>
                  <a:pt x="2773373" y="81052"/>
                  <a:pt x="3483966" y="0"/>
                </a:cubicBezTo>
                <a:cubicBezTo>
                  <a:pt x="3522908" y="155663"/>
                  <a:pt x="3516236" y="313661"/>
                  <a:pt x="3483966" y="492443"/>
                </a:cubicBezTo>
                <a:cubicBezTo>
                  <a:pt x="2831822" y="475053"/>
                  <a:pt x="1284803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[atributo=“valor”]</a:t>
            </a:r>
            <a:r>
              <a:rPr lang="es-CO" sz="2600" b="1" dirty="0"/>
              <a:t>{ … }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7EF146-DAFA-4A05-96A0-C9CBD0CAE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500" y="5067954"/>
            <a:ext cx="5983547" cy="5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5. Atributos: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[</a:t>
            </a:r>
            <a:r>
              <a:rPr lang="es-MX" sz="3200" dirty="0" err="1"/>
              <a:t>nombre_atributo</a:t>
            </a:r>
            <a:r>
              <a:rPr lang="es-MX" sz="3200" dirty="0"/>
              <a:t>~=“valor”] -&gt; Selecciona los elementos que tienen establecido el atributo llamado </a:t>
            </a:r>
            <a:r>
              <a:rPr lang="es-MX" sz="3200" dirty="0" err="1"/>
              <a:t>nombre_atributo</a:t>
            </a:r>
            <a:r>
              <a:rPr lang="es-MX" sz="3200" dirty="0"/>
              <a:t> y al menos un valor.</a:t>
            </a:r>
            <a:endParaRPr lang="es-MX" sz="3200" b="1" dirty="0"/>
          </a:p>
          <a:p>
            <a:pPr algn="just"/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E9A2D-A6E7-4CD9-A004-D81DFD97B342}"/>
              </a:ext>
            </a:extLst>
          </p:cNvPr>
          <p:cNvSpPr txBox="1"/>
          <p:nvPr/>
        </p:nvSpPr>
        <p:spPr>
          <a:xfrm>
            <a:off x="1754240" y="5041828"/>
            <a:ext cx="3483966" cy="523220"/>
          </a:xfrm>
          <a:custGeom>
            <a:avLst/>
            <a:gdLst>
              <a:gd name="connsiteX0" fmla="*/ 0 w 3483966"/>
              <a:gd name="connsiteY0" fmla="*/ 0 h 523220"/>
              <a:gd name="connsiteX1" fmla="*/ 3483966 w 3483966"/>
              <a:gd name="connsiteY1" fmla="*/ 0 h 523220"/>
              <a:gd name="connsiteX2" fmla="*/ 3483966 w 3483966"/>
              <a:gd name="connsiteY2" fmla="*/ 523220 h 523220"/>
              <a:gd name="connsiteX3" fmla="*/ 0 w 3483966"/>
              <a:gd name="connsiteY3" fmla="*/ 523220 h 523220"/>
              <a:gd name="connsiteX4" fmla="*/ 0 w 3483966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966" h="523220" fill="none" extrusionOk="0">
                <a:moveTo>
                  <a:pt x="0" y="0"/>
                </a:moveTo>
                <a:cubicBezTo>
                  <a:pt x="1010150" y="93161"/>
                  <a:pt x="2517466" y="-49753"/>
                  <a:pt x="3483966" y="0"/>
                </a:cubicBezTo>
                <a:cubicBezTo>
                  <a:pt x="3486485" y="119913"/>
                  <a:pt x="3449774" y="444910"/>
                  <a:pt x="3483966" y="523220"/>
                </a:cubicBezTo>
                <a:cubicBezTo>
                  <a:pt x="2620345" y="429754"/>
                  <a:pt x="1303134" y="672901"/>
                  <a:pt x="0" y="523220"/>
                </a:cubicBezTo>
                <a:cubicBezTo>
                  <a:pt x="8119" y="449489"/>
                  <a:pt x="31225" y="135379"/>
                  <a:pt x="0" y="0"/>
                </a:cubicBezTo>
                <a:close/>
              </a:path>
              <a:path w="3483966" h="523220" stroke="0" extrusionOk="0">
                <a:moveTo>
                  <a:pt x="0" y="0"/>
                </a:moveTo>
                <a:cubicBezTo>
                  <a:pt x="1654059" y="20036"/>
                  <a:pt x="2773373" y="81052"/>
                  <a:pt x="3483966" y="0"/>
                </a:cubicBezTo>
                <a:cubicBezTo>
                  <a:pt x="3462287" y="238562"/>
                  <a:pt x="3462667" y="440975"/>
                  <a:pt x="3483966" y="523220"/>
                </a:cubicBezTo>
                <a:cubicBezTo>
                  <a:pt x="2831822" y="505830"/>
                  <a:pt x="1284803" y="436474"/>
                  <a:pt x="0" y="523220"/>
                </a:cubicBezTo>
                <a:cubicBezTo>
                  <a:pt x="-14103" y="271522"/>
                  <a:pt x="-5370" y="9854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[atributo</a:t>
            </a:r>
            <a:r>
              <a:rPr lang="es-MX" sz="2800" dirty="0"/>
              <a:t>~</a:t>
            </a:r>
            <a:r>
              <a:rPr lang="es-MX" sz="2600" b="1" dirty="0"/>
              <a:t>=“valor”]</a:t>
            </a:r>
            <a:r>
              <a:rPr lang="es-CO" sz="2600" b="1" dirty="0"/>
              <a:t>{ … }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F669DE-4711-4A02-B79C-70186B47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154" y="5041828"/>
            <a:ext cx="5832686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Selectores Avanzados</a:t>
            </a:r>
          </a:p>
          <a:p>
            <a:pPr algn="just"/>
            <a:r>
              <a:rPr lang="es-MX" sz="3200" b="1" dirty="0"/>
              <a:t>5. Atributos: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[</a:t>
            </a:r>
            <a:r>
              <a:rPr lang="es-MX" sz="3200" dirty="0" err="1"/>
              <a:t>nombre_atributo</a:t>
            </a:r>
            <a:r>
              <a:rPr lang="es-MX" sz="3200" dirty="0"/>
              <a:t>|=“valor”] -&gt; selecciona los elementos que tienen establecido un atributo llamado </a:t>
            </a:r>
            <a:r>
              <a:rPr lang="es-MX" sz="3200" dirty="0" err="1"/>
              <a:t>nombre_atributo</a:t>
            </a:r>
            <a:r>
              <a:rPr lang="es-MX" sz="3200" dirty="0"/>
              <a:t> y cuyo valor es una serie de palabras separadas con guiones, pero que comienza con valor.</a:t>
            </a:r>
            <a:endParaRPr lang="es-MX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4E9A2D-A6E7-4CD9-A004-D81DFD97B342}"/>
              </a:ext>
            </a:extLst>
          </p:cNvPr>
          <p:cNvSpPr txBox="1"/>
          <p:nvPr/>
        </p:nvSpPr>
        <p:spPr>
          <a:xfrm>
            <a:off x="1754240" y="5276962"/>
            <a:ext cx="3483966" cy="523220"/>
          </a:xfrm>
          <a:custGeom>
            <a:avLst/>
            <a:gdLst>
              <a:gd name="connsiteX0" fmla="*/ 0 w 3483966"/>
              <a:gd name="connsiteY0" fmla="*/ 0 h 523220"/>
              <a:gd name="connsiteX1" fmla="*/ 3483966 w 3483966"/>
              <a:gd name="connsiteY1" fmla="*/ 0 h 523220"/>
              <a:gd name="connsiteX2" fmla="*/ 3483966 w 3483966"/>
              <a:gd name="connsiteY2" fmla="*/ 523220 h 523220"/>
              <a:gd name="connsiteX3" fmla="*/ 0 w 3483966"/>
              <a:gd name="connsiteY3" fmla="*/ 523220 h 523220"/>
              <a:gd name="connsiteX4" fmla="*/ 0 w 3483966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966" h="523220" fill="none" extrusionOk="0">
                <a:moveTo>
                  <a:pt x="0" y="0"/>
                </a:moveTo>
                <a:cubicBezTo>
                  <a:pt x="1010150" y="93161"/>
                  <a:pt x="2517466" y="-49753"/>
                  <a:pt x="3483966" y="0"/>
                </a:cubicBezTo>
                <a:cubicBezTo>
                  <a:pt x="3486485" y="119913"/>
                  <a:pt x="3449774" y="444910"/>
                  <a:pt x="3483966" y="523220"/>
                </a:cubicBezTo>
                <a:cubicBezTo>
                  <a:pt x="2620345" y="429754"/>
                  <a:pt x="1303134" y="672901"/>
                  <a:pt x="0" y="523220"/>
                </a:cubicBezTo>
                <a:cubicBezTo>
                  <a:pt x="8119" y="449489"/>
                  <a:pt x="31225" y="135379"/>
                  <a:pt x="0" y="0"/>
                </a:cubicBezTo>
                <a:close/>
              </a:path>
              <a:path w="3483966" h="523220" stroke="0" extrusionOk="0">
                <a:moveTo>
                  <a:pt x="0" y="0"/>
                </a:moveTo>
                <a:cubicBezTo>
                  <a:pt x="1654059" y="20036"/>
                  <a:pt x="2773373" y="81052"/>
                  <a:pt x="3483966" y="0"/>
                </a:cubicBezTo>
                <a:cubicBezTo>
                  <a:pt x="3462287" y="238562"/>
                  <a:pt x="3462667" y="440975"/>
                  <a:pt x="3483966" y="523220"/>
                </a:cubicBezTo>
                <a:cubicBezTo>
                  <a:pt x="2831822" y="505830"/>
                  <a:pt x="1284803" y="436474"/>
                  <a:pt x="0" y="523220"/>
                </a:cubicBezTo>
                <a:cubicBezTo>
                  <a:pt x="-14103" y="271522"/>
                  <a:pt x="-5370" y="9854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b="1" dirty="0"/>
              <a:t>[atributo</a:t>
            </a:r>
            <a:r>
              <a:rPr lang="es-MX" sz="2800" dirty="0"/>
              <a:t>|</a:t>
            </a:r>
            <a:r>
              <a:rPr lang="es-MX" sz="2600" b="1" dirty="0"/>
              <a:t>=“valor”]</a:t>
            </a:r>
            <a:r>
              <a:rPr lang="es-CO" sz="2600" b="1" dirty="0"/>
              <a:t>{ … }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D4585E-7310-481A-9C90-0A4ED0E3C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53" y="5303437"/>
            <a:ext cx="5637267" cy="5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8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in fotograf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con fotografia o gráfic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1496</Words>
  <Application>Microsoft Office PowerPoint</Application>
  <PresentationFormat>Panorámica</PresentationFormat>
  <Paragraphs>231</Paragraphs>
  <Slides>48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Tema sin fotografia</vt:lpstr>
      <vt:lpstr>Tema con fotografia o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Miosoti Faura Arellano</dc:creator>
  <cp:lastModifiedBy>José M Dager Montoya</cp:lastModifiedBy>
  <cp:revision>49</cp:revision>
  <dcterms:created xsi:type="dcterms:W3CDTF">2021-04-23T20:46:27Z</dcterms:created>
  <dcterms:modified xsi:type="dcterms:W3CDTF">2021-09-25T17:40:30Z</dcterms:modified>
</cp:coreProperties>
</file>