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 id="2147483663" r:id="rId2"/>
  </p:sldMasterIdLst>
  <p:notesMasterIdLst>
    <p:notesMasterId r:id="rId26"/>
  </p:notesMasterIdLst>
  <p:sldIdLst>
    <p:sldId id="256" r:id="rId3"/>
    <p:sldId id="329" r:id="rId4"/>
    <p:sldId id="330" r:id="rId5"/>
    <p:sldId id="331" r:id="rId6"/>
    <p:sldId id="332" r:id="rId7"/>
    <p:sldId id="354" r:id="rId8"/>
    <p:sldId id="333" r:id="rId9"/>
    <p:sldId id="334" r:id="rId10"/>
    <p:sldId id="352" r:id="rId11"/>
    <p:sldId id="335" r:id="rId12"/>
    <p:sldId id="336" r:id="rId13"/>
    <p:sldId id="337" r:id="rId14"/>
    <p:sldId id="350" r:id="rId15"/>
    <p:sldId id="345" r:id="rId16"/>
    <p:sldId id="351" r:id="rId17"/>
    <p:sldId id="348" r:id="rId18"/>
    <p:sldId id="349" r:id="rId19"/>
    <p:sldId id="346" r:id="rId20"/>
    <p:sldId id="347" r:id="rId21"/>
    <p:sldId id="342" r:id="rId22"/>
    <p:sldId id="343" r:id="rId23"/>
    <p:sldId id="353" r:id="rId24"/>
    <p:sldId id="258" r:id="rId2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ika Miosoti Faura Arellano" initials="EMFA" lastIdx="1" clrIdx="0">
    <p:extLst>
      <p:ext uri="{19B8F6BF-5375-455C-9EA6-DF929625EA0E}">
        <p15:presenceInfo xmlns:p15="http://schemas.microsoft.com/office/powerpoint/2012/main" userId="S::erika.faura@upb.edu.co::a63255bb-12e4-426d-8144-11d90b8994d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085" autoAdjust="0"/>
  </p:normalViewPr>
  <p:slideViewPr>
    <p:cSldViewPr snapToGrid="0" snapToObjects="1">
      <p:cViewPr varScale="1">
        <p:scale>
          <a:sx n="73" d="100"/>
          <a:sy n="73" d="100"/>
        </p:scale>
        <p:origin x="59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690D49-D910-42D5-99B7-5073FD93D41C}" type="datetimeFigureOut">
              <a:rPr lang="es-CO" smtClean="0"/>
              <a:t>25/09/2021</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618D03-A181-433A-8246-C48D39DA3BE7}" type="slidenum">
              <a:rPr lang="es-CO" smtClean="0"/>
              <a:t>‹Nº›</a:t>
            </a:fld>
            <a:endParaRPr lang="es-CO"/>
          </a:p>
        </p:txBody>
      </p:sp>
    </p:spTree>
    <p:extLst>
      <p:ext uri="{BB962C8B-B14F-4D97-AF65-F5344CB8AC3E}">
        <p14:creationId xmlns:p14="http://schemas.microsoft.com/office/powerpoint/2010/main" val="2286843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8422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ítulo y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8642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CAFA89-649A-4CD4-8CA0-922BD950A5D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8B9034C3-6623-4312-ACFB-C94C4A14FF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77F4247F-4748-4C83-86EB-35ADCD5DBADC}"/>
              </a:ext>
            </a:extLst>
          </p:cNvPr>
          <p:cNvSpPr>
            <a:spLocks noGrp="1"/>
          </p:cNvSpPr>
          <p:nvPr>
            <p:ph type="dt" sz="half" idx="10"/>
          </p:nvPr>
        </p:nvSpPr>
        <p:spPr/>
        <p:txBody>
          <a:bodyPr/>
          <a:lstStyle/>
          <a:p>
            <a:fld id="{6DCCFB44-A862-479B-BE2C-2441143E5171}" type="datetimeFigureOut">
              <a:rPr lang="es-CO" smtClean="0"/>
              <a:t>25/09/2021</a:t>
            </a:fld>
            <a:endParaRPr lang="es-CO"/>
          </a:p>
        </p:txBody>
      </p:sp>
      <p:sp>
        <p:nvSpPr>
          <p:cNvPr id="5" name="Marcador de pie de página 4">
            <a:extLst>
              <a:ext uri="{FF2B5EF4-FFF2-40B4-BE49-F238E27FC236}">
                <a16:creationId xmlns:a16="http://schemas.microsoft.com/office/drawing/2014/main" id="{F50E6219-BDEB-4EE1-A175-07A7C207374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3DE246E-C529-439F-BD09-1F68055F5BBB}"/>
              </a:ext>
            </a:extLst>
          </p:cNvPr>
          <p:cNvSpPr>
            <a:spLocks noGrp="1"/>
          </p:cNvSpPr>
          <p:nvPr>
            <p:ph type="sldNum" sz="quarter" idx="12"/>
          </p:nvPr>
        </p:nvSpPr>
        <p:spPr/>
        <p:txBody>
          <a:bodyPr/>
          <a:lstStyle/>
          <a:p>
            <a:fld id="{4076AD98-0019-4938-BC07-EAA4EBD70C1E}" type="slidenum">
              <a:rPr lang="es-CO" smtClean="0"/>
              <a:t>‹Nº›</a:t>
            </a:fld>
            <a:endParaRPr lang="es-CO"/>
          </a:p>
        </p:txBody>
      </p:sp>
    </p:spTree>
    <p:extLst>
      <p:ext uri="{BB962C8B-B14F-4D97-AF65-F5344CB8AC3E}">
        <p14:creationId xmlns:p14="http://schemas.microsoft.com/office/powerpoint/2010/main" val="2624602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7" name="Rectángu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a:xfrm>
            <a:off x="581192" y="2180496"/>
            <a:ext cx="11029615" cy="3678303"/>
          </a:xfrm>
        </p:spPr>
        <p:txBody>
          <a:bodyPr rtlCol="0"/>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3ECF8AC2-1C52-4F78-88EE-331D670B19A5}" type="datetime1">
              <a:rPr lang="es-ES" noProof="0" smtClean="0"/>
              <a:t>25/09/2021</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586840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1871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02672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Imagen 5" descr="Interfaz de usuario gráfica, Aplicación, Teams&#10;&#10;Descripción generada automáticamente">
            <a:extLst>
              <a:ext uri="{FF2B5EF4-FFF2-40B4-BE49-F238E27FC236}">
                <a16:creationId xmlns:a16="http://schemas.microsoft.com/office/drawing/2014/main" id="{18E0AB5B-7A73-DD44-884D-B699A8A414AF}"/>
              </a:ext>
            </a:extLst>
          </p:cNvPr>
          <p:cNvPicPr>
            <a:picLocks noChangeAspect="1"/>
          </p:cNvPicPr>
          <p:nvPr userDrawn="1"/>
        </p:nvPicPr>
        <p:blipFill>
          <a:blip r:embed="rId6"/>
          <a:stretch>
            <a:fillRect/>
          </a:stretch>
        </p:blipFill>
        <p:spPr>
          <a:xfrm>
            <a:off x="0" y="8306"/>
            <a:ext cx="12192000" cy="6841388"/>
          </a:xfrm>
          <a:prstGeom prst="rect">
            <a:avLst/>
          </a:prstGeom>
        </p:spPr>
      </p:pic>
      <p:sp>
        <p:nvSpPr>
          <p:cNvPr id="4" name="Rectángulo 3">
            <a:extLst>
              <a:ext uri="{FF2B5EF4-FFF2-40B4-BE49-F238E27FC236}">
                <a16:creationId xmlns:a16="http://schemas.microsoft.com/office/drawing/2014/main" id="{ABB282DA-CCF1-D140-B2FA-CEC168B08987}"/>
              </a:ext>
            </a:extLst>
          </p:cNvPr>
          <p:cNvSpPr/>
          <p:nvPr userDrawn="1"/>
        </p:nvSpPr>
        <p:spPr>
          <a:xfrm>
            <a:off x="10569388" y="282388"/>
            <a:ext cx="941294" cy="9950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 name="Rectángulo 1">
            <a:extLst>
              <a:ext uri="{FF2B5EF4-FFF2-40B4-BE49-F238E27FC236}">
                <a16:creationId xmlns:a16="http://schemas.microsoft.com/office/drawing/2014/main" id="{875A19F4-9079-214C-9BFD-057918C60EC0}"/>
              </a:ext>
            </a:extLst>
          </p:cNvPr>
          <p:cNvSpPr/>
          <p:nvPr userDrawn="1"/>
        </p:nvSpPr>
        <p:spPr>
          <a:xfrm>
            <a:off x="0" y="5989320"/>
            <a:ext cx="811530" cy="86868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Tree>
    <p:extLst>
      <p:ext uri="{BB962C8B-B14F-4D97-AF65-F5344CB8AC3E}">
        <p14:creationId xmlns:p14="http://schemas.microsoft.com/office/powerpoint/2010/main" val="1885446996"/>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Imagen 5" descr="Imagen que contiene Interfaz de usuario gráfica&#10;&#10;Descripción generada automáticamente">
            <a:extLst>
              <a:ext uri="{FF2B5EF4-FFF2-40B4-BE49-F238E27FC236}">
                <a16:creationId xmlns:a16="http://schemas.microsoft.com/office/drawing/2014/main" id="{1781F4FA-D5CE-E64C-BB83-EAF059064DF4}"/>
              </a:ext>
            </a:extLst>
          </p:cNvPr>
          <p:cNvPicPr>
            <a:picLocks noChangeAspect="1"/>
          </p:cNvPicPr>
          <p:nvPr userDrawn="1"/>
        </p:nvPicPr>
        <p:blipFill>
          <a:blip r:embed="rId4"/>
          <a:stretch>
            <a:fillRect/>
          </a:stretch>
        </p:blipFill>
        <p:spPr>
          <a:xfrm>
            <a:off x="0" y="8306"/>
            <a:ext cx="12192000" cy="6841388"/>
          </a:xfrm>
          <a:prstGeom prst="rect">
            <a:avLst/>
          </a:prstGeom>
        </p:spPr>
      </p:pic>
      <p:sp>
        <p:nvSpPr>
          <p:cNvPr id="2" name="Marcador de título 1">
            <a:extLst>
              <a:ext uri="{FF2B5EF4-FFF2-40B4-BE49-F238E27FC236}">
                <a16:creationId xmlns:a16="http://schemas.microsoft.com/office/drawing/2014/main" id="{2B9CDCC7-69A8-494D-AAC6-C3A59684422D}"/>
              </a:ext>
            </a:extLst>
          </p:cNvPr>
          <p:cNvSpPr>
            <a:spLocks noGrp="1"/>
          </p:cNvSpPr>
          <p:nvPr>
            <p:ph type="title"/>
          </p:nvPr>
        </p:nvSpPr>
        <p:spPr>
          <a:xfrm>
            <a:off x="925285" y="1497239"/>
            <a:ext cx="10428515"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s-CO" dirty="0"/>
          </a:p>
        </p:txBody>
      </p:sp>
      <p:sp>
        <p:nvSpPr>
          <p:cNvPr id="3" name="Marcador de texto 2">
            <a:extLst>
              <a:ext uri="{FF2B5EF4-FFF2-40B4-BE49-F238E27FC236}">
                <a16:creationId xmlns:a16="http://schemas.microsoft.com/office/drawing/2014/main" id="{3F09C968-E2E6-554F-BC73-1574E036CC7F}"/>
              </a:ext>
            </a:extLst>
          </p:cNvPr>
          <p:cNvSpPr>
            <a:spLocks noGrp="1"/>
          </p:cNvSpPr>
          <p:nvPr>
            <p:ph type="body" idx="1"/>
          </p:nvPr>
        </p:nvSpPr>
        <p:spPr>
          <a:xfrm>
            <a:off x="925285" y="2990397"/>
            <a:ext cx="10428515" cy="2838904"/>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p:txBody>
      </p:sp>
    </p:spTree>
    <p:extLst>
      <p:ext uri="{BB962C8B-B14F-4D97-AF65-F5344CB8AC3E}">
        <p14:creationId xmlns:p14="http://schemas.microsoft.com/office/powerpoint/2010/main" val="1900786039"/>
      </p:ext>
    </p:extLst>
  </p:cSld>
  <p:clrMap bg1="lt1" tx1="dk1" bg2="lt2" tx2="dk2" accent1="accent1" accent2="accent2" accent3="accent3" accent4="accent4" accent5="accent5" accent6="accent6" hlink="hlink" folHlink="folHlink"/>
  <p:sldLayoutIdLst>
    <p:sldLayoutId id="2147483664" r:id="rId1"/>
    <p:sldLayoutId id="2147483665" r:id="rId2"/>
  </p:sldLayoutIdLs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43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w3schools.com/tags/att_input_type.asp"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86919E8-86DF-6546-9A0D-32DA61967994}"/>
              </a:ext>
            </a:extLst>
          </p:cNvPr>
          <p:cNvPicPr>
            <a:picLocks noChangeAspect="1"/>
          </p:cNvPicPr>
          <p:nvPr/>
        </p:nvPicPr>
        <p:blipFill>
          <a:blip r:embed="rId2"/>
          <a:stretch>
            <a:fillRect/>
          </a:stretch>
        </p:blipFill>
        <p:spPr>
          <a:xfrm>
            <a:off x="0" y="13387"/>
            <a:ext cx="12192000" cy="6831225"/>
          </a:xfrm>
          <a:prstGeom prst="rect">
            <a:avLst/>
          </a:prstGeom>
        </p:spPr>
      </p:pic>
      <p:sp>
        <p:nvSpPr>
          <p:cNvPr id="9" name="CuadroTexto 8">
            <a:extLst>
              <a:ext uri="{FF2B5EF4-FFF2-40B4-BE49-F238E27FC236}">
                <a16:creationId xmlns:a16="http://schemas.microsoft.com/office/drawing/2014/main" id="{7B1408CB-C8AA-3B4B-AEFF-DF0C3F0BA403}"/>
              </a:ext>
            </a:extLst>
          </p:cNvPr>
          <p:cNvSpPr txBox="1"/>
          <p:nvPr/>
        </p:nvSpPr>
        <p:spPr>
          <a:xfrm>
            <a:off x="745352" y="3006163"/>
            <a:ext cx="3684494" cy="1107996"/>
          </a:xfrm>
          <a:prstGeom prst="rect">
            <a:avLst/>
          </a:prstGeom>
          <a:noFill/>
        </p:spPr>
        <p:txBody>
          <a:bodyPr wrap="square" rtlCol="0">
            <a:spAutoFit/>
          </a:bodyPr>
          <a:lstStyle/>
          <a:p>
            <a:r>
              <a:rPr lang="es-CO" sz="2400" b="1" dirty="0">
                <a:solidFill>
                  <a:schemeClr val="accent1"/>
                </a:solidFill>
                <a:latin typeface="Arial" panose="020B0604020202020204" pitchFamily="34" charset="0"/>
                <a:cs typeface="Arial" panose="020B0604020202020204" pitchFamily="34" charset="0"/>
              </a:rPr>
              <a:t>HTML</a:t>
            </a:r>
          </a:p>
          <a:p>
            <a:r>
              <a:rPr lang="es-CO" sz="2400" b="1" dirty="0">
                <a:solidFill>
                  <a:schemeClr val="accent1"/>
                </a:solidFill>
                <a:latin typeface="Arial" panose="020B0604020202020204" pitchFamily="34" charset="0"/>
                <a:cs typeface="Arial" panose="020B0604020202020204" pitchFamily="34" charset="0"/>
              </a:rPr>
              <a:t>FORMS</a:t>
            </a:r>
            <a:endParaRPr lang="es-CO" b="1" dirty="0">
              <a:latin typeface="Arial" panose="020B0604020202020204" pitchFamily="34" charset="0"/>
              <a:cs typeface="Arial" panose="020B0604020202020204" pitchFamily="34" charset="0"/>
            </a:endParaRPr>
          </a:p>
          <a:p>
            <a:endParaRPr lang="es-CO"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3286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HTML</a:t>
            </a:r>
            <a:endParaRPr lang="es-CO" dirty="0"/>
          </a:p>
        </p:txBody>
      </p:sp>
      <p:sp>
        <p:nvSpPr>
          <p:cNvPr id="10" name="CuadroTexto 9">
            <a:extLst>
              <a:ext uri="{FF2B5EF4-FFF2-40B4-BE49-F238E27FC236}">
                <a16:creationId xmlns:a16="http://schemas.microsoft.com/office/drawing/2014/main" id="{A3770D9B-7198-474C-9B99-A81230B49E54}"/>
              </a:ext>
            </a:extLst>
          </p:cNvPr>
          <p:cNvSpPr txBox="1"/>
          <p:nvPr/>
        </p:nvSpPr>
        <p:spPr>
          <a:xfrm>
            <a:off x="1219200" y="1996675"/>
            <a:ext cx="9741074" cy="4339650"/>
          </a:xfrm>
          <a:prstGeom prst="rect">
            <a:avLst/>
          </a:prstGeom>
          <a:noFill/>
        </p:spPr>
        <p:txBody>
          <a:bodyPr wrap="square" rtlCol="0">
            <a:spAutoFit/>
          </a:bodyPr>
          <a:lstStyle/>
          <a:p>
            <a:pPr algn="just"/>
            <a:r>
              <a:rPr lang="es-MX" sz="3200" b="1" dirty="0"/>
              <a:t>Campo de Selección (SELECT)</a:t>
            </a:r>
          </a:p>
          <a:p>
            <a:pPr algn="just"/>
            <a:r>
              <a:rPr lang="es-MX" sz="3200" dirty="0"/>
              <a:t>El elemento &lt;SELECT&gt; se emplea para reducir el campo a una lista de valores. Estos valores se presentan empleando elementos de tipo &lt;OPTION&gt;. Los atributos del elemento son:</a:t>
            </a:r>
          </a:p>
          <a:p>
            <a:pPr algn="just"/>
            <a:endParaRPr lang="es-MX" sz="3200" dirty="0"/>
          </a:p>
          <a:p>
            <a:pPr marL="457200" indent="-457200" algn="just">
              <a:buFont typeface="Arial" panose="020B0604020202020204" pitchFamily="34" charset="0"/>
              <a:buChar char="•"/>
            </a:pPr>
            <a:r>
              <a:rPr lang="es-MX" sz="2800" dirty="0"/>
              <a:t>MULTIPLE. Indica que el valor puede incluir más de una opción.</a:t>
            </a:r>
          </a:p>
          <a:p>
            <a:pPr marL="457200" indent="-457200" algn="just">
              <a:buFont typeface="Arial" panose="020B0604020202020204" pitchFamily="34" charset="0"/>
              <a:buChar char="•"/>
            </a:pPr>
            <a:r>
              <a:rPr lang="es-MX" sz="2800" dirty="0"/>
              <a:t>NAME. Especifica el nombre del campo.</a:t>
            </a:r>
          </a:p>
          <a:p>
            <a:pPr marL="457200" indent="-457200" algn="just">
              <a:buFont typeface="Arial" panose="020B0604020202020204" pitchFamily="34" charset="0"/>
              <a:buChar char="•"/>
            </a:pPr>
            <a:r>
              <a:rPr lang="es-MX" sz="2800" dirty="0"/>
              <a:t>SIZE. Determina el número de ítems visibles.</a:t>
            </a:r>
            <a:endParaRPr lang="es-MX" sz="2400" dirty="0"/>
          </a:p>
        </p:txBody>
      </p:sp>
      <p:pic>
        <p:nvPicPr>
          <p:cNvPr id="4" name="Imagen 3">
            <a:extLst>
              <a:ext uri="{FF2B5EF4-FFF2-40B4-BE49-F238E27FC236}">
                <a16:creationId xmlns:a16="http://schemas.microsoft.com/office/drawing/2014/main" id="{4591534F-6919-4316-AB5C-FB13C2DA463C}"/>
              </a:ext>
            </a:extLst>
          </p:cNvPr>
          <p:cNvPicPr>
            <a:picLocks noChangeAspect="1"/>
          </p:cNvPicPr>
          <p:nvPr/>
        </p:nvPicPr>
        <p:blipFill>
          <a:blip r:embed="rId2"/>
          <a:srcRect/>
          <a:stretch/>
        </p:blipFill>
        <p:spPr>
          <a:xfrm>
            <a:off x="9357940" y="311312"/>
            <a:ext cx="1484231" cy="1484231"/>
          </a:xfrm>
          <a:prstGeom prst="rect">
            <a:avLst/>
          </a:prstGeom>
        </p:spPr>
      </p:pic>
    </p:spTree>
    <p:extLst>
      <p:ext uri="{BB962C8B-B14F-4D97-AF65-F5344CB8AC3E}">
        <p14:creationId xmlns:p14="http://schemas.microsoft.com/office/powerpoint/2010/main" val="429035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HTML</a:t>
            </a:r>
            <a:endParaRPr lang="es-CO" dirty="0"/>
          </a:p>
        </p:txBody>
      </p:sp>
      <p:sp>
        <p:nvSpPr>
          <p:cNvPr id="10" name="CuadroTexto 9">
            <a:extLst>
              <a:ext uri="{FF2B5EF4-FFF2-40B4-BE49-F238E27FC236}">
                <a16:creationId xmlns:a16="http://schemas.microsoft.com/office/drawing/2014/main" id="{A3770D9B-7198-474C-9B99-A81230B49E54}"/>
              </a:ext>
            </a:extLst>
          </p:cNvPr>
          <p:cNvSpPr txBox="1"/>
          <p:nvPr/>
        </p:nvSpPr>
        <p:spPr>
          <a:xfrm>
            <a:off x="1219200" y="1996675"/>
            <a:ext cx="9741074" cy="3354765"/>
          </a:xfrm>
          <a:prstGeom prst="rect">
            <a:avLst/>
          </a:prstGeom>
          <a:noFill/>
        </p:spPr>
        <p:txBody>
          <a:bodyPr wrap="square" rtlCol="0">
            <a:spAutoFit/>
          </a:bodyPr>
          <a:lstStyle/>
          <a:p>
            <a:pPr algn="just"/>
            <a:r>
              <a:rPr lang="es-MX" sz="3200" dirty="0"/>
              <a:t>El elemento &lt;OPTION&gt; sólo puede aparecer dentro de un elemento &lt;SELECT&gt; y representa una posible elección. Puede tomar los siguientes atributos:</a:t>
            </a:r>
          </a:p>
          <a:p>
            <a:pPr algn="just"/>
            <a:endParaRPr lang="es-MX" sz="3200" dirty="0"/>
          </a:p>
          <a:p>
            <a:pPr marL="457200" indent="-457200" algn="just">
              <a:buFont typeface="Arial" panose="020B0604020202020204" pitchFamily="34" charset="0"/>
              <a:buChar char="•"/>
            </a:pPr>
            <a:r>
              <a:rPr lang="es-MX" sz="2800" dirty="0"/>
              <a:t>SELECTED. Indica que esta opción está seleccionada inicialmente.</a:t>
            </a:r>
          </a:p>
          <a:p>
            <a:pPr marL="457200" indent="-457200" algn="just">
              <a:buFont typeface="Arial" panose="020B0604020202020204" pitchFamily="34" charset="0"/>
              <a:buChar char="•"/>
            </a:pPr>
            <a:r>
              <a:rPr lang="es-MX" sz="2800" dirty="0"/>
              <a:t>VALUE. Indica el valor a retornar si se selecciona la opción.</a:t>
            </a:r>
            <a:endParaRPr lang="es-MX" sz="2000" dirty="0"/>
          </a:p>
        </p:txBody>
      </p:sp>
      <p:pic>
        <p:nvPicPr>
          <p:cNvPr id="4" name="Imagen 3">
            <a:extLst>
              <a:ext uri="{FF2B5EF4-FFF2-40B4-BE49-F238E27FC236}">
                <a16:creationId xmlns:a16="http://schemas.microsoft.com/office/drawing/2014/main" id="{4591534F-6919-4316-AB5C-FB13C2DA463C}"/>
              </a:ext>
            </a:extLst>
          </p:cNvPr>
          <p:cNvPicPr>
            <a:picLocks noChangeAspect="1"/>
          </p:cNvPicPr>
          <p:nvPr/>
        </p:nvPicPr>
        <p:blipFill>
          <a:blip r:embed="rId2"/>
          <a:srcRect/>
          <a:stretch/>
        </p:blipFill>
        <p:spPr>
          <a:xfrm>
            <a:off x="9357940" y="311312"/>
            <a:ext cx="1484231" cy="1484231"/>
          </a:xfrm>
          <a:prstGeom prst="rect">
            <a:avLst/>
          </a:prstGeom>
        </p:spPr>
      </p:pic>
    </p:spTree>
    <p:extLst>
      <p:ext uri="{BB962C8B-B14F-4D97-AF65-F5344CB8AC3E}">
        <p14:creationId xmlns:p14="http://schemas.microsoft.com/office/powerpoint/2010/main" val="1039191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HTML</a:t>
            </a:r>
            <a:endParaRPr lang="es-CO" dirty="0"/>
          </a:p>
        </p:txBody>
      </p:sp>
      <p:sp>
        <p:nvSpPr>
          <p:cNvPr id="10" name="CuadroTexto 9">
            <a:extLst>
              <a:ext uri="{FF2B5EF4-FFF2-40B4-BE49-F238E27FC236}">
                <a16:creationId xmlns:a16="http://schemas.microsoft.com/office/drawing/2014/main" id="{A3770D9B-7198-474C-9B99-A81230B49E54}"/>
              </a:ext>
            </a:extLst>
          </p:cNvPr>
          <p:cNvSpPr txBox="1"/>
          <p:nvPr/>
        </p:nvSpPr>
        <p:spPr>
          <a:xfrm>
            <a:off x="1219200" y="1996675"/>
            <a:ext cx="9741074" cy="3847207"/>
          </a:xfrm>
          <a:prstGeom prst="rect">
            <a:avLst/>
          </a:prstGeom>
          <a:noFill/>
        </p:spPr>
        <p:txBody>
          <a:bodyPr wrap="square" rtlCol="0">
            <a:spAutoFit/>
          </a:bodyPr>
          <a:lstStyle/>
          <a:p>
            <a:pPr algn="just"/>
            <a:r>
              <a:rPr lang="es-MX" sz="3200" b="1" dirty="0"/>
              <a:t>Área de Texto (TEXTAREA)</a:t>
            </a:r>
          </a:p>
          <a:p>
            <a:pPr algn="just"/>
            <a:r>
              <a:rPr lang="es-MX" sz="3200" dirty="0"/>
              <a:t>El elemento &lt;TEXTAREA&gt; representa un campo de texto de múltiples líneas. Los atributos posibles son:</a:t>
            </a:r>
          </a:p>
          <a:p>
            <a:pPr algn="just"/>
            <a:endParaRPr lang="es-MX" sz="3200" dirty="0"/>
          </a:p>
          <a:p>
            <a:pPr marL="457200" indent="-457200" algn="just">
              <a:buFont typeface="Arial" panose="020B0604020202020204" pitchFamily="34" charset="0"/>
              <a:buChar char="•"/>
            </a:pPr>
            <a:r>
              <a:rPr lang="es-MX" sz="2800" dirty="0"/>
              <a:t>COLS. El número de columnas visibles del área de texto, en caracteres. </a:t>
            </a:r>
          </a:p>
          <a:p>
            <a:pPr marL="457200" indent="-457200" algn="just">
              <a:buFont typeface="Arial" panose="020B0604020202020204" pitchFamily="34" charset="0"/>
              <a:buChar char="•"/>
            </a:pPr>
            <a:r>
              <a:rPr lang="es-MX" sz="2800" dirty="0"/>
              <a:t>ROWS. El número de líneas visibles del área de texto, en caracteres</a:t>
            </a:r>
            <a:r>
              <a:rPr lang="es-MX" sz="3200" dirty="0"/>
              <a:t>.</a:t>
            </a:r>
            <a:endParaRPr lang="es-MX" sz="2000" dirty="0"/>
          </a:p>
        </p:txBody>
      </p:sp>
      <p:pic>
        <p:nvPicPr>
          <p:cNvPr id="4" name="Imagen 3">
            <a:extLst>
              <a:ext uri="{FF2B5EF4-FFF2-40B4-BE49-F238E27FC236}">
                <a16:creationId xmlns:a16="http://schemas.microsoft.com/office/drawing/2014/main" id="{4591534F-6919-4316-AB5C-FB13C2DA463C}"/>
              </a:ext>
            </a:extLst>
          </p:cNvPr>
          <p:cNvPicPr>
            <a:picLocks noChangeAspect="1"/>
          </p:cNvPicPr>
          <p:nvPr/>
        </p:nvPicPr>
        <p:blipFill>
          <a:blip r:embed="rId2"/>
          <a:srcRect/>
          <a:stretch/>
        </p:blipFill>
        <p:spPr>
          <a:xfrm>
            <a:off x="9357940" y="311312"/>
            <a:ext cx="1484231" cy="1484231"/>
          </a:xfrm>
          <a:prstGeom prst="rect">
            <a:avLst/>
          </a:prstGeom>
        </p:spPr>
      </p:pic>
    </p:spTree>
    <p:extLst>
      <p:ext uri="{BB962C8B-B14F-4D97-AF65-F5344CB8AC3E}">
        <p14:creationId xmlns:p14="http://schemas.microsoft.com/office/powerpoint/2010/main" val="1438035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HTML</a:t>
            </a:r>
            <a:endParaRPr lang="es-CO" dirty="0"/>
          </a:p>
        </p:txBody>
      </p:sp>
      <p:sp>
        <p:nvSpPr>
          <p:cNvPr id="10" name="CuadroTexto 9">
            <a:extLst>
              <a:ext uri="{FF2B5EF4-FFF2-40B4-BE49-F238E27FC236}">
                <a16:creationId xmlns:a16="http://schemas.microsoft.com/office/drawing/2014/main" id="{A3770D9B-7198-474C-9B99-A81230B49E54}"/>
              </a:ext>
            </a:extLst>
          </p:cNvPr>
          <p:cNvSpPr txBox="1"/>
          <p:nvPr/>
        </p:nvSpPr>
        <p:spPr>
          <a:xfrm>
            <a:off x="1219200" y="1996675"/>
            <a:ext cx="9741074" cy="3354765"/>
          </a:xfrm>
          <a:prstGeom prst="rect">
            <a:avLst/>
          </a:prstGeom>
          <a:noFill/>
        </p:spPr>
        <p:txBody>
          <a:bodyPr wrap="square" rtlCol="0">
            <a:spAutoFit/>
          </a:bodyPr>
          <a:lstStyle/>
          <a:p>
            <a:pPr algn="just"/>
            <a:r>
              <a:rPr lang="es-MX" sz="3200" b="1" dirty="0"/>
              <a:t>Botones(BUTTON)</a:t>
            </a:r>
          </a:p>
          <a:p>
            <a:pPr algn="just"/>
            <a:r>
              <a:rPr lang="es-MX" sz="3200" dirty="0"/>
              <a:t>El elemento &lt;BUTTON&gt; representa un botón y sus tipos son:</a:t>
            </a:r>
          </a:p>
          <a:p>
            <a:pPr algn="just"/>
            <a:endParaRPr lang="es-MX" sz="3200" dirty="0"/>
          </a:p>
          <a:p>
            <a:pPr marL="457200" indent="-457200" algn="just">
              <a:buFont typeface="Arial" panose="020B0604020202020204" pitchFamily="34" charset="0"/>
              <a:buChar char="•"/>
            </a:pPr>
            <a:r>
              <a:rPr lang="es-MX" sz="2800" dirty="0"/>
              <a:t>Botón sin efecto: TYPE=“BUTTON”</a:t>
            </a:r>
          </a:p>
          <a:p>
            <a:pPr marL="457200" indent="-457200" algn="just">
              <a:buFont typeface="Arial" panose="020B0604020202020204" pitchFamily="34" charset="0"/>
              <a:buChar char="•"/>
            </a:pPr>
            <a:r>
              <a:rPr lang="es-MX" sz="2800" dirty="0"/>
              <a:t>Envío de formulario: TYPE=“SUBMIT”</a:t>
            </a:r>
          </a:p>
          <a:p>
            <a:pPr marL="457200" indent="-457200" algn="just">
              <a:buFont typeface="Arial" panose="020B0604020202020204" pitchFamily="34" charset="0"/>
              <a:buChar char="•"/>
            </a:pPr>
            <a:r>
              <a:rPr lang="es-MX" sz="2800" dirty="0"/>
              <a:t>Limpiar formulario: TYPE=“RESET” </a:t>
            </a:r>
            <a:endParaRPr lang="es-MX" sz="2000" dirty="0"/>
          </a:p>
        </p:txBody>
      </p:sp>
      <p:pic>
        <p:nvPicPr>
          <p:cNvPr id="4" name="Imagen 3">
            <a:extLst>
              <a:ext uri="{FF2B5EF4-FFF2-40B4-BE49-F238E27FC236}">
                <a16:creationId xmlns:a16="http://schemas.microsoft.com/office/drawing/2014/main" id="{4591534F-6919-4316-AB5C-FB13C2DA463C}"/>
              </a:ext>
            </a:extLst>
          </p:cNvPr>
          <p:cNvPicPr>
            <a:picLocks noChangeAspect="1"/>
          </p:cNvPicPr>
          <p:nvPr/>
        </p:nvPicPr>
        <p:blipFill>
          <a:blip r:embed="rId2"/>
          <a:srcRect/>
          <a:stretch/>
        </p:blipFill>
        <p:spPr>
          <a:xfrm>
            <a:off x="9357940" y="311312"/>
            <a:ext cx="1484231" cy="1484231"/>
          </a:xfrm>
          <a:prstGeom prst="rect">
            <a:avLst/>
          </a:prstGeom>
        </p:spPr>
      </p:pic>
    </p:spTree>
    <p:extLst>
      <p:ext uri="{BB962C8B-B14F-4D97-AF65-F5344CB8AC3E}">
        <p14:creationId xmlns:p14="http://schemas.microsoft.com/office/powerpoint/2010/main" val="1913278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HTML</a:t>
            </a:r>
            <a:endParaRPr lang="es-CO" dirty="0"/>
          </a:p>
        </p:txBody>
      </p:sp>
      <p:sp>
        <p:nvSpPr>
          <p:cNvPr id="10" name="CuadroTexto 9">
            <a:extLst>
              <a:ext uri="{FF2B5EF4-FFF2-40B4-BE49-F238E27FC236}">
                <a16:creationId xmlns:a16="http://schemas.microsoft.com/office/drawing/2014/main" id="{A3770D9B-7198-474C-9B99-A81230B49E54}"/>
              </a:ext>
            </a:extLst>
          </p:cNvPr>
          <p:cNvSpPr txBox="1"/>
          <p:nvPr/>
        </p:nvSpPr>
        <p:spPr>
          <a:xfrm>
            <a:off x="1219200" y="1996675"/>
            <a:ext cx="9741074" cy="3170099"/>
          </a:xfrm>
          <a:prstGeom prst="rect">
            <a:avLst/>
          </a:prstGeom>
          <a:noFill/>
        </p:spPr>
        <p:txBody>
          <a:bodyPr wrap="square" rtlCol="0">
            <a:spAutoFit/>
          </a:bodyPr>
          <a:lstStyle/>
          <a:p>
            <a:pPr algn="just"/>
            <a:r>
              <a:rPr lang="es-MX" sz="3200" b="1" dirty="0"/>
              <a:t>Atributos Globales</a:t>
            </a:r>
          </a:p>
          <a:p>
            <a:pPr algn="just"/>
            <a:endParaRPr lang="es-MX" sz="2800" b="1" dirty="0"/>
          </a:p>
          <a:p>
            <a:pPr marL="457200" indent="-457200" algn="just">
              <a:buFont typeface="Arial" panose="020B0604020202020204" pitchFamily="34" charset="0"/>
              <a:buChar char="•"/>
            </a:pPr>
            <a:r>
              <a:rPr lang="es-MX" sz="2800" dirty="0"/>
              <a:t>NAME. Nombre del elemento. </a:t>
            </a:r>
          </a:p>
          <a:p>
            <a:pPr marL="457200" indent="-457200" algn="just">
              <a:buFont typeface="Arial" panose="020B0604020202020204" pitchFamily="34" charset="0"/>
              <a:buChar char="•"/>
            </a:pPr>
            <a:endParaRPr lang="es-MX" sz="2800" dirty="0"/>
          </a:p>
          <a:p>
            <a:pPr marL="457200" indent="-457200" algn="just">
              <a:buFont typeface="Arial" panose="020B0604020202020204" pitchFamily="34" charset="0"/>
              <a:buChar char="•"/>
            </a:pPr>
            <a:r>
              <a:rPr lang="es-MX" sz="2800" dirty="0"/>
              <a:t>ID. Identificador único para el elemento.</a:t>
            </a:r>
          </a:p>
          <a:p>
            <a:pPr marL="457200" indent="-457200" algn="just">
              <a:buFont typeface="Arial" panose="020B0604020202020204" pitchFamily="34" charset="0"/>
              <a:buChar char="•"/>
            </a:pPr>
            <a:endParaRPr lang="es-MX" sz="2800" dirty="0"/>
          </a:p>
          <a:p>
            <a:pPr marL="457200" indent="-457200" algn="just">
              <a:buFont typeface="Arial" panose="020B0604020202020204" pitchFamily="34" charset="0"/>
              <a:buChar char="•"/>
            </a:pPr>
            <a:r>
              <a:rPr lang="es-MX" sz="2800" dirty="0"/>
              <a:t>VALUE. Valor por defecto.</a:t>
            </a:r>
          </a:p>
        </p:txBody>
      </p:sp>
      <p:pic>
        <p:nvPicPr>
          <p:cNvPr id="4" name="Imagen 3">
            <a:extLst>
              <a:ext uri="{FF2B5EF4-FFF2-40B4-BE49-F238E27FC236}">
                <a16:creationId xmlns:a16="http://schemas.microsoft.com/office/drawing/2014/main" id="{4591534F-6919-4316-AB5C-FB13C2DA463C}"/>
              </a:ext>
            </a:extLst>
          </p:cNvPr>
          <p:cNvPicPr>
            <a:picLocks noChangeAspect="1"/>
          </p:cNvPicPr>
          <p:nvPr/>
        </p:nvPicPr>
        <p:blipFill>
          <a:blip r:embed="rId2"/>
          <a:srcRect/>
          <a:stretch/>
        </p:blipFill>
        <p:spPr>
          <a:xfrm>
            <a:off x="9357940" y="311312"/>
            <a:ext cx="1484231" cy="1484231"/>
          </a:xfrm>
          <a:prstGeom prst="rect">
            <a:avLst/>
          </a:prstGeom>
        </p:spPr>
      </p:pic>
    </p:spTree>
    <p:extLst>
      <p:ext uri="{BB962C8B-B14F-4D97-AF65-F5344CB8AC3E}">
        <p14:creationId xmlns:p14="http://schemas.microsoft.com/office/powerpoint/2010/main" val="926157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HTML</a:t>
            </a:r>
            <a:endParaRPr lang="es-CO" dirty="0"/>
          </a:p>
        </p:txBody>
      </p:sp>
      <p:sp>
        <p:nvSpPr>
          <p:cNvPr id="10" name="CuadroTexto 9">
            <a:extLst>
              <a:ext uri="{FF2B5EF4-FFF2-40B4-BE49-F238E27FC236}">
                <a16:creationId xmlns:a16="http://schemas.microsoft.com/office/drawing/2014/main" id="{A3770D9B-7198-474C-9B99-A81230B49E54}"/>
              </a:ext>
            </a:extLst>
          </p:cNvPr>
          <p:cNvSpPr txBox="1"/>
          <p:nvPr/>
        </p:nvSpPr>
        <p:spPr>
          <a:xfrm>
            <a:off x="1219200" y="1996675"/>
            <a:ext cx="9741074" cy="523220"/>
          </a:xfrm>
          <a:prstGeom prst="rect">
            <a:avLst/>
          </a:prstGeom>
          <a:noFill/>
        </p:spPr>
        <p:txBody>
          <a:bodyPr wrap="square" rtlCol="0">
            <a:spAutoFit/>
          </a:bodyPr>
          <a:lstStyle/>
          <a:p>
            <a:pPr algn="just"/>
            <a:endParaRPr lang="es-MX" sz="2800" b="1" dirty="0"/>
          </a:p>
        </p:txBody>
      </p:sp>
      <p:pic>
        <p:nvPicPr>
          <p:cNvPr id="4" name="Imagen 3">
            <a:extLst>
              <a:ext uri="{FF2B5EF4-FFF2-40B4-BE49-F238E27FC236}">
                <a16:creationId xmlns:a16="http://schemas.microsoft.com/office/drawing/2014/main" id="{4591534F-6919-4316-AB5C-FB13C2DA463C}"/>
              </a:ext>
            </a:extLst>
          </p:cNvPr>
          <p:cNvPicPr>
            <a:picLocks noChangeAspect="1"/>
          </p:cNvPicPr>
          <p:nvPr/>
        </p:nvPicPr>
        <p:blipFill>
          <a:blip r:embed="rId2"/>
          <a:srcRect/>
          <a:stretch/>
        </p:blipFill>
        <p:spPr>
          <a:xfrm>
            <a:off x="9357940" y="311312"/>
            <a:ext cx="1484231" cy="1484231"/>
          </a:xfrm>
          <a:prstGeom prst="rect">
            <a:avLst/>
          </a:prstGeom>
        </p:spPr>
      </p:pic>
      <p:pic>
        <p:nvPicPr>
          <p:cNvPr id="5" name="Imagen 4">
            <a:extLst>
              <a:ext uri="{FF2B5EF4-FFF2-40B4-BE49-F238E27FC236}">
                <a16:creationId xmlns:a16="http://schemas.microsoft.com/office/drawing/2014/main" id="{D869426C-AF95-4C25-A1A6-31A7459F019A}"/>
              </a:ext>
            </a:extLst>
          </p:cNvPr>
          <p:cNvPicPr>
            <a:picLocks noChangeAspect="1"/>
          </p:cNvPicPr>
          <p:nvPr/>
        </p:nvPicPr>
        <p:blipFill>
          <a:blip r:embed="rId3"/>
          <a:stretch>
            <a:fillRect/>
          </a:stretch>
        </p:blipFill>
        <p:spPr>
          <a:xfrm>
            <a:off x="3180943" y="2519895"/>
            <a:ext cx="5830114" cy="3124636"/>
          </a:xfrm>
          <a:prstGeom prst="rect">
            <a:avLst/>
          </a:prstGeom>
        </p:spPr>
      </p:pic>
    </p:spTree>
    <p:extLst>
      <p:ext uri="{BB962C8B-B14F-4D97-AF65-F5344CB8AC3E}">
        <p14:creationId xmlns:p14="http://schemas.microsoft.com/office/powerpoint/2010/main" val="73636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HTML</a:t>
            </a:r>
            <a:endParaRPr lang="es-CO" dirty="0"/>
          </a:p>
        </p:txBody>
      </p:sp>
      <p:sp>
        <p:nvSpPr>
          <p:cNvPr id="10" name="CuadroTexto 9">
            <a:extLst>
              <a:ext uri="{FF2B5EF4-FFF2-40B4-BE49-F238E27FC236}">
                <a16:creationId xmlns:a16="http://schemas.microsoft.com/office/drawing/2014/main" id="{A3770D9B-7198-474C-9B99-A81230B49E54}"/>
              </a:ext>
            </a:extLst>
          </p:cNvPr>
          <p:cNvSpPr txBox="1"/>
          <p:nvPr/>
        </p:nvSpPr>
        <p:spPr>
          <a:xfrm>
            <a:off x="1219200" y="1996675"/>
            <a:ext cx="9741074" cy="4524315"/>
          </a:xfrm>
          <a:prstGeom prst="rect">
            <a:avLst/>
          </a:prstGeom>
          <a:noFill/>
        </p:spPr>
        <p:txBody>
          <a:bodyPr wrap="square" rtlCol="0">
            <a:spAutoFit/>
          </a:bodyPr>
          <a:lstStyle/>
          <a:p>
            <a:pPr algn="just"/>
            <a:r>
              <a:rPr lang="es-MX" sz="3200" b="1" dirty="0"/>
              <a:t>Etiquetando Elementos(LABEL)</a:t>
            </a:r>
          </a:p>
          <a:p>
            <a:pPr algn="just"/>
            <a:r>
              <a:rPr lang="es-MX" sz="3200" dirty="0"/>
              <a:t>El elemento &lt;LABEL&gt; representa un texto estático para identificar un elemento dentro de un formulario.</a:t>
            </a:r>
          </a:p>
          <a:p>
            <a:pPr algn="just"/>
            <a:endParaRPr lang="es-MX" sz="3200" dirty="0"/>
          </a:p>
          <a:p>
            <a:pPr algn="just"/>
            <a:r>
              <a:rPr lang="es-MX" sz="3200" dirty="0"/>
              <a:t>Un &lt;LABEL&gt; se usa también para ayudar a seleccionar elementos de tipo Radio o </a:t>
            </a:r>
            <a:r>
              <a:rPr lang="es-MX" sz="3200" dirty="0" err="1"/>
              <a:t>Checkbox</a:t>
            </a:r>
            <a:r>
              <a:rPr lang="es-MX" sz="3200" dirty="0"/>
              <a:t>.</a:t>
            </a:r>
          </a:p>
          <a:p>
            <a:pPr algn="just"/>
            <a:endParaRPr lang="es-MX" sz="3200" dirty="0"/>
          </a:p>
          <a:p>
            <a:pPr algn="just"/>
            <a:r>
              <a:rPr lang="es-MX" sz="3200" dirty="0"/>
              <a:t>Un &lt;LABEL&gt; siempre está asociado a un elemento del formulario.</a:t>
            </a:r>
          </a:p>
        </p:txBody>
      </p:sp>
      <p:pic>
        <p:nvPicPr>
          <p:cNvPr id="4" name="Imagen 3">
            <a:extLst>
              <a:ext uri="{FF2B5EF4-FFF2-40B4-BE49-F238E27FC236}">
                <a16:creationId xmlns:a16="http://schemas.microsoft.com/office/drawing/2014/main" id="{4591534F-6919-4316-AB5C-FB13C2DA463C}"/>
              </a:ext>
            </a:extLst>
          </p:cNvPr>
          <p:cNvPicPr>
            <a:picLocks noChangeAspect="1"/>
          </p:cNvPicPr>
          <p:nvPr/>
        </p:nvPicPr>
        <p:blipFill>
          <a:blip r:embed="rId2"/>
          <a:srcRect/>
          <a:stretch/>
        </p:blipFill>
        <p:spPr>
          <a:xfrm>
            <a:off x="9357940" y="311312"/>
            <a:ext cx="1484231" cy="1484231"/>
          </a:xfrm>
          <a:prstGeom prst="rect">
            <a:avLst/>
          </a:prstGeom>
        </p:spPr>
      </p:pic>
    </p:spTree>
    <p:extLst>
      <p:ext uri="{BB962C8B-B14F-4D97-AF65-F5344CB8AC3E}">
        <p14:creationId xmlns:p14="http://schemas.microsoft.com/office/powerpoint/2010/main" val="1907341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HTML</a:t>
            </a:r>
            <a:endParaRPr lang="es-CO" dirty="0"/>
          </a:p>
        </p:txBody>
      </p:sp>
      <p:sp>
        <p:nvSpPr>
          <p:cNvPr id="10" name="CuadroTexto 9">
            <a:extLst>
              <a:ext uri="{FF2B5EF4-FFF2-40B4-BE49-F238E27FC236}">
                <a16:creationId xmlns:a16="http://schemas.microsoft.com/office/drawing/2014/main" id="{A3770D9B-7198-474C-9B99-A81230B49E54}"/>
              </a:ext>
            </a:extLst>
          </p:cNvPr>
          <p:cNvSpPr txBox="1"/>
          <p:nvPr/>
        </p:nvSpPr>
        <p:spPr>
          <a:xfrm>
            <a:off x="1219200" y="1996675"/>
            <a:ext cx="9741074" cy="584775"/>
          </a:xfrm>
          <a:prstGeom prst="rect">
            <a:avLst/>
          </a:prstGeom>
          <a:noFill/>
        </p:spPr>
        <p:txBody>
          <a:bodyPr wrap="square" rtlCol="0">
            <a:spAutoFit/>
          </a:bodyPr>
          <a:lstStyle/>
          <a:p>
            <a:pPr algn="just"/>
            <a:r>
              <a:rPr lang="es-MX" sz="3200" b="1" dirty="0"/>
              <a:t>Etiquetando Elementos(LABEL)</a:t>
            </a:r>
          </a:p>
        </p:txBody>
      </p:sp>
      <p:pic>
        <p:nvPicPr>
          <p:cNvPr id="4" name="Imagen 3">
            <a:extLst>
              <a:ext uri="{FF2B5EF4-FFF2-40B4-BE49-F238E27FC236}">
                <a16:creationId xmlns:a16="http://schemas.microsoft.com/office/drawing/2014/main" id="{4591534F-6919-4316-AB5C-FB13C2DA463C}"/>
              </a:ext>
            </a:extLst>
          </p:cNvPr>
          <p:cNvPicPr>
            <a:picLocks noChangeAspect="1"/>
          </p:cNvPicPr>
          <p:nvPr/>
        </p:nvPicPr>
        <p:blipFill>
          <a:blip r:embed="rId2"/>
          <a:srcRect/>
          <a:stretch/>
        </p:blipFill>
        <p:spPr>
          <a:xfrm>
            <a:off x="9357940" y="311312"/>
            <a:ext cx="1484231" cy="1484231"/>
          </a:xfrm>
          <a:prstGeom prst="rect">
            <a:avLst/>
          </a:prstGeom>
        </p:spPr>
      </p:pic>
      <p:pic>
        <p:nvPicPr>
          <p:cNvPr id="5" name="Imagen 4">
            <a:extLst>
              <a:ext uri="{FF2B5EF4-FFF2-40B4-BE49-F238E27FC236}">
                <a16:creationId xmlns:a16="http://schemas.microsoft.com/office/drawing/2014/main" id="{3B3C001D-C1E7-4A46-96AC-C75233F89838}"/>
              </a:ext>
            </a:extLst>
          </p:cNvPr>
          <p:cNvPicPr>
            <a:picLocks noChangeAspect="1"/>
          </p:cNvPicPr>
          <p:nvPr/>
        </p:nvPicPr>
        <p:blipFill>
          <a:blip r:embed="rId3"/>
          <a:stretch>
            <a:fillRect/>
          </a:stretch>
        </p:blipFill>
        <p:spPr>
          <a:xfrm>
            <a:off x="1582457" y="3758736"/>
            <a:ext cx="9027085" cy="1371823"/>
          </a:xfrm>
          <a:prstGeom prst="rect">
            <a:avLst/>
          </a:prstGeom>
        </p:spPr>
      </p:pic>
    </p:spTree>
    <p:extLst>
      <p:ext uri="{BB962C8B-B14F-4D97-AF65-F5344CB8AC3E}">
        <p14:creationId xmlns:p14="http://schemas.microsoft.com/office/powerpoint/2010/main" val="1981814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HTML</a:t>
            </a:r>
            <a:endParaRPr lang="es-CO" dirty="0"/>
          </a:p>
        </p:txBody>
      </p:sp>
      <p:sp>
        <p:nvSpPr>
          <p:cNvPr id="10" name="CuadroTexto 9">
            <a:extLst>
              <a:ext uri="{FF2B5EF4-FFF2-40B4-BE49-F238E27FC236}">
                <a16:creationId xmlns:a16="http://schemas.microsoft.com/office/drawing/2014/main" id="{A3770D9B-7198-474C-9B99-A81230B49E54}"/>
              </a:ext>
            </a:extLst>
          </p:cNvPr>
          <p:cNvSpPr txBox="1"/>
          <p:nvPr/>
        </p:nvSpPr>
        <p:spPr>
          <a:xfrm>
            <a:off x="1219200" y="1996675"/>
            <a:ext cx="9741074" cy="3046988"/>
          </a:xfrm>
          <a:prstGeom prst="rect">
            <a:avLst/>
          </a:prstGeom>
          <a:noFill/>
        </p:spPr>
        <p:txBody>
          <a:bodyPr wrap="square" rtlCol="0">
            <a:spAutoFit/>
          </a:bodyPr>
          <a:lstStyle/>
          <a:p>
            <a:pPr algn="just"/>
            <a:r>
              <a:rPr lang="es-MX" sz="3200" b="1" dirty="0"/>
              <a:t>Agrupando Elementos(FIELDSET)</a:t>
            </a:r>
          </a:p>
          <a:p>
            <a:pPr algn="just"/>
            <a:r>
              <a:rPr lang="es-MX" sz="3200" dirty="0"/>
              <a:t>El elemento &lt;FIELDSET&gt; representa un grupo de elementos de formulario relacionados.</a:t>
            </a:r>
          </a:p>
          <a:p>
            <a:pPr algn="just"/>
            <a:endParaRPr lang="es-MX" sz="3200" dirty="0"/>
          </a:p>
          <a:p>
            <a:pPr algn="just"/>
            <a:r>
              <a:rPr lang="es-MX" sz="3200" dirty="0"/>
              <a:t>Se puede agregar un título al conjunto de elementos usando la etiqueta &lt;LEGEND&gt;</a:t>
            </a:r>
          </a:p>
        </p:txBody>
      </p:sp>
      <p:pic>
        <p:nvPicPr>
          <p:cNvPr id="4" name="Imagen 3">
            <a:extLst>
              <a:ext uri="{FF2B5EF4-FFF2-40B4-BE49-F238E27FC236}">
                <a16:creationId xmlns:a16="http://schemas.microsoft.com/office/drawing/2014/main" id="{4591534F-6919-4316-AB5C-FB13C2DA463C}"/>
              </a:ext>
            </a:extLst>
          </p:cNvPr>
          <p:cNvPicPr>
            <a:picLocks noChangeAspect="1"/>
          </p:cNvPicPr>
          <p:nvPr/>
        </p:nvPicPr>
        <p:blipFill>
          <a:blip r:embed="rId2"/>
          <a:srcRect/>
          <a:stretch/>
        </p:blipFill>
        <p:spPr>
          <a:xfrm>
            <a:off x="9357940" y="311312"/>
            <a:ext cx="1484231" cy="1484231"/>
          </a:xfrm>
          <a:prstGeom prst="rect">
            <a:avLst/>
          </a:prstGeom>
        </p:spPr>
      </p:pic>
    </p:spTree>
    <p:extLst>
      <p:ext uri="{BB962C8B-B14F-4D97-AF65-F5344CB8AC3E}">
        <p14:creationId xmlns:p14="http://schemas.microsoft.com/office/powerpoint/2010/main" val="1562210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HTML</a:t>
            </a:r>
            <a:endParaRPr lang="es-CO" dirty="0"/>
          </a:p>
        </p:txBody>
      </p:sp>
      <p:sp>
        <p:nvSpPr>
          <p:cNvPr id="10" name="CuadroTexto 9">
            <a:extLst>
              <a:ext uri="{FF2B5EF4-FFF2-40B4-BE49-F238E27FC236}">
                <a16:creationId xmlns:a16="http://schemas.microsoft.com/office/drawing/2014/main" id="{A3770D9B-7198-474C-9B99-A81230B49E54}"/>
              </a:ext>
            </a:extLst>
          </p:cNvPr>
          <p:cNvSpPr txBox="1"/>
          <p:nvPr/>
        </p:nvSpPr>
        <p:spPr>
          <a:xfrm>
            <a:off x="1219200" y="1996675"/>
            <a:ext cx="9741074" cy="584775"/>
          </a:xfrm>
          <a:prstGeom prst="rect">
            <a:avLst/>
          </a:prstGeom>
          <a:noFill/>
        </p:spPr>
        <p:txBody>
          <a:bodyPr wrap="square" rtlCol="0">
            <a:spAutoFit/>
          </a:bodyPr>
          <a:lstStyle/>
          <a:p>
            <a:pPr algn="just"/>
            <a:r>
              <a:rPr lang="es-MX" sz="3200" b="1" dirty="0"/>
              <a:t>Agrupando Elementos(FIELDSET)</a:t>
            </a:r>
          </a:p>
        </p:txBody>
      </p:sp>
      <p:pic>
        <p:nvPicPr>
          <p:cNvPr id="4" name="Imagen 3">
            <a:extLst>
              <a:ext uri="{FF2B5EF4-FFF2-40B4-BE49-F238E27FC236}">
                <a16:creationId xmlns:a16="http://schemas.microsoft.com/office/drawing/2014/main" id="{4591534F-6919-4316-AB5C-FB13C2DA463C}"/>
              </a:ext>
            </a:extLst>
          </p:cNvPr>
          <p:cNvPicPr>
            <a:picLocks noChangeAspect="1"/>
          </p:cNvPicPr>
          <p:nvPr/>
        </p:nvPicPr>
        <p:blipFill>
          <a:blip r:embed="rId2"/>
          <a:srcRect/>
          <a:stretch/>
        </p:blipFill>
        <p:spPr>
          <a:xfrm>
            <a:off x="9357940" y="311312"/>
            <a:ext cx="1484231" cy="1484231"/>
          </a:xfrm>
          <a:prstGeom prst="rect">
            <a:avLst/>
          </a:prstGeom>
        </p:spPr>
      </p:pic>
      <p:pic>
        <p:nvPicPr>
          <p:cNvPr id="5" name="Imagen 4">
            <a:extLst>
              <a:ext uri="{FF2B5EF4-FFF2-40B4-BE49-F238E27FC236}">
                <a16:creationId xmlns:a16="http://schemas.microsoft.com/office/drawing/2014/main" id="{5152A276-FF13-42F3-A852-6B43741CA503}"/>
              </a:ext>
            </a:extLst>
          </p:cNvPr>
          <p:cNvPicPr>
            <a:picLocks noChangeAspect="1"/>
          </p:cNvPicPr>
          <p:nvPr/>
        </p:nvPicPr>
        <p:blipFill>
          <a:blip r:embed="rId3"/>
          <a:stretch>
            <a:fillRect/>
          </a:stretch>
        </p:blipFill>
        <p:spPr>
          <a:xfrm>
            <a:off x="3000752" y="3246889"/>
            <a:ext cx="6177970" cy="2059323"/>
          </a:xfrm>
          <a:prstGeom prst="rect">
            <a:avLst/>
          </a:prstGeom>
        </p:spPr>
      </p:pic>
    </p:spTree>
    <p:extLst>
      <p:ext uri="{BB962C8B-B14F-4D97-AF65-F5344CB8AC3E}">
        <p14:creationId xmlns:p14="http://schemas.microsoft.com/office/powerpoint/2010/main" val="2684132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HTML</a:t>
            </a:r>
            <a:endParaRPr lang="es-CO" dirty="0"/>
          </a:p>
        </p:txBody>
      </p:sp>
      <p:sp>
        <p:nvSpPr>
          <p:cNvPr id="10" name="CuadroTexto 9">
            <a:extLst>
              <a:ext uri="{FF2B5EF4-FFF2-40B4-BE49-F238E27FC236}">
                <a16:creationId xmlns:a16="http://schemas.microsoft.com/office/drawing/2014/main" id="{A3770D9B-7198-474C-9B99-A81230B49E54}"/>
              </a:ext>
            </a:extLst>
          </p:cNvPr>
          <p:cNvSpPr txBox="1"/>
          <p:nvPr/>
        </p:nvSpPr>
        <p:spPr>
          <a:xfrm>
            <a:off x="1206674" y="1996675"/>
            <a:ext cx="9753600" cy="4031873"/>
          </a:xfrm>
          <a:prstGeom prst="rect">
            <a:avLst/>
          </a:prstGeom>
          <a:noFill/>
        </p:spPr>
        <p:txBody>
          <a:bodyPr wrap="square" rtlCol="0">
            <a:spAutoFit/>
          </a:bodyPr>
          <a:lstStyle/>
          <a:p>
            <a:pPr algn="just"/>
            <a:r>
              <a:rPr lang="es-MX" sz="3200" b="1" dirty="0"/>
              <a:t>Formularios:</a:t>
            </a:r>
          </a:p>
          <a:p>
            <a:pPr marL="457200" indent="-457200" algn="just">
              <a:buFont typeface="Arial" panose="020B0604020202020204" pitchFamily="34" charset="0"/>
              <a:buChar char="•"/>
            </a:pPr>
            <a:r>
              <a:rPr lang="es-MX" sz="3200" dirty="0"/>
              <a:t>Son uno de los principales puntos de interacción entre un usuario y un sitio web o aplicación.</a:t>
            </a:r>
          </a:p>
          <a:p>
            <a:pPr marL="457200" indent="-457200" algn="just">
              <a:buFont typeface="Arial" panose="020B0604020202020204" pitchFamily="34" charset="0"/>
              <a:buChar char="•"/>
            </a:pPr>
            <a:r>
              <a:rPr lang="es-MX" sz="3200" dirty="0"/>
              <a:t>Permiten a los usuarios la introducción de datos, que generalmente se envían a un servidor web para su procesamiento y almacenamiento.</a:t>
            </a:r>
          </a:p>
          <a:p>
            <a:pPr marL="457200" indent="-457200" algn="just">
              <a:buFont typeface="Arial" panose="020B0604020202020204" pitchFamily="34" charset="0"/>
              <a:buChar char="•"/>
            </a:pPr>
            <a:r>
              <a:rPr lang="es-MX" sz="3200" dirty="0"/>
              <a:t>Se usan en el lado del cliente para provocar de alguna manera una actualización inmediata de la interfaz.</a:t>
            </a:r>
          </a:p>
        </p:txBody>
      </p:sp>
      <p:pic>
        <p:nvPicPr>
          <p:cNvPr id="4" name="Imagen 3">
            <a:extLst>
              <a:ext uri="{FF2B5EF4-FFF2-40B4-BE49-F238E27FC236}">
                <a16:creationId xmlns:a16="http://schemas.microsoft.com/office/drawing/2014/main" id="{4591534F-6919-4316-AB5C-FB13C2DA463C}"/>
              </a:ext>
            </a:extLst>
          </p:cNvPr>
          <p:cNvPicPr>
            <a:picLocks noChangeAspect="1"/>
          </p:cNvPicPr>
          <p:nvPr/>
        </p:nvPicPr>
        <p:blipFill>
          <a:blip r:embed="rId2"/>
          <a:srcRect/>
          <a:stretch/>
        </p:blipFill>
        <p:spPr>
          <a:xfrm>
            <a:off x="9357940" y="311312"/>
            <a:ext cx="1484231" cy="1484231"/>
          </a:xfrm>
          <a:prstGeom prst="rect">
            <a:avLst/>
          </a:prstGeom>
        </p:spPr>
      </p:pic>
    </p:spTree>
    <p:extLst>
      <p:ext uri="{BB962C8B-B14F-4D97-AF65-F5344CB8AC3E}">
        <p14:creationId xmlns:p14="http://schemas.microsoft.com/office/powerpoint/2010/main" val="3695598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HTML</a:t>
            </a:r>
            <a:endParaRPr lang="es-CO" dirty="0"/>
          </a:p>
        </p:txBody>
      </p:sp>
      <p:sp>
        <p:nvSpPr>
          <p:cNvPr id="10" name="CuadroTexto 9">
            <a:extLst>
              <a:ext uri="{FF2B5EF4-FFF2-40B4-BE49-F238E27FC236}">
                <a16:creationId xmlns:a16="http://schemas.microsoft.com/office/drawing/2014/main" id="{A3770D9B-7198-474C-9B99-A81230B49E54}"/>
              </a:ext>
            </a:extLst>
          </p:cNvPr>
          <p:cNvSpPr txBox="1"/>
          <p:nvPr/>
        </p:nvSpPr>
        <p:spPr>
          <a:xfrm>
            <a:off x="1219200" y="1996675"/>
            <a:ext cx="9741074" cy="4524315"/>
          </a:xfrm>
          <a:prstGeom prst="rect">
            <a:avLst/>
          </a:prstGeom>
          <a:noFill/>
        </p:spPr>
        <p:txBody>
          <a:bodyPr wrap="square" rtlCol="0">
            <a:spAutoFit/>
          </a:bodyPr>
          <a:lstStyle/>
          <a:p>
            <a:pPr algn="just"/>
            <a:r>
              <a:rPr lang="es-MX" sz="3200" b="1" dirty="0"/>
              <a:t>Eventos para el manejo de formularios</a:t>
            </a:r>
          </a:p>
          <a:p>
            <a:pPr algn="just"/>
            <a:endParaRPr lang="es-MX" sz="3200" dirty="0"/>
          </a:p>
          <a:p>
            <a:pPr algn="just"/>
            <a:r>
              <a:rPr lang="es-MX" sz="2800" b="1" dirty="0"/>
              <a:t>Evento Onclick</a:t>
            </a:r>
          </a:p>
          <a:p>
            <a:pPr algn="just"/>
            <a:r>
              <a:rPr lang="es-MX" sz="2800" dirty="0"/>
              <a:t>Evento que se produce cuando se da clic sobre un elemento (&lt;input type="button"&gt;, &lt;input type="submit"&gt;, &lt;input type="image"&gt;).</a:t>
            </a:r>
          </a:p>
          <a:p>
            <a:pPr algn="just"/>
            <a:endParaRPr lang="es-MX" sz="2800" dirty="0"/>
          </a:p>
          <a:p>
            <a:pPr algn="just"/>
            <a:r>
              <a:rPr lang="es-MX" sz="2800" b="1" dirty="0"/>
              <a:t>Evento Onchange</a:t>
            </a:r>
          </a:p>
          <a:p>
            <a:pPr algn="just"/>
            <a:r>
              <a:rPr lang="es-MX" sz="2800" dirty="0"/>
              <a:t>Evento que se produce cuando el usuario cambia el valor de un elemento de texto (&lt;input type="text"&gt; o &lt;textarea&gt;).</a:t>
            </a:r>
          </a:p>
        </p:txBody>
      </p:sp>
      <p:pic>
        <p:nvPicPr>
          <p:cNvPr id="4" name="Imagen 3">
            <a:extLst>
              <a:ext uri="{FF2B5EF4-FFF2-40B4-BE49-F238E27FC236}">
                <a16:creationId xmlns:a16="http://schemas.microsoft.com/office/drawing/2014/main" id="{4591534F-6919-4316-AB5C-FB13C2DA463C}"/>
              </a:ext>
            </a:extLst>
          </p:cNvPr>
          <p:cNvPicPr>
            <a:picLocks noChangeAspect="1"/>
          </p:cNvPicPr>
          <p:nvPr/>
        </p:nvPicPr>
        <p:blipFill>
          <a:blip r:embed="rId2"/>
          <a:srcRect/>
          <a:stretch/>
        </p:blipFill>
        <p:spPr>
          <a:xfrm>
            <a:off x="9357940" y="311312"/>
            <a:ext cx="1484231" cy="1484231"/>
          </a:xfrm>
          <a:prstGeom prst="rect">
            <a:avLst/>
          </a:prstGeom>
        </p:spPr>
      </p:pic>
    </p:spTree>
    <p:extLst>
      <p:ext uri="{BB962C8B-B14F-4D97-AF65-F5344CB8AC3E}">
        <p14:creationId xmlns:p14="http://schemas.microsoft.com/office/powerpoint/2010/main" val="938710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HTML</a:t>
            </a:r>
            <a:endParaRPr lang="es-CO" dirty="0"/>
          </a:p>
        </p:txBody>
      </p:sp>
      <p:sp>
        <p:nvSpPr>
          <p:cNvPr id="10" name="CuadroTexto 9">
            <a:extLst>
              <a:ext uri="{FF2B5EF4-FFF2-40B4-BE49-F238E27FC236}">
                <a16:creationId xmlns:a16="http://schemas.microsoft.com/office/drawing/2014/main" id="{A3770D9B-7198-474C-9B99-A81230B49E54}"/>
              </a:ext>
            </a:extLst>
          </p:cNvPr>
          <p:cNvSpPr txBox="1"/>
          <p:nvPr/>
        </p:nvSpPr>
        <p:spPr>
          <a:xfrm>
            <a:off x="1219200" y="1996675"/>
            <a:ext cx="9741074" cy="3970318"/>
          </a:xfrm>
          <a:prstGeom prst="rect">
            <a:avLst/>
          </a:prstGeom>
          <a:noFill/>
        </p:spPr>
        <p:txBody>
          <a:bodyPr wrap="square" rtlCol="0">
            <a:spAutoFit/>
          </a:bodyPr>
          <a:lstStyle/>
          <a:p>
            <a:pPr algn="just"/>
            <a:r>
              <a:rPr lang="es-MX" sz="2800" b="1" dirty="0"/>
              <a:t>Evento Onfocus</a:t>
            </a:r>
          </a:p>
          <a:p>
            <a:pPr algn="just"/>
            <a:r>
              <a:rPr lang="es-MX" sz="2800" dirty="0"/>
              <a:t>Evento que se produce cuando el usuario selecciona un elemento del formulario.</a:t>
            </a:r>
          </a:p>
          <a:p>
            <a:pPr algn="just"/>
            <a:endParaRPr lang="es-MX" sz="2800" dirty="0"/>
          </a:p>
          <a:p>
            <a:pPr algn="just"/>
            <a:r>
              <a:rPr lang="es-MX" sz="2800" b="1" dirty="0"/>
              <a:t>Evento Onblur</a:t>
            </a:r>
          </a:p>
          <a:p>
            <a:pPr algn="just"/>
            <a:r>
              <a:rPr lang="es-MX" sz="2800" dirty="0"/>
              <a:t>Evento complementario de onfocus, ya que se produce cuando el usuario ha deseleccionado un elemento por haber seleccionado otro elemento del formulario. También funciona de modo que el objeto anterior "se ha perdido el foco".</a:t>
            </a:r>
          </a:p>
        </p:txBody>
      </p:sp>
      <p:pic>
        <p:nvPicPr>
          <p:cNvPr id="4" name="Imagen 3">
            <a:extLst>
              <a:ext uri="{FF2B5EF4-FFF2-40B4-BE49-F238E27FC236}">
                <a16:creationId xmlns:a16="http://schemas.microsoft.com/office/drawing/2014/main" id="{4591534F-6919-4316-AB5C-FB13C2DA463C}"/>
              </a:ext>
            </a:extLst>
          </p:cNvPr>
          <p:cNvPicPr>
            <a:picLocks noChangeAspect="1"/>
          </p:cNvPicPr>
          <p:nvPr/>
        </p:nvPicPr>
        <p:blipFill>
          <a:blip r:embed="rId2"/>
          <a:srcRect/>
          <a:stretch/>
        </p:blipFill>
        <p:spPr>
          <a:xfrm>
            <a:off x="9357940" y="311312"/>
            <a:ext cx="1484231" cy="1484231"/>
          </a:xfrm>
          <a:prstGeom prst="rect">
            <a:avLst/>
          </a:prstGeom>
        </p:spPr>
      </p:pic>
    </p:spTree>
    <p:extLst>
      <p:ext uri="{BB962C8B-B14F-4D97-AF65-F5344CB8AC3E}">
        <p14:creationId xmlns:p14="http://schemas.microsoft.com/office/powerpoint/2010/main" val="2893096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HTML</a:t>
            </a:r>
            <a:endParaRPr lang="es-CO" dirty="0"/>
          </a:p>
        </p:txBody>
      </p:sp>
      <p:sp>
        <p:nvSpPr>
          <p:cNvPr id="10" name="CuadroTexto 9">
            <a:extLst>
              <a:ext uri="{FF2B5EF4-FFF2-40B4-BE49-F238E27FC236}">
                <a16:creationId xmlns:a16="http://schemas.microsoft.com/office/drawing/2014/main" id="{A3770D9B-7198-474C-9B99-A81230B49E54}"/>
              </a:ext>
            </a:extLst>
          </p:cNvPr>
          <p:cNvSpPr txBox="1"/>
          <p:nvPr/>
        </p:nvSpPr>
        <p:spPr>
          <a:xfrm>
            <a:off x="1219200" y="1996675"/>
            <a:ext cx="9741074" cy="3970318"/>
          </a:xfrm>
          <a:prstGeom prst="rect">
            <a:avLst/>
          </a:prstGeom>
          <a:noFill/>
        </p:spPr>
        <p:txBody>
          <a:bodyPr wrap="square" rtlCol="0">
            <a:spAutoFit/>
          </a:bodyPr>
          <a:lstStyle/>
          <a:p>
            <a:pPr algn="just"/>
            <a:r>
              <a:rPr lang="es-MX" sz="2800" b="1" dirty="0"/>
              <a:t>Evento Onfocus</a:t>
            </a:r>
          </a:p>
          <a:p>
            <a:pPr algn="just"/>
            <a:r>
              <a:rPr lang="es-MX" sz="2800" dirty="0"/>
              <a:t>Evento que se produce cuando el usuario selecciona un elemento del formulario.</a:t>
            </a:r>
          </a:p>
          <a:p>
            <a:pPr algn="just"/>
            <a:endParaRPr lang="es-MX" sz="2800" dirty="0"/>
          </a:p>
          <a:p>
            <a:pPr algn="just"/>
            <a:r>
              <a:rPr lang="es-MX" sz="2800" b="1" dirty="0"/>
              <a:t>Evento Onblur</a:t>
            </a:r>
          </a:p>
          <a:p>
            <a:pPr algn="just"/>
            <a:r>
              <a:rPr lang="es-MX" sz="2800" dirty="0"/>
              <a:t>Evento complementario de onfocus, ya que se produce cuando el usuario ha deseleccionado un elemento por haber seleccionado otro elemento del formulario. También funciona de modo que el objeto anterior "se ha perdido el foco".</a:t>
            </a:r>
          </a:p>
        </p:txBody>
      </p:sp>
      <p:pic>
        <p:nvPicPr>
          <p:cNvPr id="4" name="Imagen 3">
            <a:extLst>
              <a:ext uri="{FF2B5EF4-FFF2-40B4-BE49-F238E27FC236}">
                <a16:creationId xmlns:a16="http://schemas.microsoft.com/office/drawing/2014/main" id="{4591534F-6919-4316-AB5C-FB13C2DA463C}"/>
              </a:ext>
            </a:extLst>
          </p:cNvPr>
          <p:cNvPicPr>
            <a:picLocks noChangeAspect="1"/>
          </p:cNvPicPr>
          <p:nvPr/>
        </p:nvPicPr>
        <p:blipFill>
          <a:blip r:embed="rId2"/>
          <a:srcRect/>
          <a:stretch/>
        </p:blipFill>
        <p:spPr>
          <a:xfrm>
            <a:off x="9357940" y="311312"/>
            <a:ext cx="1484231" cy="1484231"/>
          </a:xfrm>
          <a:prstGeom prst="rect">
            <a:avLst/>
          </a:prstGeom>
        </p:spPr>
      </p:pic>
    </p:spTree>
    <p:extLst>
      <p:ext uri="{BB962C8B-B14F-4D97-AF65-F5344CB8AC3E}">
        <p14:creationId xmlns:p14="http://schemas.microsoft.com/office/powerpoint/2010/main" val="3164662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Interfaz de usuario gráfica, Texto, Aplicación&#10;&#10;Descripción generada automáticamente">
            <a:extLst>
              <a:ext uri="{FF2B5EF4-FFF2-40B4-BE49-F238E27FC236}">
                <a16:creationId xmlns:a16="http://schemas.microsoft.com/office/drawing/2014/main" id="{C56FC406-BA5D-CB4E-8D1C-EEA4A245E74A}"/>
              </a:ext>
            </a:extLst>
          </p:cNvPr>
          <p:cNvPicPr>
            <a:picLocks noChangeAspect="1"/>
          </p:cNvPicPr>
          <p:nvPr/>
        </p:nvPicPr>
        <p:blipFill>
          <a:blip r:embed="rId2"/>
          <a:stretch>
            <a:fillRect/>
          </a:stretch>
        </p:blipFill>
        <p:spPr>
          <a:xfrm>
            <a:off x="0" y="8306"/>
            <a:ext cx="12192000" cy="6841388"/>
          </a:xfrm>
          <a:prstGeom prst="rect">
            <a:avLst/>
          </a:prstGeom>
        </p:spPr>
      </p:pic>
    </p:spTree>
    <p:extLst>
      <p:ext uri="{BB962C8B-B14F-4D97-AF65-F5344CB8AC3E}">
        <p14:creationId xmlns:p14="http://schemas.microsoft.com/office/powerpoint/2010/main" val="4076813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HTML</a:t>
            </a:r>
            <a:endParaRPr lang="es-CO" dirty="0"/>
          </a:p>
        </p:txBody>
      </p:sp>
      <p:sp>
        <p:nvSpPr>
          <p:cNvPr id="10" name="CuadroTexto 9">
            <a:extLst>
              <a:ext uri="{FF2B5EF4-FFF2-40B4-BE49-F238E27FC236}">
                <a16:creationId xmlns:a16="http://schemas.microsoft.com/office/drawing/2014/main" id="{A3770D9B-7198-474C-9B99-A81230B49E54}"/>
              </a:ext>
            </a:extLst>
          </p:cNvPr>
          <p:cNvSpPr txBox="1"/>
          <p:nvPr/>
        </p:nvSpPr>
        <p:spPr>
          <a:xfrm>
            <a:off x="1206674" y="1996675"/>
            <a:ext cx="9753600" cy="4031873"/>
          </a:xfrm>
          <a:prstGeom prst="rect">
            <a:avLst/>
          </a:prstGeom>
          <a:noFill/>
        </p:spPr>
        <p:txBody>
          <a:bodyPr wrap="square" rtlCol="0">
            <a:spAutoFit/>
          </a:bodyPr>
          <a:lstStyle/>
          <a:p>
            <a:pPr algn="just"/>
            <a:r>
              <a:rPr lang="es-MX" sz="3200" dirty="0"/>
              <a:t>Dentro de un formulario podemos encontrar los siguientes elementos:</a:t>
            </a:r>
          </a:p>
          <a:p>
            <a:pPr algn="just"/>
            <a:endParaRPr lang="es-MX" sz="3200" dirty="0"/>
          </a:p>
          <a:p>
            <a:pPr marL="457200" indent="-457200" algn="just">
              <a:buFont typeface="Arial" panose="020B0604020202020204" pitchFamily="34" charset="0"/>
              <a:buChar char="•"/>
            </a:pPr>
            <a:r>
              <a:rPr lang="es-MX" sz="3200" dirty="0"/>
              <a:t>Declaración del formulario (FORM)</a:t>
            </a:r>
          </a:p>
          <a:p>
            <a:pPr marL="457200" indent="-457200" algn="just">
              <a:buFont typeface="Arial" panose="020B0604020202020204" pitchFamily="34" charset="0"/>
              <a:buChar char="•"/>
            </a:pPr>
            <a:r>
              <a:rPr lang="es-MX" sz="3200" dirty="0"/>
              <a:t>Campos de entrada (INPUT)</a:t>
            </a:r>
          </a:p>
          <a:p>
            <a:pPr marL="457200" indent="-457200" algn="just">
              <a:buFont typeface="Arial" panose="020B0604020202020204" pitchFamily="34" charset="0"/>
              <a:buChar char="•"/>
            </a:pPr>
            <a:r>
              <a:rPr lang="es-MX" sz="3200" dirty="0"/>
              <a:t>Campo de selección (SELECT)</a:t>
            </a:r>
          </a:p>
          <a:p>
            <a:pPr marL="457200" indent="-457200" algn="just">
              <a:buFont typeface="Arial" panose="020B0604020202020204" pitchFamily="34" charset="0"/>
              <a:buChar char="•"/>
            </a:pPr>
            <a:r>
              <a:rPr lang="es-MX" sz="3200" dirty="0"/>
              <a:t>Área de texto (TEXTAREA)</a:t>
            </a:r>
          </a:p>
          <a:p>
            <a:pPr marL="457200" indent="-457200" algn="just">
              <a:buFont typeface="Arial" panose="020B0604020202020204" pitchFamily="34" charset="0"/>
              <a:buChar char="•"/>
            </a:pPr>
            <a:r>
              <a:rPr lang="es-MX" sz="3200" dirty="0"/>
              <a:t>Botones (BUTTON)</a:t>
            </a:r>
          </a:p>
        </p:txBody>
      </p:sp>
      <p:pic>
        <p:nvPicPr>
          <p:cNvPr id="4" name="Imagen 3">
            <a:extLst>
              <a:ext uri="{FF2B5EF4-FFF2-40B4-BE49-F238E27FC236}">
                <a16:creationId xmlns:a16="http://schemas.microsoft.com/office/drawing/2014/main" id="{4591534F-6919-4316-AB5C-FB13C2DA463C}"/>
              </a:ext>
            </a:extLst>
          </p:cNvPr>
          <p:cNvPicPr>
            <a:picLocks noChangeAspect="1"/>
          </p:cNvPicPr>
          <p:nvPr/>
        </p:nvPicPr>
        <p:blipFill>
          <a:blip r:embed="rId2"/>
          <a:srcRect/>
          <a:stretch/>
        </p:blipFill>
        <p:spPr>
          <a:xfrm>
            <a:off x="9357940" y="311312"/>
            <a:ext cx="1484231" cy="1484231"/>
          </a:xfrm>
          <a:prstGeom prst="rect">
            <a:avLst/>
          </a:prstGeom>
        </p:spPr>
      </p:pic>
    </p:spTree>
    <p:extLst>
      <p:ext uri="{BB962C8B-B14F-4D97-AF65-F5344CB8AC3E}">
        <p14:creationId xmlns:p14="http://schemas.microsoft.com/office/powerpoint/2010/main" val="657221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HTML</a:t>
            </a:r>
            <a:endParaRPr lang="es-CO" dirty="0"/>
          </a:p>
        </p:txBody>
      </p:sp>
      <p:sp>
        <p:nvSpPr>
          <p:cNvPr id="10" name="CuadroTexto 9">
            <a:extLst>
              <a:ext uri="{FF2B5EF4-FFF2-40B4-BE49-F238E27FC236}">
                <a16:creationId xmlns:a16="http://schemas.microsoft.com/office/drawing/2014/main" id="{A3770D9B-7198-474C-9B99-A81230B49E54}"/>
              </a:ext>
            </a:extLst>
          </p:cNvPr>
          <p:cNvSpPr txBox="1"/>
          <p:nvPr/>
        </p:nvSpPr>
        <p:spPr>
          <a:xfrm>
            <a:off x="1206674" y="1996675"/>
            <a:ext cx="9753600" cy="3539430"/>
          </a:xfrm>
          <a:prstGeom prst="rect">
            <a:avLst/>
          </a:prstGeom>
          <a:noFill/>
        </p:spPr>
        <p:txBody>
          <a:bodyPr wrap="square" rtlCol="0">
            <a:spAutoFit/>
          </a:bodyPr>
          <a:lstStyle/>
          <a:p>
            <a:pPr algn="just"/>
            <a:r>
              <a:rPr lang="es-MX" sz="3200" b="1" dirty="0"/>
              <a:t>Declaración del Formulario (FORM)</a:t>
            </a:r>
          </a:p>
          <a:p>
            <a:pPr algn="just"/>
            <a:r>
              <a:rPr lang="es-MX" sz="3200" dirty="0"/>
              <a:t>La declaración del formulario se pone entre las marcas &lt;FORM&gt; y &lt;/FORM&gt;.</a:t>
            </a:r>
          </a:p>
          <a:p>
            <a:pPr algn="just"/>
            <a:endParaRPr lang="es-MX" sz="3200" dirty="0"/>
          </a:p>
          <a:p>
            <a:pPr algn="just"/>
            <a:r>
              <a:rPr lang="es-MX" sz="3200" dirty="0"/>
              <a:t>En su interior aparecen una secuencia de elementos de entrada (input elements), junto con elementos de marcado de estructura del documento.</a:t>
            </a:r>
          </a:p>
        </p:txBody>
      </p:sp>
      <p:pic>
        <p:nvPicPr>
          <p:cNvPr id="4" name="Imagen 3">
            <a:extLst>
              <a:ext uri="{FF2B5EF4-FFF2-40B4-BE49-F238E27FC236}">
                <a16:creationId xmlns:a16="http://schemas.microsoft.com/office/drawing/2014/main" id="{4591534F-6919-4316-AB5C-FB13C2DA463C}"/>
              </a:ext>
            </a:extLst>
          </p:cNvPr>
          <p:cNvPicPr>
            <a:picLocks noChangeAspect="1"/>
          </p:cNvPicPr>
          <p:nvPr/>
        </p:nvPicPr>
        <p:blipFill>
          <a:blip r:embed="rId2"/>
          <a:srcRect/>
          <a:stretch/>
        </p:blipFill>
        <p:spPr>
          <a:xfrm>
            <a:off x="9357940" y="311312"/>
            <a:ext cx="1484231" cy="1484231"/>
          </a:xfrm>
          <a:prstGeom prst="rect">
            <a:avLst/>
          </a:prstGeom>
        </p:spPr>
      </p:pic>
    </p:spTree>
    <p:extLst>
      <p:ext uri="{BB962C8B-B14F-4D97-AF65-F5344CB8AC3E}">
        <p14:creationId xmlns:p14="http://schemas.microsoft.com/office/powerpoint/2010/main" val="1813994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HTML</a:t>
            </a:r>
            <a:endParaRPr lang="es-CO" dirty="0"/>
          </a:p>
        </p:txBody>
      </p:sp>
      <p:sp>
        <p:nvSpPr>
          <p:cNvPr id="10" name="CuadroTexto 9">
            <a:extLst>
              <a:ext uri="{FF2B5EF4-FFF2-40B4-BE49-F238E27FC236}">
                <a16:creationId xmlns:a16="http://schemas.microsoft.com/office/drawing/2014/main" id="{A3770D9B-7198-474C-9B99-A81230B49E54}"/>
              </a:ext>
            </a:extLst>
          </p:cNvPr>
          <p:cNvSpPr txBox="1"/>
          <p:nvPr/>
        </p:nvSpPr>
        <p:spPr>
          <a:xfrm>
            <a:off x="782198" y="1996675"/>
            <a:ext cx="10178076" cy="3724096"/>
          </a:xfrm>
          <a:prstGeom prst="rect">
            <a:avLst/>
          </a:prstGeom>
          <a:noFill/>
        </p:spPr>
        <p:txBody>
          <a:bodyPr wrap="square" rtlCol="0">
            <a:spAutoFit/>
          </a:bodyPr>
          <a:lstStyle/>
          <a:p>
            <a:pPr algn="just"/>
            <a:r>
              <a:rPr lang="es-MX" sz="3200" dirty="0"/>
              <a:t>En la definición del formulario se pueden incluir los siguientes atributos:</a:t>
            </a:r>
          </a:p>
          <a:p>
            <a:pPr algn="just"/>
            <a:endParaRPr lang="es-MX" sz="3200" dirty="0"/>
          </a:p>
          <a:p>
            <a:pPr marL="342900" indent="-342900" algn="just">
              <a:buFont typeface="Arial" panose="020B0604020202020204" pitchFamily="34" charset="0"/>
              <a:buChar char="•"/>
            </a:pPr>
            <a:r>
              <a:rPr lang="es-MX" sz="2800" dirty="0"/>
              <a:t>ACTION. Especifica el URI de la acción asociada al formulario. Si no se especifica, por defecto se asume que el URI es el BASE del documento.</a:t>
            </a:r>
          </a:p>
          <a:p>
            <a:pPr marL="342900" indent="-342900" algn="just">
              <a:buFont typeface="Arial" panose="020B0604020202020204" pitchFamily="34" charset="0"/>
              <a:buChar char="•"/>
            </a:pPr>
            <a:endParaRPr lang="es-MX" sz="2800" dirty="0"/>
          </a:p>
          <a:p>
            <a:pPr marL="342900" indent="-342900" algn="just">
              <a:buFont typeface="Arial" panose="020B0604020202020204" pitchFamily="34" charset="0"/>
              <a:buChar char="•"/>
            </a:pPr>
            <a:r>
              <a:rPr lang="es-MX" sz="2800" dirty="0"/>
              <a:t>METHOD. Indica el método de acceso al URI de la acción.</a:t>
            </a:r>
          </a:p>
        </p:txBody>
      </p:sp>
      <p:pic>
        <p:nvPicPr>
          <p:cNvPr id="4" name="Imagen 3">
            <a:extLst>
              <a:ext uri="{FF2B5EF4-FFF2-40B4-BE49-F238E27FC236}">
                <a16:creationId xmlns:a16="http://schemas.microsoft.com/office/drawing/2014/main" id="{4591534F-6919-4316-AB5C-FB13C2DA463C}"/>
              </a:ext>
            </a:extLst>
          </p:cNvPr>
          <p:cNvPicPr>
            <a:picLocks noChangeAspect="1"/>
          </p:cNvPicPr>
          <p:nvPr/>
        </p:nvPicPr>
        <p:blipFill>
          <a:blip r:embed="rId2"/>
          <a:srcRect/>
          <a:stretch/>
        </p:blipFill>
        <p:spPr>
          <a:xfrm>
            <a:off x="9357940" y="311312"/>
            <a:ext cx="1484231" cy="1484231"/>
          </a:xfrm>
          <a:prstGeom prst="rect">
            <a:avLst/>
          </a:prstGeom>
        </p:spPr>
      </p:pic>
    </p:spTree>
    <p:extLst>
      <p:ext uri="{BB962C8B-B14F-4D97-AF65-F5344CB8AC3E}">
        <p14:creationId xmlns:p14="http://schemas.microsoft.com/office/powerpoint/2010/main" val="132399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HTML</a:t>
            </a:r>
            <a:endParaRPr lang="es-CO" dirty="0"/>
          </a:p>
        </p:txBody>
      </p:sp>
      <p:sp>
        <p:nvSpPr>
          <p:cNvPr id="10" name="CuadroTexto 9">
            <a:extLst>
              <a:ext uri="{FF2B5EF4-FFF2-40B4-BE49-F238E27FC236}">
                <a16:creationId xmlns:a16="http://schemas.microsoft.com/office/drawing/2014/main" id="{A3770D9B-7198-474C-9B99-A81230B49E54}"/>
              </a:ext>
            </a:extLst>
          </p:cNvPr>
          <p:cNvSpPr txBox="1"/>
          <p:nvPr/>
        </p:nvSpPr>
        <p:spPr>
          <a:xfrm>
            <a:off x="782198" y="1996675"/>
            <a:ext cx="10178076" cy="3539430"/>
          </a:xfrm>
          <a:prstGeom prst="rect">
            <a:avLst/>
          </a:prstGeom>
          <a:noFill/>
        </p:spPr>
        <p:txBody>
          <a:bodyPr wrap="square" rtlCol="0">
            <a:spAutoFit/>
          </a:bodyPr>
          <a:lstStyle/>
          <a:p>
            <a:pPr marL="342900" indent="-342900" algn="just">
              <a:buFont typeface="Arial" panose="020B0604020202020204" pitchFamily="34" charset="0"/>
              <a:buChar char="•"/>
            </a:pPr>
            <a:endParaRPr lang="es-MX" sz="2800" dirty="0"/>
          </a:p>
          <a:p>
            <a:pPr marL="342900" indent="-342900" algn="just">
              <a:buFont typeface="Arial" panose="020B0604020202020204" pitchFamily="34" charset="0"/>
              <a:buChar char="•"/>
            </a:pPr>
            <a:r>
              <a:rPr lang="es-MX" sz="2800" dirty="0"/>
              <a:t>ENCTYPE. Especifica el tipo de codificación para el transporte de los pares nombre/valor, excepto en los casos en los que el protocolo no imponga uno.</a:t>
            </a:r>
          </a:p>
          <a:p>
            <a:pPr marL="342900" indent="-342900" algn="just">
              <a:buFont typeface="Arial" panose="020B0604020202020204" pitchFamily="34" charset="0"/>
              <a:buChar char="•"/>
            </a:pPr>
            <a:endParaRPr lang="es-MX" sz="2800" dirty="0"/>
          </a:p>
          <a:p>
            <a:pPr marL="1428750" lvl="2" indent="-514350" algn="just">
              <a:buFont typeface="Courier New" panose="02070309020205020404" pitchFamily="49" charset="0"/>
              <a:buChar char="o"/>
            </a:pPr>
            <a:r>
              <a:rPr lang="es-MX" sz="2800" dirty="0" err="1"/>
              <a:t>application</a:t>
            </a:r>
            <a:r>
              <a:rPr lang="es-MX" sz="2800" dirty="0"/>
              <a:t>/x-www-</a:t>
            </a:r>
            <a:r>
              <a:rPr lang="es-MX" sz="2800" dirty="0" err="1"/>
              <a:t>form</a:t>
            </a:r>
            <a:r>
              <a:rPr lang="es-MX" sz="2800" dirty="0"/>
              <a:t>-</a:t>
            </a:r>
            <a:r>
              <a:rPr lang="es-MX" sz="2800" dirty="0" err="1"/>
              <a:t>urlencoded</a:t>
            </a:r>
            <a:endParaRPr lang="es-MX" sz="2800" dirty="0"/>
          </a:p>
          <a:p>
            <a:pPr marL="1428750" lvl="2" indent="-514350" algn="just">
              <a:buFont typeface="Courier New" panose="02070309020205020404" pitchFamily="49" charset="0"/>
              <a:buChar char="o"/>
            </a:pPr>
            <a:r>
              <a:rPr lang="es-MX" sz="2800" dirty="0" err="1"/>
              <a:t>multipart</a:t>
            </a:r>
            <a:r>
              <a:rPr lang="es-MX" sz="2800" dirty="0"/>
              <a:t>/</a:t>
            </a:r>
            <a:r>
              <a:rPr lang="es-MX" sz="2800" dirty="0" err="1"/>
              <a:t>form</a:t>
            </a:r>
            <a:r>
              <a:rPr lang="es-MX" sz="2800" dirty="0"/>
              <a:t>-data</a:t>
            </a:r>
          </a:p>
          <a:p>
            <a:pPr marL="1428750" lvl="2" indent="-514350" algn="just">
              <a:buFont typeface="Courier New" panose="02070309020205020404" pitchFamily="49" charset="0"/>
              <a:buChar char="o"/>
            </a:pPr>
            <a:r>
              <a:rPr lang="es-MX" sz="2800" dirty="0" err="1"/>
              <a:t>text</a:t>
            </a:r>
            <a:r>
              <a:rPr lang="es-MX" sz="2800" dirty="0"/>
              <a:t>/</a:t>
            </a:r>
            <a:r>
              <a:rPr lang="es-MX" sz="2800" dirty="0" err="1"/>
              <a:t>plain</a:t>
            </a:r>
            <a:endParaRPr lang="es-MX" sz="2800" dirty="0"/>
          </a:p>
        </p:txBody>
      </p:sp>
      <p:pic>
        <p:nvPicPr>
          <p:cNvPr id="4" name="Imagen 3">
            <a:extLst>
              <a:ext uri="{FF2B5EF4-FFF2-40B4-BE49-F238E27FC236}">
                <a16:creationId xmlns:a16="http://schemas.microsoft.com/office/drawing/2014/main" id="{4591534F-6919-4316-AB5C-FB13C2DA463C}"/>
              </a:ext>
            </a:extLst>
          </p:cNvPr>
          <p:cNvPicPr>
            <a:picLocks noChangeAspect="1"/>
          </p:cNvPicPr>
          <p:nvPr/>
        </p:nvPicPr>
        <p:blipFill>
          <a:blip r:embed="rId2"/>
          <a:srcRect/>
          <a:stretch/>
        </p:blipFill>
        <p:spPr>
          <a:xfrm>
            <a:off x="9357940" y="311312"/>
            <a:ext cx="1484231" cy="1484231"/>
          </a:xfrm>
          <a:prstGeom prst="rect">
            <a:avLst/>
          </a:prstGeom>
        </p:spPr>
      </p:pic>
    </p:spTree>
    <p:extLst>
      <p:ext uri="{BB962C8B-B14F-4D97-AF65-F5344CB8AC3E}">
        <p14:creationId xmlns:p14="http://schemas.microsoft.com/office/powerpoint/2010/main" val="4048420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HTML</a:t>
            </a:r>
            <a:endParaRPr lang="es-CO" dirty="0"/>
          </a:p>
        </p:txBody>
      </p:sp>
      <p:sp>
        <p:nvSpPr>
          <p:cNvPr id="10" name="CuadroTexto 9">
            <a:extLst>
              <a:ext uri="{FF2B5EF4-FFF2-40B4-BE49-F238E27FC236}">
                <a16:creationId xmlns:a16="http://schemas.microsoft.com/office/drawing/2014/main" id="{A3770D9B-7198-474C-9B99-A81230B49E54}"/>
              </a:ext>
            </a:extLst>
          </p:cNvPr>
          <p:cNvSpPr txBox="1"/>
          <p:nvPr/>
        </p:nvSpPr>
        <p:spPr>
          <a:xfrm>
            <a:off x="1219200" y="1996675"/>
            <a:ext cx="9741074" cy="3046988"/>
          </a:xfrm>
          <a:prstGeom prst="rect">
            <a:avLst/>
          </a:prstGeom>
          <a:noFill/>
        </p:spPr>
        <p:txBody>
          <a:bodyPr wrap="square" rtlCol="0">
            <a:spAutoFit/>
          </a:bodyPr>
          <a:lstStyle/>
          <a:p>
            <a:pPr algn="just"/>
            <a:r>
              <a:rPr lang="es-MX" sz="3200" b="1" dirty="0"/>
              <a:t>Campo de Entrada (INPUT)</a:t>
            </a:r>
          </a:p>
          <a:p>
            <a:pPr algn="just"/>
            <a:endParaRPr lang="es-MX" sz="3200" dirty="0"/>
          </a:p>
          <a:p>
            <a:pPr algn="just"/>
            <a:r>
              <a:rPr lang="es-MX" sz="3200" dirty="0"/>
              <a:t>El elemento &lt;INPUT&gt; representa un campo de entrada de datos. Los atributos posibles del elemento vienen dados por el valor del atributo TYPE, que determina el tipo de entrada.</a:t>
            </a:r>
          </a:p>
        </p:txBody>
      </p:sp>
      <p:pic>
        <p:nvPicPr>
          <p:cNvPr id="4" name="Imagen 3">
            <a:extLst>
              <a:ext uri="{FF2B5EF4-FFF2-40B4-BE49-F238E27FC236}">
                <a16:creationId xmlns:a16="http://schemas.microsoft.com/office/drawing/2014/main" id="{4591534F-6919-4316-AB5C-FB13C2DA463C}"/>
              </a:ext>
            </a:extLst>
          </p:cNvPr>
          <p:cNvPicPr>
            <a:picLocks noChangeAspect="1"/>
          </p:cNvPicPr>
          <p:nvPr/>
        </p:nvPicPr>
        <p:blipFill>
          <a:blip r:embed="rId2"/>
          <a:srcRect/>
          <a:stretch/>
        </p:blipFill>
        <p:spPr>
          <a:xfrm>
            <a:off x="9357940" y="311312"/>
            <a:ext cx="1484231" cy="1484231"/>
          </a:xfrm>
          <a:prstGeom prst="rect">
            <a:avLst/>
          </a:prstGeom>
        </p:spPr>
      </p:pic>
    </p:spTree>
    <p:extLst>
      <p:ext uri="{BB962C8B-B14F-4D97-AF65-F5344CB8AC3E}">
        <p14:creationId xmlns:p14="http://schemas.microsoft.com/office/powerpoint/2010/main" val="3899743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HTML</a:t>
            </a:r>
            <a:endParaRPr lang="es-CO" dirty="0"/>
          </a:p>
        </p:txBody>
      </p:sp>
      <p:sp>
        <p:nvSpPr>
          <p:cNvPr id="10" name="CuadroTexto 9">
            <a:extLst>
              <a:ext uri="{FF2B5EF4-FFF2-40B4-BE49-F238E27FC236}">
                <a16:creationId xmlns:a16="http://schemas.microsoft.com/office/drawing/2014/main" id="{A3770D9B-7198-474C-9B99-A81230B49E54}"/>
              </a:ext>
            </a:extLst>
          </p:cNvPr>
          <p:cNvSpPr txBox="1"/>
          <p:nvPr/>
        </p:nvSpPr>
        <p:spPr>
          <a:xfrm>
            <a:off x="1219200" y="1996675"/>
            <a:ext cx="9741074" cy="4093428"/>
          </a:xfrm>
          <a:prstGeom prst="rect">
            <a:avLst/>
          </a:prstGeom>
          <a:noFill/>
        </p:spPr>
        <p:txBody>
          <a:bodyPr wrap="square" rtlCol="0">
            <a:spAutoFit/>
          </a:bodyPr>
          <a:lstStyle/>
          <a:p>
            <a:pPr algn="just"/>
            <a:r>
              <a:rPr lang="es-MX" sz="3200" dirty="0"/>
              <a:t>Los tipos de entrada más utilizado son:</a:t>
            </a:r>
          </a:p>
          <a:p>
            <a:pPr algn="just"/>
            <a:endParaRPr lang="es-MX" sz="3200" dirty="0"/>
          </a:p>
          <a:p>
            <a:pPr marL="457200" indent="-457200" algn="just">
              <a:buFont typeface="Arial" panose="020B0604020202020204" pitchFamily="34" charset="0"/>
              <a:buChar char="•"/>
            </a:pPr>
            <a:r>
              <a:rPr lang="es-MX" sz="2800" dirty="0"/>
              <a:t>Texto: INPUT TYPE=TEXT.</a:t>
            </a:r>
          </a:p>
          <a:p>
            <a:pPr marL="457200" indent="-457200" algn="just">
              <a:buFont typeface="Arial" panose="020B0604020202020204" pitchFamily="34" charset="0"/>
              <a:buChar char="•"/>
            </a:pPr>
            <a:r>
              <a:rPr lang="es-MX" sz="2800" dirty="0"/>
              <a:t>Password: INPUT TYPE=PASSWORD.</a:t>
            </a:r>
          </a:p>
          <a:p>
            <a:pPr marL="457200" indent="-457200" algn="just">
              <a:buFont typeface="Arial" panose="020B0604020202020204" pitchFamily="34" charset="0"/>
              <a:buChar char="•"/>
            </a:pPr>
            <a:r>
              <a:rPr lang="es-MX" sz="2800" dirty="0"/>
              <a:t>Caja de selección: INPUT TYPE=CHECKBOX.</a:t>
            </a:r>
          </a:p>
          <a:p>
            <a:pPr marL="457200" indent="-457200" algn="just">
              <a:buFont typeface="Arial" panose="020B0604020202020204" pitchFamily="34" charset="0"/>
              <a:buChar char="•"/>
            </a:pPr>
            <a:r>
              <a:rPr lang="es-MX" sz="2800" dirty="0"/>
              <a:t>Selección única: INPUT TYPE=RADIO.</a:t>
            </a:r>
          </a:p>
          <a:p>
            <a:pPr marL="457200" indent="-457200" algn="just">
              <a:buFont typeface="Arial" panose="020B0604020202020204" pitchFamily="34" charset="0"/>
              <a:buChar char="•"/>
            </a:pPr>
            <a:r>
              <a:rPr lang="es-MX" sz="2800" dirty="0"/>
              <a:t>Oculto: INPUT TYPE=HIDDEN.</a:t>
            </a:r>
          </a:p>
          <a:p>
            <a:pPr marL="457200" indent="-457200" algn="just">
              <a:buFont typeface="Arial" panose="020B0604020202020204" pitchFamily="34" charset="0"/>
              <a:buChar char="•"/>
            </a:pPr>
            <a:r>
              <a:rPr lang="es-MX" sz="2800" dirty="0"/>
              <a:t>Botón de envío: INPUT TYPE=SUBMIT.</a:t>
            </a:r>
          </a:p>
          <a:p>
            <a:pPr marL="457200" indent="-457200" algn="just">
              <a:buFont typeface="Arial" panose="020B0604020202020204" pitchFamily="34" charset="0"/>
              <a:buChar char="•"/>
            </a:pPr>
            <a:r>
              <a:rPr lang="es-MX" sz="2800" dirty="0"/>
              <a:t>Botón de reinicio: INPUT TYPE=RESET.</a:t>
            </a:r>
          </a:p>
        </p:txBody>
      </p:sp>
      <p:pic>
        <p:nvPicPr>
          <p:cNvPr id="4" name="Imagen 3">
            <a:extLst>
              <a:ext uri="{FF2B5EF4-FFF2-40B4-BE49-F238E27FC236}">
                <a16:creationId xmlns:a16="http://schemas.microsoft.com/office/drawing/2014/main" id="{4591534F-6919-4316-AB5C-FB13C2DA463C}"/>
              </a:ext>
            </a:extLst>
          </p:cNvPr>
          <p:cNvPicPr>
            <a:picLocks noChangeAspect="1"/>
          </p:cNvPicPr>
          <p:nvPr/>
        </p:nvPicPr>
        <p:blipFill>
          <a:blip r:embed="rId2"/>
          <a:srcRect/>
          <a:stretch/>
        </p:blipFill>
        <p:spPr>
          <a:xfrm>
            <a:off x="9357940" y="311312"/>
            <a:ext cx="1484231" cy="1484231"/>
          </a:xfrm>
          <a:prstGeom prst="rect">
            <a:avLst/>
          </a:prstGeom>
        </p:spPr>
      </p:pic>
    </p:spTree>
    <p:extLst>
      <p:ext uri="{BB962C8B-B14F-4D97-AF65-F5344CB8AC3E}">
        <p14:creationId xmlns:p14="http://schemas.microsoft.com/office/powerpoint/2010/main" val="3673071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HTML</a:t>
            </a:r>
            <a:endParaRPr lang="es-CO" dirty="0"/>
          </a:p>
        </p:txBody>
      </p:sp>
      <p:sp>
        <p:nvSpPr>
          <p:cNvPr id="10" name="CuadroTexto 9">
            <a:extLst>
              <a:ext uri="{FF2B5EF4-FFF2-40B4-BE49-F238E27FC236}">
                <a16:creationId xmlns:a16="http://schemas.microsoft.com/office/drawing/2014/main" id="{A3770D9B-7198-474C-9B99-A81230B49E54}"/>
              </a:ext>
            </a:extLst>
          </p:cNvPr>
          <p:cNvSpPr txBox="1"/>
          <p:nvPr/>
        </p:nvSpPr>
        <p:spPr>
          <a:xfrm>
            <a:off x="1193074" y="1996675"/>
            <a:ext cx="9741074" cy="2554545"/>
          </a:xfrm>
          <a:prstGeom prst="rect">
            <a:avLst/>
          </a:prstGeom>
          <a:noFill/>
        </p:spPr>
        <p:txBody>
          <a:bodyPr wrap="square" rtlCol="0">
            <a:spAutoFit/>
          </a:bodyPr>
          <a:lstStyle/>
          <a:p>
            <a:pPr algn="just"/>
            <a:r>
              <a:rPr lang="es-MX" sz="3200" dirty="0"/>
              <a:t>Para ver la lista completa de tipo consulte:</a:t>
            </a:r>
          </a:p>
          <a:p>
            <a:pPr algn="just"/>
            <a:endParaRPr lang="es-MX" sz="3200" dirty="0"/>
          </a:p>
          <a:p>
            <a:pPr algn="just"/>
            <a:endParaRPr lang="es-MX" sz="3200" dirty="0"/>
          </a:p>
          <a:p>
            <a:pPr algn="just"/>
            <a:r>
              <a:rPr lang="es-MX" sz="3200" dirty="0">
                <a:hlinkClick r:id="rId2"/>
              </a:rPr>
              <a:t>https://www.w3schools.com/tags/att_input_type.asp</a:t>
            </a:r>
            <a:endParaRPr lang="es-MX" sz="3200" dirty="0"/>
          </a:p>
          <a:p>
            <a:pPr algn="just"/>
            <a:endParaRPr lang="es-MX" sz="3200" dirty="0"/>
          </a:p>
        </p:txBody>
      </p:sp>
      <p:pic>
        <p:nvPicPr>
          <p:cNvPr id="4" name="Imagen 3">
            <a:extLst>
              <a:ext uri="{FF2B5EF4-FFF2-40B4-BE49-F238E27FC236}">
                <a16:creationId xmlns:a16="http://schemas.microsoft.com/office/drawing/2014/main" id="{4591534F-6919-4316-AB5C-FB13C2DA463C}"/>
              </a:ext>
            </a:extLst>
          </p:cNvPr>
          <p:cNvPicPr>
            <a:picLocks noChangeAspect="1"/>
          </p:cNvPicPr>
          <p:nvPr/>
        </p:nvPicPr>
        <p:blipFill>
          <a:blip r:embed="rId3"/>
          <a:srcRect/>
          <a:stretch/>
        </p:blipFill>
        <p:spPr>
          <a:xfrm>
            <a:off x="9357940" y="311312"/>
            <a:ext cx="1484231" cy="1484231"/>
          </a:xfrm>
          <a:prstGeom prst="rect">
            <a:avLst/>
          </a:prstGeom>
        </p:spPr>
      </p:pic>
    </p:spTree>
    <p:extLst>
      <p:ext uri="{BB962C8B-B14F-4D97-AF65-F5344CB8AC3E}">
        <p14:creationId xmlns:p14="http://schemas.microsoft.com/office/powerpoint/2010/main" val="1994467928"/>
      </p:ext>
    </p:extLst>
  </p:cSld>
  <p:clrMapOvr>
    <a:masterClrMapping/>
  </p:clrMapOvr>
</p:sld>
</file>

<file path=ppt/theme/theme1.xml><?xml version="1.0" encoding="utf-8"?>
<a:theme xmlns:a="http://schemas.openxmlformats.org/drawingml/2006/main" name="Tema sin fotografi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con fotografia o gráfico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3843</TotalTime>
  <Words>904</Words>
  <Application>Microsoft Office PowerPoint</Application>
  <PresentationFormat>Panorámica</PresentationFormat>
  <Paragraphs>122</Paragraphs>
  <Slides>23</Slides>
  <Notes>0</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23</vt:i4>
      </vt:variant>
    </vt:vector>
  </HeadingPairs>
  <TitlesOfParts>
    <vt:vector size="29" baseType="lpstr">
      <vt:lpstr>Arial</vt:lpstr>
      <vt:lpstr>Calibri</vt:lpstr>
      <vt:lpstr>Calibri Light</vt:lpstr>
      <vt:lpstr>Courier New</vt:lpstr>
      <vt:lpstr>Tema sin fotografia</vt:lpstr>
      <vt:lpstr>Tema con fotografia o gráficos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Erika Miosoti Faura Arellano</dc:creator>
  <cp:lastModifiedBy>José M Dager Montoya</cp:lastModifiedBy>
  <cp:revision>42</cp:revision>
  <dcterms:created xsi:type="dcterms:W3CDTF">2021-04-23T20:46:27Z</dcterms:created>
  <dcterms:modified xsi:type="dcterms:W3CDTF">2021-09-25T12:27:40Z</dcterms:modified>
</cp:coreProperties>
</file>