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63" r:id="rId2"/>
  </p:sldMasterIdLst>
  <p:notesMasterIdLst>
    <p:notesMasterId r:id="rId33"/>
  </p:notesMasterIdLst>
  <p:sldIdLst>
    <p:sldId id="256" r:id="rId3"/>
    <p:sldId id="339" r:id="rId4"/>
    <p:sldId id="340" r:id="rId5"/>
    <p:sldId id="343" r:id="rId6"/>
    <p:sldId id="344" r:id="rId7"/>
    <p:sldId id="347" r:id="rId8"/>
    <p:sldId id="346" r:id="rId9"/>
    <p:sldId id="357" r:id="rId10"/>
    <p:sldId id="351" r:id="rId11"/>
    <p:sldId id="358" r:id="rId12"/>
    <p:sldId id="359" r:id="rId13"/>
    <p:sldId id="361" r:id="rId14"/>
    <p:sldId id="362" r:id="rId15"/>
    <p:sldId id="360" r:id="rId16"/>
    <p:sldId id="348" r:id="rId17"/>
    <p:sldId id="350" r:id="rId18"/>
    <p:sldId id="363" r:id="rId19"/>
    <p:sldId id="364" r:id="rId20"/>
    <p:sldId id="349" r:id="rId21"/>
    <p:sldId id="365" r:id="rId22"/>
    <p:sldId id="341" r:id="rId23"/>
    <p:sldId id="342" r:id="rId24"/>
    <p:sldId id="352" r:id="rId25"/>
    <p:sldId id="354" r:id="rId26"/>
    <p:sldId id="355" r:id="rId27"/>
    <p:sldId id="356" r:id="rId28"/>
    <p:sldId id="367" r:id="rId29"/>
    <p:sldId id="366" r:id="rId30"/>
    <p:sldId id="368" r:id="rId31"/>
    <p:sldId id="258"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a Miosoti Faura Arellano" initials="EMFA" lastIdx="1" clrIdx="0">
    <p:extLst>
      <p:ext uri="{19B8F6BF-5375-455C-9EA6-DF929625EA0E}">
        <p15:presenceInfo xmlns:p15="http://schemas.microsoft.com/office/powerpoint/2012/main" userId="S::erika.faura@upb.edu.co::a63255bb-12e4-426d-8144-11d90b8994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107" autoAdjust="0"/>
  </p:normalViewPr>
  <p:slideViewPr>
    <p:cSldViewPr snapToGrid="0" snapToObjects="1">
      <p:cViewPr varScale="1">
        <p:scale>
          <a:sx n="73" d="100"/>
          <a:sy n="73"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90D49-D910-42D5-99B7-5073FD93D41C}" type="datetimeFigureOut">
              <a:rPr lang="es-CO" smtClean="0"/>
              <a:t>26/09/2021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18D03-A181-433A-8246-C48D39DA3BE7}" type="slidenum">
              <a:rPr lang="es-CO" smtClean="0"/>
              <a:t>‹Nº›</a:t>
            </a:fld>
            <a:endParaRPr lang="es-CO"/>
          </a:p>
        </p:txBody>
      </p:sp>
    </p:spTree>
    <p:extLst>
      <p:ext uri="{BB962C8B-B14F-4D97-AF65-F5344CB8AC3E}">
        <p14:creationId xmlns:p14="http://schemas.microsoft.com/office/powerpoint/2010/main" val="228684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a:t>
            </a:fld>
            <a:endParaRPr lang="es-CO"/>
          </a:p>
        </p:txBody>
      </p:sp>
    </p:spTree>
    <p:extLst>
      <p:ext uri="{BB962C8B-B14F-4D97-AF65-F5344CB8AC3E}">
        <p14:creationId xmlns:p14="http://schemas.microsoft.com/office/powerpoint/2010/main" val="1132317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11</a:t>
            </a:fld>
            <a:endParaRPr lang="es-CO"/>
          </a:p>
        </p:txBody>
      </p:sp>
    </p:spTree>
    <p:extLst>
      <p:ext uri="{BB962C8B-B14F-4D97-AF65-F5344CB8AC3E}">
        <p14:creationId xmlns:p14="http://schemas.microsoft.com/office/powerpoint/2010/main" val="408098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12</a:t>
            </a:fld>
            <a:endParaRPr lang="es-CO"/>
          </a:p>
        </p:txBody>
      </p:sp>
    </p:spTree>
    <p:extLst>
      <p:ext uri="{BB962C8B-B14F-4D97-AF65-F5344CB8AC3E}">
        <p14:creationId xmlns:p14="http://schemas.microsoft.com/office/powerpoint/2010/main" val="306844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13</a:t>
            </a:fld>
            <a:endParaRPr lang="es-CO"/>
          </a:p>
        </p:txBody>
      </p:sp>
    </p:spTree>
    <p:extLst>
      <p:ext uri="{BB962C8B-B14F-4D97-AF65-F5344CB8AC3E}">
        <p14:creationId xmlns:p14="http://schemas.microsoft.com/office/powerpoint/2010/main" val="3940707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14</a:t>
            </a:fld>
            <a:endParaRPr lang="es-CO"/>
          </a:p>
        </p:txBody>
      </p:sp>
    </p:spTree>
    <p:extLst>
      <p:ext uri="{BB962C8B-B14F-4D97-AF65-F5344CB8AC3E}">
        <p14:creationId xmlns:p14="http://schemas.microsoft.com/office/powerpoint/2010/main" val="148710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15</a:t>
            </a:fld>
            <a:endParaRPr lang="es-CO"/>
          </a:p>
        </p:txBody>
      </p:sp>
    </p:spTree>
    <p:extLst>
      <p:ext uri="{BB962C8B-B14F-4D97-AF65-F5344CB8AC3E}">
        <p14:creationId xmlns:p14="http://schemas.microsoft.com/office/powerpoint/2010/main" val="2900200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16</a:t>
            </a:fld>
            <a:endParaRPr lang="es-CO"/>
          </a:p>
        </p:txBody>
      </p:sp>
    </p:spTree>
    <p:extLst>
      <p:ext uri="{BB962C8B-B14F-4D97-AF65-F5344CB8AC3E}">
        <p14:creationId xmlns:p14="http://schemas.microsoft.com/office/powerpoint/2010/main" val="2598623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17</a:t>
            </a:fld>
            <a:endParaRPr lang="es-CO"/>
          </a:p>
        </p:txBody>
      </p:sp>
    </p:spTree>
    <p:extLst>
      <p:ext uri="{BB962C8B-B14F-4D97-AF65-F5344CB8AC3E}">
        <p14:creationId xmlns:p14="http://schemas.microsoft.com/office/powerpoint/2010/main" val="131596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18</a:t>
            </a:fld>
            <a:endParaRPr lang="es-CO"/>
          </a:p>
        </p:txBody>
      </p:sp>
    </p:spTree>
    <p:extLst>
      <p:ext uri="{BB962C8B-B14F-4D97-AF65-F5344CB8AC3E}">
        <p14:creationId xmlns:p14="http://schemas.microsoft.com/office/powerpoint/2010/main" val="1590029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19</a:t>
            </a:fld>
            <a:endParaRPr lang="es-CO"/>
          </a:p>
        </p:txBody>
      </p:sp>
    </p:spTree>
    <p:extLst>
      <p:ext uri="{BB962C8B-B14F-4D97-AF65-F5344CB8AC3E}">
        <p14:creationId xmlns:p14="http://schemas.microsoft.com/office/powerpoint/2010/main" val="983039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20</a:t>
            </a:fld>
            <a:endParaRPr lang="es-CO"/>
          </a:p>
        </p:txBody>
      </p:sp>
    </p:spTree>
    <p:extLst>
      <p:ext uri="{BB962C8B-B14F-4D97-AF65-F5344CB8AC3E}">
        <p14:creationId xmlns:p14="http://schemas.microsoft.com/office/powerpoint/2010/main" val="31102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3</a:t>
            </a:fld>
            <a:endParaRPr lang="es-CO"/>
          </a:p>
        </p:txBody>
      </p:sp>
    </p:spTree>
    <p:extLst>
      <p:ext uri="{BB962C8B-B14F-4D97-AF65-F5344CB8AC3E}">
        <p14:creationId xmlns:p14="http://schemas.microsoft.com/office/powerpoint/2010/main" val="1897689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21</a:t>
            </a:fld>
            <a:endParaRPr lang="es-CO"/>
          </a:p>
        </p:txBody>
      </p:sp>
    </p:spTree>
    <p:extLst>
      <p:ext uri="{BB962C8B-B14F-4D97-AF65-F5344CB8AC3E}">
        <p14:creationId xmlns:p14="http://schemas.microsoft.com/office/powerpoint/2010/main" val="3768005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22</a:t>
            </a:fld>
            <a:endParaRPr lang="es-CO"/>
          </a:p>
        </p:txBody>
      </p:sp>
    </p:spTree>
    <p:extLst>
      <p:ext uri="{BB962C8B-B14F-4D97-AF65-F5344CB8AC3E}">
        <p14:creationId xmlns:p14="http://schemas.microsoft.com/office/powerpoint/2010/main" val="4019426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23</a:t>
            </a:fld>
            <a:endParaRPr lang="es-CO"/>
          </a:p>
        </p:txBody>
      </p:sp>
    </p:spTree>
    <p:extLst>
      <p:ext uri="{BB962C8B-B14F-4D97-AF65-F5344CB8AC3E}">
        <p14:creationId xmlns:p14="http://schemas.microsoft.com/office/powerpoint/2010/main" val="906113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26</a:t>
            </a:fld>
            <a:endParaRPr lang="es-CO"/>
          </a:p>
        </p:txBody>
      </p:sp>
    </p:spTree>
    <p:extLst>
      <p:ext uri="{BB962C8B-B14F-4D97-AF65-F5344CB8AC3E}">
        <p14:creationId xmlns:p14="http://schemas.microsoft.com/office/powerpoint/2010/main" val="341633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27</a:t>
            </a:fld>
            <a:endParaRPr lang="es-CO"/>
          </a:p>
        </p:txBody>
      </p:sp>
    </p:spTree>
    <p:extLst>
      <p:ext uri="{BB962C8B-B14F-4D97-AF65-F5344CB8AC3E}">
        <p14:creationId xmlns:p14="http://schemas.microsoft.com/office/powerpoint/2010/main" val="942461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28</a:t>
            </a:fld>
            <a:endParaRPr lang="es-CO"/>
          </a:p>
        </p:txBody>
      </p:sp>
    </p:spTree>
    <p:extLst>
      <p:ext uri="{BB962C8B-B14F-4D97-AF65-F5344CB8AC3E}">
        <p14:creationId xmlns:p14="http://schemas.microsoft.com/office/powerpoint/2010/main" val="3899075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29</a:t>
            </a:fld>
            <a:endParaRPr lang="es-CO"/>
          </a:p>
        </p:txBody>
      </p:sp>
    </p:spTree>
    <p:extLst>
      <p:ext uri="{BB962C8B-B14F-4D97-AF65-F5344CB8AC3E}">
        <p14:creationId xmlns:p14="http://schemas.microsoft.com/office/powerpoint/2010/main" val="83545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4</a:t>
            </a:fld>
            <a:endParaRPr lang="es-CO"/>
          </a:p>
        </p:txBody>
      </p:sp>
    </p:spTree>
    <p:extLst>
      <p:ext uri="{BB962C8B-B14F-4D97-AF65-F5344CB8AC3E}">
        <p14:creationId xmlns:p14="http://schemas.microsoft.com/office/powerpoint/2010/main" val="380497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5</a:t>
            </a:fld>
            <a:endParaRPr lang="es-CO"/>
          </a:p>
        </p:txBody>
      </p:sp>
    </p:spTree>
    <p:extLst>
      <p:ext uri="{BB962C8B-B14F-4D97-AF65-F5344CB8AC3E}">
        <p14:creationId xmlns:p14="http://schemas.microsoft.com/office/powerpoint/2010/main" val="270952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6</a:t>
            </a:fld>
            <a:endParaRPr lang="es-CO"/>
          </a:p>
        </p:txBody>
      </p:sp>
    </p:spTree>
    <p:extLst>
      <p:ext uri="{BB962C8B-B14F-4D97-AF65-F5344CB8AC3E}">
        <p14:creationId xmlns:p14="http://schemas.microsoft.com/office/powerpoint/2010/main" val="224252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7</a:t>
            </a:fld>
            <a:endParaRPr lang="es-CO"/>
          </a:p>
        </p:txBody>
      </p:sp>
    </p:spTree>
    <p:extLst>
      <p:ext uri="{BB962C8B-B14F-4D97-AF65-F5344CB8AC3E}">
        <p14:creationId xmlns:p14="http://schemas.microsoft.com/office/powerpoint/2010/main" val="320036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8</a:t>
            </a:fld>
            <a:endParaRPr lang="es-CO"/>
          </a:p>
        </p:txBody>
      </p:sp>
    </p:spTree>
    <p:extLst>
      <p:ext uri="{BB962C8B-B14F-4D97-AF65-F5344CB8AC3E}">
        <p14:creationId xmlns:p14="http://schemas.microsoft.com/office/powerpoint/2010/main" val="42642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9</a:t>
            </a:fld>
            <a:endParaRPr lang="es-CO"/>
          </a:p>
        </p:txBody>
      </p:sp>
    </p:spTree>
    <p:extLst>
      <p:ext uri="{BB962C8B-B14F-4D97-AF65-F5344CB8AC3E}">
        <p14:creationId xmlns:p14="http://schemas.microsoft.com/office/powerpoint/2010/main" val="3121211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9618D03-A181-433A-8246-C48D39DA3BE7}" type="slidenum">
              <a:rPr lang="es-CO" smtClean="0"/>
              <a:t>10</a:t>
            </a:fld>
            <a:endParaRPr lang="es-CO"/>
          </a:p>
        </p:txBody>
      </p:sp>
    </p:spTree>
    <p:extLst>
      <p:ext uri="{BB962C8B-B14F-4D97-AF65-F5344CB8AC3E}">
        <p14:creationId xmlns:p14="http://schemas.microsoft.com/office/powerpoint/2010/main" val="204480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42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AFA89-649A-4CD4-8CA0-922BD950A5D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B9034C3-6623-4312-ACFB-C94C4A14F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7F4247F-4748-4C83-86EB-35ADCD5DBADC}"/>
              </a:ext>
            </a:extLst>
          </p:cNvPr>
          <p:cNvSpPr>
            <a:spLocks noGrp="1"/>
          </p:cNvSpPr>
          <p:nvPr>
            <p:ph type="dt" sz="half" idx="10"/>
          </p:nvPr>
        </p:nvSpPr>
        <p:spPr/>
        <p:txBody>
          <a:bodyPr/>
          <a:lstStyle/>
          <a:p>
            <a:fld id="{6DCCFB44-A862-479B-BE2C-2441143E5171}" type="datetimeFigureOut">
              <a:rPr lang="es-CO" smtClean="0"/>
              <a:t>26/09/2021</a:t>
            </a:fld>
            <a:endParaRPr lang="es-CO"/>
          </a:p>
        </p:txBody>
      </p:sp>
      <p:sp>
        <p:nvSpPr>
          <p:cNvPr id="5" name="Marcador de pie de página 4">
            <a:extLst>
              <a:ext uri="{FF2B5EF4-FFF2-40B4-BE49-F238E27FC236}">
                <a16:creationId xmlns:a16="http://schemas.microsoft.com/office/drawing/2014/main" id="{F50E6219-BDEB-4EE1-A175-07A7C20737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DE246E-C529-439F-BD09-1F68055F5BBB}"/>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6246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26/09/2021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8684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87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67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nterfaz de usuario gráfica, Aplicación, Teams&#10;&#10;Descripción generada automáticamente">
            <a:extLst>
              <a:ext uri="{FF2B5EF4-FFF2-40B4-BE49-F238E27FC236}">
                <a16:creationId xmlns:a16="http://schemas.microsoft.com/office/drawing/2014/main" id="{18E0AB5B-7A73-DD44-884D-B699A8A414AF}"/>
              </a:ext>
            </a:extLst>
          </p:cNvPr>
          <p:cNvPicPr>
            <a:picLocks noChangeAspect="1"/>
          </p:cNvPicPr>
          <p:nvPr userDrawn="1"/>
        </p:nvPicPr>
        <p:blipFill>
          <a:blip r:embed="rId6"/>
          <a:stretch>
            <a:fillRect/>
          </a:stretch>
        </p:blipFill>
        <p:spPr>
          <a:xfrm>
            <a:off x="0" y="8306"/>
            <a:ext cx="12192000" cy="6841388"/>
          </a:xfrm>
          <a:prstGeom prst="rect">
            <a:avLst/>
          </a:prstGeom>
        </p:spPr>
      </p:pic>
      <p:sp>
        <p:nvSpPr>
          <p:cNvPr id="4" name="Rectángulo 3">
            <a:extLst>
              <a:ext uri="{FF2B5EF4-FFF2-40B4-BE49-F238E27FC236}">
                <a16:creationId xmlns:a16="http://schemas.microsoft.com/office/drawing/2014/main" id="{ABB282DA-CCF1-D140-B2FA-CEC168B08987}"/>
              </a:ext>
            </a:extLst>
          </p:cNvPr>
          <p:cNvSpPr/>
          <p:nvPr userDrawn="1"/>
        </p:nvSpPr>
        <p:spPr>
          <a:xfrm>
            <a:off x="10569388" y="282388"/>
            <a:ext cx="941294" cy="995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875A19F4-9079-214C-9BFD-057918C60EC0}"/>
              </a:ext>
            </a:extLst>
          </p:cNvPr>
          <p:cNvSpPr/>
          <p:nvPr userDrawn="1"/>
        </p:nvSpPr>
        <p:spPr>
          <a:xfrm>
            <a:off x="0" y="5989320"/>
            <a:ext cx="811530" cy="8686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88544699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magen que contiene Interfaz de usuario gráfica&#10;&#10;Descripción generada automáticamente">
            <a:extLst>
              <a:ext uri="{FF2B5EF4-FFF2-40B4-BE49-F238E27FC236}">
                <a16:creationId xmlns:a16="http://schemas.microsoft.com/office/drawing/2014/main" id="{1781F4FA-D5CE-E64C-BB83-EAF059064DF4}"/>
              </a:ext>
            </a:extLst>
          </p:cNvPr>
          <p:cNvPicPr>
            <a:picLocks noChangeAspect="1"/>
          </p:cNvPicPr>
          <p:nvPr userDrawn="1"/>
        </p:nvPicPr>
        <p:blipFill>
          <a:blip r:embed="rId4"/>
          <a:stretch>
            <a:fillRect/>
          </a:stretch>
        </p:blipFill>
        <p:spPr>
          <a:xfrm>
            <a:off x="0" y="8306"/>
            <a:ext cx="12192000" cy="6841388"/>
          </a:xfrm>
          <a:prstGeom prst="rect">
            <a:avLst/>
          </a:prstGeom>
        </p:spPr>
      </p:pic>
      <p:sp>
        <p:nvSpPr>
          <p:cNvPr id="2" name="Marcador de título 1">
            <a:extLst>
              <a:ext uri="{FF2B5EF4-FFF2-40B4-BE49-F238E27FC236}">
                <a16:creationId xmlns:a16="http://schemas.microsoft.com/office/drawing/2014/main" id="{2B9CDCC7-69A8-494D-AAC6-C3A59684422D}"/>
              </a:ext>
            </a:extLst>
          </p:cNvPr>
          <p:cNvSpPr>
            <a:spLocks noGrp="1"/>
          </p:cNvSpPr>
          <p:nvPr>
            <p:ph type="title"/>
          </p:nvPr>
        </p:nvSpPr>
        <p:spPr>
          <a:xfrm>
            <a:off x="925285" y="1497239"/>
            <a:ext cx="10428515"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3F09C968-E2E6-554F-BC73-1574E036CC7F}"/>
              </a:ext>
            </a:extLst>
          </p:cNvPr>
          <p:cNvSpPr>
            <a:spLocks noGrp="1"/>
          </p:cNvSpPr>
          <p:nvPr>
            <p:ph type="body" idx="1"/>
          </p:nvPr>
        </p:nvSpPr>
        <p:spPr>
          <a:xfrm>
            <a:off x="925285" y="2990397"/>
            <a:ext cx="10428515" cy="28389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p:txBody>
      </p:sp>
    </p:spTree>
    <p:extLst>
      <p:ext uri="{BB962C8B-B14F-4D97-AF65-F5344CB8AC3E}">
        <p14:creationId xmlns:p14="http://schemas.microsoft.com/office/powerpoint/2010/main" val="1900786039"/>
      </p:ext>
    </p:extLst>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gif"/><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86919E8-86DF-6546-9A0D-32DA61967994}"/>
              </a:ext>
            </a:extLst>
          </p:cNvPr>
          <p:cNvPicPr>
            <a:picLocks noChangeAspect="1"/>
          </p:cNvPicPr>
          <p:nvPr/>
        </p:nvPicPr>
        <p:blipFill>
          <a:blip r:embed="rId2"/>
          <a:stretch>
            <a:fillRect/>
          </a:stretch>
        </p:blipFill>
        <p:spPr>
          <a:xfrm>
            <a:off x="0" y="13387"/>
            <a:ext cx="12192000" cy="6831225"/>
          </a:xfrm>
          <a:prstGeom prst="rect">
            <a:avLst/>
          </a:prstGeom>
        </p:spPr>
      </p:pic>
      <p:sp>
        <p:nvSpPr>
          <p:cNvPr id="9" name="CuadroTexto 8">
            <a:extLst>
              <a:ext uri="{FF2B5EF4-FFF2-40B4-BE49-F238E27FC236}">
                <a16:creationId xmlns:a16="http://schemas.microsoft.com/office/drawing/2014/main" id="{7B1408CB-C8AA-3B4B-AEFF-DF0C3F0BA403}"/>
              </a:ext>
            </a:extLst>
          </p:cNvPr>
          <p:cNvSpPr txBox="1"/>
          <p:nvPr/>
        </p:nvSpPr>
        <p:spPr>
          <a:xfrm>
            <a:off x="745352" y="3006163"/>
            <a:ext cx="3684494" cy="738664"/>
          </a:xfrm>
          <a:prstGeom prst="rect">
            <a:avLst/>
          </a:prstGeom>
          <a:noFill/>
        </p:spPr>
        <p:txBody>
          <a:bodyPr wrap="square" rtlCol="0">
            <a:spAutoFit/>
          </a:bodyPr>
          <a:lstStyle/>
          <a:p>
            <a:r>
              <a:rPr lang="es-CO" sz="2400" b="1" dirty="0">
                <a:solidFill>
                  <a:schemeClr val="accent1"/>
                </a:solidFill>
                <a:latin typeface="Arial" panose="020B0604020202020204" pitchFamily="34" charset="0"/>
                <a:cs typeface="Arial" panose="020B0604020202020204" pitchFamily="34" charset="0"/>
              </a:rPr>
              <a:t>JAVASCRIPT</a:t>
            </a:r>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2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569660"/>
          </a:xfrm>
          <a:prstGeom prst="rect">
            <a:avLst/>
          </a:prstGeom>
          <a:noFill/>
        </p:spPr>
        <p:txBody>
          <a:bodyPr wrap="square" rtlCol="0">
            <a:spAutoFit/>
          </a:bodyPr>
          <a:lstStyle/>
          <a:p>
            <a:pPr algn="just"/>
            <a:r>
              <a:rPr lang="es-MX" sz="3200" b="1" dirty="0"/>
              <a:t>Estructuras de Control:</a:t>
            </a:r>
          </a:p>
          <a:p>
            <a:pPr marL="457200" indent="-457200" algn="just">
              <a:buFont typeface="Arial" panose="020B0604020202020204" pitchFamily="34" charset="0"/>
              <a:buChar char="•"/>
            </a:pPr>
            <a:r>
              <a:rPr lang="es-MX" sz="3200" b="1" dirty="0" err="1"/>
              <a:t>if</a:t>
            </a:r>
            <a:r>
              <a:rPr lang="es-MX" sz="3200" b="1" dirty="0"/>
              <a:t>, </a:t>
            </a:r>
            <a:r>
              <a:rPr lang="es-MX" sz="3200" b="1" dirty="0" err="1"/>
              <a:t>else</a:t>
            </a:r>
            <a:r>
              <a:rPr lang="es-MX" sz="3200" b="1" dirty="0"/>
              <a:t>, </a:t>
            </a:r>
            <a:r>
              <a:rPr lang="es-MX" sz="3200" b="1" dirty="0" err="1"/>
              <a:t>if</a:t>
            </a:r>
            <a:r>
              <a:rPr lang="es-MX" sz="3200" b="1" dirty="0"/>
              <a:t>…</a:t>
            </a:r>
            <a:r>
              <a:rPr lang="es-MX" sz="3200" b="1" dirty="0" err="1"/>
              <a:t>else</a:t>
            </a:r>
            <a:endParaRPr lang="es-MX" sz="3200" b="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47D3F8C7-1028-480E-8DEF-4BCCB6076F24}"/>
              </a:ext>
            </a:extLst>
          </p:cNvPr>
          <p:cNvSpPr txBox="1"/>
          <p:nvPr/>
        </p:nvSpPr>
        <p:spPr>
          <a:xfrm>
            <a:off x="1986419" y="3395601"/>
            <a:ext cx="8219161" cy="2492990"/>
          </a:xfrm>
          <a:custGeom>
            <a:avLst/>
            <a:gdLst>
              <a:gd name="connsiteX0" fmla="*/ 0 w 8219161"/>
              <a:gd name="connsiteY0" fmla="*/ 0 h 2492990"/>
              <a:gd name="connsiteX1" fmla="*/ 8219161 w 8219161"/>
              <a:gd name="connsiteY1" fmla="*/ 0 h 2492990"/>
              <a:gd name="connsiteX2" fmla="*/ 8219161 w 8219161"/>
              <a:gd name="connsiteY2" fmla="*/ 2492990 h 2492990"/>
              <a:gd name="connsiteX3" fmla="*/ 0 w 8219161"/>
              <a:gd name="connsiteY3" fmla="*/ 2492990 h 2492990"/>
              <a:gd name="connsiteX4" fmla="*/ 0 w 8219161"/>
              <a:gd name="connsiteY4" fmla="*/ 0 h 249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2492990" fill="none" extrusionOk="0">
                <a:moveTo>
                  <a:pt x="0" y="0"/>
                </a:moveTo>
                <a:cubicBezTo>
                  <a:pt x="2455596" y="93161"/>
                  <a:pt x="6279618" y="-49753"/>
                  <a:pt x="8219161" y="0"/>
                </a:cubicBezTo>
                <a:cubicBezTo>
                  <a:pt x="8372053" y="650109"/>
                  <a:pt x="8246590" y="1451692"/>
                  <a:pt x="8219161" y="2492990"/>
                </a:cubicBezTo>
                <a:cubicBezTo>
                  <a:pt x="5790008" y="2399524"/>
                  <a:pt x="1266286" y="2642671"/>
                  <a:pt x="0" y="2492990"/>
                </a:cubicBezTo>
                <a:cubicBezTo>
                  <a:pt x="23362" y="1297187"/>
                  <a:pt x="-169226" y="267511"/>
                  <a:pt x="0" y="0"/>
                </a:cubicBezTo>
                <a:close/>
              </a:path>
              <a:path w="8219161" h="2492990" stroke="0" extrusionOk="0">
                <a:moveTo>
                  <a:pt x="0" y="0"/>
                </a:moveTo>
                <a:cubicBezTo>
                  <a:pt x="1126597" y="20036"/>
                  <a:pt x="6834774" y="81052"/>
                  <a:pt x="8219161" y="0"/>
                </a:cubicBezTo>
                <a:cubicBezTo>
                  <a:pt x="8259977" y="1088783"/>
                  <a:pt x="8177608" y="1366775"/>
                  <a:pt x="8219161" y="2492990"/>
                </a:cubicBezTo>
                <a:cubicBezTo>
                  <a:pt x="5185284" y="2475600"/>
                  <a:pt x="2665947" y="2406244"/>
                  <a:pt x="0" y="2492990"/>
                </a:cubicBezTo>
                <a:cubicBezTo>
                  <a:pt x="108090" y="1676782"/>
                  <a:pt x="-143442" y="971309"/>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CO" sz="2600" dirty="0" err="1"/>
              <a:t>if</a:t>
            </a:r>
            <a:r>
              <a:rPr lang="es-CO" sz="2600" dirty="0"/>
              <a:t> (condiciones){</a:t>
            </a:r>
          </a:p>
          <a:p>
            <a:r>
              <a:rPr lang="es-CO" sz="2600" dirty="0"/>
              <a:t>  Código a Ejecutar si la condición es verdadera</a:t>
            </a:r>
          </a:p>
          <a:p>
            <a:r>
              <a:rPr lang="es-CO" sz="2600" dirty="0"/>
              <a:t>}</a:t>
            </a:r>
          </a:p>
          <a:p>
            <a:r>
              <a:rPr lang="es-CO" sz="2600" dirty="0" err="1"/>
              <a:t>else</a:t>
            </a:r>
            <a:r>
              <a:rPr lang="es-CO" sz="2600" dirty="0"/>
              <a:t> </a:t>
            </a:r>
            <a:r>
              <a:rPr lang="es-CO" sz="2600" dirty="0" err="1"/>
              <a:t>if</a:t>
            </a:r>
            <a:r>
              <a:rPr lang="es-CO" sz="2600" dirty="0"/>
              <a:t>(condiciones){</a:t>
            </a:r>
          </a:p>
          <a:p>
            <a:r>
              <a:rPr lang="es-CO" sz="2600" dirty="0"/>
              <a:t>   Anidación de </a:t>
            </a:r>
            <a:r>
              <a:rPr lang="es-CO" sz="2600" dirty="0" err="1"/>
              <a:t>if</a:t>
            </a:r>
            <a:endParaRPr lang="es-CO" sz="2600" dirty="0"/>
          </a:p>
          <a:p>
            <a:r>
              <a:rPr lang="es-CO" sz="2600" dirty="0"/>
              <a:t>}</a:t>
            </a:r>
          </a:p>
        </p:txBody>
      </p:sp>
    </p:spTree>
    <p:extLst>
      <p:ext uri="{BB962C8B-B14F-4D97-AF65-F5344CB8AC3E}">
        <p14:creationId xmlns:p14="http://schemas.microsoft.com/office/powerpoint/2010/main" val="199904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569660"/>
          </a:xfrm>
          <a:prstGeom prst="rect">
            <a:avLst/>
          </a:prstGeom>
          <a:noFill/>
        </p:spPr>
        <p:txBody>
          <a:bodyPr wrap="square" rtlCol="0">
            <a:spAutoFit/>
          </a:bodyPr>
          <a:lstStyle/>
          <a:p>
            <a:pPr algn="just"/>
            <a:r>
              <a:rPr lang="es-MX" sz="3200" b="1" dirty="0"/>
              <a:t>Estructuras de Control:</a:t>
            </a:r>
          </a:p>
          <a:p>
            <a:pPr marL="457200" indent="-457200" algn="just">
              <a:buFont typeface="Arial" panose="020B0604020202020204" pitchFamily="34" charset="0"/>
              <a:buChar char="•"/>
            </a:pPr>
            <a:r>
              <a:rPr lang="es-MX" sz="3200" b="1" dirty="0"/>
              <a:t>switch</a:t>
            </a:r>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47D3F8C7-1028-480E-8DEF-4BCCB6076F24}"/>
              </a:ext>
            </a:extLst>
          </p:cNvPr>
          <p:cNvSpPr txBox="1"/>
          <p:nvPr/>
        </p:nvSpPr>
        <p:spPr>
          <a:xfrm>
            <a:off x="1986419" y="3395601"/>
            <a:ext cx="8219161" cy="2893100"/>
          </a:xfrm>
          <a:custGeom>
            <a:avLst/>
            <a:gdLst>
              <a:gd name="connsiteX0" fmla="*/ 0 w 8219161"/>
              <a:gd name="connsiteY0" fmla="*/ 0 h 2893100"/>
              <a:gd name="connsiteX1" fmla="*/ 8219161 w 8219161"/>
              <a:gd name="connsiteY1" fmla="*/ 0 h 2893100"/>
              <a:gd name="connsiteX2" fmla="*/ 8219161 w 8219161"/>
              <a:gd name="connsiteY2" fmla="*/ 2893100 h 2893100"/>
              <a:gd name="connsiteX3" fmla="*/ 0 w 8219161"/>
              <a:gd name="connsiteY3" fmla="*/ 2893100 h 2893100"/>
              <a:gd name="connsiteX4" fmla="*/ 0 w 8219161"/>
              <a:gd name="connsiteY4" fmla="*/ 0 h 289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2893100" fill="none" extrusionOk="0">
                <a:moveTo>
                  <a:pt x="0" y="0"/>
                </a:moveTo>
                <a:cubicBezTo>
                  <a:pt x="2455596" y="93161"/>
                  <a:pt x="6279618" y="-49753"/>
                  <a:pt x="8219161" y="0"/>
                </a:cubicBezTo>
                <a:cubicBezTo>
                  <a:pt x="8372053" y="591624"/>
                  <a:pt x="8246590" y="2094859"/>
                  <a:pt x="8219161" y="2893100"/>
                </a:cubicBezTo>
                <a:cubicBezTo>
                  <a:pt x="5790008" y="2799634"/>
                  <a:pt x="1266286" y="3042781"/>
                  <a:pt x="0" y="2893100"/>
                </a:cubicBezTo>
                <a:cubicBezTo>
                  <a:pt x="23362" y="1669613"/>
                  <a:pt x="-169226" y="1341682"/>
                  <a:pt x="0" y="0"/>
                </a:cubicBezTo>
                <a:close/>
              </a:path>
              <a:path w="8219161" h="2893100" stroke="0" extrusionOk="0">
                <a:moveTo>
                  <a:pt x="0" y="0"/>
                </a:moveTo>
                <a:cubicBezTo>
                  <a:pt x="1126597" y="20036"/>
                  <a:pt x="6834774" y="81052"/>
                  <a:pt x="8219161" y="0"/>
                </a:cubicBezTo>
                <a:cubicBezTo>
                  <a:pt x="8259977" y="1153298"/>
                  <a:pt x="8177608" y="1788407"/>
                  <a:pt x="8219161" y="2893100"/>
                </a:cubicBezTo>
                <a:cubicBezTo>
                  <a:pt x="5185284" y="2875710"/>
                  <a:pt x="2665947" y="2806354"/>
                  <a:pt x="0" y="2893100"/>
                </a:cubicBezTo>
                <a:cubicBezTo>
                  <a:pt x="108090" y="1864621"/>
                  <a:pt x="-143442" y="113455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CO" sz="2600" dirty="0"/>
              <a:t>switch (</a:t>
            </a:r>
            <a:r>
              <a:rPr lang="es-CO" sz="2600" dirty="0" err="1"/>
              <a:t>valorAEvaluar</a:t>
            </a:r>
            <a:r>
              <a:rPr lang="es-CO" sz="2600" dirty="0"/>
              <a:t>){</a:t>
            </a:r>
          </a:p>
          <a:p>
            <a:r>
              <a:rPr lang="es-CO" sz="2600" dirty="0"/>
              <a:t>  case x:</a:t>
            </a:r>
          </a:p>
          <a:p>
            <a:r>
              <a:rPr lang="es-CO" sz="2600" dirty="0"/>
              <a:t>	Código</a:t>
            </a:r>
          </a:p>
          <a:p>
            <a:r>
              <a:rPr lang="es-CO" sz="2600" dirty="0"/>
              <a:t>  break;</a:t>
            </a:r>
          </a:p>
          <a:p>
            <a:r>
              <a:rPr lang="es-CO" sz="2600" dirty="0"/>
              <a:t>  default:</a:t>
            </a:r>
          </a:p>
          <a:p>
            <a:r>
              <a:rPr lang="es-CO" sz="2600" dirty="0"/>
              <a:t>	Código</a:t>
            </a:r>
          </a:p>
          <a:p>
            <a:r>
              <a:rPr lang="es-CO" sz="2600" dirty="0"/>
              <a:t>}</a:t>
            </a:r>
          </a:p>
        </p:txBody>
      </p:sp>
    </p:spTree>
    <p:extLst>
      <p:ext uri="{BB962C8B-B14F-4D97-AF65-F5344CB8AC3E}">
        <p14:creationId xmlns:p14="http://schemas.microsoft.com/office/powerpoint/2010/main" val="147017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2062103"/>
          </a:xfrm>
          <a:prstGeom prst="rect">
            <a:avLst/>
          </a:prstGeom>
          <a:noFill/>
        </p:spPr>
        <p:txBody>
          <a:bodyPr wrap="square" rtlCol="0">
            <a:spAutoFit/>
          </a:bodyPr>
          <a:lstStyle/>
          <a:p>
            <a:pPr algn="just"/>
            <a:r>
              <a:rPr lang="es-MX" sz="3200" b="1" dirty="0"/>
              <a:t>Estructuras de Control:</a:t>
            </a:r>
          </a:p>
          <a:p>
            <a:pPr marL="457200" indent="-457200" algn="just">
              <a:buFont typeface="Arial" panose="020B0604020202020204" pitchFamily="34" charset="0"/>
              <a:buChar char="•"/>
            </a:pPr>
            <a:r>
              <a:rPr lang="es-MX" sz="3200" b="1" dirty="0" err="1"/>
              <a:t>while</a:t>
            </a:r>
            <a:endParaRPr lang="es-MX" sz="3200" b="1" dirty="0"/>
          </a:p>
          <a:p>
            <a:pPr marL="457200" indent="-457200" algn="just">
              <a:buFont typeface="Arial" panose="020B0604020202020204" pitchFamily="34" charset="0"/>
              <a:buChar char="•"/>
            </a:pPr>
            <a:endParaRPr lang="es-MX" sz="3200" b="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47D3F8C7-1028-480E-8DEF-4BCCB6076F24}"/>
              </a:ext>
            </a:extLst>
          </p:cNvPr>
          <p:cNvSpPr txBox="1"/>
          <p:nvPr/>
        </p:nvSpPr>
        <p:spPr>
          <a:xfrm>
            <a:off x="1973893" y="3826675"/>
            <a:ext cx="8219161" cy="1292662"/>
          </a:xfrm>
          <a:custGeom>
            <a:avLst/>
            <a:gdLst>
              <a:gd name="connsiteX0" fmla="*/ 0 w 8219161"/>
              <a:gd name="connsiteY0" fmla="*/ 0 h 1292662"/>
              <a:gd name="connsiteX1" fmla="*/ 8219161 w 8219161"/>
              <a:gd name="connsiteY1" fmla="*/ 0 h 1292662"/>
              <a:gd name="connsiteX2" fmla="*/ 8219161 w 8219161"/>
              <a:gd name="connsiteY2" fmla="*/ 1292662 h 1292662"/>
              <a:gd name="connsiteX3" fmla="*/ 0 w 8219161"/>
              <a:gd name="connsiteY3" fmla="*/ 1292662 h 1292662"/>
              <a:gd name="connsiteX4" fmla="*/ 0 w 8219161"/>
              <a:gd name="connsiteY4" fmla="*/ 0 h 129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1292662" fill="none" extrusionOk="0">
                <a:moveTo>
                  <a:pt x="0" y="0"/>
                </a:moveTo>
                <a:cubicBezTo>
                  <a:pt x="2455596" y="93161"/>
                  <a:pt x="6279618" y="-49753"/>
                  <a:pt x="8219161" y="0"/>
                </a:cubicBezTo>
                <a:cubicBezTo>
                  <a:pt x="8171435" y="234302"/>
                  <a:pt x="8166891" y="847920"/>
                  <a:pt x="8219161" y="1292662"/>
                </a:cubicBezTo>
                <a:cubicBezTo>
                  <a:pt x="5790008" y="1199196"/>
                  <a:pt x="1266286" y="1442343"/>
                  <a:pt x="0" y="1292662"/>
                </a:cubicBezTo>
                <a:cubicBezTo>
                  <a:pt x="-69357" y="1067020"/>
                  <a:pt x="93300" y="444183"/>
                  <a:pt x="0" y="0"/>
                </a:cubicBezTo>
                <a:close/>
              </a:path>
              <a:path w="8219161" h="1292662" stroke="0" extrusionOk="0">
                <a:moveTo>
                  <a:pt x="0" y="0"/>
                </a:moveTo>
                <a:cubicBezTo>
                  <a:pt x="1126597" y="20036"/>
                  <a:pt x="6834774" y="81052"/>
                  <a:pt x="8219161" y="0"/>
                </a:cubicBezTo>
                <a:cubicBezTo>
                  <a:pt x="8140501" y="225166"/>
                  <a:pt x="8234327" y="765681"/>
                  <a:pt x="8219161" y="1292662"/>
                </a:cubicBezTo>
                <a:cubicBezTo>
                  <a:pt x="5185284" y="1275272"/>
                  <a:pt x="2665947" y="1205916"/>
                  <a:pt x="0" y="1292662"/>
                </a:cubicBezTo>
                <a:cubicBezTo>
                  <a:pt x="42022" y="969776"/>
                  <a:pt x="33497" y="265475"/>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while</a:t>
            </a:r>
            <a:r>
              <a:rPr lang="es-MX" sz="2600" dirty="0"/>
              <a:t>(condiciones){</a:t>
            </a:r>
          </a:p>
          <a:p>
            <a:r>
              <a:rPr lang="es-MX" sz="2600" dirty="0"/>
              <a:t>	Código si las condiciones son verdaderas.</a:t>
            </a:r>
          </a:p>
          <a:p>
            <a:r>
              <a:rPr lang="es-MX" sz="2600" dirty="0"/>
              <a:t>}</a:t>
            </a:r>
            <a:endParaRPr lang="es-CO" sz="2600" dirty="0"/>
          </a:p>
        </p:txBody>
      </p:sp>
    </p:spTree>
    <p:extLst>
      <p:ext uri="{BB962C8B-B14F-4D97-AF65-F5344CB8AC3E}">
        <p14:creationId xmlns:p14="http://schemas.microsoft.com/office/powerpoint/2010/main" val="246085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2062103"/>
          </a:xfrm>
          <a:prstGeom prst="rect">
            <a:avLst/>
          </a:prstGeom>
          <a:noFill/>
        </p:spPr>
        <p:txBody>
          <a:bodyPr wrap="square" rtlCol="0">
            <a:spAutoFit/>
          </a:bodyPr>
          <a:lstStyle/>
          <a:p>
            <a:pPr algn="just"/>
            <a:r>
              <a:rPr lang="es-MX" sz="3200" b="1" dirty="0"/>
              <a:t>Estructuras de Control:</a:t>
            </a:r>
          </a:p>
          <a:p>
            <a:pPr marL="457200" indent="-457200" algn="just">
              <a:buFont typeface="Arial" panose="020B0604020202020204" pitchFamily="34" charset="0"/>
              <a:buChar char="•"/>
            </a:pPr>
            <a:r>
              <a:rPr lang="es-MX" sz="3200" b="1" dirty="0"/>
              <a:t>do...</a:t>
            </a:r>
            <a:r>
              <a:rPr lang="es-MX" sz="3200" b="1" dirty="0" err="1"/>
              <a:t>while</a:t>
            </a:r>
            <a:endParaRPr lang="es-MX" sz="3200" b="1" dirty="0"/>
          </a:p>
          <a:p>
            <a:pPr marL="457200" indent="-457200" algn="just">
              <a:buFont typeface="Arial" panose="020B0604020202020204" pitchFamily="34" charset="0"/>
              <a:buChar char="•"/>
            </a:pPr>
            <a:endParaRPr lang="es-MX" sz="3200" b="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47D3F8C7-1028-480E-8DEF-4BCCB6076F24}"/>
              </a:ext>
            </a:extLst>
          </p:cNvPr>
          <p:cNvSpPr txBox="1"/>
          <p:nvPr/>
        </p:nvSpPr>
        <p:spPr>
          <a:xfrm>
            <a:off x="1973893" y="3826675"/>
            <a:ext cx="8219161" cy="1292662"/>
          </a:xfrm>
          <a:custGeom>
            <a:avLst/>
            <a:gdLst>
              <a:gd name="connsiteX0" fmla="*/ 0 w 8219161"/>
              <a:gd name="connsiteY0" fmla="*/ 0 h 1292662"/>
              <a:gd name="connsiteX1" fmla="*/ 8219161 w 8219161"/>
              <a:gd name="connsiteY1" fmla="*/ 0 h 1292662"/>
              <a:gd name="connsiteX2" fmla="*/ 8219161 w 8219161"/>
              <a:gd name="connsiteY2" fmla="*/ 1292662 h 1292662"/>
              <a:gd name="connsiteX3" fmla="*/ 0 w 8219161"/>
              <a:gd name="connsiteY3" fmla="*/ 1292662 h 1292662"/>
              <a:gd name="connsiteX4" fmla="*/ 0 w 8219161"/>
              <a:gd name="connsiteY4" fmla="*/ 0 h 129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1292662" fill="none" extrusionOk="0">
                <a:moveTo>
                  <a:pt x="0" y="0"/>
                </a:moveTo>
                <a:cubicBezTo>
                  <a:pt x="2455596" y="93161"/>
                  <a:pt x="6279618" y="-49753"/>
                  <a:pt x="8219161" y="0"/>
                </a:cubicBezTo>
                <a:cubicBezTo>
                  <a:pt x="8171435" y="234302"/>
                  <a:pt x="8166891" y="847920"/>
                  <a:pt x="8219161" y="1292662"/>
                </a:cubicBezTo>
                <a:cubicBezTo>
                  <a:pt x="5790008" y="1199196"/>
                  <a:pt x="1266286" y="1442343"/>
                  <a:pt x="0" y="1292662"/>
                </a:cubicBezTo>
                <a:cubicBezTo>
                  <a:pt x="-69357" y="1067020"/>
                  <a:pt x="93300" y="444183"/>
                  <a:pt x="0" y="0"/>
                </a:cubicBezTo>
                <a:close/>
              </a:path>
              <a:path w="8219161" h="1292662" stroke="0" extrusionOk="0">
                <a:moveTo>
                  <a:pt x="0" y="0"/>
                </a:moveTo>
                <a:cubicBezTo>
                  <a:pt x="1126597" y="20036"/>
                  <a:pt x="6834774" y="81052"/>
                  <a:pt x="8219161" y="0"/>
                </a:cubicBezTo>
                <a:cubicBezTo>
                  <a:pt x="8140501" y="225166"/>
                  <a:pt x="8234327" y="765681"/>
                  <a:pt x="8219161" y="1292662"/>
                </a:cubicBezTo>
                <a:cubicBezTo>
                  <a:pt x="5185284" y="1275272"/>
                  <a:pt x="2665947" y="1205916"/>
                  <a:pt x="0" y="1292662"/>
                </a:cubicBezTo>
                <a:cubicBezTo>
                  <a:pt x="42022" y="969776"/>
                  <a:pt x="33497" y="265475"/>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a:t>do{</a:t>
            </a:r>
          </a:p>
          <a:p>
            <a:r>
              <a:rPr lang="es-MX" sz="2600" dirty="0"/>
              <a:t>	Código a ejecutar al menos una vez</a:t>
            </a:r>
          </a:p>
          <a:p>
            <a:r>
              <a:rPr lang="es-MX" sz="2600" dirty="0"/>
              <a:t>} </a:t>
            </a:r>
            <a:r>
              <a:rPr lang="es-MX" sz="2600" dirty="0" err="1"/>
              <a:t>while</a:t>
            </a:r>
            <a:r>
              <a:rPr lang="es-MX" sz="2600" dirty="0"/>
              <a:t>(condiciones);</a:t>
            </a:r>
            <a:endParaRPr lang="es-CO" sz="2600" dirty="0"/>
          </a:p>
        </p:txBody>
      </p:sp>
    </p:spTree>
    <p:extLst>
      <p:ext uri="{BB962C8B-B14F-4D97-AF65-F5344CB8AC3E}">
        <p14:creationId xmlns:p14="http://schemas.microsoft.com/office/powerpoint/2010/main" val="310369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2062103"/>
          </a:xfrm>
          <a:prstGeom prst="rect">
            <a:avLst/>
          </a:prstGeom>
          <a:noFill/>
        </p:spPr>
        <p:txBody>
          <a:bodyPr wrap="square" rtlCol="0">
            <a:spAutoFit/>
          </a:bodyPr>
          <a:lstStyle/>
          <a:p>
            <a:pPr algn="just"/>
            <a:r>
              <a:rPr lang="es-MX" sz="3200" b="1" dirty="0"/>
              <a:t>Estructuras de Control:</a:t>
            </a:r>
          </a:p>
          <a:p>
            <a:pPr marL="457200" indent="-457200" algn="just">
              <a:buFont typeface="Arial" panose="020B0604020202020204" pitchFamily="34" charset="0"/>
              <a:buChar char="•"/>
            </a:pPr>
            <a:r>
              <a:rPr lang="es-MX" sz="3200" b="1" dirty="0" err="1"/>
              <a:t>for</a:t>
            </a:r>
            <a:endParaRPr lang="es-MX" sz="3200" b="1" dirty="0"/>
          </a:p>
          <a:p>
            <a:pPr marL="457200" indent="-457200" algn="just">
              <a:buFont typeface="Arial" panose="020B0604020202020204" pitchFamily="34" charset="0"/>
              <a:buChar char="•"/>
            </a:pPr>
            <a:endParaRPr lang="es-MX" sz="3200" b="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47D3F8C7-1028-480E-8DEF-4BCCB6076F24}"/>
              </a:ext>
            </a:extLst>
          </p:cNvPr>
          <p:cNvSpPr txBox="1"/>
          <p:nvPr/>
        </p:nvSpPr>
        <p:spPr>
          <a:xfrm>
            <a:off x="1973893" y="3826675"/>
            <a:ext cx="8219161" cy="1292662"/>
          </a:xfrm>
          <a:custGeom>
            <a:avLst/>
            <a:gdLst>
              <a:gd name="connsiteX0" fmla="*/ 0 w 8219161"/>
              <a:gd name="connsiteY0" fmla="*/ 0 h 1292662"/>
              <a:gd name="connsiteX1" fmla="*/ 8219161 w 8219161"/>
              <a:gd name="connsiteY1" fmla="*/ 0 h 1292662"/>
              <a:gd name="connsiteX2" fmla="*/ 8219161 w 8219161"/>
              <a:gd name="connsiteY2" fmla="*/ 1292662 h 1292662"/>
              <a:gd name="connsiteX3" fmla="*/ 0 w 8219161"/>
              <a:gd name="connsiteY3" fmla="*/ 1292662 h 1292662"/>
              <a:gd name="connsiteX4" fmla="*/ 0 w 8219161"/>
              <a:gd name="connsiteY4" fmla="*/ 0 h 129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1292662" fill="none" extrusionOk="0">
                <a:moveTo>
                  <a:pt x="0" y="0"/>
                </a:moveTo>
                <a:cubicBezTo>
                  <a:pt x="2455596" y="93161"/>
                  <a:pt x="6279618" y="-49753"/>
                  <a:pt x="8219161" y="0"/>
                </a:cubicBezTo>
                <a:cubicBezTo>
                  <a:pt x="8171435" y="234302"/>
                  <a:pt x="8166891" y="847920"/>
                  <a:pt x="8219161" y="1292662"/>
                </a:cubicBezTo>
                <a:cubicBezTo>
                  <a:pt x="5790008" y="1199196"/>
                  <a:pt x="1266286" y="1442343"/>
                  <a:pt x="0" y="1292662"/>
                </a:cubicBezTo>
                <a:cubicBezTo>
                  <a:pt x="-69357" y="1067020"/>
                  <a:pt x="93300" y="444183"/>
                  <a:pt x="0" y="0"/>
                </a:cubicBezTo>
                <a:close/>
              </a:path>
              <a:path w="8219161" h="1292662" stroke="0" extrusionOk="0">
                <a:moveTo>
                  <a:pt x="0" y="0"/>
                </a:moveTo>
                <a:cubicBezTo>
                  <a:pt x="1126597" y="20036"/>
                  <a:pt x="6834774" y="81052"/>
                  <a:pt x="8219161" y="0"/>
                </a:cubicBezTo>
                <a:cubicBezTo>
                  <a:pt x="8140501" y="225166"/>
                  <a:pt x="8234327" y="765681"/>
                  <a:pt x="8219161" y="1292662"/>
                </a:cubicBezTo>
                <a:cubicBezTo>
                  <a:pt x="5185284" y="1275272"/>
                  <a:pt x="2665947" y="1205916"/>
                  <a:pt x="0" y="1292662"/>
                </a:cubicBezTo>
                <a:cubicBezTo>
                  <a:pt x="42022" y="969776"/>
                  <a:pt x="33497" y="265475"/>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a:t>f</a:t>
            </a:r>
            <a:r>
              <a:rPr lang="es-CO" sz="2600" dirty="0" err="1"/>
              <a:t>or</a:t>
            </a:r>
            <a:r>
              <a:rPr lang="es-CO" sz="2600" dirty="0"/>
              <a:t>(inicio; condición; incremento){</a:t>
            </a:r>
          </a:p>
          <a:p>
            <a:r>
              <a:rPr lang="es-CO" sz="2600" dirty="0"/>
              <a:t>	Código</a:t>
            </a:r>
          </a:p>
          <a:p>
            <a:r>
              <a:rPr lang="es-CO" sz="2600" dirty="0"/>
              <a:t>}</a:t>
            </a:r>
          </a:p>
        </p:txBody>
      </p:sp>
    </p:spTree>
    <p:extLst>
      <p:ext uri="{BB962C8B-B14F-4D97-AF65-F5344CB8AC3E}">
        <p14:creationId xmlns:p14="http://schemas.microsoft.com/office/powerpoint/2010/main" val="105672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077218"/>
          </a:xfrm>
          <a:prstGeom prst="rect">
            <a:avLst/>
          </a:prstGeom>
          <a:noFill/>
        </p:spPr>
        <p:txBody>
          <a:bodyPr wrap="square" rtlCol="0">
            <a:spAutoFit/>
          </a:bodyPr>
          <a:lstStyle/>
          <a:p>
            <a:pPr algn="just"/>
            <a:r>
              <a:rPr lang="es-MX" sz="3200" b="1" dirty="0"/>
              <a:t>Funciones:</a:t>
            </a:r>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pic>
        <p:nvPicPr>
          <p:cNvPr id="6" name="Imagen 5">
            <a:extLst>
              <a:ext uri="{FF2B5EF4-FFF2-40B4-BE49-F238E27FC236}">
                <a16:creationId xmlns:a16="http://schemas.microsoft.com/office/drawing/2014/main" id="{C9FF87C9-D790-4265-BD23-182E964B386F}"/>
              </a:ext>
            </a:extLst>
          </p:cNvPr>
          <p:cNvPicPr>
            <a:picLocks noChangeAspect="1"/>
          </p:cNvPicPr>
          <p:nvPr/>
        </p:nvPicPr>
        <p:blipFill>
          <a:blip r:embed="rId5"/>
          <a:stretch>
            <a:fillRect/>
          </a:stretch>
        </p:blipFill>
        <p:spPr>
          <a:xfrm>
            <a:off x="2077490" y="4487314"/>
            <a:ext cx="7567960" cy="1247280"/>
          </a:xfrm>
          <a:prstGeom prst="rect">
            <a:avLst/>
          </a:prstGeom>
        </p:spPr>
      </p:pic>
      <p:sp>
        <p:nvSpPr>
          <p:cNvPr id="8" name="CuadroTexto 7">
            <a:extLst>
              <a:ext uri="{FF2B5EF4-FFF2-40B4-BE49-F238E27FC236}">
                <a16:creationId xmlns:a16="http://schemas.microsoft.com/office/drawing/2014/main" id="{838B2E28-B7F9-4AFC-8408-603D4DECF8B7}"/>
              </a:ext>
            </a:extLst>
          </p:cNvPr>
          <p:cNvSpPr txBox="1"/>
          <p:nvPr/>
        </p:nvSpPr>
        <p:spPr>
          <a:xfrm>
            <a:off x="1986419" y="2820137"/>
            <a:ext cx="8219161" cy="1292662"/>
          </a:xfrm>
          <a:custGeom>
            <a:avLst/>
            <a:gdLst>
              <a:gd name="connsiteX0" fmla="*/ 0 w 8219161"/>
              <a:gd name="connsiteY0" fmla="*/ 0 h 1292662"/>
              <a:gd name="connsiteX1" fmla="*/ 8219161 w 8219161"/>
              <a:gd name="connsiteY1" fmla="*/ 0 h 1292662"/>
              <a:gd name="connsiteX2" fmla="*/ 8219161 w 8219161"/>
              <a:gd name="connsiteY2" fmla="*/ 1292662 h 1292662"/>
              <a:gd name="connsiteX3" fmla="*/ 0 w 8219161"/>
              <a:gd name="connsiteY3" fmla="*/ 1292662 h 1292662"/>
              <a:gd name="connsiteX4" fmla="*/ 0 w 8219161"/>
              <a:gd name="connsiteY4" fmla="*/ 0 h 129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1292662" fill="none" extrusionOk="0">
                <a:moveTo>
                  <a:pt x="0" y="0"/>
                </a:moveTo>
                <a:cubicBezTo>
                  <a:pt x="2455596" y="93161"/>
                  <a:pt x="6279618" y="-49753"/>
                  <a:pt x="8219161" y="0"/>
                </a:cubicBezTo>
                <a:cubicBezTo>
                  <a:pt x="8171435" y="234302"/>
                  <a:pt x="8166891" y="847920"/>
                  <a:pt x="8219161" y="1292662"/>
                </a:cubicBezTo>
                <a:cubicBezTo>
                  <a:pt x="5790008" y="1199196"/>
                  <a:pt x="1266286" y="1442343"/>
                  <a:pt x="0" y="1292662"/>
                </a:cubicBezTo>
                <a:cubicBezTo>
                  <a:pt x="-69357" y="1067020"/>
                  <a:pt x="93300" y="444183"/>
                  <a:pt x="0" y="0"/>
                </a:cubicBezTo>
                <a:close/>
              </a:path>
              <a:path w="8219161" h="1292662" stroke="0" extrusionOk="0">
                <a:moveTo>
                  <a:pt x="0" y="0"/>
                </a:moveTo>
                <a:cubicBezTo>
                  <a:pt x="1126597" y="20036"/>
                  <a:pt x="6834774" y="81052"/>
                  <a:pt x="8219161" y="0"/>
                </a:cubicBezTo>
                <a:cubicBezTo>
                  <a:pt x="8140501" y="225166"/>
                  <a:pt x="8234327" y="765681"/>
                  <a:pt x="8219161" y="1292662"/>
                </a:cubicBezTo>
                <a:cubicBezTo>
                  <a:pt x="5185284" y="1275272"/>
                  <a:pt x="2665947" y="1205916"/>
                  <a:pt x="0" y="1292662"/>
                </a:cubicBezTo>
                <a:cubicBezTo>
                  <a:pt x="42022" y="969776"/>
                  <a:pt x="33497" y="265475"/>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function</a:t>
            </a:r>
            <a:r>
              <a:rPr lang="es-MX" sz="2600" dirty="0"/>
              <a:t> identificador</a:t>
            </a:r>
            <a:r>
              <a:rPr lang="es-CO" sz="2600" dirty="0"/>
              <a:t>(parámetros){</a:t>
            </a:r>
          </a:p>
          <a:p>
            <a:r>
              <a:rPr lang="es-CO" sz="2600" dirty="0"/>
              <a:t>	Código</a:t>
            </a:r>
          </a:p>
          <a:p>
            <a:r>
              <a:rPr lang="es-CO" sz="2600" dirty="0"/>
              <a:t>}</a:t>
            </a:r>
          </a:p>
        </p:txBody>
      </p:sp>
    </p:spTree>
    <p:extLst>
      <p:ext uri="{BB962C8B-B14F-4D97-AF65-F5344CB8AC3E}">
        <p14:creationId xmlns:p14="http://schemas.microsoft.com/office/powerpoint/2010/main" val="357123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3539430"/>
          </a:xfrm>
          <a:prstGeom prst="rect">
            <a:avLst/>
          </a:prstGeom>
          <a:noFill/>
        </p:spPr>
        <p:txBody>
          <a:bodyPr wrap="square" rtlCol="0">
            <a:spAutoFit/>
          </a:bodyPr>
          <a:lstStyle/>
          <a:p>
            <a:pPr algn="just"/>
            <a:r>
              <a:rPr lang="es-MX" sz="3200" b="1" dirty="0" err="1"/>
              <a:t>Arrays</a:t>
            </a:r>
            <a:r>
              <a:rPr lang="es-MX" sz="3200" b="1" dirty="0"/>
              <a:t>: </a:t>
            </a:r>
          </a:p>
          <a:p>
            <a:pPr algn="just"/>
            <a:endParaRPr lang="es-MX" sz="3200" b="1" dirty="0"/>
          </a:p>
          <a:p>
            <a:pPr algn="just"/>
            <a:r>
              <a:rPr lang="es-MX" sz="3200" dirty="0"/>
              <a:t>Los </a:t>
            </a:r>
            <a:r>
              <a:rPr lang="es-MX" sz="3200" dirty="0" err="1"/>
              <a:t>arrays</a:t>
            </a:r>
            <a:r>
              <a:rPr lang="es-MX" sz="3200" dirty="0"/>
              <a:t> son objetos similares a una lista cuyo prototipo proporciona métodos para efectuar operaciones de recorrido y de mutación. Tanto la longitud como el tipo de los elementos de un array son variables.</a:t>
            </a:r>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122872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569660"/>
          </a:xfrm>
          <a:prstGeom prst="rect">
            <a:avLst/>
          </a:prstGeom>
          <a:noFill/>
        </p:spPr>
        <p:txBody>
          <a:bodyPr wrap="square" rtlCol="0">
            <a:spAutoFit/>
          </a:bodyPr>
          <a:lstStyle/>
          <a:p>
            <a:pPr algn="just"/>
            <a:r>
              <a:rPr lang="es-MX" sz="3200" b="1" dirty="0" err="1"/>
              <a:t>Arrays</a:t>
            </a:r>
            <a:r>
              <a:rPr lang="es-MX" sz="3200" b="1" dirty="0"/>
              <a:t>: </a:t>
            </a:r>
          </a:p>
          <a:p>
            <a:pPr algn="just"/>
            <a:endParaRPr lang="es-MX" sz="3200" b="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48D57E74-E6A6-4B9D-9B91-8C8853127914}"/>
              </a:ext>
            </a:extLst>
          </p:cNvPr>
          <p:cNvSpPr txBox="1"/>
          <p:nvPr/>
        </p:nvSpPr>
        <p:spPr>
          <a:xfrm>
            <a:off x="2143710" y="2879566"/>
            <a:ext cx="8219161" cy="492443"/>
          </a:xfrm>
          <a:custGeom>
            <a:avLst/>
            <a:gdLst>
              <a:gd name="connsiteX0" fmla="*/ 0 w 8219161"/>
              <a:gd name="connsiteY0" fmla="*/ 0 h 492443"/>
              <a:gd name="connsiteX1" fmla="*/ 8219161 w 8219161"/>
              <a:gd name="connsiteY1" fmla="*/ 0 h 492443"/>
              <a:gd name="connsiteX2" fmla="*/ 8219161 w 8219161"/>
              <a:gd name="connsiteY2" fmla="*/ 492443 h 492443"/>
              <a:gd name="connsiteX3" fmla="*/ 0 w 8219161"/>
              <a:gd name="connsiteY3" fmla="*/ 492443 h 492443"/>
              <a:gd name="connsiteX4" fmla="*/ 0 w 8219161"/>
              <a:gd name="connsiteY4" fmla="*/ 0 h 49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492443" fill="none" extrusionOk="0">
                <a:moveTo>
                  <a:pt x="0" y="0"/>
                </a:moveTo>
                <a:cubicBezTo>
                  <a:pt x="2455596" y="93161"/>
                  <a:pt x="6279618" y="-49753"/>
                  <a:pt x="8219161" y="0"/>
                </a:cubicBezTo>
                <a:cubicBezTo>
                  <a:pt x="8234910" y="153395"/>
                  <a:pt x="8240306" y="388220"/>
                  <a:pt x="8219161" y="492443"/>
                </a:cubicBezTo>
                <a:cubicBezTo>
                  <a:pt x="5790008" y="398977"/>
                  <a:pt x="1266286" y="642124"/>
                  <a:pt x="0" y="492443"/>
                </a:cubicBezTo>
                <a:cubicBezTo>
                  <a:pt x="-191" y="250238"/>
                  <a:pt x="-35857" y="219978"/>
                  <a:pt x="0" y="0"/>
                </a:cubicBezTo>
                <a:close/>
              </a:path>
              <a:path w="8219161" h="492443" stroke="0" extrusionOk="0">
                <a:moveTo>
                  <a:pt x="0" y="0"/>
                </a:moveTo>
                <a:cubicBezTo>
                  <a:pt x="1126597" y="20036"/>
                  <a:pt x="6834774" y="81052"/>
                  <a:pt x="8219161" y="0"/>
                </a:cubicBezTo>
                <a:cubicBezTo>
                  <a:pt x="8258103" y="155663"/>
                  <a:pt x="8251431" y="313661"/>
                  <a:pt x="8219161" y="492443"/>
                </a:cubicBezTo>
                <a:cubicBezTo>
                  <a:pt x="5185284" y="475053"/>
                  <a:pt x="2665947" y="405697"/>
                  <a:pt x="0" y="492443"/>
                </a:cubicBezTo>
                <a:cubicBezTo>
                  <a:pt x="-32172" y="260923"/>
                  <a:pt x="-8132" y="12629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var</a:t>
            </a:r>
            <a:r>
              <a:rPr lang="es-MX" sz="2600" dirty="0"/>
              <a:t>/</a:t>
            </a:r>
            <a:r>
              <a:rPr lang="es-MX" sz="2600" dirty="0" err="1"/>
              <a:t>let</a:t>
            </a:r>
            <a:r>
              <a:rPr lang="es-MX" sz="2600" dirty="0"/>
              <a:t>/</a:t>
            </a:r>
            <a:r>
              <a:rPr lang="es-MX" sz="2600" dirty="0" err="1"/>
              <a:t>const</a:t>
            </a:r>
            <a:r>
              <a:rPr lang="es-MX" sz="2600" dirty="0"/>
              <a:t> </a:t>
            </a:r>
            <a:r>
              <a:rPr lang="es-MX" sz="2600" dirty="0" err="1"/>
              <a:t>nombreArray</a:t>
            </a:r>
            <a:r>
              <a:rPr lang="es-MX" sz="2600" dirty="0"/>
              <a:t> = [];</a:t>
            </a:r>
            <a:endParaRPr lang="es-CO" sz="2600" dirty="0"/>
          </a:p>
        </p:txBody>
      </p:sp>
      <p:sp>
        <p:nvSpPr>
          <p:cNvPr id="8" name="CuadroTexto 7">
            <a:extLst>
              <a:ext uri="{FF2B5EF4-FFF2-40B4-BE49-F238E27FC236}">
                <a16:creationId xmlns:a16="http://schemas.microsoft.com/office/drawing/2014/main" id="{55A66E51-8DB5-4261-89CD-79E2D7789B1A}"/>
              </a:ext>
            </a:extLst>
          </p:cNvPr>
          <p:cNvSpPr txBox="1"/>
          <p:nvPr/>
        </p:nvSpPr>
        <p:spPr>
          <a:xfrm>
            <a:off x="1986419" y="3909875"/>
            <a:ext cx="8219161" cy="492443"/>
          </a:xfrm>
          <a:custGeom>
            <a:avLst/>
            <a:gdLst>
              <a:gd name="connsiteX0" fmla="*/ 0 w 8219161"/>
              <a:gd name="connsiteY0" fmla="*/ 0 h 492443"/>
              <a:gd name="connsiteX1" fmla="*/ 8219161 w 8219161"/>
              <a:gd name="connsiteY1" fmla="*/ 0 h 492443"/>
              <a:gd name="connsiteX2" fmla="*/ 8219161 w 8219161"/>
              <a:gd name="connsiteY2" fmla="*/ 492443 h 492443"/>
              <a:gd name="connsiteX3" fmla="*/ 0 w 8219161"/>
              <a:gd name="connsiteY3" fmla="*/ 492443 h 492443"/>
              <a:gd name="connsiteX4" fmla="*/ 0 w 8219161"/>
              <a:gd name="connsiteY4" fmla="*/ 0 h 49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492443" fill="none" extrusionOk="0">
                <a:moveTo>
                  <a:pt x="0" y="0"/>
                </a:moveTo>
                <a:cubicBezTo>
                  <a:pt x="2455596" y="93161"/>
                  <a:pt x="6279618" y="-49753"/>
                  <a:pt x="8219161" y="0"/>
                </a:cubicBezTo>
                <a:cubicBezTo>
                  <a:pt x="8234910" y="153395"/>
                  <a:pt x="8240306" y="388220"/>
                  <a:pt x="8219161" y="492443"/>
                </a:cubicBezTo>
                <a:cubicBezTo>
                  <a:pt x="5790008" y="398977"/>
                  <a:pt x="1266286" y="642124"/>
                  <a:pt x="0" y="492443"/>
                </a:cubicBezTo>
                <a:cubicBezTo>
                  <a:pt x="-191" y="250238"/>
                  <a:pt x="-35857" y="219978"/>
                  <a:pt x="0" y="0"/>
                </a:cubicBezTo>
                <a:close/>
              </a:path>
              <a:path w="8219161" h="492443" stroke="0" extrusionOk="0">
                <a:moveTo>
                  <a:pt x="0" y="0"/>
                </a:moveTo>
                <a:cubicBezTo>
                  <a:pt x="1126597" y="20036"/>
                  <a:pt x="6834774" y="81052"/>
                  <a:pt x="8219161" y="0"/>
                </a:cubicBezTo>
                <a:cubicBezTo>
                  <a:pt x="8258103" y="155663"/>
                  <a:pt x="8251431" y="313661"/>
                  <a:pt x="8219161" y="492443"/>
                </a:cubicBezTo>
                <a:cubicBezTo>
                  <a:pt x="5185284" y="475053"/>
                  <a:pt x="2665947" y="405697"/>
                  <a:pt x="0" y="492443"/>
                </a:cubicBezTo>
                <a:cubicBezTo>
                  <a:pt x="-32172" y="260923"/>
                  <a:pt x="-8132" y="12629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var</a:t>
            </a:r>
            <a:r>
              <a:rPr lang="es-MX" sz="2600" dirty="0"/>
              <a:t>/</a:t>
            </a:r>
            <a:r>
              <a:rPr lang="es-MX" sz="2600" dirty="0" err="1"/>
              <a:t>let</a:t>
            </a:r>
            <a:r>
              <a:rPr lang="es-MX" sz="2600" dirty="0"/>
              <a:t>/</a:t>
            </a:r>
            <a:r>
              <a:rPr lang="es-MX" sz="2600" dirty="0" err="1"/>
              <a:t>const</a:t>
            </a:r>
            <a:r>
              <a:rPr lang="es-MX" sz="2600" dirty="0"/>
              <a:t> </a:t>
            </a:r>
            <a:r>
              <a:rPr lang="es-MX" sz="2600" dirty="0" err="1"/>
              <a:t>nombreArray</a:t>
            </a:r>
            <a:r>
              <a:rPr lang="es-MX" sz="2600" dirty="0"/>
              <a:t> = [valor1, valor2, valor3];</a:t>
            </a:r>
            <a:endParaRPr lang="es-CO" sz="2600" dirty="0"/>
          </a:p>
        </p:txBody>
      </p:sp>
      <p:sp>
        <p:nvSpPr>
          <p:cNvPr id="9" name="CuadroTexto 8">
            <a:extLst>
              <a:ext uri="{FF2B5EF4-FFF2-40B4-BE49-F238E27FC236}">
                <a16:creationId xmlns:a16="http://schemas.microsoft.com/office/drawing/2014/main" id="{B5354FC6-EE0B-449A-BF88-A7C5ADFEDAE8}"/>
              </a:ext>
            </a:extLst>
          </p:cNvPr>
          <p:cNvSpPr txBox="1"/>
          <p:nvPr/>
        </p:nvSpPr>
        <p:spPr>
          <a:xfrm>
            <a:off x="1986419" y="4969810"/>
            <a:ext cx="8219161" cy="492443"/>
          </a:xfrm>
          <a:custGeom>
            <a:avLst/>
            <a:gdLst>
              <a:gd name="connsiteX0" fmla="*/ 0 w 8219161"/>
              <a:gd name="connsiteY0" fmla="*/ 0 h 492443"/>
              <a:gd name="connsiteX1" fmla="*/ 8219161 w 8219161"/>
              <a:gd name="connsiteY1" fmla="*/ 0 h 492443"/>
              <a:gd name="connsiteX2" fmla="*/ 8219161 w 8219161"/>
              <a:gd name="connsiteY2" fmla="*/ 492443 h 492443"/>
              <a:gd name="connsiteX3" fmla="*/ 0 w 8219161"/>
              <a:gd name="connsiteY3" fmla="*/ 492443 h 492443"/>
              <a:gd name="connsiteX4" fmla="*/ 0 w 8219161"/>
              <a:gd name="connsiteY4" fmla="*/ 0 h 49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492443" fill="none" extrusionOk="0">
                <a:moveTo>
                  <a:pt x="0" y="0"/>
                </a:moveTo>
                <a:cubicBezTo>
                  <a:pt x="2455596" y="93161"/>
                  <a:pt x="6279618" y="-49753"/>
                  <a:pt x="8219161" y="0"/>
                </a:cubicBezTo>
                <a:cubicBezTo>
                  <a:pt x="8234910" y="153395"/>
                  <a:pt x="8240306" y="388220"/>
                  <a:pt x="8219161" y="492443"/>
                </a:cubicBezTo>
                <a:cubicBezTo>
                  <a:pt x="5790008" y="398977"/>
                  <a:pt x="1266286" y="642124"/>
                  <a:pt x="0" y="492443"/>
                </a:cubicBezTo>
                <a:cubicBezTo>
                  <a:pt x="-191" y="250238"/>
                  <a:pt x="-35857" y="219978"/>
                  <a:pt x="0" y="0"/>
                </a:cubicBezTo>
                <a:close/>
              </a:path>
              <a:path w="8219161" h="492443" stroke="0" extrusionOk="0">
                <a:moveTo>
                  <a:pt x="0" y="0"/>
                </a:moveTo>
                <a:cubicBezTo>
                  <a:pt x="1126597" y="20036"/>
                  <a:pt x="6834774" y="81052"/>
                  <a:pt x="8219161" y="0"/>
                </a:cubicBezTo>
                <a:cubicBezTo>
                  <a:pt x="8258103" y="155663"/>
                  <a:pt x="8251431" y="313661"/>
                  <a:pt x="8219161" y="492443"/>
                </a:cubicBezTo>
                <a:cubicBezTo>
                  <a:pt x="5185284" y="475053"/>
                  <a:pt x="2665947" y="405697"/>
                  <a:pt x="0" y="492443"/>
                </a:cubicBezTo>
                <a:cubicBezTo>
                  <a:pt x="-32172" y="260923"/>
                  <a:pt x="-8132" y="12629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var</a:t>
            </a:r>
            <a:r>
              <a:rPr lang="es-MX" sz="2600" dirty="0"/>
              <a:t>/</a:t>
            </a:r>
            <a:r>
              <a:rPr lang="es-MX" sz="2600" dirty="0" err="1"/>
              <a:t>let</a:t>
            </a:r>
            <a:r>
              <a:rPr lang="es-MX" sz="2600" dirty="0"/>
              <a:t>/</a:t>
            </a:r>
            <a:r>
              <a:rPr lang="es-MX" sz="2600" dirty="0" err="1"/>
              <a:t>const</a:t>
            </a:r>
            <a:r>
              <a:rPr lang="es-MX" sz="2600" dirty="0"/>
              <a:t> </a:t>
            </a:r>
            <a:r>
              <a:rPr lang="es-MX" sz="2600" dirty="0" err="1"/>
              <a:t>nombreArray</a:t>
            </a:r>
            <a:r>
              <a:rPr lang="es-MX" sz="2600" dirty="0"/>
              <a:t> = new Array(tamaño);</a:t>
            </a:r>
            <a:endParaRPr lang="es-CO" sz="2600" dirty="0"/>
          </a:p>
        </p:txBody>
      </p:sp>
    </p:spTree>
    <p:extLst>
      <p:ext uri="{BB962C8B-B14F-4D97-AF65-F5344CB8AC3E}">
        <p14:creationId xmlns:p14="http://schemas.microsoft.com/office/powerpoint/2010/main" val="2655081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82415"/>
            <a:ext cx="9753600" cy="5509200"/>
          </a:xfrm>
          <a:prstGeom prst="rect">
            <a:avLst/>
          </a:prstGeom>
          <a:noFill/>
        </p:spPr>
        <p:txBody>
          <a:bodyPr wrap="square" rtlCol="0">
            <a:spAutoFit/>
          </a:bodyPr>
          <a:lstStyle/>
          <a:p>
            <a:pPr algn="just"/>
            <a:r>
              <a:rPr lang="es-MX" sz="3200" b="1" dirty="0" err="1"/>
              <a:t>Arrays</a:t>
            </a:r>
            <a:r>
              <a:rPr lang="es-MX" sz="3200" b="1" dirty="0"/>
              <a:t>: </a:t>
            </a:r>
          </a:p>
          <a:p>
            <a:pPr marL="457200" indent="-457200" algn="just">
              <a:buFont typeface="Arial" panose="020B0604020202020204" pitchFamily="34" charset="0"/>
              <a:buChar char="•"/>
            </a:pPr>
            <a:r>
              <a:rPr lang="es-MX" sz="3200" b="1" dirty="0" err="1"/>
              <a:t>push</a:t>
            </a:r>
            <a:r>
              <a:rPr lang="es-MX" sz="3200" b="1" dirty="0"/>
              <a:t>(): </a:t>
            </a:r>
            <a:r>
              <a:rPr lang="es-MX" sz="3200" dirty="0"/>
              <a:t>Adiciona un elemento</a:t>
            </a:r>
            <a:endParaRPr lang="es-MX" sz="3200" b="1" dirty="0"/>
          </a:p>
          <a:p>
            <a:pPr marL="457200" indent="-457200" algn="just">
              <a:buFont typeface="Arial" panose="020B0604020202020204" pitchFamily="34" charset="0"/>
              <a:buChar char="•"/>
            </a:pPr>
            <a:r>
              <a:rPr lang="es-MX" sz="3200" b="1" dirty="0"/>
              <a:t>shift(): </a:t>
            </a:r>
            <a:r>
              <a:rPr lang="es-MX" sz="3200" dirty="0"/>
              <a:t>Devuelve el primer elemento</a:t>
            </a:r>
            <a:endParaRPr lang="es-MX" sz="3200" b="1" dirty="0"/>
          </a:p>
          <a:p>
            <a:pPr marL="457200" indent="-457200" algn="just">
              <a:buFont typeface="Arial" panose="020B0604020202020204" pitchFamily="34" charset="0"/>
              <a:buChar char="•"/>
            </a:pPr>
            <a:r>
              <a:rPr lang="es-MX" sz="3200" b="1" dirty="0"/>
              <a:t>pop(): </a:t>
            </a:r>
            <a:r>
              <a:rPr lang="es-MX" sz="3200" dirty="0"/>
              <a:t>Devuelve el último elemento.</a:t>
            </a:r>
            <a:endParaRPr lang="es-MX" sz="3200" b="1" dirty="0"/>
          </a:p>
          <a:p>
            <a:pPr marL="457200" indent="-457200" algn="just">
              <a:buFont typeface="Arial" panose="020B0604020202020204" pitchFamily="34" charset="0"/>
              <a:buChar char="•"/>
            </a:pPr>
            <a:r>
              <a:rPr lang="es-MX" sz="3200" b="1" dirty="0" err="1"/>
              <a:t>slice</a:t>
            </a:r>
            <a:r>
              <a:rPr lang="es-MX" sz="3200" b="1" dirty="0"/>
              <a:t>(): </a:t>
            </a:r>
            <a:r>
              <a:rPr lang="es-MX" sz="3200" dirty="0"/>
              <a:t>Extraer elementos</a:t>
            </a:r>
            <a:endParaRPr lang="es-MX" sz="3200" b="1" dirty="0"/>
          </a:p>
          <a:p>
            <a:pPr marL="457200" indent="-457200" algn="just">
              <a:buFont typeface="Arial" panose="020B0604020202020204" pitchFamily="34" charset="0"/>
              <a:buChar char="•"/>
            </a:pPr>
            <a:r>
              <a:rPr lang="es-MX" sz="3200" b="1" dirty="0" err="1"/>
              <a:t>sort</a:t>
            </a:r>
            <a:r>
              <a:rPr lang="es-MX" sz="3200" b="1" dirty="0"/>
              <a:t>(): </a:t>
            </a:r>
            <a:r>
              <a:rPr lang="es-MX" sz="3200" dirty="0"/>
              <a:t>Ordenar el array.</a:t>
            </a:r>
          </a:p>
          <a:p>
            <a:pPr marL="457200" indent="-457200" algn="just">
              <a:buFont typeface="Arial" panose="020B0604020202020204" pitchFamily="34" charset="0"/>
              <a:buChar char="•"/>
            </a:pPr>
            <a:r>
              <a:rPr lang="es-MX" sz="3200" b="1" dirty="0"/>
              <a:t>reverse(): </a:t>
            </a:r>
            <a:r>
              <a:rPr lang="es-MX" sz="3200" dirty="0"/>
              <a:t>Orden inverso.</a:t>
            </a:r>
          </a:p>
          <a:p>
            <a:pPr marL="457200" indent="-457200" algn="just">
              <a:buFont typeface="Arial" panose="020B0604020202020204" pitchFamily="34" charset="0"/>
              <a:buChar char="•"/>
            </a:pPr>
            <a:r>
              <a:rPr lang="es-MX" sz="3200" b="1" dirty="0" err="1"/>
              <a:t>join</a:t>
            </a:r>
            <a:r>
              <a:rPr lang="es-MX" sz="3200" b="1" dirty="0"/>
              <a:t>(): </a:t>
            </a:r>
            <a:r>
              <a:rPr lang="es-MX" sz="3200" dirty="0"/>
              <a:t>Convierte un array en un </a:t>
            </a:r>
            <a:r>
              <a:rPr lang="es-MX" sz="3200" dirty="0" err="1"/>
              <a:t>String</a:t>
            </a:r>
            <a:r>
              <a:rPr lang="es-MX" sz="3200" dirty="0"/>
              <a:t>.</a:t>
            </a:r>
            <a:endParaRPr lang="es-MX" sz="3200" b="1" dirty="0"/>
          </a:p>
          <a:p>
            <a:pPr marL="457200" indent="-457200" algn="just">
              <a:buFont typeface="Arial" panose="020B0604020202020204" pitchFamily="34" charset="0"/>
              <a:buChar char="•"/>
            </a:pPr>
            <a:endParaRPr lang="es-MX" sz="3200" b="1" dirty="0"/>
          </a:p>
          <a:p>
            <a:pPr algn="just"/>
            <a:endParaRPr lang="es-MX" sz="3200" b="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388654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3539430"/>
          </a:xfrm>
          <a:prstGeom prst="rect">
            <a:avLst/>
          </a:prstGeom>
          <a:noFill/>
        </p:spPr>
        <p:txBody>
          <a:bodyPr wrap="square" rtlCol="0">
            <a:spAutoFit/>
          </a:bodyPr>
          <a:lstStyle/>
          <a:p>
            <a:pPr algn="just"/>
            <a:r>
              <a:rPr lang="es-MX" sz="3200" b="1" dirty="0"/>
              <a:t>Objetos: </a:t>
            </a:r>
          </a:p>
          <a:p>
            <a:pPr algn="just"/>
            <a:endParaRPr lang="es-MX" sz="3200" b="1" dirty="0"/>
          </a:p>
          <a:p>
            <a:pPr algn="just"/>
            <a:r>
              <a:rPr lang="es-MX" sz="3200" dirty="0"/>
              <a:t>Es usado para guardar una colección de datos definidos y entidades más complejas.</a:t>
            </a:r>
          </a:p>
          <a:p>
            <a:pPr algn="just"/>
            <a:endParaRPr lang="es-MX" sz="3200" dirty="0"/>
          </a:p>
          <a:p>
            <a:pPr algn="just"/>
            <a:r>
              <a:rPr lang="es-MX" sz="3200" dirty="0"/>
              <a:t>Tiene la estructura </a:t>
            </a:r>
            <a:r>
              <a:rPr lang="es-MX" sz="3200" b="1" i="1" dirty="0" err="1"/>
              <a:t>clave:valor</a:t>
            </a:r>
            <a:endParaRPr lang="es-MX" sz="3200" b="1" i="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53709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3539430"/>
          </a:xfrm>
          <a:prstGeom prst="rect">
            <a:avLst/>
          </a:prstGeom>
          <a:noFill/>
        </p:spPr>
        <p:txBody>
          <a:bodyPr wrap="square" rtlCol="0">
            <a:spAutoFit/>
          </a:bodyPr>
          <a:lstStyle/>
          <a:p>
            <a:pPr algn="just"/>
            <a:endParaRPr lang="es-MX" sz="3200" dirty="0"/>
          </a:p>
          <a:p>
            <a:pPr algn="just"/>
            <a:r>
              <a:rPr lang="es-MX" sz="3200" dirty="0"/>
              <a:t>JavaScript (JS) es un lenguaje de programación ligero, interpretado, o compilado justo-a-tiempo (</a:t>
            </a:r>
            <a:r>
              <a:rPr lang="es-MX" sz="3200" dirty="0" err="1"/>
              <a:t>just</a:t>
            </a:r>
            <a:r>
              <a:rPr lang="es-MX" sz="3200" dirty="0"/>
              <a:t>-</a:t>
            </a:r>
            <a:r>
              <a:rPr lang="es-MX" sz="3200" dirty="0" err="1"/>
              <a:t>in-time</a:t>
            </a:r>
            <a:r>
              <a:rPr lang="es-MX" sz="3200" dirty="0"/>
              <a:t>) con funciones de primera clase. Si bien es más conocido como un lenguaje de scripting (secuencias de comandos) para páginas web.</a:t>
            </a:r>
          </a:p>
          <a:p>
            <a:pPr algn="just"/>
            <a:endParaRPr lang="es-MX" sz="3200"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461221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077218"/>
          </a:xfrm>
          <a:prstGeom prst="rect">
            <a:avLst/>
          </a:prstGeom>
          <a:noFill/>
        </p:spPr>
        <p:txBody>
          <a:bodyPr wrap="square" rtlCol="0">
            <a:spAutoFit/>
          </a:bodyPr>
          <a:lstStyle/>
          <a:p>
            <a:pPr algn="just"/>
            <a:r>
              <a:rPr lang="es-MX" sz="3200" b="1" dirty="0"/>
              <a:t>Objetos: </a:t>
            </a:r>
            <a:endParaRPr lang="es-MX" sz="3200"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0382B487-AB5A-4DB0-856D-DE02C8EB05B8}"/>
              </a:ext>
            </a:extLst>
          </p:cNvPr>
          <p:cNvSpPr txBox="1"/>
          <p:nvPr/>
        </p:nvSpPr>
        <p:spPr>
          <a:xfrm>
            <a:off x="1986419" y="2978491"/>
            <a:ext cx="8219161" cy="492443"/>
          </a:xfrm>
          <a:custGeom>
            <a:avLst/>
            <a:gdLst>
              <a:gd name="connsiteX0" fmla="*/ 0 w 8219161"/>
              <a:gd name="connsiteY0" fmla="*/ 0 h 492443"/>
              <a:gd name="connsiteX1" fmla="*/ 8219161 w 8219161"/>
              <a:gd name="connsiteY1" fmla="*/ 0 h 492443"/>
              <a:gd name="connsiteX2" fmla="*/ 8219161 w 8219161"/>
              <a:gd name="connsiteY2" fmla="*/ 492443 h 492443"/>
              <a:gd name="connsiteX3" fmla="*/ 0 w 8219161"/>
              <a:gd name="connsiteY3" fmla="*/ 492443 h 492443"/>
              <a:gd name="connsiteX4" fmla="*/ 0 w 8219161"/>
              <a:gd name="connsiteY4" fmla="*/ 0 h 49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492443" fill="none" extrusionOk="0">
                <a:moveTo>
                  <a:pt x="0" y="0"/>
                </a:moveTo>
                <a:cubicBezTo>
                  <a:pt x="2455596" y="93161"/>
                  <a:pt x="6279618" y="-49753"/>
                  <a:pt x="8219161" y="0"/>
                </a:cubicBezTo>
                <a:cubicBezTo>
                  <a:pt x="8234910" y="153395"/>
                  <a:pt x="8240306" y="388220"/>
                  <a:pt x="8219161" y="492443"/>
                </a:cubicBezTo>
                <a:cubicBezTo>
                  <a:pt x="5790008" y="398977"/>
                  <a:pt x="1266286" y="642124"/>
                  <a:pt x="0" y="492443"/>
                </a:cubicBezTo>
                <a:cubicBezTo>
                  <a:pt x="-191" y="250238"/>
                  <a:pt x="-35857" y="219978"/>
                  <a:pt x="0" y="0"/>
                </a:cubicBezTo>
                <a:close/>
              </a:path>
              <a:path w="8219161" h="492443" stroke="0" extrusionOk="0">
                <a:moveTo>
                  <a:pt x="0" y="0"/>
                </a:moveTo>
                <a:cubicBezTo>
                  <a:pt x="1126597" y="20036"/>
                  <a:pt x="6834774" y="81052"/>
                  <a:pt x="8219161" y="0"/>
                </a:cubicBezTo>
                <a:cubicBezTo>
                  <a:pt x="8258103" y="155663"/>
                  <a:pt x="8251431" y="313661"/>
                  <a:pt x="8219161" y="492443"/>
                </a:cubicBezTo>
                <a:cubicBezTo>
                  <a:pt x="5185284" y="475053"/>
                  <a:pt x="2665947" y="405697"/>
                  <a:pt x="0" y="492443"/>
                </a:cubicBezTo>
                <a:cubicBezTo>
                  <a:pt x="-32172" y="260923"/>
                  <a:pt x="-8132" y="12629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var</a:t>
            </a:r>
            <a:r>
              <a:rPr lang="es-MX" sz="2600" dirty="0"/>
              <a:t>/</a:t>
            </a:r>
            <a:r>
              <a:rPr lang="es-MX" sz="2600" dirty="0" err="1"/>
              <a:t>let</a:t>
            </a:r>
            <a:r>
              <a:rPr lang="es-MX" sz="2600" dirty="0"/>
              <a:t>/</a:t>
            </a:r>
            <a:r>
              <a:rPr lang="es-MX" sz="2600" dirty="0" err="1"/>
              <a:t>const</a:t>
            </a:r>
            <a:r>
              <a:rPr lang="es-MX" sz="2600" dirty="0"/>
              <a:t> nombre = {};</a:t>
            </a:r>
            <a:endParaRPr lang="es-CO" sz="2600" dirty="0"/>
          </a:p>
        </p:txBody>
      </p:sp>
      <p:sp>
        <p:nvSpPr>
          <p:cNvPr id="8" name="CuadroTexto 7">
            <a:extLst>
              <a:ext uri="{FF2B5EF4-FFF2-40B4-BE49-F238E27FC236}">
                <a16:creationId xmlns:a16="http://schemas.microsoft.com/office/drawing/2014/main" id="{D8CB2EAF-42AC-4EEA-9D9B-6961397A660F}"/>
              </a:ext>
            </a:extLst>
          </p:cNvPr>
          <p:cNvSpPr txBox="1"/>
          <p:nvPr/>
        </p:nvSpPr>
        <p:spPr>
          <a:xfrm>
            <a:off x="1973893" y="3883435"/>
            <a:ext cx="8219161" cy="492443"/>
          </a:xfrm>
          <a:custGeom>
            <a:avLst/>
            <a:gdLst>
              <a:gd name="connsiteX0" fmla="*/ 0 w 8219161"/>
              <a:gd name="connsiteY0" fmla="*/ 0 h 492443"/>
              <a:gd name="connsiteX1" fmla="*/ 8219161 w 8219161"/>
              <a:gd name="connsiteY1" fmla="*/ 0 h 492443"/>
              <a:gd name="connsiteX2" fmla="*/ 8219161 w 8219161"/>
              <a:gd name="connsiteY2" fmla="*/ 492443 h 492443"/>
              <a:gd name="connsiteX3" fmla="*/ 0 w 8219161"/>
              <a:gd name="connsiteY3" fmla="*/ 492443 h 492443"/>
              <a:gd name="connsiteX4" fmla="*/ 0 w 8219161"/>
              <a:gd name="connsiteY4" fmla="*/ 0 h 49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492443" fill="none" extrusionOk="0">
                <a:moveTo>
                  <a:pt x="0" y="0"/>
                </a:moveTo>
                <a:cubicBezTo>
                  <a:pt x="2455596" y="93161"/>
                  <a:pt x="6279618" y="-49753"/>
                  <a:pt x="8219161" y="0"/>
                </a:cubicBezTo>
                <a:cubicBezTo>
                  <a:pt x="8234910" y="153395"/>
                  <a:pt x="8240306" y="388220"/>
                  <a:pt x="8219161" y="492443"/>
                </a:cubicBezTo>
                <a:cubicBezTo>
                  <a:pt x="5790008" y="398977"/>
                  <a:pt x="1266286" y="642124"/>
                  <a:pt x="0" y="492443"/>
                </a:cubicBezTo>
                <a:cubicBezTo>
                  <a:pt x="-191" y="250238"/>
                  <a:pt x="-35857" y="219978"/>
                  <a:pt x="0" y="0"/>
                </a:cubicBezTo>
                <a:close/>
              </a:path>
              <a:path w="8219161" h="492443" stroke="0" extrusionOk="0">
                <a:moveTo>
                  <a:pt x="0" y="0"/>
                </a:moveTo>
                <a:cubicBezTo>
                  <a:pt x="1126597" y="20036"/>
                  <a:pt x="6834774" y="81052"/>
                  <a:pt x="8219161" y="0"/>
                </a:cubicBezTo>
                <a:cubicBezTo>
                  <a:pt x="8258103" y="155663"/>
                  <a:pt x="8251431" y="313661"/>
                  <a:pt x="8219161" y="492443"/>
                </a:cubicBezTo>
                <a:cubicBezTo>
                  <a:pt x="5185284" y="475053"/>
                  <a:pt x="2665947" y="405697"/>
                  <a:pt x="0" y="492443"/>
                </a:cubicBezTo>
                <a:cubicBezTo>
                  <a:pt x="-32172" y="260923"/>
                  <a:pt x="-8132" y="12629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var</a:t>
            </a:r>
            <a:r>
              <a:rPr lang="es-MX" sz="2600" dirty="0"/>
              <a:t>/</a:t>
            </a:r>
            <a:r>
              <a:rPr lang="es-MX" sz="2600" dirty="0" err="1"/>
              <a:t>let</a:t>
            </a:r>
            <a:r>
              <a:rPr lang="es-MX" sz="2600" dirty="0"/>
              <a:t>/</a:t>
            </a:r>
            <a:r>
              <a:rPr lang="es-MX" sz="2600" dirty="0" err="1"/>
              <a:t>const</a:t>
            </a:r>
            <a:r>
              <a:rPr lang="es-MX" sz="2600" dirty="0"/>
              <a:t> nombre = {</a:t>
            </a:r>
            <a:r>
              <a:rPr lang="es-MX" sz="2600" dirty="0" err="1"/>
              <a:t>clave:valor</a:t>
            </a:r>
            <a:r>
              <a:rPr lang="es-MX" sz="2600" dirty="0"/>
              <a:t>, </a:t>
            </a:r>
            <a:r>
              <a:rPr lang="es-MX" sz="2600" dirty="0" err="1"/>
              <a:t>clave:valor</a:t>
            </a:r>
            <a:r>
              <a:rPr lang="es-MX" sz="2600" dirty="0"/>
              <a:t>};</a:t>
            </a:r>
            <a:endParaRPr lang="es-CO" sz="2600" dirty="0"/>
          </a:p>
        </p:txBody>
      </p:sp>
      <p:sp>
        <p:nvSpPr>
          <p:cNvPr id="9" name="CuadroTexto 8">
            <a:extLst>
              <a:ext uri="{FF2B5EF4-FFF2-40B4-BE49-F238E27FC236}">
                <a16:creationId xmlns:a16="http://schemas.microsoft.com/office/drawing/2014/main" id="{31E42BB7-8EAE-46AE-BD1B-DB7FAC4A765A}"/>
              </a:ext>
            </a:extLst>
          </p:cNvPr>
          <p:cNvSpPr txBox="1"/>
          <p:nvPr/>
        </p:nvSpPr>
        <p:spPr>
          <a:xfrm>
            <a:off x="1986419" y="4967839"/>
            <a:ext cx="8219161" cy="492443"/>
          </a:xfrm>
          <a:custGeom>
            <a:avLst/>
            <a:gdLst>
              <a:gd name="connsiteX0" fmla="*/ 0 w 8219161"/>
              <a:gd name="connsiteY0" fmla="*/ 0 h 492443"/>
              <a:gd name="connsiteX1" fmla="*/ 8219161 w 8219161"/>
              <a:gd name="connsiteY1" fmla="*/ 0 h 492443"/>
              <a:gd name="connsiteX2" fmla="*/ 8219161 w 8219161"/>
              <a:gd name="connsiteY2" fmla="*/ 492443 h 492443"/>
              <a:gd name="connsiteX3" fmla="*/ 0 w 8219161"/>
              <a:gd name="connsiteY3" fmla="*/ 492443 h 492443"/>
              <a:gd name="connsiteX4" fmla="*/ 0 w 8219161"/>
              <a:gd name="connsiteY4" fmla="*/ 0 h 49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492443" fill="none" extrusionOk="0">
                <a:moveTo>
                  <a:pt x="0" y="0"/>
                </a:moveTo>
                <a:cubicBezTo>
                  <a:pt x="2455596" y="93161"/>
                  <a:pt x="6279618" y="-49753"/>
                  <a:pt x="8219161" y="0"/>
                </a:cubicBezTo>
                <a:cubicBezTo>
                  <a:pt x="8234910" y="153395"/>
                  <a:pt x="8240306" y="388220"/>
                  <a:pt x="8219161" y="492443"/>
                </a:cubicBezTo>
                <a:cubicBezTo>
                  <a:pt x="5790008" y="398977"/>
                  <a:pt x="1266286" y="642124"/>
                  <a:pt x="0" y="492443"/>
                </a:cubicBezTo>
                <a:cubicBezTo>
                  <a:pt x="-191" y="250238"/>
                  <a:pt x="-35857" y="219978"/>
                  <a:pt x="0" y="0"/>
                </a:cubicBezTo>
                <a:close/>
              </a:path>
              <a:path w="8219161" h="492443" stroke="0" extrusionOk="0">
                <a:moveTo>
                  <a:pt x="0" y="0"/>
                </a:moveTo>
                <a:cubicBezTo>
                  <a:pt x="1126597" y="20036"/>
                  <a:pt x="6834774" y="81052"/>
                  <a:pt x="8219161" y="0"/>
                </a:cubicBezTo>
                <a:cubicBezTo>
                  <a:pt x="8258103" y="155663"/>
                  <a:pt x="8251431" y="313661"/>
                  <a:pt x="8219161" y="492443"/>
                </a:cubicBezTo>
                <a:cubicBezTo>
                  <a:pt x="5185284" y="475053"/>
                  <a:pt x="2665947" y="405697"/>
                  <a:pt x="0" y="492443"/>
                </a:cubicBezTo>
                <a:cubicBezTo>
                  <a:pt x="-32172" y="260923"/>
                  <a:pt x="-8132" y="12629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err="1"/>
              <a:t>var</a:t>
            </a:r>
            <a:r>
              <a:rPr lang="es-MX" sz="2600" dirty="0"/>
              <a:t>/</a:t>
            </a:r>
            <a:r>
              <a:rPr lang="es-MX" sz="2600" dirty="0" err="1"/>
              <a:t>let</a:t>
            </a:r>
            <a:r>
              <a:rPr lang="es-MX" sz="2600" dirty="0"/>
              <a:t>/</a:t>
            </a:r>
            <a:r>
              <a:rPr lang="es-MX" sz="2600" dirty="0" err="1"/>
              <a:t>const</a:t>
            </a:r>
            <a:r>
              <a:rPr lang="es-MX" sz="2600" dirty="0"/>
              <a:t> nombre = new </a:t>
            </a:r>
            <a:r>
              <a:rPr lang="es-MX" sz="2600" dirty="0" err="1"/>
              <a:t>Object</a:t>
            </a:r>
            <a:r>
              <a:rPr lang="es-MX" sz="2600" dirty="0"/>
              <a:t>({});</a:t>
            </a:r>
            <a:endParaRPr lang="es-CO" sz="2600" dirty="0"/>
          </a:p>
        </p:txBody>
      </p:sp>
    </p:spTree>
    <p:extLst>
      <p:ext uri="{BB962C8B-B14F-4D97-AF65-F5344CB8AC3E}">
        <p14:creationId xmlns:p14="http://schemas.microsoft.com/office/powerpoint/2010/main" val="385791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4524315"/>
          </a:xfrm>
          <a:prstGeom prst="rect">
            <a:avLst/>
          </a:prstGeom>
          <a:noFill/>
        </p:spPr>
        <p:txBody>
          <a:bodyPr wrap="square" rtlCol="0">
            <a:spAutoFit/>
          </a:bodyPr>
          <a:lstStyle/>
          <a:p>
            <a:pPr algn="just"/>
            <a:r>
              <a:rPr lang="es-MX" sz="3200" b="1" dirty="0"/>
              <a:t>DOM</a:t>
            </a:r>
          </a:p>
          <a:p>
            <a:pPr algn="just"/>
            <a:endParaRPr lang="es-MX" sz="2400" b="1" dirty="0"/>
          </a:p>
          <a:p>
            <a:pPr algn="just"/>
            <a:r>
              <a:rPr lang="es-MX" sz="3200" dirty="0"/>
              <a:t>El DOM (</a:t>
            </a:r>
            <a:r>
              <a:rPr lang="es-MX" sz="3200" dirty="0" err="1"/>
              <a:t>Document</a:t>
            </a:r>
            <a:r>
              <a:rPr lang="es-MX" sz="3200" dirty="0"/>
              <a:t> </a:t>
            </a:r>
            <a:r>
              <a:rPr lang="es-MX" sz="3200" dirty="0" err="1"/>
              <a:t>Object</a:t>
            </a:r>
            <a:r>
              <a:rPr lang="es-MX" sz="3200" dirty="0"/>
              <a:t> </a:t>
            </a:r>
            <a:r>
              <a:rPr lang="es-MX" sz="3200" dirty="0" err="1"/>
              <a:t>Model</a:t>
            </a:r>
            <a:r>
              <a:rPr lang="es-MX" sz="3200" dirty="0"/>
              <a:t> en español Modelo de Objetos del Documento) es un modelo de documento que se carga en el navegador web y que representa el documento como un árbol de nodos, en donde cada nodo representa una parte del documento (puede tratarse de un elemento, una cadena de texto o un comentario).</a:t>
            </a:r>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71279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584775"/>
          </a:xfrm>
          <a:prstGeom prst="rect">
            <a:avLst/>
          </a:prstGeom>
          <a:noFill/>
        </p:spPr>
        <p:txBody>
          <a:bodyPr wrap="square" rtlCol="0">
            <a:spAutoFit/>
          </a:bodyPr>
          <a:lstStyle/>
          <a:p>
            <a:pPr algn="just"/>
            <a:r>
              <a:rPr lang="es-MX" sz="3200" b="1" dirty="0"/>
              <a:t>DOM</a:t>
            </a:r>
            <a:endParaRPr lang="es-MX" sz="3200"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pic>
        <p:nvPicPr>
          <p:cNvPr id="1026" name="Picture 2" descr="DOM HTML tree">
            <a:extLst>
              <a:ext uri="{FF2B5EF4-FFF2-40B4-BE49-F238E27FC236}">
                <a16:creationId xmlns:a16="http://schemas.microsoft.com/office/drawing/2014/main" id="{0636B56F-5D29-4A08-A1DE-47560D581C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843" y="2471012"/>
            <a:ext cx="6853653" cy="375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642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2062103"/>
          </a:xfrm>
          <a:prstGeom prst="rect">
            <a:avLst/>
          </a:prstGeom>
          <a:noFill/>
        </p:spPr>
        <p:txBody>
          <a:bodyPr wrap="square" rtlCol="0">
            <a:spAutoFit/>
          </a:bodyPr>
          <a:lstStyle/>
          <a:p>
            <a:pPr algn="just"/>
            <a:r>
              <a:rPr lang="es-MX" sz="3200" b="1" dirty="0"/>
              <a:t>Etiqueta &lt;script&gt;</a:t>
            </a:r>
          </a:p>
          <a:p>
            <a:pPr algn="just"/>
            <a:endParaRPr lang="es-MX" sz="3200" b="1" dirty="0"/>
          </a:p>
          <a:p>
            <a:pPr algn="just"/>
            <a:r>
              <a:rPr lang="es-MX" sz="3200" dirty="0"/>
              <a:t>La etiqueta &lt;script&gt; se utiliza para escribir el código </a:t>
            </a:r>
            <a:r>
              <a:rPr lang="es-MX" sz="3200" dirty="0" err="1"/>
              <a:t>Javascript</a:t>
            </a:r>
            <a:r>
              <a:rPr lang="es-MX" sz="3200" dirty="0"/>
              <a:t> o importarlo desde un enlace externo.</a:t>
            </a:r>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pic>
        <p:nvPicPr>
          <p:cNvPr id="6" name="Imagen 5">
            <a:extLst>
              <a:ext uri="{FF2B5EF4-FFF2-40B4-BE49-F238E27FC236}">
                <a16:creationId xmlns:a16="http://schemas.microsoft.com/office/drawing/2014/main" id="{CB1F34C2-10FE-43D0-85A3-6CF94C3B9C96}"/>
              </a:ext>
            </a:extLst>
          </p:cNvPr>
          <p:cNvPicPr>
            <a:picLocks noChangeAspect="1"/>
          </p:cNvPicPr>
          <p:nvPr/>
        </p:nvPicPr>
        <p:blipFill>
          <a:blip r:embed="rId5"/>
          <a:stretch>
            <a:fillRect/>
          </a:stretch>
        </p:blipFill>
        <p:spPr>
          <a:xfrm>
            <a:off x="6665916" y="4729716"/>
            <a:ext cx="4294358" cy="596438"/>
          </a:xfrm>
          <a:prstGeom prst="rect">
            <a:avLst/>
          </a:prstGeom>
        </p:spPr>
      </p:pic>
      <p:pic>
        <p:nvPicPr>
          <p:cNvPr id="9" name="Imagen 8">
            <a:extLst>
              <a:ext uri="{FF2B5EF4-FFF2-40B4-BE49-F238E27FC236}">
                <a16:creationId xmlns:a16="http://schemas.microsoft.com/office/drawing/2014/main" id="{D8808FC7-DC06-4C55-9005-1B3E08A10EB9}"/>
              </a:ext>
            </a:extLst>
          </p:cNvPr>
          <p:cNvPicPr>
            <a:picLocks noChangeAspect="1"/>
          </p:cNvPicPr>
          <p:nvPr/>
        </p:nvPicPr>
        <p:blipFill>
          <a:blip r:embed="rId6"/>
          <a:stretch>
            <a:fillRect/>
          </a:stretch>
        </p:blipFill>
        <p:spPr>
          <a:xfrm>
            <a:off x="936303" y="4647420"/>
            <a:ext cx="5569215" cy="1094803"/>
          </a:xfrm>
          <a:prstGeom prst="rect">
            <a:avLst/>
          </a:prstGeom>
        </p:spPr>
      </p:pic>
    </p:spTree>
    <p:extLst>
      <p:ext uri="{BB962C8B-B14F-4D97-AF65-F5344CB8AC3E}">
        <p14:creationId xmlns:p14="http://schemas.microsoft.com/office/powerpoint/2010/main" val="64780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1200329"/>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a:p>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4524315"/>
          </a:xfrm>
          <a:prstGeom prst="rect">
            <a:avLst/>
          </a:prstGeom>
          <a:noFill/>
        </p:spPr>
        <p:txBody>
          <a:bodyPr wrap="square" rtlCol="0">
            <a:spAutoFit/>
          </a:bodyPr>
          <a:lstStyle/>
          <a:p>
            <a:pPr algn="just"/>
            <a:r>
              <a:rPr lang="es-MX" sz="3200" b="1" dirty="0"/>
              <a:t>Eventos para el manejo de formularios</a:t>
            </a:r>
          </a:p>
          <a:p>
            <a:pPr algn="just"/>
            <a:endParaRPr lang="es-MX" sz="3200" dirty="0"/>
          </a:p>
          <a:p>
            <a:pPr algn="just"/>
            <a:r>
              <a:rPr lang="es-MX" sz="2800" b="1" dirty="0"/>
              <a:t>Evento </a:t>
            </a:r>
            <a:r>
              <a:rPr lang="es-MX" sz="2800" b="1" dirty="0" err="1"/>
              <a:t>onclick</a:t>
            </a:r>
            <a:endParaRPr lang="es-MX" sz="2800" b="1" dirty="0"/>
          </a:p>
          <a:p>
            <a:pPr algn="just"/>
            <a:r>
              <a:rPr lang="es-MX" sz="2800" dirty="0"/>
              <a:t>Evento que se produce cuando se da clic sobre un elemento (&lt;input type="button"&gt;, &lt;input type="submit"&gt;, &lt;input type="image"&gt;).</a:t>
            </a:r>
          </a:p>
          <a:p>
            <a:pPr algn="just"/>
            <a:endParaRPr lang="es-MX" sz="2800" dirty="0"/>
          </a:p>
          <a:p>
            <a:pPr algn="just"/>
            <a:r>
              <a:rPr lang="es-MX" sz="2800" b="1" dirty="0"/>
              <a:t>Evento </a:t>
            </a:r>
            <a:r>
              <a:rPr lang="es-MX" sz="2800" b="1" dirty="0" err="1"/>
              <a:t>onchange</a:t>
            </a:r>
            <a:endParaRPr lang="es-MX" sz="2800" b="1" dirty="0"/>
          </a:p>
          <a:p>
            <a:pPr algn="just"/>
            <a:r>
              <a:rPr lang="es-MX" sz="2800" dirty="0"/>
              <a:t>Evento que se produce cuando el usuario cambia el valor de un elemento de texto (&lt;input type="text"&gt; o &lt;textarea&gt;).</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93871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1200329"/>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a:p>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970318"/>
          </a:xfrm>
          <a:prstGeom prst="rect">
            <a:avLst/>
          </a:prstGeom>
          <a:noFill/>
        </p:spPr>
        <p:txBody>
          <a:bodyPr wrap="square" rtlCol="0">
            <a:spAutoFit/>
          </a:bodyPr>
          <a:lstStyle/>
          <a:p>
            <a:pPr algn="just"/>
            <a:r>
              <a:rPr lang="es-MX" sz="2800" b="1" dirty="0"/>
              <a:t>Evento </a:t>
            </a:r>
            <a:r>
              <a:rPr lang="es-MX" sz="2800" b="1" dirty="0" err="1"/>
              <a:t>onfocus</a:t>
            </a:r>
            <a:endParaRPr lang="es-MX" sz="2800" b="1" dirty="0"/>
          </a:p>
          <a:p>
            <a:pPr algn="just"/>
            <a:r>
              <a:rPr lang="es-MX" sz="2800" dirty="0"/>
              <a:t>Evento que se produce cuando el usuario selecciona un elemento del formulario.</a:t>
            </a:r>
          </a:p>
          <a:p>
            <a:pPr algn="just"/>
            <a:endParaRPr lang="es-MX" sz="2800" dirty="0"/>
          </a:p>
          <a:p>
            <a:pPr algn="just"/>
            <a:r>
              <a:rPr lang="es-MX" sz="2800" b="1" dirty="0"/>
              <a:t>Evento </a:t>
            </a:r>
            <a:r>
              <a:rPr lang="es-MX" sz="2800" b="1" dirty="0" err="1"/>
              <a:t>onblur</a:t>
            </a:r>
            <a:endParaRPr lang="es-MX" sz="2800" b="1" dirty="0"/>
          </a:p>
          <a:p>
            <a:pPr algn="just"/>
            <a:r>
              <a:rPr lang="es-MX" sz="2800" dirty="0"/>
              <a:t>Evento complementario de onfocus, ya que se produce cuando el usuario ha deseleccionado un elemento por haber seleccionado otro elemento del formulario. También funciona de modo que el objeto anterior "se ha perdido el foco".</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rcRect/>
          <a:stretch/>
        </p:blipFill>
        <p:spPr>
          <a:xfrm>
            <a:off x="9357940" y="311312"/>
            <a:ext cx="1484231" cy="1484231"/>
          </a:xfrm>
          <a:prstGeom prst="rect">
            <a:avLst/>
          </a:prstGeom>
        </p:spPr>
      </p:pic>
    </p:spTree>
    <p:extLst>
      <p:ext uri="{BB962C8B-B14F-4D97-AF65-F5344CB8AC3E}">
        <p14:creationId xmlns:p14="http://schemas.microsoft.com/office/powerpoint/2010/main" val="2893096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1200329"/>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a:p>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2677656"/>
          </a:xfrm>
          <a:prstGeom prst="rect">
            <a:avLst/>
          </a:prstGeom>
          <a:noFill/>
        </p:spPr>
        <p:txBody>
          <a:bodyPr wrap="square" rtlCol="0">
            <a:spAutoFit/>
          </a:bodyPr>
          <a:lstStyle/>
          <a:p>
            <a:pPr algn="just"/>
            <a:r>
              <a:rPr lang="es-MX" sz="2800" b="1" dirty="0"/>
              <a:t>Evento </a:t>
            </a:r>
            <a:r>
              <a:rPr lang="es-MX" sz="2800" b="1" dirty="0" err="1"/>
              <a:t>onsubmit</a:t>
            </a:r>
            <a:endParaRPr lang="es-MX" sz="2800" b="1" dirty="0"/>
          </a:p>
          <a:p>
            <a:pPr algn="just"/>
            <a:r>
              <a:rPr lang="es-MX" sz="2800" dirty="0"/>
              <a:t>Evento que se produce cuando el botón de </a:t>
            </a:r>
            <a:r>
              <a:rPr lang="es-MX" sz="2800" dirty="0" err="1"/>
              <a:t>submit</a:t>
            </a:r>
            <a:r>
              <a:rPr lang="es-MX" sz="2800" dirty="0"/>
              <a:t> es presionado y el formulario se dispone a ser enviado a la URL que procesará los datos en él.</a:t>
            </a:r>
          </a:p>
          <a:p>
            <a:pPr algn="just"/>
            <a:endParaRPr lang="es-MX" sz="2800" dirty="0"/>
          </a:p>
          <a:p>
            <a:pPr algn="just"/>
            <a:r>
              <a:rPr lang="es-MX" sz="2800" dirty="0"/>
              <a:t>Sólo se puede usar dentro de la etiqueta &lt;FORM&gt;</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9357940" y="311312"/>
            <a:ext cx="1484231" cy="1484231"/>
          </a:xfrm>
          <a:prstGeom prst="rect">
            <a:avLst/>
          </a:prstGeom>
        </p:spPr>
      </p:pic>
    </p:spTree>
    <p:extLst>
      <p:ext uri="{BB962C8B-B14F-4D97-AF65-F5344CB8AC3E}">
        <p14:creationId xmlns:p14="http://schemas.microsoft.com/office/powerpoint/2010/main" val="15248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1200329"/>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a:p>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970318"/>
          </a:xfrm>
          <a:prstGeom prst="rect">
            <a:avLst/>
          </a:prstGeom>
          <a:noFill/>
        </p:spPr>
        <p:txBody>
          <a:bodyPr wrap="square" rtlCol="0">
            <a:spAutoFit/>
          </a:bodyPr>
          <a:lstStyle/>
          <a:p>
            <a:pPr algn="just"/>
            <a:r>
              <a:rPr lang="es-MX" sz="2800" b="1" dirty="0"/>
              <a:t>DOM Propiedades</a:t>
            </a:r>
          </a:p>
          <a:p>
            <a:pPr algn="just"/>
            <a:endParaRPr lang="es-MX" sz="2800" b="1" dirty="0"/>
          </a:p>
          <a:p>
            <a:pPr marL="457200" indent="-457200" algn="just">
              <a:buFont typeface="Arial" panose="020B0604020202020204" pitchFamily="34" charset="0"/>
              <a:buChar char="•"/>
            </a:pPr>
            <a:r>
              <a:rPr lang="es-MX" sz="2800" dirty="0" err="1"/>
              <a:t>getElementById</a:t>
            </a:r>
            <a:r>
              <a:rPr lang="es-MX" sz="2800" dirty="0"/>
              <a:t>(): Selecciona un elemento HTML por su ID</a:t>
            </a:r>
          </a:p>
          <a:p>
            <a:pPr marL="457200" indent="-457200" algn="just">
              <a:buFont typeface="Arial" panose="020B0604020202020204" pitchFamily="34" charset="0"/>
              <a:buChar char="•"/>
            </a:pPr>
            <a:endParaRPr lang="es-MX" sz="2800" dirty="0"/>
          </a:p>
          <a:p>
            <a:pPr marL="457200" indent="-457200" algn="just">
              <a:buFont typeface="Arial" panose="020B0604020202020204" pitchFamily="34" charset="0"/>
              <a:buChar char="•"/>
            </a:pPr>
            <a:endParaRPr lang="es-MX" sz="2800" dirty="0"/>
          </a:p>
          <a:p>
            <a:pPr marL="457200" indent="-457200" algn="just">
              <a:buFont typeface="Arial" panose="020B0604020202020204" pitchFamily="34" charset="0"/>
              <a:buChar char="•"/>
            </a:pPr>
            <a:endParaRPr lang="es-MX" sz="2800" dirty="0"/>
          </a:p>
          <a:p>
            <a:pPr marL="457200" indent="-457200" algn="just">
              <a:buFont typeface="Arial" panose="020B0604020202020204" pitchFamily="34" charset="0"/>
              <a:buChar char="•"/>
            </a:pPr>
            <a:r>
              <a:rPr lang="es-MX" sz="2800" dirty="0" err="1"/>
              <a:t>getElementsByClassName</a:t>
            </a:r>
            <a:r>
              <a:rPr lang="es-MX" sz="2800" dirty="0"/>
              <a:t>(): Selecciona todos los elemento HTML con la clase especificada.</a:t>
            </a:r>
          </a:p>
          <a:p>
            <a:pPr marL="457200" indent="-457200" algn="just">
              <a:buFont typeface="Arial" panose="020B0604020202020204" pitchFamily="34" charset="0"/>
              <a:buChar char="•"/>
            </a:pPr>
            <a:endParaRPr lang="es-MX" sz="2800"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9357940" y="311312"/>
            <a:ext cx="1484231" cy="1484231"/>
          </a:xfrm>
          <a:prstGeom prst="rect">
            <a:avLst/>
          </a:prstGeom>
        </p:spPr>
      </p:pic>
      <p:pic>
        <p:nvPicPr>
          <p:cNvPr id="5" name="Imagen 4">
            <a:extLst>
              <a:ext uri="{FF2B5EF4-FFF2-40B4-BE49-F238E27FC236}">
                <a16:creationId xmlns:a16="http://schemas.microsoft.com/office/drawing/2014/main" id="{51D1CAB5-E43C-4A7E-AC07-6F0E5F68C468}"/>
              </a:ext>
            </a:extLst>
          </p:cNvPr>
          <p:cNvPicPr>
            <a:picLocks noChangeAspect="1"/>
          </p:cNvPicPr>
          <p:nvPr/>
        </p:nvPicPr>
        <p:blipFill>
          <a:blip r:embed="rId4"/>
          <a:stretch>
            <a:fillRect/>
          </a:stretch>
        </p:blipFill>
        <p:spPr>
          <a:xfrm>
            <a:off x="3108747" y="3429000"/>
            <a:ext cx="5397651" cy="640972"/>
          </a:xfrm>
          <a:prstGeom prst="rect">
            <a:avLst/>
          </a:prstGeom>
        </p:spPr>
      </p:pic>
      <p:pic>
        <p:nvPicPr>
          <p:cNvPr id="7" name="Imagen 6">
            <a:extLst>
              <a:ext uri="{FF2B5EF4-FFF2-40B4-BE49-F238E27FC236}">
                <a16:creationId xmlns:a16="http://schemas.microsoft.com/office/drawing/2014/main" id="{696D5875-797F-443E-BE7C-2EBB4F540AF3}"/>
              </a:ext>
            </a:extLst>
          </p:cNvPr>
          <p:cNvPicPr>
            <a:picLocks noChangeAspect="1"/>
          </p:cNvPicPr>
          <p:nvPr/>
        </p:nvPicPr>
        <p:blipFill>
          <a:blip r:embed="rId5"/>
          <a:stretch>
            <a:fillRect/>
          </a:stretch>
        </p:blipFill>
        <p:spPr>
          <a:xfrm>
            <a:off x="3108747" y="5701546"/>
            <a:ext cx="5566791" cy="530894"/>
          </a:xfrm>
          <a:prstGeom prst="rect">
            <a:avLst/>
          </a:prstGeom>
        </p:spPr>
      </p:pic>
    </p:spTree>
    <p:extLst>
      <p:ext uri="{BB962C8B-B14F-4D97-AF65-F5344CB8AC3E}">
        <p14:creationId xmlns:p14="http://schemas.microsoft.com/office/powerpoint/2010/main" val="167606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1200329"/>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a:p>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3539430"/>
          </a:xfrm>
          <a:prstGeom prst="rect">
            <a:avLst/>
          </a:prstGeom>
          <a:noFill/>
        </p:spPr>
        <p:txBody>
          <a:bodyPr wrap="square" rtlCol="0">
            <a:spAutoFit/>
          </a:bodyPr>
          <a:lstStyle/>
          <a:p>
            <a:pPr algn="just"/>
            <a:r>
              <a:rPr lang="es-MX" sz="2800" b="1" dirty="0"/>
              <a:t>DOM Propiedades</a:t>
            </a:r>
          </a:p>
          <a:p>
            <a:pPr algn="just"/>
            <a:endParaRPr lang="es-MX" sz="2800" b="1" dirty="0"/>
          </a:p>
          <a:p>
            <a:pPr marL="457200" indent="-457200" algn="just">
              <a:buFont typeface="Arial" panose="020B0604020202020204" pitchFamily="34" charset="0"/>
              <a:buChar char="•"/>
            </a:pPr>
            <a:r>
              <a:rPr lang="es-MX" sz="2800" dirty="0" err="1"/>
              <a:t>getElementsByName</a:t>
            </a:r>
            <a:r>
              <a:rPr lang="es-MX" sz="2800" dirty="0"/>
              <a:t>(): Selecciona todos los elementos HTML con el atributo </a:t>
            </a:r>
            <a:r>
              <a:rPr lang="es-MX" sz="2800" dirty="0" err="1"/>
              <a:t>name</a:t>
            </a:r>
            <a:r>
              <a:rPr lang="es-MX" sz="2800" dirty="0"/>
              <a:t> especificado</a:t>
            </a:r>
          </a:p>
          <a:p>
            <a:pPr algn="just"/>
            <a:endParaRPr lang="es-MX" sz="2800" dirty="0"/>
          </a:p>
          <a:p>
            <a:pPr algn="just"/>
            <a:endParaRPr lang="es-MX" sz="2800" dirty="0"/>
          </a:p>
          <a:p>
            <a:pPr marL="457200" indent="-457200" algn="just">
              <a:buFont typeface="Arial" panose="020B0604020202020204" pitchFamily="34" charset="0"/>
              <a:buChar char="•"/>
            </a:pPr>
            <a:r>
              <a:rPr lang="es-MX" sz="2800" dirty="0" err="1"/>
              <a:t>getElementsByTagName</a:t>
            </a:r>
            <a:r>
              <a:rPr lang="es-MX" sz="2800" dirty="0"/>
              <a:t>(): Selecciona todos los elementos HTML con la etiqueta especificada</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9357940" y="311312"/>
            <a:ext cx="1484231" cy="1484231"/>
          </a:xfrm>
          <a:prstGeom prst="rect">
            <a:avLst/>
          </a:prstGeom>
        </p:spPr>
      </p:pic>
      <p:pic>
        <p:nvPicPr>
          <p:cNvPr id="5" name="Imagen 4">
            <a:extLst>
              <a:ext uri="{FF2B5EF4-FFF2-40B4-BE49-F238E27FC236}">
                <a16:creationId xmlns:a16="http://schemas.microsoft.com/office/drawing/2014/main" id="{675964DE-ED87-427F-A80A-91A2EC80F921}"/>
              </a:ext>
            </a:extLst>
          </p:cNvPr>
          <p:cNvPicPr>
            <a:picLocks noChangeAspect="1"/>
          </p:cNvPicPr>
          <p:nvPr/>
        </p:nvPicPr>
        <p:blipFill>
          <a:blip r:embed="rId4"/>
          <a:stretch>
            <a:fillRect/>
          </a:stretch>
        </p:blipFill>
        <p:spPr>
          <a:xfrm>
            <a:off x="2732286" y="5674565"/>
            <a:ext cx="6714902" cy="599545"/>
          </a:xfrm>
          <a:prstGeom prst="rect">
            <a:avLst/>
          </a:prstGeom>
        </p:spPr>
      </p:pic>
      <p:pic>
        <p:nvPicPr>
          <p:cNvPr id="7" name="Imagen 6">
            <a:extLst>
              <a:ext uri="{FF2B5EF4-FFF2-40B4-BE49-F238E27FC236}">
                <a16:creationId xmlns:a16="http://schemas.microsoft.com/office/drawing/2014/main" id="{07C5DF6B-0BC0-4E9C-BA40-54CE64A13996}"/>
              </a:ext>
            </a:extLst>
          </p:cNvPr>
          <p:cNvPicPr>
            <a:picLocks noChangeAspect="1"/>
          </p:cNvPicPr>
          <p:nvPr/>
        </p:nvPicPr>
        <p:blipFill>
          <a:blip r:embed="rId5"/>
          <a:stretch>
            <a:fillRect/>
          </a:stretch>
        </p:blipFill>
        <p:spPr>
          <a:xfrm>
            <a:off x="3239334" y="3965950"/>
            <a:ext cx="5700806" cy="533912"/>
          </a:xfrm>
          <a:prstGeom prst="rect">
            <a:avLst/>
          </a:prstGeom>
        </p:spPr>
      </p:pic>
    </p:spTree>
    <p:extLst>
      <p:ext uri="{BB962C8B-B14F-4D97-AF65-F5344CB8AC3E}">
        <p14:creationId xmlns:p14="http://schemas.microsoft.com/office/powerpoint/2010/main" val="703574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1200329"/>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r>
              <a:rPr lang="es-MX" dirty="0"/>
              <a:t> - HTML</a:t>
            </a:r>
            <a:endParaRPr lang="es-CO" dirty="0"/>
          </a:p>
          <a:p>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19200" y="1996675"/>
            <a:ext cx="9741074" cy="1384995"/>
          </a:xfrm>
          <a:prstGeom prst="rect">
            <a:avLst/>
          </a:prstGeom>
          <a:noFill/>
        </p:spPr>
        <p:txBody>
          <a:bodyPr wrap="square" rtlCol="0">
            <a:spAutoFit/>
          </a:bodyPr>
          <a:lstStyle/>
          <a:p>
            <a:pPr algn="just"/>
            <a:r>
              <a:rPr lang="es-MX" sz="2800" b="1" dirty="0"/>
              <a:t>Integración con HTML: </a:t>
            </a:r>
            <a:r>
              <a:rPr lang="es-MX" sz="2800" dirty="0"/>
              <a:t>El lenguaje de programación </a:t>
            </a:r>
            <a:r>
              <a:rPr lang="es-MX" sz="2800" dirty="0" err="1"/>
              <a:t>Javascript</a:t>
            </a:r>
            <a:r>
              <a:rPr lang="es-MX" sz="2800" dirty="0"/>
              <a:t> nos permitirá controlar los eventos de los elementos HTML siguiendo la siguiente sintaxis:</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9357940" y="311312"/>
            <a:ext cx="1484231" cy="1484231"/>
          </a:xfrm>
          <a:prstGeom prst="rect">
            <a:avLst/>
          </a:prstGeom>
        </p:spPr>
      </p:pic>
      <p:sp>
        <p:nvSpPr>
          <p:cNvPr id="8" name="CuadroTexto 7">
            <a:extLst>
              <a:ext uri="{FF2B5EF4-FFF2-40B4-BE49-F238E27FC236}">
                <a16:creationId xmlns:a16="http://schemas.microsoft.com/office/drawing/2014/main" id="{34213326-D398-4123-8582-6F410142EF51}"/>
              </a:ext>
            </a:extLst>
          </p:cNvPr>
          <p:cNvSpPr txBox="1"/>
          <p:nvPr/>
        </p:nvSpPr>
        <p:spPr>
          <a:xfrm>
            <a:off x="3230154" y="4101897"/>
            <a:ext cx="5719166" cy="492443"/>
          </a:xfrm>
          <a:custGeom>
            <a:avLst/>
            <a:gdLst>
              <a:gd name="connsiteX0" fmla="*/ 0 w 5719166"/>
              <a:gd name="connsiteY0" fmla="*/ 0 h 492443"/>
              <a:gd name="connsiteX1" fmla="*/ 5719166 w 5719166"/>
              <a:gd name="connsiteY1" fmla="*/ 0 h 492443"/>
              <a:gd name="connsiteX2" fmla="*/ 5719166 w 5719166"/>
              <a:gd name="connsiteY2" fmla="*/ 492443 h 492443"/>
              <a:gd name="connsiteX3" fmla="*/ 0 w 5719166"/>
              <a:gd name="connsiteY3" fmla="*/ 492443 h 492443"/>
              <a:gd name="connsiteX4" fmla="*/ 0 w 5719166"/>
              <a:gd name="connsiteY4" fmla="*/ 0 h 49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9166" h="492443" fill="none" extrusionOk="0">
                <a:moveTo>
                  <a:pt x="0" y="0"/>
                </a:moveTo>
                <a:cubicBezTo>
                  <a:pt x="972580" y="93161"/>
                  <a:pt x="3344540" y="-49753"/>
                  <a:pt x="5719166" y="0"/>
                </a:cubicBezTo>
                <a:cubicBezTo>
                  <a:pt x="5734915" y="153395"/>
                  <a:pt x="5740311" y="388220"/>
                  <a:pt x="5719166" y="492443"/>
                </a:cubicBezTo>
                <a:cubicBezTo>
                  <a:pt x="3142928" y="398977"/>
                  <a:pt x="1523273" y="642124"/>
                  <a:pt x="0" y="492443"/>
                </a:cubicBezTo>
                <a:cubicBezTo>
                  <a:pt x="-191" y="250238"/>
                  <a:pt x="-35857" y="219978"/>
                  <a:pt x="0" y="0"/>
                </a:cubicBezTo>
                <a:close/>
              </a:path>
              <a:path w="5719166" h="492443" stroke="0" extrusionOk="0">
                <a:moveTo>
                  <a:pt x="0" y="0"/>
                </a:moveTo>
                <a:cubicBezTo>
                  <a:pt x="588926" y="20036"/>
                  <a:pt x="3940862" y="81052"/>
                  <a:pt x="5719166" y="0"/>
                </a:cubicBezTo>
                <a:cubicBezTo>
                  <a:pt x="5758108" y="155663"/>
                  <a:pt x="5751436" y="313661"/>
                  <a:pt x="5719166" y="492443"/>
                </a:cubicBezTo>
                <a:cubicBezTo>
                  <a:pt x="4963017" y="475053"/>
                  <a:pt x="744788" y="405697"/>
                  <a:pt x="0" y="492443"/>
                </a:cubicBezTo>
                <a:cubicBezTo>
                  <a:pt x="-32172" y="260923"/>
                  <a:pt x="-8132" y="126294"/>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MX" sz="2600" dirty="0"/>
              <a:t>&lt;elemento evento=“</a:t>
            </a:r>
            <a:r>
              <a:rPr lang="es-MX" sz="2600" dirty="0" err="1"/>
              <a:t>FuncionJavascript</a:t>
            </a:r>
            <a:r>
              <a:rPr lang="es-MX" sz="2600" dirty="0"/>
              <a:t>”&gt;</a:t>
            </a:r>
            <a:endParaRPr lang="es-CO" sz="2600" dirty="0"/>
          </a:p>
        </p:txBody>
      </p:sp>
    </p:spTree>
    <p:extLst>
      <p:ext uri="{BB962C8B-B14F-4D97-AF65-F5344CB8AC3E}">
        <p14:creationId xmlns:p14="http://schemas.microsoft.com/office/powerpoint/2010/main" val="399956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2554545"/>
          </a:xfrm>
          <a:prstGeom prst="rect">
            <a:avLst/>
          </a:prstGeom>
          <a:noFill/>
        </p:spPr>
        <p:txBody>
          <a:bodyPr wrap="square" rtlCol="0">
            <a:spAutoFit/>
          </a:bodyPr>
          <a:lstStyle/>
          <a:p>
            <a:pPr algn="just"/>
            <a:endParaRPr lang="es-MX" sz="3200" dirty="0"/>
          </a:p>
          <a:p>
            <a:pPr algn="just"/>
            <a:r>
              <a:rPr lang="es-MX" sz="3200" dirty="0"/>
              <a:t>Es un lenguaje de programación basada en prototipos, multiparadigma, de un solo hilo, dinámico, con soporte para programación orientada a objetos, imperativa y declarativa (por ejemplo programación funcional).</a:t>
            </a:r>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2090341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C56FC406-BA5D-CB4E-8D1C-EEA4A245E74A}"/>
              </a:ext>
            </a:extLst>
          </p:cNvPr>
          <p:cNvPicPr>
            <a:picLocks noChangeAspect="1"/>
          </p:cNvPicPr>
          <p:nvPr/>
        </p:nvPicPr>
        <p:blipFill>
          <a:blip r:embed="rId2"/>
          <a:stretch>
            <a:fillRect/>
          </a:stretch>
        </p:blipFill>
        <p:spPr>
          <a:xfrm>
            <a:off x="0" y="8306"/>
            <a:ext cx="12192000" cy="6841388"/>
          </a:xfrm>
          <a:prstGeom prst="rect">
            <a:avLst/>
          </a:prstGeom>
        </p:spPr>
      </p:pic>
    </p:spTree>
    <p:extLst>
      <p:ext uri="{BB962C8B-B14F-4D97-AF65-F5344CB8AC3E}">
        <p14:creationId xmlns:p14="http://schemas.microsoft.com/office/powerpoint/2010/main" val="407681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4524315"/>
          </a:xfrm>
          <a:prstGeom prst="rect">
            <a:avLst/>
          </a:prstGeom>
          <a:noFill/>
        </p:spPr>
        <p:txBody>
          <a:bodyPr wrap="square" rtlCol="0">
            <a:spAutoFit/>
          </a:bodyPr>
          <a:lstStyle/>
          <a:p>
            <a:pPr algn="just"/>
            <a:r>
              <a:rPr lang="es-MX" sz="3200" b="1" dirty="0" err="1"/>
              <a:t>DataTypes</a:t>
            </a:r>
            <a:r>
              <a:rPr lang="es-MX" sz="3200" b="1" dirty="0"/>
              <a:t>: </a:t>
            </a:r>
            <a:r>
              <a:rPr lang="es-MX" sz="3200" dirty="0"/>
              <a:t>Los tipos de datos primitivos de </a:t>
            </a:r>
            <a:r>
              <a:rPr lang="es-MX" sz="3200" dirty="0" err="1"/>
              <a:t>Javascript</a:t>
            </a:r>
            <a:r>
              <a:rPr lang="es-MX" sz="3200" dirty="0"/>
              <a:t> son:</a:t>
            </a:r>
            <a:endParaRPr lang="es-MX" sz="3200" b="1" dirty="0"/>
          </a:p>
          <a:p>
            <a:pPr marL="457200" indent="-457200" algn="just">
              <a:buFont typeface="Arial" panose="020B0604020202020204" pitchFamily="34" charset="0"/>
              <a:buChar char="•"/>
            </a:pPr>
            <a:r>
              <a:rPr lang="es-MX" sz="3200" b="1" dirty="0" err="1"/>
              <a:t>Boolean</a:t>
            </a:r>
            <a:r>
              <a:rPr lang="es-MX" sz="3200" b="1" dirty="0"/>
              <a:t> </a:t>
            </a:r>
            <a:r>
              <a:rPr lang="es-MX" sz="3200" b="1" dirty="0" err="1"/>
              <a:t>type</a:t>
            </a:r>
            <a:endParaRPr lang="es-MX" sz="3200" b="1" dirty="0"/>
          </a:p>
          <a:p>
            <a:pPr marL="457200" indent="-457200" algn="just">
              <a:buFont typeface="Arial" panose="020B0604020202020204" pitchFamily="34" charset="0"/>
              <a:buChar char="•"/>
            </a:pPr>
            <a:r>
              <a:rPr lang="es-MX" sz="3200" b="1" dirty="0" err="1"/>
              <a:t>Null</a:t>
            </a:r>
            <a:r>
              <a:rPr lang="es-MX" sz="3200" b="1" dirty="0"/>
              <a:t> </a:t>
            </a:r>
            <a:r>
              <a:rPr lang="es-MX" sz="3200" b="1" dirty="0" err="1"/>
              <a:t>type</a:t>
            </a:r>
            <a:endParaRPr lang="es-MX" sz="3200" b="1" dirty="0"/>
          </a:p>
          <a:p>
            <a:pPr marL="457200" indent="-457200" algn="just">
              <a:buFont typeface="Arial" panose="020B0604020202020204" pitchFamily="34" charset="0"/>
              <a:buChar char="•"/>
            </a:pPr>
            <a:r>
              <a:rPr lang="es-MX" sz="3200" b="1" dirty="0" err="1"/>
              <a:t>Undefined</a:t>
            </a:r>
            <a:r>
              <a:rPr lang="es-MX" sz="3200" b="1" dirty="0"/>
              <a:t> </a:t>
            </a:r>
            <a:r>
              <a:rPr lang="es-MX" sz="3200" b="1" dirty="0" err="1"/>
              <a:t>type</a:t>
            </a:r>
            <a:endParaRPr lang="es-MX" sz="3200" b="1" dirty="0"/>
          </a:p>
          <a:p>
            <a:pPr marL="457200" indent="-457200" algn="just">
              <a:buFont typeface="Arial" panose="020B0604020202020204" pitchFamily="34" charset="0"/>
              <a:buChar char="•"/>
            </a:pPr>
            <a:r>
              <a:rPr lang="es-MX" sz="3200" b="1" dirty="0" err="1"/>
              <a:t>Number</a:t>
            </a:r>
            <a:r>
              <a:rPr lang="es-MX" sz="3200" b="1" dirty="0"/>
              <a:t> </a:t>
            </a:r>
            <a:r>
              <a:rPr lang="es-MX" sz="3200" b="1" dirty="0" err="1"/>
              <a:t>type</a:t>
            </a:r>
            <a:endParaRPr lang="es-MX" sz="3200" b="1" dirty="0"/>
          </a:p>
          <a:p>
            <a:pPr marL="457200" indent="-457200" algn="just">
              <a:buFont typeface="Arial" panose="020B0604020202020204" pitchFamily="34" charset="0"/>
              <a:buChar char="•"/>
            </a:pPr>
            <a:r>
              <a:rPr lang="es-MX" sz="3200" b="1" dirty="0" err="1"/>
              <a:t>BigInt</a:t>
            </a:r>
            <a:r>
              <a:rPr lang="es-MX" sz="3200" b="1" dirty="0"/>
              <a:t> </a:t>
            </a:r>
            <a:r>
              <a:rPr lang="es-MX" sz="3200" b="1" dirty="0" err="1"/>
              <a:t>type</a:t>
            </a:r>
            <a:endParaRPr lang="es-MX" sz="3200" b="1" dirty="0"/>
          </a:p>
          <a:p>
            <a:pPr marL="457200" indent="-457200" algn="just">
              <a:buFont typeface="Arial" panose="020B0604020202020204" pitchFamily="34" charset="0"/>
              <a:buChar char="•"/>
            </a:pPr>
            <a:r>
              <a:rPr lang="es-MX" sz="3200" b="1" dirty="0" err="1"/>
              <a:t>String</a:t>
            </a:r>
            <a:r>
              <a:rPr lang="es-MX" sz="3200" b="1" dirty="0"/>
              <a:t> </a:t>
            </a:r>
            <a:r>
              <a:rPr lang="es-MX" sz="3200" b="1" dirty="0" err="1"/>
              <a:t>type</a:t>
            </a:r>
            <a:endParaRPr lang="es-MX" sz="3200" b="1" dirty="0"/>
          </a:p>
          <a:p>
            <a:pPr marL="457200" indent="-457200" algn="just">
              <a:buFont typeface="Arial" panose="020B0604020202020204" pitchFamily="34" charset="0"/>
              <a:buChar char="•"/>
            </a:pPr>
            <a:r>
              <a:rPr lang="es-MX" sz="3200" b="1" dirty="0"/>
              <a:t>Symbol </a:t>
            </a:r>
            <a:r>
              <a:rPr lang="es-MX" sz="3200" b="1" dirty="0" err="1"/>
              <a:t>type</a:t>
            </a:r>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238557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4524315"/>
          </a:xfrm>
          <a:prstGeom prst="rect">
            <a:avLst/>
          </a:prstGeom>
          <a:noFill/>
        </p:spPr>
        <p:txBody>
          <a:bodyPr wrap="square" rtlCol="0">
            <a:spAutoFit/>
          </a:bodyPr>
          <a:lstStyle/>
          <a:p>
            <a:pPr algn="just"/>
            <a:r>
              <a:rPr lang="es-MX" sz="3200" b="1" dirty="0"/>
              <a:t>Variables: </a:t>
            </a:r>
            <a:r>
              <a:rPr lang="es-MX" sz="3200" dirty="0"/>
              <a:t>Existen tres formas para declarar variables en </a:t>
            </a:r>
            <a:r>
              <a:rPr lang="es-MX" sz="3200" dirty="0" err="1"/>
              <a:t>Javascript</a:t>
            </a:r>
            <a:r>
              <a:rPr lang="es-MX" sz="3200" dirty="0"/>
              <a:t>, y, su tipo es detectado dinámicamente por lo que no es necesario definir su tipo.</a:t>
            </a:r>
          </a:p>
          <a:p>
            <a:pPr marL="457200" indent="-457200" algn="just">
              <a:buFont typeface="Arial" panose="020B0604020202020204" pitchFamily="34" charset="0"/>
              <a:buChar char="•"/>
            </a:pPr>
            <a:r>
              <a:rPr lang="es-MX" sz="3200" b="1" dirty="0" err="1"/>
              <a:t>var</a:t>
            </a:r>
            <a:r>
              <a:rPr lang="es-MX" sz="3200" b="1" dirty="0"/>
              <a:t>: </a:t>
            </a:r>
            <a:r>
              <a:rPr lang="es-MX" sz="3200" dirty="0"/>
              <a:t>Define una variable que puede ser usada en cualquier ámbito,</a:t>
            </a:r>
            <a:endParaRPr lang="es-MX" sz="3200" b="1" dirty="0"/>
          </a:p>
          <a:p>
            <a:pPr marL="457200" indent="-457200" algn="just">
              <a:buFont typeface="Arial" panose="020B0604020202020204" pitchFamily="34" charset="0"/>
              <a:buChar char="•"/>
            </a:pPr>
            <a:r>
              <a:rPr lang="es-MX" sz="3200" b="1" dirty="0" err="1"/>
              <a:t>let</a:t>
            </a:r>
            <a:r>
              <a:rPr lang="es-MX" sz="3200" b="1" dirty="0"/>
              <a:t>: </a:t>
            </a:r>
            <a:r>
              <a:rPr lang="es-MX" sz="3200" dirty="0"/>
              <a:t>Define una variable que estará limitada al bloque que la declara.</a:t>
            </a:r>
            <a:endParaRPr lang="es-MX" sz="3200" b="1" dirty="0"/>
          </a:p>
          <a:p>
            <a:pPr marL="457200" indent="-457200" algn="just">
              <a:buFont typeface="Arial" panose="020B0604020202020204" pitchFamily="34" charset="0"/>
              <a:buChar char="•"/>
            </a:pPr>
            <a:r>
              <a:rPr lang="es-MX" sz="3200" b="1" dirty="0" err="1"/>
              <a:t>const</a:t>
            </a:r>
            <a:r>
              <a:rPr lang="es-MX" sz="3200" b="1" dirty="0"/>
              <a:t>: </a:t>
            </a:r>
            <a:r>
              <a:rPr lang="es-MX" sz="3200" dirty="0"/>
              <a:t>Define una variable con un valor constante (Inmutable).</a:t>
            </a:r>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Tree>
    <p:extLst>
      <p:ext uri="{BB962C8B-B14F-4D97-AF65-F5344CB8AC3E}">
        <p14:creationId xmlns:p14="http://schemas.microsoft.com/office/powerpoint/2010/main" val="111196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569660"/>
          </a:xfrm>
          <a:prstGeom prst="rect">
            <a:avLst/>
          </a:prstGeom>
          <a:noFill/>
        </p:spPr>
        <p:txBody>
          <a:bodyPr wrap="square" rtlCol="0">
            <a:spAutoFit/>
          </a:bodyPr>
          <a:lstStyle/>
          <a:p>
            <a:pPr algn="just"/>
            <a:r>
              <a:rPr lang="es-MX" sz="3200" b="1" dirty="0"/>
              <a:t>Variables: </a:t>
            </a:r>
            <a:r>
              <a:rPr lang="es-MX" sz="3200" dirty="0"/>
              <a:t>Existen tres formas para declarar variables en </a:t>
            </a:r>
            <a:r>
              <a:rPr lang="es-MX" sz="3200" dirty="0" err="1"/>
              <a:t>Javascript</a:t>
            </a:r>
            <a:r>
              <a:rPr lang="es-MX" sz="3200" dirty="0"/>
              <a:t>, y, su tipo es detectado dinámicamente por lo que no es necesario definir su tipo.</a:t>
            </a:r>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pic>
        <p:nvPicPr>
          <p:cNvPr id="6" name="Imagen 5">
            <a:extLst>
              <a:ext uri="{FF2B5EF4-FFF2-40B4-BE49-F238E27FC236}">
                <a16:creationId xmlns:a16="http://schemas.microsoft.com/office/drawing/2014/main" id="{C57EF874-531A-4FCE-8612-D43DB4194409}"/>
              </a:ext>
            </a:extLst>
          </p:cNvPr>
          <p:cNvPicPr>
            <a:picLocks noChangeAspect="1"/>
          </p:cNvPicPr>
          <p:nvPr/>
        </p:nvPicPr>
        <p:blipFill>
          <a:blip r:embed="rId5"/>
          <a:stretch>
            <a:fillRect/>
          </a:stretch>
        </p:blipFill>
        <p:spPr>
          <a:xfrm>
            <a:off x="4403188" y="3868414"/>
            <a:ext cx="3083751" cy="2455025"/>
          </a:xfrm>
          <a:prstGeom prst="rect">
            <a:avLst/>
          </a:prstGeom>
        </p:spPr>
      </p:pic>
    </p:spTree>
    <p:extLst>
      <p:ext uri="{BB962C8B-B14F-4D97-AF65-F5344CB8AC3E}">
        <p14:creationId xmlns:p14="http://schemas.microsoft.com/office/powerpoint/2010/main" val="419058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077218"/>
          </a:xfrm>
          <a:prstGeom prst="rect">
            <a:avLst/>
          </a:prstGeom>
          <a:noFill/>
        </p:spPr>
        <p:txBody>
          <a:bodyPr wrap="square" rtlCol="0">
            <a:spAutoFit/>
          </a:bodyPr>
          <a:lstStyle/>
          <a:p>
            <a:pPr algn="just"/>
            <a:r>
              <a:rPr lang="es-MX" sz="3200" b="1" dirty="0"/>
              <a:t>Operadores:</a:t>
            </a:r>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graphicFrame>
        <p:nvGraphicFramePr>
          <p:cNvPr id="3" name="Tabla 5">
            <a:extLst>
              <a:ext uri="{FF2B5EF4-FFF2-40B4-BE49-F238E27FC236}">
                <a16:creationId xmlns:a16="http://schemas.microsoft.com/office/drawing/2014/main" id="{E364F135-AD98-4C8E-8F9B-EB6F843B8CDF}"/>
              </a:ext>
            </a:extLst>
          </p:cNvPr>
          <p:cNvGraphicFramePr>
            <a:graphicFrameLocks noGrp="1"/>
          </p:cNvGraphicFramePr>
          <p:nvPr>
            <p:extLst>
              <p:ext uri="{D42A27DB-BD31-4B8C-83A1-F6EECF244321}">
                <p14:modId xmlns:p14="http://schemas.microsoft.com/office/powerpoint/2010/main" val="1462571299"/>
              </p:ext>
            </p:extLst>
          </p:nvPr>
        </p:nvGraphicFramePr>
        <p:xfrm>
          <a:off x="2032000" y="2705219"/>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72606584"/>
                    </a:ext>
                  </a:extLst>
                </a:gridCol>
                <a:gridCol w="4064000">
                  <a:extLst>
                    <a:ext uri="{9D8B030D-6E8A-4147-A177-3AD203B41FA5}">
                      <a16:colId xmlns:a16="http://schemas.microsoft.com/office/drawing/2014/main" val="3463879301"/>
                    </a:ext>
                  </a:extLst>
                </a:gridCol>
              </a:tblGrid>
              <a:tr h="370840">
                <a:tc>
                  <a:txBody>
                    <a:bodyPr/>
                    <a:lstStyle/>
                    <a:p>
                      <a:r>
                        <a:rPr lang="es-MX" dirty="0"/>
                        <a:t>Operador</a:t>
                      </a:r>
                      <a:endParaRPr lang="es-CO" dirty="0"/>
                    </a:p>
                  </a:txBody>
                  <a:tcPr/>
                </a:tc>
                <a:tc>
                  <a:txBody>
                    <a:bodyPr/>
                    <a:lstStyle/>
                    <a:p>
                      <a:r>
                        <a:rPr lang="es-MX" dirty="0"/>
                        <a:t>Descripción</a:t>
                      </a:r>
                      <a:endParaRPr lang="es-CO" dirty="0"/>
                    </a:p>
                  </a:txBody>
                  <a:tcPr/>
                </a:tc>
                <a:extLst>
                  <a:ext uri="{0D108BD9-81ED-4DB2-BD59-A6C34878D82A}">
                    <a16:rowId xmlns:a16="http://schemas.microsoft.com/office/drawing/2014/main" val="2023668961"/>
                  </a:ext>
                </a:extLst>
              </a:tr>
              <a:tr h="370840">
                <a:tc>
                  <a:txBody>
                    <a:bodyPr/>
                    <a:lstStyle/>
                    <a:p>
                      <a:r>
                        <a:rPr lang="es-MX" dirty="0"/>
                        <a:t>=</a:t>
                      </a:r>
                      <a:endParaRPr lang="es-CO" dirty="0"/>
                    </a:p>
                  </a:txBody>
                  <a:tcPr/>
                </a:tc>
                <a:tc>
                  <a:txBody>
                    <a:bodyPr/>
                    <a:lstStyle/>
                    <a:p>
                      <a:r>
                        <a:rPr lang="es-MX" dirty="0"/>
                        <a:t>Asignación</a:t>
                      </a:r>
                      <a:endParaRPr lang="es-CO" dirty="0"/>
                    </a:p>
                  </a:txBody>
                  <a:tcPr/>
                </a:tc>
                <a:extLst>
                  <a:ext uri="{0D108BD9-81ED-4DB2-BD59-A6C34878D82A}">
                    <a16:rowId xmlns:a16="http://schemas.microsoft.com/office/drawing/2014/main" val="3923994560"/>
                  </a:ext>
                </a:extLst>
              </a:tr>
              <a:tr h="370840">
                <a:tc>
                  <a:txBody>
                    <a:bodyPr/>
                    <a:lstStyle/>
                    <a:p>
                      <a:r>
                        <a:rPr lang="es-MX" dirty="0"/>
                        <a:t>==</a:t>
                      </a:r>
                      <a:endParaRPr lang="es-CO" dirty="0"/>
                    </a:p>
                  </a:txBody>
                  <a:tcPr/>
                </a:tc>
                <a:tc>
                  <a:txBody>
                    <a:bodyPr/>
                    <a:lstStyle/>
                    <a:p>
                      <a:r>
                        <a:rPr lang="es-MX" dirty="0"/>
                        <a:t>Comparación</a:t>
                      </a:r>
                      <a:endParaRPr lang="es-CO" dirty="0"/>
                    </a:p>
                  </a:txBody>
                  <a:tcPr/>
                </a:tc>
                <a:extLst>
                  <a:ext uri="{0D108BD9-81ED-4DB2-BD59-A6C34878D82A}">
                    <a16:rowId xmlns:a16="http://schemas.microsoft.com/office/drawing/2014/main" val="653836015"/>
                  </a:ext>
                </a:extLst>
              </a:tr>
              <a:tr h="370840">
                <a:tc>
                  <a:txBody>
                    <a:bodyPr/>
                    <a:lstStyle/>
                    <a:p>
                      <a:r>
                        <a:rPr lang="es-MX" dirty="0"/>
                        <a:t>===</a:t>
                      </a:r>
                      <a:endParaRPr lang="es-CO" dirty="0"/>
                    </a:p>
                  </a:txBody>
                  <a:tcPr/>
                </a:tc>
                <a:tc>
                  <a:txBody>
                    <a:bodyPr/>
                    <a:lstStyle/>
                    <a:p>
                      <a:r>
                        <a:rPr lang="es-MX" dirty="0"/>
                        <a:t>Identidad</a:t>
                      </a:r>
                      <a:endParaRPr lang="es-CO" dirty="0"/>
                    </a:p>
                  </a:txBody>
                  <a:tcPr/>
                </a:tc>
                <a:extLst>
                  <a:ext uri="{0D108BD9-81ED-4DB2-BD59-A6C34878D82A}">
                    <a16:rowId xmlns:a16="http://schemas.microsoft.com/office/drawing/2014/main" val="3414846961"/>
                  </a:ext>
                </a:extLst>
              </a:tr>
              <a:tr h="370840">
                <a:tc>
                  <a:txBody>
                    <a:bodyPr/>
                    <a:lstStyle/>
                    <a:p>
                      <a:r>
                        <a:rPr lang="es-MX" dirty="0"/>
                        <a:t>+</a:t>
                      </a:r>
                      <a:endParaRPr lang="es-CO" dirty="0"/>
                    </a:p>
                  </a:txBody>
                  <a:tcPr/>
                </a:tc>
                <a:tc>
                  <a:txBody>
                    <a:bodyPr/>
                    <a:lstStyle/>
                    <a:p>
                      <a:r>
                        <a:rPr lang="es-MX" dirty="0"/>
                        <a:t>Suma</a:t>
                      </a:r>
                      <a:endParaRPr lang="es-CO" dirty="0"/>
                    </a:p>
                  </a:txBody>
                  <a:tcPr/>
                </a:tc>
                <a:extLst>
                  <a:ext uri="{0D108BD9-81ED-4DB2-BD59-A6C34878D82A}">
                    <a16:rowId xmlns:a16="http://schemas.microsoft.com/office/drawing/2014/main" val="608499131"/>
                  </a:ext>
                </a:extLst>
              </a:tr>
              <a:tr h="370840">
                <a:tc>
                  <a:txBody>
                    <a:bodyPr/>
                    <a:lstStyle/>
                    <a:p>
                      <a:r>
                        <a:rPr lang="es-MX" dirty="0"/>
                        <a:t>++</a:t>
                      </a:r>
                      <a:endParaRPr lang="es-CO" dirty="0"/>
                    </a:p>
                  </a:txBody>
                  <a:tcPr/>
                </a:tc>
                <a:tc>
                  <a:txBody>
                    <a:bodyPr/>
                    <a:lstStyle/>
                    <a:p>
                      <a:r>
                        <a:rPr lang="es-MX" dirty="0"/>
                        <a:t>Incremento</a:t>
                      </a:r>
                      <a:endParaRPr lang="es-CO" dirty="0"/>
                    </a:p>
                  </a:txBody>
                  <a:tcPr/>
                </a:tc>
                <a:extLst>
                  <a:ext uri="{0D108BD9-81ED-4DB2-BD59-A6C34878D82A}">
                    <a16:rowId xmlns:a16="http://schemas.microsoft.com/office/drawing/2014/main" val="3993013096"/>
                  </a:ext>
                </a:extLst>
              </a:tr>
              <a:tr h="370840">
                <a:tc>
                  <a:txBody>
                    <a:bodyPr/>
                    <a:lstStyle/>
                    <a:p>
                      <a:r>
                        <a:rPr lang="es-MX" dirty="0"/>
                        <a:t>--</a:t>
                      </a:r>
                      <a:endParaRPr lang="es-CO" dirty="0"/>
                    </a:p>
                  </a:txBody>
                  <a:tcPr/>
                </a:tc>
                <a:tc>
                  <a:txBody>
                    <a:bodyPr/>
                    <a:lstStyle/>
                    <a:p>
                      <a:r>
                        <a:rPr lang="es-MX" dirty="0"/>
                        <a:t>Decremento</a:t>
                      </a:r>
                      <a:endParaRPr lang="es-CO" dirty="0"/>
                    </a:p>
                  </a:txBody>
                  <a:tcPr/>
                </a:tc>
                <a:extLst>
                  <a:ext uri="{0D108BD9-81ED-4DB2-BD59-A6C34878D82A}">
                    <a16:rowId xmlns:a16="http://schemas.microsoft.com/office/drawing/2014/main" val="1730186692"/>
                  </a:ext>
                </a:extLst>
              </a:tr>
              <a:tr h="370840">
                <a:tc>
                  <a:txBody>
                    <a:bodyPr/>
                    <a:lstStyle/>
                    <a:p>
                      <a:r>
                        <a:rPr lang="es-MX" dirty="0"/>
                        <a:t>-</a:t>
                      </a:r>
                      <a:endParaRPr lang="es-CO" dirty="0"/>
                    </a:p>
                  </a:txBody>
                  <a:tcPr/>
                </a:tc>
                <a:tc>
                  <a:txBody>
                    <a:bodyPr/>
                    <a:lstStyle/>
                    <a:p>
                      <a:r>
                        <a:rPr lang="es-MX" dirty="0"/>
                        <a:t>Resta</a:t>
                      </a:r>
                      <a:endParaRPr lang="es-CO" dirty="0"/>
                    </a:p>
                  </a:txBody>
                  <a:tcPr/>
                </a:tc>
                <a:extLst>
                  <a:ext uri="{0D108BD9-81ED-4DB2-BD59-A6C34878D82A}">
                    <a16:rowId xmlns:a16="http://schemas.microsoft.com/office/drawing/2014/main" val="1765144722"/>
                  </a:ext>
                </a:extLst>
              </a:tr>
              <a:tr h="370840">
                <a:tc>
                  <a:txBody>
                    <a:bodyPr/>
                    <a:lstStyle/>
                    <a:p>
                      <a:r>
                        <a:rPr lang="es-MX" dirty="0"/>
                        <a:t>*</a:t>
                      </a:r>
                      <a:endParaRPr lang="es-CO" dirty="0"/>
                    </a:p>
                  </a:txBody>
                  <a:tcPr/>
                </a:tc>
                <a:tc>
                  <a:txBody>
                    <a:bodyPr/>
                    <a:lstStyle/>
                    <a:p>
                      <a:r>
                        <a:rPr lang="es-MX" dirty="0"/>
                        <a:t>Multiplicación</a:t>
                      </a:r>
                      <a:endParaRPr lang="es-CO" dirty="0"/>
                    </a:p>
                  </a:txBody>
                  <a:tcPr/>
                </a:tc>
                <a:extLst>
                  <a:ext uri="{0D108BD9-81ED-4DB2-BD59-A6C34878D82A}">
                    <a16:rowId xmlns:a16="http://schemas.microsoft.com/office/drawing/2014/main" val="4232737550"/>
                  </a:ext>
                </a:extLst>
              </a:tr>
            </a:tbl>
          </a:graphicData>
        </a:graphic>
      </p:graphicFrame>
    </p:spTree>
    <p:extLst>
      <p:ext uri="{BB962C8B-B14F-4D97-AF65-F5344CB8AC3E}">
        <p14:creationId xmlns:p14="http://schemas.microsoft.com/office/powerpoint/2010/main" val="345759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077218"/>
          </a:xfrm>
          <a:prstGeom prst="rect">
            <a:avLst/>
          </a:prstGeom>
          <a:noFill/>
        </p:spPr>
        <p:txBody>
          <a:bodyPr wrap="square" rtlCol="0">
            <a:spAutoFit/>
          </a:bodyPr>
          <a:lstStyle/>
          <a:p>
            <a:pPr algn="just"/>
            <a:r>
              <a:rPr lang="es-MX" sz="3200" b="1" dirty="0"/>
              <a:t>Operadores:</a:t>
            </a:r>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graphicFrame>
        <p:nvGraphicFramePr>
          <p:cNvPr id="3" name="Tabla 5">
            <a:extLst>
              <a:ext uri="{FF2B5EF4-FFF2-40B4-BE49-F238E27FC236}">
                <a16:creationId xmlns:a16="http://schemas.microsoft.com/office/drawing/2014/main" id="{E364F135-AD98-4C8E-8F9B-EB6F843B8CDF}"/>
              </a:ext>
            </a:extLst>
          </p:cNvPr>
          <p:cNvGraphicFramePr>
            <a:graphicFrameLocks noGrp="1"/>
          </p:cNvGraphicFramePr>
          <p:nvPr>
            <p:extLst>
              <p:ext uri="{D42A27DB-BD31-4B8C-83A1-F6EECF244321}">
                <p14:modId xmlns:p14="http://schemas.microsoft.com/office/powerpoint/2010/main" val="689539052"/>
              </p:ext>
            </p:extLst>
          </p:nvPr>
        </p:nvGraphicFramePr>
        <p:xfrm>
          <a:off x="2032000" y="2705219"/>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72606584"/>
                    </a:ext>
                  </a:extLst>
                </a:gridCol>
                <a:gridCol w="4064000">
                  <a:extLst>
                    <a:ext uri="{9D8B030D-6E8A-4147-A177-3AD203B41FA5}">
                      <a16:colId xmlns:a16="http://schemas.microsoft.com/office/drawing/2014/main" val="3463879301"/>
                    </a:ext>
                  </a:extLst>
                </a:gridCol>
              </a:tblGrid>
              <a:tr h="370840">
                <a:tc>
                  <a:txBody>
                    <a:bodyPr/>
                    <a:lstStyle/>
                    <a:p>
                      <a:r>
                        <a:rPr lang="es-MX" dirty="0"/>
                        <a:t>Operador</a:t>
                      </a:r>
                      <a:endParaRPr lang="es-CO" dirty="0"/>
                    </a:p>
                  </a:txBody>
                  <a:tcPr/>
                </a:tc>
                <a:tc>
                  <a:txBody>
                    <a:bodyPr/>
                    <a:lstStyle/>
                    <a:p>
                      <a:r>
                        <a:rPr lang="es-MX" dirty="0"/>
                        <a:t>Descripción</a:t>
                      </a:r>
                      <a:endParaRPr lang="es-CO" dirty="0"/>
                    </a:p>
                  </a:txBody>
                  <a:tcPr/>
                </a:tc>
                <a:extLst>
                  <a:ext uri="{0D108BD9-81ED-4DB2-BD59-A6C34878D82A}">
                    <a16:rowId xmlns:a16="http://schemas.microsoft.com/office/drawing/2014/main" val="2023668961"/>
                  </a:ext>
                </a:extLst>
              </a:tr>
              <a:tr h="370840">
                <a:tc>
                  <a:txBody>
                    <a:bodyPr/>
                    <a:lstStyle/>
                    <a:p>
                      <a:r>
                        <a:rPr lang="es-MX" dirty="0"/>
                        <a:t>/</a:t>
                      </a:r>
                      <a:endParaRPr lang="es-CO" dirty="0"/>
                    </a:p>
                  </a:txBody>
                  <a:tcPr/>
                </a:tc>
                <a:tc>
                  <a:txBody>
                    <a:bodyPr/>
                    <a:lstStyle/>
                    <a:p>
                      <a:r>
                        <a:rPr lang="es-MX" dirty="0"/>
                        <a:t>División</a:t>
                      </a:r>
                      <a:endParaRPr lang="es-CO" dirty="0"/>
                    </a:p>
                  </a:txBody>
                  <a:tcPr/>
                </a:tc>
                <a:extLst>
                  <a:ext uri="{0D108BD9-81ED-4DB2-BD59-A6C34878D82A}">
                    <a16:rowId xmlns:a16="http://schemas.microsoft.com/office/drawing/2014/main" val="3923994560"/>
                  </a:ext>
                </a:extLst>
              </a:tr>
              <a:tr h="370840">
                <a:tc>
                  <a:txBody>
                    <a:bodyPr/>
                    <a:lstStyle/>
                    <a:p>
                      <a:r>
                        <a:rPr lang="es-MX" dirty="0"/>
                        <a:t>%</a:t>
                      </a:r>
                      <a:endParaRPr lang="es-CO" dirty="0"/>
                    </a:p>
                  </a:txBody>
                  <a:tcPr/>
                </a:tc>
                <a:tc>
                  <a:txBody>
                    <a:bodyPr/>
                    <a:lstStyle/>
                    <a:p>
                      <a:r>
                        <a:rPr lang="es-MX" dirty="0"/>
                        <a:t>Módulo</a:t>
                      </a:r>
                      <a:endParaRPr lang="es-CO" dirty="0"/>
                    </a:p>
                  </a:txBody>
                  <a:tcPr/>
                </a:tc>
                <a:extLst>
                  <a:ext uri="{0D108BD9-81ED-4DB2-BD59-A6C34878D82A}">
                    <a16:rowId xmlns:a16="http://schemas.microsoft.com/office/drawing/2014/main" val="653836015"/>
                  </a:ext>
                </a:extLst>
              </a:tr>
              <a:tr h="370840">
                <a:tc>
                  <a:txBody>
                    <a:bodyPr/>
                    <a:lstStyle/>
                    <a:p>
                      <a:r>
                        <a:rPr lang="es-MX" dirty="0"/>
                        <a:t>**</a:t>
                      </a:r>
                      <a:endParaRPr lang="es-CO" dirty="0"/>
                    </a:p>
                  </a:txBody>
                  <a:tcPr/>
                </a:tc>
                <a:tc>
                  <a:txBody>
                    <a:bodyPr/>
                    <a:lstStyle/>
                    <a:p>
                      <a:r>
                        <a:rPr lang="es-MX" dirty="0"/>
                        <a:t>Exponente</a:t>
                      </a:r>
                      <a:endParaRPr lang="es-CO" dirty="0"/>
                    </a:p>
                  </a:txBody>
                  <a:tcPr/>
                </a:tc>
                <a:extLst>
                  <a:ext uri="{0D108BD9-81ED-4DB2-BD59-A6C34878D82A}">
                    <a16:rowId xmlns:a16="http://schemas.microsoft.com/office/drawing/2014/main" val="3414846961"/>
                  </a:ext>
                </a:extLst>
              </a:tr>
              <a:tr h="370840">
                <a:tc>
                  <a:txBody>
                    <a:bodyPr/>
                    <a:lstStyle/>
                    <a:p>
                      <a:r>
                        <a:rPr lang="es-MX" dirty="0"/>
                        <a:t>&gt;, &lt;, &gt;=, &lt;=</a:t>
                      </a:r>
                      <a:endParaRPr lang="es-CO" dirty="0"/>
                    </a:p>
                  </a:txBody>
                  <a:tcPr/>
                </a:tc>
                <a:tc>
                  <a:txBody>
                    <a:bodyPr/>
                    <a:lstStyle/>
                    <a:p>
                      <a:r>
                        <a:rPr lang="es-MX" dirty="0"/>
                        <a:t>Mayor, menor que.</a:t>
                      </a:r>
                      <a:endParaRPr lang="es-CO" dirty="0"/>
                    </a:p>
                  </a:txBody>
                  <a:tcPr/>
                </a:tc>
                <a:extLst>
                  <a:ext uri="{0D108BD9-81ED-4DB2-BD59-A6C34878D82A}">
                    <a16:rowId xmlns:a16="http://schemas.microsoft.com/office/drawing/2014/main" val="608499131"/>
                  </a:ext>
                </a:extLst>
              </a:tr>
              <a:tr h="370840">
                <a:tc>
                  <a:txBody>
                    <a:bodyPr/>
                    <a:lstStyle/>
                    <a:p>
                      <a:r>
                        <a:rPr lang="es-MX" dirty="0"/>
                        <a:t>!</a:t>
                      </a:r>
                      <a:endParaRPr lang="es-CO" dirty="0"/>
                    </a:p>
                  </a:txBody>
                  <a:tcPr/>
                </a:tc>
                <a:tc>
                  <a:txBody>
                    <a:bodyPr/>
                    <a:lstStyle/>
                    <a:p>
                      <a:r>
                        <a:rPr lang="es-MX" dirty="0"/>
                        <a:t>Negación</a:t>
                      </a:r>
                      <a:endParaRPr lang="es-CO" dirty="0"/>
                    </a:p>
                  </a:txBody>
                  <a:tcPr/>
                </a:tc>
                <a:extLst>
                  <a:ext uri="{0D108BD9-81ED-4DB2-BD59-A6C34878D82A}">
                    <a16:rowId xmlns:a16="http://schemas.microsoft.com/office/drawing/2014/main" val="3993013096"/>
                  </a:ext>
                </a:extLst>
              </a:tr>
              <a:tr h="370840">
                <a:tc>
                  <a:txBody>
                    <a:bodyPr/>
                    <a:lstStyle/>
                    <a:p>
                      <a:r>
                        <a:rPr lang="es-MX" dirty="0"/>
                        <a:t>&amp;&amp;</a:t>
                      </a:r>
                      <a:endParaRPr lang="es-CO" dirty="0"/>
                    </a:p>
                  </a:txBody>
                  <a:tcPr/>
                </a:tc>
                <a:tc>
                  <a:txBody>
                    <a:bodyPr/>
                    <a:lstStyle/>
                    <a:p>
                      <a:r>
                        <a:rPr lang="es-MX" dirty="0"/>
                        <a:t>AND lógico</a:t>
                      </a:r>
                      <a:endParaRPr lang="es-CO" dirty="0"/>
                    </a:p>
                  </a:txBody>
                  <a:tcPr/>
                </a:tc>
                <a:extLst>
                  <a:ext uri="{0D108BD9-81ED-4DB2-BD59-A6C34878D82A}">
                    <a16:rowId xmlns:a16="http://schemas.microsoft.com/office/drawing/2014/main" val="1730186692"/>
                  </a:ext>
                </a:extLst>
              </a:tr>
              <a:tr h="370840">
                <a:tc>
                  <a:txBody>
                    <a:bodyPr/>
                    <a:lstStyle/>
                    <a:p>
                      <a:r>
                        <a:rPr lang="es-MX" dirty="0"/>
                        <a:t>||</a:t>
                      </a:r>
                      <a:endParaRPr lang="es-CO" dirty="0"/>
                    </a:p>
                  </a:txBody>
                  <a:tcPr/>
                </a:tc>
                <a:tc>
                  <a:txBody>
                    <a:bodyPr/>
                    <a:lstStyle/>
                    <a:p>
                      <a:r>
                        <a:rPr lang="es-MX" dirty="0"/>
                        <a:t>OR lógico</a:t>
                      </a:r>
                      <a:endParaRPr lang="es-CO" dirty="0"/>
                    </a:p>
                  </a:txBody>
                  <a:tcPr/>
                </a:tc>
                <a:extLst>
                  <a:ext uri="{0D108BD9-81ED-4DB2-BD59-A6C34878D82A}">
                    <a16:rowId xmlns:a16="http://schemas.microsoft.com/office/drawing/2014/main" val="1765144722"/>
                  </a:ext>
                </a:extLst>
              </a:tr>
              <a:tr h="370840">
                <a:tc>
                  <a:txBody>
                    <a:bodyPr/>
                    <a:lstStyle/>
                    <a:p>
                      <a:r>
                        <a:rPr lang="es-MX" dirty="0"/>
                        <a:t>+</a:t>
                      </a:r>
                      <a:endParaRPr lang="es-CO" dirty="0"/>
                    </a:p>
                  </a:txBody>
                  <a:tcPr/>
                </a:tc>
                <a:tc>
                  <a:txBody>
                    <a:bodyPr/>
                    <a:lstStyle/>
                    <a:p>
                      <a:r>
                        <a:rPr lang="es-MX" dirty="0"/>
                        <a:t>Concatenación</a:t>
                      </a:r>
                      <a:endParaRPr lang="es-CO" dirty="0"/>
                    </a:p>
                  </a:txBody>
                  <a:tcPr/>
                </a:tc>
                <a:extLst>
                  <a:ext uri="{0D108BD9-81ED-4DB2-BD59-A6C34878D82A}">
                    <a16:rowId xmlns:a16="http://schemas.microsoft.com/office/drawing/2014/main" val="4232737550"/>
                  </a:ext>
                </a:extLst>
              </a:tr>
            </a:tbl>
          </a:graphicData>
        </a:graphic>
      </p:graphicFrame>
    </p:spTree>
    <p:extLst>
      <p:ext uri="{BB962C8B-B14F-4D97-AF65-F5344CB8AC3E}">
        <p14:creationId xmlns:p14="http://schemas.microsoft.com/office/powerpoint/2010/main" val="270444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err="1"/>
              <a:t>Javascript</a:t>
            </a:r>
            <a:endParaRPr lang="es-CO" dirty="0"/>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3"/>
          <a:srcRect/>
          <a:stretch/>
        </p:blipFill>
        <p:spPr>
          <a:xfrm>
            <a:off x="8724895" y="173676"/>
            <a:ext cx="2163500" cy="1293397"/>
          </a:xfrm>
          <a:prstGeom prst="rect">
            <a:avLst/>
          </a:prstGeom>
        </p:spPr>
      </p:pic>
      <p:sp>
        <p:nvSpPr>
          <p:cNvPr id="7" name="CuadroTexto 6">
            <a:extLst>
              <a:ext uri="{FF2B5EF4-FFF2-40B4-BE49-F238E27FC236}">
                <a16:creationId xmlns:a16="http://schemas.microsoft.com/office/drawing/2014/main" id="{460CF7EE-3577-46BF-A52A-B11C5F263C51}"/>
              </a:ext>
            </a:extLst>
          </p:cNvPr>
          <p:cNvSpPr txBox="1"/>
          <p:nvPr/>
        </p:nvSpPr>
        <p:spPr>
          <a:xfrm>
            <a:off x="1206674" y="2095478"/>
            <a:ext cx="9753600" cy="1569660"/>
          </a:xfrm>
          <a:prstGeom prst="rect">
            <a:avLst/>
          </a:prstGeom>
          <a:noFill/>
        </p:spPr>
        <p:txBody>
          <a:bodyPr wrap="square" rtlCol="0">
            <a:spAutoFit/>
          </a:bodyPr>
          <a:lstStyle/>
          <a:p>
            <a:pPr algn="just"/>
            <a:r>
              <a:rPr lang="es-MX" sz="3200" b="1" dirty="0"/>
              <a:t>Estructuras de Control:</a:t>
            </a:r>
          </a:p>
          <a:p>
            <a:pPr marL="457200" indent="-457200" algn="just">
              <a:buFont typeface="Arial" panose="020B0604020202020204" pitchFamily="34" charset="0"/>
              <a:buChar char="•"/>
            </a:pPr>
            <a:r>
              <a:rPr lang="es-MX" sz="3200" b="1" dirty="0" err="1"/>
              <a:t>if</a:t>
            </a:r>
            <a:r>
              <a:rPr lang="es-MX" sz="3200" b="1" dirty="0"/>
              <a:t>, </a:t>
            </a:r>
            <a:r>
              <a:rPr lang="es-MX" sz="3200" b="1" dirty="0" err="1"/>
              <a:t>else</a:t>
            </a:r>
            <a:r>
              <a:rPr lang="es-MX" sz="3200" b="1" dirty="0"/>
              <a:t>, </a:t>
            </a:r>
            <a:r>
              <a:rPr lang="es-MX" sz="3200" b="1" dirty="0" err="1"/>
              <a:t>if</a:t>
            </a:r>
            <a:r>
              <a:rPr lang="es-MX" sz="3200" b="1" dirty="0"/>
              <a:t>…</a:t>
            </a:r>
            <a:r>
              <a:rPr lang="es-MX" sz="3200" b="1" dirty="0" err="1"/>
              <a:t>else</a:t>
            </a:r>
            <a:endParaRPr lang="es-MX" sz="3200" b="1" dirty="0"/>
          </a:p>
          <a:p>
            <a:pPr algn="just"/>
            <a:endParaRPr lang="es-MX" sz="3200" b="1" dirty="0"/>
          </a:p>
        </p:txBody>
      </p:sp>
      <p:pic>
        <p:nvPicPr>
          <p:cNvPr id="5" name="Imagen 4" descr="Logotipo&#10;&#10;Descripción generada automáticamente">
            <a:extLst>
              <a:ext uri="{FF2B5EF4-FFF2-40B4-BE49-F238E27FC236}">
                <a16:creationId xmlns:a16="http://schemas.microsoft.com/office/drawing/2014/main" id="{7F69B16F-2B03-4E9E-BF1F-1122D9476F69}"/>
              </a:ext>
            </a:extLst>
          </p:cNvPr>
          <p:cNvPicPr>
            <a:picLocks noChangeAspect="1"/>
          </p:cNvPicPr>
          <p:nvPr/>
        </p:nvPicPr>
        <p:blipFill>
          <a:blip r:embed="rId4"/>
          <a:stretch>
            <a:fillRect/>
          </a:stretch>
        </p:blipFill>
        <p:spPr>
          <a:xfrm>
            <a:off x="10888395" y="173676"/>
            <a:ext cx="1293397" cy="1293397"/>
          </a:xfrm>
          <a:prstGeom prst="rect">
            <a:avLst/>
          </a:prstGeom>
        </p:spPr>
      </p:pic>
      <p:sp>
        <p:nvSpPr>
          <p:cNvPr id="6" name="CuadroTexto 5">
            <a:extLst>
              <a:ext uri="{FF2B5EF4-FFF2-40B4-BE49-F238E27FC236}">
                <a16:creationId xmlns:a16="http://schemas.microsoft.com/office/drawing/2014/main" id="{47D3F8C7-1028-480E-8DEF-4BCCB6076F24}"/>
              </a:ext>
            </a:extLst>
          </p:cNvPr>
          <p:cNvSpPr txBox="1"/>
          <p:nvPr/>
        </p:nvSpPr>
        <p:spPr>
          <a:xfrm>
            <a:off x="1986419" y="3395601"/>
            <a:ext cx="8219161" cy="2492990"/>
          </a:xfrm>
          <a:custGeom>
            <a:avLst/>
            <a:gdLst>
              <a:gd name="connsiteX0" fmla="*/ 0 w 8219161"/>
              <a:gd name="connsiteY0" fmla="*/ 0 h 2492990"/>
              <a:gd name="connsiteX1" fmla="*/ 8219161 w 8219161"/>
              <a:gd name="connsiteY1" fmla="*/ 0 h 2492990"/>
              <a:gd name="connsiteX2" fmla="*/ 8219161 w 8219161"/>
              <a:gd name="connsiteY2" fmla="*/ 2492990 h 2492990"/>
              <a:gd name="connsiteX3" fmla="*/ 0 w 8219161"/>
              <a:gd name="connsiteY3" fmla="*/ 2492990 h 2492990"/>
              <a:gd name="connsiteX4" fmla="*/ 0 w 8219161"/>
              <a:gd name="connsiteY4" fmla="*/ 0 h 249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161" h="2492990" fill="none" extrusionOk="0">
                <a:moveTo>
                  <a:pt x="0" y="0"/>
                </a:moveTo>
                <a:cubicBezTo>
                  <a:pt x="2455596" y="93161"/>
                  <a:pt x="6279618" y="-49753"/>
                  <a:pt x="8219161" y="0"/>
                </a:cubicBezTo>
                <a:cubicBezTo>
                  <a:pt x="8372053" y="650109"/>
                  <a:pt x="8246590" y="1451692"/>
                  <a:pt x="8219161" y="2492990"/>
                </a:cubicBezTo>
                <a:cubicBezTo>
                  <a:pt x="5790008" y="2399524"/>
                  <a:pt x="1266286" y="2642671"/>
                  <a:pt x="0" y="2492990"/>
                </a:cubicBezTo>
                <a:cubicBezTo>
                  <a:pt x="23362" y="1297187"/>
                  <a:pt x="-169226" y="267511"/>
                  <a:pt x="0" y="0"/>
                </a:cubicBezTo>
                <a:close/>
              </a:path>
              <a:path w="8219161" h="2492990" stroke="0" extrusionOk="0">
                <a:moveTo>
                  <a:pt x="0" y="0"/>
                </a:moveTo>
                <a:cubicBezTo>
                  <a:pt x="1126597" y="20036"/>
                  <a:pt x="6834774" y="81052"/>
                  <a:pt x="8219161" y="0"/>
                </a:cubicBezTo>
                <a:cubicBezTo>
                  <a:pt x="8259977" y="1088783"/>
                  <a:pt x="8177608" y="1366775"/>
                  <a:pt x="8219161" y="2492990"/>
                </a:cubicBezTo>
                <a:cubicBezTo>
                  <a:pt x="5185284" y="2475600"/>
                  <a:pt x="2665947" y="2406244"/>
                  <a:pt x="0" y="2492990"/>
                </a:cubicBezTo>
                <a:cubicBezTo>
                  <a:pt x="108090" y="1676782"/>
                  <a:pt x="-143442" y="971309"/>
                  <a:pt x="0" y="0"/>
                </a:cubicBezTo>
                <a:close/>
              </a:path>
            </a:pathLst>
          </a:custGeom>
          <a:solidFill>
            <a:schemeClr val="bg2"/>
          </a:solidFill>
          <a:ln>
            <a:solidFill>
              <a:schemeClr val="tx1"/>
            </a:solidFill>
            <a:extLst>
              <a:ext uri="{C807C97D-BFC1-408E-A445-0C87EB9F89A2}">
                <ask:lineSketchStyleProps xmlns:ask="http://schemas.microsoft.com/office/drawing/2018/sketchyshapes" sd="2772745244">
                  <a:prstGeom prst="rect">
                    <a:avLst/>
                  </a:prstGeom>
                  <ask:type>
                    <ask:lineSketchCurved/>
                  </ask:type>
                </ask:lineSketchStyleProps>
              </a:ext>
            </a:extLst>
          </a:ln>
        </p:spPr>
        <p:txBody>
          <a:bodyPr wrap="square" rtlCol="0">
            <a:spAutoFit/>
          </a:bodyPr>
          <a:lstStyle/>
          <a:p>
            <a:r>
              <a:rPr lang="es-CO" sz="2600" dirty="0" err="1"/>
              <a:t>if</a:t>
            </a:r>
            <a:r>
              <a:rPr lang="es-CO" sz="2600" dirty="0"/>
              <a:t> (condiciones){</a:t>
            </a:r>
          </a:p>
          <a:p>
            <a:r>
              <a:rPr lang="es-CO" sz="2600" dirty="0"/>
              <a:t>  Código a Ejecutar si la condición es verdadera</a:t>
            </a:r>
          </a:p>
          <a:p>
            <a:r>
              <a:rPr lang="es-CO" sz="2600" dirty="0"/>
              <a:t>}</a:t>
            </a:r>
          </a:p>
          <a:p>
            <a:r>
              <a:rPr lang="es-CO" sz="2600" dirty="0" err="1"/>
              <a:t>else</a:t>
            </a:r>
            <a:r>
              <a:rPr lang="es-CO" sz="2600" dirty="0"/>
              <a:t>{</a:t>
            </a:r>
          </a:p>
          <a:p>
            <a:r>
              <a:rPr lang="es-CO" sz="2600" dirty="0"/>
              <a:t>   Código a Ejecutar si la condición en false</a:t>
            </a:r>
          </a:p>
          <a:p>
            <a:r>
              <a:rPr lang="es-CO" sz="2600" dirty="0"/>
              <a:t>}</a:t>
            </a:r>
          </a:p>
        </p:txBody>
      </p:sp>
    </p:spTree>
    <p:extLst>
      <p:ext uri="{BB962C8B-B14F-4D97-AF65-F5344CB8AC3E}">
        <p14:creationId xmlns:p14="http://schemas.microsoft.com/office/powerpoint/2010/main" val="4161813843"/>
      </p:ext>
    </p:extLst>
  </p:cSld>
  <p:clrMapOvr>
    <a:masterClrMapping/>
  </p:clrMapOvr>
</p:sld>
</file>

<file path=ppt/theme/theme1.xml><?xml version="1.0" encoding="utf-8"?>
<a:theme xmlns:a="http://schemas.openxmlformats.org/drawingml/2006/main" name="Tema sin fotograf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con fotografia o gráf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5041</TotalTime>
  <Words>985</Words>
  <Application>Microsoft Office PowerPoint</Application>
  <PresentationFormat>Panorámica</PresentationFormat>
  <Paragraphs>217</Paragraphs>
  <Slides>30</Slides>
  <Notes>26</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30</vt:i4>
      </vt:variant>
    </vt:vector>
  </HeadingPairs>
  <TitlesOfParts>
    <vt:vector size="35" baseType="lpstr">
      <vt:lpstr>Arial</vt:lpstr>
      <vt:lpstr>Calibri</vt:lpstr>
      <vt:lpstr>Calibri Light</vt:lpstr>
      <vt:lpstr>Tema sin fotografia</vt:lpstr>
      <vt:lpstr>Tema con fotografia o gráficos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Erika Miosoti Faura Arellano</dc:creator>
  <cp:lastModifiedBy>José M Dager Montoya</cp:lastModifiedBy>
  <cp:revision>60</cp:revision>
  <dcterms:created xsi:type="dcterms:W3CDTF">2021-04-23T20:46:27Z</dcterms:created>
  <dcterms:modified xsi:type="dcterms:W3CDTF">2021-09-26T12:51:11Z</dcterms:modified>
</cp:coreProperties>
</file>