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358" r:id="rId16"/>
    <p:sldId id="360" r:id="rId17"/>
    <p:sldId id="361" r:id="rId18"/>
    <p:sldId id="362" r:id="rId19"/>
    <p:sldId id="363" r:id="rId20"/>
    <p:sldId id="365" r:id="rId21"/>
    <p:sldId id="359" r:id="rId22"/>
    <p:sldId id="366" r:id="rId23"/>
    <p:sldId id="368" r:id="rId24"/>
    <p:sldId id="369" r:id="rId25"/>
    <p:sldId id="367" r:id="rId26"/>
    <p:sldId id="370" r:id="rId27"/>
    <p:sldId id="371" r:id="rId28"/>
    <p:sldId id="373" r:id="rId29"/>
    <p:sldId id="374" r:id="rId30"/>
    <p:sldId id="375" r:id="rId31"/>
    <p:sldId id="372" r:id="rId32"/>
    <p:sldId id="376" r:id="rId33"/>
    <p:sldId id="377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2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212D3-8630-5F4B-BC44-E7A84D2270CC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3A8D-CA2E-D642-A0E1-77EFE4E898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154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6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1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2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79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0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19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4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0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0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0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19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3A8D-CA2E-D642-A0E1-77EFE4E898D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5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DDF1-AC70-A041-B6A4-285DF6BA8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F644E-5B6C-5A49-9956-C8DD69692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871E-DB93-B445-805C-3A8E2EB9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E924-F287-8E46-B8D8-BA4CF9D4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0491-DFFD-E245-9D31-388D1E8B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6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54D6-6D4A-DA4E-B169-B49F3CFE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D6323-A166-E043-ABB0-92B14A6AD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7854-7C6D-0C46-98C1-A6BAC83E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8AE7-BA5F-C547-B145-FA1A4A99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D3BF-D56E-8F40-846E-98F4DCC5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79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20F31-1D37-D646-B2B6-52001B28A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AADB-5876-8145-97EA-19EA48E75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9006-75AD-844E-A75F-7DE621CC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03E7-7BD8-DB4B-B3C6-643E6105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08B5-A231-0646-BD66-7D93624A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7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9C-A44D-ED40-86D4-03C3FB31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E98F-7F07-AB46-A186-2A2076F1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7914-5BE4-B540-9FAB-E996B7B4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01F4-B3A5-F94E-A9DA-AC042063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0276-CA89-8E4F-B395-52E7D9A4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0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FC83-9B04-F147-A379-E2BD9B2B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65BF2-B9B3-024C-8AB2-966E67D0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B756-384F-8146-AFAC-D1A66171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D0E6-2E54-1E4E-B8D2-7E0B7448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E91C-7E5A-6A48-84F3-5ADBAF63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9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FC1D-562E-A140-B06D-B9388860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BEC8-3B0B-1248-9796-BF9C3CF3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E0D1F-CFA9-6840-B175-80129C691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EB32A-8A5B-5544-8E3F-A217BE43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38C3-C8FF-CE44-9FB4-D5F8172F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1A438-9D1A-CA44-BDF1-BA6253CD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C75B-C529-9349-9C72-6BD05CB7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EDD4E-F0B3-3149-BE1C-DF7F677CD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07C7-917A-824E-97A0-76E5DF44D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3E9B8-703E-7D43-92C0-C249C45CA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D5824-7BA1-854A-A7E6-22E9EAEA0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C0EDA-3113-6742-BAA7-C392DCB7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3E0BD-CA82-134E-A227-9F0EBC28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0A372-3AE9-A84A-B402-7649ED74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D058-DC1A-E24A-931A-5C9AA0F1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DF33C-EBCD-874E-8E93-90B8F9CC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491AE-8609-614F-A3FC-0113E716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7B655-7562-7547-9319-DF6D6234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ACF2B-CDCD-3547-8674-AF055371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D53EC-F922-F14F-924C-2B403299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04C9A-3690-EF40-9FF8-5124C7C5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5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38A2-643F-0E47-A114-B52448D8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C39B-B9E5-6F4D-9B5B-580E9D29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87171-98B8-274E-B63A-968B69A7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79B6-C93F-4B42-A667-2A2D5FFD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986A2-FF9F-1D44-9FF2-64F53633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150B-BA71-0B44-8C0E-FBDDB4AB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4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70C9-8E73-FB4B-AA90-41C7934C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6EB59-68FA-EE40-84E5-EF8DCD1C6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0954F-4185-074A-8FCC-B81BDDC2D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560F5-655B-3849-A4F1-1D96BB94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59F0-393B-1B42-BBFA-BFD1210A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4B385-2437-6942-B782-A7B941AF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9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5BC2C-4DBC-6F45-8E64-A35F5032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E6D3-8C41-AF48-8016-AC87308C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134D-54D5-5B40-9347-BAFB0841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5E45-6F1A-9C4E-9199-B9CFCE8F61CB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39CB-0A9C-5440-ABCF-1C1EA60B0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1B40-B3E7-C64A-BD5F-AAB4277C5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652B-121A-7145-BC60-587F33D92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17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2FF88-941C-CC43-A4D6-134A1F6D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5524777"/>
            <a:ext cx="1206308" cy="1206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25650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rebuchet MS" panose="020B0703020202090204" pitchFamily="34" charset="0"/>
              </a:rPr>
              <a:t>Introduction</a:t>
            </a:r>
            <a:endParaRPr lang="ru-RU" sz="44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7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67911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P2P payments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B0664-90CA-1145-B3C4-016EF5A4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16" y="2360612"/>
            <a:ext cx="5582568" cy="29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7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26F1D0-3D57-744B-8BBA-ADFCD764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54000"/>
            <a:ext cx="889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28222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So, that’s why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3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3362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Let’s start from our plan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F59AD-8D74-F740-A508-D484B651EFE5}"/>
              </a:ext>
            </a:extLst>
          </p:cNvPr>
          <p:cNvSpPr txBox="1"/>
          <p:nvPr/>
        </p:nvSpPr>
        <p:spPr>
          <a:xfrm>
            <a:off x="0" y="1948787"/>
            <a:ext cx="5986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rebuchet MS" panose="020B0703020202090204" pitchFamily="34" charset="0"/>
              </a:rPr>
              <a:t>Today</a:t>
            </a:r>
            <a:endParaRPr lang="ru-RU" sz="4400" b="1" dirty="0">
              <a:solidFill>
                <a:srgbClr val="00B050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71308-3278-744C-AD2E-EED33A30D04D}"/>
              </a:ext>
            </a:extLst>
          </p:cNvPr>
          <p:cNvSpPr txBox="1"/>
          <p:nvPr/>
        </p:nvSpPr>
        <p:spPr>
          <a:xfrm>
            <a:off x="6396038" y="1948788"/>
            <a:ext cx="5795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rebuchet MS" panose="020B0703020202090204" pitchFamily="34" charset="0"/>
              </a:rPr>
              <a:t>Tomorrow</a:t>
            </a:r>
            <a:endParaRPr lang="ru-RU" sz="4400" b="1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5E279-4A50-234F-AE29-3643AA8DE84C}"/>
              </a:ext>
            </a:extLst>
          </p:cNvPr>
          <p:cNvSpPr txBox="1"/>
          <p:nvPr/>
        </p:nvSpPr>
        <p:spPr>
          <a:xfrm>
            <a:off x="509587" y="3261270"/>
            <a:ext cx="558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703020202090204" pitchFamily="34" charset="0"/>
              </a:rPr>
              <a:t>Understanding of basics (</a:t>
            </a:r>
            <a:r>
              <a:rPr lang="en-US" sz="2400" b="1" dirty="0" err="1">
                <a:latin typeface="Trebuchet MS" panose="020B0703020202090204" pitchFamily="34" charset="0"/>
              </a:rPr>
              <a:t>PoW</a:t>
            </a:r>
            <a:r>
              <a:rPr lang="en-US" sz="2400" b="1" dirty="0">
                <a:latin typeface="Trebuchet MS" panose="020B0703020202090204" pitchFamily="34" charset="0"/>
              </a:rPr>
              <a:t>, Merkle tree, CAP and </a:t>
            </a:r>
            <a:r>
              <a:rPr lang="en-US" sz="2400" b="1" dirty="0" err="1">
                <a:latin typeface="Trebuchet MS" panose="020B0703020202090204" pitchFamily="34" charset="0"/>
              </a:rPr>
              <a:t>e.t.c</a:t>
            </a:r>
            <a:r>
              <a:rPr lang="en-US" sz="2400" b="1" dirty="0">
                <a:latin typeface="Trebuchet MS" panose="020B0703020202090204" pitchFamily="34" charset="0"/>
              </a:rPr>
              <a:t>)</a:t>
            </a:r>
            <a:endParaRPr lang="ru-RU" sz="2400" b="1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9A582-EA5F-B546-A191-6D7EF53DAB78}"/>
              </a:ext>
            </a:extLst>
          </p:cNvPr>
          <p:cNvSpPr txBox="1"/>
          <p:nvPr/>
        </p:nvSpPr>
        <p:spPr>
          <a:xfrm>
            <a:off x="509587" y="4635310"/>
            <a:ext cx="558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703020202090204" pitchFamily="34" charset="0"/>
              </a:rPr>
              <a:t>Ethereum Solidity introduction on practice</a:t>
            </a:r>
            <a:endParaRPr lang="ru-RU" sz="2400" b="1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47C79-37ED-1740-941B-CC2805DBBFC3}"/>
              </a:ext>
            </a:extLst>
          </p:cNvPr>
          <p:cNvSpPr txBox="1"/>
          <p:nvPr/>
        </p:nvSpPr>
        <p:spPr>
          <a:xfrm>
            <a:off x="6605587" y="3261270"/>
            <a:ext cx="558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703020202090204" pitchFamily="34" charset="0"/>
              </a:rPr>
              <a:t>Ethereum Solidity practice on some cases</a:t>
            </a:r>
            <a:endParaRPr lang="ru-RU" sz="2400" b="1" dirty="0"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7937-7CFA-F441-B08A-19537B0FBF09}"/>
              </a:ext>
            </a:extLst>
          </p:cNvPr>
          <p:cNvSpPr txBox="1"/>
          <p:nvPr/>
        </p:nvSpPr>
        <p:spPr>
          <a:xfrm>
            <a:off x="6605586" y="4635308"/>
            <a:ext cx="5586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rebuchet MS" panose="020B0703020202090204" pitchFamily="34" charset="0"/>
              </a:rPr>
              <a:t>Making </a:t>
            </a:r>
            <a:r>
              <a:rPr lang="en-US" sz="2400" b="1" dirty="0" err="1">
                <a:latin typeface="Trebuchet MS" panose="020B0703020202090204" pitchFamily="34" charset="0"/>
              </a:rPr>
              <a:t>DApp</a:t>
            </a:r>
            <a:r>
              <a:rPr lang="en-US" sz="2400" b="1" dirty="0">
                <a:latin typeface="Trebuchet MS" panose="020B0703020202090204" pitchFamily="34" charset="0"/>
              </a:rPr>
              <a:t> with web3.js</a:t>
            </a:r>
          </a:p>
          <a:p>
            <a:endParaRPr lang="en-US" sz="2400" b="1" dirty="0">
              <a:latin typeface="Trebuchet MS" panose="020B0703020202090204" pitchFamily="34" charset="0"/>
            </a:endParaRPr>
          </a:p>
          <a:p>
            <a:r>
              <a:rPr lang="en-US" sz="2400" b="1" dirty="0">
                <a:latin typeface="Trebuchet MS" panose="020B0703020202090204" pitchFamily="34" charset="0"/>
              </a:rPr>
              <a:t>Best backend practices from DevOps position for </a:t>
            </a:r>
            <a:r>
              <a:rPr lang="en-US" sz="2400" b="1" dirty="0" err="1">
                <a:latin typeface="Trebuchet MS" panose="020B0703020202090204" pitchFamily="34" charset="0"/>
              </a:rPr>
              <a:t>DApps</a:t>
            </a:r>
            <a:endParaRPr lang="ru-RU" sz="24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28508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Abstract blockchain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8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C15E82-16D4-E84B-8B3A-D0CBE3076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630" r="573" b="1468"/>
          <a:stretch/>
        </p:blipFill>
        <p:spPr>
          <a:xfrm>
            <a:off x="432262" y="606829"/>
            <a:ext cx="7115694" cy="517051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603028-4FAA-AD46-B9BA-29D58F08B347}"/>
              </a:ext>
            </a:extLst>
          </p:cNvPr>
          <p:cNvSpPr/>
          <p:nvPr/>
        </p:nvSpPr>
        <p:spPr>
          <a:xfrm>
            <a:off x="9052561" y="111390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Transaction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DA98B2D-90CE-414C-8C39-6CBE50765A74}"/>
              </a:ext>
            </a:extLst>
          </p:cNvPr>
          <p:cNvSpPr/>
          <p:nvPr/>
        </p:nvSpPr>
        <p:spPr>
          <a:xfrm>
            <a:off x="9052561" y="1881448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Block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80B2D27-84A2-CA4A-B275-C117D35C1006}"/>
              </a:ext>
            </a:extLst>
          </p:cNvPr>
          <p:cNvSpPr/>
          <p:nvPr/>
        </p:nvSpPr>
        <p:spPr>
          <a:xfrm>
            <a:off x="9052561" y="2648990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Network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6015D2E-46B4-7142-A690-A9ABB4E59BB7}"/>
              </a:ext>
            </a:extLst>
          </p:cNvPr>
          <p:cNvSpPr/>
          <p:nvPr/>
        </p:nvSpPr>
        <p:spPr>
          <a:xfrm>
            <a:off x="9052561" y="3416532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Node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7637734-D31A-C74D-AE9F-769FCFECA22B}"/>
              </a:ext>
            </a:extLst>
          </p:cNvPr>
          <p:cNvSpPr/>
          <p:nvPr/>
        </p:nvSpPr>
        <p:spPr>
          <a:xfrm>
            <a:off x="9052561" y="4184074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Chain of blocks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F02995D-E603-6046-824F-4D9034D6A505}"/>
              </a:ext>
            </a:extLst>
          </p:cNvPr>
          <p:cNvSpPr/>
          <p:nvPr/>
        </p:nvSpPr>
        <p:spPr>
          <a:xfrm>
            <a:off x="9052561" y="495161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Ledger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CB89B2-CA35-9F4E-B573-EEADB38834F5}"/>
              </a:ext>
            </a:extLst>
          </p:cNvPr>
          <p:cNvSpPr txBox="1"/>
          <p:nvPr/>
        </p:nvSpPr>
        <p:spPr>
          <a:xfrm>
            <a:off x="8844742" y="6488668"/>
            <a:ext cx="337441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bg1"/>
                </a:solidFill>
                <a:latin typeface="Trebuchet MS" panose="020B0703020202090204" pitchFamily="34" charset="0"/>
              </a:rPr>
              <a:t>europeanpaymentscouncil.eu</a:t>
            </a:r>
            <a:endParaRPr lang="ru-RU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3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603028-4FAA-AD46-B9BA-29D58F08B347}"/>
              </a:ext>
            </a:extLst>
          </p:cNvPr>
          <p:cNvSpPr/>
          <p:nvPr/>
        </p:nvSpPr>
        <p:spPr>
          <a:xfrm>
            <a:off x="9052561" y="111390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Transaction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DA98B2D-90CE-414C-8C39-6CBE50765A74}"/>
              </a:ext>
            </a:extLst>
          </p:cNvPr>
          <p:cNvSpPr/>
          <p:nvPr/>
        </p:nvSpPr>
        <p:spPr>
          <a:xfrm>
            <a:off x="9052561" y="1881448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Block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80B2D27-84A2-CA4A-B275-C117D35C1006}"/>
              </a:ext>
            </a:extLst>
          </p:cNvPr>
          <p:cNvSpPr/>
          <p:nvPr/>
        </p:nvSpPr>
        <p:spPr>
          <a:xfrm>
            <a:off x="9052561" y="2648990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Network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6015D2E-46B4-7142-A690-A9ABB4E59BB7}"/>
              </a:ext>
            </a:extLst>
          </p:cNvPr>
          <p:cNvSpPr/>
          <p:nvPr/>
        </p:nvSpPr>
        <p:spPr>
          <a:xfrm>
            <a:off x="9052561" y="3416532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Node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7637734-D31A-C74D-AE9F-769FCFECA22B}"/>
              </a:ext>
            </a:extLst>
          </p:cNvPr>
          <p:cNvSpPr/>
          <p:nvPr/>
        </p:nvSpPr>
        <p:spPr>
          <a:xfrm>
            <a:off x="9052561" y="4184074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Chain of blocks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F02995D-E603-6046-824F-4D9034D6A505}"/>
              </a:ext>
            </a:extLst>
          </p:cNvPr>
          <p:cNvSpPr/>
          <p:nvPr/>
        </p:nvSpPr>
        <p:spPr>
          <a:xfrm>
            <a:off x="9052561" y="495161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Ledger</a:t>
            </a:r>
            <a:endParaRPr lang="ru-RU" dirty="0">
              <a:latin typeface="Trebuchet MS" panose="020B0703020202090204" pitchFamily="34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31749AB-D66A-6A49-BA32-227B5705F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13036"/>
              </p:ext>
            </p:extLst>
          </p:nvPr>
        </p:nvGraphicFramePr>
        <p:xfrm>
          <a:off x="128385" y="727825"/>
          <a:ext cx="8250846" cy="504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0282">
                  <a:extLst>
                    <a:ext uri="{9D8B030D-6E8A-4147-A177-3AD203B41FA5}">
                      <a16:colId xmlns:a16="http://schemas.microsoft.com/office/drawing/2014/main" val="4072627392"/>
                    </a:ext>
                  </a:extLst>
                </a:gridCol>
                <a:gridCol w="2750282">
                  <a:extLst>
                    <a:ext uri="{9D8B030D-6E8A-4147-A177-3AD203B41FA5}">
                      <a16:colId xmlns:a16="http://schemas.microsoft.com/office/drawing/2014/main" val="1513761919"/>
                    </a:ext>
                  </a:extLst>
                </a:gridCol>
                <a:gridCol w="2750282">
                  <a:extLst>
                    <a:ext uri="{9D8B030D-6E8A-4147-A177-3AD203B41FA5}">
                      <a16:colId xmlns:a16="http://schemas.microsoft.com/office/drawing/2014/main" val="332780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5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Version </a:t>
                      </a:r>
                      <a:r>
                        <a:rPr lang="en-US" dirty="0" err="1">
                          <a:effectLst/>
                        </a:rPr>
                        <a:t>nomber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1 now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42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In-counter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Positive integer VI = </a:t>
                      </a:r>
                      <a:r>
                        <a:rPr lang="en-US" sz="1800" dirty="0" err="1"/>
                        <a:t>VarInt</a:t>
                      </a:r>
                      <a:endParaRPr lang="ru-RU" sz="1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9 bytes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5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inputs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first input of the first transaction is also called "</a:t>
                      </a:r>
                      <a:r>
                        <a:rPr lang="en-US" dirty="0" err="1"/>
                        <a:t>coinbase</a:t>
                      </a:r>
                      <a:r>
                        <a:rPr lang="en-US" dirty="0"/>
                        <a:t>" (its content was ignored in earlier versions)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inputs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Out-counter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 integer VI = </a:t>
                      </a:r>
                      <a:r>
                        <a:rPr lang="en-US" dirty="0" err="1"/>
                        <a:t>VarInt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– 9 bytes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4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outputs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outputs of the first transaction spend the mined bitcoins for the block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Depends on outputs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67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Lock time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non-zero and sequence numbers are&lt;0xFFFFFFFF: block height or timestamp when transaction is final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81996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853027-A692-8D42-8BF3-1A53BCD852CD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8379231" y="1334193"/>
            <a:ext cx="673330" cy="19183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26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603028-4FAA-AD46-B9BA-29D58F08B347}"/>
              </a:ext>
            </a:extLst>
          </p:cNvPr>
          <p:cNvSpPr/>
          <p:nvPr/>
        </p:nvSpPr>
        <p:spPr>
          <a:xfrm>
            <a:off x="9052561" y="111390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Transaction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DA98B2D-90CE-414C-8C39-6CBE50765A74}"/>
              </a:ext>
            </a:extLst>
          </p:cNvPr>
          <p:cNvSpPr/>
          <p:nvPr/>
        </p:nvSpPr>
        <p:spPr>
          <a:xfrm>
            <a:off x="9052561" y="1881448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Block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80B2D27-84A2-CA4A-B275-C117D35C1006}"/>
              </a:ext>
            </a:extLst>
          </p:cNvPr>
          <p:cNvSpPr/>
          <p:nvPr/>
        </p:nvSpPr>
        <p:spPr>
          <a:xfrm>
            <a:off x="9052561" y="2648990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Network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6015D2E-46B4-7142-A690-A9ABB4E59BB7}"/>
              </a:ext>
            </a:extLst>
          </p:cNvPr>
          <p:cNvSpPr/>
          <p:nvPr/>
        </p:nvSpPr>
        <p:spPr>
          <a:xfrm>
            <a:off x="9052561" y="3416532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Node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7637734-D31A-C74D-AE9F-769FCFECA22B}"/>
              </a:ext>
            </a:extLst>
          </p:cNvPr>
          <p:cNvSpPr/>
          <p:nvPr/>
        </p:nvSpPr>
        <p:spPr>
          <a:xfrm>
            <a:off x="9052561" y="4184074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Chain of blocks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F02995D-E603-6046-824F-4D9034D6A505}"/>
              </a:ext>
            </a:extLst>
          </p:cNvPr>
          <p:cNvSpPr/>
          <p:nvPr/>
        </p:nvSpPr>
        <p:spPr>
          <a:xfrm>
            <a:off x="9052561" y="495161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Ledger</a:t>
            </a:r>
            <a:endParaRPr lang="ru-RU" dirty="0">
              <a:latin typeface="Trebuchet MS" panose="020B0703020202090204" pitchFamily="34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31749AB-D66A-6A49-BA32-227B5705F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38741"/>
              </p:ext>
            </p:extLst>
          </p:nvPr>
        </p:nvGraphicFramePr>
        <p:xfrm>
          <a:off x="128385" y="1161704"/>
          <a:ext cx="8250846" cy="385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0282">
                  <a:extLst>
                    <a:ext uri="{9D8B030D-6E8A-4147-A177-3AD203B41FA5}">
                      <a16:colId xmlns:a16="http://schemas.microsoft.com/office/drawing/2014/main" val="4072627392"/>
                    </a:ext>
                  </a:extLst>
                </a:gridCol>
                <a:gridCol w="2750282">
                  <a:extLst>
                    <a:ext uri="{9D8B030D-6E8A-4147-A177-3AD203B41FA5}">
                      <a16:colId xmlns:a16="http://schemas.microsoft.com/office/drawing/2014/main" val="1513761919"/>
                    </a:ext>
                  </a:extLst>
                </a:gridCol>
                <a:gridCol w="2750282">
                  <a:extLst>
                    <a:ext uri="{9D8B030D-6E8A-4147-A177-3AD203B41FA5}">
                      <a16:colId xmlns:a16="http://schemas.microsoft.com/office/drawing/2014/main" val="332780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5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Magic number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value always 0xD9B4BEF9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42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Blocksize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bytes following up to end of block</a:t>
                      </a:r>
                      <a:endParaRPr lang="ru-RU" sz="1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5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Blockheader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items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hashPrevBlock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hashMerkleRoot</a:t>
                      </a:r>
                      <a:r>
                        <a:rPr lang="en-US" dirty="0">
                          <a:effectLst/>
                        </a:rPr>
                        <a:t>, Time, Bits, Nonce</a:t>
                      </a:r>
                      <a:br>
                        <a:rPr lang="en-US" dirty="0"/>
                      </a:b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bytes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counter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 integer VI = </a:t>
                      </a:r>
                      <a:r>
                        <a:rPr lang="en-US" dirty="0" err="1"/>
                        <a:t>VarInt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– 9 bytes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4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List of transactions (non empty)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lot of bytes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677558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853027-A692-8D42-8BF3-1A53BCD852CD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flipH="1">
            <a:off x="8379231" y="2101735"/>
            <a:ext cx="673330" cy="9878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8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603028-4FAA-AD46-B9BA-29D58F08B347}"/>
              </a:ext>
            </a:extLst>
          </p:cNvPr>
          <p:cNvSpPr/>
          <p:nvPr/>
        </p:nvSpPr>
        <p:spPr>
          <a:xfrm>
            <a:off x="9052561" y="111390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Transaction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DA98B2D-90CE-414C-8C39-6CBE50765A74}"/>
              </a:ext>
            </a:extLst>
          </p:cNvPr>
          <p:cNvSpPr/>
          <p:nvPr/>
        </p:nvSpPr>
        <p:spPr>
          <a:xfrm>
            <a:off x="9052561" y="1881448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Block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80B2D27-84A2-CA4A-B275-C117D35C1006}"/>
              </a:ext>
            </a:extLst>
          </p:cNvPr>
          <p:cNvSpPr/>
          <p:nvPr/>
        </p:nvSpPr>
        <p:spPr>
          <a:xfrm>
            <a:off x="9052561" y="2648990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Network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6015D2E-46B4-7142-A690-A9ABB4E59BB7}"/>
              </a:ext>
            </a:extLst>
          </p:cNvPr>
          <p:cNvSpPr/>
          <p:nvPr/>
        </p:nvSpPr>
        <p:spPr>
          <a:xfrm>
            <a:off x="9052561" y="3416532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Node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7637734-D31A-C74D-AE9F-769FCFECA22B}"/>
              </a:ext>
            </a:extLst>
          </p:cNvPr>
          <p:cNvSpPr/>
          <p:nvPr/>
        </p:nvSpPr>
        <p:spPr>
          <a:xfrm>
            <a:off x="9052561" y="4184074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Chain of blocks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F02995D-E603-6046-824F-4D9034D6A505}"/>
              </a:ext>
            </a:extLst>
          </p:cNvPr>
          <p:cNvSpPr/>
          <p:nvPr/>
        </p:nvSpPr>
        <p:spPr>
          <a:xfrm>
            <a:off x="9052561" y="495161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Ledger</a:t>
            </a:r>
            <a:endParaRPr lang="ru-RU" dirty="0">
              <a:latin typeface="Trebuchet MS" panose="020B0703020202090204" pitchFamily="34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853027-A692-8D42-8BF3-1A53BCD852CD}"/>
              </a:ext>
            </a:extLst>
          </p:cNvPr>
          <p:cNvCxnSpPr>
            <a:cxnSpLocks/>
            <a:stCxn id="32" idx="1"/>
            <a:endCxn id="10" idx="3"/>
          </p:cNvCxnSpPr>
          <p:nvPr/>
        </p:nvCxnSpPr>
        <p:spPr>
          <a:xfrm flipH="1" flipV="1">
            <a:off x="7208937" y="2028305"/>
            <a:ext cx="1843624" cy="840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FE8F1B0-738E-F34F-AED3-406D2E7789E2}"/>
              </a:ext>
            </a:extLst>
          </p:cNvPr>
          <p:cNvCxnSpPr>
            <a:cxnSpLocks/>
            <a:stCxn id="33" idx="1"/>
            <a:endCxn id="15" idx="0"/>
          </p:cNvCxnSpPr>
          <p:nvPr/>
        </p:nvCxnSpPr>
        <p:spPr>
          <a:xfrm flipH="1">
            <a:off x="4857403" y="3636819"/>
            <a:ext cx="4195158" cy="13165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FC4FFB-FDA3-B648-946D-CFBEBF7AE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1" t="4815" b="34663"/>
          <a:stretch/>
        </p:blipFill>
        <p:spPr>
          <a:xfrm>
            <a:off x="1496292" y="199504"/>
            <a:ext cx="5712645" cy="3657602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85E2AF-6996-F94D-B70B-61BC33197736}"/>
              </a:ext>
            </a:extLst>
          </p:cNvPr>
          <p:cNvSpPr/>
          <p:nvPr/>
        </p:nvSpPr>
        <p:spPr>
          <a:xfrm>
            <a:off x="1809403" y="49533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Trebuchet MS" panose="020B0703020202090204" pitchFamily="34" charset="0"/>
              </a:rPr>
              <a:t>Any computer that connects to the Bitcoin network is called a </a:t>
            </a:r>
            <a:r>
              <a:rPr lang="en-US" b="1" dirty="0">
                <a:solidFill>
                  <a:srgbClr val="252525"/>
                </a:solidFill>
                <a:latin typeface="Trebuchet MS" panose="020B0703020202090204" pitchFamily="34" charset="0"/>
              </a:rPr>
              <a:t>node</a:t>
            </a:r>
            <a:r>
              <a:rPr lang="en-US" dirty="0">
                <a:solidFill>
                  <a:srgbClr val="252525"/>
                </a:solidFill>
                <a:latin typeface="Trebuchet MS" panose="020B0703020202090204" pitchFamily="34" charset="0"/>
              </a:rPr>
              <a:t>.</a:t>
            </a:r>
            <a:endParaRPr lang="ru-RU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6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603028-4FAA-AD46-B9BA-29D58F08B347}"/>
              </a:ext>
            </a:extLst>
          </p:cNvPr>
          <p:cNvSpPr/>
          <p:nvPr/>
        </p:nvSpPr>
        <p:spPr>
          <a:xfrm>
            <a:off x="9052561" y="111390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Transaction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DA98B2D-90CE-414C-8C39-6CBE50765A74}"/>
              </a:ext>
            </a:extLst>
          </p:cNvPr>
          <p:cNvSpPr/>
          <p:nvPr/>
        </p:nvSpPr>
        <p:spPr>
          <a:xfrm>
            <a:off x="9052561" y="1881448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Block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80B2D27-84A2-CA4A-B275-C117D35C1006}"/>
              </a:ext>
            </a:extLst>
          </p:cNvPr>
          <p:cNvSpPr/>
          <p:nvPr/>
        </p:nvSpPr>
        <p:spPr>
          <a:xfrm>
            <a:off x="9052561" y="2648990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Network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6015D2E-46B4-7142-A690-A9ABB4E59BB7}"/>
              </a:ext>
            </a:extLst>
          </p:cNvPr>
          <p:cNvSpPr/>
          <p:nvPr/>
        </p:nvSpPr>
        <p:spPr>
          <a:xfrm>
            <a:off x="9052561" y="3416532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Node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7637734-D31A-C74D-AE9F-769FCFECA22B}"/>
              </a:ext>
            </a:extLst>
          </p:cNvPr>
          <p:cNvSpPr/>
          <p:nvPr/>
        </p:nvSpPr>
        <p:spPr>
          <a:xfrm>
            <a:off x="9052561" y="4184074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Chain of blocks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F02995D-E603-6046-824F-4D9034D6A505}"/>
              </a:ext>
            </a:extLst>
          </p:cNvPr>
          <p:cNvSpPr/>
          <p:nvPr/>
        </p:nvSpPr>
        <p:spPr>
          <a:xfrm>
            <a:off x="9052561" y="495161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Ledger</a:t>
            </a:r>
            <a:endParaRPr lang="ru-RU" dirty="0">
              <a:latin typeface="Trebuchet MS" panose="020B0703020202090204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FE8F1B0-738E-F34F-AED3-406D2E7789E2}"/>
              </a:ext>
            </a:extLst>
          </p:cNvPr>
          <p:cNvCxnSpPr>
            <a:cxnSpLocks/>
            <a:stCxn id="34" idx="1"/>
            <a:endCxn id="8" idx="3"/>
          </p:cNvCxnSpPr>
          <p:nvPr/>
        </p:nvCxnSpPr>
        <p:spPr>
          <a:xfrm flipH="1" flipV="1">
            <a:off x="7581207" y="1759225"/>
            <a:ext cx="1471354" cy="2645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D07070-361D-E046-BD98-DE5CA1032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3"/>
          <a:stretch/>
        </p:blipFill>
        <p:spPr>
          <a:xfrm>
            <a:off x="498763" y="428886"/>
            <a:ext cx="7082444" cy="26606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8B14F3-B536-8B44-A559-879615CE7F88}"/>
              </a:ext>
            </a:extLst>
          </p:cNvPr>
          <p:cNvSpPr txBox="1"/>
          <p:nvPr/>
        </p:nvSpPr>
        <p:spPr>
          <a:xfrm>
            <a:off x="10607040" y="6488668"/>
            <a:ext cx="161211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bg1"/>
                </a:solidFill>
                <a:latin typeface="Trebuchet MS" panose="020B0703020202090204" pitchFamily="34" charset="0"/>
              </a:rPr>
              <a:t>steemit.com</a:t>
            </a:r>
            <a:endParaRPr lang="ru-RU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B1B1521-1A70-A447-8CFC-59A8FF2E6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2" b="8876"/>
          <a:stretch/>
        </p:blipFill>
        <p:spPr>
          <a:xfrm>
            <a:off x="1711985" y="3603168"/>
            <a:ext cx="4905382" cy="3137470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312C5B7-E3F0-594E-A096-FEB0D71AC69D}"/>
              </a:ext>
            </a:extLst>
          </p:cNvPr>
          <p:cNvCxnSpPr/>
          <p:nvPr/>
        </p:nvCxnSpPr>
        <p:spPr>
          <a:xfrm>
            <a:off x="2128058" y="3089564"/>
            <a:ext cx="349135" cy="547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6203135-01CF-A042-AD7E-58D4DFDA7441}"/>
              </a:ext>
            </a:extLst>
          </p:cNvPr>
          <p:cNvCxnSpPr/>
          <p:nvPr/>
        </p:nvCxnSpPr>
        <p:spPr>
          <a:xfrm>
            <a:off x="4089862" y="3096492"/>
            <a:ext cx="349135" cy="547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5FA1AEE-6D8E-4047-BA63-BEF071C09595}"/>
              </a:ext>
            </a:extLst>
          </p:cNvPr>
          <p:cNvCxnSpPr/>
          <p:nvPr/>
        </p:nvCxnSpPr>
        <p:spPr>
          <a:xfrm>
            <a:off x="5972476" y="3081793"/>
            <a:ext cx="349135" cy="547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3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19180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Who we are</a:t>
            </a:r>
            <a:endParaRPr lang="ru-RU" sz="4400" b="1" dirty="0">
              <a:latin typeface="Trebuchet MS" panose="020B070302020209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A946B-002F-AE4E-BD05-D9461B67C3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00" y="1384312"/>
            <a:ext cx="2444400" cy="24444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0C101-C95A-1347-B7B4-418A4D9CB0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2" t="42745" r="28264"/>
          <a:stretch/>
        </p:blipFill>
        <p:spPr>
          <a:xfrm>
            <a:off x="8636949" y="1385427"/>
            <a:ext cx="2445345" cy="2443285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A08E1-A7D0-954C-B48C-35C1669E41F4}"/>
              </a:ext>
            </a:extLst>
          </p:cNvPr>
          <p:cNvSpPr txBox="1"/>
          <p:nvPr/>
        </p:nvSpPr>
        <p:spPr>
          <a:xfrm>
            <a:off x="0" y="4251781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rebuchet MS" panose="020B0703020202090204" pitchFamily="34" charset="0"/>
              </a:rPr>
              <a:t>Winners </a:t>
            </a:r>
            <a:r>
              <a:rPr lang="en-US" sz="2200" dirty="0">
                <a:latin typeface="Trebuchet MS" panose="020B0703020202090204" pitchFamily="34" charset="0"/>
              </a:rPr>
              <a:t>of Microsoft x2, IBM, WAVES, Blockchain Founder x2, Binary District </a:t>
            </a:r>
            <a:r>
              <a:rPr lang="en-US" sz="2400" b="1" dirty="0">
                <a:latin typeface="Trebuchet MS" panose="020B0703020202090204" pitchFamily="34" charset="0"/>
              </a:rPr>
              <a:t>hackathons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Have courses and master classes  (HSE, Bauman University, MSU and some others)</a:t>
            </a:r>
            <a:r>
              <a:rPr lang="en-US" sz="2400" b="1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b="1" dirty="0" err="1">
                <a:latin typeface="Trebuchet MS" panose="020B0703020202090204" pitchFamily="34" charset="0"/>
              </a:rPr>
              <a:t>Fullstack</a:t>
            </a:r>
            <a:r>
              <a:rPr lang="en-US" sz="2400" b="1" dirty="0">
                <a:latin typeface="Trebuchet MS" panose="020B0703020202090204" pitchFamily="34" charset="0"/>
              </a:rPr>
              <a:t> developers (</a:t>
            </a:r>
            <a:r>
              <a:rPr lang="en-US" sz="2400" b="1" dirty="0" err="1">
                <a:latin typeface="Trebuchet MS" panose="020B0703020202090204" pitchFamily="34" charset="0"/>
              </a:rPr>
              <a:t>Node.JS</a:t>
            </a:r>
            <a:r>
              <a:rPr lang="en-US" sz="2400" b="1" dirty="0">
                <a:latin typeface="Trebuchet MS" panose="020B0703020202090204" pitchFamily="34" charset="0"/>
              </a:rPr>
              <a:t>, </a:t>
            </a:r>
            <a:r>
              <a:rPr lang="en-US" sz="2400" b="1" dirty="0" err="1">
                <a:latin typeface="Trebuchet MS" panose="020B0703020202090204" pitchFamily="34" charset="0"/>
              </a:rPr>
              <a:t>React.js</a:t>
            </a:r>
            <a:r>
              <a:rPr lang="en-US" sz="2400" b="1" dirty="0">
                <a:latin typeface="Trebuchet MS" panose="020B0703020202090204" pitchFamily="34" charset="0"/>
              </a:rPr>
              <a:t>, ASP.NET, Xamarin and others)</a:t>
            </a:r>
            <a:br>
              <a:rPr lang="en-US" sz="2400" b="1" dirty="0">
                <a:latin typeface="Trebuchet MS" panose="020B0703020202090204" pitchFamily="34" charset="0"/>
              </a:rPr>
            </a:br>
            <a:r>
              <a:rPr lang="en-US" sz="2400" dirty="0">
                <a:latin typeface="Trebuchet MS" panose="020B0703020202090204" pitchFamily="34" charset="0"/>
              </a:rPr>
              <a:t> MSP (Microsoft Student Partners)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Solidity developers (BANKEX) </a:t>
            </a:r>
          </a:p>
          <a:p>
            <a:pPr algn="ctr"/>
            <a:endParaRPr lang="en-US" sz="2400" dirty="0">
              <a:latin typeface="Trebuchet MS" panose="020B0703020202090204" pitchFamily="34" charset="0"/>
            </a:endParaRPr>
          </a:p>
          <a:p>
            <a:pPr algn="ctr"/>
            <a:br>
              <a:rPr lang="en-US" sz="2400" dirty="0">
                <a:latin typeface="Trebuchet MS" panose="020B0703020202090204" pitchFamily="34" charset="0"/>
              </a:rPr>
            </a:br>
            <a:endParaRPr lang="en-US" sz="2400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DEDAD-8201-FD42-94E0-8C9AD11566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" t="19284" r="-87" b="5894"/>
          <a:stretch/>
        </p:blipFill>
        <p:spPr>
          <a:xfrm>
            <a:off x="4925824" y="1384312"/>
            <a:ext cx="2444400" cy="2444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60447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603028-4FAA-AD46-B9BA-29D58F08B347}"/>
              </a:ext>
            </a:extLst>
          </p:cNvPr>
          <p:cNvSpPr/>
          <p:nvPr/>
        </p:nvSpPr>
        <p:spPr>
          <a:xfrm>
            <a:off x="9052561" y="111390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Transaction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DA98B2D-90CE-414C-8C39-6CBE50765A74}"/>
              </a:ext>
            </a:extLst>
          </p:cNvPr>
          <p:cNvSpPr/>
          <p:nvPr/>
        </p:nvSpPr>
        <p:spPr>
          <a:xfrm>
            <a:off x="9052561" y="1881448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Block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80B2D27-84A2-CA4A-B275-C117D35C1006}"/>
              </a:ext>
            </a:extLst>
          </p:cNvPr>
          <p:cNvSpPr/>
          <p:nvPr/>
        </p:nvSpPr>
        <p:spPr>
          <a:xfrm>
            <a:off x="9052561" y="2648990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Network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6015D2E-46B4-7142-A690-A9ABB4E59BB7}"/>
              </a:ext>
            </a:extLst>
          </p:cNvPr>
          <p:cNvSpPr/>
          <p:nvPr/>
        </p:nvSpPr>
        <p:spPr>
          <a:xfrm>
            <a:off x="9052561" y="3416532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Node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7637734-D31A-C74D-AE9F-769FCFECA22B}"/>
              </a:ext>
            </a:extLst>
          </p:cNvPr>
          <p:cNvSpPr/>
          <p:nvPr/>
        </p:nvSpPr>
        <p:spPr>
          <a:xfrm>
            <a:off x="9052561" y="4184074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Chain of blocks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F02995D-E603-6046-824F-4D9034D6A505}"/>
              </a:ext>
            </a:extLst>
          </p:cNvPr>
          <p:cNvSpPr/>
          <p:nvPr/>
        </p:nvSpPr>
        <p:spPr>
          <a:xfrm>
            <a:off x="9052561" y="4951616"/>
            <a:ext cx="1837112" cy="440574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Ledger</a:t>
            </a:r>
            <a:endParaRPr lang="ru-RU" dirty="0">
              <a:latin typeface="Trebuchet MS" panose="020B0703020202090204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FE8F1B0-738E-F34F-AED3-406D2E7789E2}"/>
              </a:ext>
            </a:extLst>
          </p:cNvPr>
          <p:cNvCxnSpPr>
            <a:cxnSpLocks/>
            <a:stCxn id="35" idx="1"/>
            <a:endCxn id="6" idx="3"/>
          </p:cNvCxnSpPr>
          <p:nvPr/>
        </p:nvCxnSpPr>
        <p:spPr>
          <a:xfrm flipH="1" flipV="1">
            <a:off x="5793322" y="3157105"/>
            <a:ext cx="3259239" cy="20147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692ED9-8E71-1D4E-A152-120CB1C39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6" t="10309" b="20592"/>
          <a:stretch/>
        </p:blipFill>
        <p:spPr>
          <a:xfrm>
            <a:off x="3017519" y="1459576"/>
            <a:ext cx="2775803" cy="33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BE9E0E-53AF-C547-9BCB-E2349E3B6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91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EB4C8-248D-B046-B266-49C624B93CA9}"/>
              </a:ext>
            </a:extLst>
          </p:cNvPr>
          <p:cNvSpPr txBox="1"/>
          <p:nvPr/>
        </p:nvSpPr>
        <p:spPr>
          <a:xfrm>
            <a:off x="10607040" y="6488668"/>
            <a:ext cx="161211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bg1"/>
                </a:solidFill>
                <a:latin typeface="Trebuchet MS" panose="020B0703020202090204" pitchFamily="34" charset="0"/>
              </a:rPr>
              <a:t>medium.com</a:t>
            </a:r>
            <a:endParaRPr lang="ru-RU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7AB1E1-BA5E-6A4C-93C0-CEEBE3086AAA}"/>
              </a:ext>
            </a:extLst>
          </p:cNvPr>
          <p:cNvSpPr/>
          <p:nvPr/>
        </p:nvSpPr>
        <p:spPr>
          <a:xfrm>
            <a:off x="254208" y="1039440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4A380-0996-784C-A112-B374722A9CFC}"/>
              </a:ext>
            </a:extLst>
          </p:cNvPr>
          <p:cNvSpPr txBox="1"/>
          <p:nvPr/>
        </p:nvSpPr>
        <p:spPr>
          <a:xfrm>
            <a:off x="803434" y="196277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Transaction </a:t>
            </a:r>
            <a:r>
              <a:rPr lang="ru-RU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5AEDC-8C38-AA4D-82A0-F64CCA18D8AF}"/>
              </a:ext>
            </a:extLst>
          </p:cNvPr>
          <p:cNvSpPr/>
          <p:nvPr/>
        </p:nvSpPr>
        <p:spPr>
          <a:xfrm>
            <a:off x="254208" y="2642268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0B056-4169-FA41-8FD3-4A649A5DFE91}"/>
              </a:ext>
            </a:extLst>
          </p:cNvPr>
          <p:cNvSpPr txBox="1"/>
          <p:nvPr/>
        </p:nvSpPr>
        <p:spPr>
          <a:xfrm>
            <a:off x="803434" y="356559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Transaction</a:t>
            </a:r>
            <a:r>
              <a:rPr lang="ru-RU" dirty="0">
                <a:latin typeface="Trebuchet MS" panose="020B0703020202090204" pitchFamily="34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9CF21-5390-A145-82AC-F3150A3B40D7}"/>
              </a:ext>
            </a:extLst>
          </p:cNvPr>
          <p:cNvSpPr/>
          <p:nvPr/>
        </p:nvSpPr>
        <p:spPr>
          <a:xfrm>
            <a:off x="254208" y="4488928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3BF91-F508-D249-88EF-D407E4B83640}"/>
              </a:ext>
            </a:extLst>
          </p:cNvPr>
          <p:cNvSpPr txBox="1"/>
          <p:nvPr/>
        </p:nvSpPr>
        <p:spPr>
          <a:xfrm>
            <a:off x="803434" y="541225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Transaction</a:t>
            </a:r>
            <a:r>
              <a:rPr lang="ru-RU" dirty="0">
                <a:latin typeface="Trebuchet MS" panose="020B0703020202090204" pitchFamily="34" charset="0"/>
              </a:rPr>
              <a:t>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C200E7-4ACB-3A47-A635-6B3034A25432}"/>
              </a:ext>
            </a:extLst>
          </p:cNvPr>
          <p:cNvCxnSpPr>
            <a:cxnSpLocks/>
          </p:cNvCxnSpPr>
          <p:nvPr/>
        </p:nvCxnSpPr>
        <p:spPr>
          <a:xfrm>
            <a:off x="2651249" y="3044742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2A4BC-2617-8B4A-A65B-5783A5CC25CA}"/>
              </a:ext>
            </a:extLst>
          </p:cNvPr>
          <p:cNvCxnSpPr>
            <a:cxnSpLocks/>
          </p:cNvCxnSpPr>
          <p:nvPr/>
        </p:nvCxnSpPr>
        <p:spPr>
          <a:xfrm>
            <a:off x="2651249" y="4952369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AAACCD-8E5F-D24B-A768-B0C809E42A19}"/>
              </a:ext>
            </a:extLst>
          </p:cNvPr>
          <p:cNvCxnSpPr>
            <a:cxnSpLocks/>
          </p:cNvCxnSpPr>
          <p:nvPr/>
        </p:nvCxnSpPr>
        <p:spPr>
          <a:xfrm>
            <a:off x="2651249" y="1441914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9D101-E55F-C94A-AD12-110EDEE452BA}"/>
              </a:ext>
            </a:extLst>
          </p:cNvPr>
          <p:cNvSpPr/>
          <p:nvPr/>
        </p:nvSpPr>
        <p:spPr>
          <a:xfrm>
            <a:off x="4645402" y="1243133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/>
              <a:t>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ECB65-26E1-234A-975D-FD672B3C7E4B}"/>
              </a:ext>
            </a:extLst>
          </p:cNvPr>
          <p:cNvSpPr txBox="1"/>
          <p:nvPr/>
        </p:nvSpPr>
        <p:spPr>
          <a:xfrm>
            <a:off x="4744246" y="205814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 Block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C1C8F0-AB58-C342-BB5F-DEEDFFDEAEB9}"/>
              </a:ext>
            </a:extLst>
          </p:cNvPr>
          <p:cNvSpPr/>
          <p:nvPr/>
        </p:nvSpPr>
        <p:spPr>
          <a:xfrm>
            <a:off x="4322837" y="2458851"/>
            <a:ext cx="1599756" cy="2953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154D5-BC87-1C49-97E8-46E151847C1D}"/>
              </a:ext>
            </a:extLst>
          </p:cNvPr>
          <p:cNvSpPr/>
          <p:nvPr/>
        </p:nvSpPr>
        <p:spPr>
          <a:xfrm>
            <a:off x="4504597" y="4660182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A91C46-250E-564F-BF74-43EE55F41ECE}"/>
              </a:ext>
            </a:extLst>
          </p:cNvPr>
          <p:cNvSpPr txBox="1"/>
          <p:nvPr/>
        </p:nvSpPr>
        <p:spPr>
          <a:xfrm>
            <a:off x="4688943" y="506029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 panose="020B0703020202090204" pitchFamily="34" charset="0"/>
              </a:rPr>
              <a:t>Transaction</a:t>
            </a:r>
            <a:r>
              <a:rPr lang="ru-RU" sz="1000" dirty="0">
                <a:latin typeface="Trebuchet MS" panose="020B0703020202090204" pitchFamily="34" charset="0"/>
              </a:rPr>
              <a:t>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B6D892-DA9E-E24E-A273-954A6295714E}"/>
              </a:ext>
            </a:extLst>
          </p:cNvPr>
          <p:cNvSpPr/>
          <p:nvPr/>
        </p:nvSpPr>
        <p:spPr>
          <a:xfrm>
            <a:off x="4504597" y="372312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36A72-8987-ED46-8A3E-224DEE9A13B8}"/>
              </a:ext>
            </a:extLst>
          </p:cNvPr>
          <p:cNvSpPr txBox="1"/>
          <p:nvPr/>
        </p:nvSpPr>
        <p:spPr>
          <a:xfrm>
            <a:off x="4688943" y="4123235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 panose="020B0703020202090204" pitchFamily="34" charset="0"/>
              </a:rPr>
              <a:t>Transaction</a:t>
            </a:r>
            <a:r>
              <a:rPr lang="ru-RU" sz="1000" dirty="0">
                <a:latin typeface="Trebuchet MS" panose="020B0703020202090204" pitchFamily="34" charset="0"/>
              </a:rPr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96D5E2-F257-1442-8009-3DBE8E399965}"/>
              </a:ext>
            </a:extLst>
          </p:cNvPr>
          <p:cNvSpPr/>
          <p:nvPr/>
        </p:nvSpPr>
        <p:spPr>
          <a:xfrm>
            <a:off x="4504597" y="2767823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DB158-106E-E040-A205-AEBDA8B03A1F}"/>
              </a:ext>
            </a:extLst>
          </p:cNvPr>
          <p:cNvSpPr txBox="1"/>
          <p:nvPr/>
        </p:nvSpPr>
        <p:spPr>
          <a:xfrm>
            <a:off x="4688943" y="3167933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rebuchet MS" panose="020B0703020202090204" pitchFamily="34" charset="0"/>
              </a:rPr>
              <a:t>Transaction</a:t>
            </a:r>
            <a:r>
              <a:rPr lang="ru-RU" sz="1000" dirty="0">
                <a:latin typeface="Trebuchet MS" panose="020B0703020202090204" pitchFamily="34" charset="0"/>
              </a:rPr>
              <a:t>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F0F5A-8523-F24E-BD59-022D9070C1C9}"/>
              </a:ext>
            </a:extLst>
          </p:cNvPr>
          <p:cNvCxnSpPr>
            <a:cxnSpLocks/>
          </p:cNvCxnSpPr>
          <p:nvPr/>
        </p:nvCxnSpPr>
        <p:spPr>
          <a:xfrm>
            <a:off x="6416566" y="3905896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8ECE47-BFB0-E446-9406-35703337EFB6}"/>
              </a:ext>
            </a:extLst>
          </p:cNvPr>
          <p:cNvSpPr/>
          <p:nvPr/>
        </p:nvSpPr>
        <p:spPr>
          <a:xfrm>
            <a:off x="6708255" y="246223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B3689-A5C5-B64F-A415-46AF81EEA17B}"/>
              </a:ext>
            </a:extLst>
          </p:cNvPr>
          <p:cNvSpPr txBox="1"/>
          <p:nvPr/>
        </p:nvSpPr>
        <p:spPr>
          <a:xfrm>
            <a:off x="6427805" y="3475709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 Creation </a:t>
            </a:r>
            <a:r>
              <a:rPr lang="ru-RU" sz="16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626BD1-F372-2344-8726-57E693E7A97B}"/>
              </a:ext>
            </a:extLst>
          </p:cNvPr>
          <p:cNvSpPr/>
          <p:nvPr/>
        </p:nvSpPr>
        <p:spPr>
          <a:xfrm>
            <a:off x="7794431" y="3523070"/>
            <a:ext cx="747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/>
              <a:t>👨🏻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A1C28D-22C2-2349-8043-801F02C1D1B9}"/>
              </a:ext>
            </a:extLst>
          </p:cNvPr>
          <p:cNvSpPr/>
          <p:nvPr/>
        </p:nvSpPr>
        <p:spPr>
          <a:xfrm>
            <a:off x="8289531" y="306247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📝📒</a:t>
            </a:r>
            <a:endParaRPr lang="ru-RU" sz="3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D72A1A-B980-3946-99AC-59C6A9179B6A}"/>
              </a:ext>
            </a:extLst>
          </p:cNvPr>
          <p:cNvSpPr/>
          <p:nvPr/>
        </p:nvSpPr>
        <p:spPr>
          <a:xfrm>
            <a:off x="6208829" y="2872946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👨🏻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87AB52-BAAA-C34A-975A-B398D0992225}"/>
              </a:ext>
            </a:extLst>
          </p:cNvPr>
          <p:cNvCxnSpPr>
            <a:cxnSpLocks/>
          </p:cNvCxnSpPr>
          <p:nvPr/>
        </p:nvCxnSpPr>
        <p:spPr>
          <a:xfrm flipV="1">
            <a:off x="9073135" y="2224225"/>
            <a:ext cx="596382" cy="735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2E5740-A6F6-C048-8783-A4232F84FDE9}"/>
              </a:ext>
            </a:extLst>
          </p:cNvPr>
          <p:cNvCxnSpPr>
            <a:cxnSpLocks/>
          </p:cNvCxnSpPr>
          <p:nvPr/>
        </p:nvCxnSpPr>
        <p:spPr>
          <a:xfrm flipV="1">
            <a:off x="9089750" y="3905897"/>
            <a:ext cx="73159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EADECA-5CAE-934F-A42E-1FC3CB267E21}"/>
              </a:ext>
            </a:extLst>
          </p:cNvPr>
          <p:cNvCxnSpPr>
            <a:cxnSpLocks/>
          </p:cNvCxnSpPr>
          <p:nvPr/>
        </p:nvCxnSpPr>
        <p:spPr>
          <a:xfrm>
            <a:off x="9258899" y="5225067"/>
            <a:ext cx="410618" cy="55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D3CF8-BBCB-9142-A78C-C377B3F56302}"/>
              </a:ext>
            </a:extLst>
          </p:cNvPr>
          <p:cNvSpPr/>
          <p:nvPr/>
        </p:nvSpPr>
        <p:spPr>
          <a:xfrm>
            <a:off x="9947751" y="1035316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👨🏾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55CC16-9C9E-B14F-BEA2-FD0C56A729AE}"/>
              </a:ext>
            </a:extLst>
          </p:cNvPr>
          <p:cNvSpPr/>
          <p:nvPr/>
        </p:nvSpPr>
        <p:spPr>
          <a:xfrm>
            <a:off x="10689541" y="102887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📝📒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7ADF78-703E-E645-920A-430A8BF6EF05}"/>
              </a:ext>
            </a:extLst>
          </p:cNvPr>
          <p:cNvSpPr/>
          <p:nvPr/>
        </p:nvSpPr>
        <p:spPr>
          <a:xfrm>
            <a:off x="10024695" y="3444145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/>
              <a:t>👩🏼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DF1AB3-FEE4-4147-8F7C-2066D28ADD89}"/>
              </a:ext>
            </a:extLst>
          </p:cNvPr>
          <p:cNvSpPr/>
          <p:nvPr/>
        </p:nvSpPr>
        <p:spPr>
          <a:xfrm>
            <a:off x="10719826" y="34227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📝📒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A6D39F-EA2E-4F4E-AFBA-C12578C74198}"/>
              </a:ext>
            </a:extLst>
          </p:cNvPr>
          <p:cNvSpPr/>
          <p:nvPr/>
        </p:nvSpPr>
        <p:spPr>
          <a:xfrm>
            <a:off x="9974317" y="5556612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👱🏻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AC018C-9E4B-D442-B47D-2087CA515EDB}"/>
              </a:ext>
            </a:extLst>
          </p:cNvPr>
          <p:cNvSpPr/>
          <p:nvPr/>
        </p:nvSpPr>
        <p:spPr>
          <a:xfrm>
            <a:off x="10719826" y="55720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📝📒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8266F6-C1E3-DF4F-B349-082F730BF891}"/>
              </a:ext>
            </a:extLst>
          </p:cNvPr>
          <p:cNvSpPr txBox="1"/>
          <p:nvPr/>
        </p:nvSpPr>
        <p:spPr>
          <a:xfrm>
            <a:off x="7080358" y="4294302"/>
            <a:ext cx="2241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Sending to all nodes</a:t>
            </a:r>
          </a:p>
          <a:p>
            <a:pPr algn="ctr"/>
            <a:r>
              <a:rPr lang="en-US" sz="1600" dirty="0">
                <a:latin typeface="Trebuchet MS" panose="020B0703020202090204" pitchFamily="34" charset="0"/>
              </a:rPr>
              <a:t> and</a:t>
            </a:r>
          </a:p>
          <a:p>
            <a:pPr algn="ctr"/>
            <a:r>
              <a:rPr lang="en-US" sz="1600" dirty="0">
                <a:latin typeface="Trebuchet MS" panose="020B0703020202090204" pitchFamily="34" charset="0"/>
              </a:rPr>
              <a:t>Solving consensus task</a:t>
            </a:r>
            <a:endParaRPr lang="ru-RU" sz="1600" dirty="0">
              <a:latin typeface="Trebuchet MS" panose="020B070302020209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0AB8E1-15D9-BC44-AC7E-7485DBB40140}"/>
              </a:ext>
            </a:extLst>
          </p:cNvPr>
          <p:cNvSpPr/>
          <p:nvPr/>
        </p:nvSpPr>
        <p:spPr>
          <a:xfrm>
            <a:off x="10824914" y="6822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🔄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F98D6A-7ECB-114B-8D7B-3E755FBC9CDF}"/>
              </a:ext>
            </a:extLst>
          </p:cNvPr>
          <p:cNvSpPr/>
          <p:nvPr/>
        </p:nvSpPr>
        <p:spPr>
          <a:xfrm>
            <a:off x="10851480" y="31063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🔄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8CFC59-F6BE-8F44-AB4C-34CFA7F0F4B7}"/>
              </a:ext>
            </a:extLst>
          </p:cNvPr>
          <p:cNvSpPr/>
          <p:nvPr/>
        </p:nvSpPr>
        <p:spPr>
          <a:xfrm>
            <a:off x="10866028" y="5267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4953ED-4C46-D54C-A5D9-0A89280A102A}"/>
              </a:ext>
            </a:extLst>
          </p:cNvPr>
          <p:cNvSpPr txBox="1"/>
          <p:nvPr/>
        </p:nvSpPr>
        <p:spPr>
          <a:xfrm>
            <a:off x="9748702" y="2129182"/>
            <a:ext cx="24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 panose="020B0703020202090204" pitchFamily="34" charset="0"/>
              </a:rPr>
              <a:t>Checking the solution and update</a:t>
            </a:r>
            <a:endParaRPr lang="ru-RU" sz="1200" dirty="0">
              <a:latin typeface="Trebuchet MS" panose="020B070302020209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5B3175-C2AC-5642-80C7-D6F9ECDC7991}"/>
              </a:ext>
            </a:extLst>
          </p:cNvPr>
          <p:cNvSpPr/>
          <p:nvPr/>
        </p:nvSpPr>
        <p:spPr>
          <a:xfrm>
            <a:off x="9367277" y="32268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✅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A4B8F8-1385-E548-AC8F-62A7725FC1B4}"/>
              </a:ext>
            </a:extLst>
          </p:cNvPr>
          <p:cNvSpPr/>
          <p:nvPr/>
        </p:nvSpPr>
        <p:spPr>
          <a:xfrm>
            <a:off x="9361267" y="141345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✅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796247-C717-754E-907A-578DFBE12D66}"/>
              </a:ext>
            </a:extLst>
          </p:cNvPr>
          <p:cNvSpPr/>
          <p:nvPr/>
        </p:nvSpPr>
        <p:spPr>
          <a:xfrm>
            <a:off x="9377583" y="484888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6F577D-873E-F943-B9F2-CB76BB0125E4}"/>
              </a:ext>
            </a:extLst>
          </p:cNvPr>
          <p:cNvSpPr txBox="1"/>
          <p:nvPr/>
        </p:nvSpPr>
        <p:spPr>
          <a:xfrm>
            <a:off x="9669517" y="4294302"/>
            <a:ext cx="24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 panose="020B0703020202090204" pitchFamily="34" charset="0"/>
              </a:rPr>
              <a:t>Checking the solution and update</a:t>
            </a:r>
            <a:endParaRPr lang="ru-RU" sz="1200" dirty="0">
              <a:latin typeface="Trebuchet MS" panose="020B070302020209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CB0CDC-29F2-D044-99E4-F43605D34759}"/>
              </a:ext>
            </a:extLst>
          </p:cNvPr>
          <p:cNvSpPr txBox="1"/>
          <p:nvPr/>
        </p:nvSpPr>
        <p:spPr>
          <a:xfrm>
            <a:off x="9748702" y="6438209"/>
            <a:ext cx="24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 panose="020B0703020202090204" pitchFamily="34" charset="0"/>
              </a:rPr>
              <a:t>Checking the solution and update</a:t>
            </a:r>
            <a:endParaRPr lang="ru-RU" sz="12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1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6" grpId="0"/>
      <p:bldP spid="37" grpId="0"/>
      <p:bldP spid="39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893FC6C-1EB5-BB48-A956-8B1E553F3110}"/>
              </a:ext>
            </a:extLst>
          </p:cNvPr>
          <p:cNvSpPr txBox="1"/>
          <p:nvPr/>
        </p:nvSpPr>
        <p:spPr>
          <a:xfrm>
            <a:off x="0" y="11934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Hash functions</a:t>
            </a:r>
          </a:p>
        </p:txBody>
      </p:sp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B08991F1-6228-2F41-8A50-C58A17FD2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14" y="3175667"/>
            <a:ext cx="6985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3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72FFD-4D3B-0B43-B6FE-6C593B03E2DC}"/>
              </a:ext>
            </a:extLst>
          </p:cNvPr>
          <p:cNvSpPr txBox="1"/>
          <p:nvPr/>
        </p:nvSpPr>
        <p:spPr>
          <a:xfrm>
            <a:off x="2047164" y="2145568"/>
            <a:ext cx="131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703020202090204" pitchFamily="34" charset="0"/>
              </a:rPr>
              <a:t>Hello</a:t>
            </a:r>
            <a:endParaRPr lang="ru-RU" sz="2800" b="1" dirty="0">
              <a:latin typeface="Trebuchet MS" panose="020B0703020202090204" pitchFamily="34" charset="0"/>
            </a:endParaRPr>
          </a:p>
        </p:txBody>
      </p:sp>
      <p:sp>
        <p:nvSpPr>
          <p:cNvPr id="5" name="Стрелка вправо 5">
            <a:extLst>
              <a:ext uri="{FF2B5EF4-FFF2-40B4-BE49-F238E27FC236}">
                <a16:creationId xmlns:a16="http://schemas.microsoft.com/office/drawing/2014/main" id="{8F58A065-671C-7442-B7FC-F94860C91E7A}"/>
              </a:ext>
            </a:extLst>
          </p:cNvPr>
          <p:cNvSpPr/>
          <p:nvPr/>
        </p:nvSpPr>
        <p:spPr>
          <a:xfrm>
            <a:off x="3324476" y="2210805"/>
            <a:ext cx="1020982" cy="39274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EBE3D-7FFD-5045-8BC6-80269B7B8D83}"/>
              </a:ext>
            </a:extLst>
          </p:cNvPr>
          <p:cNvSpPr txBox="1"/>
          <p:nvPr/>
        </p:nvSpPr>
        <p:spPr>
          <a:xfrm>
            <a:off x="2047164" y="2884821"/>
            <a:ext cx="131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703020202090204" pitchFamily="34" charset="0"/>
              </a:rPr>
              <a:t>hello</a:t>
            </a:r>
            <a:endParaRPr lang="ru-RU" sz="2800" b="1" dirty="0">
              <a:latin typeface="Trebuchet MS" panose="020B0703020202090204" pitchFamily="34" charset="0"/>
            </a:endParaRPr>
          </a:p>
        </p:txBody>
      </p:sp>
      <p:sp>
        <p:nvSpPr>
          <p:cNvPr id="8" name="Стрелка вправо 8">
            <a:extLst>
              <a:ext uri="{FF2B5EF4-FFF2-40B4-BE49-F238E27FC236}">
                <a16:creationId xmlns:a16="http://schemas.microsoft.com/office/drawing/2014/main" id="{3FAB2B76-1F6E-0846-8964-1F0675264F71}"/>
              </a:ext>
            </a:extLst>
          </p:cNvPr>
          <p:cNvSpPr/>
          <p:nvPr/>
        </p:nvSpPr>
        <p:spPr>
          <a:xfrm>
            <a:off x="3324476" y="2950058"/>
            <a:ext cx="1020982" cy="39274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BF4E8-838E-0D45-93C6-0C0FEE1B4157}"/>
              </a:ext>
            </a:extLst>
          </p:cNvPr>
          <p:cNvSpPr txBox="1"/>
          <p:nvPr/>
        </p:nvSpPr>
        <p:spPr>
          <a:xfrm>
            <a:off x="0" y="3689311"/>
            <a:ext cx="3357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rebuchet MS" panose="020B0703020202090204" pitchFamily="34" charset="0"/>
              </a:rPr>
              <a:t>2cf24dba5fb0a30e26e83b2ac5b9e29e1b161e5c1fa7425e73043362938b9824</a:t>
            </a:r>
            <a:endParaRPr lang="ru-RU" sz="1600" b="1" dirty="0">
              <a:latin typeface="Trebuchet MS" panose="020B0703020202090204" pitchFamily="34" charset="0"/>
            </a:endParaRPr>
          </a:p>
        </p:txBody>
      </p:sp>
      <p:sp>
        <p:nvSpPr>
          <p:cNvPr id="10" name="Стрелка вправо 10">
            <a:extLst>
              <a:ext uri="{FF2B5EF4-FFF2-40B4-BE49-F238E27FC236}">
                <a16:creationId xmlns:a16="http://schemas.microsoft.com/office/drawing/2014/main" id="{ED2BCB64-3352-E340-BDB1-D7A1A201DFA4}"/>
              </a:ext>
            </a:extLst>
          </p:cNvPr>
          <p:cNvSpPr/>
          <p:nvPr/>
        </p:nvSpPr>
        <p:spPr>
          <a:xfrm>
            <a:off x="3324476" y="3816755"/>
            <a:ext cx="1020982" cy="39274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E3EA9-DF6D-EE42-9C2B-4B3459517A1B}"/>
              </a:ext>
            </a:extLst>
          </p:cNvPr>
          <p:cNvSpPr txBox="1"/>
          <p:nvPr/>
        </p:nvSpPr>
        <p:spPr>
          <a:xfrm>
            <a:off x="0" y="4608036"/>
            <a:ext cx="336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703020202090204" pitchFamily="34" charset="0"/>
              </a:rPr>
              <a:t>Hello MSU students</a:t>
            </a:r>
            <a:endParaRPr lang="ru-RU" sz="2800" b="1" dirty="0">
              <a:latin typeface="Trebuchet MS" panose="020B0703020202090204" pitchFamily="34" charset="0"/>
            </a:endParaRPr>
          </a:p>
        </p:txBody>
      </p:sp>
      <p:sp>
        <p:nvSpPr>
          <p:cNvPr id="12" name="Стрелка вправо 13">
            <a:extLst>
              <a:ext uri="{FF2B5EF4-FFF2-40B4-BE49-F238E27FC236}">
                <a16:creationId xmlns:a16="http://schemas.microsoft.com/office/drawing/2014/main" id="{73A1123C-951F-D147-B439-1559A55E08EA}"/>
              </a:ext>
            </a:extLst>
          </p:cNvPr>
          <p:cNvSpPr/>
          <p:nvPr/>
        </p:nvSpPr>
        <p:spPr>
          <a:xfrm>
            <a:off x="3357349" y="4683452"/>
            <a:ext cx="1020982" cy="39274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6">
            <a:extLst>
              <a:ext uri="{FF2B5EF4-FFF2-40B4-BE49-F238E27FC236}">
                <a16:creationId xmlns:a16="http://schemas.microsoft.com/office/drawing/2014/main" id="{686CD494-18BF-AD48-ACC1-8449CD1A0401}"/>
              </a:ext>
            </a:extLst>
          </p:cNvPr>
          <p:cNvSpPr/>
          <p:nvPr/>
        </p:nvSpPr>
        <p:spPr>
          <a:xfrm>
            <a:off x="4345458" y="2236355"/>
            <a:ext cx="77055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rebuchet MS" panose="020B0703020202090204" pitchFamily="34" charset="0"/>
              </a:rPr>
              <a:t>185f8db32271fe25f561a6fc938b2e264306ec304eda518007d1764826381969</a:t>
            </a:r>
            <a:endParaRPr lang="ru-RU" sz="1600" dirty="0">
              <a:latin typeface="Trebuchet MS" panose="020B070302020209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00EA0-23DD-8043-A37F-126F06AFA870}"/>
              </a:ext>
            </a:extLst>
          </p:cNvPr>
          <p:cNvSpPr txBox="1"/>
          <p:nvPr/>
        </p:nvSpPr>
        <p:spPr>
          <a:xfrm>
            <a:off x="4383853" y="2946730"/>
            <a:ext cx="792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2cf24dba5fb0a30e26e83b2ac5b9e29e1b161e5c1fa7425e73043362938b9824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52EEC-9E98-364C-8328-CE29B912F532}"/>
              </a:ext>
            </a:extLst>
          </p:cNvPr>
          <p:cNvSpPr txBox="1"/>
          <p:nvPr/>
        </p:nvSpPr>
        <p:spPr>
          <a:xfrm>
            <a:off x="4378331" y="3823957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d7914fe546b684688bb95f4f888a92dfc680603a75f23eb823658031fff766d9</a:t>
            </a:r>
            <a:endParaRPr lang="ru-RU" dirty="0">
              <a:latin typeface="Trebuchet MS" panose="020B0703020202090204" pitchFamily="34" charset="0"/>
            </a:endParaRPr>
          </a:p>
        </p:txBody>
      </p:sp>
      <p:sp>
        <p:nvSpPr>
          <p:cNvPr id="16" name="Прямоугольник 16">
            <a:extLst>
              <a:ext uri="{FF2B5EF4-FFF2-40B4-BE49-F238E27FC236}">
                <a16:creationId xmlns:a16="http://schemas.microsoft.com/office/drawing/2014/main" id="{CFC2A1A8-F90E-164B-BF7B-7E4F0E317F97}"/>
              </a:ext>
            </a:extLst>
          </p:cNvPr>
          <p:cNvSpPr/>
          <p:nvPr/>
        </p:nvSpPr>
        <p:spPr>
          <a:xfrm>
            <a:off x="4378330" y="4683452"/>
            <a:ext cx="7813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ea526da0ea9e2f472afbdb647ffad0cd63567f59fb9a4bfa12429f5dbfed5c1e</a:t>
            </a:r>
          </a:p>
        </p:txBody>
      </p:sp>
    </p:spTree>
    <p:extLst>
      <p:ext uri="{BB962C8B-B14F-4D97-AF65-F5344CB8AC3E}">
        <p14:creationId xmlns:p14="http://schemas.microsoft.com/office/powerpoint/2010/main" val="130159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893FC6C-1EB5-BB48-A956-8B1E553F3110}"/>
              </a:ext>
            </a:extLst>
          </p:cNvPr>
          <p:cNvSpPr txBox="1"/>
          <p:nvPr/>
        </p:nvSpPr>
        <p:spPr>
          <a:xfrm>
            <a:off x="0" y="57910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Merkle</a:t>
            </a:r>
            <a:r>
              <a:rPr lang="ru-RU" sz="4800" b="1" dirty="0">
                <a:latin typeface="Trebuchet MS" panose="020B0703020202090204" pitchFamily="34" charset="0"/>
              </a:rPr>
              <a:t> </a:t>
            </a:r>
            <a:r>
              <a:rPr lang="en-US" sz="4800" b="1" dirty="0">
                <a:latin typeface="Trebuchet MS" panose="020B0703020202090204" pitchFamily="34" charset="0"/>
              </a:rPr>
              <a:t>tree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4A910-3138-7347-BDD5-24E101638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70"/>
          <a:stretch/>
        </p:blipFill>
        <p:spPr>
          <a:xfrm>
            <a:off x="758825" y="1946127"/>
            <a:ext cx="4999038" cy="391951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9531BED-4E86-9B46-A505-4A5BECF441A4}"/>
              </a:ext>
            </a:extLst>
          </p:cNvPr>
          <p:cNvSpPr txBox="1"/>
          <p:nvPr/>
        </p:nvSpPr>
        <p:spPr>
          <a:xfrm>
            <a:off x="6515100" y="3284967"/>
            <a:ext cx="5129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KECCAK in Ethereum</a:t>
            </a:r>
            <a:endParaRPr lang="ru-RU" sz="44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1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893FC6C-1EB5-BB48-A956-8B1E553F3110}"/>
              </a:ext>
            </a:extLst>
          </p:cNvPr>
          <p:cNvSpPr txBox="1"/>
          <p:nvPr/>
        </p:nvSpPr>
        <p:spPr>
          <a:xfrm>
            <a:off x="0" y="57910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Trebuchet MS" panose="020B0703020202090204" pitchFamily="34" charset="0"/>
              </a:rPr>
              <a:t>PoW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4E06CB-C408-F448-B3F2-FF58AE9EEFC7}"/>
              </a:ext>
            </a:extLst>
          </p:cNvPr>
          <p:cNvSpPr/>
          <p:nvPr/>
        </p:nvSpPr>
        <p:spPr>
          <a:xfrm>
            <a:off x="536298" y="1783246"/>
            <a:ext cx="111194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“hello world!” = </a:t>
            </a:r>
            <a:r>
              <a:rPr lang="en-US" sz="2800" dirty="0">
                <a:solidFill>
                  <a:srgbClr val="00B050"/>
                </a:solidFill>
                <a:latin typeface="Trebuchet MS" panose="020B0703020202090204" pitchFamily="34" charset="0"/>
              </a:rPr>
              <a:t>J  </a:t>
            </a:r>
            <a:r>
              <a:rPr lang="en-US" sz="2800" dirty="0">
                <a:latin typeface="Trebuchet MS" panose="020B0703020202090204" pitchFamily="34" charset="0"/>
              </a:rPr>
              <a:t>and</a:t>
            </a:r>
            <a:r>
              <a:rPr lang="en-US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X </a:t>
            </a:r>
            <a:r>
              <a:rPr lang="en-US" sz="2800" dirty="0">
                <a:latin typeface="Trebuchet MS" panose="020B0703020202090204" pitchFamily="34" charset="0"/>
              </a:rPr>
              <a:t>= “0</a:t>
            </a:r>
            <a:r>
              <a:rPr lang="en-US" sz="2800" dirty="0">
                <a:solidFill>
                  <a:schemeClr val="bg1"/>
                </a:solidFill>
                <a:latin typeface="Trebuchet MS" panose="020B0703020202090204" pitchFamily="34" charset="0"/>
              </a:rPr>
              <a:t>”</a:t>
            </a:r>
          </a:p>
          <a:p>
            <a:r>
              <a:rPr lang="en-US" sz="2800" dirty="0">
                <a:latin typeface="Trebuchet MS" panose="020B0703020202090204" pitchFamily="34" charset="0"/>
              </a:rPr>
              <a:t>We have :</a:t>
            </a:r>
          </a:p>
          <a:p>
            <a:endParaRPr lang="en-US" sz="2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H</a:t>
            </a:r>
            <a:r>
              <a:rPr lang="en-US" sz="2000" dirty="0">
                <a:latin typeface="Trebuchet MS" panose="020B0703020202090204" pitchFamily="34" charset="0"/>
              </a:rPr>
              <a:t>("</a:t>
            </a:r>
            <a:r>
              <a:rPr lang="en-US" sz="2000" dirty="0">
                <a:solidFill>
                  <a:srgbClr val="00B050"/>
                </a:solidFill>
                <a:latin typeface="Trebuchet MS" panose="020B0703020202090204" pitchFamily="34" charset="0"/>
              </a:rPr>
              <a:t>Hello, world!</a:t>
            </a:r>
            <a:r>
              <a:rPr lang="en-US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0</a:t>
            </a:r>
            <a:r>
              <a:rPr lang="en-US" sz="2000" dirty="0">
                <a:latin typeface="Trebuchet MS" panose="020B0703020202090204" pitchFamily="34" charset="0"/>
              </a:rPr>
              <a:t>")=1312af178c253f84028d480a6adc1e25e81caa44c749ec81976192e2ec934c64</a:t>
            </a:r>
          </a:p>
          <a:p>
            <a:endParaRPr lang="en-US" sz="2000" dirty="0">
              <a:latin typeface="Trebuchet MS" panose="020B0703020202090204" pitchFamily="34" charset="0"/>
            </a:endParaRPr>
          </a:p>
          <a:p>
            <a:pPr algn="ctr"/>
            <a:r>
              <a:rPr lang="en-US" sz="2800" dirty="0">
                <a:latin typeface="Trebuchet MS" panose="020B0703020202090204" pitchFamily="34" charset="0"/>
              </a:rPr>
              <a:t>Find</a:t>
            </a:r>
            <a:r>
              <a:rPr lang="en-US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X </a:t>
            </a:r>
            <a:r>
              <a:rPr lang="en-US" sz="2800" dirty="0">
                <a:latin typeface="Trebuchet MS" panose="020B0703020202090204" pitchFamily="34" charset="0"/>
              </a:rPr>
              <a:t>such that when we append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sz="2800" dirty="0">
                <a:latin typeface="Trebuchet MS" panose="020B0703020202090204" pitchFamily="34" charset="0"/>
              </a:rPr>
              <a:t>to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Trebuchet MS" panose="020B0703020202090204" pitchFamily="34" charset="0"/>
              </a:rPr>
              <a:t>J </a:t>
            </a:r>
          </a:p>
          <a:p>
            <a:pPr algn="ctr"/>
            <a:r>
              <a:rPr lang="en-US" sz="2800" dirty="0">
                <a:latin typeface="Trebuchet MS" panose="020B0703020202090204" pitchFamily="34" charset="0"/>
              </a:rPr>
              <a:t>We will have:</a:t>
            </a:r>
          </a:p>
          <a:p>
            <a:pPr algn="ctr"/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H</a:t>
            </a:r>
            <a:r>
              <a:rPr lang="en-US" sz="2400" dirty="0">
                <a:latin typeface="Trebuchet MS" panose="020B0703020202090204" pitchFamily="34" charset="0"/>
              </a:rPr>
              <a:t>("</a:t>
            </a:r>
            <a:r>
              <a:rPr lang="en-US" sz="2400" dirty="0">
                <a:solidFill>
                  <a:srgbClr val="00B050"/>
                </a:solidFill>
                <a:latin typeface="Trebuchet MS" panose="020B0703020202090204" pitchFamily="34" charset="0"/>
              </a:rPr>
              <a:t>J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rebuchet MS" panose="020B0703020202090204" pitchFamily="34" charset="0"/>
              </a:rPr>
              <a:t>X</a:t>
            </a:r>
            <a:r>
              <a:rPr lang="en-US" sz="2400" dirty="0">
                <a:latin typeface="Trebuchet MS" panose="020B0703020202090204" pitchFamily="34" charset="0"/>
              </a:rPr>
              <a:t>")=</a:t>
            </a:r>
            <a:r>
              <a:rPr lang="en-US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en-US" sz="4400" dirty="0">
                <a:latin typeface="Trebuchet MS" panose="020B0703020202090204" pitchFamily="34" charset="0"/>
              </a:rPr>
              <a:t>0000</a:t>
            </a:r>
            <a:r>
              <a:rPr lang="en-US" sz="2400" dirty="0">
                <a:latin typeface="Trebuchet MS" panose="020B0703020202090204" pitchFamily="34" charset="0"/>
              </a:rPr>
              <a:t>c3af42fc31103f1fdc0151fa747ff87349a4714df7cc52ea464e12dcd4e9</a:t>
            </a:r>
          </a:p>
          <a:p>
            <a:pPr algn="ctr"/>
            <a:endParaRPr lang="en-US" sz="2800" dirty="0">
              <a:latin typeface="Trebuchet MS" panose="020B0703020202090204" pitchFamily="34" charset="0"/>
            </a:endParaRPr>
          </a:p>
          <a:p>
            <a:endParaRPr lang="en-US" sz="2800" dirty="0">
              <a:solidFill>
                <a:srgbClr val="00B050"/>
              </a:solidFill>
              <a:latin typeface="Trebuchet MS" panose="020B0703020202090204" pitchFamily="34" charset="0"/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18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893FC6C-1EB5-BB48-A956-8B1E553F3110}"/>
              </a:ext>
            </a:extLst>
          </p:cNvPr>
          <p:cNvSpPr txBox="1"/>
          <p:nvPr/>
        </p:nvSpPr>
        <p:spPr>
          <a:xfrm>
            <a:off x="0" y="57910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CAP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4B2A49-9180-9C4C-8C37-B94527C2199F}"/>
              </a:ext>
            </a:extLst>
          </p:cNvPr>
          <p:cNvSpPr/>
          <p:nvPr/>
        </p:nvSpPr>
        <p:spPr>
          <a:xfrm>
            <a:off x="942976" y="1726712"/>
            <a:ext cx="116871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rebuchet MS" panose="020B0703020202090204" pitchFamily="34" charset="0"/>
              </a:rPr>
              <a:t>Consistency, Availability, Partition tolerance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81ABAA-1764-9044-851B-0CBDB7D28969}"/>
              </a:ext>
            </a:extLst>
          </p:cNvPr>
          <p:cNvSpPr/>
          <p:nvPr/>
        </p:nvSpPr>
        <p:spPr>
          <a:xfrm>
            <a:off x="3441195" y="4430196"/>
            <a:ext cx="5652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rebuchet MS" panose="020B0703020202090204" pitchFamily="34" charset="0"/>
              </a:rPr>
              <a:t>Can’t have all three!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7A935-269E-F548-8E1A-DBC7A5FEC830}"/>
              </a:ext>
            </a:extLst>
          </p:cNvPr>
          <p:cNvSpPr/>
          <p:nvPr/>
        </p:nvSpPr>
        <p:spPr>
          <a:xfrm>
            <a:off x="1069471" y="2751205"/>
            <a:ext cx="2571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Согласованность данных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B3422-4F04-7149-A481-9949C325EEA6}"/>
              </a:ext>
            </a:extLst>
          </p:cNvPr>
          <p:cNvSpPr/>
          <p:nvPr/>
        </p:nvSpPr>
        <p:spPr>
          <a:xfrm>
            <a:off x="4214814" y="2777053"/>
            <a:ext cx="2571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Доступность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DC0BC-53FC-A445-BD4E-36099D440134}"/>
              </a:ext>
            </a:extLst>
          </p:cNvPr>
          <p:cNvSpPr/>
          <p:nvPr/>
        </p:nvSpPr>
        <p:spPr>
          <a:xfrm>
            <a:off x="7807829" y="2773752"/>
            <a:ext cx="2571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Устойчивость к разделению</a:t>
            </a:r>
          </a:p>
        </p:txBody>
      </p:sp>
    </p:spTree>
    <p:extLst>
      <p:ext uri="{BB962C8B-B14F-4D97-AF65-F5344CB8AC3E}">
        <p14:creationId xmlns:p14="http://schemas.microsoft.com/office/powerpoint/2010/main" val="3254336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893FC6C-1EB5-BB48-A956-8B1E553F3110}"/>
              </a:ext>
            </a:extLst>
          </p:cNvPr>
          <p:cNvSpPr txBox="1"/>
          <p:nvPr/>
        </p:nvSpPr>
        <p:spPr>
          <a:xfrm>
            <a:off x="0" y="290797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Ethereum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63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5C9FD33-ED07-C844-AEE8-34C0E4CAC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9"/>
          <a:stretch/>
        </p:blipFill>
        <p:spPr>
          <a:xfrm>
            <a:off x="1098223" y="2543374"/>
            <a:ext cx="3837124" cy="2561011"/>
          </a:xfrm>
          <a:prstGeom prst="rect">
            <a:avLst/>
          </a:prstGeom>
        </p:spPr>
      </p:pic>
      <p:pic>
        <p:nvPicPr>
          <p:cNvPr id="7" name="Picture 2" descr="https://icon-icons.com/icons2/517/PNG/512/girl_icon-icons.com_51109.png">
            <a:extLst>
              <a:ext uri="{FF2B5EF4-FFF2-40B4-BE49-F238E27FC236}">
                <a16:creationId xmlns:a16="http://schemas.microsoft.com/office/drawing/2014/main" id="{D814F38E-0A8A-2E46-B2DA-607B43CF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98" y="2397503"/>
            <a:ext cx="2091967" cy="20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shareicon.net/data/2016/05/24/770106_man_512x512.png">
            <a:extLst>
              <a:ext uri="{FF2B5EF4-FFF2-40B4-BE49-F238E27FC236}">
                <a16:creationId xmlns:a16="http://schemas.microsoft.com/office/drawing/2014/main" id="{9D8A7963-0B95-1F42-BFE6-D615A583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05" y="2270957"/>
            <a:ext cx="2169781" cy="216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97F98D-BE7A-0D4B-B23D-992B58F31180}"/>
              </a:ext>
            </a:extLst>
          </p:cNvPr>
          <p:cNvSpPr/>
          <p:nvPr/>
        </p:nvSpPr>
        <p:spPr>
          <a:xfrm>
            <a:off x="1243446" y="5104385"/>
            <a:ext cx="3365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Trebuchet MS" panose="020B0703020202090204" pitchFamily="34" charset="0"/>
              </a:rPr>
              <a:t>Controlled by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5B221B-F581-E64B-81EA-61026FA597D2}"/>
              </a:ext>
            </a:extLst>
          </p:cNvPr>
          <p:cNvSpPr/>
          <p:nvPr/>
        </p:nvSpPr>
        <p:spPr>
          <a:xfrm>
            <a:off x="7312853" y="5117002"/>
            <a:ext cx="3850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Trebuchet MS" panose="020B0703020202090204" pitchFamily="34" charset="0"/>
              </a:rPr>
              <a:t>Controlled by humans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49F48-B977-814F-B2EE-9ACEEE388C04}"/>
              </a:ext>
            </a:extLst>
          </p:cNvPr>
          <p:cNvSpPr/>
          <p:nvPr/>
        </p:nvSpPr>
        <p:spPr>
          <a:xfrm>
            <a:off x="3572674" y="1001259"/>
            <a:ext cx="5006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Trebuchet MS" panose="020B0703020202090204" pitchFamily="34" charset="0"/>
              </a:rPr>
              <a:t>Two types of accounts</a:t>
            </a:r>
          </a:p>
        </p:txBody>
      </p:sp>
    </p:spTree>
    <p:extLst>
      <p:ext uri="{BB962C8B-B14F-4D97-AF65-F5344CB8AC3E}">
        <p14:creationId xmlns:p14="http://schemas.microsoft.com/office/powerpoint/2010/main" val="21660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2970642"/>
            <a:ext cx="5129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 About </a:t>
            </a:r>
            <a:endParaRPr lang="ru-RU" sz="4400" b="1" dirty="0">
              <a:latin typeface="Trebuchet MS" panose="020B0703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EE06E-B9D4-174B-831E-985AF555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794820"/>
            <a:ext cx="5121083" cy="51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3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26BC96-0CC1-8E41-B95E-D04A8959F068}"/>
              </a:ext>
            </a:extLst>
          </p:cNvPr>
          <p:cNvSpPr txBox="1"/>
          <p:nvPr/>
        </p:nvSpPr>
        <p:spPr>
          <a:xfrm>
            <a:off x="5382228" y="275545"/>
            <a:ext cx="652040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	contract Option {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		</a:t>
            </a:r>
            <a:r>
              <a:rPr lang="en-US" dirty="0" err="1">
                <a:latin typeface="Trebuchet MS" panose="020B0703020202090204" pitchFamily="34" charset="0"/>
              </a:rPr>
              <a:t>trikePrice</a:t>
            </a:r>
            <a:r>
              <a:rPr lang="en-US" dirty="0">
                <a:latin typeface="Trebuchet MS" panose="020B0703020202090204" pitchFamily="34" charset="0"/>
              </a:rPr>
              <a:t> = $50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		holder = Alice</a:t>
            </a:r>
          </a:p>
          <a:p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		seller = Bob</a:t>
            </a:r>
          </a:p>
          <a:p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		asset = 100 shares of Acme Inc.</a:t>
            </a:r>
          </a:p>
          <a:p>
            <a:r>
              <a:rPr lang="en-US" dirty="0">
                <a:latin typeface="Trebuchet MS" panose="020B0703020202090204" pitchFamily="34" charset="0"/>
              </a:rPr>
              <a:t>	</a:t>
            </a:r>
          </a:p>
          <a:p>
            <a:r>
              <a:rPr lang="en-US" dirty="0">
                <a:latin typeface="Trebuchet MS" panose="020B0703020202090204" pitchFamily="34" charset="0"/>
              </a:rPr>
              <a:t>		</a:t>
            </a:r>
            <a:r>
              <a:rPr lang="en-US" dirty="0" err="1">
                <a:latin typeface="Trebuchet MS" panose="020B0703020202090204" pitchFamily="34" charset="0"/>
              </a:rPr>
              <a:t>expiryDate</a:t>
            </a:r>
            <a:r>
              <a:rPr lang="en-US" dirty="0">
                <a:latin typeface="Trebuchet MS" panose="020B0703020202090204" pitchFamily="34" charset="0"/>
              </a:rPr>
              <a:t> = June 1st, 2016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	function exercise ( ) {</a:t>
            </a:r>
          </a:p>
          <a:p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		If Message Sender = holder, and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		If Current Date&lt;</a:t>
            </a:r>
            <a:r>
              <a:rPr lang="en-US" dirty="0" err="1">
                <a:latin typeface="Trebuchet MS" panose="020B0703020202090204" pitchFamily="34" charset="0"/>
              </a:rPr>
              <a:t>expiryDate</a:t>
            </a:r>
            <a:r>
              <a:rPr lang="en-US" dirty="0">
                <a:latin typeface="Trebuchet MS" panose="020B0703020202090204" pitchFamily="34" charset="0"/>
              </a:rPr>
              <a:t>, then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			holder send($5,000) to seller, and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			seller send(asset) to holder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			}}</a:t>
            </a:r>
            <a:endParaRPr lang="en-US" dirty="0">
              <a:effectLst/>
              <a:latin typeface="Trebuchet MS" panose="020B0703020202090204" pitchFamily="34" charset="0"/>
            </a:endParaRPr>
          </a:p>
        </p:txBody>
      </p: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97DA3659-B65A-F944-81D8-96BED5E0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91" y="1676863"/>
            <a:ext cx="6357073" cy="3493807"/>
          </a:xfrm>
          <a:prstGeom prst="rect">
            <a:avLst/>
          </a:prstGeom>
        </p:spPr>
      </p:pic>
      <p:cxnSp>
        <p:nvCxnSpPr>
          <p:cNvPr id="13" name="Прямая соединительная линия 7">
            <a:extLst>
              <a:ext uri="{FF2B5EF4-FFF2-40B4-BE49-F238E27FC236}">
                <a16:creationId xmlns:a16="http://schemas.microsoft.com/office/drawing/2014/main" id="{54C026DE-F4A6-D64D-9A37-357BC1FA483C}"/>
              </a:ext>
            </a:extLst>
          </p:cNvPr>
          <p:cNvCxnSpPr>
            <a:cxnSpLocks/>
          </p:cNvCxnSpPr>
          <p:nvPr/>
        </p:nvCxnSpPr>
        <p:spPr>
          <a:xfrm>
            <a:off x="6088284" y="0"/>
            <a:ext cx="0" cy="6858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52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AE142D4-6783-E540-A1C0-A6B93559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65376"/>
            <a:ext cx="10704575" cy="4992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Trebuchet MS" panose="020B0703020202090204" pitchFamily="34" charset="0"/>
              </a:rPr>
              <a:t>Public</a:t>
            </a:r>
          </a:p>
          <a:p>
            <a:pPr marL="0" indent="0" algn="ctr">
              <a:buNone/>
            </a:pPr>
            <a:endParaRPr lang="en-US" sz="3200" b="1" u="sng" dirty="0">
              <a:latin typeface="Trebuchet MS" panose="020B0703020202090204" pitchFamily="34" charset="0"/>
            </a:endParaRPr>
          </a:p>
          <a:p>
            <a:pPr marL="0" indent="0" algn="ctr">
              <a:buNone/>
            </a:pPr>
            <a:r>
              <a:rPr lang="en-US" sz="3200" b="1" u="sng" dirty="0">
                <a:latin typeface="Trebuchet MS" panose="020B0703020202090204" pitchFamily="34" charset="0"/>
              </a:rPr>
              <a:t>Open-source</a:t>
            </a:r>
          </a:p>
          <a:p>
            <a:pPr marL="0" indent="0" algn="ctr">
              <a:buNone/>
            </a:pPr>
            <a:endParaRPr lang="ru-RU" sz="3200" b="1" u="sng" dirty="0">
              <a:latin typeface="Trebuchet MS" panose="020B0703020202090204" pitchFamily="34" charset="0"/>
            </a:endParaRPr>
          </a:p>
          <a:p>
            <a:pPr marL="0" indent="0" algn="ctr">
              <a:buNone/>
            </a:pPr>
            <a:r>
              <a:rPr lang="en-US" sz="3200" b="1" u="sng" dirty="0">
                <a:latin typeface="Trebuchet MS" panose="020B0703020202090204" pitchFamily="34" charset="0"/>
              </a:rPr>
              <a:t>Features smart contract (scripting) functionality</a:t>
            </a:r>
          </a:p>
          <a:p>
            <a:pPr marL="0" indent="0" algn="ctr">
              <a:buNone/>
            </a:pPr>
            <a:endParaRPr lang="en-US" sz="3200" b="1" u="sng" dirty="0">
              <a:latin typeface="Trebuchet MS" panose="020B0703020202090204" pitchFamily="34" charset="0"/>
            </a:endParaRPr>
          </a:p>
          <a:p>
            <a:pPr marL="0" indent="0" algn="ctr">
              <a:buNone/>
            </a:pPr>
            <a:r>
              <a:rPr lang="en-US" sz="3200" b="1" u="sng" dirty="0" err="1">
                <a:latin typeface="Trebuchet MS" panose="020B0703020202090204" pitchFamily="34" charset="0"/>
              </a:rPr>
              <a:t>Blockchain</a:t>
            </a:r>
            <a:r>
              <a:rPr lang="en-US" sz="3200" b="1" u="sng" dirty="0">
                <a:latin typeface="Trebuchet MS" panose="020B0703020202090204" pitchFamily="34" charset="0"/>
              </a:rPr>
              <a:t>-based distributed computing platform </a:t>
            </a:r>
          </a:p>
          <a:p>
            <a:pPr marL="0" indent="0" algn="ctr">
              <a:buNone/>
            </a:pPr>
            <a:endParaRPr lang="en-US" sz="3200" b="1" u="sng" dirty="0">
              <a:latin typeface="Trebuchet MS" panose="020B0703020202090204" pitchFamily="34" charset="0"/>
            </a:endParaRPr>
          </a:p>
        </p:txBody>
      </p:sp>
      <p:pic>
        <p:nvPicPr>
          <p:cNvPr id="10" name="Picture 2" descr="Image result for ethereum emblem">
            <a:extLst>
              <a:ext uri="{FF2B5EF4-FFF2-40B4-BE49-F238E27FC236}">
                <a16:creationId xmlns:a16="http://schemas.microsoft.com/office/drawing/2014/main" id="{D14F45BE-D1A6-DF46-9AF4-D44CF33D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" y="167533"/>
            <a:ext cx="4852416" cy="11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0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893FC6C-1EB5-BB48-A956-8B1E553F3110}"/>
              </a:ext>
            </a:extLst>
          </p:cNvPr>
          <p:cNvSpPr txBox="1"/>
          <p:nvPr/>
        </p:nvSpPr>
        <p:spPr>
          <a:xfrm>
            <a:off x="0" y="252220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Solidity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3939D-4B3A-2F42-8D8F-C9E39E7BF4FC}"/>
              </a:ext>
            </a:extLst>
          </p:cNvPr>
          <p:cNvSpPr txBox="1"/>
          <p:nvPr/>
        </p:nvSpPr>
        <p:spPr>
          <a:xfrm>
            <a:off x="152400" y="373896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Trebuchet MS" panose="020B0703020202090204" pitchFamily="34" charset="0"/>
              </a:rPr>
              <a:t>remix.ethereum.org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3939D-4B3A-2F42-8D8F-C9E39E7BF4FC}"/>
              </a:ext>
            </a:extLst>
          </p:cNvPr>
          <p:cNvSpPr txBox="1"/>
          <p:nvPr/>
        </p:nvSpPr>
        <p:spPr>
          <a:xfrm>
            <a:off x="168166" y="28718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Trebuchet MS" panose="020B0703020202090204" pitchFamily="34" charset="0"/>
              </a:rPr>
              <a:t>github.com</a:t>
            </a:r>
            <a:r>
              <a:rPr lang="en-US" sz="4800" b="1" dirty="0">
                <a:latin typeface="Trebuchet MS" panose="020B0703020202090204" pitchFamily="34" charset="0"/>
              </a:rPr>
              <a:t>/</a:t>
            </a:r>
            <a:r>
              <a:rPr lang="en-US" sz="4800" b="1" dirty="0" err="1">
                <a:latin typeface="Trebuchet MS" panose="020B0703020202090204" pitchFamily="34" charset="0"/>
              </a:rPr>
              <a:t>EnoRage</a:t>
            </a:r>
            <a:r>
              <a:rPr lang="en-US" sz="4800" b="1" dirty="0">
                <a:latin typeface="Trebuchet MS" panose="020B0703020202090204" pitchFamily="34" charset="0"/>
              </a:rPr>
              <a:t>/</a:t>
            </a:r>
            <a:r>
              <a:rPr lang="en-US" sz="4800" b="1" dirty="0" err="1">
                <a:latin typeface="Trebuchet MS" panose="020B0703020202090204" pitchFamily="34" charset="0"/>
              </a:rPr>
              <a:t>ssc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4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417A5F-013B-194B-98E3-7C98EABC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3355362"/>
            <a:ext cx="6340661" cy="769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2970642"/>
            <a:ext cx="5129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 About </a:t>
            </a:r>
            <a:endParaRPr lang="ru-RU" sz="4400" b="1" dirty="0">
              <a:latin typeface="Trebuchet MS" panose="020B070302020209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D10677-39D4-3A48-AC14-8573C5800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6363" y="2699473"/>
            <a:ext cx="2852737" cy="59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213644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rebuchet MS" panose="020B0703020202090204" pitchFamily="34" charset="0"/>
              </a:rPr>
              <a:t>Why</a:t>
            </a:r>
            <a:endParaRPr lang="ru-RU" sz="7200" b="1" dirty="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1F60C-CCA7-F942-828B-632F40391BC7}"/>
              </a:ext>
            </a:extLst>
          </p:cNvPr>
          <p:cNvSpPr txBox="1"/>
          <p:nvPr/>
        </p:nvSpPr>
        <p:spPr>
          <a:xfrm>
            <a:off x="0" y="344613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Trebuchet MS" panose="020B0703020202090204" pitchFamily="34" charset="0"/>
              </a:rPr>
              <a:t>?</a:t>
            </a:r>
            <a:endParaRPr lang="ru-RU" sz="7200" b="1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0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28222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Some use cases as example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0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80770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Crowdfunding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66F56-1200-3840-8F3D-33491692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52" y="1838729"/>
            <a:ext cx="6277495" cy="449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3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80770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Exchange data between corporations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66F56-1200-3840-8F3D-334916921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81" t="8254" r="18122" b="15021"/>
          <a:stretch/>
        </p:blipFill>
        <p:spPr>
          <a:xfrm>
            <a:off x="2930128" y="1638704"/>
            <a:ext cx="6331744" cy="449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8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EA989D-A07A-EC4E-9871-DE728179CDCF}"/>
              </a:ext>
            </a:extLst>
          </p:cNvPr>
          <p:cNvSpPr txBox="1"/>
          <p:nvPr/>
        </p:nvSpPr>
        <p:spPr>
          <a:xfrm>
            <a:off x="0" y="67911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rebuchet MS" panose="020B0703020202090204" pitchFamily="34" charset="0"/>
              </a:rPr>
              <a:t>Secure voting solutions</a:t>
            </a:r>
            <a:endParaRPr lang="ru-RU" sz="4800" b="1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B93ED-B645-4542-B550-F05A00D9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75" y="1510116"/>
            <a:ext cx="6089649" cy="52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6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551</Words>
  <Application>Microsoft Macintosh PowerPoint</Application>
  <PresentationFormat>Widescreen</PresentationFormat>
  <Paragraphs>221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Козлов Никита</dc:creator>
  <cp:lastModifiedBy>Козлов Никита</cp:lastModifiedBy>
  <cp:revision>87</cp:revision>
  <dcterms:created xsi:type="dcterms:W3CDTF">2018-05-10T23:37:29Z</dcterms:created>
  <dcterms:modified xsi:type="dcterms:W3CDTF">2018-09-12T14:25:37Z</dcterms:modified>
</cp:coreProperties>
</file>