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8" r:id="rId3"/>
    <p:sldId id="262" r:id="rId4"/>
    <p:sldId id="299" r:id="rId5"/>
    <p:sldId id="301" r:id="rId6"/>
    <p:sldId id="272" r:id="rId7"/>
    <p:sldId id="274" r:id="rId8"/>
    <p:sldId id="268" r:id="rId9"/>
    <p:sldId id="302" r:id="rId10"/>
    <p:sldId id="303" r:id="rId11"/>
    <p:sldId id="312" r:id="rId12"/>
    <p:sldId id="313" r:id="rId13"/>
    <p:sldId id="314" r:id="rId14"/>
    <p:sldId id="315" r:id="rId15"/>
    <p:sldId id="286" r:id="rId16"/>
    <p:sldId id="266" r:id="rId17"/>
    <p:sldId id="269" r:id="rId18"/>
    <p:sldId id="270" r:id="rId19"/>
    <p:sldId id="308" r:id="rId20"/>
    <p:sldId id="305" r:id="rId21"/>
    <p:sldId id="306" r:id="rId22"/>
    <p:sldId id="307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rris" userId="4ac3a1033ee7b268" providerId="LiveId" clId="{52A114F6-DD8E-4538-A13F-314F4D2BA735}"/>
    <pc:docChg chg="modSld">
      <pc:chgData name="Andrew Morris" userId="4ac3a1033ee7b268" providerId="LiveId" clId="{52A114F6-DD8E-4538-A13F-314F4D2BA735}" dt="2023-09-06T07:50:13.452" v="10" actId="20577"/>
      <pc:docMkLst>
        <pc:docMk/>
      </pc:docMkLst>
      <pc:sldChg chg="modSp mod">
        <pc:chgData name="Andrew Morris" userId="4ac3a1033ee7b268" providerId="LiveId" clId="{52A114F6-DD8E-4538-A13F-314F4D2BA735}" dt="2023-09-06T07:50:13.452" v="10" actId="20577"/>
        <pc:sldMkLst>
          <pc:docMk/>
          <pc:sldMk cId="4027313307" sldId="303"/>
        </pc:sldMkLst>
        <pc:spChg chg="mod">
          <ac:chgData name="Andrew Morris" userId="4ac3a1033ee7b268" providerId="LiveId" clId="{52A114F6-DD8E-4538-A13F-314F4D2BA735}" dt="2023-09-06T07:50:13.452" v="10" actId="20577"/>
          <ac:spMkLst>
            <pc:docMk/>
            <pc:sldMk cId="4027313307" sldId="303"/>
            <ac:spMk id="3" creationId="{87B10051-64B2-40D1-A864-C0985D4EA7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4A32-5E41-43A3-A972-6C262AB0DF71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70321-D1B0-4996-978B-78A7461D5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8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2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FB02-49F0-4188-B6D4-0AF2C651A88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1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Fine-mapping </a:t>
            </a:r>
            <a:br>
              <a:rPr lang="en-GB" b="1" dirty="0">
                <a:solidFill>
                  <a:srgbClr val="FF0000"/>
                </a:solidFill>
                <a:latin typeface="+mn-lt"/>
              </a:rPr>
            </a:br>
            <a:r>
              <a:rPr lang="en-GB" b="1" dirty="0">
                <a:solidFill>
                  <a:srgbClr val="FF0000"/>
                </a:solidFill>
                <a:latin typeface="+mn-lt"/>
              </a:rPr>
              <a:t>GWAS loci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0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648-F9CD-4502-96B1-4886E19B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Alternative approaches to fine-mapping causal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0051-64B2-40D1-A864-C0985D4E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9" y="1825624"/>
            <a:ext cx="8479579" cy="4667249"/>
          </a:xfrm>
        </p:spPr>
        <p:txBody>
          <a:bodyPr>
            <a:normAutofit fontScale="92500"/>
          </a:bodyPr>
          <a:lstStyle/>
          <a:p>
            <a:r>
              <a:rPr lang="en-GB" dirty="0"/>
              <a:t>Wakefield’s approach assumes a single causal variant: hence need for dissection of association signals via (approximate) conditional analysis.</a:t>
            </a:r>
          </a:p>
          <a:p>
            <a:r>
              <a:rPr lang="en-GB" dirty="0"/>
              <a:t>Recent development of methods that allow for multiple causal variants at a locus: CAVIAR, PAINTOR, FINEMAP, </a:t>
            </a:r>
            <a:r>
              <a:rPr lang="en-GB" dirty="0" err="1"/>
              <a:t>SuSiE</a:t>
            </a:r>
            <a:r>
              <a:rPr lang="en-GB"/>
              <a:t>, and </a:t>
            </a:r>
            <a:r>
              <a:rPr lang="en-GB" dirty="0"/>
              <a:t>JAM.</a:t>
            </a:r>
          </a:p>
          <a:p>
            <a:r>
              <a:rPr lang="en-GB" dirty="0"/>
              <a:t>Methods make use of association summary statistics and reference for LD between variants as the locus.</a:t>
            </a:r>
          </a:p>
          <a:p>
            <a:r>
              <a:rPr lang="en-GB" dirty="0"/>
              <a:t>Developed in Bayesian framework: MCMC techniques to estimate posterior probability of causality for each variant.</a:t>
            </a:r>
          </a:p>
          <a:p>
            <a:r>
              <a:rPr lang="en-GB" dirty="0"/>
              <a:t>Can incorporate prior of causality.</a:t>
            </a:r>
          </a:p>
        </p:txBody>
      </p:sp>
    </p:spTree>
    <p:extLst>
      <p:ext uri="{BB962C8B-B14F-4D97-AF65-F5344CB8AC3E}">
        <p14:creationId xmlns:p14="http://schemas.microsoft.com/office/powerpoint/2010/main" val="402731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AC3FC4E-2202-4947-9C28-053350E3EC76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278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34BAA6A-66F0-4D38-AD41-6AA800635F0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292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DFBFD-32B6-4263-B1C1-BEEF13EE67CC}"/>
              </a:ext>
            </a:extLst>
          </p:cNvPr>
          <p:cNvSpPr/>
          <p:nvPr/>
        </p:nvSpPr>
        <p:spPr>
          <a:xfrm>
            <a:off x="650038" y="5781105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ED219-4CDB-47EC-95B9-A41E6B169364}"/>
              </a:ext>
            </a:extLst>
          </p:cNvPr>
          <p:cNvSpPr>
            <a:spLocks noChangeAspect="1"/>
          </p:cNvSpPr>
          <p:nvPr/>
        </p:nvSpPr>
        <p:spPr>
          <a:xfrm>
            <a:off x="2633012" y="5742234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C4347-8262-4ECE-AA83-2794692DF4D9}"/>
              </a:ext>
            </a:extLst>
          </p:cNvPr>
          <p:cNvSpPr>
            <a:spLocks noChangeAspect="1"/>
          </p:cNvSpPr>
          <p:nvPr/>
        </p:nvSpPr>
        <p:spPr>
          <a:xfrm>
            <a:off x="3009346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F9DB75-E821-4180-9574-7DB96F8B2BAF}"/>
              </a:ext>
            </a:extLst>
          </p:cNvPr>
          <p:cNvSpPr>
            <a:spLocks noChangeAspect="1"/>
          </p:cNvSpPr>
          <p:nvPr/>
        </p:nvSpPr>
        <p:spPr>
          <a:xfrm>
            <a:off x="3354581" y="574534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16913E-170C-47BF-9510-9120B3ED24E2}"/>
              </a:ext>
            </a:extLst>
          </p:cNvPr>
          <p:cNvSpPr>
            <a:spLocks noChangeAspect="1"/>
          </p:cNvSpPr>
          <p:nvPr/>
        </p:nvSpPr>
        <p:spPr>
          <a:xfrm>
            <a:off x="3970401" y="5745340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36C38-A1EF-4793-B433-9F53B51514B8}"/>
              </a:ext>
            </a:extLst>
          </p:cNvPr>
          <p:cNvSpPr>
            <a:spLocks noChangeAspect="1"/>
          </p:cNvSpPr>
          <p:nvPr/>
        </p:nvSpPr>
        <p:spPr>
          <a:xfrm>
            <a:off x="1919403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41E862-63E7-4BC9-8BB9-61FB6B4320A5}"/>
              </a:ext>
            </a:extLst>
          </p:cNvPr>
          <p:cNvSpPr>
            <a:spLocks noChangeAspect="1"/>
          </p:cNvSpPr>
          <p:nvPr/>
        </p:nvSpPr>
        <p:spPr>
          <a:xfrm>
            <a:off x="1547702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B61150-8B92-40FE-8DFB-E03F3C1D8751}"/>
              </a:ext>
            </a:extLst>
          </p:cNvPr>
          <p:cNvSpPr>
            <a:spLocks noChangeAspect="1"/>
          </p:cNvSpPr>
          <p:nvPr/>
        </p:nvSpPr>
        <p:spPr>
          <a:xfrm>
            <a:off x="1232194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0ED760-A020-4C20-8A94-CD58F8D1A7E4}"/>
              </a:ext>
            </a:extLst>
          </p:cNvPr>
          <p:cNvSpPr>
            <a:spLocks noChangeAspect="1"/>
          </p:cNvSpPr>
          <p:nvPr/>
        </p:nvSpPr>
        <p:spPr>
          <a:xfrm>
            <a:off x="811768" y="574534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E9E5CA94-E85D-4E97-9109-65C7A79FF465}"/>
              </a:ext>
            </a:extLst>
          </p:cNvPr>
          <p:cNvSpPr>
            <a:spLocks noChangeAspect="1"/>
          </p:cNvSpPr>
          <p:nvPr/>
        </p:nvSpPr>
        <p:spPr>
          <a:xfrm>
            <a:off x="2301891" y="5620930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6F45EF-D652-4356-88AC-A35BDF97820D}"/>
              </a:ext>
            </a:extLst>
          </p:cNvPr>
          <p:cNvCxnSpPr>
            <a:cxnSpLocks/>
          </p:cNvCxnSpPr>
          <p:nvPr/>
        </p:nvCxnSpPr>
        <p:spPr>
          <a:xfrm flipV="1">
            <a:off x="650038" y="4208831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C272E6-1667-4707-A465-A988FAB168E3}"/>
              </a:ext>
            </a:extLst>
          </p:cNvPr>
          <p:cNvCxnSpPr>
            <a:cxnSpLocks/>
          </p:cNvCxnSpPr>
          <p:nvPr/>
        </p:nvCxnSpPr>
        <p:spPr>
          <a:xfrm>
            <a:off x="650038" y="5499630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869247-6BD3-40E5-9592-4080B9B7934D}"/>
              </a:ext>
            </a:extLst>
          </p:cNvPr>
          <p:cNvSpPr txBox="1"/>
          <p:nvPr/>
        </p:nvSpPr>
        <p:spPr>
          <a:xfrm rot="-5400000">
            <a:off x="-105748" y="4715858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36F28-7F82-41C5-9040-F965B635F516}"/>
              </a:ext>
            </a:extLst>
          </p:cNvPr>
          <p:cNvSpPr txBox="1"/>
          <p:nvPr/>
        </p:nvSpPr>
        <p:spPr>
          <a:xfrm>
            <a:off x="3047850" y="3783230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38601E-46DF-47F9-8393-14C5A9C42002}"/>
              </a:ext>
            </a:extLst>
          </p:cNvPr>
          <p:cNvSpPr>
            <a:spLocks noChangeAspect="1"/>
          </p:cNvSpPr>
          <p:nvPr/>
        </p:nvSpPr>
        <p:spPr>
          <a:xfrm>
            <a:off x="2676162" y="47734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385F29-F816-4014-A910-B54EC4DDF82F}"/>
              </a:ext>
            </a:extLst>
          </p:cNvPr>
          <p:cNvSpPr>
            <a:spLocks noChangeAspect="1"/>
          </p:cNvSpPr>
          <p:nvPr/>
        </p:nvSpPr>
        <p:spPr>
          <a:xfrm>
            <a:off x="3068444" y="427385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22EBBA-CE7C-43F0-9BA9-36ABA3EC4C60}"/>
              </a:ext>
            </a:extLst>
          </p:cNvPr>
          <p:cNvSpPr>
            <a:spLocks noChangeAspect="1"/>
          </p:cNvSpPr>
          <p:nvPr/>
        </p:nvSpPr>
        <p:spPr>
          <a:xfrm>
            <a:off x="3413679" y="516373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EE7AA7-AF27-4D95-A90E-B297779CBFEF}"/>
              </a:ext>
            </a:extLst>
          </p:cNvPr>
          <p:cNvSpPr>
            <a:spLocks noChangeAspect="1"/>
          </p:cNvSpPr>
          <p:nvPr/>
        </p:nvSpPr>
        <p:spPr>
          <a:xfrm>
            <a:off x="4029499" y="527527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D02FA6-172F-45CF-BF7C-59D5DD921848}"/>
              </a:ext>
            </a:extLst>
          </p:cNvPr>
          <p:cNvSpPr>
            <a:spLocks noChangeAspect="1"/>
          </p:cNvSpPr>
          <p:nvPr/>
        </p:nvSpPr>
        <p:spPr>
          <a:xfrm>
            <a:off x="1957233" y="439004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A35870-4712-430E-8B37-A3C4CBBD5222}"/>
              </a:ext>
            </a:extLst>
          </p:cNvPr>
          <p:cNvSpPr>
            <a:spLocks noChangeAspect="1"/>
          </p:cNvSpPr>
          <p:nvPr/>
        </p:nvSpPr>
        <p:spPr>
          <a:xfrm>
            <a:off x="1597462" y="5107314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ABF69A-825F-4134-BDE1-E43DB8E46C4B}"/>
              </a:ext>
            </a:extLst>
          </p:cNvPr>
          <p:cNvSpPr>
            <a:spLocks noChangeAspect="1"/>
          </p:cNvSpPr>
          <p:nvPr/>
        </p:nvSpPr>
        <p:spPr>
          <a:xfrm>
            <a:off x="1281955" y="512651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C955-E753-4148-BE83-4EF2291B93E9}"/>
              </a:ext>
            </a:extLst>
          </p:cNvPr>
          <p:cNvSpPr>
            <a:spLocks noChangeAspect="1"/>
          </p:cNvSpPr>
          <p:nvPr/>
        </p:nvSpPr>
        <p:spPr>
          <a:xfrm>
            <a:off x="861531" y="52846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61B32-D8FE-4978-B630-87522EBE36C6}"/>
              </a:ext>
            </a:extLst>
          </p:cNvPr>
          <p:cNvSpPr>
            <a:spLocks noChangeAspect="1"/>
          </p:cNvSpPr>
          <p:nvPr/>
        </p:nvSpPr>
        <p:spPr>
          <a:xfrm>
            <a:off x="2392082" y="424890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0E95FB-F7E8-4695-9EC4-232B6A60407D}"/>
              </a:ext>
            </a:extLst>
          </p:cNvPr>
          <p:cNvCxnSpPr/>
          <p:nvPr/>
        </p:nvCxnSpPr>
        <p:spPr>
          <a:xfrm flipV="1">
            <a:off x="2437828" y="4046387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886D9C-0281-4B61-A369-CE991556D53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338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DFBFD-32B6-4263-B1C1-BEEF13EE67CC}"/>
              </a:ext>
            </a:extLst>
          </p:cNvPr>
          <p:cNvSpPr/>
          <p:nvPr/>
        </p:nvSpPr>
        <p:spPr>
          <a:xfrm>
            <a:off x="650038" y="5781105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ED219-4CDB-47EC-95B9-A41E6B169364}"/>
              </a:ext>
            </a:extLst>
          </p:cNvPr>
          <p:cNvSpPr>
            <a:spLocks noChangeAspect="1"/>
          </p:cNvSpPr>
          <p:nvPr/>
        </p:nvSpPr>
        <p:spPr>
          <a:xfrm>
            <a:off x="2633012" y="5742234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C4347-8262-4ECE-AA83-2794692DF4D9}"/>
              </a:ext>
            </a:extLst>
          </p:cNvPr>
          <p:cNvSpPr>
            <a:spLocks noChangeAspect="1"/>
          </p:cNvSpPr>
          <p:nvPr/>
        </p:nvSpPr>
        <p:spPr>
          <a:xfrm>
            <a:off x="3009346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F9DB75-E821-4180-9574-7DB96F8B2BAF}"/>
              </a:ext>
            </a:extLst>
          </p:cNvPr>
          <p:cNvSpPr>
            <a:spLocks noChangeAspect="1"/>
          </p:cNvSpPr>
          <p:nvPr/>
        </p:nvSpPr>
        <p:spPr>
          <a:xfrm>
            <a:off x="3354581" y="574534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16913E-170C-47BF-9510-9120B3ED24E2}"/>
              </a:ext>
            </a:extLst>
          </p:cNvPr>
          <p:cNvSpPr>
            <a:spLocks noChangeAspect="1"/>
          </p:cNvSpPr>
          <p:nvPr/>
        </p:nvSpPr>
        <p:spPr>
          <a:xfrm>
            <a:off x="3970401" y="5745340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36C38-A1EF-4793-B433-9F53B51514B8}"/>
              </a:ext>
            </a:extLst>
          </p:cNvPr>
          <p:cNvSpPr>
            <a:spLocks noChangeAspect="1"/>
          </p:cNvSpPr>
          <p:nvPr/>
        </p:nvSpPr>
        <p:spPr>
          <a:xfrm>
            <a:off x="1919403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41E862-63E7-4BC9-8BB9-61FB6B4320A5}"/>
              </a:ext>
            </a:extLst>
          </p:cNvPr>
          <p:cNvSpPr>
            <a:spLocks noChangeAspect="1"/>
          </p:cNvSpPr>
          <p:nvPr/>
        </p:nvSpPr>
        <p:spPr>
          <a:xfrm>
            <a:off x="1547702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B61150-8B92-40FE-8DFB-E03F3C1D8751}"/>
              </a:ext>
            </a:extLst>
          </p:cNvPr>
          <p:cNvSpPr>
            <a:spLocks noChangeAspect="1"/>
          </p:cNvSpPr>
          <p:nvPr/>
        </p:nvSpPr>
        <p:spPr>
          <a:xfrm>
            <a:off x="1232194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0ED760-A020-4C20-8A94-CD58F8D1A7E4}"/>
              </a:ext>
            </a:extLst>
          </p:cNvPr>
          <p:cNvSpPr>
            <a:spLocks noChangeAspect="1"/>
          </p:cNvSpPr>
          <p:nvPr/>
        </p:nvSpPr>
        <p:spPr>
          <a:xfrm>
            <a:off x="811768" y="574534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E9E5CA94-E85D-4E97-9109-65C7A79FF465}"/>
              </a:ext>
            </a:extLst>
          </p:cNvPr>
          <p:cNvSpPr>
            <a:spLocks noChangeAspect="1"/>
          </p:cNvSpPr>
          <p:nvPr/>
        </p:nvSpPr>
        <p:spPr>
          <a:xfrm>
            <a:off x="2301891" y="5620930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6F45EF-D652-4356-88AC-A35BDF97820D}"/>
              </a:ext>
            </a:extLst>
          </p:cNvPr>
          <p:cNvCxnSpPr>
            <a:cxnSpLocks/>
          </p:cNvCxnSpPr>
          <p:nvPr/>
        </p:nvCxnSpPr>
        <p:spPr>
          <a:xfrm flipV="1">
            <a:off x="650038" y="4208831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C272E6-1667-4707-A465-A988FAB168E3}"/>
              </a:ext>
            </a:extLst>
          </p:cNvPr>
          <p:cNvCxnSpPr>
            <a:cxnSpLocks/>
          </p:cNvCxnSpPr>
          <p:nvPr/>
        </p:nvCxnSpPr>
        <p:spPr>
          <a:xfrm>
            <a:off x="650038" y="5499630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869247-6BD3-40E5-9592-4080B9B7934D}"/>
              </a:ext>
            </a:extLst>
          </p:cNvPr>
          <p:cNvSpPr txBox="1"/>
          <p:nvPr/>
        </p:nvSpPr>
        <p:spPr>
          <a:xfrm rot="-5400000">
            <a:off x="-105748" y="4715858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36F28-7F82-41C5-9040-F965B635F516}"/>
              </a:ext>
            </a:extLst>
          </p:cNvPr>
          <p:cNvSpPr txBox="1"/>
          <p:nvPr/>
        </p:nvSpPr>
        <p:spPr>
          <a:xfrm>
            <a:off x="3047850" y="3783230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38601E-46DF-47F9-8393-14C5A9C42002}"/>
              </a:ext>
            </a:extLst>
          </p:cNvPr>
          <p:cNvSpPr>
            <a:spLocks noChangeAspect="1"/>
          </p:cNvSpPr>
          <p:nvPr/>
        </p:nvSpPr>
        <p:spPr>
          <a:xfrm>
            <a:off x="2676162" y="47734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385F29-F816-4014-A910-B54EC4DDF82F}"/>
              </a:ext>
            </a:extLst>
          </p:cNvPr>
          <p:cNvSpPr>
            <a:spLocks noChangeAspect="1"/>
          </p:cNvSpPr>
          <p:nvPr/>
        </p:nvSpPr>
        <p:spPr>
          <a:xfrm>
            <a:off x="3068444" y="427385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22EBBA-CE7C-43F0-9BA9-36ABA3EC4C60}"/>
              </a:ext>
            </a:extLst>
          </p:cNvPr>
          <p:cNvSpPr>
            <a:spLocks noChangeAspect="1"/>
          </p:cNvSpPr>
          <p:nvPr/>
        </p:nvSpPr>
        <p:spPr>
          <a:xfrm>
            <a:off x="3413679" y="516373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EE7AA7-AF27-4D95-A90E-B297779CBFEF}"/>
              </a:ext>
            </a:extLst>
          </p:cNvPr>
          <p:cNvSpPr>
            <a:spLocks noChangeAspect="1"/>
          </p:cNvSpPr>
          <p:nvPr/>
        </p:nvSpPr>
        <p:spPr>
          <a:xfrm>
            <a:off x="4029499" y="527527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D02FA6-172F-45CF-BF7C-59D5DD921848}"/>
              </a:ext>
            </a:extLst>
          </p:cNvPr>
          <p:cNvSpPr>
            <a:spLocks noChangeAspect="1"/>
          </p:cNvSpPr>
          <p:nvPr/>
        </p:nvSpPr>
        <p:spPr>
          <a:xfrm>
            <a:off x="1957233" y="439004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A35870-4712-430E-8B37-A3C4CBBD5222}"/>
              </a:ext>
            </a:extLst>
          </p:cNvPr>
          <p:cNvSpPr>
            <a:spLocks noChangeAspect="1"/>
          </p:cNvSpPr>
          <p:nvPr/>
        </p:nvSpPr>
        <p:spPr>
          <a:xfrm>
            <a:off x="1597462" y="5107314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ABF69A-825F-4134-BDE1-E43DB8E46C4B}"/>
              </a:ext>
            </a:extLst>
          </p:cNvPr>
          <p:cNvSpPr>
            <a:spLocks noChangeAspect="1"/>
          </p:cNvSpPr>
          <p:nvPr/>
        </p:nvSpPr>
        <p:spPr>
          <a:xfrm>
            <a:off x="1281955" y="512651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C955-E753-4148-BE83-4EF2291B93E9}"/>
              </a:ext>
            </a:extLst>
          </p:cNvPr>
          <p:cNvSpPr>
            <a:spLocks noChangeAspect="1"/>
          </p:cNvSpPr>
          <p:nvPr/>
        </p:nvSpPr>
        <p:spPr>
          <a:xfrm>
            <a:off x="861531" y="52846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61B32-D8FE-4978-B630-87522EBE36C6}"/>
              </a:ext>
            </a:extLst>
          </p:cNvPr>
          <p:cNvSpPr>
            <a:spLocks noChangeAspect="1"/>
          </p:cNvSpPr>
          <p:nvPr/>
        </p:nvSpPr>
        <p:spPr>
          <a:xfrm>
            <a:off x="2392082" y="424890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14C939-0671-441D-90EE-54366F0EB1E9}"/>
              </a:ext>
            </a:extLst>
          </p:cNvPr>
          <p:cNvSpPr/>
          <p:nvPr/>
        </p:nvSpPr>
        <p:spPr>
          <a:xfrm>
            <a:off x="4949924" y="546541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C13881-C2A6-465A-B0F6-38CB9ECF69CD}"/>
              </a:ext>
            </a:extLst>
          </p:cNvPr>
          <p:cNvSpPr>
            <a:spLocks noChangeAspect="1"/>
          </p:cNvSpPr>
          <p:nvPr/>
        </p:nvSpPr>
        <p:spPr>
          <a:xfrm>
            <a:off x="6932898" y="542654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B6C73A-47C1-4113-B094-283656B36DE8}"/>
              </a:ext>
            </a:extLst>
          </p:cNvPr>
          <p:cNvSpPr>
            <a:spLocks noChangeAspect="1"/>
          </p:cNvSpPr>
          <p:nvPr/>
        </p:nvSpPr>
        <p:spPr>
          <a:xfrm>
            <a:off x="7309232" y="542965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133132-36E3-4E41-9E7A-3E3B406882FB}"/>
              </a:ext>
            </a:extLst>
          </p:cNvPr>
          <p:cNvSpPr>
            <a:spLocks noChangeAspect="1"/>
          </p:cNvSpPr>
          <p:nvPr/>
        </p:nvSpPr>
        <p:spPr>
          <a:xfrm>
            <a:off x="7654467" y="542965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966E83-C047-46C1-A782-C4BBCBF64F51}"/>
              </a:ext>
            </a:extLst>
          </p:cNvPr>
          <p:cNvSpPr>
            <a:spLocks noChangeAspect="1"/>
          </p:cNvSpPr>
          <p:nvPr/>
        </p:nvSpPr>
        <p:spPr>
          <a:xfrm>
            <a:off x="8270287" y="542965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3F28DE-33D1-4748-AAC9-4D63F899EA55}"/>
              </a:ext>
            </a:extLst>
          </p:cNvPr>
          <p:cNvSpPr>
            <a:spLocks noChangeAspect="1"/>
          </p:cNvSpPr>
          <p:nvPr/>
        </p:nvSpPr>
        <p:spPr>
          <a:xfrm>
            <a:off x="6219289" y="542965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4B2F59-543F-4FD3-9007-5252CCAF292D}"/>
              </a:ext>
            </a:extLst>
          </p:cNvPr>
          <p:cNvSpPr>
            <a:spLocks noChangeAspect="1"/>
          </p:cNvSpPr>
          <p:nvPr/>
        </p:nvSpPr>
        <p:spPr>
          <a:xfrm>
            <a:off x="5847588" y="542965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57E4C1-D0F2-4593-BFB0-C74C9182729C}"/>
              </a:ext>
            </a:extLst>
          </p:cNvPr>
          <p:cNvSpPr>
            <a:spLocks noChangeAspect="1"/>
          </p:cNvSpPr>
          <p:nvPr/>
        </p:nvSpPr>
        <p:spPr>
          <a:xfrm>
            <a:off x="5532080" y="542965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B88127-6DCC-4449-87A5-4BCDC188BC3C}"/>
              </a:ext>
            </a:extLst>
          </p:cNvPr>
          <p:cNvSpPr>
            <a:spLocks noChangeAspect="1"/>
          </p:cNvSpPr>
          <p:nvPr/>
        </p:nvSpPr>
        <p:spPr>
          <a:xfrm>
            <a:off x="5111654" y="542965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86802467-7D48-4E2C-B0EB-3CA6F05C5393}"/>
              </a:ext>
            </a:extLst>
          </p:cNvPr>
          <p:cNvSpPr>
            <a:spLocks noChangeAspect="1"/>
          </p:cNvSpPr>
          <p:nvPr/>
        </p:nvSpPr>
        <p:spPr>
          <a:xfrm>
            <a:off x="6601777" y="530524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0905AA-C9B0-48FF-A487-D998A2D26117}"/>
              </a:ext>
            </a:extLst>
          </p:cNvPr>
          <p:cNvCxnSpPr>
            <a:cxnSpLocks/>
          </p:cNvCxnSpPr>
          <p:nvPr/>
        </p:nvCxnSpPr>
        <p:spPr>
          <a:xfrm flipV="1">
            <a:off x="4949924" y="389314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D97464-2484-49ED-894F-0F846014E7FC}"/>
              </a:ext>
            </a:extLst>
          </p:cNvPr>
          <p:cNvCxnSpPr>
            <a:cxnSpLocks/>
          </p:cNvCxnSpPr>
          <p:nvPr/>
        </p:nvCxnSpPr>
        <p:spPr>
          <a:xfrm>
            <a:off x="4949924" y="518394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5C7D465-BD7E-42E0-8760-284744FDC8AF}"/>
              </a:ext>
            </a:extLst>
          </p:cNvPr>
          <p:cNvSpPr txBox="1"/>
          <p:nvPr/>
        </p:nvSpPr>
        <p:spPr>
          <a:xfrm rot="-5400000">
            <a:off x="4194138" y="440017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F7313-92FA-48D2-945A-262D3DF2250C}"/>
              </a:ext>
            </a:extLst>
          </p:cNvPr>
          <p:cNvSpPr txBox="1"/>
          <p:nvPr/>
        </p:nvSpPr>
        <p:spPr>
          <a:xfrm>
            <a:off x="7347736" y="3467542"/>
            <a:ext cx="14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GB" dirty="0"/>
              <a:t>eta-analysis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F709F9-E728-4C5D-93D0-8D2359E47D52}"/>
              </a:ext>
            </a:extLst>
          </p:cNvPr>
          <p:cNvSpPr>
            <a:spLocks noChangeAspect="1"/>
          </p:cNvSpPr>
          <p:nvPr/>
        </p:nvSpPr>
        <p:spPr>
          <a:xfrm>
            <a:off x="6976048" y="425823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4C89AA-585B-4FA3-AA48-DB23F212DD6E}"/>
              </a:ext>
            </a:extLst>
          </p:cNvPr>
          <p:cNvSpPr>
            <a:spLocks noChangeAspect="1"/>
          </p:cNvSpPr>
          <p:nvPr/>
        </p:nvSpPr>
        <p:spPr>
          <a:xfrm>
            <a:off x="7368330" y="4478272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F34448B-3E8D-47CC-B072-84E2D0B5E34C}"/>
              </a:ext>
            </a:extLst>
          </p:cNvPr>
          <p:cNvSpPr>
            <a:spLocks noChangeAspect="1"/>
          </p:cNvSpPr>
          <p:nvPr/>
        </p:nvSpPr>
        <p:spPr>
          <a:xfrm>
            <a:off x="7713565" y="491526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35B8DC-9D27-478E-B836-D6D579DED1AD}"/>
              </a:ext>
            </a:extLst>
          </p:cNvPr>
          <p:cNvSpPr>
            <a:spLocks noChangeAspect="1"/>
          </p:cNvSpPr>
          <p:nvPr/>
        </p:nvSpPr>
        <p:spPr>
          <a:xfrm>
            <a:off x="8329385" y="501401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27237F-EB1C-4E79-9057-7BB25FC890A4}"/>
              </a:ext>
            </a:extLst>
          </p:cNvPr>
          <p:cNvSpPr>
            <a:spLocks noChangeAspect="1"/>
          </p:cNvSpPr>
          <p:nvPr/>
        </p:nvSpPr>
        <p:spPr>
          <a:xfrm>
            <a:off x="6257119" y="402651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6938B0-8990-4C31-9680-629FE1126A53}"/>
              </a:ext>
            </a:extLst>
          </p:cNvPr>
          <p:cNvSpPr>
            <a:spLocks noChangeAspect="1"/>
          </p:cNvSpPr>
          <p:nvPr/>
        </p:nvSpPr>
        <p:spPr>
          <a:xfrm>
            <a:off x="5897348" y="4639232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61F415-5DC8-4B37-8378-0B5EF9F8653F}"/>
              </a:ext>
            </a:extLst>
          </p:cNvPr>
          <p:cNvSpPr>
            <a:spLocks noChangeAspect="1"/>
          </p:cNvSpPr>
          <p:nvPr/>
        </p:nvSpPr>
        <p:spPr>
          <a:xfrm>
            <a:off x="5581841" y="4833620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61CB2DA-AB29-4593-A6C2-0F05B6E371C3}"/>
              </a:ext>
            </a:extLst>
          </p:cNvPr>
          <p:cNvSpPr>
            <a:spLocks noChangeAspect="1"/>
          </p:cNvSpPr>
          <p:nvPr/>
        </p:nvSpPr>
        <p:spPr>
          <a:xfrm>
            <a:off x="5161417" y="49961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85E2ED-B223-4611-B6DB-D9B799733ED0}"/>
              </a:ext>
            </a:extLst>
          </p:cNvPr>
          <p:cNvSpPr>
            <a:spLocks noChangeAspect="1"/>
          </p:cNvSpPr>
          <p:nvPr/>
        </p:nvSpPr>
        <p:spPr>
          <a:xfrm>
            <a:off x="6691968" y="393321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F31599-029F-4ECD-9246-918A568D7B33}"/>
              </a:ext>
            </a:extLst>
          </p:cNvPr>
          <p:cNvSpPr/>
          <p:nvPr/>
        </p:nvSpPr>
        <p:spPr>
          <a:xfrm>
            <a:off x="4949914" y="5982492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FEFABB-ED2B-454A-9572-2F0D3BC78120}"/>
              </a:ext>
            </a:extLst>
          </p:cNvPr>
          <p:cNvSpPr>
            <a:spLocks noChangeAspect="1"/>
          </p:cNvSpPr>
          <p:nvPr/>
        </p:nvSpPr>
        <p:spPr>
          <a:xfrm>
            <a:off x="6932888" y="5943621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52006B-00B6-41E8-9314-09967C82B9DD}"/>
              </a:ext>
            </a:extLst>
          </p:cNvPr>
          <p:cNvSpPr>
            <a:spLocks noChangeAspect="1"/>
          </p:cNvSpPr>
          <p:nvPr/>
        </p:nvSpPr>
        <p:spPr>
          <a:xfrm>
            <a:off x="7309222" y="5946728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A3E0BB-3957-4156-8650-A4657175E41C}"/>
              </a:ext>
            </a:extLst>
          </p:cNvPr>
          <p:cNvSpPr>
            <a:spLocks noChangeAspect="1"/>
          </p:cNvSpPr>
          <p:nvPr/>
        </p:nvSpPr>
        <p:spPr>
          <a:xfrm>
            <a:off x="7654457" y="5946730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4FE274-810D-487B-9308-80D552CA4BF3}"/>
              </a:ext>
            </a:extLst>
          </p:cNvPr>
          <p:cNvSpPr>
            <a:spLocks noChangeAspect="1"/>
          </p:cNvSpPr>
          <p:nvPr/>
        </p:nvSpPr>
        <p:spPr>
          <a:xfrm>
            <a:off x="8270277" y="5946727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20131AD-9BCD-43AD-BEAC-0A2B48BBA002}"/>
              </a:ext>
            </a:extLst>
          </p:cNvPr>
          <p:cNvSpPr>
            <a:spLocks noChangeAspect="1"/>
          </p:cNvSpPr>
          <p:nvPr/>
        </p:nvSpPr>
        <p:spPr>
          <a:xfrm>
            <a:off x="6219279" y="5946728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F55196-1C4D-46ED-A78A-2497F180FBD6}"/>
              </a:ext>
            </a:extLst>
          </p:cNvPr>
          <p:cNvSpPr>
            <a:spLocks noChangeAspect="1"/>
          </p:cNvSpPr>
          <p:nvPr/>
        </p:nvSpPr>
        <p:spPr>
          <a:xfrm>
            <a:off x="5847578" y="5946728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A5421-A5CE-4A1A-9286-446CBF260F9C}"/>
              </a:ext>
            </a:extLst>
          </p:cNvPr>
          <p:cNvSpPr>
            <a:spLocks noChangeAspect="1"/>
          </p:cNvSpPr>
          <p:nvPr/>
        </p:nvSpPr>
        <p:spPr>
          <a:xfrm>
            <a:off x="5532070" y="5946728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4A6DA8-B2BB-4367-9176-D1E898163B03}"/>
              </a:ext>
            </a:extLst>
          </p:cNvPr>
          <p:cNvSpPr>
            <a:spLocks noChangeAspect="1"/>
          </p:cNvSpPr>
          <p:nvPr/>
        </p:nvSpPr>
        <p:spPr>
          <a:xfrm>
            <a:off x="5111644" y="5946729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8D5D696D-37A4-4F1D-9E2F-D325E4F30088}"/>
              </a:ext>
            </a:extLst>
          </p:cNvPr>
          <p:cNvSpPr>
            <a:spLocks noChangeAspect="1"/>
          </p:cNvSpPr>
          <p:nvPr/>
        </p:nvSpPr>
        <p:spPr>
          <a:xfrm>
            <a:off x="6601767" y="5822317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E725A3-5A0F-4725-953B-31B223E52768}"/>
              </a:ext>
            </a:extLst>
          </p:cNvPr>
          <p:cNvSpPr/>
          <p:nvPr/>
        </p:nvSpPr>
        <p:spPr>
          <a:xfrm>
            <a:off x="6058662" y="3577215"/>
            <a:ext cx="9144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0E95FB-F7E8-4695-9EC4-232B6A60407D}"/>
              </a:ext>
            </a:extLst>
          </p:cNvPr>
          <p:cNvCxnSpPr/>
          <p:nvPr/>
        </p:nvCxnSpPr>
        <p:spPr>
          <a:xfrm flipV="1">
            <a:off x="2437828" y="4046387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BB1A58-27A6-44FF-A564-E882A942C475}"/>
              </a:ext>
            </a:extLst>
          </p:cNvPr>
          <p:cNvCxnSpPr/>
          <p:nvPr/>
        </p:nvCxnSpPr>
        <p:spPr>
          <a:xfrm flipV="1">
            <a:off x="6743157" y="3768792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FA9434-C795-4006-A94F-780BDD17CDA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617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C5D-33EF-42F1-AFC7-15A224B1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160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Trans-ancestry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DA0E-56A8-41A8-85C4-F08693CC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2322828"/>
            <a:ext cx="4536504" cy="452596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Meta-regression can be used to model heterogeneity due to a “confounder” that differs between GWAS as a covariate.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analysis can be used to derive “axes of genetic variation” that explain genetic differences between populations.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MR-MEGA uses axes to model heterogeneity in allelic effects between GWAS: those that are genetically dissimilar are more likely to have heterogeneous effects.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https://genomics.ut.ee/en/tools/mr-mega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5450-9A4B-4B71-9F31-480EB746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95183"/>
            <a:ext cx="4238625" cy="427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6479D-0486-6350-959C-AF895906BD57}"/>
              </a:ext>
            </a:extLst>
          </p:cNvPr>
          <p:cNvSpPr txBox="1"/>
          <p:nvPr/>
        </p:nvSpPr>
        <p:spPr>
          <a:xfrm>
            <a:off x="409903" y="1140410"/>
            <a:ext cx="833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Important to model potential heterogeneity in allelic effects at a SNP between ancestry groups: can arise from interactions with environmental factors that differ between populations or with other SNPs that differ in allele frequencies between populations. </a:t>
            </a:r>
          </a:p>
        </p:txBody>
      </p:sp>
    </p:spTree>
    <p:extLst>
      <p:ext uri="{BB962C8B-B14F-4D97-AF65-F5344CB8AC3E}">
        <p14:creationId xmlns:p14="http://schemas.microsoft.com/office/powerpoint/2010/main" val="63313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800" b="1" dirty="0">
                <a:solidFill>
                  <a:srgbClr val="FF0000"/>
                </a:solidFill>
                <a:latin typeface="+mn-lt"/>
              </a:rPr>
              <a:t>Fine-mapping four T2D susceptibility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20580"/>
          </a:xfrm>
        </p:spPr>
        <p:txBody>
          <a:bodyPr>
            <a:normAutofit fontScale="92500"/>
          </a:bodyPr>
          <a:lstStyle/>
          <a:p>
            <a:r>
              <a:rPr lang="en-GB" dirty="0"/>
              <a:t>Meta-analysis of 19 GWAS of 22,086 cases and 42,539 controls from European, South Asian, East Asian, Hispanic and African-American ancestry groups by T2D-GENES Consortium.</a:t>
            </a:r>
          </a:p>
          <a:p>
            <a:r>
              <a:rPr lang="en-GB" dirty="0"/>
              <a:t>Four T2D loci: </a:t>
            </a:r>
            <a:r>
              <a:rPr lang="en-GB" i="1" dirty="0"/>
              <a:t>CDKAL1</a:t>
            </a:r>
            <a:r>
              <a:rPr lang="en-GB" dirty="0"/>
              <a:t>, </a:t>
            </a:r>
            <a:r>
              <a:rPr lang="en-GB" i="1" dirty="0"/>
              <a:t>KCNQ1</a:t>
            </a:r>
            <a:r>
              <a:rPr lang="en-GB" dirty="0"/>
              <a:t>, </a:t>
            </a:r>
            <a:r>
              <a:rPr lang="en-GB" i="1" dirty="0"/>
              <a:t>CDKN2A-B</a:t>
            </a:r>
            <a:r>
              <a:rPr lang="en-GB" dirty="0"/>
              <a:t>, and </a:t>
            </a:r>
            <a:r>
              <a:rPr lang="en-GB" i="1" dirty="0"/>
              <a:t>IGF2BP2</a:t>
            </a:r>
            <a:r>
              <a:rPr lang="en-GB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Strongest signals of association in most ethnic groups.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Evidence of differences in association signals and patterns of linkage disequilibrium between ethnic groups.</a:t>
            </a:r>
          </a:p>
          <a:p>
            <a:r>
              <a:rPr lang="en-GB" dirty="0"/>
              <a:t>High-density imputation to 1000 Genomes reference panels provides near complete coverage of common and low-frequency variation.</a:t>
            </a:r>
          </a:p>
          <a:p>
            <a:r>
              <a:rPr lang="en-GB" dirty="0"/>
              <a:t>Comparison of 99% credible sets from ancestry-specific and trans-ethnic meta-analysis.</a:t>
            </a:r>
          </a:p>
        </p:txBody>
      </p:sp>
    </p:spTree>
    <p:extLst>
      <p:ext uri="{BB962C8B-B14F-4D97-AF65-F5344CB8AC3E}">
        <p14:creationId xmlns:p14="http://schemas.microsoft.com/office/powerpoint/2010/main" val="349221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Improved fine-mapping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CDKAL1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East Asian </a:t>
            </a:r>
          </a:p>
          <a:p>
            <a:pPr algn="ctr"/>
            <a:r>
              <a:rPr lang="en-GB" dirty="0"/>
              <a:t>clade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European, South Asian </a:t>
            </a:r>
          </a:p>
          <a:p>
            <a:pPr algn="ctr"/>
            <a:r>
              <a:rPr lang="en-GB" dirty="0"/>
              <a:t>and Hispanic clade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3656"/>
            <a:ext cx="4269486" cy="4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94" y="2123656"/>
            <a:ext cx="4269486" cy="4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91558" y="5477477"/>
            <a:ext cx="216024" cy="295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1793" y="5469077"/>
            <a:ext cx="288032" cy="295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311" y="2175247"/>
            <a:ext cx="2288896" cy="4616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99% credible set: 15 SNPs, 34.4kb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2697" y="2175247"/>
            <a:ext cx="2210349" cy="4616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99% credible set: 8 SNPs, 40.4kb</a:t>
            </a:r>
          </a:p>
        </p:txBody>
      </p:sp>
    </p:spTree>
    <p:extLst>
      <p:ext uri="{BB962C8B-B14F-4D97-AF65-F5344CB8AC3E}">
        <p14:creationId xmlns:p14="http://schemas.microsoft.com/office/powerpoint/2010/main" val="226173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Improved fine-mapping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CDKAL1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02543"/>
            <a:ext cx="8439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0135" y="980728"/>
            <a:ext cx="3216137" cy="64633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Lead SNP: 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99% credible set: 5 SNPs, 12.3kb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3512" y="5561808"/>
            <a:ext cx="146411" cy="5760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8C45-7B10-40D7-BE36-32FE1374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6"/>
            <a:ext cx="861695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A note on trans-ancestry </a:t>
            </a:r>
            <a:br>
              <a:rPr lang="en-GB" b="1" dirty="0">
                <a:solidFill>
                  <a:srgbClr val="FF0000"/>
                </a:solidFill>
                <a:latin typeface="+mn-lt"/>
              </a:rPr>
            </a:br>
            <a:r>
              <a:rPr lang="en-GB" b="1" dirty="0">
                <a:solidFill>
                  <a:srgbClr val="FF0000"/>
                </a:solidFill>
                <a:latin typeface="+mn-lt"/>
              </a:rPr>
              <a:t>fine-mapping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61A3-7C25-4F7D-90DB-715CF40B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that do not assume a single causal variant cannot be directly applied for trans-ancestry fine-mapping.</a:t>
            </a:r>
          </a:p>
          <a:p>
            <a:r>
              <a:rPr lang="en-GB" dirty="0"/>
              <a:t>Methods require specification of matrix of LD between variants: but LD varies from one ancestry group to another!</a:t>
            </a:r>
          </a:p>
          <a:p>
            <a:r>
              <a:rPr lang="en-GB" dirty="0"/>
              <a:t>PAINTOR can be used by specifying ancestry-specific association summary statistics and LD matrices.</a:t>
            </a:r>
          </a:p>
        </p:txBody>
      </p:sp>
    </p:spTree>
    <p:extLst>
      <p:ext uri="{BB962C8B-B14F-4D97-AF65-F5344CB8AC3E}">
        <p14:creationId xmlns:p14="http://schemas.microsoft.com/office/powerpoint/2010/main" val="39322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FC18-9DAE-4A0F-8E4A-3A0F8E96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Characterising GWAS loci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4BE4-3477-4AA3-9041-5F806C01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8615493" cy="4351338"/>
          </a:xfrm>
        </p:spPr>
        <p:txBody>
          <a:bodyPr>
            <a:noAutofit/>
          </a:bodyPr>
          <a:lstStyle/>
          <a:p>
            <a:r>
              <a:rPr lang="en-GB" dirty="0"/>
              <a:t>GWAS have been successful in identifying loci contributing to complex disease.</a:t>
            </a:r>
          </a:p>
          <a:p>
            <a:r>
              <a:rPr lang="en-GB" dirty="0"/>
              <a:t>Loci typically characterised by common variants that are in strong LD with each other, and consequently have similar strength of association.</a:t>
            </a:r>
          </a:p>
          <a:p>
            <a:r>
              <a:rPr lang="en-GB" dirty="0"/>
              <a:t>How can we identify the causal variant(s) and causal gene(s)?</a:t>
            </a:r>
          </a:p>
          <a:p>
            <a:r>
              <a:rPr lang="en-GB" dirty="0"/>
              <a:t>Provides insight into upstream biology (e.g. causal variants tend to map to enhancers in a specific tissue) and downstream biology (e.g. effect of variant on disease is mediated through a specific gene). </a:t>
            </a:r>
          </a:p>
        </p:txBody>
      </p:sp>
    </p:spTree>
    <p:extLst>
      <p:ext uri="{BB962C8B-B14F-4D97-AF65-F5344CB8AC3E}">
        <p14:creationId xmlns:p14="http://schemas.microsoft.com/office/powerpoint/2010/main" val="304288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D63A-6BAB-40A9-9A7D-18C97454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Expression quantitative trait loci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2AEE-C67F-4F55-8ED3-358F12AA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291"/>
            <a:ext cx="7886700" cy="4566786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Colocalistion</a:t>
            </a:r>
            <a:r>
              <a:rPr lang="en-GB" dirty="0"/>
              <a:t> of putative causal variants with expression quantitative trait loci (</a:t>
            </a:r>
            <a:r>
              <a:rPr lang="en-GB" dirty="0" err="1"/>
              <a:t>eQTLs</a:t>
            </a:r>
            <a:r>
              <a:rPr lang="en-GB" dirty="0"/>
              <a:t>) can provide insight into downstream biology.</a:t>
            </a:r>
          </a:p>
          <a:p>
            <a:r>
              <a:rPr lang="en-GB" dirty="0"/>
              <a:t>Causal variant impacts trait/disease through regulation of gene expression.</a:t>
            </a:r>
          </a:p>
          <a:p>
            <a:r>
              <a:rPr lang="en-GB" dirty="0"/>
              <a:t>Regulation of gene expression can be tissue specific or ubiquitous across tissues: important to have trait/disease relevant tissues.</a:t>
            </a:r>
          </a:p>
          <a:p>
            <a:r>
              <a:rPr lang="en-GB" dirty="0"/>
              <a:t>Data available from </a:t>
            </a:r>
            <a:r>
              <a:rPr lang="en-GB" dirty="0" err="1"/>
              <a:t>GTEx</a:t>
            </a:r>
            <a:r>
              <a:rPr lang="en-GB" dirty="0"/>
              <a:t> Project (multiple tissues) and GEUVADIS (lymphoblastoid cell lines): other cell-type specific data resources.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65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316-C1EF-46C7-B546-4500BF30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76"/>
            <a:ext cx="7886700" cy="1325563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+mn-lt"/>
              </a:rPr>
              <a:t>Colocalisation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DD737-A183-40EC-B61F-7BBB9D84F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4"/>
          <a:stretch/>
        </p:blipFill>
        <p:spPr bwMode="auto">
          <a:xfrm>
            <a:off x="368300" y="1212850"/>
            <a:ext cx="44513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DD737-A183-40EC-B61F-7BBB9D84F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3" t="46644" b="44097"/>
          <a:stretch/>
        </p:blipFill>
        <p:spPr bwMode="auto">
          <a:xfrm>
            <a:off x="850900" y="1498600"/>
            <a:ext cx="7874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1D312E-9A76-458A-A5AE-1E2FF358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650" y="1225550"/>
            <a:ext cx="4000500" cy="537845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Compare patterns of association for trait and </a:t>
            </a:r>
            <a:r>
              <a:rPr lang="en-GB" dirty="0" err="1"/>
              <a:t>eQTL</a:t>
            </a:r>
            <a:r>
              <a:rPr lang="en-GB" dirty="0"/>
              <a:t>.</a:t>
            </a:r>
          </a:p>
          <a:p>
            <a:r>
              <a:rPr lang="en-GB" dirty="0"/>
              <a:t>Model H1: no association with trait.</a:t>
            </a:r>
          </a:p>
          <a:p>
            <a:r>
              <a:rPr lang="en-GB" dirty="0"/>
              <a:t>Model H2: no association with </a:t>
            </a:r>
            <a:r>
              <a:rPr lang="en-GB" dirty="0" err="1"/>
              <a:t>eQTL</a:t>
            </a:r>
            <a:r>
              <a:rPr lang="en-GB" dirty="0"/>
              <a:t>.</a:t>
            </a:r>
          </a:p>
          <a:p>
            <a:r>
              <a:rPr lang="en-GB" dirty="0"/>
              <a:t>Model H3: association signals with trait and </a:t>
            </a:r>
            <a:r>
              <a:rPr lang="en-GB" dirty="0" err="1"/>
              <a:t>eQTL</a:t>
            </a:r>
            <a:r>
              <a:rPr lang="en-GB" dirty="0"/>
              <a:t> that are not coincidental.</a:t>
            </a:r>
          </a:p>
          <a:p>
            <a:r>
              <a:rPr lang="en-GB" dirty="0"/>
              <a:t>Model H4: association signal with trait and </a:t>
            </a:r>
            <a:r>
              <a:rPr lang="en-GB" dirty="0" err="1"/>
              <a:t>eQTL</a:t>
            </a:r>
            <a:r>
              <a:rPr lang="en-GB" dirty="0"/>
              <a:t> that are coincidental.</a:t>
            </a:r>
          </a:p>
          <a:p>
            <a:r>
              <a:rPr lang="en-GB" dirty="0"/>
              <a:t>COLOC calculates the posterior probability for each model on the basis of association summary statistics: accounts for LD between variants.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8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1DD5-F19F-4EFE-84F6-EF4EAD0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924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Lipids and LCL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381F-B052-44A4-B842-938CD293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41CD-C6A3-4751-BB28-676921F7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073150"/>
            <a:ext cx="56515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6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059-2749-B486-5DB4-E4F780D4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E04D-6531-4B78-7BE6-259199E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4388"/>
            <a:ext cx="7886700" cy="487848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Often difficult to determine causal variant at a GWAS locus because of LD between variants.</a:t>
            </a:r>
          </a:p>
          <a:p>
            <a:r>
              <a:rPr lang="en-GB" dirty="0"/>
              <a:t>GWAS loci may contain several “distinct” association signals that are each driven by a different underlying causal variant.</a:t>
            </a:r>
          </a:p>
          <a:p>
            <a:r>
              <a:rPr lang="en-GB" dirty="0"/>
              <a:t>To fine-map causal variants at GWAS loci:</a:t>
            </a:r>
          </a:p>
          <a:p>
            <a:pPr lvl="1"/>
            <a:r>
              <a:rPr lang="en-GB" dirty="0"/>
              <a:t>Dissect distinct association signals (conditional analysis) and then construct credible set for each signal.</a:t>
            </a:r>
          </a:p>
          <a:p>
            <a:pPr lvl="1"/>
            <a:r>
              <a:rPr lang="en-GB" dirty="0"/>
              <a:t>Utilise approaches that can allow for multiple causal variants at a locus.</a:t>
            </a:r>
          </a:p>
          <a:p>
            <a:r>
              <a:rPr lang="en-GB" dirty="0"/>
              <a:t>Trans-ancestry fine-mapping can improve localisation of causal variants.</a:t>
            </a:r>
          </a:p>
          <a:p>
            <a:r>
              <a:rPr lang="en-GB" dirty="0" err="1"/>
              <a:t>Colocalisation</a:t>
            </a:r>
            <a:r>
              <a:rPr lang="en-GB" dirty="0"/>
              <a:t> of association signals with </a:t>
            </a:r>
            <a:r>
              <a:rPr lang="en-GB" dirty="0" err="1"/>
              <a:t>eQTL</a:t>
            </a:r>
            <a:r>
              <a:rPr lang="en-GB" dirty="0"/>
              <a:t> in disease/trait relevant tissues can implicate causal genes.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0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b="-815"/>
          <a:stretch/>
        </p:blipFill>
        <p:spPr bwMode="auto">
          <a:xfrm>
            <a:off x="755471" y="634438"/>
            <a:ext cx="756094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733256"/>
            <a:ext cx="7626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54" y="6556201"/>
            <a:ext cx="5086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ctr"/>
            <a:r>
              <a:rPr lang="en-GB" b="1" i="1" dirty="0">
                <a:solidFill>
                  <a:srgbClr val="FF0000"/>
                </a:solidFill>
                <a:latin typeface="+mn-lt"/>
              </a:rPr>
              <a:t>CILP2</a:t>
            </a:r>
            <a:r>
              <a:rPr lang="en-GB" b="1" dirty="0">
                <a:solidFill>
                  <a:srgbClr val="FF0000"/>
                </a:solidFill>
                <a:latin typeface="+mn-lt"/>
              </a:rPr>
              <a:t> locus and type 2 diabetes</a:t>
            </a:r>
          </a:p>
        </p:txBody>
      </p:sp>
      <p:sp>
        <p:nvSpPr>
          <p:cNvPr id="5" name="Oval 4"/>
          <p:cNvSpPr/>
          <p:nvPr/>
        </p:nvSpPr>
        <p:spPr>
          <a:xfrm>
            <a:off x="5654972" y="4379960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40512" y="4130792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211960" y="3691880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5F1D-9131-468D-A2A5-CB13C522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Do we have evidence of multiple causal variants at a locus?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2F51-1B1F-4337-B4CA-B28B0E46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914524"/>
            <a:ext cx="8597900" cy="484822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Typical to first dissect association signals at GWAS loci that reflect different underlying causal variants.</a:t>
            </a:r>
          </a:p>
          <a:p>
            <a:r>
              <a:rPr lang="en-GB" dirty="0"/>
              <a:t>Can be achieved through conditional analysis: include genotypes at SNP with strongest association signal as a covariate.</a:t>
            </a:r>
          </a:p>
          <a:p>
            <a:r>
              <a:rPr lang="en-GB" dirty="0"/>
              <a:t>Iterative “forward” selection: add SNP with strongest association signal as additional covariate until there is no residual association.</a:t>
            </a:r>
          </a:p>
          <a:p>
            <a:r>
              <a:rPr lang="en-GB" dirty="0"/>
              <a:t>Approximate conditional analyses implemented in GCTA software:</a:t>
            </a:r>
          </a:p>
          <a:p>
            <a:pPr lvl="1"/>
            <a:r>
              <a:rPr lang="en-GB" dirty="0"/>
              <a:t>Individual level genotype data not required: association summary statistics.</a:t>
            </a:r>
          </a:p>
          <a:p>
            <a:pPr lvl="1"/>
            <a:r>
              <a:rPr lang="en-GB" dirty="0"/>
              <a:t>Reference genotype dataset for LD: correlation between test statistics in joint model.</a:t>
            </a:r>
          </a:p>
          <a:p>
            <a:pPr lvl="1"/>
            <a:r>
              <a:rPr lang="en-GB" dirty="0"/>
              <a:t>Implements backward selection to identify index SNPs for each distinct association signal.</a:t>
            </a:r>
          </a:p>
        </p:txBody>
      </p:sp>
    </p:spTree>
    <p:extLst>
      <p:ext uri="{BB962C8B-B14F-4D97-AF65-F5344CB8AC3E}">
        <p14:creationId xmlns:p14="http://schemas.microsoft.com/office/powerpoint/2010/main" val="21364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65126"/>
            <a:ext cx="83820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Dissecting T2D association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/>
              <a:t>Total of 27,206 T2D cases and 57,574 controls from 23 studies of European ancestry, genotyped with the </a:t>
            </a:r>
            <a:r>
              <a:rPr lang="en-GB" dirty="0" err="1"/>
              <a:t>Metabochip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Custom </a:t>
            </a:r>
            <a:r>
              <a:rPr lang="en-GB" dirty="0" err="1"/>
              <a:t>iSELECT</a:t>
            </a:r>
            <a:r>
              <a:rPr lang="en-GB" dirty="0"/>
              <a:t> array containing ~195K SNPs, designed to support large-scale follow-up of putative associations for T2D and other metabolic and cardiovascular traits.</a:t>
            </a:r>
          </a:p>
          <a:p>
            <a:pPr lvl="1"/>
            <a:r>
              <a:rPr lang="en-GB" dirty="0"/>
              <a:t>High-density coverage of variation from 1000 Genomes Project pilot data in 180 fine-mapping regions overlapping 39 established loci for T2D susceptibility.</a:t>
            </a:r>
          </a:p>
          <a:p>
            <a:r>
              <a:rPr lang="en-GB" dirty="0"/>
              <a:t>Evaluate the evidence for multiple signals of association at established T2D susceptibility loci.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1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Approximate conditional analysis undertaken using the GCTA software using 3,298 cases and 3,708 controls from </a:t>
            </a:r>
            <a:r>
              <a:rPr lang="en-GB" dirty="0" err="1"/>
              <a:t>GoDARTS</a:t>
            </a:r>
            <a:r>
              <a:rPr lang="en-GB" dirty="0"/>
              <a:t> as reference.</a:t>
            </a:r>
          </a:p>
          <a:p>
            <a:r>
              <a:rPr lang="en-GB" i="1" dirty="0"/>
              <a:t>In </a:t>
            </a:r>
            <a:r>
              <a:rPr lang="en-GB" i="1" dirty="0" err="1"/>
              <a:t>silico</a:t>
            </a:r>
            <a:r>
              <a:rPr lang="en-GB" i="1" dirty="0"/>
              <a:t> </a:t>
            </a:r>
            <a:r>
              <a:rPr lang="en-GB" dirty="0"/>
              <a:t>replication of association signals in an additional 19,662 T2D cases and 115,140 controls of European ancestry (combined meta-analysis </a:t>
            </a:r>
            <a:r>
              <a:rPr lang="en-GB" i="1" dirty="0"/>
              <a:t>p</a:t>
            </a:r>
            <a:r>
              <a:rPr lang="en-GB" dirty="0"/>
              <a:t>&lt;10</a:t>
            </a:r>
            <a:r>
              <a:rPr lang="en-GB" baseline="30000" dirty="0"/>
              <a:t>-5</a:t>
            </a:r>
            <a:r>
              <a:rPr lang="en-GB" dirty="0"/>
              <a:t>).</a:t>
            </a:r>
          </a:p>
          <a:p>
            <a:r>
              <a:rPr lang="en-GB" dirty="0"/>
              <a:t>Confirmation of association signals through exact conditional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7149CF-6ECA-4611-BF5C-2D88F2AB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6"/>
            <a:ext cx="83820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Dissecting T2D association signals</a:t>
            </a:r>
          </a:p>
        </p:txBody>
      </p:sp>
    </p:spTree>
    <p:extLst>
      <p:ext uri="{BB962C8B-B14F-4D97-AF65-F5344CB8AC3E}">
        <p14:creationId xmlns:p14="http://schemas.microsoft.com/office/powerpoint/2010/main" val="35927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856615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Five signals of association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KCNQ1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77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 bwMode="auto">
          <a:xfrm>
            <a:off x="2375756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24812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668344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2260" y="1564412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rs458069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72758" y="1558888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rs74046911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9672" y="1564412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rs2237895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6" y="4117043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85" y="4117043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1766040" y="4185084"/>
            <a:ext cx="396044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133737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chr11:2692322:D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574352" y="4185084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1960" y="4140233"/>
            <a:ext cx="8023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rs2283220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FDB6B-33B5-47CB-B16B-23E8C5CD5AF8}"/>
              </a:ext>
            </a:extLst>
          </p:cNvPr>
          <p:cNvSpPr txBox="1"/>
          <p:nvPr/>
        </p:nvSpPr>
        <p:spPr>
          <a:xfrm>
            <a:off x="6250616" y="4293096"/>
            <a:ext cx="255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that each signal is driven by a different underlying causal variant.</a:t>
            </a:r>
          </a:p>
        </p:txBody>
      </p:sp>
    </p:spTree>
    <p:extLst>
      <p:ext uri="{BB962C8B-B14F-4D97-AF65-F5344CB8AC3E}">
        <p14:creationId xmlns:p14="http://schemas.microsoft.com/office/powerpoint/2010/main" val="19020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Localisation of causal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Evaluate fine-mapping resolution on basis of statistical evidence of association by construction of “credible sets” of variants in each signal.</a:t>
            </a:r>
          </a:p>
          <a:p>
            <a:r>
              <a:rPr lang="en-GB" dirty="0"/>
              <a:t>Posterior probability of “causality” for each variant.</a:t>
            </a:r>
          </a:p>
          <a:p>
            <a:r>
              <a:rPr lang="en-GB" dirty="0"/>
              <a:t>Identify smallest set of variants that account for 95% (99%) of the probability of causality: 95% (99%) credible set. </a:t>
            </a:r>
          </a:p>
          <a:p>
            <a:r>
              <a:rPr lang="en-GB" dirty="0"/>
              <a:t>Smaller credible sets (number of variants and/or genomic interval covered) correspond to greater fine-mapping resolution.</a:t>
            </a:r>
          </a:p>
        </p:txBody>
      </p:sp>
    </p:spTree>
    <p:extLst>
      <p:ext uri="{BB962C8B-B14F-4D97-AF65-F5344CB8AC3E}">
        <p14:creationId xmlns:p14="http://schemas.microsoft.com/office/powerpoint/2010/main" val="303637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798-1010-4C8E-9E6C-FC647FE1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246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Posterior probability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0D87-0B3D-44ED-9F89-BF80E0ED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7" y="1381468"/>
            <a:ext cx="8611148" cy="526931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each association signal, we require a Bayes’ factor in favour of association for each variant.</a:t>
            </a:r>
          </a:p>
          <a:p>
            <a:pPr lvl="1"/>
            <a:r>
              <a:rPr lang="en-GB" dirty="0"/>
              <a:t>Can be obtained directly from SNPTEST.</a:t>
            </a:r>
          </a:p>
          <a:p>
            <a:pPr lvl="1"/>
            <a:r>
              <a:rPr lang="en-GB" dirty="0"/>
              <a:t>Can be approximated on the basis of association summary statistics via Wakefield approach: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Effect size </a:t>
            </a:r>
            <a:r>
              <a:rPr lang="el-GR" dirty="0"/>
              <a:t>β</a:t>
            </a:r>
            <a:r>
              <a:rPr lang="en-GB" dirty="0"/>
              <a:t> and corresponding variance V.</a:t>
            </a:r>
          </a:p>
          <a:p>
            <a:pPr lvl="1"/>
            <a:r>
              <a:rPr lang="en-GB" dirty="0"/>
              <a:t>Prior variance of effect size ω: typically taken to be 0.04 for binary traits.</a:t>
            </a:r>
          </a:p>
          <a:p>
            <a:r>
              <a:rPr lang="en-GB" dirty="0"/>
              <a:t>Posterior probability of causality then given by: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incorporate prior probability of causality.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DCF16-514C-4C97-834B-C93B94FF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9" y="2910765"/>
            <a:ext cx="2667000" cy="68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F37C6-DD68-462F-B98B-D00DC6CA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5" y="5029054"/>
            <a:ext cx="1422400" cy="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1340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Fine-mapping  GWAS loci</vt:lpstr>
      <vt:lpstr>Characterising GWAS loci</vt:lpstr>
      <vt:lpstr>CILP2 locus and type 2 diabetes</vt:lpstr>
      <vt:lpstr>Do we have evidence of multiple causal variants at a locus?</vt:lpstr>
      <vt:lpstr>Dissecting T2D association signals</vt:lpstr>
      <vt:lpstr>Dissecting T2D association signals</vt:lpstr>
      <vt:lpstr>Five signals of association at KCNQ1</vt:lpstr>
      <vt:lpstr>Localisation of causal variants</vt:lpstr>
      <vt:lpstr>Posterior probability of causality</vt:lpstr>
      <vt:lpstr>Alternative approaches to fine-mapping causal variants</vt:lpstr>
      <vt:lpstr>Trans-ancestry fine-mapping</vt:lpstr>
      <vt:lpstr>Trans-ancestry fine-mapping</vt:lpstr>
      <vt:lpstr>Trans-ancestry fine-mapping</vt:lpstr>
      <vt:lpstr>Trans-ancestry fine-mapping</vt:lpstr>
      <vt:lpstr>Trans-ancestry meta-regression</vt:lpstr>
      <vt:lpstr>Fine-mapping four T2D susceptibility loci</vt:lpstr>
      <vt:lpstr>Improved fine-mapping at CDKAL1</vt:lpstr>
      <vt:lpstr>Improved fine-mapping at CDKAL1</vt:lpstr>
      <vt:lpstr>A note on trans-ancestry  fine-mapping</vt:lpstr>
      <vt:lpstr>Expression quantitative trait loci</vt:lpstr>
      <vt:lpstr>Colocalisation</vt:lpstr>
      <vt:lpstr>Lipids and LCL expression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Morris</dc:creator>
  <cp:lastModifiedBy>Andrew Morris</cp:lastModifiedBy>
  <cp:revision>50</cp:revision>
  <dcterms:created xsi:type="dcterms:W3CDTF">2017-08-24T14:50:13Z</dcterms:created>
  <dcterms:modified xsi:type="dcterms:W3CDTF">2023-09-06T07:50:18Z</dcterms:modified>
</cp:coreProperties>
</file>