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66" r:id="rId5"/>
    <p:sldId id="258" r:id="rId6"/>
    <p:sldId id="259" r:id="rId7"/>
    <p:sldId id="260" r:id="rId8"/>
    <p:sldId id="261" r:id="rId9"/>
    <p:sldId id="262" r:id="rId10"/>
    <p:sldId id="268" r:id="rId11"/>
    <p:sldId id="270"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42" d="100"/>
          <a:sy n="42" d="100"/>
        </p:scale>
        <p:origin x="72" y="8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5ADEB5C-151A-40EB-B5B9-38236AC616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818993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DEB5C-151A-40EB-B5B9-38236AC616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1871972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DEB5C-151A-40EB-B5B9-38236AC616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2830137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ADEB5C-151A-40EB-B5B9-38236AC616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1288787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5ADEB5C-151A-40EB-B5B9-38236AC616AD}"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263995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5ADEB5C-151A-40EB-B5B9-38236AC616AD}"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4237192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ADEB5C-151A-40EB-B5B9-38236AC616AD}" type="datetimeFigureOut">
              <a:rPr lang="en-US" smtClean="0"/>
              <a:t>3/12/2025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4199608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ADEB5C-151A-40EB-B5B9-38236AC616AD}" type="datetimeFigureOut">
              <a:rPr lang="en-US" smtClean="0"/>
              <a:t>3/12/2025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414768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ADEB5C-151A-40EB-B5B9-38236AC616AD}" type="datetimeFigureOut">
              <a:rPr lang="en-US" smtClean="0"/>
              <a:t>3/12/2025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521167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DEB5C-151A-40EB-B5B9-38236AC616AD}"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100440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ADEB5C-151A-40EB-B5B9-38236AC616AD}"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7C0952-E0F5-47AF-B1D9-63C166119E33}" type="slidenum">
              <a:rPr lang="en-US" smtClean="0"/>
              <a:t>‹#›</a:t>
            </a:fld>
            <a:endParaRPr lang="en-US"/>
          </a:p>
        </p:txBody>
      </p:sp>
    </p:spTree>
    <p:extLst>
      <p:ext uri="{BB962C8B-B14F-4D97-AF65-F5344CB8AC3E}">
        <p14:creationId xmlns:p14="http://schemas.microsoft.com/office/powerpoint/2010/main" val="188118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DEB5C-151A-40EB-B5B9-38236AC616AD}" type="datetimeFigureOut">
              <a:rPr lang="en-US" smtClean="0"/>
              <a:t>3/12/2025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C0952-E0F5-47AF-B1D9-63C166119E33}" type="slidenum">
              <a:rPr lang="en-US" smtClean="0"/>
              <a:t>‹#›</a:t>
            </a:fld>
            <a:endParaRPr lang="en-US"/>
          </a:p>
        </p:txBody>
      </p:sp>
    </p:spTree>
    <p:extLst>
      <p:ext uri="{BB962C8B-B14F-4D97-AF65-F5344CB8AC3E}">
        <p14:creationId xmlns:p14="http://schemas.microsoft.com/office/powerpoint/2010/main" val="622004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6840" y="2128203"/>
            <a:ext cx="9144000" cy="2387600"/>
          </a:xfrm>
        </p:spPr>
        <p:txBody>
          <a:bodyPr>
            <a:noAutofit/>
          </a:bodyPr>
          <a:lstStyle/>
          <a:p>
            <a:r>
              <a:rPr lang="en-US" sz="3200" b="1" dirty="0" smtClean="0"/>
              <a:t>Title:</a:t>
            </a:r>
            <a:r>
              <a:rPr lang="en-US" sz="3200" dirty="0" smtClean="0"/>
              <a:t> Fundamentals of Computer Design</a:t>
            </a:r>
            <a:br>
              <a:rPr lang="en-US" sz="3200" dirty="0" smtClean="0"/>
            </a:br>
            <a:r>
              <a:rPr lang="en-US" sz="3200" b="1" dirty="0" smtClean="0"/>
              <a:t>Subtitle:</a:t>
            </a:r>
            <a:r>
              <a:rPr lang="en-US" sz="3200" dirty="0" smtClean="0"/>
              <a:t> Chapter 1 Overview</a:t>
            </a:r>
            <a:br>
              <a:rPr lang="en-US" sz="3200" dirty="0" smtClean="0"/>
            </a:br>
            <a:r>
              <a:rPr lang="en-US" sz="3200" b="1" dirty="0" smtClean="0"/>
              <a:t>Course Name: </a:t>
            </a:r>
            <a:r>
              <a:rPr lang="en-US" sz="3200" dirty="0" smtClean="0"/>
              <a:t>BCT 2408 Computer Architecture</a:t>
            </a:r>
            <a:br>
              <a:rPr lang="en-US" sz="3200" dirty="0" smtClean="0"/>
            </a:br>
            <a:r>
              <a:rPr lang="en-US" sz="3200" b="1" dirty="0" smtClean="0"/>
              <a:t>Your Name:</a:t>
            </a:r>
            <a:r>
              <a:rPr lang="en-US" sz="3200" dirty="0" smtClean="0"/>
              <a:t> Enoch Teddy</a:t>
            </a:r>
            <a:br>
              <a:rPr lang="en-US" sz="3200" dirty="0" smtClean="0"/>
            </a:br>
            <a:r>
              <a:rPr lang="en-US" sz="3200" b="1" dirty="0" smtClean="0"/>
              <a:t>ADM NO:</a:t>
            </a:r>
            <a:r>
              <a:rPr lang="en-US" sz="3200" dirty="0" smtClean="0"/>
              <a:t> SCT212-0078/2021</a:t>
            </a:r>
            <a:endParaRPr lang="en-US" sz="3200" dirty="0"/>
          </a:p>
        </p:txBody>
      </p:sp>
    </p:spTree>
    <p:extLst>
      <p:ext uri="{BB962C8B-B14F-4D97-AF65-F5344CB8AC3E}">
        <p14:creationId xmlns:p14="http://schemas.microsoft.com/office/powerpoint/2010/main" val="559200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82245"/>
            <a:ext cx="11338560" cy="617855"/>
          </a:xfrm>
        </p:spPr>
        <p:txBody>
          <a:bodyPr>
            <a:normAutofit fontScale="90000"/>
          </a:bodyPr>
          <a:lstStyle/>
          <a:p>
            <a:r>
              <a:rPr lang="en-US" b="1" dirty="0"/>
              <a:t>Trends in Power in Integrated Circuits</a:t>
            </a:r>
            <a:endParaRPr lang="en-US" b="1" dirty="0"/>
          </a:p>
        </p:txBody>
      </p:sp>
      <p:sp>
        <p:nvSpPr>
          <p:cNvPr id="4" name="Rectangle 1"/>
          <p:cNvSpPr>
            <a:spLocks noGrp="1" noChangeArrowheads="1"/>
          </p:cNvSpPr>
          <p:nvPr>
            <p:ph idx="1"/>
          </p:nvPr>
        </p:nvSpPr>
        <p:spPr bwMode="auto">
          <a:xfrm>
            <a:off x="426720" y="887135"/>
            <a:ext cx="11338560"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FontTx/>
              <a:buChar char="•"/>
            </a:pPr>
            <a:r>
              <a:rPr lang="en-US" dirty="0"/>
              <a:t>As processors become more powerful, </a:t>
            </a:r>
            <a:r>
              <a:rPr lang="en-US" b="1" dirty="0"/>
              <a:t>power consumption</a:t>
            </a:r>
            <a:r>
              <a:rPr lang="en-US" dirty="0"/>
              <a:t> is becoming a critical design challenge, especially for high-performance and mobile </a:t>
            </a:r>
            <a:r>
              <a:rPr lang="en-US" dirty="0" smtClean="0"/>
              <a:t>systems</a:t>
            </a:r>
          </a:p>
          <a:p>
            <a:pPr marL="0" lvl="0" indent="0" eaLnBrk="0" fontAlgn="base" hangingPunct="0">
              <a:lnSpc>
                <a:spcPct val="100000"/>
              </a:lnSpc>
              <a:spcBef>
                <a:spcPct val="0"/>
              </a:spcBef>
              <a:spcAft>
                <a:spcPct val="0"/>
              </a:spcAft>
              <a:buNone/>
            </a:pPr>
            <a:r>
              <a:rPr lang="en-US" b="1" dirty="0"/>
              <a:t>Dynamic Power Consumption</a:t>
            </a:r>
            <a:r>
              <a:rPr lang="en-US" dirty="0" smtClean="0"/>
              <a:t>:</a:t>
            </a:r>
            <a:endParaRPr lang="en-US" altLang="en-US" dirty="0"/>
          </a:p>
          <a:p>
            <a:pPr marL="0" lvl="0" indent="0" eaLnBrk="0" fontAlgn="base" hangingPunct="0">
              <a:lnSpc>
                <a:spcPct val="100000"/>
              </a:lnSpc>
              <a:spcBef>
                <a:spcPct val="0"/>
              </a:spcBef>
              <a:spcAft>
                <a:spcPct val="0"/>
              </a:spcAft>
              <a:buFontTx/>
              <a:buChar char="•"/>
            </a:pPr>
            <a:r>
              <a:rPr lang="en-US" altLang="en-US" dirty="0"/>
              <a:t>Dynamic power is defined by the equation: </a:t>
            </a:r>
            <a:r>
              <a:rPr lang="en-US" altLang="en-US" dirty="0" smtClean="0"/>
              <a:t>P=αCV^2f where P </a:t>
            </a:r>
            <a:r>
              <a:rPr lang="en-US" altLang="en-US" dirty="0"/>
              <a:t>is power, </a:t>
            </a:r>
            <a:r>
              <a:rPr lang="en-US" altLang="en-US" dirty="0" smtClean="0"/>
              <a:t>α-alpha </a:t>
            </a:r>
            <a:r>
              <a:rPr lang="en-US" altLang="en-US" dirty="0"/>
              <a:t>is the switching activity factor, </a:t>
            </a:r>
            <a:r>
              <a:rPr lang="en-US" altLang="en-US" dirty="0" smtClean="0"/>
              <a:t>C </a:t>
            </a:r>
            <a:r>
              <a:rPr lang="en-US" altLang="en-US" dirty="0"/>
              <a:t>is the capacitance, </a:t>
            </a:r>
            <a:r>
              <a:rPr lang="en-US" altLang="en-US" dirty="0" smtClean="0"/>
              <a:t>V </a:t>
            </a:r>
            <a:r>
              <a:rPr lang="en-US" altLang="en-US" dirty="0"/>
              <a:t>is the voltage, and </a:t>
            </a:r>
            <a:r>
              <a:rPr lang="en-US" altLang="en-US" dirty="0" smtClean="0"/>
              <a:t>f </a:t>
            </a:r>
            <a:r>
              <a:rPr lang="en-US" altLang="en-US" dirty="0"/>
              <a:t>is the frequency. </a:t>
            </a:r>
          </a:p>
          <a:p>
            <a:pPr marL="0" lvl="0" indent="0" eaLnBrk="0" fontAlgn="base" hangingPunct="0">
              <a:lnSpc>
                <a:spcPct val="100000"/>
              </a:lnSpc>
              <a:spcBef>
                <a:spcPct val="0"/>
              </a:spcBef>
              <a:spcAft>
                <a:spcPct val="0"/>
              </a:spcAft>
              <a:buFontTx/>
              <a:buChar char="•"/>
            </a:pPr>
            <a:r>
              <a:rPr lang="en-US" altLang="en-US" dirty="0"/>
              <a:t>As </a:t>
            </a:r>
            <a:r>
              <a:rPr lang="en-US" altLang="en-US" b="1" dirty="0"/>
              <a:t>clock frequency</a:t>
            </a:r>
            <a:r>
              <a:rPr lang="en-US" altLang="en-US" dirty="0"/>
              <a:t> and </a:t>
            </a:r>
            <a:r>
              <a:rPr lang="en-US" altLang="en-US" b="1" dirty="0"/>
              <a:t>voltage</a:t>
            </a:r>
            <a:r>
              <a:rPr lang="en-US" altLang="en-US" dirty="0"/>
              <a:t> increase, dynamic power consumption increases exponentially </a:t>
            </a:r>
          </a:p>
          <a:p>
            <a:pPr marL="0" lvl="0" indent="0" eaLnBrk="0" fontAlgn="base" hangingPunct="0">
              <a:lnSpc>
                <a:spcPct val="100000"/>
              </a:lnSpc>
              <a:spcBef>
                <a:spcPct val="0"/>
              </a:spcBef>
              <a:spcAft>
                <a:spcPct val="0"/>
              </a:spcAft>
              <a:buFontTx/>
              <a:buChar char="•"/>
            </a:pPr>
            <a:r>
              <a:rPr lang="en-US" b="1" dirty="0"/>
              <a:t>Static Power Consumption</a:t>
            </a:r>
            <a:r>
              <a:rPr lang="en-US" dirty="0" smtClean="0"/>
              <a:t>:</a:t>
            </a:r>
          </a:p>
          <a:p>
            <a:pPr marL="0" lvl="0" indent="0" eaLnBrk="0" fontAlgn="base" hangingPunct="0">
              <a:lnSpc>
                <a:spcPct val="100000"/>
              </a:lnSpc>
              <a:spcBef>
                <a:spcPct val="0"/>
              </a:spcBef>
              <a:spcAft>
                <a:spcPct val="0"/>
              </a:spcAft>
              <a:buFontTx/>
              <a:buChar char="•"/>
            </a:pPr>
            <a:r>
              <a:rPr lang="en-US" altLang="en-US" b="1" dirty="0"/>
              <a:t>Leakage currents</a:t>
            </a:r>
            <a:r>
              <a:rPr lang="en-US" altLang="en-US" dirty="0"/>
              <a:t> occur even when the transistor is off, increasing with shrinking transistor sizes. </a:t>
            </a:r>
          </a:p>
          <a:p>
            <a:pPr marL="0" lvl="0" indent="0" eaLnBrk="0" fontAlgn="base" hangingPunct="0">
              <a:lnSpc>
                <a:spcPct val="100000"/>
              </a:lnSpc>
              <a:spcBef>
                <a:spcPct val="0"/>
              </a:spcBef>
              <a:spcAft>
                <a:spcPct val="0"/>
              </a:spcAft>
              <a:buFontTx/>
              <a:buChar char="•"/>
            </a:pPr>
            <a:r>
              <a:rPr lang="en-US" altLang="en-US" dirty="0"/>
              <a:t>Techniques such as </a:t>
            </a:r>
            <a:r>
              <a:rPr lang="en-US" altLang="en-US" b="1" dirty="0"/>
              <a:t>multi-threshold CMOS</a:t>
            </a:r>
            <a:r>
              <a:rPr lang="en-US" altLang="en-US" dirty="0"/>
              <a:t> (MTCMOS) and </a:t>
            </a:r>
            <a:r>
              <a:rPr lang="en-US" altLang="en-US" b="1" dirty="0"/>
              <a:t>power gating</a:t>
            </a:r>
            <a:r>
              <a:rPr lang="en-US" altLang="en-US" dirty="0"/>
              <a:t> are used to reduce leakage power. </a:t>
            </a:r>
          </a:p>
          <a:p>
            <a:pPr marL="0" lvl="0" indent="0" eaLnBrk="0" fontAlgn="base" hangingPunct="0">
              <a:lnSpc>
                <a:spcPct val="100000"/>
              </a:lnSpc>
              <a:spcBef>
                <a:spcPct val="0"/>
              </a:spcBef>
              <a:spcAft>
                <a:spcPct val="0"/>
              </a:spcAft>
              <a:buNone/>
            </a:pP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500628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82245"/>
            <a:ext cx="11338560" cy="617855"/>
          </a:xfrm>
        </p:spPr>
        <p:txBody>
          <a:bodyPr>
            <a:normAutofit fontScale="90000"/>
          </a:bodyPr>
          <a:lstStyle/>
          <a:p>
            <a:r>
              <a:rPr lang="en-US" b="1" dirty="0"/>
              <a:t>Trends in Power in Integrated Circuits</a:t>
            </a:r>
            <a:endParaRPr lang="en-US" b="1" dirty="0"/>
          </a:p>
        </p:txBody>
      </p:sp>
      <p:sp>
        <p:nvSpPr>
          <p:cNvPr id="4" name="Rectangle 1"/>
          <p:cNvSpPr>
            <a:spLocks noGrp="1" noChangeArrowheads="1"/>
          </p:cNvSpPr>
          <p:nvPr>
            <p:ph idx="1"/>
          </p:nvPr>
        </p:nvSpPr>
        <p:spPr bwMode="auto">
          <a:xfrm>
            <a:off x="426720" y="1092220"/>
            <a:ext cx="1133856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b="1" dirty="0" smtClean="0"/>
              <a:t>Power </a:t>
            </a:r>
            <a:r>
              <a:rPr lang="en-US" b="1" dirty="0"/>
              <a:t>Management Techniques</a:t>
            </a:r>
            <a:r>
              <a:rPr lang="en-US" dirty="0" smtClean="0"/>
              <a:t>:</a:t>
            </a:r>
          </a:p>
          <a:p>
            <a:pPr marL="0" lvl="0" indent="0" eaLnBrk="0" fontAlgn="base" hangingPunct="0">
              <a:lnSpc>
                <a:spcPct val="100000"/>
              </a:lnSpc>
              <a:spcBef>
                <a:spcPct val="0"/>
              </a:spcBef>
              <a:spcAft>
                <a:spcPct val="0"/>
              </a:spcAft>
              <a:buNone/>
            </a:pPr>
            <a:r>
              <a:rPr lang="en-US" b="1" dirty="0"/>
              <a:t>Dynamic Voltage and Frequency Scaling (DVFS)</a:t>
            </a:r>
            <a:r>
              <a:rPr lang="en-US" dirty="0"/>
              <a:t>: By lowering the frequency and voltage during idle or low-demand periods, power consumption can be significantly reduced</a:t>
            </a:r>
            <a:r>
              <a:rPr lang="en-US" dirty="0" smtClean="0"/>
              <a:t>.</a:t>
            </a:r>
          </a:p>
          <a:p>
            <a:pPr marL="0" lvl="0" indent="0" eaLnBrk="0" fontAlgn="base" hangingPunct="0">
              <a:lnSpc>
                <a:spcPct val="100000"/>
              </a:lnSpc>
              <a:spcBef>
                <a:spcPct val="0"/>
              </a:spcBef>
              <a:spcAft>
                <a:spcPct val="0"/>
              </a:spcAft>
              <a:buNone/>
            </a:pPr>
            <a:r>
              <a:rPr lang="en-US" b="1" dirty="0"/>
              <a:t>Clock Gating</a:t>
            </a:r>
            <a:r>
              <a:rPr lang="en-US" dirty="0"/>
              <a:t>: This technique disables the clock signal to portions of the circuit that are not in use, thus reducing dynamic power consumption</a:t>
            </a:r>
            <a:r>
              <a:rPr lang="en-US" dirty="0" smtClean="0"/>
              <a:t>.</a:t>
            </a:r>
          </a:p>
          <a:p>
            <a:pPr marL="0" lvl="0" indent="0" eaLnBrk="0" fontAlgn="base" hangingPunct="0">
              <a:lnSpc>
                <a:spcPct val="100000"/>
              </a:lnSpc>
              <a:spcBef>
                <a:spcPct val="0"/>
              </a:spcBef>
              <a:spcAft>
                <a:spcPct val="0"/>
              </a:spcAft>
              <a:buNone/>
            </a:pP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143797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82245"/>
            <a:ext cx="11338560" cy="617855"/>
          </a:xfrm>
        </p:spPr>
        <p:txBody>
          <a:bodyPr>
            <a:normAutofit fontScale="90000"/>
          </a:bodyPr>
          <a:lstStyle/>
          <a:p>
            <a:r>
              <a:rPr lang="en-US" b="1" dirty="0"/>
              <a:t>Trends in Cost</a:t>
            </a:r>
            <a:endParaRPr lang="en-US" b="1" dirty="0"/>
          </a:p>
        </p:txBody>
      </p:sp>
      <p:sp>
        <p:nvSpPr>
          <p:cNvPr id="4" name="Rectangle 1"/>
          <p:cNvSpPr>
            <a:spLocks noGrp="1" noChangeArrowheads="1"/>
          </p:cNvSpPr>
          <p:nvPr>
            <p:ph idx="1"/>
          </p:nvPr>
        </p:nvSpPr>
        <p:spPr bwMode="auto">
          <a:xfrm>
            <a:off x="300082" y="800100"/>
            <a:ext cx="1133856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b="1" dirty="0"/>
              <a:t>Cost</a:t>
            </a:r>
            <a:r>
              <a:rPr lang="en-US" dirty="0"/>
              <a:t> is influenced by various factors, including manufacturing technology, scale, and power consumption.</a:t>
            </a:r>
            <a:endParaRPr lang="en-US" b="1" dirty="0" smtClean="0"/>
          </a:p>
          <a:p>
            <a:pPr marL="0" lvl="0" indent="0" eaLnBrk="0" fontAlgn="base" hangingPunct="0">
              <a:lnSpc>
                <a:spcPct val="100000"/>
              </a:lnSpc>
              <a:spcBef>
                <a:spcPct val="0"/>
              </a:spcBef>
              <a:spcAft>
                <a:spcPct val="0"/>
              </a:spcAft>
              <a:buNone/>
            </a:pPr>
            <a:r>
              <a:rPr lang="en-US" b="1" dirty="0"/>
              <a:t>Cost Reduction</a:t>
            </a:r>
            <a:r>
              <a:rPr lang="en-US" dirty="0" smtClean="0"/>
              <a:t>:</a:t>
            </a:r>
          </a:p>
          <a:p>
            <a:pPr marL="0" lvl="0" indent="0" eaLnBrk="0" fontAlgn="base" hangingPunct="0">
              <a:lnSpc>
                <a:spcPct val="100000"/>
              </a:lnSpc>
              <a:spcBef>
                <a:spcPct val="0"/>
              </a:spcBef>
              <a:spcAft>
                <a:spcPct val="0"/>
              </a:spcAft>
              <a:buFontTx/>
              <a:buChar char="•"/>
            </a:pPr>
            <a:r>
              <a:rPr lang="en-US" altLang="en-US" b="1" dirty="0"/>
              <a:t>Moore’s Law</a:t>
            </a:r>
            <a:r>
              <a:rPr lang="en-US" altLang="en-US" dirty="0"/>
              <a:t> drives cost reduction through increased transistor density, leading to cheaper and more powerful chips. </a:t>
            </a:r>
            <a:endParaRPr lang="en-US" altLang="en-US" dirty="0" smtClean="0"/>
          </a:p>
          <a:p>
            <a:pPr marL="0" lvl="0" indent="0" eaLnBrk="0" fontAlgn="base" hangingPunct="0">
              <a:lnSpc>
                <a:spcPct val="100000"/>
              </a:lnSpc>
              <a:spcBef>
                <a:spcPct val="0"/>
              </a:spcBef>
              <a:spcAft>
                <a:spcPct val="0"/>
              </a:spcAft>
              <a:buFontTx/>
              <a:buChar char="•"/>
            </a:pPr>
            <a:r>
              <a:rPr lang="en-US" b="1" dirty="0"/>
              <a:t>Manufacturing Advances</a:t>
            </a:r>
            <a:r>
              <a:rPr lang="en-US" dirty="0"/>
              <a:t>: Modern semiconductor fabrication techniques allow for greater yield, reducing the cost per chip</a:t>
            </a:r>
            <a:r>
              <a:rPr lang="en-US" dirty="0" smtClean="0"/>
              <a:t>.</a:t>
            </a:r>
          </a:p>
          <a:p>
            <a:pPr marL="0" lvl="0" indent="0" eaLnBrk="0" fontAlgn="base" hangingPunct="0">
              <a:lnSpc>
                <a:spcPct val="100000"/>
              </a:lnSpc>
              <a:spcBef>
                <a:spcPct val="0"/>
              </a:spcBef>
              <a:spcAft>
                <a:spcPct val="0"/>
              </a:spcAft>
              <a:buFontTx/>
              <a:buChar char="•"/>
            </a:pPr>
            <a:r>
              <a:rPr lang="en-US" b="1" dirty="0"/>
              <a:t>Economies of Scale</a:t>
            </a:r>
            <a:r>
              <a:rPr lang="en-US" dirty="0" smtClean="0"/>
              <a:t>:</a:t>
            </a:r>
          </a:p>
          <a:p>
            <a:pPr marL="0" lvl="0" indent="0" eaLnBrk="0" fontAlgn="base" hangingPunct="0">
              <a:lnSpc>
                <a:spcPct val="100000"/>
              </a:lnSpc>
              <a:spcBef>
                <a:spcPct val="0"/>
              </a:spcBef>
              <a:spcAft>
                <a:spcPct val="0"/>
              </a:spcAft>
              <a:buNone/>
            </a:pPr>
            <a:r>
              <a:rPr lang="en-US" dirty="0"/>
              <a:t>As production volume increases, the per-chip cost decreases due to the fixed cost of semiconductor </a:t>
            </a:r>
            <a:r>
              <a:rPr lang="en-US" dirty="0" err="1"/>
              <a:t>fabs</a:t>
            </a:r>
            <a:r>
              <a:rPr lang="en-US" dirty="0"/>
              <a:t> being spread over a larger number of </a:t>
            </a:r>
            <a:r>
              <a:rPr lang="en-US" dirty="0" smtClean="0"/>
              <a:t>chips.</a:t>
            </a:r>
          </a:p>
          <a:p>
            <a:pPr marL="0" lvl="0" indent="0" eaLnBrk="0" fontAlgn="base" hangingPunct="0">
              <a:lnSpc>
                <a:spcPct val="100000"/>
              </a:lnSpc>
              <a:spcBef>
                <a:spcPct val="0"/>
              </a:spcBef>
              <a:spcAft>
                <a:spcPct val="0"/>
              </a:spcAft>
              <a:buNone/>
            </a:pPr>
            <a:r>
              <a:rPr lang="en-US" b="1" dirty="0"/>
              <a:t>Cost of Power</a:t>
            </a:r>
            <a:r>
              <a:rPr lang="en-US" dirty="0" smtClean="0"/>
              <a:t>:</a:t>
            </a:r>
          </a:p>
          <a:p>
            <a:pPr marL="0" lvl="0" indent="0" eaLnBrk="0" fontAlgn="base" hangingPunct="0">
              <a:lnSpc>
                <a:spcPct val="100000"/>
              </a:lnSpc>
              <a:spcBef>
                <a:spcPct val="0"/>
              </a:spcBef>
              <a:spcAft>
                <a:spcPct val="0"/>
              </a:spcAft>
              <a:buNone/>
            </a:pPr>
            <a:r>
              <a:rPr lang="en-US" dirty="0"/>
              <a:t>Energy-efficient systems are increasingly critical in data centers and consumer devices to lower the long-term operational cost</a:t>
            </a:r>
            <a:r>
              <a:rPr lang="en-US" dirty="0" smtClean="0"/>
              <a:t>.</a:t>
            </a: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33591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82245"/>
            <a:ext cx="11338560" cy="617855"/>
          </a:xfrm>
        </p:spPr>
        <p:txBody>
          <a:bodyPr>
            <a:normAutofit fontScale="90000"/>
          </a:bodyPr>
          <a:lstStyle/>
          <a:p>
            <a:r>
              <a:rPr lang="en-US" b="1" dirty="0" smtClean="0"/>
              <a:t>Introduction to Computer Architecture</a:t>
            </a:r>
            <a:endParaRPr lang="en-US" b="1" dirty="0"/>
          </a:p>
        </p:txBody>
      </p:sp>
      <p:sp>
        <p:nvSpPr>
          <p:cNvPr id="4" name="Rectangle 1"/>
          <p:cNvSpPr>
            <a:spLocks noGrp="1" noChangeArrowheads="1"/>
          </p:cNvSpPr>
          <p:nvPr>
            <p:ph idx="1"/>
          </p:nvPr>
        </p:nvSpPr>
        <p:spPr bwMode="auto">
          <a:xfrm>
            <a:off x="426720" y="1045719"/>
            <a:ext cx="10980102"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What is Computer Architecture?</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rPr>
              <a:t>Computer architecture refers to the structure and organization of the components in a computer system.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rPr>
              <a:t>It includes both the hardware and software components that enable the execution </a:t>
            </a:r>
            <a:r>
              <a:rPr kumimoji="0" lang="en-US" altLang="en-US" b="0" i="0" u="none" strike="noStrike" cap="none" normalizeH="0" baseline="0" dirty="0" smtClean="0">
                <a:ln>
                  <a:noFill/>
                </a:ln>
                <a:solidFill>
                  <a:schemeClr val="tx1"/>
                </a:solidFill>
                <a:effectLst/>
                <a:latin typeface="+mj-lt"/>
              </a:rPr>
              <a:t>of</a:t>
            </a:r>
            <a:r>
              <a:rPr kumimoji="0" lang="en-US" altLang="en-US" b="0" i="0" u="none" strike="noStrike" cap="none" normalizeH="0" baseline="0" dirty="0" smtClean="0">
                <a:ln>
                  <a:noFill/>
                </a:ln>
                <a:solidFill>
                  <a:schemeClr val="tx1"/>
                </a:solidFill>
                <a:effectLst/>
              </a:rPr>
              <a:t> programs.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Key Focus Areas:</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rPr>
              <a:t>Performance</a:t>
            </a:r>
            <a:r>
              <a:rPr kumimoji="0" lang="en-US" altLang="en-US" b="0" i="0" u="none" strike="noStrike" cap="none" normalizeH="0" baseline="0" dirty="0" smtClean="0">
                <a:ln>
                  <a:noFill/>
                </a:ln>
                <a:solidFill>
                  <a:schemeClr val="tx1"/>
                </a:solidFill>
                <a:effectLst/>
              </a:rPr>
              <a:t>: Achieving desired levels of speed and efficiency.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rPr>
              <a:t>Cost</a:t>
            </a:r>
            <a:r>
              <a:rPr kumimoji="0" lang="en-US" altLang="en-US" b="0" i="0" u="none" strike="noStrike" cap="none" normalizeH="0" baseline="0" dirty="0" smtClean="0">
                <a:ln>
                  <a:noFill/>
                </a:ln>
                <a:solidFill>
                  <a:schemeClr val="tx1"/>
                </a:solidFill>
                <a:effectLst/>
              </a:rPr>
              <a:t>: Designing systems that are affordable.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rPr>
              <a:t>Power</a:t>
            </a:r>
            <a:r>
              <a:rPr kumimoji="0" lang="en-US" altLang="en-US" b="0" i="0" u="none" strike="noStrike" cap="none" normalizeH="0" baseline="0" dirty="0" smtClean="0">
                <a:ln>
                  <a:noFill/>
                </a:ln>
                <a:solidFill>
                  <a:schemeClr val="tx1"/>
                </a:solidFill>
                <a:effectLst/>
              </a:rPr>
              <a:t>: Minimizing power consumption, especially for mobile devices.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rPr>
              <a:t>Design Goals:</a:t>
            </a:r>
            <a:endParaRPr kumimoji="0" lang="en-US" altLang="en-US"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smtClean="0">
                <a:ln>
                  <a:noFill/>
                </a:ln>
                <a:solidFill>
                  <a:schemeClr val="tx1"/>
                </a:solidFill>
                <a:effectLst/>
              </a:rPr>
              <a:t>Design computers to perform tasks with high performance while maintaining energy efficiency and cost-effectiveness.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36300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82245"/>
            <a:ext cx="11338560" cy="617855"/>
          </a:xfrm>
        </p:spPr>
        <p:txBody>
          <a:bodyPr>
            <a:normAutofit fontScale="90000"/>
          </a:bodyPr>
          <a:lstStyle/>
          <a:p>
            <a:r>
              <a:rPr lang="en-US" b="1" dirty="0" smtClean="0"/>
              <a:t>Evolution of Computer Design</a:t>
            </a:r>
            <a:endParaRPr lang="en-US" b="1" dirty="0"/>
          </a:p>
        </p:txBody>
      </p:sp>
      <p:sp>
        <p:nvSpPr>
          <p:cNvPr id="4" name="Rectangle 1"/>
          <p:cNvSpPr>
            <a:spLocks noGrp="1" noChangeArrowheads="1"/>
          </p:cNvSpPr>
          <p:nvPr>
            <p:ph idx="1"/>
          </p:nvPr>
        </p:nvSpPr>
        <p:spPr bwMode="auto">
          <a:xfrm>
            <a:off x="426720" y="979291"/>
            <a:ext cx="10980102" cy="5672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smtClean="0"/>
              <a:t>Early Computers:</a:t>
            </a:r>
            <a:r>
              <a:rPr lang="en-US" dirty="0" smtClean="0"/>
              <a:t> </a:t>
            </a:r>
          </a:p>
          <a:p>
            <a:pPr lvl="1"/>
            <a:r>
              <a:rPr lang="en-US" dirty="0" smtClean="0"/>
              <a:t>Early computers like the ENIAC used vacuum tubes and were slow, large, and inefficient.</a:t>
            </a:r>
          </a:p>
          <a:p>
            <a:pPr lvl="1"/>
            <a:r>
              <a:rPr lang="en-US" dirty="0" smtClean="0"/>
              <a:t>The shift to </a:t>
            </a:r>
            <a:r>
              <a:rPr lang="en-US" b="1" dirty="0" smtClean="0"/>
              <a:t>transistors</a:t>
            </a:r>
            <a:r>
              <a:rPr lang="en-US" dirty="0" smtClean="0"/>
              <a:t> (in the 1950s) revolutionized computing, offering faster speeds and more compact designs.</a:t>
            </a:r>
          </a:p>
          <a:p>
            <a:r>
              <a:rPr lang="en-US" b="1" dirty="0" smtClean="0"/>
              <a:t>Integrated Circuits:</a:t>
            </a:r>
            <a:r>
              <a:rPr lang="en-US" dirty="0" smtClean="0"/>
              <a:t> </a:t>
            </a:r>
          </a:p>
          <a:p>
            <a:pPr lvl="1"/>
            <a:r>
              <a:rPr lang="en-US" dirty="0" smtClean="0"/>
              <a:t>The invention of </a:t>
            </a:r>
            <a:r>
              <a:rPr lang="en-US" b="1" dirty="0" smtClean="0"/>
              <a:t>integrated circuits</a:t>
            </a:r>
            <a:r>
              <a:rPr lang="en-US" dirty="0" smtClean="0"/>
              <a:t> (ICs) in the 1960s further reduced the size and cost of computers and allowed for increased reliability.</a:t>
            </a:r>
          </a:p>
          <a:p>
            <a:r>
              <a:rPr lang="en-US" b="1" dirty="0" smtClean="0"/>
              <a:t>Microprocessors:</a:t>
            </a:r>
            <a:r>
              <a:rPr lang="en-US" dirty="0" smtClean="0"/>
              <a:t> </a:t>
            </a:r>
          </a:p>
          <a:p>
            <a:pPr lvl="1"/>
            <a:r>
              <a:rPr lang="en-US" dirty="0" smtClean="0"/>
              <a:t>In the 1970s, the development of </a:t>
            </a:r>
            <a:r>
              <a:rPr lang="en-US" b="1" dirty="0" smtClean="0"/>
              <a:t>microprocessors</a:t>
            </a:r>
            <a:r>
              <a:rPr lang="en-US" dirty="0" smtClean="0"/>
              <a:t> led to the creation of personal computers, making computing accessible to individuals and small businesses.</a:t>
            </a:r>
          </a:p>
          <a:p>
            <a:r>
              <a:rPr lang="en-US" b="1" dirty="0" smtClean="0"/>
              <a:t>Modern Advancements:</a:t>
            </a:r>
            <a:r>
              <a:rPr lang="en-US" dirty="0" smtClean="0"/>
              <a:t> </a:t>
            </a:r>
          </a:p>
          <a:p>
            <a:pPr lvl="1"/>
            <a:r>
              <a:rPr lang="en-US" dirty="0" smtClean="0"/>
              <a:t>Today, </a:t>
            </a:r>
            <a:r>
              <a:rPr lang="en-US" b="1" dirty="0" smtClean="0"/>
              <a:t>multi-core processors</a:t>
            </a:r>
            <a:r>
              <a:rPr lang="en-US" dirty="0" smtClean="0"/>
              <a:t>, </a:t>
            </a:r>
            <a:r>
              <a:rPr lang="en-US" b="1" dirty="0" smtClean="0"/>
              <a:t>parallelism</a:t>
            </a:r>
            <a:r>
              <a:rPr lang="en-US" dirty="0" smtClean="0"/>
              <a:t>, and </a:t>
            </a:r>
            <a:r>
              <a:rPr lang="en-US" b="1" dirty="0" smtClean="0"/>
              <a:t>energy efficiency</a:t>
            </a:r>
            <a:r>
              <a:rPr lang="en-US" dirty="0" smtClean="0"/>
              <a:t> are the major trends in computer design.</a:t>
            </a:r>
            <a:endParaRPr lang="en-US" dirty="0"/>
          </a:p>
        </p:txBody>
      </p:sp>
    </p:spTree>
    <p:extLst>
      <p:ext uri="{BB962C8B-B14F-4D97-AF65-F5344CB8AC3E}">
        <p14:creationId xmlns:p14="http://schemas.microsoft.com/office/powerpoint/2010/main" val="1763771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460" y="176455"/>
            <a:ext cx="11338560" cy="617855"/>
          </a:xfrm>
        </p:spPr>
        <p:txBody>
          <a:bodyPr>
            <a:normAutofit fontScale="90000"/>
          </a:bodyPr>
          <a:lstStyle/>
          <a:p>
            <a:r>
              <a:rPr lang="en-US" b="1" dirty="0" smtClean="0"/>
              <a:t>Classes of Computers</a:t>
            </a:r>
            <a:endParaRPr lang="en-US" b="1" dirty="0"/>
          </a:p>
        </p:txBody>
      </p:sp>
      <p:sp>
        <p:nvSpPr>
          <p:cNvPr id="4" name="Rectangle 1"/>
          <p:cNvSpPr>
            <a:spLocks noGrp="1" noChangeArrowheads="1"/>
          </p:cNvSpPr>
          <p:nvPr>
            <p:ph idx="1"/>
          </p:nvPr>
        </p:nvSpPr>
        <p:spPr bwMode="auto">
          <a:xfrm>
            <a:off x="632460" y="848940"/>
            <a:ext cx="10706100" cy="545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dirty="0" smtClean="0"/>
              <a:t>General-Purpose Computers:</a:t>
            </a:r>
            <a:endParaRPr lang="en-US" sz="1800" dirty="0" smtClean="0"/>
          </a:p>
          <a:p>
            <a:pPr lvl="1"/>
            <a:r>
              <a:rPr lang="en-US" sz="1600" dirty="0" smtClean="0"/>
              <a:t>Can perform a wide variety of tasks. Examples: Desktops, laptops, workstations.</a:t>
            </a:r>
          </a:p>
          <a:p>
            <a:pPr lvl="1"/>
            <a:r>
              <a:rPr lang="en-US" sz="1600" dirty="0" smtClean="0"/>
              <a:t>Versatile and user-friendly but may not be optimized for specific tasks.</a:t>
            </a:r>
          </a:p>
          <a:p>
            <a:r>
              <a:rPr lang="en-US" sz="1800" b="1" dirty="0" smtClean="0"/>
              <a:t>Embedded Systems:</a:t>
            </a:r>
            <a:endParaRPr lang="en-US" sz="1800" dirty="0" smtClean="0"/>
          </a:p>
          <a:p>
            <a:pPr lvl="1"/>
            <a:r>
              <a:rPr lang="en-US" sz="1600" dirty="0" smtClean="0"/>
              <a:t>Designed for specific, often real-time, applications. Examples: Microwave ovens, cars, digital cameras, smart thermostats.</a:t>
            </a:r>
          </a:p>
          <a:p>
            <a:pPr lvl="1"/>
            <a:r>
              <a:rPr lang="en-US" sz="1600" dirty="0" smtClean="0"/>
              <a:t>These systems are energy-efficient and cost-effective but typically not very flexible in terms of functionality.</a:t>
            </a:r>
          </a:p>
          <a:p>
            <a:r>
              <a:rPr lang="en-US" sz="1800" b="1" dirty="0" smtClean="0"/>
              <a:t>Supercomputers:</a:t>
            </a:r>
            <a:endParaRPr lang="en-US" sz="1800" dirty="0" smtClean="0"/>
          </a:p>
          <a:p>
            <a:pPr lvl="1"/>
            <a:r>
              <a:rPr lang="en-US" sz="1600" dirty="0" smtClean="0"/>
              <a:t>The most powerful systems in terms of processing power. Used for highly complex computations such as climate modeling, simulations, or molecular research.</a:t>
            </a:r>
          </a:p>
          <a:p>
            <a:pPr lvl="1"/>
            <a:r>
              <a:rPr lang="en-US" sz="1600" dirty="0" smtClean="0"/>
              <a:t>Can perform billions of calculations per second.</a:t>
            </a:r>
          </a:p>
          <a:p>
            <a:r>
              <a:rPr lang="en-US" sz="1800" b="1" dirty="0" smtClean="0"/>
              <a:t>Servers:</a:t>
            </a:r>
            <a:endParaRPr lang="en-US" sz="1800" dirty="0" smtClean="0"/>
          </a:p>
          <a:p>
            <a:pPr lvl="1"/>
            <a:r>
              <a:rPr lang="en-US" sz="1600" dirty="0" smtClean="0"/>
              <a:t>Provide resources or services to other computers (clients) on a network. Examples: Web servers, file servers, database servers.</a:t>
            </a:r>
          </a:p>
          <a:p>
            <a:pPr lvl="1"/>
            <a:r>
              <a:rPr lang="en-US" sz="1600" dirty="0" smtClean="0"/>
              <a:t>Designed to handle high workloads, manage large amounts of data, and support multiple users simultaneously.</a:t>
            </a:r>
          </a:p>
          <a:p>
            <a:r>
              <a:rPr lang="en-US" sz="1800" b="1" dirty="0" smtClean="0"/>
              <a:t>Client-Server Model:</a:t>
            </a:r>
            <a:endParaRPr lang="en-US" sz="1800" dirty="0" smtClean="0"/>
          </a:p>
          <a:p>
            <a:pPr lvl="1"/>
            <a:r>
              <a:rPr lang="en-US" sz="1600" b="1" dirty="0" smtClean="0"/>
              <a:t>Clients</a:t>
            </a:r>
            <a:r>
              <a:rPr lang="en-US" sz="1600" dirty="0" smtClean="0"/>
              <a:t>: Request services from the server (e.g., web browsers, email clients).</a:t>
            </a:r>
          </a:p>
          <a:p>
            <a:pPr lvl="1"/>
            <a:r>
              <a:rPr lang="en-US" sz="1600" b="1" dirty="0" smtClean="0"/>
              <a:t>Servers</a:t>
            </a:r>
            <a:r>
              <a:rPr lang="en-US" sz="1600" dirty="0" smtClean="0"/>
              <a:t>: Provide data or services to clients (e.g., web servers, mail servers).</a:t>
            </a:r>
            <a:endParaRPr lang="en-US" sz="1600" dirty="0"/>
          </a:p>
        </p:txBody>
      </p:sp>
    </p:spTree>
    <p:extLst>
      <p:ext uri="{BB962C8B-B14F-4D97-AF65-F5344CB8AC3E}">
        <p14:creationId xmlns:p14="http://schemas.microsoft.com/office/powerpoint/2010/main" val="3520246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82245"/>
            <a:ext cx="11338560" cy="617855"/>
          </a:xfrm>
        </p:spPr>
        <p:txBody>
          <a:bodyPr>
            <a:normAutofit fontScale="90000"/>
          </a:bodyPr>
          <a:lstStyle/>
          <a:p>
            <a:r>
              <a:rPr lang="en-US" b="1" dirty="0" smtClean="0"/>
              <a:t>Defining Computer Architecture</a:t>
            </a:r>
            <a:endParaRPr lang="en-US" b="1" dirty="0"/>
          </a:p>
        </p:txBody>
      </p:sp>
      <p:sp>
        <p:nvSpPr>
          <p:cNvPr id="4" name="Rectangle 1"/>
          <p:cNvSpPr>
            <a:spLocks noGrp="1" noChangeArrowheads="1"/>
          </p:cNvSpPr>
          <p:nvPr>
            <p:ph idx="1"/>
          </p:nvPr>
        </p:nvSpPr>
        <p:spPr bwMode="auto">
          <a:xfrm>
            <a:off x="426720" y="1107875"/>
            <a:ext cx="1133856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rPr>
              <a:t>Computer Architecture (Definition):</a:t>
            </a:r>
            <a:endParaRPr kumimoji="0" lang="en-US" alt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rPr>
              <a:t>Computer architecture refers to the design of a computer system’s instruction set, the interaction between the components, and how those components are connected.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rPr>
              <a:t>Key Components:</a:t>
            </a:r>
          </a:p>
          <a:p>
            <a:pPr marL="0" lvl="0" indent="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rPr>
              <a:t>Instruction Set Architecture (ISA):</a:t>
            </a:r>
            <a:r>
              <a:rPr kumimoji="0" lang="en-US" altLang="en-US" sz="1800" b="0" i="0" u="none" strike="noStrike" cap="none" normalizeH="0" baseline="0" dirty="0" smtClean="0">
                <a:ln>
                  <a:noFill/>
                </a:ln>
                <a:solidFill>
                  <a:schemeClr val="tx1"/>
                </a:solidFill>
                <a:effectLst/>
              </a:rPr>
              <a:t> The ISA is the interface between hardware and software. It defines the set of operations the CPU can perform and the way software can interact with the hardware. Examples of ISAs: x86, ARM, MIPS. </a:t>
            </a:r>
          </a:p>
          <a:p>
            <a:pPr marL="0" lvl="0" indent="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rPr>
              <a:t>Performance Metrics:</a:t>
            </a:r>
            <a:r>
              <a:rPr kumimoji="0" lang="en-US" altLang="en-US" sz="1800" b="0" i="0" u="none" strike="noStrike" cap="none" normalizeH="0" baseline="0" dirty="0" smtClean="0">
                <a:ln>
                  <a:noFill/>
                </a:ln>
                <a:solidFill>
                  <a:schemeClr val="tx1"/>
                </a:solidFill>
                <a:effectLst/>
              </a:rPr>
              <a:t> </a:t>
            </a:r>
          </a:p>
          <a:p>
            <a:pPr marL="457200" lvl="1" indent="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rPr>
              <a:t>Clock Speed</a:t>
            </a:r>
            <a:r>
              <a:rPr kumimoji="0" lang="en-US" altLang="en-US" sz="1800" b="0" i="0" u="none" strike="noStrike" cap="none" normalizeH="0" baseline="0" dirty="0" smtClean="0">
                <a:ln>
                  <a:noFill/>
                </a:ln>
                <a:solidFill>
                  <a:schemeClr val="tx1"/>
                </a:solidFill>
                <a:effectLst/>
              </a:rPr>
              <a:t>: The rate at which a processor executes instructions, measured in GHz (Gigahertz). </a:t>
            </a:r>
          </a:p>
          <a:p>
            <a:pPr marL="457200" lvl="1" indent="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rPr>
              <a:t>Throughput</a:t>
            </a:r>
            <a:r>
              <a:rPr kumimoji="0" lang="en-US" altLang="en-US" sz="1800" b="0" i="0" u="none" strike="noStrike" cap="none" normalizeH="0" baseline="0" dirty="0" smtClean="0">
                <a:ln>
                  <a:noFill/>
                </a:ln>
                <a:solidFill>
                  <a:schemeClr val="tx1"/>
                </a:solidFill>
                <a:effectLst/>
              </a:rPr>
              <a:t>: The amount of work completed over time (e.g., instructions per second). </a:t>
            </a:r>
          </a:p>
          <a:p>
            <a:pPr marL="457200" lvl="1" indent="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rPr>
              <a:t>Latency</a:t>
            </a:r>
            <a:r>
              <a:rPr kumimoji="0" lang="en-US" altLang="en-US" sz="1800" b="0" i="0" u="none" strike="noStrike" cap="none" normalizeH="0" baseline="0" dirty="0" smtClean="0">
                <a:ln>
                  <a:noFill/>
                </a:ln>
                <a:solidFill>
                  <a:schemeClr val="tx1"/>
                </a:solidFill>
                <a:effectLst/>
              </a:rPr>
              <a:t>: The time it takes to complete a single task (e.g., time from issuing a command to receiving a result). </a:t>
            </a:r>
          </a:p>
          <a:p>
            <a:pPr marL="0" lvl="0" indent="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rPr>
              <a:t>Memory Hierarchy:</a:t>
            </a:r>
            <a:r>
              <a:rPr kumimoji="0" lang="en-US" altLang="en-US" sz="1800" b="0" i="0" u="none" strike="noStrike" cap="none" normalizeH="0" baseline="0" dirty="0" smtClean="0">
                <a:ln>
                  <a:noFill/>
                </a:ln>
                <a:solidFill>
                  <a:schemeClr val="tx1"/>
                </a:solidFill>
                <a:effectLst/>
              </a:rPr>
              <a:t> </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chemeClr val="tx1"/>
                </a:solidFill>
                <a:effectLst/>
              </a:rPr>
              <a:t> multi-level structure of memory components ranging from fast and expensive (registers, caches) to slow and cheap (hard drives, network storage). Optimizing memory hierarchy is crucial for improving performance. </a:t>
            </a:r>
          </a:p>
          <a:p>
            <a:pPr marL="0" lvl="0" indent="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rPr>
              <a:t>I/O Systems:</a:t>
            </a:r>
            <a:r>
              <a:rPr kumimoji="0" lang="en-US" altLang="en-US" sz="1800" b="0" i="0" u="none" strike="noStrike" cap="none" normalizeH="0" baseline="0" dirty="0" smtClean="0">
                <a:ln>
                  <a:noFill/>
                </a:ln>
                <a:solidFill>
                  <a:schemeClr val="tx1"/>
                </a:solidFill>
                <a:effectLst/>
              </a:rPr>
              <a:t> </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chemeClr val="tx1"/>
                </a:solidFill>
                <a:effectLst/>
              </a:rPr>
              <a:t>Input and Output (I/O) systems are responsible for communication between the computer and external devices. </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smtClean="0">
                <a:ln>
                  <a:noFill/>
                </a:ln>
                <a:solidFill>
                  <a:schemeClr val="tx1"/>
                </a:solidFill>
                <a:effectLst/>
              </a:rPr>
              <a:t>Common I/O devices include keyboards, displays, network interfaces, and storage devices. </a:t>
            </a:r>
          </a:p>
          <a:p>
            <a:pPr marL="0" lvl="0" indent="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chemeClr val="tx1"/>
                </a:solidFill>
                <a:effectLst/>
              </a:rPr>
              <a:t>Design Trade-offs:</a:t>
            </a:r>
            <a:endParaRPr kumimoji="0" lang="en-US" altLang="en-US" sz="1800" b="0" i="0" u="none" strike="noStrike" cap="none" normalizeH="0" baseline="0" dirty="0" smtClean="0">
              <a:ln>
                <a:noFill/>
              </a:ln>
              <a:solidFill>
                <a:schemeClr val="tx1"/>
              </a:solidFill>
              <a:effectLst/>
            </a:endParaRPr>
          </a:p>
          <a:p>
            <a:pPr marL="0" lvl="0" indent="0" eaLnBrk="0" fontAlgn="base" hangingPunct="0">
              <a:lnSpc>
                <a:spcPct val="100000"/>
              </a:lnSpc>
              <a:spcBef>
                <a:spcPct val="0"/>
              </a:spcBef>
              <a:spcAft>
                <a:spcPct val="0"/>
              </a:spcAft>
              <a:buNone/>
            </a:pPr>
            <a:r>
              <a:rPr kumimoji="0" lang="en-US" altLang="en-US" sz="1800" b="0" i="0" u="none" strike="noStrike" cap="none" normalizeH="0" baseline="0" dirty="0" smtClean="0">
                <a:ln>
                  <a:noFill/>
                </a:ln>
                <a:solidFill>
                  <a:schemeClr val="tx1"/>
                </a:solidFill>
                <a:effectLst/>
              </a:rPr>
              <a:t>Designing a computer architecture involves making trade-offs between </a:t>
            </a:r>
            <a:r>
              <a:rPr kumimoji="0" lang="en-US" altLang="en-US" sz="1800" b="1" i="0" u="none" strike="noStrike" cap="none" normalizeH="0" baseline="0" dirty="0" smtClean="0">
                <a:ln>
                  <a:noFill/>
                </a:ln>
                <a:solidFill>
                  <a:schemeClr val="tx1"/>
                </a:solidFill>
                <a:effectLst/>
              </a:rPr>
              <a:t>performance</a:t>
            </a:r>
            <a:r>
              <a:rPr kumimoji="0" lang="en-US" altLang="en-US" sz="1800" b="0" i="0" u="none" strike="noStrike" cap="none" normalizeH="0" baseline="0" dirty="0" smtClean="0">
                <a:ln>
                  <a:noFill/>
                </a:ln>
                <a:solidFill>
                  <a:schemeClr val="tx1"/>
                </a:solidFill>
                <a:effectLst/>
              </a:rPr>
              <a:t>, </a:t>
            </a:r>
            <a:r>
              <a:rPr kumimoji="0" lang="en-US" altLang="en-US" sz="1800" b="1" i="0" u="none" strike="noStrike" cap="none" normalizeH="0" baseline="0" dirty="0" smtClean="0">
                <a:ln>
                  <a:noFill/>
                </a:ln>
                <a:solidFill>
                  <a:schemeClr val="tx1"/>
                </a:solidFill>
                <a:effectLst/>
              </a:rPr>
              <a:t>cost</a:t>
            </a:r>
            <a:r>
              <a:rPr kumimoji="0" lang="en-US" altLang="en-US" sz="1800" b="0" i="0" u="none" strike="noStrike" cap="none" normalizeH="0" baseline="0" dirty="0" smtClean="0">
                <a:ln>
                  <a:noFill/>
                </a:ln>
                <a:solidFill>
                  <a:schemeClr val="tx1"/>
                </a:solidFill>
                <a:effectLst/>
              </a:rPr>
              <a:t>, and </a:t>
            </a:r>
            <a:r>
              <a:rPr kumimoji="0" lang="en-US" altLang="en-US" sz="1800" b="1" i="0" u="none" strike="noStrike" cap="none" normalizeH="0" baseline="0" dirty="0" smtClean="0">
                <a:ln>
                  <a:noFill/>
                </a:ln>
                <a:solidFill>
                  <a:schemeClr val="tx1"/>
                </a:solidFill>
                <a:effectLst/>
              </a:rPr>
              <a:t>power consumption</a:t>
            </a:r>
            <a:r>
              <a:rPr kumimoji="0" lang="en-US" altLang="en-US" sz="1800" b="0" i="0" u="none" strike="noStrike" cap="none" normalizeH="0" baseline="0" dirty="0" smtClean="0">
                <a:ln>
                  <a:noFill/>
                </a:ln>
                <a:solidFill>
                  <a:schemeClr val="tx1"/>
                </a:solidFill>
                <a:effectLst/>
              </a:rPr>
              <a:t>. For example, more cores in a processor can increase performance but consume more power and increase cost.</a:t>
            </a:r>
          </a:p>
        </p:txBody>
      </p:sp>
    </p:spTree>
    <p:extLst>
      <p:ext uri="{BB962C8B-B14F-4D97-AF65-F5344CB8AC3E}">
        <p14:creationId xmlns:p14="http://schemas.microsoft.com/office/powerpoint/2010/main" val="2874787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70213"/>
            <a:ext cx="11338560" cy="503555"/>
          </a:xfrm>
        </p:spPr>
        <p:txBody>
          <a:bodyPr>
            <a:normAutofit fontScale="90000"/>
          </a:bodyPr>
          <a:lstStyle/>
          <a:p>
            <a:r>
              <a:rPr lang="en-US" b="1" dirty="0" smtClean="0"/>
              <a:t>Trends in Technology</a:t>
            </a:r>
            <a:endParaRPr lang="en-US" b="1" dirty="0"/>
          </a:p>
        </p:txBody>
      </p:sp>
      <p:sp>
        <p:nvSpPr>
          <p:cNvPr id="5" name="Rectangle 2"/>
          <p:cNvSpPr>
            <a:spLocks noGrp="1" noChangeArrowheads="1"/>
          </p:cNvSpPr>
          <p:nvPr>
            <p:ph idx="1"/>
          </p:nvPr>
        </p:nvSpPr>
        <p:spPr bwMode="auto">
          <a:xfrm>
            <a:off x="426720" y="774796"/>
            <a:ext cx="11338560" cy="616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Miniaturization:</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As technology advances, the size of computer components continues to shrink, resulting in smaller, more powerful devices. </a:t>
            </a:r>
            <a:r>
              <a:rPr kumimoji="0" lang="en-US" altLang="en-US" sz="2400" b="1" i="0" u="none" strike="noStrike" cap="none" normalizeH="0" baseline="0" dirty="0" smtClean="0">
                <a:ln>
                  <a:noFill/>
                </a:ln>
                <a:solidFill>
                  <a:schemeClr val="tx1"/>
                </a:solidFill>
                <a:effectLst/>
              </a:rPr>
              <a:t>Example:</a:t>
            </a:r>
            <a:r>
              <a:rPr kumimoji="0" lang="en-US" altLang="en-US" sz="2400" b="0" i="0" u="none" strike="noStrike" cap="none" normalizeH="0" baseline="0" dirty="0" smtClean="0">
                <a:ln>
                  <a:noFill/>
                </a:ln>
                <a:solidFill>
                  <a:schemeClr val="tx1"/>
                </a:solidFill>
                <a:effectLst/>
              </a:rPr>
              <a:t> From vacuum tubes to transistors to integrated circuits.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Moore's Law:</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The number of transistors on a microchip doubles approximately every two years, which increases processing power and enables more complex systems at lower costs.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Energy Efficiency:</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As transistor density increases, managing power consumption becomes crucial to avoid overheating and to improve battery life in mobile devices. </a:t>
            </a:r>
          </a:p>
          <a:p>
            <a:r>
              <a:rPr lang="en-US" sz="2400" b="1" dirty="0" smtClean="0"/>
              <a:t>Parallelism: </a:t>
            </a:r>
            <a:r>
              <a:rPr lang="en-US" sz="2400" dirty="0" smtClean="0"/>
              <a:t>As clock speeds hit physical limits, processors increasingly rely on </a:t>
            </a:r>
            <a:r>
              <a:rPr lang="en-US" sz="2400" b="1" dirty="0" smtClean="0"/>
              <a:t>parallelism</a:t>
            </a:r>
            <a:r>
              <a:rPr lang="en-US" sz="2400" dirty="0" smtClean="0"/>
              <a:t> to achieve performance improvements.</a:t>
            </a:r>
          </a:p>
          <a:p>
            <a:pPr marL="0" indent="0">
              <a:buNone/>
            </a:pPr>
            <a:r>
              <a:rPr lang="en-US" sz="2400" b="1" dirty="0" smtClean="0"/>
              <a:t>Multi-core processors</a:t>
            </a:r>
            <a:r>
              <a:rPr lang="en-US" sz="2400" dirty="0" smtClean="0"/>
              <a:t> allow for multiple tasks to be executed simultaneously, improving throughput and reducing latency for multi-threaded workloads.</a:t>
            </a:r>
          </a:p>
          <a:p>
            <a:r>
              <a:rPr lang="en-US" sz="2400" b="1" dirty="0" smtClean="0"/>
              <a:t>Vector processors</a:t>
            </a:r>
            <a:r>
              <a:rPr lang="en-US" sz="2400" dirty="0" smtClean="0"/>
              <a:t> and </a:t>
            </a:r>
            <a:r>
              <a:rPr lang="en-US" sz="2400" b="1" dirty="0" smtClean="0"/>
              <a:t>GPUs</a:t>
            </a:r>
            <a:r>
              <a:rPr lang="en-US" sz="2400" dirty="0" smtClean="0"/>
              <a:t> are specialized for certain kinds of parallel computation (e.g., graphics rendering or scientific computing).</a:t>
            </a:r>
          </a:p>
        </p:txBody>
      </p:sp>
    </p:spTree>
    <p:extLst>
      <p:ext uri="{BB962C8B-B14F-4D97-AF65-F5344CB8AC3E}">
        <p14:creationId xmlns:p14="http://schemas.microsoft.com/office/powerpoint/2010/main" val="258986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82245"/>
            <a:ext cx="11338560" cy="617855"/>
          </a:xfrm>
        </p:spPr>
        <p:txBody>
          <a:bodyPr>
            <a:normAutofit fontScale="90000"/>
          </a:bodyPr>
          <a:lstStyle/>
          <a:p>
            <a:r>
              <a:rPr lang="en-US" b="1" dirty="0" smtClean="0"/>
              <a:t>Performance, Power, and Cost Trade-offs</a:t>
            </a:r>
            <a:endParaRPr lang="en-US" b="1" dirty="0"/>
          </a:p>
        </p:txBody>
      </p:sp>
      <p:sp>
        <p:nvSpPr>
          <p:cNvPr id="4" name="Rectangle 1"/>
          <p:cNvSpPr>
            <a:spLocks noGrp="1" noChangeArrowheads="1"/>
          </p:cNvSpPr>
          <p:nvPr>
            <p:ph idx="1"/>
          </p:nvPr>
        </p:nvSpPr>
        <p:spPr bwMode="auto">
          <a:xfrm>
            <a:off x="426720" y="1044018"/>
            <a:ext cx="1133856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Performance:</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Achieving high performance is a primary goal in computer architecture. Performance can be measured by throughput (tasks per second) or latency (time per task).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smtClean="0">
                <a:ln>
                  <a:noFill/>
                </a:ln>
                <a:solidFill>
                  <a:schemeClr val="tx1"/>
                </a:solidFill>
                <a:effectLst/>
              </a:rPr>
              <a:t>Performance vs. Power</a:t>
            </a:r>
            <a:r>
              <a:rPr kumimoji="0" lang="en-US" altLang="en-US" sz="2400" b="0" i="0" u="none" strike="noStrike" cap="none" normalizeH="0" baseline="0" dirty="0" smtClean="0">
                <a:ln>
                  <a:noFill/>
                </a:ln>
                <a:solidFill>
                  <a:schemeClr val="tx1"/>
                </a:solidFill>
                <a:effectLst/>
              </a:rPr>
              <a:t>: Higher performance can lead to increased power consumption. For example, more cores and higher clock speeds result in greater power usage.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Cost Considerations:</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More complex systems cost more to manufacture, both in terms of hardware and power consumption.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Engineers must balance performance and power demands with available budget constraints.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The Role of Technology Scaling:</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As technology improves, new materials and designs lead to more efficient and powerful systems at lower costs.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37383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82245"/>
            <a:ext cx="11338560" cy="617855"/>
          </a:xfrm>
        </p:spPr>
        <p:txBody>
          <a:bodyPr>
            <a:normAutofit fontScale="90000"/>
          </a:bodyPr>
          <a:lstStyle/>
          <a:p>
            <a:r>
              <a:rPr lang="en-US" b="1" dirty="0" smtClean="0"/>
              <a:t>Key Metrics for Computer Performance</a:t>
            </a:r>
            <a:endParaRPr lang="en-US" b="1" dirty="0"/>
          </a:p>
        </p:txBody>
      </p:sp>
      <p:sp>
        <p:nvSpPr>
          <p:cNvPr id="4" name="Rectangle 1"/>
          <p:cNvSpPr>
            <a:spLocks noGrp="1" noChangeArrowheads="1"/>
          </p:cNvSpPr>
          <p:nvPr>
            <p:ph idx="1"/>
          </p:nvPr>
        </p:nvSpPr>
        <p:spPr bwMode="auto">
          <a:xfrm>
            <a:off x="426720" y="823071"/>
            <a:ext cx="1133856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Clock Speed:</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The speed at which a processor executes instructions, measured in hertz (Hz). Higher clock speeds generally lead to faster execution, but they also increase power consumption.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Throughput:</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The amount of work a system can complete in a given time period. A key performance metric, particularly for systems with multiple processors.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Latency:</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The time taken for a single task to complete, which impacts system responsiveness.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Amdahl’s Law:</a:t>
            </a:r>
            <a:endParaRPr kumimoji="0" lang="en-US" altLang="en-US" sz="2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smtClean="0">
                <a:ln>
                  <a:noFill/>
                </a:ln>
                <a:solidFill>
                  <a:schemeClr val="tx1"/>
                </a:solidFill>
                <a:effectLst/>
              </a:rPr>
              <a:t>Formula:</a:t>
            </a:r>
            <a:r>
              <a:rPr kumimoji="0" lang="en-US" altLang="en-US" sz="2400" b="0" i="0" u="none" strike="noStrike" cap="none" normalizeH="0" baseline="0" dirty="0" smtClean="0">
                <a:ln>
                  <a:noFill/>
                </a:ln>
                <a:solidFill>
                  <a:schemeClr val="tx1"/>
                </a:solidFill>
                <a:effectLst/>
              </a:rPr>
              <a:t> Speedup=1/((1−P)+(P/N))</a:t>
            </a:r>
            <a:br>
              <a:rPr kumimoji="0" lang="en-US" altLang="en-US" sz="2400" b="0" i="0" u="none" strike="noStrike" cap="none" normalizeH="0" baseline="0" dirty="0" smtClean="0">
                <a:ln>
                  <a:noFill/>
                </a:ln>
                <a:solidFill>
                  <a:schemeClr val="tx1"/>
                </a:solidFill>
                <a:effectLst/>
              </a:rPr>
            </a:br>
            <a:r>
              <a:rPr kumimoji="0" lang="en-US" altLang="en-US" sz="2400" b="0" i="0" u="none" strike="noStrike" cap="none" normalizeH="0" baseline="0" dirty="0" smtClean="0">
                <a:ln>
                  <a:noFill/>
                </a:ln>
                <a:solidFill>
                  <a:schemeClr val="tx1"/>
                </a:solidFill>
                <a:effectLst/>
              </a:rPr>
              <a:t>Describes the maximum improvement in performance that can be achieved when only part of a system is improved (e.g., adding more processors).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115977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 y="182245"/>
            <a:ext cx="11338560" cy="617855"/>
          </a:xfrm>
        </p:spPr>
        <p:txBody>
          <a:bodyPr>
            <a:normAutofit fontScale="90000"/>
          </a:bodyPr>
          <a:lstStyle/>
          <a:p>
            <a:r>
              <a:rPr lang="en-US" b="1" dirty="0" smtClean="0"/>
              <a:t>Impact of Technology on Computer Design</a:t>
            </a:r>
            <a:endParaRPr lang="en-US" b="1" dirty="0"/>
          </a:p>
        </p:txBody>
      </p:sp>
      <p:sp>
        <p:nvSpPr>
          <p:cNvPr id="4" name="Rectangle 1"/>
          <p:cNvSpPr>
            <a:spLocks noGrp="1" noChangeArrowheads="1"/>
          </p:cNvSpPr>
          <p:nvPr>
            <p:ph idx="1"/>
          </p:nvPr>
        </p:nvSpPr>
        <p:spPr bwMode="auto">
          <a:xfrm>
            <a:off x="426720" y="674871"/>
            <a:ext cx="11338560"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FontTx/>
              <a:buChar char="•"/>
            </a:pPr>
            <a:r>
              <a:rPr kumimoji="0" lang="en-US" altLang="en-US" b="1" i="0" u="none" strike="noStrike" cap="none" normalizeH="0" baseline="0" dirty="0" smtClean="0">
                <a:ln>
                  <a:noFill/>
                </a:ln>
                <a:solidFill>
                  <a:schemeClr val="tx1"/>
                </a:solidFill>
                <a:effectLst/>
              </a:rPr>
              <a:t>Shift from Single-Core to Multi-Core Systems:</a:t>
            </a:r>
            <a:r>
              <a:rPr kumimoji="0" lang="en-US" altLang="en-US" b="0" i="0" u="none" strike="noStrike" cap="none" normalizeH="0" baseline="0" dirty="0" smtClean="0">
                <a:ln>
                  <a:noFill/>
                </a:ln>
                <a:solidFill>
                  <a:schemeClr val="tx1"/>
                </a:solidFill>
                <a:effectLst/>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chemeClr val="tx1"/>
                </a:solidFill>
                <a:effectLst/>
              </a:rPr>
              <a:t>Multi-core processors enable parallelism, improving performance without significantly increasing clock speeds. </a:t>
            </a:r>
          </a:p>
          <a:p>
            <a:pPr marL="0" lvl="0" indent="0" eaLnBrk="0" fontAlgn="base" hangingPunct="0">
              <a:lnSpc>
                <a:spcPct val="100000"/>
              </a:lnSpc>
              <a:spcBef>
                <a:spcPct val="0"/>
              </a:spcBef>
              <a:spcAft>
                <a:spcPct val="0"/>
              </a:spcAft>
              <a:buFontTx/>
              <a:buChar char="•"/>
            </a:pPr>
            <a:r>
              <a:rPr kumimoji="0" lang="en-US" altLang="en-US" b="1" i="0" u="none" strike="noStrike" cap="none" normalizeH="0" baseline="0" dirty="0" smtClean="0">
                <a:ln>
                  <a:noFill/>
                </a:ln>
                <a:solidFill>
                  <a:schemeClr val="tx1"/>
                </a:solidFill>
                <a:effectLst/>
              </a:rPr>
              <a:t>Energy-Efficient Design:</a:t>
            </a:r>
            <a:r>
              <a:rPr kumimoji="0" lang="en-US" altLang="en-US" b="0" i="0" u="none" strike="noStrike" cap="none" normalizeH="0" baseline="0" dirty="0" smtClean="0">
                <a:ln>
                  <a:noFill/>
                </a:ln>
                <a:solidFill>
                  <a:schemeClr val="tx1"/>
                </a:solidFill>
                <a:effectLst/>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chemeClr val="tx1"/>
                </a:solidFill>
                <a:effectLst/>
              </a:rPr>
              <a:t>Modern computing emphasizes </a:t>
            </a:r>
            <a:r>
              <a:rPr kumimoji="0" lang="en-US" altLang="en-US" b="1" i="0" u="none" strike="noStrike" cap="none" normalizeH="0" baseline="0" dirty="0" smtClean="0">
                <a:ln>
                  <a:noFill/>
                </a:ln>
                <a:solidFill>
                  <a:schemeClr val="tx1"/>
                </a:solidFill>
                <a:effectLst/>
              </a:rPr>
              <a:t>low power</a:t>
            </a:r>
            <a:r>
              <a:rPr kumimoji="0" lang="en-US" altLang="en-US" b="0" i="0" u="none" strike="noStrike" cap="none" normalizeH="0" baseline="0" dirty="0" smtClean="0">
                <a:ln>
                  <a:noFill/>
                </a:ln>
                <a:solidFill>
                  <a:schemeClr val="tx1"/>
                </a:solidFill>
                <a:effectLst/>
              </a:rPr>
              <a:t> designs to minimize energy usage, reduce heat, and extend battery life in mobile devices. </a:t>
            </a:r>
          </a:p>
          <a:p>
            <a:pPr marL="0" lvl="0" indent="0" eaLnBrk="0" fontAlgn="base" hangingPunct="0">
              <a:lnSpc>
                <a:spcPct val="100000"/>
              </a:lnSpc>
              <a:spcBef>
                <a:spcPct val="0"/>
              </a:spcBef>
              <a:spcAft>
                <a:spcPct val="0"/>
              </a:spcAft>
              <a:buFontTx/>
              <a:buChar char="•"/>
            </a:pPr>
            <a:r>
              <a:rPr kumimoji="0" lang="en-US" altLang="en-US" b="1" i="0" u="none" strike="noStrike" cap="none" normalizeH="0" baseline="0" dirty="0" smtClean="0">
                <a:ln>
                  <a:noFill/>
                </a:ln>
                <a:solidFill>
                  <a:schemeClr val="tx1"/>
                </a:solidFill>
                <a:effectLst/>
              </a:rPr>
              <a:t>Customization for Specialized Tasks:</a:t>
            </a:r>
            <a:r>
              <a:rPr kumimoji="0" lang="en-US" altLang="en-US" b="0" i="0" u="none" strike="noStrike" cap="none" normalizeH="0" baseline="0" dirty="0" smtClean="0">
                <a:ln>
                  <a:noFill/>
                </a:ln>
                <a:solidFill>
                  <a:schemeClr val="tx1"/>
                </a:solidFill>
                <a:effectLst/>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chemeClr val="tx1"/>
                </a:solidFill>
                <a:effectLst/>
              </a:rPr>
              <a:t>Increasingly, processors are optimized for specific applications: </a:t>
            </a:r>
          </a:p>
          <a:p>
            <a:pPr marL="457200" lvl="1" indent="0" eaLnBrk="0" fontAlgn="base" hangingPunct="0">
              <a:lnSpc>
                <a:spcPct val="100000"/>
              </a:lnSpc>
              <a:spcBef>
                <a:spcPct val="0"/>
              </a:spcBef>
              <a:spcAft>
                <a:spcPct val="0"/>
              </a:spcAft>
              <a:buNone/>
            </a:pPr>
            <a:r>
              <a:rPr kumimoji="0" lang="en-US" altLang="en-US" sz="2800" b="1" i="0" u="none" strike="noStrike" cap="none" normalizeH="0" baseline="0" dirty="0" smtClean="0">
                <a:ln>
                  <a:noFill/>
                </a:ln>
                <a:solidFill>
                  <a:schemeClr val="tx1"/>
                </a:solidFill>
                <a:effectLst/>
              </a:rPr>
              <a:t>GPUs</a:t>
            </a:r>
            <a:r>
              <a:rPr kumimoji="0" lang="en-US" altLang="en-US" sz="2800" b="0" i="0" u="none" strike="noStrike" cap="none" normalizeH="0" baseline="0" dirty="0" smtClean="0">
                <a:ln>
                  <a:noFill/>
                </a:ln>
                <a:solidFill>
                  <a:schemeClr val="tx1"/>
                </a:solidFill>
                <a:effectLst/>
              </a:rPr>
              <a:t> for graphics and machine learning. </a:t>
            </a:r>
          </a:p>
          <a:p>
            <a:pPr marL="457200" lvl="1" indent="0" eaLnBrk="0" fontAlgn="base" hangingPunct="0">
              <a:lnSpc>
                <a:spcPct val="100000"/>
              </a:lnSpc>
              <a:spcBef>
                <a:spcPct val="0"/>
              </a:spcBef>
              <a:spcAft>
                <a:spcPct val="0"/>
              </a:spcAft>
              <a:buNone/>
            </a:pPr>
            <a:r>
              <a:rPr kumimoji="0" lang="en-US" altLang="en-US" sz="2800" b="1" i="0" u="none" strike="noStrike" cap="none" normalizeH="0" baseline="0" dirty="0" smtClean="0">
                <a:ln>
                  <a:noFill/>
                </a:ln>
                <a:solidFill>
                  <a:schemeClr val="tx1"/>
                </a:solidFill>
                <a:effectLst/>
              </a:rPr>
              <a:t>ASICs</a:t>
            </a:r>
            <a:r>
              <a:rPr kumimoji="0" lang="en-US" altLang="en-US" sz="2800" b="0" i="0" u="none" strike="noStrike" cap="none" normalizeH="0" baseline="0" dirty="0" smtClean="0">
                <a:ln>
                  <a:noFill/>
                </a:ln>
                <a:solidFill>
                  <a:schemeClr val="tx1"/>
                </a:solidFill>
                <a:effectLst/>
              </a:rPr>
              <a:t> for tasks like </a:t>
            </a:r>
            <a:r>
              <a:rPr kumimoji="0" lang="en-US" altLang="en-US" sz="2800" b="0" i="0" u="none" strike="noStrike" cap="none" normalizeH="0" baseline="0" dirty="0" err="1" smtClean="0">
                <a:ln>
                  <a:noFill/>
                </a:ln>
                <a:solidFill>
                  <a:schemeClr val="tx1"/>
                </a:solidFill>
                <a:effectLst/>
              </a:rPr>
              <a:t>cryptocurrency</a:t>
            </a:r>
            <a:r>
              <a:rPr kumimoji="0" lang="en-US" altLang="en-US" sz="2800" b="0" i="0" u="none" strike="noStrike" cap="none" normalizeH="0" baseline="0" dirty="0" smtClean="0">
                <a:ln>
                  <a:noFill/>
                </a:ln>
                <a:solidFill>
                  <a:schemeClr val="tx1"/>
                </a:solidFill>
                <a:effectLst/>
              </a:rPr>
              <a:t> mining or network routing. </a:t>
            </a:r>
          </a:p>
          <a:p>
            <a:pPr marL="0" lvl="0" indent="0" eaLnBrk="0" fontAlgn="base" hangingPunct="0">
              <a:lnSpc>
                <a:spcPct val="100000"/>
              </a:lnSpc>
              <a:spcBef>
                <a:spcPct val="0"/>
              </a:spcBef>
              <a:spcAft>
                <a:spcPct val="0"/>
              </a:spcAft>
              <a:buFontTx/>
              <a:buChar char="•"/>
            </a:pPr>
            <a:r>
              <a:rPr kumimoji="0" lang="en-US" altLang="en-US" b="1" i="0" u="none" strike="noStrike" cap="none" normalizeH="0" baseline="0" dirty="0" smtClean="0">
                <a:ln>
                  <a:noFill/>
                </a:ln>
                <a:solidFill>
                  <a:schemeClr val="tx1"/>
                </a:solidFill>
                <a:effectLst/>
              </a:rPr>
              <a:t>Cloud Computing and Virtualization:</a:t>
            </a:r>
            <a:r>
              <a:rPr kumimoji="0" lang="en-US" altLang="en-US" b="0" i="0" u="none" strike="noStrike" cap="none" normalizeH="0" baseline="0" dirty="0" smtClean="0">
                <a:ln>
                  <a:noFill/>
                </a:ln>
                <a:solidFill>
                  <a:schemeClr val="tx1"/>
                </a:solidFill>
                <a:effectLst/>
              </a:rPr>
              <a:t> </a:t>
            </a:r>
          </a:p>
          <a:p>
            <a:pPr marL="0" lvl="0" indent="0" eaLnBrk="0" fontAlgn="base" hangingPunct="0">
              <a:lnSpc>
                <a:spcPct val="100000"/>
              </a:lnSpc>
              <a:spcBef>
                <a:spcPct val="0"/>
              </a:spcBef>
              <a:spcAft>
                <a:spcPct val="0"/>
              </a:spcAft>
              <a:buNone/>
            </a:pPr>
            <a:r>
              <a:rPr kumimoji="0" lang="en-US" altLang="en-US" b="0" i="0" u="none" strike="noStrike" cap="none" normalizeH="0" baseline="0" dirty="0" smtClean="0">
                <a:ln>
                  <a:noFill/>
                </a:ln>
                <a:solidFill>
                  <a:schemeClr val="tx1"/>
                </a:solidFill>
                <a:effectLst/>
              </a:rPr>
              <a:t>Cloud services require the design of scalable, efficient systems capable of handling massive amounts of data and user requests.</a:t>
            </a:r>
          </a:p>
          <a:p>
            <a:pPr marL="0" lvl="0" indent="0" eaLnBrk="0" fontAlgn="base" hangingPunct="0">
              <a:lnSpc>
                <a:spcPct val="100000"/>
              </a:lnSpc>
              <a:spcBef>
                <a:spcPct val="0"/>
              </a:spcBef>
              <a:spcAft>
                <a:spcPct val="0"/>
              </a:spcAft>
              <a:buNone/>
            </a:pPr>
            <a:endParaRPr kumimoji="0" lang="en-US" altLang="en-US" sz="1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704731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1438</Words>
  <Application>Microsoft Office PowerPoint</Application>
  <PresentationFormat>Widescreen</PresentationFormat>
  <Paragraphs>113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Title: Fundamentals of Computer Design Subtitle: Chapter 1 Overview Course Name: BCT 2408 Computer Architecture Your Name: Enoch Teddy ADM NO: SCT212-0078/2021</vt:lpstr>
      <vt:lpstr>Introduction to Computer Architecture</vt:lpstr>
      <vt:lpstr>Evolution of Computer Design</vt:lpstr>
      <vt:lpstr>Classes of Computers</vt:lpstr>
      <vt:lpstr>Defining Computer Architecture</vt:lpstr>
      <vt:lpstr>Trends in Technology</vt:lpstr>
      <vt:lpstr>Performance, Power, and Cost Trade-offs</vt:lpstr>
      <vt:lpstr>Key Metrics for Computer Performance</vt:lpstr>
      <vt:lpstr>Impact of Technology on Computer Design</vt:lpstr>
      <vt:lpstr>Trends in Power in Integrated Circuits</vt:lpstr>
      <vt:lpstr>Trends in Power in Integrated Circuits</vt:lpstr>
      <vt:lpstr>Trends in Cost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Fundamentals of Computer Design Subtitle: Chapter 1 Overview Course Name: BCT 2408 Computer Architecture Your Name: Enoch Teddy ADM NO: SCT212-0078/2021</dc:title>
  <dc:creator>FY5H</dc:creator>
  <cp:lastModifiedBy>FY5H</cp:lastModifiedBy>
  <cp:revision>7</cp:revision>
  <dcterms:created xsi:type="dcterms:W3CDTF">2025-03-09T11:30:07Z</dcterms:created>
  <dcterms:modified xsi:type="dcterms:W3CDTF">2025-03-12T08:47:01Z</dcterms:modified>
</cp:coreProperties>
</file>