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0" r:id="rId4"/>
    <p:sldId id="261" r:id="rId5"/>
    <p:sldId id="278" r:id="rId6"/>
    <p:sldId id="262" r:id="rId7"/>
    <p:sldId id="333" r:id="rId8"/>
    <p:sldId id="279" r:id="rId9"/>
    <p:sldId id="334" r:id="rId10"/>
    <p:sldId id="280" r:id="rId11"/>
    <p:sldId id="263" r:id="rId12"/>
    <p:sldId id="264" r:id="rId13"/>
    <p:sldId id="281" r:id="rId14"/>
    <p:sldId id="335" r:id="rId15"/>
    <p:sldId id="284" r:id="rId16"/>
    <p:sldId id="282" r:id="rId17"/>
    <p:sldId id="283" r:id="rId18"/>
    <p:sldId id="265" r:id="rId19"/>
    <p:sldId id="285" r:id="rId20"/>
    <p:sldId id="286" r:id="rId21"/>
    <p:sldId id="336" r:id="rId22"/>
    <p:sldId id="266" r:id="rId23"/>
    <p:sldId id="267" r:id="rId24"/>
    <p:sldId id="268" r:id="rId25"/>
    <p:sldId id="287" r:id="rId26"/>
    <p:sldId id="269" r:id="rId27"/>
    <p:sldId id="288" r:id="rId28"/>
    <p:sldId id="270" r:id="rId29"/>
    <p:sldId id="289" r:id="rId30"/>
    <p:sldId id="290" r:id="rId31"/>
    <p:sldId id="271" r:id="rId32"/>
    <p:sldId id="291" r:id="rId33"/>
    <p:sldId id="272" r:id="rId34"/>
    <p:sldId id="273" r:id="rId35"/>
    <p:sldId id="292" r:id="rId36"/>
    <p:sldId id="293" r:id="rId37"/>
    <p:sldId id="274" r:id="rId38"/>
    <p:sldId id="275" r:id="rId39"/>
    <p:sldId id="295" r:id="rId40"/>
    <p:sldId id="296" r:id="rId41"/>
    <p:sldId id="297" r:id="rId42"/>
    <p:sldId id="299" r:id="rId43"/>
    <p:sldId id="300" r:id="rId44"/>
    <p:sldId id="301" r:id="rId45"/>
    <p:sldId id="305" r:id="rId46"/>
    <p:sldId id="306" r:id="rId47"/>
    <p:sldId id="294" r:id="rId48"/>
    <p:sldId id="307" r:id="rId49"/>
    <p:sldId id="277" r:id="rId50"/>
    <p:sldId id="311" r:id="rId51"/>
    <p:sldId id="308" r:id="rId52"/>
    <p:sldId id="312" r:id="rId53"/>
    <p:sldId id="313" r:id="rId54"/>
    <p:sldId id="314" r:id="rId55"/>
    <p:sldId id="309" r:id="rId56"/>
    <p:sldId id="310" r:id="rId57"/>
    <p:sldId id="318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114"/>
      </p:cViewPr>
      <p:guideLst>
        <p:guide orient="horz" pos="2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0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</a:t>
            </a:r>
            <a:r>
              <a:rPr lang="zh-CN" altLang="en-US" dirty="0" smtClean="0">
                <a:sym typeface="+mn-ea"/>
              </a:rPr>
              <a:t>次演讲的内容，是关于</a:t>
            </a:r>
            <a:r>
              <a:rPr lang="en-US" altLang="zh-CN" dirty="0" smtClean="0">
                <a:sym typeface="+mn-ea"/>
              </a:rPr>
              <a:t>C++17</a:t>
            </a:r>
            <a:r>
              <a:rPr lang="zh-CN" altLang="en-US" dirty="0" smtClean="0">
                <a:sym typeface="+mn-ea"/>
              </a:rPr>
              <a:t>的协程提案，</a:t>
            </a:r>
            <a:r>
              <a:rPr lang="en-US" altLang="zh-CN" dirty="0" smtClean="0">
                <a:sym typeface="+mn-ea"/>
              </a:rPr>
              <a:t>Resume function</a:t>
            </a:r>
            <a:r>
              <a:rPr lang="zh-CN" altLang="en-US" dirty="0" smtClean="0">
                <a:sym typeface="+mn-ea"/>
              </a:rPr>
              <a:t>的内容。我主要偏向于实践方面，即如何使用</a:t>
            </a:r>
            <a:r>
              <a:rPr lang="en-US" altLang="zh-CN" dirty="0" err="1" smtClean="0">
                <a:sym typeface="+mn-ea"/>
              </a:rPr>
              <a:t>Reusume</a:t>
            </a:r>
            <a:r>
              <a:rPr lang="en-US" altLang="zh-CN" dirty="0" smtClean="0">
                <a:sym typeface="+mn-ea"/>
              </a:rPr>
              <a:t> function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6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就是这个样子。</a:t>
            </a:r>
          </a:p>
          <a:p>
            <a:r>
              <a:rPr lang="zh-CN">
                <a:sym typeface="+mn-ea"/>
              </a:rPr>
              <a:t>一、构造这个协程；</a:t>
            </a:r>
          </a:p>
          <a:p>
            <a:r>
              <a:rPr lang="zh-CN">
                <a:sym typeface="+mn-ea"/>
              </a:rPr>
              <a:t>二、反复调用</a:t>
            </a:r>
            <a:r>
              <a:rPr lang="en-US" altLang="zh-CN">
                <a:sym typeface="+mn-ea"/>
              </a:rPr>
              <a:t>goNext()</a:t>
            </a:r>
            <a:r>
              <a:rPr lang="zh-CN" altLang="en-US">
                <a:sym typeface="+mn-ea"/>
              </a:rPr>
              <a:t>，每次调用后，可获得当前执行结果。</a:t>
            </a:r>
          </a:p>
          <a:p>
            <a:r>
              <a:rPr>
                <a:sym typeface="+mn-ea"/>
              </a:rPr>
              <a:t>理论上，每个</a:t>
            </a:r>
            <a:r>
              <a:rPr lang="zh-CN">
                <a:sym typeface="+mn-ea"/>
              </a:rPr>
              <a:t>无栈</a:t>
            </a:r>
            <a:r>
              <a:rPr>
                <a:sym typeface="+mn-ea"/>
              </a:rPr>
              <a:t>的协程，我们都可以这么完成；有了前面lambda的经验后，我们很容易想到，把这种重复性的劳动，交给编译器去做。</a:t>
            </a:r>
          </a:p>
          <a:p>
            <a:r>
              <a:rPr>
                <a:sym typeface="+mn-ea"/>
              </a:rPr>
              <a:t>Resume function正好就是这种东西。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  <a:p>
            <a:endParaRPr>
              <a:sym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4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用Resume function来写这个代码的话，大致代码</a:t>
            </a:r>
            <a:r>
              <a:rPr lang="zh-CN">
                <a:sym typeface="+mn-ea"/>
              </a:rPr>
              <a:t>就是这样子。</a:t>
            </a:r>
          </a:p>
          <a:p>
            <a:r>
              <a:rPr>
                <a:sym typeface="+mn-ea"/>
              </a:rPr>
              <a:t>注意yield关键字</a:t>
            </a:r>
            <a:r>
              <a:rPr lang="zh-CN">
                <a:sym typeface="+mn-ea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每一个</a:t>
            </a:r>
            <a:r>
              <a:rPr lang="en-US" altLang="zh-CN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yield</a:t>
            </a:r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都是一个</a:t>
            </a:r>
            <a:r>
              <a:rPr lang="en-US" altLang="zh-CN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”resume point”</a:t>
            </a:r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，恢复点。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而后，</a:t>
            </a:r>
            <a:r>
              <a:rPr lang="en-US" altLang="zh-CN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foo</a:t>
            </a:r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函数运行起来的代码，跟前面的协程状态机也差不多。</a:t>
            </a:r>
            <a:r>
              <a:rPr lang="en-US" altLang="zh-CN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停顿</a:t>
            </a:r>
            <a:r>
              <a:rPr lang="en-US" altLang="zh-CN" dirty="0" smtClean="0">
                <a:solidFill>
                  <a:srgbClr val="FF0000"/>
                </a:solidFill>
                <a:latin typeface="Bitstream Vera Sans Mono" panose="020B0609030804020204" charset="0"/>
                <a:ea typeface="宋体" panose="02010600030101010101" pitchFamily="2" charset="-122"/>
                <a:sym typeface="+mn-ea"/>
              </a:rPr>
              <a:t>&gt;</a:t>
            </a:r>
          </a:p>
          <a:p>
            <a:r>
              <a:rPr>
                <a:sym typeface="+mn-ea"/>
              </a:rPr>
              <a:t>可以看出，编译器</a:t>
            </a:r>
            <a:r>
              <a:rPr lang="zh-CN">
                <a:sym typeface="+mn-ea"/>
              </a:rPr>
              <a:t>可以</a:t>
            </a:r>
            <a:r>
              <a:rPr>
                <a:sym typeface="+mn-ea"/>
              </a:rPr>
              <a:t>帮我们把函数入参，局部变量转成类成员变量，同时额外添加一个</a:t>
            </a:r>
            <a:r>
              <a:rPr lang="zh-CN">
                <a:sym typeface="+mn-ea"/>
              </a:rPr>
              <a:t>类似</a:t>
            </a:r>
            <a:r>
              <a:rPr>
                <a:sym typeface="+mn-ea"/>
              </a:rPr>
              <a:t>step_</a:t>
            </a:r>
            <a:r>
              <a:rPr lang="zh-CN">
                <a:sym typeface="+mn-ea"/>
              </a:rPr>
              <a:t>的控制</a:t>
            </a:r>
            <a:r>
              <a:rPr>
                <a:sym typeface="+mn-ea"/>
              </a:rPr>
              <a:t>变量来</a:t>
            </a:r>
            <a:r>
              <a:rPr lang="zh-CN">
                <a:sym typeface="+mn-ea"/>
              </a:rPr>
              <a:t>控制</a:t>
            </a:r>
            <a:r>
              <a:rPr>
                <a:sym typeface="+mn-ea"/>
              </a:rPr>
              <a:t>当前运行到那一步骤，就可以把一个函数，转成一个协程</a:t>
            </a:r>
            <a:r>
              <a:rPr lang="zh-CN">
                <a:sym typeface="+mn-ea"/>
              </a:rPr>
              <a:t>状态机</a:t>
            </a:r>
            <a:r>
              <a:rPr>
                <a:sym typeface="+mn-ea"/>
              </a:rPr>
              <a:t>。而程序员就可以较为专注与业务代码，而不用去考虑手写协程的细节问题。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7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那么，编译器可能如何去实现这些细节的呢？下面以</a:t>
            </a:r>
            <a:r>
              <a:rPr lang="zh-CN">
                <a:sym typeface="+mn-ea"/>
              </a:rPr>
              <a:t>这</a:t>
            </a:r>
            <a:r>
              <a:rPr>
                <a:sym typeface="+mn-ea"/>
              </a:rPr>
              <a:t>个</a:t>
            </a:r>
            <a:r>
              <a:rPr lang="en-US">
                <a:sym typeface="+mn-ea"/>
              </a:rPr>
              <a:t>foo</a:t>
            </a:r>
            <a:r>
              <a:rPr>
                <a:sym typeface="+mn-ea"/>
              </a:rPr>
              <a:t>函数为例:</a:t>
            </a: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、入参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、局部变量</a:t>
            </a:r>
            <a:r>
              <a:rPr lang="en-US" altLang="zh-CN">
                <a:sym typeface="+mn-ea"/>
              </a:rPr>
              <a:t>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、函数拥有关键字</a:t>
            </a:r>
            <a:r>
              <a:rPr lang="en-US" altLang="zh-CN">
                <a:sym typeface="+mn-ea"/>
              </a:rPr>
              <a:t>yield/await</a:t>
            </a:r>
            <a:r>
              <a:rPr lang="zh-CN" altLang="en-US">
                <a:sym typeface="+mn-ea"/>
              </a:rPr>
              <a:t>形成的恢复点。</a:t>
            </a: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、返回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类型的值</a:t>
            </a:r>
          </a:p>
          <a:p>
            <a:r>
              <a:rPr>
                <a:sym typeface="+mn-ea"/>
              </a:rPr>
              <a:t>编译器可以像下面这样的代码，构造出一个“函数”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032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r>
              <a:rPr lang="zh-CN" altLang="en-US"/>
              <a:t>一、获得</a:t>
            </a:r>
            <a:r>
              <a:rPr lang="en-US" altLang="zh-CN"/>
              <a:t>foo</a:t>
            </a:r>
            <a:r>
              <a:rPr lang="zh-CN" altLang="en-US"/>
              <a:t>函数的特征</a:t>
            </a:r>
            <a:endParaRPr lang="en-US" altLang="zh-CN"/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r>
              <a:rPr lang="zh-CN" altLang="en-US"/>
              <a:t>二、生成与</a:t>
            </a:r>
            <a:r>
              <a:rPr lang="en-US" altLang="zh-CN"/>
              <a:t>foo</a:t>
            </a:r>
            <a:r>
              <a:rPr lang="zh-CN" altLang="en-US"/>
              <a:t>函数相关的</a:t>
            </a:r>
            <a:r>
              <a:rPr lang="en-US" altLang="zh-CN"/>
              <a:t>Context</a:t>
            </a:r>
            <a:r>
              <a:rPr lang="zh-CN" altLang="en-US"/>
              <a:t>类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三、使用入参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，创建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类的具体实例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四、将</a:t>
            </a:r>
            <a:r>
              <a:rPr lang="en-US" altLang="zh-CN">
                <a:sym typeface="+mn-ea"/>
              </a:rPr>
              <a:t>foo</a:t>
            </a:r>
            <a:r>
              <a:rPr lang="zh-CN" altLang="en-US">
                <a:sym typeface="+mn-ea"/>
              </a:rPr>
              <a:t>函数原来的逻辑代码，放在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类的</a:t>
            </a:r>
            <a:r>
              <a:rPr lang="en-US" altLang="zh-CN">
                <a:sym typeface="+mn-ea"/>
              </a:rPr>
              <a:t>operator()</a:t>
            </a:r>
            <a:r>
              <a:rPr lang="zh-CN" altLang="en-US">
                <a:sym typeface="+mn-ea"/>
              </a:rPr>
              <a:t>里面去</a:t>
            </a:r>
          </a:p>
          <a:p>
            <a:r>
              <a:rPr lang="zh-CN" altLang="en-US">
                <a:sym typeface="+mn-ea"/>
              </a:rPr>
              <a:t>那么，我们来看看具体每一步的细节实现：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513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首先看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类的具体实现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>
                <a:sym typeface="+mn-ea"/>
              </a:rPr>
              <a:t>成员变量a,b</a:t>
            </a:r>
            <a:r>
              <a:rPr lang="zh-CN">
                <a:sym typeface="+mn-ea"/>
              </a:rPr>
              <a:t>用于保存</a:t>
            </a:r>
            <a:r>
              <a:rPr>
                <a:sym typeface="+mn-ea"/>
              </a:rPr>
              <a:t>函数入参</a:t>
            </a:r>
            <a:r>
              <a:rPr lang="en-US">
                <a:sym typeface="+mn-ea"/>
              </a:rPr>
              <a:t>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；a,b赋值通过Context的构造函数</a:t>
            </a:r>
            <a:r>
              <a:rPr lang="zh-CN">
                <a:sym typeface="+mn-ea"/>
              </a:rPr>
              <a:t>获得</a:t>
            </a:r>
            <a:r>
              <a:rPr>
                <a:sym typeface="+mn-ea"/>
              </a:rPr>
              <a:t>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c是一个函数的局部变量。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_Promise是Resume function</a:t>
            </a:r>
            <a:r>
              <a:rPr lang="zh-CN">
                <a:sym typeface="+mn-ea"/>
              </a:rPr>
              <a:t>中，编译器</a:t>
            </a:r>
            <a:r>
              <a:rPr>
                <a:sym typeface="+mn-ea"/>
              </a:rPr>
              <a:t>与</a:t>
            </a:r>
            <a:r>
              <a:rPr lang="zh-CN">
                <a:sym typeface="+mn-ea"/>
              </a:rPr>
              <a:t>程序员</a:t>
            </a:r>
            <a:r>
              <a:rPr>
                <a:sym typeface="+mn-ea"/>
              </a:rPr>
              <a:t>交互的类，我们可以通过写自己的promise_type来</a:t>
            </a:r>
            <a:r>
              <a:rPr lang="zh-CN">
                <a:sym typeface="+mn-ea"/>
              </a:rPr>
              <a:t>控制</a:t>
            </a:r>
            <a:r>
              <a:rPr>
                <a:sym typeface="+mn-ea"/>
              </a:rPr>
              <a:t>Resume function的一些细节。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operator()</a:t>
            </a:r>
            <a:r>
              <a:rPr lang="zh-CN" altLang="en-US">
                <a:sym typeface="+mn-ea"/>
              </a:rPr>
              <a:t>函数里会放入程序员写的代码。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然后再看</a:t>
            </a:r>
            <a:r>
              <a:rPr>
                <a:sym typeface="+mn-ea"/>
              </a:rPr>
              <a:t>foo函数</a:t>
            </a:r>
            <a:r>
              <a:rPr lang="zh-CN">
                <a:sym typeface="+mn-ea"/>
              </a:rPr>
              <a:t>如何创建</a:t>
            </a:r>
            <a:r>
              <a:rPr>
                <a:sym typeface="+mn-ea"/>
              </a:rPr>
              <a:t>一个Context</a:t>
            </a:r>
            <a:r>
              <a:rPr lang="zh-CN">
                <a:sym typeface="+mn-ea"/>
              </a:rPr>
              <a:t>的</a:t>
            </a:r>
            <a:r>
              <a:rPr>
                <a:sym typeface="+mn-ea"/>
              </a:rPr>
              <a:t>实例，并返回与之相关的awaitable</a:t>
            </a:r>
            <a:r>
              <a:rPr lang="zh-CN">
                <a:sym typeface="+mn-ea"/>
              </a:rPr>
              <a:t>对象的。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>
                <a:sym typeface="+mn-ea"/>
              </a:rPr>
              <a:t>一、在堆上分配一块能容纳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类，以及红色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标识的额外内存。</a:t>
            </a:r>
            <a:r>
              <a:rPr>
                <a:sym typeface="+mn-ea"/>
              </a:rPr>
              <a:t>&lt;X&gt;代表Resume function在编译器内部(*)必须的</a:t>
            </a:r>
            <a:r>
              <a:rPr lang="zh-CN">
                <a:sym typeface="+mn-ea"/>
              </a:rPr>
              <a:t>额外</a:t>
            </a:r>
            <a:r>
              <a:rPr>
                <a:sym typeface="+mn-ea"/>
              </a:rPr>
              <a:t>数据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二、</a:t>
            </a:r>
            <a:r>
              <a:rPr>
                <a:sym typeface="+mn-ea"/>
              </a:rPr>
              <a:t>通过inplacement new构造好Context实例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三、</a:t>
            </a:r>
            <a:r>
              <a:rPr>
                <a:sym typeface="+mn-ea"/>
              </a:rPr>
              <a:t>通过resumable_handle</a:t>
            </a:r>
            <a:r>
              <a:rPr lang="zh-CN">
                <a:sym typeface="+mn-ea"/>
              </a:rPr>
              <a:t>的</a:t>
            </a:r>
            <a:r>
              <a:rPr>
                <a:sym typeface="+mn-ea"/>
              </a:rPr>
              <a:t>from_promise构造好</a:t>
            </a:r>
            <a:r>
              <a:rPr lang="zh-CN">
                <a:sym typeface="+mn-ea"/>
              </a:rPr>
              <a:t>红色</a:t>
            </a:r>
            <a:r>
              <a:rPr>
                <a:sym typeface="+mn-ea"/>
              </a:rPr>
              <a:t>X</a:t>
            </a:r>
            <a:r>
              <a:rPr lang="zh-CN">
                <a:sym typeface="+mn-ea"/>
              </a:rPr>
              <a:t>所</a:t>
            </a:r>
            <a:r>
              <a:rPr>
                <a:sym typeface="+mn-ea"/>
              </a:rPr>
              <a:t>代表的</a:t>
            </a:r>
            <a:r>
              <a:rPr lang="zh-CN">
                <a:sym typeface="+mn-ea"/>
              </a:rPr>
              <a:t>额外</a:t>
            </a:r>
            <a:r>
              <a:rPr>
                <a:sym typeface="+mn-ea"/>
              </a:rPr>
              <a:t>数据，整个resume function</a:t>
            </a:r>
            <a:r>
              <a:rPr lang="zh-CN">
                <a:sym typeface="+mn-ea"/>
              </a:rPr>
              <a:t>所必须的数据</a:t>
            </a:r>
            <a:r>
              <a:rPr>
                <a:sym typeface="+mn-ea"/>
              </a:rPr>
              <a:t>就算构造完成。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四、调用一次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类的</a:t>
            </a:r>
            <a:r>
              <a:rPr lang="en-US" altLang="zh-CN">
                <a:sym typeface="+mn-ea"/>
              </a:rPr>
              <a:t>operator()</a:t>
            </a:r>
            <a:r>
              <a:rPr lang="zh-CN" altLang="en-US">
                <a:sym typeface="+mn-ea"/>
              </a:rPr>
              <a:t>函数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五、</a:t>
            </a:r>
            <a:r>
              <a:rPr>
                <a:sym typeface="+mn-ea"/>
              </a:rPr>
              <a:t>返回与之关联的awaitable</a:t>
            </a:r>
            <a:r>
              <a:rPr lang="zh-CN">
                <a:sym typeface="+mn-ea"/>
              </a:rPr>
              <a:t>对象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六、如果这期间发生了任何异常，处理相关异常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context</a:t>
            </a:r>
            <a:r>
              <a:rPr lang="zh-CN" altLang="en-US">
                <a:sym typeface="+mn-ea"/>
              </a:rPr>
              <a:t>的</a:t>
            </a:r>
            <a:r>
              <a:rPr>
                <a:sym typeface="+mn-ea"/>
              </a:rPr>
              <a:t>operator()重载</a:t>
            </a:r>
            <a:r>
              <a:rPr lang="zh-CN">
                <a:sym typeface="+mn-ea"/>
              </a:rPr>
              <a:t>才</a:t>
            </a:r>
            <a:r>
              <a:rPr>
                <a:sym typeface="+mn-ea"/>
              </a:rPr>
              <a:t>是</a:t>
            </a:r>
            <a:r>
              <a:rPr lang="zh-CN">
                <a:sym typeface="+mn-ea"/>
              </a:rPr>
              <a:t>程序员写的代码的</a:t>
            </a:r>
            <a:r>
              <a:rPr>
                <a:sym typeface="+mn-ea"/>
              </a:rPr>
              <a:t>函数体，这个函数体主要包含</a:t>
            </a:r>
            <a:r>
              <a:rPr lang="zh-CN">
                <a:sym typeface="+mn-ea"/>
              </a:rPr>
              <a:t>以下五</a:t>
            </a:r>
            <a:r>
              <a:rPr>
                <a:sym typeface="+mn-ea"/>
              </a:rPr>
              <a:t>部分：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</a:p>
          <a:p>
            <a:r>
              <a:rPr>
                <a:sym typeface="+mn-ea"/>
              </a:rPr>
              <a:t>初始化：_Promise.initial_suspend()；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原始业务逻辑代码；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返回值设置代码；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异常处理：_Promise.set_exception(std::current_exception());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终止代码：_Promise.final_suspend()</a:t>
            </a:r>
            <a:r>
              <a:rPr lang="zh-CN">
                <a:sym typeface="+mn-ea"/>
              </a:rPr>
              <a:t>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operator()</a:t>
            </a:r>
            <a:r>
              <a:rPr lang="zh-CN" altLang="en-US">
                <a:sym typeface="+mn-ea"/>
              </a:rPr>
              <a:t>函数会被反复调用，每次调用，都运行到其中的一个恢复点上。从而实现了协程的切换和调度。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3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这个在编译器和程序员之间交互的</a:t>
            </a:r>
            <a:r>
              <a:rPr lang="en-US" altLang="zh-CN">
                <a:sym typeface="+mn-ea"/>
              </a:rPr>
              <a:t>promise_type</a:t>
            </a:r>
            <a:r>
              <a:rPr lang="zh-CN" altLang="en-US">
                <a:sym typeface="+mn-ea"/>
              </a:rPr>
              <a:t>，是一个什么概念呢？</a:t>
            </a:r>
          </a:p>
          <a:p>
            <a:r>
              <a:rPr lang="zh-CN" altLang="en-US">
                <a:sym typeface="+mn-ea"/>
              </a:rPr>
              <a:t>实际上，</a:t>
            </a:r>
            <a:r>
              <a:rPr lang="en-US" altLang="zh-CN">
                <a:sym typeface="+mn-ea"/>
              </a:rPr>
              <a:t>promise_type</a:t>
            </a:r>
            <a:r>
              <a:rPr lang="zh-CN" altLang="en-US">
                <a:sym typeface="+mn-ea"/>
              </a:rPr>
              <a:t>是一个包含有下列函数的类：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>
                <a:sym typeface="+mn-ea"/>
              </a:rPr>
              <a:t>一、</a:t>
            </a:r>
            <a:r>
              <a:rPr>
                <a:sym typeface="+mn-ea"/>
              </a:rPr>
              <a:t>initial_suspend()用于初始化;</a:t>
            </a:r>
          </a:p>
          <a:p>
            <a:r>
              <a:rPr lang="zh-CN">
                <a:sym typeface="+mn-ea"/>
              </a:rPr>
              <a:t>二、</a:t>
            </a:r>
            <a:r>
              <a:rPr>
                <a:sym typeface="+mn-ea"/>
              </a:rPr>
              <a:t>final_suspend()用于清理析构;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三、</a:t>
            </a:r>
            <a:r>
              <a:rPr>
                <a:sym typeface="+mn-ea"/>
              </a:rPr>
              <a:t>cancellation_requested()用于终止Resume function</a:t>
            </a:r>
            <a:r>
              <a:rPr lang="zh-CN">
                <a:sym typeface="+mn-ea"/>
              </a:rPr>
              <a:t>的执行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四、</a:t>
            </a:r>
            <a:r>
              <a:rPr>
                <a:sym typeface="+mn-ea"/>
              </a:rPr>
              <a:t>get_return_object()用于</a:t>
            </a:r>
            <a:r>
              <a:rPr lang="en-US">
                <a:sym typeface="+mn-ea"/>
              </a:rPr>
              <a:t>foo</a:t>
            </a:r>
            <a:r>
              <a:rPr lang="zh-CN" altLang="en-US">
                <a:sym typeface="+mn-ea"/>
              </a:rPr>
              <a:t>函数</a:t>
            </a:r>
            <a:r>
              <a:rPr>
                <a:sym typeface="+mn-ea"/>
              </a:rPr>
              <a:t>返回与之关联的awaitable；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  <a:p>
            <a:r>
              <a:rPr lang="zh-CN">
                <a:sym typeface="+mn-ea"/>
              </a:rPr>
              <a:t>五、</a:t>
            </a:r>
            <a:r>
              <a:rPr>
                <a:sym typeface="+mn-ea"/>
              </a:rPr>
              <a:t>return_value(T)/ yield_value(T)/ return_void()用于获取Resume function执行的结果；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六、</a:t>
            </a:r>
            <a:r>
              <a:rPr>
                <a:sym typeface="+mn-ea"/>
              </a:rPr>
              <a:t>set_exception()用于处理异常。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3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与Promise相关联的awaitable又是一个什么</a:t>
            </a:r>
            <a:r>
              <a:rPr lang="zh-CN">
                <a:sym typeface="+mn-ea"/>
              </a:rPr>
              <a:t>概念</a:t>
            </a:r>
            <a:r>
              <a:rPr>
                <a:sym typeface="+mn-ea"/>
              </a:rPr>
              <a:t>呢？</a:t>
            </a:r>
            <a:endParaRPr lang="en-US" altLang="zh-CN">
              <a:sym typeface="+mn-ea"/>
            </a:endParaRPr>
          </a:p>
          <a:p>
            <a:r>
              <a:rPr lang="zh-CN">
                <a:sym typeface="+mn-ea"/>
              </a:rPr>
              <a:t>我把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叫做</a:t>
            </a:r>
            <a:r>
              <a:rPr>
                <a:sym typeface="+mn-ea"/>
              </a:rPr>
              <a:t>“可等待对象(Awaitable object)”。因为Resume function</a:t>
            </a:r>
            <a:r>
              <a:rPr lang="zh-CN">
                <a:sym typeface="+mn-ea"/>
              </a:rPr>
              <a:t>是会被中断执行多次的，只有所有逻辑执行完毕以后，这个可等待对象包含的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值</a:t>
            </a:r>
            <a:r>
              <a:rPr lang="zh-CN">
                <a:sym typeface="+mn-ea"/>
              </a:rPr>
              <a:t>才可用</a:t>
            </a:r>
            <a:r>
              <a:rPr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概念包含以下三方函数：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一、</a:t>
            </a:r>
            <a:r>
              <a:rPr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await_ready</a:t>
            </a:r>
            <a:r>
              <a:rPr lang="zh-CN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这件事你准备好了吗</a:t>
            </a:r>
            <a:r>
              <a:rPr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dirty="0">
              <a:solidFill>
                <a:srgbClr val="00B0F0"/>
              </a:solidFill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r>
              <a:rPr lang="zh-CN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二、</a:t>
            </a:r>
            <a:r>
              <a:rPr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await_resume</a:t>
            </a:r>
            <a:r>
              <a:rPr lang="zh-CN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，如果</a:t>
            </a:r>
            <a:r>
              <a:rPr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准备好了，那值是什么呢</a:t>
            </a:r>
            <a:r>
              <a:rPr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dirty="0">
              <a:solidFill>
                <a:srgbClr val="00B0F0"/>
              </a:solidFill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r>
              <a:rPr lang="zh-CN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三、</a:t>
            </a:r>
            <a:r>
              <a:rPr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await_suspend</a:t>
            </a:r>
            <a:r>
              <a:rPr lang="zh-CN"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，如果</a:t>
            </a:r>
            <a:r>
              <a:rPr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没准备好？那准备好了后再来叫我，我先去干别的事情</a:t>
            </a:r>
            <a:r>
              <a:rPr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。</a:t>
            </a:r>
          </a:p>
          <a:p>
            <a:r>
              <a:rPr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coroutine_handle</a:t>
            </a:r>
            <a:r>
              <a:rPr lang="en-US"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&lt;&gt;</a:t>
            </a:r>
            <a:r>
              <a:rPr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是呼叫我的暗号，记住了</a:t>
            </a:r>
            <a:r>
              <a:rPr lang="zh-CN"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。当你准备好了后，就调用</a:t>
            </a:r>
            <a:r>
              <a:rPr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coroutine_handle</a:t>
            </a:r>
            <a:r>
              <a:rPr lang="en-US" dirty="0" err="1" smtClean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一个可等待函数</a:t>
            </a:r>
            <a:r>
              <a:rPr>
                <a:sym typeface="+mn-ea"/>
              </a:rPr>
              <a:t>“Awaitable function”</a:t>
            </a:r>
            <a:r>
              <a:rPr lang="zh-CN">
                <a:sym typeface="+mn-ea"/>
              </a:rPr>
              <a:t>又</a:t>
            </a:r>
            <a:r>
              <a:rPr>
                <a:sym typeface="+mn-ea"/>
              </a:rPr>
              <a:t>是如何被使用的呢？当我们写下</a:t>
            </a:r>
            <a:r>
              <a:rPr lang="zh-CN">
                <a:sym typeface="+mn-ea"/>
              </a:rPr>
              <a:t>这样</a:t>
            </a:r>
            <a:r>
              <a:rPr>
                <a:sym typeface="+mn-ea"/>
              </a:rPr>
              <a:t>的代码的时候：</a:t>
            </a:r>
          </a:p>
          <a:p>
            <a:r>
              <a:rPr>
                <a:sym typeface="+mn-ea"/>
              </a:rPr>
              <a:t>编译器实际会生成如下代码，来完成await操作：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在C++11之前，有一种类，用来模仿函数行为，学名叫做“functor”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讲解面板内容。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Functor</a:t>
            </a:r>
            <a:r>
              <a:rPr lang="zh-CN" altLang="en-US" dirty="0">
                <a:sym typeface="+mn-ea"/>
              </a:rPr>
              <a:t>这种范式成熟的结果，就是大家觉得还是编译器来实现比较好，于是有了C++11的lambda。我们来看看lambda与functor之间的关系，这有助于理解下面的Resume function。</a:t>
            </a:r>
          </a:p>
          <a:p>
            <a:r>
              <a:rPr lang="zh-CN" altLang="en-US" dirty="0">
                <a:sym typeface="+mn-ea"/>
              </a:rPr>
              <a:t>Lambda通过capture，将捕获的变量变成了类成员，lambda函数体，其实就是functor的operator()符号重载，编译器辅助生成了仿函数的需要的所有一切元素。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2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调用</a:t>
            </a:r>
            <a:r>
              <a:rPr lang="en-US" altLang="zh-CN">
                <a:sym typeface="+mn-ea"/>
              </a:rPr>
              <a:t>foo</a:t>
            </a:r>
            <a:r>
              <a:rPr lang="zh-CN" altLang="en-US">
                <a:sym typeface="+mn-ea"/>
              </a:rPr>
              <a:t>函数，或者与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关联的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对象</a:t>
            </a:r>
            <a:r>
              <a:rPr>
                <a:sym typeface="+mn-ea"/>
              </a:rPr>
              <a:t>：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>
                <a:sym typeface="+mn-ea"/>
              </a:rPr>
              <a:t>一、首先检查await_ready()；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二、如果已经准备好了结果，则调用await_resume()获得值，然后不暂停继续执行后续代码；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三、如果还未准备好，则调用await_suspend()，给出执行下一段代码的协程句柄</a:t>
            </a:r>
            <a:r>
              <a:rPr lang="en-US">
                <a:sym typeface="+mn-ea"/>
              </a:rPr>
              <a:t>:</a:t>
            </a:r>
            <a:r>
              <a:rPr>
                <a:sym typeface="+mn-ea"/>
              </a:rPr>
              <a:t>coroutine_handle&lt;&gt;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看作一个仿函数；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四、当在其它时候，工作完成之后，</a:t>
            </a:r>
            <a:r>
              <a:rPr lang="zh-CN">
                <a:sym typeface="+mn-ea"/>
              </a:rPr>
              <a:t>就</a:t>
            </a:r>
            <a:r>
              <a:rPr>
                <a:sym typeface="+mn-ea"/>
              </a:rPr>
              <a:t>可以调用</a:t>
            </a:r>
            <a:r>
              <a:rPr lang="en-US">
                <a:sym typeface="+mn-ea"/>
              </a:rPr>
              <a:t>label_resume</a:t>
            </a:r>
            <a:r>
              <a:rPr lang="zh-CN" altLang="en-US">
                <a:sym typeface="+mn-ea"/>
              </a:rPr>
              <a:t>指示的代码，恢复</a:t>
            </a:r>
            <a:r>
              <a:rPr>
                <a:sym typeface="+mn-ea"/>
              </a:rPr>
              <a:t>协程的</a:t>
            </a:r>
            <a:r>
              <a:rPr lang="zh-CN">
                <a:sym typeface="+mn-ea"/>
              </a:rPr>
              <a:t>运行</a:t>
            </a:r>
            <a:r>
              <a:rPr>
                <a:sym typeface="+mn-ea"/>
              </a:rPr>
              <a:t>。</a:t>
            </a:r>
          </a:p>
          <a:p>
            <a:r>
              <a:rPr lang="zh-CN">
                <a:sym typeface="+mn-ea"/>
              </a:rPr>
              <a:t>注意，</a:t>
            </a:r>
            <a:r>
              <a:rPr lang="en-US">
                <a:sym typeface="+mn-ea"/>
              </a:rPr>
              <a:t>label_resume</a:t>
            </a:r>
            <a:r>
              <a:rPr lang="zh-CN" altLang="en-US">
                <a:sym typeface="+mn-ea"/>
              </a:rPr>
              <a:t>指示的代码，</a:t>
            </a:r>
            <a:r>
              <a:rPr>
                <a:sym typeface="+mn-ea"/>
              </a:rPr>
              <a:t>只能执行一次，也不能不调用----否则，整个Resume function就被挂起来了，也无法得到清理和析构。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awaitable </a:t>
            </a:r>
            <a:r>
              <a:rPr lang="en-US">
                <a:sym typeface="+mn-ea"/>
              </a:rPr>
              <a:t>object</a:t>
            </a:r>
            <a:r>
              <a:rPr>
                <a:sym typeface="+mn-ea"/>
              </a:rPr>
              <a:t>可不是只能在Resume function里能用，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>
                <a:sym typeface="+mn-ea"/>
              </a:rPr>
              <a:t>而是在任何“可等待的函数(Awaitable function)”里使用，只要这个函数返回一个“可等待对象”，并且行为遵循“可等待对象”的行为即可。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任何一个返回“可等待对象”的函数，我都称为“Awaitable function”。这个概念非常重要，是将callback转为协程的重要手段。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我们</a:t>
            </a:r>
            <a:r>
              <a:rPr>
                <a:sym typeface="+mn-ea"/>
              </a:rPr>
              <a:t>将阻塞/异步操作转化为支持协程的过程，叫做“</a:t>
            </a:r>
            <a:r>
              <a:rPr lang="en-US">
                <a:sym typeface="+mn-ea"/>
              </a:rPr>
              <a:t>GREEN</a:t>
            </a:r>
            <a:r>
              <a:rPr>
                <a:sym typeface="+mn-ea"/>
              </a:rPr>
              <a:t>”。这个green也有一个通用的范式，大概如代码所示：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</a:p>
          <a:p>
            <a:r>
              <a:rPr>
                <a:sym typeface="+mn-ea"/>
              </a:rPr>
              <a:t>一、</a:t>
            </a:r>
            <a:r>
              <a:rPr lang="zh-CN">
                <a:sym typeface="+mn-ea"/>
              </a:rPr>
              <a:t>创建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tate实例，用于关联业务代码和即将返回的awaitable；</a:t>
            </a:r>
            <a:r>
              <a:rPr lang="en-US">
                <a:sym typeface="+mn-ea"/>
              </a:rPr>
              <a:t>s</a:t>
            </a:r>
            <a:r>
              <a:rPr>
                <a:sym typeface="+mn-ea"/>
              </a:rPr>
              <a:t>tate负责关联业务代码和Awaitable Object，是真正负责功能的类。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二、如果条件已经满足了，则直接给State设置值；随后的await_ready()返回true；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三、如果条件不满足，则开启异步操作，或者新开线程执行阻塞操作，并将State作为回调必须的变量保存起来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四、在回调里面，对State要么设置异常，要么设置值</a:t>
            </a:r>
            <a:r>
              <a:rPr lang="zh-CN">
                <a:sym typeface="+mn-ea"/>
              </a:rPr>
              <a:t>。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endParaRPr lang="zh-CN">
              <a:sym typeface="+mn-ea"/>
            </a:endParaRPr>
          </a:p>
          <a:p>
            <a:r>
              <a:rPr>
                <a:sym typeface="+mn-ea"/>
              </a:rPr>
              <a:t>五、调用await_suspend()设置的coroutine_handle&lt;&gt;，</a:t>
            </a:r>
            <a:r>
              <a:rPr lang="zh-CN">
                <a:sym typeface="+mn-ea"/>
              </a:rPr>
              <a:t>恢复调用本函数的，被暂停的</a:t>
            </a:r>
            <a:r>
              <a:rPr>
                <a:sym typeface="+mn-ea"/>
              </a:rPr>
              <a:t>Resume function</a:t>
            </a:r>
            <a:r>
              <a:rPr lang="zh-CN">
                <a:sym typeface="+mn-ea"/>
              </a:rPr>
              <a:t>的后续逻辑</a:t>
            </a:r>
            <a:r>
              <a:rPr>
                <a:sym typeface="+mn-ea"/>
              </a:rPr>
              <a:t>码。</a:t>
            </a:r>
          </a:p>
          <a:p>
            <a:r>
              <a:rPr>
                <a:sym typeface="+mn-ea"/>
              </a:rPr>
              <a:t>至此，Resume function的各方面的细节就介绍得差不多了，下面，我们要用一些范例来说明如何使用Resume function。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>
                <a:sym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521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以一个游戏中经常用到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为例。</a:t>
            </a:r>
            <a:endParaRPr lang="zh-CN" altLang="en-US"/>
          </a:p>
          <a:p>
            <a:r>
              <a:rPr lang="zh-CN" altLang="en-US">
                <a:sym typeface="+mn-ea"/>
              </a:rPr>
              <a:t>由于游戏需要维持固定的频率循环，所以，不能使用操作系统提供的模态对话框，也不能在游戏中提供一个阻塞的模态对话框。因此，这个对话框只能采用回调方式来做。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0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产生一个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界面，设定回调函数。当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被关闭，或者点击了任意一个按钮后，关闭这个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，并调用设定的回调。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32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那么，用起来，就是这个样子，一层回调套一层回调。当面对复杂逻辑的时候，显然代码很难写。</a:t>
            </a: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来做是不是就能够使得代码简洁呢？是不是需要重写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代码呢？</a:t>
            </a:r>
          </a:p>
          <a:p>
            <a:r>
              <a:rPr lang="zh-CN" altLang="en-US">
                <a:sym typeface="+mn-ea"/>
              </a:rPr>
              <a:t>下面就来看看怎么把这个现有的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转成支持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69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暂停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在这里，并不需要为了支持</a:t>
            </a:r>
            <a:r>
              <a:rPr lang="en-US" altLang="zh-CN">
                <a:sym typeface="+mn-ea"/>
              </a:rPr>
              <a:t>await function</a:t>
            </a:r>
            <a:r>
              <a:rPr lang="zh-CN" altLang="en-US">
                <a:sym typeface="+mn-ea"/>
              </a:rPr>
              <a:t>而将整个</a:t>
            </a:r>
            <a:r>
              <a:rPr lang="en-US" altLang="zh-CN">
                <a:sym typeface="+mn-ea"/>
              </a:rPr>
              <a:t>MessageLayer</a:t>
            </a:r>
            <a:r>
              <a:rPr lang="zh-CN" altLang="en-US">
                <a:sym typeface="+mn-ea"/>
              </a:rPr>
              <a:t>代码重写一遍。</a:t>
            </a:r>
          </a:p>
          <a:p>
            <a:r>
              <a:rPr lang="zh-CN" altLang="en-US">
                <a:sym typeface="+mn-ea"/>
              </a:rPr>
              <a:t>只需要利用</a:t>
            </a:r>
            <a:r>
              <a:rPr lang="en-US" altLang="zh-CN">
                <a:sym typeface="+mn-ea"/>
              </a:rPr>
              <a:t>showMessage_CB</a:t>
            </a:r>
            <a:r>
              <a:rPr lang="zh-CN" altLang="en-US">
                <a:sym typeface="+mn-ea"/>
              </a:rPr>
              <a:t>函数，利用通用的</a:t>
            </a:r>
            <a:r>
              <a:rPr lang="en-US" altLang="zh-CN">
                <a:sym typeface="+mn-ea"/>
              </a:rPr>
              <a:t>green</a:t>
            </a:r>
            <a:r>
              <a:rPr lang="zh-CN" altLang="en-US">
                <a:sym typeface="+mn-ea"/>
              </a:rPr>
              <a:t>做法，就可以获得</a:t>
            </a:r>
            <a:r>
              <a:rPr lang="en-US" altLang="zh-CN">
                <a:sym typeface="+mn-ea"/>
              </a:rPr>
              <a:t>“awaitable function”</a:t>
            </a:r>
            <a:r>
              <a:rPr lang="zh-CN" altLang="en-US">
                <a:sym typeface="+mn-ea"/>
              </a:rPr>
              <a:t>。代码如下：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45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有了支持</a:t>
            </a:r>
            <a:r>
              <a:rPr lang="en-US" altLang="zh-CN">
                <a:sym typeface="+mn-ea"/>
              </a:rPr>
              <a:t>awaitable function</a:t>
            </a:r>
            <a:r>
              <a:rPr lang="zh-CN" altLang="en-US">
                <a:sym typeface="+mn-ea"/>
              </a:rPr>
              <a:t>版的</a:t>
            </a:r>
            <a:r>
              <a:rPr lang="en-US" altLang="zh-CN">
                <a:sym typeface="+mn-ea"/>
              </a:rPr>
              <a:t>showMessage</a:t>
            </a:r>
            <a:r>
              <a:rPr lang="zh-CN" altLang="en-US">
                <a:sym typeface="+mn-ea"/>
              </a:rPr>
              <a:t>函数后，在显示提示信息的代码，几乎跟模态消息框的代码，一摸一样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除了蓝色的关键字</a:t>
            </a:r>
            <a:r>
              <a:rPr lang="en-US" altLang="zh-CN">
                <a:sym typeface="+mn-ea"/>
              </a:rPr>
              <a:t>await</a:t>
            </a:r>
            <a:r>
              <a:rPr lang="zh-CN" altLang="en-US">
                <a:sym typeface="+mn-ea"/>
              </a:rPr>
              <a:t>外。</a:t>
            </a:r>
          </a:p>
          <a:p>
            <a:r>
              <a:rPr lang="zh-CN" altLang="en-US">
                <a:sym typeface="+mn-ea"/>
              </a:rPr>
              <a:t>因为加入了</a:t>
            </a:r>
            <a:r>
              <a:rPr lang="en-US" altLang="zh-CN">
                <a:sym typeface="+mn-ea"/>
              </a:rPr>
              <a:t>await</a:t>
            </a:r>
            <a:r>
              <a:rPr lang="zh-CN" altLang="en-US">
                <a:sym typeface="+mn-ea"/>
              </a:rPr>
              <a:t>关键字，</a:t>
            </a:r>
            <a:r>
              <a:rPr lang="en-US" altLang="zh-CN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HelloWorld::onButton1_Clicked</a:t>
            </a:r>
            <a:r>
              <a:rPr lang="zh-CN" altLang="en-US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函数也就成为了一个</a:t>
            </a:r>
            <a:r>
              <a:rPr lang="en-US" altLang="zh-CN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这代码是不是看起来简洁多了？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69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MySQL是一个应用广泛的数据库，其客户端API并没有提供异步接口，是一个典型的阻塞接口。通常来说，不能在主逻辑线程里直接调用MySQL的阻塞API，而是选择将MySQL的阻塞API放在其它线程去调用。</a:t>
            </a:r>
            <a:r>
              <a:rPr lang="zh-CN">
                <a:sym typeface="+mn-ea"/>
              </a:rPr>
              <a:t>如果选择在多线程里调用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并同时执行业务逻辑，将带来很大的多线程同步问题</a:t>
            </a:r>
            <a:r>
              <a:rPr>
                <a:sym typeface="+mn-ea"/>
              </a:rPr>
              <a:t>。</a:t>
            </a:r>
            <a:r>
              <a:rPr lang="zh-CN">
                <a:sym typeface="+mn-ea"/>
              </a:rPr>
              <a:t>所以，笔者选择了一个线程池中调用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，</a:t>
            </a:r>
            <a:r>
              <a:rPr>
                <a:sym typeface="+mn-ea"/>
              </a:rPr>
              <a:t> </a:t>
            </a:r>
            <a:r>
              <a:rPr lang="zh-CN">
                <a:sym typeface="+mn-ea"/>
              </a:rPr>
              <a:t>将结果投递回主逻辑线程的案例做例子。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一个异步的MySQL </a:t>
            </a:r>
            <a:r>
              <a:rPr lang="en-US">
                <a:sym typeface="+mn-ea"/>
              </a:rPr>
              <a:t>Update</a:t>
            </a:r>
            <a:r>
              <a:rPr>
                <a:sym typeface="+mn-ea"/>
              </a:rPr>
              <a:t>代码</a:t>
            </a:r>
            <a:r>
              <a:rPr lang="zh-CN">
                <a:sym typeface="+mn-ea"/>
              </a:rPr>
              <a:t>的接口就是这个样子的了。</a:t>
            </a:r>
            <a:r>
              <a:rPr lang="en-US" altLang="zh-CN">
                <a:sym typeface="+mn-ea"/>
              </a:rPr>
              <a:t>bool</a:t>
            </a:r>
            <a:r>
              <a:rPr lang="zh-CN" altLang="en-US">
                <a:sym typeface="+mn-ea"/>
              </a:rPr>
              <a:t>用来告知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是否执行成功。如果执行成功，则</a:t>
            </a:r>
            <a:r>
              <a:rPr lang="en-US" altLang="zh-CN">
                <a:sym typeface="+mn-ea"/>
              </a:rPr>
              <a:t>uint64_t</a:t>
            </a:r>
            <a:r>
              <a:rPr lang="zh-CN" altLang="en-US">
                <a:sym typeface="+mn-ea"/>
              </a:rPr>
              <a:t>返回受影响的记录数量。如果发生了异常，则由</a:t>
            </a:r>
            <a:r>
              <a:rPr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exception_ptr</a:t>
            </a:r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返回。</a:t>
            </a:r>
          </a:p>
          <a:p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最终在另外的线程池里执行；执行完毕后的结果，放入另外一个结果队列。最后在主逻辑线程里调用对应的回调函数。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4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Lambda使得异步编程，相对于C++11之前，容易了很多。以前怕麻烦不敢想不敢用的callback，现今都可以通过简单的capture规划，使用lambda完成。lambda可以说改变了编程的习惯与设计模式。</a:t>
            </a:r>
            <a:endParaRPr lang="zh-CN" altLang="en-US"/>
          </a:p>
          <a:p>
            <a:r>
              <a:rPr lang="zh-CN" altLang="en-US">
                <a:sym typeface="+mn-ea"/>
              </a:rPr>
              <a:t>Lambda是如此的好用，于是，lambda被应用得越来越多，越来越多……</a:t>
            </a:r>
            <a:endParaRPr lang="zh-CN" altLang="en-US"/>
          </a:p>
          <a:p>
            <a:r>
              <a:rPr lang="zh-CN" altLang="en-US">
                <a:sym typeface="+mn-ea"/>
              </a:rPr>
              <a:t>然而，万事万物皆非完美，当lambda作为callback被大量滥用的时候，另外一个东西则冒出来了：回调地狱。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3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异步回掉的用法就是这个样子的了。也可以想想，真实的情况下，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Select/Insert/Update</a:t>
            </a:r>
            <a:r>
              <a:rPr lang="zh-CN" altLang="en-US">
                <a:sym typeface="+mn-ea"/>
              </a:rPr>
              <a:t>远比这个范例代码复杂。这种一重接一重的回调写起来会要人命的。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30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有了前面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的经验</a:t>
            </a:r>
            <a:r>
              <a:rPr lang="zh-CN">
                <a:sym typeface="+mn-ea"/>
              </a:rPr>
              <a:t>，我们知道，可以直接使用现有的</a:t>
            </a:r>
            <a:r>
              <a:rPr lang="en-US" altLang="zh-CN">
                <a:sym typeface="+mn-ea"/>
              </a:rPr>
              <a:t>AsynUpdate</a:t>
            </a:r>
            <a:r>
              <a:rPr lang="zh-CN" altLang="en-US">
                <a:sym typeface="+mn-ea"/>
              </a:rPr>
              <a:t>，</a:t>
            </a:r>
            <a:r>
              <a:rPr lang="zh-CN">
                <a:sym typeface="+mn-ea"/>
              </a:rPr>
              <a:t>绿化为</a:t>
            </a:r>
            <a:r>
              <a:rPr lang="en-US" altLang="zh-CN">
                <a:sym typeface="+mn-ea"/>
              </a:rPr>
              <a:t>awaitable function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>
                <a:sym typeface="+mn-ea"/>
              </a:rPr>
              <a:t>不过，为了周全，添加上异常处理代码：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、声明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对象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、写好回调函数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、回调函数里要处理是否有异常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、使用</a:t>
            </a:r>
            <a:r>
              <a:rPr lang="en-US" altLang="zh-CN">
                <a:sym typeface="+mn-ea"/>
              </a:rPr>
              <a:t>callback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AsynUpdate</a:t>
            </a:r>
            <a:r>
              <a:rPr lang="zh-CN" altLang="en-US">
                <a:sym typeface="+mn-ea"/>
              </a:rPr>
              <a:t>。同样要处理立即获得结果和异常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10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利用绿化后的mysql_update函数，就可以开始在协程里执行MySQL语句了。</a:t>
            </a:r>
          </a:p>
          <a:p>
            <a:r>
              <a:rPr lang="zh-CN" altLang="en-US">
                <a:sym typeface="+mn-ea"/>
              </a:rPr>
              <a:t>对比下之前的回调版本，代码优雅了很多。而且，异常也被带入到协程逻辑里面了。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73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是一个非常现代化的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的异步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库。所有异步接口，都是采用一调用一回调的方式。</a:t>
            </a:r>
          </a:p>
          <a:p>
            <a:r>
              <a:rPr lang="zh-CN" altLang="en-US">
                <a:sym typeface="+mn-ea"/>
              </a:rPr>
              <a:t>我们以读写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数据为例，来看看典型的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的异步应用是怎么样的。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78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因为篇幅限制，我包装了一个</a:t>
            </a:r>
            <a:r>
              <a:rPr lang="en-US" altLang="zh-CN">
                <a:sym typeface="+mn-ea"/>
              </a:rPr>
              <a:t>do_read</a:t>
            </a:r>
            <a:r>
              <a:rPr lang="zh-CN" altLang="en-US">
                <a:sym typeface="+mn-ea"/>
              </a:rPr>
              <a:t>函数。这个函数，把从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读取到的数据，拷贝到一个缓冲区里，然后调用传入的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2714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使用差不多同样的方法完成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，将数据写入到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，写入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后，调用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57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这代码，看着就很酸爽。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91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有了前面的经验，我们知道，通过改造</a:t>
            </a:r>
            <a:r>
              <a:rPr lang="en-US" altLang="zh-CN"/>
              <a:t>do_read</a:t>
            </a:r>
            <a:r>
              <a:rPr lang="zh-CN" altLang="en-US"/>
              <a:t>和</a:t>
            </a:r>
            <a:r>
              <a:rPr lang="en-US" altLang="zh-CN"/>
              <a:t>do_write</a:t>
            </a:r>
            <a:r>
              <a:rPr lang="zh-CN" altLang="en-US"/>
              <a:t>函数，使得支持</a:t>
            </a:r>
            <a:r>
              <a:rPr lang="en-US" altLang="zh-CN"/>
              <a:t>resume function</a:t>
            </a:r>
            <a:r>
              <a:rPr lang="zh-CN" altLang="en-US"/>
              <a:t>。</a:t>
            </a:r>
          </a:p>
          <a:p>
            <a:r>
              <a:rPr lang="zh-CN" altLang="en-US"/>
              <a:t>利用绿化后的</a:t>
            </a:r>
            <a:r>
              <a:rPr lang="en-US" altLang="zh-CN"/>
              <a:t>do_read/do_write</a:t>
            </a:r>
            <a:r>
              <a:rPr lang="zh-CN" altLang="en-US"/>
              <a:t>函数，最终代码看起来要这样写。</a:t>
            </a:r>
            <a:r>
              <a:rPr lang="en-US" altLang="zh-CN"/>
              <a:t>&lt;</a:t>
            </a:r>
            <a:r>
              <a:rPr lang="zh-CN" altLang="en-US"/>
              <a:t>停顿</a:t>
            </a:r>
            <a:r>
              <a:rPr lang="en-US" altLang="zh-CN"/>
              <a:t>&gt;</a:t>
            </a:r>
          </a:p>
          <a:p>
            <a:r>
              <a:rPr lang="zh-CN" altLang="en-US">
                <a:sym typeface="+mn-ea"/>
              </a:rPr>
              <a:t>这代码美观，逻辑清晰。也就利于写出更不容易犯错的代码了。</a:t>
            </a:r>
          </a:p>
          <a:p>
            <a:r>
              <a:rPr lang="zh-CN" altLang="en-US"/>
              <a:t>问题就来了，</a:t>
            </a:r>
            <a:r>
              <a:rPr lang="en-US" altLang="zh-CN"/>
              <a:t>do_read()/do_write()</a:t>
            </a:r>
            <a:r>
              <a:rPr lang="zh-CN" altLang="en-US"/>
              <a:t>函数如何做成返回一个</a:t>
            </a:r>
            <a:r>
              <a:rPr lang="en-US" altLang="zh-CN"/>
              <a:t>awaitable object</a:t>
            </a:r>
            <a:r>
              <a:rPr lang="zh-CN" altLang="en-US"/>
              <a:t>的呢？</a:t>
            </a:r>
          </a:p>
        </p:txBody>
      </p:sp>
    </p:spTree>
    <p:extLst>
      <p:ext uri="{BB962C8B-B14F-4D97-AF65-F5344CB8AC3E}">
        <p14:creationId xmlns:p14="http://schemas.microsoft.com/office/powerpoint/2010/main" val="1726686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这里，要先介绍下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的背景知识。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本身是支持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的协程的，具体如何使用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的协程的代码就不介绍了。我们主要关注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是如何支持的。</a:t>
            </a:r>
          </a:p>
          <a:p>
            <a:r>
              <a:rPr lang="zh-CN" altLang="en-US">
                <a:sym typeface="+mn-ea"/>
              </a:rPr>
              <a:t>为了支持协程，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的所有异步函数的返回值，是可定制的。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91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其支持协程的状态变量通过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类来特列化。默认实现的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是这样的：</a:t>
            </a:r>
          </a:p>
          <a:p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是异步函数的回调参数，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是这个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回调的函数签名。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以下图例是笔者在某个项目真实的经历。下面每一个+号后面分支出来的过程，都是一个callback。当这种代码一而再，再而三出现的时候，越来越觉得代码不可读，维护起来也非常累。笔者也想过用future-then范式，把递归的callback转成线性的callback代码，但初略考察后，觉得还不是解决问题的终极办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77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来获得返回值。</a:t>
            </a:r>
          </a:p>
          <a:p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的默认实现其实啥事都没干。也就是，异步回调版本的用法，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31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暂停</a:t>
            </a:r>
            <a:r>
              <a:rPr lang="en-US">
                <a:sym typeface="+mn-ea"/>
              </a:rPr>
              <a:t>&gt;&lt;</a:t>
            </a:r>
            <a:r>
              <a:rPr lang="zh-CN" altLang="en-US">
                <a:sym typeface="+mn-ea"/>
              </a:rPr>
              <a:t>下一页</a:t>
            </a:r>
            <a:r>
              <a:rPr lang="en-US">
                <a:sym typeface="+mn-ea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4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有了这个经验后，显然，我们是要特列化</a:t>
            </a:r>
            <a:r>
              <a:rPr lang="en-US" altLang="zh-CN"/>
              <a:t>handler_type&lt;&gt;</a:t>
            </a:r>
            <a:r>
              <a:rPr lang="zh-CN" altLang="en-US"/>
              <a:t>和</a:t>
            </a:r>
            <a:r>
              <a:rPr lang="en-US" altLang="zh-CN"/>
              <a:t>async_result&lt;&gt;</a:t>
            </a:r>
            <a:r>
              <a:rPr lang="zh-CN" altLang="en-US"/>
              <a:t>两个模板，使得</a:t>
            </a:r>
            <a:r>
              <a:rPr lang="en-US" altLang="zh-CN"/>
              <a:t>async_xxx()</a:t>
            </a:r>
            <a:r>
              <a:rPr lang="zh-CN" altLang="en-US"/>
              <a:t>函数返回</a:t>
            </a:r>
            <a:r>
              <a:rPr lang="en-US" altLang="zh-CN"/>
              <a:t>awaitable_t&lt;&gt;</a:t>
            </a:r>
            <a:r>
              <a:rPr lang="zh-CN" altLang="en-US"/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2231544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既然是要特列化，所以，我们先做一个特殊的类型</a:t>
            </a:r>
            <a:r>
              <a:rPr lang="en-US" altLang="zh-CN"/>
              <a:t>use_task_t</a:t>
            </a:r>
            <a:r>
              <a:rPr lang="zh-CN" altLang="en-US"/>
              <a:t>。</a:t>
            </a:r>
          </a:p>
          <a:p>
            <a:r>
              <a:rPr lang="zh-CN" altLang="en-US"/>
              <a:t>并申明一个这个类型的全局变量</a:t>
            </a:r>
            <a:r>
              <a:rPr lang="en-US" altLang="zh-CN"/>
              <a:t>use_task</a:t>
            </a:r>
          </a:p>
        </p:txBody>
      </p:sp>
    </p:spTree>
    <p:extLst>
      <p:ext uri="{BB962C8B-B14F-4D97-AF65-F5344CB8AC3E}">
        <p14:creationId xmlns:p14="http://schemas.microsoft.com/office/powerpoint/2010/main" val="2440136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最后，用的时候，使用这个全局变量</a:t>
            </a:r>
            <a:r>
              <a:rPr lang="en-US" altLang="zh-CN"/>
              <a:t>use_task</a:t>
            </a:r>
            <a:r>
              <a:rPr lang="zh-CN" altLang="en-US"/>
              <a:t>当作</a:t>
            </a:r>
            <a:r>
              <a:rPr lang="en-US" altLang="zh-CN"/>
              <a:t>async_xxx()</a:t>
            </a:r>
            <a:r>
              <a:rPr lang="zh-CN" altLang="en-US"/>
              <a:t>函数的</a:t>
            </a:r>
            <a:r>
              <a:rPr lang="en-US" altLang="zh-CN"/>
              <a:t>handler</a:t>
            </a:r>
            <a:r>
              <a:rPr lang="zh-CN" altLang="en-US"/>
              <a:t>参数。</a:t>
            </a:r>
          </a:p>
        </p:txBody>
      </p:sp>
    </p:spTree>
    <p:extLst>
      <p:ext uri="{BB962C8B-B14F-4D97-AF65-F5344CB8AC3E}">
        <p14:creationId xmlns:p14="http://schemas.microsoft.com/office/powerpoint/2010/main" val="3512880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接下来就是如何实现针对</a:t>
            </a:r>
            <a:r>
              <a:rPr lang="en-US" altLang="zh-CN">
                <a:sym typeface="+mn-ea"/>
              </a:rPr>
              <a:t>use_task_t</a:t>
            </a:r>
            <a:r>
              <a:rPr lang="zh-CN" altLang="en-US">
                <a:sym typeface="+mn-ea"/>
              </a:rPr>
              <a:t>类型的特例化。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特列化</a:t>
            </a:r>
            <a:r>
              <a:rPr lang="en-US" altLang="zh-CN">
                <a:sym typeface="+mn-ea"/>
              </a:rPr>
              <a:t>handler_type&lt;&gt;</a:t>
            </a:r>
            <a:r>
              <a:rPr lang="zh-CN" altLang="en-US">
                <a:sym typeface="+mn-ea"/>
              </a:rPr>
              <a:t>，以</a:t>
            </a:r>
            <a:r>
              <a:rPr lang="en-US" altLang="zh-CN">
                <a:sym typeface="+mn-ea"/>
              </a:rPr>
              <a:t>asio_promise_t&lt;&gt;</a:t>
            </a:r>
            <a:r>
              <a:rPr lang="zh-CN" altLang="en-US">
                <a:sym typeface="+mn-ea"/>
              </a:rPr>
              <a:t>模板作为协程的状态变量。</a:t>
            </a:r>
            <a:r>
              <a:rPr lang="en-US" altLang="zh-CN">
                <a:sym typeface="+mn-ea"/>
              </a:rPr>
              <a:t>asio_promise_t&lt;&gt;</a:t>
            </a:r>
            <a:r>
              <a:rPr lang="zh-CN" altLang="en-US">
                <a:sym typeface="+mn-ea"/>
              </a:rPr>
              <a:t>跟之前的</a:t>
            </a:r>
            <a:r>
              <a:rPr lang="en-US" altLang="zh-CN">
                <a:sym typeface="+mn-ea"/>
              </a:rPr>
              <a:t>promise_t&lt;&gt;</a:t>
            </a:r>
            <a:r>
              <a:rPr lang="zh-CN" altLang="en-US">
                <a:sym typeface="+mn-ea"/>
              </a:rPr>
              <a:t>是一样的，只不过</a:t>
            </a:r>
            <a:r>
              <a:rPr lang="en-US" altLang="zh-CN">
                <a:sym typeface="+mn-ea"/>
              </a:rPr>
              <a:t>set_value()</a:t>
            </a:r>
            <a:r>
              <a:rPr lang="zh-CN" altLang="en-US">
                <a:sym typeface="+mn-ea"/>
              </a:rPr>
              <a:t>是通过</a:t>
            </a:r>
            <a:r>
              <a:rPr lang="en-US" altLang="zh-CN">
                <a:sym typeface="+mn-ea"/>
              </a:rPr>
              <a:t>operator()()</a:t>
            </a:r>
            <a:r>
              <a:rPr lang="zh-CN" altLang="en-US">
                <a:sym typeface="+mn-ea"/>
              </a:rPr>
              <a:t>来实现的。</a:t>
            </a:r>
          </a:p>
          <a:p>
            <a:r>
              <a:rPr lang="zh-CN" altLang="en-US">
                <a:sym typeface="+mn-ea"/>
              </a:rPr>
              <a:t>注意这个特列化的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，不仅仅针对</a:t>
            </a:r>
            <a:r>
              <a:rPr lang="en-US" altLang="zh-CN">
                <a:sym typeface="+mn-ea"/>
              </a:rPr>
              <a:t>use_task_t</a:t>
            </a:r>
            <a:r>
              <a:rPr lang="zh-CN" altLang="en-US">
                <a:sym typeface="+mn-ea"/>
              </a:rPr>
              <a:t>类型进行特列化了，还需要针对每一个函数签名类型进行特列化，目的是获取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的关键参数类型。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然后特列化一个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。根据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asio_</a:t>
            </a:r>
            <a:r>
              <a:rPr lang="en-US" altLang="zh-CN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promise_t</a:t>
            </a:r>
            <a:r>
              <a:rPr 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状态变量，构造对应的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类。</a:t>
            </a:r>
          </a:p>
          <a:p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下一页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6708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做完这些工作后，使用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的异步回调函数的时候，就不再给一个回调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了。</a:t>
            </a:r>
          </a:p>
          <a:p>
            <a:r>
              <a:rPr lang="zh-CN" altLang="en-US">
                <a:sym typeface="+mn-ea"/>
              </a:rPr>
              <a:t>替代给我们定义好的全局变量：</a:t>
            </a:r>
            <a:r>
              <a:rPr lang="en-US" altLang="zh-CN">
                <a:sym typeface="+mn-ea"/>
              </a:rPr>
              <a:t>use_task</a:t>
            </a:r>
            <a:r>
              <a:rPr lang="zh-CN" altLang="en-US">
                <a:sym typeface="+mn-ea"/>
              </a:rPr>
              <a:t>。这些函数的返回值，也成了一个支持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变量。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94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有了</a:t>
            </a:r>
            <a:r>
              <a:rPr lang="en-US" altLang="zh-CN"/>
              <a:t>use_task</a:t>
            </a:r>
            <a:r>
              <a:rPr lang="zh-CN" altLang="en-US"/>
              <a:t>后，</a:t>
            </a:r>
            <a:r>
              <a:rPr lang="en-US" altLang="zh-CN">
                <a:sym typeface="+mn-ea"/>
              </a:rPr>
              <a:t>do_read()</a:t>
            </a:r>
            <a:r>
              <a:rPr lang="zh-CN" altLang="en-US">
                <a:sym typeface="+mn-ea"/>
              </a:rPr>
              <a:t>函数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就不再接受回调的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，而是返回当前读入的数据量。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zh-CN" altLang="en-US">
                <a:sym typeface="+mn-ea"/>
              </a:rPr>
              <a:t>同样的改造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函数。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428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使用协程版本的</a:t>
            </a:r>
            <a:r>
              <a:rPr lang="en-US" altLang="zh-CN">
                <a:sym typeface="+mn-ea"/>
              </a:rPr>
              <a:t>do_read()/do_write()</a:t>
            </a:r>
            <a:r>
              <a:rPr lang="zh-CN" altLang="en-US">
                <a:sym typeface="+mn-ea"/>
              </a:rPr>
              <a:t>的代码就长这个样子了。这代码美观，逻辑清晰。也就利于写出更不容易犯错的代码了。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26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上述的范例代码，分别给出了两个函数：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为了操作Resume function，提供了三个概念：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Promise/Awaitable用于Resume function，对于用户来说，Promise几乎不可见。只需要申明返回Awaitable&lt;T&gt;就可以了，然后在代码里使用co_await关键字。</a:t>
            </a:r>
          </a:p>
          <a:p>
            <a:r>
              <a:rPr lang="zh-CN" altLang="en-US">
                <a:sym typeface="+mn-ea"/>
              </a:rPr>
              <a:t>Awaitable/State用于Awaitable function。这是一种通用的方法，来绿化阻塞操作，使得阻塞功能也能应用到Resume function上的方法。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于是，协程这个古老的概念被想起。然而，限于现有的一些协程功能，比如Windows下的Fiber，Boost实现的coroutine，以及一些开源的协程实现，如libgo，几乎都是有栈的协程。对内存敏感的客户端程序来说，如移动端游戏，有栈的协程用起来还是很心虚。在这过程中，也有网友给我介绍他自己的无栈stakless的协程库，使用宏来实现的，用起来似乎也不是很愉快。</a:t>
            </a:r>
            <a:endParaRPr lang="zh-CN" altLang="en-US"/>
          </a:p>
          <a:p>
            <a:r>
              <a:rPr lang="zh-CN" altLang="en-US">
                <a:sym typeface="+mn-ea"/>
              </a:rPr>
              <a:t>寻寻觅觅中，2017年到来，C++17 coroutine的提案 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也进入笔者视野。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6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分别演示了resume function如何应用于</a:t>
            </a:r>
            <a:r>
              <a:rPr lang="en-US">
                <a:sym typeface="+mn-ea"/>
              </a:rPr>
              <a:t>UI&lt;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&gt;,MySQL&lt;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&gt;,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ASIO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>
                <a:sym typeface="+mn-ea"/>
              </a:rPr>
              <a:t>&gt;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通过这些范例，看得出，Resume function能跟现有callback范式的，异步/延迟代码很好的结合，完美解决回调地狱问题，同时也能很容易的跟第三方异步代码的集成。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71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跟万事万物一样，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也有两面性。在应用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的过程中，也会有一些问题和注意事项。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下一页</a:t>
            </a:r>
            <a:r>
              <a:rPr lang="en-US" altLang="zh-CN">
                <a:sym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773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最常见的问题，就是在绿化阻塞操作之后，后续代码在另外一个线程调度的问题。通常来说，这种不可控的在多个线程之间运行同一段代码，是要杜绝的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否则，我直接用多线程不就好了。</a:t>
            </a:r>
          </a:p>
          <a:p>
            <a:r>
              <a:rPr lang="zh-CN" altLang="en-US">
                <a:sym typeface="+mn-ea"/>
              </a:rPr>
              <a:t>下面这个例子中的协程被跨线程调度了。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51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连续调用三次这个重度计算函数，并将调用前后的线程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打印出来。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5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运行这个例子，得到下面这个打印结果。</a:t>
            </a:r>
          </a:p>
          <a:p>
            <a:r>
              <a:rPr lang="zh-CN" altLang="en-US">
                <a:sym typeface="+mn-ea"/>
              </a:rPr>
              <a:t>可见，同一个函数的代码，被分在四个线程里去运行了。想不想要这样运行，不想的话如何避免，是使用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的时候，需要考虑的问题之一。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2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同时，使用</a:t>
            </a:r>
            <a:r>
              <a:rPr lang="en-US" altLang="zh-CN"/>
              <a:t>resume function</a:t>
            </a:r>
            <a:r>
              <a:rPr lang="zh-CN" altLang="en-US"/>
              <a:t>还有一些常见的其它注意实现和限制</a:t>
            </a:r>
          </a:p>
          <a:p>
            <a:r>
              <a:rPr lang="en-US" altLang="zh-CN"/>
              <a:t>&lt;</a:t>
            </a:r>
            <a:r>
              <a:rPr lang="zh-CN" altLang="en-US"/>
              <a:t>点击</a:t>
            </a:r>
            <a:r>
              <a:rPr lang="en-US" altLang="zh-CN"/>
              <a:t>&gt;&lt;</a:t>
            </a:r>
            <a:r>
              <a:rPr lang="zh-CN" altLang="en-US"/>
              <a:t>诵读正文</a:t>
            </a:r>
            <a:r>
              <a:rPr lang="en-US" altLang="zh-CN"/>
              <a:t>&gt;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</a:t>
            </a: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&gt;&lt;</a:t>
            </a:r>
            <a:r>
              <a:rPr lang="zh-CN" altLang="en-US">
                <a:sym typeface="+mn-ea"/>
              </a:rPr>
              <a:t>诵读正文</a:t>
            </a:r>
            <a:r>
              <a:rPr lang="en-US" altLang="zh-CN">
                <a:sym typeface="+mn-ea"/>
              </a:rPr>
              <a:t>&gt;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1383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(*):虽然也利用了操作系统提供的协程的栈，但协程切换时候，栈的拷贝交换需要手工完成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05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感谢大家耐心的倾听。至此，resume function实践一文就讲到这里。下面是本文相关的资料和范例代码地址：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在说</a:t>
            </a:r>
            <a:r>
              <a:rPr lang="en-US" altLang="zh-CN" dirty="0">
                <a:sym typeface="+mn-ea"/>
              </a:rPr>
              <a:t>Resume function</a:t>
            </a:r>
            <a:r>
              <a:rPr lang="zh-CN" altLang="en-US" dirty="0">
                <a:sym typeface="+mn-ea"/>
              </a:rPr>
              <a:t>之前，我们先来看看如何手写一个协程。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下一页</a:t>
            </a:r>
            <a:r>
              <a:rPr lang="en-US" altLang="zh-CN" dirty="0">
                <a:sym typeface="+mn-ea"/>
              </a:rPr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手写的协程，实际就是要写一个状态机。这个状态机类</a:t>
            </a:r>
            <a:r>
              <a:rPr lang="en-US" altLang="zh-CN" dirty="0">
                <a:sym typeface="+mn-ea"/>
              </a:rPr>
              <a:t>foo</a:t>
            </a:r>
            <a:r>
              <a:rPr lang="zh-CN" altLang="en-US" dirty="0">
                <a:sym typeface="+mn-ea"/>
              </a:rPr>
              <a:t>：</a:t>
            </a:r>
          </a:p>
          <a:p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点击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有两个输入参数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。其值通过构造函数设置。</a:t>
            </a:r>
          </a:p>
          <a:p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点击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有一个执行结果</a:t>
            </a:r>
            <a:r>
              <a:rPr lang="en-US" altLang="zh-CN" dirty="0">
                <a:sym typeface="+mn-ea"/>
              </a:rPr>
              <a:t>result</a:t>
            </a:r>
          </a:p>
          <a:p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点击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以及用来控制当前协程执行到那一步骤的</a:t>
            </a:r>
            <a:r>
              <a:rPr lang="en-US" altLang="zh-CN" dirty="0">
                <a:sym typeface="+mn-ea"/>
              </a:rPr>
              <a:t>step_</a:t>
            </a:r>
            <a:r>
              <a:rPr lang="zh-CN" altLang="en-US" dirty="0">
                <a:sym typeface="+mn-ea"/>
              </a:rPr>
              <a:t>。协程代码都放在</a:t>
            </a:r>
            <a:r>
              <a:rPr lang="en-US" altLang="zh-CN" dirty="0">
                <a:sym typeface="+mn-ea"/>
              </a:rPr>
              <a:t>goNext</a:t>
            </a:r>
            <a:r>
              <a:rPr lang="zh-CN" altLang="en-US" dirty="0">
                <a:sym typeface="+mn-ea"/>
              </a:rPr>
              <a:t>函数里完成。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下一页</a:t>
            </a:r>
            <a:r>
              <a:rPr lang="en-US" altLang="zh-CN" dirty="0">
                <a:sym typeface="+mn-ea"/>
              </a:rPr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step</a:t>
            </a:r>
            <a:r>
              <a:rPr lang="zh-CN" altLang="en-US"/>
              <a:t>值初始</a:t>
            </a:r>
            <a:r>
              <a:rPr lang="en-US" altLang="zh-CN"/>
              <a:t>0</a:t>
            </a:r>
            <a:r>
              <a:rPr lang="zh-CN" altLang="en-US"/>
              <a:t>，因此第一次运行到</a:t>
            </a:r>
            <a:r>
              <a:rPr lang="en-US" altLang="zh-CN"/>
              <a:t>case 0</a:t>
            </a:r>
            <a:r>
              <a:rPr lang="zh-CN" altLang="en-US"/>
              <a:t>。然后</a:t>
            </a:r>
            <a:r>
              <a:rPr lang="en-US" altLang="zh-CN"/>
              <a:t>step</a:t>
            </a:r>
            <a:r>
              <a:rPr lang="zh-CN" altLang="en-US"/>
              <a:t>变为</a:t>
            </a:r>
            <a:r>
              <a:rPr lang="en-US" altLang="zh-CN"/>
              <a:t>1</a:t>
            </a:r>
            <a:r>
              <a:rPr lang="zh-CN" altLang="en-US"/>
              <a:t>，本次协程被调度就执行完毕了。</a:t>
            </a:r>
          </a:p>
          <a:p>
            <a:r>
              <a:rPr lang="zh-CN" altLang="en-US"/>
              <a:t>然后下一次被调度的时候，运行到</a:t>
            </a:r>
            <a:r>
              <a:rPr lang="en-US" altLang="zh-CN"/>
              <a:t>case 1</a:t>
            </a:r>
            <a:r>
              <a:rPr lang="zh-CN" altLang="en-US"/>
              <a:t>这里。随后</a:t>
            </a:r>
            <a:r>
              <a:rPr lang="en-US" altLang="zh-CN"/>
              <a:t>step</a:t>
            </a:r>
            <a:r>
              <a:rPr lang="zh-CN" altLang="en-US"/>
              <a:t>变为</a:t>
            </a:r>
            <a:r>
              <a:rPr lang="en-US" altLang="zh-CN"/>
              <a:t>2</a:t>
            </a:r>
            <a:r>
              <a:rPr lang="zh-CN" altLang="en-US"/>
              <a:t>。协程返回。</a:t>
            </a:r>
          </a:p>
          <a:p>
            <a:r>
              <a:rPr lang="zh-CN" altLang="en-US"/>
              <a:t>依次类推，控制</a:t>
            </a:r>
            <a:r>
              <a:rPr lang="en-US" altLang="zh-CN"/>
              <a:t>step</a:t>
            </a:r>
            <a:r>
              <a:rPr lang="zh-CN" altLang="en-US"/>
              <a:t>的值，就可以达到控制协程运行的逻辑。</a:t>
            </a:r>
          </a:p>
          <a:p>
            <a:r>
              <a:rPr lang="en-US" altLang="zh-CN"/>
              <a:t>&lt;</a:t>
            </a:r>
            <a:r>
              <a:rPr lang="zh-CN" altLang="en-US"/>
              <a:t>下一页</a:t>
            </a:r>
            <a:r>
              <a:rPr lang="en-US" altLang="zh-CN"/>
              <a:t>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9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注意，我要引入一个恢复点的概念。这个函数，每个</a:t>
            </a:r>
            <a:r>
              <a:rPr lang="en-US" altLang="zh-CN"/>
              <a:t>case</a:t>
            </a:r>
            <a:r>
              <a:rPr lang="zh-CN" altLang="en-US"/>
              <a:t>，都是</a:t>
            </a:r>
            <a:r>
              <a:rPr lang="en-US" altLang="zh-CN"/>
              <a:t>goNext</a:t>
            </a:r>
            <a:r>
              <a:rPr lang="zh-CN" altLang="en-US"/>
              <a:t>函数重入后的恢复点。</a:t>
            </a:r>
          </a:p>
          <a:p>
            <a:r>
              <a:rPr lang="zh-CN" altLang="en-US"/>
              <a:t>这个协程状态机被调度的代码。</a:t>
            </a:r>
            <a:r>
              <a:rPr lang="en-US" altLang="zh-CN"/>
              <a:t>&lt;</a:t>
            </a:r>
            <a:r>
              <a:rPr lang="zh-CN" altLang="en-US"/>
              <a:t>下一页</a:t>
            </a:r>
            <a:r>
              <a:rPr lang="en-US" altLang="zh-CN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47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Resume function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实践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兰征鹏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783" y="3904560"/>
            <a:ext cx="431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C/C++</a:t>
            </a:r>
            <a:r>
              <a:rPr lang="zh-CN" altLang="en-US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资深专家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说到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 FSM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94386" y="1045528"/>
            <a:ext cx="766000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Bitstream Vera Sans Mono" panose="020B0609030804020204" charset="0"/>
                <a:ea typeface="MS Gothic" panose="020B0609070205080204" charset="-128"/>
              </a:rPr>
              <a:t>foo</a:t>
            </a:r>
            <a:r>
              <a:rPr lang="zh-CN" altLang="en-US" sz="1800" dirty="0" smtClean="0">
                <a:latin typeface="Bitstream Vera Sans Mono" panose="020B0609030804020204" charset="0"/>
                <a:ea typeface="MS Gothic" panose="020B0609070205080204" charset="-128"/>
              </a:rPr>
              <a:t> c</a:t>
            </a:r>
            <a:r>
              <a:rPr lang="en-US" altLang="zh-CN" sz="1800" dirty="0" smtClean="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r>
              <a:rPr lang="zh-CN" altLang="en-US" sz="1800" dirty="0" smtClean="0">
                <a:latin typeface="Bitstream Vera Sans Mono" panose="020B0609030804020204" charset="0"/>
                <a:ea typeface="MS Gothic" panose="020B0609070205080204" charset="-128"/>
              </a:rPr>
              <a:t>5</a:t>
            </a:r>
            <a:r>
              <a:rPr lang="en-US" altLang="zh-CN" sz="1800" dirty="0" smtClean="0">
                <a:latin typeface="Bitstream Vera Sans Mono" panose="020B0609030804020204" charset="0"/>
                <a:ea typeface="MS Gothic" panose="020B0609070205080204" charset="-128"/>
              </a:rPr>
              <a:t>, 6}</a:t>
            </a:r>
            <a:r>
              <a:rPr lang="zh-CN" altLang="en-US" sz="1800" dirty="0" smtClean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  <a:endParaRPr lang="en-US" altLang="zh-CN" sz="1800" dirty="0" smtClean="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 dirty="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for (; !c.done(); c.goNext())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	std::cout &lt;&lt; c.currentValue() &lt;&lt; std::endl;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说到</a:t>
            </a:r>
            <a:r>
              <a:rPr lang="en-US" altLang="zh-CN" dirty="0" err="1"/>
              <a:t>coroutine</a:t>
            </a:r>
            <a:r>
              <a:rPr lang="en-US" altLang="zh-CN" dirty="0"/>
              <a:t>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70585" y="1088390"/>
            <a:ext cx="766000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微软雅黑" panose="020B0503020204020204" pitchFamily="34" charset="-122"/>
              </a:rPr>
              <a:t>//Resume function</a:t>
            </a:r>
            <a:r>
              <a:rPr lang="zh-CN" alt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写法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auto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foo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int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a, 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int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b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)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std::cout &lt;&lt; "step 0" &lt;&lt; std::endl;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</a:t>
            </a:r>
            <a:r>
              <a:rPr lang="zh-CN" altLang="en-US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</a:rPr>
              <a:t>yield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a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* (rand() %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b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)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std::cout &lt;&lt; "step 1" &lt;&lt; std::endl;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</a:t>
            </a:r>
            <a:r>
              <a:rPr lang="zh-CN" altLang="en-US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</a:rPr>
              <a:t>yield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a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* (rand() %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b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);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......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每一个</a:t>
            </a:r>
            <a:r>
              <a:rPr lang="en-US" altLang="zh-CN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yield</a:t>
            </a:r>
            <a:r>
              <a:rPr lang="zh-CN" altLang="en-US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都是一个</a:t>
            </a:r>
            <a:r>
              <a:rPr lang="en-US" altLang="zh-CN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”resume point”</a:t>
            </a:r>
          </a:p>
          <a:p>
            <a:pPr marL="0" indent="0">
              <a:buNone/>
            </a:pP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auto c =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foo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(5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, 6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)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for (auto v : c)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	std::cout &lt;&lt; v &lt;&lt; std::endl;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41998" y="1050290"/>
            <a:ext cx="766000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R foo(</a:t>
            </a:r>
            <a:r>
              <a:rPr lang="zh-CN" altLang="en-US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T1 a, T2 b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) 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6"/>
                </a:solidFill>
                <a:latin typeface="Lucida Console" panose="020B0609040504020204" charset="0"/>
                <a:ea typeface="MS Gothic" panose="020B0609070205080204" charset="-128"/>
              </a:rPr>
              <a:t>    T3 c</a:t>
            </a:r>
            <a:r>
              <a:rPr lang="zh-CN" altLang="en-US" sz="1800" dirty="0" smtClean="0">
                <a:solidFill>
                  <a:schemeClr val="accent6"/>
                </a:solidFill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</a:rPr>
              <a:t>   </a:t>
            </a:r>
            <a:r>
              <a:rPr lang="zh-CN" altLang="en-US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</a:rPr>
              <a:t>yield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......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;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charset="0"/>
                <a:ea typeface="MS Gothic" panose="020B0609070205080204" charset="-128"/>
              </a:rPr>
              <a:t>await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......;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......</a:t>
            </a: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return R{};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41998" y="1050290"/>
            <a:ext cx="766000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&gt;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foo(</a:t>
            </a:r>
            <a:r>
              <a:rPr lang="zh-CN" altLang="en-US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T1 a, T2 b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) 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   using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__traits = std::resumable_traits&lt;</a:t>
            </a:r>
            <a:r>
              <a:rPr lang="en-US" altLang="zh-CN" sz="1800" dirty="0" err="1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awaitable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&lt;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R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&gt;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, T1, T2&gt;;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struct __Context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};</a:t>
            </a: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__Context * 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= 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&lt;create context use arguments a &amp; b&gt;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;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void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foo::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__Context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::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operator()() noexcept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 </a:t>
            </a:r>
            <a:r>
              <a:rPr lang="en-US" altLang="zh-CN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</a:t>
            </a:r>
            <a:r>
              <a:rPr lang="zh-CN" altLang="en-US" sz="1800" dirty="0" smtClean="0">
                <a:solidFill>
                  <a:schemeClr val="accent5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yield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......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;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......;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......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}</a:t>
            </a: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41998" y="1050290"/>
            <a:ext cx="766000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&gt;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foo(</a:t>
            </a:r>
            <a:r>
              <a:rPr lang="zh-CN" altLang="en-US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T1 a, T2 b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) 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   using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__traits = std::resumable_traits&lt;</a:t>
            </a:r>
            <a:r>
              <a:rPr lang="en-US" altLang="zh-CN" sz="1800" dirty="0" err="1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awaitable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&lt;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R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&gt;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, T1, T2&gt;;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struct __Context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        T1 a;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T2 b;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template &lt;typename U1, typename U2&gt;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__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Context(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U1&amp;&amp; 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a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,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U2&amp;&amp; 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b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) 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   :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a(forward&lt;U1&gt;(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a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)),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b(forward&lt;U2&gt;(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b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))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{}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B0F0"/>
              </a:solidFill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6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solidFill>
                  <a:schemeClr val="accent6"/>
                </a:solidFill>
                <a:latin typeface="Lucida Console" panose="020B0609040504020204" charset="0"/>
                <a:ea typeface="MS Gothic" panose="020B0609070205080204" charset="-128"/>
              </a:rPr>
              <a:t>T3 c;</a:t>
            </a:r>
          </a:p>
          <a:p>
            <a:pPr marL="0" indent="0">
              <a:buNone/>
            </a:pPr>
            <a:endParaRPr lang="zh-CN" altLang="en-US" sz="1800" dirty="0" smtClean="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__traits::promise_type </a:t>
            </a:r>
            <a:r>
              <a:rPr lang="zh-CN" altLang="en-US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_Promise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void operator()() noexcept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......</a:t>
            </a: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92405" y="1050290"/>
            <a:ext cx="8782050" cy="5654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&gt;</a:t>
            </a:r>
            <a:r>
              <a:rPr lang="zh-CN" alt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foo(</a:t>
            </a:r>
            <a:r>
              <a:rPr lang="zh-CN" altLang="en-US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T1 a, T2 b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) </a:t>
            </a:r>
          </a:p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{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......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auto mem = &lt;allocate&gt;(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</a:rPr>
              <a:t>sizeof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(__Context) +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&lt;X&gt;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__Context * 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= 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</a:rPr>
              <a:t>nullptr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try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    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= new (mem) __Context(</a:t>
            </a:r>
            <a:r>
              <a:rPr lang="en-US" altLang="zh-CN" sz="1800" dirty="0">
                <a:solidFill>
                  <a:srgbClr val="00B0F0"/>
                </a:solidFill>
                <a:latin typeface="Lucida Console" panose="020B0609040504020204" charset="0"/>
                <a:ea typeface="MS Gothic" panose="020B0609070205080204" charset="-128"/>
              </a:rPr>
              <a:t>a, b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auto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handle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= 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       resumable_handle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&lt;__traits::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promise_type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&gt;::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from_promise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(&amp;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coro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&gt;__Promise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);</a:t>
            </a:r>
            <a:endParaRPr lang="en-US" altLang="zh-CN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(*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)();</a:t>
            </a:r>
            <a:endParaRPr lang="en-US" altLang="zh-CN"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 err="1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awaitable</a:t>
            </a:r>
            <a:r>
              <a:rPr lang="en-US" altLang="zh-CN"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&lt;R&gt;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= __traits::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get_return_object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(handle);</a:t>
            </a:r>
            <a:endParaRPr lang="en-US" altLang="zh-CN" sz="1800" dirty="0" smtClean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return 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catch(...)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    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if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) </a:t>
            </a:r>
            <a:r>
              <a:rPr lang="en-US" altLang="zh-CN" sz="1800" dirty="0" err="1" smtClean="0">
                <a:latin typeface="Lucida Console" panose="020B0609040504020204" charset="0"/>
                <a:ea typeface="MS Gothic" panose="020B0609070205080204" charset="-128"/>
              </a:rPr>
              <a:t>ctx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-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&gt;~__Context();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&lt;deallocate&gt; (mem, 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</a:rPr>
              <a:t>sizeof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(__Context) +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&lt;X&gt;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throw;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 dirty="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569085" y="1041400"/>
            <a:ext cx="5344795" cy="5693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void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foo&lt;...&gt;::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__Context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::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operator()() noexcept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Promise.initial_suspend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();</a:t>
            </a: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try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 smtClean="0">
                <a:solidFill>
                  <a:schemeClr val="accent1"/>
                </a:solidFill>
                <a:latin typeface="Lucida Console" panose="020B0609040504020204" charset="0"/>
                <a:ea typeface="MS Gothic" panose="020B0609070205080204" charset="-128"/>
              </a:rPr>
              <a:t>yield</a:t>
            </a:r>
            <a:r>
              <a:rPr lang="zh-CN" altLang="en-US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......</a:t>
            </a:r>
            <a:r>
              <a:rPr lang="zh-CN" altLang="en-US" sz="1800" dirty="0"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lang="en-US" altLang="zh-CN" sz="1800" dirty="0" smtClean="0">
                <a:solidFill>
                  <a:schemeClr val="accent1"/>
                </a:solidFill>
                <a:latin typeface="Lucida Console" panose="020B0609040504020204" charset="0"/>
                <a:ea typeface="MS Gothic" panose="020B0609070205080204" charset="-128"/>
              </a:rPr>
              <a:t>await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......;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......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Promise.</a:t>
            </a:r>
            <a:r>
              <a:rPr lang="en-US" altLang="zh-CN" sz="1800" dirty="0" smtClean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</a:rPr>
              <a:t>return_value(R{});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} </a:t>
            </a:r>
            <a:endParaRPr lang="en-US" altLang="zh-CN" sz="1800" dirty="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catch (...)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Promise.set_exception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(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std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::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current_exception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());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}</a:t>
            </a: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_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Promise.final_suspend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();           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&lt;deallocate - frame&gt; (this, </a:t>
            </a:r>
            <a:r>
              <a:rPr lang="en-US" altLang="zh-CN" sz="1800" dirty="0" err="1">
                <a:latin typeface="Lucida Console" panose="020B0609040504020204" charset="0"/>
                <a:ea typeface="MS Gothic" panose="020B0609070205080204" charset="-128"/>
                <a:sym typeface="+mn-ea"/>
              </a:rPr>
              <a:t>sizeof</a:t>
            </a: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(__Context) + &lt;X&gt;); 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实现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008" y="1064578"/>
            <a:ext cx="902398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solidFill>
                  <a:schemeClr val="accent1"/>
                </a:solidFill>
                <a:latin typeface="Lucida Console" panose="020B0609040504020204" charset="0"/>
                <a:ea typeface="MS Gothic" panose="020B0609070205080204" charset="-128"/>
              </a:rPr>
              <a:t>concept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promise</a:t>
            </a:r>
            <a:r>
              <a:rPr lang="en-US"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_type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&lt;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typename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&gt;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   </a:t>
            </a: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&lt;void&gt;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initial_suspend</a:t>
            </a:r>
            <a:r>
              <a:rPr sz="1800" dirty="0" smtClean="0">
                <a:latin typeface="Lucida Console" panose="020B0609040504020204" charset="0"/>
                <a:ea typeface="MS Gothic" panose="020B0609070205080204" charset="-128"/>
              </a:rPr>
              <a:t>();</a:t>
            </a:r>
            <a:endParaRPr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&lt;void&gt;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final_suspend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bool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cancellation_requested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();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awaitable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MS Gothic" panose="020B0609070205080204" charset="-128"/>
              </a:rPr>
              <a:t>&gt;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get_return_object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();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void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return_value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);	//when 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is not void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void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yield_value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);	//when 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is not void</a:t>
            </a:r>
            <a:r>
              <a:rPr lang="zh-CN" sz="1800" dirty="0">
                <a:latin typeface="Lucida Console" panose="020B0609040504020204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and use ‘yield’</a:t>
            </a:r>
            <a:endParaRPr lang="zh-CN" altLang="en-US" sz="18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void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return_void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();	//when </a:t>
            </a:r>
            <a:r>
              <a:rPr lang="en-US" sz="1800" dirty="0">
                <a:latin typeface="Lucida Console" panose="020B0609040504020204" charset="0"/>
                <a:ea typeface="MS Gothic" panose="020B0609070205080204" charset="-128"/>
              </a:rPr>
              <a:t>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is void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void 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set_exception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std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::</a:t>
            </a:r>
            <a:r>
              <a:rPr sz="1800" dirty="0" err="1">
                <a:latin typeface="Lucida Console" panose="020B0609040504020204" charset="0"/>
                <a:ea typeface="MS Gothic" panose="020B0609070205080204" charset="-128"/>
              </a:rPr>
              <a:t>exception_ptr</a:t>
            </a: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 &amp;&amp;);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MS Gothic" panose="020B0609070205080204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Awaitable</a:t>
            </a:r>
            <a:r>
              <a:rPr lang="en-US" altLang="zh-CN" dirty="0"/>
              <a:t> function</a:t>
            </a:r>
            <a:r>
              <a:rPr lang="zh-CN" altLang="en-US" dirty="0"/>
              <a:t>的细节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0895" y="1064578"/>
            <a:ext cx="752221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concept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awaitable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typename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   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</a:t>
            </a:r>
            <a:r>
              <a:rPr sz="1800"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这件事你准备好了吗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？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bool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await_ready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</a:t>
            </a:r>
            <a:r>
              <a:rPr sz="1800"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准备好了，那值是什么呢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？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await_resume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</a:t>
            </a:r>
            <a:r>
              <a:rPr sz="1800"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没准备好？那准备好了后再来叫我，我先去干别的事情</a:t>
            </a: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//</a:t>
            </a:r>
            <a:r>
              <a:rPr sz="1800" dirty="0" err="1">
                <a:solidFill>
                  <a:srgbClr val="00B0F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这是呼叫我的暗号，记住了</a:t>
            </a:r>
            <a:endParaRPr sz="1800" dirty="0">
              <a:solidFill>
                <a:srgbClr val="00B0F0"/>
              </a:solidFill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void </a:t>
            </a:r>
            <a:r>
              <a:rPr sz="1800" dirty="0" err="1" smtClean="0">
                <a:latin typeface="Lucida Console" panose="020B0609040504020204" charset="0"/>
                <a:ea typeface="微软雅黑" panose="020B0503020204020204" pitchFamily="34" charset="-122"/>
              </a:rPr>
              <a:t>await_suspend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sz="1800" dirty="0" err="1" smtClean="0">
                <a:latin typeface="Lucida Console" panose="020B0609040504020204" charset="0"/>
                <a:ea typeface="微软雅黑" panose="020B0503020204020204" pitchFamily="34" charset="-122"/>
              </a:rPr>
              <a:t>coroutine_handle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&lt;&gt;);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Awaitable</a:t>
            </a:r>
            <a:r>
              <a:rPr lang="en-US" altLang="zh-CN" dirty="0"/>
              <a:t> function</a:t>
            </a:r>
            <a:r>
              <a:rPr lang="zh-CN" altLang="en-US" dirty="0"/>
              <a:t>的细节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0895" y="1064578"/>
            <a:ext cx="752221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altLang="zh-CN" sz="1800" dirty="0" err="1" smtClean="0">
                <a:latin typeface="Lucida Console" panose="020B0609040504020204" charset="0"/>
                <a:ea typeface="宋体" panose="02010600030101010101" pitchFamily="2" charset="-122"/>
              </a:rPr>
              <a:t>val</a:t>
            </a:r>
            <a:r>
              <a:rPr lang="en-US" altLang="zh-CN" sz="1800" dirty="0" smtClean="0">
                <a:latin typeface="Lucida Console" panose="020B0609040504020204" charset="0"/>
                <a:ea typeface="宋体" panose="02010600030101010101" pitchFamily="2" charset="-122"/>
              </a:rPr>
              <a:t> = </a:t>
            </a:r>
            <a:r>
              <a:rPr lang="en-US" altLang="zh-CN" sz="18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lang="en-US" altLang="zh-CN" sz="1800" dirty="0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foo(5, 6);</a:t>
            </a:r>
            <a:endParaRPr lang="en-US" altLang="zh-CN" sz="18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宋体" panose="02010600030101010101" pitchFamily="2" charset="-122"/>
              </a:rPr>
              <a:t>......;</a:t>
            </a:r>
            <a:endParaRPr lang="en-US" altLang="zh-CN" sz="1800" dirty="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Simulated function</a:t>
            </a:r>
            <a:r>
              <a:rPr lang="zh-CN" altLang="en-US" dirty="0"/>
              <a:t>说起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260034" y="1069657"/>
            <a:ext cx="4245292" cy="50838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struct functor</a:t>
            </a:r>
          </a:p>
          <a:p>
            <a:pPr marL="0" indent="0">
              <a:buNone/>
            </a:pPr>
            <a:r>
              <a:rPr lang="zh-CN" altLang="en-US" sz="2000" dirty="0"/>
              <a:t>{</a:t>
            </a:r>
          </a:p>
          <a:p>
            <a:pPr marL="0" indent="0">
              <a:buNone/>
            </a:pPr>
            <a:r>
              <a:rPr lang="zh-CN" altLang="en-US" sz="2000" dirty="0"/>
              <a:t>	int value;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ym typeface="+mn-ea"/>
              </a:rPr>
              <a:t>functor</a:t>
            </a:r>
            <a:r>
              <a:rPr lang="zh-CN" altLang="en-US" sz="2000" dirty="0"/>
              <a:t>(int val_) :value(val_) {}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olidFill>
                  <a:schemeClr val="accent5"/>
                </a:solidFill>
              </a:rPr>
              <a:t>int operator ()(int b) const</a:t>
            </a:r>
          </a:p>
          <a:p>
            <a:pPr marL="0" indent="0">
              <a:buNone/>
            </a:pPr>
            <a:r>
              <a:rPr lang="zh-CN" altLang="en-US" sz="2000" dirty="0"/>
              <a:t>	{</a:t>
            </a:r>
          </a:p>
          <a:p>
            <a:pPr marL="0" indent="0">
              <a:buNone/>
            </a:pPr>
            <a:r>
              <a:rPr lang="zh-CN" altLang="en-US" sz="2000" dirty="0"/>
              <a:t>		return value + b;</a:t>
            </a:r>
          </a:p>
          <a:p>
            <a:pPr marL="0" indent="0">
              <a:buNone/>
            </a:pPr>
            <a:r>
              <a:rPr lang="zh-CN" altLang="en-US" sz="2000" dirty="0"/>
              <a:t>	}</a:t>
            </a:r>
          </a:p>
          <a:p>
            <a:pPr marL="0" indent="0">
              <a:buNone/>
            </a:pPr>
            <a:r>
              <a:rPr lang="zh-CN" altLang="en-US" sz="2000" dirty="0"/>
              <a:t>};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auto a = </a:t>
            </a:r>
            <a:r>
              <a:rPr lang="en-US" altLang="zh-CN" sz="2000" dirty="0" err="1"/>
              <a:t>functor</a:t>
            </a:r>
            <a:r>
              <a:rPr lang="zh-CN" altLang="en-US" sz="2000" dirty="0"/>
              <a:t>(5);</a:t>
            </a:r>
          </a:p>
          <a:p>
            <a:pPr marL="0" indent="0">
              <a:buNone/>
            </a:pPr>
            <a:r>
              <a:rPr lang="zh-CN" altLang="en-US" sz="2000" dirty="0"/>
              <a:t>std::cout &lt;&lt; a(4) &lt;&lt; std::endl;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69143" y="1064892"/>
            <a:ext cx="4170046" cy="508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int value = 5;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</a:rPr>
              <a:t>auto a = [value]</a:t>
            </a:r>
          </a:p>
          <a:p>
            <a:pPr marL="0" indent="0">
              <a:buNone/>
            </a:pPr>
            <a:r>
              <a:rPr lang="zh-CN" altLang="en-US" sz="2000" dirty="0"/>
              <a:t>(int b) </a:t>
            </a:r>
          </a:p>
          <a:p>
            <a:pPr marL="0" indent="0">
              <a:buNone/>
            </a:pPr>
            <a:r>
              <a:rPr lang="zh-CN" altLang="en-US" sz="2000" dirty="0"/>
              <a:t>{</a:t>
            </a:r>
          </a:p>
          <a:p>
            <a:pPr marL="0" indent="0">
              <a:buNone/>
            </a:pPr>
            <a:r>
              <a:rPr lang="zh-CN" altLang="en-US" sz="2000" dirty="0"/>
              <a:t>	return value + b;</a:t>
            </a:r>
          </a:p>
          <a:p>
            <a:pPr marL="0" indent="0">
              <a:buNone/>
            </a:pPr>
            <a:r>
              <a:rPr lang="zh-CN" altLang="en-US" sz="2000" dirty="0"/>
              <a:t>};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std::cout &lt;&lt; a(4) &lt;&lt; std::endl;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Awaitable</a:t>
            </a:r>
            <a:r>
              <a:rPr lang="en-US" altLang="zh-CN" dirty="0"/>
              <a:t> function</a:t>
            </a:r>
            <a:r>
              <a:rPr lang="zh-CN" altLang="en-US" dirty="0"/>
              <a:t>的细节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0895" y="1064578"/>
            <a:ext cx="752221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auto 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awaitable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 = </a:t>
            </a:r>
            <a:r>
              <a:rPr lang="en-US" altLang="zh-CN" sz="1800" dirty="0" smtClean="0">
                <a:latin typeface="Lucida Console" panose="020B0609040504020204" charset="0"/>
                <a:ea typeface="宋体" panose="02010600030101010101" pitchFamily="2" charset="-122"/>
              </a:rPr>
              <a:t>foo(5, 6);</a:t>
            </a:r>
            <a:endParaRPr lang="en-US" altLang="zh-CN" sz="18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if (!__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awaitable.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await_ready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())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    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awaitable.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await_suspend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</a:rPr>
              <a:t>label_resume&gt;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return ;</a:t>
            </a:r>
          </a:p>
          <a:p>
            <a:pPr marL="0" indent="0">
              <a:buNone/>
            </a:pPr>
            <a:endParaRPr lang="en-US" altLang="zh-CN" sz="18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</a:rPr>
              <a:t>label_resume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&lt;resume execute...&gt;;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val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 = 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awaitable.</a:t>
            </a:r>
            <a:r>
              <a:rPr lang="en-US" altLang="zh-CN" sz="18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await_resume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&lt;deallocate&gt;(__</a:t>
            </a:r>
            <a:r>
              <a:rPr lang="en-US" altLang="zh-CN" sz="1800" dirty="0" err="1">
                <a:latin typeface="Lucida Console" panose="020B0609040504020204" charset="0"/>
                <a:ea typeface="宋体" panose="02010600030101010101" pitchFamily="2" charset="-122"/>
              </a:rPr>
              <a:t>awaitable</a:t>
            </a:r>
            <a:r>
              <a:rPr lang="en-US" altLang="zh-CN" sz="18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endParaRPr lang="en-US" altLang="zh-CN" sz="18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Lucida Console" panose="020B0609040504020204" charset="0"/>
                <a:ea typeface="宋体" panose="02010600030101010101" pitchFamily="2" charset="-122"/>
              </a:rPr>
              <a:t>......;</a:t>
            </a:r>
            <a:endParaRPr lang="en-US" altLang="zh-CN" sz="1800" dirty="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Awaitable</a:t>
            </a:r>
            <a:r>
              <a:rPr lang="en-US" altLang="zh-CN" dirty="0"/>
              <a:t> function</a:t>
            </a:r>
            <a:r>
              <a:rPr lang="zh-CN" altLang="en-US" dirty="0"/>
              <a:t>的细节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0895" y="1064578"/>
            <a:ext cx="752221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concept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awaitable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typename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bool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await_ready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await_resume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void </a:t>
            </a:r>
            <a:r>
              <a:rPr sz="1800" dirty="0" err="1" smtClean="0">
                <a:latin typeface="Lucida Console" panose="020B0609040504020204" charset="0"/>
                <a:ea typeface="微软雅黑" panose="020B0503020204020204" pitchFamily="34" charset="-122"/>
              </a:rPr>
              <a:t>await_suspend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sz="1800" dirty="0" err="1" smtClean="0">
                <a:latin typeface="Lucida Console" panose="020B0609040504020204" charset="0"/>
                <a:ea typeface="微软雅黑" panose="020B0503020204020204" pitchFamily="34" charset="-122"/>
              </a:rPr>
              <a:t>coroutine_handle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&lt;&gt;);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};</a:t>
            </a:r>
          </a:p>
          <a:p>
            <a:pPr marL="0" indent="0">
              <a:buNone/>
            </a:pP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awaitable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resume_function();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sz="1800" dirty="0" err="1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awaitable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awaitable_function();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Awaitable</a:t>
            </a:r>
            <a:r>
              <a:rPr lang="en-US" altLang="zh-CN" dirty="0" smtClean="0"/>
              <a:t> function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73735" y="1078230"/>
            <a:ext cx="7586980" cy="56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template&lt;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typename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sz="1800" dirty="0" err="1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awaitable</a:t>
            </a:r>
            <a:r>
              <a:rPr sz="1800" dirty="0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green_async_operator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   </a:t>
            </a:r>
            <a:r>
              <a:rPr sz="1800" dirty="0" err="1">
                <a:solidFill>
                  <a:srgbClr val="00B05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awaitable_state</a:t>
            </a:r>
            <a:r>
              <a:rPr sz="1800" dirty="0">
                <a:solidFill>
                  <a:srgbClr val="00B05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solidFill>
                  <a:srgbClr val="00B050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= {...};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if 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condition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is 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true</a:t>
            </a:r>
            <a:r>
              <a:rPr lang="en-US"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)</a:t>
            </a: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st.set_value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();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await_ready()</a:t>
            </a:r>
            <a:r>
              <a:rPr lang="zh-CN" alt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返回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true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else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async_operator_with_callback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([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](...)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if 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have exception</a:t>
            </a:r>
            <a:r>
              <a:rPr lang="en-US"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  <a:r>
              <a:rPr sz="1800" dirty="0" smtClean="0">
                <a:latin typeface="Lucida Console" panose="020B0609040504020204" charset="0"/>
                <a:ea typeface="微软雅黑" panose="020B0503020204020204" pitchFamily="34" charset="-122"/>
              </a:rPr>
              <a:t>)</a:t>
            </a:r>
            <a:endParaRPr sz="1800" dirty="0">
              <a:latin typeface="Lucida Console" panose="020B060904050402020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st.set_exception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std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::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make_exception_ptr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(ex));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else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st.set_value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(...);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//await_resume()</a:t>
            </a:r>
            <a:r>
              <a:rPr lang="zh-CN" alt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返回结果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            </a:t>
            </a:r>
            <a:r>
              <a:rPr lang="en-US" sz="1800" dirty="0">
                <a:latin typeface="Lucida Console" panose="020B0609040504020204" charset="0"/>
                <a:ea typeface="微软雅黑" panose="020B0503020204020204" pitchFamily="34" charset="-122"/>
              </a:rPr>
              <a:t>st.resume();	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//await_suspend()</a:t>
            </a:r>
            <a:r>
              <a:rPr lang="zh-CN" altLang="en-US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获得的</a:t>
            </a:r>
            <a:r>
              <a:rPr lang="en-US" altLang="zh-CN" sz="1800" dirty="0">
                <a:solidFill>
                  <a:schemeClr val="accent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handle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});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return </a:t>
            </a:r>
            <a:r>
              <a:rPr sz="1800" dirty="0" err="1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awaitable</a:t>
            </a:r>
            <a:r>
              <a:rPr sz="1800" dirty="0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&lt;</a:t>
            </a:r>
            <a:r>
              <a:rPr lang="en-US" sz="1800" dirty="0" smtClean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R</a:t>
            </a:r>
            <a:r>
              <a:rPr sz="1800" dirty="0">
                <a:solidFill>
                  <a:schemeClr val="accent2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&gt;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(</a:t>
            </a:r>
            <a:r>
              <a:rPr sz="1800" dirty="0" err="1">
                <a:latin typeface="Lucida Console" panose="020B0609040504020204" charset="0"/>
                <a:ea typeface="微软雅黑" panose="020B0503020204020204" pitchFamily="34" charset="-122"/>
              </a:rPr>
              <a:t>st</a:t>
            </a: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sz="1800" dirty="0">
                <a:latin typeface="Lucida Console" panose="020B0609040504020204" charset="0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MessageBox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886325" y="2333625"/>
            <a:ext cx="2933700" cy="215265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452563" y="2333625"/>
            <a:ext cx="296227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延迟回调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440055" y="1074103"/>
            <a:ext cx="826389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using </a:t>
            </a:r>
            <a:r>
              <a:rPr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MessageBoxCallback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= 				std::function&lt;void(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MsgButton)&gt;;</a:t>
            </a:r>
          </a:p>
          <a:p>
            <a:pPr marL="0" indent="0">
              <a:buNone/>
            </a:pPr>
            <a:endParaRPr lang="en-US" sz="2000" dirty="0" err="1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MessageBoxLayer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*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showMessage_CB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char *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MessageBoxCallback</a:t>
            </a:r>
            <a:r>
              <a:rPr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 &amp; </a:t>
            </a:r>
            <a:r>
              <a:rPr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cocos2d::Scene *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pScene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=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nullptr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MessageBoxLayer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* layer = new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MessageBoxLayer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layer-&gt;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init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  <a:r>
              <a:rPr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pScene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addChild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(layer, 999999);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layer-&gt;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autorelease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	return layer;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延迟回调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116455" y="1096645"/>
            <a:ext cx="491109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showMessage_CB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这是一条提示信息。点击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'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确认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'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来关闭游戏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",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[=](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button)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if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button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==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::OK)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    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 &lt;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关闭游戏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}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else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    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 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showMessage_CB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您选择了留在游戏里。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",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     [=](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            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         &lt;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结束整个逻辑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&gt;;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   );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}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}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范例</a:t>
            </a:r>
            <a:r>
              <a:rPr lang="en-US" altLang="zh-CN" dirty="0" smtClean="0"/>
              <a:t>-</a:t>
            </a:r>
            <a:r>
              <a:rPr lang="zh-CN" altLang="en-US" dirty="0"/>
              <a:t>协</a:t>
            </a:r>
            <a:r>
              <a:rPr lang="zh-CN" altLang="en-US" dirty="0" smtClean="0"/>
              <a:t>程用法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74957" y="1069340"/>
            <a:ext cx="845947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awaitable_t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&lt;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char *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cocos2d::Scene *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pScene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   </a:t>
            </a:r>
            <a:r>
              <a:rPr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awaitable_t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&lt;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&gt;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awaitable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showMessage_CB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[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=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awaitable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._state](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button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set_value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button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-&gt;resume();</a:t>
            </a:r>
            <a:endParaRPr sz="2000" dirty="0">
              <a:solidFill>
                <a:srgbClr val="00B0F0"/>
              </a:solidFill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}, </a:t>
            </a:r>
            <a:endParaRPr lang="en-US" sz="20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</a:rPr>
              <a:t>        </a:t>
            </a: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pScene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return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awaitable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范例</a:t>
            </a:r>
            <a:r>
              <a:rPr lang="en-US" altLang="zh-CN" dirty="0" smtClean="0"/>
              <a:t>-</a:t>
            </a:r>
            <a:r>
              <a:rPr lang="zh-CN" altLang="en-US" dirty="0"/>
              <a:t>协</a:t>
            </a:r>
            <a:r>
              <a:rPr lang="zh-CN" altLang="en-US" dirty="0" smtClean="0"/>
              <a:t>程用法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74957" y="1069340"/>
            <a:ext cx="845947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void HelloWorld::onButton1_Clicked()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auto ok = </a:t>
            </a:r>
            <a:r>
              <a:rPr lang="en-US" altLang="zh-CN" sz="2000" dirty="0" smtClean="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		"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这是一条提示信息。点击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'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确认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'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来关闭游戏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");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if (ok ==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MsgButton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::OK)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Director::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getInstance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()-&gt;end();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        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showMessage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</a:rPr>
              <a:t>您选择了留在游戏里。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");</a:t>
            </a:r>
          </a:p>
          <a:p>
            <a:pPr marL="0" indent="0">
              <a:buNone/>
            </a:pP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CCLOG("end message box");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范例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33363" y="1097916"/>
            <a:ext cx="8705850" cy="3193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using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async_update_callback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= </a:t>
            </a:r>
            <a:endParaRPr lang="en-US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</a:t>
            </a: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function&lt;void(bool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uint64_t,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exception_ptr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&amp;&amp;)&gt;;</a:t>
            </a:r>
          </a:p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bool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AsynUpdate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::string &amp;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async_update_callback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&amp;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m_listAsyncQuery.emplace_back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AsyncOperator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::Update,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return true;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Simulated function</a:t>
            </a:r>
            <a:r>
              <a:rPr lang="zh-CN" altLang="en-US" dirty="0"/>
              <a:t>说起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40055" y="1330325"/>
            <a:ext cx="8263255" cy="508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33363" y="1097916"/>
            <a:ext cx="8705850" cy="2569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strSql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= </a:t>
            </a:r>
            <a:r>
              <a:rPr lang="en-US" altLang="zh-CN" sz="1100" dirty="0">
                <a:latin typeface="Lucida Console" panose="020B0609040504020204" charset="0"/>
                <a:ea typeface="宋体" panose="02010600030101010101" pitchFamily="2" charset="-122"/>
              </a:rPr>
              <a:t>"UPDATE </a:t>
            </a:r>
            <a:r>
              <a:rPr lang="en-US" altLang="zh-CN" sz="1100" dirty="0" err="1">
                <a:latin typeface="Lucida Console" panose="020B0609040504020204" charset="0"/>
                <a:ea typeface="宋体" panose="02010600030101010101" pitchFamily="2" charset="-122"/>
              </a:rPr>
              <a:t>world.city</a:t>
            </a:r>
            <a:r>
              <a:rPr lang="en-US" altLang="zh-CN" sz="1100" dirty="0">
                <a:latin typeface="Lucida Console" panose="020B0609040504020204" charset="0"/>
                <a:ea typeface="宋体" panose="02010600030101010101" pitchFamily="2" charset="-122"/>
              </a:rPr>
              <a:t> SET Population = Population + 1 WHERE `Name`='</a:t>
            </a:r>
            <a:r>
              <a:rPr lang="en-US" altLang="zh-CN" sz="1100" dirty="0" err="1">
                <a:latin typeface="Lucida Console" panose="020B0609040504020204" charset="0"/>
                <a:ea typeface="宋体" panose="02010600030101010101" pitchFamily="2" charset="-122"/>
              </a:rPr>
              <a:t>Kabul'"s</a:t>
            </a:r>
            <a:r>
              <a:rPr lang="en-US" altLang="zh-CN" sz="11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AsynUpdate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strSql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[](bool, uint64_t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effectCnt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exception_ptr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 &amp;&amp; ex)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effectCnt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endl</a:t>
            </a:r>
            <a:r>
              <a:rPr lang="en-US" altLang="zh-CN" sz="2000" dirty="0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协程接口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743075" y="1007110"/>
            <a:ext cx="5519420" cy="5846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awaitable_t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&lt;int64_t&gt; </a:t>
            </a:r>
            <a:endParaRPr lang="en-US" sz="20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mysql_update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const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::string &amp;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   </a:t>
            </a:r>
            <a:r>
              <a:rPr sz="2000" dirty="0" err="1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awaitable_</a:t>
            </a:r>
            <a:r>
              <a:rPr lang="en-US" sz="2000" dirty="0" err="1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state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&lt;int64_t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&gt;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</a:rPr>
              <a:t>callback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= [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]</a:t>
            </a:r>
            <a:endParaRPr lang="en-US" sz="20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</a:rPr>
              <a:t>   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bool result, uint64_t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cnt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exception_ptr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&amp;&amp; ex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    {</a:t>
            </a: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if (!ex)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set_value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(result ?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cnt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: 0);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set_exception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::move(e));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-&gt;resume();</a:t>
            </a:r>
            <a:endParaRPr sz="2000" dirty="0">
              <a:solidFill>
                <a:srgbClr val="00B0F0"/>
              </a:solidFill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 smtClean="0">
                <a:latin typeface="Lucida Console" panose="020B0609040504020204" charset="0"/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try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    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if (!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AsynUpdate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str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callback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)) 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set_value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(0);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}catch(...){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</a:rPr>
              <a:t>st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-&gt;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set_exception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sz="2000" dirty="0" err="1">
                <a:latin typeface="Lucida Console" panose="020B0609040504020204" charset="0"/>
                <a:ea typeface="宋体" panose="02010600030101010101" pitchFamily="2" charset="-122"/>
              </a:rPr>
              <a:t>current_exception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());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return </a:t>
            </a:r>
            <a:r>
              <a:rPr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&lt;int64_t&gt;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(st)</a:t>
            </a: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协程接口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649730" y="1073785"/>
            <a:ext cx="5375275" cy="345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try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strSql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= ......;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uint64_t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effectCnt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= </a:t>
            </a:r>
            <a:r>
              <a:rPr lang="en-US" altLang="zh-CN" sz="2000" dirty="0" smtClean="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mysql_update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strSql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effectCnt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catch(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::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 &amp; 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LOG(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</a:rPr>
              <a:t>e.what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</a:rPr>
              <a:t>());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异步回调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107441"/>
            <a:ext cx="868426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template&lt;class _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Fx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myserver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(_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Fx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&amp;&amp;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handler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){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asio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async_read_until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(socket_, </a:t>
            </a:r>
            <a:r>
              <a:rPr lang="en-US" sz="2000" dirty="0" err="1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read_stream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_, 0,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[this,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fn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std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::forward&lt;_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Fx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&gt;(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fn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asio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::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error_code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&amp;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ec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,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std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::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size_t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size)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if (!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ec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&amp;&amp; size &gt; 0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    &lt;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拷贝接收到的数据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&gt;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handler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size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        }</a:t>
            </a: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异步回调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107441"/>
            <a:ext cx="868426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(_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&amp;&amp; 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handler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异步回调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33349" y="1107441"/>
            <a:ext cx="888682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::start(){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[this](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size){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("first logic result : ", size), 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[this]{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[this](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size){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("second logic result : ", size), 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altLang="zh-CN" sz="2000" dirty="0" smtClean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000" dirty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this]{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</a:t>
            </a:r>
            <a:r>
              <a:rPr lang="en-US" altLang="zh-CN" sz="2000" dirty="0" err="1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altLang="zh-CN" sz="2000" dirty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[this](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size){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("third logic result : ", size), </a:t>
            </a:r>
            <a:endParaRPr lang="en-US" altLang="zh-CN" sz="2000" dirty="0" smtClean="0">
              <a:solidFill>
                <a:schemeClr val="accent2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</a:t>
            </a:r>
            <a:r>
              <a:rPr lang="en-US" altLang="zh-CN" sz="2000" dirty="0" smtClean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000" dirty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    //</a:t>
            </a:r>
            <a:r>
              <a:rPr lang="en-US" altLang="zh-CN" sz="2000" dirty="0" err="1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无限不循环</a:t>
            </a:r>
            <a:r>
              <a:rPr lang="en-US" altLang="zh-CN" sz="2000" dirty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3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}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}</a:t>
            </a:r>
            <a:r>
              <a:rPr lang="en-US" altLang="zh-CN" sz="2000" dirty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}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71475" y="1083310"/>
            <a:ext cx="8348980" cy="5305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&lt;void&gt;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::start()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  <a:endParaRPr lang="zh-CN" alt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("first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("second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("third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</a:t>
            </a:r>
            <a:r>
              <a:rPr lang="en-US" sz="2000" dirty="0" err="1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无限不循环</a:t>
            </a:r>
            <a:r>
              <a:rPr lang="en-US" sz="2000" dirty="0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(…, handler) -&gt;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(…, handler) -&gt; 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Handler,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Signature&gt;</a:t>
            </a:r>
          </a:p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handler_type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 type;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Callback 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66700" y="1126490"/>
            <a:ext cx="861758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--+---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section 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 result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fighting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FightWorldLayer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GameFightChapterView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(…, handler) -&gt; 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Handler,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Signature&gt;</a:t>
            </a:r>
          </a:p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handler_type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 type;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(Handler&amp;){}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(…, handler) -&gt; 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altLang="zh-CN" sz="2000" dirty="0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Handler,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Signature&gt;</a:t>
            </a:r>
          </a:p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handler_type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 type;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Handler&gt;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(Handler&amp;){}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(..., 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??????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)-&gt;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(..., 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??????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)-&gt;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Allocator =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::allocator&lt;void&gt; 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{……};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declspec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selectany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&lt;&gt; 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(..., 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??????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)-&gt;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Allocator =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::allocator&lt;void&gt; 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{……};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declspec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selectany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&lt;&gt; 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(..., 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)-&gt;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470"/>
            <a:ext cx="8684260" cy="5504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Allocator =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::allocator&lt;void&gt; 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{……};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declspec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selectany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&lt;&gt; 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_At,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_R,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T&gt;</a:t>
            </a:r>
          </a:p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handler_type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 err="1">
                <a:solidFill>
                  <a:srgbClr val="00B05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&lt;_At&gt;, 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_R(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error_code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, T)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asio_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promise_t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T&gt;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asio_</a:t>
            </a:r>
            <a:r>
              <a:rPr lang="en-US" altLang="zh-CN" sz="200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promise_t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&gt; 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get() { return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::move(task_); }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task_;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29870" y="1093153"/>
            <a:ext cx="8684260" cy="5660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(...,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)-&gt; </a:t>
            </a: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&lt;T&gt;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95264" y="1081405"/>
            <a:ext cx="8682036" cy="4624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altLang="zh-CN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async_read_until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(socket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_,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&lt;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拷贝接收到的数据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buffer_size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bufs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>
              <a:buNone/>
            </a:pPr>
            <a:endParaRPr lang="en-US" altLang="zh-CN" sz="2000" dirty="0" err="1">
              <a:solidFill>
                <a:schemeClr val="accent2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size)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async_write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(socket_,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ASIO-</a:t>
            </a:r>
            <a:r>
              <a:rPr lang="zh-CN" altLang="en-US" dirty="0" smtClean="0"/>
              <a:t>使用协程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71475" y="1083310"/>
            <a:ext cx="8348980" cy="5319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&lt;void&gt;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myserver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::start()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("first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("second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read_buff_.data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 &lt;&lt;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prepare_write_msg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("third logic result : ", size));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</a:t>
            </a:r>
            <a:r>
              <a:rPr lang="en-US" sz="2000" dirty="0" err="1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无限不循环</a:t>
            </a:r>
            <a:r>
              <a:rPr lang="en-US" sz="2000" dirty="0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95250" y="1082357"/>
            <a:ext cx="8915400" cy="176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</a:p>
          <a:p>
            <a:pPr marL="457200" lvl="1" indent="0">
              <a:buNone/>
            </a:pPr>
            <a:r>
              <a:rPr lang="zh-CN" altLang="en-US" sz="1465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65" dirty="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await/yield</a:t>
            </a:r>
            <a:r>
              <a:rPr lang="zh-CN" altLang="en-US" sz="1465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关键字标记有恢复点的，</a:t>
            </a:r>
            <a:r>
              <a:rPr lang="zh-CN" altLang="en-US" sz="1465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由编译器完成</a:t>
            </a:r>
            <a:r>
              <a:rPr lang="zh-CN" altLang="en-US" sz="1465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的协</a:t>
            </a:r>
            <a:r>
              <a:rPr lang="zh-CN" altLang="en-US" sz="1465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程逻辑代码。</a:t>
            </a:r>
          </a:p>
          <a:p>
            <a:pPr marL="457200" indent="-457200">
              <a:buAutoNum type="arabicPeriod"/>
            </a:pPr>
            <a:r>
              <a:rPr sz="2000" dirty="0" err="1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sz="200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function</a:t>
            </a:r>
          </a:p>
          <a:p>
            <a:pPr marL="457200" lvl="1" indent="0">
              <a:buNone/>
            </a:pP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行为的函数。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 dirty="0" err="1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function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。主要用于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异步代码。</a:t>
            </a:r>
            <a:endParaRPr lang="en-US" altLang="zh-CN" sz="200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95250" y="2941636"/>
            <a:ext cx="8915400" cy="340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promise_t</a:t>
            </a:r>
            <a:endParaRPr lang="zh-CN" altLang="en-US" sz="200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465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465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465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中被编译器使用，是编译器和程序员交互的接口类。</a:t>
            </a:r>
            <a:endParaRPr lang="zh-CN" altLang="en-US" sz="1465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465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</a:t>
            </a:r>
            <a:r>
              <a:rPr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waitable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_t</a:t>
            </a:r>
            <a:endParaRPr sz="200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</a:t>
            </a:r>
            <a:r>
              <a:rPr lang="zh-CN" altLang="en-US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</a:t>
            </a:r>
            <a:r>
              <a:rPr lang="zh-CN" altLang="en-US" sz="171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，可以被</a:t>
            </a:r>
            <a:r>
              <a:rPr lang="en-US" altLang="zh-CN" sz="1710" dirty="0" smtClean="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zh-CN" altLang="en-US" sz="171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关键字使用</a:t>
            </a:r>
            <a:endParaRPr lang="en-US" altLang="zh-CN" sz="1710" dirty="0" smtClean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function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 dirty="0" err="1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function</a:t>
            </a:r>
            <a:r>
              <a:rPr lang="zh-CN" altLang="en-US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，因此返回的也是一个</a:t>
            </a:r>
            <a:r>
              <a:rPr lang="en-US" altLang="zh-CN" sz="171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zh-CN" altLang="en-US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1710" dirty="0" smtClean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用于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</a:t>
            </a:r>
            <a:r>
              <a:rPr lang="zh-CN" altLang="en-US" sz="171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函数时的返回值</a:t>
            </a:r>
            <a:endParaRPr lang="zh-CN" altLang="en-US" sz="171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71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tate_t</a:t>
            </a:r>
            <a:endParaRPr lang="en-US" altLang="zh-CN" sz="200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用于在</a:t>
            </a:r>
            <a:r>
              <a:rPr lang="en-US" altLang="zh-CN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promise_t</a:t>
            </a:r>
            <a:r>
              <a:rPr lang="zh-CN" altLang="en-US" sz="200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err="1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zh-CN" altLang="en-US" sz="2000" dirty="0" smtClean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之间共享状态的类。此类真正持有数据。</a:t>
            </a:r>
            <a:endParaRPr lang="en-US" altLang="zh-CN" sz="2000" dirty="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Callback 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66700" y="1126490"/>
            <a:ext cx="861758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--+---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section 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 result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fighting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FightWorldLayer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+---------------</a:t>
            </a:r>
            <a:r>
              <a:rPr lang="en-US" altLang="zh-CN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*</a:t>
            </a:r>
            <a:r>
              <a:rPr lang="zh-CN" altLang="en-US" sz="20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show GameFightChapterView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400050" y="2071052"/>
            <a:ext cx="8429625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UI</a:t>
            </a:r>
          </a:p>
          <a:p>
            <a:pPr marL="0" indent="0" algn="ctr">
              <a:buNone/>
            </a:pPr>
            <a:r>
              <a:rPr lang="en-US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MySQL</a:t>
            </a:r>
          </a:p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注意事项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跨线程调用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18821" y="1105536"/>
            <a:ext cx="7367905" cy="526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</a:t>
            </a:r>
            <a:r>
              <a:rPr lang="en-US" sz="2000" dirty="0" err="1">
                <a:solidFill>
                  <a:srgbClr val="00B0F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这是一个重度计算任务，只能单开线程来避免主线程被阻塞</a:t>
            </a:r>
            <a:endParaRPr lang="en-US" sz="2000" dirty="0">
              <a:solidFill>
                <a:srgbClr val="00B0F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async_heavy_computing_tasks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(int64_t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awaitable_state</a:t>
            </a:r>
            <a:r>
              <a:rPr lang="en-US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&lt;int64_t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&gt;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::thread([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sleep_for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(500ms);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set_value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*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-&gt;resume();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}).detach();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sz="2000" dirty="0" err="1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int64_t&gt;(st)</a:t>
            </a: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注意事项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跨线程调用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00025" y="1105536"/>
            <a:ext cx="8748713" cy="4523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&lt;void&gt;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heavy_computing_sequential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(int64_t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&lt;&lt;" @"&lt;&lt;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get_id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()&lt;&lt;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= </a:t>
            </a:r>
            <a:r>
              <a:rPr lang="en-US" altLang="zh-CN" sz="2000" dirty="0" smtClean="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async_heavy_computing_tasks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&lt;&lt;" @"&lt;&lt;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get_id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= </a:t>
            </a:r>
            <a:r>
              <a:rPr lang="en-US" altLang="zh-CN" sz="2000" dirty="0" smtClean="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async_heavy_computing_tasks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&lt;&lt;" @"&lt;&lt;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get_id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= </a:t>
            </a:r>
            <a:r>
              <a:rPr lang="en-US" altLang="zh-CN" sz="2000" dirty="0" smtClean="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</a:t>
            </a:r>
            <a:r>
              <a:rPr lang="en-US" altLang="zh-CN" sz="2000" dirty="0" smtClean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async_heavy_computing_tasks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&lt;&lt;" @"&lt;&lt;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get_id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注意事项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跨线程调用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00025" y="1105537"/>
            <a:ext cx="8748713" cy="2190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main(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argc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, char*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argv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[])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cout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&lt;&lt;"main thread id is "&lt;&lt;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get_id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()&lt;&lt;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endl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heavy_computing_sequential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(2);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</a:t>
            </a:r>
            <a:r>
              <a:rPr lang="en-US" altLang="zh-CN" sz="2000" dirty="0" err="1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this_thread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::sleep(2s);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0;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200025" y="3524887"/>
            <a:ext cx="8748713" cy="21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main thread id is 11716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 @11716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4 @12688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16 @264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256 @10472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Resume function</a:t>
            </a:r>
            <a:r>
              <a:rPr lang="zh-CN" altLang="en-US" dirty="0"/>
              <a:t>注意事项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其它限制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80974" y="1087119"/>
            <a:ext cx="8815390" cy="5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避免使用阻塞操作</a:t>
            </a:r>
          </a:p>
          <a:p>
            <a:pPr marL="457200" lvl="1" indent="0">
              <a:buNone/>
            </a:pP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sleep()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函数，或者是</a:t>
            </a:r>
            <a:r>
              <a:rPr lang="zh-CN" altLang="en-US" sz="171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，或者是繁重的计算任务</a:t>
            </a:r>
          </a:p>
          <a:p>
            <a:pPr marL="457200" lvl="1" indent="0">
              <a:buNone/>
            </a:pPr>
            <a:endParaRPr lang="zh-CN" altLang="en-US" sz="171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万分小心的使用</a:t>
            </a:r>
            <a:r>
              <a:rPr lang="en-US" altLang="zh-CN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TLS</a:t>
            </a: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功能的函数</a:t>
            </a:r>
          </a:p>
          <a:p>
            <a:pPr marL="457200" lvl="1" indent="0">
              <a:buNone/>
            </a:pP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errno</a:t>
            </a:r>
            <a:r>
              <a:rPr lang="en-US" altLang="zh-CN" sz="171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函数，如果主动切换的时机不对，拿到的可能就是别的协程的错误码。</a:t>
            </a:r>
          </a:p>
          <a:p>
            <a:pPr marL="457200" lvl="1" indent="0">
              <a:buNone/>
            </a:pP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又如</a:t>
            </a:r>
            <a:r>
              <a:rPr lang="en-US" altLang="zh-CN" sz="1710" dirty="0" err="1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ctime</a:t>
            </a:r>
            <a:r>
              <a:rPr lang="en-US" altLang="zh-CN" sz="1710" dirty="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()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函数，拿着返回的指针，保存到下一个时刻去用。如果期间发生了协程切换，则很可能拿到的是一个错误的数据。针对这种函数，要么老老实实的根据推荐，使用</a:t>
            </a:r>
            <a:r>
              <a:rPr lang="en-US" altLang="zh-CN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C11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以后的更安全的函数；要么赶紧用一个</a:t>
            </a:r>
            <a:r>
              <a:rPr lang="en-US" altLang="zh-CN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给构造一个</a:t>
            </a:r>
            <a:r>
              <a:rPr lang="en-US" altLang="zh-CN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拷贝</a:t>
            </a:r>
            <a:r>
              <a:rPr lang="en-US" altLang="zh-CN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语义的内容。</a:t>
            </a:r>
          </a:p>
          <a:p>
            <a:pPr marL="457200" lvl="1" indent="0">
              <a:buNone/>
            </a:pPr>
            <a:endParaRPr lang="zh-CN" altLang="en-US" sz="171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考虑前后数据的变化，重新校验数据</a:t>
            </a:r>
          </a:p>
          <a:p>
            <a:pPr marL="457200" lvl="1" indent="0">
              <a:buNone/>
            </a:pP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由于协程代码，前后会跨越较长时间，期间的数据可能发生了改变。要留意重新校验这些数据是否合理。</a:t>
            </a:r>
          </a:p>
          <a:p>
            <a:pPr marL="457200" lvl="1" indent="0">
              <a:buNone/>
            </a:pP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对于笔者的应用场合，在游戏里判断游戏代币的数量后执行一个数据库操作，执行完毕后，很可能还需要再次校验游戏代币数量。或者选择先扣减代币，在执行后续任务失败后，把扣除的代币又还回去</a:t>
            </a:r>
            <a:r>
              <a:rPr lang="en-US" altLang="zh-CN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----</a:t>
            </a:r>
            <a:r>
              <a:rPr lang="zh-CN" altLang="en-US" sz="1710" dirty="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通常来说，还回去的操作不会失败。</a:t>
            </a:r>
            <a:endParaRPr lang="en-US" altLang="zh-CN" sz="1710" dirty="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协程方案对比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625" y="1168401"/>
          <a:ext cx="905827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/>
                <a:gridCol w="1933575"/>
                <a:gridCol w="2505077"/>
                <a:gridCol w="1938337"/>
                <a:gridCol w="1657351"/>
              </a:tblGrid>
              <a:tr h="381000"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stackfull</a:t>
                      </a: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stackcopy</a:t>
                      </a: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/>
                        <a:t>stackless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传统方案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resume function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/>
                        <a:t>每协</a:t>
                      </a:r>
                      <a:r>
                        <a:rPr lang="zh-CN" altLang="en-US" sz="1600" dirty="0"/>
                        <a:t>程单独一个栈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所有协程共享一个栈</a:t>
                      </a: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不需要栈空间，使用堆内存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内存占用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切换代价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编码难度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C++</a:t>
                      </a:r>
                      <a:r>
                        <a:rPr lang="zh-CN" altLang="en-US" sz="1600"/>
                        <a:t>下极其困难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/>
                        <a:t>困难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通常</a:t>
                      </a:r>
                      <a:r>
                        <a:rPr lang="zh-CN" altLang="en-US" sz="1600" dirty="0"/>
                        <a:t>用宏实现为状态机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简单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系统支持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操作系统支持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需协程库完成底层工作</a:t>
                      </a:r>
                      <a:r>
                        <a:rPr lang="en-US" altLang="zh-CN" sz="1600"/>
                        <a:t>(*)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不需要特殊支持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不需要特殊支持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历史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悠久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有久远应用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NEW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莫名担心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预计可靠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借鉴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C#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1600"/>
                        <a:t>范例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libgo,...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1600"/>
                        <a:t>libco,...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 smtClean="0"/>
                        <a:t>librf</a:t>
                      </a:r>
                      <a:endParaRPr lang="en-US" altLang="zh-CN" sz="1600" dirty="0" smtClean="0"/>
                    </a:p>
                    <a:p>
                      <a:pPr algn="ctr">
                        <a:buNone/>
                      </a:pPr>
                      <a:r>
                        <a:rPr lang="en-US" altLang="zh-CN" sz="1600" dirty="0" err="1" smtClean="0"/>
                        <a:t>awaitable_tasks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Resume function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librf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6199" y="1317308"/>
            <a:ext cx="8977313" cy="140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76199" y="3027046"/>
            <a:ext cx="8977313" cy="140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000" dirty="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https://github.com/tearshark/resumef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说到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 FSM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说到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709102" y="1093153"/>
            <a:ext cx="576389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微软雅黑" panose="020B0503020204020204" pitchFamily="34" charset="-122"/>
              </a:rPr>
              <a:t>协程状态机类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struct 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foo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int 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a, b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foo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int 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_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, </a:t>
            </a:r>
            <a:r>
              <a:rPr lang="en-US" altLang="zh-CN" sz="1800" dirty="0" err="1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 b_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)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       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: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_)</a:t>
            </a:r>
            <a:r>
              <a:rPr lang="en-US" altLang="zh-CN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, b(b_)</a:t>
            </a:r>
            <a:r>
              <a:rPr lang="zh-CN" altLang="en-US" sz="1800" dirty="0" smtClean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{}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result;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currentValue() const {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return result;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}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step_ = 0;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bool done() const 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return step_ &lt; 0;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goNext</a:t>
            </a:r>
            <a:r>
              <a:rPr lang="en-US" altLang="zh-CN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  <a:sym typeface="+mn-ea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Lucida Console" panose="020B0609040504020204" charset="0"/>
                <a:ea typeface="MS Gothic" panose="020B0609070205080204" charset="-128"/>
              </a:rPr>
              <a:t>}</a:t>
            </a:r>
            <a:r>
              <a:rPr lang="zh-CN" altLang="en-US" sz="1800" dirty="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说到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 FSM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739265" y="1054735"/>
            <a:ext cx="5505450" cy="5748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void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foo::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goNext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(){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switch (step_){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case 0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: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std::cout &lt;&lt; "step 0" &lt;&lt; std::endl;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result =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a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* (rand() %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b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)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case 1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: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std::cout &lt;&lt; "step 1" &lt;&lt; std::endl;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result =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a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* (rand() %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b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)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  <a:endParaRPr lang="en-US" altLang="zh-CN" sz="1400" dirty="0" smtClean="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   ......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   default: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step_ = -1;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说到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 FSM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739265" y="1054735"/>
            <a:ext cx="5505450" cy="5748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void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foo::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goNext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(){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switch (step_){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case 0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: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		</a:t>
            </a:r>
            <a:r>
              <a:rPr lang="en-US" altLang="zh-CN" sz="1400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//resume point</a:t>
            </a:r>
            <a:r>
              <a:rPr lang="zh-CN" altLang="en-US" sz="1400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，恢复点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std::cout &lt;&lt; "step 0" &lt;&lt; std::endl;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result =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a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* (rand() %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b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)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case 1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: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//resume </a:t>
            </a:r>
            <a:r>
              <a:rPr lang="en-US" altLang="zh-CN" sz="1400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point</a:t>
            </a:r>
            <a:r>
              <a:rPr lang="zh-CN" altLang="en-US" sz="1400" dirty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，恢复点</a:t>
            </a: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std::cout &lt;&lt; "step 1" &lt;&lt; std::endl;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result =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a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* (rand() %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b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)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  <a:endParaRPr lang="en-US" altLang="zh-CN" sz="1400" dirty="0" smtClean="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 </a:t>
            </a:r>
            <a:r>
              <a:rPr lang="en-US" altLang="zh-CN" sz="1400" dirty="0" smtClean="0">
                <a:latin typeface="Bitstream Vera Sans Mono" panose="020B0609030804020204" charset="0"/>
                <a:ea typeface="MS Gothic" panose="020B0609070205080204" charset="-128"/>
              </a:rPr>
              <a:t>   ......		</a:t>
            </a:r>
            <a:r>
              <a:rPr lang="en-US" altLang="zh-CN" sz="1400" dirty="0" smtClean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//more resume point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</a:rPr>
              <a:t>    default: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//resume point</a:t>
            </a:r>
            <a:endParaRPr lang="zh-CN" altLang="en-US" sz="1400" dirty="0">
              <a:solidFill>
                <a:srgbClr val="FF0000"/>
              </a:solidFill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step_ = -1;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400" dirty="0"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400" dirty="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6593</Words>
  <Application>Microsoft Office PowerPoint</Application>
  <PresentationFormat>全屏显示(4:3)</PresentationFormat>
  <Paragraphs>941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Arial Unicode MS</vt:lpstr>
      <vt:lpstr>Bitstream Vera Sans Mono</vt:lpstr>
      <vt:lpstr>Microsoft YaHei UI</vt:lpstr>
      <vt:lpstr>MS Gothic</vt:lpstr>
      <vt:lpstr>宋体</vt:lpstr>
      <vt:lpstr>微软雅黑</vt:lpstr>
      <vt:lpstr>Arial</vt:lpstr>
      <vt:lpstr>Calibri</vt:lpstr>
      <vt:lpstr>Calibri Light</vt:lpstr>
      <vt:lpstr>Lucida Console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Windows User</cp:lastModifiedBy>
  <cp:revision>744</cp:revision>
  <dcterms:created xsi:type="dcterms:W3CDTF">2017-10-25T05:24:00Z</dcterms:created>
  <dcterms:modified xsi:type="dcterms:W3CDTF">2017-11-14T02:44:34Z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