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4B"/>
    <a:srgbClr val="00826F"/>
    <a:srgbClr val="00A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8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7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1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3E8BD13-589F-4F57-B371-C641E0F3DC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953" y="750928"/>
            <a:ext cx="5454047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62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/>
        </p:blipFill>
        <p:spPr>
          <a:xfrm>
            <a:off x="0" y="1"/>
            <a:ext cx="12192000" cy="1000125"/>
          </a:xfrm>
          <a:prstGeom prst="rect">
            <a:avLst/>
          </a:prstGeom>
        </p:spPr>
      </p:pic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01D010F3-905B-4D60-A57E-5C1F1E5D7F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5601" y="314326"/>
            <a:ext cx="8750300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355600" y="1314450"/>
            <a:ext cx="111252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Text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96400" y="314325"/>
            <a:ext cx="259139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8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91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31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9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1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75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2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3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0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13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0" Type="http://schemas.openxmlformats.org/officeDocument/2006/relationships/image" Target="../media/image8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jp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99.png"/><Relationship Id="rId3" Type="http://schemas.openxmlformats.org/officeDocument/2006/relationships/image" Target="../media/image86.png"/><Relationship Id="rId7" Type="http://schemas.openxmlformats.org/officeDocument/2006/relationships/image" Target="../media/image69.jpg"/><Relationship Id="rId12" Type="http://schemas.openxmlformats.org/officeDocument/2006/relationships/image" Target="../media/image94.png"/><Relationship Id="rId17" Type="http://schemas.openxmlformats.org/officeDocument/2006/relationships/image" Target="../media/image74.png"/><Relationship Id="rId2" Type="http://schemas.openxmlformats.org/officeDocument/2006/relationships/image" Target="../media/image85.png"/><Relationship Id="rId16" Type="http://schemas.openxmlformats.org/officeDocument/2006/relationships/image" Target="../media/image98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9.png"/><Relationship Id="rId11" Type="http://schemas.openxmlformats.org/officeDocument/2006/relationships/image" Target="../media/image93.png"/><Relationship Id="rId5" Type="http://schemas.openxmlformats.org/officeDocument/2006/relationships/image" Target="../media/image88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19" Type="http://schemas.openxmlformats.org/officeDocument/2006/relationships/image" Target="../media/image100.png"/><Relationship Id="rId4" Type="http://schemas.openxmlformats.org/officeDocument/2006/relationships/image" Target="../media/image87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3" Type="http://schemas.openxmlformats.org/officeDocument/2006/relationships/image" Target="../media/image102.png"/><Relationship Id="rId21" Type="http://schemas.openxmlformats.org/officeDocument/2006/relationships/image" Target="../media/image84.jpg"/><Relationship Id="rId7" Type="http://schemas.openxmlformats.org/officeDocument/2006/relationships/image" Target="../media/image74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" Type="http://schemas.openxmlformats.org/officeDocument/2006/relationships/image" Target="../media/image69.jpg"/><Relationship Id="rId16" Type="http://schemas.openxmlformats.org/officeDocument/2006/relationships/image" Target="../media/image114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5.png"/><Relationship Id="rId11" Type="http://schemas.openxmlformats.org/officeDocument/2006/relationships/image" Target="../media/image109.png"/><Relationship Id="rId5" Type="http://schemas.openxmlformats.org/officeDocument/2006/relationships/image" Target="../media/image104.png"/><Relationship Id="rId15" Type="http://schemas.openxmlformats.org/officeDocument/2006/relationships/image" Target="../media/image113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4" Type="http://schemas.openxmlformats.org/officeDocument/2006/relationships/image" Target="../media/image103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0BDF59C-8876-4C07-86D1-096C6CCDE453}"/>
              </a:ext>
            </a:extLst>
          </p:cNvPr>
          <p:cNvSpPr txBox="1"/>
          <p:nvPr/>
        </p:nvSpPr>
        <p:spPr>
          <a:xfrm>
            <a:off x="2059784" y="2636616"/>
            <a:ext cx="8662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3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在高实时与低延迟电信系统中的实践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41ACBE-BC14-4FC9-81D3-2BCBC14FA20C}"/>
              </a:ext>
            </a:extLst>
          </p:cNvPr>
          <p:cNvSpPr txBox="1"/>
          <p:nvPr/>
        </p:nvSpPr>
        <p:spPr>
          <a:xfrm>
            <a:off x="2059784" y="3393698"/>
            <a:ext cx="431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刘加权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3317C5-8A3B-41BC-BEF9-80955951153B}"/>
              </a:ext>
            </a:extLst>
          </p:cNvPr>
          <p:cNvSpPr txBox="1"/>
          <p:nvPr/>
        </p:nvSpPr>
        <p:spPr>
          <a:xfrm>
            <a:off x="2059784" y="3904560"/>
            <a:ext cx="4319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中兴软创主任开发工程师</a:t>
            </a:r>
            <a:endParaRPr lang="en-US" altLang="zh-CN" sz="1600" dirty="0">
              <a:solidFill>
                <a:schemeClr val="bg1">
                  <a:alpha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5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875E848-C790-48FB-88D8-8CA1415390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常用命令</a:t>
            </a:r>
            <a:r>
              <a:rPr lang="en-US" altLang="zh-CN"/>
              <a:t>/</a:t>
            </a:r>
            <a:r>
              <a:rPr lang="zh-CN" altLang="en-US"/>
              <a:t>工具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6D4DE80-8A89-46A6-9E2B-9EA62C194C3D}"/>
              </a:ext>
            </a:extLst>
          </p:cNvPr>
          <p:cNvSpPr txBox="1">
            <a:spLocks/>
          </p:cNvSpPr>
          <p:nvPr/>
        </p:nvSpPr>
        <p:spPr>
          <a:xfrm>
            <a:off x="1472852" y="1268152"/>
            <a:ext cx="2961639" cy="5116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2570" indent="-229870">
              <a:lnSpc>
                <a:spcPct val="100000"/>
              </a:lnSpc>
              <a:spcBef>
                <a:spcPts val="100"/>
              </a:spcBef>
              <a:tabLst>
                <a:tab pos="243204" algn="l"/>
              </a:tabLst>
            </a:pPr>
            <a:r>
              <a:rPr lang="en-US" sz="2000" spc="-5">
                <a:solidFill>
                  <a:srgbClr val="00574B"/>
                </a:solidFill>
              </a:rPr>
              <a:t>netstat</a:t>
            </a:r>
            <a:endParaRPr lang="en-US" sz="2000">
              <a:solidFill>
                <a:srgbClr val="00574B"/>
              </a:solidFill>
            </a:endParaRPr>
          </a:p>
          <a:p>
            <a:pPr marL="242570" indent="-229870">
              <a:lnSpc>
                <a:spcPct val="100000"/>
              </a:lnSpc>
              <a:tabLst>
                <a:tab pos="243204" algn="l"/>
              </a:tabLst>
            </a:pPr>
            <a:r>
              <a:rPr lang="en-US" sz="2000">
                <a:solidFill>
                  <a:srgbClr val="00574B"/>
                </a:solidFill>
              </a:rPr>
              <a:t>ss</a:t>
            </a:r>
          </a:p>
          <a:p>
            <a:pPr marL="242570" indent="-229870">
              <a:lnSpc>
                <a:spcPct val="100000"/>
              </a:lnSpc>
              <a:tabLst>
                <a:tab pos="243204" algn="l"/>
              </a:tabLst>
            </a:pPr>
            <a:r>
              <a:rPr lang="en-US" sz="2000" spc="-5">
                <a:solidFill>
                  <a:srgbClr val="00574B"/>
                </a:solidFill>
              </a:rPr>
              <a:t>ifconfig</a:t>
            </a:r>
            <a:endParaRPr lang="en-US" sz="2000">
              <a:solidFill>
                <a:srgbClr val="00574B"/>
              </a:solidFill>
            </a:endParaRPr>
          </a:p>
          <a:p>
            <a:pPr marL="242570" indent="-229870">
              <a:lnSpc>
                <a:spcPct val="100000"/>
              </a:lnSpc>
              <a:tabLst>
                <a:tab pos="243204" algn="l"/>
              </a:tabLst>
            </a:pPr>
            <a:r>
              <a:rPr lang="en-US" sz="2000">
                <a:solidFill>
                  <a:srgbClr val="00574B"/>
                </a:solidFill>
              </a:rPr>
              <a:t>ip</a:t>
            </a:r>
          </a:p>
          <a:p>
            <a:pPr marL="242570" indent="-229870">
              <a:lnSpc>
                <a:spcPct val="100000"/>
              </a:lnSpc>
              <a:tabLst>
                <a:tab pos="243204" algn="l"/>
              </a:tabLst>
            </a:pPr>
            <a:r>
              <a:rPr lang="en-US" sz="2000">
                <a:solidFill>
                  <a:srgbClr val="00574B"/>
                </a:solidFill>
              </a:rPr>
              <a:t>ping</a:t>
            </a:r>
          </a:p>
          <a:p>
            <a:pPr marL="242570" indent="-229870">
              <a:lnSpc>
                <a:spcPct val="100000"/>
              </a:lnSpc>
              <a:tabLst>
                <a:tab pos="243204" algn="l"/>
              </a:tabLst>
            </a:pPr>
            <a:r>
              <a:rPr lang="en-US" sz="2000" spc="-5">
                <a:solidFill>
                  <a:srgbClr val="00574B"/>
                </a:solidFill>
              </a:rPr>
              <a:t>tcpdump</a:t>
            </a:r>
            <a:endParaRPr lang="en-US" sz="2000">
              <a:solidFill>
                <a:srgbClr val="00574B"/>
              </a:solidFill>
            </a:endParaRPr>
          </a:p>
          <a:p>
            <a:pPr marL="242570" indent="-229870">
              <a:lnSpc>
                <a:spcPct val="100000"/>
              </a:lnSpc>
              <a:tabLst>
                <a:tab pos="243204" algn="l"/>
              </a:tabLst>
            </a:pPr>
            <a:r>
              <a:rPr lang="en-US" sz="2000">
                <a:solidFill>
                  <a:srgbClr val="00574B"/>
                </a:solidFill>
              </a:rPr>
              <a:t>lsof</a:t>
            </a:r>
          </a:p>
          <a:p>
            <a:pPr marL="242570" indent="-229870">
              <a:lnSpc>
                <a:spcPct val="100000"/>
              </a:lnSpc>
              <a:tabLst>
                <a:tab pos="243204" algn="l"/>
              </a:tabLst>
            </a:pPr>
            <a:r>
              <a:rPr lang="en-US" sz="2000" spc="-5">
                <a:solidFill>
                  <a:srgbClr val="00574B"/>
                </a:solidFill>
              </a:rPr>
              <a:t>traceroute</a:t>
            </a:r>
            <a:endParaRPr lang="en-US" sz="2000">
              <a:solidFill>
                <a:srgbClr val="00574B"/>
              </a:solidFill>
            </a:endParaRPr>
          </a:p>
          <a:p>
            <a:pPr marL="242570" indent="-229870">
              <a:lnSpc>
                <a:spcPct val="100000"/>
              </a:lnSpc>
              <a:tabLst>
                <a:tab pos="243204" algn="l"/>
              </a:tabLst>
            </a:pPr>
            <a:r>
              <a:rPr lang="en-US" sz="2000">
                <a:solidFill>
                  <a:srgbClr val="00574B"/>
                </a:solidFill>
              </a:rPr>
              <a:t>ipcs</a:t>
            </a:r>
          </a:p>
          <a:p>
            <a:pPr marL="242570" indent="-229870">
              <a:lnSpc>
                <a:spcPct val="100000"/>
              </a:lnSpc>
              <a:tabLst>
                <a:tab pos="243204" algn="l"/>
              </a:tabLst>
            </a:pPr>
            <a:r>
              <a:rPr lang="en-US" sz="2000" spc="-5">
                <a:solidFill>
                  <a:srgbClr val="00574B"/>
                </a:solidFill>
              </a:rPr>
              <a:t>scp/ftp/sftp/lftp</a:t>
            </a:r>
            <a:endParaRPr lang="en-US" sz="2000">
              <a:solidFill>
                <a:srgbClr val="00574B"/>
              </a:solidFill>
            </a:endParaRPr>
          </a:p>
          <a:p>
            <a:pPr marL="242570" indent="-229870">
              <a:lnSpc>
                <a:spcPct val="100000"/>
              </a:lnSpc>
              <a:tabLst>
                <a:tab pos="243204" algn="l"/>
              </a:tabLst>
            </a:pPr>
            <a:r>
              <a:rPr lang="en-US" sz="2000" spc="-5">
                <a:solidFill>
                  <a:srgbClr val="00574B"/>
                </a:solidFill>
              </a:rPr>
              <a:t>ssh/telnet</a:t>
            </a:r>
            <a:endParaRPr lang="en-US" sz="2000">
              <a:solidFill>
                <a:srgbClr val="00574B"/>
              </a:solidFill>
            </a:endParaRPr>
          </a:p>
          <a:p>
            <a:pPr marL="242570" indent="-229870">
              <a:lnSpc>
                <a:spcPct val="100000"/>
              </a:lnSpc>
              <a:tabLst>
                <a:tab pos="243204" algn="l"/>
              </a:tabLst>
            </a:pPr>
            <a:r>
              <a:rPr lang="en-US" sz="2000">
                <a:solidFill>
                  <a:srgbClr val="00574B"/>
                </a:solidFill>
              </a:rPr>
              <a:t>expect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2F78E97-012E-4C49-A81C-45E6214CC2B8}"/>
              </a:ext>
            </a:extLst>
          </p:cNvPr>
          <p:cNvSpPr txBox="1">
            <a:spLocks/>
          </p:cNvSpPr>
          <p:nvPr/>
        </p:nvSpPr>
        <p:spPr>
          <a:xfrm>
            <a:off x="6961634" y="1268152"/>
            <a:ext cx="4043679" cy="5116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>
              <a:lnSpc>
                <a:spcPct val="100000"/>
              </a:lnSpc>
              <a:spcBef>
                <a:spcPts val="100"/>
              </a:spcBef>
              <a:tabLst>
                <a:tab pos="241300" algn="l"/>
              </a:tabLst>
            </a:pPr>
            <a:r>
              <a:rPr lang="en-US" sz="2000">
                <a:solidFill>
                  <a:srgbClr val="00574B"/>
                </a:solidFill>
              </a:rPr>
              <a:t>vim</a:t>
            </a:r>
          </a:p>
          <a:p>
            <a:pPr marL="241300">
              <a:lnSpc>
                <a:spcPct val="100000"/>
              </a:lnSpc>
              <a:tabLst>
                <a:tab pos="241300" algn="l"/>
              </a:tabLst>
            </a:pPr>
            <a:r>
              <a:rPr lang="en-US" sz="2000">
                <a:solidFill>
                  <a:srgbClr val="00574B"/>
                </a:solidFill>
              </a:rPr>
              <a:t>gcc</a:t>
            </a:r>
          </a:p>
          <a:p>
            <a:pPr marL="241300">
              <a:lnSpc>
                <a:spcPct val="100000"/>
              </a:lnSpc>
              <a:tabLst>
                <a:tab pos="241300" algn="l"/>
              </a:tabLst>
            </a:pPr>
            <a:r>
              <a:rPr lang="en-US" sz="2000" spc="-5">
                <a:solidFill>
                  <a:srgbClr val="00574B"/>
                </a:solidFill>
              </a:rPr>
              <a:t>gdb</a:t>
            </a:r>
            <a:endParaRPr lang="en-US" sz="2000">
              <a:solidFill>
                <a:srgbClr val="00574B"/>
              </a:solidFill>
            </a:endParaRPr>
          </a:p>
          <a:p>
            <a:pPr marL="241300">
              <a:lnSpc>
                <a:spcPct val="100000"/>
              </a:lnSpc>
              <a:tabLst>
                <a:tab pos="241300" algn="l"/>
              </a:tabLst>
            </a:pPr>
            <a:r>
              <a:rPr lang="en-US" sz="2000">
                <a:solidFill>
                  <a:srgbClr val="00574B"/>
                </a:solidFill>
              </a:rPr>
              <a:t>clang</a:t>
            </a:r>
          </a:p>
          <a:p>
            <a:pPr marL="241300">
              <a:lnSpc>
                <a:spcPct val="100000"/>
              </a:lnSpc>
              <a:tabLst>
                <a:tab pos="241300" algn="l"/>
              </a:tabLst>
            </a:pPr>
            <a:r>
              <a:rPr lang="en-US" sz="2000" spc="-5">
                <a:solidFill>
                  <a:srgbClr val="00574B"/>
                </a:solidFill>
              </a:rPr>
              <a:t>lldb</a:t>
            </a:r>
            <a:endParaRPr lang="en-US" sz="2000">
              <a:solidFill>
                <a:srgbClr val="00574B"/>
              </a:solidFill>
            </a:endParaRPr>
          </a:p>
          <a:p>
            <a:pPr marL="241300">
              <a:lnSpc>
                <a:spcPct val="100000"/>
              </a:lnSpc>
              <a:tabLst>
                <a:tab pos="241300" algn="l"/>
              </a:tabLst>
            </a:pPr>
            <a:r>
              <a:rPr lang="en-US" sz="2000" spc="-5">
                <a:solidFill>
                  <a:srgbClr val="00574B"/>
                </a:solidFill>
              </a:rPr>
              <a:t>cmake/scons/meson</a:t>
            </a:r>
            <a:endParaRPr lang="en-US" sz="2000">
              <a:solidFill>
                <a:srgbClr val="00574B"/>
              </a:solidFill>
            </a:endParaRPr>
          </a:p>
          <a:p>
            <a:pPr marL="241300">
              <a:lnSpc>
                <a:spcPct val="100000"/>
              </a:lnSpc>
              <a:tabLst>
                <a:tab pos="241300" algn="l"/>
              </a:tabLst>
            </a:pPr>
            <a:r>
              <a:rPr lang="en-US" sz="2000" spc="-5">
                <a:solidFill>
                  <a:srgbClr val="00574B"/>
                </a:solidFill>
              </a:rPr>
              <a:t>strings</a:t>
            </a:r>
            <a:endParaRPr lang="en-US" sz="2000">
              <a:solidFill>
                <a:srgbClr val="00574B"/>
              </a:solidFill>
            </a:endParaRPr>
          </a:p>
          <a:p>
            <a:pPr marL="241300">
              <a:lnSpc>
                <a:spcPct val="100000"/>
              </a:lnSpc>
              <a:tabLst>
                <a:tab pos="241300" algn="l"/>
              </a:tabLst>
            </a:pPr>
            <a:r>
              <a:rPr lang="en-US" sz="2000" spc="-5">
                <a:solidFill>
                  <a:srgbClr val="00574B"/>
                </a:solidFill>
              </a:rPr>
              <a:t>strace</a:t>
            </a:r>
            <a:endParaRPr lang="en-US" sz="2000">
              <a:solidFill>
                <a:srgbClr val="00574B"/>
              </a:solidFill>
            </a:endParaRPr>
          </a:p>
          <a:p>
            <a:pPr marL="241300">
              <a:lnSpc>
                <a:spcPct val="100000"/>
              </a:lnSpc>
              <a:tabLst>
                <a:tab pos="241300" algn="l"/>
              </a:tabLst>
            </a:pPr>
            <a:r>
              <a:rPr lang="en-US" sz="2000" spc="-5">
                <a:solidFill>
                  <a:srgbClr val="00574B"/>
                </a:solidFill>
              </a:rPr>
              <a:t>top/ps</a:t>
            </a:r>
            <a:endParaRPr lang="en-US" sz="2000">
              <a:solidFill>
                <a:srgbClr val="00574B"/>
              </a:solidFill>
            </a:endParaRPr>
          </a:p>
          <a:p>
            <a:pPr marL="241300">
              <a:lnSpc>
                <a:spcPct val="100000"/>
              </a:lnSpc>
              <a:tabLst>
                <a:tab pos="241300" algn="l"/>
              </a:tabLst>
            </a:pPr>
            <a:r>
              <a:rPr lang="en-US" sz="2000" spc="-5">
                <a:solidFill>
                  <a:srgbClr val="00574B"/>
                </a:solidFill>
              </a:rPr>
              <a:t>ldd</a:t>
            </a:r>
            <a:endParaRPr lang="en-US" sz="2000">
              <a:solidFill>
                <a:srgbClr val="00574B"/>
              </a:solidFill>
            </a:endParaRPr>
          </a:p>
          <a:p>
            <a:pPr marL="241300">
              <a:lnSpc>
                <a:spcPct val="100000"/>
              </a:lnSpc>
              <a:tabLst>
                <a:tab pos="241300" algn="l"/>
              </a:tabLst>
            </a:pPr>
            <a:r>
              <a:rPr lang="en-US" sz="2000" spc="-5">
                <a:solidFill>
                  <a:srgbClr val="00574B"/>
                </a:solidFill>
              </a:rPr>
              <a:t>git/svn</a:t>
            </a:r>
            <a:endParaRPr lang="en-US" sz="2000">
              <a:solidFill>
                <a:srgbClr val="00574B"/>
              </a:solidFill>
            </a:endParaRPr>
          </a:p>
          <a:p>
            <a:pPr marL="241300">
              <a:lnSpc>
                <a:spcPct val="100000"/>
              </a:lnSpc>
              <a:tabLst>
                <a:tab pos="241300" algn="l"/>
              </a:tabLst>
            </a:pPr>
            <a:r>
              <a:rPr lang="en-US" sz="2000" spc="-5">
                <a:solidFill>
                  <a:srgbClr val="00574B"/>
                </a:solidFill>
              </a:rPr>
              <a:t>json/protobuf</a:t>
            </a:r>
            <a:endParaRPr lang="en-US" sz="2000">
              <a:solidFill>
                <a:srgbClr val="0057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9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875E848-C790-48FB-88D8-8CA1415390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ulimit</a:t>
            </a:r>
            <a:r>
              <a:rPr lang="zh-CN" altLang="en-US"/>
              <a:t>的使用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A129F6AF-C98B-4D8A-8BA2-01DEB8887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049556"/>
              </p:ext>
            </p:extLst>
          </p:nvPr>
        </p:nvGraphicFramePr>
        <p:xfrm>
          <a:off x="2321815" y="1454764"/>
          <a:ext cx="6703313" cy="4824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1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174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/home/vi&gt;ulimit</a:t>
                      </a:r>
                      <a:r>
                        <a:rPr sz="1900" spc="-1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-a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rgbClr val="00574B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65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core file</a:t>
                      </a:r>
                      <a:r>
                        <a:rPr sz="1900" spc="-20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size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(blocks,</a:t>
                      </a:r>
                      <a:r>
                        <a:rPr sz="1900" spc="-60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-c)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unlimited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5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data seg</a:t>
                      </a:r>
                      <a:r>
                        <a:rPr sz="1900" spc="-20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size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(kbytes,</a:t>
                      </a:r>
                      <a:r>
                        <a:rPr sz="1900" spc="-60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-d)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unlimited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165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scheduling</a:t>
                      </a:r>
                      <a:r>
                        <a:rPr sz="1900" spc="-1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priority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800"/>
                        </a:lnSpc>
                      </a:pPr>
                      <a:r>
                        <a:rPr sz="1900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(-e)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00"/>
                        </a:lnSpc>
                      </a:pPr>
                      <a:r>
                        <a:rPr sz="1900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0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65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file</a:t>
                      </a:r>
                      <a:r>
                        <a:rPr sz="1900" spc="-1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size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(blocks,</a:t>
                      </a:r>
                      <a:r>
                        <a:rPr sz="1900" spc="-60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-f)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unlimited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5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pending</a:t>
                      </a:r>
                      <a:r>
                        <a:rPr sz="1900" spc="-1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signals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800"/>
                        </a:lnSpc>
                      </a:pPr>
                      <a:r>
                        <a:rPr sz="1900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(-i)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33320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65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max locked</a:t>
                      </a:r>
                      <a:r>
                        <a:rPr sz="1900" spc="-20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memory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(kbytes,</a:t>
                      </a:r>
                      <a:r>
                        <a:rPr sz="1900" spc="-60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-l)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64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165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max memory</a:t>
                      </a:r>
                      <a:r>
                        <a:rPr sz="1900" spc="-20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size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(kbytes,</a:t>
                      </a:r>
                      <a:r>
                        <a:rPr sz="1900" spc="-60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-m)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unlimited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165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open</a:t>
                      </a:r>
                      <a:r>
                        <a:rPr sz="1900" spc="-1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files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800"/>
                        </a:lnSpc>
                      </a:pPr>
                      <a:r>
                        <a:rPr sz="1900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(-n)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1024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165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pipe</a:t>
                      </a:r>
                      <a:r>
                        <a:rPr sz="1900" spc="-1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size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(512 bytes,</a:t>
                      </a:r>
                      <a:r>
                        <a:rPr sz="1900" spc="-5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-p)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00"/>
                        </a:lnSpc>
                      </a:pPr>
                      <a:r>
                        <a:rPr sz="1900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8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165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POSIX message</a:t>
                      </a:r>
                      <a:r>
                        <a:rPr sz="1900" spc="-2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queues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(bytes,</a:t>
                      </a:r>
                      <a:r>
                        <a:rPr sz="1900" spc="-6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-q)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819200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165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real-time</a:t>
                      </a:r>
                      <a:r>
                        <a:rPr sz="1900" spc="-1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priority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800"/>
                        </a:lnSpc>
                      </a:pPr>
                      <a:r>
                        <a:rPr sz="1900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(-r)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00"/>
                        </a:lnSpc>
                      </a:pPr>
                      <a:r>
                        <a:rPr sz="1900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0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4165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stack</a:t>
                      </a:r>
                      <a:r>
                        <a:rPr sz="1900" spc="-1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size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(kbytes,</a:t>
                      </a:r>
                      <a:r>
                        <a:rPr sz="1900" spc="-60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-s)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8192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165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cpu</a:t>
                      </a:r>
                      <a:r>
                        <a:rPr sz="1900" spc="-1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time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(seconds,</a:t>
                      </a:r>
                      <a:r>
                        <a:rPr sz="1900" spc="-5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-t)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unlimited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4165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max user</a:t>
                      </a:r>
                      <a:r>
                        <a:rPr sz="1900" spc="-20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processes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800"/>
                        </a:lnSpc>
                      </a:pPr>
                      <a:r>
                        <a:rPr sz="1900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(-u)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4096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4165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virtual</a:t>
                      </a:r>
                      <a:r>
                        <a:rPr sz="1900" spc="-1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memory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(kbytes,</a:t>
                      </a:r>
                      <a:r>
                        <a:rPr sz="1900" spc="-60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-v)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0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unlimited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1174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file</a:t>
                      </a:r>
                      <a:r>
                        <a:rPr sz="1900" spc="-1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locks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780"/>
                        </a:lnSpc>
                      </a:pPr>
                      <a:r>
                        <a:rPr sz="1900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(-x)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80"/>
                        </a:lnSpc>
                      </a:pPr>
                      <a:r>
                        <a:rPr sz="1900" spc="-5" dirty="0">
                          <a:solidFill>
                            <a:srgbClr val="00574B"/>
                          </a:solidFill>
                          <a:latin typeface="Lucida Console"/>
                          <a:cs typeface="Lucida Console"/>
                        </a:rPr>
                        <a:t>unlimited</a:t>
                      </a:r>
                      <a:endParaRPr sz="1900">
                        <a:solidFill>
                          <a:srgbClr val="00574B"/>
                        </a:solidFill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11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0">
            <a:extLst>
              <a:ext uri="{FF2B5EF4-FFF2-40B4-BE49-F238E27FC236}">
                <a16:creationId xmlns:a16="http://schemas.microsoft.com/office/drawing/2014/main" id="{BF26518E-E6E6-4906-80E6-B14268A8B90B}"/>
              </a:ext>
            </a:extLst>
          </p:cNvPr>
          <p:cNvSpPr/>
          <p:nvPr/>
        </p:nvSpPr>
        <p:spPr>
          <a:xfrm>
            <a:off x="0" y="986117"/>
            <a:ext cx="3117294" cy="5871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DEF6D60E-4594-4FD3-8FFB-E3F746AADB3F}"/>
              </a:ext>
            </a:extLst>
          </p:cNvPr>
          <p:cNvSpPr/>
          <p:nvPr/>
        </p:nvSpPr>
        <p:spPr>
          <a:xfrm>
            <a:off x="2389374" y="3053766"/>
            <a:ext cx="1514475" cy="1514475"/>
          </a:xfrm>
          <a:custGeom>
            <a:avLst/>
            <a:gdLst/>
            <a:ahLst/>
            <a:cxnLst/>
            <a:rect l="l" t="t" r="r" b="b"/>
            <a:pathLst>
              <a:path w="1514475" h="1514475">
                <a:moveTo>
                  <a:pt x="757067" y="0"/>
                </a:moveTo>
                <a:lnTo>
                  <a:pt x="712376" y="1312"/>
                </a:lnTo>
                <a:lnTo>
                  <a:pt x="667810" y="5248"/>
                </a:lnTo>
                <a:lnTo>
                  <a:pt x="623495" y="11808"/>
                </a:lnTo>
                <a:lnTo>
                  <a:pt x="579557" y="20993"/>
                </a:lnTo>
                <a:lnTo>
                  <a:pt x="536120" y="32802"/>
                </a:lnTo>
                <a:lnTo>
                  <a:pt x="493311" y="47234"/>
                </a:lnTo>
                <a:lnTo>
                  <a:pt x="451254" y="64292"/>
                </a:lnTo>
                <a:lnTo>
                  <a:pt x="410075" y="83973"/>
                </a:lnTo>
                <a:lnTo>
                  <a:pt x="369899" y="106278"/>
                </a:lnTo>
                <a:lnTo>
                  <a:pt x="330853" y="131208"/>
                </a:lnTo>
                <a:lnTo>
                  <a:pt x="293061" y="158762"/>
                </a:lnTo>
                <a:lnTo>
                  <a:pt x="256649" y="188939"/>
                </a:lnTo>
                <a:lnTo>
                  <a:pt x="221742" y="221741"/>
                </a:lnTo>
                <a:lnTo>
                  <a:pt x="188939" y="256650"/>
                </a:lnTo>
                <a:lnTo>
                  <a:pt x="158762" y="293063"/>
                </a:lnTo>
                <a:lnTo>
                  <a:pt x="131208" y="330856"/>
                </a:lnTo>
                <a:lnTo>
                  <a:pt x="106278" y="369904"/>
                </a:lnTo>
                <a:lnTo>
                  <a:pt x="83973" y="410080"/>
                </a:lnTo>
                <a:lnTo>
                  <a:pt x="64292" y="451259"/>
                </a:lnTo>
                <a:lnTo>
                  <a:pt x="47234" y="493316"/>
                </a:lnTo>
                <a:lnTo>
                  <a:pt x="32802" y="536126"/>
                </a:lnTo>
                <a:lnTo>
                  <a:pt x="20993" y="579562"/>
                </a:lnTo>
                <a:lnTo>
                  <a:pt x="11808" y="623501"/>
                </a:lnTo>
                <a:lnTo>
                  <a:pt x="5248" y="667815"/>
                </a:lnTo>
                <a:lnTo>
                  <a:pt x="1312" y="712381"/>
                </a:lnTo>
                <a:lnTo>
                  <a:pt x="0" y="757072"/>
                </a:lnTo>
                <a:lnTo>
                  <a:pt x="1312" y="801763"/>
                </a:lnTo>
                <a:lnTo>
                  <a:pt x="5248" y="846328"/>
                </a:lnTo>
                <a:lnTo>
                  <a:pt x="11808" y="890643"/>
                </a:lnTo>
                <a:lnTo>
                  <a:pt x="20993" y="934581"/>
                </a:lnTo>
                <a:lnTo>
                  <a:pt x="32802" y="978018"/>
                </a:lnTo>
                <a:lnTo>
                  <a:pt x="47234" y="1020828"/>
                </a:lnTo>
                <a:lnTo>
                  <a:pt x="64292" y="1062885"/>
                </a:lnTo>
                <a:lnTo>
                  <a:pt x="83973" y="1104064"/>
                </a:lnTo>
                <a:lnTo>
                  <a:pt x="106278" y="1144240"/>
                </a:lnTo>
                <a:lnTo>
                  <a:pt x="131208" y="1183287"/>
                </a:lnTo>
                <a:lnTo>
                  <a:pt x="158762" y="1221080"/>
                </a:lnTo>
                <a:lnTo>
                  <a:pt x="188939" y="1257494"/>
                </a:lnTo>
                <a:lnTo>
                  <a:pt x="221742" y="1292402"/>
                </a:lnTo>
                <a:lnTo>
                  <a:pt x="256649" y="1325204"/>
                </a:lnTo>
                <a:lnTo>
                  <a:pt x="293061" y="1355382"/>
                </a:lnTo>
                <a:lnTo>
                  <a:pt x="330853" y="1382936"/>
                </a:lnTo>
                <a:lnTo>
                  <a:pt x="369899" y="1407866"/>
                </a:lnTo>
                <a:lnTo>
                  <a:pt x="410075" y="1430171"/>
                </a:lnTo>
                <a:lnTo>
                  <a:pt x="451254" y="1449852"/>
                </a:lnTo>
                <a:lnTo>
                  <a:pt x="493311" y="1466909"/>
                </a:lnTo>
                <a:lnTo>
                  <a:pt x="536120" y="1481342"/>
                </a:lnTo>
                <a:lnTo>
                  <a:pt x="579557" y="1493151"/>
                </a:lnTo>
                <a:lnTo>
                  <a:pt x="623495" y="1502336"/>
                </a:lnTo>
                <a:lnTo>
                  <a:pt x="667810" y="1508896"/>
                </a:lnTo>
                <a:lnTo>
                  <a:pt x="712376" y="1512832"/>
                </a:lnTo>
                <a:lnTo>
                  <a:pt x="757067" y="1514144"/>
                </a:lnTo>
                <a:lnTo>
                  <a:pt x="801758" y="1512832"/>
                </a:lnTo>
                <a:lnTo>
                  <a:pt x="846324" y="1508896"/>
                </a:lnTo>
                <a:lnTo>
                  <a:pt x="890640" y="1502336"/>
                </a:lnTo>
                <a:lnTo>
                  <a:pt x="934578" y="1493151"/>
                </a:lnTo>
                <a:lnTo>
                  <a:pt x="978016" y="1481342"/>
                </a:lnTo>
                <a:lnTo>
                  <a:pt x="1020826" y="1466909"/>
                </a:lnTo>
                <a:lnTo>
                  <a:pt x="1062883" y="1449852"/>
                </a:lnTo>
                <a:lnTo>
                  <a:pt x="1104063" y="1430171"/>
                </a:lnTo>
                <a:lnTo>
                  <a:pt x="1144239" y="1407866"/>
                </a:lnTo>
                <a:lnTo>
                  <a:pt x="1183287" y="1382936"/>
                </a:lnTo>
                <a:lnTo>
                  <a:pt x="1221080" y="1355382"/>
                </a:lnTo>
                <a:lnTo>
                  <a:pt x="1257494" y="1325204"/>
                </a:lnTo>
                <a:lnTo>
                  <a:pt x="1292402" y="1292402"/>
                </a:lnTo>
                <a:lnTo>
                  <a:pt x="1325204" y="1257494"/>
                </a:lnTo>
                <a:lnTo>
                  <a:pt x="1355382" y="1221080"/>
                </a:lnTo>
                <a:lnTo>
                  <a:pt x="1382936" y="1183287"/>
                </a:lnTo>
                <a:lnTo>
                  <a:pt x="1407866" y="1144240"/>
                </a:lnTo>
                <a:lnTo>
                  <a:pt x="1430171" y="1104064"/>
                </a:lnTo>
                <a:lnTo>
                  <a:pt x="1449852" y="1062885"/>
                </a:lnTo>
                <a:lnTo>
                  <a:pt x="1466909" y="1020828"/>
                </a:lnTo>
                <a:lnTo>
                  <a:pt x="1481342" y="978018"/>
                </a:lnTo>
                <a:lnTo>
                  <a:pt x="1493151" y="934581"/>
                </a:lnTo>
                <a:lnTo>
                  <a:pt x="1502336" y="890643"/>
                </a:lnTo>
                <a:lnTo>
                  <a:pt x="1508896" y="846328"/>
                </a:lnTo>
                <a:lnTo>
                  <a:pt x="1512832" y="801763"/>
                </a:lnTo>
                <a:lnTo>
                  <a:pt x="1514144" y="757072"/>
                </a:lnTo>
                <a:lnTo>
                  <a:pt x="1512832" y="712381"/>
                </a:lnTo>
                <a:lnTo>
                  <a:pt x="1508896" y="667815"/>
                </a:lnTo>
                <a:lnTo>
                  <a:pt x="1502336" y="623501"/>
                </a:lnTo>
                <a:lnTo>
                  <a:pt x="1493151" y="579562"/>
                </a:lnTo>
                <a:lnTo>
                  <a:pt x="1481342" y="536126"/>
                </a:lnTo>
                <a:lnTo>
                  <a:pt x="1466909" y="493316"/>
                </a:lnTo>
                <a:lnTo>
                  <a:pt x="1449852" y="451259"/>
                </a:lnTo>
                <a:lnTo>
                  <a:pt x="1430171" y="410080"/>
                </a:lnTo>
                <a:lnTo>
                  <a:pt x="1407866" y="369904"/>
                </a:lnTo>
                <a:lnTo>
                  <a:pt x="1382936" y="330856"/>
                </a:lnTo>
                <a:lnTo>
                  <a:pt x="1355382" y="293063"/>
                </a:lnTo>
                <a:lnTo>
                  <a:pt x="1325204" y="256650"/>
                </a:lnTo>
                <a:lnTo>
                  <a:pt x="1292402" y="221741"/>
                </a:lnTo>
                <a:lnTo>
                  <a:pt x="1257494" y="188939"/>
                </a:lnTo>
                <a:lnTo>
                  <a:pt x="1221080" y="158762"/>
                </a:lnTo>
                <a:lnTo>
                  <a:pt x="1183287" y="131208"/>
                </a:lnTo>
                <a:lnTo>
                  <a:pt x="1144239" y="106278"/>
                </a:lnTo>
                <a:lnTo>
                  <a:pt x="1104063" y="83973"/>
                </a:lnTo>
                <a:lnTo>
                  <a:pt x="1062883" y="64292"/>
                </a:lnTo>
                <a:lnTo>
                  <a:pt x="1020826" y="47234"/>
                </a:lnTo>
                <a:lnTo>
                  <a:pt x="978016" y="32802"/>
                </a:lnTo>
                <a:lnTo>
                  <a:pt x="934578" y="20993"/>
                </a:lnTo>
                <a:lnTo>
                  <a:pt x="890640" y="11808"/>
                </a:lnTo>
                <a:lnTo>
                  <a:pt x="846324" y="5248"/>
                </a:lnTo>
                <a:lnTo>
                  <a:pt x="801758" y="1312"/>
                </a:lnTo>
                <a:lnTo>
                  <a:pt x="7570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0B62AAF-C616-4CA5-A2D3-A1C9B0C4186E}"/>
              </a:ext>
            </a:extLst>
          </p:cNvPr>
          <p:cNvSpPr/>
          <p:nvPr/>
        </p:nvSpPr>
        <p:spPr>
          <a:xfrm>
            <a:off x="4428229" y="4154224"/>
            <a:ext cx="5032311" cy="16777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57F3CF4-58F4-4263-B700-E711D0EBD360}"/>
              </a:ext>
            </a:extLst>
          </p:cNvPr>
          <p:cNvSpPr/>
          <p:nvPr/>
        </p:nvSpPr>
        <p:spPr>
          <a:xfrm>
            <a:off x="4936281" y="4777849"/>
            <a:ext cx="4109299" cy="413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B74EE67-8576-41CA-B9A8-859A73EC5420}"/>
              </a:ext>
            </a:extLst>
          </p:cNvPr>
          <p:cNvSpPr/>
          <p:nvPr/>
        </p:nvSpPr>
        <p:spPr>
          <a:xfrm>
            <a:off x="4428229" y="3360459"/>
            <a:ext cx="5032311" cy="16777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448EBEE-DD1B-4E9E-A7EC-7642BC55FECE}"/>
              </a:ext>
            </a:extLst>
          </p:cNvPr>
          <p:cNvSpPr/>
          <p:nvPr/>
        </p:nvSpPr>
        <p:spPr>
          <a:xfrm>
            <a:off x="4936281" y="3984086"/>
            <a:ext cx="4109287" cy="413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EA0F74EC-9DFF-4F7F-B6D2-EC7B9EF6C1E9}"/>
              </a:ext>
            </a:extLst>
          </p:cNvPr>
          <p:cNvSpPr/>
          <p:nvPr/>
        </p:nvSpPr>
        <p:spPr>
          <a:xfrm>
            <a:off x="4428229" y="2579396"/>
            <a:ext cx="5032311" cy="16777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E678ED17-10E9-4D39-B15C-2CA9753E45D0}"/>
              </a:ext>
            </a:extLst>
          </p:cNvPr>
          <p:cNvSpPr/>
          <p:nvPr/>
        </p:nvSpPr>
        <p:spPr>
          <a:xfrm>
            <a:off x="4936281" y="3203023"/>
            <a:ext cx="4109109" cy="4135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A2B860FA-6962-4885-ABA9-C85817D68E0B}"/>
              </a:ext>
            </a:extLst>
          </p:cNvPr>
          <p:cNvSpPr/>
          <p:nvPr/>
        </p:nvSpPr>
        <p:spPr>
          <a:xfrm>
            <a:off x="4474609" y="1790891"/>
            <a:ext cx="5032311" cy="16777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1536700">
              <a:spcBef>
                <a:spcPts val="100"/>
              </a:spcBef>
            </a:pPr>
            <a:r>
              <a:rPr lang="zh-CN" altLang="en-US" b="1" spc="85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后台开发</a:t>
            </a:r>
            <a:endParaRPr lang="syr-SY" altLang="zh-CN" b="1" spc="85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6DCB3F73-B865-4E34-A161-5EFC67AC8902}"/>
              </a:ext>
            </a:extLst>
          </p:cNvPr>
          <p:cNvSpPr/>
          <p:nvPr/>
        </p:nvSpPr>
        <p:spPr>
          <a:xfrm>
            <a:off x="4936281" y="2417769"/>
            <a:ext cx="4108969" cy="4135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82BC82BF-3B81-4D26-AD1F-BE13E9A84E85}"/>
              </a:ext>
            </a:extLst>
          </p:cNvPr>
          <p:cNvSpPr/>
          <p:nvPr/>
        </p:nvSpPr>
        <p:spPr>
          <a:xfrm>
            <a:off x="4506493" y="2415741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30">
                <a:moveTo>
                  <a:pt x="231823" y="0"/>
                </a:moveTo>
                <a:lnTo>
                  <a:pt x="185813" y="0"/>
                </a:lnTo>
                <a:lnTo>
                  <a:pt x="140694" y="10045"/>
                </a:lnTo>
                <a:lnTo>
                  <a:pt x="98251" y="30137"/>
                </a:lnTo>
                <a:lnTo>
                  <a:pt x="60266" y="60275"/>
                </a:lnTo>
                <a:lnTo>
                  <a:pt x="30133" y="98255"/>
                </a:lnTo>
                <a:lnTo>
                  <a:pt x="10044" y="140695"/>
                </a:lnTo>
                <a:lnTo>
                  <a:pt x="0" y="185812"/>
                </a:lnTo>
                <a:lnTo>
                  <a:pt x="0" y="231821"/>
                </a:lnTo>
                <a:lnTo>
                  <a:pt x="10044" y="276939"/>
                </a:lnTo>
                <a:lnTo>
                  <a:pt x="30133" y="319382"/>
                </a:lnTo>
                <a:lnTo>
                  <a:pt x="60266" y="357366"/>
                </a:lnTo>
                <a:lnTo>
                  <a:pt x="98251" y="387504"/>
                </a:lnTo>
                <a:lnTo>
                  <a:pt x="140694" y="407596"/>
                </a:lnTo>
                <a:lnTo>
                  <a:pt x="185813" y="417642"/>
                </a:lnTo>
                <a:lnTo>
                  <a:pt x="231823" y="417642"/>
                </a:lnTo>
                <a:lnTo>
                  <a:pt x="276942" y="407596"/>
                </a:lnTo>
                <a:lnTo>
                  <a:pt x="319385" y="387504"/>
                </a:lnTo>
                <a:lnTo>
                  <a:pt x="357370" y="357366"/>
                </a:lnTo>
                <a:lnTo>
                  <a:pt x="387503" y="319382"/>
                </a:lnTo>
                <a:lnTo>
                  <a:pt x="407592" y="276939"/>
                </a:lnTo>
                <a:lnTo>
                  <a:pt x="417636" y="231821"/>
                </a:lnTo>
                <a:lnTo>
                  <a:pt x="417636" y="185812"/>
                </a:lnTo>
                <a:lnTo>
                  <a:pt x="407592" y="140695"/>
                </a:lnTo>
                <a:lnTo>
                  <a:pt x="387503" y="98255"/>
                </a:lnTo>
                <a:lnTo>
                  <a:pt x="357370" y="60275"/>
                </a:lnTo>
                <a:lnTo>
                  <a:pt x="319385" y="30137"/>
                </a:lnTo>
                <a:lnTo>
                  <a:pt x="276942" y="10045"/>
                </a:lnTo>
                <a:lnTo>
                  <a:pt x="231823" y="0"/>
                </a:lnTo>
                <a:close/>
              </a:path>
            </a:pathLst>
          </a:custGeom>
          <a:solidFill>
            <a:srgbClr val="168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9DE3F6AF-52D5-4466-8B6B-4BE272577DF6}"/>
              </a:ext>
            </a:extLst>
          </p:cNvPr>
          <p:cNvSpPr txBox="1"/>
          <p:nvPr/>
        </p:nvSpPr>
        <p:spPr>
          <a:xfrm>
            <a:off x="4621841" y="24511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0D48E51F-4D90-4919-BD98-849B5F3AE736}"/>
              </a:ext>
            </a:extLst>
          </p:cNvPr>
          <p:cNvSpPr/>
          <p:nvPr/>
        </p:nvSpPr>
        <p:spPr>
          <a:xfrm>
            <a:off x="4506493" y="3200992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31823" y="0"/>
                </a:moveTo>
                <a:lnTo>
                  <a:pt x="185813" y="0"/>
                </a:lnTo>
                <a:lnTo>
                  <a:pt x="140694" y="10044"/>
                </a:lnTo>
                <a:lnTo>
                  <a:pt x="98251" y="30133"/>
                </a:lnTo>
                <a:lnTo>
                  <a:pt x="60266" y="60266"/>
                </a:lnTo>
                <a:lnTo>
                  <a:pt x="30133" y="98251"/>
                </a:lnTo>
                <a:lnTo>
                  <a:pt x="10044" y="140694"/>
                </a:lnTo>
                <a:lnTo>
                  <a:pt x="0" y="185813"/>
                </a:lnTo>
                <a:lnTo>
                  <a:pt x="0" y="231823"/>
                </a:lnTo>
                <a:lnTo>
                  <a:pt x="10044" y="276942"/>
                </a:lnTo>
                <a:lnTo>
                  <a:pt x="30133" y="319385"/>
                </a:lnTo>
                <a:lnTo>
                  <a:pt x="60266" y="357370"/>
                </a:lnTo>
                <a:lnTo>
                  <a:pt x="98251" y="387508"/>
                </a:lnTo>
                <a:lnTo>
                  <a:pt x="140694" y="407600"/>
                </a:lnTo>
                <a:lnTo>
                  <a:pt x="185813" y="417645"/>
                </a:lnTo>
                <a:lnTo>
                  <a:pt x="231823" y="417645"/>
                </a:lnTo>
                <a:lnTo>
                  <a:pt x="276942" y="407600"/>
                </a:lnTo>
                <a:lnTo>
                  <a:pt x="319385" y="387508"/>
                </a:lnTo>
                <a:lnTo>
                  <a:pt x="357370" y="357370"/>
                </a:lnTo>
                <a:lnTo>
                  <a:pt x="387503" y="319385"/>
                </a:lnTo>
                <a:lnTo>
                  <a:pt x="407592" y="276942"/>
                </a:lnTo>
                <a:lnTo>
                  <a:pt x="417636" y="231823"/>
                </a:lnTo>
                <a:lnTo>
                  <a:pt x="417636" y="185813"/>
                </a:lnTo>
                <a:lnTo>
                  <a:pt x="407592" y="140694"/>
                </a:lnTo>
                <a:lnTo>
                  <a:pt x="387503" y="98251"/>
                </a:lnTo>
                <a:lnTo>
                  <a:pt x="357370" y="60266"/>
                </a:lnTo>
                <a:lnTo>
                  <a:pt x="319385" y="30133"/>
                </a:lnTo>
                <a:lnTo>
                  <a:pt x="276942" y="10044"/>
                </a:lnTo>
                <a:lnTo>
                  <a:pt x="231823" y="0"/>
                </a:lnTo>
                <a:close/>
              </a:path>
            </a:pathLst>
          </a:custGeom>
          <a:solidFill>
            <a:srgbClr val="168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4E10B866-42B4-480E-970A-BF17CA2C92A4}"/>
              </a:ext>
            </a:extLst>
          </p:cNvPr>
          <p:cNvSpPr txBox="1"/>
          <p:nvPr/>
        </p:nvSpPr>
        <p:spPr>
          <a:xfrm>
            <a:off x="4621841" y="32385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8A70CB5B-F92F-4E17-A2D9-A255100FC2E4}"/>
              </a:ext>
            </a:extLst>
          </p:cNvPr>
          <p:cNvSpPr/>
          <p:nvPr/>
        </p:nvSpPr>
        <p:spPr>
          <a:xfrm>
            <a:off x="4506493" y="3989487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31823" y="0"/>
                </a:moveTo>
                <a:lnTo>
                  <a:pt x="185813" y="0"/>
                </a:lnTo>
                <a:lnTo>
                  <a:pt x="140694" y="10045"/>
                </a:lnTo>
                <a:lnTo>
                  <a:pt x="98251" y="30137"/>
                </a:lnTo>
                <a:lnTo>
                  <a:pt x="60266" y="60275"/>
                </a:lnTo>
                <a:lnTo>
                  <a:pt x="30133" y="98260"/>
                </a:lnTo>
                <a:lnTo>
                  <a:pt x="10044" y="140703"/>
                </a:lnTo>
                <a:lnTo>
                  <a:pt x="0" y="185821"/>
                </a:lnTo>
                <a:lnTo>
                  <a:pt x="0" y="231830"/>
                </a:lnTo>
                <a:lnTo>
                  <a:pt x="10044" y="276946"/>
                </a:lnTo>
                <a:lnTo>
                  <a:pt x="30133" y="319386"/>
                </a:lnTo>
                <a:lnTo>
                  <a:pt x="60266" y="357366"/>
                </a:lnTo>
                <a:lnTo>
                  <a:pt x="98251" y="387504"/>
                </a:lnTo>
                <a:lnTo>
                  <a:pt x="140694" y="407596"/>
                </a:lnTo>
                <a:lnTo>
                  <a:pt x="185813" y="417642"/>
                </a:lnTo>
                <a:lnTo>
                  <a:pt x="231823" y="417642"/>
                </a:lnTo>
                <a:lnTo>
                  <a:pt x="276942" y="407596"/>
                </a:lnTo>
                <a:lnTo>
                  <a:pt x="319385" y="387504"/>
                </a:lnTo>
                <a:lnTo>
                  <a:pt x="357370" y="357366"/>
                </a:lnTo>
                <a:lnTo>
                  <a:pt x="387503" y="319386"/>
                </a:lnTo>
                <a:lnTo>
                  <a:pt x="407592" y="276946"/>
                </a:lnTo>
                <a:lnTo>
                  <a:pt x="417636" y="231830"/>
                </a:lnTo>
                <a:lnTo>
                  <a:pt x="417636" y="185821"/>
                </a:lnTo>
                <a:lnTo>
                  <a:pt x="407592" y="140703"/>
                </a:lnTo>
                <a:lnTo>
                  <a:pt x="387503" y="98260"/>
                </a:lnTo>
                <a:lnTo>
                  <a:pt x="357370" y="60275"/>
                </a:lnTo>
                <a:lnTo>
                  <a:pt x="319385" y="30137"/>
                </a:lnTo>
                <a:lnTo>
                  <a:pt x="276942" y="10045"/>
                </a:lnTo>
                <a:lnTo>
                  <a:pt x="231823" y="0"/>
                </a:lnTo>
                <a:close/>
              </a:path>
            </a:pathLst>
          </a:custGeom>
          <a:solidFill>
            <a:srgbClr val="168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D794892F-81AB-4BC4-BD88-E40DEFC1D639}"/>
              </a:ext>
            </a:extLst>
          </p:cNvPr>
          <p:cNvSpPr txBox="1"/>
          <p:nvPr/>
        </p:nvSpPr>
        <p:spPr>
          <a:xfrm>
            <a:off x="4621841" y="40259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C7A8834D-F663-4550-8342-02052B45D64A}"/>
              </a:ext>
            </a:extLst>
          </p:cNvPr>
          <p:cNvSpPr/>
          <p:nvPr/>
        </p:nvSpPr>
        <p:spPr>
          <a:xfrm>
            <a:off x="4506493" y="4777992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31823" y="0"/>
                </a:moveTo>
                <a:lnTo>
                  <a:pt x="185813" y="0"/>
                </a:lnTo>
                <a:lnTo>
                  <a:pt x="140694" y="10045"/>
                </a:lnTo>
                <a:lnTo>
                  <a:pt x="98251" y="30137"/>
                </a:lnTo>
                <a:lnTo>
                  <a:pt x="60266" y="60275"/>
                </a:lnTo>
                <a:lnTo>
                  <a:pt x="30133" y="98259"/>
                </a:lnTo>
                <a:lnTo>
                  <a:pt x="10044" y="140701"/>
                </a:lnTo>
                <a:lnTo>
                  <a:pt x="0" y="185817"/>
                </a:lnTo>
                <a:lnTo>
                  <a:pt x="0" y="231825"/>
                </a:lnTo>
                <a:lnTo>
                  <a:pt x="10044" y="276941"/>
                </a:lnTo>
                <a:lnTo>
                  <a:pt x="30133" y="319382"/>
                </a:lnTo>
                <a:lnTo>
                  <a:pt x="60266" y="357366"/>
                </a:lnTo>
                <a:lnTo>
                  <a:pt x="98251" y="387504"/>
                </a:lnTo>
                <a:lnTo>
                  <a:pt x="140694" y="407596"/>
                </a:lnTo>
                <a:lnTo>
                  <a:pt x="185813" y="417642"/>
                </a:lnTo>
                <a:lnTo>
                  <a:pt x="231823" y="417642"/>
                </a:lnTo>
                <a:lnTo>
                  <a:pt x="276942" y="407596"/>
                </a:lnTo>
                <a:lnTo>
                  <a:pt x="319385" y="387504"/>
                </a:lnTo>
                <a:lnTo>
                  <a:pt x="357370" y="357366"/>
                </a:lnTo>
                <a:lnTo>
                  <a:pt x="387503" y="319382"/>
                </a:lnTo>
                <a:lnTo>
                  <a:pt x="407592" y="276941"/>
                </a:lnTo>
                <a:lnTo>
                  <a:pt x="417636" y="231825"/>
                </a:lnTo>
                <a:lnTo>
                  <a:pt x="417636" y="185817"/>
                </a:lnTo>
                <a:lnTo>
                  <a:pt x="407592" y="140701"/>
                </a:lnTo>
                <a:lnTo>
                  <a:pt x="387503" y="98259"/>
                </a:lnTo>
                <a:lnTo>
                  <a:pt x="357370" y="60275"/>
                </a:lnTo>
                <a:lnTo>
                  <a:pt x="319385" y="30137"/>
                </a:lnTo>
                <a:lnTo>
                  <a:pt x="276942" y="10045"/>
                </a:lnTo>
                <a:lnTo>
                  <a:pt x="231823" y="0"/>
                </a:lnTo>
                <a:close/>
              </a:path>
            </a:pathLst>
          </a:custGeom>
          <a:solidFill>
            <a:srgbClr val="168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B640C0C4-90F5-4BC4-BA98-BA45FD0A4E15}"/>
              </a:ext>
            </a:extLst>
          </p:cNvPr>
          <p:cNvSpPr txBox="1"/>
          <p:nvPr/>
        </p:nvSpPr>
        <p:spPr>
          <a:xfrm>
            <a:off x="4621841" y="48133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77E1923E-2DEE-42EE-B5E9-46A7982DD1FA}"/>
              </a:ext>
            </a:extLst>
          </p:cNvPr>
          <p:cNvSpPr txBox="1"/>
          <p:nvPr/>
        </p:nvSpPr>
        <p:spPr>
          <a:xfrm>
            <a:off x="2431409" y="3429592"/>
            <a:ext cx="1372148" cy="72327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algn="ctr">
              <a:spcBef>
                <a:spcPts val="600"/>
              </a:spcBef>
            </a:pPr>
            <a:r>
              <a:rPr lang="zh-CN" altLang="en-US" sz="3000">
                <a:solidFill>
                  <a:srgbClr val="00A295"/>
                </a:solidFill>
                <a:latin typeface="Segoe UI Symbol"/>
                <a:cs typeface="Segoe UI Symbol"/>
              </a:rPr>
              <a:t>目录</a:t>
            </a:r>
            <a:r>
              <a:rPr sz="1200">
                <a:solidFill>
                  <a:srgbClr val="00A295"/>
                </a:solidFill>
                <a:latin typeface="Calibri"/>
                <a:cs typeface="Calibri"/>
              </a:rPr>
              <a:t>CONTENTS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2005896-FD28-4047-822F-8DEC81ACB000}"/>
              </a:ext>
            </a:extLst>
          </p:cNvPr>
          <p:cNvSpPr txBox="1"/>
          <p:nvPr/>
        </p:nvSpPr>
        <p:spPr>
          <a:xfrm>
            <a:off x="5129840" y="244259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后台开发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B741362-0F2C-4FF7-83DA-D1D33BE73624}"/>
              </a:ext>
            </a:extLst>
          </p:cNvPr>
          <p:cNvSpPr txBox="1"/>
          <p:nvPr/>
        </p:nvSpPr>
        <p:spPr>
          <a:xfrm>
            <a:off x="5129840" y="322366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79CCD88-A8F4-408F-B58D-5A6C5E7B660C}"/>
              </a:ext>
            </a:extLst>
          </p:cNvPr>
          <p:cNvSpPr txBox="1"/>
          <p:nvPr/>
        </p:nvSpPr>
        <p:spPr>
          <a:xfrm>
            <a:off x="5129840" y="40132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86951BB-FCFE-4CB5-BDED-B1AEA9D82B60}"/>
              </a:ext>
            </a:extLst>
          </p:cNvPr>
          <p:cNvSpPr txBox="1"/>
          <p:nvPr/>
        </p:nvSpPr>
        <p:spPr>
          <a:xfrm>
            <a:off x="5129840" y="477784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CDRAF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的概述</a:t>
            </a:r>
          </a:p>
        </p:txBody>
      </p:sp>
      <p:sp>
        <p:nvSpPr>
          <p:cNvPr id="25" name="object 30">
            <a:extLst>
              <a:ext uri="{FF2B5EF4-FFF2-40B4-BE49-F238E27FC236}">
                <a16:creationId xmlns:a16="http://schemas.microsoft.com/office/drawing/2014/main" id="{E507C7EF-C8A3-4374-9C44-4CF06EBA1840}"/>
              </a:ext>
            </a:extLst>
          </p:cNvPr>
          <p:cNvSpPr/>
          <p:nvPr/>
        </p:nvSpPr>
        <p:spPr>
          <a:xfrm>
            <a:off x="3929349" y="3223662"/>
            <a:ext cx="389890" cy="387985"/>
          </a:xfrm>
          <a:custGeom>
            <a:avLst/>
            <a:gdLst/>
            <a:ahLst/>
            <a:cxnLst/>
            <a:rect l="l" t="t" r="r" b="b"/>
            <a:pathLst>
              <a:path w="389889" h="387985">
                <a:moveTo>
                  <a:pt x="215404" y="0"/>
                </a:moveTo>
                <a:lnTo>
                  <a:pt x="215404" y="124701"/>
                </a:lnTo>
                <a:lnTo>
                  <a:pt x="0" y="124701"/>
                </a:lnTo>
                <a:lnTo>
                  <a:pt x="0" y="262674"/>
                </a:lnTo>
                <a:lnTo>
                  <a:pt x="215404" y="262674"/>
                </a:lnTo>
                <a:lnTo>
                  <a:pt x="215404" y="387375"/>
                </a:lnTo>
                <a:lnTo>
                  <a:pt x="389521" y="193687"/>
                </a:lnTo>
                <a:lnTo>
                  <a:pt x="215404" y="0"/>
                </a:lnTo>
                <a:close/>
              </a:path>
            </a:pathLst>
          </a:custGeom>
          <a:solidFill>
            <a:srgbClr val="00A29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243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AB8D5FA-FE16-4D5A-8CCD-021ECAA79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大型机与小型机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7DE0EDD-3EDC-4712-9910-B2CBE4639CDC}"/>
              </a:ext>
            </a:extLst>
          </p:cNvPr>
          <p:cNvSpPr/>
          <p:nvPr/>
        </p:nvSpPr>
        <p:spPr>
          <a:xfrm>
            <a:off x="1532965" y="1039159"/>
            <a:ext cx="3200400" cy="227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E0F73CC-AE1E-4B87-BAB1-FEABC5B6D3F5}"/>
              </a:ext>
            </a:extLst>
          </p:cNvPr>
          <p:cNvSpPr/>
          <p:nvPr/>
        </p:nvSpPr>
        <p:spPr>
          <a:xfrm>
            <a:off x="7082865" y="4988859"/>
            <a:ext cx="33782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02E1F90-D16B-4EA6-8713-3AAF89010487}"/>
              </a:ext>
            </a:extLst>
          </p:cNvPr>
          <p:cNvSpPr/>
          <p:nvPr/>
        </p:nvSpPr>
        <p:spPr>
          <a:xfrm>
            <a:off x="7133665" y="1026459"/>
            <a:ext cx="3543300" cy="241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F7D1278-5DD2-471D-B3B6-2D300217EECD}"/>
              </a:ext>
            </a:extLst>
          </p:cNvPr>
          <p:cNvSpPr/>
          <p:nvPr/>
        </p:nvSpPr>
        <p:spPr>
          <a:xfrm>
            <a:off x="4301565" y="3001538"/>
            <a:ext cx="2832100" cy="1816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34B29401-0408-4018-ABFD-287A596A66AE}"/>
              </a:ext>
            </a:extLst>
          </p:cNvPr>
          <p:cNvSpPr/>
          <p:nvPr/>
        </p:nvSpPr>
        <p:spPr>
          <a:xfrm>
            <a:off x="1532965" y="5053903"/>
            <a:ext cx="3200400" cy="17622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668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C8303EF-99F7-493E-9269-B3ED592F00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体系结构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D4ACB0-2397-4BAE-800E-58EAC64FC1B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721224" y="1783976"/>
            <a:ext cx="9759576" cy="4731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574B"/>
                </a:solidFill>
              </a:rPr>
              <a:t>集中式体系结构</a:t>
            </a:r>
            <a:endParaRPr lang="en-US" altLang="zh-CN" sz="2800">
              <a:solidFill>
                <a:srgbClr val="00574B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574B"/>
                </a:solidFill>
              </a:rPr>
              <a:t>非集中式体系结构</a:t>
            </a:r>
            <a:endParaRPr lang="en-US" altLang="zh-CN" sz="2800">
              <a:solidFill>
                <a:srgbClr val="00574B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574B"/>
                </a:solidFill>
              </a:rPr>
              <a:t>混合式体系结构</a:t>
            </a:r>
          </a:p>
        </p:txBody>
      </p:sp>
    </p:spTree>
    <p:extLst>
      <p:ext uri="{BB962C8B-B14F-4D97-AF65-F5344CB8AC3E}">
        <p14:creationId xmlns:p14="http://schemas.microsoft.com/office/powerpoint/2010/main" val="425133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23E1F1-2008-4DA0-B347-643E21C16B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集中式体系结构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3D6078F-0595-4D9D-94FE-14079C444DEA}"/>
              </a:ext>
            </a:extLst>
          </p:cNvPr>
          <p:cNvGrpSpPr/>
          <p:nvPr/>
        </p:nvGrpSpPr>
        <p:grpSpPr>
          <a:xfrm>
            <a:off x="2222113" y="1533793"/>
            <a:ext cx="7441839" cy="5009881"/>
            <a:chOff x="2625526" y="1372680"/>
            <a:chExt cx="6502498" cy="4377512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94B943F3-F3F4-428A-9D4C-F885C12C907B}"/>
                </a:ext>
              </a:extLst>
            </p:cNvPr>
            <p:cNvSpPr txBox="1"/>
            <p:nvPr/>
          </p:nvSpPr>
          <p:spPr>
            <a:xfrm>
              <a:off x="2625526" y="1372680"/>
              <a:ext cx="1273175" cy="301365"/>
            </a:xfrm>
            <a:prstGeom prst="rect">
              <a:avLst/>
            </a:prstGeom>
            <a:ln w="19050">
              <a:solidFill>
                <a:srgbClr val="00A295"/>
              </a:solidFill>
            </a:ln>
          </p:spPr>
          <p:txBody>
            <a:bodyPr vert="horz" wrap="square" lIns="0" tIns="24130" rIns="0" bIns="0" rtlCol="0">
              <a:spAutoFit/>
            </a:bodyPr>
            <a:lstStyle/>
            <a:p>
              <a:pPr marL="307975">
                <a:spcBef>
                  <a:spcPts val="190"/>
                </a:spcBef>
              </a:pPr>
              <a:r>
                <a:rPr spc="-5" dirty="0">
                  <a:solidFill>
                    <a:srgbClr val="00A295"/>
                  </a:solidFill>
                  <a:latin typeface="Calibri"/>
                  <a:cs typeface="Calibri"/>
                </a:rPr>
                <a:t>CLIENT</a:t>
              </a:r>
              <a:endParaRPr>
                <a:latin typeface="Calibri"/>
                <a:cs typeface="Calibri"/>
              </a:endParaRPr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A5EC28B8-6EEA-49F2-9FC2-1D5062522202}"/>
                </a:ext>
              </a:extLst>
            </p:cNvPr>
            <p:cNvSpPr txBox="1"/>
            <p:nvPr/>
          </p:nvSpPr>
          <p:spPr>
            <a:xfrm>
              <a:off x="5225949" y="1372680"/>
              <a:ext cx="1273175" cy="301365"/>
            </a:xfrm>
            <a:prstGeom prst="rect">
              <a:avLst/>
            </a:prstGeom>
            <a:ln w="19050">
              <a:solidFill>
                <a:srgbClr val="00A295"/>
              </a:solidFill>
            </a:ln>
          </p:spPr>
          <p:txBody>
            <a:bodyPr vert="horz" wrap="square" lIns="0" tIns="24130" rIns="0" bIns="0" rtlCol="0">
              <a:spAutoFit/>
            </a:bodyPr>
            <a:lstStyle/>
            <a:p>
              <a:pPr marL="285750">
                <a:spcBef>
                  <a:spcPts val="190"/>
                </a:spcBef>
              </a:pPr>
              <a:r>
                <a:rPr spc="-5" dirty="0">
                  <a:solidFill>
                    <a:srgbClr val="00A295"/>
                  </a:solidFill>
                  <a:latin typeface="Calibri"/>
                  <a:cs typeface="Calibri"/>
                </a:rPr>
                <a:t>SERVER</a:t>
              </a:r>
              <a:endParaRPr>
                <a:latin typeface="Calibri"/>
                <a:cs typeface="Calibri"/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F31E84DE-C383-4313-A5F6-20275F23D51E}"/>
                </a:ext>
              </a:extLst>
            </p:cNvPr>
            <p:cNvSpPr/>
            <p:nvPr/>
          </p:nvSpPr>
          <p:spPr>
            <a:xfrm flipH="1">
              <a:off x="3215697" y="1680396"/>
              <a:ext cx="39948" cy="357135"/>
            </a:xfrm>
            <a:custGeom>
              <a:avLst/>
              <a:gdLst/>
              <a:ahLst/>
              <a:cxnLst/>
              <a:rect l="l" t="t" r="r" b="b"/>
              <a:pathLst>
                <a:path h="261619">
                  <a:moveTo>
                    <a:pt x="0" y="0"/>
                  </a:moveTo>
                  <a:lnTo>
                    <a:pt x="0" y="261194"/>
                  </a:lnTo>
                </a:path>
              </a:pathLst>
            </a:custGeom>
            <a:ln w="19050">
              <a:solidFill>
                <a:srgbClr val="00A2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A99BCA96-C309-4B41-8830-B42584EB266E}"/>
                </a:ext>
              </a:extLst>
            </p:cNvPr>
            <p:cNvSpPr/>
            <p:nvPr/>
          </p:nvSpPr>
          <p:spPr>
            <a:xfrm>
              <a:off x="3255645" y="2476374"/>
              <a:ext cx="0" cy="1349375"/>
            </a:xfrm>
            <a:custGeom>
              <a:avLst/>
              <a:gdLst/>
              <a:ahLst/>
              <a:cxnLst/>
              <a:rect l="l" t="t" r="r" b="b"/>
              <a:pathLst>
                <a:path h="1349375">
                  <a:moveTo>
                    <a:pt x="0" y="0"/>
                  </a:moveTo>
                  <a:lnTo>
                    <a:pt x="0" y="1349286"/>
                  </a:lnTo>
                </a:path>
              </a:pathLst>
            </a:custGeom>
            <a:ln w="19050">
              <a:solidFill>
                <a:srgbClr val="00A2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5FE0FEC5-886F-4EEA-B13C-BB8D79650F49}"/>
                </a:ext>
              </a:extLst>
            </p:cNvPr>
            <p:cNvSpPr/>
            <p:nvPr/>
          </p:nvSpPr>
          <p:spPr>
            <a:xfrm>
              <a:off x="3255645" y="4264927"/>
              <a:ext cx="0" cy="1485265"/>
            </a:xfrm>
            <a:custGeom>
              <a:avLst/>
              <a:gdLst/>
              <a:ahLst/>
              <a:cxnLst/>
              <a:rect l="l" t="t" r="r" b="b"/>
              <a:pathLst>
                <a:path h="1485264">
                  <a:moveTo>
                    <a:pt x="0" y="0"/>
                  </a:moveTo>
                  <a:lnTo>
                    <a:pt x="0" y="1485042"/>
                  </a:lnTo>
                </a:path>
              </a:pathLst>
            </a:custGeom>
            <a:ln w="19050">
              <a:solidFill>
                <a:srgbClr val="00A2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0C77F68E-59D4-4117-86F5-136F4AF45801}"/>
                </a:ext>
              </a:extLst>
            </p:cNvPr>
            <p:cNvSpPr/>
            <p:nvPr/>
          </p:nvSpPr>
          <p:spPr>
            <a:xfrm>
              <a:off x="5861255" y="1700347"/>
              <a:ext cx="39948" cy="760732"/>
            </a:xfrm>
            <a:custGeom>
              <a:avLst/>
              <a:gdLst/>
              <a:ahLst/>
              <a:cxnLst/>
              <a:rect l="l" t="t" r="r" b="b"/>
              <a:pathLst>
                <a:path h="685164">
                  <a:moveTo>
                    <a:pt x="0" y="0"/>
                  </a:moveTo>
                  <a:lnTo>
                    <a:pt x="0" y="684928"/>
                  </a:lnTo>
                </a:path>
              </a:pathLst>
            </a:custGeom>
            <a:ln w="19050">
              <a:solidFill>
                <a:srgbClr val="00A2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28F1862D-B7F8-46E7-83F1-8F4D7F9D98CF}"/>
                </a:ext>
              </a:extLst>
            </p:cNvPr>
            <p:cNvSpPr/>
            <p:nvPr/>
          </p:nvSpPr>
          <p:spPr>
            <a:xfrm>
              <a:off x="5868771" y="2880995"/>
              <a:ext cx="0" cy="468630"/>
            </a:xfrm>
            <a:custGeom>
              <a:avLst/>
              <a:gdLst/>
              <a:ahLst/>
              <a:cxnLst/>
              <a:rect l="l" t="t" r="r" b="b"/>
              <a:pathLst>
                <a:path h="468629">
                  <a:moveTo>
                    <a:pt x="0" y="0"/>
                  </a:moveTo>
                  <a:lnTo>
                    <a:pt x="0" y="468261"/>
                  </a:lnTo>
                </a:path>
              </a:pathLst>
            </a:custGeom>
            <a:ln w="19050">
              <a:solidFill>
                <a:srgbClr val="00A2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6620A7B7-0500-44EB-B286-AB93D45696B9}"/>
                </a:ext>
              </a:extLst>
            </p:cNvPr>
            <p:cNvSpPr/>
            <p:nvPr/>
          </p:nvSpPr>
          <p:spPr>
            <a:xfrm>
              <a:off x="5868771" y="3856507"/>
              <a:ext cx="0" cy="1893570"/>
            </a:xfrm>
            <a:custGeom>
              <a:avLst/>
              <a:gdLst/>
              <a:ahLst/>
              <a:cxnLst/>
              <a:rect l="l" t="t" r="r" b="b"/>
              <a:pathLst>
                <a:path h="1893570">
                  <a:moveTo>
                    <a:pt x="0" y="0"/>
                  </a:moveTo>
                  <a:lnTo>
                    <a:pt x="0" y="1893463"/>
                  </a:lnTo>
                </a:path>
              </a:pathLst>
            </a:custGeom>
            <a:ln w="19050">
              <a:solidFill>
                <a:srgbClr val="00A2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2F65B9B2-97D0-4ED0-AB3C-18B81FDB9E90}"/>
                </a:ext>
              </a:extLst>
            </p:cNvPr>
            <p:cNvSpPr/>
            <p:nvPr/>
          </p:nvSpPr>
          <p:spPr>
            <a:xfrm>
              <a:off x="3179584" y="2037105"/>
              <a:ext cx="165100" cy="439420"/>
            </a:xfrm>
            <a:custGeom>
              <a:avLst/>
              <a:gdLst/>
              <a:ahLst/>
              <a:cxnLst/>
              <a:rect l="l" t="t" r="r" b="b"/>
              <a:pathLst>
                <a:path w="165100" h="439419">
                  <a:moveTo>
                    <a:pt x="0" y="0"/>
                  </a:moveTo>
                  <a:lnTo>
                    <a:pt x="164842" y="0"/>
                  </a:lnTo>
                  <a:lnTo>
                    <a:pt x="164842" y="439261"/>
                  </a:lnTo>
                  <a:lnTo>
                    <a:pt x="0" y="439261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A2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3B6A598F-2AD6-4FCE-9779-93F79976F626}"/>
                </a:ext>
              </a:extLst>
            </p:cNvPr>
            <p:cNvSpPr/>
            <p:nvPr/>
          </p:nvSpPr>
          <p:spPr>
            <a:xfrm>
              <a:off x="3350768" y="2472639"/>
              <a:ext cx="2389505" cy="0"/>
            </a:xfrm>
            <a:custGeom>
              <a:avLst/>
              <a:gdLst/>
              <a:ahLst/>
              <a:cxnLst/>
              <a:rect l="l" t="t" r="r" b="b"/>
              <a:pathLst>
                <a:path w="2389504">
                  <a:moveTo>
                    <a:pt x="0" y="0"/>
                  </a:moveTo>
                  <a:lnTo>
                    <a:pt x="2383116" y="0"/>
                  </a:lnTo>
                  <a:lnTo>
                    <a:pt x="2389466" y="0"/>
                  </a:lnTo>
                </a:path>
              </a:pathLst>
            </a:custGeom>
            <a:ln w="19050">
              <a:solidFill>
                <a:srgbClr val="00A2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D6A8C278-310A-4180-A7E6-246974F70010}"/>
                </a:ext>
              </a:extLst>
            </p:cNvPr>
            <p:cNvSpPr/>
            <p:nvPr/>
          </p:nvSpPr>
          <p:spPr>
            <a:xfrm>
              <a:off x="5733884" y="2434539"/>
              <a:ext cx="63500" cy="76200"/>
            </a:xfrm>
            <a:custGeom>
              <a:avLst/>
              <a:gdLst/>
              <a:ahLst/>
              <a:cxnLst/>
              <a:rect l="l" t="t" r="r" b="b"/>
              <a:pathLst>
                <a:path w="63500" h="76200">
                  <a:moveTo>
                    <a:pt x="0" y="76200"/>
                  </a:moveTo>
                  <a:lnTo>
                    <a:pt x="63500" y="3810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A2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270FBF83-156C-4A71-AAB6-AD7974CFE4D7}"/>
                </a:ext>
              </a:extLst>
            </p:cNvPr>
            <p:cNvSpPr/>
            <p:nvPr/>
          </p:nvSpPr>
          <p:spPr>
            <a:xfrm>
              <a:off x="5733885" y="2472639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4">
                  <a:moveTo>
                    <a:pt x="0" y="0"/>
                  </a:moveTo>
                  <a:lnTo>
                    <a:pt x="58826" y="0"/>
                  </a:lnTo>
                </a:path>
              </a:pathLst>
            </a:custGeom>
            <a:ln w="19050">
              <a:solidFill>
                <a:srgbClr val="00A2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1099C13D-87E3-4A2D-8D91-308AAF9F84A1}"/>
                </a:ext>
              </a:extLst>
            </p:cNvPr>
            <p:cNvSpPr/>
            <p:nvPr/>
          </p:nvSpPr>
          <p:spPr>
            <a:xfrm>
              <a:off x="5792711" y="2460840"/>
              <a:ext cx="165100" cy="420370"/>
            </a:xfrm>
            <a:custGeom>
              <a:avLst/>
              <a:gdLst/>
              <a:ahLst/>
              <a:cxnLst/>
              <a:rect l="l" t="t" r="r" b="b"/>
              <a:pathLst>
                <a:path w="165100" h="420369">
                  <a:moveTo>
                    <a:pt x="0" y="0"/>
                  </a:moveTo>
                  <a:lnTo>
                    <a:pt x="164842" y="0"/>
                  </a:lnTo>
                  <a:lnTo>
                    <a:pt x="164842" y="420154"/>
                  </a:lnTo>
                  <a:lnTo>
                    <a:pt x="0" y="420154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A2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2D9FCB13-0834-4425-973A-8B5A4B32B1AA}"/>
                </a:ext>
              </a:extLst>
            </p:cNvPr>
            <p:cNvSpPr txBox="1"/>
            <p:nvPr/>
          </p:nvSpPr>
          <p:spPr>
            <a:xfrm>
              <a:off x="4229101" y="2197100"/>
              <a:ext cx="661035" cy="243656"/>
            </a:xfrm>
            <a:prstGeom prst="rect">
              <a:avLst/>
            </a:prstGeom>
            <a:ln w="19050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500" spc="-5" dirty="0">
                  <a:solidFill>
                    <a:srgbClr val="00A295"/>
                  </a:solidFill>
                  <a:latin typeface="Arial"/>
                  <a:cs typeface="Arial"/>
                </a:rPr>
                <a:t>request</a:t>
              </a:r>
              <a:endParaRPr sz="1500">
                <a:latin typeface="Arial"/>
                <a:cs typeface="Arial"/>
              </a:endParaRPr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E4A9E61A-77FA-468D-85E5-4DA6CD5E2127}"/>
                </a:ext>
              </a:extLst>
            </p:cNvPr>
            <p:cNvSpPr/>
            <p:nvPr/>
          </p:nvSpPr>
          <p:spPr>
            <a:xfrm>
              <a:off x="3173234" y="3825659"/>
              <a:ext cx="165100" cy="439420"/>
            </a:xfrm>
            <a:custGeom>
              <a:avLst/>
              <a:gdLst/>
              <a:ahLst/>
              <a:cxnLst/>
              <a:rect l="l" t="t" r="r" b="b"/>
              <a:pathLst>
                <a:path w="165100" h="439420">
                  <a:moveTo>
                    <a:pt x="0" y="0"/>
                  </a:moveTo>
                  <a:lnTo>
                    <a:pt x="164842" y="0"/>
                  </a:lnTo>
                  <a:lnTo>
                    <a:pt x="164842" y="439261"/>
                  </a:lnTo>
                  <a:lnTo>
                    <a:pt x="0" y="439261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A2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18E26D32-5A51-4D24-9CFF-DA5BCE8B8CBA}"/>
                </a:ext>
              </a:extLst>
            </p:cNvPr>
            <p:cNvSpPr/>
            <p:nvPr/>
          </p:nvSpPr>
          <p:spPr>
            <a:xfrm>
              <a:off x="3396895" y="3819309"/>
              <a:ext cx="2389505" cy="0"/>
            </a:xfrm>
            <a:custGeom>
              <a:avLst/>
              <a:gdLst/>
              <a:ahLst/>
              <a:cxnLst/>
              <a:rect l="l" t="t" r="r" b="b"/>
              <a:pathLst>
                <a:path w="2389504">
                  <a:moveTo>
                    <a:pt x="0" y="0"/>
                  </a:moveTo>
                  <a:lnTo>
                    <a:pt x="6350" y="0"/>
                  </a:lnTo>
                  <a:lnTo>
                    <a:pt x="2389466" y="0"/>
                  </a:lnTo>
                </a:path>
              </a:pathLst>
            </a:custGeom>
            <a:ln w="19050">
              <a:solidFill>
                <a:srgbClr val="00A2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B06908BA-1191-4229-B1D0-E662C2EB5C73}"/>
                </a:ext>
              </a:extLst>
            </p:cNvPr>
            <p:cNvSpPr/>
            <p:nvPr/>
          </p:nvSpPr>
          <p:spPr>
            <a:xfrm>
              <a:off x="3339744" y="3781209"/>
              <a:ext cx="63500" cy="76200"/>
            </a:xfrm>
            <a:custGeom>
              <a:avLst/>
              <a:gdLst/>
              <a:ahLst/>
              <a:cxnLst/>
              <a:rect l="l" t="t" r="r" b="b"/>
              <a:pathLst>
                <a:path w="63500" h="76200">
                  <a:moveTo>
                    <a:pt x="63500" y="0"/>
                  </a:moveTo>
                  <a:lnTo>
                    <a:pt x="0" y="38100"/>
                  </a:lnTo>
                  <a:lnTo>
                    <a:pt x="63500" y="76200"/>
                  </a:lnTo>
                </a:path>
              </a:pathLst>
            </a:custGeom>
            <a:ln w="19050">
              <a:solidFill>
                <a:srgbClr val="00A2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5E7B542A-581B-4FD5-AAB0-27D9A466DA78}"/>
                </a:ext>
              </a:extLst>
            </p:cNvPr>
            <p:cNvSpPr/>
            <p:nvPr/>
          </p:nvSpPr>
          <p:spPr>
            <a:xfrm>
              <a:off x="3339744" y="381930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50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A2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81CC47FA-56DF-420A-A554-9C4407859456}"/>
                </a:ext>
              </a:extLst>
            </p:cNvPr>
            <p:cNvSpPr txBox="1"/>
            <p:nvPr/>
          </p:nvSpPr>
          <p:spPr>
            <a:xfrm>
              <a:off x="4305300" y="3530600"/>
              <a:ext cx="523240" cy="243656"/>
            </a:xfrm>
            <a:prstGeom prst="rect">
              <a:avLst/>
            </a:prstGeom>
            <a:ln w="19050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500" spc="-5" dirty="0">
                  <a:solidFill>
                    <a:srgbClr val="00A295"/>
                  </a:solidFill>
                  <a:latin typeface="Arial"/>
                  <a:cs typeface="Arial"/>
                </a:rPr>
                <a:t>r</a:t>
              </a:r>
              <a:r>
                <a:rPr sz="1500" dirty="0">
                  <a:solidFill>
                    <a:srgbClr val="00A295"/>
                  </a:solidFill>
                  <a:latin typeface="Arial"/>
                  <a:cs typeface="Arial"/>
                </a:rPr>
                <a:t>e</a:t>
              </a:r>
              <a:r>
                <a:rPr sz="1500" spc="-5" dirty="0">
                  <a:solidFill>
                    <a:srgbClr val="00A295"/>
                  </a:solidFill>
                  <a:latin typeface="Arial"/>
                  <a:cs typeface="Arial"/>
                </a:rPr>
                <a:t>t</a:t>
              </a:r>
              <a:r>
                <a:rPr sz="1500" dirty="0">
                  <a:solidFill>
                    <a:srgbClr val="00A295"/>
                  </a:solidFill>
                  <a:latin typeface="Arial"/>
                  <a:cs typeface="Arial"/>
                </a:rPr>
                <a:t>u</a:t>
              </a:r>
              <a:r>
                <a:rPr sz="1500" spc="-5" dirty="0">
                  <a:solidFill>
                    <a:srgbClr val="00A295"/>
                  </a:solidFill>
                  <a:latin typeface="Arial"/>
                  <a:cs typeface="Arial"/>
                </a:rPr>
                <a:t>rn</a:t>
              </a:r>
              <a:endParaRPr sz="1500">
                <a:latin typeface="Arial"/>
                <a:cs typeface="Arial"/>
              </a:endParaRPr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386B8337-E51A-44F7-936D-732C3227A886}"/>
                </a:ext>
              </a:extLst>
            </p:cNvPr>
            <p:cNvSpPr txBox="1"/>
            <p:nvPr/>
          </p:nvSpPr>
          <p:spPr>
            <a:xfrm>
              <a:off x="7854849" y="1372680"/>
              <a:ext cx="1273175" cy="301365"/>
            </a:xfrm>
            <a:prstGeom prst="rect">
              <a:avLst/>
            </a:prstGeom>
            <a:ln w="19050">
              <a:solidFill>
                <a:srgbClr val="00A295"/>
              </a:solidFill>
            </a:ln>
          </p:spPr>
          <p:txBody>
            <a:bodyPr vert="horz" wrap="square" lIns="0" tIns="24130" rIns="0" bIns="0" rtlCol="0">
              <a:spAutoFit/>
            </a:bodyPr>
            <a:lstStyle/>
            <a:p>
              <a:pPr marL="158750">
                <a:spcBef>
                  <a:spcPts val="190"/>
                </a:spcBef>
              </a:pPr>
              <a:r>
                <a:rPr spc="-45" dirty="0">
                  <a:solidFill>
                    <a:srgbClr val="00A295"/>
                  </a:solidFill>
                  <a:latin typeface="Calibri"/>
                  <a:cs typeface="Calibri"/>
                </a:rPr>
                <a:t>DATABASE</a:t>
              </a:r>
              <a:endParaRPr>
                <a:latin typeface="Calibri"/>
                <a:cs typeface="Calibri"/>
              </a:endParaRPr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1604D806-489F-4CFE-845A-44FE51EBA5A5}"/>
                </a:ext>
              </a:extLst>
            </p:cNvPr>
            <p:cNvSpPr/>
            <p:nvPr/>
          </p:nvSpPr>
          <p:spPr>
            <a:xfrm>
              <a:off x="8457723" y="1680397"/>
              <a:ext cx="39948" cy="930541"/>
            </a:xfrm>
            <a:custGeom>
              <a:avLst/>
              <a:gdLst/>
              <a:ahLst/>
              <a:cxnLst/>
              <a:rect l="l" t="t" r="r" b="b"/>
              <a:pathLst>
                <a:path h="835025">
                  <a:moveTo>
                    <a:pt x="0" y="0"/>
                  </a:moveTo>
                  <a:lnTo>
                    <a:pt x="0" y="834572"/>
                  </a:lnTo>
                </a:path>
              </a:pathLst>
            </a:custGeom>
            <a:ln w="19050">
              <a:solidFill>
                <a:srgbClr val="00A2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F24D8835-96E1-4117-941C-592827988E7D}"/>
                </a:ext>
              </a:extLst>
            </p:cNvPr>
            <p:cNvSpPr/>
            <p:nvPr/>
          </p:nvSpPr>
          <p:spPr>
            <a:xfrm>
              <a:off x="8497671" y="3399307"/>
              <a:ext cx="0" cy="2350770"/>
            </a:xfrm>
            <a:custGeom>
              <a:avLst/>
              <a:gdLst/>
              <a:ahLst/>
              <a:cxnLst/>
              <a:rect l="l" t="t" r="r" b="b"/>
              <a:pathLst>
                <a:path h="2350770">
                  <a:moveTo>
                    <a:pt x="0" y="0"/>
                  </a:moveTo>
                  <a:lnTo>
                    <a:pt x="0" y="2350663"/>
                  </a:lnTo>
                </a:path>
              </a:pathLst>
            </a:custGeom>
            <a:ln w="19050">
              <a:solidFill>
                <a:srgbClr val="00A2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6D11728F-1551-49BC-944C-C84ED1F62C1F}"/>
                </a:ext>
              </a:extLst>
            </p:cNvPr>
            <p:cNvSpPr/>
            <p:nvPr/>
          </p:nvSpPr>
          <p:spPr>
            <a:xfrm>
              <a:off x="5979668" y="2726639"/>
              <a:ext cx="2389505" cy="0"/>
            </a:xfrm>
            <a:custGeom>
              <a:avLst/>
              <a:gdLst/>
              <a:ahLst/>
              <a:cxnLst/>
              <a:rect l="l" t="t" r="r" b="b"/>
              <a:pathLst>
                <a:path w="2389504">
                  <a:moveTo>
                    <a:pt x="0" y="0"/>
                  </a:moveTo>
                  <a:lnTo>
                    <a:pt x="2383116" y="0"/>
                  </a:lnTo>
                  <a:lnTo>
                    <a:pt x="2389466" y="0"/>
                  </a:lnTo>
                </a:path>
              </a:pathLst>
            </a:custGeom>
            <a:ln w="19050">
              <a:solidFill>
                <a:srgbClr val="00A2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id="{A7F2347D-D38E-42DA-90C6-036BE25B3E81}"/>
                </a:ext>
              </a:extLst>
            </p:cNvPr>
            <p:cNvSpPr/>
            <p:nvPr/>
          </p:nvSpPr>
          <p:spPr>
            <a:xfrm>
              <a:off x="8362784" y="2688539"/>
              <a:ext cx="63500" cy="76200"/>
            </a:xfrm>
            <a:custGeom>
              <a:avLst/>
              <a:gdLst/>
              <a:ahLst/>
              <a:cxnLst/>
              <a:rect l="l" t="t" r="r" b="b"/>
              <a:pathLst>
                <a:path w="63500" h="76200">
                  <a:moveTo>
                    <a:pt x="0" y="76200"/>
                  </a:moveTo>
                  <a:lnTo>
                    <a:pt x="63500" y="3810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A2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>
              <a:extLst>
                <a:ext uri="{FF2B5EF4-FFF2-40B4-BE49-F238E27FC236}">
                  <a16:creationId xmlns:a16="http://schemas.microsoft.com/office/drawing/2014/main" id="{1E225446-2006-41B5-A7E5-FA7370415AA1}"/>
                </a:ext>
              </a:extLst>
            </p:cNvPr>
            <p:cNvSpPr/>
            <p:nvPr/>
          </p:nvSpPr>
          <p:spPr>
            <a:xfrm>
              <a:off x="8362785" y="2726639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4">
                  <a:moveTo>
                    <a:pt x="0" y="0"/>
                  </a:moveTo>
                  <a:lnTo>
                    <a:pt x="58813" y="0"/>
                  </a:lnTo>
                </a:path>
              </a:pathLst>
            </a:custGeom>
            <a:ln w="19050">
              <a:solidFill>
                <a:srgbClr val="00A2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8">
              <a:extLst>
                <a:ext uri="{FF2B5EF4-FFF2-40B4-BE49-F238E27FC236}">
                  <a16:creationId xmlns:a16="http://schemas.microsoft.com/office/drawing/2014/main" id="{BAADCCF3-484A-4A21-BEFD-2F725561FFE4}"/>
                </a:ext>
              </a:extLst>
            </p:cNvPr>
            <p:cNvSpPr/>
            <p:nvPr/>
          </p:nvSpPr>
          <p:spPr>
            <a:xfrm>
              <a:off x="8421598" y="2610486"/>
              <a:ext cx="165100" cy="789305"/>
            </a:xfrm>
            <a:custGeom>
              <a:avLst/>
              <a:gdLst/>
              <a:ahLst/>
              <a:cxnLst/>
              <a:rect l="l" t="t" r="r" b="b"/>
              <a:pathLst>
                <a:path w="165100" h="789304">
                  <a:moveTo>
                    <a:pt x="0" y="0"/>
                  </a:moveTo>
                  <a:lnTo>
                    <a:pt x="164842" y="0"/>
                  </a:lnTo>
                  <a:lnTo>
                    <a:pt x="164842" y="788817"/>
                  </a:lnTo>
                  <a:lnTo>
                    <a:pt x="0" y="78881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A2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id="{5A4CF229-450E-438A-8FF7-95D8A71F1486}"/>
                </a:ext>
              </a:extLst>
            </p:cNvPr>
            <p:cNvSpPr/>
            <p:nvPr/>
          </p:nvSpPr>
          <p:spPr>
            <a:xfrm>
              <a:off x="6025795" y="3362109"/>
              <a:ext cx="2389505" cy="0"/>
            </a:xfrm>
            <a:custGeom>
              <a:avLst/>
              <a:gdLst/>
              <a:ahLst/>
              <a:cxnLst/>
              <a:rect l="l" t="t" r="r" b="b"/>
              <a:pathLst>
                <a:path w="2389504">
                  <a:moveTo>
                    <a:pt x="0" y="0"/>
                  </a:moveTo>
                  <a:lnTo>
                    <a:pt x="6350" y="0"/>
                  </a:lnTo>
                  <a:lnTo>
                    <a:pt x="2389466" y="0"/>
                  </a:lnTo>
                </a:path>
              </a:pathLst>
            </a:custGeom>
            <a:ln w="19050">
              <a:solidFill>
                <a:srgbClr val="00A2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>
              <a:extLst>
                <a:ext uri="{FF2B5EF4-FFF2-40B4-BE49-F238E27FC236}">
                  <a16:creationId xmlns:a16="http://schemas.microsoft.com/office/drawing/2014/main" id="{4610B866-203B-4638-B5F3-79134EB435A6}"/>
                </a:ext>
              </a:extLst>
            </p:cNvPr>
            <p:cNvSpPr/>
            <p:nvPr/>
          </p:nvSpPr>
          <p:spPr>
            <a:xfrm>
              <a:off x="5968644" y="3324009"/>
              <a:ext cx="63500" cy="76200"/>
            </a:xfrm>
            <a:custGeom>
              <a:avLst/>
              <a:gdLst/>
              <a:ahLst/>
              <a:cxnLst/>
              <a:rect l="l" t="t" r="r" b="b"/>
              <a:pathLst>
                <a:path w="63500" h="76200">
                  <a:moveTo>
                    <a:pt x="63500" y="0"/>
                  </a:moveTo>
                  <a:lnTo>
                    <a:pt x="0" y="38100"/>
                  </a:lnTo>
                  <a:lnTo>
                    <a:pt x="63500" y="76200"/>
                  </a:lnTo>
                </a:path>
              </a:pathLst>
            </a:custGeom>
            <a:ln w="19050">
              <a:solidFill>
                <a:srgbClr val="00A2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1">
              <a:extLst>
                <a:ext uri="{FF2B5EF4-FFF2-40B4-BE49-F238E27FC236}">
                  <a16:creationId xmlns:a16="http://schemas.microsoft.com/office/drawing/2014/main" id="{46E88CCE-B198-439A-9A4B-C70CC3A1481F}"/>
                </a:ext>
              </a:extLst>
            </p:cNvPr>
            <p:cNvSpPr/>
            <p:nvPr/>
          </p:nvSpPr>
          <p:spPr>
            <a:xfrm>
              <a:off x="5968644" y="336210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6350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A2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2">
              <a:extLst>
                <a:ext uri="{FF2B5EF4-FFF2-40B4-BE49-F238E27FC236}">
                  <a16:creationId xmlns:a16="http://schemas.microsoft.com/office/drawing/2014/main" id="{7CCA7865-5195-4B84-9533-CD8CB05E1E54}"/>
                </a:ext>
              </a:extLst>
            </p:cNvPr>
            <p:cNvSpPr txBox="1"/>
            <p:nvPr/>
          </p:nvSpPr>
          <p:spPr>
            <a:xfrm>
              <a:off x="6870701" y="2387601"/>
              <a:ext cx="661035" cy="951543"/>
            </a:xfrm>
            <a:prstGeom prst="rect">
              <a:avLst/>
            </a:prstGeom>
            <a:ln w="19050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500" spc="-5" dirty="0">
                  <a:solidFill>
                    <a:srgbClr val="00A295"/>
                  </a:solidFill>
                  <a:latin typeface="Arial"/>
                  <a:cs typeface="Arial"/>
                </a:rPr>
                <a:t>request</a:t>
              </a:r>
              <a:endParaRPr sz="150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</a:pPr>
              <a:endParaRPr sz="1700">
                <a:latin typeface="Times New Roman"/>
                <a:cs typeface="Times New Roman"/>
              </a:endParaRPr>
            </a:p>
            <a:p>
              <a:pPr>
                <a:spcBef>
                  <a:spcPts val="35"/>
                </a:spcBef>
              </a:pPr>
              <a:endParaRPr sz="1400">
                <a:latin typeface="Times New Roman"/>
                <a:cs typeface="Times New Roman"/>
              </a:endParaRPr>
            </a:p>
            <a:p>
              <a:pPr marL="63500"/>
              <a:r>
                <a:rPr sz="1500" spc="-5" dirty="0">
                  <a:solidFill>
                    <a:srgbClr val="00A295"/>
                  </a:solidFill>
                  <a:latin typeface="Arial"/>
                  <a:cs typeface="Arial"/>
                </a:rPr>
                <a:t>return</a:t>
              </a:r>
              <a:endParaRPr sz="1500">
                <a:latin typeface="Arial"/>
                <a:cs typeface="Arial"/>
              </a:endParaRPr>
            </a:p>
          </p:txBody>
        </p:sp>
        <p:sp>
          <p:nvSpPr>
            <p:cNvPr id="34" name="object 33">
              <a:extLst>
                <a:ext uri="{FF2B5EF4-FFF2-40B4-BE49-F238E27FC236}">
                  <a16:creationId xmlns:a16="http://schemas.microsoft.com/office/drawing/2014/main" id="{08BA434F-A993-4A4C-8C6B-006AD6EEF154}"/>
                </a:ext>
              </a:extLst>
            </p:cNvPr>
            <p:cNvSpPr/>
            <p:nvPr/>
          </p:nvSpPr>
          <p:spPr>
            <a:xfrm>
              <a:off x="5781611" y="3349257"/>
              <a:ext cx="165100" cy="507365"/>
            </a:xfrm>
            <a:custGeom>
              <a:avLst/>
              <a:gdLst/>
              <a:ahLst/>
              <a:cxnLst/>
              <a:rect l="l" t="t" r="r" b="b"/>
              <a:pathLst>
                <a:path w="165100" h="507364">
                  <a:moveTo>
                    <a:pt x="0" y="0"/>
                  </a:moveTo>
                  <a:lnTo>
                    <a:pt x="164842" y="0"/>
                  </a:lnTo>
                  <a:lnTo>
                    <a:pt x="164842" y="507244"/>
                  </a:lnTo>
                  <a:lnTo>
                    <a:pt x="0" y="507244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A2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47363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23E1F1-2008-4DA0-B347-643E21C16B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非集中式体系结构</a:t>
            </a:r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2849019B-0133-4FD5-9D06-E5B56F61552D}"/>
              </a:ext>
            </a:extLst>
          </p:cNvPr>
          <p:cNvSpPr/>
          <p:nvPr/>
        </p:nvSpPr>
        <p:spPr>
          <a:xfrm>
            <a:off x="2145346" y="2040539"/>
            <a:ext cx="3582670" cy="3500754"/>
          </a:xfrm>
          <a:custGeom>
            <a:avLst/>
            <a:gdLst/>
            <a:ahLst/>
            <a:cxnLst/>
            <a:rect l="l" t="t" r="r" b="b"/>
            <a:pathLst>
              <a:path w="3582670" h="3500754">
                <a:moveTo>
                  <a:pt x="3057677" y="512560"/>
                </a:moveTo>
                <a:lnTo>
                  <a:pt x="3092069" y="547090"/>
                </a:lnTo>
                <a:lnTo>
                  <a:pt x="3125294" y="582304"/>
                </a:lnTo>
                <a:lnTo>
                  <a:pt x="3157354" y="618179"/>
                </a:lnTo>
                <a:lnTo>
                  <a:pt x="3188248" y="654691"/>
                </a:lnTo>
                <a:lnTo>
                  <a:pt x="3217977" y="691817"/>
                </a:lnTo>
                <a:lnTo>
                  <a:pt x="3246539" y="729532"/>
                </a:lnTo>
                <a:lnTo>
                  <a:pt x="3273936" y="767814"/>
                </a:lnTo>
                <a:lnTo>
                  <a:pt x="3300167" y="806639"/>
                </a:lnTo>
                <a:lnTo>
                  <a:pt x="3325232" y="845982"/>
                </a:lnTo>
                <a:lnTo>
                  <a:pt x="3349131" y="885821"/>
                </a:lnTo>
                <a:lnTo>
                  <a:pt x="3371865" y="926133"/>
                </a:lnTo>
                <a:lnTo>
                  <a:pt x="3393432" y="966892"/>
                </a:lnTo>
                <a:lnTo>
                  <a:pt x="3413834" y="1008076"/>
                </a:lnTo>
                <a:lnTo>
                  <a:pt x="3433070" y="1049661"/>
                </a:lnTo>
                <a:lnTo>
                  <a:pt x="3451140" y="1091624"/>
                </a:lnTo>
                <a:lnTo>
                  <a:pt x="3468045" y="1133941"/>
                </a:lnTo>
                <a:lnTo>
                  <a:pt x="3483783" y="1176588"/>
                </a:lnTo>
                <a:lnTo>
                  <a:pt x="3498356" y="1219542"/>
                </a:lnTo>
                <a:lnTo>
                  <a:pt x="3511763" y="1262779"/>
                </a:lnTo>
                <a:lnTo>
                  <a:pt x="3524004" y="1306275"/>
                </a:lnTo>
                <a:lnTo>
                  <a:pt x="3535079" y="1350008"/>
                </a:lnTo>
                <a:lnTo>
                  <a:pt x="3544989" y="1393953"/>
                </a:lnTo>
                <a:lnTo>
                  <a:pt x="3553732" y="1438086"/>
                </a:lnTo>
                <a:lnTo>
                  <a:pt x="3561310" y="1482385"/>
                </a:lnTo>
                <a:lnTo>
                  <a:pt x="3567722" y="1526826"/>
                </a:lnTo>
                <a:lnTo>
                  <a:pt x="3572968" y="1571384"/>
                </a:lnTo>
                <a:lnTo>
                  <a:pt x="3577049" y="1616037"/>
                </a:lnTo>
                <a:lnTo>
                  <a:pt x="3579963" y="1660760"/>
                </a:lnTo>
                <a:lnTo>
                  <a:pt x="3581712" y="1705531"/>
                </a:lnTo>
                <a:lnTo>
                  <a:pt x="3582295" y="1750325"/>
                </a:lnTo>
                <a:lnTo>
                  <a:pt x="3581712" y="1795119"/>
                </a:lnTo>
                <a:lnTo>
                  <a:pt x="3579963" y="1839890"/>
                </a:lnTo>
                <a:lnTo>
                  <a:pt x="3577049" y="1884614"/>
                </a:lnTo>
                <a:lnTo>
                  <a:pt x="3572968" y="1929266"/>
                </a:lnTo>
                <a:lnTo>
                  <a:pt x="3567722" y="1973825"/>
                </a:lnTo>
                <a:lnTo>
                  <a:pt x="3561310" y="2018265"/>
                </a:lnTo>
                <a:lnTo>
                  <a:pt x="3553732" y="2062564"/>
                </a:lnTo>
                <a:lnTo>
                  <a:pt x="3544989" y="2106697"/>
                </a:lnTo>
                <a:lnTo>
                  <a:pt x="3535079" y="2150642"/>
                </a:lnTo>
                <a:lnTo>
                  <a:pt x="3524004" y="2194374"/>
                </a:lnTo>
                <a:lnTo>
                  <a:pt x="3511763" y="2237871"/>
                </a:lnTo>
                <a:lnTo>
                  <a:pt x="3498356" y="2281107"/>
                </a:lnTo>
                <a:lnTo>
                  <a:pt x="3483783" y="2324061"/>
                </a:lnTo>
                <a:lnTo>
                  <a:pt x="3468045" y="2366708"/>
                </a:lnTo>
                <a:lnTo>
                  <a:pt x="3451140" y="2409024"/>
                </a:lnTo>
                <a:lnTo>
                  <a:pt x="3433070" y="2450987"/>
                </a:lnTo>
                <a:lnTo>
                  <a:pt x="3413834" y="2492572"/>
                </a:lnTo>
                <a:lnTo>
                  <a:pt x="3393432" y="2533756"/>
                </a:lnTo>
                <a:lnTo>
                  <a:pt x="3371865" y="2574515"/>
                </a:lnTo>
                <a:lnTo>
                  <a:pt x="3349131" y="2614826"/>
                </a:lnTo>
                <a:lnTo>
                  <a:pt x="3325232" y="2654665"/>
                </a:lnTo>
                <a:lnTo>
                  <a:pt x="3300167" y="2694008"/>
                </a:lnTo>
                <a:lnTo>
                  <a:pt x="3273936" y="2732832"/>
                </a:lnTo>
                <a:lnTo>
                  <a:pt x="3246539" y="2771114"/>
                </a:lnTo>
                <a:lnTo>
                  <a:pt x="3217977" y="2808829"/>
                </a:lnTo>
                <a:lnTo>
                  <a:pt x="3188248" y="2845954"/>
                </a:lnTo>
                <a:lnTo>
                  <a:pt x="3157354" y="2882466"/>
                </a:lnTo>
                <a:lnTo>
                  <a:pt x="3125294" y="2918340"/>
                </a:lnTo>
                <a:lnTo>
                  <a:pt x="3092069" y="2953554"/>
                </a:lnTo>
                <a:lnTo>
                  <a:pt x="3057677" y="2988083"/>
                </a:lnTo>
                <a:lnTo>
                  <a:pt x="3022929" y="3021152"/>
                </a:lnTo>
                <a:lnTo>
                  <a:pt x="2987504" y="3053119"/>
                </a:lnTo>
                <a:lnTo>
                  <a:pt x="2951423" y="3083983"/>
                </a:lnTo>
                <a:lnTo>
                  <a:pt x="2914711" y="3113744"/>
                </a:lnTo>
                <a:lnTo>
                  <a:pt x="2877390" y="3142404"/>
                </a:lnTo>
                <a:lnTo>
                  <a:pt x="2839483" y="3169961"/>
                </a:lnTo>
                <a:lnTo>
                  <a:pt x="2801013" y="3196416"/>
                </a:lnTo>
                <a:lnTo>
                  <a:pt x="2762003" y="3221769"/>
                </a:lnTo>
                <a:lnTo>
                  <a:pt x="2722477" y="3246019"/>
                </a:lnTo>
                <a:lnTo>
                  <a:pt x="2682456" y="3269167"/>
                </a:lnTo>
                <a:lnTo>
                  <a:pt x="2641964" y="3291213"/>
                </a:lnTo>
                <a:lnTo>
                  <a:pt x="2601024" y="3312156"/>
                </a:lnTo>
                <a:lnTo>
                  <a:pt x="2559659" y="3331998"/>
                </a:lnTo>
                <a:lnTo>
                  <a:pt x="2517892" y="3350737"/>
                </a:lnTo>
                <a:lnTo>
                  <a:pt x="2475746" y="3368373"/>
                </a:lnTo>
                <a:lnTo>
                  <a:pt x="2433244" y="3384907"/>
                </a:lnTo>
                <a:lnTo>
                  <a:pt x="2390409" y="3400340"/>
                </a:lnTo>
                <a:lnTo>
                  <a:pt x="2347263" y="3414669"/>
                </a:lnTo>
                <a:lnTo>
                  <a:pt x="2303831" y="3427897"/>
                </a:lnTo>
                <a:lnTo>
                  <a:pt x="2260134" y="3440022"/>
                </a:lnTo>
                <a:lnTo>
                  <a:pt x="2216196" y="3451045"/>
                </a:lnTo>
                <a:lnTo>
                  <a:pt x="2172039" y="3460965"/>
                </a:lnTo>
                <a:lnTo>
                  <a:pt x="2127687" y="3469784"/>
                </a:lnTo>
                <a:lnTo>
                  <a:pt x="2083163" y="3477500"/>
                </a:lnTo>
                <a:lnTo>
                  <a:pt x="2038490" y="3484114"/>
                </a:lnTo>
                <a:lnTo>
                  <a:pt x="1993690" y="3489625"/>
                </a:lnTo>
                <a:lnTo>
                  <a:pt x="1948787" y="3494034"/>
                </a:lnTo>
                <a:lnTo>
                  <a:pt x="1903803" y="3497341"/>
                </a:lnTo>
                <a:lnTo>
                  <a:pt x="1858762" y="3499546"/>
                </a:lnTo>
                <a:lnTo>
                  <a:pt x="1813687" y="3500648"/>
                </a:lnTo>
                <a:lnTo>
                  <a:pt x="1768600" y="3500648"/>
                </a:lnTo>
                <a:lnTo>
                  <a:pt x="1723524" y="3499546"/>
                </a:lnTo>
                <a:lnTo>
                  <a:pt x="1678483" y="3497341"/>
                </a:lnTo>
                <a:lnTo>
                  <a:pt x="1633500" y="3494034"/>
                </a:lnTo>
                <a:lnTo>
                  <a:pt x="1588597" y="3489625"/>
                </a:lnTo>
                <a:lnTo>
                  <a:pt x="1543797" y="3484114"/>
                </a:lnTo>
                <a:lnTo>
                  <a:pt x="1499124" y="3477500"/>
                </a:lnTo>
                <a:lnTo>
                  <a:pt x="1454600" y="3469784"/>
                </a:lnTo>
                <a:lnTo>
                  <a:pt x="1410248" y="3460965"/>
                </a:lnTo>
                <a:lnTo>
                  <a:pt x="1366092" y="3451045"/>
                </a:lnTo>
                <a:lnTo>
                  <a:pt x="1322153" y="3440022"/>
                </a:lnTo>
                <a:lnTo>
                  <a:pt x="1278457" y="3427897"/>
                </a:lnTo>
                <a:lnTo>
                  <a:pt x="1235024" y="3414669"/>
                </a:lnTo>
                <a:lnTo>
                  <a:pt x="1191879" y="3400340"/>
                </a:lnTo>
                <a:lnTo>
                  <a:pt x="1149043" y="3384907"/>
                </a:lnTo>
                <a:lnTo>
                  <a:pt x="1106541" y="3368373"/>
                </a:lnTo>
                <a:lnTo>
                  <a:pt x="1064395" y="3350737"/>
                </a:lnTo>
                <a:lnTo>
                  <a:pt x="1022629" y="3331998"/>
                </a:lnTo>
                <a:lnTo>
                  <a:pt x="981264" y="3312156"/>
                </a:lnTo>
                <a:lnTo>
                  <a:pt x="940324" y="3291213"/>
                </a:lnTo>
                <a:lnTo>
                  <a:pt x="899833" y="3269167"/>
                </a:lnTo>
                <a:lnTo>
                  <a:pt x="859812" y="3246019"/>
                </a:lnTo>
                <a:lnTo>
                  <a:pt x="820285" y="3221769"/>
                </a:lnTo>
                <a:lnTo>
                  <a:pt x="781276" y="3196416"/>
                </a:lnTo>
                <a:lnTo>
                  <a:pt x="742806" y="3169961"/>
                </a:lnTo>
                <a:lnTo>
                  <a:pt x="704899" y="3142404"/>
                </a:lnTo>
                <a:lnTo>
                  <a:pt x="667579" y="3113744"/>
                </a:lnTo>
                <a:lnTo>
                  <a:pt x="630867" y="3083983"/>
                </a:lnTo>
                <a:lnTo>
                  <a:pt x="594786" y="3053119"/>
                </a:lnTo>
                <a:lnTo>
                  <a:pt x="559361" y="3021152"/>
                </a:lnTo>
                <a:lnTo>
                  <a:pt x="524614" y="2988083"/>
                </a:lnTo>
                <a:lnTo>
                  <a:pt x="490222" y="2953554"/>
                </a:lnTo>
                <a:lnTo>
                  <a:pt x="456997" y="2918340"/>
                </a:lnTo>
                <a:lnTo>
                  <a:pt x="424937" y="2882466"/>
                </a:lnTo>
                <a:lnTo>
                  <a:pt x="394043" y="2845954"/>
                </a:lnTo>
                <a:lnTo>
                  <a:pt x="364315" y="2808829"/>
                </a:lnTo>
                <a:lnTo>
                  <a:pt x="335753" y="2771114"/>
                </a:lnTo>
                <a:lnTo>
                  <a:pt x="308356" y="2732832"/>
                </a:lnTo>
                <a:lnTo>
                  <a:pt x="282125" y="2694008"/>
                </a:lnTo>
                <a:lnTo>
                  <a:pt x="257060" y="2654665"/>
                </a:lnTo>
                <a:lnTo>
                  <a:pt x="233161" y="2614826"/>
                </a:lnTo>
                <a:lnTo>
                  <a:pt x="210428" y="2574515"/>
                </a:lnTo>
                <a:lnTo>
                  <a:pt x="188861" y="2533756"/>
                </a:lnTo>
                <a:lnTo>
                  <a:pt x="168459" y="2492572"/>
                </a:lnTo>
                <a:lnTo>
                  <a:pt x="149223" y="2450987"/>
                </a:lnTo>
                <a:lnTo>
                  <a:pt x="131153" y="2409024"/>
                </a:lnTo>
                <a:lnTo>
                  <a:pt x="114249" y="2366708"/>
                </a:lnTo>
                <a:lnTo>
                  <a:pt x="98510" y="2324061"/>
                </a:lnTo>
                <a:lnTo>
                  <a:pt x="83938" y="2281107"/>
                </a:lnTo>
                <a:lnTo>
                  <a:pt x="70531" y="2237871"/>
                </a:lnTo>
                <a:lnTo>
                  <a:pt x="58290" y="2194374"/>
                </a:lnTo>
                <a:lnTo>
                  <a:pt x="47215" y="2150642"/>
                </a:lnTo>
                <a:lnTo>
                  <a:pt x="37305" y="2106697"/>
                </a:lnTo>
                <a:lnTo>
                  <a:pt x="28562" y="2062564"/>
                </a:lnTo>
                <a:lnTo>
                  <a:pt x="20984" y="2018265"/>
                </a:lnTo>
                <a:lnTo>
                  <a:pt x="14572" y="1973825"/>
                </a:lnTo>
                <a:lnTo>
                  <a:pt x="9326" y="1929266"/>
                </a:lnTo>
                <a:lnTo>
                  <a:pt x="5246" y="1884614"/>
                </a:lnTo>
                <a:lnTo>
                  <a:pt x="2331" y="1839890"/>
                </a:lnTo>
                <a:lnTo>
                  <a:pt x="582" y="1795119"/>
                </a:lnTo>
                <a:lnTo>
                  <a:pt x="0" y="1750325"/>
                </a:lnTo>
                <a:lnTo>
                  <a:pt x="582" y="1705531"/>
                </a:lnTo>
                <a:lnTo>
                  <a:pt x="2331" y="1660760"/>
                </a:lnTo>
                <a:lnTo>
                  <a:pt x="5246" y="1616037"/>
                </a:lnTo>
                <a:lnTo>
                  <a:pt x="9326" y="1571384"/>
                </a:lnTo>
                <a:lnTo>
                  <a:pt x="14572" y="1526826"/>
                </a:lnTo>
                <a:lnTo>
                  <a:pt x="20984" y="1482385"/>
                </a:lnTo>
                <a:lnTo>
                  <a:pt x="28562" y="1438086"/>
                </a:lnTo>
                <a:lnTo>
                  <a:pt x="37305" y="1393953"/>
                </a:lnTo>
                <a:lnTo>
                  <a:pt x="47215" y="1350008"/>
                </a:lnTo>
                <a:lnTo>
                  <a:pt x="58290" y="1306275"/>
                </a:lnTo>
                <a:lnTo>
                  <a:pt x="70531" y="1262779"/>
                </a:lnTo>
                <a:lnTo>
                  <a:pt x="83938" y="1219542"/>
                </a:lnTo>
                <a:lnTo>
                  <a:pt x="98510" y="1176588"/>
                </a:lnTo>
                <a:lnTo>
                  <a:pt x="114249" y="1133941"/>
                </a:lnTo>
                <a:lnTo>
                  <a:pt x="131153" y="1091624"/>
                </a:lnTo>
                <a:lnTo>
                  <a:pt x="149223" y="1049661"/>
                </a:lnTo>
                <a:lnTo>
                  <a:pt x="168459" y="1008076"/>
                </a:lnTo>
                <a:lnTo>
                  <a:pt x="188861" y="966892"/>
                </a:lnTo>
                <a:lnTo>
                  <a:pt x="210428" y="926133"/>
                </a:lnTo>
                <a:lnTo>
                  <a:pt x="233161" y="885821"/>
                </a:lnTo>
                <a:lnTo>
                  <a:pt x="257060" y="845982"/>
                </a:lnTo>
                <a:lnTo>
                  <a:pt x="282125" y="806639"/>
                </a:lnTo>
                <a:lnTo>
                  <a:pt x="308356" y="767814"/>
                </a:lnTo>
                <a:lnTo>
                  <a:pt x="335753" y="729532"/>
                </a:lnTo>
                <a:lnTo>
                  <a:pt x="364315" y="691817"/>
                </a:lnTo>
                <a:lnTo>
                  <a:pt x="394043" y="654691"/>
                </a:lnTo>
                <a:lnTo>
                  <a:pt x="424937" y="618179"/>
                </a:lnTo>
                <a:lnTo>
                  <a:pt x="456997" y="582304"/>
                </a:lnTo>
                <a:lnTo>
                  <a:pt x="490222" y="547090"/>
                </a:lnTo>
                <a:lnTo>
                  <a:pt x="524614" y="512560"/>
                </a:lnTo>
                <a:lnTo>
                  <a:pt x="559361" y="479492"/>
                </a:lnTo>
                <a:lnTo>
                  <a:pt x="594786" y="447526"/>
                </a:lnTo>
                <a:lnTo>
                  <a:pt x="630867" y="416662"/>
                </a:lnTo>
                <a:lnTo>
                  <a:pt x="667579" y="386900"/>
                </a:lnTo>
                <a:lnTo>
                  <a:pt x="704899" y="358241"/>
                </a:lnTo>
                <a:lnTo>
                  <a:pt x="742806" y="330684"/>
                </a:lnTo>
                <a:lnTo>
                  <a:pt x="781276" y="304229"/>
                </a:lnTo>
                <a:lnTo>
                  <a:pt x="820285" y="278877"/>
                </a:lnTo>
                <a:lnTo>
                  <a:pt x="859812" y="254626"/>
                </a:lnTo>
                <a:lnTo>
                  <a:pt x="899833" y="231478"/>
                </a:lnTo>
                <a:lnTo>
                  <a:pt x="940324" y="209433"/>
                </a:lnTo>
                <a:lnTo>
                  <a:pt x="981264" y="188490"/>
                </a:lnTo>
                <a:lnTo>
                  <a:pt x="1022629" y="168648"/>
                </a:lnTo>
                <a:lnTo>
                  <a:pt x="1064395" y="149910"/>
                </a:lnTo>
                <a:lnTo>
                  <a:pt x="1106541" y="132273"/>
                </a:lnTo>
                <a:lnTo>
                  <a:pt x="1149043" y="115739"/>
                </a:lnTo>
                <a:lnTo>
                  <a:pt x="1191879" y="100307"/>
                </a:lnTo>
                <a:lnTo>
                  <a:pt x="1235024" y="85977"/>
                </a:lnTo>
                <a:lnTo>
                  <a:pt x="1278457" y="72750"/>
                </a:lnTo>
                <a:lnTo>
                  <a:pt x="1322153" y="60625"/>
                </a:lnTo>
                <a:lnTo>
                  <a:pt x="1366092" y="49602"/>
                </a:lnTo>
                <a:lnTo>
                  <a:pt x="1410248" y="39682"/>
                </a:lnTo>
                <a:lnTo>
                  <a:pt x="1454600" y="30863"/>
                </a:lnTo>
                <a:lnTo>
                  <a:pt x="1499124" y="23147"/>
                </a:lnTo>
                <a:lnTo>
                  <a:pt x="1543797" y="16534"/>
                </a:lnTo>
                <a:lnTo>
                  <a:pt x="1588597" y="11022"/>
                </a:lnTo>
                <a:lnTo>
                  <a:pt x="1633500" y="6613"/>
                </a:lnTo>
                <a:lnTo>
                  <a:pt x="1678483" y="3306"/>
                </a:lnTo>
                <a:lnTo>
                  <a:pt x="1723524" y="1102"/>
                </a:lnTo>
                <a:lnTo>
                  <a:pt x="1768600" y="0"/>
                </a:lnTo>
                <a:lnTo>
                  <a:pt x="1813687" y="0"/>
                </a:lnTo>
                <a:lnTo>
                  <a:pt x="1858762" y="1102"/>
                </a:lnTo>
                <a:lnTo>
                  <a:pt x="1903803" y="3306"/>
                </a:lnTo>
                <a:lnTo>
                  <a:pt x="1948787" y="6613"/>
                </a:lnTo>
                <a:lnTo>
                  <a:pt x="1993690" y="11022"/>
                </a:lnTo>
                <a:lnTo>
                  <a:pt x="2038490" y="16534"/>
                </a:lnTo>
                <a:lnTo>
                  <a:pt x="2083163" y="23147"/>
                </a:lnTo>
                <a:lnTo>
                  <a:pt x="2127687" y="30863"/>
                </a:lnTo>
                <a:lnTo>
                  <a:pt x="2172039" y="39682"/>
                </a:lnTo>
                <a:lnTo>
                  <a:pt x="2216196" y="49602"/>
                </a:lnTo>
                <a:lnTo>
                  <a:pt x="2260134" y="60625"/>
                </a:lnTo>
                <a:lnTo>
                  <a:pt x="2303831" y="72750"/>
                </a:lnTo>
                <a:lnTo>
                  <a:pt x="2347263" y="85977"/>
                </a:lnTo>
                <a:lnTo>
                  <a:pt x="2390409" y="100307"/>
                </a:lnTo>
                <a:lnTo>
                  <a:pt x="2433244" y="115739"/>
                </a:lnTo>
                <a:lnTo>
                  <a:pt x="2475746" y="132273"/>
                </a:lnTo>
                <a:lnTo>
                  <a:pt x="2517892" y="149910"/>
                </a:lnTo>
                <a:lnTo>
                  <a:pt x="2559659" y="168648"/>
                </a:lnTo>
                <a:lnTo>
                  <a:pt x="2601024" y="188490"/>
                </a:lnTo>
                <a:lnTo>
                  <a:pt x="2641964" y="209433"/>
                </a:lnTo>
                <a:lnTo>
                  <a:pt x="2682456" y="231478"/>
                </a:lnTo>
                <a:lnTo>
                  <a:pt x="2722477" y="254626"/>
                </a:lnTo>
                <a:lnTo>
                  <a:pt x="2762003" y="278877"/>
                </a:lnTo>
                <a:lnTo>
                  <a:pt x="2801013" y="304229"/>
                </a:lnTo>
                <a:lnTo>
                  <a:pt x="2839483" y="330684"/>
                </a:lnTo>
                <a:lnTo>
                  <a:pt x="2877390" y="358241"/>
                </a:lnTo>
                <a:lnTo>
                  <a:pt x="2914711" y="386900"/>
                </a:lnTo>
                <a:lnTo>
                  <a:pt x="2951423" y="416662"/>
                </a:lnTo>
                <a:lnTo>
                  <a:pt x="2987504" y="447526"/>
                </a:lnTo>
                <a:lnTo>
                  <a:pt x="3022929" y="479492"/>
                </a:lnTo>
                <a:lnTo>
                  <a:pt x="3057677" y="512560"/>
                </a:lnTo>
                <a:close/>
              </a:path>
            </a:pathLst>
          </a:custGeom>
          <a:ln w="12699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4">
            <a:extLst>
              <a:ext uri="{FF2B5EF4-FFF2-40B4-BE49-F238E27FC236}">
                <a16:creationId xmlns:a16="http://schemas.microsoft.com/office/drawing/2014/main" id="{759F150B-0E66-40A5-9750-DDFD9FE67CB9}"/>
              </a:ext>
            </a:extLst>
          </p:cNvPr>
          <p:cNvSpPr/>
          <p:nvPr/>
        </p:nvSpPr>
        <p:spPr>
          <a:xfrm>
            <a:off x="3750393" y="1852713"/>
            <a:ext cx="372745" cy="363855"/>
          </a:xfrm>
          <a:custGeom>
            <a:avLst/>
            <a:gdLst/>
            <a:ahLst/>
            <a:cxnLst/>
            <a:rect l="l" t="t" r="r" b="b"/>
            <a:pathLst>
              <a:path w="372744" h="363855">
                <a:moveTo>
                  <a:pt x="186097" y="0"/>
                </a:moveTo>
                <a:lnTo>
                  <a:pt x="138888" y="5919"/>
                </a:lnTo>
                <a:lnTo>
                  <a:pt x="94187" y="23677"/>
                </a:lnTo>
                <a:lnTo>
                  <a:pt x="54502" y="53273"/>
                </a:lnTo>
                <a:lnTo>
                  <a:pt x="24223" y="92052"/>
                </a:lnTo>
                <a:lnTo>
                  <a:pt x="6055" y="135736"/>
                </a:lnTo>
                <a:lnTo>
                  <a:pt x="0" y="181873"/>
                </a:lnTo>
                <a:lnTo>
                  <a:pt x="6055" y="228010"/>
                </a:lnTo>
                <a:lnTo>
                  <a:pt x="24223" y="271694"/>
                </a:lnTo>
                <a:lnTo>
                  <a:pt x="54502" y="310473"/>
                </a:lnTo>
                <a:lnTo>
                  <a:pt x="94187" y="340070"/>
                </a:lnTo>
                <a:lnTo>
                  <a:pt x="138888" y="357827"/>
                </a:lnTo>
                <a:lnTo>
                  <a:pt x="186097" y="363747"/>
                </a:lnTo>
                <a:lnTo>
                  <a:pt x="233305" y="357827"/>
                </a:lnTo>
                <a:lnTo>
                  <a:pt x="278004" y="340070"/>
                </a:lnTo>
                <a:lnTo>
                  <a:pt x="317684" y="310473"/>
                </a:lnTo>
                <a:lnTo>
                  <a:pt x="347968" y="271694"/>
                </a:lnTo>
                <a:lnTo>
                  <a:pt x="366138" y="228010"/>
                </a:lnTo>
                <a:lnTo>
                  <a:pt x="372195" y="181873"/>
                </a:lnTo>
                <a:lnTo>
                  <a:pt x="366138" y="135736"/>
                </a:lnTo>
                <a:lnTo>
                  <a:pt x="347968" y="92052"/>
                </a:lnTo>
                <a:lnTo>
                  <a:pt x="317684" y="53273"/>
                </a:lnTo>
                <a:lnTo>
                  <a:pt x="278004" y="23677"/>
                </a:lnTo>
                <a:lnTo>
                  <a:pt x="233305" y="5919"/>
                </a:lnTo>
                <a:lnTo>
                  <a:pt x="1860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5">
            <a:extLst>
              <a:ext uri="{FF2B5EF4-FFF2-40B4-BE49-F238E27FC236}">
                <a16:creationId xmlns:a16="http://schemas.microsoft.com/office/drawing/2014/main" id="{B4F6D2AE-E5FE-47E3-BA1E-1CBBE1B3AC2D}"/>
              </a:ext>
            </a:extLst>
          </p:cNvPr>
          <p:cNvSpPr/>
          <p:nvPr/>
        </p:nvSpPr>
        <p:spPr>
          <a:xfrm>
            <a:off x="3750399" y="1852710"/>
            <a:ext cx="372745" cy="363855"/>
          </a:xfrm>
          <a:custGeom>
            <a:avLst/>
            <a:gdLst/>
            <a:ahLst/>
            <a:cxnLst/>
            <a:rect l="l" t="t" r="r" b="b"/>
            <a:pathLst>
              <a:path w="372744" h="363855">
                <a:moveTo>
                  <a:pt x="317689" y="53268"/>
                </a:moveTo>
                <a:lnTo>
                  <a:pt x="347970" y="92050"/>
                </a:lnTo>
                <a:lnTo>
                  <a:pt x="366139" y="135734"/>
                </a:lnTo>
                <a:lnTo>
                  <a:pt x="372196" y="181871"/>
                </a:lnTo>
                <a:lnTo>
                  <a:pt x="366139" y="228007"/>
                </a:lnTo>
                <a:lnTo>
                  <a:pt x="347970" y="271691"/>
                </a:lnTo>
                <a:lnTo>
                  <a:pt x="317689" y="310473"/>
                </a:lnTo>
                <a:lnTo>
                  <a:pt x="278006" y="340067"/>
                </a:lnTo>
                <a:lnTo>
                  <a:pt x="233306" y="357823"/>
                </a:lnTo>
                <a:lnTo>
                  <a:pt x="186098" y="363742"/>
                </a:lnTo>
                <a:lnTo>
                  <a:pt x="138889" y="357823"/>
                </a:lnTo>
                <a:lnTo>
                  <a:pt x="94189" y="340067"/>
                </a:lnTo>
                <a:lnTo>
                  <a:pt x="54506" y="310473"/>
                </a:lnTo>
                <a:lnTo>
                  <a:pt x="24225" y="271691"/>
                </a:lnTo>
                <a:lnTo>
                  <a:pt x="6056" y="228007"/>
                </a:lnTo>
                <a:lnTo>
                  <a:pt x="0" y="181871"/>
                </a:lnTo>
                <a:lnTo>
                  <a:pt x="6056" y="135734"/>
                </a:lnTo>
                <a:lnTo>
                  <a:pt x="24225" y="92050"/>
                </a:lnTo>
                <a:lnTo>
                  <a:pt x="54506" y="53268"/>
                </a:lnTo>
                <a:lnTo>
                  <a:pt x="94189" y="23675"/>
                </a:lnTo>
                <a:lnTo>
                  <a:pt x="138889" y="5918"/>
                </a:lnTo>
                <a:lnTo>
                  <a:pt x="186098" y="0"/>
                </a:lnTo>
                <a:lnTo>
                  <a:pt x="233306" y="5918"/>
                </a:lnTo>
                <a:lnTo>
                  <a:pt x="278006" y="23675"/>
                </a:lnTo>
                <a:lnTo>
                  <a:pt x="317689" y="53268"/>
                </a:lnTo>
                <a:close/>
              </a:path>
            </a:pathLst>
          </a:custGeom>
          <a:ln w="12700">
            <a:solidFill>
              <a:srgbClr val="00A29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45DDF024-2F21-4F13-A361-6816DB8DAAE9}"/>
              </a:ext>
            </a:extLst>
          </p:cNvPr>
          <p:cNvSpPr/>
          <p:nvPr/>
        </p:nvSpPr>
        <p:spPr>
          <a:xfrm>
            <a:off x="5547357" y="3608996"/>
            <a:ext cx="372745" cy="363855"/>
          </a:xfrm>
          <a:custGeom>
            <a:avLst/>
            <a:gdLst/>
            <a:ahLst/>
            <a:cxnLst/>
            <a:rect l="l" t="t" r="r" b="b"/>
            <a:pathLst>
              <a:path w="372745" h="363854">
                <a:moveTo>
                  <a:pt x="186097" y="0"/>
                </a:moveTo>
                <a:lnTo>
                  <a:pt x="138889" y="5919"/>
                </a:lnTo>
                <a:lnTo>
                  <a:pt x="94191" y="23677"/>
                </a:lnTo>
                <a:lnTo>
                  <a:pt x="54511" y="53273"/>
                </a:lnTo>
                <a:lnTo>
                  <a:pt x="24227" y="92051"/>
                </a:lnTo>
                <a:lnTo>
                  <a:pt x="6056" y="135733"/>
                </a:lnTo>
                <a:lnTo>
                  <a:pt x="0" y="181868"/>
                </a:lnTo>
                <a:lnTo>
                  <a:pt x="6056" y="228004"/>
                </a:lnTo>
                <a:lnTo>
                  <a:pt x="24227" y="271690"/>
                </a:lnTo>
                <a:lnTo>
                  <a:pt x="54511" y="310473"/>
                </a:lnTo>
                <a:lnTo>
                  <a:pt x="94191" y="340070"/>
                </a:lnTo>
                <a:lnTo>
                  <a:pt x="138889" y="357827"/>
                </a:lnTo>
                <a:lnTo>
                  <a:pt x="186097" y="363747"/>
                </a:lnTo>
                <a:lnTo>
                  <a:pt x="233306" y="357827"/>
                </a:lnTo>
                <a:lnTo>
                  <a:pt x="278008" y="340070"/>
                </a:lnTo>
                <a:lnTo>
                  <a:pt x="317693" y="310473"/>
                </a:lnTo>
                <a:lnTo>
                  <a:pt x="347972" y="271690"/>
                </a:lnTo>
                <a:lnTo>
                  <a:pt x="366139" y="228004"/>
                </a:lnTo>
                <a:lnTo>
                  <a:pt x="372195" y="181868"/>
                </a:lnTo>
                <a:lnTo>
                  <a:pt x="366139" y="135733"/>
                </a:lnTo>
                <a:lnTo>
                  <a:pt x="347972" y="92051"/>
                </a:lnTo>
                <a:lnTo>
                  <a:pt x="317693" y="53273"/>
                </a:lnTo>
                <a:lnTo>
                  <a:pt x="278008" y="23677"/>
                </a:lnTo>
                <a:lnTo>
                  <a:pt x="233306" y="5919"/>
                </a:lnTo>
                <a:lnTo>
                  <a:pt x="186097" y="0"/>
                </a:lnTo>
                <a:close/>
              </a:path>
            </a:pathLst>
          </a:custGeom>
          <a:solidFill>
            <a:srgbClr val="00C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A8277FEE-C42D-475F-9904-BB880DB7E31B}"/>
              </a:ext>
            </a:extLst>
          </p:cNvPr>
          <p:cNvSpPr/>
          <p:nvPr/>
        </p:nvSpPr>
        <p:spPr>
          <a:xfrm>
            <a:off x="5547360" y="3608993"/>
            <a:ext cx="372745" cy="363855"/>
          </a:xfrm>
          <a:custGeom>
            <a:avLst/>
            <a:gdLst/>
            <a:ahLst/>
            <a:cxnLst/>
            <a:rect l="l" t="t" r="r" b="b"/>
            <a:pathLst>
              <a:path w="372745" h="363854">
                <a:moveTo>
                  <a:pt x="317689" y="53268"/>
                </a:moveTo>
                <a:lnTo>
                  <a:pt x="347970" y="92050"/>
                </a:lnTo>
                <a:lnTo>
                  <a:pt x="366139" y="135734"/>
                </a:lnTo>
                <a:lnTo>
                  <a:pt x="372196" y="181871"/>
                </a:lnTo>
                <a:lnTo>
                  <a:pt x="366139" y="228007"/>
                </a:lnTo>
                <a:lnTo>
                  <a:pt x="347970" y="271691"/>
                </a:lnTo>
                <a:lnTo>
                  <a:pt x="317689" y="310473"/>
                </a:lnTo>
                <a:lnTo>
                  <a:pt x="278006" y="340067"/>
                </a:lnTo>
                <a:lnTo>
                  <a:pt x="233306" y="357823"/>
                </a:lnTo>
                <a:lnTo>
                  <a:pt x="186098" y="363742"/>
                </a:lnTo>
                <a:lnTo>
                  <a:pt x="138889" y="357823"/>
                </a:lnTo>
                <a:lnTo>
                  <a:pt x="94189" y="340067"/>
                </a:lnTo>
                <a:lnTo>
                  <a:pt x="54506" y="310473"/>
                </a:lnTo>
                <a:lnTo>
                  <a:pt x="24225" y="271691"/>
                </a:lnTo>
                <a:lnTo>
                  <a:pt x="6056" y="228007"/>
                </a:lnTo>
                <a:lnTo>
                  <a:pt x="0" y="181871"/>
                </a:lnTo>
                <a:lnTo>
                  <a:pt x="6056" y="135734"/>
                </a:lnTo>
                <a:lnTo>
                  <a:pt x="24225" y="92050"/>
                </a:lnTo>
                <a:lnTo>
                  <a:pt x="54506" y="53268"/>
                </a:lnTo>
                <a:lnTo>
                  <a:pt x="94189" y="23675"/>
                </a:lnTo>
                <a:lnTo>
                  <a:pt x="138889" y="5918"/>
                </a:lnTo>
                <a:lnTo>
                  <a:pt x="186098" y="0"/>
                </a:lnTo>
                <a:lnTo>
                  <a:pt x="233306" y="5918"/>
                </a:lnTo>
                <a:lnTo>
                  <a:pt x="278006" y="23675"/>
                </a:lnTo>
                <a:lnTo>
                  <a:pt x="317689" y="53268"/>
                </a:lnTo>
                <a:close/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1B547C88-B1B5-466F-8ACD-B01E7394577D}"/>
              </a:ext>
            </a:extLst>
          </p:cNvPr>
          <p:cNvSpPr/>
          <p:nvPr/>
        </p:nvSpPr>
        <p:spPr>
          <a:xfrm>
            <a:off x="1953428" y="3608996"/>
            <a:ext cx="372745" cy="363855"/>
          </a:xfrm>
          <a:custGeom>
            <a:avLst/>
            <a:gdLst/>
            <a:ahLst/>
            <a:cxnLst/>
            <a:rect l="l" t="t" r="r" b="b"/>
            <a:pathLst>
              <a:path w="372745" h="363854">
                <a:moveTo>
                  <a:pt x="186097" y="0"/>
                </a:moveTo>
                <a:lnTo>
                  <a:pt x="138889" y="5919"/>
                </a:lnTo>
                <a:lnTo>
                  <a:pt x="94189" y="23677"/>
                </a:lnTo>
                <a:lnTo>
                  <a:pt x="54506" y="53273"/>
                </a:lnTo>
                <a:lnTo>
                  <a:pt x="24225" y="92051"/>
                </a:lnTo>
                <a:lnTo>
                  <a:pt x="6056" y="135733"/>
                </a:lnTo>
                <a:lnTo>
                  <a:pt x="0" y="181868"/>
                </a:lnTo>
                <a:lnTo>
                  <a:pt x="6056" y="228004"/>
                </a:lnTo>
                <a:lnTo>
                  <a:pt x="24225" y="271690"/>
                </a:lnTo>
                <a:lnTo>
                  <a:pt x="54506" y="310473"/>
                </a:lnTo>
                <a:lnTo>
                  <a:pt x="94189" y="340070"/>
                </a:lnTo>
                <a:lnTo>
                  <a:pt x="138889" y="357827"/>
                </a:lnTo>
                <a:lnTo>
                  <a:pt x="186097" y="363747"/>
                </a:lnTo>
                <a:lnTo>
                  <a:pt x="233306" y="357827"/>
                </a:lnTo>
                <a:lnTo>
                  <a:pt x="278006" y="340070"/>
                </a:lnTo>
                <a:lnTo>
                  <a:pt x="317688" y="310473"/>
                </a:lnTo>
                <a:lnTo>
                  <a:pt x="347970" y="271690"/>
                </a:lnTo>
                <a:lnTo>
                  <a:pt x="366139" y="228004"/>
                </a:lnTo>
                <a:lnTo>
                  <a:pt x="372195" y="181868"/>
                </a:lnTo>
                <a:lnTo>
                  <a:pt x="366139" y="135733"/>
                </a:lnTo>
                <a:lnTo>
                  <a:pt x="347970" y="92051"/>
                </a:lnTo>
                <a:lnTo>
                  <a:pt x="317688" y="53273"/>
                </a:lnTo>
                <a:lnTo>
                  <a:pt x="278006" y="23677"/>
                </a:lnTo>
                <a:lnTo>
                  <a:pt x="233306" y="5919"/>
                </a:lnTo>
                <a:lnTo>
                  <a:pt x="186097" y="0"/>
                </a:lnTo>
                <a:close/>
              </a:path>
            </a:pathLst>
          </a:custGeom>
          <a:solidFill>
            <a:srgbClr val="00C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D0BEA238-6810-4D2A-ADAB-065EFD6B55C4}"/>
              </a:ext>
            </a:extLst>
          </p:cNvPr>
          <p:cNvSpPr/>
          <p:nvPr/>
        </p:nvSpPr>
        <p:spPr>
          <a:xfrm>
            <a:off x="1953428" y="3608993"/>
            <a:ext cx="372745" cy="363855"/>
          </a:xfrm>
          <a:custGeom>
            <a:avLst/>
            <a:gdLst/>
            <a:ahLst/>
            <a:cxnLst/>
            <a:rect l="l" t="t" r="r" b="b"/>
            <a:pathLst>
              <a:path w="372745" h="363854">
                <a:moveTo>
                  <a:pt x="317689" y="53268"/>
                </a:moveTo>
                <a:lnTo>
                  <a:pt x="347970" y="92050"/>
                </a:lnTo>
                <a:lnTo>
                  <a:pt x="366139" y="135734"/>
                </a:lnTo>
                <a:lnTo>
                  <a:pt x="372196" y="181871"/>
                </a:lnTo>
                <a:lnTo>
                  <a:pt x="366139" y="228007"/>
                </a:lnTo>
                <a:lnTo>
                  <a:pt x="347970" y="271691"/>
                </a:lnTo>
                <a:lnTo>
                  <a:pt x="317689" y="310473"/>
                </a:lnTo>
                <a:lnTo>
                  <a:pt x="278006" y="340067"/>
                </a:lnTo>
                <a:lnTo>
                  <a:pt x="233306" y="357823"/>
                </a:lnTo>
                <a:lnTo>
                  <a:pt x="186098" y="363742"/>
                </a:lnTo>
                <a:lnTo>
                  <a:pt x="138889" y="357823"/>
                </a:lnTo>
                <a:lnTo>
                  <a:pt x="94189" y="340067"/>
                </a:lnTo>
                <a:lnTo>
                  <a:pt x="54506" y="310473"/>
                </a:lnTo>
                <a:lnTo>
                  <a:pt x="24225" y="271691"/>
                </a:lnTo>
                <a:lnTo>
                  <a:pt x="6056" y="228007"/>
                </a:lnTo>
                <a:lnTo>
                  <a:pt x="0" y="181871"/>
                </a:lnTo>
                <a:lnTo>
                  <a:pt x="6056" y="135734"/>
                </a:lnTo>
                <a:lnTo>
                  <a:pt x="24225" y="92050"/>
                </a:lnTo>
                <a:lnTo>
                  <a:pt x="54506" y="53268"/>
                </a:lnTo>
                <a:lnTo>
                  <a:pt x="94189" y="23675"/>
                </a:lnTo>
                <a:lnTo>
                  <a:pt x="138889" y="5918"/>
                </a:lnTo>
                <a:lnTo>
                  <a:pt x="186098" y="0"/>
                </a:lnTo>
                <a:lnTo>
                  <a:pt x="233306" y="5918"/>
                </a:lnTo>
                <a:lnTo>
                  <a:pt x="278006" y="23675"/>
                </a:lnTo>
                <a:lnTo>
                  <a:pt x="317689" y="53268"/>
                </a:lnTo>
                <a:close/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2E73BCFB-94ED-479A-A9AB-2653241E8302}"/>
              </a:ext>
            </a:extLst>
          </p:cNvPr>
          <p:cNvSpPr txBox="1"/>
          <p:nvPr/>
        </p:nvSpPr>
        <p:spPr>
          <a:xfrm>
            <a:off x="1981200" y="3646394"/>
            <a:ext cx="23749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500">
              <a:latin typeface="Arial"/>
              <a:cs typeface="Arial"/>
            </a:endParaRPr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BC97CED0-F125-4A7E-B1EA-E5894283784A}"/>
              </a:ext>
            </a:extLst>
          </p:cNvPr>
          <p:cNvSpPr txBox="1"/>
          <p:nvPr/>
        </p:nvSpPr>
        <p:spPr>
          <a:xfrm>
            <a:off x="5664201" y="3659094"/>
            <a:ext cx="13144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</p:txBody>
      </p:sp>
      <p:sp>
        <p:nvSpPr>
          <p:cNvPr id="45" name="object 12">
            <a:extLst>
              <a:ext uri="{FF2B5EF4-FFF2-40B4-BE49-F238E27FC236}">
                <a16:creationId xmlns:a16="http://schemas.microsoft.com/office/drawing/2014/main" id="{4A18A50A-05DA-42C9-B8CD-5FC347006379}"/>
              </a:ext>
            </a:extLst>
          </p:cNvPr>
          <p:cNvSpPr/>
          <p:nvPr/>
        </p:nvSpPr>
        <p:spPr>
          <a:xfrm>
            <a:off x="4616333" y="2040406"/>
            <a:ext cx="372745" cy="363855"/>
          </a:xfrm>
          <a:custGeom>
            <a:avLst/>
            <a:gdLst/>
            <a:ahLst/>
            <a:cxnLst/>
            <a:rect l="l" t="t" r="r" b="b"/>
            <a:pathLst>
              <a:path w="372745" h="363855">
                <a:moveTo>
                  <a:pt x="186097" y="0"/>
                </a:moveTo>
                <a:lnTo>
                  <a:pt x="138889" y="5919"/>
                </a:lnTo>
                <a:lnTo>
                  <a:pt x="94191" y="23677"/>
                </a:lnTo>
                <a:lnTo>
                  <a:pt x="54511" y="53273"/>
                </a:lnTo>
                <a:lnTo>
                  <a:pt x="24227" y="92051"/>
                </a:lnTo>
                <a:lnTo>
                  <a:pt x="6056" y="135733"/>
                </a:lnTo>
                <a:lnTo>
                  <a:pt x="0" y="181868"/>
                </a:lnTo>
                <a:lnTo>
                  <a:pt x="6056" y="228004"/>
                </a:lnTo>
                <a:lnTo>
                  <a:pt x="24227" y="271690"/>
                </a:lnTo>
                <a:lnTo>
                  <a:pt x="54511" y="310473"/>
                </a:lnTo>
                <a:lnTo>
                  <a:pt x="94191" y="340064"/>
                </a:lnTo>
                <a:lnTo>
                  <a:pt x="138889" y="357819"/>
                </a:lnTo>
                <a:lnTo>
                  <a:pt x="186097" y="363737"/>
                </a:lnTo>
                <a:lnTo>
                  <a:pt x="233306" y="357819"/>
                </a:lnTo>
                <a:lnTo>
                  <a:pt x="278008" y="340064"/>
                </a:lnTo>
                <a:lnTo>
                  <a:pt x="317693" y="310473"/>
                </a:lnTo>
                <a:lnTo>
                  <a:pt x="347972" y="271690"/>
                </a:lnTo>
                <a:lnTo>
                  <a:pt x="366139" y="228004"/>
                </a:lnTo>
                <a:lnTo>
                  <a:pt x="372195" y="181868"/>
                </a:lnTo>
                <a:lnTo>
                  <a:pt x="366139" y="135733"/>
                </a:lnTo>
                <a:lnTo>
                  <a:pt x="347972" y="92051"/>
                </a:lnTo>
                <a:lnTo>
                  <a:pt x="317693" y="53273"/>
                </a:lnTo>
                <a:lnTo>
                  <a:pt x="278008" y="23677"/>
                </a:lnTo>
                <a:lnTo>
                  <a:pt x="233306" y="5919"/>
                </a:lnTo>
                <a:lnTo>
                  <a:pt x="186097" y="0"/>
                </a:lnTo>
                <a:close/>
              </a:path>
            </a:pathLst>
          </a:custGeom>
          <a:solidFill>
            <a:srgbClr val="00C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63EBF16F-5406-43FF-B569-D2033CF11D3D}"/>
              </a:ext>
            </a:extLst>
          </p:cNvPr>
          <p:cNvSpPr/>
          <p:nvPr/>
        </p:nvSpPr>
        <p:spPr>
          <a:xfrm>
            <a:off x="4616336" y="2040403"/>
            <a:ext cx="372745" cy="363855"/>
          </a:xfrm>
          <a:custGeom>
            <a:avLst/>
            <a:gdLst/>
            <a:ahLst/>
            <a:cxnLst/>
            <a:rect l="l" t="t" r="r" b="b"/>
            <a:pathLst>
              <a:path w="372745" h="363855">
                <a:moveTo>
                  <a:pt x="317689" y="53268"/>
                </a:moveTo>
                <a:lnTo>
                  <a:pt x="347970" y="92050"/>
                </a:lnTo>
                <a:lnTo>
                  <a:pt x="366139" y="135734"/>
                </a:lnTo>
                <a:lnTo>
                  <a:pt x="372196" y="181871"/>
                </a:lnTo>
                <a:lnTo>
                  <a:pt x="366139" y="228007"/>
                </a:lnTo>
                <a:lnTo>
                  <a:pt x="347970" y="271691"/>
                </a:lnTo>
                <a:lnTo>
                  <a:pt x="317689" y="310473"/>
                </a:lnTo>
                <a:lnTo>
                  <a:pt x="278006" y="340067"/>
                </a:lnTo>
                <a:lnTo>
                  <a:pt x="233306" y="357823"/>
                </a:lnTo>
                <a:lnTo>
                  <a:pt x="186098" y="363742"/>
                </a:lnTo>
                <a:lnTo>
                  <a:pt x="138889" y="357823"/>
                </a:lnTo>
                <a:lnTo>
                  <a:pt x="94189" y="340067"/>
                </a:lnTo>
                <a:lnTo>
                  <a:pt x="54506" y="310473"/>
                </a:lnTo>
                <a:lnTo>
                  <a:pt x="24225" y="271691"/>
                </a:lnTo>
                <a:lnTo>
                  <a:pt x="6056" y="228007"/>
                </a:lnTo>
                <a:lnTo>
                  <a:pt x="0" y="181871"/>
                </a:lnTo>
                <a:lnTo>
                  <a:pt x="6056" y="135734"/>
                </a:lnTo>
                <a:lnTo>
                  <a:pt x="24225" y="92050"/>
                </a:lnTo>
                <a:lnTo>
                  <a:pt x="54506" y="53268"/>
                </a:lnTo>
                <a:lnTo>
                  <a:pt x="94189" y="23675"/>
                </a:lnTo>
                <a:lnTo>
                  <a:pt x="138889" y="5918"/>
                </a:lnTo>
                <a:lnTo>
                  <a:pt x="186098" y="0"/>
                </a:lnTo>
                <a:lnTo>
                  <a:pt x="233306" y="5918"/>
                </a:lnTo>
                <a:lnTo>
                  <a:pt x="278006" y="23675"/>
                </a:lnTo>
                <a:lnTo>
                  <a:pt x="317689" y="53268"/>
                </a:lnTo>
                <a:close/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3C484E42-3899-4FA9-9804-537E8E24C00A}"/>
              </a:ext>
            </a:extLst>
          </p:cNvPr>
          <p:cNvSpPr/>
          <p:nvPr/>
        </p:nvSpPr>
        <p:spPr>
          <a:xfrm>
            <a:off x="2896093" y="2040406"/>
            <a:ext cx="372745" cy="363855"/>
          </a:xfrm>
          <a:custGeom>
            <a:avLst/>
            <a:gdLst/>
            <a:ahLst/>
            <a:cxnLst/>
            <a:rect l="l" t="t" r="r" b="b"/>
            <a:pathLst>
              <a:path w="372744" h="363855">
                <a:moveTo>
                  <a:pt x="186096" y="0"/>
                </a:moveTo>
                <a:lnTo>
                  <a:pt x="138889" y="5919"/>
                </a:lnTo>
                <a:lnTo>
                  <a:pt x="94191" y="23677"/>
                </a:lnTo>
                <a:lnTo>
                  <a:pt x="54511" y="53273"/>
                </a:lnTo>
                <a:lnTo>
                  <a:pt x="24227" y="92051"/>
                </a:lnTo>
                <a:lnTo>
                  <a:pt x="6056" y="135733"/>
                </a:lnTo>
                <a:lnTo>
                  <a:pt x="0" y="181868"/>
                </a:lnTo>
                <a:lnTo>
                  <a:pt x="6056" y="228004"/>
                </a:lnTo>
                <a:lnTo>
                  <a:pt x="24227" y="271690"/>
                </a:lnTo>
                <a:lnTo>
                  <a:pt x="54511" y="310473"/>
                </a:lnTo>
                <a:lnTo>
                  <a:pt x="94191" y="340064"/>
                </a:lnTo>
                <a:lnTo>
                  <a:pt x="138889" y="357819"/>
                </a:lnTo>
                <a:lnTo>
                  <a:pt x="186096" y="363737"/>
                </a:lnTo>
                <a:lnTo>
                  <a:pt x="233303" y="357819"/>
                </a:lnTo>
                <a:lnTo>
                  <a:pt x="278001" y="340064"/>
                </a:lnTo>
                <a:lnTo>
                  <a:pt x="317680" y="310473"/>
                </a:lnTo>
                <a:lnTo>
                  <a:pt x="347965" y="271690"/>
                </a:lnTo>
                <a:lnTo>
                  <a:pt x="366135" y="228004"/>
                </a:lnTo>
                <a:lnTo>
                  <a:pt x="372192" y="181868"/>
                </a:lnTo>
                <a:lnTo>
                  <a:pt x="366135" y="135733"/>
                </a:lnTo>
                <a:lnTo>
                  <a:pt x="347965" y="92051"/>
                </a:lnTo>
                <a:lnTo>
                  <a:pt x="317680" y="53273"/>
                </a:lnTo>
                <a:lnTo>
                  <a:pt x="278001" y="23677"/>
                </a:lnTo>
                <a:lnTo>
                  <a:pt x="233303" y="5919"/>
                </a:lnTo>
                <a:lnTo>
                  <a:pt x="186096" y="0"/>
                </a:lnTo>
                <a:close/>
              </a:path>
            </a:pathLst>
          </a:custGeom>
          <a:solidFill>
            <a:srgbClr val="00C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5">
            <a:extLst>
              <a:ext uri="{FF2B5EF4-FFF2-40B4-BE49-F238E27FC236}">
                <a16:creationId xmlns:a16="http://schemas.microsoft.com/office/drawing/2014/main" id="{1B3A55B7-F365-47B5-81DF-1DBBD13A0CA1}"/>
              </a:ext>
            </a:extLst>
          </p:cNvPr>
          <p:cNvSpPr/>
          <p:nvPr/>
        </p:nvSpPr>
        <p:spPr>
          <a:xfrm>
            <a:off x="2896096" y="2040403"/>
            <a:ext cx="372745" cy="363855"/>
          </a:xfrm>
          <a:custGeom>
            <a:avLst/>
            <a:gdLst/>
            <a:ahLst/>
            <a:cxnLst/>
            <a:rect l="l" t="t" r="r" b="b"/>
            <a:pathLst>
              <a:path w="372744" h="363855">
                <a:moveTo>
                  <a:pt x="317689" y="53268"/>
                </a:moveTo>
                <a:lnTo>
                  <a:pt x="347970" y="92050"/>
                </a:lnTo>
                <a:lnTo>
                  <a:pt x="366139" y="135734"/>
                </a:lnTo>
                <a:lnTo>
                  <a:pt x="372196" y="181871"/>
                </a:lnTo>
                <a:lnTo>
                  <a:pt x="366139" y="228007"/>
                </a:lnTo>
                <a:lnTo>
                  <a:pt x="347970" y="271691"/>
                </a:lnTo>
                <a:lnTo>
                  <a:pt x="317689" y="310473"/>
                </a:lnTo>
                <a:lnTo>
                  <a:pt x="278006" y="340067"/>
                </a:lnTo>
                <a:lnTo>
                  <a:pt x="233306" y="357823"/>
                </a:lnTo>
                <a:lnTo>
                  <a:pt x="186098" y="363742"/>
                </a:lnTo>
                <a:lnTo>
                  <a:pt x="138889" y="357823"/>
                </a:lnTo>
                <a:lnTo>
                  <a:pt x="94189" y="340067"/>
                </a:lnTo>
                <a:lnTo>
                  <a:pt x="54506" y="310473"/>
                </a:lnTo>
                <a:lnTo>
                  <a:pt x="24225" y="271691"/>
                </a:lnTo>
                <a:lnTo>
                  <a:pt x="6056" y="228007"/>
                </a:lnTo>
                <a:lnTo>
                  <a:pt x="0" y="181871"/>
                </a:lnTo>
                <a:lnTo>
                  <a:pt x="6056" y="135734"/>
                </a:lnTo>
                <a:lnTo>
                  <a:pt x="24225" y="92050"/>
                </a:lnTo>
                <a:lnTo>
                  <a:pt x="54506" y="53268"/>
                </a:lnTo>
                <a:lnTo>
                  <a:pt x="94189" y="23675"/>
                </a:lnTo>
                <a:lnTo>
                  <a:pt x="138889" y="5918"/>
                </a:lnTo>
                <a:lnTo>
                  <a:pt x="186098" y="0"/>
                </a:lnTo>
                <a:lnTo>
                  <a:pt x="233306" y="5918"/>
                </a:lnTo>
                <a:lnTo>
                  <a:pt x="278006" y="23675"/>
                </a:lnTo>
                <a:lnTo>
                  <a:pt x="317689" y="53268"/>
                </a:lnTo>
                <a:close/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6">
            <a:extLst>
              <a:ext uri="{FF2B5EF4-FFF2-40B4-BE49-F238E27FC236}">
                <a16:creationId xmlns:a16="http://schemas.microsoft.com/office/drawing/2014/main" id="{A2C860B4-BB20-4140-AB32-9C05E695FF24}"/>
              </a:ext>
            </a:extLst>
          </p:cNvPr>
          <p:cNvSpPr/>
          <p:nvPr/>
        </p:nvSpPr>
        <p:spPr>
          <a:xfrm>
            <a:off x="4842593" y="5005679"/>
            <a:ext cx="372745" cy="363855"/>
          </a:xfrm>
          <a:custGeom>
            <a:avLst/>
            <a:gdLst/>
            <a:ahLst/>
            <a:cxnLst/>
            <a:rect l="l" t="t" r="r" b="b"/>
            <a:pathLst>
              <a:path w="372745" h="363854">
                <a:moveTo>
                  <a:pt x="186097" y="0"/>
                </a:moveTo>
                <a:lnTo>
                  <a:pt x="138888" y="5919"/>
                </a:lnTo>
                <a:lnTo>
                  <a:pt x="94187" y="23677"/>
                </a:lnTo>
                <a:lnTo>
                  <a:pt x="54502" y="53273"/>
                </a:lnTo>
                <a:lnTo>
                  <a:pt x="24223" y="92056"/>
                </a:lnTo>
                <a:lnTo>
                  <a:pt x="6055" y="135742"/>
                </a:lnTo>
                <a:lnTo>
                  <a:pt x="0" y="181878"/>
                </a:lnTo>
                <a:lnTo>
                  <a:pt x="6055" y="228013"/>
                </a:lnTo>
                <a:lnTo>
                  <a:pt x="24223" y="271695"/>
                </a:lnTo>
                <a:lnTo>
                  <a:pt x="54502" y="310473"/>
                </a:lnTo>
                <a:lnTo>
                  <a:pt x="94187" y="340070"/>
                </a:lnTo>
                <a:lnTo>
                  <a:pt x="138888" y="357827"/>
                </a:lnTo>
                <a:lnTo>
                  <a:pt x="186097" y="363747"/>
                </a:lnTo>
                <a:lnTo>
                  <a:pt x="233305" y="357827"/>
                </a:lnTo>
                <a:lnTo>
                  <a:pt x="278004" y="340070"/>
                </a:lnTo>
                <a:lnTo>
                  <a:pt x="317684" y="310473"/>
                </a:lnTo>
                <a:lnTo>
                  <a:pt x="347968" y="271695"/>
                </a:lnTo>
                <a:lnTo>
                  <a:pt x="366138" y="228013"/>
                </a:lnTo>
                <a:lnTo>
                  <a:pt x="372195" y="181878"/>
                </a:lnTo>
                <a:lnTo>
                  <a:pt x="366138" y="135742"/>
                </a:lnTo>
                <a:lnTo>
                  <a:pt x="347968" y="92056"/>
                </a:lnTo>
                <a:lnTo>
                  <a:pt x="317684" y="53273"/>
                </a:lnTo>
                <a:lnTo>
                  <a:pt x="278004" y="23677"/>
                </a:lnTo>
                <a:lnTo>
                  <a:pt x="233305" y="5919"/>
                </a:lnTo>
                <a:lnTo>
                  <a:pt x="186097" y="0"/>
                </a:lnTo>
                <a:close/>
              </a:path>
            </a:pathLst>
          </a:custGeom>
          <a:solidFill>
            <a:srgbClr val="00C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7">
            <a:extLst>
              <a:ext uri="{FF2B5EF4-FFF2-40B4-BE49-F238E27FC236}">
                <a16:creationId xmlns:a16="http://schemas.microsoft.com/office/drawing/2014/main" id="{2AE4EA51-2C87-4878-B5F8-820D03F2B376}"/>
              </a:ext>
            </a:extLst>
          </p:cNvPr>
          <p:cNvSpPr/>
          <p:nvPr/>
        </p:nvSpPr>
        <p:spPr>
          <a:xfrm>
            <a:off x="4842587" y="5005688"/>
            <a:ext cx="372745" cy="363855"/>
          </a:xfrm>
          <a:custGeom>
            <a:avLst/>
            <a:gdLst/>
            <a:ahLst/>
            <a:cxnLst/>
            <a:rect l="l" t="t" r="r" b="b"/>
            <a:pathLst>
              <a:path w="372745" h="363854">
                <a:moveTo>
                  <a:pt x="317689" y="53268"/>
                </a:moveTo>
                <a:lnTo>
                  <a:pt x="347970" y="92050"/>
                </a:lnTo>
                <a:lnTo>
                  <a:pt x="366139" y="135734"/>
                </a:lnTo>
                <a:lnTo>
                  <a:pt x="372196" y="181871"/>
                </a:lnTo>
                <a:lnTo>
                  <a:pt x="366139" y="228007"/>
                </a:lnTo>
                <a:lnTo>
                  <a:pt x="347970" y="271691"/>
                </a:lnTo>
                <a:lnTo>
                  <a:pt x="317689" y="310473"/>
                </a:lnTo>
                <a:lnTo>
                  <a:pt x="278006" y="340067"/>
                </a:lnTo>
                <a:lnTo>
                  <a:pt x="233306" y="357823"/>
                </a:lnTo>
                <a:lnTo>
                  <a:pt x="186098" y="363742"/>
                </a:lnTo>
                <a:lnTo>
                  <a:pt x="138889" y="357823"/>
                </a:lnTo>
                <a:lnTo>
                  <a:pt x="94189" y="340067"/>
                </a:lnTo>
                <a:lnTo>
                  <a:pt x="54506" y="310473"/>
                </a:lnTo>
                <a:lnTo>
                  <a:pt x="24225" y="271691"/>
                </a:lnTo>
                <a:lnTo>
                  <a:pt x="6056" y="228007"/>
                </a:lnTo>
                <a:lnTo>
                  <a:pt x="0" y="181871"/>
                </a:lnTo>
                <a:lnTo>
                  <a:pt x="6056" y="135734"/>
                </a:lnTo>
                <a:lnTo>
                  <a:pt x="24225" y="92050"/>
                </a:lnTo>
                <a:lnTo>
                  <a:pt x="54506" y="53268"/>
                </a:lnTo>
                <a:lnTo>
                  <a:pt x="94189" y="23675"/>
                </a:lnTo>
                <a:lnTo>
                  <a:pt x="138889" y="5918"/>
                </a:lnTo>
                <a:lnTo>
                  <a:pt x="186098" y="0"/>
                </a:lnTo>
                <a:lnTo>
                  <a:pt x="233306" y="5918"/>
                </a:lnTo>
                <a:lnTo>
                  <a:pt x="278006" y="23675"/>
                </a:lnTo>
                <a:lnTo>
                  <a:pt x="317689" y="53268"/>
                </a:lnTo>
                <a:close/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8">
            <a:extLst>
              <a:ext uri="{FF2B5EF4-FFF2-40B4-BE49-F238E27FC236}">
                <a16:creationId xmlns:a16="http://schemas.microsoft.com/office/drawing/2014/main" id="{3EEE4252-8122-4C62-ACC2-6B2713B12247}"/>
              </a:ext>
            </a:extLst>
          </p:cNvPr>
          <p:cNvSpPr txBox="1"/>
          <p:nvPr/>
        </p:nvSpPr>
        <p:spPr>
          <a:xfrm>
            <a:off x="2946400" y="2096994"/>
            <a:ext cx="23749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500">
              <a:latin typeface="Arial"/>
              <a:cs typeface="Arial"/>
            </a:endParaRPr>
          </a:p>
        </p:txBody>
      </p:sp>
      <p:sp>
        <p:nvSpPr>
          <p:cNvPr id="52" name="object 19">
            <a:extLst>
              <a:ext uri="{FF2B5EF4-FFF2-40B4-BE49-F238E27FC236}">
                <a16:creationId xmlns:a16="http://schemas.microsoft.com/office/drawing/2014/main" id="{2B355A33-B44C-4EAA-A690-5C364C9D4B0F}"/>
              </a:ext>
            </a:extLst>
          </p:cNvPr>
          <p:cNvSpPr txBox="1"/>
          <p:nvPr/>
        </p:nvSpPr>
        <p:spPr>
          <a:xfrm>
            <a:off x="3873501" y="1906494"/>
            <a:ext cx="13144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dirty="0">
                <a:solidFill>
                  <a:srgbClr val="00C6B5"/>
                </a:solidFill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53" name="object 20">
            <a:extLst>
              <a:ext uri="{FF2B5EF4-FFF2-40B4-BE49-F238E27FC236}">
                <a16:creationId xmlns:a16="http://schemas.microsoft.com/office/drawing/2014/main" id="{9096A878-2168-4DE4-95D4-8542C2AA81F0}"/>
              </a:ext>
            </a:extLst>
          </p:cNvPr>
          <p:cNvSpPr txBox="1"/>
          <p:nvPr/>
        </p:nvSpPr>
        <p:spPr>
          <a:xfrm>
            <a:off x="4737101" y="2096994"/>
            <a:ext cx="13144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54" name="object 21">
            <a:extLst>
              <a:ext uri="{FF2B5EF4-FFF2-40B4-BE49-F238E27FC236}">
                <a16:creationId xmlns:a16="http://schemas.microsoft.com/office/drawing/2014/main" id="{AFAE57E0-AD29-47CB-B0DA-FB3C5D1A7B70}"/>
              </a:ext>
            </a:extLst>
          </p:cNvPr>
          <p:cNvSpPr/>
          <p:nvPr/>
        </p:nvSpPr>
        <p:spPr>
          <a:xfrm>
            <a:off x="3750393" y="5365276"/>
            <a:ext cx="372745" cy="363855"/>
          </a:xfrm>
          <a:custGeom>
            <a:avLst/>
            <a:gdLst/>
            <a:ahLst/>
            <a:cxnLst/>
            <a:rect l="l" t="t" r="r" b="b"/>
            <a:pathLst>
              <a:path w="372744" h="363854">
                <a:moveTo>
                  <a:pt x="186097" y="0"/>
                </a:moveTo>
                <a:lnTo>
                  <a:pt x="138888" y="5918"/>
                </a:lnTo>
                <a:lnTo>
                  <a:pt x="94187" y="23672"/>
                </a:lnTo>
                <a:lnTo>
                  <a:pt x="54502" y="53263"/>
                </a:lnTo>
                <a:lnTo>
                  <a:pt x="24223" y="92047"/>
                </a:lnTo>
                <a:lnTo>
                  <a:pt x="6055" y="135733"/>
                </a:lnTo>
                <a:lnTo>
                  <a:pt x="0" y="181870"/>
                </a:lnTo>
                <a:lnTo>
                  <a:pt x="6055" y="228007"/>
                </a:lnTo>
                <a:lnTo>
                  <a:pt x="24223" y="271693"/>
                </a:lnTo>
                <a:lnTo>
                  <a:pt x="54502" y="310476"/>
                </a:lnTo>
                <a:lnTo>
                  <a:pt x="94187" y="340067"/>
                </a:lnTo>
                <a:lnTo>
                  <a:pt x="138888" y="357822"/>
                </a:lnTo>
                <a:lnTo>
                  <a:pt x="186097" y="363740"/>
                </a:lnTo>
                <a:lnTo>
                  <a:pt x="233305" y="357822"/>
                </a:lnTo>
                <a:lnTo>
                  <a:pt x="278004" y="340067"/>
                </a:lnTo>
                <a:lnTo>
                  <a:pt x="317684" y="310476"/>
                </a:lnTo>
                <a:lnTo>
                  <a:pt x="347968" y="271693"/>
                </a:lnTo>
                <a:lnTo>
                  <a:pt x="366138" y="228007"/>
                </a:lnTo>
                <a:lnTo>
                  <a:pt x="372195" y="181870"/>
                </a:lnTo>
                <a:lnTo>
                  <a:pt x="366138" y="135733"/>
                </a:lnTo>
                <a:lnTo>
                  <a:pt x="347968" y="92047"/>
                </a:lnTo>
                <a:lnTo>
                  <a:pt x="317684" y="53263"/>
                </a:lnTo>
                <a:lnTo>
                  <a:pt x="278004" y="23672"/>
                </a:lnTo>
                <a:lnTo>
                  <a:pt x="233305" y="5918"/>
                </a:lnTo>
                <a:lnTo>
                  <a:pt x="1860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2">
            <a:extLst>
              <a:ext uri="{FF2B5EF4-FFF2-40B4-BE49-F238E27FC236}">
                <a16:creationId xmlns:a16="http://schemas.microsoft.com/office/drawing/2014/main" id="{066F5D93-BA01-4501-8B8D-E6F526F365FC}"/>
              </a:ext>
            </a:extLst>
          </p:cNvPr>
          <p:cNvSpPr/>
          <p:nvPr/>
        </p:nvSpPr>
        <p:spPr>
          <a:xfrm>
            <a:off x="3750399" y="5365276"/>
            <a:ext cx="372745" cy="363855"/>
          </a:xfrm>
          <a:custGeom>
            <a:avLst/>
            <a:gdLst/>
            <a:ahLst/>
            <a:cxnLst/>
            <a:rect l="l" t="t" r="r" b="b"/>
            <a:pathLst>
              <a:path w="372744" h="363854">
                <a:moveTo>
                  <a:pt x="317689" y="53268"/>
                </a:moveTo>
                <a:lnTo>
                  <a:pt x="347970" y="92050"/>
                </a:lnTo>
                <a:lnTo>
                  <a:pt x="366139" y="135734"/>
                </a:lnTo>
                <a:lnTo>
                  <a:pt x="372196" y="181871"/>
                </a:lnTo>
                <a:lnTo>
                  <a:pt x="366139" y="228007"/>
                </a:lnTo>
                <a:lnTo>
                  <a:pt x="347970" y="271691"/>
                </a:lnTo>
                <a:lnTo>
                  <a:pt x="317689" y="310473"/>
                </a:lnTo>
                <a:lnTo>
                  <a:pt x="278006" y="340067"/>
                </a:lnTo>
                <a:lnTo>
                  <a:pt x="233306" y="357823"/>
                </a:lnTo>
                <a:lnTo>
                  <a:pt x="186098" y="363742"/>
                </a:lnTo>
                <a:lnTo>
                  <a:pt x="138889" y="357823"/>
                </a:lnTo>
                <a:lnTo>
                  <a:pt x="94189" y="340067"/>
                </a:lnTo>
                <a:lnTo>
                  <a:pt x="54506" y="310473"/>
                </a:lnTo>
                <a:lnTo>
                  <a:pt x="24225" y="271691"/>
                </a:lnTo>
                <a:lnTo>
                  <a:pt x="6056" y="228007"/>
                </a:lnTo>
                <a:lnTo>
                  <a:pt x="0" y="181871"/>
                </a:lnTo>
                <a:lnTo>
                  <a:pt x="6056" y="135734"/>
                </a:lnTo>
                <a:lnTo>
                  <a:pt x="24225" y="92050"/>
                </a:lnTo>
                <a:lnTo>
                  <a:pt x="54506" y="53268"/>
                </a:lnTo>
                <a:lnTo>
                  <a:pt x="94189" y="23675"/>
                </a:lnTo>
                <a:lnTo>
                  <a:pt x="138889" y="5918"/>
                </a:lnTo>
                <a:lnTo>
                  <a:pt x="186098" y="0"/>
                </a:lnTo>
                <a:lnTo>
                  <a:pt x="233306" y="5918"/>
                </a:lnTo>
                <a:lnTo>
                  <a:pt x="278006" y="23675"/>
                </a:lnTo>
                <a:lnTo>
                  <a:pt x="317689" y="53268"/>
                </a:lnTo>
                <a:close/>
              </a:path>
            </a:pathLst>
          </a:custGeom>
          <a:ln w="12700">
            <a:solidFill>
              <a:srgbClr val="00A29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3">
            <a:extLst>
              <a:ext uri="{FF2B5EF4-FFF2-40B4-BE49-F238E27FC236}">
                <a16:creationId xmlns:a16="http://schemas.microsoft.com/office/drawing/2014/main" id="{B81FF045-D575-44EA-8AEB-A48D9E9C09AE}"/>
              </a:ext>
            </a:extLst>
          </p:cNvPr>
          <p:cNvSpPr/>
          <p:nvPr/>
        </p:nvSpPr>
        <p:spPr>
          <a:xfrm>
            <a:off x="2896093" y="5177586"/>
            <a:ext cx="372745" cy="363855"/>
          </a:xfrm>
          <a:custGeom>
            <a:avLst/>
            <a:gdLst/>
            <a:ahLst/>
            <a:cxnLst/>
            <a:rect l="l" t="t" r="r" b="b"/>
            <a:pathLst>
              <a:path w="372744" h="363854">
                <a:moveTo>
                  <a:pt x="186096" y="0"/>
                </a:moveTo>
                <a:lnTo>
                  <a:pt x="138889" y="5919"/>
                </a:lnTo>
                <a:lnTo>
                  <a:pt x="94191" y="23677"/>
                </a:lnTo>
                <a:lnTo>
                  <a:pt x="54511" y="53273"/>
                </a:lnTo>
                <a:lnTo>
                  <a:pt x="24227" y="92051"/>
                </a:lnTo>
                <a:lnTo>
                  <a:pt x="6056" y="135733"/>
                </a:lnTo>
                <a:lnTo>
                  <a:pt x="0" y="181868"/>
                </a:lnTo>
                <a:lnTo>
                  <a:pt x="6056" y="228004"/>
                </a:lnTo>
                <a:lnTo>
                  <a:pt x="24227" y="271690"/>
                </a:lnTo>
                <a:lnTo>
                  <a:pt x="54511" y="310473"/>
                </a:lnTo>
                <a:lnTo>
                  <a:pt x="94191" y="340064"/>
                </a:lnTo>
                <a:lnTo>
                  <a:pt x="138889" y="357819"/>
                </a:lnTo>
                <a:lnTo>
                  <a:pt x="186096" y="363737"/>
                </a:lnTo>
                <a:lnTo>
                  <a:pt x="233303" y="357819"/>
                </a:lnTo>
                <a:lnTo>
                  <a:pt x="278001" y="340064"/>
                </a:lnTo>
                <a:lnTo>
                  <a:pt x="317680" y="310473"/>
                </a:lnTo>
                <a:lnTo>
                  <a:pt x="347965" y="271690"/>
                </a:lnTo>
                <a:lnTo>
                  <a:pt x="366135" y="228004"/>
                </a:lnTo>
                <a:lnTo>
                  <a:pt x="372192" y="181868"/>
                </a:lnTo>
                <a:lnTo>
                  <a:pt x="366135" y="135733"/>
                </a:lnTo>
                <a:lnTo>
                  <a:pt x="347965" y="92051"/>
                </a:lnTo>
                <a:lnTo>
                  <a:pt x="317680" y="53273"/>
                </a:lnTo>
                <a:lnTo>
                  <a:pt x="278001" y="23677"/>
                </a:lnTo>
                <a:lnTo>
                  <a:pt x="233303" y="5919"/>
                </a:lnTo>
                <a:lnTo>
                  <a:pt x="1860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4">
            <a:extLst>
              <a:ext uri="{FF2B5EF4-FFF2-40B4-BE49-F238E27FC236}">
                <a16:creationId xmlns:a16="http://schemas.microsoft.com/office/drawing/2014/main" id="{7DA6C975-91A4-4026-8501-C2C3FD8F0D05}"/>
              </a:ext>
            </a:extLst>
          </p:cNvPr>
          <p:cNvSpPr/>
          <p:nvPr/>
        </p:nvSpPr>
        <p:spPr>
          <a:xfrm>
            <a:off x="2896096" y="5177583"/>
            <a:ext cx="372745" cy="363855"/>
          </a:xfrm>
          <a:custGeom>
            <a:avLst/>
            <a:gdLst/>
            <a:ahLst/>
            <a:cxnLst/>
            <a:rect l="l" t="t" r="r" b="b"/>
            <a:pathLst>
              <a:path w="372744" h="363854">
                <a:moveTo>
                  <a:pt x="317689" y="53268"/>
                </a:moveTo>
                <a:lnTo>
                  <a:pt x="347970" y="92050"/>
                </a:lnTo>
                <a:lnTo>
                  <a:pt x="366139" y="135734"/>
                </a:lnTo>
                <a:lnTo>
                  <a:pt x="372196" y="181871"/>
                </a:lnTo>
                <a:lnTo>
                  <a:pt x="366139" y="228007"/>
                </a:lnTo>
                <a:lnTo>
                  <a:pt x="347970" y="271691"/>
                </a:lnTo>
                <a:lnTo>
                  <a:pt x="317689" y="310473"/>
                </a:lnTo>
                <a:lnTo>
                  <a:pt x="278006" y="340067"/>
                </a:lnTo>
                <a:lnTo>
                  <a:pt x="233306" y="357823"/>
                </a:lnTo>
                <a:lnTo>
                  <a:pt x="186098" y="363742"/>
                </a:lnTo>
                <a:lnTo>
                  <a:pt x="138889" y="357823"/>
                </a:lnTo>
                <a:lnTo>
                  <a:pt x="94189" y="340067"/>
                </a:lnTo>
                <a:lnTo>
                  <a:pt x="54506" y="310473"/>
                </a:lnTo>
                <a:lnTo>
                  <a:pt x="24225" y="271691"/>
                </a:lnTo>
                <a:lnTo>
                  <a:pt x="6056" y="228007"/>
                </a:lnTo>
                <a:lnTo>
                  <a:pt x="0" y="181871"/>
                </a:lnTo>
                <a:lnTo>
                  <a:pt x="6056" y="135734"/>
                </a:lnTo>
                <a:lnTo>
                  <a:pt x="24225" y="92050"/>
                </a:lnTo>
                <a:lnTo>
                  <a:pt x="54506" y="53268"/>
                </a:lnTo>
                <a:lnTo>
                  <a:pt x="94189" y="23675"/>
                </a:lnTo>
                <a:lnTo>
                  <a:pt x="138889" y="5918"/>
                </a:lnTo>
                <a:lnTo>
                  <a:pt x="186098" y="0"/>
                </a:lnTo>
                <a:lnTo>
                  <a:pt x="233306" y="5918"/>
                </a:lnTo>
                <a:lnTo>
                  <a:pt x="278006" y="23675"/>
                </a:lnTo>
                <a:lnTo>
                  <a:pt x="317689" y="53268"/>
                </a:lnTo>
                <a:close/>
              </a:path>
            </a:pathLst>
          </a:custGeom>
          <a:ln w="12700">
            <a:solidFill>
              <a:srgbClr val="00A29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5">
            <a:extLst>
              <a:ext uri="{FF2B5EF4-FFF2-40B4-BE49-F238E27FC236}">
                <a16:creationId xmlns:a16="http://schemas.microsoft.com/office/drawing/2014/main" id="{3C5B9B76-70B5-42B0-A8F7-6A101A57627C}"/>
              </a:ext>
            </a:extLst>
          </p:cNvPr>
          <p:cNvSpPr/>
          <p:nvPr/>
        </p:nvSpPr>
        <p:spPr>
          <a:xfrm>
            <a:off x="2065326" y="4210671"/>
            <a:ext cx="372745" cy="363855"/>
          </a:xfrm>
          <a:custGeom>
            <a:avLst/>
            <a:gdLst/>
            <a:ahLst/>
            <a:cxnLst/>
            <a:rect l="l" t="t" r="r" b="b"/>
            <a:pathLst>
              <a:path w="372744" h="363854">
                <a:moveTo>
                  <a:pt x="186098" y="0"/>
                </a:moveTo>
                <a:lnTo>
                  <a:pt x="138890" y="5919"/>
                </a:lnTo>
                <a:lnTo>
                  <a:pt x="94190" y="23677"/>
                </a:lnTo>
                <a:lnTo>
                  <a:pt x="54506" y="53273"/>
                </a:lnTo>
                <a:lnTo>
                  <a:pt x="24225" y="92052"/>
                </a:lnTo>
                <a:lnTo>
                  <a:pt x="6056" y="135736"/>
                </a:lnTo>
                <a:lnTo>
                  <a:pt x="0" y="181873"/>
                </a:lnTo>
                <a:lnTo>
                  <a:pt x="6056" y="228010"/>
                </a:lnTo>
                <a:lnTo>
                  <a:pt x="24225" y="271694"/>
                </a:lnTo>
                <a:lnTo>
                  <a:pt x="54506" y="310473"/>
                </a:lnTo>
                <a:lnTo>
                  <a:pt x="94190" y="340070"/>
                </a:lnTo>
                <a:lnTo>
                  <a:pt x="138890" y="357827"/>
                </a:lnTo>
                <a:lnTo>
                  <a:pt x="186098" y="363747"/>
                </a:lnTo>
                <a:lnTo>
                  <a:pt x="233307" y="357827"/>
                </a:lnTo>
                <a:lnTo>
                  <a:pt x="278007" y="340070"/>
                </a:lnTo>
                <a:lnTo>
                  <a:pt x="317690" y="310473"/>
                </a:lnTo>
                <a:lnTo>
                  <a:pt x="347971" y="271694"/>
                </a:lnTo>
                <a:lnTo>
                  <a:pt x="366140" y="228010"/>
                </a:lnTo>
                <a:lnTo>
                  <a:pt x="372196" y="181873"/>
                </a:lnTo>
                <a:lnTo>
                  <a:pt x="366140" y="135736"/>
                </a:lnTo>
                <a:lnTo>
                  <a:pt x="347971" y="92052"/>
                </a:lnTo>
                <a:lnTo>
                  <a:pt x="317690" y="53273"/>
                </a:lnTo>
                <a:lnTo>
                  <a:pt x="278007" y="23677"/>
                </a:lnTo>
                <a:lnTo>
                  <a:pt x="233307" y="5919"/>
                </a:lnTo>
                <a:lnTo>
                  <a:pt x="1860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>
            <a:extLst>
              <a:ext uri="{FF2B5EF4-FFF2-40B4-BE49-F238E27FC236}">
                <a16:creationId xmlns:a16="http://schemas.microsoft.com/office/drawing/2014/main" id="{3FB1B75B-16F9-45BD-B463-D798A1E939EE}"/>
              </a:ext>
            </a:extLst>
          </p:cNvPr>
          <p:cNvSpPr/>
          <p:nvPr/>
        </p:nvSpPr>
        <p:spPr>
          <a:xfrm>
            <a:off x="2065327" y="4210668"/>
            <a:ext cx="372745" cy="363855"/>
          </a:xfrm>
          <a:custGeom>
            <a:avLst/>
            <a:gdLst/>
            <a:ahLst/>
            <a:cxnLst/>
            <a:rect l="l" t="t" r="r" b="b"/>
            <a:pathLst>
              <a:path w="372744" h="363854">
                <a:moveTo>
                  <a:pt x="317689" y="53268"/>
                </a:moveTo>
                <a:lnTo>
                  <a:pt x="347970" y="92050"/>
                </a:lnTo>
                <a:lnTo>
                  <a:pt x="366139" y="135734"/>
                </a:lnTo>
                <a:lnTo>
                  <a:pt x="372196" y="181871"/>
                </a:lnTo>
                <a:lnTo>
                  <a:pt x="366139" y="228007"/>
                </a:lnTo>
                <a:lnTo>
                  <a:pt x="347970" y="271691"/>
                </a:lnTo>
                <a:lnTo>
                  <a:pt x="317689" y="310473"/>
                </a:lnTo>
                <a:lnTo>
                  <a:pt x="278006" y="340067"/>
                </a:lnTo>
                <a:lnTo>
                  <a:pt x="233306" y="357823"/>
                </a:lnTo>
                <a:lnTo>
                  <a:pt x="186098" y="363742"/>
                </a:lnTo>
                <a:lnTo>
                  <a:pt x="138889" y="357823"/>
                </a:lnTo>
                <a:lnTo>
                  <a:pt x="94189" y="340067"/>
                </a:lnTo>
                <a:lnTo>
                  <a:pt x="54506" y="310473"/>
                </a:lnTo>
                <a:lnTo>
                  <a:pt x="24225" y="271691"/>
                </a:lnTo>
                <a:lnTo>
                  <a:pt x="6056" y="228007"/>
                </a:lnTo>
                <a:lnTo>
                  <a:pt x="0" y="181871"/>
                </a:lnTo>
                <a:lnTo>
                  <a:pt x="6056" y="135734"/>
                </a:lnTo>
                <a:lnTo>
                  <a:pt x="24225" y="92050"/>
                </a:lnTo>
                <a:lnTo>
                  <a:pt x="54506" y="53268"/>
                </a:lnTo>
                <a:lnTo>
                  <a:pt x="94189" y="23675"/>
                </a:lnTo>
                <a:lnTo>
                  <a:pt x="138889" y="5918"/>
                </a:lnTo>
                <a:lnTo>
                  <a:pt x="186098" y="0"/>
                </a:lnTo>
                <a:lnTo>
                  <a:pt x="233306" y="5918"/>
                </a:lnTo>
                <a:lnTo>
                  <a:pt x="278006" y="23675"/>
                </a:lnTo>
                <a:lnTo>
                  <a:pt x="317689" y="53268"/>
                </a:lnTo>
                <a:close/>
              </a:path>
            </a:pathLst>
          </a:custGeom>
          <a:ln w="12700">
            <a:solidFill>
              <a:srgbClr val="00A29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27">
            <a:extLst>
              <a:ext uri="{FF2B5EF4-FFF2-40B4-BE49-F238E27FC236}">
                <a16:creationId xmlns:a16="http://schemas.microsoft.com/office/drawing/2014/main" id="{39C94171-8099-442F-980A-B8E702177D3A}"/>
              </a:ext>
            </a:extLst>
          </p:cNvPr>
          <p:cNvSpPr/>
          <p:nvPr/>
        </p:nvSpPr>
        <p:spPr>
          <a:xfrm>
            <a:off x="5451713" y="2957613"/>
            <a:ext cx="372745" cy="363855"/>
          </a:xfrm>
          <a:custGeom>
            <a:avLst/>
            <a:gdLst/>
            <a:ahLst/>
            <a:cxnLst/>
            <a:rect l="l" t="t" r="r" b="b"/>
            <a:pathLst>
              <a:path w="372745" h="363855">
                <a:moveTo>
                  <a:pt x="186097" y="0"/>
                </a:moveTo>
                <a:lnTo>
                  <a:pt x="138889" y="5919"/>
                </a:lnTo>
                <a:lnTo>
                  <a:pt x="94191" y="23677"/>
                </a:lnTo>
                <a:lnTo>
                  <a:pt x="54511" y="53273"/>
                </a:lnTo>
                <a:lnTo>
                  <a:pt x="24227" y="92052"/>
                </a:lnTo>
                <a:lnTo>
                  <a:pt x="6056" y="135736"/>
                </a:lnTo>
                <a:lnTo>
                  <a:pt x="0" y="181873"/>
                </a:lnTo>
                <a:lnTo>
                  <a:pt x="6056" y="228010"/>
                </a:lnTo>
                <a:lnTo>
                  <a:pt x="24227" y="271694"/>
                </a:lnTo>
                <a:lnTo>
                  <a:pt x="54511" y="310473"/>
                </a:lnTo>
                <a:lnTo>
                  <a:pt x="94191" y="340070"/>
                </a:lnTo>
                <a:lnTo>
                  <a:pt x="138889" y="357827"/>
                </a:lnTo>
                <a:lnTo>
                  <a:pt x="186097" y="363747"/>
                </a:lnTo>
                <a:lnTo>
                  <a:pt x="233306" y="357827"/>
                </a:lnTo>
                <a:lnTo>
                  <a:pt x="278008" y="340070"/>
                </a:lnTo>
                <a:lnTo>
                  <a:pt x="317693" y="310473"/>
                </a:lnTo>
                <a:lnTo>
                  <a:pt x="347972" y="271694"/>
                </a:lnTo>
                <a:lnTo>
                  <a:pt x="366139" y="228010"/>
                </a:lnTo>
                <a:lnTo>
                  <a:pt x="372195" y="181873"/>
                </a:lnTo>
                <a:lnTo>
                  <a:pt x="366139" y="135736"/>
                </a:lnTo>
                <a:lnTo>
                  <a:pt x="347972" y="92052"/>
                </a:lnTo>
                <a:lnTo>
                  <a:pt x="317693" y="53273"/>
                </a:lnTo>
                <a:lnTo>
                  <a:pt x="278008" y="23677"/>
                </a:lnTo>
                <a:lnTo>
                  <a:pt x="233306" y="5919"/>
                </a:lnTo>
                <a:lnTo>
                  <a:pt x="1860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>
            <a:extLst>
              <a:ext uri="{FF2B5EF4-FFF2-40B4-BE49-F238E27FC236}">
                <a16:creationId xmlns:a16="http://schemas.microsoft.com/office/drawing/2014/main" id="{45A33D89-CB60-4C97-AECE-C62A12F52B4A}"/>
              </a:ext>
            </a:extLst>
          </p:cNvPr>
          <p:cNvSpPr/>
          <p:nvPr/>
        </p:nvSpPr>
        <p:spPr>
          <a:xfrm>
            <a:off x="5451717" y="2957610"/>
            <a:ext cx="372745" cy="363855"/>
          </a:xfrm>
          <a:custGeom>
            <a:avLst/>
            <a:gdLst/>
            <a:ahLst/>
            <a:cxnLst/>
            <a:rect l="l" t="t" r="r" b="b"/>
            <a:pathLst>
              <a:path w="372745" h="363855">
                <a:moveTo>
                  <a:pt x="317689" y="53268"/>
                </a:moveTo>
                <a:lnTo>
                  <a:pt x="347970" y="92050"/>
                </a:lnTo>
                <a:lnTo>
                  <a:pt x="366139" y="135734"/>
                </a:lnTo>
                <a:lnTo>
                  <a:pt x="372196" y="181871"/>
                </a:lnTo>
                <a:lnTo>
                  <a:pt x="366139" y="228007"/>
                </a:lnTo>
                <a:lnTo>
                  <a:pt x="347970" y="271691"/>
                </a:lnTo>
                <a:lnTo>
                  <a:pt x="317689" y="310473"/>
                </a:lnTo>
                <a:lnTo>
                  <a:pt x="278006" y="340067"/>
                </a:lnTo>
                <a:lnTo>
                  <a:pt x="233306" y="357823"/>
                </a:lnTo>
                <a:lnTo>
                  <a:pt x="186098" y="363742"/>
                </a:lnTo>
                <a:lnTo>
                  <a:pt x="138889" y="357823"/>
                </a:lnTo>
                <a:lnTo>
                  <a:pt x="94189" y="340067"/>
                </a:lnTo>
                <a:lnTo>
                  <a:pt x="54506" y="310473"/>
                </a:lnTo>
                <a:lnTo>
                  <a:pt x="24225" y="271691"/>
                </a:lnTo>
                <a:lnTo>
                  <a:pt x="6056" y="228007"/>
                </a:lnTo>
                <a:lnTo>
                  <a:pt x="0" y="181871"/>
                </a:lnTo>
                <a:lnTo>
                  <a:pt x="6056" y="135734"/>
                </a:lnTo>
                <a:lnTo>
                  <a:pt x="24225" y="92050"/>
                </a:lnTo>
                <a:lnTo>
                  <a:pt x="54506" y="53268"/>
                </a:lnTo>
                <a:lnTo>
                  <a:pt x="94189" y="23675"/>
                </a:lnTo>
                <a:lnTo>
                  <a:pt x="138889" y="5918"/>
                </a:lnTo>
                <a:lnTo>
                  <a:pt x="186098" y="0"/>
                </a:lnTo>
                <a:lnTo>
                  <a:pt x="233306" y="5918"/>
                </a:lnTo>
                <a:lnTo>
                  <a:pt x="278006" y="23675"/>
                </a:lnTo>
                <a:lnTo>
                  <a:pt x="317689" y="53268"/>
                </a:lnTo>
                <a:close/>
              </a:path>
            </a:pathLst>
          </a:custGeom>
          <a:ln w="12700">
            <a:solidFill>
              <a:srgbClr val="00A29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9">
            <a:extLst>
              <a:ext uri="{FF2B5EF4-FFF2-40B4-BE49-F238E27FC236}">
                <a16:creationId xmlns:a16="http://schemas.microsoft.com/office/drawing/2014/main" id="{742E0975-4E7F-4903-9EFE-FA63AF90F58C}"/>
              </a:ext>
            </a:extLst>
          </p:cNvPr>
          <p:cNvSpPr/>
          <p:nvPr/>
        </p:nvSpPr>
        <p:spPr>
          <a:xfrm>
            <a:off x="5451713" y="4260379"/>
            <a:ext cx="372745" cy="363855"/>
          </a:xfrm>
          <a:custGeom>
            <a:avLst/>
            <a:gdLst/>
            <a:ahLst/>
            <a:cxnLst/>
            <a:rect l="l" t="t" r="r" b="b"/>
            <a:pathLst>
              <a:path w="372745" h="363854">
                <a:moveTo>
                  <a:pt x="186097" y="0"/>
                </a:moveTo>
                <a:lnTo>
                  <a:pt x="138889" y="5919"/>
                </a:lnTo>
                <a:lnTo>
                  <a:pt x="94191" y="23677"/>
                </a:lnTo>
                <a:lnTo>
                  <a:pt x="54511" y="53273"/>
                </a:lnTo>
                <a:lnTo>
                  <a:pt x="24227" y="92051"/>
                </a:lnTo>
                <a:lnTo>
                  <a:pt x="6056" y="135733"/>
                </a:lnTo>
                <a:lnTo>
                  <a:pt x="0" y="181868"/>
                </a:lnTo>
                <a:lnTo>
                  <a:pt x="6056" y="228004"/>
                </a:lnTo>
                <a:lnTo>
                  <a:pt x="24227" y="271690"/>
                </a:lnTo>
                <a:lnTo>
                  <a:pt x="54511" y="310473"/>
                </a:lnTo>
                <a:lnTo>
                  <a:pt x="94191" y="340064"/>
                </a:lnTo>
                <a:lnTo>
                  <a:pt x="138889" y="357819"/>
                </a:lnTo>
                <a:lnTo>
                  <a:pt x="186097" y="363737"/>
                </a:lnTo>
                <a:lnTo>
                  <a:pt x="233306" y="357819"/>
                </a:lnTo>
                <a:lnTo>
                  <a:pt x="278008" y="340064"/>
                </a:lnTo>
                <a:lnTo>
                  <a:pt x="317693" y="310473"/>
                </a:lnTo>
                <a:lnTo>
                  <a:pt x="347972" y="271690"/>
                </a:lnTo>
                <a:lnTo>
                  <a:pt x="366139" y="228004"/>
                </a:lnTo>
                <a:lnTo>
                  <a:pt x="372195" y="181868"/>
                </a:lnTo>
                <a:lnTo>
                  <a:pt x="366139" y="135733"/>
                </a:lnTo>
                <a:lnTo>
                  <a:pt x="347972" y="92051"/>
                </a:lnTo>
                <a:lnTo>
                  <a:pt x="317693" y="53273"/>
                </a:lnTo>
                <a:lnTo>
                  <a:pt x="278008" y="23677"/>
                </a:lnTo>
                <a:lnTo>
                  <a:pt x="233306" y="5919"/>
                </a:lnTo>
                <a:lnTo>
                  <a:pt x="1860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0">
            <a:extLst>
              <a:ext uri="{FF2B5EF4-FFF2-40B4-BE49-F238E27FC236}">
                <a16:creationId xmlns:a16="http://schemas.microsoft.com/office/drawing/2014/main" id="{CBF2CD2A-71CE-499C-9D70-DF235E646C06}"/>
              </a:ext>
            </a:extLst>
          </p:cNvPr>
          <p:cNvSpPr/>
          <p:nvPr/>
        </p:nvSpPr>
        <p:spPr>
          <a:xfrm>
            <a:off x="5451717" y="4260376"/>
            <a:ext cx="372745" cy="363855"/>
          </a:xfrm>
          <a:custGeom>
            <a:avLst/>
            <a:gdLst/>
            <a:ahLst/>
            <a:cxnLst/>
            <a:rect l="l" t="t" r="r" b="b"/>
            <a:pathLst>
              <a:path w="372745" h="363854">
                <a:moveTo>
                  <a:pt x="317689" y="53268"/>
                </a:moveTo>
                <a:lnTo>
                  <a:pt x="347970" y="92050"/>
                </a:lnTo>
                <a:lnTo>
                  <a:pt x="366139" y="135734"/>
                </a:lnTo>
                <a:lnTo>
                  <a:pt x="372196" y="181871"/>
                </a:lnTo>
                <a:lnTo>
                  <a:pt x="366139" y="228007"/>
                </a:lnTo>
                <a:lnTo>
                  <a:pt x="347970" y="271691"/>
                </a:lnTo>
                <a:lnTo>
                  <a:pt x="317689" y="310473"/>
                </a:lnTo>
                <a:lnTo>
                  <a:pt x="278006" y="340067"/>
                </a:lnTo>
                <a:lnTo>
                  <a:pt x="233306" y="357823"/>
                </a:lnTo>
                <a:lnTo>
                  <a:pt x="186098" y="363742"/>
                </a:lnTo>
                <a:lnTo>
                  <a:pt x="138889" y="357823"/>
                </a:lnTo>
                <a:lnTo>
                  <a:pt x="94189" y="340067"/>
                </a:lnTo>
                <a:lnTo>
                  <a:pt x="54506" y="310473"/>
                </a:lnTo>
                <a:lnTo>
                  <a:pt x="24225" y="271691"/>
                </a:lnTo>
                <a:lnTo>
                  <a:pt x="6056" y="228007"/>
                </a:lnTo>
                <a:lnTo>
                  <a:pt x="0" y="181871"/>
                </a:lnTo>
                <a:lnTo>
                  <a:pt x="6056" y="135734"/>
                </a:lnTo>
                <a:lnTo>
                  <a:pt x="24225" y="92050"/>
                </a:lnTo>
                <a:lnTo>
                  <a:pt x="54506" y="53268"/>
                </a:lnTo>
                <a:lnTo>
                  <a:pt x="94189" y="23675"/>
                </a:lnTo>
                <a:lnTo>
                  <a:pt x="138889" y="5918"/>
                </a:lnTo>
                <a:lnTo>
                  <a:pt x="186098" y="0"/>
                </a:lnTo>
                <a:lnTo>
                  <a:pt x="233306" y="5918"/>
                </a:lnTo>
                <a:lnTo>
                  <a:pt x="278006" y="23675"/>
                </a:lnTo>
                <a:lnTo>
                  <a:pt x="317689" y="53268"/>
                </a:lnTo>
                <a:close/>
              </a:path>
            </a:pathLst>
          </a:custGeom>
          <a:ln w="12700">
            <a:solidFill>
              <a:srgbClr val="00A29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1">
            <a:extLst>
              <a:ext uri="{FF2B5EF4-FFF2-40B4-BE49-F238E27FC236}">
                <a16:creationId xmlns:a16="http://schemas.microsoft.com/office/drawing/2014/main" id="{6B3494D8-8363-40C6-A0FB-A667D59087FA}"/>
              </a:ext>
            </a:extLst>
          </p:cNvPr>
          <p:cNvSpPr txBox="1"/>
          <p:nvPr/>
        </p:nvSpPr>
        <p:spPr>
          <a:xfrm>
            <a:off x="5575301" y="3011394"/>
            <a:ext cx="13144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dirty="0">
                <a:solidFill>
                  <a:srgbClr val="00C6B5"/>
                </a:solidFill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65" name="object 32">
            <a:extLst>
              <a:ext uri="{FF2B5EF4-FFF2-40B4-BE49-F238E27FC236}">
                <a16:creationId xmlns:a16="http://schemas.microsoft.com/office/drawing/2014/main" id="{906BBBFE-4062-47CD-849F-5875F76E3336}"/>
              </a:ext>
            </a:extLst>
          </p:cNvPr>
          <p:cNvSpPr txBox="1"/>
          <p:nvPr/>
        </p:nvSpPr>
        <p:spPr>
          <a:xfrm>
            <a:off x="5575301" y="4319494"/>
            <a:ext cx="13144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dirty="0">
                <a:solidFill>
                  <a:srgbClr val="00C6B5"/>
                </a:solidFill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</p:txBody>
      </p:sp>
      <p:sp>
        <p:nvSpPr>
          <p:cNvPr id="66" name="object 33">
            <a:extLst>
              <a:ext uri="{FF2B5EF4-FFF2-40B4-BE49-F238E27FC236}">
                <a16:creationId xmlns:a16="http://schemas.microsoft.com/office/drawing/2014/main" id="{2909F9FF-0472-4B28-900D-B602696E4891}"/>
              </a:ext>
            </a:extLst>
          </p:cNvPr>
          <p:cNvSpPr txBox="1"/>
          <p:nvPr/>
        </p:nvSpPr>
        <p:spPr>
          <a:xfrm>
            <a:off x="4965701" y="5056094"/>
            <a:ext cx="13144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500">
              <a:latin typeface="Arial"/>
              <a:cs typeface="Arial"/>
            </a:endParaRPr>
          </a:p>
        </p:txBody>
      </p:sp>
      <p:sp>
        <p:nvSpPr>
          <p:cNvPr id="67" name="object 34">
            <a:extLst>
              <a:ext uri="{FF2B5EF4-FFF2-40B4-BE49-F238E27FC236}">
                <a16:creationId xmlns:a16="http://schemas.microsoft.com/office/drawing/2014/main" id="{0A8C4694-22D1-4892-ACF5-A1621AA64DC7}"/>
              </a:ext>
            </a:extLst>
          </p:cNvPr>
          <p:cNvSpPr txBox="1"/>
          <p:nvPr/>
        </p:nvSpPr>
        <p:spPr>
          <a:xfrm>
            <a:off x="3022600" y="5246594"/>
            <a:ext cx="982344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500" dirty="0">
                <a:solidFill>
                  <a:srgbClr val="00C6B5"/>
                </a:solidFill>
                <a:latin typeface="Arial"/>
                <a:cs typeface="Arial"/>
              </a:rPr>
              <a:t>9</a:t>
            </a:r>
            <a:endParaRPr sz="1500">
              <a:latin typeface="Arial"/>
              <a:cs typeface="Arial"/>
            </a:endParaRPr>
          </a:p>
          <a:p>
            <a:pPr marR="5080" algn="r">
              <a:lnSpc>
                <a:spcPts val="1600"/>
              </a:lnSpc>
            </a:pPr>
            <a:r>
              <a:rPr sz="1500" dirty="0">
                <a:solidFill>
                  <a:srgbClr val="00C6B5"/>
                </a:solidFill>
                <a:latin typeface="Arial"/>
                <a:cs typeface="Arial"/>
              </a:rPr>
              <a:t>8</a:t>
            </a:r>
            <a:endParaRPr sz="1500">
              <a:latin typeface="Arial"/>
              <a:cs typeface="Arial"/>
            </a:endParaRPr>
          </a:p>
        </p:txBody>
      </p:sp>
      <p:sp>
        <p:nvSpPr>
          <p:cNvPr id="68" name="object 35">
            <a:extLst>
              <a:ext uri="{FF2B5EF4-FFF2-40B4-BE49-F238E27FC236}">
                <a16:creationId xmlns:a16="http://schemas.microsoft.com/office/drawing/2014/main" id="{0093AD9E-5EA9-4220-9505-7F2C2AC33ACF}"/>
              </a:ext>
            </a:extLst>
          </p:cNvPr>
          <p:cNvSpPr txBox="1"/>
          <p:nvPr/>
        </p:nvSpPr>
        <p:spPr>
          <a:xfrm>
            <a:off x="2120900" y="4268694"/>
            <a:ext cx="21082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spc="-114" dirty="0">
                <a:solidFill>
                  <a:srgbClr val="00C6B5"/>
                </a:solidFill>
                <a:latin typeface="Arial"/>
                <a:cs typeface="Arial"/>
              </a:rPr>
              <a:t>11</a:t>
            </a:r>
            <a:endParaRPr sz="1500">
              <a:latin typeface="Arial"/>
              <a:cs typeface="Arial"/>
            </a:endParaRPr>
          </a:p>
        </p:txBody>
      </p:sp>
      <p:sp>
        <p:nvSpPr>
          <p:cNvPr id="69" name="object 36">
            <a:extLst>
              <a:ext uri="{FF2B5EF4-FFF2-40B4-BE49-F238E27FC236}">
                <a16:creationId xmlns:a16="http://schemas.microsoft.com/office/drawing/2014/main" id="{1D4516D5-EF1B-4929-BA4E-E3C92E4A1A74}"/>
              </a:ext>
            </a:extLst>
          </p:cNvPr>
          <p:cNvSpPr/>
          <p:nvPr/>
        </p:nvSpPr>
        <p:spPr>
          <a:xfrm>
            <a:off x="7189693" y="3424650"/>
            <a:ext cx="403860" cy="394970"/>
          </a:xfrm>
          <a:custGeom>
            <a:avLst/>
            <a:gdLst/>
            <a:ahLst/>
            <a:cxnLst/>
            <a:rect l="l" t="t" r="r" b="b"/>
            <a:pathLst>
              <a:path w="403860" h="394970">
                <a:moveTo>
                  <a:pt x="224072" y="0"/>
                </a:moveTo>
                <a:lnTo>
                  <a:pt x="179604" y="0"/>
                </a:lnTo>
                <a:lnTo>
                  <a:pt x="135996" y="9489"/>
                </a:lnTo>
                <a:lnTo>
                  <a:pt x="94974" y="28467"/>
                </a:lnTo>
                <a:lnTo>
                  <a:pt x="58260" y="56935"/>
                </a:lnTo>
                <a:lnTo>
                  <a:pt x="29130" y="92814"/>
                </a:lnTo>
                <a:lnTo>
                  <a:pt x="9710" y="132904"/>
                </a:lnTo>
                <a:lnTo>
                  <a:pt x="0" y="175521"/>
                </a:lnTo>
                <a:lnTo>
                  <a:pt x="0" y="218980"/>
                </a:lnTo>
                <a:lnTo>
                  <a:pt x="9710" y="261597"/>
                </a:lnTo>
                <a:lnTo>
                  <a:pt x="29130" y="301688"/>
                </a:lnTo>
                <a:lnTo>
                  <a:pt x="58260" y="337567"/>
                </a:lnTo>
                <a:lnTo>
                  <a:pt x="94974" y="366034"/>
                </a:lnTo>
                <a:lnTo>
                  <a:pt x="135996" y="385013"/>
                </a:lnTo>
                <a:lnTo>
                  <a:pt x="179604" y="394502"/>
                </a:lnTo>
                <a:lnTo>
                  <a:pt x="224072" y="394502"/>
                </a:lnTo>
                <a:lnTo>
                  <a:pt x="267678" y="385013"/>
                </a:lnTo>
                <a:lnTo>
                  <a:pt x="308697" y="366034"/>
                </a:lnTo>
                <a:lnTo>
                  <a:pt x="345407" y="337567"/>
                </a:lnTo>
                <a:lnTo>
                  <a:pt x="374537" y="301688"/>
                </a:lnTo>
                <a:lnTo>
                  <a:pt x="393957" y="261597"/>
                </a:lnTo>
                <a:lnTo>
                  <a:pt x="403667" y="218980"/>
                </a:lnTo>
                <a:lnTo>
                  <a:pt x="403667" y="175521"/>
                </a:lnTo>
                <a:lnTo>
                  <a:pt x="393957" y="132904"/>
                </a:lnTo>
                <a:lnTo>
                  <a:pt x="374537" y="92814"/>
                </a:lnTo>
                <a:lnTo>
                  <a:pt x="345407" y="56935"/>
                </a:lnTo>
                <a:lnTo>
                  <a:pt x="308697" y="28467"/>
                </a:lnTo>
                <a:lnTo>
                  <a:pt x="267678" y="9489"/>
                </a:lnTo>
                <a:lnTo>
                  <a:pt x="224072" y="0"/>
                </a:lnTo>
                <a:close/>
              </a:path>
            </a:pathLst>
          </a:custGeom>
          <a:solidFill>
            <a:srgbClr val="00C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37">
            <a:extLst>
              <a:ext uri="{FF2B5EF4-FFF2-40B4-BE49-F238E27FC236}">
                <a16:creationId xmlns:a16="http://schemas.microsoft.com/office/drawing/2014/main" id="{FF46FAB3-7E07-4CC1-A385-BAF09FFC6A32}"/>
              </a:ext>
            </a:extLst>
          </p:cNvPr>
          <p:cNvSpPr/>
          <p:nvPr/>
        </p:nvSpPr>
        <p:spPr>
          <a:xfrm>
            <a:off x="7189692" y="3424644"/>
            <a:ext cx="403860" cy="394970"/>
          </a:xfrm>
          <a:custGeom>
            <a:avLst/>
            <a:gdLst/>
            <a:ahLst/>
            <a:cxnLst/>
            <a:rect l="l" t="t" r="r" b="b"/>
            <a:pathLst>
              <a:path w="403860" h="394970">
                <a:moveTo>
                  <a:pt x="345413" y="56934"/>
                </a:moveTo>
                <a:lnTo>
                  <a:pt x="374542" y="92814"/>
                </a:lnTo>
                <a:lnTo>
                  <a:pt x="393961" y="132904"/>
                </a:lnTo>
                <a:lnTo>
                  <a:pt x="403671" y="175521"/>
                </a:lnTo>
                <a:lnTo>
                  <a:pt x="403671" y="218981"/>
                </a:lnTo>
                <a:lnTo>
                  <a:pt x="393961" y="261598"/>
                </a:lnTo>
                <a:lnTo>
                  <a:pt x="374542" y="301688"/>
                </a:lnTo>
                <a:lnTo>
                  <a:pt x="345413" y="337567"/>
                </a:lnTo>
                <a:lnTo>
                  <a:pt x="308700" y="366035"/>
                </a:lnTo>
                <a:lnTo>
                  <a:pt x="267678" y="385013"/>
                </a:lnTo>
                <a:lnTo>
                  <a:pt x="224070" y="394502"/>
                </a:lnTo>
                <a:lnTo>
                  <a:pt x="179601" y="394502"/>
                </a:lnTo>
                <a:lnTo>
                  <a:pt x="135993" y="385013"/>
                </a:lnTo>
                <a:lnTo>
                  <a:pt x="94971" y="366035"/>
                </a:lnTo>
                <a:lnTo>
                  <a:pt x="58258" y="337567"/>
                </a:lnTo>
                <a:lnTo>
                  <a:pt x="29129" y="301688"/>
                </a:lnTo>
                <a:lnTo>
                  <a:pt x="9709" y="261598"/>
                </a:lnTo>
                <a:lnTo>
                  <a:pt x="0" y="218981"/>
                </a:lnTo>
                <a:lnTo>
                  <a:pt x="0" y="175521"/>
                </a:lnTo>
                <a:lnTo>
                  <a:pt x="9709" y="132904"/>
                </a:lnTo>
                <a:lnTo>
                  <a:pt x="29129" y="92814"/>
                </a:lnTo>
                <a:lnTo>
                  <a:pt x="58258" y="56934"/>
                </a:lnTo>
                <a:lnTo>
                  <a:pt x="94971" y="28467"/>
                </a:lnTo>
                <a:lnTo>
                  <a:pt x="135993" y="9489"/>
                </a:lnTo>
                <a:lnTo>
                  <a:pt x="179601" y="0"/>
                </a:lnTo>
                <a:lnTo>
                  <a:pt x="224070" y="0"/>
                </a:lnTo>
                <a:lnTo>
                  <a:pt x="267678" y="9489"/>
                </a:lnTo>
                <a:lnTo>
                  <a:pt x="308700" y="28467"/>
                </a:lnTo>
                <a:lnTo>
                  <a:pt x="345413" y="56934"/>
                </a:lnTo>
                <a:close/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38">
            <a:extLst>
              <a:ext uri="{FF2B5EF4-FFF2-40B4-BE49-F238E27FC236}">
                <a16:creationId xmlns:a16="http://schemas.microsoft.com/office/drawing/2014/main" id="{31492E15-4C0D-471C-A6A0-BFB96E160FC1}"/>
              </a:ext>
            </a:extLst>
          </p:cNvPr>
          <p:cNvSpPr/>
          <p:nvPr/>
        </p:nvSpPr>
        <p:spPr>
          <a:xfrm>
            <a:off x="7959262" y="2593626"/>
            <a:ext cx="403860" cy="394970"/>
          </a:xfrm>
          <a:custGeom>
            <a:avLst/>
            <a:gdLst/>
            <a:ahLst/>
            <a:cxnLst/>
            <a:rect l="l" t="t" r="r" b="b"/>
            <a:pathLst>
              <a:path w="403859" h="394969">
                <a:moveTo>
                  <a:pt x="224075" y="0"/>
                </a:moveTo>
                <a:lnTo>
                  <a:pt x="179605" y="0"/>
                </a:lnTo>
                <a:lnTo>
                  <a:pt x="135997" y="9489"/>
                </a:lnTo>
                <a:lnTo>
                  <a:pt x="94974" y="28467"/>
                </a:lnTo>
                <a:lnTo>
                  <a:pt x="58260" y="56935"/>
                </a:lnTo>
                <a:lnTo>
                  <a:pt x="29130" y="92814"/>
                </a:lnTo>
                <a:lnTo>
                  <a:pt x="9710" y="132904"/>
                </a:lnTo>
                <a:lnTo>
                  <a:pt x="0" y="175521"/>
                </a:lnTo>
                <a:lnTo>
                  <a:pt x="0" y="218980"/>
                </a:lnTo>
                <a:lnTo>
                  <a:pt x="9710" y="261597"/>
                </a:lnTo>
                <a:lnTo>
                  <a:pt x="29130" y="301688"/>
                </a:lnTo>
                <a:lnTo>
                  <a:pt x="58260" y="337567"/>
                </a:lnTo>
                <a:lnTo>
                  <a:pt x="94974" y="366034"/>
                </a:lnTo>
                <a:lnTo>
                  <a:pt x="135997" y="385013"/>
                </a:lnTo>
                <a:lnTo>
                  <a:pt x="179605" y="394502"/>
                </a:lnTo>
                <a:lnTo>
                  <a:pt x="224075" y="394502"/>
                </a:lnTo>
                <a:lnTo>
                  <a:pt x="267683" y="385013"/>
                </a:lnTo>
                <a:lnTo>
                  <a:pt x="308705" y="366034"/>
                </a:lnTo>
                <a:lnTo>
                  <a:pt x="345420" y="337567"/>
                </a:lnTo>
                <a:lnTo>
                  <a:pt x="374545" y="301688"/>
                </a:lnTo>
                <a:lnTo>
                  <a:pt x="393962" y="261597"/>
                </a:lnTo>
                <a:lnTo>
                  <a:pt x="403671" y="218980"/>
                </a:lnTo>
                <a:lnTo>
                  <a:pt x="403671" y="175521"/>
                </a:lnTo>
                <a:lnTo>
                  <a:pt x="393962" y="132904"/>
                </a:lnTo>
                <a:lnTo>
                  <a:pt x="374545" y="92814"/>
                </a:lnTo>
                <a:lnTo>
                  <a:pt x="345420" y="56935"/>
                </a:lnTo>
                <a:lnTo>
                  <a:pt x="308705" y="28467"/>
                </a:lnTo>
                <a:lnTo>
                  <a:pt x="267683" y="9489"/>
                </a:lnTo>
                <a:lnTo>
                  <a:pt x="224075" y="0"/>
                </a:lnTo>
                <a:close/>
              </a:path>
            </a:pathLst>
          </a:custGeom>
          <a:solidFill>
            <a:srgbClr val="00C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39">
            <a:extLst>
              <a:ext uri="{FF2B5EF4-FFF2-40B4-BE49-F238E27FC236}">
                <a16:creationId xmlns:a16="http://schemas.microsoft.com/office/drawing/2014/main" id="{4D1E5C1B-B205-4980-B892-96AF3269E437}"/>
              </a:ext>
            </a:extLst>
          </p:cNvPr>
          <p:cNvSpPr/>
          <p:nvPr/>
        </p:nvSpPr>
        <p:spPr>
          <a:xfrm>
            <a:off x="7959262" y="2593632"/>
            <a:ext cx="403860" cy="394970"/>
          </a:xfrm>
          <a:custGeom>
            <a:avLst/>
            <a:gdLst/>
            <a:ahLst/>
            <a:cxnLst/>
            <a:rect l="l" t="t" r="r" b="b"/>
            <a:pathLst>
              <a:path w="403859" h="394969">
                <a:moveTo>
                  <a:pt x="345413" y="56934"/>
                </a:moveTo>
                <a:lnTo>
                  <a:pt x="374542" y="92814"/>
                </a:lnTo>
                <a:lnTo>
                  <a:pt x="393961" y="132904"/>
                </a:lnTo>
                <a:lnTo>
                  <a:pt x="403671" y="175521"/>
                </a:lnTo>
                <a:lnTo>
                  <a:pt x="403671" y="218981"/>
                </a:lnTo>
                <a:lnTo>
                  <a:pt x="393961" y="261598"/>
                </a:lnTo>
                <a:lnTo>
                  <a:pt x="374542" y="301688"/>
                </a:lnTo>
                <a:lnTo>
                  <a:pt x="345413" y="337567"/>
                </a:lnTo>
                <a:lnTo>
                  <a:pt x="308700" y="366035"/>
                </a:lnTo>
                <a:lnTo>
                  <a:pt x="267678" y="385013"/>
                </a:lnTo>
                <a:lnTo>
                  <a:pt x="224070" y="394502"/>
                </a:lnTo>
                <a:lnTo>
                  <a:pt x="179601" y="394502"/>
                </a:lnTo>
                <a:lnTo>
                  <a:pt x="135993" y="385013"/>
                </a:lnTo>
                <a:lnTo>
                  <a:pt x="94971" y="366035"/>
                </a:lnTo>
                <a:lnTo>
                  <a:pt x="58258" y="337567"/>
                </a:lnTo>
                <a:lnTo>
                  <a:pt x="29129" y="301688"/>
                </a:lnTo>
                <a:lnTo>
                  <a:pt x="9709" y="261598"/>
                </a:lnTo>
                <a:lnTo>
                  <a:pt x="0" y="218981"/>
                </a:lnTo>
                <a:lnTo>
                  <a:pt x="0" y="175521"/>
                </a:lnTo>
                <a:lnTo>
                  <a:pt x="9709" y="132904"/>
                </a:lnTo>
                <a:lnTo>
                  <a:pt x="29129" y="92814"/>
                </a:lnTo>
                <a:lnTo>
                  <a:pt x="58258" y="56934"/>
                </a:lnTo>
                <a:lnTo>
                  <a:pt x="94971" y="28467"/>
                </a:lnTo>
                <a:lnTo>
                  <a:pt x="135993" y="9489"/>
                </a:lnTo>
                <a:lnTo>
                  <a:pt x="179601" y="0"/>
                </a:lnTo>
                <a:lnTo>
                  <a:pt x="224070" y="0"/>
                </a:lnTo>
                <a:lnTo>
                  <a:pt x="267678" y="9489"/>
                </a:lnTo>
                <a:lnTo>
                  <a:pt x="308700" y="28467"/>
                </a:lnTo>
                <a:lnTo>
                  <a:pt x="345413" y="56934"/>
                </a:lnTo>
                <a:close/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40">
            <a:extLst>
              <a:ext uri="{FF2B5EF4-FFF2-40B4-BE49-F238E27FC236}">
                <a16:creationId xmlns:a16="http://schemas.microsoft.com/office/drawing/2014/main" id="{77EEA239-A066-49A5-BE58-A875D04CEAB6}"/>
              </a:ext>
            </a:extLst>
          </p:cNvPr>
          <p:cNvSpPr/>
          <p:nvPr/>
        </p:nvSpPr>
        <p:spPr>
          <a:xfrm>
            <a:off x="8238141" y="3468351"/>
            <a:ext cx="403860" cy="394970"/>
          </a:xfrm>
          <a:custGeom>
            <a:avLst/>
            <a:gdLst/>
            <a:ahLst/>
            <a:cxnLst/>
            <a:rect l="l" t="t" r="r" b="b"/>
            <a:pathLst>
              <a:path w="403859" h="394970">
                <a:moveTo>
                  <a:pt x="224075" y="0"/>
                </a:moveTo>
                <a:lnTo>
                  <a:pt x="179605" y="0"/>
                </a:lnTo>
                <a:lnTo>
                  <a:pt x="135997" y="9489"/>
                </a:lnTo>
                <a:lnTo>
                  <a:pt x="94974" y="28467"/>
                </a:lnTo>
                <a:lnTo>
                  <a:pt x="58260" y="56935"/>
                </a:lnTo>
                <a:lnTo>
                  <a:pt x="29130" y="92814"/>
                </a:lnTo>
                <a:lnTo>
                  <a:pt x="9710" y="132904"/>
                </a:lnTo>
                <a:lnTo>
                  <a:pt x="0" y="175521"/>
                </a:lnTo>
                <a:lnTo>
                  <a:pt x="0" y="218980"/>
                </a:lnTo>
                <a:lnTo>
                  <a:pt x="9710" y="261597"/>
                </a:lnTo>
                <a:lnTo>
                  <a:pt x="29130" y="301688"/>
                </a:lnTo>
                <a:lnTo>
                  <a:pt x="58260" y="337567"/>
                </a:lnTo>
                <a:lnTo>
                  <a:pt x="94974" y="366034"/>
                </a:lnTo>
                <a:lnTo>
                  <a:pt x="135997" y="385013"/>
                </a:lnTo>
                <a:lnTo>
                  <a:pt x="179605" y="394502"/>
                </a:lnTo>
                <a:lnTo>
                  <a:pt x="224075" y="394502"/>
                </a:lnTo>
                <a:lnTo>
                  <a:pt x="267683" y="385013"/>
                </a:lnTo>
                <a:lnTo>
                  <a:pt x="308705" y="366034"/>
                </a:lnTo>
                <a:lnTo>
                  <a:pt x="345420" y="337567"/>
                </a:lnTo>
                <a:lnTo>
                  <a:pt x="374550" y="301688"/>
                </a:lnTo>
                <a:lnTo>
                  <a:pt x="393970" y="261597"/>
                </a:lnTo>
                <a:lnTo>
                  <a:pt x="403680" y="218980"/>
                </a:lnTo>
                <a:lnTo>
                  <a:pt x="403680" y="175521"/>
                </a:lnTo>
                <a:lnTo>
                  <a:pt x="393970" y="132904"/>
                </a:lnTo>
                <a:lnTo>
                  <a:pt x="374550" y="92814"/>
                </a:lnTo>
                <a:lnTo>
                  <a:pt x="345420" y="56935"/>
                </a:lnTo>
                <a:lnTo>
                  <a:pt x="308705" y="28467"/>
                </a:lnTo>
                <a:lnTo>
                  <a:pt x="267683" y="9489"/>
                </a:lnTo>
                <a:lnTo>
                  <a:pt x="224075" y="0"/>
                </a:lnTo>
                <a:close/>
              </a:path>
            </a:pathLst>
          </a:custGeom>
          <a:solidFill>
            <a:srgbClr val="00C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41">
            <a:extLst>
              <a:ext uri="{FF2B5EF4-FFF2-40B4-BE49-F238E27FC236}">
                <a16:creationId xmlns:a16="http://schemas.microsoft.com/office/drawing/2014/main" id="{591C132A-9C14-4A61-BFE7-0CC4711B8696}"/>
              </a:ext>
            </a:extLst>
          </p:cNvPr>
          <p:cNvSpPr/>
          <p:nvPr/>
        </p:nvSpPr>
        <p:spPr>
          <a:xfrm>
            <a:off x="8238141" y="3468357"/>
            <a:ext cx="403860" cy="394970"/>
          </a:xfrm>
          <a:custGeom>
            <a:avLst/>
            <a:gdLst/>
            <a:ahLst/>
            <a:cxnLst/>
            <a:rect l="l" t="t" r="r" b="b"/>
            <a:pathLst>
              <a:path w="403859" h="394970">
                <a:moveTo>
                  <a:pt x="345413" y="56934"/>
                </a:moveTo>
                <a:lnTo>
                  <a:pt x="374542" y="92814"/>
                </a:lnTo>
                <a:lnTo>
                  <a:pt x="393961" y="132904"/>
                </a:lnTo>
                <a:lnTo>
                  <a:pt x="403671" y="175521"/>
                </a:lnTo>
                <a:lnTo>
                  <a:pt x="403671" y="218981"/>
                </a:lnTo>
                <a:lnTo>
                  <a:pt x="393961" y="261598"/>
                </a:lnTo>
                <a:lnTo>
                  <a:pt x="374542" y="301688"/>
                </a:lnTo>
                <a:lnTo>
                  <a:pt x="345413" y="337567"/>
                </a:lnTo>
                <a:lnTo>
                  <a:pt x="308700" y="366035"/>
                </a:lnTo>
                <a:lnTo>
                  <a:pt x="267678" y="385013"/>
                </a:lnTo>
                <a:lnTo>
                  <a:pt x="224070" y="394502"/>
                </a:lnTo>
                <a:lnTo>
                  <a:pt x="179601" y="394502"/>
                </a:lnTo>
                <a:lnTo>
                  <a:pt x="135993" y="385013"/>
                </a:lnTo>
                <a:lnTo>
                  <a:pt x="94971" y="366035"/>
                </a:lnTo>
                <a:lnTo>
                  <a:pt x="58258" y="337567"/>
                </a:lnTo>
                <a:lnTo>
                  <a:pt x="29129" y="301688"/>
                </a:lnTo>
                <a:lnTo>
                  <a:pt x="9709" y="261598"/>
                </a:lnTo>
                <a:lnTo>
                  <a:pt x="0" y="218981"/>
                </a:lnTo>
                <a:lnTo>
                  <a:pt x="0" y="175521"/>
                </a:lnTo>
                <a:lnTo>
                  <a:pt x="9709" y="132904"/>
                </a:lnTo>
                <a:lnTo>
                  <a:pt x="29129" y="92814"/>
                </a:lnTo>
                <a:lnTo>
                  <a:pt x="58258" y="56934"/>
                </a:lnTo>
                <a:lnTo>
                  <a:pt x="94971" y="28467"/>
                </a:lnTo>
                <a:lnTo>
                  <a:pt x="135993" y="9489"/>
                </a:lnTo>
                <a:lnTo>
                  <a:pt x="179601" y="0"/>
                </a:lnTo>
                <a:lnTo>
                  <a:pt x="224070" y="0"/>
                </a:lnTo>
                <a:lnTo>
                  <a:pt x="267678" y="9489"/>
                </a:lnTo>
                <a:lnTo>
                  <a:pt x="308700" y="28467"/>
                </a:lnTo>
                <a:lnTo>
                  <a:pt x="345413" y="56934"/>
                </a:lnTo>
                <a:close/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42">
            <a:extLst>
              <a:ext uri="{FF2B5EF4-FFF2-40B4-BE49-F238E27FC236}">
                <a16:creationId xmlns:a16="http://schemas.microsoft.com/office/drawing/2014/main" id="{79CD9E04-B9CF-4B0B-B48B-C359F33B2123}"/>
              </a:ext>
            </a:extLst>
          </p:cNvPr>
          <p:cNvSpPr/>
          <p:nvPr/>
        </p:nvSpPr>
        <p:spPr>
          <a:xfrm>
            <a:off x="7959262" y="4436536"/>
            <a:ext cx="403860" cy="394970"/>
          </a:xfrm>
          <a:custGeom>
            <a:avLst/>
            <a:gdLst/>
            <a:ahLst/>
            <a:cxnLst/>
            <a:rect l="l" t="t" r="r" b="b"/>
            <a:pathLst>
              <a:path w="403859" h="394970">
                <a:moveTo>
                  <a:pt x="224075" y="0"/>
                </a:moveTo>
                <a:lnTo>
                  <a:pt x="179605" y="0"/>
                </a:lnTo>
                <a:lnTo>
                  <a:pt x="135997" y="9489"/>
                </a:lnTo>
                <a:lnTo>
                  <a:pt x="94974" y="28467"/>
                </a:lnTo>
                <a:lnTo>
                  <a:pt x="58260" y="56935"/>
                </a:lnTo>
                <a:lnTo>
                  <a:pt x="29130" y="92814"/>
                </a:lnTo>
                <a:lnTo>
                  <a:pt x="9710" y="132904"/>
                </a:lnTo>
                <a:lnTo>
                  <a:pt x="0" y="175521"/>
                </a:lnTo>
                <a:lnTo>
                  <a:pt x="0" y="218980"/>
                </a:lnTo>
                <a:lnTo>
                  <a:pt x="9710" y="261597"/>
                </a:lnTo>
                <a:lnTo>
                  <a:pt x="29130" y="301688"/>
                </a:lnTo>
                <a:lnTo>
                  <a:pt x="58260" y="337567"/>
                </a:lnTo>
                <a:lnTo>
                  <a:pt x="94974" y="366034"/>
                </a:lnTo>
                <a:lnTo>
                  <a:pt x="135997" y="385013"/>
                </a:lnTo>
                <a:lnTo>
                  <a:pt x="179605" y="394502"/>
                </a:lnTo>
                <a:lnTo>
                  <a:pt x="224075" y="394502"/>
                </a:lnTo>
                <a:lnTo>
                  <a:pt x="267683" y="385013"/>
                </a:lnTo>
                <a:lnTo>
                  <a:pt x="308705" y="366034"/>
                </a:lnTo>
                <a:lnTo>
                  <a:pt x="345420" y="337567"/>
                </a:lnTo>
                <a:lnTo>
                  <a:pt x="374545" y="301688"/>
                </a:lnTo>
                <a:lnTo>
                  <a:pt x="393962" y="261597"/>
                </a:lnTo>
                <a:lnTo>
                  <a:pt x="403671" y="218980"/>
                </a:lnTo>
                <a:lnTo>
                  <a:pt x="403671" y="175521"/>
                </a:lnTo>
                <a:lnTo>
                  <a:pt x="393962" y="132904"/>
                </a:lnTo>
                <a:lnTo>
                  <a:pt x="374545" y="92814"/>
                </a:lnTo>
                <a:lnTo>
                  <a:pt x="345420" y="56935"/>
                </a:lnTo>
                <a:lnTo>
                  <a:pt x="308705" y="28467"/>
                </a:lnTo>
                <a:lnTo>
                  <a:pt x="267683" y="9489"/>
                </a:lnTo>
                <a:lnTo>
                  <a:pt x="224075" y="0"/>
                </a:lnTo>
                <a:close/>
              </a:path>
            </a:pathLst>
          </a:custGeom>
          <a:solidFill>
            <a:srgbClr val="00C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43">
            <a:extLst>
              <a:ext uri="{FF2B5EF4-FFF2-40B4-BE49-F238E27FC236}">
                <a16:creationId xmlns:a16="http://schemas.microsoft.com/office/drawing/2014/main" id="{7BE46970-B3FD-409C-9781-4028FC905226}"/>
              </a:ext>
            </a:extLst>
          </p:cNvPr>
          <p:cNvSpPr/>
          <p:nvPr/>
        </p:nvSpPr>
        <p:spPr>
          <a:xfrm>
            <a:off x="7959262" y="4436542"/>
            <a:ext cx="403860" cy="394970"/>
          </a:xfrm>
          <a:custGeom>
            <a:avLst/>
            <a:gdLst/>
            <a:ahLst/>
            <a:cxnLst/>
            <a:rect l="l" t="t" r="r" b="b"/>
            <a:pathLst>
              <a:path w="403859" h="394970">
                <a:moveTo>
                  <a:pt x="345413" y="56934"/>
                </a:moveTo>
                <a:lnTo>
                  <a:pt x="374542" y="92814"/>
                </a:lnTo>
                <a:lnTo>
                  <a:pt x="393961" y="132904"/>
                </a:lnTo>
                <a:lnTo>
                  <a:pt x="403671" y="175521"/>
                </a:lnTo>
                <a:lnTo>
                  <a:pt x="403671" y="218981"/>
                </a:lnTo>
                <a:lnTo>
                  <a:pt x="393961" y="261598"/>
                </a:lnTo>
                <a:lnTo>
                  <a:pt x="374542" y="301688"/>
                </a:lnTo>
                <a:lnTo>
                  <a:pt x="345413" y="337567"/>
                </a:lnTo>
                <a:lnTo>
                  <a:pt x="308700" y="366035"/>
                </a:lnTo>
                <a:lnTo>
                  <a:pt x="267678" y="385013"/>
                </a:lnTo>
                <a:lnTo>
                  <a:pt x="224070" y="394502"/>
                </a:lnTo>
                <a:lnTo>
                  <a:pt x="179601" y="394502"/>
                </a:lnTo>
                <a:lnTo>
                  <a:pt x="135993" y="385013"/>
                </a:lnTo>
                <a:lnTo>
                  <a:pt x="94971" y="366035"/>
                </a:lnTo>
                <a:lnTo>
                  <a:pt x="58258" y="337567"/>
                </a:lnTo>
                <a:lnTo>
                  <a:pt x="29129" y="301688"/>
                </a:lnTo>
                <a:lnTo>
                  <a:pt x="9709" y="261598"/>
                </a:lnTo>
                <a:lnTo>
                  <a:pt x="0" y="218981"/>
                </a:lnTo>
                <a:lnTo>
                  <a:pt x="0" y="175521"/>
                </a:lnTo>
                <a:lnTo>
                  <a:pt x="9709" y="132904"/>
                </a:lnTo>
                <a:lnTo>
                  <a:pt x="29129" y="92814"/>
                </a:lnTo>
                <a:lnTo>
                  <a:pt x="58258" y="56934"/>
                </a:lnTo>
                <a:lnTo>
                  <a:pt x="94971" y="28467"/>
                </a:lnTo>
                <a:lnTo>
                  <a:pt x="135993" y="9489"/>
                </a:lnTo>
                <a:lnTo>
                  <a:pt x="179601" y="0"/>
                </a:lnTo>
                <a:lnTo>
                  <a:pt x="224070" y="0"/>
                </a:lnTo>
                <a:lnTo>
                  <a:pt x="267678" y="9489"/>
                </a:lnTo>
                <a:lnTo>
                  <a:pt x="308700" y="28467"/>
                </a:lnTo>
                <a:lnTo>
                  <a:pt x="345413" y="56934"/>
                </a:lnTo>
                <a:close/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44">
            <a:extLst>
              <a:ext uri="{FF2B5EF4-FFF2-40B4-BE49-F238E27FC236}">
                <a16:creationId xmlns:a16="http://schemas.microsoft.com/office/drawing/2014/main" id="{AEC3D8EF-72FC-4175-96E2-07AAF01CEC11}"/>
              </a:ext>
            </a:extLst>
          </p:cNvPr>
          <p:cNvSpPr/>
          <p:nvPr/>
        </p:nvSpPr>
        <p:spPr>
          <a:xfrm>
            <a:off x="8214783" y="1517263"/>
            <a:ext cx="403860" cy="394970"/>
          </a:xfrm>
          <a:custGeom>
            <a:avLst/>
            <a:gdLst/>
            <a:ahLst/>
            <a:cxnLst/>
            <a:rect l="l" t="t" r="r" b="b"/>
            <a:pathLst>
              <a:path w="403859" h="394969">
                <a:moveTo>
                  <a:pt x="224065" y="0"/>
                </a:moveTo>
                <a:lnTo>
                  <a:pt x="179595" y="0"/>
                </a:lnTo>
                <a:lnTo>
                  <a:pt x="135987" y="9489"/>
                </a:lnTo>
                <a:lnTo>
                  <a:pt x="94965" y="28467"/>
                </a:lnTo>
                <a:lnTo>
                  <a:pt x="58251" y="56935"/>
                </a:lnTo>
                <a:lnTo>
                  <a:pt x="29125" y="92814"/>
                </a:lnTo>
                <a:lnTo>
                  <a:pt x="9708" y="132904"/>
                </a:lnTo>
                <a:lnTo>
                  <a:pt x="0" y="175521"/>
                </a:lnTo>
                <a:lnTo>
                  <a:pt x="0" y="218980"/>
                </a:lnTo>
                <a:lnTo>
                  <a:pt x="9708" y="261597"/>
                </a:lnTo>
                <a:lnTo>
                  <a:pt x="29125" y="301688"/>
                </a:lnTo>
                <a:lnTo>
                  <a:pt x="58251" y="337567"/>
                </a:lnTo>
                <a:lnTo>
                  <a:pt x="94965" y="366034"/>
                </a:lnTo>
                <a:lnTo>
                  <a:pt x="135987" y="385013"/>
                </a:lnTo>
                <a:lnTo>
                  <a:pt x="179595" y="394502"/>
                </a:lnTo>
                <a:lnTo>
                  <a:pt x="224065" y="394502"/>
                </a:lnTo>
                <a:lnTo>
                  <a:pt x="267673" y="385013"/>
                </a:lnTo>
                <a:lnTo>
                  <a:pt x="308696" y="366034"/>
                </a:lnTo>
                <a:lnTo>
                  <a:pt x="345410" y="337567"/>
                </a:lnTo>
                <a:lnTo>
                  <a:pt x="374540" y="301688"/>
                </a:lnTo>
                <a:lnTo>
                  <a:pt x="393960" y="261597"/>
                </a:lnTo>
                <a:lnTo>
                  <a:pt x="403671" y="218980"/>
                </a:lnTo>
                <a:lnTo>
                  <a:pt x="403671" y="175521"/>
                </a:lnTo>
                <a:lnTo>
                  <a:pt x="393960" y="132904"/>
                </a:lnTo>
                <a:lnTo>
                  <a:pt x="374540" y="92814"/>
                </a:lnTo>
                <a:lnTo>
                  <a:pt x="345410" y="56935"/>
                </a:lnTo>
                <a:lnTo>
                  <a:pt x="308696" y="28467"/>
                </a:lnTo>
                <a:lnTo>
                  <a:pt x="267673" y="9489"/>
                </a:lnTo>
                <a:lnTo>
                  <a:pt x="224065" y="0"/>
                </a:lnTo>
                <a:close/>
              </a:path>
            </a:pathLst>
          </a:custGeom>
          <a:solidFill>
            <a:srgbClr val="00C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46">
            <a:extLst>
              <a:ext uri="{FF2B5EF4-FFF2-40B4-BE49-F238E27FC236}">
                <a16:creationId xmlns:a16="http://schemas.microsoft.com/office/drawing/2014/main" id="{614532FD-6314-49A4-AC81-A65768051940}"/>
              </a:ext>
            </a:extLst>
          </p:cNvPr>
          <p:cNvSpPr/>
          <p:nvPr/>
        </p:nvSpPr>
        <p:spPr>
          <a:xfrm>
            <a:off x="8915762" y="2066373"/>
            <a:ext cx="403860" cy="394970"/>
          </a:xfrm>
          <a:custGeom>
            <a:avLst/>
            <a:gdLst/>
            <a:ahLst/>
            <a:cxnLst/>
            <a:rect l="l" t="t" r="r" b="b"/>
            <a:pathLst>
              <a:path w="403859" h="394969">
                <a:moveTo>
                  <a:pt x="224075" y="0"/>
                </a:moveTo>
                <a:lnTo>
                  <a:pt x="179605" y="0"/>
                </a:lnTo>
                <a:lnTo>
                  <a:pt x="135997" y="9489"/>
                </a:lnTo>
                <a:lnTo>
                  <a:pt x="94974" y="28467"/>
                </a:lnTo>
                <a:lnTo>
                  <a:pt x="58260" y="56935"/>
                </a:lnTo>
                <a:lnTo>
                  <a:pt x="29130" y="92814"/>
                </a:lnTo>
                <a:lnTo>
                  <a:pt x="9710" y="132904"/>
                </a:lnTo>
                <a:lnTo>
                  <a:pt x="0" y="175521"/>
                </a:lnTo>
                <a:lnTo>
                  <a:pt x="0" y="218980"/>
                </a:lnTo>
                <a:lnTo>
                  <a:pt x="9710" y="261597"/>
                </a:lnTo>
                <a:lnTo>
                  <a:pt x="29130" y="301688"/>
                </a:lnTo>
                <a:lnTo>
                  <a:pt x="58260" y="337567"/>
                </a:lnTo>
                <a:lnTo>
                  <a:pt x="94974" y="366034"/>
                </a:lnTo>
                <a:lnTo>
                  <a:pt x="135997" y="385013"/>
                </a:lnTo>
                <a:lnTo>
                  <a:pt x="179605" y="394502"/>
                </a:lnTo>
                <a:lnTo>
                  <a:pt x="224075" y="394502"/>
                </a:lnTo>
                <a:lnTo>
                  <a:pt x="267683" y="385013"/>
                </a:lnTo>
                <a:lnTo>
                  <a:pt x="308705" y="366034"/>
                </a:lnTo>
                <a:lnTo>
                  <a:pt x="345420" y="337567"/>
                </a:lnTo>
                <a:lnTo>
                  <a:pt x="374550" y="301688"/>
                </a:lnTo>
                <a:lnTo>
                  <a:pt x="393970" y="261597"/>
                </a:lnTo>
                <a:lnTo>
                  <a:pt x="403680" y="218980"/>
                </a:lnTo>
                <a:lnTo>
                  <a:pt x="403680" y="175521"/>
                </a:lnTo>
                <a:lnTo>
                  <a:pt x="393970" y="132904"/>
                </a:lnTo>
                <a:lnTo>
                  <a:pt x="374550" y="92814"/>
                </a:lnTo>
                <a:lnTo>
                  <a:pt x="345420" y="56935"/>
                </a:lnTo>
                <a:lnTo>
                  <a:pt x="308705" y="28467"/>
                </a:lnTo>
                <a:lnTo>
                  <a:pt x="267683" y="9489"/>
                </a:lnTo>
                <a:lnTo>
                  <a:pt x="224075" y="0"/>
                </a:lnTo>
                <a:close/>
              </a:path>
            </a:pathLst>
          </a:custGeom>
          <a:solidFill>
            <a:srgbClr val="00C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47">
            <a:extLst>
              <a:ext uri="{FF2B5EF4-FFF2-40B4-BE49-F238E27FC236}">
                <a16:creationId xmlns:a16="http://schemas.microsoft.com/office/drawing/2014/main" id="{F5ADECA5-430E-4DF3-BB67-F86174BAA0E8}"/>
              </a:ext>
            </a:extLst>
          </p:cNvPr>
          <p:cNvSpPr/>
          <p:nvPr/>
        </p:nvSpPr>
        <p:spPr>
          <a:xfrm>
            <a:off x="8915762" y="2066379"/>
            <a:ext cx="403860" cy="394970"/>
          </a:xfrm>
          <a:custGeom>
            <a:avLst/>
            <a:gdLst/>
            <a:ahLst/>
            <a:cxnLst/>
            <a:rect l="l" t="t" r="r" b="b"/>
            <a:pathLst>
              <a:path w="403859" h="394969">
                <a:moveTo>
                  <a:pt x="345413" y="56934"/>
                </a:moveTo>
                <a:lnTo>
                  <a:pt x="374542" y="92814"/>
                </a:lnTo>
                <a:lnTo>
                  <a:pt x="393961" y="132904"/>
                </a:lnTo>
                <a:lnTo>
                  <a:pt x="403671" y="175521"/>
                </a:lnTo>
                <a:lnTo>
                  <a:pt x="403671" y="218981"/>
                </a:lnTo>
                <a:lnTo>
                  <a:pt x="393961" y="261598"/>
                </a:lnTo>
                <a:lnTo>
                  <a:pt x="374542" y="301688"/>
                </a:lnTo>
                <a:lnTo>
                  <a:pt x="345413" y="337567"/>
                </a:lnTo>
                <a:lnTo>
                  <a:pt x="308700" y="366035"/>
                </a:lnTo>
                <a:lnTo>
                  <a:pt x="267678" y="385013"/>
                </a:lnTo>
                <a:lnTo>
                  <a:pt x="224070" y="394502"/>
                </a:lnTo>
                <a:lnTo>
                  <a:pt x="179601" y="394502"/>
                </a:lnTo>
                <a:lnTo>
                  <a:pt x="135993" y="385013"/>
                </a:lnTo>
                <a:lnTo>
                  <a:pt x="94971" y="366035"/>
                </a:lnTo>
                <a:lnTo>
                  <a:pt x="58258" y="337567"/>
                </a:lnTo>
                <a:lnTo>
                  <a:pt x="29129" y="301688"/>
                </a:lnTo>
                <a:lnTo>
                  <a:pt x="9709" y="261598"/>
                </a:lnTo>
                <a:lnTo>
                  <a:pt x="0" y="218981"/>
                </a:lnTo>
                <a:lnTo>
                  <a:pt x="0" y="175521"/>
                </a:lnTo>
                <a:lnTo>
                  <a:pt x="9709" y="132904"/>
                </a:lnTo>
                <a:lnTo>
                  <a:pt x="29129" y="92814"/>
                </a:lnTo>
                <a:lnTo>
                  <a:pt x="58258" y="56934"/>
                </a:lnTo>
                <a:lnTo>
                  <a:pt x="94971" y="28467"/>
                </a:lnTo>
                <a:lnTo>
                  <a:pt x="135993" y="9489"/>
                </a:lnTo>
                <a:lnTo>
                  <a:pt x="179601" y="0"/>
                </a:lnTo>
                <a:lnTo>
                  <a:pt x="224070" y="0"/>
                </a:lnTo>
                <a:lnTo>
                  <a:pt x="267678" y="9489"/>
                </a:lnTo>
                <a:lnTo>
                  <a:pt x="308700" y="28467"/>
                </a:lnTo>
                <a:lnTo>
                  <a:pt x="345413" y="56934"/>
                </a:lnTo>
                <a:close/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48">
            <a:extLst>
              <a:ext uri="{FF2B5EF4-FFF2-40B4-BE49-F238E27FC236}">
                <a16:creationId xmlns:a16="http://schemas.microsoft.com/office/drawing/2014/main" id="{FBBEFA8D-B50A-49F5-9FF9-626972F0143F}"/>
              </a:ext>
            </a:extLst>
          </p:cNvPr>
          <p:cNvSpPr/>
          <p:nvPr/>
        </p:nvSpPr>
        <p:spPr>
          <a:xfrm>
            <a:off x="9288673" y="2864491"/>
            <a:ext cx="403860" cy="394970"/>
          </a:xfrm>
          <a:custGeom>
            <a:avLst/>
            <a:gdLst/>
            <a:ahLst/>
            <a:cxnLst/>
            <a:rect l="l" t="t" r="r" b="b"/>
            <a:pathLst>
              <a:path w="403859" h="394969">
                <a:moveTo>
                  <a:pt x="224068" y="0"/>
                </a:moveTo>
                <a:lnTo>
                  <a:pt x="179598" y="0"/>
                </a:lnTo>
                <a:lnTo>
                  <a:pt x="135991" y="9489"/>
                </a:lnTo>
                <a:lnTo>
                  <a:pt x="94970" y="28467"/>
                </a:lnTo>
                <a:lnTo>
                  <a:pt x="58260" y="56935"/>
                </a:lnTo>
                <a:lnTo>
                  <a:pt x="29130" y="92810"/>
                </a:lnTo>
                <a:lnTo>
                  <a:pt x="9710" y="132899"/>
                </a:lnTo>
                <a:lnTo>
                  <a:pt x="0" y="175516"/>
                </a:lnTo>
                <a:lnTo>
                  <a:pt x="0" y="218976"/>
                </a:lnTo>
                <a:lnTo>
                  <a:pt x="9710" y="261595"/>
                </a:lnTo>
                <a:lnTo>
                  <a:pt x="29130" y="301687"/>
                </a:lnTo>
                <a:lnTo>
                  <a:pt x="58260" y="337567"/>
                </a:lnTo>
                <a:lnTo>
                  <a:pt x="94970" y="366034"/>
                </a:lnTo>
                <a:lnTo>
                  <a:pt x="135991" y="385013"/>
                </a:lnTo>
                <a:lnTo>
                  <a:pt x="179598" y="394502"/>
                </a:lnTo>
                <a:lnTo>
                  <a:pt x="224068" y="394502"/>
                </a:lnTo>
                <a:lnTo>
                  <a:pt x="267676" y="385013"/>
                </a:lnTo>
                <a:lnTo>
                  <a:pt x="308697" y="366034"/>
                </a:lnTo>
                <a:lnTo>
                  <a:pt x="345407" y="337567"/>
                </a:lnTo>
                <a:lnTo>
                  <a:pt x="374537" y="301687"/>
                </a:lnTo>
                <a:lnTo>
                  <a:pt x="393957" y="261595"/>
                </a:lnTo>
                <a:lnTo>
                  <a:pt x="403667" y="218976"/>
                </a:lnTo>
                <a:lnTo>
                  <a:pt x="403667" y="175516"/>
                </a:lnTo>
                <a:lnTo>
                  <a:pt x="393957" y="132899"/>
                </a:lnTo>
                <a:lnTo>
                  <a:pt x="374537" y="92810"/>
                </a:lnTo>
                <a:lnTo>
                  <a:pt x="345407" y="56935"/>
                </a:lnTo>
                <a:lnTo>
                  <a:pt x="308697" y="28467"/>
                </a:lnTo>
                <a:lnTo>
                  <a:pt x="267676" y="9489"/>
                </a:lnTo>
                <a:lnTo>
                  <a:pt x="224068" y="0"/>
                </a:lnTo>
                <a:close/>
              </a:path>
            </a:pathLst>
          </a:custGeom>
          <a:solidFill>
            <a:srgbClr val="00C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49">
            <a:extLst>
              <a:ext uri="{FF2B5EF4-FFF2-40B4-BE49-F238E27FC236}">
                <a16:creationId xmlns:a16="http://schemas.microsoft.com/office/drawing/2014/main" id="{92413627-C2BC-4095-B045-BB188B1F2077}"/>
              </a:ext>
            </a:extLst>
          </p:cNvPr>
          <p:cNvSpPr/>
          <p:nvPr/>
        </p:nvSpPr>
        <p:spPr>
          <a:xfrm>
            <a:off x="9288672" y="2864485"/>
            <a:ext cx="403860" cy="394970"/>
          </a:xfrm>
          <a:custGeom>
            <a:avLst/>
            <a:gdLst/>
            <a:ahLst/>
            <a:cxnLst/>
            <a:rect l="l" t="t" r="r" b="b"/>
            <a:pathLst>
              <a:path w="403859" h="394969">
                <a:moveTo>
                  <a:pt x="345413" y="56934"/>
                </a:moveTo>
                <a:lnTo>
                  <a:pt x="374542" y="92814"/>
                </a:lnTo>
                <a:lnTo>
                  <a:pt x="393961" y="132904"/>
                </a:lnTo>
                <a:lnTo>
                  <a:pt x="403671" y="175521"/>
                </a:lnTo>
                <a:lnTo>
                  <a:pt x="403671" y="218981"/>
                </a:lnTo>
                <a:lnTo>
                  <a:pt x="393961" y="261598"/>
                </a:lnTo>
                <a:lnTo>
                  <a:pt x="374542" y="301688"/>
                </a:lnTo>
                <a:lnTo>
                  <a:pt x="345413" y="337567"/>
                </a:lnTo>
                <a:lnTo>
                  <a:pt x="308700" y="366035"/>
                </a:lnTo>
                <a:lnTo>
                  <a:pt x="267678" y="385013"/>
                </a:lnTo>
                <a:lnTo>
                  <a:pt x="224070" y="394502"/>
                </a:lnTo>
                <a:lnTo>
                  <a:pt x="179601" y="394502"/>
                </a:lnTo>
                <a:lnTo>
                  <a:pt x="135993" y="385013"/>
                </a:lnTo>
                <a:lnTo>
                  <a:pt x="94971" y="366035"/>
                </a:lnTo>
                <a:lnTo>
                  <a:pt x="58258" y="337567"/>
                </a:lnTo>
                <a:lnTo>
                  <a:pt x="29129" y="301688"/>
                </a:lnTo>
                <a:lnTo>
                  <a:pt x="9709" y="261598"/>
                </a:lnTo>
                <a:lnTo>
                  <a:pt x="0" y="218981"/>
                </a:lnTo>
                <a:lnTo>
                  <a:pt x="0" y="175521"/>
                </a:lnTo>
                <a:lnTo>
                  <a:pt x="9709" y="132904"/>
                </a:lnTo>
                <a:lnTo>
                  <a:pt x="29129" y="92814"/>
                </a:lnTo>
                <a:lnTo>
                  <a:pt x="58258" y="56934"/>
                </a:lnTo>
                <a:lnTo>
                  <a:pt x="94971" y="28467"/>
                </a:lnTo>
                <a:lnTo>
                  <a:pt x="135993" y="9489"/>
                </a:lnTo>
                <a:lnTo>
                  <a:pt x="179601" y="0"/>
                </a:lnTo>
                <a:lnTo>
                  <a:pt x="224070" y="0"/>
                </a:lnTo>
                <a:lnTo>
                  <a:pt x="267678" y="9489"/>
                </a:lnTo>
                <a:lnTo>
                  <a:pt x="308700" y="28467"/>
                </a:lnTo>
                <a:lnTo>
                  <a:pt x="345413" y="56934"/>
                </a:lnTo>
                <a:close/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50">
            <a:extLst>
              <a:ext uri="{FF2B5EF4-FFF2-40B4-BE49-F238E27FC236}">
                <a16:creationId xmlns:a16="http://schemas.microsoft.com/office/drawing/2014/main" id="{FEF4A4C6-1B0F-4418-9441-99BB9E4A4453}"/>
              </a:ext>
            </a:extLst>
          </p:cNvPr>
          <p:cNvSpPr/>
          <p:nvPr/>
        </p:nvSpPr>
        <p:spPr>
          <a:xfrm>
            <a:off x="9347143" y="3779983"/>
            <a:ext cx="403860" cy="394970"/>
          </a:xfrm>
          <a:custGeom>
            <a:avLst/>
            <a:gdLst/>
            <a:ahLst/>
            <a:cxnLst/>
            <a:rect l="l" t="t" r="r" b="b"/>
            <a:pathLst>
              <a:path w="403859" h="394970">
                <a:moveTo>
                  <a:pt x="224075" y="0"/>
                </a:moveTo>
                <a:lnTo>
                  <a:pt x="179605" y="0"/>
                </a:lnTo>
                <a:lnTo>
                  <a:pt x="135997" y="9489"/>
                </a:lnTo>
                <a:lnTo>
                  <a:pt x="94974" y="28467"/>
                </a:lnTo>
                <a:lnTo>
                  <a:pt x="58260" y="56935"/>
                </a:lnTo>
                <a:lnTo>
                  <a:pt x="29130" y="92815"/>
                </a:lnTo>
                <a:lnTo>
                  <a:pt x="9710" y="132907"/>
                </a:lnTo>
                <a:lnTo>
                  <a:pt x="0" y="175525"/>
                </a:lnTo>
                <a:lnTo>
                  <a:pt x="0" y="218986"/>
                </a:lnTo>
                <a:lnTo>
                  <a:pt x="9710" y="261603"/>
                </a:lnTo>
                <a:lnTo>
                  <a:pt x="29130" y="301692"/>
                </a:lnTo>
                <a:lnTo>
                  <a:pt x="58260" y="337567"/>
                </a:lnTo>
                <a:lnTo>
                  <a:pt x="94974" y="366034"/>
                </a:lnTo>
                <a:lnTo>
                  <a:pt x="135997" y="385013"/>
                </a:lnTo>
                <a:lnTo>
                  <a:pt x="179605" y="394502"/>
                </a:lnTo>
                <a:lnTo>
                  <a:pt x="224075" y="394502"/>
                </a:lnTo>
                <a:lnTo>
                  <a:pt x="267683" y="385013"/>
                </a:lnTo>
                <a:lnTo>
                  <a:pt x="308705" y="366034"/>
                </a:lnTo>
                <a:lnTo>
                  <a:pt x="345420" y="337567"/>
                </a:lnTo>
                <a:lnTo>
                  <a:pt x="374545" y="301692"/>
                </a:lnTo>
                <a:lnTo>
                  <a:pt x="393962" y="261603"/>
                </a:lnTo>
                <a:lnTo>
                  <a:pt x="403671" y="218986"/>
                </a:lnTo>
                <a:lnTo>
                  <a:pt x="403671" y="175525"/>
                </a:lnTo>
                <a:lnTo>
                  <a:pt x="393962" y="132907"/>
                </a:lnTo>
                <a:lnTo>
                  <a:pt x="374545" y="92815"/>
                </a:lnTo>
                <a:lnTo>
                  <a:pt x="345420" y="56935"/>
                </a:lnTo>
                <a:lnTo>
                  <a:pt x="308705" y="28467"/>
                </a:lnTo>
                <a:lnTo>
                  <a:pt x="267683" y="9489"/>
                </a:lnTo>
                <a:lnTo>
                  <a:pt x="224075" y="0"/>
                </a:lnTo>
                <a:close/>
              </a:path>
            </a:pathLst>
          </a:custGeom>
          <a:solidFill>
            <a:srgbClr val="00C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51">
            <a:extLst>
              <a:ext uri="{FF2B5EF4-FFF2-40B4-BE49-F238E27FC236}">
                <a16:creationId xmlns:a16="http://schemas.microsoft.com/office/drawing/2014/main" id="{E319B496-46FB-4EDF-9EEF-D3B1362EC64C}"/>
              </a:ext>
            </a:extLst>
          </p:cNvPr>
          <p:cNvSpPr/>
          <p:nvPr/>
        </p:nvSpPr>
        <p:spPr>
          <a:xfrm>
            <a:off x="9347143" y="3779990"/>
            <a:ext cx="403860" cy="394970"/>
          </a:xfrm>
          <a:custGeom>
            <a:avLst/>
            <a:gdLst/>
            <a:ahLst/>
            <a:cxnLst/>
            <a:rect l="l" t="t" r="r" b="b"/>
            <a:pathLst>
              <a:path w="403859" h="394970">
                <a:moveTo>
                  <a:pt x="345413" y="56934"/>
                </a:moveTo>
                <a:lnTo>
                  <a:pt x="374542" y="92814"/>
                </a:lnTo>
                <a:lnTo>
                  <a:pt x="393961" y="132904"/>
                </a:lnTo>
                <a:lnTo>
                  <a:pt x="403671" y="175521"/>
                </a:lnTo>
                <a:lnTo>
                  <a:pt x="403671" y="218981"/>
                </a:lnTo>
                <a:lnTo>
                  <a:pt x="393961" y="261598"/>
                </a:lnTo>
                <a:lnTo>
                  <a:pt x="374542" y="301688"/>
                </a:lnTo>
                <a:lnTo>
                  <a:pt x="345413" y="337567"/>
                </a:lnTo>
                <a:lnTo>
                  <a:pt x="308700" y="366035"/>
                </a:lnTo>
                <a:lnTo>
                  <a:pt x="267678" y="385013"/>
                </a:lnTo>
                <a:lnTo>
                  <a:pt x="224070" y="394502"/>
                </a:lnTo>
                <a:lnTo>
                  <a:pt x="179601" y="394502"/>
                </a:lnTo>
                <a:lnTo>
                  <a:pt x="135993" y="385013"/>
                </a:lnTo>
                <a:lnTo>
                  <a:pt x="94971" y="366035"/>
                </a:lnTo>
                <a:lnTo>
                  <a:pt x="58258" y="337567"/>
                </a:lnTo>
                <a:lnTo>
                  <a:pt x="29129" y="301688"/>
                </a:lnTo>
                <a:lnTo>
                  <a:pt x="9709" y="261598"/>
                </a:lnTo>
                <a:lnTo>
                  <a:pt x="0" y="218981"/>
                </a:lnTo>
                <a:lnTo>
                  <a:pt x="0" y="175521"/>
                </a:lnTo>
                <a:lnTo>
                  <a:pt x="9709" y="132904"/>
                </a:lnTo>
                <a:lnTo>
                  <a:pt x="29129" y="92814"/>
                </a:lnTo>
                <a:lnTo>
                  <a:pt x="58258" y="56934"/>
                </a:lnTo>
                <a:lnTo>
                  <a:pt x="94971" y="28467"/>
                </a:lnTo>
                <a:lnTo>
                  <a:pt x="135993" y="9489"/>
                </a:lnTo>
                <a:lnTo>
                  <a:pt x="179601" y="0"/>
                </a:lnTo>
                <a:lnTo>
                  <a:pt x="224070" y="0"/>
                </a:lnTo>
                <a:lnTo>
                  <a:pt x="267678" y="9489"/>
                </a:lnTo>
                <a:lnTo>
                  <a:pt x="308700" y="28467"/>
                </a:lnTo>
                <a:lnTo>
                  <a:pt x="345413" y="56934"/>
                </a:lnTo>
                <a:close/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52">
            <a:extLst>
              <a:ext uri="{FF2B5EF4-FFF2-40B4-BE49-F238E27FC236}">
                <a16:creationId xmlns:a16="http://schemas.microsoft.com/office/drawing/2014/main" id="{3916D4BF-B204-4F45-B2C1-10051ACA802E}"/>
              </a:ext>
            </a:extLst>
          </p:cNvPr>
          <p:cNvSpPr/>
          <p:nvPr/>
        </p:nvSpPr>
        <p:spPr>
          <a:xfrm>
            <a:off x="8928348" y="4840091"/>
            <a:ext cx="403860" cy="394970"/>
          </a:xfrm>
          <a:custGeom>
            <a:avLst/>
            <a:gdLst/>
            <a:ahLst/>
            <a:cxnLst/>
            <a:rect l="l" t="t" r="r" b="b"/>
            <a:pathLst>
              <a:path w="403859" h="394970">
                <a:moveTo>
                  <a:pt x="224068" y="0"/>
                </a:moveTo>
                <a:lnTo>
                  <a:pt x="179598" y="0"/>
                </a:lnTo>
                <a:lnTo>
                  <a:pt x="135991" y="9489"/>
                </a:lnTo>
                <a:lnTo>
                  <a:pt x="94970" y="28467"/>
                </a:lnTo>
                <a:lnTo>
                  <a:pt x="58260" y="56935"/>
                </a:lnTo>
                <a:lnTo>
                  <a:pt x="29130" y="92814"/>
                </a:lnTo>
                <a:lnTo>
                  <a:pt x="9710" y="132904"/>
                </a:lnTo>
                <a:lnTo>
                  <a:pt x="0" y="175521"/>
                </a:lnTo>
                <a:lnTo>
                  <a:pt x="0" y="218980"/>
                </a:lnTo>
                <a:lnTo>
                  <a:pt x="9710" y="261597"/>
                </a:lnTo>
                <a:lnTo>
                  <a:pt x="29130" y="301688"/>
                </a:lnTo>
                <a:lnTo>
                  <a:pt x="58260" y="337567"/>
                </a:lnTo>
                <a:lnTo>
                  <a:pt x="94970" y="366034"/>
                </a:lnTo>
                <a:lnTo>
                  <a:pt x="135991" y="385013"/>
                </a:lnTo>
                <a:lnTo>
                  <a:pt x="179598" y="394502"/>
                </a:lnTo>
                <a:lnTo>
                  <a:pt x="224068" y="394502"/>
                </a:lnTo>
                <a:lnTo>
                  <a:pt x="267676" y="385013"/>
                </a:lnTo>
                <a:lnTo>
                  <a:pt x="308697" y="366034"/>
                </a:lnTo>
                <a:lnTo>
                  <a:pt x="345407" y="337567"/>
                </a:lnTo>
                <a:lnTo>
                  <a:pt x="374537" y="301688"/>
                </a:lnTo>
                <a:lnTo>
                  <a:pt x="393957" y="261597"/>
                </a:lnTo>
                <a:lnTo>
                  <a:pt x="403667" y="218980"/>
                </a:lnTo>
                <a:lnTo>
                  <a:pt x="403667" y="175521"/>
                </a:lnTo>
                <a:lnTo>
                  <a:pt x="393957" y="132904"/>
                </a:lnTo>
                <a:lnTo>
                  <a:pt x="374537" y="92814"/>
                </a:lnTo>
                <a:lnTo>
                  <a:pt x="345407" y="56935"/>
                </a:lnTo>
                <a:lnTo>
                  <a:pt x="308697" y="28467"/>
                </a:lnTo>
                <a:lnTo>
                  <a:pt x="267676" y="9489"/>
                </a:lnTo>
                <a:lnTo>
                  <a:pt x="224068" y="0"/>
                </a:lnTo>
                <a:close/>
              </a:path>
            </a:pathLst>
          </a:custGeom>
          <a:solidFill>
            <a:srgbClr val="00C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53">
            <a:extLst>
              <a:ext uri="{FF2B5EF4-FFF2-40B4-BE49-F238E27FC236}">
                <a16:creationId xmlns:a16="http://schemas.microsoft.com/office/drawing/2014/main" id="{92C0B002-B2F3-424E-A46E-6F6FDC5C640C}"/>
              </a:ext>
            </a:extLst>
          </p:cNvPr>
          <p:cNvSpPr/>
          <p:nvPr/>
        </p:nvSpPr>
        <p:spPr>
          <a:xfrm>
            <a:off x="8928348" y="4840084"/>
            <a:ext cx="403860" cy="394970"/>
          </a:xfrm>
          <a:custGeom>
            <a:avLst/>
            <a:gdLst/>
            <a:ahLst/>
            <a:cxnLst/>
            <a:rect l="l" t="t" r="r" b="b"/>
            <a:pathLst>
              <a:path w="403859" h="394970">
                <a:moveTo>
                  <a:pt x="345413" y="56934"/>
                </a:moveTo>
                <a:lnTo>
                  <a:pt x="374542" y="92814"/>
                </a:lnTo>
                <a:lnTo>
                  <a:pt x="393961" y="132904"/>
                </a:lnTo>
                <a:lnTo>
                  <a:pt x="403671" y="175521"/>
                </a:lnTo>
                <a:lnTo>
                  <a:pt x="403671" y="218981"/>
                </a:lnTo>
                <a:lnTo>
                  <a:pt x="393961" y="261598"/>
                </a:lnTo>
                <a:lnTo>
                  <a:pt x="374542" y="301688"/>
                </a:lnTo>
                <a:lnTo>
                  <a:pt x="345413" y="337567"/>
                </a:lnTo>
                <a:lnTo>
                  <a:pt x="308700" y="366035"/>
                </a:lnTo>
                <a:lnTo>
                  <a:pt x="267678" y="385013"/>
                </a:lnTo>
                <a:lnTo>
                  <a:pt x="224070" y="394502"/>
                </a:lnTo>
                <a:lnTo>
                  <a:pt x="179601" y="394502"/>
                </a:lnTo>
                <a:lnTo>
                  <a:pt x="135993" y="385013"/>
                </a:lnTo>
                <a:lnTo>
                  <a:pt x="94971" y="366035"/>
                </a:lnTo>
                <a:lnTo>
                  <a:pt x="58258" y="337567"/>
                </a:lnTo>
                <a:lnTo>
                  <a:pt x="29129" y="301688"/>
                </a:lnTo>
                <a:lnTo>
                  <a:pt x="9709" y="261598"/>
                </a:lnTo>
                <a:lnTo>
                  <a:pt x="0" y="218981"/>
                </a:lnTo>
                <a:lnTo>
                  <a:pt x="0" y="175521"/>
                </a:lnTo>
                <a:lnTo>
                  <a:pt x="9709" y="132904"/>
                </a:lnTo>
                <a:lnTo>
                  <a:pt x="29129" y="92814"/>
                </a:lnTo>
                <a:lnTo>
                  <a:pt x="58258" y="56934"/>
                </a:lnTo>
                <a:lnTo>
                  <a:pt x="94971" y="28467"/>
                </a:lnTo>
                <a:lnTo>
                  <a:pt x="135993" y="9489"/>
                </a:lnTo>
                <a:lnTo>
                  <a:pt x="179601" y="0"/>
                </a:lnTo>
                <a:lnTo>
                  <a:pt x="224070" y="0"/>
                </a:lnTo>
                <a:lnTo>
                  <a:pt x="267678" y="9489"/>
                </a:lnTo>
                <a:lnTo>
                  <a:pt x="308700" y="28467"/>
                </a:lnTo>
                <a:lnTo>
                  <a:pt x="345413" y="56934"/>
                </a:lnTo>
                <a:close/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54">
            <a:extLst>
              <a:ext uri="{FF2B5EF4-FFF2-40B4-BE49-F238E27FC236}">
                <a16:creationId xmlns:a16="http://schemas.microsoft.com/office/drawing/2014/main" id="{2751C540-6D7C-4AC9-8015-0D210B9E1E8E}"/>
              </a:ext>
            </a:extLst>
          </p:cNvPr>
          <p:cNvSpPr/>
          <p:nvPr/>
        </p:nvSpPr>
        <p:spPr>
          <a:xfrm>
            <a:off x="8031779" y="5491461"/>
            <a:ext cx="403860" cy="394970"/>
          </a:xfrm>
          <a:custGeom>
            <a:avLst/>
            <a:gdLst/>
            <a:ahLst/>
            <a:cxnLst/>
            <a:rect l="l" t="t" r="r" b="b"/>
            <a:pathLst>
              <a:path w="403859" h="394970">
                <a:moveTo>
                  <a:pt x="224063" y="0"/>
                </a:moveTo>
                <a:lnTo>
                  <a:pt x="179594" y="0"/>
                </a:lnTo>
                <a:lnTo>
                  <a:pt x="135989" y="9489"/>
                </a:lnTo>
                <a:lnTo>
                  <a:pt x="94969" y="28467"/>
                </a:lnTo>
                <a:lnTo>
                  <a:pt x="58260" y="56935"/>
                </a:lnTo>
                <a:lnTo>
                  <a:pt x="29130" y="92814"/>
                </a:lnTo>
                <a:lnTo>
                  <a:pt x="9710" y="132904"/>
                </a:lnTo>
                <a:lnTo>
                  <a:pt x="0" y="175521"/>
                </a:lnTo>
                <a:lnTo>
                  <a:pt x="0" y="218980"/>
                </a:lnTo>
                <a:lnTo>
                  <a:pt x="9710" y="261597"/>
                </a:lnTo>
                <a:lnTo>
                  <a:pt x="29130" y="301687"/>
                </a:lnTo>
                <a:lnTo>
                  <a:pt x="58260" y="337566"/>
                </a:lnTo>
                <a:lnTo>
                  <a:pt x="94969" y="366033"/>
                </a:lnTo>
                <a:lnTo>
                  <a:pt x="135989" y="385011"/>
                </a:lnTo>
                <a:lnTo>
                  <a:pt x="179594" y="394500"/>
                </a:lnTo>
                <a:lnTo>
                  <a:pt x="224063" y="394500"/>
                </a:lnTo>
                <a:lnTo>
                  <a:pt x="267670" y="385011"/>
                </a:lnTo>
                <a:lnTo>
                  <a:pt x="308693" y="366033"/>
                </a:lnTo>
                <a:lnTo>
                  <a:pt x="345407" y="337566"/>
                </a:lnTo>
                <a:lnTo>
                  <a:pt x="374537" y="301687"/>
                </a:lnTo>
                <a:lnTo>
                  <a:pt x="393957" y="261597"/>
                </a:lnTo>
                <a:lnTo>
                  <a:pt x="403667" y="218980"/>
                </a:lnTo>
                <a:lnTo>
                  <a:pt x="403667" y="175521"/>
                </a:lnTo>
                <a:lnTo>
                  <a:pt x="393957" y="132904"/>
                </a:lnTo>
                <a:lnTo>
                  <a:pt x="374537" y="92814"/>
                </a:lnTo>
                <a:lnTo>
                  <a:pt x="345407" y="56935"/>
                </a:lnTo>
                <a:lnTo>
                  <a:pt x="308693" y="28467"/>
                </a:lnTo>
                <a:lnTo>
                  <a:pt x="267670" y="9489"/>
                </a:lnTo>
                <a:lnTo>
                  <a:pt x="224063" y="0"/>
                </a:lnTo>
                <a:close/>
              </a:path>
            </a:pathLst>
          </a:custGeom>
          <a:solidFill>
            <a:srgbClr val="00C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55">
            <a:extLst>
              <a:ext uri="{FF2B5EF4-FFF2-40B4-BE49-F238E27FC236}">
                <a16:creationId xmlns:a16="http://schemas.microsoft.com/office/drawing/2014/main" id="{7E99B54A-6E54-48AA-AE73-0FD33F627BFE}"/>
              </a:ext>
            </a:extLst>
          </p:cNvPr>
          <p:cNvSpPr/>
          <p:nvPr/>
        </p:nvSpPr>
        <p:spPr>
          <a:xfrm>
            <a:off x="8031779" y="5491455"/>
            <a:ext cx="403860" cy="394970"/>
          </a:xfrm>
          <a:custGeom>
            <a:avLst/>
            <a:gdLst/>
            <a:ahLst/>
            <a:cxnLst/>
            <a:rect l="l" t="t" r="r" b="b"/>
            <a:pathLst>
              <a:path w="403859" h="394970">
                <a:moveTo>
                  <a:pt x="345413" y="56934"/>
                </a:moveTo>
                <a:lnTo>
                  <a:pt x="374542" y="92814"/>
                </a:lnTo>
                <a:lnTo>
                  <a:pt x="393961" y="132904"/>
                </a:lnTo>
                <a:lnTo>
                  <a:pt x="403671" y="175521"/>
                </a:lnTo>
                <a:lnTo>
                  <a:pt x="403671" y="218981"/>
                </a:lnTo>
                <a:lnTo>
                  <a:pt x="393961" y="261598"/>
                </a:lnTo>
                <a:lnTo>
                  <a:pt x="374542" y="301688"/>
                </a:lnTo>
                <a:lnTo>
                  <a:pt x="345413" y="337567"/>
                </a:lnTo>
                <a:lnTo>
                  <a:pt x="308700" y="366035"/>
                </a:lnTo>
                <a:lnTo>
                  <a:pt x="267678" y="385013"/>
                </a:lnTo>
                <a:lnTo>
                  <a:pt x="224070" y="394502"/>
                </a:lnTo>
                <a:lnTo>
                  <a:pt x="179601" y="394502"/>
                </a:lnTo>
                <a:lnTo>
                  <a:pt x="135993" y="385013"/>
                </a:lnTo>
                <a:lnTo>
                  <a:pt x="94971" y="366035"/>
                </a:lnTo>
                <a:lnTo>
                  <a:pt x="58258" y="337567"/>
                </a:lnTo>
                <a:lnTo>
                  <a:pt x="29129" y="301688"/>
                </a:lnTo>
                <a:lnTo>
                  <a:pt x="9709" y="261598"/>
                </a:lnTo>
                <a:lnTo>
                  <a:pt x="0" y="218981"/>
                </a:lnTo>
                <a:lnTo>
                  <a:pt x="0" y="175521"/>
                </a:lnTo>
                <a:lnTo>
                  <a:pt x="9709" y="132904"/>
                </a:lnTo>
                <a:lnTo>
                  <a:pt x="29129" y="92814"/>
                </a:lnTo>
                <a:lnTo>
                  <a:pt x="58258" y="56934"/>
                </a:lnTo>
                <a:lnTo>
                  <a:pt x="94971" y="28467"/>
                </a:lnTo>
                <a:lnTo>
                  <a:pt x="135993" y="9489"/>
                </a:lnTo>
                <a:lnTo>
                  <a:pt x="179601" y="0"/>
                </a:lnTo>
                <a:lnTo>
                  <a:pt x="224070" y="0"/>
                </a:lnTo>
                <a:lnTo>
                  <a:pt x="267678" y="9489"/>
                </a:lnTo>
                <a:lnTo>
                  <a:pt x="308700" y="28467"/>
                </a:lnTo>
                <a:lnTo>
                  <a:pt x="345413" y="56934"/>
                </a:lnTo>
                <a:close/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56">
            <a:extLst>
              <a:ext uri="{FF2B5EF4-FFF2-40B4-BE49-F238E27FC236}">
                <a16:creationId xmlns:a16="http://schemas.microsoft.com/office/drawing/2014/main" id="{D2E5F748-98A5-4CDD-A59B-12CD458B2DA7}"/>
              </a:ext>
            </a:extLst>
          </p:cNvPr>
          <p:cNvSpPr/>
          <p:nvPr/>
        </p:nvSpPr>
        <p:spPr>
          <a:xfrm>
            <a:off x="7422032" y="2839849"/>
            <a:ext cx="468630" cy="579755"/>
          </a:xfrm>
          <a:custGeom>
            <a:avLst/>
            <a:gdLst/>
            <a:ahLst/>
            <a:cxnLst/>
            <a:rect l="l" t="t" r="r" b="b"/>
            <a:pathLst>
              <a:path w="468629" h="579755">
                <a:moveTo>
                  <a:pt x="0" y="579450"/>
                </a:moveTo>
                <a:lnTo>
                  <a:pt x="13535" y="524627"/>
                </a:lnTo>
                <a:lnTo>
                  <a:pt x="29116" y="472300"/>
                </a:lnTo>
                <a:lnTo>
                  <a:pt x="46742" y="422470"/>
                </a:lnTo>
                <a:lnTo>
                  <a:pt x="66414" y="375137"/>
                </a:lnTo>
                <a:lnTo>
                  <a:pt x="88131" y="330300"/>
                </a:lnTo>
                <a:lnTo>
                  <a:pt x="111894" y="287959"/>
                </a:lnTo>
                <a:lnTo>
                  <a:pt x="137702" y="248115"/>
                </a:lnTo>
                <a:lnTo>
                  <a:pt x="165556" y="210767"/>
                </a:lnTo>
                <a:lnTo>
                  <a:pt x="195456" y="175915"/>
                </a:lnTo>
                <a:lnTo>
                  <a:pt x="227400" y="143561"/>
                </a:lnTo>
                <a:lnTo>
                  <a:pt x="261391" y="113702"/>
                </a:lnTo>
                <a:lnTo>
                  <a:pt x="297426" y="86340"/>
                </a:lnTo>
                <a:lnTo>
                  <a:pt x="335508" y="61474"/>
                </a:lnTo>
                <a:lnTo>
                  <a:pt x="375634" y="39105"/>
                </a:lnTo>
                <a:lnTo>
                  <a:pt x="417807" y="19232"/>
                </a:lnTo>
                <a:lnTo>
                  <a:pt x="462024" y="1856"/>
                </a:lnTo>
                <a:lnTo>
                  <a:pt x="468111" y="0"/>
                </a:lnTo>
              </a:path>
            </a:pathLst>
          </a:custGeom>
          <a:ln w="12700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57">
            <a:extLst>
              <a:ext uri="{FF2B5EF4-FFF2-40B4-BE49-F238E27FC236}">
                <a16:creationId xmlns:a16="http://schemas.microsoft.com/office/drawing/2014/main" id="{B232D2B6-0EB9-4090-AEE6-B27393352DF7}"/>
              </a:ext>
            </a:extLst>
          </p:cNvPr>
          <p:cNvSpPr/>
          <p:nvPr/>
        </p:nvSpPr>
        <p:spPr>
          <a:xfrm>
            <a:off x="7872954" y="2805260"/>
            <a:ext cx="72390" cy="73025"/>
          </a:xfrm>
          <a:custGeom>
            <a:avLst/>
            <a:gdLst/>
            <a:ahLst/>
            <a:cxnLst/>
            <a:rect l="l" t="t" r="r" b="b"/>
            <a:pathLst>
              <a:path w="72389" h="73025">
                <a:moveTo>
                  <a:pt x="22228" y="72885"/>
                </a:moveTo>
                <a:lnTo>
                  <a:pt x="71852" y="17918"/>
                </a:lnTo>
                <a:lnTo>
                  <a:pt x="0" y="0"/>
                </a:lnTo>
              </a:path>
            </a:pathLst>
          </a:custGeom>
          <a:ln w="12700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58">
            <a:extLst>
              <a:ext uri="{FF2B5EF4-FFF2-40B4-BE49-F238E27FC236}">
                <a16:creationId xmlns:a16="http://schemas.microsoft.com/office/drawing/2014/main" id="{7D1CD1C2-7CB5-4292-8F84-F7B40532B957}"/>
              </a:ext>
            </a:extLst>
          </p:cNvPr>
          <p:cNvSpPr/>
          <p:nvPr/>
        </p:nvSpPr>
        <p:spPr>
          <a:xfrm>
            <a:off x="7884069" y="2823178"/>
            <a:ext cx="60960" cy="19050"/>
          </a:xfrm>
          <a:custGeom>
            <a:avLst/>
            <a:gdLst/>
            <a:ahLst/>
            <a:cxnLst/>
            <a:rect l="l" t="t" r="r" b="b"/>
            <a:pathLst>
              <a:path w="60960" h="19050">
                <a:moveTo>
                  <a:pt x="0" y="18524"/>
                </a:moveTo>
                <a:lnTo>
                  <a:pt x="60738" y="0"/>
                </a:lnTo>
              </a:path>
            </a:pathLst>
          </a:custGeom>
          <a:ln w="12700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59">
            <a:extLst>
              <a:ext uri="{FF2B5EF4-FFF2-40B4-BE49-F238E27FC236}">
                <a16:creationId xmlns:a16="http://schemas.microsoft.com/office/drawing/2014/main" id="{20017A82-F03D-4B6C-B282-4D822DF99C38}"/>
              </a:ext>
            </a:extLst>
          </p:cNvPr>
          <p:cNvSpPr/>
          <p:nvPr/>
        </p:nvSpPr>
        <p:spPr>
          <a:xfrm>
            <a:off x="7600657" y="3630621"/>
            <a:ext cx="563880" cy="23495"/>
          </a:xfrm>
          <a:custGeom>
            <a:avLst/>
            <a:gdLst/>
            <a:ahLst/>
            <a:cxnLst/>
            <a:rect l="l" t="t" r="r" b="b"/>
            <a:pathLst>
              <a:path w="563879" h="23495">
                <a:moveTo>
                  <a:pt x="0" y="0"/>
                </a:moveTo>
                <a:lnTo>
                  <a:pt x="50650" y="2111"/>
                </a:lnTo>
                <a:lnTo>
                  <a:pt x="101301" y="4222"/>
                </a:lnTo>
                <a:lnTo>
                  <a:pt x="151952" y="6334"/>
                </a:lnTo>
                <a:lnTo>
                  <a:pt x="202603" y="8445"/>
                </a:lnTo>
                <a:lnTo>
                  <a:pt x="253254" y="10556"/>
                </a:lnTo>
                <a:lnTo>
                  <a:pt x="303905" y="12668"/>
                </a:lnTo>
                <a:lnTo>
                  <a:pt x="354556" y="14779"/>
                </a:lnTo>
                <a:lnTo>
                  <a:pt x="405207" y="16890"/>
                </a:lnTo>
                <a:lnTo>
                  <a:pt x="455858" y="19002"/>
                </a:lnTo>
                <a:lnTo>
                  <a:pt x="506509" y="21113"/>
                </a:lnTo>
                <a:lnTo>
                  <a:pt x="557160" y="23224"/>
                </a:lnTo>
                <a:lnTo>
                  <a:pt x="563505" y="23489"/>
                </a:lnTo>
              </a:path>
            </a:pathLst>
          </a:custGeom>
          <a:ln w="12700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60">
            <a:extLst>
              <a:ext uri="{FF2B5EF4-FFF2-40B4-BE49-F238E27FC236}">
                <a16:creationId xmlns:a16="http://schemas.microsoft.com/office/drawing/2014/main" id="{6FA32752-F5A2-42FD-A0D2-FE91C2B4FB31}"/>
              </a:ext>
            </a:extLst>
          </p:cNvPr>
          <p:cNvSpPr/>
          <p:nvPr/>
        </p:nvSpPr>
        <p:spPr>
          <a:xfrm>
            <a:off x="8156233" y="3615776"/>
            <a:ext cx="65405" cy="76200"/>
          </a:xfrm>
          <a:custGeom>
            <a:avLst/>
            <a:gdLst/>
            <a:ahLst/>
            <a:cxnLst/>
            <a:rect l="l" t="t" r="r" b="b"/>
            <a:pathLst>
              <a:path w="65404" h="76200">
                <a:moveTo>
                  <a:pt x="0" y="76133"/>
                </a:moveTo>
                <a:lnTo>
                  <a:pt x="65031" y="40711"/>
                </a:lnTo>
                <a:lnTo>
                  <a:pt x="3173" y="0"/>
                </a:lnTo>
              </a:path>
            </a:pathLst>
          </a:custGeom>
          <a:ln w="12699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61">
            <a:extLst>
              <a:ext uri="{FF2B5EF4-FFF2-40B4-BE49-F238E27FC236}">
                <a16:creationId xmlns:a16="http://schemas.microsoft.com/office/drawing/2014/main" id="{2E22721D-B3AA-42EF-982B-DA98726362FD}"/>
              </a:ext>
            </a:extLst>
          </p:cNvPr>
          <p:cNvSpPr/>
          <p:nvPr/>
        </p:nvSpPr>
        <p:spPr>
          <a:xfrm>
            <a:off x="8157819" y="3653844"/>
            <a:ext cx="63500" cy="3175"/>
          </a:xfrm>
          <a:custGeom>
            <a:avLst/>
            <a:gdLst/>
            <a:ahLst/>
            <a:cxnLst/>
            <a:rect l="l" t="t" r="r" b="b"/>
            <a:pathLst>
              <a:path w="63500" h="3175">
                <a:moveTo>
                  <a:pt x="0" y="0"/>
                </a:moveTo>
                <a:lnTo>
                  <a:pt x="63444" y="2644"/>
                </a:lnTo>
              </a:path>
            </a:pathLst>
          </a:custGeom>
          <a:ln w="12699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62">
            <a:extLst>
              <a:ext uri="{FF2B5EF4-FFF2-40B4-BE49-F238E27FC236}">
                <a16:creationId xmlns:a16="http://schemas.microsoft.com/office/drawing/2014/main" id="{914199AD-9B1F-4FD1-8230-9649F3AE6626}"/>
              </a:ext>
            </a:extLst>
          </p:cNvPr>
          <p:cNvSpPr/>
          <p:nvPr/>
        </p:nvSpPr>
        <p:spPr>
          <a:xfrm>
            <a:off x="7446174" y="3819546"/>
            <a:ext cx="469900" cy="691515"/>
          </a:xfrm>
          <a:custGeom>
            <a:avLst/>
            <a:gdLst/>
            <a:ahLst/>
            <a:cxnLst/>
            <a:rect l="l" t="t" r="r" b="b"/>
            <a:pathLst>
              <a:path w="469900" h="691514">
                <a:moveTo>
                  <a:pt x="469336" y="691329"/>
                </a:moveTo>
                <a:lnTo>
                  <a:pt x="427926" y="661378"/>
                </a:lnTo>
                <a:lnTo>
                  <a:pt x="392951" y="633125"/>
                </a:lnTo>
                <a:lnTo>
                  <a:pt x="359072" y="603128"/>
                </a:lnTo>
                <a:lnTo>
                  <a:pt x="326292" y="571386"/>
                </a:lnTo>
                <a:lnTo>
                  <a:pt x="294608" y="537900"/>
                </a:lnTo>
                <a:lnTo>
                  <a:pt x="264022" y="502670"/>
                </a:lnTo>
                <a:lnTo>
                  <a:pt x="234534" y="465695"/>
                </a:lnTo>
                <a:lnTo>
                  <a:pt x="206142" y="426975"/>
                </a:lnTo>
                <a:lnTo>
                  <a:pt x="178848" y="386512"/>
                </a:lnTo>
                <a:lnTo>
                  <a:pt x="152652" y="344303"/>
                </a:lnTo>
                <a:lnTo>
                  <a:pt x="127553" y="300351"/>
                </a:lnTo>
                <a:lnTo>
                  <a:pt x="103551" y="254653"/>
                </a:lnTo>
                <a:lnTo>
                  <a:pt x="80646" y="207212"/>
                </a:lnTo>
                <a:lnTo>
                  <a:pt x="58838" y="158025"/>
                </a:lnTo>
                <a:lnTo>
                  <a:pt x="38128" y="107095"/>
                </a:lnTo>
                <a:lnTo>
                  <a:pt x="18515" y="54419"/>
                </a:lnTo>
                <a:lnTo>
                  <a:pt x="0" y="0"/>
                </a:lnTo>
              </a:path>
            </a:pathLst>
          </a:custGeom>
          <a:ln w="12700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63">
            <a:extLst>
              <a:ext uri="{FF2B5EF4-FFF2-40B4-BE49-F238E27FC236}">
                <a16:creationId xmlns:a16="http://schemas.microsoft.com/office/drawing/2014/main" id="{FDA1783E-2CFC-4121-89BF-BCE1956E2137}"/>
              </a:ext>
            </a:extLst>
          </p:cNvPr>
          <p:cNvSpPr/>
          <p:nvPr/>
        </p:nvSpPr>
        <p:spPr>
          <a:xfrm>
            <a:off x="7889520" y="4475430"/>
            <a:ext cx="74295" cy="66675"/>
          </a:xfrm>
          <a:custGeom>
            <a:avLst/>
            <a:gdLst/>
            <a:ahLst/>
            <a:cxnLst/>
            <a:rect l="l" t="t" r="r" b="b"/>
            <a:pathLst>
              <a:path w="74295" h="66675">
                <a:moveTo>
                  <a:pt x="0" y="64028"/>
                </a:moveTo>
                <a:lnTo>
                  <a:pt x="74013" y="66442"/>
                </a:lnTo>
                <a:lnTo>
                  <a:pt x="41313" y="0"/>
                </a:lnTo>
              </a:path>
            </a:pathLst>
          </a:custGeom>
          <a:ln w="12699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64">
            <a:extLst>
              <a:ext uri="{FF2B5EF4-FFF2-40B4-BE49-F238E27FC236}">
                <a16:creationId xmlns:a16="http://schemas.microsoft.com/office/drawing/2014/main" id="{18BB4F4C-6A92-4515-ABFB-C4365F4A3160}"/>
              </a:ext>
            </a:extLst>
          </p:cNvPr>
          <p:cNvSpPr/>
          <p:nvPr/>
        </p:nvSpPr>
        <p:spPr>
          <a:xfrm>
            <a:off x="7910177" y="4507445"/>
            <a:ext cx="53975" cy="34925"/>
          </a:xfrm>
          <a:custGeom>
            <a:avLst/>
            <a:gdLst/>
            <a:ahLst/>
            <a:cxnLst/>
            <a:rect l="l" t="t" r="r" b="b"/>
            <a:pathLst>
              <a:path w="53975" h="34925">
                <a:moveTo>
                  <a:pt x="0" y="0"/>
                </a:moveTo>
                <a:lnTo>
                  <a:pt x="53356" y="34428"/>
                </a:lnTo>
              </a:path>
            </a:pathLst>
          </a:custGeom>
          <a:ln w="12699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65">
            <a:extLst>
              <a:ext uri="{FF2B5EF4-FFF2-40B4-BE49-F238E27FC236}">
                <a16:creationId xmlns:a16="http://schemas.microsoft.com/office/drawing/2014/main" id="{B3984E70-39C1-4DA3-BA82-6FA4D077A327}"/>
              </a:ext>
            </a:extLst>
          </p:cNvPr>
          <p:cNvSpPr/>
          <p:nvPr/>
        </p:nvSpPr>
        <p:spPr>
          <a:xfrm>
            <a:off x="8362011" y="1904065"/>
            <a:ext cx="459105" cy="828675"/>
          </a:xfrm>
          <a:custGeom>
            <a:avLst/>
            <a:gdLst/>
            <a:ahLst/>
            <a:cxnLst/>
            <a:rect l="l" t="t" r="r" b="b"/>
            <a:pathLst>
              <a:path w="459104" h="828675">
                <a:moveTo>
                  <a:pt x="252347" y="0"/>
                </a:moveTo>
                <a:lnTo>
                  <a:pt x="293802" y="47469"/>
                </a:lnTo>
                <a:lnTo>
                  <a:pt x="327146" y="89422"/>
                </a:lnTo>
                <a:lnTo>
                  <a:pt x="356732" y="130483"/>
                </a:lnTo>
                <a:lnTo>
                  <a:pt x="382560" y="170651"/>
                </a:lnTo>
                <a:lnTo>
                  <a:pt x="404630" y="209927"/>
                </a:lnTo>
                <a:lnTo>
                  <a:pt x="422941" y="248311"/>
                </a:lnTo>
                <a:lnTo>
                  <a:pt x="437495" y="285803"/>
                </a:lnTo>
                <a:lnTo>
                  <a:pt x="448291" y="322402"/>
                </a:lnTo>
                <a:lnTo>
                  <a:pt x="458608" y="392923"/>
                </a:lnTo>
                <a:lnTo>
                  <a:pt x="458130" y="426846"/>
                </a:lnTo>
                <a:lnTo>
                  <a:pt x="445899" y="492014"/>
                </a:lnTo>
                <a:lnTo>
                  <a:pt x="418636" y="553613"/>
                </a:lnTo>
                <a:lnTo>
                  <a:pt x="376341" y="611643"/>
                </a:lnTo>
                <a:lnTo>
                  <a:pt x="349557" y="639320"/>
                </a:lnTo>
                <a:lnTo>
                  <a:pt x="319015" y="666105"/>
                </a:lnTo>
                <a:lnTo>
                  <a:pt x="284715" y="691998"/>
                </a:lnTo>
                <a:lnTo>
                  <a:pt x="246657" y="716998"/>
                </a:lnTo>
                <a:lnTo>
                  <a:pt x="204841" y="741107"/>
                </a:lnTo>
                <a:lnTo>
                  <a:pt x="159268" y="764323"/>
                </a:lnTo>
                <a:lnTo>
                  <a:pt x="109936" y="786647"/>
                </a:lnTo>
                <a:lnTo>
                  <a:pt x="56847" y="808080"/>
                </a:lnTo>
                <a:lnTo>
                  <a:pt x="0" y="828620"/>
                </a:lnTo>
              </a:path>
            </a:pathLst>
          </a:custGeom>
          <a:ln w="12700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66">
            <a:extLst>
              <a:ext uri="{FF2B5EF4-FFF2-40B4-BE49-F238E27FC236}">
                <a16:creationId xmlns:a16="http://schemas.microsoft.com/office/drawing/2014/main" id="{12E14C51-4EBD-4B1E-A811-FDF23788534A}"/>
              </a:ext>
            </a:extLst>
          </p:cNvPr>
          <p:cNvSpPr/>
          <p:nvPr/>
        </p:nvSpPr>
        <p:spPr>
          <a:xfrm>
            <a:off x="8575186" y="1862445"/>
            <a:ext cx="71755" cy="72390"/>
          </a:xfrm>
          <a:custGeom>
            <a:avLst/>
            <a:gdLst/>
            <a:ahLst/>
            <a:cxnLst/>
            <a:rect l="l" t="t" r="r" b="b"/>
            <a:pathLst>
              <a:path w="71754" h="72389">
                <a:moveTo>
                  <a:pt x="71266" y="20121"/>
                </a:moveTo>
                <a:lnTo>
                  <a:pt x="0" y="0"/>
                </a:lnTo>
                <a:lnTo>
                  <a:pt x="15782" y="72351"/>
                </a:lnTo>
              </a:path>
            </a:pathLst>
          </a:custGeom>
          <a:ln w="12699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67">
            <a:extLst>
              <a:ext uri="{FF2B5EF4-FFF2-40B4-BE49-F238E27FC236}">
                <a16:creationId xmlns:a16="http://schemas.microsoft.com/office/drawing/2014/main" id="{61DC2668-142D-49F0-B404-3CDEDA1B7213}"/>
              </a:ext>
            </a:extLst>
          </p:cNvPr>
          <p:cNvSpPr/>
          <p:nvPr/>
        </p:nvSpPr>
        <p:spPr>
          <a:xfrm>
            <a:off x="8575186" y="1862446"/>
            <a:ext cx="43815" cy="46355"/>
          </a:xfrm>
          <a:custGeom>
            <a:avLst/>
            <a:gdLst/>
            <a:ahLst/>
            <a:cxnLst/>
            <a:rect l="l" t="t" r="r" b="b"/>
            <a:pathLst>
              <a:path w="43815" h="46355">
                <a:moveTo>
                  <a:pt x="43524" y="46236"/>
                </a:moveTo>
                <a:lnTo>
                  <a:pt x="0" y="0"/>
                </a:lnTo>
              </a:path>
            </a:pathLst>
          </a:custGeom>
          <a:ln w="12699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68">
            <a:extLst>
              <a:ext uri="{FF2B5EF4-FFF2-40B4-BE49-F238E27FC236}">
                <a16:creationId xmlns:a16="http://schemas.microsoft.com/office/drawing/2014/main" id="{09B1D582-088F-406A-810E-CD50E248BD4C}"/>
              </a:ext>
            </a:extLst>
          </p:cNvPr>
          <p:cNvSpPr/>
          <p:nvPr/>
        </p:nvSpPr>
        <p:spPr>
          <a:xfrm>
            <a:off x="8337805" y="2534908"/>
            <a:ext cx="774065" cy="501650"/>
          </a:xfrm>
          <a:custGeom>
            <a:avLst/>
            <a:gdLst/>
            <a:ahLst/>
            <a:cxnLst/>
            <a:rect l="l" t="t" r="r" b="b"/>
            <a:pathLst>
              <a:path w="774065" h="501650">
                <a:moveTo>
                  <a:pt x="774005" y="0"/>
                </a:moveTo>
                <a:lnTo>
                  <a:pt x="767166" y="62563"/>
                </a:lnTo>
                <a:lnTo>
                  <a:pt x="758912" y="115401"/>
                </a:lnTo>
                <a:lnTo>
                  <a:pt x="748788" y="164848"/>
                </a:lnTo>
                <a:lnTo>
                  <a:pt x="736795" y="210904"/>
                </a:lnTo>
                <a:lnTo>
                  <a:pt x="722933" y="253569"/>
                </a:lnTo>
                <a:lnTo>
                  <a:pt x="707202" y="292842"/>
                </a:lnTo>
                <a:lnTo>
                  <a:pt x="689601" y="328724"/>
                </a:lnTo>
                <a:lnTo>
                  <a:pt x="648791" y="390314"/>
                </a:lnTo>
                <a:lnTo>
                  <a:pt x="600503" y="438339"/>
                </a:lnTo>
                <a:lnTo>
                  <a:pt x="544738" y="472798"/>
                </a:lnTo>
                <a:lnTo>
                  <a:pt x="481495" y="493693"/>
                </a:lnTo>
                <a:lnTo>
                  <a:pt x="410775" y="501022"/>
                </a:lnTo>
                <a:lnTo>
                  <a:pt x="372611" y="499600"/>
                </a:lnTo>
                <a:lnTo>
                  <a:pt x="332577" y="494787"/>
                </a:lnTo>
                <a:lnTo>
                  <a:pt x="290674" y="486582"/>
                </a:lnTo>
                <a:lnTo>
                  <a:pt x="246902" y="474986"/>
                </a:lnTo>
                <a:lnTo>
                  <a:pt x="201260" y="459998"/>
                </a:lnTo>
                <a:lnTo>
                  <a:pt x="153749" y="441620"/>
                </a:lnTo>
                <a:lnTo>
                  <a:pt x="104369" y="419850"/>
                </a:lnTo>
                <a:lnTo>
                  <a:pt x="53119" y="394688"/>
                </a:lnTo>
                <a:lnTo>
                  <a:pt x="0" y="366136"/>
                </a:lnTo>
              </a:path>
            </a:pathLst>
          </a:custGeom>
          <a:ln w="12700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69">
            <a:extLst>
              <a:ext uri="{FF2B5EF4-FFF2-40B4-BE49-F238E27FC236}">
                <a16:creationId xmlns:a16="http://schemas.microsoft.com/office/drawing/2014/main" id="{8919A1C7-E8E2-417E-B17C-D94C0A7B6021}"/>
              </a:ext>
            </a:extLst>
          </p:cNvPr>
          <p:cNvSpPr/>
          <p:nvPr/>
        </p:nvSpPr>
        <p:spPr>
          <a:xfrm>
            <a:off x="9073355" y="2477914"/>
            <a:ext cx="76200" cy="66675"/>
          </a:xfrm>
          <a:custGeom>
            <a:avLst/>
            <a:gdLst/>
            <a:ahLst/>
            <a:cxnLst/>
            <a:rect l="l" t="t" r="r" b="b"/>
            <a:pathLst>
              <a:path w="76200" h="66675">
                <a:moveTo>
                  <a:pt x="76003" y="66069"/>
                </a:moveTo>
                <a:lnTo>
                  <a:pt x="42557" y="0"/>
                </a:lnTo>
                <a:lnTo>
                  <a:pt x="0" y="60602"/>
                </a:lnTo>
              </a:path>
            </a:pathLst>
          </a:custGeom>
          <a:ln w="12700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70">
            <a:extLst>
              <a:ext uri="{FF2B5EF4-FFF2-40B4-BE49-F238E27FC236}">
                <a16:creationId xmlns:a16="http://schemas.microsoft.com/office/drawing/2014/main" id="{24B3D4E9-2281-4AD6-9695-10D66BCE7D6C}"/>
              </a:ext>
            </a:extLst>
          </p:cNvPr>
          <p:cNvSpPr/>
          <p:nvPr/>
        </p:nvSpPr>
        <p:spPr>
          <a:xfrm>
            <a:off x="9111357" y="2477913"/>
            <a:ext cx="5080" cy="63500"/>
          </a:xfrm>
          <a:custGeom>
            <a:avLst/>
            <a:gdLst/>
            <a:ahLst/>
            <a:cxnLst/>
            <a:rect l="l" t="t" r="r" b="b"/>
            <a:pathLst>
              <a:path w="5079" h="63500">
                <a:moveTo>
                  <a:pt x="0" y="63336"/>
                </a:moveTo>
                <a:lnTo>
                  <a:pt x="4556" y="0"/>
                </a:lnTo>
              </a:path>
            </a:pathLst>
          </a:custGeom>
          <a:ln w="12700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71">
            <a:extLst>
              <a:ext uri="{FF2B5EF4-FFF2-40B4-BE49-F238E27FC236}">
                <a16:creationId xmlns:a16="http://schemas.microsoft.com/office/drawing/2014/main" id="{0DDD7187-1BB0-4FF0-BA87-B8C329850D23}"/>
              </a:ext>
            </a:extLst>
          </p:cNvPr>
          <p:cNvSpPr/>
          <p:nvPr/>
        </p:nvSpPr>
        <p:spPr>
          <a:xfrm>
            <a:off x="8635060" y="3327358"/>
            <a:ext cx="800100" cy="458470"/>
          </a:xfrm>
          <a:custGeom>
            <a:avLst/>
            <a:gdLst/>
            <a:ahLst/>
            <a:cxnLst/>
            <a:rect l="l" t="t" r="r" b="b"/>
            <a:pathLst>
              <a:path w="800100" h="458470">
                <a:moveTo>
                  <a:pt x="799826" y="0"/>
                </a:moveTo>
                <a:lnTo>
                  <a:pt x="780378" y="58627"/>
                </a:lnTo>
                <a:lnTo>
                  <a:pt x="760877" y="107902"/>
                </a:lnTo>
                <a:lnTo>
                  <a:pt x="739611" y="153937"/>
                </a:lnTo>
                <a:lnTo>
                  <a:pt x="716578" y="196733"/>
                </a:lnTo>
                <a:lnTo>
                  <a:pt x="691780" y="236289"/>
                </a:lnTo>
                <a:lnTo>
                  <a:pt x="665215" y="272607"/>
                </a:lnTo>
                <a:lnTo>
                  <a:pt x="636885" y="305685"/>
                </a:lnTo>
                <a:lnTo>
                  <a:pt x="606788" y="335523"/>
                </a:lnTo>
                <a:lnTo>
                  <a:pt x="574925" y="362123"/>
                </a:lnTo>
                <a:lnTo>
                  <a:pt x="541297" y="385483"/>
                </a:lnTo>
                <a:lnTo>
                  <a:pt x="505902" y="405604"/>
                </a:lnTo>
                <a:lnTo>
                  <a:pt x="468741" y="422486"/>
                </a:lnTo>
                <a:lnTo>
                  <a:pt x="429814" y="436129"/>
                </a:lnTo>
                <a:lnTo>
                  <a:pt x="389121" y="446533"/>
                </a:lnTo>
                <a:lnTo>
                  <a:pt x="346662" y="453697"/>
                </a:lnTo>
                <a:lnTo>
                  <a:pt x="302437" y="457622"/>
                </a:lnTo>
                <a:lnTo>
                  <a:pt x="256446" y="458308"/>
                </a:lnTo>
                <a:lnTo>
                  <a:pt x="208689" y="455755"/>
                </a:lnTo>
                <a:lnTo>
                  <a:pt x="159166" y="449963"/>
                </a:lnTo>
                <a:lnTo>
                  <a:pt x="107876" y="440931"/>
                </a:lnTo>
                <a:lnTo>
                  <a:pt x="54821" y="428661"/>
                </a:lnTo>
                <a:lnTo>
                  <a:pt x="0" y="413151"/>
                </a:lnTo>
              </a:path>
            </a:pathLst>
          </a:custGeom>
          <a:ln w="12700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72">
            <a:extLst>
              <a:ext uri="{FF2B5EF4-FFF2-40B4-BE49-F238E27FC236}">
                <a16:creationId xmlns:a16="http://schemas.microsoft.com/office/drawing/2014/main" id="{6CF4B68E-C098-4255-B712-A79CF9FA655F}"/>
              </a:ext>
            </a:extLst>
          </p:cNvPr>
          <p:cNvSpPr/>
          <p:nvPr/>
        </p:nvSpPr>
        <p:spPr>
          <a:xfrm>
            <a:off x="9396485" y="3272326"/>
            <a:ext cx="73660" cy="71755"/>
          </a:xfrm>
          <a:custGeom>
            <a:avLst/>
            <a:gdLst/>
            <a:ahLst/>
            <a:cxnLst/>
            <a:rect l="l" t="t" r="r" b="b"/>
            <a:pathLst>
              <a:path w="73659" h="71755">
                <a:moveTo>
                  <a:pt x="73370" y="71427"/>
                </a:moveTo>
                <a:lnTo>
                  <a:pt x="53827" y="0"/>
                </a:lnTo>
                <a:lnTo>
                  <a:pt x="0" y="50857"/>
                </a:lnTo>
              </a:path>
            </a:pathLst>
          </a:custGeom>
          <a:ln w="12699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73">
            <a:extLst>
              <a:ext uri="{FF2B5EF4-FFF2-40B4-BE49-F238E27FC236}">
                <a16:creationId xmlns:a16="http://schemas.microsoft.com/office/drawing/2014/main" id="{24EEBC81-5FD3-45CA-A278-BED5B12989CE}"/>
              </a:ext>
            </a:extLst>
          </p:cNvPr>
          <p:cNvSpPr/>
          <p:nvPr/>
        </p:nvSpPr>
        <p:spPr>
          <a:xfrm>
            <a:off x="9433172" y="3272325"/>
            <a:ext cx="17145" cy="61594"/>
          </a:xfrm>
          <a:custGeom>
            <a:avLst/>
            <a:gdLst/>
            <a:ahLst/>
            <a:cxnLst/>
            <a:rect l="l" t="t" r="r" b="b"/>
            <a:pathLst>
              <a:path w="17145" h="61594">
                <a:moveTo>
                  <a:pt x="0" y="61142"/>
                </a:moveTo>
                <a:lnTo>
                  <a:pt x="17142" y="0"/>
                </a:lnTo>
              </a:path>
            </a:pathLst>
          </a:custGeom>
          <a:ln w="12699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74">
            <a:extLst>
              <a:ext uri="{FF2B5EF4-FFF2-40B4-BE49-F238E27FC236}">
                <a16:creationId xmlns:a16="http://schemas.microsoft.com/office/drawing/2014/main" id="{04D1105E-2BD9-4B80-B80A-1CEEC6A24C8B}"/>
              </a:ext>
            </a:extLst>
          </p:cNvPr>
          <p:cNvSpPr/>
          <p:nvPr/>
        </p:nvSpPr>
        <p:spPr>
          <a:xfrm>
            <a:off x="8492135" y="3863908"/>
            <a:ext cx="856615" cy="488315"/>
          </a:xfrm>
          <a:custGeom>
            <a:avLst/>
            <a:gdLst/>
            <a:ahLst/>
            <a:cxnLst/>
            <a:rect l="l" t="t" r="r" b="b"/>
            <a:pathLst>
              <a:path w="856615" h="488314">
                <a:moveTo>
                  <a:pt x="856401" y="299585"/>
                </a:moveTo>
                <a:lnTo>
                  <a:pt x="807247" y="337781"/>
                </a:lnTo>
                <a:lnTo>
                  <a:pt x="763941" y="368409"/>
                </a:lnTo>
                <a:lnTo>
                  <a:pt x="721616" y="395548"/>
                </a:lnTo>
                <a:lnTo>
                  <a:pt x="680272" y="419197"/>
                </a:lnTo>
                <a:lnTo>
                  <a:pt x="639908" y="439356"/>
                </a:lnTo>
                <a:lnTo>
                  <a:pt x="600525" y="456026"/>
                </a:lnTo>
                <a:lnTo>
                  <a:pt x="562123" y="469207"/>
                </a:lnTo>
                <a:lnTo>
                  <a:pt x="524701" y="478897"/>
                </a:lnTo>
                <a:lnTo>
                  <a:pt x="452799" y="487810"/>
                </a:lnTo>
                <a:lnTo>
                  <a:pt x="418319" y="487032"/>
                </a:lnTo>
                <a:lnTo>
                  <a:pt x="352300" y="475007"/>
                </a:lnTo>
                <a:lnTo>
                  <a:pt x="290204" y="449024"/>
                </a:lnTo>
                <a:lnTo>
                  <a:pt x="232031" y="409082"/>
                </a:lnTo>
                <a:lnTo>
                  <a:pt x="177780" y="355183"/>
                </a:lnTo>
                <a:lnTo>
                  <a:pt x="152125" y="322998"/>
                </a:lnTo>
                <a:lnTo>
                  <a:pt x="127451" y="287324"/>
                </a:lnTo>
                <a:lnTo>
                  <a:pt x="103758" y="248161"/>
                </a:lnTo>
                <a:lnTo>
                  <a:pt x="81045" y="205508"/>
                </a:lnTo>
                <a:lnTo>
                  <a:pt x="59313" y="159365"/>
                </a:lnTo>
                <a:lnTo>
                  <a:pt x="38561" y="109733"/>
                </a:lnTo>
                <a:lnTo>
                  <a:pt x="18790" y="56611"/>
                </a:lnTo>
                <a:lnTo>
                  <a:pt x="0" y="0"/>
                </a:lnTo>
              </a:path>
            </a:pathLst>
          </a:custGeom>
          <a:ln w="12699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75">
            <a:extLst>
              <a:ext uri="{FF2B5EF4-FFF2-40B4-BE49-F238E27FC236}">
                <a16:creationId xmlns:a16="http://schemas.microsoft.com/office/drawing/2014/main" id="{C2900A70-1D23-484F-8A72-8BFC5332A155}"/>
              </a:ext>
            </a:extLst>
          </p:cNvPr>
          <p:cNvSpPr/>
          <p:nvPr/>
        </p:nvSpPr>
        <p:spPr>
          <a:xfrm>
            <a:off x="9319210" y="4126791"/>
            <a:ext cx="73660" cy="70485"/>
          </a:xfrm>
          <a:custGeom>
            <a:avLst/>
            <a:gdLst/>
            <a:ahLst/>
            <a:cxnLst/>
            <a:rect l="l" t="t" r="r" b="b"/>
            <a:pathLst>
              <a:path w="73659" h="70485">
                <a:moveTo>
                  <a:pt x="48931" y="69983"/>
                </a:moveTo>
                <a:lnTo>
                  <a:pt x="73143" y="0"/>
                </a:lnTo>
                <a:lnTo>
                  <a:pt x="0" y="11569"/>
                </a:lnTo>
              </a:path>
            </a:pathLst>
          </a:custGeom>
          <a:ln w="12699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76">
            <a:extLst>
              <a:ext uri="{FF2B5EF4-FFF2-40B4-BE49-F238E27FC236}">
                <a16:creationId xmlns:a16="http://schemas.microsoft.com/office/drawing/2014/main" id="{E1AA169C-F712-4C34-9020-D6AC30046701}"/>
              </a:ext>
            </a:extLst>
          </p:cNvPr>
          <p:cNvSpPr/>
          <p:nvPr/>
        </p:nvSpPr>
        <p:spPr>
          <a:xfrm>
            <a:off x="9343677" y="4126791"/>
            <a:ext cx="48895" cy="41275"/>
          </a:xfrm>
          <a:custGeom>
            <a:avLst/>
            <a:gdLst/>
            <a:ahLst/>
            <a:cxnLst/>
            <a:rect l="l" t="t" r="r" b="b"/>
            <a:pathLst>
              <a:path w="48895" h="41275">
                <a:moveTo>
                  <a:pt x="0" y="40776"/>
                </a:moveTo>
                <a:lnTo>
                  <a:pt x="48677" y="0"/>
                </a:lnTo>
              </a:path>
            </a:pathLst>
          </a:custGeom>
          <a:ln w="12699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77">
            <a:extLst>
              <a:ext uri="{FF2B5EF4-FFF2-40B4-BE49-F238E27FC236}">
                <a16:creationId xmlns:a16="http://schemas.microsoft.com/office/drawing/2014/main" id="{33508CED-9B06-4464-A514-497BDA6C1249}"/>
              </a:ext>
            </a:extLst>
          </p:cNvPr>
          <p:cNvSpPr/>
          <p:nvPr/>
        </p:nvSpPr>
        <p:spPr>
          <a:xfrm>
            <a:off x="8359966" y="4541419"/>
            <a:ext cx="663575" cy="247015"/>
          </a:xfrm>
          <a:custGeom>
            <a:avLst/>
            <a:gdLst/>
            <a:ahLst/>
            <a:cxnLst/>
            <a:rect l="l" t="t" r="r" b="b"/>
            <a:pathLst>
              <a:path w="663575" h="247014">
                <a:moveTo>
                  <a:pt x="0" y="27730"/>
                </a:moveTo>
                <a:lnTo>
                  <a:pt x="55382" y="15733"/>
                </a:lnTo>
                <a:lnTo>
                  <a:pt x="108879" y="7112"/>
                </a:lnTo>
                <a:lnTo>
                  <a:pt x="160490" y="1870"/>
                </a:lnTo>
                <a:lnTo>
                  <a:pt x="210216" y="4"/>
                </a:lnTo>
                <a:lnTo>
                  <a:pt x="258057" y="1516"/>
                </a:lnTo>
                <a:lnTo>
                  <a:pt x="304012" y="6406"/>
                </a:lnTo>
                <a:lnTo>
                  <a:pt x="348082" y="14672"/>
                </a:lnTo>
                <a:lnTo>
                  <a:pt x="390266" y="26317"/>
                </a:lnTo>
                <a:lnTo>
                  <a:pt x="430565" y="41338"/>
                </a:lnTo>
                <a:lnTo>
                  <a:pt x="468978" y="59737"/>
                </a:lnTo>
                <a:lnTo>
                  <a:pt x="505506" y="81514"/>
                </a:lnTo>
                <a:lnTo>
                  <a:pt x="540149" y="106668"/>
                </a:lnTo>
                <a:lnTo>
                  <a:pt x="572906" y="135199"/>
                </a:lnTo>
                <a:lnTo>
                  <a:pt x="603778" y="167108"/>
                </a:lnTo>
                <a:lnTo>
                  <a:pt x="632764" y="202395"/>
                </a:lnTo>
                <a:lnTo>
                  <a:pt x="659865" y="241058"/>
                </a:lnTo>
                <a:lnTo>
                  <a:pt x="663053" y="246571"/>
                </a:lnTo>
              </a:path>
            </a:pathLst>
          </a:custGeom>
          <a:ln w="12700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78">
            <a:extLst>
              <a:ext uri="{FF2B5EF4-FFF2-40B4-BE49-F238E27FC236}">
                <a16:creationId xmlns:a16="http://schemas.microsoft.com/office/drawing/2014/main" id="{92416ED3-DAE8-408A-B62D-EDA04F20FD78}"/>
              </a:ext>
            </a:extLst>
          </p:cNvPr>
          <p:cNvSpPr/>
          <p:nvPr/>
        </p:nvSpPr>
        <p:spPr>
          <a:xfrm>
            <a:off x="8986849" y="4763426"/>
            <a:ext cx="66040" cy="74295"/>
          </a:xfrm>
          <a:custGeom>
            <a:avLst/>
            <a:gdLst/>
            <a:ahLst/>
            <a:cxnLst/>
            <a:rect l="l" t="t" r="r" b="b"/>
            <a:pathLst>
              <a:path w="66040" h="74295">
                <a:moveTo>
                  <a:pt x="0" y="38135"/>
                </a:moveTo>
                <a:lnTo>
                  <a:pt x="64764" y="74043"/>
                </a:lnTo>
                <a:lnTo>
                  <a:pt x="65970" y="0"/>
                </a:lnTo>
              </a:path>
            </a:pathLst>
          </a:custGeom>
          <a:ln w="12700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79">
            <a:extLst>
              <a:ext uri="{FF2B5EF4-FFF2-40B4-BE49-F238E27FC236}">
                <a16:creationId xmlns:a16="http://schemas.microsoft.com/office/drawing/2014/main" id="{7ACCA8F4-D890-4D16-8807-B9D9D59C9B1C}"/>
              </a:ext>
            </a:extLst>
          </p:cNvPr>
          <p:cNvSpPr/>
          <p:nvPr/>
        </p:nvSpPr>
        <p:spPr>
          <a:xfrm>
            <a:off x="9019835" y="4782493"/>
            <a:ext cx="32384" cy="55244"/>
          </a:xfrm>
          <a:custGeom>
            <a:avLst/>
            <a:gdLst/>
            <a:ahLst/>
            <a:cxnLst/>
            <a:rect l="l" t="t" r="r" b="b"/>
            <a:pathLst>
              <a:path w="32384" h="55245">
                <a:moveTo>
                  <a:pt x="0" y="0"/>
                </a:moveTo>
                <a:lnTo>
                  <a:pt x="31779" y="54975"/>
                </a:lnTo>
              </a:path>
            </a:pathLst>
          </a:custGeom>
          <a:ln w="12700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80">
            <a:extLst>
              <a:ext uri="{FF2B5EF4-FFF2-40B4-BE49-F238E27FC236}">
                <a16:creationId xmlns:a16="http://schemas.microsoft.com/office/drawing/2014/main" id="{EED9FDAC-9107-4EFC-9005-5AC891321DD4}"/>
              </a:ext>
            </a:extLst>
          </p:cNvPr>
          <p:cNvSpPr/>
          <p:nvPr/>
        </p:nvSpPr>
        <p:spPr>
          <a:xfrm>
            <a:off x="8339835" y="4740779"/>
            <a:ext cx="332740" cy="794385"/>
          </a:xfrm>
          <a:custGeom>
            <a:avLst/>
            <a:gdLst/>
            <a:ahLst/>
            <a:cxnLst/>
            <a:rect l="l" t="t" r="r" b="b"/>
            <a:pathLst>
              <a:path w="332740" h="794385">
                <a:moveTo>
                  <a:pt x="0" y="0"/>
                </a:moveTo>
                <a:lnTo>
                  <a:pt x="49655" y="34591"/>
                </a:lnTo>
                <a:lnTo>
                  <a:pt x="95294" y="69160"/>
                </a:lnTo>
                <a:lnTo>
                  <a:pt x="136918" y="103706"/>
                </a:lnTo>
                <a:lnTo>
                  <a:pt x="174526" y="138230"/>
                </a:lnTo>
                <a:lnTo>
                  <a:pt x="208118" y="172731"/>
                </a:lnTo>
                <a:lnTo>
                  <a:pt x="237695" y="207210"/>
                </a:lnTo>
                <a:lnTo>
                  <a:pt x="263255" y="241666"/>
                </a:lnTo>
                <a:lnTo>
                  <a:pt x="284800" y="276099"/>
                </a:lnTo>
                <a:lnTo>
                  <a:pt x="302329" y="310510"/>
                </a:lnTo>
                <a:lnTo>
                  <a:pt x="325341" y="379264"/>
                </a:lnTo>
                <a:lnTo>
                  <a:pt x="332289" y="447928"/>
                </a:lnTo>
                <a:lnTo>
                  <a:pt x="329739" y="482226"/>
                </a:lnTo>
                <a:lnTo>
                  <a:pt x="312593" y="550754"/>
                </a:lnTo>
                <a:lnTo>
                  <a:pt x="279383" y="619192"/>
                </a:lnTo>
                <a:lnTo>
                  <a:pt x="256755" y="653378"/>
                </a:lnTo>
                <a:lnTo>
                  <a:pt x="230111" y="687540"/>
                </a:lnTo>
                <a:lnTo>
                  <a:pt x="199451" y="721680"/>
                </a:lnTo>
                <a:lnTo>
                  <a:pt x="164776" y="755798"/>
                </a:lnTo>
                <a:lnTo>
                  <a:pt x="126084" y="789893"/>
                </a:lnTo>
                <a:lnTo>
                  <a:pt x="121081" y="793824"/>
                </a:lnTo>
              </a:path>
            </a:pathLst>
          </a:custGeom>
          <a:ln w="12700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81">
            <a:extLst>
              <a:ext uri="{FF2B5EF4-FFF2-40B4-BE49-F238E27FC236}">
                <a16:creationId xmlns:a16="http://schemas.microsoft.com/office/drawing/2014/main" id="{9879681B-1A62-4A93-94F6-4862AB12CF92}"/>
              </a:ext>
            </a:extLst>
          </p:cNvPr>
          <p:cNvSpPr/>
          <p:nvPr/>
        </p:nvSpPr>
        <p:spPr>
          <a:xfrm>
            <a:off x="8415984" y="5500722"/>
            <a:ext cx="73660" cy="69215"/>
          </a:xfrm>
          <a:custGeom>
            <a:avLst/>
            <a:gdLst/>
            <a:ahLst/>
            <a:cxnLst/>
            <a:rect l="l" t="t" r="r" b="b"/>
            <a:pathLst>
              <a:path w="73659" h="69214">
                <a:moveTo>
                  <a:pt x="26391" y="0"/>
                </a:moveTo>
                <a:lnTo>
                  <a:pt x="0" y="69190"/>
                </a:lnTo>
                <a:lnTo>
                  <a:pt x="73470" y="59916"/>
                </a:lnTo>
              </a:path>
            </a:pathLst>
          </a:custGeom>
          <a:ln w="12699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82">
            <a:extLst>
              <a:ext uri="{FF2B5EF4-FFF2-40B4-BE49-F238E27FC236}">
                <a16:creationId xmlns:a16="http://schemas.microsoft.com/office/drawing/2014/main" id="{0BA1BAD2-CDB8-4C9D-9284-4BD5F8C67E3E}"/>
              </a:ext>
            </a:extLst>
          </p:cNvPr>
          <p:cNvSpPr/>
          <p:nvPr/>
        </p:nvSpPr>
        <p:spPr>
          <a:xfrm>
            <a:off x="8415985" y="5530679"/>
            <a:ext cx="50165" cy="39370"/>
          </a:xfrm>
          <a:custGeom>
            <a:avLst/>
            <a:gdLst/>
            <a:ahLst/>
            <a:cxnLst/>
            <a:rect l="l" t="t" r="r" b="b"/>
            <a:pathLst>
              <a:path w="50165" h="39370">
                <a:moveTo>
                  <a:pt x="49930" y="0"/>
                </a:moveTo>
                <a:lnTo>
                  <a:pt x="0" y="39232"/>
                </a:lnTo>
              </a:path>
            </a:pathLst>
          </a:custGeom>
          <a:ln w="12699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3934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23E1F1-2008-4DA0-B347-643E21C16B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混合式体系结构</a:t>
            </a:r>
          </a:p>
        </p:txBody>
      </p:sp>
      <p:sp>
        <p:nvSpPr>
          <p:cNvPr id="115" name="object 4">
            <a:extLst>
              <a:ext uri="{FF2B5EF4-FFF2-40B4-BE49-F238E27FC236}">
                <a16:creationId xmlns:a16="http://schemas.microsoft.com/office/drawing/2014/main" id="{AFC62ADD-150B-4FF1-A222-689389AFD012}"/>
              </a:ext>
            </a:extLst>
          </p:cNvPr>
          <p:cNvSpPr/>
          <p:nvPr/>
        </p:nvSpPr>
        <p:spPr>
          <a:xfrm>
            <a:off x="2431735" y="3836487"/>
            <a:ext cx="1429385" cy="681355"/>
          </a:xfrm>
          <a:custGeom>
            <a:avLst/>
            <a:gdLst/>
            <a:ahLst/>
            <a:cxnLst/>
            <a:rect l="l" t="t" r="r" b="b"/>
            <a:pathLst>
              <a:path w="1429385" h="681354">
                <a:moveTo>
                  <a:pt x="0" y="0"/>
                </a:moveTo>
                <a:lnTo>
                  <a:pt x="1429105" y="0"/>
                </a:lnTo>
                <a:lnTo>
                  <a:pt x="1429105" y="681300"/>
                </a:lnTo>
                <a:lnTo>
                  <a:pt x="0" y="681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5">
            <a:extLst>
              <a:ext uri="{FF2B5EF4-FFF2-40B4-BE49-F238E27FC236}">
                <a16:creationId xmlns:a16="http://schemas.microsoft.com/office/drawing/2014/main" id="{2CD6896A-D1ED-4F48-8F94-CEE64EDBCCB4}"/>
              </a:ext>
            </a:extLst>
          </p:cNvPr>
          <p:cNvSpPr txBox="1"/>
          <p:nvPr/>
        </p:nvSpPr>
        <p:spPr>
          <a:xfrm>
            <a:off x="2431735" y="3836486"/>
            <a:ext cx="1429385" cy="452688"/>
          </a:xfrm>
          <a:prstGeom prst="rect">
            <a:avLst/>
          </a:prstGeom>
          <a:ln w="12700">
            <a:solidFill>
              <a:srgbClr val="00A295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386715">
              <a:spcBef>
                <a:spcPts val="1370"/>
              </a:spcBef>
            </a:pPr>
            <a:r>
              <a:rPr spc="-15" dirty="0">
                <a:solidFill>
                  <a:srgbClr val="00A295"/>
                </a:solidFill>
                <a:latin typeface="Calibri"/>
                <a:cs typeface="Calibri"/>
              </a:rPr>
              <a:t>tracker</a:t>
            </a:r>
            <a:endParaRPr>
              <a:latin typeface="Calibri"/>
              <a:cs typeface="Calibri"/>
            </a:endParaRPr>
          </a:p>
        </p:txBody>
      </p:sp>
      <p:sp>
        <p:nvSpPr>
          <p:cNvPr id="117" name="object 6">
            <a:extLst>
              <a:ext uri="{FF2B5EF4-FFF2-40B4-BE49-F238E27FC236}">
                <a16:creationId xmlns:a16="http://schemas.microsoft.com/office/drawing/2014/main" id="{1525EE38-90C5-4C62-9F0A-649C2A775FFC}"/>
              </a:ext>
            </a:extLst>
          </p:cNvPr>
          <p:cNvSpPr/>
          <p:nvPr/>
        </p:nvSpPr>
        <p:spPr>
          <a:xfrm>
            <a:off x="2584160" y="2477192"/>
            <a:ext cx="447040" cy="445770"/>
          </a:xfrm>
          <a:custGeom>
            <a:avLst/>
            <a:gdLst/>
            <a:ahLst/>
            <a:cxnLst/>
            <a:rect l="l" t="t" r="r" b="b"/>
            <a:pathLst>
              <a:path w="447039" h="445769">
                <a:moveTo>
                  <a:pt x="381194" y="65251"/>
                </a:moveTo>
                <a:lnTo>
                  <a:pt x="409807" y="100199"/>
                </a:lnTo>
                <a:lnTo>
                  <a:pt x="430246" y="138948"/>
                </a:lnTo>
                <a:lnTo>
                  <a:pt x="442509" y="180231"/>
                </a:lnTo>
                <a:lnTo>
                  <a:pt x="446596" y="222781"/>
                </a:lnTo>
                <a:lnTo>
                  <a:pt x="442509" y="265331"/>
                </a:lnTo>
                <a:lnTo>
                  <a:pt x="430246" y="306614"/>
                </a:lnTo>
                <a:lnTo>
                  <a:pt x="409807" y="345363"/>
                </a:lnTo>
                <a:lnTo>
                  <a:pt x="381194" y="380311"/>
                </a:lnTo>
                <a:lnTo>
                  <a:pt x="346164" y="408859"/>
                </a:lnTo>
                <a:lnTo>
                  <a:pt x="307325" y="429250"/>
                </a:lnTo>
                <a:lnTo>
                  <a:pt x="265947" y="441485"/>
                </a:lnTo>
                <a:lnTo>
                  <a:pt x="223298" y="445563"/>
                </a:lnTo>
                <a:lnTo>
                  <a:pt x="180649" y="441485"/>
                </a:lnTo>
                <a:lnTo>
                  <a:pt x="139270" y="429250"/>
                </a:lnTo>
                <a:lnTo>
                  <a:pt x="100431" y="408859"/>
                </a:lnTo>
                <a:lnTo>
                  <a:pt x="65402" y="380311"/>
                </a:lnTo>
                <a:lnTo>
                  <a:pt x="36789" y="345363"/>
                </a:lnTo>
                <a:lnTo>
                  <a:pt x="16350" y="306614"/>
                </a:lnTo>
                <a:lnTo>
                  <a:pt x="4087" y="265331"/>
                </a:lnTo>
                <a:lnTo>
                  <a:pt x="0" y="222781"/>
                </a:lnTo>
                <a:lnTo>
                  <a:pt x="4087" y="180231"/>
                </a:lnTo>
                <a:lnTo>
                  <a:pt x="16350" y="138948"/>
                </a:lnTo>
                <a:lnTo>
                  <a:pt x="36789" y="100199"/>
                </a:lnTo>
                <a:lnTo>
                  <a:pt x="65402" y="65251"/>
                </a:lnTo>
                <a:lnTo>
                  <a:pt x="100431" y="36703"/>
                </a:lnTo>
                <a:lnTo>
                  <a:pt x="139270" y="16312"/>
                </a:lnTo>
                <a:lnTo>
                  <a:pt x="180649" y="4078"/>
                </a:lnTo>
                <a:lnTo>
                  <a:pt x="223298" y="0"/>
                </a:lnTo>
                <a:lnTo>
                  <a:pt x="265947" y="4078"/>
                </a:lnTo>
                <a:lnTo>
                  <a:pt x="307325" y="16312"/>
                </a:lnTo>
                <a:lnTo>
                  <a:pt x="346164" y="36703"/>
                </a:lnTo>
                <a:lnTo>
                  <a:pt x="381194" y="65251"/>
                </a:lnTo>
                <a:close/>
              </a:path>
            </a:pathLst>
          </a:custGeom>
          <a:ln w="12700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7">
            <a:extLst>
              <a:ext uri="{FF2B5EF4-FFF2-40B4-BE49-F238E27FC236}">
                <a16:creationId xmlns:a16="http://schemas.microsoft.com/office/drawing/2014/main" id="{BA8CB296-41B9-4B2C-B5E8-B8ED2650C4DA}"/>
              </a:ext>
            </a:extLst>
          </p:cNvPr>
          <p:cNvSpPr/>
          <p:nvPr/>
        </p:nvSpPr>
        <p:spPr>
          <a:xfrm>
            <a:off x="3397658" y="2477192"/>
            <a:ext cx="447040" cy="445770"/>
          </a:xfrm>
          <a:custGeom>
            <a:avLst/>
            <a:gdLst/>
            <a:ahLst/>
            <a:cxnLst/>
            <a:rect l="l" t="t" r="r" b="b"/>
            <a:pathLst>
              <a:path w="447039" h="445769">
                <a:moveTo>
                  <a:pt x="381194" y="65251"/>
                </a:moveTo>
                <a:lnTo>
                  <a:pt x="409807" y="100199"/>
                </a:lnTo>
                <a:lnTo>
                  <a:pt x="430246" y="138948"/>
                </a:lnTo>
                <a:lnTo>
                  <a:pt x="442509" y="180231"/>
                </a:lnTo>
                <a:lnTo>
                  <a:pt x="446596" y="222781"/>
                </a:lnTo>
                <a:lnTo>
                  <a:pt x="442509" y="265331"/>
                </a:lnTo>
                <a:lnTo>
                  <a:pt x="430246" y="306614"/>
                </a:lnTo>
                <a:lnTo>
                  <a:pt x="409807" y="345363"/>
                </a:lnTo>
                <a:lnTo>
                  <a:pt x="381194" y="380311"/>
                </a:lnTo>
                <a:lnTo>
                  <a:pt x="346164" y="408859"/>
                </a:lnTo>
                <a:lnTo>
                  <a:pt x="307325" y="429250"/>
                </a:lnTo>
                <a:lnTo>
                  <a:pt x="265947" y="441485"/>
                </a:lnTo>
                <a:lnTo>
                  <a:pt x="223298" y="445563"/>
                </a:lnTo>
                <a:lnTo>
                  <a:pt x="180649" y="441485"/>
                </a:lnTo>
                <a:lnTo>
                  <a:pt x="139270" y="429250"/>
                </a:lnTo>
                <a:lnTo>
                  <a:pt x="100431" y="408859"/>
                </a:lnTo>
                <a:lnTo>
                  <a:pt x="65402" y="380311"/>
                </a:lnTo>
                <a:lnTo>
                  <a:pt x="36789" y="345363"/>
                </a:lnTo>
                <a:lnTo>
                  <a:pt x="16350" y="306614"/>
                </a:lnTo>
                <a:lnTo>
                  <a:pt x="4087" y="265331"/>
                </a:lnTo>
                <a:lnTo>
                  <a:pt x="0" y="222781"/>
                </a:lnTo>
                <a:lnTo>
                  <a:pt x="4087" y="180231"/>
                </a:lnTo>
                <a:lnTo>
                  <a:pt x="16350" y="138948"/>
                </a:lnTo>
                <a:lnTo>
                  <a:pt x="36789" y="100199"/>
                </a:lnTo>
                <a:lnTo>
                  <a:pt x="65402" y="65251"/>
                </a:lnTo>
                <a:lnTo>
                  <a:pt x="100431" y="36703"/>
                </a:lnTo>
                <a:lnTo>
                  <a:pt x="139270" y="16312"/>
                </a:lnTo>
                <a:lnTo>
                  <a:pt x="180649" y="4078"/>
                </a:lnTo>
                <a:lnTo>
                  <a:pt x="223298" y="0"/>
                </a:lnTo>
                <a:lnTo>
                  <a:pt x="265947" y="4078"/>
                </a:lnTo>
                <a:lnTo>
                  <a:pt x="307325" y="16312"/>
                </a:lnTo>
                <a:lnTo>
                  <a:pt x="346164" y="36703"/>
                </a:lnTo>
                <a:lnTo>
                  <a:pt x="381194" y="65251"/>
                </a:lnTo>
                <a:close/>
              </a:path>
            </a:pathLst>
          </a:custGeom>
          <a:ln w="12700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8">
            <a:extLst>
              <a:ext uri="{FF2B5EF4-FFF2-40B4-BE49-F238E27FC236}">
                <a16:creationId xmlns:a16="http://schemas.microsoft.com/office/drawing/2014/main" id="{72D3F4C5-8696-4805-BE82-206094B2DC78}"/>
              </a:ext>
            </a:extLst>
          </p:cNvPr>
          <p:cNvSpPr/>
          <p:nvPr/>
        </p:nvSpPr>
        <p:spPr>
          <a:xfrm>
            <a:off x="4211157" y="2477192"/>
            <a:ext cx="447040" cy="445770"/>
          </a:xfrm>
          <a:custGeom>
            <a:avLst/>
            <a:gdLst/>
            <a:ahLst/>
            <a:cxnLst/>
            <a:rect l="l" t="t" r="r" b="b"/>
            <a:pathLst>
              <a:path w="447039" h="445769">
                <a:moveTo>
                  <a:pt x="381194" y="65251"/>
                </a:moveTo>
                <a:lnTo>
                  <a:pt x="409807" y="100199"/>
                </a:lnTo>
                <a:lnTo>
                  <a:pt x="430246" y="138948"/>
                </a:lnTo>
                <a:lnTo>
                  <a:pt x="442509" y="180231"/>
                </a:lnTo>
                <a:lnTo>
                  <a:pt x="446596" y="222781"/>
                </a:lnTo>
                <a:lnTo>
                  <a:pt x="442509" y="265331"/>
                </a:lnTo>
                <a:lnTo>
                  <a:pt x="430246" y="306614"/>
                </a:lnTo>
                <a:lnTo>
                  <a:pt x="409807" y="345363"/>
                </a:lnTo>
                <a:lnTo>
                  <a:pt x="381194" y="380311"/>
                </a:lnTo>
                <a:lnTo>
                  <a:pt x="346164" y="408859"/>
                </a:lnTo>
                <a:lnTo>
                  <a:pt x="307325" y="429250"/>
                </a:lnTo>
                <a:lnTo>
                  <a:pt x="265947" y="441485"/>
                </a:lnTo>
                <a:lnTo>
                  <a:pt x="223298" y="445563"/>
                </a:lnTo>
                <a:lnTo>
                  <a:pt x="180649" y="441485"/>
                </a:lnTo>
                <a:lnTo>
                  <a:pt x="139270" y="429250"/>
                </a:lnTo>
                <a:lnTo>
                  <a:pt x="100431" y="408859"/>
                </a:lnTo>
                <a:lnTo>
                  <a:pt x="65402" y="380311"/>
                </a:lnTo>
                <a:lnTo>
                  <a:pt x="36789" y="345363"/>
                </a:lnTo>
                <a:lnTo>
                  <a:pt x="16350" y="306614"/>
                </a:lnTo>
                <a:lnTo>
                  <a:pt x="4087" y="265331"/>
                </a:lnTo>
                <a:lnTo>
                  <a:pt x="0" y="222781"/>
                </a:lnTo>
                <a:lnTo>
                  <a:pt x="4087" y="180231"/>
                </a:lnTo>
                <a:lnTo>
                  <a:pt x="16350" y="138948"/>
                </a:lnTo>
                <a:lnTo>
                  <a:pt x="36789" y="100199"/>
                </a:lnTo>
                <a:lnTo>
                  <a:pt x="65402" y="65251"/>
                </a:lnTo>
                <a:lnTo>
                  <a:pt x="100431" y="36703"/>
                </a:lnTo>
                <a:lnTo>
                  <a:pt x="139270" y="16312"/>
                </a:lnTo>
                <a:lnTo>
                  <a:pt x="180649" y="4078"/>
                </a:lnTo>
                <a:lnTo>
                  <a:pt x="223298" y="0"/>
                </a:lnTo>
                <a:lnTo>
                  <a:pt x="265947" y="4078"/>
                </a:lnTo>
                <a:lnTo>
                  <a:pt x="307325" y="16312"/>
                </a:lnTo>
                <a:lnTo>
                  <a:pt x="346164" y="36703"/>
                </a:lnTo>
                <a:lnTo>
                  <a:pt x="381194" y="65251"/>
                </a:lnTo>
                <a:close/>
              </a:path>
            </a:pathLst>
          </a:custGeom>
          <a:ln w="12700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9">
            <a:extLst>
              <a:ext uri="{FF2B5EF4-FFF2-40B4-BE49-F238E27FC236}">
                <a16:creationId xmlns:a16="http://schemas.microsoft.com/office/drawing/2014/main" id="{AAC1E2CF-EE1C-4C9D-AF72-598374898A29}"/>
              </a:ext>
            </a:extLst>
          </p:cNvPr>
          <p:cNvSpPr/>
          <p:nvPr/>
        </p:nvSpPr>
        <p:spPr>
          <a:xfrm>
            <a:off x="1770661" y="2477192"/>
            <a:ext cx="447040" cy="445770"/>
          </a:xfrm>
          <a:custGeom>
            <a:avLst/>
            <a:gdLst/>
            <a:ahLst/>
            <a:cxnLst/>
            <a:rect l="l" t="t" r="r" b="b"/>
            <a:pathLst>
              <a:path w="447040" h="445769">
                <a:moveTo>
                  <a:pt x="381194" y="65251"/>
                </a:moveTo>
                <a:lnTo>
                  <a:pt x="409807" y="100199"/>
                </a:lnTo>
                <a:lnTo>
                  <a:pt x="430246" y="138948"/>
                </a:lnTo>
                <a:lnTo>
                  <a:pt x="442509" y="180231"/>
                </a:lnTo>
                <a:lnTo>
                  <a:pt x="446596" y="222781"/>
                </a:lnTo>
                <a:lnTo>
                  <a:pt x="442509" y="265331"/>
                </a:lnTo>
                <a:lnTo>
                  <a:pt x="430246" y="306614"/>
                </a:lnTo>
                <a:lnTo>
                  <a:pt x="409807" y="345363"/>
                </a:lnTo>
                <a:lnTo>
                  <a:pt x="381194" y="380311"/>
                </a:lnTo>
                <a:lnTo>
                  <a:pt x="346164" y="408859"/>
                </a:lnTo>
                <a:lnTo>
                  <a:pt x="307325" y="429250"/>
                </a:lnTo>
                <a:lnTo>
                  <a:pt x="265947" y="441485"/>
                </a:lnTo>
                <a:lnTo>
                  <a:pt x="223298" y="445563"/>
                </a:lnTo>
                <a:lnTo>
                  <a:pt x="180649" y="441485"/>
                </a:lnTo>
                <a:lnTo>
                  <a:pt x="139270" y="429250"/>
                </a:lnTo>
                <a:lnTo>
                  <a:pt x="100431" y="408859"/>
                </a:lnTo>
                <a:lnTo>
                  <a:pt x="65402" y="380311"/>
                </a:lnTo>
                <a:lnTo>
                  <a:pt x="36789" y="345363"/>
                </a:lnTo>
                <a:lnTo>
                  <a:pt x="16350" y="306614"/>
                </a:lnTo>
                <a:lnTo>
                  <a:pt x="4087" y="265331"/>
                </a:lnTo>
                <a:lnTo>
                  <a:pt x="0" y="222781"/>
                </a:lnTo>
                <a:lnTo>
                  <a:pt x="4087" y="180231"/>
                </a:lnTo>
                <a:lnTo>
                  <a:pt x="16350" y="138948"/>
                </a:lnTo>
                <a:lnTo>
                  <a:pt x="36789" y="100199"/>
                </a:lnTo>
                <a:lnTo>
                  <a:pt x="65402" y="65251"/>
                </a:lnTo>
                <a:lnTo>
                  <a:pt x="100431" y="36703"/>
                </a:lnTo>
                <a:lnTo>
                  <a:pt x="139270" y="16312"/>
                </a:lnTo>
                <a:lnTo>
                  <a:pt x="180649" y="4078"/>
                </a:lnTo>
                <a:lnTo>
                  <a:pt x="223298" y="0"/>
                </a:lnTo>
                <a:lnTo>
                  <a:pt x="265947" y="4078"/>
                </a:lnTo>
                <a:lnTo>
                  <a:pt x="307325" y="16312"/>
                </a:lnTo>
                <a:lnTo>
                  <a:pt x="346164" y="36703"/>
                </a:lnTo>
                <a:lnTo>
                  <a:pt x="381194" y="65251"/>
                </a:lnTo>
                <a:close/>
              </a:path>
            </a:pathLst>
          </a:custGeom>
          <a:ln w="12700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0">
            <a:extLst>
              <a:ext uri="{FF2B5EF4-FFF2-40B4-BE49-F238E27FC236}">
                <a16:creationId xmlns:a16="http://schemas.microsoft.com/office/drawing/2014/main" id="{FD4D1186-7382-4B62-A2F2-D5E429E14EDF}"/>
              </a:ext>
            </a:extLst>
          </p:cNvPr>
          <p:cNvSpPr/>
          <p:nvPr/>
        </p:nvSpPr>
        <p:spPr>
          <a:xfrm>
            <a:off x="2035731" y="2925313"/>
            <a:ext cx="561340" cy="904875"/>
          </a:xfrm>
          <a:custGeom>
            <a:avLst/>
            <a:gdLst/>
            <a:ahLst/>
            <a:cxnLst/>
            <a:rect l="l" t="t" r="r" b="b"/>
            <a:pathLst>
              <a:path w="561339" h="904875">
                <a:moveTo>
                  <a:pt x="0" y="0"/>
                </a:moveTo>
                <a:lnTo>
                  <a:pt x="12690" y="48525"/>
                </a:lnTo>
                <a:lnTo>
                  <a:pt x="26601" y="96345"/>
                </a:lnTo>
                <a:lnTo>
                  <a:pt x="41734" y="143462"/>
                </a:lnTo>
                <a:lnTo>
                  <a:pt x="58088" y="189874"/>
                </a:lnTo>
                <a:lnTo>
                  <a:pt x="75663" y="235581"/>
                </a:lnTo>
                <a:lnTo>
                  <a:pt x="94460" y="280584"/>
                </a:lnTo>
                <a:lnTo>
                  <a:pt x="114478" y="324882"/>
                </a:lnTo>
                <a:lnTo>
                  <a:pt x="135718" y="368477"/>
                </a:lnTo>
                <a:lnTo>
                  <a:pt x="158179" y="411366"/>
                </a:lnTo>
                <a:lnTo>
                  <a:pt x="181861" y="453551"/>
                </a:lnTo>
                <a:lnTo>
                  <a:pt x="206764" y="495032"/>
                </a:lnTo>
                <a:lnTo>
                  <a:pt x="232889" y="535808"/>
                </a:lnTo>
                <a:lnTo>
                  <a:pt x="260235" y="575880"/>
                </a:lnTo>
                <a:lnTo>
                  <a:pt x="288803" y="615247"/>
                </a:lnTo>
                <a:lnTo>
                  <a:pt x="318592" y="653910"/>
                </a:lnTo>
                <a:lnTo>
                  <a:pt x="349602" y="691868"/>
                </a:lnTo>
                <a:lnTo>
                  <a:pt x="381834" y="729122"/>
                </a:lnTo>
                <a:lnTo>
                  <a:pt x="415287" y="765672"/>
                </a:lnTo>
                <a:lnTo>
                  <a:pt x="449961" y="801517"/>
                </a:lnTo>
                <a:lnTo>
                  <a:pt x="485856" y="836657"/>
                </a:lnTo>
                <a:lnTo>
                  <a:pt x="522973" y="871093"/>
                </a:lnTo>
                <a:lnTo>
                  <a:pt x="561312" y="904825"/>
                </a:lnTo>
              </a:path>
            </a:pathLst>
          </a:custGeom>
          <a:ln w="12700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1">
            <a:extLst>
              <a:ext uri="{FF2B5EF4-FFF2-40B4-BE49-F238E27FC236}">
                <a16:creationId xmlns:a16="http://schemas.microsoft.com/office/drawing/2014/main" id="{5F2DAF94-32DF-4F93-9EE1-1C8608927739}"/>
              </a:ext>
            </a:extLst>
          </p:cNvPr>
          <p:cNvSpPr/>
          <p:nvPr/>
        </p:nvSpPr>
        <p:spPr>
          <a:xfrm>
            <a:off x="2804823" y="2929212"/>
            <a:ext cx="184785" cy="901065"/>
          </a:xfrm>
          <a:custGeom>
            <a:avLst/>
            <a:gdLst/>
            <a:ahLst/>
            <a:cxnLst/>
            <a:rect l="l" t="t" r="r" b="b"/>
            <a:pathLst>
              <a:path w="184785" h="901064">
                <a:moveTo>
                  <a:pt x="0" y="0"/>
                </a:moveTo>
                <a:lnTo>
                  <a:pt x="2076" y="50515"/>
                </a:lnTo>
                <a:lnTo>
                  <a:pt x="5115" y="100976"/>
                </a:lnTo>
                <a:lnTo>
                  <a:pt x="9117" y="151382"/>
                </a:lnTo>
                <a:lnTo>
                  <a:pt x="14082" y="201734"/>
                </a:lnTo>
                <a:lnTo>
                  <a:pt x="20010" y="252031"/>
                </a:lnTo>
                <a:lnTo>
                  <a:pt x="26900" y="302273"/>
                </a:lnTo>
                <a:lnTo>
                  <a:pt x="34753" y="352461"/>
                </a:lnTo>
                <a:lnTo>
                  <a:pt x="43568" y="402594"/>
                </a:lnTo>
                <a:lnTo>
                  <a:pt x="53346" y="452672"/>
                </a:lnTo>
                <a:lnTo>
                  <a:pt x="64087" y="502696"/>
                </a:lnTo>
                <a:lnTo>
                  <a:pt x="75791" y="552666"/>
                </a:lnTo>
                <a:lnTo>
                  <a:pt x="88457" y="602580"/>
                </a:lnTo>
                <a:lnTo>
                  <a:pt x="102087" y="652440"/>
                </a:lnTo>
                <a:lnTo>
                  <a:pt x="116678" y="702246"/>
                </a:lnTo>
                <a:lnTo>
                  <a:pt x="132233" y="751996"/>
                </a:lnTo>
                <a:lnTo>
                  <a:pt x="148750" y="801693"/>
                </a:lnTo>
                <a:lnTo>
                  <a:pt x="166230" y="851334"/>
                </a:lnTo>
                <a:lnTo>
                  <a:pt x="184673" y="900921"/>
                </a:lnTo>
              </a:path>
            </a:pathLst>
          </a:custGeom>
          <a:ln w="12700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">
            <a:extLst>
              <a:ext uri="{FF2B5EF4-FFF2-40B4-BE49-F238E27FC236}">
                <a16:creationId xmlns:a16="http://schemas.microsoft.com/office/drawing/2014/main" id="{E09574EF-3EA4-409E-AB0B-680F1752C53F}"/>
              </a:ext>
            </a:extLst>
          </p:cNvPr>
          <p:cNvSpPr/>
          <p:nvPr/>
        </p:nvSpPr>
        <p:spPr>
          <a:xfrm>
            <a:off x="3393849" y="2928791"/>
            <a:ext cx="212725" cy="901700"/>
          </a:xfrm>
          <a:custGeom>
            <a:avLst/>
            <a:gdLst/>
            <a:ahLst/>
            <a:cxnLst/>
            <a:rect l="l" t="t" r="r" b="b"/>
            <a:pathLst>
              <a:path w="212725" h="901700">
                <a:moveTo>
                  <a:pt x="212488" y="0"/>
                </a:moveTo>
                <a:lnTo>
                  <a:pt x="206761" y="61115"/>
                </a:lnTo>
                <a:lnTo>
                  <a:pt x="200318" y="120932"/>
                </a:lnTo>
                <a:lnTo>
                  <a:pt x="193160" y="179450"/>
                </a:lnTo>
                <a:lnTo>
                  <a:pt x="185288" y="236669"/>
                </a:lnTo>
                <a:lnTo>
                  <a:pt x="176700" y="292589"/>
                </a:lnTo>
                <a:lnTo>
                  <a:pt x="167398" y="347210"/>
                </a:lnTo>
                <a:lnTo>
                  <a:pt x="157380" y="400532"/>
                </a:lnTo>
                <a:lnTo>
                  <a:pt x="146648" y="452555"/>
                </a:lnTo>
                <a:lnTo>
                  <a:pt x="135200" y="503280"/>
                </a:lnTo>
                <a:lnTo>
                  <a:pt x="123038" y="552705"/>
                </a:lnTo>
                <a:lnTo>
                  <a:pt x="110160" y="600831"/>
                </a:lnTo>
                <a:lnTo>
                  <a:pt x="96568" y="647658"/>
                </a:lnTo>
                <a:lnTo>
                  <a:pt x="82261" y="693186"/>
                </a:lnTo>
                <a:lnTo>
                  <a:pt x="67238" y="737415"/>
                </a:lnTo>
                <a:lnTo>
                  <a:pt x="51501" y="780346"/>
                </a:lnTo>
                <a:lnTo>
                  <a:pt x="35049" y="821977"/>
                </a:lnTo>
                <a:lnTo>
                  <a:pt x="17882" y="862309"/>
                </a:lnTo>
                <a:lnTo>
                  <a:pt x="0" y="901343"/>
                </a:lnTo>
              </a:path>
            </a:pathLst>
          </a:custGeom>
          <a:ln w="12699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3">
            <a:extLst>
              <a:ext uri="{FF2B5EF4-FFF2-40B4-BE49-F238E27FC236}">
                <a16:creationId xmlns:a16="http://schemas.microsoft.com/office/drawing/2014/main" id="{284D05F1-F06A-4899-99C2-D23DD7550AD2}"/>
              </a:ext>
            </a:extLst>
          </p:cNvPr>
          <p:cNvSpPr/>
          <p:nvPr/>
        </p:nvSpPr>
        <p:spPr>
          <a:xfrm>
            <a:off x="3721597" y="2926442"/>
            <a:ext cx="678180" cy="904240"/>
          </a:xfrm>
          <a:custGeom>
            <a:avLst/>
            <a:gdLst/>
            <a:ahLst/>
            <a:cxnLst/>
            <a:rect l="l" t="t" r="r" b="b"/>
            <a:pathLst>
              <a:path w="678179" h="904239">
                <a:moveTo>
                  <a:pt x="0" y="903687"/>
                </a:moveTo>
                <a:lnTo>
                  <a:pt x="47193" y="867951"/>
                </a:lnTo>
                <a:lnTo>
                  <a:pt x="92776" y="831892"/>
                </a:lnTo>
                <a:lnTo>
                  <a:pt x="136748" y="795509"/>
                </a:lnTo>
                <a:lnTo>
                  <a:pt x="179108" y="758804"/>
                </a:lnTo>
                <a:lnTo>
                  <a:pt x="219857" y="721775"/>
                </a:lnTo>
                <a:lnTo>
                  <a:pt x="258996" y="684423"/>
                </a:lnTo>
                <a:lnTo>
                  <a:pt x="296522" y="646748"/>
                </a:lnTo>
                <a:lnTo>
                  <a:pt x="332438" y="608750"/>
                </a:lnTo>
                <a:lnTo>
                  <a:pt x="366743" y="570429"/>
                </a:lnTo>
                <a:lnTo>
                  <a:pt x="399436" y="531784"/>
                </a:lnTo>
                <a:lnTo>
                  <a:pt x="430518" y="492817"/>
                </a:lnTo>
                <a:lnTo>
                  <a:pt x="459989" y="453526"/>
                </a:lnTo>
                <a:lnTo>
                  <a:pt x="487849" y="413912"/>
                </a:lnTo>
                <a:lnTo>
                  <a:pt x="514097" y="373975"/>
                </a:lnTo>
                <a:lnTo>
                  <a:pt x="538735" y="333715"/>
                </a:lnTo>
                <a:lnTo>
                  <a:pt x="561761" y="293131"/>
                </a:lnTo>
                <a:lnTo>
                  <a:pt x="583176" y="252225"/>
                </a:lnTo>
                <a:lnTo>
                  <a:pt x="602980" y="210995"/>
                </a:lnTo>
                <a:lnTo>
                  <a:pt x="621173" y="169442"/>
                </a:lnTo>
                <a:lnTo>
                  <a:pt x="637754" y="127566"/>
                </a:lnTo>
                <a:lnTo>
                  <a:pt x="652724" y="85367"/>
                </a:lnTo>
                <a:lnTo>
                  <a:pt x="666084" y="42845"/>
                </a:lnTo>
                <a:lnTo>
                  <a:pt x="677832" y="0"/>
                </a:lnTo>
              </a:path>
            </a:pathLst>
          </a:custGeom>
          <a:ln w="12699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4">
            <a:extLst>
              <a:ext uri="{FF2B5EF4-FFF2-40B4-BE49-F238E27FC236}">
                <a16:creationId xmlns:a16="http://schemas.microsoft.com/office/drawing/2014/main" id="{626DD1B6-1248-4BB4-82FC-736795BE7A56}"/>
              </a:ext>
            </a:extLst>
          </p:cNvPr>
          <p:cNvSpPr/>
          <p:nvPr/>
        </p:nvSpPr>
        <p:spPr>
          <a:xfrm>
            <a:off x="2922996" y="5431517"/>
            <a:ext cx="447040" cy="445770"/>
          </a:xfrm>
          <a:custGeom>
            <a:avLst/>
            <a:gdLst/>
            <a:ahLst/>
            <a:cxnLst/>
            <a:rect l="l" t="t" r="r" b="b"/>
            <a:pathLst>
              <a:path w="447039" h="445770">
                <a:moveTo>
                  <a:pt x="381194" y="65251"/>
                </a:moveTo>
                <a:lnTo>
                  <a:pt x="409807" y="100199"/>
                </a:lnTo>
                <a:lnTo>
                  <a:pt x="430246" y="138948"/>
                </a:lnTo>
                <a:lnTo>
                  <a:pt x="442509" y="180231"/>
                </a:lnTo>
                <a:lnTo>
                  <a:pt x="446596" y="222781"/>
                </a:lnTo>
                <a:lnTo>
                  <a:pt x="442509" y="265331"/>
                </a:lnTo>
                <a:lnTo>
                  <a:pt x="430246" y="306614"/>
                </a:lnTo>
                <a:lnTo>
                  <a:pt x="409807" y="345363"/>
                </a:lnTo>
                <a:lnTo>
                  <a:pt x="381194" y="380311"/>
                </a:lnTo>
                <a:lnTo>
                  <a:pt x="346164" y="408859"/>
                </a:lnTo>
                <a:lnTo>
                  <a:pt x="307325" y="429250"/>
                </a:lnTo>
                <a:lnTo>
                  <a:pt x="265947" y="441485"/>
                </a:lnTo>
                <a:lnTo>
                  <a:pt x="223298" y="445563"/>
                </a:lnTo>
                <a:lnTo>
                  <a:pt x="180649" y="441485"/>
                </a:lnTo>
                <a:lnTo>
                  <a:pt x="139270" y="429250"/>
                </a:lnTo>
                <a:lnTo>
                  <a:pt x="100431" y="408859"/>
                </a:lnTo>
                <a:lnTo>
                  <a:pt x="65402" y="380311"/>
                </a:lnTo>
                <a:lnTo>
                  <a:pt x="36789" y="345363"/>
                </a:lnTo>
                <a:lnTo>
                  <a:pt x="16350" y="306614"/>
                </a:lnTo>
                <a:lnTo>
                  <a:pt x="4087" y="265331"/>
                </a:lnTo>
                <a:lnTo>
                  <a:pt x="0" y="222781"/>
                </a:lnTo>
                <a:lnTo>
                  <a:pt x="4087" y="180231"/>
                </a:lnTo>
                <a:lnTo>
                  <a:pt x="16350" y="138948"/>
                </a:lnTo>
                <a:lnTo>
                  <a:pt x="36789" y="100199"/>
                </a:lnTo>
                <a:lnTo>
                  <a:pt x="65402" y="65251"/>
                </a:lnTo>
                <a:lnTo>
                  <a:pt x="100431" y="36703"/>
                </a:lnTo>
                <a:lnTo>
                  <a:pt x="139270" y="16312"/>
                </a:lnTo>
                <a:lnTo>
                  <a:pt x="180649" y="4078"/>
                </a:lnTo>
                <a:lnTo>
                  <a:pt x="223298" y="0"/>
                </a:lnTo>
                <a:lnTo>
                  <a:pt x="265947" y="4078"/>
                </a:lnTo>
                <a:lnTo>
                  <a:pt x="307325" y="16312"/>
                </a:lnTo>
                <a:lnTo>
                  <a:pt x="346164" y="36703"/>
                </a:lnTo>
                <a:lnTo>
                  <a:pt x="381194" y="65251"/>
                </a:lnTo>
                <a:close/>
              </a:path>
            </a:pathLst>
          </a:custGeom>
          <a:ln w="12700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5">
            <a:extLst>
              <a:ext uri="{FF2B5EF4-FFF2-40B4-BE49-F238E27FC236}">
                <a16:creationId xmlns:a16="http://schemas.microsoft.com/office/drawing/2014/main" id="{90B291B9-35FE-4A84-AE0B-626F50A37F08}"/>
              </a:ext>
            </a:extLst>
          </p:cNvPr>
          <p:cNvSpPr/>
          <p:nvPr/>
        </p:nvSpPr>
        <p:spPr>
          <a:xfrm>
            <a:off x="3146287" y="4590942"/>
            <a:ext cx="0" cy="834390"/>
          </a:xfrm>
          <a:custGeom>
            <a:avLst/>
            <a:gdLst/>
            <a:ahLst/>
            <a:cxnLst/>
            <a:rect l="l" t="t" r="r" b="b"/>
            <a:pathLst>
              <a:path h="834389">
                <a:moveTo>
                  <a:pt x="0" y="834223"/>
                </a:moveTo>
                <a:lnTo>
                  <a:pt x="0" y="782481"/>
                </a:lnTo>
                <a:lnTo>
                  <a:pt x="0" y="730739"/>
                </a:lnTo>
                <a:lnTo>
                  <a:pt x="0" y="678997"/>
                </a:lnTo>
                <a:lnTo>
                  <a:pt x="0" y="627255"/>
                </a:lnTo>
                <a:lnTo>
                  <a:pt x="0" y="575513"/>
                </a:lnTo>
                <a:lnTo>
                  <a:pt x="0" y="523770"/>
                </a:lnTo>
                <a:lnTo>
                  <a:pt x="0" y="472028"/>
                </a:lnTo>
                <a:lnTo>
                  <a:pt x="0" y="420286"/>
                </a:lnTo>
                <a:lnTo>
                  <a:pt x="0" y="368544"/>
                </a:lnTo>
                <a:lnTo>
                  <a:pt x="0" y="316802"/>
                </a:lnTo>
                <a:lnTo>
                  <a:pt x="0" y="265060"/>
                </a:lnTo>
                <a:lnTo>
                  <a:pt x="0" y="213318"/>
                </a:lnTo>
                <a:lnTo>
                  <a:pt x="0" y="161576"/>
                </a:lnTo>
                <a:lnTo>
                  <a:pt x="0" y="109834"/>
                </a:lnTo>
                <a:lnTo>
                  <a:pt x="0" y="58092"/>
                </a:lnTo>
                <a:lnTo>
                  <a:pt x="0" y="6350"/>
                </a:lnTo>
                <a:lnTo>
                  <a:pt x="0" y="0"/>
                </a:lnTo>
              </a:path>
            </a:pathLst>
          </a:custGeom>
          <a:ln w="12700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6">
            <a:extLst>
              <a:ext uri="{FF2B5EF4-FFF2-40B4-BE49-F238E27FC236}">
                <a16:creationId xmlns:a16="http://schemas.microsoft.com/office/drawing/2014/main" id="{3315389B-D6F1-4A03-90F2-B01A63ED4065}"/>
              </a:ext>
            </a:extLst>
          </p:cNvPr>
          <p:cNvSpPr/>
          <p:nvPr/>
        </p:nvSpPr>
        <p:spPr>
          <a:xfrm>
            <a:off x="3108200" y="4533792"/>
            <a:ext cx="76200" cy="63500"/>
          </a:xfrm>
          <a:custGeom>
            <a:avLst/>
            <a:gdLst/>
            <a:ahLst/>
            <a:cxnLst/>
            <a:rect l="l" t="t" r="r" b="b"/>
            <a:pathLst>
              <a:path w="76200" h="63500">
                <a:moveTo>
                  <a:pt x="76200" y="63500"/>
                </a:moveTo>
                <a:lnTo>
                  <a:pt x="38100" y="0"/>
                </a:lnTo>
                <a:lnTo>
                  <a:pt x="0" y="63500"/>
                </a:lnTo>
              </a:path>
            </a:pathLst>
          </a:custGeom>
          <a:ln w="12700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7">
            <a:extLst>
              <a:ext uri="{FF2B5EF4-FFF2-40B4-BE49-F238E27FC236}">
                <a16:creationId xmlns:a16="http://schemas.microsoft.com/office/drawing/2014/main" id="{9F8FBAAE-0CB3-445D-BD2A-AE9FBB2A174C}"/>
              </a:ext>
            </a:extLst>
          </p:cNvPr>
          <p:cNvSpPr/>
          <p:nvPr/>
        </p:nvSpPr>
        <p:spPr>
          <a:xfrm>
            <a:off x="3146300" y="4533792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5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8">
            <a:extLst>
              <a:ext uri="{FF2B5EF4-FFF2-40B4-BE49-F238E27FC236}">
                <a16:creationId xmlns:a16="http://schemas.microsoft.com/office/drawing/2014/main" id="{604F27F4-F9CE-42B4-A908-E2129A6337D0}"/>
              </a:ext>
            </a:extLst>
          </p:cNvPr>
          <p:cNvSpPr/>
          <p:nvPr/>
        </p:nvSpPr>
        <p:spPr>
          <a:xfrm>
            <a:off x="1196602" y="1868046"/>
            <a:ext cx="4088129" cy="1426210"/>
          </a:xfrm>
          <a:custGeom>
            <a:avLst/>
            <a:gdLst/>
            <a:ahLst/>
            <a:cxnLst/>
            <a:rect l="l" t="t" r="r" b="b"/>
            <a:pathLst>
              <a:path w="4088129" h="1426210">
                <a:moveTo>
                  <a:pt x="3489083" y="208804"/>
                </a:moveTo>
                <a:lnTo>
                  <a:pt x="3544739" y="228980"/>
                </a:lnTo>
                <a:lnTo>
                  <a:pt x="3597679" y="249716"/>
                </a:lnTo>
                <a:lnTo>
                  <a:pt x="3647905" y="270984"/>
                </a:lnTo>
                <a:lnTo>
                  <a:pt x="3695416" y="292756"/>
                </a:lnTo>
                <a:lnTo>
                  <a:pt x="3740212" y="315005"/>
                </a:lnTo>
                <a:lnTo>
                  <a:pt x="3782293" y="337703"/>
                </a:lnTo>
                <a:lnTo>
                  <a:pt x="3821659" y="360820"/>
                </a:lnTo>
                <a:lnTo>
                  <a:pt x="3858310" y="384330"/>
                </a:lnTo>
                <a:lnTo>
                  <a:pt x="3892247" y="408204"/>
                </a:lnTo>
                <a:lnTo>
                  <a:pt x="3923468" y="432414"/>
                </a:lnTo>
                <a:lnTo>
                  <a:pt x="3977766" y="481730"/>
                </a:lnTo>
                <a:lnTo>
                  <a:pt x="4021205" y="532056"/>
                </a:lnTo>
                <a:lnTo>
                  <a:pt x="4053784" y="583166"/>
                </a:lnTo>
                <a:lnTo>
                  <a:pt x="4075503" y="634836"/>
                </a:lnTo>
                <a:lnTo>
                  <a:pt x="4086362" y="686842"/>
                </a:lnTo>
                <a:lnTo>
                  <a:pt x="4087720" y="712901"/>
                </a:lnTo>
                <a:lnTo>
                  <a:pt x="4086362" y="738961"/>
                </a:lnTo>
                <a:lnTo>
                  <a:pt x="4075503" y="790967"/>
                </a:lnTo>
                <a:lnTo>
                  <a:pt x="4053784" y="842637"/>
                </a:lnTo>
                <a:lnTo>
                  <a:pt x="4021205" y="893747"/>
                </a:lnTo>
                <a:lnTo>
                  <a:pt x="3977766" y="944072"/>
                </a:lnTo>
                <a:lnTo>
                  <a:pt x="3923468" y="993389"/>
                </a:lnTo>
                <a:lnTo>
                  <a:pt x="3892247" y="1017599"/>
                </a:lnTo>
                <a:lnTo>
                  <a:pt x="3858310" y="1041473"/>
                </a:lnTo>
                <a:lnTo>
                  <a:pt x="3821659" y="1064983"/>
                </a:lnTo>
                <a:lnTo>
                  <a:pt x="3782293" y="1088100"/>
                </a:lnTo>
                <a:lnTo>
                  <a:pt x="3740212" y="1110797"/>
                </a:lnTo>
                <a:lnTo>
                  <a:pt x="3695416" y="1133046"/>
                </a:lnTo>
                <a:lnTo>
                  <a:pt x="3647905" y="1154819"/>
                </a:lnTo>
                <a:lnTo>
                  <a:pt x="3597679" y="1176087"/>
                </a:lnTo>
                <a:lnTo>
                  <a:pt x="3544739" y="1196823"/>
                </a:lnTo>
                <a:lnTo>
                  <a:pt x="3489083" y="1216999"/>
                </a:lnTo>
                <a:lnTo>
                  <a:pt x="3448076" y="1230915"/>
                </a:lnTo>
                <a:lnTo>
                  <a:pt x="3406242" y="1244351"/>
                </a:lnTo>
                <a:lnTo>
                  <a:pt x="3363612" y="1257307"/>
                </a:lnTo>
                <a:lnTo>
                  <a:pt x="3320214" y="1269784"/>
                </a:lnTo>
                <a:lnTo>
                  <a:pt x="3276077" y="1281780"/>
                </a:lnTo>
                <a:lnTo>
                  <a:pt x="3231230" y="1293297"/>
                </a:lnTo>
                <a:lnTo>
                  <a:pt x="3185702" y="1304334"/>
                </a:lnTo>
                <a:lnTo>
                  <a:pt x="3139523" y="1314891"/>
                </a:lnTo>
                <a:lnTo>
                  <a:pt x="3092720" y="1324968"/>
                </a:lnTo>
                <a:lnTo>
                  <a:pt x="3045323" y="1334565"/>
                </a:lnTo>
                <a:lnTo>
                  <a:pt x="2997361" y="1343682"/>
                </a:lnTo>
                <a:lnTo>
                  <a:pt x="2948863" y="1352320"/>
                </a:lnTo>
                <a:lnTo>
                  <a:pt x="2899858" y="1360478"/>
                </a:lnTo>
                <a:lnTo>
                  <a:pt x="2850375" y="1368155"/>
                </a:lnTo>
                <a:lnTo>
                  <a:pt x="2800442" y="1375353"/>
                </a:lnTo>
                <a:lnTo>
                  <a:pt x="2750090" y="1382071"/>
                </a:lnTo>
                <a:lnTo>
                  <a:pt x="2699346" y="1388310"/>
                </a:lnTo>
                <a:lnTo>
                  <a:pt x="2648240" y="1394068"/>
                </a:lnTo>
                <a:lnTo>
                  <a:pt x="2596801" y="1399347"/>
                </a:lnTo>
                <a:lnTo>
                  <a:pt x="2545058" y="1404145"/>
                </a:lnTo>
                <a:lnTo>
                  <a:pt x="2493039" y="1408464"/>
                </a:lnTo>
                <a:lnTo>
                  <a:pt x="2440774" y="1412303"/>
                </a:lnTo>
                <a:lnTo>
                  <a:pt x="2388292" y="1415662"/>
                </a:lnTo>
                <a:lnTo>
                  <a:pt x="2335621" y="1418541"/>
                </a:lnTo>
                <a:lnTo>
                  <a:pt x="2282791" y="1420940"/>
                </a:lnTo>
                <a:lnTo>
                  <a:pt x="2229831" y="1422860"/>
                </a:lnTo>
                <a:lnTo>
                  <a:pt x="2176769" y="1424299"/>
                </a:lnTo>
                <a:lnTo>
                  <a:pt x="2123634" y="1425259"/>
                </a:lnTo>
                <a:lnTo>
                  <a:pt x="2070456" y="1425739"/>
                </a:lnTo>
                <a:lnTo>
                  <a:pt x="2017264" y="1425739"/>
                </a:lnTo>
                <a:lnTo>
                  <a:pt x="1964086" y="1425259"/>
                </a:lnTo>
                <a:lnTo>
                  <a:pt x="1910952" y="1424299"/>
                </a:lnTo>
                <a:lnTo>
                  <a:pt x="1857890" y="1422860"/>
                </a:lnTo>
                <a:lnTo>
                  <a:pt x="1804930" y="1420940"/>
                </a:lnTo>
                <a:lnTo>
                  <a:pt x="1752099" y="1418541"/>
                </a:lnTo>
                <a:lnTo>
                  <a:pt x="1699429" y="1415662"/>
                </a:lnTo>
                <a:lnTo>
                  <a:pt x="1646946" y="1412303"/>
                </a:lnTo>
                <a:lnTo>
                  <a:pt x="1594681" y="1408464"/>
                </a:lnTo>
                <a:lnTo>
                  <a:pt x="1542662" y="1404145"/>
                </a:lnTo>
                <a:lnTo>
                  <a:pt x="1490919" y="1399347"/>
                </a:lnTo>
                <a:lnTo>
                  <a:pt x="1439480" y="1394068"/>
                </a:lnTo>
                <a:lnTo>
                  <a:pt x="1388373" y="1388310"/>
                </a:lnTo>
                <a:lnTo>
                  <a:pt x="1337630" y="1382071"/>
                </a:lnTo>
                <a:lnTo>
                  <a:pt x="1287277" y="1375353"/>
                </a:lnTo>
                <a:lnTo>
                  <a:pt x="1237344" y="1368155"/>
                </a:lnTo>
                <a:lnTo>
                  <a:pt x="1187861" y="1360478"/>
                </a:lnTo>
                <a:lnTo>
                  <a:pt x="1138856" y="1352320"/>
                </a:lnTo>
                <a:lnTo>
                  <a:pt x="1090357" y="1343682"/>
                </a:lnTo>
                <a:lnTo>
                  <a:pt x="1042395" y="1334565"/>
                </a:lnTo>
                <a:lnTo>
                  <a:pt x="994998" y="1324968"/>
                </a:lnTo>
                <a:lnTo>
                  <a:pt x="948195" y="1314891"/>
                </a:lnTo>
                <a:lnTo>
                  <a:pt x="902015" y="1304334"/>
                </a:lnTo>
                <a:lnTo>
                  <a:pt x="856487" y="1293297"/>
                </a:lnTo>
                <a:lnTo>
                  <a:pt x="811640" y="1281780"/>
                </a:lnTo>
                <a:lnTo>
                  <a:pt x="767502" y="1269784"/>
                </a:lnTo>
                <a:lnTo>
                  <a:pt x="724104" y="1257307"/>
                </a:lnTo>
                <a:lnTo>
                  <a:pt x="681473" y="1244351"/>
                </a:lnTo>
                <a:lnTo>
                  <a:pt x="639640" y="1230915"/>
                </a:lnTo>
                <a:lnTo>
                  <a:pt x="598632" y="1216999"/>
                </a:lnTo>
                <a:lnTo>
                  <a:pt x="542977" y="1196823"/>
                </a:lnTo>
                <a:lnTo>
                  <a:pt x="490036" y="1176087"/>
                </a:lnTo>
                <a:lnTo>
                  <a:pt x="439811" y="1154819"/>
                </a:lnTo>
                <a:lnTo>
                  <a:pt x="392301" y="1133046"/>
                </a:lnTo>
                <a:lnTo>
                  <a:pt x="347505" y="1110797"/>
                </a:lnTo>
                <a:lnTo>
                  <a:pt x="305424" y="1088100"/>
                </a:lnTo>
                <a:lnTo>
                  <a:pt x="266058" y="1064983"/>
                </a:lnTo>
                <a:lnTo>
                  <a:pt x="229408" y="1041473"/>
                </a:lnTo>
                <a:lnTo>
                  <a:pt x="195471" y="1017599"/>
                </a:lnTo>
                <a:lnTo>
                  <a:pt x="164250" y="993389"/>
                </a:lnTo>
                <a:lnTo>
                  <a:pt x="109953" y="944072"/>
                </a:lnTo>
                <a:lnTo>
                  <a:pt x="66514" y="893747"/>
                </a:lnTo>
                <a:lnTo>
                  <a:pt x="33936" y="842637"/>
                </a:lnTo>
                <a:lnTo>
                  <a:pt x="12217" y="790967"/>
                </a:lnTo>
                <a:lnTo>
                  <a:pt x="1357" y="738961"/>
                </a:lnTo>
                <a:lnTo>
                  <a:pt x="0" y="712901"/>
                </a:lnTo>
                <a:lnTo>
                  <a:pt x="1357" y="686842"/>
                </a:lnTo>
                <a:lnTo>
                  <a:pt x="12217" y="634836"/>
                </a:lnTo>
                <a:lnTo>
                  <a:pt x="33936" y="583166"/>
                </a:lnTo>
                <a:lnTo>
                  <a:pt x="66514" y="532056"/>
                </a:lnTo>
                <a:lnTo>
                  <a:pt x="109953" y="481730"/>
                </a:lnTo>
                <a:lnTo>
                  <a:pt x="164250" y="432414"/>
                </a:lnTo>
                <a:lnTo>
                  <a:pt x="195471" y="408204"/>
                </a:lnTo>
                <a:lnTo>
                  <a:pt x="229408" y="384330"/>
                </a:lnTo>
                <a:lnTo>
                  <a:pt x="266058" y="360820"/>
                </a:lnTo>
                <a:lnTo>
                  <a:pt x="305424" y="337703"/>
                </a:lnTo>
                <a:lnTo>
                  <a:pt x="347505" y="315005"/>
                </a:lnTo>
                <a:lnTo>
                  <a:pt x="392301" y="292756"/>
                </a:lnTo>
                <a:lnTo>
                  <a:pt x="439811" y="270984"/>
                </a:lnTo>
                <a:lnTo>
                  <a:pt x="490036" y="249716"/>
                </a:lnTo>
                <a:lnTo>
                  <a:pt x="542977" y="228980"/>
                </a:lnTo>
                <a:lnTo>
                  <a:pt x="598632" y="208804"/>
                </a:lnTo>
                <a:lnTo>
                  <a:pt x="639640" y="194888"/>
                </a:lnTo>
                <a:lnTo>
                  <a:pt x="681473" y="181451"/>
                </a:lnTo>
                <a:lnTo>
                  <a:pt x="724104" y="168495"/>
                </a:lnTo>
                <a:lnTo>
                  <a:pt x="767502" y="156018"/>
                </a:lnTo>
                <a:lnTo>
                  <a:pt x="811640" y="144021"/>
                </a:lnTo>
                <a:lnTo>
                  <a:pt x="856487" y="132504"/>
                </a:lnTo>
                <a:lnTo>
                  <a:pt x="902015" y="121467"/>
                </a:lnTo>
                <a:lnTo>
                  <a:pt x="948195" y="110910"/>
                </a:lnTo>
                <a:lnTo>
                  <a:pt x="994998" y="100833"/>
                </a:lnTo>
                <a:lnTo>
                  <a:pt x="1042395" y="91235"/>
                </a:lnTo>
                <a:lnTo>
                  <a:pt x="1090357" y="82118"/>
                </a:lnTo>
                <a:lnTo>
                  <a:pt x="1138856" y="73480"/>
                </a:lnTo>
                <a:lnTo>
                  <a:pt x="1187861" y="65322"/>
                </a:lnTo>
                <a:lnTo>
                  <a:pt x="1237344" y="57644"/>
                </a:lnTo>
                <a:lnTo>
                  <a:pt x="1287277" y="50446"/>
                </a:lnTo>
                <a:lnTo>
                  <a:pt x="1337630" y="43728"/>
                </a:lnTo>
                <a:lnTo>
                  <a:pt x="1388373" y="37490"/>
                </a:lnTo>
                <a:lnTo>
                  <a:pt x="1439480" y="31731"/>
                </a:lnTo>
                <a:lnTo>
                  <a:pt x="1490919" y="26453"/>
                </a:lnTo>
                <a:lnTo>
                  <a:pt x="1542662" y="21654"/>
                </a:lnTo>
                <a:lnTo>
                  <a:pt x="1594681" y="17335"/>
                </a:lnTo>
                <a:lnTo>
                  <a:pt x="1646946" y="13496"/>
                </a:lnTo>
                <a:lnTo>
                  <a:pt x="1699429" y="10137"/>
                </a:lnTo>
                <a:lnTo>
                  <a:pt x="1752099" y="7258"/>
                </a:lnTo>
                <a:lnTo>
                  <a:pt x="1804930" y="4858"/>
                </a:lnTo>
                <a:lnTo>
                  <a:pt x="1857890" y="2939"/>
                </a:lnTo>
                <a:lnTo>
                  <a:pt x="1910952" y="1499"/>
                </a:lnTo>
                <a:lnTo>
                  <a:pt x="1964086" y="539"/>
                </a:lnTo>
                <a:lnTo>
                  <a:pt x="2017264" y="60"/>
                </a:lnTo>
                <a:lnTo>
                  <a:pt x="2070456" y="60"/>
                </a:lnTo>
                <a:lnTo>
                  <a:pt x="2123634" y="539"/>
                </a:lnTo>
                <a:lnTo>
                  <a:pt x="2176769" y="1499"/>
                </a:lnTo>
                <a:lnTo>
                  <a:pt x="2229831" y="2939"/>
                </a:lnTo>
                <a:lnTo>
                  <a:pt x="2282791" y="4858"/>
                </a:lnTo>
                <a:lnTo>
                  <a:pt x="2335621" y="7258"/>
                </a:lnTo>
                <a:lnTo>
                  <a:pt x="2388292" y="10137"/>
                </a:lnTo>
                <a:lnTo>
                  <a:pt x="2440774" y="13496"/>
                </a:lnTo>
                <a:lnTo>
                  <a:pt x="2493039" y="17335"/>
                </a:lnTo>
                <a:lnTo>
                  <a:pt x="2545058" y="21654"/>
                </a:lnTo>
                <a:lnTo>
                  <a:pt x="2596801" y="26453"/>
                </a:lnTo>
                <a:lnTo>
                  <a:pt x="2648240" y="31731"/>
                </a:lnTo>
                <a:lnTo>
                  <a:pt x="2699346" y="37490"/>
                </a:lnTo>
                <a:lnTo>
                  <a:pt x="2750090" y="43728"/>
                </a:lnTo>
                <a:lnTo>
                  <a:pt x="2800442" y="50446"/>
                </a:lnTo>
                <a:lnTo>
                  <a:pt x="2850375" y="57644"/>
                </a:lnTo>
                <a:lnTo>
                  <a:pt x="2899858" y="65322"/>
                </a:lnTo>
                <a:lnTo>
                  <a:pt x="2948863" y="73480"/>
                </a:lnTo>
                <a:lnTo>
                  <a:pt x="2997361" y="82118"/>
                </a:lnTo>
                <a:lnTo>
                  <a:pt x="3045323" y="91235"/>
                </a:lnTo>
                <a:lnTo>
                  <a:pt x="3092720" y="100833"/>
                </a:lnTo>
                <a:lnTo>
                  <a:pt x="3139523" y="110910"/>
                </a:lnTo>
                <a:lnTo>
                  <a:pt x="3185702" y="121467"/>
                </a:lnTo>
                <a:lnTo>
                  <a:pt x="3231230" y="132504"/>
                </a:lnTo>
                <a:lnTo>
                  <a:pt x="3276077" y="144021"/>
                </a:lnTo>
                <a:lnTo>
                  <a:pt x="3320214" y="156018"/>
                </a:lnTo>
                <a:lnTo>
                  <a:pt x="3363612" y="168495"/>
                </a:lnTo>
                <a:lnTo>
                  <a:pt x="3406242" y="181451"/>
                </a:lnTo>
                <a:lnTo>
                  <a:pt x="3448076" y="194888"/>
                </a:lnTo>
                <a:lnTo>
                  <a:pt x="3489083" y="208804"/>
                </a:lnTo>
                <a:close/>
              </a:path>
            </a:pathLst>
          </a:custGeom>
          <a:ln w="12700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9">
            <a:extLst>
              <a:ext uri="{FF2B5EF4-FFF2-40B4-BE49-F238E27FC236}">
                <a16:creationId xmlns:a16="http://schemas.microsoft.com/office/drawing/2014/main" id="{62AA7CDC-9FB9-4814-84E4-3EC2519CCFF2}"/>
              </a:ext>
            </a:extLst>
          </p:cNvPr>
          <p:cNvSpPr/>
          <p:nvPr/>
        </p:nvSpPr>
        <p:spPr>
          <a:xfrm>
            <a:off x="3406520" y="2956744"/>
            <a:ext cx="2156460" cy="2555240"/>
          </a:xfrm>
          <a:custGeom>
            <a:avLst/>
            <a:gdLst/>
            <a:ahLst/>
            <a:cxnLst/>
            <a:rect l="l" t="t" r="r" b="b"/>
            <a:pathLst>
              <a:path w="2156460" h="2555240">
                <a:moveTo>
                  <a:pt x="1584276" y="0"/>
                </a:moveTo>
                <a:lnTo>
                  <a:pt x="1619851" y="15866"/>
                </a:lnTo>
                <a:lnTo>
                  <a:pt x="1687573" y="48355"/>
                </a:lnTo>
                <a:lnTo>
                  <a:pt x="1750726" y="81849"/>
                </a:lnTo>
                <a:lnTo>
                  <a:pt x="1809310" y="116350"/>
                </a:lnTo>
                <a:lnTo>
                  <a:pt x="1863324" y="151856"/>
                </a:lnTo>
                <a:lnTo>
                  <a:pt x="1912769" y="188369"/>
                </a:lnTo>
                <a:lnTo>
                  <a:pt x="1957644" y="225888"/>
                </a:lnTo>
                <a:lnTo>
                  <a:pt x="1997950" y="264413"/>
                </a:lnTo>
                <a:lnTo>
                  <a:pt x="2033686" y="303944"/>
                </a:lnTo>
                <a:lnTo>
                  <a:pt x="2064854" y="344481"/>
                </a:lnTo>
                <a:lnTo>
                  <a:pt x="2091451" y="386025"/>
                </a:lnTo>
                <a:lnTo>
                  <a:pt x="2113480" y="428574"/>
                </a:lnTo>
                <a:lnTo>
                  <a:pt x="2130939" y="472130"/>
                </a:lnTo>
                <a:lnTo>
                  <a:pt x="2143828" y="516692"/>
                </a:lnTo>
                <a:lnTo>
                  <a:pt x="2152149" y="562260"/>
                </a:lnTo>
                <a:lnTo>
                  <a:pt x="2155899" y="608834"/>
                </a:lnTo>
                <a:lnTo>
                  <a:pt x="2156061" y="632498"/>
                </a:lnTo>
                <a:lnTo>
                  <a:pt x="2155081" y="656414"/>
                </a:lnTo>
                <a:lnTo>
                  <a:pt x="2149693" y="705000"/>
                </a:lnTo>
                <a:lnTo>
                  <a:pt x="2139736" y="754593"/>
                </a:lnTo>
                <a:lnTo>
                  <a:pt x="2125209" y="805191"/>
                </a:lnTo>
                <a:lnTo>
                  <a:pt x="2106113" y="856796"/>
                </a:lnTo>
                <a:lnTo>
                  <a:pt x="2082447" y="909407"/>
                </a:lnTo>
                <a:lnTo>
                  <a:pt x="2054212" y="963024"/>
                </a:lnTo>
                <a:lnTo>
                  <a:pt x="2021408" y="1017647"/>
                </a:lnTo>
                <a:lnTo>
                  <a:pt x="1984034" y="1073276"/>
                </a:lnTo>
                <a:lnTo>
                  <a:pt x="1942091" y="1129912"/>
                </a:lnTo>
                <a:lnTo>
                  <a:pt x="1895579" y="1187553"/>
                </a:lnTo>
                <a:lnTo>
                  <a:pt x="1870609" y="1216751"/>
                </a:lnTo>
                <a:lnTo>
                  <a:pt x="1844497" y="1246201"/>
                </a:lnTo>
                <a:lnTo>
                  <a:pt x="1817243" y="1275902"/>
                </a:lnTo>
                <a:lnTo>
                  <a:pt x="1788846" y="1305854"/>
                </a:lnTo>
                <a:lnTo>
                  <a:pt x="1759307" y="1336059"/>
                </a:lnTo>
                <a:lnTo>
                  <a:pt x="1728625" y="1366514"/>
                </a:lnTo>
                <a:lnTo>
                  <a:pt x="1696802" y="1397222"/>
                </a:lnTo>
                <a:lnTo>
                  <a:pt x="1663836" y="1428180"/>
                </a:lnTo>
                <a:lnTo>
                  <a:pt x="1629727" y="1459391"/>
                </a:lnTo>
                <a:lnTo>
                  <a:pt x="1594476" y="1490852"/>
                </a:lnTo>
                <a:lnTo>
                  <a:pt x="1558083" y="1522566"/>
                </a:lnTo>
                <a:lnTo>
                  <a:pt x="1520547" y="1554531"/>
                </a:lnTo>
                <a:lnTo>
                  <a:pt x="1481870" y="1586747"/>
                </a:lnTo>
                <a:lnTo>
                  <a:pt x="1442049" y="1619215"/>
                </a:lnTo>
                <a:lnTo>
                  <a:pt x="1401087" y="1651935"/>
                </a:lnTo>
                <a:lnTo>
                  <a:pt x="1358982" y="1684906"/>
                </a:lnTo>
                <a:lnTo>
                  <a:pt x="1315735" y="1718128"/>
                </a:lnTo>
                <a:lnTo>
                  <a:pt x="1271345" y="1751602"/>
                </a:lnTo>
                <a:lnTo>
                  <a:pt x="1225813" y="1785328"/>
                </a:lnTo>
                <a:lnTo>
                  <a:pt x="1179139" y="1819305"/>
                </a:lnTo>
                <a:lnTo>
                  <a:pt x="1131322" y="1853534"/>
                </a:lnTo>
                <a:lnTo>
                  <a:pt x="1082363" y="1888014"/>
                </a:lnTo>
                <a:lnTo>
                  <a:pt x="1032262" y="1922746"/>
                </a:lnTo>
                <a:lnTo>
                  <a:pt x="981018" y="1957729"/>
                </a:lnTo>
                <a:lnTo>
                  <a:pt x="928632" y="1992964"/>
                </a:lnTo>
                <a:lnTo>
                  <a:pt x="875104" y="2028450"/>
                </a:lnTo>
                <a:lnTo>
                  <a:pt x="820433" y="2064188"/>
                </a:lnTo>
                <a:lnTo>
                  <a:pt x="764620" y="2100178"/>
                </a:lnTo>
                <a:lnTo>
                  <a:pt x="707665" y="2136419"/>
                </a:lnTo>
                <a:lnTo>
                  <a:pt x="649567" y="2172911"/>
                </a:lnTo>
                <a:lnTo>
                  <a:pt x="590327" y="2209655"/>
                </a:lnTo>
                <a:lnTo>
                  <a:pt x="529944" y="2246651"/>
                </a:lnTo>
                <a:lnTo>
                  <a:pt x="468419" y="2283898"/>
                </a:lnTo>
                <a:lnTo>
                  <a:pt x="405752" y="2321397"/>
                </a:lnTo>
                <a:lnTo>
                  <a:pt x="341943" y="2359147"/>
                </a:lnTo>
                <a:lnTo>
                  <a:pt x="276991" y="2397149"/>
                </a:lnTo>
                <a:lnTo>
                  <a:pt x="210897" y="2435402"/>
                </a:lnTo>
                <a:lnTo>
                  <a:pt x="143660" y="2473907"/>
                </a:lnTo>
                <a:lnTo>
                  <a:pt x="75282" y="2512663"/>
                </a:lnTo>
                <a:lnTo>
                  <a:pt x="5760" y="2551671"/>
                </a:lnTo>
                <a:lnTo>
                  <a:pt x="0" y="2554871"/>
                </a:lnTo>
              </a:path>
            </a:pathLst>
          </a:custGeom>
          <a:ln w="12700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20">
            <a:extLst>
              <a:ext uri="{FF2B5EF4-FFF2-40B4-BE49-F238E27FC236}">
                <a16:creationId xmlns:a16="http://schemas.microsoft.com/office/drawing/2014/main" id="{C1582B6C-4180-4FCC-8190-647B89BA0EDB}"/>
              </a:ext>
            </a:extLst>
          </p:cNvPr>
          <p:cNvSpPr/>
          <p:nvPr/>
        </p:nvSpPr>
        <p:spPr>
          <a:xfrm>
            <a:off x="3356565" y="5475231"/>
            <a:ext cx="74295" cy="66675"/>
          </a:xfrm>
          <a:custGeom>
            <a:avLst/>
            <a:gdLst/>
            <a:ahLst/>
            <a:cxnLst/>
            <a:rect l="l" t="t" r="r" b="b"/>
            <a:pathLst>
              <a:path w="74294" h="66675">
                <a:moveTo>
                  <a:pt x="36992" y="0"/>
                </a:moveTo>
                <a:lnTo>
                  <a:pt x="0" y="64151"/>
                </a:lnTo>
                <a:lnTo>
                  <a:pt x="74012" y="66602"/>
                </a:lnTo>
              </a:path>
            </a:pathLst>
          </a:custGeom>
          <a:ln w="12699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21">
            <a:extLst>
              <a:ext uri="{FF2B5EF4-FFF2-40B4-BE49-F238E27FC236}">
                <a16:creationId xmlns:a16="http://schemas.microsoft.com/office/drawing/2014/main" id="{00FAEE92-DEAA-47CF-9A11-21F3803C62D8}"/>
              </a:ext>
            </a:extLst>
          </p:cNvPr>
          <p:cNvSpPr/>
          <p:nvPr/>
        </p:nvSpPr>
        <p:spPr>
          <a:xfrm>
            <a:off x="3356564" y="5508533"/>
            <a:ext cx="55880" cy="31115"/>
          </a:xfrm>
          <a:custGeom>
            <a:avLst/>
            <a:gdLst/>
            <a:ahLst/>
            <a:cxnLst/>
            <a:rect l="l" t="t" r="r" b="b"/>
            <a:pathLst>
              <a:path w="55880" h="31114">
                <a:moveTo>
                  <a:pt x="55502" y="0"/>
                </a:moveTo>
                <a:lnTo>
                  <a:pt x="0" y="30850"/>
                </a:lnTo>
              </a:path>
            </a:pathLst>
          </a:custGeom>
          <a:ln w="12699">
            <a:solidFill>
              <a:srgbClr val="00C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25">
            <a:extLst>
              <a:ext uri="{FF2B5EF4-FFF2-40B4-BE49-F238E27FC236}">
                <a16:creationId xmlns:a16="http://schemas.microsoft.com/office/drawing/2014/main" id="{F220A24D-DC13-4138-AF47-42863F2617EE}"/>
              </a:ext>
            </a:extLst>
          </p:cNvPr>
          <p:cNvSpPr/>
          <p:nvPr/>
        </p:nvSpPr>
        <p:spPr>
          <a:xfrm>
            <a:off x="6275593" y="1428821"/>
            <a:ext cx="27038" cy="4887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DFF6EE-C728-41DB-A5FC-95360324C579}"/>
              </a:ext>
            </a:extLst>
          </p:cNvPr>
          <p:cNvSpPr txBox="1"/>
          <p:nvPr/>
        </p:nvSpPr>
        <p:spPr>
          <a:xfrm>
            <a:off x="6687506" y="3530833"/>
            <a:ext cx="4185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rgbClr val="0057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BitTorrent</a:t>
            </a:r>
            <a:r>
              <a:rPr lang="zh-CN" altLang="en-US" sz="3600">
                <a:solidFill>
                  <a:srgbClr val="0057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</a:p>
        </p:txBody>
      </p:sp>
    </p:spTree>
    <p:extLst>
      <p:ext uri="{BB962C8B-B14F-4D97-AF65-F5344CB8AC3E}">
        <p14:creationId xmlns:p14="http://schemas.microsoft.com/office/powerpoint/2010/main" val="1269227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23E1F1-2008-4DA0-B347-643E21C16B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分布式系统的同步</a:t>
            </a: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195E2D26-CDB1-48E5-A0F0-DEF4FD37F258}"/>
              </a:ext>
            </a:extLst>
          </p:cNvPr>
          <p:cNvSpPr/>
          <p:nvPr/>
        </p:nvSpPr>
        <p:spPr>
          <a:xfrm>
            <a:off x="2191187" y="2631449"/>
            <a:ext cx="7631430" cy="961390"/>
          </a:xfrm>
          <a:custGeom>
            <a:avLst/>
            <a:gdLst/>
            <a:ahLst/>
            <a:cxnLst/>
            <a:rect l="l" t="t" r="r" b="b"/>
            <a:pathLst>
              <a:path w="7631430" h="961389">
                <a:moveTo>
                  <a:pt x="0" y="0"/>
                </a:moveTo>
                <a:lnTo>
                  <a:pt x="7631010" y="0"/>
                </a:lnTo>
                <a:lnTo>
                  <a:pt x="7631010" y="961260"/>
                </a:lnTo>
                <a:lnTo>
                  <a:pt x="0" y="9612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D256310D-182E-4D02-A6B3-204C462E703C}"/>
              </a:ext>
            </a:extLst>
          </p:cNvPr>
          <p:cNvSpPr txBox="1"/>
          <p:nvPr/>
        </p:nvSpPr>
        <p:spPr>
          <a:xfrm>
            <a:off x="2452607" y="2900271"/>
            <a:ext cx="989330" cy="320601"/>
          </a:xfrm>
          <a:prstGeom prst="rect">
            <a:avLst/>
          </a:prstGeom>
          <a:ln w="12700">
            <a:solidFill>
              <a:srgbClr val="00A295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51765">
              <a:spcBef>
                <a:spcPts val="340"/>
              </a:spcBef>
            </a:pPr>
            <a:r>
              <a:rPr spc="-5" dirty="0">
                <a:solidFill>
                  <a:srgbClr val="00A295"/>
                </a:solidFill>
                <a:latin typeface="Calibri"/>
                <a:cs typeface="Calibri"/>
              </a:rPr>
              <a:t>server1</a:t>
            </a:r>
            <a:endParaRPr>
              <a:latin typeface="Calibri"/>
              <a:cs typeface="Calibri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053E78AA-2FF9-46C6-99CD-3ECFEC552C5B}"/>
              </a:ext>
            </a:extLst>
          </p:cNvPr>
          <p:cNvSpPr txBox="1"/>
          <p:nvPr/>
        </p:nvSpPr>
        <p:spPr>
          <a:xfrm>
            <a:off x="4448908" y="2900271"/>
            <a:ext cx="989330" cy="320601"/>
          </a:xfrm>
          <a:prstGeom prst="rect">
            <a:avLst/>
          </a:prstGeom>
          <a:ln w="12700">
            <a:solidFill>
              <a:srgbClr val="00A295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49860">
              <a:spcBef>
                <a:spcPts val="340"/>
              </a:spcBef>
            </a:pPr>
            <a:r>
              <a:rPr spc="-5" dirty="0">
                <a:solidFill>
                  <a:srgbClr val="00A295"/>
                </a:solidFill>
                <a:latin typeface="Calibri"/>
                <a:cs typeface="Calibri"/>
              </a:rPr>
              <a:t>server2</a:t>
            </a:r>
            <a:endParaRPr>
              <a:latin typeface="Calibri"/>
              <a:cs typeface="Calibri"/>
            </a:endParaRPr>
          </a:p>
        </p:txBody>
      </p:sp>
      <p:sp>
        <p:nvSpPr>
          <p:cNvPr id="26" name="object 8">
            <a:extLst>
              <a:ext uri="{FF2B5EF4-FFF2-40B4-BE49-F238E27FC236}">
                <a16:creationId xmlns:a16="http://schemas.microsoft.com/office/drawing/2014/main" id="{D0777D94-CEE4-4E57-AF4D-7FB108E54223}"/>
              </a:ext>
            </a:extLst>
          </p:cNvPr>
          <p:cNvSpPr txBox="1"/>
          <p:nvPr/>
        </p:nvSpPr>
        <p:spPr>
          <a:xfrm>
            <a:off x="6353260" y="2900271"/>
            <a:ext cx="989330" cy="320601"/>
          </a:xfrm>
          <a:prstGeom prst="rect">
            <a:avLst/>
          </a:prstGeom>
          <a:ln w="12700">
            <a:solidFill>
              <a:srgbClr val="00A295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50495">
              <a:spcBef>
                <a:spcPts val="340"/>
              </a:spcBef>
            </a:pPr>
            <a:r>
              <a:rPr spc="-5" dirty="0">
                <a:solidFill>
                  <a:srgbClr val="00A295"/>
                </a:solidFill>
                <a:latin typeface="Calibri"/>
                <a:cs typeface="Calibri"/>
              </a:rPr>
              <a:t>server3</a:t>
            </a:r>
            <a:endParaRPr>
              <a:latin typeface="Calibri"/>
              <a:cs typeface="Calibri"/>
            </a:endParaRPr>
          </a:p>
        </p:txBody>
      </p:sp>
      <p:sp>
        <p:nvSpPr>
          <p:cNvPr id="27" name="object 9">
            <a:extLst>
              <a:ext uri="{FF2B5EF4-FFF2-40B4-BE49-F238E27FC236}">
                <a16:creationId xmlns:a16="http://schemas.microsoft.com/office/drawing/2014/main" id="{7E2B7EDA-0A61-4E21-89FB-AADB4C75ECAC}"/>
              </a:ext>
            </a:extLst>
          </p:cNvPr>
          <p:cNvSpPr txBox="1"/>
          <p:nvPr/>
        </p:nvSpPr>
        <p:spPr>
          <a:xfrm>
            <a:off x="8383495" y="2905312"/>
            <a:ext cx="720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A295"/>
                </a:solidFill>
                <a:latin typeface="Arial"/>
                <a:cs typeface="Arial"/>
              </a:rPr>
              <a:t>…</a:t>
            </a:r>
            <a:r>
              <a:rPr sz="2400" spc="-95" dirty="0">
                <a:solidFill>
                  <a:srgbClr val="00A29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A295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10">
            <a:extLst>
              <a:ext uri="{FF2B5EF4-FFF2-40B4-BE49-F238E27FC236}">
                <a16:creationId xmlns:a16="http://schemas.microsoft.com/office/drawing/2014/main" id="{6E81E05B-B1F6-41E3-9F56-153F4CD9E10F}"/>
              </a:ext>
            </a:extLst>
          </p:cNvPr>
          <p:cNvSpPr txBox="1"/>
          <p:nvPr/>
        </p:nvSpPr>
        <p:spPr>
          <a:xfrm>
            <a:off x="2452607" y="4557760"/>
            <a:ext cx="989330" cy="313547"/>
          </a:xfrm>
          <a:prstGeom prst="rect">
            <a:avLst/>
          </a:prstGeom>
          <a:ln w="12700">
            <a:solidFill>
              <a:srgbClr val="00A295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77165">
              <a:spcBef>
                <a:spcPts val="285"/>
              </a:spcBef>
            </a:pPr>
            <a:r>
              <a:rPr spc="-5" dirty="0">
                <a:solidFill>
                  <a:srgbClr val="00A295"/>
                </a:solidFill>
                <a:latin typeface="Calibri"/>
                <a:cs typeface="Calibri"/>
              </a:rPr>
              <a:t>client1</a:t>
            </a:r>
            <a:endParaRPr>
              <a:latin typeface="Calibri"/>
              <a:cs typeface="Calibri"/>
            </a:endParaRPr>
          </a:p>
        </p:txBody>
      </p:sp>
      <p:sp>
        <p:nvSpPr>
          <p:cNvPr id="29" name="object 11">
            <a:extLst>
              <a:ext uri="{FF2B5EF4-FFF2-40B4-BE49-F238E27FC236}">
                <a16:creationId xmlns:a16="http://schemas.microsoft.com/office/drawing/2014/main" id="{2955735A-37AF-45E6-B955-465C40BAF47C}"/>
              </a:ext>
            </a:extLst>
          </p:cNvPr>
          <p:cNvSpPr txBox="1"/>
          <p:nvPr/>
        </p:nvSpPr>
        <p:spPr>
          <a:xfrm>
            <a:off x="4448908" y="4557760"/>
            <a:ext cx="989330" cy="313547"/>
          </a:xfrm>
          <a:prstGeom prst="rect">
            <a:avLst/>
          </a:prstGeom>
          <a:ln w="12700">
            <a:solidFill>
              <a:srgbClr val="00A295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87960">
              <a:spcBef>
                <a:spcPts val="285"/>
              </a:spcBef>
            </a:pPr>
            <a:r>
              <a:rPr spc="-5" dirty="0">
                <a:solidFill>
                  <a:srgbClr val="00A295"/>
                </a:solidFill>
                <a:latin typeface="Calibri"/>
                <a:cs typeface="Calibri"/>
              </a:rPr>
              <a:t>client2</a:t>
            </a:r>
            <a:endParaRPr>
              <a:latin typeface="Calibri"/>
              <a:cs typeface="Calibri"/>
            </a:endParaRPr>
          </a:p>
        </p:txBody>
      </p:sp>
      <p:sp>
        <p:nvSpPr>
          <p:cNvPr id="30" name="object 12">
            <a:extLst>
              <a:ext uri="{FF2B5EF4-FFF2-40B4-BE49-F238E27FC236}">
                <a16:creationId xmlns:a16="http://schemas.microsoft.com/office/drawing/2014/main" id="{24A6802D-20B6-4D43-8515-B8F7D301381A}"/>
              </a:ext>
            </a:extLst>
          </p:cNvPr>
          <p:cNvSpPr/>
          <p:nvPr/>
        </p:nvSpPr>
        <p:spPr>
          <a:xfrm>
            <a:off x="3515038" y="3112080"/>
            <a:ext cx="861060" cy="0"/>
          </a:xfrm>
          <a:custGeom>
            <a:avLst/>
            <a:gdLst/>
            <a:ahLst/>
            <a:cxnLst/>
            <a:rect l="l" t="t" r="r" b="b"/>
            <a:pathLst>
              <a:path w="861060">
                <a:moveTo>
                  <a:pt x="0" y="0"/>
                </a:moveTo>
                <a:lnTo>
                  <a:pt x="0" y="0"/>
                </a:lnTo>
                <a:lnTo>
                  <a:pt x="854491" y="0"/>
                </a:lnTo>
                <a:lnTo>
                  <a:pt x="860841" y="0"/>
                </a:lnTo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80BCD479-5735-4E40-8F58-85970D077C77}"/>
              </a:ext>
            </a:extLst>
          </p:cNvPr>
          <p:cNvSpPr/>
          <p:nvPr/>
        </p:nvSpPr>
        <p:spPr>
          <a:xfrm>
            <a:off x="4369533" y="3073980"/>
            <a:ext cx="63500" cy="76200"/>
          </a:xfrm>
          <a:custGeom>
            <a:avLst/>
            <a:gdLst/>
            <a:ahLst/>
            <a:cxnLst/>
            <a:rect l="l" t="t" r="r" b="b"/>
            <a:pathLst>
              <a:path w="63500" h="76200">
                <a:moveTo>
                  <a:pt x="0" y="76200"/>
                </a:moveTo>
                <a:lnTo>
                  <a:pt x="63500" y="38100"/>
                </a:lnTo>
                <a:lnTo>
                  <a:pt x="0" y="0"/>
                </a:lnTo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4">
            <a:extLst>
              <a:ext uri="{FF2B5EF4-FFF2-40B4-BE49-F238E27FC236}">
                <a16:creationId xmlns:a16="http://schemas.microsoft.com/office/drawing/2014/main" id="{45E6E3BB-6035-4143-AD58-F5D894B9AD9C}"/>
              </a:ext>
            </a:extLst>
          </p:cNvPr>
          <p:cNvSpPr/>
          <p:nvPr/>
        </p:nvSpPr>
        <p:spPr>
          <a:xfrm>
            <a:off x="4369533" y="311208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A27B17D1-813C-4A1B-8459-266B47191C3B}"/>
              </a:ext>
            </a:extLst>
          </p:cNvPr>
          <p:cNvSpPr/>
          <p:nvPr/>
        </p:nvSpPr>
        <p:spPr>
          <a:xfrm>
            <a:off x="3457888" y="3073980"/>
            <a:ext cx="63500" cy="76200"/>
          </a:xfrm>
          <a:custGeom>
            <a:avLst/>
            <a:gdLst/>
            <a:ahLst/>
            <a:cxnLst/>
            <a:rect l="l" t="t" r="r" b="b"/>
            <a:pathLst>
              <a:path w="63500" h="76200">
                <a:moveTo>
                  <a:pt x="63500" y="0"/>
                </a:moveTo>
                <a:lnTo>
                  <a:pt x="0" y="38100"/>
                </a:lnTo>
                <a:lnTo>
                  <a:pt x="63500" y="76200"/>
                </a:lnTo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5C3A1BEA-9523-492B-AF78-CCBE97586E95}"/>
              </a:ext>
            </a:extLst>
          </p:cNvPr>
          <p:cNvSpPr/>
          <p:nvPr/>
        </p:nvSpPr>
        <p:spPr>
          <a:xfrm>
            <a:off x="3457888" y="311208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635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E2491D8A-1973-4FBB-860C-5235F2509747}"/>
              </a:ext>
            </a:extLst>
          </p:cNvPr>
          <p:cNvSpPr/>
          <p:nvPr/>
        </p:nvSpPr>
        <p:spPr>
          <a:xfrm>
            <a:off x="5511340" y="3112080"/>
            <a:ext cx="768985" cy="0"/>
          </a:xfrm>
          <a:custGeom>
            <a:avLst/>
            <a:gdLst/>
            <a:ahLst/>
            <a:cxnLst/>
            <a:rect l="l" t="t" r="r" b="b"/>
            <a:pathLst>
              <a:path w="768985">
                <a:moveTo>
                  <a:pt x="768892" y="0"/>
                </a:moveTo>
                <a:lnTo>
                  <a:pt x="768892" y="0"/>
                </a:lnTo>
                <a:lnTo>
                  <a:pt x="6350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EE357E7E-70F4-4BEF-9945-70B66A886559}"/>
              </a:ext>
            </a:extLst>
          </p:cNvPr>
          <p:cNvSpPr/>
          <p:nvPr/>
        </p:nvSpPr>
        <p:spPr>
          <a:xfrm>
            <a:off x="5454189" y="3073980"/>
            <a:ext cx="63500" cy="76200"/>
          </a:xfrm>
          <a:custGeom>
            <a:avLst/>
            <a:gdLst/>
            <a:ahLst/>
            <a:cxnLst/>
            <a:rect l="l" t="t" r="r" b="b"/>
            <a:pathLst>
              <a:path w="63500" h="76200">
                <a:moveTo>
                  <a:pt x="63500" y="0"/>
                </a:moveTo>
                <a:lnTo>
                  <a:pt x="0" y="38100"/>
                </a:lnTo>
                <a:lnTo>
                  <a:pt x="63500" y="76200"/>
                </a:lnTo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34552A58-A9F8-4044-BB8C-7C9E97FFF056}"/>
              </a:ext>
            </a:extLst>
          </p:cNvPr>
          <p:cNvSpPr/>
          <p:nvPr/>
        </p:nvSpPr>
        <p:spPr>
          <a:xfrm>
            <a:off x="5454189" y="311208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635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DD1B1D61-5D8B-4196-AA77-F5BC7D1404AD}"/>
              </a:ext>
            </a:extLst>
          </p:cNvPr>
          <p:cNvSpPr/>
          <p:nvPr/>
        </p:nvSpPr>
        <p:spPr>
          <a:xfrm>
            <a:off x="6273885" y="3073980"/>
            <a:ext cx="63500" cy="76200"/>
          </a:xfrm>
          <a:custGeom>
            <a:avLst/>
            <a:gdLst/>
            <a:ahLst/>
            <a:cxnLst/>
            <a:rect l="l" t="t" r="r" b="b"/>
            <a:pathLst>
              <a:path w="63500" h="76200">
                <a:moveTo>
                  <a:pt x="0" y="76200"/>
                </a:moveTo>
                <a:lnTo>
                  <a:pt x="63500" y="38100"/>
                </a:lnTo>
                <a:lnTo>
                  <a:pt x="0" y="0"/>
                </a:lnTo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1">
            <a:extLst>
              <a:ext uri="{FF2B5EF4-FFF2-40B4-BE49-F238E27FC236}">
                <a16:creationId xmlns:a16="http://schemas.microsoft.com/office/drawing/2014/main" id="{B2811032-90FC-459D-BFC8-52D7144E0AB7}"/>
              </a:ext>
            </a:extLst>
          </p:cNvPr>
          <p:cNvSpPr/>
          <p:nvPr/>
        </p:nvSpPr>
        <p:spPr>
          <a:xfrm>
            <a:off x="6273885" y="311208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2">
            <a:extLst>
              <a:ext uri="{FF2B5EF4-FFF2-40B4-BE49-F238E27FC236}">
                <a16:creationId xmlns:a16="http://schemas.microsoft.com/office/drawing/2014/main" id="{CCD4E8F9-66C9-4137-8FF5-E9DC1F24A1AC}"/>
              </a:ext>
            </a:extLst>
          </p:cNvPr>
          <p:cNvSpPr/>
          <p:nvPr/>
        </p:nvSpPr>
        <p:spPr>
          <a:xfrm>
            <a:off x="3261093" y="3372680"/>
            <a:ext cx="1368425" cy="1136650"/>
          </a:xfrm>
          <a:custGeom>
            <a:avLst/>
            <a:gdLst/>
            <a:ahLst/>
            <a:cxnLst/>
            <a:rect l="l" t="t" r="r" b="b"/>
            <a:pathLst>
              <a:path w="1368425" h="1136650">
                <a:moveTo>
                  <a:pt x="0" y="0"/>
                </a:moveTo>
                <a:lnTo>
                  <a:pt x="43703" y="36285"/>
                </a:lnTo>
                <a:lnTo>
                  <a:pt x="82521" y="68515"/>
                </a:lnTo>
                <a:lnTo>
                  <a:pt x="121338" y="100745"/>
                </a:lnTo>
                <a:lnTo>
                  <a:pt x="160156" y="132974"/>
                </a:lnTo>
                <a:lnTo>
                  <a:pt x="198973" y="165204"/>
                </a:lnTo>
                <a:lnTo>
                  <a:pt x="237791" y="197433"/>
                </a:lnTo>
                <a:lnTo>
                  <a:pt x="276608" y="229662"/>
                </a:lnTo>
                <a:lnTo>
                  <a:pt x="315426" y="261892"/>
                </a:lnTo>
                <a:lnTo>
                  <a:pt x="354243" y="294121"/>
                </a:lnTo>
                <a:lnTo>
                  <a:pt x="393060" y="326350"/>
                </a:lnTo>
                <a:lnTo>
                  <a:pt x="431877" y="358579"/>
                </a:lnTo>
                <a:lnTo>
                  <a:pt x="470695" y="390809"/>
                </a:lnTo>
                <a:lnTo>
                  <a:pt x="509512" y="423038"/>
                </a:lnTo>
                <a:lnTo>
                  <a:pt x="548329" y="455267"/>
                </a:lnTo>
                <a:lnTo>
                  <a:pt x="587146" y="487496"/>
                </a:lnTo>
                <a:lnTo>
                  <a:pt x="625963" y="519725"/>
                </a:lnTo>
                <a:lnTo>
                  <a:pt x="664780" y="551954"/>
                </a:lnTo>
                <a:lnTo>
                  <a:pt x="703597" y="584183"/>
                </a:lnTo>
                <a:lnTo>
                  <a:pt x="742414" y="616412"/>
                </a:lnTo>
                <a:lnTo>
                  <a:pt x="781231" y="648641"/>
                </a:lnTo>
                <a:lnTo>
                  <a:pt x="820048" y="680870"/>
                </a:lnTo>
                <a:lnTo>
                  <a:pt x="858864" y="713099"/>
                </a:lnTo>
                <a:lnTo>
                  <a:pt x="897681" y="745328"/>
                </a:lnTo>
                <a:lnTo>
                  <a:pt x="936498" y="777557"/>
                </a:lnTo>
                <a:lnTo>
                  <a:pt x="975315" y="809786"/>
                </a:lnTo>
                <a:lnTo>
                  <a:pt x="1014132" y="842015"/>
                </a:lnTo>
                <a:lnTo>
                  <a:pt x="1052948" y="874243"/>
                </a:lnTo>
                <a:lnTo>
                  <a:pt x="1091765" y="906472"/>
                </a:lnTo>
                <a:lnTo>
                  <a:pt x="1130582" y="938701"/>
                </a:lnTo>
                <a:lnTo>
                  <a:pt x="1169398" y="970930"/>
                </a:lnTo>
                <a:lnTo>
                  <a:pt x="1208215" y="1003159"/>
                </a:lnTo>
                <a:lnTo>
                  <a:pt x="1247032" y="1035387"/>
                </a:lnTo>
                <a:lnTo>
                  <a:pt x="1285848" y="1067616"/>
                </a:lnTo>
                <a:lnTo>
                  <a:pt x="1324665" y="1099845"/>
                </a:lnTo>
                <a:lnTo>
                  <a:pt x="1363481" y="1132074"/>
                </a:lnTo>
                <a:lnTo>
                  <a:pt x="1368384" y="1136140"/>
                </a:lnTo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3">
            <a:extLst>
              <a:ext uri="{FF2B5EF4-FFF2-40B4-BE49-F238E27FC236}">
                <a16:creationId xmlns:a16="http://schemas.microsoft.com/office/drawing/2014/main" id="{32749431-FA23-462D-BFE0-2B3BF0653FEC}"/>
              </a:ext>
            </a:extLst>
          </p:cNvPr>
          <p:cNvSpPr/>
          <p:nvPr/>
        </p:nvSpPr>
        <p:spPr>
          <a:xfrm>
            <a:off x="4600253" y="4475448"/>
            <a:ext cx="73660" cy="70485"/>
          </a:xfrm>
          <a:custGeom>
            <a:avLst/>
            <a:gdLst/>
            <a:ahLst/>
            <a:cxnLst/>
            <a:rect l="l" t="t" r="r" b="b"/>
            <a:pathLst>
              <a:path w="73660" h="70485">
                <a:moveTo>
                  <a:pt x="0" y="58626"/>
                </a:moveTo>
                <a:lnTo>
                  <a:pt x="73193" y="69876"/>
                </a:lnTo>
                <a:lnTo>
                  <a:pt x="48676" y="0"/>
                </a:lnTo>
              </a:path>
            </a:pathLst>
          </a:custGeom>
          <a:ln w="12699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4">
            <a:extLst>
              <a:ext uri="{FF2B5EF4-FFF2-40B4-BE49-F238E27FC236}">
                <a16:creationId xmlns:a16="http://schemas.microsoft.com/office/drawing/2014/main" id="{7DF6670C-F60C-440D-A7E0-5A7CA0C1BDDF}"/>
              </a:ext>
            </a:extLst>
          </p:cNvPr>
          <p:cNvSpPr/>
          <p:nvPr/>
        </p:nvSpPr>
        <p:spPr>
          <a:xfrm>
            <a:off x="4624592" y="4504761"/>
            <a:ext cx="48895" cy="40640"/>
          </a:xfrm>
          <a:custGeom>
            <a:avLst/>
            <a:gdLst/>
            <a:ahLst/>
            <a:cxnLst/>
            <a:rect l="l" t="t" r="r" b="b"/>
            <a:pathLst>
              <a:path w="48895" h="40639">
                <a:moveTo>
                  <a:pt x="0" y="0"/>
                </a:moveTo>
                <a:lnTo>
                  <a:pt x="48855" y="40563"/>
                </a:lnTo>
              </a:path>
            </a:pathLst>
          </a:custGeom>
          <a:ln w="12699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5">
            <a:extLst>
              <a:ext uri="{FF2B5EF4-FFF2-40B4-BE49-F238E27FC236}">
                <a16:creationId xmlns:a16="http://schemas.microsoft.com/office/drawing/2014/main" id="{93FF66AF-BA35-413D-AE91-9C97004415F1}"/>
              </a:ext>
            </a:extLst>
          </p:cNvPr>
          <p:cNvSpPr/>
          <p:nvPr/>
        </p:nvSpPr>
        <p:spPr>
          <a:xfrm>
            <a:off x="3217118" y="3336175"/>
            <a:ext cx="73660" cy="70485"/>
          </a:xfrm>
          <a:custGeom>
            <a:avLst/>
            <a:gdLst/>
            <a:ahLst/>
            <a:cxnLst/>
            <a:rect l="l" t="t" r="r" b="b"/>
            <a:pathLst>
              <a:path w="73660" h="70485">
                <a:moveTo>
                  <a:pt x="73193" y="11250"/>
                </a:moveTo>
                <a:lnTo>
                  <a:pt x="0" y="0"/>
                </a:lnTo>
                <a:lnTo>
                  <a:pt x="24517" y="69876"/>
                </a:lnTo>
              </a:path>
            </a:pathLst>
          </a:custGeom>
          <a:ln w="12699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6">
            <a:extLst>
              <a:ext uri="{FF2B5EF4-FFF2-40B4-BE49-F238E27FC236}">
                <a16:creationId xmlns:a16="http://schemas.microsoft.com/office/drawing/2014/main" id="{E09845A4-1882-43DE-8E66-A3B9AB3E88FD}"/>
              </a:ext>
            </a:extLst>
          </p:cNvPr>
          <p:cNvSpPr/>
          <p:nvPr/>
        </p:nvSpPr>
        <p:spPr>
          <a:xfrm>
            <a:off x="3217119" y="3336174"/>
            <a:ext cx="48895" cy="40640"/>
          </a:xfrm>
          <a:custGeom>
            <a:avLst/>
            <a:gdLst/>
            <a:ahLst/>
            <a:cxnLst/>
            <a:rect l="l" t="t" r="r" b="b"/>
            <a:pathLst>
              <a:path w="48894" h="40639">
                <a:moveTo>
                  <a:pt x="48855" y="40563"/>
                </a:moveTo>
                <a:lnTo>
                  <a:pt x="0" y="0"/>
                </a:lnTo>
              </a:path>
            </a:pathLst>
          </a:custGeom>
          <a:ln w="12699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7">
            <a:extLst>
              <a:ext uri="{FF2B5EF4-FFF2-40B4-BE49-F238E27FC236}">
                <a16:creationId xmlns:a16="http://schemas.microsoft.com/office/drawing/2014/main" id="{895DFE5F-CD51-43DB-8354-5E24E5300A3A}"/>
              </a:ext>
            </a:extLst>
          </p:cNvPr>
          <p:cNvSpPr/>
          <p:nvPr/>
        </p:nvSpPr>
        <p:spPr>
          <a:xfrm>
            <a:off x="2947221" y="3396763"/>
            <a:ext cx="0" cy="1088390"/>
          </a:xfrm>
          <a:custGeom>
            <a:avLst/>
            <a:gdLst/>
            <a:ahLst/>
            <a:cxnLst/>
            <a:rect l="l" t="t" r="r" b="b"/>
            <a:pathLst>
              <a:path h="1088389">
                <a:moveTo>
                  <a:pt x="0" y="0"/>
                </a:moveTo>
                <a:lnTo>
                  <a:pt x="0" y="0"/>
                </a:lnTo>
                <a:lnTo>
                  <a:pt x="0" y="1081624"/>
                </a:lnTo>
                <a:lnTo>
                  <a:pt x="0" y="1087974"/>
                </a:lnTo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28">
            <a:extLst>
              <a:ext uri="{FF2B5EF4-FFF2-40B4-BE49-F238E27FC236}">
                <a16:creationId xmlns:a16="http://schemas.microsoft.com/office/drawing/2014/main" id="{CBB2C270-7443-42D3-969C-FC6408EF2449}"/>
              </a:ext>
            </a:extLst>
          </p:cNvPr>
          <p:cNvSpPr/>
          <p:nvPr/>
        </p:nvSpPr>
        <p:spPr>
          <a:xfrm>
            <a:off x="2909121" y="4478384"/>
            <a:ext cx="76200" cy="63500"/>
          </a:xfrm>
          <a:custGeom>
            <a:avLst/>
            <a:gdLst/>
            <a:ahLst/>
            <a:cxnLst/>
            <a:rect l="l" t="t" r="r" b="b"/>
            <a:pathLst>
              <a:path w="76200" h="63500">
                <a:moveTo>
                  <a:pt x="0" y="0"/>
                </a:moveTo>
                <a:lnTo>
                  <a:pt x="38100" y="63500"/>
                </a:lnTo>
                <a:lnTo>
                  <a:pt x="76200" y="0"/>
                </a:lnTo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9">
            <a:extLst>
              <a:ext uri="{FF2B5EF4-FFF2-40B4-BE49-F238E27FC236}">
                <a16:creationId xmlns:a16="http://schemas.microsoft.com/office/drawing/2014/main" id="{13CE05A0-8C83-473D-B185-BF9286857107}"/>
              </a:ext>
            </a:extLst>
          </p:cNvPr>
          <p:cNvSpPr/>
          <p:nvPr/>
        </p:nvSpPr>
        <p:spPr>
          <a:xfrm>
            <a:off x="2947221" y="4478384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499"/>
                </a:lnTo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0">
            <a:extLst>
              <a:ext uri="{FF2B5EF4-FFF2-40B4-BE49-F238E27FC236}">
                <a16:creationId xmlns:a16="http://schemas.microsoft.com/office/drawing/2014/main" id="{A0CFC98B-FF91-450F-91C9-57B04FDF438F}"/>
              </a:ext>
            </a:extLst>
          </p:cNvPr>
          <p:cNvSpPr/>
          <p:nvPr/>
        </p:nvSpPr>
        <p:spPr>
          <a:xfrm>
            <a:off x="2909121" y="3339613"/>
            <a:ext cx="76200" cy="63500"/>
          </a:xfrm>
          <a:custGeom>
            <a:avLst/>
            <a:gdLst/>
            <a:ahLst/>
            <a:cxnLst/>
            <a:rect l="l" t="t" r="r" b="b"/>
            <a:pathLst>
              <a:path w="76200" h="63500">
                <a:moveTo>
                  <a:pt x="76200" y="63500"/>
                </a:moveTo>
                <a:lnTo>
                  <a:pt x="38100" y="0"/>
                </a:lnTo>
                <a:lnTo>
                  <a:pt x="0" y="63500"/>
                </a:lnTo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1">
            <a:extLst>
              <a:ext uri="{FF2B5EF4-FFF2-40B4-BE49-F238E27FC236}">
                <a16:creationId xmlns:a16="http://schemas.microsoft.com/office/drawing/2014/main" id="{BBF99865-27E9-4FC1-AF52-00E1899F9820}"/>
              </a:ext>
            </a:extLst>
          </p:cNvPr>
          <p:cNvSpPr/>
          <p:nvPr/>
        </p:nvSpPr>
        <p:spPr>
          <a:xfrm>
            <a:off x="2947221" y="3339613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5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2">
            <a:extLst>
              <a:ext uri="{FF2B5EF4-FFF2-40B4-BE49-F238E27FC236}">
                <a16:creationId xmlns:a16="http://schemas.microsoft.com/office/drawing/2014/main" id="{A696C3C1-97D2-401E-82F6-251A0A3448DA}"/>
              </a:ext>
            </a:extLst>
          </p:cNvPr>
          <p:cNvSpPr txBox="1"/>
          <p:nvPr/>
        </p:nvSpPr>
        <p:spPr>
          <a:xfrm>
            <a:off x="2668495" y="2638612"/>
            <a:ext cx="55499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dirty="0">
                <a:solidFill>
                  <a:srgbClr val="00A295"/>
                </a:solidFill>
                <a:latin typeface="Arial"/>
                <a:cs typeface="Arial"/>
              </a:rPr>
              <a:t>leader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52" name="object 34">
            <a:extLst>
              <a:ext uri="{FF2B5EF4-FFF2-40B4-BE49-F238E27FC236}">
                <a16:creationId xmlns:a16="http://schemas.microsoft.com/office/drawing/2014/main" id="{E8D81E76-DA65-4A38-8003-6AD0AF40683F}"/>
              </a:ext>
            </a:extLst>
          </p:cNvPr>
          <p:cNvSpPr txBox="1"/>
          <p:nvPr/>
        </p:nvSpPr>
        <p:spPr>
          <a:xfrm>
            <a:off x="6376895" y="4556312"/>
            <a:ext cx="720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A295"/>
                </a:solidFill>
                <a:latin typeface="Arial"/>
                <a:cs typeface="Arial"/>
              </a:rPr>
              <a:t>…</a:t>
            </a:r>
            <a:r>
              <a:rPr sz="2400" spc="-95" dirty="0">
                <a:solidFill>
                  <a:srgbClr val="00A29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A295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F00A868-E4D3-47EA-8D49-65651C1E1F87}"/>
              </a:ext>
            </a:extLst>
          </p:cNvPr>
          <p:cNvSpPr/>
          <p:nvPr/>
        </p:nvSpPr>
        <p:spPr>
          <a:xfrm>
            <a:off x="3441700" y="2704860"/>
            <a:ext cx="2908300" cy="273290"/>
          </a:xfrm>
          <a:custGeom>
            <a:avLst/>
            <a:gdLst>
              <a:gd name="connsiteX0" fmla="*/ 0 w 2908300"/>
              <a:gd name="connsiteY0" fmla="*/ 235190 h 273585"/>
              <a:gd name="connsiteX1" fmla="*/ 1517650 w 2908300"/>
              <a:gd name="connsiteY1" fmla="*/ 240 h 273585"/>
              <a:gd name="connsiteX2" fmla="*/ 2908300 w 2908300"/>
              <a:gd name="connsiteY2" fmla="*/ 273290 h 273585"/>
              <a:gd name="connsiteX0" fmla="*/ 0 w 2908300"/>
              <a:gd name="connsiteY0" fmla="*/ 235190 h 273290"/>
              <a:gd name="connsiteX1" fmla="*/ 1517650 w 2908300"/>
              <a:gd name="connsiteY1" fmla="*/ 240 h 273290"/>
              <a:gd name="connsiteX2" fmla="*/ 2908300 w 2908300"/>
              <a:gd name="connsiteY2" fmla="*/ 273290 h 273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8300" h="273290">
                <a:moveTo>
                  <a:pt x="0" y="235190"/>
                </a:moveTo>
                <a:cubicBezTo>
                  <a:pt x="516466" y="114540"/>
                  <a:pt x="1032933" y="-6110"/>
                  <a:pt x="1517650" y="240"/>
                </a:cubicBezTo>
                <a:cubicBezTo>
                  <a:pt x="2002367" y="6590"/>
                  <a:pt x="2714625" y="194973"/>
                  <a:pt x="2908300" y="273290"/>
                </a:cubicBezTo>
              </a:path>
            </a:pathLst>
          </a:custGeom>
          <a:ln w="12700">
            <a:solidFill>
              <a:srgbClr val="00A295"/>
            </a:solidFill>
            <a:headEnd type="arrow" w="med" len="med"/>
            <a:tailEnd type="arrow" w="med" len="med"/>
          </a:ln>
        </p:spPr>
        <p:txBody>
          <a:bodyPr wrap="square" lIns="0" tIns="0" rIns="0" bIns="0" rtlCol="0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31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23E1F1-2008-4DA0-B347-643E21C16B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分布式系统的一致性</a:t>
            </a:r>
          </a:p>
        </p:txBody>
      </p:sp>
      <p:sp>
        <p:nvSpPr>
          <p:cNvPr id="57" name="object 13">
            <a:extLst>
              <a:ext uri="{FF2B5EF4-FFF2-40B4-BE49-F238E27FC236}">
                <a16:creationId xmlns:a16="http://schemas.microsoft.com/office/drawing/2014/main" id="{EDBE2352-243A-425B-9510-C340DE24E5FA}"/>
              </a:ext>
            </a:extLst>
          </p:cNvPr>
          <p:cNvSpPr txBox="1"/>
          <p:nvPr/>
        </p:nvSpPr>
        <p:spPr>
          <a:xfrm>
            <a:off x="7625627" y="2870200"/>
            <a:ext cx="1480274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285" indent="-235585">
              <a:lnSpc>
                <a:spcPts val="2840"/>
              </a:lnSpc>
              <a:spcBef>
                <a:spcPts val="100"/>
              </a:spcBef>
              <a:buChar char="•"/>
              <a:tabLst>
                <a:tab pos="248285" algn="l"/>
                <a:tab pos="248920" algn="l"/>
              </a:tabLst>
            </a:pPr>
            <a:r>
              <a:rPr sz="2800" dirty="0">
                <a:solidFill>
                  <a:srgbClr val="00574B"/>
                </a:solidFill>
                <a:latin typeface="Arial"/>
                <a:cs typeface="Arial"/>
              </a:rPr>
              <a:t>paxos</a:t>
            </a:r>
            <a:endParaRPr sz="2800">
              <a:solidFill>
                <a:srgbClr val="00574B"/>
              </a:solidFill>
              <a:latin typeface="Arial"/>
              <a:cs typeface="Arial"/>
            </a:endParaRPr>
          </a:p>
          <a:p>
            <a:pPr marL="248285" indent="-235585">
              <a:lnSpc>
                <a:spcPts val="2800"/>
              </a:lnSpc>
              <a:buChar char="•"/>
              <a:tabLst>
                <a:tab pos="248285" algn="l"/>
                <a:tab pos="248920" algn="l"/>
              </a:tabLst>
            </a:pPr>
            <a:r>
              <a:rPr sz="2800" dirty="0">
                <a:solidFill>
                  <a:srgbClr val="00574B"/>
                </a:solidFill>
                <a:latin typeface="Arial"/>
                <a:cs typeface="Arial"/>
              </a:rPr>
              <a:t>zab</a:t>
            </a:r>
            <a:endParaRPr sz="2800">
              <a:solidFill>
                <a:srgbClr val="00574B"/>
              </a:solidFill>
              <a:latin typeface="Arial"/>
              <a:cs typeface="Arial"/>
            </a:endParaRPr>
          </a:p>
          <a:p>
            <a:pPr marL="248285" indent="-235585">
              <a:lnSpc>
                <a:spcPts val="2840"/>
              </a:lnSpc>
              <a:buChar char="•"/>
              <a:tabLst>
                <a:tab pos="248285" algn="l"/>
                <a:tab pos="248920" algn="l"/>
              </a:tabLst>
            </a:pPr>
            <a:r>
              <a:rPr sz="2800" spc="-5" dirty="0">
                <a:solidFill>
                  <a:srgbClr val="00574B"/>
                </a:solidFill>
                <a:latin typeface="Arial"/>
                <a:cs typeface="Arial"/>
              </a:rPr>
              <a:t>raft</a:t>
            </a:r>
            <a:endParaRPr sz="2800">
              <a:solidFill>
                <a:srgbClr val="00574B"/>
              </a:solidFill>
              <a:latin typeface="Arial"/>
              <a:cs typeface="Arial"/>
            </a:endParaRPr>
          </a:p>
        </p:txBody>
      </p:sp>
      <p:sp>
        <p:nvSpPr>
          <p:cNvPr id="58" name="object 15">
            <a:extLst>
              <a:ext uri="{FF2B5EF4-FFF2-40B4-BE49-F238E27FC236}">
                <a16:creationId xmlns:a16="http://schemas.microsoft.com/office/drawing/2014/main" id="{2E3A9C3D-6F8F-4FD8-891C-778D208F5EA0}"/>
              </a:ext>
            </a:extLst>
          </p:cNvPr>
          <p:cNvSpPr/>
          <p:nvPr/>
        </p:nvSpPr>
        <p:spPr>
          <a:xfrm>
            <a:off x="6956069" y="1516531"/>
            <a:ext cx="27038" cy="4887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3E5B2A-8645-4C9A-BCE3-4905F1E30648}"/>
              </a:ext>
            </a:extLst>
          </p:cNvPr>
          <p:cNvSpPr/>
          <p:nvPr/>
        </p:nvSpPr>
        <p:spPr>
          <a:xfrm>
            <a:off x="1524144" y="1936377"/>
            <a:ext cx="1694185" cy="1694185"/>
          </a:xfrm>
          <a:prstGeom prst="rect">
            <a:avLst/>
          </a:prstGeom>
          <a:solidFill>
            <a:srgbClr val="005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副本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169B750-65F4-459B-8D95-9859A25DD109}"/>
              </a:ext>
            </a:extLst>
          </p:cNvPr>
          <p:cNvSpPr/>
          <p:nvPr/>
        </p:nvSpPr>
        <p:spPr>
          <a:xfrm>
            <a:off x="3393013" y="1936377"/>
            <a:ext cx="1694185" cy="1694185"/>
          </a:xfrm>
          <a:prstGeom prst="rect">
            <a:avLst/>
          </a:prstGeom>
          <a:solidFill>
            <a:srgbClr val="005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副本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7E678A7-AC62-48DD-8C0A-703A0FF16C46}"/>
              </a:ext>
            </a:extLst>
          </p:cNvPr>
          <p:cNvSpPr/>
          <p:nvPr/>
        </p:nvSpPr>
        <p:spPr>
          <a:xfrm>
            <a:off x="3393013" y="3836895"/>
            <a:ext cx="1694185" cy="1694185"/>
          </a:xfrm>
          <a:prstGeom prst="rect">
            <a:avLst/>
          </a:prstGeom>
          <a:solidFill>
            <a:srgbClr val="005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副本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0EBF11B-D3BF-4B66-9C40-44FD3BA07CC9}"/>
              </a:ext>
            </a:extLst>
          </p:cNvPr>
          <p:cNvSpPr/>
          <p:nvPr/>
        </p:nvSpPr>
        <p:spPr>
          <a:xfrm>
            <a:off x="1376226" y="3995945"/>
            <a:ext cx="1694185" cy="1694185"/>
          </a:xfrm>
          <a:prstGeom prst="rect">
            <a:avLst/>
          </a:prstGeom>
          <a:solidFill>
            <a:srgbClr val="00574B"/>
          </a:solidFill>
          <a:ln>
            <a:noFill/>
          </a:ln>
          <a:scene3d>
            <a:camera prst="obliqueTopRight"/>
            <a:lightRig rig="threePt" dir="t"/>
          </a:scene3d>
          <a:sp3d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zh-CN" altLang="en-US"/>
              <a:t>副本</a:t>
            </a:r>
          </a:p>
        </p:txBody>
      </p:sp>
    </p:spTree>
    <p:extLst>
      <p:ext uri="{BB962C8B-B14F-4D97-AF65-F5344CB8AC3E}">
        <p14:creationId xmlns:p14="http://schemas.microsoft.com/office/powerpoint/2010/main" val="332986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0">
            <a:extLst>
              <a:ext uri="{FF2B5EF4-FFF2-40B4-BE49-F238E27FC236}">
                <a16:creationId xmlns:a16="http://schemas.microsoft.com/office/drawing/2014/main" id="{BF26518E-E6E6-4906-80E6-B14268A8B90B}"/>
              </a:ext>
            </a:extLst>
          </p:cNvPr>
          <p:cNvSpPr/>
          <p:nvPr/>
        </p:nvSpPr>
        <p:spPr>
          <a:xfrm>
            <a:off x="0" y="986117"/>
            <a:ext cx="3117294" cy="5871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DEF6D60E-4594-4FD3-8FFB-E3F746AADB3F}"/>
              </a:ext>
            </a:extLst>
          </p:cNvPr>
          <p:cNvSpPr/>
          <p:nvPr/>
        </p:nvSpPr>
        <p:spPr>
          <a:xfrm>
            <a:off x="2389374" y="3053766"/>
            <a:ext cx="1514475" cy="1514475"/>
          </a:xfrm>
          <a:custGeom>
            <a:avLst/>
            <a:gdLst/>
            <a:ahLst/>
            <a:cxnLst/>
            <a:rect l="l" t="t" r="r" b="b"/>
            <a:pathLst>
              <a:path w="1514475" h="1514475">
                <a:moveTo>
                  <a:pt x="757067" y="0"/>
                </a:moveTo>
                <a:lnTo>
                  <a:pt x="712376" y="1312"/>
                </a:lnTo>
                <a:lnTo>
                  <a:pt x="667810" y="5248"/>
                </a:lnTo>
                <a:lnTo>
                  <a:pt x="623495" y="11808"/>
                </a:lnTo>
                <a:lnTo>
                  <a:pt x="579557" y="20993"/>
                </a:lnTo>
                <a:lnTo>
                  <a:pt x="536120" y="32802"/>
                </a:lnTo>
                <a:lnTo>
                  <a:pt x="493311" y="47234"/>
                </a:lnTo>
                <a:lnTo>
                  <a:pt x="451254" y="64292"/>
                </a:lnTo>
                <a:lnTo>
                  <a:pt x="410075" y="83973"/>
                </a:lnTo>
                <a:lnTo>
                  <a:pt x="369899" y="106278"/>
                </a:lnTo>
                <a:lnTo>
                  <a:pt x="330853" y="131208"/>
                </a:lnTo>
                <a:lnTo>
                  <a:pt x="293061" y="158762"/>
                </a:lnTo>
                <a:lnTo>
                  <a:pt x="256649" y="188939"/>
                </a:lnTo>
                <a:lnTo>
                  <a:pt x="221742" y="221741"/>
                </a:lnTo>
                <a:lnTo>
                  <a:pt x="188939" y="256650"/>
                </a:lnTo>
                <a:lnTo>
                  <a:pt x="158762" y="293063"/>
                </a:lnTo>
                <a:lnTo>
                  <a:pt x="131208" y="330856"/>
                </a:lnTo>
                <a:lnTo>
                  <a:pt x="106278" y="369904"/>
                </a:lnTo>
                <a:lnTo>
                  <a:pt x="83973" y="410080"/>
                </a:lnTo>
                <a:lnTo>
                  <a:pt x="64292" y="451259"/>
                </a:lnTo>
                <a:lnTo>
                  <a:pt x="47234" y="493316"/>
                </a:lnTo>
                <a:lnTo>
                  <a:pt x="32802" y="536126"/>
                </a:lnTo>
                <a:lnTo>
                  <a:pt x="20993" y="579562"/>
                </a:lnTo>
                <a:lnTo>
                  <a:pt x="11808" y="623501"/>
                </a:lnTo>
                <a:lnTo>
                  <a:pt x="5248" y="667815"/>
                </a:lnTo>
                <a:lnTo>
                  <a:pt x="1312" y="712381"/>
                </a:lnTo>
                <a:lnTo>
                  <a:pt x="0" y="757072"/>
                </a:lnTo>
                <a:lnTo>
                  <a:pt x="1312" y="801763"/>
                </a:lnTo>
                <a:lnTo>
                  <a:pt x="5248" y="846328"/>
                </a:lnTo>
                <a:lnTo>
                  <a:pt x="11808" y="890643"/>
                </a:lnTo>
                <a:lnTo>
                  <a:pt x="20993" y="934581"/>
                </a:lnTo>
                <a:lnTo>
                  <a:pt x="32802" y="978018"/>
                </a:lnTo>
                <a:lnTo>
                  <a:pt x="47234" y="1020828"/>
                </a:lnTo>
                <a:lnTo>
                  <a:pt x="64292" y="1062885"/>
                </a:lnTo>
                <a:lnTo>
                  <a:pt x="83973" y="1104064"/>
                </a:lnTo>
                <a:lnTo>
                  <a:pt x="106278" y="1144240"/>
                </a:lnTo>
                <a:lnTo>
                  <a:pt x="131208" y="1183287"/>
                </a:lnTo>
                <a:lnTo>
                  <a:pt x="158762" y="1221080"/>
                </a:lnTo>
                <a:lnTo>
                  <a:pt x="188939" y="1257494"/>
                </a:lnTo>
                <a:lnTo>
                  <a:pt x="221742" y="1292402"/>
                </a:lnTo>
                <a:lnTo>
                  <a:pt x="256649" y="1325204"/>
                </a:lnTo>
                <a:lnTo>
                  <a:pt x="293061" y="1355382"/>
                </a:lnTo>
                <a:lnTo>
                  <a:pt x="330853" y="1382936"/>
                </a:lnTo>
                <a:lnTo>
                  <a:pt x="369899" y="1407866"/>
                </a:lnTo>
                <a:lnTo>
                  <a:pt x="410075" y="1430171"/>
                </a:lnTo>
                <a:lnTo>
                  <a:pt x="451254" y="1449852"/>
                </a:lnTo>
                <a:lnTo>
                  <a:pt x="493311" y="1466909"/>
                </a:lnTo>
                <a:lnTo>
                  <a:pt x="536120" y="1481342"/>
                </a:lnTo>
                <a:lnTo>
                  <a:pt x="579557" y="1493151"/>
                </a:lnTo>
                <a:lnTo>
                  <a:pt x="623495" y="1502336"/>
                </a:lnTo>
                <a:lnTo>
                  <a:pt x="667810" y="1508896"/>
                </a:lnTo>
                <a:lnTo>
                  <a:pt x="712376" y="1512832"/>
                </a:lnTo>
                <a:lnTo>
                  <a:pt x="757067" y="1514144"/>
                </a:lnTo>
                <a:lnTo>
                  <a:pt x="801758" y="1512832"/>
                </a:lnTo>
                <a:lnTo>
                  <a:pt x="846324" y="1508896"/>
                </a:lnTo>
                <a:lnTo>
                  <a:pt x="890640" y="1502336"/>
                </a:lnTo>
                <a:lnTo>
                  <a:pt x="934578" y="1493151"/>
                </a:lnTo>
                <a:lnTo>
                  <a:pt x="978016" y="1481342"/>
                </a:lnTo>
                <a:lnTo>
                  <a:pt x="1020826" y="1466909"/>
                </a:lnTo>
                <a:lnTo>
                  <a:pt x="1062883" y="1449852"/>
                </a:lnTo>
                <a:lnTo>
                  <a:pt x="1104063" y="1430171"/>
                </a:lnTo>
                <a:lnTo>
                  <a:pt x="1144239" y="1407866"/>
                </a:lnTo>
                <a:lnTo>
                  <a:pt x="1183287" y="1382936"/>
                </a:lnTo>
                <a:lnTo>
                  <a:pt x="1221080" y="1355382"/>
                </a:lnTo>
                <a:lnTo>
                  <a:pt x="1257494" y="1325204"/>
                </a:lnTo>
                <a:lnTo>
                  <a:pt x="1292402" y="1292402"/>
                </a:lnTo>
                <a:lnTo>
                  <a:pt x="1325204" y="1257494"/>
                </a:lnTo>
                <a:lnTo>
                  <a:pt x="1355382" y="1221080"/>
                </a:lnTo>
                <a:lnTo>
                  <a:pt x="1382936" y="1183287"/>
                </a:lnTo>
                <a:lnTo>
                  <a:pt x="1407866" y="1144240"/>
                </a:lnTo>
                <a:lnTo>
                  <a:pt x="1430171" y="1104064"/>
                </a:lnTo>
                <a:lnTo>
                  <a:pt x="1449852" y="1062885"/>
                </a:lnTo>
                <a:lnTo>
                  <a:pt x="1466909" y="1020828"/>
                </a:lnTo>
                <a:lnTo>
                  <a:pt x="1481342" y="978018"/>
                </a:lnTo>
                <a:lnTo>
                  <a:pt x="1493151" y="934581"/>
                </a:lnTo>
                <a:lnTo>
                  <a:pt x="1502336" y="890643"/>
                </a:lnTo>
                <a:lnTo>
                  <a:pt x="1508896" y="846328"/>
                </a:lnTo>
                <a:lnTo>
                  <a:pt x="1512832" y="801763"/>
                </a:lnTo>
                <a:lnTo>
                  <a:pt x="1514144" y="757072"/>
                </a:lnTo>
                <a:lnTo>
                  <a:pt x="1512832" y="712381"/>
                </a:lnTo>
                <a:lnTo>
                  <a:pt x="1508896" y="667815"/>
                </a:lnTo>
                <a:lnTo>
                  <a:pt x="1502336" y="623501"/>
                </a:lnTo>
                <a:lnTo>
                  <a:pt x="1493151" y="579562"/>
                </a:lnTo>
                <a:lnTo>
                  <a:pt x="1481342" y="536126"/>
                </a:lnTo>
                <a:lnTo>
                  <a:pt x="1466909" y="493316"/>
                </a:lnTo>
                <a:lnTo>
                  <a:pt x="1449852" y="451259"/>
                </a:lnTo>
                <a:lnTo>
                  <a:pt x="1430171" y="410080"/>
                </a:lnTo>
                <a:lnTo>
                  <a:pt x="1407866" y="369904"/>
                </a:lnTo>
                <a:lnTo>
                  <a:pt x="1382936" y="330856"/>
                </a:lnTo>
                <a:lnTo>
                  <a:pt x="1355382" y="293063"/>
                </a:lnTo>
                <a:lnTo>
                  <a:pt x="1325204" y="256650"/>
                </a:lnTo>
                <a:lnTo>
                  <a:pt x="1292402" y="221741"/>
                </a:lnTo>
                <a:lnTo>
                  <a:pt x="1257494" y="188939"/>
                </a:lnTo>
                <a:lnTo>
                  <a:pt x="1221080" y="158762"/>
                </a:lnTo>
                <a:lnTo>
                  <a:pt x="1183287" y="131208"/>
                </a:lnTo>
                <a:lnTo>
                  <a:pt x="1144239" y="106278"/>
                </a:lnTo>
                <a:lnTo>
                  <a:pt x="1104063" y="83973"/>
                </a:lnTo>
                <a:lnTo>
                  <a:pt x="1062883" y="64292"/>
                </a:lnTo>
                <a:lnTo>
                  <a:pt x="1020826" y="47234"/>
                </a:lnTo>
                <a:lnTo>
                  <a:pt x="978016" y="32802"/>
                </a:lnTo>
                <a:lnTo>
                  <a:pt x="934578" y="20993"/>
                </a:lnTo>
                <a:lnTo>
                  <a:pt x="890640" y="11808"/>
                </a:lnTo>
                <a:lnTo>
                  <a:pt x="846324" y="5248"/>
                </a:lnTo>
                <a:lnTo>
                  <a:pt x="801758" y="1312"/>
                </a:lnTo>
                <a:lnTo>
                  <a:pt x="7570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0B62AAF-C616-4CA5-A2D3-A1C9B0C4186E}"/>
              </a:ext>
            </a:extLst>
          </p:cNvPr>
          <p:cNvSpPr/>
          <p:nvPr/>
        </p:nvSpPr>
        <p:spPr>
          <a:xfrm>
            <a:off x="4428229" y="4154224"/>
            <a:ext cx="5032311" cy="16777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57F3CF4-58F4-4263-B700-E711D0EBD360}"/>
              </a:ext>
            </a:extLst>
          </p:cNvPr>
          <p:cNvSpPr/>
          <p:nvPr/>
        </p:nvSpPr>
        <p:spPr>
          <a:xfrm>
            <a:off x="4936281" y="4777849"/>
            <a:ext cx="4109299" cy="413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B74EE67-8576-41CA-B9A8-859A73EC5420}"/>
              </a:ext>
            </a:extLst>
          </p:cNvPr>
          <p:cNvSpPr/>
          <p:nvPr/>
        </p:nvSpPr>
        <p:spPr>
          <a:xfrm>
            <a:off x="4428229" y="3360459"/>
            <a:ext cx="5032311" cy="16777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448EBEE-DD1B-4E9E-A7EC-7642BC55FECE}"/>
              </a:ext>
            </a:extLst>
          </p:cNvPr>
          <p:cNvSpPr/>
          <p:nvPr/>
        </p:nvSpPr>
        <p:spPr>
          <a:xfrm>
            <a:off x="4936281" y="3984086"/>
            <a:ext cx="4109287" cy="413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EA0F74EC-9DFF-4F7F-B6D2-EC7B9EF6C1E9}"/>
              </a:ext>
            </a:extLst>
          </p:cNvPr>
          <p:cNvSpPr/>
          <p:nvPr/>
        </p:nvSpPr>
        <p:spPr>
          <a:xfrm>
            <a:off x="4428229" y="2579396"/>
            <a:ext cx="5032311" cy="16777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E678ED17-10E9-4D39-B15C-2CA9753E45D0}"/>
              </a:ext>
            </a:extLst>
          </p:cNvPr>
          <p:cNvSpPr/>
          <p:nvPr/>
        </p:nvSpPr>
        <p:spPr>
          <a:xfrm>
            <a:off x="4936281" y="3203023"/>
            <a:ext cx="4109109" cy="4135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A2B860FA-6962-4885-ABA9-C85817D68E0B}"/>
              </a:ext>
            </a:extLst>
          </p:cNvPr>
          <p:cNvSpPr/>
          <p:nvPr/>
        </p:nvSpPr>
        <p:spPr>
          <a:xfrm>
            <a:off x="4428229" y="1798333"/>
            <a:ext cx="5032311" cy="16777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1536700">
              <a:spcBef>
                <a:spcPts val="100"/>
              </a:spcBef>
            </a:pPr>
            <a:r>
              <a:rPr lang="zh-CN" altLang="en-US" b="1" spc="85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后台开发</a:t>
            </a:r>
            <a:endParaRPr lang="syr-SY" altLang="zh-CN" b="1" spc="85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6DCB3F73-B865-4E34-A161-5EFC67AC8902}"/>
              </a:ext>
            </a:extLst>
          </p:cNvPr>
          <p:cNvSpPr/>
          <p:nvPr/>
        </p:nvSpPr>
        <p:spPr>
          <a:xfrm>
            <a:off x="4936281" y="2417769"/>
            <a:ext cx="4108969" cy="4135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82BC82BF-3B81-4D26-AD1F-BE13E9A84E85}"/>
              </a:ext>
            </a:extLst>
          </p:cNvPr>
          <p:cNvSpPr/>
          <p:nvPr/>
        </p:nvSpPr>
        <p:spPr>
          <a:xfrm>
            <a:off x="4506493" y="2415741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30">
                <a:moveTo>
                  <a:pt x="231823" y="0"/>
                </a:moveTo>
                <a:lnTo>
                  <a:pt x="185813" y="0"/>
                </a:lnTo>
                <a:lnTo>
                  <a:pt x="140694" y="10045"/>
                </a:lnTo>
                <a:lnTo>
                  <a:pt x="98251" y="30137"/>
                </a:lnTo>
                <a:lnTo>
                  <a:pt x="60266" y="60275"/>
                </a:lnTo>
                <a:lnTo>
                  <a:pt x="30133" y="98255"/>
                </a:lnTo>
                <a:lnTo>
                  <a:pt x="10044" y="140695"/>
                </a:lnTo>
                <a:lnTo>
                  <a:pt x="0" y="185812"/>
                </a:lnTo>
                <a:lnTo>
                  <a:pt x="0" y="231821"/>
                </a:lnTo>
                <a:lnTo>
                  <a:pt x="10044" y="276939"/>
                </a:lnTo>
                <a:lnTo>
                  <a:pt x="30133" y="319382"/>
                </a:lnTo>
                <a:lnTo>
                  <a:pt x="60266" y="357366"/>
                </a:lnTo>
                <a:lnTo>
                  <a:pt x="98251" y="387504"/>
                </a:lnTo>
                <a:lnTo>
                  <a:pt x="140694" y="407596"/>
                </a:lnTo>
                <a:lnTo>
                  <a:pt x="185813" y="417642"/>
                </a:lnTo>
                <a:lnTo>
                  <a:pt x="231823" y="417642"/>
                </a:lnTo>
                <a:lnTo>
                  <a:pt x="276942" y="407596"/>
                </a:lnTo>
                <a:lnTo>
                  <a:pt x="319385" y="387504"/>
                </a:lnTo>
                <a:lnTo>
                  <a:pt x="357370" y="357366"/>
                </a:lnTo>
                <a:lnTo>
                  <a:pt x="387503" y="319382"/>
                </a:lnTo>
                <a:lnTo>
                  <a:pt x="407592" y="276939"/>
                </a:lnTo>
                <a:lnTo>
                  <a:pt x="417636" y="231821"/>
                </a:lnTo>
                <a:lnTo>
                  <a:pt x="417636" y="185812"/>
                </a:lnTo>
                <a:lnTo>
                  <a:pt x="407592" y="140695"/>
                </a:lnTo>
                <a:lnTo>
                  <a:pt x="387503" y="98255"/>
                </a:lnTo>
                <a:lnTo>
                  <a:pt x="357370" y="60275"/>
                </a:lnTo>
                <a:lnTo>
                  <a:pt x="319385" y="30137"/>
                </a:lnTo>
                <a:lnTo>
                  <a:pt x="276942" y="10045"/>
                </a:lnTo>
                <a:lnTo>
                  <a:pt x="231823" y="0"/>
                </a:lnTo>
                <a:close/>
              </a:path>
            </a:pathLst>
          </a:custGeom>
          <a:solidFill>
            <a:srgbClr val="168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9DE3F6AF-52D5-4466-8B6B-4BE272577DF6}"/>
              </a:ext>
            </a:extLst>
          </p:cNvPr>
          <p:cNvSpPr txBox="1"/>
          <p:nvPr/>
        </p:nvSpPr>
        <p:spPr>
          <a:xfrm>
            <a:off x="4621841" y="24511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0D48E51F-4D90-4919-BD98-849B5F3AE736}"/>
              </a:ext>
            </a:extLst>
          </p:cNvPr>
          <p:cNvSpPr/>
          <p:nvPr/>
        </p:nvSpPr>
        <p:spPr>
          <a:xfrm>
            <a:off x="4506493" y="3200992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31823" y="0"/>
                </a:moveTo>
                <a:lnTo>
                  <a:pt x="185813" y="0"/>
                </a:lnTo>
                <a:lnTo>
                  <a:pt x="140694" y="10044"/>
                </a:lnTo>
                <a:lnTo>
                  <a:pt x="98251" y="30133"/>
                </a:lnTo>
                <a:lnTo>
                  <a:pt x="60266" y="60266"/>
                </a:lnTo>
                <a:lnTo>
                  <a:pt x="30133" y="98251"/>
                </a:lnTo>
                <a:lnTo>
                  <a:pt x="10044" y="140694"/>
                </a:lnTo>
                <a:lnTo>
                  <a:pt x="0" y="185813"/>
                </a:lnTo>
                <a:lnTo>
                  <a:pt x="0" y="231823"/>
                </a:lnTo>
                <a:lnTo>
                  <a:pt x="10044" y="276942"/>
                </a:lnTo>
                <a:lnTo>
                  <a:pt x="30133" y="319385"/>
                </a:lnTo>
                <a:lnTo>
                  <a:pt x="60266" y="357370"/>
                </a:lnTo>
                <a:lnTo>
                  <a:pt x="98251" y="387508"/>
                </a:lnTo>
                <a:lnTo>
                  <a:pt x="140694" y="407600"/>
                </a:lnTo>
                <a:lnTo>
                  <a:pt x="185813" y="417645"/>
                </a:lnTo>
                <a:lnTo>
                  <a:pt x="231823" y="417645"/>
                </a:lnTo>
                <a:lnTo>
                  <a:pt x="276942" y="407600"/>
                </a:lnTo>
                <a:lnTo>
                  <a:pt x="319385" y="387508"/>
                </a:lnTo>
                <a:lnTo>
                  <a:pt x="357370" y="357370"/>
                </a:lnTo>
                <a:lnTo>
                  <a:pt x="387503" y="319385"/>
                </a:lnTo>
                <a:lnTo>
                  <a:pt x="407592" y="276942"/>
                </a:lnTo>
                <a:lnTo>
                  <a:pt x="417636" y="231823"/>
                </a:lnTo>
                <a:lnTo>
                  <a:pt x="417636" y="185813"/>
                </a:lnTo>
                <a:lnTo>
                  <a:pt x="407592" y="140694"/>
                </a:lnTo>
                <a:lnTo>
                  <a:pt x="387503" y="98251"/>
                </a:lnTo>
                <a:lnTo>
                  <a:pt x="357370" y="60266"/>
                </a:lnTo>
                <a:lnTo>
                  <a:pt x="319385" y="30133"/>
                </a:lnTo>
                <a:lnTo>
                  <a:pt x="276942" y="10044"/>
                </a:lnTo>
                <a:lnTo>
                  <a:pt x="231823" y="0"/>
                </a:lnTo>
                <a:close/>
              </a:path>
            </a:pathLst>
          </a:custGeom>
          <a:solidFill>
            <a:srgbClr val="168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4E10B866-42B4-480E-970A-BF17CA2C92A4}"/>
              </a:ext>
            </a:extLst>
          </p:cNvPr>
          <p:cNvSpPr txBox="1"/>
          <p:nvPr/>
        </p:nvSpPr>
        <p:spPr>
          <a:xfrm>
            <a:off x="4621841" y="32385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8A70CB5B-F92F-4E17-A2D9-A255100FC2E4}"/>
              </a:ext>
            </a:extLst>
          </p:cNvPr>
          <p:cNvSpPr/>
          <p:nvPr/>
        </p:nvSpPr>
        <p:spPr>
          <a:xfrm>
            <a:off x="4506493" y="3989487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31823" y="0"/>
                </a:moveTo>
                <a:lnTo>
                  <a:pt x="185813" y="0"/>
                </a:lnTo>
                <a:lnTo>
                  <a:pt x="140694" y="10045"/>
                </a:lnTo>
                <a:lnTo>
                  <a:pt x="98251" y="30137"/>
                </a:lnTo>
                <a:lnTo>
                  <a:pt x="60266" y="60275"/>
                </a:lnTo>
                <a:lnTo>
                  <a:pt x="30133" y="98260"/>
                </a:lnTo>
                <a:lnTo>
                  <a:pt x="10044" y="140703"/>
                </a:lnTo>
                <a:lnTo>
                  <a:pt x="0" y="185821"/>
                </a:lnTo>
                <a:lnTo>
                  <a:pt x="0" y="231830"/>
                </a:lnTo>
                <a:lnTo>
                  <a:pt x="10044" y="276946"/>
                </a:lnTo>
                <a:lnTo>
                  <a:pt x="30133" y="319386"/>
                </a:lnTo>
                <a:lnTo>
                  <a:pt x="60266" y="357366"/>
                </a:lnTo>
                <a:lnTo>
                  <a:pt x="98251" y="387504"/>
                </a:lnTo>
                <a:lnTo>
                  <a:pt x="140694" y="407596"/>
                </a:lnTo>
                <a:lnTo>
                  <a:pt x="185813" y="417642"/>
                </a:lnTo>
                <a:lnTo>
                  <a:pt x="231823" y="417642"/>
                </a:lnTo>
                <a:lnTo>
                  <a:pt x="276942" y="407596"/>
                </a:lnTo>
                <a:lnTo>
                  <a:pt x="319385" y="387504"/>
                </a:lnTo>
                <a:lnTo>
                  <a:pt x="357370" y="357366"/>
                </a:lnTo>
                <a:lnTo>
                  <a:pt x="387503" y="319386"/>
                </a:lnTo>
                <a:lnTo>
                  <a:pt x="407592" y="276946"/>
                </a:lnTo>
                <a:lnTo>
                  <a:pt x="417636" y="231830"/>
                </a:lnTo>
                <a:lnTo>
                  <a:pt x="417636" y="185821"/>
                </a:lnTo>
                <a:lnTo>
                  <a:pt x="407592" y="140703"/>
                </a:lnTo>
                <a:lnTo>
                  <a:pt x="387503" y="98260"/>
                </a:lnTo>
                <a:lnTo>
                  <a:pt x="357370" y="60275"/>
                </a:lnTo>
                <a:lnTo>
                  <a:pt x="319385" y="30137"/>
                </a:lnTo>
                <a:lnTo>
                  <a:pt x="276942" y="10045"/>
                </a:lnTo>
                <a:lnTo>
                  <a:pt x="231823" y="0"/>
                </a:lnTo>
                <a:close/>
              </a:path>
            </a:pathLst>
          </a:custGeom>
          <a:solidFill>
            <a:srgbClr val="168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D794892F-81AB-4BC4-BD88-E40DEFC1D639}"/>
              </a:ext>
            </a:extLst>
          </p:cNvPr>
          <p:cNvSpPr txBox="1"/>
          <p:nvPr/>
        </p:nvSpPr>
        <p:spPr>
          <a:xfrm>
            <a:off x="4621841" y="40259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C7A8834D-F663-4550-8342-02052B45D64A}"/>
              </a:ext>
            </a:extLst>
          </p:cNvPr>
          <p:cNvSpPr/>
          <p:nvPr/>
        </p:nvSpPr>
        <p:spPr>
          <a:xfrm>
            <a:off x="4506493" y="4777992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31823" y="0"/>
                </a:moveTo>
                <a:lnTo>
                  <a:pt x="185813" y="0"/>
                </a:lnTo>
                <a:lnTo>
                  <a:pt x="140694" y="10045"/>
                </a:lnTo>
                <a:lnTo>
                  <a:pt x="98251" y="30137"/>
                </a:lnTo>
                <a:lnTo>
                  <a:pt x="60266" y="60275"/>
                </a:lnTo>
                <a:lnTo>
                  <a:pt x="30133" y="98259"/>
                </a:lnTo>
                <a:lnTo>
                  <a:pt x="10044" y="140701"/>
                </a:lnTo>
                <a:lnTo>
                  <a:pt x="0" y="185817"/>
                </a:lnTo>
                <a:lnTo>
                  <a:pt x="0" y="231825"/>
                </a:lnTo>
                <a:lnTo>
                  <a:pt x="10044" y="276941"/>
                </a:lnTo>
                <a:lnTo>
                  <a:pt x="30133" y="319382"/>
                </a:lnTo>
                <a:lnTo>
                  <a:pt x="60266" y="357366"/>
                </a:lnTo>
                <a:lnTo>
                  <a:pt x="98251" y="387504"/>
                </a:lnTo>
                <a:lnTo>
                  <a:pt x="140694" y="407596"/>
                </a:lnTo>
                <a:lnTo>
                  <a:pt x="185813" y="417642"/>
                </a:lnTo>
                <a:lnTo>
                  <a:pt x="231823" y="417642"/>
                </a:lnTo>
                <a:lnTo>
                  <a:pt x="276942" y="407596"/>
                </a:lnTo>
                <a:lnTo>
                  <a:pt x="319385" y="387504"/>
                </a:lnTo>
                <a:lnTo>
                  <a:pt x="357370" y="357366"/>
                </a:lnTo>
                <a:lnTo>
                  <a:pt x="387503" y="319382"/>
                </a:lnTo>
                <a:lnTo>
                  <a:pt x="407592" y="276941"/>
                </a:lnTo>
                <a:lnTo>
                  <a:pt x="417636" y="231825"/>
                </a:lnTo>
                <a:lnTo>
                  <a:pt x="417636" y="185817"/>
                </a:lnTo>
                <a:lnTo>
                  <a:pt x="407592" y="140701"/>
                </a:lnTo>
                <a:lnTo>
                  <a:pt x="387503" y="98259"/>
                </a:lnTo>
                <a:lnTo>
                  <a:pt x="357370" y="60275"/>
                </a:lnTo>
                <a:lnTo>
                  <a:pt x="319385" y="30137"/>
                </a:lnTo>
                <a:lnTo>
                  <a:pt x="276942" y="10045"/>
                </a:lnTo>
                <a:lnTo>
                  <a:pt x="231823" y="0"/>
                </a:lnTo>
                <a:close/>
              </a:path>
            </a:pathLst>
          </a:custGeom>
          <a:solidFill>
            <a:srgbClr val="168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B640C0C4-90F5-4BC4-BA98-BA45FD0A4E15}"/>
              </a:ext>
            </a:extLst>
          </p:cNvPr>
          <p:cNvSpPr txBox="1"/>
          <p:nvPr/>
        </p:nvSpPr>
        <p:spPr>
          <a:xfrm>
            <a:off x="4621841" y="48133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77E1923E-2DEE-42EE-B5E9-46A7982DD1FA}"/>
              </a:ext>
            </a:extLst>
          </p:cNvPr>
          <p:cNvSpPr txBox="1"/>
          <p:nvPr/>
        </p:nvSpPr>
        <p:spPr>
          <a:xfrm>
            <a:off x="2431409" y="3429592"/>
            <a:ext cx="1372148" cy="72327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algn="ctr">
              <a:spcBef>
                <a:spcPts val="600"/>
              </a:spcBef>
            </a:pPr>
            <a:r>
              <a:rPr lang="zh-CN" altLang="en-US" sz="3000">
                <a:solidFill>
                  <a:srgbClr val="00A295"/>
                </a:solidFill>
                <a:latin typeface="Segoe UI Symbol"/>
                <a:cs typeface="Segoe UI Symbol"/>
              </a:rPr>
              <a:t>目录</a:t>
            </a:r>
            <a:r>
              <a:rPr sz="1200">
                <a:solidFill>
                  <a:srgbClr val="00A295"/>
                </a:solidFill>
                <a:latin typeface="Calibri"/>
                <a:cs typeface="Calibri"/>
              </a:rPr>
              <a:t>CONTENTS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2005896-FD28-4047-822F-8DEC81ACB000}"/>
              </a:ext>
            </a:extLst>
          </p:cNvPr>
          <p:cNvSpPr txBox="1"/>
          <p:nvPr/>
        </p:nvSpPr>
        <p:spPr>
          <a:xfrm>
            <a:off x="5129840" y="244259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后台开发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B741362-0F2C-4FF7-83DA-D1D33BE73624}"/>
              </a:ext>
            </a:extLst>
          </p:cNvPr>
          <p:cNvSpPr txBox="1"/>
          <p:nvPr/>
        </p:nvSpPr>
        <p:spPr>
          <a:xfrm>
            <a:off x="5129840" y="322366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79CCD88-A8F4-408F-B58D-5A6C5E7B660C}"/>
              </a:ext>
            </a:extLst>
          </p:cNvPr>
          <p:cNvSpPr txBox="1"/>
          <p:nvPr/>
        </p:nvSpPr>
        <p:spPr>
          <a:xfrm>
            <a:off x="5129840" y="40132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86951BB-FCFE-4CB5-BDED-B1AEA9D82B60}"/>
              </a:ext>
            </a:extLst>
          </p:cNvPr>
          <p:cNvSpPr txBox="1"/>
          <p:nvPr/>
        </p:nvSpPr>
        <p:spPr>
          <a:xfrm>
            <a:off x="5129840" y="477784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CDRAF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的概述</a:t>
            </a:r>
          </a:p>
        </p:txBody>
      </p:sp>
    </p:spTree>
    <p:extLst>
      <p:ext uri="{BB962C8B-B14F-4D97-AF65-F5344CB8AC3E}">
        <p14:creationId xmlns:p14="http://schemas.microsoft.com/office/powerpoint/2010/main" val="1047839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0">
            <a:extLst>
              <a:ext uri="{FF2B5EF4-FFF2-40B4-BE49-F238E27FC236}">
                <a16:creationId xmlns:a16="http://schemas.microsoft.com/office/drawing/2014/main" id="{BF26518E-E6E6-4906-80E6-B14268A8B90B}"/>
              </a:ext>
            </a:extLst>
          </p:cNvPr>
          <p:cNvSpPr/>
          <p:nvPr/>
        </p:nvSpPr>
        <p:spPr>
          <a:xfrm>
            <a:off x="0" y="986117"/>
            <a:ext cx="3117294" cy="5871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DEF6D60E-4594-4FD3-8FFB-E3F746AADB3F}"/>
              </a:ext>
            </a:extLst>
          </p:cNvPr>
          <p:cNvSpPr/>
          <p:nvPr/>
        </p:nvSpPr>
        <p:spPr>
          <a:xfrm>
            <a:off x="2389374" y="3053766"/>
            <a:ext cx="1514475" cy="1514475"/>
          </a:xfrm>
          <a:custGeom>
            <a:avLst/>
            <a:gdLst/>
            <a:ahLst/>
            <a:cxnLst/>
            <a:rect l="l" t="t" r="r" b="b"/>
            <a:pathLst>
              <a:path w="1514475" h="1514475">
                <a:moveTo>
                  <a:pt x="757067" y="0"/>
                </a:moveTo>
                <a:lnTo>
                  <a:pt x="712376" y="1312"/>
                </a:lnTo>
                <a:lnTo>
                  <a:pt x="667810" y="5248"/>
                </a:lnTo>
                <a:lnTo>
                  <a:pt x="623495" y="11808"/>
                </a:lnTo>
                <a:lnTo>
                  <a:pt x="579557" y="20993"/>
                </a:lnTo>
                <a:lnTo>
                  <a:pt x="536120" y="32802"/>
                </a:lnTo>
                <a:lnTo>
                  <a:pt x="493311" y="47234"/>
                </a:lnTo>
                <a:lnTo>
                  <a:pt x="451254" y="64292"/>
                </a:lnTo>
                <a:lnTo>
                  <a:pt x="410075" y="83973"/>
                </a:lnTo>
                <a:lnTo>
                  <a:pt x="369899" y="106278"/>
                </a:lnTo>
                <a:lnTo>
                  <a:pt x="330853" y="131208"/>
                </a:lnTo>
                <a:lnTo>
                  <a:pt x="293061" y="158762"/>
                </a:lnTo>
                <a:lnTo>
                  <a:pt x="256649" y="188939"/>
                </a:lnTo>
                <a:lnTo>
                  <a:pt x="221742" y="221741"/>
                </a:lnTo>
                <a:lnTo>
                  <a:pt x="188939" y="256650"/>
                </a:lnTo>
                <a:lnTo>
                  <a:pt x="158762" y="293063"/>
                </a:lnTo>
                <a:lnTo>
                  <a:pt x="131208" y="330856"/>
                </a:lnTo>
                <a:lnTo>
                  <a:pt x="106278" y="369904"/>
                </a:lnTo>
                <a:lnTo>
                  <a:pt x="83973" y="410080"/>
                </a:lnTo>
                <a:lnTo>
                  <a:pt x="64292" y="451259"/>
                </a:lnTo>
                <a:lnTo>
                  <a:pt x="47234" y="493316"/>
                </a:lnTo>
                <a:lnTo>
                  <a:pt x="32802" y="536126"/>
                </a:lnTo>
                <a:lnTo>
                  <a:pt x="20993" y="579562"/>
                </a:lnTo>
                <a:lnTo>
                  <a:pt x="11808" y="623501"/>
                </a:lnTo>
                <a:lnTo>
                  <a:pt x="5248" y="667815"/>
                </a:lnTo>
                <a:lnTo>
                  <a:pt x="1312" y="712381"/>
                </a:lnTo>
                <a:lnTo>
                  <a:pt x="0" y="757072"/>
                </a:lnTo>
                <a:lnTo>
                  <a:pt x="1312" y="801763"/>
                </a:lnTo>
                <a:lnTo>
                  <a:pt x="5248" y="846328"/>
                </a:lnTo>
                <a:lnTo>
                  <a:pt x="11808" y="890643"/>
                </a:lnTo>
                <a:lnTo>
                  <a:pt x="20993" y="934581"/>
                </a:lnTo>
                <a:lnTo>
                  <a:pt x="32802" y="978018"/>
                </a:lnTo>
                <a:lnTo>
                  <a:pt x="47234" y="1020828"/>
                </a:lnTo>
                <a:lnTo>
                  <a:pt x="64292" y="1062885"/>
                </a:lnTo>
                <a:lnTo>
                  <a:pt x="83973" y="1104064"/>
                </a:lnTo>
                <a:lnTo>
                  <a:pt x="106278" y="1144240"/>
                </a:lnTo>
                <a:lnTo>
                  <a:pt x="131208" y="1183287"/>
                </a:lnTo>
                <a:lnTo>
                  <a:pt x="158762" y="1221080"/>
                </a:lnTo>
                <a:lnTo>
                  <a:pt x="188939" y="1257494"/>
                </a:lnTo>
                <a:lnTo>
                  <a:pt x="221742" y="1292402"/>
                </a:lnTo>
                <a:lnTo>
                  <a:pt x="256649" y="1325204"/>
                </a:lnTo>
                <a:lnTo>
                  <a:pt x="293061" y="1355382"/>
                </a:lnTo>
                <a:lnTo>
                  <a:pt x="330853" y="1382936"/>
                </a:lnTo>
                <a:lnTo>
                  <a:pt x="369899" y="1407866"/>
                </a:lnTo>
                <a:lnTo>
                  <a:pt x="410075" y="1430171"/>
                </a:lnTo>
                <a:lnTo>
                  <a:pt x="451254" y="1449852"/>
                </a:lnTo>
                <a:lnTo>
                  <a:pt x="493311" y="1466909"/>
                </a:lnTo>
                <a:lnTo>
                  <a:pt x="536120" y="1481342"/>
                </a:lnTo>
                <a:lnTo>
                  <a:pt x="579557" y="1493151"/>
                </a:lnTo>
                <a:lnTo>
                  <a:pt x="623495" y="1502336"/>
                </a:lnTo>
                <a:lnTo>
                  <a:pt x="667810" y="1508896"/>
                </a:lnTo>
                <a:lnTo>
                  <a:pt x="712376" y="1512832"/>
                </a:lnTo>
                <a:lnTo>
                  <a:pt x="757067" y="1514144"/>
                </a:lnTo>
                <a:lnTo>
                  <a:pt x="801758" y="1512832"/>
                </a:lnTo>
                <a:lnTo>
                  <a:pt x="846324" y="1508896"/>
                </a:lnTo>
                <a:lnTo>
                  <a:pt x="890640" y="1502336"/>
                </a:lnTo>
                <a:lnTo>
                  <a:pt x="934578" y="1493151"/>
                </a:lnTo>
                <a:lnTo>
                  <a:pt x="978016" y="1481342"/>
                </a:lnTo>
                <a:lnTo>
                  <a:pt x="1020826" y="1466909"/>
                </a:lnTo>
                <a:lnTo>
                  <a:pt x="1062883" y="1449852"/>
                </a:lnTo>
                <a:lnTo>
                  <a:pt x="1104063" y="1430171"/>
                </a:lnTo>
                <a:lnTo>
                  <a:pt x="1144239" y="1407866"/>
                </a:lnTo>
                <a:lnTo>
                  <a:pt x="1183287" y="1382936"/>
                </a:lnTo>
                <a:lnTo>
                  <a:pt x="1221080" y="1355382"/>
                </a:lnTo>
                <a:lnTo>
                  <a:pt x="1257494" y="1325204"/>
                </a:lnTo>
                <a:lnTo>
                  <a:pt x="1292402" y="1292402"/>
                </a:lnTo>
                <a:lnTo>
                  <a:pt x="1325204" y="1257494"/>
                </a:lnTo>
                <a:lnTo>
                  <a:pt x="1355382" y="1221080"/>
                </a:lnTo>
                <a:lnTo>
                  <a:pt x="1382936" y="1183287"/>
                </a:lnTo>
                <a:lnTo>
                  <a:pt x="1407866" y="1144240"/>
                </a:lnTo>
                <a:lnTo>
                  <a:pt x="1430171" y="1104064"/>
                </a:lnTo>
                <a:lnTo>
                  <a:pt x="1449852" y="1062885"/>
                </a:lnTo>
                <a:lnTo>
                  <a:pt x="1466909" y="1020828"/>
                </a:lnTo>
                <a:lnTo>
                  <a:pt x="1481342" y="978018"/>
                </a:lnTo>
                <a:lnTo>
                  <a:pt x="1493151" y="934581"/>
                </a:lnTo>
                <a:lnTo>
                  <a:pt x="1502336" y="890643"/>
                </a:lnTo>
                <a:lnTo>
                  <a:pt x="1508896" y="846328"/>
                </a:lnTo>
                <a:lnTo>
                  <a:pt x="1512832" y="801763"/>
                </a:lnTo>
                <a:lnTo>
                  <a:pt x="1514144" y="757072"/>
                </a:lnTo>
                <a:lnTo>
                  <a:pt x="1512832" y="712381"/>
                </a:lnTo>
                <a:lnTo>
                  <a:pt x="1508896" y="667815"/>
                </a:lnTo>
                <a:lnTo>
                  <a:pt x="1502336" y="623501"/>
                </a:lnTo>
                <a:lnTo>
                  <a:pt x="1493151" y="579562"/>
                </a:lnTo>
                <a:lnTo>
                  <a:pt x="1481342" y="536126"/>
                </a:lnTo>
                <a:lnTo>
                  <a:pt x="1466909" y="493316"/>
                </a:lnTo>
                <a:lnTo>
                  <a:pt x="1449852" y="451259"/>
                </a:lnTo>
                <a:lnTo>
                  <a:pt x="1430171" y="410080"/>
                </a:lnTo>
                <a:lnTo>
                  <a:pt x="1407866" y="369904"/>
                </a:lnTo>
                <a:lnTo>
                  <a:pt x="1382936" y="330856"/>
                </a:lnTo>
                <a:lnTo>
                  <a:pt x="1355382" y="293063"/>
                </a:lnTo>
                <a:lnTo>
                  <a:pt x="1325204" y="256650"/>
                </a:lnTo>
                <a:lnTo>
                  <a:pt x="1292402" y="221741"/>
                </a:lnTo>
                <a:lnTo>
                  <a:pt x="1257494" y="188939"/>
                </a:lnTo>
                <a:lnTo>
                  <a:pt x="1221080" y="158762"/>
                </a:lnTo>
                <a:lnTo>
                  <a:pt x="1183287" y="131208"/>
                </a:lnTo>
                <a:lnTo>
                  <a:pt x="1144239" y="106278"/>
                </a:lnTo>
                <a:lnTo>
                  <a:pt x="1104063" y="83973"/>
                </a:lnTo>
                <a:lnTo>
                  <a:pt x="1062883" y="64292"/>
                </a:lnTo>
                <a:lnTo>
                  <a:pt x="1020826" y="47234"/>
                </a:lnTo>
                <a:lnTo>
                  <a:pt x="978016" y="32802"/>
                </a:lnTo>
                <a:lnTo>
                  <a:pt x="934578" y="20993"/>
                </a:lnTo>
                <a:lnTo>
                  <a:pt x="890640" y="11808"/>
                </a:lnTo>
                <a:lnTo>
                  <a:pt x="846324" y="5248"/>
                </a:lnTo>
                <a:lnTo>
                  <a:pt x="801758" y="1312"/>
                </a:lnTo>
                <a:lnTo>
                  <a:pt x="7570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0B62AAF-C616-4CA5-A2D3-A1C9B0C4186E}"/>
              </a:ext>
            </a:extLst>
          </p:cNvPr>
          <p:cNvSpPr/>
          <p:nvPr/>
        </p:nvSpPr>
        <p:spPr>
          <a:xfrm>
            <a:off x="4428229" y="4154224"/>
            <a:ext cx="5032311" cy="16777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57F3CF4-58F4-4263-B700-E711D0EBD360}"/>
              </a:ext>
            </a:extLst>
          </p:cNvPr>
          <p:cNvSpPr/>
          <p:nvPr/>
        </p:nvSpPr>
        <p:spPr>
          <a:xfrm>
            <a:off x="4936281" y="4777849"/>
            <a:ext cx="4109299" cy="413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B74EE67-8576-41CA-B9A8-859A73EC5420}"/>
              </a:ext>
            </a:extLst>
          </p:cNvPr>
          <p:cNvSpPr/>
          <p:nvPr/>
        </p:nvSpPr>
        <p:spPr>
          <a:xfrm>
            <a:off x="4428229" y="3360459"/>
            <a:ext cx="5032311" cy="16777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448EBEE-DD1B-4E9E-A7EC-7642BC55FECE}"/>
              </a:ext>
            </a:extLst>
          </p:cNvPr>
          <p:cNvSpPr/>
          <p:nvPr/>
        </p:nvSpPr>
        <p:spPr>
          <a:xfrm>
            <a:off x="4936281" y="3984086"/>
            <a:ext cx="4109287" cy="413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EA0F74EC-9DFF-4F7F-B6D2-EC7B9EF6C1E9}"/>
              </a:ext>
            </a:extLst>
          </p:cNvPr>
          <p:cNvSpPr/>
          <p:nvPr/>
        </p:nvSpPr>
        <p:spPr>
          <a:xfrm>
            <a:off x="4428229" y="2579396"/>
            <a:ext cx="5032311" cy="16777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E678ED17-10E9-4D39-B15C-2CA9753E45D0}"/>
              </a:ext>
            </a:extLst>
          </p:cNvPr>
          <p:cNvSpPr/>
          <p:nvPr/>
        </p:nvSpPr>
        <p:spPr>
          <a:xfrm>
            <a:off x="4936281" y="3203023"/>
            <a:ext cx="4109109" cy="4135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A2B860FA-6962-4885-ABA9-C85817D68E0B}"/>
              </a:ext>
            </a:extLst>
          </p:cNvPr>
          <p:cNvSpPr/>
          <p:nvPr/>
        </p:nvSpPr>
        <p:spPr>
          <a:xfrm>
            <a:off x="4474609" y="1790891"/>
            <a:ext cx="5032311" cy="16777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1536700">
              <a:spcBef>
                <a:spcPts val="100"/>
              </a:spcBef>
            </a:pPr>
            <a:r>
              <a:rPr lang="zh-CN" altLang="en-US" b="1" spc="85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后台开发</a:t>
            </a:r>
            <a:endParaRPr lang="syr-SY" altLang="zh-CN" b="1" spc="85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6DCB3F73-B865-4E34-A161-5EFC67AC8902}"/>
              </a:ext>
            </a:extLst>
          </p:cNvPr>
          <p:cNvSpPr/>
          <p:nvPr/>
        </p:nvSpPr>
        <p:spPr>
          <a:xfrm>
            <a:off x="4936281" y="2417769"/>
            <a:ext cx="4108969" cy="4135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82BC82BF-3B81-4D26-AD1F-BE13E9A84E85}"/>
              </a:ext>
            </a:extLst>
          </p:cNvPr>
          <p:cNvSpPr/>
          <p:nvPr/>
        </p:nvSpPr>
        <p:spPr>
          <a:xfrm>
            <a:off x="4506493" y="2415741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30">
                <a:moveTo>
                  <a:pt x="231823" y="0"/>
                </a:moveTo>
                <a:lnTo>
                  <a:pt x="185813" y="0"/>
                </a:lnTo>
                <a:lnTo>
                  <a:pt x="140694" y="10045"/>
                </a:lnTo>
                <a:lnTo>
                  <a:pt x="98251" y="30137"/>
                </a:lnTo>
                <a:lnTo>
                  <a:pt x="60266" y="60275"/>
                </a:lnTo>
                <a:lnTo>
                  <a:pt x="30133" y="98255"/>
                </a:lnTo>
                <a:lnTo>
                  <a:pt x="10044" y="140695"/>
                </a:lnTo>
                <a:lnTo>
                  <a:pt x="0" y="185812"/>
                </a:lnTo>
                <a:lnTo>
                  <a:pt x="0" y="231821"/>
                </a:lnTo>
                <a:lnTo>
                  <a:pt x="10044" y="276939"/>
                </a:lnTo>
                <a:lnTo>
                  <a:pt x="30133" y="319382"/>
                </a:lnTo>
                <a:lnTo>
                  <a:pt x="60266" y="357366"/>
                </a:lnTo>
                <a:lnTo>
                  <a:pt x="98251" y="387504"/>
                </a:lnTo>
                <a:lnTo>
                  <a:pt x="140694" y="407596"/>
                </a:lnTo>
                <a:lnTo>
                  <a:pt x="185813" y="417642"/>
                </a:lnTo>
                <a:lnTo>
                  <a:pt x="231823" y="417642"/>
                </a:lnTo>
                <a:lnTo>
                  <a:pt x="276942" y="407596"/>
                </a:lnTo>
                <a:lnTo>
                  <a:pt x="319385" y="387504"/>
                </a:lnTo>
                <a:lnTo>
                  <a:pt x="357370" y="357366"/>
                </a:lnTo>
                <a:lnTo>
                  <a:pt x="387503" y="319382"/>
                </a:lnTo>
                <a:lnTo>
                  <a:pt x="407592" y="276939"/>
                </a:lnTo>
                <a:lnTo>
                  <a:pt x="417636" y="231821"/>
                </a:lnTo>
                <a:lnTo>
                  <a:pt x="417636" y="185812"/>
                </a:lnTo>
                <a:lnTo>
                  <a:pt x="407592" y="140695"/>
                </a:lnTo>
                <a:lnTo>
                  <a:pt x="387503" y="98255"/>
                </a:lnTo>
                <a:lnTo>
                  <a:pt x="357370" y="60275"/>
                </a:lnTo>
                <a:lnTo>
                  <a:pt x="319385" y="30137"/>
                </a:lnTo>
                <a:lnTo>
                  <a:pt x="276942" y="10045"/>
                </a:lnTo>
                <a:lnTo>
                  <a:pt x="231823" y="0"/>
                </a:lnTo>
                <a:close/>
              </a:path>
            </a:pathLst>
          </a:custGeom>
          <a:solidFill>
            <a:srgbClr val="168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9DE3F6AF-52D5-4466-8B6B-4BE272577DF6}"/>
              </a:ext>
            </a:extLst>
          </p:cNvPr>
          <p:cNvSpPr txBox="1"/>
          <p:nvPr/>
        </p:nvSpPr>
        <p:spPr>
          <a:xfrm>
            <a:off x="4621841" y="24511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0D48E51F-4D90-4919-BD98-849B5F3AE736}"/>
              </a:ext>
            </a:extLst>
          </p:cNvPr>
          <p:cNvSpPr/>
          <p:nvPr/>
        </p:nvSpPr>
        <p:spPr>
          <a:xfrm>
            <a:off x="4506493" y="3200992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31823" y="0"/>
                </a:moveTo>
                <a:lnTo>
                  <a:pt x="185813" y="0"/>
                </a:lnTo>
                <a:lnTo>
                  <a:pt x="140694" y="10044"/>
                </a:lnTo>
                <a:lnTo>
                  <a:pt x="98251" y="30133"/>
                </a:lnTo>
                <a:lnTo>
                  <a:pt x="60266" y="60266"/>
                </a:lnTo>
                <a:lnTo>
                  <a:pt x="30133" y="98251"/>
                </a:lnTo>
                <a:lnTo>
                  <a:pt x="10044" y="140694"/>
                </a:lnTo>
                <a:lnTo>
                  <a:pt x="0" y="185813"/>
                </a:lnTo>
                <a:lnTo>
                  <a:pt x="0" y="231823"/>
                </a:lnTo>
                <a:lnTo>
                  <a:pt x="10044" y="276942"/>
                </a:lnTo>
                <a:lnTo>
                  <a:pt x="30133" y="319385"/>
                </a:lnTo>
                <a:lnTo>
                  <a:pt x="60266" y="357370"/>
                </a:lnTo>
                <a:lnTo>
                  <a:pt x="98251" y="387508"/>
                </a:lnTo>
                <a:lnTo>
                  <a:pt x="140694" y="407600"/>
                </a:lnTo>
                <a:lnTo>
                  <a:pt x="185813" y="417645"/>
                </a:lnTo>
                <a:lnTo>
                  <a:pt x="231823" y="417645"/>
                </a:lnTo>
                <a:lnTo>
                  <a:pt x="276942" y="407600"/>
                </a:lnTo>
                <a:lnTo>
                  <a:pt x="319385" y="387508"/>
                </a:lnTo>
                <a:lnTo>
                  <a:pt x="357370" y="357370"/>
                </a:lnTo>
                <a:lnTo>
                  <a:pt x="387503" y="319385"/>
                </a:lnTo>
                <a:lnTo>
                  <a:pt x="407592" y="276942"/>
                </a:lnTo>
                <a:lnTo>
                  <a:pt x="417636" y="231823"/>
                </a:lnTo>
                <a:lnTo>
                  <a:pt x="417636" y="185813"/>
                </a:lnTo>
                <a:lnTo>
                  <a:pt x="407592" y="140694"/>
                </a:lnTo>
                <a:lnTo>
                  <a:pt x="387503" y="98251"/>
                </a:lnTo>
                <a:lnTo>
                  <a:pt x="357370" y="60266"/>
                </a:lnTo>
                <a:lnTo>
                  <a:pt x="319385" y="30133"/>
                </a:lnTo>
                <a:lnTo>
                  <a:pt x="276942" y="10044"/>
                </a:lnTo>
                <a:lnTo>
                  <a:pt x="231823" y="0"/>
                </a:lnTo>
                <a:close/>
              </a:path>
            </a:pathLst>
          </a:custGeom>
          <a:solidFill>
            <a:srgbClr val="168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4E10B866-42B4-480E-970A-BF17CA2C92A4}"/>
              </a:ext>
            </a:extLst>
          </p:cNvPr>
          <p:cNvSpPr txBox="1"/>
          <p:nvPr/>
        </p:nvSpPr>
        <p:spPr>
          <a:xfrm>
            <a:off x="4621841" y="32385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8A70CB5B-F92F-4E17-A2D9-A255100FC2E4}"/>
              </a:ext>
            </a:extLst>
          </p:cNvPr>
          <p:cNvSpPr/>
          <p:nvPr/>
        </p:nvSpPr>
        <p:spPr>
          <a:xfrm>
            <a:off x="4506493" y="3989487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31823" y="0"/>
                </a:moveTo>
                <a:lnTo>
                  <a:pt x="185813" y="0"/>
                </a:lnTo>
                <a:lnTo>
                  <a:pt x="140694" y="10045"/>
                </a:lnTo>
                <a:lnTo>
                  <a:pt x="98251" y="30137"/>
                </a:lnTo>
                <a:lnTo>
                  <a:pt x="60266" y="60275"/>
                </a:lnTo>
                <a:lnTo>
                  <a:pt x="30133" y="98260"/>
                </a:lnTo>
                <a:lnTo>
                  <a:pt x="10044" y="140703"/>
                </a:lnTo>
                <a:lnTo>
                  <a:pt x="0" y="185821"/>
                </a:lnTo>
                <a:lnTo>
                  <a:pt x="0" y="231830"/>
                </a:lnTo>
                <a:lnTo>
                  <a:pt x="10044" y="276946"/>
                </a:lnTo>
                <a:lnTo>
                  <a:pt x="30133" y="319386"/>
                </a:lnTo>
                <a:lnTo>
                  <a:pt x="60266" y="357366"/>
                </a:lnTo>
                <a:lnTo>
                  <a:pt x="98251" y="387504"/>
                </a:lnTo>
                <a:lnTo>
                  <a:pt x="140694" y="407596"/>
                </a:lnTo>
                <a:lnTo>
                  <a:pt x="185813" y="417642"/>
                </a:lnTo>
                <a:lnTo>
                  <a:pt x="231823" y="417642"/>
                </a:lnTo>
                <a:lnTo>
                  <a:pt x="276942" y="407596"/>
                </a:lnTo>
                <a:lnTo>
                  <a:pt x="319385" y="387504"/>
                </a:lnTo>
                <a:lnTo>
                  <a:pt x="357370" y="357366"/>
                </a:lnTo>
                <a:lnTo>
                  <a:pt x="387503" y="319386"/>
                </a:lnTo>
                <a:lnTo>
                  <a:pt x="407592" y="276946"/>
                </a:lnTo>
                <a:lnTo>
                  <a:pt x="417636" y="231830"/>
                </a:lnTo>
                <a:lnTo>
                  <a:pt x="417636" y="185821"/>
                </a:lnTo>
                <a:lnTo>
                  <a:pt x="407592" y="140703"/>
                </a:lnTo>
                <a:lnTo>
                  <a:pt x="387503" y="98260"/>
                </a:lnTo>
                <a:lnTo>
                  <a:pt x="357370" y="60275"/>
                </a:lnTo>
                <a:lnTo>
                  <a:pt x="319385" y="30137"/>
                </a:lnTo>
                <a:lnTo>
                  <a:pt x="276942" y="10045"/>
                </a:lnTo>
                <a:lnTo>
                  <a:pt x="231823" y="0"/>
                </a:lnTo>
                <a:close/>
              </a:path>
            </a:pathLst>
          </a:custGeom>
          <a:solidFill>
            <a:srgbClr val="168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D794892F-81AB-4BC4-BD88-E40DEFC1D639}"/>
              </a:ext>
            </a:extLst>
          </p:cNvPr>
          <p:cNvSpPr txBox="1"/>
          <p:nvPr/>
        </p:nvSpPr>
        <p:spPr>
          <a:xfrm>
            <a:off x="4621841" y="40259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C7A8834D-F663-4550-8342-02052B45D64A}"/>
              </a:ext>
            </a:extLst>
          </p:cNvPr>
          <p:cNvSpPr/>
          <p:nvPr/>
        </p:nvSpPr>
        <p:spPr>
          <a:xfrm>
            <a:off x="4506493" y="4777992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31823" y="0"/>
                </a:moveTo>
                <a:lnTo>
                  <a:pt x="185813" y="0"/>
                </a:lnTo>
                <a:lnTo>
                  <a:pt x="140694" y="10045"/>
                </a:lnTo>
                <a:lnTo>
                  <a:pt x="98251" y="30137"/>
                </a:lnTo>
                <a:lnTo>
                  <a:pt x="60266" y="60275"/>
                </a:lnTo>
                <a:lnTo>
                  <a:pt x="30133" y="98259"/>
                </a:lnTo>
                <a:lnTo>
                  <a:pt x="10044" y="140701"/>
                </a:lnTo>
                <a:lnTo>
                  <a:pt x="0" y="185817"/>
                </a:lnTo>
                <a:lnTo>
                  <a:pt x="0" y="231825"/>
                </a:lnTo>
                <a:lnTo>
                  <a:pt x="10044" y="276941"/>
                </a:lnTo>
                <a:lnTo>
                  <a:pt x="30133" y="319382"/>
                </a:lnTo>
                <a:lnTo>
                  <a:pt x="60266" y="357366"/>
                </a:lnTo>
                <a:lnTo>
                  <a:pt x="98251" y="387504"/>
                </a:lnTo>
                <a:lnTo>
                  <a:pt x="140694" y="407596"/>
                </a:lnTo>
                <a:lnTo>
                  <a:pt x="185813" y="417642"/>
                </a:lnTo>
                <a:lnTo>
                  <a:pt x="231823" y="417642"/>
                </a:lnTo>
                <a:lnTo>
                  <a:pt x="276942" y="407596"/>
                </a:lnTo>
                <a:lnTo>
                  <a:pt x="319385" y="387504"/>
                </a:lnTo>
                <a:lnTo>
                  <a:pt x="357370" y="357366"/>
                </a:lnTo>
                <a:lnTo>
                  <a:pt x="387503" y="319382"/>
                </a:lnTo>
                <a:lnTo>
                  <a:pt x="407592" y="276941"/>
                </a:lnTo>
                <a:lnTo>
                  <a:pt x="417636" y="231825"/>
                </a:lnTo>
                <a:lnTo>
                  <a:pt x="417636" y="185817"/>
                </a:lnTo>
                <a:lnTo>
                  <a:pt x="407592" y="140701"/>
                </a:lnTo>
                <a:lnTo>
                  <a:pt x="387503" y="98259"/>
                </a:lnTo>
                <a:lnTo>
                  <a:pt x="357370" y="60275"/>
                </a:lnTo>
                <a:lnTo>
                  <a:pt x="319385" y="30137"/>
                </a:lnTo>
                <a:lnTo>
                  <a:pt x="276942" y="10045"/>
                </a:lnTo>
                <a:lnTo>
                  <a:pt x="231823" y="0"/>
                </a:lnTo>
                <a:close/>
              </a:path>
            </a:pathLst>
          </a:custGeom>
          <a:solidFill>
            <a:srgbClr val="168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B640C0C4-90F5-4BC4-BA98-BA45FD0A4E15}"/>
              </a:ext>
            </a:extLst>
          </p:cNvPr>
          <p:cNvSpPr txBox="1"/>
          <p:nvPr/>
        </p:nvSpPr>
        <p:spPr>
          <a:xfrm>
            <a:off x="4621841" y="48133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77E1923E-2DEE-42EE-B5E9-46A7982DD1FA}"/>
              </a:ext>
            </a:extLst>
          </p:cNvPr>
          <p:cNvSpPr txBox="1"/>
          <p:nvPr/>
        </p:nvSpPr>
        <p:spPr>
          <a:xfrm>
            <a:off x="2431409" y="3429592"/>
            <a:ext cx="1372148" cy="72327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algn="ctr">
              <a:spcBef>
                <a:spcPts val="600"/>
              </a:spcBef>
            </a:pPr>
            <a:r>
              <a:rPr lang="zh-CN" altLang="en-US" sz="3000">
                <a:solidFill>
                  <a:srgbClr val="00A295"/>
                </a:solidFill>
                <a:latin typeface="Segoe UI Symbol"/>
                <a:cs typeface="Segoe UI Symbol"/>
              </a:rPr>
              <a:t>目录</a:t>
            </a:r>
            <a:r>
              <a:rPr sz="1200">
                <a:solidFill>
                  <a:srgbClr val="00A295"/>
                </a:solidFill>
                <a:latin typeface="Calibri"/>
                <a:cs typeface="Calibri"/>
              </a:rPr>
              <a:t>CONTENTS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2005896-FD28-4047-822F-8DEC81ACB000}"/>
              </a:ext>
            </a:extLst>
          </p:cNvPr>
          <p:cNvSpPr txBox="1"/>
          <p:nvPr/>
        </p:nvSpPr>
        <p:spPr>
          <a:xfrm>
            <a:off x="5129840" y="244259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后台开发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B741362-0F2C-4FF7-83DA-D1D33BE73624}"/>
              </a:ext>
            </a:extLst>
          </p:cNvPr>
          <p:cNvSpPr txBox="1"/>
          <p:nvPr/>
        </p:nvSpPr>
        <p:spPr>
          <a:xfrm>
            <a:off x="5129840" y="322366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79CCD88-A8F4-408F-B58D-5A6C5E7B660C}"/>
              </a:ext>
            </a:extLst>
          </p:cNvPr>
          <p:cNvSpPr txBox="1"/>
          <p:nvPr/>
        </p:nvSpPr>
        <p:spPr>
          <a:xfrm>
            <a:off x="5129840" y="40132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86951BB-FCFE-4CB5-BDED-B1AEA9D82B60}"/>
              </a:ext>
            </a:extLst>
          </p:cNvPr>
          <p:cNvSpPr txBox="1"/>
          <p:nvPr/>
        </p:nvSpPr>
        <p:spPr>
          <a:xfrm>
            <a:off x="5129840" y="477784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CDRAF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的概述</a:t>
            </a:r>
          </a:p>
        </p:txBody>
      </p:sp>
      <p:sp>
        <p:nvSpPr>
          <p:cNvPr id="25" name="object 30">
            <a:extLst>
              <a:ext uri="{FF2B5EF4-FFF2-40B4-BE49-F238E27FC236}">
                <a16:creationId xmlns:a16="http://schemas.microsoft.com/office/drawing/2014/main" id="{E507C7EF-C8A3-4374-9C44-4CF06EBA1840}"/>
              </a:ext>
            </a:extLst>
          </p:cNvPr>
          <p:cNvSpPr/>
          <p:nvPr/>
        </p:nvSpPr>
        <p:spPr>
          <a:xfrm>
            <a:off x="3929349" y="3958874"/>
            <a:ext cx="389890" cy="387985"/>
          </a:xfrm>
          <a:custGeom>
            <a:avLst/>
            <a:gdLst/>
            <a:ahLst/>
            <a:cxnLst/>
            <a:rect l="l" t="t" r="r" b="b"/>
            <a:pathLst>
              <a:path w="389889" h="387985">
                <a:moveTo>
                  <a:pt x="215404" y="0"/>
                </a:moveTo>
                <a:lnTo>
                  <a:pt x="215404" y="124701"/>
                </a:lnTo>
                <a:lnTo>
                  <a:pt x="0" y="124701"/>
                </a:lnTo>
                <a:lnTo>
                  <a:pt x="0" y="262674"/>
                </a:lnTo>
                <a:lnTo>
                  <a:pt x="215404" y="262674"/>
                </a:lnTo>
                <a:lnTo>
                  <a:pt x="215404" y="387375"/>
                </a:lnTo>
                <a:lnTo>
                  <a:pt x="389521" y="193687"/>
                </a:lnTo>
                <a:lnTo>
                  <a:pt x="215404" y="0"/>
                </a:lnTo>
                <a:close/>
              </a:path>
            </a:pathLst>
          </a:custGeom>
          <a:solidFill>
            <a:srgbClr val="00A29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4947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5AEBB79-BCD4-4FB3-A367-10355F2689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理想与现实间的差距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BA1F3A9-B2CE-4CDF-B29B-04FD5DD69BEA}"/>
              </a:ext>
            </a:extLst>
          </p:cNvPr>
          <p:cNvSpPr/>
          <p:nvPr/>
        </p:nvSpPr>
        <p:spPr>
          <a:xfrm>
            <a:off x="7459879" y="992975"/>
            <a:ext cx="4732121" cy="5865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D9D0793-3E30-4C85-B068-7691CF66ED3C}"/>
              </a:ext>
            </a:extLst>
          </p:cNvPr>
          <p:cNvSpPr/>
          <p:nvPr/>
        </p:nvSpPr>
        <p:spPr>
          <a:xfrm>
            <a:off x="7782344" y="1107212"/>
            <a:ext cx="2168067" cy="23110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49FDA03-4A33-4428-93B6-9BE531EE9899}"/>
              </a:ext>
            </a:extLst>
          </p:cNvPr>
          <p:cNvSpPr/>
          <p:nvPr/>
        </p:nvSpPr>
        <p:spPr>
          <a:xfrm>
            <a:off x="7848601" y="1155700"/>
            <a:ext cx="2037861" cy="2180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7A996B8-52B0-4C87-8B30-72A233D33B4C}"/>
              </a:ext>
            </a:extLst>
          </p:cNvPr>
          <p:cNvSpPr/>
          <p:nvPr/>
        </p:nvSpPr>
        <p:spPr>
          <a:xfrm>
            <a:off x="7648359" y="4133163"/>
            <a:ext cx="4543640" cy="2724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BBB8B67-F0BF-4C61-8C7E-0033361A698B}"/>
              </a:ext>
            </a:extLst>
          </p:cNvPr>
          <p:cNvSpPr/>
          <p:nvPr/>
        </p:nvSpPr>
        <p:spPr>
          <a:xfrm>
            <a:off x="7711541" y="4178553"/>
            <a:ext cx="4480458" cy="2666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341FD86C-50CD-4ECA-AE0D-D8188124477A}"/>
              </a:ext>
            </a:extLst>
          </p:cNvPr>
          <p:cNvSpPr/>
          <p:nvPr/>
        </p:nvSpPr>
        <p:spPr>
          <a:xfrm>
            <a:off x="2618142" y="3075355"/>
            <a:ext cx="1711325" cy="1434465"/>
          </a:xfrm>
          <a:custGeom>
            <a:avLst/>
            <a:gdLst/>
            <a:ahLst/>
            <a:cxnLst/>
            <a:rect l="l" t="t" r="r" b="b"/>
            <a:pathLst>
              <a:path w="1711325" h="1434464">
                <a:moveTo>
                  <a:pt x="598509" y="937576"/>
                </a:moveTo>
                <a:lnTo>
                  <a:pt x="0" y="937576"/>
                </a:lnTo>
                <a:lnTo>
                  <a:pt x="855620" y="1434401"/>
                </a:lnTo>
                <a:lnTo>
                  <a:pt x="1711248" y="937576"/>
                </a:lnTo>
                <a:lnTo>
                  <a:pt x="1112733" y="937576"/>
                </a:lnTo>
                <a:lnTo>
                  <a:pt x="1112733" y="0"/>
                </a:lnTo>
                <a:lnTo>
                  <a:pt x="598509" y="0"/>
                </a:lnTo>
                <a:lnTo>
                  <a:pt x="598509" y="937576"/>
                </a:lnTo>
                <a:close/>
              </a:path>
            </a:pathLst>
          </a:custGeom>
          <a:ln w="635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4A9F3D4D-CA73-4833-A520-5F188428DF25}"/>
              </a:ext>
            </a:extLst>
          </p:cNvPr>
          <p:cNvSpPr/>
          <p:nvPr/>
        </p:nvSpPr>
        <p:spPr>
          <a:xfrm>
            <a:off x="7526732" y="3714751"/>
            <a:ext cx="4608017" cy="778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2">
            <a:extLst>
              <a:ext uri="{FF2B5EF4-FFF2-40B4-BE49-F238E27FC236}">
                <a16:creationId xmlns:a16="http://schemas.microsoft.com/office/drawing/2014/main" id="{83F1B552-2164-4E5C-8E18-9113B034998F}"/>
              </a:ext>
            </a:extLst>
          </p:cNvPr>
          <p:cNvSpPr/>
          <p:nvPr/>
        </p:nvSpPr>
        <p:spPr>
          <a:xfrm>
            <a:off x="7552131" y="3727450"/>
            <a:ext cx="4557204" cy="270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1EEE63-4ED6-432E-9501-99E1B8B32B3F}"/>
              </a:ext>
            </a:extLst>
          </p:cNvPr>
          <p:cNvSpPr txBox="1"/>
          <p:nvPr/>
        </p:nvSpPr>
        <p:spPr>
          <a:xfrm>
            <a:off x="1060451" y="2073508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0057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我们开工时，希望做成的样子：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EE98BC-AA41-4DFC-BC65-68B505E7A8AF}"/>
              </a:ext>
            </a:extLst>
          </p:cNvPr>
          <p:cNvSpPr txBox="1"/>
          <p:nvPr/>
        </p:nvSpPr>
        <p:spPr>
          <a:xfrm>
            <a:off x="1060451" y="4988706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0057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几次迭代后，实际做成的样子。</a:t>
            </a:r>
          </a:p>
        </p:txBody>
      </p:sp>
    </p:spTree>
    <p:extLst>
      <p:ext uri="{BB962C8B-B14F-4D97-AF65-F5344CB8AC3E}">
        <p14:creationId xmlns:p14="http://schemas.microsoft.com/office/powerpoint/2010/main" val="125717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>
            <a:extLst>
              <a:ext uri="{FF2B5EF4-FFF2-40B4-BE49-F238E27FC236}">
                <a16:creationId xmlns:a16="http://schemas.microsoft.com/office/drawing/2014/main" id="{8762950C-443D-4750-A0AD-A5F620F62CE2}"/>
              </a:ext>
            </a:extLst>
          </p:cNvPr>
          <p:cNvGrpSpPr/>
          <p:nvPr/>
        </p:nvGrpSpPr>
        <p:grpSpPr>
          <a:xfrm>
            <a:off x="2391794" y="1385291"/>
            <a:ext cx="7399020" cy="5074928"/>
            <a:chOff x="2391794" y="1223366"/>
            <a:chExt cx="7399020" cy="5074928"/>
          </a:xfrm>
        </p:grpSpPr>
        <p:sp>
          <p:nvSpPr>
            <p:cNvPr id="4" name="object 2">
              <a:extLst>
                <a:ext uri="{FF2B5EF4-FFF2-40B4-BE49-F238E27FC236}">
                  <a16:creationId xmlns:a16="http://schemas.microsoft.com/office/drawing/2014/main" id="{89A9CC36-0A17-42CE-B5F4-14C356896988}"/>
                </a:ext>
              </a:extLst>
            </p:cNvPr>
            <p:cNvSpPr/>
            <p:nvPr/>
          </p:nvSpPr>
          <p:spPr>
            <a:xfrm>
              <a:off x="2391794" y="1223374"/>
              <a:ext cx="7399020" cy="5074920"/>
            </a:xfrm>
            <a:custGeom>
              <a:avLst/>
              <a:gdLst/>
              <a:ahLst/>
              <a:cxnLst/>
              <a:rect l="l" t="t" r="r" b="b"/>
              <a:pathLst>
                <a:path w="7399020" h="5074920">
                  <a:moveTo>
                    <a:pt x="0" y="0"/>
                  </a:moveTo>
                  <a:lnTo>
                    <a:pt x="0" y="5074512"/>
                  </a:lnTo>
                  <a:lnTo>
                    <a:pt x="7398567" y="5074512"/>
                  </a:lnTo>
                  <a:lnTo>
                    <a:pt x="7398567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93070471-5245-4F9C-B0E2-2C74EC1ECA2E}"/>
                </a:ext>
              </a:extLst>
            </p:cNvPr>
            <p:cNvSpPr/>
            <p:nvPr/>
          </p:nvSpPr>
          <p:spPr>
            <a:xfrm>
              <a:off x="2391794" y="1223366"/>
              <a:ext cx="1332230" cy="187325"/>
            </a:xfrm>
            <a:custGeom>
              <a:avLst/>
              <a:gdLst/>
              <a:ahLst/>
              <a:cxnLst/>
              <a:rect l="l" t="t" r="r" b="b"/>
              <a:pathLst>
                <a:path w="1332230" h="187325">
                  <a:moveTo>
                    <a:pt x="1331730" y="0"/>
                  </a:moveTo>
                  <a:lnTo>
                    <a:pt x="0" y="0"/>
                  </a:lnTo>
                  <a:lnTo>
                    <a:pt x="0" y="187210"/>
                  </a:lnTo>
                  <a:lnTo>
                    <a:pt x="1203498" y="187210"/>
                  </a:lnTo>
                  <a:lnTo>
                    <a:pt x="1331730" y="49263"/>
                  </a:lnTo>
                  <a:lnTo>
                    <a:pt x="13317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E7923BE7-550A-455B-9B65-6800E16CC764}"/>
                </a:ext>
              </a:extLst>
            </p:cNvPr>
            <p:cNvSpPr/>
            <p:nvPr/>
          </p:nvSpPr>
          <p:spPr>
            <a:xfrm>
              <a:off x="2391794" y="1223375"/>
              <a:ext cx="1332230" cy="187325"/>
            </a:xfrm>
            <a:custGeom>
              <a:avLst/>
              <a:gdLst/>
              <a:ahLst/>
              <a:cxnLst/>
              <a:rect l="l" t="t" r="r" b="b"/>
              <a:pathLst>
                <a:path w="1332230" h="187325">
                  <a:moveTo>
                    <a:pt x="0" y="187215"/>
                  </a:moveTo>
                  <a:lnTo>
                    <a:pt x="1203500" y="187215"/>
                  </a:lnTo>
                  <a:lnTo>
                    <a:pt x="1331742" y="49267"/>
                  </a:lnTo>
                  <a:lnTo>
                    <a:pt x="1331742" y="0"/>
                  </a:lnTo>
                  <a:lnTo>
                    <a:pt x="0" y="0"/>
                  </a:lnTo>
                  <a:lnTo>
                    <a:pt x="0" y="187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A473C4C8-E607-44A6-87A2-ECE10E473AD5}"/>
                </a:ext>
              </a:extLst>
            </p:cNvPr>
            <p:cNvSpPr/>
            <p:nvPr/>
          </p:nvSpPr>
          <p:spPr>
            <a:xfrm>
              <a:off x="2441117" y="1253180"/>
              <a:ext cx="1136650" cy="108585"/>
            </a:xfrm>
            <a:custGeom>
              <a:avLst/>
              <a:gdLst/>
              <a:ahLst/>
              <a:cxnLst/>
              <a:rect l="l" t="t" r="r" b="b"/>
              <a:pathLst>
                <a:path w="1136650" h="108584">
                  <a:moveTo>
                    <a:pt x="0" y="108387"/>
                  </a:moveTo>
                  <a:lnTo>
                    <a:pt x="1136088" y="108387"/>
                  </a:lnTo>
                  <a:lnTo>
                    <a:pt x="1136088" y="0"/>
                  </a:lnTo>
                  <a:lnTo>
                    <a:pt x="0" y="0"/>
                  </a:lnTo>
                  <a:lnTo>
                    <a:pt x="0" y="1083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ABD86983-41CD-4404-8941-5ADD45C36D18}"/>
                </a:ext>
              </a:extLst>
            </p:cNvPr>
            <p:cNvSpPr txBox="1"/>
            <p:nvPr/>
          </p:nvSpPr>
          <p:spPr>
            <a:xfrm>
              <a:off x="2428418" y="1230643"/>
              <a:ext cx="1159510" cy="131446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spcBef>
                  <a:spcPts val="125"/>
                </a:spcBef>
              </a:pPr>
              <a:r>
                <a:rPr sz="750" b="1" spc="25" dirty="0">
                  <a:latin typeface="Arial"/>
                  <a:cs typeface="Arial"/>
                </a:rPr>
                <a:t>class</a:t>
              </a:r>
              <a:r>
                <a:rPr sz="750" b="1" spc="60" dirty="0">
                  <a:latin typeface="Arial"/>
                  <a:cs typeface="Arial"/>
                </a:rPr>
                <a:t> </a:t>
              </a:r>
              <a:r>
                <a:rPr sz="750" b="1" spc="25" dirty="0">
                  <a:latin typeface="Arial"/>
                  <a:cs typeface="Arial"/>
                </a:rPr>
                <a:t>rule_cache_main</a:t>
              </a:r>
              <a:endParaRPr sz="750">
                <a:latin typeface="Arial"/>
                <a:cs typeface="Arial"/>
              </a:endParaRPr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11787FBE-1933-4D02-BEC3-3DD2C59D1666}"/>
                </a:ext>
              </a:extLst>
            </p:cNvPr>
            <p:cNvSpPr/>
            <p:nvPr/>
          </p:nvSpPr>
          <p:spPr>
            <a:xfrm>
              <a:off x="7195922" y="1844129"/>
              <a:ext cx="878205" cy="680085"/>
            </a:xfrm>
            <a:custGeom>
              <a:avLst/>
              <a:gdLst/>
              <a:ahLst/>
              <a:cxnLst/>
              <a:rect l="l" t="t" r="r" b="b"/>
              <a:pathLst>
                <a:path w="878204" h="680085">
                  <a:moveTo>
                    <a:pt x="853363" y="0"/>
                  </a:moveTo>
                  <a:lnTo>
                    <a:pt x="24726" y="0"/>
                  </a:lnTo>
                  <a:lnTo>
                    <a:pt x="15092" y="1935"/>
                  </a:lnTo>
                  <a:lnTo>
                    <a:pt x="7234" y="7208"/>
                  </a:lnTo>
                  <a:lnTo>
                    <a:pt x="1940" y="15017"/>
                  </a:lnTo>
                  <a:lnTo>
                    <a:pt x="0" y="24561"/>
                  </a:lnTo>
                  <a:lnTo>
                    <a:pt x="0" y="655193"/>
                  </a:lnTo>
                  <a:lnTo>
                    <a:pt x="1937" y="664810"/>
                  </a:lnTo>
                  <a:lnTo>
                    <a:pt x="7216" y="672657"/>
                  </a:lnTo>
                  <a:lnTo>
                    <a:pt x="15034" y="677944"/>
                  </a:lnTo>
                  <a:lnTo>
                    <a:pt x="24587" y="679881"/>
                  </a:lnTo>
                  <a:lnTo>
                    <a:pt x="853224" y="679881"/>
                  </a:lnTo>
                  <a:lnTo>
                    <a:pt x="862858" y="677944"/>
                  </a:lnTo>
                  <a:lnTo>
                    <a:pt x="870716" y="672657"/>
                  </a:lnTo>
                  <a:lnTo>
                    <a:pt x="876010" y="664810"/>
                  </a:lnTo>
                  <a:lnTo>
                    <a:pt x="877951" y="655193"/>
                  </a:lnTo>
                  <a:lnTo>
                    <a:pt x="877951" y="24561"/>
                  </a:lnTo>
                  <a:lnTo>
                    <a:pt x="876013" y="15017"/>
                  </a:lnTo>
                  <a:lnTo>
                    <a:pt x="870734" y="7208"/>
                  </a:lnTo>
                  <a:lnTo>
                    <a:pt x="862916" y="1935"/>
                  </a:lnTo>
                  <a:lnTo>
                    <a:pt x="853363" y="0"/>
                  </a:lnTo>
                  <a:close/>
                </a:path>
              </a:pathLst>
            </a:custGeom>
            <a:solidFill>
              <a:srgbClr val="CFD2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E142FA7B-5601-4636-B0F6-EAB0540D5C0A}"/>
                </a:ext>
              </a:extLst>
            </p:cNvPr>
            <p:cNvSpPr/>
            <p:nvPr/>
          </p:nvSpPr>
          <p:spPr>
            <a:xfrm>
              <a:off x="7166319" y="1814563"/>
              <a:ext cx="877963" cy="6798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69EFF806-CE18-49F7-81F2-E82D13F117F1}"/>
                </a:ext>
              </a:extLst>
            </p:cNvPr>
            <p:cNvSpPr/>
            <p:nvPr/>
          </p:nvSpPr>
          <p:spPr>
            <a:xfrm>
              <a:off x="7166337" y="1814580"/>
              <a:ext cx="878205" cy="680085"/>
            </a:xfrm>
            <a:custGeom>
              <a:avLst/>
              <a:gdLst/>
              <a:ahLst/>
              <a:cxnLst/>
              <a:rect l="l" t="t" r="r" b="b"/>
              <a:pathLst>
                <a:path w="878204" h="680085">
                  <a:moveTo>
                    <a:pt x="853367" y="0"/>
                  </a:moveTo>
                  <a:lnTo>
                    <a:pt x="862925" y="1935"/>
                  </a:lnTo>
                  <a:lnTo>
                    <a:pt x="870745" y="7209"/>
                  </a:lnTo>
                  <a:lnTo>
                    <a:pt x="876025" y="15020"/>
                  </a:lnTo>
                  <a:lnTo>
                    <a:pt x="877963" y="24567"/>
                  </a:lnTo>
                  <a:lnTo>
                    <a:pt x="877963" y="655186"/>
                  </a:lnTo>
                  <a:lnTo>
                    <a:pt x="876023" y="664810"/>
                  </a:lnTo>
                  <a:lnTo>
                    <a:pt x="870729" y="672660"/>
                  </a:lnTo>
                  <a:lnTo>
                    <a:pt x="862870" y="677948"/>
                  </a:lnTo>
                  <a:lnTo>
                    <a:pt x="853235" y="679886"/>
                  </a:lnTo>
                  <a:lnTo>
                    <a:pt x="853367" y="679886"/>
                  </a:lnTo>
                  <a:lnTo>
                    <a:pt x="24727" y="679886"/>
                  </a:lnTo>
                  <a:lnTo>
                    <a:pt x="24596" y="679886"/>
                  </a:lnTo>
                  <a:lnTo>
                    <a:pt x="15037" y="677948"/>
                  </a:lnTo>
                  <a:lnTo>
                    <a:pt x="7217" y="672660"/>
                  </a:lnTo>
                  <a:lnTo>
                    <a:pt x="1938" y="664810"/>
                  </a:lnTo>
                  <a:lnTo>
                    <a:pt x="0" y="655186"/>
                  </a:lnTo>
                  <a:lnTo>
                    <a:pt x="0" y="24567"/>
                  </a:lnTo>
                  <a:lnTo>
                    <a:pt x="1940" y="15020"/>
                  </a:lnTo>
                  <a:lnTo>
                    <a:pt x="7234" y="7209"/>
                  </a:lnTo>
                  <a:lnTo>
                    <a:pt x="15093" y="1935"/>
                  </a:lnTo>
                  <a:lnTo>
                    <a:pt x="24727" y="0"/>
                  </a:lnTo>
                  <a:lnTo>
                    <a:pt x="853367" y="0"/>
                  </a:lnTo>
                  <a:close/>
                </a:path>
              </a:pathLst>
            </a:custGeom>
            <a:ln w="9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BE972781-E94C-4032-9ADD-A0BF143DEFFD}"/>
                </a:ext>
              </a:extLst>
            </p:cNvPr>
            <p:cNvSpPr txBox="1"/>
            <p:nvPr/>
          </p:nvSpPr>
          <p:spPr>
            <a:xfrm>
              <a:off x="7298320" y="1882283"/>
              <a:ext cx="601345" cy="131446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spcBef>
                  <a:spcPts val="125"/>
                </a:spcBef>
              </a:pPr>
              <a:r>
                <a:rPr sz="750" b="1" spc="-5" dirty="0">
                  <a:latin typeface="Arial"/>
                  <a:cs typeface="Arial"/>
                </a:rPr>
                <a:t>TEnv</a:t>
              </a:r>
              <a:r>
                <a:rPr sz="750" b="1" spc="-130" dirty="0">
                  <a:latin typeface="Arial"/>
                  <a:cs typeface="Arial"/>
                </a:rPr>
                <a:t> </a:t>
              </a:r>
              <a:r>
                <a:rPr sz="750" b="1" spc="30" dirty="0">
                  <a:latin typeface="Arial"/>
                  <a:cs typeface="Arial"/>
                </a:rPr>
                <a:t>Object</a:t>
              </a:r>
              <a:endParaRPr sz="750">
                <a:latin typeface="Arial"/>
                <a:cs typeface="Arial"/>
              </a:endParaRPr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4FE1E0B9-0402-4322-B9AF-053F1BD37F3A}"/>
                </a:ext>
              </a:extLst>
            </p:cNvPr>
            <p:cNvSpPr/>
            <p:nvPr/>
          </p:nvSpPr>
          <p:spPr>
            <a:xfrm>
              <a:off x="7097267" y="4228669"/>
              <a:ext cx="1075690" cy="680085"/>
            </a:xfrm>
            <a:custGeom>
              <a:avLst/>
              <a:gdLst/>
              <a:ahLst/>
              <a:cxnLst/>
              <a:rect l="l" t="t" r="r" b="b"/>
              <a:pathLst>
                <a:path w="1075690" h="680085">
                  <a:moveTo>
                    <a:pt x="1050658" y="0"/>
                  </a:moveTo>
                  <a:lnTo>
                    <a:pt x="24726" y="0"/>
                  </a:lnTo>
                  <a:lnTo>
                    <a:pt x="15090" y="1937"/>
                  </a:lnTo>
                  <a:lnTo>
                    <a:pt x="7223" y="7224"/>
                  </a:lnTo>
                  <a:lnTo>
                    <a:pt x="1940" y="15017"/>
                  </a:lnTo>
                  <a:lnTo>
                    <a:pt x="0" y="24561"/>
                  </a:lnTo>
                  <a:lnTo>
                    <a:pt x="0" y="655319"/>
                  </a:lnTo>
                  <a:lnTo>
                    <a:pt x="1938" y="664863"/>
                  </a:lnTo>
                  <a:lnTo>
                    <a:pt x="7218" y="672672"/>
                  </a:lnTo>
                  <a:lnTo>
                    <a:pt x="15039" y="677946"/>
                  </a:lnTo>
                  <a:lnTo>
                    <a:pt x="24599" y="679881"/>
                  </a:lnTo>
                  <a:lnTo>
                    <a:pt x="1050531" y="679881"/>
                  </a:lnTo>
                  <a:lnTo>
                    <a:pt x="1060165" y="677946"/>
                  </a:lnTo>
                  <a:lnTo>
                    <a:pt x="1068023" y="672672"/>
                  </a:lnTo>
                  <a:lnTo>
                    <a:pt x="1073318" y="664863"/>
                  </a:lnTo>
                  <a:lnTo>
                    <a:pt x="1075258" y="655319"/>
                  </a:lnTo>
                  <a:lnTo>
                    <a:pt x="1075232" y="24561"/>
                  </a:lnTo>
                  <a:lnTo>
                    <a:pt x="1073320" y="15071"/>
                  </a:lnTo>
                  <a:lnTo>
                    <a:pt x="1068016" y="7208"/>
                  </a:lnTo>
                  <a:lnTo>
                    <a:pt x="1060209" y="1935"/>
                  </a:lnTo>
                  <a:lnTo>
                    <a:pt x="1050658" y="0"/>
                  </a:lnTo>
                  <a:close/>
                </a:path>
              </a:pathLst>
            </a:custGeom>
            <a:solidFill>
              <a:srgbClr val="D3D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5907696F-A330-4BE8-AF96-DA5E1D84EB03}"/>
                </a:ext>
              </a:extLst>
            </p:cNvPr>
            <p:cNvSpPr/>
            <p:nvPr/>
          </p:nvSpPr>
          <p:spPr>
            <a:xfrm>
              <a:off x="7067677" y="4199103"/>
              <a:ext cx="1075258" cy="6798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01610D6E-61EB-4173-9ADE-100371DE5BBA}"/>
                </a:ext>
              </a:extLst>
            </p:cNvPr>
            <p:cNvSpPr/>
            <p:nvPr/>
          </p:nvSpPr>
          <p:spPr>
            <a:xfrm>
              <a:off x="7067689" y="4199108"/>
              <a:ext cx="1075690" cy="680085"/>
            </a:xfrm>
            <a:custGeom>
              <a:avLst/>
              <a:gdLst/>
              <a:ahLst/>
              <a:cxnLst/>
              <a:rect l="l" t="t" r="r" b="b"/>
              <a:pathLst>
                <a:path w="1075690" h="680085">
                  <a:moveTo>
                    <a:pt x="1050662" y="0"/>
                  </a:moveTo>
                  <a:lnTo>
                    <a:pt x="1060220" y="1937"/>
                  </a:lnTo>
                  <a:lnTo>
                    <a:pt x="1068040" y="7225"/>
                  </a:lnTo>
                  <a:lnTo>
                    <a:pt x="1073320" y="15075"/>
                  </a:lnTo>
                  <a:lnTo>
                    <a:pt x="1075258" y="24699"/>
                  </a:lnTo>
                  <a:lnTo>
                    <a:pt x="1075258" y="24567"/>
                  </a:lnTo>
                  <a:lnTo>
                    <a:pt x="1075258" y="655318"/>
                  </a:lnTo>
                  <a:lnTo>
                    <a:pt x="1073318" y="664865"/>
                  </a:lnTo>
                  <a:lnTo>
                    <a:pt x="1068024" y="672676"/>
                  </a:lnTo>
                  <a:lnTo>
                    <a:pt x="1060165" y="677950"/>
                  </a:lnTo>
                  <a:lnTo>
                    <a:pt x="1050530" y="679886"/>
                  </a:lnTo>
                  <a:lnTo>
                    <a:pt x="1050662" y="679886"/>
                  </a:lnTo>
                  <a:lnTo>
                    <a:pt x="24727" y="679886"/>
                  </a:lnTo>
                  <a:lnTo>
                    <a:pt x="24596" y="679886"/>
                  </a:lnTo>
                  <a:lnTo>
                    <a:pt x="15037" y="677950"/>
                  </a:lnTo>
                  <a:lnTo>
                    <a:pt x="7217" y="672676"/>
                  </a:lnTo>
                  <a:lnTo>
                    <a:pt x="1938" y="664865"/>
                  </a:lnTo>
                  <a:lnTo>
                    <a:pt x="0" y="655318"/>
                  </a:lnTo>
                  <a:lnTo>
                    <a:pt x="0" y="24567"/>
                  </a:lnTo>
                  <a:lnTo>
                    <a:pt x="1940" y="15020"/>
                  </a:lnTo>
                  <a:lnTo>
                    <a:pt x="7234" y="7209"/>
                  </a:lnTo>
                  <a:lnTo>
                    <a:pt x="15093" y="1935"/>
                  </a:lnTo>
                  <a:lnTo>
                    <a:pt x="24727" y="0"/>
                  </a:lnTo>
                  <a:lnTo>
                    <a:pt x="1050662" y="0"/>
                  </a:lnTo>
                  <a:close/>
                </a:path>
              </a:pathLst>
            </a:custGeom>
            <a:ln w="98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68209633-9CC2-4DC2-85E5-EDC5064B5108}"/>
                </a:ext>
              </a:extLst>
            </p:cNvPr>
            <p:cNvSpPr txBox="1"/>
            <p:nvPr/>
          </p:nvSpPr>
          <p:spPr>
            <a:xfrm>
              <a:off x="7140221" y="4271540"/>
              <a:ext cx="954405" cy="131446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spcBef>
                  <a:spcPts val="125"/>
                </a:spcBef>
              </a:pPr>
              <a:r>
                <a:rPr sz="750" b="1" spc="10" dirty="0">
                  <a:latin typeface="Arial"/>
                  <a:cs typeface="Arial"/>
                </a:rPr>
                <a:t>TPricePlusMemTab</a:t>
              </a:r>
              <a:endParaRPr sz="750">
                <a:latin typeface="Arial"/>
                <a:cs typeface="Arial"/>
              </a:endParaRPr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6FAA79EC-3846-4667-95B7-9FD3DD248037}"/>
                </a:ext>
              </a:extLst>
            </p:cNvPr>
            <p:cNvSpPr/>
            <p:nvPr/>
          </p:nvSpPr>
          <p:spPr>
            <a:xfrm>
              <a:off x="7195922" y="3036393"/>
              <a:ext cx="878205" cy="680085"/>
            </a:xfrm>
            <a:custGeom>
              <a:avLst/>
              <a:gdLst/>
              <a:ahLst/>
              <a:cxnLst/>
              <a:rect l="l" t="t" r="r" b="b"/>
              <a:pathLst>
                <a:path w="878204" h="680085">
                  <a:moveTo>
                    <a:pt x="853363" y="0"/>
                  </a:moveTo>
                  <a:lnTo>
                    <a:pt x="24726" y="0"/>
                  </a:lnTo>
                  <a:lnTo>
                    <a:pt x="15090" y="1937"/>
                  </a:lnTo>
                  <a:lnTo>
                    <a:pt x="7223" y="7226"/>
                  </a:lnTo>
                  <a:lnTo>
                    <a:pt x="1940" y="15023"/>
                  </a:lnTo>
                  <a:lnTo>
                    <a:pt x="0" y="24574"/>
                  </a:lnTo>
                  <a:lnTo>
                    <a:pt x="25" y="655319"/>
                  </a:lnTo>
                  <a:lnTo>
                    <a:pt x="1937" y="664817"/>
                  </a:lnTo>
                  <a:lnTo>
                    <a:pt x="7240" y="672684"/>
                  </a:lnTo>
                  <a:lnTo>
                    <a:pt x="15043" y="677958"/>
                  </a:lnTo>
                  <a:lnTo>
                    <a:pt x="24587" y="679894"/>
                  </a:lnTo>
                  <a:lnTo>
                    <a:pt x="853224" y="679894"/>
                  </a:lnTo>
                  <a:lnTo>
                    <a:pt x="862860" y="677956"/>
                  </a:lnTo>
                  <a:lnTo>
                    <a:pt x="870727" y="672668"/>
                  </a:lnTo>
                  <a:lnTo>
                    <a:pt x="876010" y="664871"/>
                  </a:lnTo>
                  <a:lnTo>
                    <a:pt x="877951" y="655319"/>
                  </a:lnTo>
                  <a:lnTo>
                    <a:pt x="877925" y="24574"/>
                  </a:lnTo>
                  <a:lnTo>
                    <a:pt x="876013" y="15076"/>
                  </a:lnTo>
                  <a:lnTo>
                    <a:pt x="870710" y="7210"/>
                  </a:lnTo>
                  <a:lnTo>
                    <a:pt x="862907" y="1935"/>
                  </a:lnTo>
                  <a:lnTo>
                    <a:pt x="853363" y="0"/>
                  </a:lnTo>
                  <a:close/>
                </a:path>
              </a:pathLst>
            </a:custGeom>
            <a:solidFill>
              <a:srgbClr val="D1D3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17FA9FAD-9913-4AC6-8CC7-9206AB6084B8}"/>
                </a:ext>
              </a:extLst>
            </p:cNvPr>
            <p:cNvSpPr/>
            <p:nvPr/>
          </p:nvSpPr>
          <p:spPr>
            <a:xfrm>
              <a:off x="7166319" y="3006840"/>
              <a:ext cx="877963" cy="6798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8C1704E2-78C1-485F-A01B-3EFBD176A005}"/>
                </a:ext>
              </a:extLst>
            </p:cNvPr>
            <p:cNvSpPr/>
            <p:nvPr/>
          </p:nvSpPr>
          <p:spPr>
            <a:xfrm>
              <a:off x="7166337" y="3006844"/>
              <a:ext cx="878205" cy="680085"/>
            </a:xfrm>
            <a:custGeom>
              <a:avLst/>
              <a:gdLst/>
              <a:ahLst/>
              <a:cxnLst/>
              <a:rect l="l" t="t" r="r" b="b"/>
              <a:pathLst>
                <a:path w="878204" h="680085">
                  <a:moveTo>
                    <a:pt x="853367" y="0"/>
                  </a:moveTo>
                  <a:lnTo>
                    <a:pt x="862925" y="1937"/>
                  </a:lnTo>
                  <a:lnTo>
                    <a:pt x="870745" y="7225"/>
                  </a:lnTo>
                  <a:lnTo>
                    <a:pt x="876025" y="15075"/>
                  </a:lnTo>
                  <a:lnTo>
                    <a:pt x="877963" y="24699"/>
                  </a:lnTo>
                  <a:lnTo>
                    <a:pt x="877963" y="24567"/>
                  </a:lnTo>
                  <a:lnTo>
                    <a:pt x="877963" y="655186"/>
                  </a:lnTo>
                  <a:lnTo>
                    <a:pt x="877963" y="655318"/>
                  </a:lnTo>
                  <a:lnTo>
                    <a:pt x="876023" y="664865"/>
                  </a:lnTo>
                  <a:lnTo>
                    <a:pt x="870729" y="672676"/>
                  </a:lnTo>
                  <a:lnTo>
                    <a:pt x="862870" y="677950"/>
                  </a:lnTo>
                  <a:lnTo>
                    <a:pt x="853235" y="679886"/>
                  </a:lnTo>
                  <a:lnTo>
                    <a:pt x="853367" y="679886"/>
                  </a:lnTo>
                  <a:lnTo>
                    <a:pt x="24727" y="679886"/>
                  </a:lnTo>
                  <a:lnTo>
                    <a:pt x="24596" y="679886"/>
                  </a:lnTo>
                  <a:lnTo>
                    <a:pt x="15037" y="677948"/>
                  </a:lnTo>
                  <a:lnTo>
                    <a:pt x="7217" y="672660"/>
                  </a:lnTo>
                  <a:lnTo>
                    <a:pt x="1938" y="664810"/>
                  </a:lnTo>
                  <a:lnTo>
                    <a:pt x="0" y="655186"/>
                  </a:lnTo>
                  <a:lnTo>
                    <a:pt x="0" y="24567"/>
                  </a:lnTo>
                  <a:lnTo>
                    <a:pt x="1940" y="15020"/>
                  </a:lnTo>
                  <a:lnTo>
                    <a:pt x="7234" y="7209"/>
                  </a:lnTo>
                  <a:lnTo>
                    <a:pt x="15093" y="1935"/>
                  </a:lnTo>
                  <a:lnTo>
                    <a:pt x="24727" y="0"/>
                  </a:lnTo>
                  <a:lnTo>
                    <a:pt x="853367" y="0"/>
                  </a:lnTo>
                  <a:close/>
                </a:path>
              </a:pathLst>
            </a:custGeom>
            <a:ln w="9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D09004E0-1454-4813-BAC7-34EB577B79D1}"/>
                </a:ext>
              </a:extLst>
            </p:cNvPr>
            <p:cNvSpPr txBox="1"/>
            <p:nvPr/>
          </p:nvSpPr>
          <p:spPr>
            <a:xfrm>
              <a:off x="7327913" y="3076912"/>
              <a:ext cx="563880" cy="131446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spcBef>
                  <a:spcPts val="125"/>
                </a:spcBef>
              </a:pPr>
              <a:r>
                <a:rPr sz="750" b="1" dirty="0">
                  <a:latin typeface="Arial"/>
                  <a:cs typeface="Arial"/>
                </a:rPr>
                <a:t>TMemTable</a:t>
              </a:r>
              <a:endParaRPr sz="750">
                <a:latin typeface="Arial"/>
                <a:cs typeface="Arial"/>
              </a:endParaRPr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75BBE8AC-90EE-4A49-B567-5DE372EDA1F8}"/>
                </a:ext>
              </a:extLst>
            </p:cNvPr>
            <p:cNvSpPr/>
            <p:nvPr/>
          </p:nvSpPr>
          <p:spPr>
            <a:xfrm>
              <a:off x="8715083" y="1844129"/>
              <a:ext cx="878205" cy="680085"/>
            </a:xfrm>
            <a:custGeom>
              <a:avLst/>
              <a:gdLst/>
              <a:ahLst/>
              <a:cxnLst/>
              <a:rect l="l" t="t" r="r" b="b"/>
              <a:pathLst>
                <a:path w="878204" h="680085">
                  <a:moveTo>
                    <a:pt x="853363" y="0"/>
                  </a:moveTo>
                  <a:lnTo>
                    <a:pt x="24726" y="0"/>
                  </a:lnTo>
                  <a:lnTo>
                    <a:pt x="15092" y="1935"/>
                  </a:lnTo>
                  <a:lnTo>
                    <a:pt x="7234" y="7208"/>
                  </a:lnTo>
                  <a:lnTo>
                    <a:pt x="1940" y="15017"/>
                  </a:lnTo>
                  <a:lnTo>
                    <a:pt x="0" y="24561"/>
                  </a:lnTo>
                  <a:lnTo>
                    <a:pt x="0" y="655193"/>
                  </a:lnTo>
                  <a:lnTo>
                    <a:pt x="1938" y="664810"/>
                  </a:lnTo>
                  <a:lnTo>
                    <a:pt x="7218" y="672657"/>
                  </a:lnTo>
                  <a:lnTo>
                    <a:pt x="15039" y="677944"/>
                  </a:lnTo>
                  <a:lnTo>
                    <a:pt x="24599" y="679881"/>
                  </a:lnTo>
                  <a:lnTo>
                    <a:pt x="853236" y="679881"/>
                  </a:lnTo>
                  <a:lnTo>
                    <a:pt x="862870" y="677944"/>
                  </a:lnTo>
                  <a:lnTo>
                    <a:pt x="870729" y="672657"/>
                  </a:lnTo>
                  <a:lnTo>
                    <a:pt x="876023" y="664810"/>
                  </a:lnTo>
                  <a:lnTo>
                    <a:pt x="877963" y="655193"/>
                  </a:lnTo>
                  <a:lnTo>
                    <a:pt x="877963" y="24561"/>
                  </a:lnTo>
                  <a:lnTo>
                    <a:pt x="876025" y="15017"/>
                  </a:lnTo>
                  <a:lnTo>
                    <a:pt x="870745" y="7208"/>
                  </a:lnTo>
                  <a:lnTo>
                    <a:pt x="862924" y="1935"/>
                  </a:lnTo>
                  <a:lnTo>
                    <a:pt x="853363" y="0"/>
                  </a:lnTo>
                  <a:close/>
                </a:path>
              </a:pathLst>
            </a:custGeom>
            <a:solidFill>
              <a:srgbClr val="CFD2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F0F7FE32-BFEF-47D5-8E38-131C10F16615}"/>
                </a:ext>
              </a:extLst>
            </p:cNvPr>
            <p:cNvSpPr/>
            <p:nvPr/>
          </p:nvSpPr>
          <p:spPr>
            <a:xfrm>
              <a:off x="8685492" y="1814563"/>
              <a:ext cx="877963" cy="6798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9BEFA1D9-F8EC-43E8-B9F3-6588BFC8D1FE}"/>
                </a:ext>
              </a:extLst>
            </p:cNvPr>
            <p:cNvSpPr/>
            <p:nvPr/>
          </p:nvSpPr>
          <p:spPr>
            <a:xfrm>
              <a:off x="8685510" y="1814580"/>
              <a:ext cx="878205" cy="680085"/>
            </a:xfrm>
            <a:custGeom>
              <a:avLst/>
              <a:gdLst/>
              <a:ahLst/>
              <a:cxnLst/>
              <a:rect l="l" t="t" r="r" b="b"/>
              <a:pathLst>
                <a:path w="878204" h="680085">
                  <a:moveTo>
                    <a:pt x="853367" y="0"/>
                  </a:moveTo>
                  <a:lnTo>
                    <a:pt x="862925" y="1935"/>
                  </a:lnTo>
                  <a:lnTo>
                    <a:pt x="870745" y="7209"/>
                  </a:lnTo>
                  <a:lnTo>
                    <a:pt x="876025" y="15020"/>
                  </a:lnTo>
                  <a:lnTo>
                    <a:pt x="877963" y="24567"/>
                  </a:lnTo>
                  <a:lnTo>
                    <a:pt x="877963" y="655186"/>
                  </a:lnTo>
                  <a:lnTo>
                    <a:pt x="876023" y="664810"/>
                  </a:lnTo>
                  <a:lnTo>
                    <a:pt x="870729" y="672660"/>
                  </a:lnTo>
                  <a:lnTo>
                    <a:pt x="862870" y="677948"/>
                  </a:lnTo>
                  <a:lnTo>
                    <a:pt x="853235" y="679886"/>
                  </a:lnTo>
                  <a:lnTo>
                    <a:pt x="853367" y="679886"/>
                  </a:lnTo>
                  <a:lnTo>
                    <a:pt x="24727" y="679886"/>
                  </a:lnTo>
                  <a:lnTo>
                    <a:pt x="24596" y="679886"/>
                  </a:lnTo>
                  <a:lnTo>
                    <a:pt x="15037" y="677948"/>
                  </a:lnTo>
                  <a:lnTo>
                    <a:pt x="7217" y="672660"/>
                  </a:lnTo>
                  <a:lnTo>
                    <a:pt x="1938" y="664810"/>
                  </a:lnTo>
                  <a:lnTo>
                    <a:pt x="0" y="655186"/>
                  </a:lnTo>
                  <a:lnTo>
                    <a:pt x="0" y="24567"/>
                  </a:lnTo>
                  <a:lnTo>
                    <a:pt x="1940" y="15020"/>
                  </a:lnTo>
                  <a:lnTo>
                    <a:pt x="7234" y="7209"/>
                  </a:lnTo>
                  <a:lnTo>
                    <a:pt x="15093" y="1935"/>
                  </a:lnTo>
                  <a:lnTo>
                    <a:pt x="24727" y="0"/>
                  </a:lnTo>
                  <a:lnTo>
                    <a:pt x="853367" y="0"/>
                  </a:lnTo>
                  <a:close/>
                </a:path>
              </a:pathLst>
            </a:custGeom>
            <a:ln w="9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CBE8554C-2253-472B-BEC2-DB74C66ED6F1}"/>
                </a:ext>
              </a:extLst>
            </p:cNvPr>
            <p:cNvSpPr txBox="1"/>
            <p:nvPr/>
          </p:nvSpPr>
          <p:spPr>
            <a:xfrm>
              <a:off x="8730683" y="1882283"/>
              <a:ext cx="810895" cy="131446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spcBef>
                  <a:spcPts val="125"/>
                </a:spcBef>
              </a:pPr>
              <a:r>
                <a:rPr sz="750" b="1" spc="5" dirty="0">
                  <a:latin typeface="Arial"/>
                  <a:cs typeface="Arial"/>
                </a:rPr>
                <a:t>TRuleMgrEngine</a:t>
              </a:r>
              <a:endParaRPr sz="750">
                <a:latin typeface="Arial"/>
                <a:cs typeface="Arial"/>
              </a:endParaRPr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A1C71B52-12BD-4DE6-8B78-DC70146D174C}"/>
                </a:ext>
              </a:extLst>
            </p:cNvPr>
            <p:cNvSpPr/>
            <p:nvPr/>
          </p:nvSpPr>
          <p:spPr>
            <a:xfrm>
              <a:off x="7195922" y="5420932"/>
              <a:ext cx="878205" cy="680085"/>
            </a:xfrm>
            <a:custGeom>
              <a:avLst/>
              <a:gdLst/>
              <a:ahLst/>
              <a:cxnLst/>
              <a:rect l="l" t="t" r="r" b="b"/>
              <a:pathLst>
                <a:path w="878204" h="680085">
                  <a:moveTo>
                    <a:pt x="853363" y="0"/>
                  </a:moveTo>
                  <a:lnTo>
                    <a:pt x="24726" y="0"/>
                  </a:lnTo>
                  <a:lnTo>
                    <a:pt x="15092" y="1934"/>
                  </a:lnTo>
                  <a:lnTo>
                    <a:pt x="7234" y="7212"/>
                  </a:lnTo>
                  <a:lnTo>
                    <a:pt x="1940" y="15039"/>
                  </a:lnTo>
                  <a:lnTo>
                    <a:pt x="0" y="24625"/>
                  </a:lnTo>
                  <a:lnTo>
                    <a:pt x="0" y="655252"/>
                  </a:lnTo>
                  <a:lnTo>
                    <a:pt x="1937" y="664843"/>
                  </a:lnTo>
                  <a:lnTo>
                    <a:pt x="7216" y="672673"/>
                  </a:lnTo>
                  <a:lnTo>
                    <a:pt x="15034" y="677950"/>
                  </a:lnTo>
                  <a:lnTo>
                    <a:pt x="24587" y="679885"/>
                  </a:lnTo>
                  <a:lnTo>
                    <a:pt x="853224" y="679885"/>
                  </a:lnTo>
                  <a:lnTo>
                    <a:pt x="862858" y="677950"/>
                  </a:lnTo>
                  <a:lnTo>
                    <a:pt x="870716" y="672673"/>
                  </a:lnTo>
                  <a:lnTo>
                    <a:pt x="876010" y="664843"/>
                  </a:lnTo>
                  <a:lnTo>
                    <a:pt x="877951" y="655252"/>
                  </a:lnTo>
                  <a:lnTo>
                    <a:pt x="877951" y="24625"/>
                  </a:lnTo>
                  <a:lnTo>
                    <a:pt x="876013" y="15039"/>
                  </a:lnTo>
                  <a:lnTo>
                    <a:pt x="870734" y="7212"/>
                  </a:lnTo>
                  <a:lnTo>
                    <a:pt x="862916" y="1934"/>
                  </a:lnTo>
                  <a:lnTo>
                    <a:pt x="853363" y="0"/>
                  </a:lnTo>
                  <a:close/>
                </a:path>
              </a:pathLst>
            </a:custGeom>
            <a:solidFill>
              <a:srgbClr val="D5D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189666FC-51C5-4161-8EF0-A4FDDB95D533}"/>
                </a:ext>
              </a:extLst>
            </p:cNvPr>
            <p:cNvSpPr/>
            <p:nvPr/>
          </p:nvSpPr>
          <p:spPr>
            <a:xfrm>
              <a:off x="7166319" y="5391365"/>
              <a:ext cx="877963" cy="6798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B0A1E8FF-EE0E-4A87-9F71-EBFE031DD86B}"/>
                </a:ext>
              </a:extLst>
            </p:cNvPr>
            <p:cNvSpPr/>
            <p:nvPr/>
          </p:nvSpPr>
          <p:spPr>
            <a:xfrm>
              <a:off x="7166337" y="5391372"/>
              <a:ext cx="878205" cy="680085"/>
            </a:xfrm>
            <a:custGeom>
              <a:avLst/>
              <a:gdLst/>
              <a:ahLst/>
              <a:cxnLst/>
              <a:rect l="l" t="t" r="r" b="b"/>
              <a:pathLst>
                <a:path w="878204" h="680085">
                  <a:moveTo>
                    <a:pt x="853367" y="0"/>
                  </a:moveTo>
                  <a:lnTo>
                    <a:pt x="862925" y="1934"/>
                  </a:lnTo>
                  <a:lnTo>
                    <a:pt x="870745" y="7212"/>
                  </a:lnTo>
                  <a:lnTo>
                    <a:pt x="876025" y="15042"/>
                  </a:lnTo>
                  <a:lnTo>
                    <a:pt x="877963" y="24633"/>
                  </a:lnTo>
                  <a:lnTo>
                    <a:pt x="877963" y="655252"/>
                  </a:lnTo>
                  <a:lnTo>
                    <a:pt x="876023" y="664843"/>
                  </a:lnTo>
                  <a:lnTo>
                    <a:pt x="870729" y="672673"/>
                  </a:lnTo>
                  <a:lnTo>
                    <a:pt x="862870" y="677951"/>
                  </a:lnTo>
                  <a:lnTo>
                    <a:pt x="853235" y="679886"/>
                  </a:lnTo>
                  <a:lnTo>
                    <a:pt x="853367" y="679886"/>
                  </a:lnTo>
                  <a:lnTo>
                    <a:pt x="24727" y="679886"/>
                  </a:lnTo>
                  <a:lnTo>
                    <a:pt x="24596" y="679886"/>
                  </a:lnTo>
                  <a:lnTo>
                    <a:pt x="15037" y="677951"/>
                  </a:lnTo>
                  <a:lnTo>
                    <a:pt x="7217" y="672673"/>
                  </a:lnTo>
                  <a:lnTo>
                    <a:pt x="1938" y="664843"/>
                  </a:lnTo>
                  <a:lnTo>
                    <a:pt x="0" y="655252"/>
                  </a:lnTo>
                  <a:lnTo>
                    <a:pt x="0" y="24633"/>
                  </a:lnTo>
                  <a:lnTo>
                    <a:pt x="1940" y="15042"/>
                  </a:lnTo>
                  <a:lnTo>
                    <a:pt x="7234" y="7212"/>
                  </a:lnTo>
                  <a:lnTo>
                    <a:pt x="15093" y="1934"/>
                  </a:lnTo>
                  <a:lnTo>
                    <a:pt x="24727" y="0"/>
                  </a:lnTo>
                  <a:lnTo>
                    <a:pt x="853367" y="0"/>
                  </a:lnTo>
                  <a:close/>
                </a:path>
              </a:pathLst>
            </a:custGeom>
            <a:ln w="9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60E718FA-B98B-4265-8718-1FEFB35F08ED}"/>
                </a:ext>
              </a:extLst>
            </p:cNvPr>
            <p:cNvSpPr txBox="1"/>
            <p:nvPr/>
          </p:nvSpPr>
          <p:spPr>
            <a:xfrm>
              <a:off x="7337779" y="5466038"/>
              <a:ext cx="544195" cy="131446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spcBef>
                  <a:spcPts val="125"/>
                </a:spcBef>
              </a:pPr>
              <a:r>
                <a:rPr sz="750" b="1" spc="10" dirty="0">
                  <a:latin typeface="Arial"/>
                  <a:cs typeface="Arial"/>
                </a:rPr>
                <a:t>TPricePlus</a:t>
              </a:r>
              <a:endParaRPr sz="750">
                <a:latin typeface="Arial"/>
                <a:cs typeface="Arial"/>
              </a:endParaRPr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D2D31F59-44B5-4C92-827C-89C25ED522DA}"/>
                </a:ext>
              </a:extLst>
            </p:cNvPr>
            <p:cNvSpPr/>
            <p:nvPr/>
          </p:nvSpPr>
          <p:spPr>
            <a:xfrm>
              <a:off x="5213108" y="1844129"/>
              <a:ext cx="1450340" cy="680085"/>
            </a:xfrm>
            <a:custGeom>
              <a:avLst/>
              <a:gdLst/>
              <a:ahLst/>
              <a:cxnLst/>
              <a:rect l="l" t="t" r="r" b="b"/>
              <a:pathLst>
                <a:path w="1450339" h="680085">
                  <a:moveTo>
                    <a:pt x="1425511" y="0"/>
                  </a:moveTo>
                  <a:lnTo>
                    <a:pt x="24726" y="0"/>
                  </a:lnTo>
                  <a:lnTo>
                    <a:pt x="15092" y="1935"/>
                  </a:lnTo>
                  <a:lnTo>
                    <a:pt x="7234" y="7208"/>
                  </a:lnTo>
                  <a:lnTo>
                    <a:pt x="1940" y="15017"/>
                  </a:lnTo>
                  <a:lnTo>
                    <a:pt x="0" y="24561"/>
                  </a:lnTo>
                  <a:lnTo>
                    <a:pt x="0" y="655193"/>
                  </a:lnTo>
                  <a:lnTo>
                    <a:pt x="1937" y="664810"/>
                  </a:lnTo>
                  <a:lnTo>
                    <a:pt x="7216" y="672657"/>
                  </a:lnTo>
                  <a:lnTo>
                    <a:pt x="15034" y="677944"/>
                  </a:lnTo>
                  <a:lnTo>
                    <a:pt x="24587" y="679881"/>
                  </a:lnTo>
                  <a:lnTo>
                    <a:pt x="1425384" y="679881"/>
                  </a:lnTo>
                  <a:lnTo>
                    <a:pt x="1435018" y="677944"/>
                  </a:lnTo>
                  <a:lnTo>
                    <a:pt x="1442877" y="672657"/>
                  </a:lnTo>
                  <a:lnTo>
                    <a:pt x="1448171" y="664810"/>
                  </a:lnTo>
                  <a:lnTo>
                    <a:pt x="1450111" y="655193"/>
                  </a:lnTo>
                  <a:lnTo>
                    <a:pt x="1450111" y="24561"/>
                  </a:lnTo>
                  <a:lnTo>
                    <a:pt x="1448173" y="15017"/>
                  </a:lnTo>
                  <a:lnTo>
                    <a:pt x="1442893" y="7208"/>
                  </a:lnTo>
                  <a:lnTo>
                    <a:pt x="1435072" y="1935"/>
                  </a:lnTo>
                  <a:lnTo>
                    <a:pt x="1425511" y="0"/>
                  </a:lnTo>
                  <a:close/>
                </a:path>
              </a:pathLst>
            </a:custGeom>
            <a:solidFill>
              <a:srgbClr val="CFD2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18921EEE-2998-40DB-859E-F15313B922F8}"/>
                </a:ext>
              </a:extLst>
            </p:cNvPr>
            <p:cNvSpPr/>
            <p:nvPr/>
          </p:nvSpPr>
          <p:spPr>
            <a:xfrm>
              <a:off x="5183518" y="1814563"/>
              <a:ext cx="1450111" cy="67989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F406A639-02B0-49A2-84D6-5DA5A0EC5905}"/>
                </a:ext>
              </a:extLst>
            </p:cNvPr>
            <p:cNvSpPr/>
            <p:nvPr/>
          </p:nvSpPr>
          <p:spPr>
            <a:xfrm>
              <a:off x="5183520" y="1814580"/>
              <a:ext cx="1450340" cy="680085"/>
            </a:xfrm>
            <a:custGeom>
              <a:avLst/>
              <a:gdLst/>
              <a:ahLst/>
              <a:cxnLst/>
              <a:rect l="l" t="t" r="r" b="b"/>
              <a:pathLst>
                <a:path w="1450339" h="680085">
                  <a:moveTo>
                    <a:pt x="1425523" y="0"/>
                  </a:moveTo>
                  <a:lnTo>
                    <a:pt x="1435081" y="1935"/>
                  </a:lnTo>
                  <a:lnTo>
                    <a:pt x="1442901" y="7209"/>
                  </a:lnTo>
                  <a:lnTo>
                    <a:pt x="1448181" y="15020"/>
                  </a:lnTo>
                  <a:lnTo>
                    <a:pt x="1450119" y="24567"/>
                  </a:lnTo>
                  <a:lnTo>
                    <a:pt x="1450119" y="655186"/>
                  </a:lnTo>
                  <a:lnTo>
                    <a:pt x="1448179" y="664810"/>
                  </a:lnTo>
                  <a:lnTo>
                    <a:pt x="1442885" y="672660"/>
                  </a:lnTo>
                  <a:lnTo>
                    <a:pt x="1435026" y="677948"/>
                  </a:lnTo>
                  <a:lnTo>
                    <a:pt x="1425391" y="679886"/>
                  </a:lnTo>
                  <a:lnTo>
                    <a:pt x="1425523" y="679886"/>
                  </a:lnTo>
                  <a:lnTo>
                    <a:pt x="24727" y="679886"/>
                  </a:lnTo>
                  <a:lnTo>
                    <a:pt x="24596" y="679886"/>
                  </a:lnTo>
                  <a:lnTo>
                    <a:pt x="15037" y="677948"/>
                  </a:lnTo>
                  <a:lnTo>
                    <a:pt x="7217" y="672660"/>
                  </a:lnTo>
                  <a:lnTo>
                    <a:pt x="1938" y="664810"/>
                  </a:lnTo>
                  <a:lnTo>
                    <a:pt x="0" y="655186"/>
                  </a:lnTo>
                  <a:lnTo>
                    <a:pt x="0" y="24567"/>
                  </a:lnTo>
                  <a:lnTo>
                    <a:pt x="1940" y="15020"/>
                  </a:lnTo>
                  <a:lnTo>
                    <a:pt x="7234" y="7209"/>
                  </a:lnTo>
                  <a:lnTo>
                    <a:pt x="15093" y="1935"/>
                  </a:lnTo>
                  <a:lnTo>
                    <a:pt x="24727" y="0"/>
                  </a:lnTo>
                  <a:lnTo>
                    <a:pt x="1425523" y="0"/>
                  </a:lnTo>
                  <a:close/>
                </a:path>
              </a:pathLst>
            </a:custGeom>
            <a:ln w="98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CFD58663-2DA4-4E57-A813-1568400223A9}"/>
                </a:ext>
              </a:extLst>
            </p:cNvPr>
            <p:cNvSpPr txBox="1"/>
            <p:nvPr/>
          </p:nvSpPr>
          <p:spPr>
            <a:xfrm>
              <a:off x="5214226" y="1882283"/>
              <a:ext cx="1402715" cy="131446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spcBef>
                  <a:spcPts val="125"/>
                </a:spcBef>
              </a:pPr>
              <a:r>
                <a:rPr sz="750" b="1" spc="15" dirty="0">
                  <a:latin typeface="Arial"/>
                  <a:cs typeface="Arial"/>
                </a:rPr>
                <a:t>TShareMemTableManagerEx</a:t>
              </a:r>
              <a:endParaRPr sz="750">
                <a:latin typeface="Arial"/>
                <a:cs typeface="Arial"/>
              </a:endParaRPr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AE740926-72CC-484E-A20E-1D67D5CDFF41}"/>
                </a:ext>
              </a:extLst>
            </p:cNvPr>
            <p:cNvSpPr/>
            <p:nvPr/>
          </p:nvSpPr>
          <p:spPr>
            <a:xfrm>
              <a:off x="2638413" y="3036393"/>
              <a:ext cx="878205" cy="680085"/>
            </a:xfrm>
            <a:custGeom>
              <a:avLst/>
              <a:gdLst/>
              <a:ahLst/>
              <a:cxnLst/>
              <a:rect l="l" t="t" r="r" b="b"/>
              <a:pathLst>
                <a:path w="878205" h="680085">
                  <a:moveTo>
                    <a:pt x="853300" y="0"/>
                  </a:moveTo>
                  <a:lnTo>
                    <a:pt x="24662" y="0"/>
                  </a:lnTo>
                  <a:lnTo>
                    <a:pt x="15056" y="1937"/>
                  </a:lnTo>
                  <a:lnTo>
                    <a:pt x="7210" y="7226"/>
                  </a:lnTo>
                  <a:lnTo>
                    <a:pt x="1937" y="15023"/>
                  </a:lnTo>
                  <a:lnTo>
                    <a:pt x="0" y="24574"/>
                  </a:lnTo>
                  <a:lnTo>
                    <a:pt x="25" y="655319"/>
                  </a:lnTo>
                  <a:lnTo>
                    <a:pt x="1937" y="664817"/>
                  </a:lnTo>
                  <a:lnTo>
                    <a:pt x="7244" y="672684"/>
                  </a:lnTo>
                  <a:lnTo>
                    <a:pt x="15069" y="677958"/>
                  </a:lnTo>
                  <a:lnTo>
                    <a:pt x="24662" y="679894"/>
                  </a:lnTo>
                  <a:lnTo>
                    <a:pt x="853300" y="679894"/>
                  </a:lnTo>
                  <a:lnTo>
                    <a:pt x="862905" y="677956"/>
                  </a:lnTo>
                  <a:lnTo>
                    <a:pt x="870752" y="672668"/>
                  </a:lnTo>
                  <a:lnTo>
                    <a:pt x="876026" y="664871"/>
                  </a:lnTo>
                  <a:lnTo>
                    <a:pt x="877963" y="655319"/>
                  </a:lnTo>
                  <a:lnTo>
                    <a:pt x="877938" y="24574"/>
                  </a:lnTo>
                  <a:lnTo>
                    <a:pt x="876026" y="15076"/>
                  </a:lnTo>
                  <a:lnTo>
                    <a:pt x="870718" y="7210"/>
                  </a:lnTo>
                  <a:lnTo>
                    <a:pt x="862893" y="1935"/>
                  </a:lnTo>
                  <a:lnTo>
                    <a:pt x="853300" y="0"/>
                  </a:lnTo>
                  <a:close/>
                </a:path>
              </a:pathLst>
            </a:custGeom>
            <a:solidFill>
              <a:srgbClr val="D1D3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6E64ACBA-AB38-47F2-8323-790948BE559F}"/>
                </a:ext>
              </a:extLst>
            </p:cNvPr>
            <p:cNvSpPr/>
            <p:nvPr/>
          </p:nvSpPr>
          <p:spPr>
            <a:xfrm>
              <a:off x="2608819" y="3006840"/>
              <a:ext cx="877953" cy="67988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561106CB-8D34-4EB6-ABC8-94A82941A749}"/>
                </a:ext>
              </a:extLst>
            </p:cNvPr>
            <p:cNvSpPr/>
            <p:nvPr/>
          </p:nvSpPr>
          <p:spPr>
            <a:xfrm>
              <a:off x="2608819" y="3006844"/>
              <a:ext cx="878205" cy="680085"/>
            </a:xfrm>
            <a:custGeom>
              <a:avLst/>
              <a:gdLst/>
              <a:ahLst/>
              <a:cxnLst/>
              <a:rect l="l" t="t" r="r" b="b"/>
              <a:pathLst>
                <a:path w="878205" h="680085">
                  <a:moveTo>
                    <a:pt x="853301" y="0"/>
                  </a:moveTo>
                  <a:lnTo>
                    <a:pt x="862903" y="1937"/>
                  </a:lnTo>
                  <a:lnTo>
                    <a:pt x="870742" y="7225"/>
                  </a:lnTo>
                  <a:lnTo>
                    <a:pt x="876026" y="15075"/>
                  </a:lnTo>
                  <a:lnTo>
                    <a:pt x="877963" y="24699"/>
                  </a:lnTo>
                  <a:lnTo>
                    <a:pt x="877963" y="24567"/>
                  </a:lnTo>
                  <a:lnTo>
                    <a:pt x="877963" y="655186"/>
                  </a:lnTo>
                  <a:lnTo>
                    <a:pt x="877963" y="655318"/>
                  </a:lnTo>
                  <a:lnTo>
                    <a:pt x="876026" y="664865"/>
                  </a:lnTo>
                  <a:lnTo>
                    <a:pt x="870742" y="672676"/>
                  </a:lnTo>
                  <a:lnTo>
                    <a:pt x="862903" y="677950"/>
                  </a:lnTo>
                  <a:lnTo>
                    <a:pt x="853301" y="679886"/>
                  </a:lnTo>
                  <a:lnTo>
                    <a:pt x="24661" y="679886"/>
                  </a:lnTo>
                  <a:lnTo>
                    <a:pt x="15059" y="677948"/>
                  </a:lnTo>
                  <a:lnTo>
                    <a:pt x="7221" y="672660"/>
                  </a:lnTo>
                  <a:lnTo>
                    <a:pt x="1937" y="664810"/>
                  </a:lnTo>
                  <a:lnTo>
                    <a:pt x="0" y="655186"/>
                  </a:lnTo>
                  <a:lnTo>
                    <a:pt x="0" y="24567"/>
                  </a:lnTo>
                  <a:lnTo>
                    <a:pt x="1937" y="15020"/>
                  </a:lnTo>
                  <a:lnTo>
                    <a:pt x="7221" y="7209"/>
                  </a:lnTo>
                  <a:lnTo>
                    <a:pt x="15059" y="1935"/>
                  </a:lnTo>
                  <a:lnTo>
                    <a:pt x="24661" y="0"/>
                  </a:lnTo>
                  <a:lnTo>
                    <a:pt x="853301" y="0"/>
                  </a:lnTo>
                  <a:close/>
                </a:path>
              </a:pathLst>
            </a:custGeom>
            <a:ln w="9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AEF66D07-F2DB-4822-8608-76BBDD8B9474}"/>
                </a:ext>
              </a:extLst>
            </p:cNvPr>
            <p:cNvSpPr txBox="1"/>
            <p:nvPr/>
          </p:nvSpPr>
          <p:spPr>
            <a:xfrm>
              <a:off x="2685231" y="3076912"/>
              <a:ext cx="721995" cy="131446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spcBef>
                  <a:spcPts val="125"/>
                </a:spcBef>
              </a:pPr>
              <a:r>
                <a:rPr sz="750" b="1" spc="15" dirty="0">
                  <a:latin typeface="Arial"/>
                  <a:cs typeface="Arial"/>
                </a:rPr>
                <a:t>TShareMemEx</a:t>
              </a:r>
              <a:endParaRPr sz="750">
                <a:latin typeface="Arial"/>
                <a:cs typeface="Arial"/>
              </a:endParaRPr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3C866243-97BA-4CB1-B858-A9009BC28DE6}"/>
                </a:ext>
              </a:extLst>
            </p:cNvPr>
            <p:cNvSpPr/>
            <p:nvPr/>
          </p:nvSpPr>
          <p:spPr>
            <a:xfrm>
              <a:off x="4049065" y="3036393"/>
              <a:ext cx="878205" cy="680085"/>
            </a:xfrm>
            <a:custGeom>
              <a:avLst/>
              <a:gdLst/>
              <a:ahLst/>
              <a:cxnLst/>
              <a:rect l="l" t="t" r="r" b="b"/>
              <a:pathLst>
                <a:path w="878204" h="680085">
                  <a:moveTo>
                    <a:pt x="853363" y="0"/>
                  </a:moveTo>
                  <a:lnTo>
                    <a:pt x="24726" y="0"/>
                  </a:lnTo>
                  <a:lnTo>
                    <a:pt x="15090" y="1937"/>
                  </a:lnTo>
                  <a:lnTo>
                    <a:pt x="7223" y="7226"/>
                  </a:lnTo>
                  <a:lnTo>
                    <a:pt x="1940" y="15023"/>
                  </a:lnTo>
                  <a:lnTo>
                    <a:pt x="0" y="24574"/>
                  </a:lnTo>
                  <a:lnTo>
                    <a:pt x="25" y="655319"/>
                  </a:lnTo>
                  <a:lnTo>
                    <a:pt x="1938" y="664817"/>
                  </a:lnTo>
                  <a:lnTo>
                    <a:pt x="7241" y="672684"/>
                  </a:lnTo>
                  <a:lnTo>
                    <a:pt x="15049" y="677958"/>
                  </a:lnTo>
                  <a:lnTo>
                    <a:pt x="24599" y="679894"/>
                  </a:lnTo>
                  <a:lnTo>
                    <a:pt x="853236" y="679894"/>
                  </a:lnTo>
                  <a:lnTo>
                    <a:pt x="862873" y="677956"/>
                  </a:lnTo>
                  <a:lnTo>
                    <a:pt x="870740" y="672668"/>
                  </a:lnTo>
                  <a:lnTo>
                    <a:pt x="876023" y="664871"/>
                  </a:lnTo>
                  <a:lnTo>
                    <a:pt x="877963" y="655319"/>
                  </a:lnTo>
                  <a:lnTo>
                    <a:pt x="877938" y="24574"/>
                  </a:lnTo>
                  <a:lnTo>
                    <a:pt x="876025" y="15076"/>
                  </a:lnTo>
                  <a:lnTo>
                    <a:pt x="870721" y="7210"/>
                  </a:lnTo>
                  <a:lnTo>
                    <a:pt x="862914" y="1935"/>
                  </a:lnTo>
                  <a:lnTo>
                    <a:pt x="853363" y="0"/>
                  </a:lnTo>
                  <a:close/>
                </a:path>
              </a:pathLst>
            </a:custGeom>
            <a:solidFill>
              <a:srgbClr val="D1D3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1E4E7776-3766-41D3-866A-42E1C4D73F07}"/>
                </a:ext>
              </a:extLst>
            </p:cNvPr>
            <p:cNvSpPr/>
            <p:nvPr/>
          </p:nvSpPr>
          <p:spPr>
            <a:xfrm>
              <a:off x="4019474" y="3006840"/>
              <a:ext cx="877963" cy="67988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CBB32D14-3DA6-44F9-98EC-C8764AB3F954}"/>
                </a:ext>
              </a:extLst>
            </p:cNvPr>
            <p:cNvSpPr/>
            <p:nvPr/>
          </p:nvSpPr>
          <p:spPr>
            <a:xfrm>
              <a:off x="4019480" y="3006844"/>
              <a:ext cx="878205" cy="680085"/>
            </a:xfrm>
            <a:custGeom>
              <a:avLst/>
              <a:gdLst/>
              <a:ahLst/>
              <a:cxnLst/>
              <a:rect l="l" t="t" r="r" b="b"/>
              <a:pathLst>
                <a:path w="878204" h="680085">
                  <a:moveTo>
                    <a:pt x="853367" y="0"/>
                  </a:moveTo>
                  <a:lnTo>
                    <a:pt x="862925" y="1937"/>
                  </a:lnTo>
                  <a:lnTo>
                    <a:pt x="870745" y="7225"/>
                  </a:lnTo>
                  <a:lnTo>
                    <a:pt x="876025" y="15075"/>
                  </a:lnTo>
                  <a:lnTo>
                    <a:pt x="877963" y="24699"/>
                  </a:lnTo>
                  <a:lnTo>
                    <a:pt x="877963" y="24567"/>
                  </a:lnTo>
                  <a:lnTo>
                    <a:pt x="877963" y="655186"/>
                  </a:lnTo>
                  <a:lnTo>
                    <a:pt x="877963" y="655318"/>
                  </a:lnTo>
                  <a:lnTo>
                    <a:pt x="876023" y="664865"/>
                  </a:lnTo>
                  <a:lnTo>
                    <a:pt x="870729" y="672676"/>
                  </a:lnTo>
                  <a:lnTo>
                    <a:pt x="862870" y="677950"/>
                  </a:lnTo>
                  <a:lnTo>
                    <a:pt x="853235" y="679886"/>
                  </a:lnTo>
                  <a:lnTo>
                    <a:pt x="853367" y="679886"/>
                  </a:lnTo>
                  <a:lnTo>
                    <a:pt x="24596" y="679886"/>
                  </a:lnTo>
                  <a:lnTo>
                    <a:pt x="15037" y="677948"/>
                  </a:lnTo>
                  <a:lnTo>
                    <a:pt x="7217" y="672660"/>
                  </a:lnTo>
                  <a:lnTo>
                    <a:pt x="1938" y="664810"/>
                  </a:lnTo>
                  <a:lnTo>
                    <a:pt x="0" y="655186"/>
                  </a:lnTo>
                  <a:lnTo>
                    <a:pt x="0" y="24567"/>
                  </a:lnTo>
                  <a:lnTo>
                    <a:pt x="1938" y="15020"/>
                  </a:lnTo>
                  <a:lnTo>
                    <a:pt x="7217" y="7209"/>
                  </a:lnTo>
                  <a:lnTo>
                    <a:pt x="15037" y="1935"/>
                  </a:lnTo>
                  <a:lnTo>
                    <a:pt x="24596" y="0"/>
                  </a:lnTo>
                  <a:lnTo>
                    <a:pt x="853367" y="0"/>
                  </a:lnTo>
                  <a:close/>
                </a:path>
              </a:pathLst>
            </a:custGeom>
            <a:ln w="9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8">
              <a:extLst>
                <a:ext uri="{FF2B5EF4-FFF2-40B4-BE49-F238E27FC236}">
                  <a16:creationId xmlns:a16="http://schemas.microsoft.com/office/drawing/2014/main" id="{C8A3BFC1-7420-4394-83E9-C0340B7E0524}"/>
                </a:ext>
              </a:extLst>
            </p:cNvPr>
            <p:cNvSpPr txBox="1"/>
            <p:nvPr/>
          </p:nvSpPr>
          <p:spPr>
            <a:xfrm>
              <a:off x="4038741" y="3076912"/>
              <a:ext cx="843915" cy="131446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spcBef>
                  <a:spcPts val="125"/>
                </a:spcBef>
              </a:pPr>
              <a:r>
                <a:rPr sz="750" b="1" spc="5" dirty="0">
                  <a:latin typeface="Arial"/>
                  <a:cs typeface="Arial"/>
                </a:rPr>
                <a:t>TPIDInfoManager</a:t>
              </a:r>
              <a:endParaRPr sz="750">
                <a:latin typeface="Arial"/>
                <a:cs typeface="Arial"/>
              </a:endParaRPr>
            </a:p>
          </p:txBody>
        </p:sp>
        <p:sp>
          <p:nvSpPr>
            <p:cNvPr id="41" name="object 39">
              <a:extLst>
                <a:ext uri="{FF2B5EF4-FFF2-40B4-BE49-F238E27FC236}">
                  <a16:creationId xmlns:a16="http://schemas.microsoft.com/office/drawing/2014/main" id="{E733963D-686C-4A5C-9D73-355CFE84FFFC}"/>
                </a:ext>
              </a:extLst>
            </p:cNvPr>
            <p:cNvSpPr/>
            <p:nvPr/>
          </p:nvSpPr>
          <p:spPr>
            <a:xfrm>
              <a:off x="5449861" y="3036393"/>
              <a:ext cx="976630" cy="680085"/>
            </a:xfrm>
            <a:custGeom>
              <a:avLst/>
              <a:gdLst/>
              <a:ahLst/>
              <a:cxnLst/>
              <a:rect l="l" t="t" r="r" b="b"/>
              <a:pathLst>
                <a:path w="976629" h="680085">
                  <a:moveTo>
                    <a:pt x="952004" y="0"/>
                  </a:moveTo>
                  <a:lnTo>
                    <a:pt x="24726" y="0"/>
                  </a:lnTo>
                  <a:lnTo>
                    <a:pt x="15090" y="1937"/>
                  </a:lnTo>
                  <a:lnTo>
                    <a:pt x="7223" y="7226"/>
                  </a:lnTo>
                  <a:lnTo>
                    <a:pt x="1940" y="15023"/>
                  </a:lnTo>
                  <a:lnTo>
                    <a:pt x="0" y="24574"/>
                  </a:lnTo>
                  <a:lnTo>
                    <a:pt x="25" y="655319"/>
                  </a:lnTo>
                  <a:lnTo>
                    <a:pt x="1938" y="664817"/>
                  </a:lnTo>
                  <a:lnTo>
                    <a:pt x="7241" y="672684"/>
                  </a:lnTo>
                  <a:lnTo>
                    <a:pt x="15049" y="677958"/>
                  </a:lnTo>
                  <a:lnTo>
                    <a:pt x="24599" y="679894"/>
                  </a:lnTo>
                  <a:lnTo>
                    <a:pt x="951877" y="679894"/>
                  </a:lnTo>
                  <a:lnTo>
                    <a:pt x="961514" y="677956"/>
                  </a:lnTo>
                  <a:lnTo>
                    <a:pt x="969381" y="672668"/>
                  </a:lnTo>
                  <a:lnTo>
                    <a:pt x="974664" y="664871"/>
                  </a:lnTo>
                  <a:lnTo>
                    <a:pt x="976604" y="655319"/>
                  </a:lnTo>
                  <a:lnTo>
                    <a:pt x="976579" y="24574"/>
                  </a:lnTo>
                  <a:lnTo>
                    <a:pt x="974666" y="15076"/>
                  </a:lnTo>
                  <a:lnTo>
                    <a:pt x="969362" y="7210"/>
                  </a:lnTo>
                  <a:lnTo>
                    <a:pt x="961555" y="1935"/>
                  </a:lnTo>
                  <a:lnTo>
                    <a:pt x="952004" y="0"/>
                  </a:lnTo>
                  <a:close/>
                </a:path>
              </a:pathLst>
            </a:custGeom>
            <a:solidFill>
              <a:srgbClr val="D1D3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102FFB45-C927-46C8-A892-27B002EEA3A9}"/>
                </a:ext>
              </a:extLst>
            </p:cNvPr>
            <p:cNvSpPr/>
            <p:nvPr/>
          </p:nvSpPr>
          <p:spPr>
            <a:xfrm>
              <a:off x="5420271" y="3006840"/>
              <a:ext cx="976604" cy="67988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5AFDE67B-C51A-448E-8B43-E6030CEE9756}"/>
                </a:ext>
              </a:extLst>
            </p:cNvPr>
            <p:cNvSpPr/>
            <p:nvPr/>
          </p:nvSpPr>
          <p:spPr>
            <a:xfrm>
              <a:off x="5420274" y="3006844"/>
              <a:ext cx="976630" cy="680085"/>
            </a:xfrm>
            <a:custGeom>
              <a:avLst/>
              <a:gdLst/>
              <a:ahLst/>
              <a:cxnLst/>
              <a:rect l="l" t="t" r="r" b="b"/>
              <a:pathLst>
                <a:path w="976629" h="680085">
                  <a:moveTo>
                    <a:pt x="952014" y="0"/>
                  </a:moveTo>
                  <a:lnTo>
                    <a:pt x="961573" y="1937"/>
                  </a:lnTo>
                  <a:lnTo>
                    <a:pt x="969393" y="7225"/>
                  </a:lnTo>
                  <a:lnTo>
                    <a:pt x="974672" y="15075"/>
                  </a:lnTo>
                  <a:lnTo>
                    <a:pt x="976610" y="24699"/>
                  </a:lnTo>
                  <a:lnTo>
                    <a:pt x="976610" y="24567"/>
                  </a:lnTo>
                  <a:lnTo>
                    <a:pt x="976610" y="655186"/>
                  </a:lnTo>
                  <a:lnTo>
                    <a:pt x="976610" y="655318"/>
                  </a:lnTo>
                  <a:lnTo>
                    <a:pt x="974670" y="664865"/>
                  </a:lnTo>
                  <a:lnTo>
                    <a:pt x="969376" y="672676"/>
                  </a:lnTo>
                  <a:lnTo>
                    <a:pt x="961517" y="677950"/>
                  </a:lnTo>
                  <a:lnTo>
                    <a:pt x="951883" y="679886"/>
                  </a:lnTo>
                  <a:lnTo>
                    <a:pt x="952014" y="679886"/>
                  </a:lnTo>
                  <a:lnTo>
                    <a:pt x="24727" y="679886"/>
                  </a:lnTo>
                  <a:lnTo>
                    <a:pt x="24596" y="679886"/>
                  </a:lnTo>
                  <a:lnTo>
                    <a:pt x="15037" y="677948"/>
                  </a:lnTo>
                  <a:lnTo>
                    <a:pt x="7217" y="672660"/>
                  </a:lnTo>
                  <a:lnTo>
                    <a:pt x="1938" y="664810"/>
                  </a:lnTo>
                  <a:lnTo>
                    <a:pt x="0" y="655186"/>
                  </a:lnTo>
                  <a:lnTo>
                    <a:pt x="0" y="24567"/>
                  </a:lnTo>
                  <a:lnTo>
                    <a:pt x="1940" y="15020"/>
                  </a:lnTo>
                  <a:lnTo>
                    <a:pt x="7234" y="7209"/>
                  </a:lnTo>
                  <a:lnTo>
                    <a:pt x="15093" y="1935"/>
                  </a:lnTo>
                  <a:lnTo>
                    <a:pt x="24727" y="0"/>
                  </a:lnTo>
                  <a:lnTo>
                    <a:pt x="952014" y="0"/>
                  </a:lnTo>
                  <a:close/>
                </a:path>
              </a:pathLst>
            </a:custGeom>
            <a:ln w="9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4E0C636A-C77B-4CED-9456-2D82DAC34A6F}"/>
                </a:ext>
              </a:extLst>
            </p:cNvPr>
            <p:cNvSpPr txBox="1"/>
            <p:nvPr/>
          </p:nvSpPr>
          <p:spPr>
            <a:xfrm>
              <a:off x="5431249" y="3076912"/>
              <a:ext cx="963294" cy="131446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spcBef>
                  <a:spcPts val="125"/>
                </a:spcBef>
              </a:pPr>
              <a:r>
                <a:rPr sz="750" b="1" spc="10" dirty="0">
                  <a:latin typeface="Arial"/>
                  <a:cs typeface="Arial"/>
                </a:rPr>
                <a:t>TShareManagerInfo</a:t>
              </a:r>
              <a:endParaRPr sz="750">
                <a:latin typeface="Arial"/>
                <a:cs typeface="Arial"/>
              </a:endParaRPr>
            </a:p>
          </p:txBody>
        </p:sp>
        <p:sp>
          <p:nvSpPr>
            <p:cNvPr id="45" name="object 43">
              <a:extLst>
                <a:ext uri="{FF2B5EF4-FFF2-40B4-BE49-F238E27FC236}">
                  <a16:creationId xmlns:a16="http://schemas.microsoft.com/office/drawing/2014/main" id="{B6C68C9A-B69C-4BC6-BAB1-2C2C967817BF}"/>
                </a:ext>
              </a:extLst>
            </p:cNvPr>
            <p:cNvSpPr/>
            <p:nvPr/>
          </p:nvSpPr>
          <p:spPr>
            <a:xfrm>
              <a:off x="5449861" y="4228669"/>
              <a:ext cx="976630" cy="680085"/>
            </a:xfrm>
            <a:custGeom>
              <a:avLst/>
              <a:gdLst/>
              <a:ahLst/>
              <a:cxnLst/>
              <a:rect l="l" t="t" r="r" b="b"/>
              <a:pathLst>
                <a:path w="976629" h="680085">
                  <a:moveTo>
                    <a:pt x="952004" y="0"/>
                  </a:moveTo>
                  <a:lnTo>
                    <a:pt x="24726" y="0"/>
                  </a:lnTo>
                  <a:lnTo>
                    <a:pt x="15090" y="1937"/>
                  </a:lnTo>
                  <a:lnTo>
                    <a:pt x="7223" y="7224"/>
                  </a:lnTo>
                  <a:lnTo>
                    <a:pt x="1940" y="15017"/>
                  </a:lnTo>
                  <a:lnTo>
                    <a:pt x="0" y="24561"/>
                  </a:lnTo>
                  <a:lnTo>
                    <a:pt x="0" y="655319"/>
                  </a:lnTo>
                  <a:lnTo>
                    <a:pt x="1938" y="664863"/>
                  </a:lnTo>
                  <a:lnTo>
                    <a:pt x="7218" y="672672"/>
                  </a:lnTo>
                  <a:lnTo>
                    <a:pt x="15039" y="677946"/>
                  </a:lnTo>
                  <a:lnTo>
                    <a:pt x="24599" y="679881"/>
                  </a:lnTo>
                  <a:lnTo>
                    <a:pt x="951877" y="679881"/>
                  </a:lnTo>
                  <a:lnTo>
                    <a:pt x="961511" y="677946"/>
                  </a:lnTo>
                  <a:lnTo>
                    <a:pt x="969370" y="672672"/>
                  </a:lnTo>
                  <a:lnTo>
                    <a:pt x="974664" y="664863"/>
                  </a:lnTo>
                  <a:lnTo>
                    <a:pt x="976604" y="655319"/>
                  </a:lnTo>
                  <a:lnTo>
                    <a:pt x="976579" y="24561"/>
                  </a:lnTo>
                  <a:lnTo>
                    <a:pt x="974666" y="15071"/>
                  </a:lnTo>
                  <a:lnTo>
                    <a:pt x="969362" y="7208"/>
                  </a:lnTo>
                  <a:lnTo>
                    <a:pt x="961555" y="1935"/>
                  </a:lnTo>
                  <a:lnTo>
                    <a:pt x="952004" y="0"/>
                  </a:lnTo>
                  <a:close/>
                </a:path>
              </a:pathLst>
            </a:custGeom>
            <a:solidFill>
              <a:srgbClr val="D3D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4">
              <a:extLst>
                <a:ext uri="{FF2B5EF4-FFF2-40B4-BE49-F238E27FC236}">
                  <a16:creationId xmlns:a16="http://schemas.microsoft.com/office/drawing/2014/main" id="{0A039933-206C-4F73-8016-450E5278BBC7}"/>
                </a:ext>
              </a:extLst>
            </p:cNvPr>
            <p:cNvSpPr/>
            <p:nvPr/>
          </p:nvSpPr>
          <p:spPr>
            <a:xfrm>
              <a:off x="5420271" y="4199103"/>
              <a:ext cx="976604" cy="67988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5">
              <a:extLst>
                <a:ext uri="{FF2B5EF4-FFF2-40B4-BE49-F238E27FC236}">
                  <a16:creationId xmlns:a16="http://schemas.microsoft.com/office/drawing/2014/main" id="{C2220E2B-7246-45E0-A8C2-827B95AFEC5B}"/>
                </a:ext>
              </a:extLst>
            </p:cNvPr>
            <p:cNvSpPr/>
            <p:nvPr/>
          </p:nvSpPr>
          <p:spPr>
            <a:xfrm>
              <a:off x="5420274" y="4199108"/>
              <a:ext cx="976630" cy="680085"/>
            </a:xfrm>
            <a:custGeom>
              <a:avLst/>
              <a:gdLst/>
              <a:ahLst/>
              <a:cxnLst/>
              <a:rect l="l" t="t" r="r" b="b"/>
              <a:pathLst>
                <a:path w="976629" h="680085">
                  <a:moveTo>
                    <a:pt x="952014" y="0"/>
                  </a:moveTo>
                  <a:lnTo>
                    <a:pt x="961573" y="1937"/>
                  </a:lnTo>
                  <a:lnTo>
                    <a:pt x="969393" y="7225"/>
                  </a:lnTo>
                  <a:lnTo>
                    <a:pt x="974672" y="15075"/>
                  </a:lnTo>
                  <a:lnTo>
                    <a:pt x="976610" y="24699"/>
                  </a:lnTo>
                  <a:lnTo>
                    <a:pt x="976610" y="24567"/>
                  </a:lnTo>
                  <a:lnTo>
                    <a:pt x="976610" y="655318"/>
                  </a:lnTo>
                  <a:lnTo>
                    <a:pt x="974670" y="664865"/>
                  </a:lnTo>
                  <a:lnTo>
                    <a:pt x="969376" y="672676"/>
                  </a:lnTo>
                  <a:lnTo>
                    <a:pt x="961517" y="677950"/>
                  </a:lnTo>
                  <a:lnTo>
                    <a:pt x="951883" y="679886"/>
                  </a:lnTo>
                  <a:lnTo>
                    <a:pt x="952014" y="679886"/>
                  </a:lnTo>
                  <a:lnTo>
                    <a:pt x="24727" y="679886"/>
                  </a:lnTo>
                  <a:lnTo>
                    <a:pt x="24596" y="679886"/>
                  </a:lnTo>
                  <a:lnTo>
                    <a:pt x="15037" y="677950"/>
                  </a:lnTo>
                  <a:lnTo>
                    <a:pt x="7217" y="672676"/>
                  </a:lnTo>
                  <a:lnTo>
                    <a:pt x="1938" y="664865"/>
                  </a:lnTo>
                  <a:lnTo>
                    <a:pt x="0" y="655318"/>
                  </a:lnTo>
                  <a:lnTo>
                    <a:pt x="0" y="24567"/>
                  </a:lnTo>
                  <a:lnTo>
                    <a:pt x="1940" y="15020"/>
                  </a:lnTo>
                  <a:lnTo>
                    <a:pt x="7234" y="7209"/>
                  </a:lnTo>
                  <a:lnTo>
                    <a:pt x="15093" y="1935"/>
                  </a:lnTo>
                  <a:lnTo>
                    <a:pt x="24727" y="0"/>
                  </a:lnTo>
                  <a:lnTo>
                    <a:pt x="952014" y="0"/>
                  </a:lnTo>
                  <a:close/>
                </a:path>
              </a:pathLst>
            </a:custGeom>
            <a:ln w="9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048B7C74-1880-4E47-8757-75CE52284126}"/>
                </a:ext>
              </a:extLst>
            </p:cNvPr>
            <p:cNvSpPr txBox="1"/>
            <p:nvPr/>
          </p:nvSpPr>
          <p:spPr>
            <a:xfrm>
              <a:off x="5441114" y="4271540"/>
              <a:ext cx="944244" cy="131446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spcBef>
                  <a:spcPts val="125"/>
                </a:spcBef>
              </a:pPr>
              <a:r>
                <a:rPr sz="750" b="1" spc="5" dirty="0">
                  <a:latin typeface="Arial"/>
                  <a:cs typeface="Arial"/>
                </a:rPr>
                <a:t>TShareMemTabInfo</a:t>
              </a:r>
              <a:endParaRPr sz="750">
                <a:latin typeface="Arial"/>
                <a:cs typeface="Arial"/>
              </a:endParaRPr>
            </a:p>
          </p:txBody>
        </p:sp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503D0CF8-42F2-4738-BD50-9AE02FED0A9B}"/>
                </a:ext>
              </a:extLst>
            </p:cNvPr>
            <p:cNvSpPr/>
            <p:nvPr/>
          </p:nvSpPr>
          <p:spPr>
            <a:xfrm>
              <a:off x="7610250" y="2504318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19">
                  <a:moveTo>
                    <a:pt x="0" y="502524"/>
                  </a:moveTo>
                  <a:lnTo>
                    <a:pt x="0" y="0"/>
                  </a:lnTo>
                </a:path>
              </a:pathLst>
            </a:custGeom>
            <a:ln w="9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8">
              <a:extLst>
                <a:ext uri="{FF2B5EF4-FFF2-40B4-BE49-F238E27FC236}">
                  <a16:creationId xmlns:a16="http://schemas.microsoft.com/office/drawing/2014/main" id="{836B9E46-ABC2-476D-8A19-87A0A5AAB5E8}"/>
                </a:ext>
              </a:extLst>
            </p:cNvPr>
            <p:cNvSpPr/>
            <p:nvPr/>
          </p:nvSpPr>
          <p:spPr>
            <a:xfrm>
              <a:off x="7546133" y="2499389"/>
              <a:ext cx="128237" cy="1675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9">
              <a:extLst>
                <a:ext uri="{FF2B5EF4-FFF2-40B4-BE49-F238E27FC236}">
                  <a16:creationId xmlns:a16="http://schemas.microsoft.com/office/drawing/2014/main" id="{A6733399-EAA0-47A8-9834-69C32C517283}"/>
                </a:ext>
              </a:extLst>
            </p:cNvPr>
            <p:cNvSpPr/>
            <p:nvPr/>
          </p:nvSpPr>
          <p:spPr>
            <a:xfrm>
              <a:off x="7610250" y="3696582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20">
                  <a:moveTo>
                    <a:pt x="0" y="502524"/>
                  </a:moveTo>
                  <a:lnTo>
                    <a:pt x="0" y="0"/>
                  </a:lnTo>
                </a:path>
              </a:pathLst>
            </a:custGeom>
            <a:ln w="9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0">
              <a:extLst>
                <a:ext uri="{FF2B5EF4-FFF2-40B4-BE49-F238E27FC236}">
                  <a16:creationId xmlns:a16="http://schemas.microsoft.com/office/drawing/2014/main" id="{3064F02C-774E-400A-BF4D-0CD5DD584421}"/>
                </a:ext>
              </a:extLst>
            </p:cNvPr>
            <p:cNvSpPr/>
            <p:nvPr/>
          </p:nvSpPr>
          <p:spPr>
            <a:xfrm>
              <a:off x="7546133" y="3691653"/>
              <a:ext cx="128237" cy="1675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1">
              <a:extLst>
                <a:ext uri="{FF2B5EF4-FFF2-40B4-BE49-F238E27FC236}">
                  <a16:creationId xmlns:a16="http://schemas.microsoft.com/office/drawing/2014/main" id="{B0DB1739-DC5D-4214-BABD-A246A79EB864}"/>
                </a:ext>
              </a:extLst>
            </p:cNvPr>
            <p:cNvSpPr/>
            <p:nvPr/>
          </p:nvSpPr>
          <p:spPr>
            <a:xfrm>
              <a:off x="8054165" y="2139742"/>
              <a:ext cx="631825" cy="0"/>
            </a:xfrm>
            <a:custGeom>
              <a:avLst/>
              <a:gdLst/>
              <a:ahLst/>
              <a:cxnLst/>
              <a:rect l="l" t="t" r="r" b="b"/>
              <a:pathLst>
                <a:path w="631825">
                  <a:moveTo>
                    <a:pt x="631344" y="0"/>
                  </a:moveTo>
                  <a:lnTo>
                    <a:pt x="0" y="0"/>
                  </a:lnTo>
                </a:path>
              </a:pathLst>
            </a:custGeom>
            <a:ln w="9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2">
              <a:extLst>
                <a:ext uri="{FF2B5EF4-FFF2-40B4-BE49-F238E27FC236}">
                  <a16:creationId xmlns:a16="http://schemas.microsoft.com/office/drawing/2014/main" id="{F80E5EDA-298C-43BC-99EB-FD85E1DD0283}"/>
                </a:ext>
              </a:extLst>
            </p:cNvPr>
            <p:cNvSpPr/>
            <p:nvPr/>
          </p:nvSpPr>
          <p:spPr>
            <a:xfrm>
              <a:off x="8049236" y="2075693"/>
              <a:ext cx="167693" cy="12809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3">
              <a:extLst>
                <a:ext uri="{FF2B5EF4-FFF2-40B4-BE49-F238E27FC236}">
                  <a16:creationId xmlns:a16="http://schemas.microsoft.com/office/drawing/2014/main" id="{021DEC64-04D8-4096-B217-E22F7E1A4F69}"/>
                </a:ext>
              </a:extLst>
            </p:cNvPr>
            <p:cNvSpPr/>
            <p:nvPr/>
          </p:nvSpPr>
          <p:spPr>
            <a:xfrm>
              <a:off x="7610250" y="4888846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20">
                  <a:moveTo>
                    <a:pt x="0" y="0"/>
                  </a:moveTo>
                  <a:lnTo>
                    <a:pt x="0" y="502524"/>
                  </a:lnTo>
                </a:path>
              </a:pathLst>
            </a:custGeom>
            <a:ln w="9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4">
              <a:extLst>
                <a:ext uri="{FF2B5EF4-FFF2-40B4-BE49-F238E27FC236}">
                  <a16:creationId xmlns:a16="http://schemas.microsoft.com/office/drawing/2014/main" id="{7C32D9C7-6DD1-47A5-9DB7-60BB660FE973}"/>
                </a:ext>
              </a:extLst>
            </p:cNvPr>
            <p:cNvSpPr/>
            <p:nvPr/>
          </p:nvSpPr>
          <p:spPr>
            <a:xfrm>
              <a:off x="7551062" y="5243571"/>
              <a:ext cx="59690" cy="147955"/>
            </a:xfrm>
            <a:custGeom>
              <a:avLst/>
              <a:gdLst/>
              <a:ahLst/>
              <a:cxnLst/>
              <a:rect l="l" t="t" r="r" b="b"/>
              <a:pathLst>
                <a:path w="59689" h="147954">
                  <a:moveTo>
                    <a:pt x="59188" y="147801"/>
                  </a:moveTo>
                  <a:lnTo>
                    <a:pt x="0" y="0"/>
                  </a:lnTo>
                </a:path>
              </a:pathLst>
            </a:custGeom>
            <a:ln w="9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:a16="http://schemas.microsoft.com/office/drawing/2014/main" id="{795C86C0-7884-4BF8-9AAB-703C606CCDDC}"/>
                </a:ext>
              </a:extLst>
            </p:cNvPr>
            <p:cNvSpPr/>
            <p:nvPr/>
          </p:nvSpPr>
          <p:spPr>
            <a:xfrm>
              <a:off x="7610250" y="5243571"/>
              <a:ext cx="59690" cy="147955"/>
            </a:xfrm>
            <a:custGeom>
              <a:avLst/>
              <a:gdLst/>
              <a:ahLst/>
              <a:cxnLst/>
              <a:rect l="l" t="t" r="r" b="b"/>
              <a:pathLst>
                <a:path w="59689" h="147954">
                  <a:moveTo>
                    <a:pt x="0" y="147801"/>
                  </a:moveTo>
                  <a:lnTo>
                    <a:pt x="59188" y="0"/>
                  </a:lnTo>
                </a:path>
              </a:pathLst>
            </a:custGeom>
            <a:ln w="9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6">
              <a:extLst>
                <a:ext uri="{FF2B5EF4-FFF2-40B4-BE49-F238E27FC236}">
                  <a16:creationId xmlns:a16="http://schemas.microsoft.com/office/drawing/2014/main" id="{17912C41-EF46-4460-AF44-525C2B45B56E}"/>
                </a:ext>
              </a:extLst>
            </p:cNvPr>
            <p:cNvSpPr/>
            <p:nvPr/>
          </p:nvSpPr>
          <p:spPr>
            <a:xfrm>
              <a:off x="6643504" y="2159449"/>
              <a:ext cx="523240" cy="0"/>
            </a:xfrm>
            <a:custGeom>
              <a:avLst/>
              <a:gdLst/>
              <a:ahLst/>
              <a:cxnLst/>
              <a:rect l="l" t="t" r="r" b="b"/>
              <a:pathLst>
                <a:path w="523239">
                  <a:moveTo>
                    <a:pt x="522832" y="0"/>
                  </a:moveTo>
                  <a:lnTo>
                    <a:pt x="0" y="0"/>
                  </a:lnTo>
                </a:path>
              </a:pathLst>
            </a:custGeom>
            <a:ln w="9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7">
              <a:extLst>
                <a:ext uri="{FF2B5EF4-FFF2-40B4-BE49-F238E27FC236}">
                  <a16:creationId xmlns:a16="http://schemas.microsoft.com/office/drawing/2014/main" id="{E54180FC-2E2B-417B-85ED-54746AE18FC4}"/>
                </a:ext>
              </a:extLst>
            </p:cNvPr>
            <p:cNvSpPr/>
            <p:nvPr/>
          </p:nvSpPr>
          <p:spPr>
            <a:xfrm>
              <a:off x="6643504" y="2100328"/>
              <a:ext cx="148590" cy="59690"/>
            </a:xfrm>
            <a:custGeom>
              <a:avLst/>
              <a:gdLst/>
              <a:ahLst/>
              <a:cxnLst/>
              <a:rect l="l" t="t" r="r" b="b"/>
              <a:pathLst>
                <a:path w="148589" h="59689">
                  <a:moveTo>
                    <a:pt x="0" y="59120"/>
                  </a:moveTo>
                  <a:lnTo>
                    <a:pt x="147971" y="0"/>
                  </a:lnTo>
                </a:path>
              </a:pathLst>
            </a:custGeom>
            <a:ln w="98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8">
              <a:extLst>
                <a:ext uri="{FF2B5EF4-FFF2-40B4-BE49-F238E27FC236}">
                  <a16:creationId xmlns:a16="http://schemas.microsoft.com/office/drawing/2014/main" id="{1B6919A1-9759-4375-900D-9DF285402A7A}"/>
                </a:ext>
              </a:extLst>
            </p:cNvPr>
            <p:cNvSpPr/>
            <p:nvPr/>
          </p:nvSpPr>
          <p:spPr>
            <a:xfrm>
              <a:off x="6643504" y="2159449"/>
              <a:ext cx="148590" cy="59690"/>
            </a:xfrm>
            <a:custGeom>
              <a:avLst/>
              <a:gdLst/>
              <a:ahLst/>
              <a:cxnLst/>
              <a:rect l="l" t="t" r="r" b="b"/>
              <a:pathLst>
                <a:path w="148589" h="59689">
                  <a:moveTo>
                    <a:pt x="0" y="0"/>
                  </a:moveTo>
                  <a:lnTo>
                    <a:pt x="147971" y="59120"/>
                  </a:lnTo>
                </a:path>
              </a:pathLst>
            </a:custGeom>
            <a:ln w="98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9">
              <a:extLst>
                <a:ext uri="{FF2B5EF4-FFF2-40B4-BE49-F238E27FC236}">
                  <a16:creationId xmlns:a16="http://schemas.microsoft.com/office/drawing/2014/main" id="{ABD9D646-00E4-4AA7-B0B8-E6B1F7F30DC7}"/>
                </a:ext>
              </a:extLst>
            </p:cNvPr>
            <p:cNvSpPr/>
            <p:nvPr/>
          </p:nvSpPr>
          <p:spPr>
            <a:xfrm>
              <a:off x="5913512" y="2504318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19">
                  <a:moveTo>
                    <a:pt x="0" y="0"/>
                  </a:moveTo>
                  <a:lnTo>
                    <a:pt x="0" y="502524"/>
                  </a:lnTo>
                </a:path>
              </a:pathLst>
            </a:custGeom>
            <a:ln w="9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0">
              <a:extLst>
                <a:ext uri="{FF2B5EF4-FFF2-40B4-BE49-F238E27FC236}">
                  <a16:creationId xmlns:a16="http://schemas.microsoft.com/office/drawing/2014/main" id="{FC9F8F94-E52E-4206-8348-241E2CE33D83}"/>
                </a:ext>
              </a:extLst>
            </p:cNvPr>
            <p:cNvSpPr/>
            <p:nvPr/>
          </p:nvSpPr>
          <p:spPr>
            <a:xfrm>
              <a:off x="5854324" y="2859043"/>
              <a:ext cx="59690" cy="147955"/>
            </a:xfrm>
            <a:custGeom>
              <a:avLst/>
              <a:gdLst/>
              <a:ahLst/>
              <a:cxnLst/>
              <a:rect l="l" t="t" r="r" b="b"/>
              <a:pathLst>
                <a:path w="59689" h="147955">
                  <a:moveTo>
                    <a:pt x="59188" y="147801"/>
                  </a:moveTo>
                  <a:lnTo>
                    <a:pt x="0" y="0"/>
                  </a:lnTo>
                </a:path>
              </a:pathLst>
            </a:custGeom>
            <a:ln w="9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1">
              <a:extLst>
                <a:ext uri="{FF2B5EF4-FFF2-40B4-BE49-F238E27FC236}">
                  <a16:creationId xmlns:a16="http://schemas.microsoft.com/office/drawing/2014/main" id="{928C91FB-66A0-45AC-A060-A64B85A159FB}"/>
                </a:ext>
              </a:extLst>
            </p:cNvPr>
            <p:cNvSpPr/>
            <p:nvPr/>
          </p:nvSpPr>
          <p:spPr>
            <a:xfrm>
              <a:off x="5913512" y="2859043"/>
              <a:ext cx="59690" cy="147955"/>
            </a:xfrm>
            <a:custGeom>
              <a:avLst/>
              <a:gdLst/>
              <a:ahLst/>
              <a:cxnLst/>
              <a:rect l="l" t="t" r="r" b="b"/>
              <a:pathLst>
                <a:path w="59689" h="147955">
                  <a:moveTo>
                    <a:pt x="0" y="147801"/>
                  </a:moveTo>
                  <a:lnTo>
                    <a:pt x="59188" y="0"/>
                  </a:lnTo>
                </a:path>
              </a:pathLst>
            </a:custGeom>
            <a:ln w="9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2">
              <a:extLst>
                <a:ext uri="{FF2B5EF4-FFF2-40B4-BE49-F238E27FC236}">
                  <a16:creationId xmlns:a16="http://schemas.microsoft.com/office/drawing/2014/main" id="{2C24D614-9FC2-4640-9146-3B84B8018F77}"/>
                </a:ext>
              </a:extLst>
            </p:cNvPr>
            <p:cNvSpPr/>
            <p:nvPr/>
          </p:nvSpPr>
          <p:spPr>
            <a:xfrm>
              <a:off x="5617569" y="2504318"/>
              <a:ext cx="0" cy="217170"/>
            </a:xfrm>
            <a:custGeom>
              <a:avLst/>
              <a:gdLst/>
              <a:ahLst/>
              <a:cxnLst/>
              <a:rect l="l" t="t" r="r" b="b"/>
              <a:pathLst>
                <a:path h="217169">
                  <a:moveTo>
                    <a:pt x="0" y="0"/>
                  </a:moveTo>
                  <a:lnTo>
                    <a:pt x="0" y="216775"/>
                  </a:lnTo>
                </a:path>
              </a:pathLst>
            </a:custGeom>
            <a:ln w="9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3">
              <a:extLst>
                <a:ext uri="{FF2B5EF4-FFF2-40B4-BE49-F238E27FC236}">
                  <a16:creationId xmlns:a16="http://schemas.microsoft.com/office/drawing/2014/main" id="{01A9A938-C63B-4651-96B9-D69BF19A53B0}"/>
                </a:ext>
              </a:extLst>
            </p:cNvPr>
            <p:cNvSpPr/>
            <p:nvPr/>
          </p:nvSpPr>
          <p:spPr>
            <a:xfrm>
              <a:off x="4453528" y="2721094"/>
              <a:ext cx="1164590" cy="0"/>
            </a:xfrm>
            <a:custGeom>
              <a:avLst/>
              <a:gdLst/>
              <a:ahLst/>
              <a:cxnLst/>
              <a:rect l="l" t="t" r="r" b="b"/>
              <a:pathLst>
                <a:path w="1164589">
                  <a:moveTo>
                    <a:pt x="1164041" y="0"/>
                  </a:moveTo>
                  <a:lnTo>
                    <a:pt x="0" y="0"/>
                  </a:lnTo>
                </a:path>
              </a:pathLst>
            </a:custGeom>
            <a:ln w="9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4">
              <a:extLst>
                <a:ext uri="{FF2B5EF4-FFF2-40B4-BE49-F238E27FC236}">
                  <a16:creationId xmlns:a16="http://schemas.microsoft.com/office/drawing/2014/main" id="{D1E79BAB-7DD8-45B0-AE9D-B4077F7D8B30}"/>
                </a:ext>
              </a:extLst>
            </p:cNvPr>
            <p:cNvSpPr/>
            <p:nvPr/>
          </p:nvSpPr>
          <p:spPr>
            <a:xfrm>
              <a:off x="4453528" y="2721094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0" y="285749"/>
                  </a:lnTo>
                </a:path>
              </a:pathLst>
            </a:custGeom>
            <a:ln w="9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5">
              <a:extLst>
                <a:ext uri="{FF2B5EF4-FFF2-40B4-BE49-F238E27FC236}">
                  <a16:creationId xmlns:a16="http://schemas.microsoft.com/office/drawing/2014/main" id="{06B69152-8EAA-4C87-A40F-F1CF2C6D55E0}"/>
                </a:ext>
              </a:extLst>
            </p:cNvPr>
            <p:cNvSpPr/>
            <p:nvPr/>
          </p:nvSpPr>
          <p:spPr>
            <a:xfrm>
              <a:off x="4394339" y="2859043"/>
              <a:ext cx="59690" cy="147955"/>
            </a:xfrm>
            <a:custGeom>
              <a:avLst/>
              <a:gdLst/>
              <a:ahLst/>
              <a:cxnLst/>
              <a:rect l="l" t="t" r="r" b="b"/>
              <a:pathLst>
                <a:path w="59689" h="147955">
                  <a:moveTo>
                    <a:pt x="59188" y="147801"/>
                  </a:moveTo>
                  <a:lnTo>
                    <a:pt x="0" y="0"/>
                  </a:lnTo>
                </a:path>
              </a:pathLst>
            </a:custGeom>
            <a:ln w="9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6">
              <a:extLst>
                <a:ext uri="{FF2B5EF4-FFF2-40B4-BE49-F238E27FC236}">
                  <a16:creationId xmlns:a16="http://schemas.microsoft.com/office/drawing/2014/main" id="{6DBBA26F-F470-47C1-92FE-AA7E2503649A}"/>
                </a:ext>
              </a:extLst>
            </p:cNvPr>
            <p:cNvSpPr/>
            <p:nvPr/>
          </p:nvSpPr>
          <p:spPr>
            <a:xfrm>
              <a:off x="4453528" y="2859043"/>
              <a:ext cx="59690" cy="147955"/>
            </a:xfrm>
            <a:custGeom>
              <a:avLst/>
              <a:gdLst/>
              <a:ahLst/>
              <a:cxnLst/>
              <a:rect l="l" t="t" r="r" b="b"/>
              <a:pathLst>
                <a:path w="59689" h="147955">
                  <a:moveTo>
                    <a:pt x="0" y="147801"/>
                  </a:moveTo>
                  <a:lnTo>
                    <a:pt x="59188" y="0"/>
                  </a:lnTo>
                </a:path>
              </a:pathLst>
            </a:custGeom>
            <a:ln w="9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7">
              <a:extLst>
                <a:ext uri="{FF2B5EF4-FFF2-40B4-BE49-F238E27FC236}">
                  <a16:creationId xmlns:a16="http://schemas.microsoft.com/office/drawing/2014/main" id="{B42CB1F4-ED19-4518-BC1F-1FFA03DEB62B}"/>
                </a:ext>
              </a:extLst>
            </p:cNvPr>
            <p:cNvSpPr/>
            <p:nvPr/>
          </p:nvSpPr>
          <p:spPr>
            <a:xfrm>
              <a:off x="3210569" y="2169302"/>
              <a:ext cx="1973580" cy="0"/>
            </a:xfrm>
            <a:custGeom>
              <a:avLst/>
              <a:gdLst/>
              <a:ahLst/>
              <a:cxnLst/>
              <a:rect l="l" t="t" r="r" b="b"/>
              <a:pathLst>
                <a:path w="1973579">
                  <a:moveTo>
                    <a:pt x="1972951" y="0"/>
                  </a:moveTo>
                  <a:lnTo>
                    <a:pt x="0" y="0"/>
                  </a:lnTo>
                </a:path>
              </a:pathLst>
            </a:custGeom>
            <a:ln w="9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8">
              <a:extLst>
                <a:ext uri="{FF2B5EF4-FFF2-40B4-BE49-F238E27FC236}">
                  <a16:creationId xmlns:a16="http://schemas.microsoft.com/office/drawing/2014/main" id="{80619C5B-D64B-4F17-9670-41684A81FE29}"/>
                </a:ext>
              </a:extLst>
            </p:cNvPr>
            <p:cNvSpPr/>
            <p:nvPr/>
          </p:nvSpPr>
          <p:spPr>
            <a:xfrm>
              <a:off x="3210569" y="2169303"/>
              <a:ext cx="0" cy="837565"/>
            </a:xfrm>
            <a:custGeom>
              <a:avLst/>
              <a:gdLst/>
              <a:ahLst/>
              <a:cxnLst/>
              <a:rect l="l" t="t" r="r" b="b"/>
              <a:pathLst>
                <a:path h="837564">
                  <a:moveTo>
                    <a:pt x="0" y="0"/>
                  </a:moveTo>
                  <a:lnTo>
                    <a:pt x="0" y="837540"/>
                  </a:lnTo>
                </a:path>
              </a:pathLst>
            </a:custGeom>
            <a:ln w="9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9">
              <a:extLst>
                <a:ext uri="{FF2B5EF4-FFF2-40B4-BE49-F238E27FC236}">
                  <a16:creationId xmlns:a16="http://schemas.microsoft.com/office/drawing/2014/main" id="{F0821A04-40D5-4E2B-9B91-2B5E17C693A6}"/>
                </a:ext>
              </a:extLst>
            </p:cNvPr>
            <p:cNvSpPr/>
            <p:nvPr/>
          </p:nvSpPr>
          <p:spPr>
            <a:xfrm>
              <a:off x="3151380" y="2859043"/>
              <a:ext cx="59690" cy="147955"/>
            </a:xfrm>
            <a:custGeom>
              <a:avLst/>
              <a:gdLst/>
              <a:ahLst/>
              <a:cxnLst/>
              <a:rect l="l" t="t" r="r" b="b"/>
              <a:pathLst>
                <a:path w="59689" h="147955">
                  <a:moveTo>
                    <a:pt x="59188" y="147801"/>
                  </a:moveTo>
                  <a:lnTo>
                    <a:pt x="0" y="0"/>
                  </a:lnTo>
                </a:path>
              </a:pathLst>
            </a:custGeom>
            <a:ln w="9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0">
              <a:extLst>
                <a:ext uri="{FF2B5EF4-FFF2-40B4-BE49-F238E27FC236}">
                  <a16:creationId xmlns:a16="http://schemas.microsoft.com/office/drawing/2014/main" id="{9ECF1B33-7F05-4F8D-B51C-60F0FC594CF4}"/>
                </a:ext>
              </a:extLst>
            </p:cNvPr>
            <p:cNvSpPr/>
            <p:nvPr/>
          </p:nvSpPr>
          <p:spPr>
            <a:xfrm>
              <a:off x="3210569" y="2859043"/>
              <a:ext cx="59690" cy="147955"/>
            </a:xfrm>
            <a:custGeom>
              <a:avLst/>
              <a:gdLst/>
              <a:ahLst/>
              <a:cxnLst/>
              <a:rect l="l" t="t" r="r" b="b"/>
              <a:pathLst>
                <a:path w="59689" h="147955">
                  <a:moveTo>
                    <a:pt x="0" y="147801"/>
                  </a:moveTo>
                  <a:lnTo>
                    <a:pt x="59188" y="0"/>
                  </a:lnTo>
                </a:path>
              </a:pathLst>
            </a:custGeom>
            <a:ln w="9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1">
              <a:extLst>
                <a:ext uri="{FF2B5EF4-FFF2-40B4-BE49-F238E27FC236}">
                  <a16:creationId xmlns:a16="http://schemas.microsoft.com/office/drawing/2014/main" id="{BE2DC2C0-22AA-47B0-BE78-D3C961074320}"/>
                </a:ext>
              </a:extLst>
            </p:cNvPr>
            <p:cNvSpPr/>
            <p:nvPr/>
          </p:nvSpPr>
          <p:spPr>
            <a:xfrm>
              <a:off x="5913512" y="3696582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20">
                  <a:moveTo>
                    <a:pt x="0" y="0"/>
                  </a:moveTo>
                  <a:lnTo>
                    <a:pt x="0" y="502524"/>
                  </a:lnTo>
                </a:path>
              </a:pathLst>
            </a:custGeom>
            <a:ln w="9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2">
              <a:extLst>
                <a:ext uri="{FF2B5EF4-FFF2-40B4-BE49-F238E27FC236}">
                  <a16:creationId xmlns:a16="http://schemas.microsoft.com/office/drawing/2014/main" id="{08807F15-BDAD-4142-AD7A-0A7ACD4C87DD}"/>
                </a:ext>
              </a:extLst>
            </p:cNvPr>
            <p:cNvSpPr/>
            <p:nvPr/>
          </p:nvSpPr>
          <p:spPr>
            <a:xfrm>
              <a:off x="5854324" y="4051307"/>
              <a:ext cx="59690" cy="147955"/>
            </a:xfrm>
            <a:custGeom>
              <a:avLst/>
              <a:gdLst/>
              <a:ahLst/>
              <a:cxnLst/>
              <a:rect l="l" t="t" r="r" b="b"/>
              <a:pathLst>
                <a:path w="59689" h="147954">
                  <a:moveTo>
                    <a:pt x="59188" y="147801"/>
                  </a:moveTo>
                  <a:lnTo>
                    <a:pt x="0" y="0"/>
                  </a:lnTo>
                </a:path>
              </a:pathLst>
            </a:custGeom>
            <a:ln w="9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3">
              <a:extLst>
                <a:ext uri="{FF2B5EF4-FFF2-40B4-BE49-F238E27FC236}">
                  <a16:creationId xmlns:a16="http://schemas.microsoft.com/office/drawing/2014/main" id="{0360B71D-5BF3-4F6D-A2A7-D29EB858BEFF}"/>
                </a:ext>
              </a:extLst>
            </p:cNvPr>
            <p:cNvSpPr/>
            <p:nvPr/>
          </p:nvSpPr>
          <p:spPr>
            <a:xfrm>
              <a:off x="5913512" y="4051307"/>
              <a:ext cx="59690" cy="147955"/>
            </a:xfrm>
            <a:custGeom>
              <a:avLst/>
              <a:gdLst/>
              <a:ahLst/>
              <a:cxnLst/>
              <a:rect l="l" t="t" r="r" b="b"/>
              <a:pathLst>
                <a:path w="59689" h="147954">
                  <a:moveTo>
                    <a:pt x="0" y="147801"/>
                  </a:moveTo>
                  <a:lnTo>
                    <a:pt x="59188" y="0"/>
                  </a:lnTo>
                </a:path>
              </a:pathLst>
            </a:custGeom>
            <a:ln w="9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4">
              <a:extLst>
                <a:ext uri="{FF2B5EF4-FFF2-40B4-BE49-F238E27FC236}">
                  <a16:creationId xmlns:a16="http://schemas.microsoft.com/office/drawing/2014/main" id="{47E1BDAF-7209-4442-80B8-C2D8686E97D1}"/>
                </a:ext>
              </a:extLst>
            </p:cNvPr>
            <p:cNvSpPr/>
            <p:nvPr/>
          </p:nvSpPr>
          <p:spPr>
            <a:xfrm>
              <a:off x="6791477" y="3361566"/>
              <a:ext cx="375285" cy="0"/>
            </a:xfrm>
            <a:custGeom>
              <a:avLst/>
              <a:gdLst/>
              <a:ahLst/>
              <a:cxnLst/>
              <a:rect l="l" t="t" r="r" b="b"/>
              <a:pathLst>
                <a:path w="375285">
                  <a:moveTo>
                    <a:pt x="374860" y="0"/>
                  </a:moveTo>
                  <a:lnTo>
                    <a:pt x="0" y="0"/>
                  </a:lnTo>
                </a:path>
              </a:pathLst>
            </a:custGeom>
            <a:ln w="9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5">
              <a:extLst>
                <a:ext uri="{FF2B5EF4-FFF2-40B4-BE49-F238E27FC236}">
                  <a16:creationId xmlns:a16="http://schemas.microsoft.com/office/drawing/2014/main" id="{86B5D476-94BA-4E36-B617-F95564987DD5}"/>
                </a:ext>
              </a:extLst>
            </p:cNvPr>
            <p:cNvSpPr/>
            <p:nvPr/>
          </p:nvSpPr>
          <p:spPr>
            <a:xfrm>
              <a:off x="6791476" y="3361567"/>
              <a:ext cx="0" cy="1172845"/>
            </a:xfrm>
            <a:custGeom>
              <a:avLst/>
              <a:gdLst/>
              <a:ahLst/>
              <a:cxnLst/>
              <a:rect l="l" t="t" r="r" b="b"/>
              <a:pathLst>
                <a:path h="1172845">
                  <a:moveTo>
                    <a:pt x="0" y="0"/>
                  </a:moveTo>
                  <a:lnTo>
                    <a:pt x="0" y="1172557"/>
                  </a:lnTo>
                </a:path>
              </a:pathLst>
            </a:custGeom>
            <a:ln w="9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6">
              <a:extLst>
                <a:ext uri="{FF2B5EF4-FFF2-40B4-BE49-F238E27FC236}">
                  <a16:creationId xmlns:a16="http://schemas.microsoft.com/office/drawing/2014/main" id="{1647D262-929B-4757-956C-EA8C1F9B1C3F}"/>
                </a:ext>
              </a:extLst>
            </p:cNvPr>
            <p:cNvSpPr/>
            <p:nvPr/>
          </p:nvSpPr>
          <p:spPr>
            <a:xfrm>
              <a:off x="6406750" y="4534123"/>
              <a:ext cx="384810" cy="0"/>
            </a:xfrm>
            <a:custGeom>
              <a:avLst/>
              <a:gdLst/>
              <a:ahLst/>
              <a:cxnLst/>
              <a:rect l="l" t="t" r="r" b="b"/>
              <a:pathLst>
                <a:path w="384810">
                  <a:moveTo>
                    <a:pt x="384725" y="0"/>
                  </a:moveTo>
                  <a:lnTo>
                    <a:pt x="0" y="0"/>
                  </a:lnTo>
                </a:path>
              </a:pathLst>
            </a:custGeom>
            <a:ln w="9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7">
              <a:extLst>
                <a:ext uri="{FF2B5EF4-FFF2-40B4-BE49-F238E27FC236}">
                  <a16:creationId xmlns:a16="http://schemas.microsoft.com/office/drawing/2014/main" id="{419DF4F3-B1E7-456B-8CE9-9DD763EEF671}"/>
                </a:ext>
              </a:extLst>
            </p:cNvPr>
            <p:cNvSpPr/>
            <p:nvPr/>
          </p:nvSpPr>
          <p:spPr>
            <a:xfrm>
              <a:off x="6406750" y="4475003"/>
              <a:ext cx="148590" cy="59690"/>
            </a:xfrm>
            <a:custGeom>
              <a:avLst/>
              <a:gdLst/>
              <a:ahLst/>
              <a:cxnLst/>
              <a:rect l="l" t="t" r="r" b="b"/>
              <a:pathLst>
                <a:path w="148589" h="59689">
                  <a:moveTo>
                    <a:pt x="0" y="59120"/>
                  </a:moveTo>
                  <a:lnTo>
                    <a:pt x="147971" y="0"/>
                  </a:lnTo>
                </a:path>
              </a:pathLst>
            </a:custGeom>
            <a:ln w="98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8">
              <a:extLst>
                <a:ext uri="{FF2B5EF4-FFF2-40B4-BE49-F238E27FC236}">
                  <a16:creationId xmlns:a16="http://schemas.microsoft.com/office/drawing/2014/main" id="{7A28ABE3-4E08-4959-A937-F48094D0D0AD}"/>
                </a:ext>
              </a:extLst>
            </p:cNvPr>
            <p:cNvSpPr/>
            <p:nvPr/>
          </p:nvSpPr>
          <p:spPr>
            <a:xfrm>
              <a:off x="6406750" y="4534123"/>
              <a:ext cx="148590" cy="59690"/>
            </a:xfrm>
            <a:custGeom>
              <a:avLst/>
              <a:gdLst/>
              <a:ahLst/>
              <a:cxnLst/>
              <a:rect l="l" t="t" r="r" b="b"/>
              <a:pathLst>
                <a:path w="148589" h="59689">
                  <a:moveTo>
                    <a:pt x="0" y="0"/>
                  </a:moveTo>
                  <a:lnTo>
                    <a:pt x="147971" y="59120"/>
                  </a:lnTo>
                </a:path>
              </a:pathLst>
            </a:custGeom>
            <a:ln w="98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9">
              <a:extLst>
                <a:ext uri="{FF2B5EF4-FFF2-40B4-BE49-F238E27FC236}">
                  <a16:creationId xmlns:a16="http://schemas.microsoft.com/office/drawing/2014/main" id="{4648656A-5443-4749-802F-7BF88F345A44}"/>
                </a:ext>
              </a:extLst>
            </p:cNvPr>
            <p:cNvSpPr/>
            <p:nvPr/>
          </p:nvSpPr>
          <p:spPr>
            <a:xfrm>
              <a:off x="7610250" y="1538684"/>
              <a:ext cx="0" cy="276225"/>
            </a:xfrm>
            <a:custGeom>
              <a:avLst/>
              <a:gdLst/>
              <a:ahLst/>
              <a:cxnLst/>
              <a:rect l="l" t="t" r="r" b="b"/>
              <a:pathLst>
                <a:path h="276225">
                  <a:moveTo>
                    <a:pt x="0" y="275895"/>
                  </a:moveTo>
                  <a:lnTo>
                    <a:pt x="0" y="0"/>
                  </a:lnTo>
                </a:path>
              </a:pathLst>
            </a:custGeom>
            <a:ln w="9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0">
              <a:extLst>
                <a:ext uri="{FF2B5EF4-FFF2-40B4-BE49-F238E27FC236}">
                  <a16:creationId xmlns:a16="http://schemas.microsoft.com/office/drawing/2014/main" id="{E513312F-E0BC-429D-9A34-D2A3365C6166}"/>
                </a:ext>
              </a:extLst>
            </p:cNvPr>
            <p:cNvSpPr/>
            <p:nvPr/>
          </p:nvSpPr>
          <p:spPr>
            <a:xfrm>
              <a:off x="2845573" y="1538683"/>
              <a:ext cx="4765040" cy="0"/>
            </a:xfrm>
            <a:custGeom>
              <a:avLst/>
              <a:gdLst/>
              <a:ahLst/>
              <a:cxnLst/>
              <a:rect l="l" t="t" r="r" b="b"/>
              <a:pathLst>
                <a:path w="4765040">
                  <a:moveTo>
                    <a:pt x="4764677" y="0"/>
                  </a:moveTo>
                  <a:lnTo>
                    <a:pt x="0" y="0"/>
                  </a:lnTo>
                </a:path>
              </a:pathLst>
            </a:custGeom>
            <a:ln w="9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1">
              <a:extLst>
                <a:ext uri="{FF2B5EF4-FFF2-40B4-BE49-F238E27FC236}">
                  <a16:creationId xmlns:a16="http://schemas.microsoft.com/office/drawing/2014/main" id="{792F9F8E-6D15-44E5-91C5-7B87C1D8C1C9}"/>
                </a:ext>
              </a:extLst>
            </p:cNvPr>
            <p:cNvSpPr/>
            <p:nvPr/>
          </p:nvSpPr>
          <p:spPr>
            <a:xfrm>
              <a:off x="2845573" y="1538684"/>
              <a:ext cx="0" cy="1468755"/>
            </a:xfrm>
            <a:custGeom>
              <a:avLst/>
              <a:gdLst/>
              <a:ahLst/>
              <a:cxnLst/>
              <a:rect l="l" t="t" r="r" b="b"/>
              <a:pathLst>
                <a:path h="1468755">
                  <a:moveTo>
                    <a:pt x="0" y="0"/>
                  </a:moveTo>
                  <a:lnTo>
                    <a:pt x="0" y="1468159"/>
                  </a:lnTo>
                </a:path>
              </a:pathLst>
            </a:custGeom>
            <a:ln w="9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2">
              <a:extLst>
                <a:ext uri="{FF2B5EF4-FFF2-40B4-BE49-F238E27FC236}">
                  <a16:creationId xmlns:a16="http://schemas.microsoft.com/office/drawing/2014/main" id="{7C255134-A57A-417C-953F-AE67CE4DDDEB}"/>
                </a:ext>
              </a:extLst>
            </p:cNvPr>
            <p:cNvSpPr/>
            <p:nvPr/>
          </p:nvSpPr>
          <p:spPr>
            <a:xfrm>
              <a:off x="2786384" y="2859043"/>
              <a:ext cx="59690" cy="147955"/>
            </a:xfrm>
            <a:custGeom>
              <a:avLst/>
              <a:gdLst/>
              <a:ahLst/>
              <a:cxnLst/>
              <a:rect l="l" t="t" r="r" b="b"/>
              <a:pathLst>
                <a:path w="59690" h="147955">
                  <a:moveTo>
                    <a:pt x="59188" y="147801"/>
                  </a:moveTo>
                  <a:lnTo>
                    <a:pt x="0" y="0"/>
                  </a:lnTo>
                </a:path>
              </a:pathLst>
            </a:custGeom>
            <a:ln w="9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3">
              <a:extLst>
                <a:ext uri="{FF2B5EF4-FFF2-40B4-BE49-F238E27FC236}">
                  <a16:creationId xmlns:a16="http://schemas.microsoft.com/office/drawing/2014/main" id="{5AB405E6-88A3-4E8A-9C64-7C94491BB975}"/>
                </a:ext>
              </a:extLst>
            </p:cNvPr>
            <p:cNvSpPr/>
            <p:nvPr/>
          </p:nvSpPr>
          <p:spPr>
            <a:xfrm>
              <a:off x="2845573" y="2859043"/>
              <a:ext cx="59690" cy="147955"/>
            </a:xfrm>
            <a:custGeom>
              <a:avLst/>
              <a:gdLst/>
              <a:ahLst/>
              <a:cxnLst/>
              <a:rect l="l" t="t" r="r" b="b"/>
              <a:pathLst>
                <a:path w="59690" h="147955">
                  <a:moveTo>
                    <a:pt x="0" y="147801"/>
                  </a:moveTo>
                  <a:lnTo>
                    <a:pt x="59188" y="0"/>
                  </a:lnTo>
                </a:path>
              </a:pathLst>
            </a:custGeom>
            <a:ln w="9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6518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>
            <a:extLst>
              <a:ext uri="{FF2B5EF4-FFF2-40B4-BE49-F238E27FC236}">
                <a16:creationId xmlns:a16="http://schemas.microsoft.com/office/drawing/2014/main" id="{D03FDA2B-F252-4379-BAD9-A37DCDDDC005}"/>
              </a:ext>
            </a:extLst>
          </p:cNvPr>
          <p:cNvGrpSpPr/>
          <p:nvPr/>
        </p:nvGrpSpPr>
        <p:grpSpPr>
          <a:xfrm>
            <a:off x="2360728" y="1126279"/>
            <a:ext cx="7459548" cy="5356442"/>
            <a:chOff x="2802154" y="1443252"/>
            <a:chExt cx="6576695" cy="4722495"/>
          </a:xfrm>
        </p:grpSpPr>
        <p:sp>
          <p:nvSpPr>
            <p:cNvPr id="4" name="object 2">
              <a:extLst>
                <a:ext uri="{FF2B5EF4-FFF2-40B4-BE49-F238E27FC236}">
                  <a16:creationId xmlns:a16="http://schemas.microsoft.com/office/drawing/2014/main" id="{E6A649A7-669C-49A8-AE27-39223020E928}"/>
                </a:ext>
              </a:extLst>
            </p:cNvPr>
            <p:cNvSpPr/>
            <p:nvPr/>
          </p:nvSpPr>
          <p:spPr>
            <a:xfrm>
              <a:off x="2802154" y="1443252"/>
              <a:ext cx="6576695" cy="4722495"/>
            </a:xfrm>
            <a:custGeom>
              <a:avLst/>
              <a:gdLst/>
              <a:ahLst/>
              <a:cxnLst/>
              <a:rect l="l" t="t" r="r" b="b"/>
              <a:pathLst>
                <a:path w="6576695" h="4722495">
                  <a:moveTo>
                    <a:pt x="0" y="0"/>
                  </a:moveTo>
                  <a:lnTo>
                    <a:pt x="0" y="4722287"/>
                  </a:lnTo>
                  <a:lnTo>
                    <a:pt x="6576509" y="4722287"/>
                  </a:lnTo>
                  <a:lnTo>
                    <a:pt x="6576509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F1BBF9B2-6BBA-4D45-9377-23199880D67D}"/>
                </a:ext>
              </a:extLst>
            </p:cNvPr>
            <p:cNvSpPr/>
            <p:nvPr/>
          </p:nvSpPr>
          <p:spPr>
            <a:xfrm>
              <a:off x="2802154" y="1443267"/>
              <a:ext cx="1487805" cy="212725"/>
            </a:xfrm>
            <a:custGeom>
              <a:avLst/>
              <a:gdLst/>
              <a:ahLst/>
              <a:cxnLst/>
              <a:rect l="l" t="t" r="r" b="b"/>
              <a:pathLst>
                <a:path w="1487805" h="212725">
                  <a:moveTo>
                    <a:pt x="1487538" y="0"/>
                  </a:moveTo>
                  <a:lnTo>
                    <a:pt x="0" y="0"/>
                  </a:lnTo>
                  <a:lnTo>
                    <a:pt x="0" y="212623"/>
                  </a:lnTo>
                  <a:lnTo>
                    <a:pt x="1342148" y="212623"/>
                  </a:lnTo>
                  <a:lnTo>
                    <a:pt x="1487538" y="55956"/>
                  </a:lnTo>
                  <a:lnTo>
                    <a:pt x="14875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3ED8EEE9-12EC-4E5F-9433-1FBBFE4B0FDA}"/>
                </a:ext>
              </a:extLst>
            </p:cNvPr>
            <p:cNvSpPr/>
            <p:nvPr/>
          </p:nvSpPr>
          <p:spPr>
            <a:xfrm>
              <a:off x="2802154" y="1443252"/>
              <a:ext cx="1487805" cy="212725"/>
            </a:xfrm>
            <a:custGeom>
              <a:avLst/>
              <a:gdLst/>
              <a:ahLst/>
              <a:cxnLst/>
              <a:rect l="l" t="t" r="r" b="b"/>
              <a:pathLst>
                <a:path w="1487805" h="212725">
                  <a:moveTo>
                    <a:pt x="0" y="212614"/>
                  </a:moveTo>
                  <a:lnTo>
                    <a:pt x="1342144" y="212614"/>
                  </a:lnTo>
                  <a:lnTo>
                    <a:pt x="1487543" y="55951"/>
                  </a:lnTo>
                  <a:lnTo>
                    <a:pt x="1487543" y="0"/>
                  </a:lnTo>
                  <a:lnTo>
                    <a:pt x="0" y="0"/>
                  </a:lnTo>
                  <a:lnTo>
                    <a:pt x="0" y="2126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836016D6-CA14-4EED-98A5-71D509F7E04D}"/>
                </a:ext>
              </a:extLst>
            </p:cNvPr>
            <p:cNvSpPr/>
            <p:nvPr/>
          </p:nvSpPr>
          <p:spPr>
            <a:xfrm>
              <a:off x="2858071" y="1477218"/>
              <a:ext cx="1266190" cy="123825"/>
            </a:xfrm>
            <a:custGeom>
              <a:avLst/>
              <a:gdLst/>
              <a:ahLst/>
              <a:cxnLst/>
              <a:rect l="l" t="t" r="r" b="b"/>
              <a:pathLst>
                <a:path w="1266189" h="123825">
                  <a:moveTo>
                    <a:pt x="0" y="123465"/>
                  </a:moveTo>
                  <a:lnTo>
                    <a:pt x="1266089" y="123465"/>
                  </a:lnTo>
                  <a:lnTo>
                    <a:pt x="1266089" y="0"/>
                  </a:lnTo>
                  <a:lnTo>
                    <a:pt x="0" y="0"/>
                  </a:lnTo>
                  <a:lnTo>
                    <a:pt x="0" y="123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D4A6CA82-6F62-45F9-AB81-14B0D93405D5}"/>
                </a:ext>
              </a:extLst>
            </p:cNvPr>
            <p:cNvSpPr txBox="1"/>
            <p:nvPr/>
          </p:nvSpPr>
          <p:spPr>
            <a:xfrm>
              <a:off x="2858076" y="1452857"/>
              <a:ext cx="1270000" cy="148117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spcBef>
                  <a:spcPts val="135"/>
                </a:spcBef>
              </a:pPr>
              <a:r>
                <a:rPr sz="850" b="1" spc="30" dirty="0">
                  <a:latin typeface="Arial"/>
                  <a:cs typeface="Arial"/>
                </a:rPr>
                <a:t>class</a:t>
              </a:r>
              <a:r>
                <a:rPr sz="850" b="1" spc="55" dirty="0">
                  <a:latin typeface="Arial"/>
                  <a:cs typeface="Arial"/>
                </a:rPr>
                <a:t> </a:t>
              </a:r>
              <a:r>
                <a:rPr sz="850" b="1" spc="25" dirty="0">
                  <a:latin typeface="Arial"/>
                  <a:cs typeface="Arial"/>
                </a:rPr>
                <a:t>rule_cache_brife</a:t>
              </a:r>
              <a:endParaRPr sz="850">
                <a:latin typeface="Arial"/>
                <a:cs typeface="Arial"/>
              </a:endParaRPr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DC6DE607-464C-4E4A-AED3-E11C02C0D403}"/>
                </a:ext>
              </a:extLst>
            </p:cNvPr>
            <p:cNvSpPr/>
            <p:nvPr/>
          </p:nvSpPr>
          <p:spPr>
            <a:xfrm>
              <a:off x="5754865" y="3401555"/>
              <a:ext cx="995680" cy="772160"/>
            </a:xfrm>
            <a:custGeom>
              <a:avLst/>
              <a:gdLst/>
              <a:ahLst/>
              <a:cxnLst/>
              <a:rect l="l" t="t" r="r" b="b"/>
              <a:pathLst>
                <a:path w="995679" h="772160">
                  <a:moveTo>
                    <a:pt x="967536" y="0"/>
                  </a:moveTo>
                  <a:lnTo>
                    <a:pt x="28041" y="0"/>
                  </a:lnTo>
                  <a:lnTo>
                    <a:pt x="17114" y="2201"/>
                  </a:lnTo>
                  <a:lnTo>
                    <a:pt x="8192" y="8207"/>
                  </a:lnTo>
                  <a:lnTo>
                    <a:pt x="2200" y="17059"/>
                  </a:lnTo>
                  <a:lnTo>
                    <a:pt x="0" y="27901"/>
                  </a:lnTo>
                  <a:lnTo>
                    <a:pt x="28" y="744219"/>
                  </a:lnTo>
                  <a:lnTo>
                    <a:pt x="2198" y="755003"/>
                  </a:lnTo>
                  <a:lnTo>
                    <a:pt x="8212" y="763933"/>
                  </a:lnTo>
                  <a:lnTo>
                    <a:pt x="17064" y="769923"/>
                  </a:lnTo>
                  <a:lnTo>
                    <a:pt x="27889" y="772121"/>
                  </a:lnTo>
                  <a:lnTo>
                    <a:pt x="967397" y="772121"/>
                  </a:lnTo>
                  <a:lnTo>
                    <a:pt x="978321" y="769921"/>
                  </a:lnTo>
                  <a:lnTo>
                    <a:pt x="987238" y="763916"/>
                  </a:lnTo>
                  <a:lnTo>
                    <a:pt x="993227" y="755062"/>
                  </a:lnTo>
                  <a:lnTo>
                    <a:pt x="995426" y="744219"/>
                  </a:lnTo>
                  <a:lnTo>
                    <a:pt x="995395" y="27901"/>
                  </a:lnTo>
                  <a:lnTo>
                    <a:pt x="993229" y="17123"/>
                  </a:lnTo>
                  <a:lnTo>
                    <a:pt x="987215" y="8188"/>
                  </a:lnTo>
                  <a:lnTo>
                    <a:pt x="978365" y="2198"/>
                  </a:lnTo>
                  <a:lnTo>
                    <a:pt x="967536" y="0"/>
                  </a:lnTo>
                  <a:close/>
                </a:path>
              </a:pathLst>
            </a:custGeom>
            <a:solidFill>
              <a:srgbClr val="CFD1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2F47E9C7-342A-4FDC-A97B-1FCF0BE41633}"/>
                </a:ext>
              </a:extLst>
            </p:cNvPr>
            <p:cNvSpPr/>
            <p:nvPr/>
          </p:nvSpPr>
          <p:spPr>
            <a:xfrm>
              <a:off x="5721312" y="3367990"/>
              <a:ext cx="995426" cy="7721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940F9587-C76E-47BA-BF26-188335FC5E3F}"/>
                </a:ext>
              </a:extLst>
            </p:cNvPr>
            <p:cNvSpPr/>
            <p:nvPr/>
          </p:nvSpPr>
          <p:spPr>
            <a:xfrm>
              <a:off x="5721318" y="3367975"/>
              <a:ext cx="995680" cy="772160"/>
            </a:xfrm>
            <a:custGeom>
              <a:avLst/>
              <a:gdLst/>
              <a:ahLst/>
              <a:cxnLst/>
              <a:rect l="l" t="t" r="r" b="b"/>
              <a:pathLst>
                <a:path w="995679" h="772160">
                  <a:moveTo>
                    <a:pt x="967537" y="0"/>
                  </a:moveTo>
                  <a:lnTo>
                    <a:pt x="978374" y="2200"/>
                  </a:lnTo>
                  <a:lnTo>
                    <a:pt x="987240" y="8206"/>
                  </a:lnTo>
                  <a:lnTo>
                    <a:pt x="993226" y="17121"/>
                  </a:lnTo>
                  <a:lnTo>
                    <a:pt x="995424" y="28050"/>
                  </a:lnTo>
                  <a:lnTo>
                    <a:pt x="995424" y="27901"/>
                  </a:lnTo>
                  <a:lnTo>
                    <a:pt x="995424" y="744077"/>
                  </a:lnTo>
                  <a:lnTo>
                    <a:pt x="995424" y="744226"/>
                  </a:lnTo>
                  <a:lnTo>
                    <a:pt x="993224" y="755069"/>
                  </a:lnTo>
                  <a:lnTo>
                    <a:pt x="987222" y="763940"/>
                  </a:lnTo>
                  <a:lnTo>
                    <a:pt x="978311" y="769929"/>
                  </a:lnTo>
                  <a:lnTo>
                    <a:pt x="967388" y="772127"/>
                  </a:lnTo>
                  <a:lnTo>
                    <a:pt x="967537" y="772127"/>
                  </a:lnTo>
                  <a:lnTo>
                    <a:pt x="28035" y="772127"/>
                  </a:lnTo>
                  <a:lnTo>
                    <a:pt x="27886" y="772127"/>
                  </a:lnTo>
                  <a:lnTo>
                    <a:pt x="17049" y="769926"/>
                  </a:lnTo>
                  <a:lnTo>
                    <a:pt x="8183" y="763921"/>
                  </a:lnTo>
                  <a:lnTo>
                    <a:pt x="2197" y="755006"/>
                  </a:lnTo>
                  <a:lnTo>
                    <a:pt x="0" y="744077"/>
                  </a:lnTo>
                  <a:lnTo>
                    <a:pt x="0" y="27901"/>
                  </a:lnTo>
                  <a:lnTo>
                    <a:pt x="2199" y="17058"/>
                  </a:lnTo>
                  <a:lnTo>
                    <a:pt x="8201" y="8187"/>
                  </a:lnTo>
                  <a:lnTo>
                    <a:pt x="17112" y="2198"/>
                  </a:lnTo>
                  <a:lnTo>
                    <a:pt x="28035" y="0"/>
                  </a:lnTo>
                  <a:lnTo>
                    <a:pt x="967537" y="0"/>
                  </a:lnTo>
                  <a:close/>
                </a:path>
              </a:pathLst>
            </a:custGeom>
            <a:ln w="11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9ED0DF9F-2DE6-432D-A232-2F1D2E971826}"/>
                </a:ext>
              </a:extLst>
            </p:cNvPr>
            <p:cNvSpPr txBox="1"/>
            <p:nvPr/>
          </p:nvSpPr>
          <p:spPr>
            <a:xfrm>
              <a:off x="5905491" y="3449647"/>
              <a:ext cx="664845" cy="148117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spcBef>
                  <a:spcPts val="135"/>
                </a:spcBef>
              </a:pPr>
              <a:r>
                <a:rPr sz="850" b="1" spc="-5" dirty="0">
                  <a:latin typeface="Arial"/>
                  <a:cs typeface="Arial"/>
                </a:rPr>
                <a:t>TEnv</a:t>
              </a:r>
              <a:r>
                <a:rPr sz="850" b="1" spc="-140" dirty="0">
                  <a:latin typeface="Arial"/>
                  <a:cs typeface="Arial"/>
                </a:rPr>
                <a:t> </a:t>
              </a:r>
              <a:r>
                <a:rPr sz="850" b="1" spc="35" dirty="0">
                  <a:latin typeface="Arial"/>
                  <a:cs typeface="Arial"/>
                </a:rPr>
                <a:t>Object</a:t>
              </a:r>
              <a:endParaRPr sz="850">
                <a:latin typeface="Arial"/>
                <a:cs typeface="Arial"/>
              </a:endParaRPr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B9575803-6E57-412F-BC30-1C91EDF43EF7}"/>
                </a:ext>
              </a:extLst>
            </p:cNvPr>
            <p:cNvSpPr/>
            <p:nvPr/>
          </p:nvSpPr>
          <p:spPr>
            <a:xfrm>
              <a:off x="5665393" y="5124843"/>
              <a:ext cx="1174750" cy="772160"/>
            </a:xfrm>
            <a:custGeom>
              <a:avLst/>
              <a:gdLst/>
              <a:ahLst/>
              <a:cxnLst/>
              <a:rect l="l" t="t" r="r" b="b"/>
              <a:pathLst>
                <a:path w="1174750" h="772160">
                  <a:moveTo>
                    <a:pt x="1146492" y="0"/>
                  </a:moveTo>
                  <a:lnTo>
                    <a:pt x="28041" y="0"/>
                  </a:lnTo>
                  <a:lnTo>
                    <a:pt x="17112" y="2198"/>
                  </a:lnTo>
                  <a:lnTo>
                    <a:pt x="8201" y="8193"/>
                  </a:lnTo>
                  <a:lnTo>
                    <a:pt x="2199" y="17086"/>
                  </a:lnTo>
                  <a:lnTo>
                    <a:pt x="0" y="27978"/>
                  </a:lnTo>
                  <a:lnTo>
                    <a:pt x="0" y="744155"/>
                  </a:lnTo>
                  <a:lnTo>
                    <a:pt x="2196" y="755047"/>
                  </a:lnTo>
                  <a:lnTo>
                    <a:pt x="8181" y="763939"/>
                  </a:lnTo>
                  <a:lnTo>
                    <a:pt x="17048" y="769933"/>
                  </a:lnTo>
                  <a:lnTo>
                    <a:pt x="27889" y="772130"/>
                  </a:lnTo>
                  <a:lnTo>
                    <a:pt x="1146340" y="772130"/>
                  </a:lnTo>
                  <a:lnTo>
                    <a:pt x="1157263" y="769933"/>
                  </a:lnTo>
                  <a:lnTo>
                    <a:pt x="1166175" y="763939"/>
                  </a:lnTo>
                  <a:lnTo>
                    <a:pt x="1172180" y="755047"/>
                  </a:lnTo>
                  <a:lnTo>
                    <a:pt x="1174381" y="744155"/>
                  </a:lnTo>
                  <a:lnTo>
                    <a:pt x="1174381" y="27978"/>
                  </a:lnTo>
                  <a:lnTo>
                    <a:pt x="1172183" y="17086"/>
                  </a:lnTo>
                  <a:lnTo>
                    <a:pt x="1166194" y="8193"/>
                  </a:lnTo>
                  <a:lnTo>
                    <a:pt x="1157327" y="2198"/>
                  </a:lnTo>
                  <a:lnTo>
                    <a:pt x="1146492" y="0"/>
                  </a:lnTo>
                  <a:close/>
                </a:path>
              </a:pathLst>
            </a:custGeom>
            <a:solidFill>
              <a:srgbClr val="CFD1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6B4C550F-02C5-49D3-9232-7AFD21556C44}"/>
                </a:ext>
              </a:extLst>
            </p:cNvPr>
            <p:cNvSpPr/>
            <p:nvPr/>
          </p:nvSpPr>
          <p:spPr>
            <a:xfrm>
              <a:off x="5631841" y="5091278"/>
              <a:ext cx="1174381" cy="772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5A56A722-5003-4764-B5B9-EF681893868D}"/>
                </a:ext>
              </a:extLst>
            </p:cNvPr>
            <p:cNvSpPr/>
            <p:nvPr/>
          </p:nvSpPr>
          <p:spPr>
            <a:xfrm>
              <a:off x="5631842" y="5091274"/>
              <a:ext cx="1174750" cy="772160"/>
            </a:xfrm>
            <a:custGeom>
              <a:avLst/>
              <a:gdLst/>
              <a:ahLst/>
              <a:cxnLst/>
              <a:rect l="l" t="t" r="r" b="b"/>
              <a:pathLst>
                <a:path w="1174750" h="772160">
                  <a:moveTo>
                    <a:pt x="1146489" y="0"/>
                  </a:moveTo>
                  <a:lnTo>
                    <a:pt x="1157327" y="2197"/>
                  </a:lnTo>
                  <a:lnTo>
                    <a:pt x="1166193" y="8191"/>
                  </a:lnTo>
                  <a:lnTo>
                    <a:pt x="1172179" y="17083"/>
                  </a:lnTo>
                  <a:lnTo>
                    <a:pt x="1174376" y="27975"/>
                  </a:lnTo>
                  <a:lnTo>
                    <a:pt x="1174376" y="744151"/>
                  </a:lnTo>
                  <a:lnTo>
                    <a:pt x="1172177" y="755044"/>
                  </a:lnTo>
                  <a:lnTo>
                    <a:pt x="1166174" y="763936"/>
                  </a:lnTo>
                  <a:lnTo>
                    <a:pt x="1157264" y="769930"/>
                  </a:lnTo>
                  <a:lnTo>
                    <a:pt x="1146340" y="772127"/>
                  </a:lnTo>
                  <a:lnTo>
                    <a:pt x="1146489" y="772127"/>
                  </a:lnTo>
                  <a:lnTo>
                    <a:pt x="28035" y="772127"/>
                  </a:lnTo>
                  <a:lnTo>
                    <a:pt x="27886" y="772127"/>
                  </a:lnTo>
                  <a:lnTo>
                    <a:pt x="17049" y="769930"/>
                  </a:lnTo>
                  <a:lnTo>
                    <a:pt x="8183" y="763936"/>
                  </a:lnTo>
                  <a:lnTo>
                    <a:pt x="2197" y="755044"/>
                  </a:lnTo>
                  <a:lnTo>
                    <a:pt x="0" y="744151"/>
                  </a:lnTo>
                  <a:lnTo>
                    <a:pt x="0" y="27975"/>
                  </a:lnTo>
                  <a:lnTo>
                    <a:pt x="2199" y="17083"/>
                  </a:lnTo>
                  <a:lnTo>
                    <a:pt x="8201" y="8191"/>
                  </a:lnTo>
                  <a:lnTo>
                    <a:pt x="17112" y="2197"/>
                  </a:lnTo>
                  <a:lnTo>
                    <a:pt x="28035" y="0"/>
                  </a:lnTo>
                  <a:lnTo>
                    <a:pt x="1146489" y="0"/>
                  </a:lnTo>
                  <a:close/>
                </a:path>
              </a:pathLst>
            </a:custGeom>
            <a:ln w="11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F755ED9F-2034-410B-AA14-C334D6596344}"/>
                </a:ext>
              </a:extLst>
            </p:cNvPr>
            <p:cNvSpPr txBox="1"/>
            <p:nvPr/>
          </p:nvSpPr>
          <p:spPr>
            <a:xfrm>
              <a:off x="5681502" y="5177049"/>
              <a:ext cx="1106805" cy="148117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spcBef>
                  <a:spcPts val="135"/>
                </a:spcBef>
              </a:pPr>
              <a:r>
                <a:rPr sz="850" b="1" spc="15" dirty="0">
                  <a:latin typeface="Arial"/>
                  <a:cs typeface="Arial"/>
                </a:rPr>
                <a:t>TMemTableManager</a:t>
              </a:r>
              <a:endParaRPr sz="850">
                <a:latin typeface="Arial"/>
                <a:cs typeface="Arial"/>
              </a:endParaRPr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373C7095-5ED6-4C94-A9A5-998183D32045}"/>
                </a:ext>
              </a:extLst>
            </p:cNvPr>
            <p:cNvSpPr/>
            <p:nvPr/>
          </p:nvSpPr>
          <p:spPr>
            <a:xfrm>
              <a:off x="3204794" y="3401555"/>
              <a:ext cx="1107440" cy="772160"/>
            </a:xfrm>
            <a:custGeom>
              <a:avLst/>
              <a:gdLst/>
              <a:ahLst/>
              <a:cxnLst/>
              <a:rect l="l" t="t" r="r" b="b"/>
              <a:pathLst>
                <a:path w="1107439" h="772160">
                  <a:moveTo>
                    <a:pt x="1079233" y="0"/>
                  </a:moveTo>
                  <a:lnTo>
                    <a:pt x="27965" y="0"/>
                  </a:lnTo>
                  <a:lnTo>
                    <a:pt x="17071" y="2201"/>
                  </a:lnTo>
                  <a:lnTo>
                    <a:pt x="8173" y="8207"/>
                  </a:lnTo>
                  <a:lnTo>
                    <a:pt x="2196" y="17059"/>
                  </a:lnTo>
                  <a:lnTo>
                    <a:pt x="0" y="27901"/>
                  </a:lnTo>
                  <a:lnTo>
                    <a:pt x="28" y="744219"/>
                  </a:lnTo>
                  <a:lnTo>
                    <a:pt x="2196" y="755003"/>
                  </a:lnTo>
                  <a:lnTo>
                    <a:pt x="8212" y="763933"/>
                  </a:lnTo>
                  <a:lnTo>
                    <a:pt x="17086" y="769923"/>
                  </a:lnTo>
                  <a:lnTo>
                    <a:pt x="27965" y="772121"/>
                  </a:lnTo>
                  <a:lnTo>
                    <a:pt x="1079233" y="772121"/>
                  </a:lnTo>
                  <a:lnTo>
                    <a:pt x="1090159" y="769921"/>
                  </a:lnTo>
                  <a:lnTo>
                    <a:pt x="1099080" y="763916"/>
                  </a:lnTo>
                  <a:lnTo>
                    <a:pt x="1105074" y="755062"/>
                  </a:lnTo>
                  <a:lnTo>
                    <a:pt x="1107274" y="744219"/>
                  </a:lnTo>
                  <a:lnTo>
                    <a:pt x="1107244" y="27901"/>
                  </a:lnTo>
                  <a:lnTo>
                    <a:pt x="1105074" y="17123"/>
                  </a:lnTo>
                  <a:lnTo>
                    <a:pt x="1099069" y="8207"/>
                  </a:lnTo>
                  <a:lnTo>
                    <a:pt x="1090144" y="2198"/>
                  </a:lnTo>
                  <a:lnTo>
                    <a:pt x="1079233" y="0"/>
                  </a:lnTo>
                  <a:close/>
                </a:path>
              </a:pathLst>
            </a:custGeom>
            <a:solidFill>
              <a:srgbClr val="CFD1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BD024531-2E53-406E-882F-A33E9F8E0CC8}"/>
                </a:ext>
              </a:extLst>
            </p:cNvPr>
            <p:cNvSpPr/>
            <p:nvPr/>
          </p:nvSpPr>
          <p:spPr>
            <a:xfrm>
              <a:off x="3171240" y="3367990"/>
              <a:ext cx="1107274" cy="7721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6D903973-9AC9-4721-85D8-77D5F66032EE}"/>
                </a:ext>
              </a:extLst>
            </p:cNvPr>
            <p:cNvSpPr/>
            <p:nvPr/>
          </p:nvSpPr>
          <p:spPr>
            <a:xfrm>
              <a:off x="3171243" y="3367975"/>
              <a:ext cx="1107440" cy="772160"/>
            </a:xfrm>
            <a:custGeom>
              <a:avLst/>
              <a:gdLst/>
              <a:ahLst/>
              <a:cxnLst/>
              <a:rect l="l" t="t" r="r" b="b"/>
              <a:pathLst>
                <a:path w="1107439" h="772160">
                  <a:moveTo>
                    <a:pt x="1079308" y="0"/>
                  </a:moveTo>
                  <a:lnTo>
                    <a:pt x="1090188" y="2200"/>
                  </a:lnTo>
                  <a:lnTo>
                    <a:pt x="1099076" y="8206"/>
                  </a:lnTo>
                  <a:lnTo>
                    <a:pt x="1105071" y="17121"/>
                  </a:lnTo>
                  <a:lnTo>
                    <a:pt x="1107269" y="28050"/>
                  </a:lnTo>
                  <a:lnTo>
                    <a:pt x="1107269" y="27901"/>
                  </a:lnTo>
                  <a:lnTo>
                    <a:pt x="1107269" y="744077"/>
                  </a:lnTo>
                  <a:lnTo>
                    <a:pt x="1107269" y="744226"/>
                  </a:lnTo>
                  <a:lnTo>
                    <a:pt x="1105071" y="755069"/>
                  </a:lnTo>
                  <a:lnTo>
                    <a:pt x="1099076" y="763940"/>
                  </a:lnTo>
                  <a:lnTo>
                    <a:pt x="1090188" y="769929"/>
                  </a:lnTo>
                  <a:lnTo>
                    <a:pt x="1079308" y="772127"/>
                  </a:lnTo>
                  <a:lnTo>
                    <a:pt x="27961" y="772127"/>
                  </a:lnTo>
                  <a:lnTo>
                    <a:pt x="17074" y="769926"/>
                  </a:lnTo>
                  <a:lnTo>
                    <a:pt x="8187" y="763921"/>
                  </a:lnTo>
                  <a:lnTo>
                    <a:pt x="2196" y="755006"/>
                  </a:lnTo>
                  <a:lnTo>
                    <a:pt x="0" y="744077"/>
                  </a:lnTo>
                  <a:lnTo>
                    <a:pt x="0" y="27901"/>
                  </a:lnTo>
                  <a:lnTo>
                    <a:pt x="2196" y="17058"/>
                  </a:lnTo>
                  <a:lnTo>
                    <a:pt x="8187" y="8187"/>
                  </a:lnTo>
                  <a:lnTo>
                    <a:pt x="17074" y="2198"/>
                  </a:lnTo>
                  <a:lnTo>
                    <a:pt x="27961" y="0"/>
                  </a:lnTo>
                  <a:lnTo>
                    <a:pt x="1079308" y="0"/>
                  </a:lnTo>
                  <a:close/>
                </a:path>
              </a:pathLst>
            </a:custGeom>
            <a:ln w="11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7683B076-F33B-40CF-9876-BC94B86B663A}"/>
                </a:ext>
              </a:extLst>
            </p:cNvPr>
            <p:cNvSpPr/>
            <p:nvPr/>
          </p:nvSpPr>
          <p:spPr>
            <a:xfrm>
              <a:off x="8159546" y="1834934"/>
              <a:ext cx="995680" cy="772160"/>
            </a:xfrm>
            <a:custGeom>
              <a:avLst/>
              <a:gdLst/>
              <a:ahLst/>
              <a:cxnLst/>
              <a:rect l="l" t="t" r="r" b="b"/>
              <a:pathLst>
                <a:path w="995679" h="772160">
                  <a:moveTo>
                    <a:pt x="967536" y="0"/>
                  </a:moveTo>
                  <a:lnTo>
                    <a:pt x="28041" y="0"/>
                  </a:lnTo>
                  <a:lnTo>
                    <a:pt x="17109" y="2199"/>
                  </a:lnTo>
                  <a:lnTo>
                    <a:pt x="8188" y="8201"/>
                  </a:lnTo>
                  <a:lnTo>
                    <a:pt x="2199" y="17048"/>
                  </a:lnTo>
                  <a:lnTo>
                    <a:pt x="0" y="27889"/>
                  </a:lnTo>
                  <a:lnTo>
                    <a:pt x="30" y="744220"/>
                  </a:lnTo>
                  <a:lnTo>
                    <a:pt x="2196" y="754998"/>
                  </a:lnTo>
                  <a:lnTo>
                    <a:pt x="8210" y="763933"/>
                  </a:lnTo>
                  <a:lnTo>
                    <a:pt x="17060" y="769923"/>
                  </a:lnTo>
                  <a:lnTo>
                    <a:pt x="27889" y="772121"/>
                  </a:lnTo>
                  <a:lnTo>
                    <a:pt x="967384" y="772121"/>
                  </a:lnTo>
                  <a:lnTo>
                    <a:pt x="978311" y="769920"/>
                  </a:lnTo>
                  <a:lnTo>
                    <a:pt x="987233" y="763914"/>
                  </a:lnTo>
                  <a:lnTo>
                    <a:pt x="993225" y="755062"/>
                  </a:lnTo>
                  <a:lnTo>
                    <a:pt x="995426" y="744220"/>
                  </a:lnTo>
                  <a:lnTo>
                    <a:pt x="995395" y="27889"/>
                  </a:lnTo>
                  <a:lnTo>
                    <a:pt x="993227" y="17112"/>
                  </a:lnTo>
                  <a:lnTo>
                    <a:pt x="987211" y="8181"/>
                  </a:lnTo>
                  <a:lnTo>
                    <a:pt x="978360" y="2196"/>
                  </a:lnTo>
                  <a:lnTo>
                    <a:pt x="967536" y="0"/>
                  </a:lnTo>
                  <a:close/>
                </a:path>
              </a:pathLst>
            </a:custGeom>
            <a:solidFill>
              <a:srgbClr val="CFD1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68403DF7-7D3D-4896-921C-F2C54EAD7F59}"/>
                </a:ext>
              </a:extLst>
            </p:cNvPr>
            <p:cNvSpPr/>
            <p:nvPr/>
          </p:nvSpPr>
          <p:spPr>
            <a:xfrm>
              <a:off x="8125993" y="1801356"/>
              <a:ext cx="995426" cy="7721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8651B5AF-7CB3-4FA2-9B40-73296C9CEAAC}"/>
                </a:ext>
              </a:extLst>
            </p:cNvPr>
            <p:cNvSpPr/>
            <p:nvPr/>
          </p:nvSpPr>
          <p:spPr>
            <a:xfrm>
              <a:off x="8125994" y="1801339"/>
              <a:ext cx="995680" cy="772160"/>
            </a:xfrm>
            <a:custGeom>
              <a:avLst/>
              <a:gdLst/>
              <a:ahLst/>
              <a:cxnLst/>
              <a:rect l="l" t="t" r="r" b="b"/>
              <a:pathLst>
                <a:path w="995679" h="772160">
                  <a:moveTo>
                    <a:pt x="967537" y="0"/>
                  </a:moveTo>
                  <a:lnTo>
                    <a:pt x="978374" y="2200"/>
                  </a:lnTo>
                  <a:lnTo>
                    <a:pt x="987240" y="8206"/>
                  </a:lnTo>
                  <a:lnTo>
                    <a:pt x="993226" y="17121"/>
                  </a:lnTo>
                  <a:lnTo>
                    <a:pt x="995424" y="28050"/>
                  </a:lnTo>
                  <a:lnTo>
                    <a:pt x="995424" y="27901"/>
                  </a:lnTo>
                  <a:lnTo>
                    <a:pt x="995424" y="744077"/>
                  </a:lnTo>
                  <a:lnTo>
                    <a:pt x="995424" y="744226"/>
                  </a:lnTo>
                  <a:lnTo>
                    <a:pt x="993224" y="755069"/>
                  </a:lnTo>
                  <a:lnTo>
                    <a:pt x="987222" y="763940"/>
                  </a:lnTo>
                  <a:lnTo>
                    <a:pt x="978311" y="769929"/>
                  </a:lnTo>
                  <a:lnTo>
                    <a:pt x="967388" y="772127"/>
                  </a:lnTo>
                  <a:lnTo>
                    <a:pt x="967537" y="772127"/>
                  </a:lnTo>
                  <a:lnTo>
                    <a:pt x="28035" y="772127"/>
                  </a:lnTo>
                  <a:lnTo>
                    <a:pt x="27886" y="772127"/>
                  </a:lnTo>
                  <a:lnTo>
                    <a:pt x="17049" y="769926"/>
                  </a:lnTo>
                  <a:lnTo>
                    <a:pt x="8183" y="763921"/>
                  </a:lnTo>
                  <a:lnTo>
                    <a:pt x="2197" y="755006"/>
                  </a:lnTo>
                  <a:lnTo>
                    <a:pt x="0" y="744077"/>
                  </a:lnTo>
                  <a:lnTo>
                    <a:pt x="0" y="27901"/>
                  </a:lnTo>
                  <a:lnTo>
                    <a:pt x="2199" y="17058"/>
                  </a:lnTo>
                  <a:lnTo>
                    <a:pt x="8201" y="8187"/>
                  </a:lnTo>
                  <a:lnTo>
                    <a:pt x="17112" y="2198"/>
                  </a:lnTo>
                  <a:lnTo>
                    <a:pt x="28035" y="0"/>
                  </a:lnTo>
                  <a:lnTo>
                    <a:pt x="967537" y="0"/>
                  </a:lnTo>
                  <a:close/>
                </a:path>
              </a:pathLst>
            </a:custGeom>
            <a:ln w="11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E4F2FE0B-351A-4197-8C3F-875573C3D1DE}"/>
                </a:ext>
              </a:extLst>
            </p:cNvPr>
            <p:cNvSpPr txBox="1"/>
            <p:nvPr/>
          </p:nvSpPr>
          <p:spPr>
            <a:xfrm>
              <a:off x="8168944" y="1879281"/>
              <a:ext cx="939800" cy="148117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spcBef>
                  <a:spcPts val="135"/>
                </a:spcBef>
              </a:pPr>
              <a:r>
                <a:rPr sz="850" b="1" spc="10" dirty="0">
                  <a:latin typeface="Arial"/>
                  <a:cs typeface="Arial"/>
                </a:rPr>
                <a:t>TPIDInfoManager</a:t>
              </a:r>
              <a:endParaRPr sz="850">
                <a:latin typeface="Arial"/>
                <a:cs typeface="Arial"/>
              </a:endParaRPr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3DD41E20-C864-4651-82D4-192D822A9197}"/>
                </a:ext>
              </a:extLst>
            </p:cNvPr>
            <p:cNvSpPr/>
            <p:nvPr/>
          </p:nvSpPr>
          <p:spPr>
            <a:xfrm>
              <a:off x="3193606" y="1834934"/>
              <a:ext cx="1129665" cy="772160"/>
            </a:xfrm>
            <a:custGeom>
              <a:avLst/>
              <a:gdLst/>
              <a:ahLst/>
              <a:cxnLst/>
              <a:rect l="l" t="t" r="r" b="b"/>
              <a:pathLst>
                <a:path w="1129664" h="772160">
                  <a:moveTo>
                    <a:pt x="1101610" y="0"/>
                  </a:moveTo>
                  <a:lnTo>
                    <a:pt x="27965" y="0"/>
                  </a:lnTo>
                  <a:lnTo>
                    <a:pt x="17077" y="2199"/>
                  </a:lnTo>
                  <a:lnTo>
                    <a:pt x="8178" y="8201"/>
                  </a:lnTo>
                  <a:lnTo>
                    <a:pt x="2197" y="17048"/>
                  </a:lnTo>
                  <a:lnTo>
                    <a:pt x="0" y="27889"/>
                  </a:lnTo>
                  <a:lnTo>
                    <a:pt x="30" y="744220"/>
                  </a:lnTo>
                  <a:lnTo>
                    <a:pt x="2197" y="754998"/>
                  </a:lnTo>
                  <a:lnTo>
                    <a:pt x="8191" y="763914"/>
                  </a:lnTo>
                  <a:lnTo>
                    <a:pt x="17092" y="769923"/>
                  </a:lnTo>
                  <a:lnTo>
                    <a:pt x="27965" y="772121"/>
                  </a:lnTo>
                  <a:lnTo>
                    <a:pt x="1101610" y="772121"/>
                  </a:lnTo>
                  <a:lnTo>
                    <a:pt x="1112535" y="769920"/>
                  </a:lnTo>
                  <a:lnTo>
                    <a:pt x="1121453" y="763914"/>
                  </a:lnTo>
                  <a:lnTo>
                    <a:pt x="1127440" y="755062"/>
                  </a:lnTo>
                  <a:lnTo>
                    <a:pt x="1129639" y="744220"/>
                  </a:lnTo>
                  <a:lnTo>
                    <a:pt x="1129608" y="27889"/>
                  </a:lnTo>
                  <a:lnTo>
                    <a:pt x="1127440" y="17112"/>
                  </a:lnTo>
                  <a:lnTo>
                    <a:pt x="1121440" y="8201"/>
                  </a:lnTo>
                  <a:lnTo>
                    <a:pt x="1112520" y="2196"/>
                  </a:lnTo>
                  <a:lnTo>
                    <a:pt x="1101610" y="0"/>
                  </a:lnTo>
                  <a:close/>
                </a:path>
              </a:pathLst>
            </a:custGeom>
            <a:solidFill>
              <a:srgbClr val="CFD1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58AD63C5-AA3F-4595-B061-EB3A46F6002E}"/>
                </a:ext>
              </a:extLst>
            </p:cNvPr>
            <p:cNvSpPr/>
            <p:nvPr/>
          </p:nvSpPr>
          <p:spPr>
            <a:xfrm>
              <a:off x="3160064" y="1801356"/>
              <a:ext cx="1129626" cy="7721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4A4FE398-8A91-4D51-BCBC-CFB67E51E0E1}"/>
                </a:ext>
              </a:extLst>
            </p:cNvPr>
            <p:cNvSpPr/>
            <p:nvPr/>
          </p:nvSpPr>
          <p:spPr>
            <a:xfrm>
              <a:off x="3160059" y="1801339"/>
              <a:ext cx="1129665" cy="772160"/>
            </a:xfrm>
            <a:custGeom>
              <a:avLst/>
              <a:gdLst/>
              <a:ahLst/>
              <a:cxnLst/>
              <a:rect l="l" t="t" r="r" b="b"/>
              <a:pathLst>
                <a:path w="1129664" h="772160">
                  <a:moveTo>
                    <a:pt x="1101602" y="0"/>
                  </a:moveTo>
                  <a:lnTo>
                    <a:pt x="1112526" y="2200"/>
                  </a:lnTo>
                  <a:lnTo>
                    <a:pt x="1121436" y="8206"/>
                  </a:lnTo>
                  <a:lnTo>
                    <a:pt x="1127438" y="17121"/>
                  </a:lnTo>
                  <a:lnTo>
                    <a:pt x="1129638" y="28050"/>
                  </a:lnTo>
                  <a:lnTo>
                    <a:pt x="1129638" y="27901"/>
                  </a:lnTo>
                  <a:lnTo>
                    <a:pt x="1129638" y="744077"/>
                  </a:lnTo>
                  <a:lnTo>
                    <a:pt x="1129638" y="744226"/>
                  </a:lnTo>
                  <a:lnTo>
                    <a:pt x="1127438" y="755069"/>
                  </a:lnTo>
                  <a:lnTo>
                    <a:pt x="1121436" y="763940"/>
                  </a:lnTo>
                  <a:lnTo>
                    <a:pt x="1112526" y="769929"/>
                  </a:lnTo>
                  <a:lnTo>
                    <a:pt x="1101602" y="772127"/>
                  </a:lnTo>
                  <a:lnTo>
                    <a:pt x="27961" y="772127"/>
                  </a:lnTo>
                  <a:lnTo>
                    <a:pt x="17074" y="769926"/>
                  </a:lnTo>
                  <a:lnTo>
                    <a:pt x="8187" y="763921"/>
                  </a:lnTo>
                  <a:lnTo>
                    <a:pt x="2196" y="755006"/>
                  </a:lnTo>
                  <a:lnTo>
                    <a:pt x="0" y="744077"/>
                  </a:lnTo>
                  <a:lnTo>
                    <a:pt x="0" y="27901"/>
                  </a:lnTo>
                  <a:lnTo>
                    <a:pt x="2196" y="17058"/>
                  </a:lnTo>
                  <a:lnTo>
                    <a:pt x="8187" y="8187"/>
                  </a:lnTo>
                  <a:lnTo>
                    <a:pt x="17074" y="2198"/>
                  </a:lnTo>
                  <a:lnTo>
                    <a:pt x="27961" y="0"/>
                  </a:lnTo>
                  <a:lnTo>
                    <a:pt x="1101602" y="0"/>
                  </a:lnTo>
                  <a:close/>
                </a:path>
              </a:pathLst>
            </a:custGeom>
            <a:ln w="11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6AC44A30-3110-46BD-A28A-7DD961BFD84B}"/>
                </a:ext>
              </a:extLst>
            </p:cNvPr>
            <p:cNvSpPr txBox="1"/>
            <p:nvPr/>
          </p:nvSpPr>
          <p:spPr>
            <a:xfrm>
              <a:off x="3194358" y="1879281"/>
              <a:ext cx="1075690" cy="148117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spcBef>
                  <a:spcPts val="135"/>
                </a:spcBef>
              </a:pPr>
              <a:r>
                <a:rPr sz="850" b="1" spc="15" dirty="0">
                  <a:latin typeface="Arial"/>
                  <a:cs typeface="Arial"/>
                </a:rPr>
                <a:t>TShareManagerInfo</a:t>
              </a:r>
              <a:endParaRPr sz="850">
                <a:latin typeface="Arial"/>
                <a:cs typeface="Arial"/>
              </a:endParaRPr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15811281-BD7E-44D6-B65E-507E63323E2C}"/>
                </a:ext>
              </a:extLst>
            </p:cNvPr>
            <p:cNvSpPr/>
            <p:nvPr/>
          </p:nvSpPr>
          <p:spPr>
            <a:xfrm>
              <a:off x="5430520" y="1834934"/>
              <a:ext cx="1644650" cy="772160"/>
            </a:xfrm>
            <a:custGeom>
              <a:avLst/>
              <a:gdLst/>
              <a:ahLst/>
              <a:cxnLst/>
              <a:rect l="l" t="t" r="r" b="b"/>
              <a:pathLst>
                <a:path w="1644650" h="772160">
                  <a:moveTo>
                    <a:pt x="1616240" y="0"/>
                  </a:moveTo>
                  <a:lnTo>
                    <a:pt x="28041" y="0"/>
                  </a:lnTo>
                  <a:lnTo>
                    <a:pt x="17109" y="2199"/>
                  </a:lnTo>
                  <a:lnTo>
                    <a:pt x="8188" y="8201"/>
                  </a:lnTo>
                  <a:lnTo>
                    <a:pt x="2199" y="17048"/>
                  </a:lnTo>
                  <a:lnTo>
                    <a:pt x="0" y="27889"/>
                  </a:lnTo>
                  <a:lnTo>
                    <a:pt x="30" y="744220"/>
                  </a:lnTo>
                  <a:lnTo>
                    <a:pt x="2196" y="754998"/>
                  </a:lnTo>
                  <a:lnTo>
                    <a:pt x="8210" y="763933"/>
                  </a:lnTo>
                  <a:lnTo>
                    <a:pt x="17060" y="769923"/>
                  </a:lnTo>
                  <a:lnTo>
                    <a:pt x="27889" y="772121"/>
                  </a:lnTo>
                  <a:lnTo>
                    <a:pt x="1616087" y="772121"/>
                  </a:lnTo>
                  <a:lnTo>
                    <a:pt x="1627014" y="769920"/>
                  </a:lnTo>
                  <a:lnTo>
                    <a:pt x="1635936" y="763914"/>
                  </a:lnTo>
                  <a:lnTo>
                    <a:pt x="1641928" y="755062"/>
                  </a:lnTo>
                  <a:lnTo>
                    <a:pt x="1644129" y="744220"/>
                  </a:lnTo>
                  <a:lnTo>
                    <a:pt x="1644098" y="27889"/>
                  </a:lnTo>
                  <a:lnTo>
                    <a:pt x="1641930" y="17112"/>
                  </a:lnTo>
                  <a:lnTo>
                    <a:pt x="1635914" y="8181"/>
                  </a:lnTo>
                  <a:lnTo>
                    <a:pt x="1627063" y="2196"/>
                  </a:lnTo>
                  <a:lnTo>
                    <a:pt x="1616240" y="0"/>
                  </a:lnTo>
                  <a:close/>
                </a:path>
              </a:pathLst>
            </a:custGeom>
            <a:solidFill>
              <a:srgbClr val="CFD1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F2DCFD79-C9BD-4BBC-85CF-FA12731A203E}"/>
                </a:ext>
              </a:extLst>
            </p:cNvPr>
            <p:cNvSpPr/>
            <p:nvPr/>
          </p:nvSpPr>
          <p:spPr>
            <a:xfrm>
              <a:off x="5396967" y="1801356"/>
              <a:ext cx="1644129" cy="77212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881EB6BF-CB71-4E9E-AD5F-D3C22564659A}"/>
                </a:ext>
              </a:extLst>
            </p:cNvPr>
            <p:cNvSpPr/>
            <p:nvPr/>
          </p:nvSpPr>
          <p:spPr>
            <a:xfrm>
              <a:off x="5396967" y="1801339"/>
              <a:ext cx="1644650" cy="772160"/>
            </a:xfrm>
            <a:custGeom>
              <a:avLst/>
              <a:gdLst/>
              <a:ahLst/>
              <a:cxnLst/>
              <a:rect l="l" t="t" r="r" b="b"/>
              <a:pathLst>
                <a:path w="1644650" h="772160">
                  <a:moveTo>
                    <a:pt x="1616240" y="0"/>
                  </a:moveTo>
                  <a:lnTo>
                    <a:pt x="1627078" y="2200"/>
                  </a:lnTo>
                  <a:lnTo>
                    <a:pt x="1635944" y="8206"/>
                  </a:lnTo>
                  <a:lnTo>
                    <a:pt x="1641930" y="17121"/>
                  </a:lnTo>
                  <a:lnTo>
                    <a:pt x="1644127" y="28050"/>
                  </a:lnTo>
                  <a:lnTo>
                    <a:pt x="1644127" y="27901"/>
                  </a:lnTo>
                  <a:lnTo>
                    <a:pt x="1644127" y="744077"/>
                  </a:lnTo>
                  <a:lnTo>
                    <a:pt x="1644127" y="744226"/>
                  </a:lnTo>
                  <a:lnTo>
                    <a:pt x="1641927" y="755069"/>
                  </a:lnTo>
                  <a:lnTo>
                    <a:pt x="1635925" y="763940"/>
                  </a:lnTo>
                  <a:lnTo>
                    <a:pt x="1627015" y="769929"/>
                  </a:lnTo>
                  <a:lnTo>
                    <a:pt x="1616091" y="772127"/>
                  </a:lnTo>
                  <a:lnTo>
                    <a:pt x="1616240" y="772127"/>
                  </a:lnTo>
                  <a:lnTo>
                    <a:pt x="28035" y="772127"/>
                  </a:lnTo>
                  <a:lnTo>
                    <a:pt x="27886" y="772127"/>
                  </a:lnTo>
                  <a:lnTo>
                    <a:pt x="17049" y="769926"/>
                  </a:lnTo>
                  <a:lnTo>
                    <a:pt x="8183" y="763921"/>
                  </a:lnTo>
                  <a:lnTo>
                    <a:pt x="2197" y="755006"/>
                  </a:lnTo>
                  <a:lnTo>
                    <a:pt x="0" y="744077"/>
                  </a:lnTo>
                  <a:lnTo>
                    <a:pt x="0" y="27901"/>
                  </a:lnTo>
                  <a:lnTo>
                    <a:pt x="2199" y="17058"/>
                  </a:lnTo>
                  <a:lnTo>
                    <a:pt x="8201" y="8187"/>
                  </a:lnTo>
                  <a:lnTo>
                    <a:pt x="17112" y="2198"/>
                  </a:lnTo>
                  <a:lnTo>
                    <a:pt x="28035" y="0"/>
                  </a:lnTo>
                  <a:lnTo>
                    <a:pt x="1616240" y="0"/>
                  </a:lnTo>
                  <a:close/>
                </a:path>
              </a:pathLst>
            </a:custGeom>
            <a:ln w="111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233E7F07-CECB-4928-A8DA-46E0B5573AB4}"/>
                </a:ext>
              </a:extLst>
            </p:cNvPr>
            <p:cNvSpPr txBox="1"/>
            <p:nvPr/>
          </p:nvSpPr>
          <p:spPr>
            <a:xfrm>
              <a:off x="5446179" y="1879281"/>
              <a:ext cx="1572260" cy="148117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spcBef>
                  <a:spcPts val="135"/>
                </a:spcBef>
              </a:pPr>
              <a:r>
                <a:rPr sz="850" b="1" spc="25" dirty="0">
                  <a:latin typeface="Arial"/>
                  <a:cs typeface="Arial"/>
                </a:rPr>
                <a:t>TShareMemTableManagerEx</a:t>
              </a:r>
              <a:endParaRPr sz="850">
                <a:latin typeface="Arial"/>
                <a:cs typeface="Arial"/>
              </a:endParaRPr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D473C95A-FC40-4B5E-823D-F602C90BFE24}"/>
                </a:ext>
              </a:extLst>
            </p:cNvPr>
            <p:cNvSpPr/>
            <p:nvPr/>
          </p:nvSpPr>
          <p:spPr>
            <a:xfrm>
              <a:off x="3260725" y="5169611"/>
              <a:ext cx="995680" cy="772160"/>
            </a:xfrm>
            <a:custGeom>
              <a:avLst/>
              <a:gdLst/>
              <a:ahLst/>
              <a:cxnLst/>
              <a:rect l="l" t="t" r="r" b="b"/>
              <a:pathLst>
                <a:path w="995680" h="772160">
                  <a:moveTo>
                    <a:pt x="967460" y="0"/>
                  </a:moveTo>
                  <a:lnTo>
                    <a:pt x="27952" y="0"/>
                  </a:lnTo>
                  <a:lnTo>
                    <a:pt x="17069" y="2198"/>
                  </a:lnTo>
                  <a:lnTo>
                    <a:pt x="8185" y="8193"/>
                  </a:lnTo>
                  <a:lnTo>
                    <a:pt x="2195" y="17086"/>
                  </a:lnTo>
                  <a:lnTo>
                    <a:pt x="0" y="27978"/>
                  </a:lnTo>
                  <a:lnTo>
                    <a:pt x="0" y="744147"/>
                  </a:lnTo>
                  <a:lnTo>
                    <a:pt x="2195" y="755040"/>
                  </a:lnTo>
                  <a:lnTo>
                    <a:pt x="8185" y="763932"/>
                  </a:lnTo>
                  <a:lnTo>
                    <a:pt x="17069" y="769925"/>
                  </a:lnTo>
                  <a:lnTo>
                    <a:pt x="27952" y="772123"/>
                  </a:lnTo>
                  <a:lnTo>
                    <a:pt x="967460" y="772123"/>
                  </a:lnTo>
                  <a:lnTo>
                    <a:pt x="978343" y="769925"/>
                  </a:lnTo>
                  <a:lnTo>
                    <a:pt x="987228" y="763932"/>
                  </a:lnTo>
                  <a:lnTo>
                    <a:pt x="993217" y="755040"/>
                  </a:lnTo>
                  <a:lnTo>
                    <a:pt x="995413" y="744147"/>
                  </a:lnTo>
                  <a:lnTo>
                    <a:pt x="995413" y="27978"/>
                  </a:lnTo>
                  <a:lnTo>
                    <a:pt x="993217" y="17086"/>
                  </a:lnTo>
                  <a:lnTo>
                    <a:pt x="987228" y="8193"/>
                  </a:lnTo>
                  <a:lnTo>
                    <a:pt x="978343" y="2198"/>
                  </a:lnTo>
                  <a:lnTo>
                    <a:pt x="967460" y="0"/>
                  </a:lnTo>
                  <a:close/>
                </a:path>
              </a:pathLst>
            </a:custGeom>
            <a:solidFill>
              <a:srgbClr val="CFD1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FD94FB93-DCD1-42FB-B65A-93315B596E8C}"/>
                </a:ext>
              </a:extLst>
            </p:cNvPr>
            <p:cNvSpPr/>
            <p:nvPr/>
          </p:nvSpPr>
          <p:spPr>
            <a:xfrm>
              <a:off x="3227172" y="5136046"/>
              <a:ext cx="995413" cy="7721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D0E790C0-EE1E-45B9-8075-F9B539EEA581}"/>
                </a:ext>
              </a:extLst>
            </p:cNvPr>
            <p:cNvSpPr/>
            <p:nvPr/>
          </p:nvSpPr>
          <p:spPr>
            <a:xfrm>
              <a:off x="3227166" y="5136035"/>
              <a:ext cx="995680" cy="772160"/>
            </a:xfrm>
            <a:custGeom>
              <a:avLst/>
              <a:gdLst/>
              <a:ahLst/>
              <a:cxnLst/>
              <a:rect l="l" t="t" r="r" b="b"/>
              <a:pathLst>
                <a:path w="995680" h="772160">
                  <a:moveTo>
                    <a:pt x="967462" y="0"/>
                  </a:moveTo>
                  <a:lnTo>
                    <a:pt x="978349" y="2197"/>
                  </a:lnTo>
                  <a:lnTo>
                    <a:pt x="987237" y="8191"/>
                  </a:lnTo>
                  <a:lnTo>
                    <a:pt x="993227" y="17083"/>
                  </a:lnTo>
                  <a:lnTo>
                    <a:pt x="995424" y="27975"/>
                  </a:lnTo>
                  <a:lnTo>
                    <a:pt x="995424" y="744151"/>
                  </a:lnTo>
                  <a:lnTo>
                    <a:pt x="993227" y="755044"/>
                  </a:lnTo>
                  <a:lnTo>
                    <a:pt x="987237" y="763936"/>
                  </a:lnTo>
                  <a:lnTo>
                    <a:pt x="978349" y="769930"/>
                  </a:lnTo>
                  <a:lnTo>
                    <a:pt x="967462" y="772127"/>
                  </a:lnTo>
                  <a:lnTo>
                    <a:pt x="27961" y="772127"/>
                  </a:lnTo>
                  <a:lnTo>
                    <a:pt x="17074" y="769930"/>
                  </a:lnTo>
                  <a:lnTo>
                    <a:pt x="8187" y="763936"/>
                  </a:lnTo>
                  <a:lnTo>
                    <a:pt x="2196" y="755044"/>
                  </a:lnTo>
                  <a:lnTo>
                    <a:pt x="0" y="744151"/>
                  </a:lnTo>
                  <a:lnTo>
                    <a:pt x="0" y="27975"/>
                  </a:lnTo>
                  <a:lnTo>
                    <a:pt x="2196" y="17083"/>
                  </a:lnTo>
                  <a:lnTo>
                    <a:pt x="8187" y="8191"/>
                  </a:lnTo>
                  <a:lnTo>
                    <a:pt x="17074" y="2197"/>
                  </a:lnTo>
                  <a:lnTo>
                    <a:pt x="27961" y="0"/>
                  </a:lnTo>
                  <a:lnTo>
                    <a:pt x="967462" y="0"/>
                  </a:lnTo>
                  <a:close/>
                </a:path>
              </a:pathLst>
            </a:custGeom>
            <a:ln w="11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70794086-E68F-4D70-8F86-80B728AED332}"/>
                </a:ext>
              </a:extLst>
            </p:cNvPr>
            <p:cNvSpPr txBox="1"/>
            <p:nvPr/>
          </p:nvSpPr>
          <p:spPr>
            <a:xfrm>
              <a:off x="3418422" y="5221810"/>
              <a:ext cx="622935" cy="148117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spcBef>
                  <a:spcPts val="135"/>
                </a:spcBef>
              </a:pPr>
              <a:r>
                <a:rPr sz="850" b="1" dirty="0">
                  <a:latin typeface="Arial"/>
                  <a:cs typeface="Arial"/>
                </a:rPr>
                <a:t>TMemTable</a:t>
              </a:r>
              <a:endParaRPr sz="850">
                <a:latin typeface="Arial"/>
                <a:cs typeface="Arial"/>
              </a:endParaRPr>
            </a:p>
          </p:txBody>
        </p:sp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623F1D62-5FED-41A6-B486-ECB4E9B76D1E}"/>
                </a:ext>
              </a:extLst>
            </p:cNvPr>
            <p:cNvSpPr/>
            <p:nvPr/>
          </p:nvSpPr>
          <p:spPr>
            <a:xfrm>
              <a:off x="8159546" y="3401555"/>
              <a:ext cx="995680" cy="772160"/>
            </a:xfrm>
            <a:custGeom>
              <a:avLst/>
              <a:gdLst/>
              <a:ahLst/>
              <a:cxnLst/>
              <a:rect l="l" t="t" r="r" b="b"/>
              <a:pathLst>
                <a:path w="995679" h="772160">
                  <a:moveTo>
                    <a:pt x="967536" y="0"/>
                  </a:moveTo>
                  <a:lnTo>
                    <a:pt x="28041" y="0"/>
                  </a:lnTo>
                  <a:lnTo>
                    <a:pt x="17109" y="2201"/>
                  </a:lnTo>
                  <a:lnTo>
                    <a:pt x="8188" y="8207"/>
                  </a:lnTo>
                  <a:lnTo>
                    <a:pt x="2199" y="17059"/>
                  </a:lnTo>
                  <a:lnTo>
                    <a:pt x="0" y="27901"/>
                  </a:lnTo>
                  <a:lnTo>
                    <a:pt x="28" y="744219"/>
                  </a:lnTo>
                  <a:lnTo>
                    <a:pt x="2196" y="755003"/>
                  </a:lnTo>
                  <a:lnTo>
                    <a:pt x="8207" y="763933"/>
                  </a:lnTo>
                  <a:lnTo>
                    <a:pt x="17059" y="769923"/>
                  </a:lnTo>
                  <a:lnTo>
                    <a:pt x="27889" y="772121"/>
                  </a:lnTo>
                  <a:lnTo>
                    <a:pt x="967384" y="772121"/>
                  </a:lnTo>
                  <a:lnTo>
                    <a:pt x="978311" y="769921"/>
                  </a:lnTo>
                  <a:lnTo>
                    <a:pt x="987232" y="763916"/>
                  </a:lnTo>
                  <a:lnTo>
                    <a:pt x="993225" y="755062"/>
                  </a:lnTo>
                  <a:lnTo>
                    <a:pt x="995426" y="744219"/>
                  </a:lnTo>
                  <a:lnTo>
                    <a:pt x="995395" y="27901"/>
                  </a:lnTo>
                  <a:lnTo>
                    <a:pt x="993227" y="17123"/>
                  </a:lnTo>
                  <a:lnTo>
                    <a:pt x="987211" y="8188"/>
                  </a:lnTo>
                  <a:lnTo>
                    <a:pt x="978360" y="2198"/>
                  </a:lnTo>
                  <a:lnTo>
                    <a:pt x="967536" y="0"/>
                  </a:lnTo>
                  <a:close/>
                </a:path>
              </a:pathLst>
            </a:custGeom>
            <a:solidFill>
              <a:srgbClr val="CFD1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130C78AA-1314-4CD9-8DD8-3162A659C4A6}"/>
                </a:ext>
              </a:extLst>
            </p:cNvPr>
            <p:cNvSpPr/>
            <p:nvPr/>
          </p:nvSpPr>
          <p:spPr>
            <a:xfrm>
              <a:off x="8125993" y="3367990"/>
              <a:ext cx="995426" cy="77212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0D271064-1906-4B9F-BE16-064A4DBD7F87}"/>
                </a:ext>
              </a:extLst>
            </p:cNvPr>
            <p:cNvSpPr/>
            <p:nvPr/>
          </p:nvSpPr>
          <p:spPr>
            <a:xfrm>
              <a:off x="8125994" y="3367975"/>
              <a:ext cx="995680" cy="772160"/>
            </a:xfrm>
            <a:custGeom>
              <a:avLst/>
              <a:gdLst/>
              <a:ahLst/>
              <a:cxnLst/>
              <a:rect l="l" t="t" r="r" b="b"/>
              <a:pathLst>
                <a:path w="995679" h="772160">
                  <a:moveTo>
                    <a:pt x="967537" y="0"/>
                  </a:moveTo>
                  <a:lnTo>
                    <a:pt x="978374" y="2200"/>
                  </a:lnTo>
                  <a:lnTo>
                    <a:pt x="987240" y="8206"/>
                  </a:lnTo>
                  <a:lnTo>
                    <a:pt x="993226" y="17121"/>
                  </a:lnTo>
                  <a:lnTo>
                    <a:pt x="995424" y="28050"/>
                  </a:lnTo>
                  <a:lnTo>
                    <a:pt x="995424" y="27901"/>
                  </a:lnTo>
                  <a:lnTo>
                    <a:pt x="995424" y="744077"/>
                  </a:lnTo>
                  <a:lnTo>
                    <a:pt x="995424" y="744226"/>
                  </a:lnTo>
                  <a:lnTo>
                    <a:pt x="993224" y="755069"/>
                  </a:lnTo>
                  <a:lnTo>
                    <a:pt x="987222" y="763940"/>
                  </a:lnTo>
                  <a:lnTo>
                    <a:pt x="978311" y="769929"/>
                  </a:lnTo>
                  <a:lnTo>
                    <a:pt x="967388" y="772127"/>
                  </a:lnTo>
                  <a:lnTo>
                    <a:pt x="967537" y="772127"/>
                  </a:lnTo>
                  <a:lnTo>
                    <a:pt x="28035" y="772127"/>
                  </a:lnTo>
                  <a:lnTo>
                    <a:pt x="27886" y="772127"/>
                  </a:lnTo>
                  <a:lnTo>
                    <a:pt x="17049" y="769926"/>
                  </a:lnTo>
                  <a:lnTo>
                    <a:pt x="8183" y="763921"/>
                  </a:lnTo>
                  <a:lnTo>
                    <a:pt x="2197" y="755006"/>
                  </a:lnTo>
                  <a:lnTo>
                    <a:pt x="0" y="744077"/>
                  </a:lnTo>
                  <a:lnTo>
                    <a:pt x="0" y="27901"/>
                  </a:lnTo>
                  <a:lnTo>
                    <a:pt x="2199" y="17058"/>
                  </a:lnTo>
                  <a:lnTo>
                    <a:pt x="8201" y="8187"/>
                  </a:lnTo>
                  <a:lnTo>
                    <a:pt x="17112" y="2198"/>
                  </a:lnTo>
                  <a:lnTo>
                    <a:pt x="28035" y="0"/>
                  </a:lnTo>
                  <a:lnTo>
                    <a:pt x="967537" y="0"/>
                  </a:lnTo>
                  <a:close/>
                </a:path>
              </a:pathLst>
            </a:custGeom>
            <a:ln w="11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AF117DA9-7976-4B88-AFB3-CB0E9036F8EE}"/>
                </a:ext>
              </a:extLst>
            </p:cNvPr>
            <p:cNvSpPr txBox="1"/>
            <p:nvPr/>
          </p:nvSpPr>
          <p:spPr>
            <a:xfrm>
              <a:off x="8236050" y="3449647"/>
              <a:ext cx="801370" cy="148117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spcBef>
                  <a:spcPts val="135"/>
                </a:spcBef>
              </a:pPr>
              <a:r>
                <a:rPr sz="850" b="1" spc="25" dirty="0">
                  <a:latin typeface="Arial"/>
                  <a:cs typeface="Arial"/>
                </a:rPr>
                <a:t>TShareMemEx</a:t>
              </a:r>
              <a:endParaRPr sz="850">
                <a:latin typeface="Arial"/>
                <a:cs typeface="Arial"/>
              </a:endParaRPr>
            </a:p>
          </p:txBody>
        </p:sp>
        <p:sp>
          <p:nvSpPr>
            <p:cNvPr id="40" name="object 38">
              <a:extLst>
                <a:ext uri="{FF2B5EF4-FFF2-40B4-BE49-F238E27FC236}">
                  <a16:creationId xmlns:a16="http://schemas.microsoft.com/office/drawing/2014/main" id="{5653457B-68CE-403C-AE86-EC286B5A3CA5}"/>
                </a:ext>
              </a:extLst>
            </p:cNvPr>
            <p:cNvSpPr/>
            <p:nvPr/>
          </p:nvSpPr>
          <p:spPr>
            <a:xfrm>
              <a:off x="8159546" y="5091277"/>
              <a:ext cx="995680" cy="772160"/>
            </a:xfrm>
            <a:custGeom>
              <a:avLst/>
              <a:gdLst/>
              <a:ahLst/>
              <a:cxnLst/>
              <a:rect l="l" t="t" r="r" b="b"/>
              <a:pathLst>
                <a:path w="995679" h="772160">
                  <a:moveTo>
                    <a:pt x="967536" y="0"/>
                  </a:moveTo>
                  <a:lnTo>
                    <a:pt x="28041" y="0"/>
                  </a:lnTo>
                  <a:lnTo>
                    <a:pt x="17112" y="2198"/>
                  </a:lnTo>
                  <a:lnTo>
                    <a:pt x="8201" y="8193"/>
                  </a:lnTo>
                  <a:lnTo>
                    <a:pt x="2199" y="17086"/>
                  </a:lnTo>
                  <a:lnTo>
                    <a:pt x="0" y="27978"/>
                  </a:lnTo>
                  <a:lnTo>
                    <a:pt x="0" y="744150"/>
                  </a:lnTo>
                  <a:lnTo>
                    <a:pt x="2196" y="755042"/>
                  </a:lnTo>
                  <a:lnTo>
                    <a:pt x="8181" y="763934"/>
                  </a:lnTo>
                  <a:lnTo>
                    <a:pt x="17048" y="769928"/>
                  </a:lnTo>
                  <a:lnTo>
                    <a:pt x="27889" y="772125"/>
                  </a:lnTo>
                  <a:lnTo>
                    <a:pt x="967384" y="772125"/>
                  </a:lnTo>
                  <a:lnTo>
                    <a:pt x="978307" y="769928"/>
                  </a:lnTo>
                  <a:lnTo>
                    <a:pt x="987220" y="763934"/>
                  </a:lnTo>
                  <a:lnTo>
                    <a:pt x="993225" y="755042"/>
                  </a:lnTo>
                  <a:lnTo>
                    <a:pt x="995426" y="744150"/>
                  </a:lnTo>
                  <a:lnTo>
                    <a:pt x="995426" y="27978"/>
                  </a:lnTo>
                  <a:lnTo>
                    <a:pt x="993227" y="17086"/>
                  </a:lnTo>
                  <a:lnTo>
                    <a:pt x="987239" y="8193"/>
                  </a:lnTo>
                  <a:lnTo>
                    <a:pt x="978372" y="2198"/>
                  </a:lnTo>
                  <a:lnTo>
                    <a:pt x="967536" y="0"/>
                  </a:lnTo>
                  <a:close/>
                </a:path>
              </a:pathLst>
            </a:custGeom>
            <a:solidFill>
              <a:srgbClr val="CFD1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9">
              <a:extLst>
                <a:ext uri="{FF2B5EF4-FFF2-40B4-BE49-F238E27FC236}">
                  <a16:creationId xmlns:a16="http://schemas.microsoft.com/office/drawing/2014/main" id="{4828485B-C5BA-4294-9754-37BDB6967EC5}"/>
                </a:ext>
              </a:extLst>
            </p:cNvPr>
            <p:cNvSpPr/>
            <p:nvPr/>
          </p:nvSpPr>
          <p:spPr>
            <a:xfrm>
              <a:off x="8125993" y="5057712"/>
              <a:ext cx="995426" cy="77212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C4290D81-4F3B-4F87-945C-1CC880BDDE89}"/>
                </a:ext>
              </a:extLst>
            </p:cNvPr>
            <p:cNvSpPr/>
            <p:nvPr/>
          </p:nvSpPr>
          <p:spPr>
            <a:xfrm>
              <a:off x="8125994" y="5057703"/>
              <a:ext cx="995680" cy="772160"/>
            </a:xfrm>
            <a:custGeom>
              <a:avLst/>
              <a:gdLst/>
              <a:ahLst/>
              <a:cxnLst/>
              <a:rect l="l" t="t" r="r" b="b"/>
              <a:pathLst>
                <a:path w="995679" h="772160">
                  <a:moveTo>
                    <a:pt x="967537" y="0"/>
                  </a:moveTo>
                  <a:lnTo>
                    <a:pt x="978374" y="2197"/>
                  </a:lnTo>
                  <a:lnTo>
                    <a:pt x="987240" y="8191"/>
                  </a:lnTo>
                  <a:lnTo>
                    <a:pt x="993226" y="17083"/>
                  </a:lnTo>
                  <a:lnTo>
                    <a:pt x="995424" y="27975"/>
                  </a:lnTo>
                  <a:lnTo>
                    <a:pt x="995424" y="744151"/>
                  </a:lnTo>
                  <a:lnTo>
                    <a:pt x="993224" y="755044"/>
                  </a:lnTo>
                  <a:lnTo>
                    <a:pt x="987222" y="763936"/>
                  </a:lnTo>
                  <a:lnTo>
                    <a:pt x="978311" y="769930"/>
                  </a:lnTo>
                  <a:lnTo>
                    <a:pt x="967388" y="772127"/>
                  </a:lnTo>
                  <a:lnTo>
                    <a:pt x="967537" y="772127"/>
                  </a:lnTo>
                  <a:lnTo>
                    <a:pt x="28035" y="772127"/>
                  </a:lnTo>
                  <a:lnTo>
                    <a:pt x="27886" y="772127"/>
                  </a:lnTo>
                  <a:lnTo>
                    <a:pt x="17049" y="769930"/>
                  </a:lnTo>
                  <a:lnTo>
                    <a:pt x="8183" y="763936"/>
                  </a:lnTo>
                  <a:lnTo>
                    <a:pt x="2197" y="755044"/>
                  </a:lnTo>
                  <a:lnTo>
                    <a:pt x="0" y="744151"/>
                  </a:lnTo>
                  <a:lnTo>
                    <a:pt x="0" y="27975"/>
                  </a:lnTo>
                  <a:lnTo>
                    <a:pt x="2199" y="17083"/>
                  </a:lnTo>
                  <a:lnTo>
                    <a:pt x="8201" y="8191"/>
                  </a:lnTo>
                  <a:lnTo>
                    <a:pt x="17112" y="2197"/>
                  </a:lnTo>
                  <a:lnTo>
                    <a:pt x="28035" y="0"/>
                  </a:lnTo>
                  <a:lnTo>
                    <a:pt x="967537" y="0"/>
                  </a:lnTo>
                  <a:close/>
                </a:path>
              </a:pathLst>
            </a:custGeom>
            <a:ln w="11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70D59974-0FF1-424E-AEBB-4841D88F692C}"/>
                </a:ext>
              </a:extLst>
            </p:cNvPr>
            <p:cNvSpPr txBox="1"/>
            <p:nvPr/>
          </p:nvSpPr>
          <p:spPr>
            <a:xfrm>
              <a:off x="8191313" y="5143478"/>
              <a:ext cx="902335" cy="148117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spcBef>
                  <a:spcPts val="135"/>
                </a:spcBef>
              </a:pPr>
              <a:r>
                <a:rPr sz="850" b="1" spc="5" dirty="0">
                  <a:latin typeface="Arial"/>
                  <a:cs typeface="Arial"/>
                </a:rPr>
                <a:t>TRuleMgrEngine</a:t>
              </a:r>
              <a:endParaRPr sz="850">
                <a:latin typeface="Arial"/>
                <a:cs typeface="Arial"/>
              </a:endParaRPr>
            </a:p>
          </p:txBody>
        </p:sp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C41D109B-0785-4E02-8D0D-FF3CE60A0D14}"/>
                </a:ext>
              </a:extLst>
            </p:cNvPr>
            <p:cNvSpPr/>
            <p:nvPr/>
          </p:nvSpPr>
          <p:spPr>
            <a:xfrm>
              <a:off x="6727927" y="4106532"/>
              <a:ext cx="1398270" cy="984885"/>
            </a:xfrm>
            <a:custGeom>
              <a:avLst/>
              <a:gdLst/>
              <a:ahLst/>
              <a:cxnLst/>
              <a:rect l="l" t="t" r="r" b="b"/>
              <a:pathLst>
                <a:path w="1398270" h="984885">
                  <a:moveTo>
                    <a:pt x="1398067" y="984742"/>
                  </a:moveTo>
                  <a:lnTo>
                    <a:pt x="0" y="0"/>
                  </a:lnTo>
                </a:path>
              </a:pathLst>
            </a:custGeom>
            <a:ln w="11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3">
              <a:extLst>
                <a:ext uri="{FF2B5EF4-FFF2-40B4-BE49-F238E27FC236}">
                  <a16:creationId xmlns:a16="http://schemas.microsoft.com/office/drawing/2014/main" id="{55AA52D1-FD64-4190-8949-E5847CA054C7}"/>
                </a:ext>
              </a:extLst>
            </p:cNvPr>
            <p:cNvSpPr/>
            <p:nvPr/>
          </p:nvSpPr>
          <p:spPr>
            <a:xfrm>
              <a:off x="6722334" y="4100939"/>
              <a:ext cx="201325" cy="1678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4">
              <a:extLst>
                <a:ext uri="{FF2B5EF4-FFF2-40B4-BE49-F238E27FC236}">
                  <a16:creationId xmlns:a16="http://schemas.microsoft.com/office/drawing/2014/main" id="{F4869947-3B38-4B04-8023-8AA41E96E1E7}"/>
                </a:ext>
              </a:extLst>
            </p:cNvPr>
            <p:cNvSpPr/>
            <p:nvPr/>
          </p:nvSpPr>
          <p:spPr>
            <a:xfrm>
              <a:off x="4233775" y="4106532"/>
              <a:ext cx="1487805" cy="1063625"/>
            </a:xfrm>
            <a:custGeom>
              <a:avLst/>
              <a:gdLst/>
              <a:ahLst/>
              <a:cxnLst/>
              <a:rect l="l" t="t" r="r" b="b"/>
              <a:pathLst>
                <a:path w="1487804" h="1063625">
                  <a:moveTo>
                    <a:pt x="0" y="1063074"/>
                  </a:moveTo>
                  <a:lnTo>
                    <a:pt x="1487543" y="0"/>
                  </a:lnTo>
                </a:path>
              </a:pathLst>
            </a:custGeom>
            <a:ln w="11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5">
              <a:extLst>
                <a:ext uri="{FF2B5EF4-FFF2-40B4-BE49-F238E27FC236}">
                  <a16:creationId xmlns:a16="http://schemas.microsoft.com/office/drawing/2014/main" id="{3C26CA17-3ABF-4563-8D6D-90AA3AD71676}"/>
                </a:ext>
              </a:extLst>
            </p:cNvPr>
            <p:cNvSpPr/>
            <p:nvPr/>
          </p:nvSpPr>
          <p:spPr>
            <a:xfrm>
              <a:off x="5525588" y="4100939"/>
              <a:ext cx="201325" cy="16785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96DFBAEF-3AE4-4CE0-98EE-B95BE5ACEDFD}"/>
                </a:ext>
              </a:extLst>
            </p:cNvPr>
            <p:cNvSpPr/>
            <p:nvPr/>
          </p:nvSpPr>
          <p:spPr>
            <a:xfrm>
              <a:off x="3730470" y="4151294"/>
              <a:ext cx="0" cy="984885"/>
            </a:xfrm>
            <a:custGeom>
              <a:avLst/>
              <a:gdLst/>
              <a:ahLst/>
              <a:cxnLst/>
              <a:rect l="l" t="t" r="r" b="b"/>
              <a:pathLst>
                <a:path h="984885">
                  <a:moveTo>
                    <a:pt x="0" y="984742"/>
                  </a:moveTo>
                  <a:lnTo>
                    <a:pt x="0" y="0"/>
                  </a:lnTo>
                </a:path>
              </a:pathLst>
            </a:custGeom>
            <a:ln w="11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ADBDAF1A-BBA6-4F0C-B51E-942A348B8DCF}"/>
                </a:ext>
              </a:extLst>
            </p:cNvPr>
            <p:cNvSpPr/>
            <p:nvPr/>
          </p:nvSpPr>
          <p:spPr>
            <a:xfrm>
              <a:off x="3730470" y="4151294"/>
              <a:ext cx="67310" cy="168275"/>
            </a:xfrm>
            <a:custGeom>
              <a:avLst/>
              <a:gdLst/>
              <a:ahLst/>
              <a:cxnLst/>
              <a:rect l="l" t="t" r="r" b="b"/>
              <a:pathLst>
                <a:path w="67310" h="168275">
                  <a:moveTo>
                    <a:pt x="0" y="0"/>
                  </a:moveTo>
                  <a:lnTo>
                    <a:pt x="67107" y="167853"/>
                  </a:lnTo>
                </a:path>
              </a:pathLst>
            </a:custGeom>
            <a:ln w="11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8">
              <a:extLst>
                <a:ext uri="{FF2B5EF4-FFF2-40B4-BE49-F238E27FC236}">
                  <a16:creationId xmlns:a16="http://schemas.microsoft.com/office/drawing/2014/main" id="{4E389B94-1C28-44F2-B828-62292583D65D}"/>
                </a:ext>
              </a:extLst>
            </p:cNvPr>
            <p:cNvSpPr/>
            <p:nvPr/>
          </p:nvSpPr>
          <p:spPr>
            <a:xfrm>
              <a:off x="3663363" y="4151294"/>
              <a:ext cx="67310" cy="168275"/>
            </a:xfrm>
            <a:custGeom>
              <a:avLst/>
              <a:gdLst/>
              <a:ahLst/>
              <a:cxnLst/>
              <a:rect l="l" t="t" r="r" b="b"/>
              <a:pathLst>
                <a:path w="67310" h="168275">
                  <a:moveTo>
                    <a:pt x="67107" y="0"/>
                  </a:moveTo>
                  <a:lnTo>
                    <a:pt x="0" y="167853"/>
                  </a:lnTo>
                </a:path>
              </a:pathLst>
            </a:custGeom>
            <a:ln w="11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9">
              <a:extLst>
                <a:ext uri="{FF2B5EF4-FFF2-40B4-BE49-F238E27FC236}">
                  <a16:creationId xmlns:a16="http://schemas.microsoft.com/office/drawing/2014/main" id="{BB41434D-9597-44C6-BAA7-E76757343374}"/>
                </a:ext>
              </a:extLst>
            </p:cNvPr>
            <p:cNvSpPr/>
            <p:nvPr/>
          </p:nvSpPr>
          <p:spPr>
            <a:xfrm>
              <a:off x="7052279" y="2192998"/>
              <a:ext cx="1073785" cy="0"/>
            </a:xfrm>
            <a:custGeom>
              <a:avLst/>
              <a:gdLst/>
              <a:ahLst/>
              <a:cxnLst/>
              <a:rect l="l" t="t" r="r" b="b"/>
              <a:pathLst>
                <a:path w="1073784">
                  <a:moveTo>
                    <a:pt x="0" y="0"/>
                  </a:moveTo>
                  <a:lnTo>
                    <a:pt x="1073715" y="0"/>
                  </a:lnTo>
                </a:path>
              </a:pathLst>
            </a:custGeom>
            <a:ln w="11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0">
              <a:extLst>
                <a:ext uri="{FF2B5EF4-FFF2-40B4-BE49-F238E27FC236}">
                  <a16:creationId xmlns:a16="http://schemas.microsoft.com/office/drawing/2014/main" id="{60B70B05-17E6-4F2E-9778-3B39E8201058}"/>
                </a:ext>
              </a:extLst>
            </p:cNvPr>
            <p:cNvSpPr/>
            <p:nvPr/>
          </p:nvSpPr>
          <p:spPr>
            <a:xfrm>
              <a:off x="7958227" y="2192998"/>
              <a:ext cx="168275" cy="67310"/>
            </a:xfrm>
            <a:custGeom>
              <a:avLst/>
              <a:gdLst/>
              <a:ahLst/>
              <a:cxnLst/>
              <a:rect l="l" t="t" r="r" b="b"/>
              <a:pathLst>
                <a:path w="168275" h="67310">
                  <a:moveTo>
                    <a:pt x="167768" y="0"/>
                  </a:moveTo>
                  <a:lnTo>
                    <a:pt x="0" y="67141"/>
                  </a:lnTo>
                </a:path>
              </a:pathLst>
            </a:custGeom>
            <a:ln w="111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1">
              <a:extLst>
                <a:ext uri="{FF2B5EF4-FFF2-40B4-BE49-F238E27FC236}">
                  <a16:creationId xmlns:a16="http://schemas.microsoft.com/office/drawing/2014/main" id="{A7DB307C-D53C-457E-94B9-9FB440B6C3D8}"/>
                </a:ext>
              </a:extLst>
            </p:cNvPr>
            <p:cNvSpPr/>
            <p:nvPr/>
          </p:nvSpPr>
          <p:spPr>
            <a:xfrm>
              <a:off x="7958227" y="2125856"/>
              <a:ext cx="168275" cy="67310"/>
            </a:xfrm>
            <a:custGeom>
              <a:avLst/>
              <a:gdLst/>
              <a:ahLst/>
              <a:cxnLst/>
              <a:rect l="l" t="t" r="r" b="b"/>
              <a:pathLst>
                <a:path w="168275" h="67310">
                  <a:moveTo>
                    <a:pt x="167768" y="67141"/>
                  </a:moveTo>
                  <a:lnTo>
                    <a:pt x="0" y="0"/>
                  </a:lnTo>
                </a:path>
              </a:pathLst>
            </a:custGeom>
            <a:ln w="111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2">
              <a:extLst>
                <a:ext uri="{FF2B5EF4-FFF2-40B4-BE49-F238E27FC236}">
                  <a16:creationId xmlns:a16="http://schemas.microsoft.com/office/drawing/2014/main" id="{31655EB5-FAB0-4318-A2CD-8F792E4CC424}"/>
                </a:ext>
              </a:extLst>
            </p:cNvPr>
            <p:cNvSpPr/>
            <p:nvPr/>
          </p:nvSpPr>
          <p:spPr>
            <a:xfrm>
              <a:off x="6817404" y="2584658"/>
              <a:ext cx="1308735" cy="839469"/>
            </a:xfrm>
            <a:custGeom>
              <a:avLst/>
              <a:gdLst/>
              <a:ahLst/>
              <a:cxnLst/>
              <a:rect l="l" t="t" r="r" b="b"/>
              <a:pathLst>
                <a:path w="1308734" h="839470">
                  <a:moveTo>
                    <a:pt x="0" y="0"/>
                  </a:moveTo>
                  <a:lnTo>
                    <a:pt x="1308591" y="839269"/>
                  </a:lnTo>
                </a:path>
              </a:pathLst>
            </a:custGeom>
            <a:ln w="11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3">
              <a:extLst>
                <a:ext uri="{FF2B5EF4-FFF2-40B4-BE49-F238E27FC236}">
                  <a16:creationId xmlns:a16="http://schemas.microsoft.com/office/drawing/2014/main" id="{BF501447-B311-4D17-AD1B-84A2A577F9E2}"/>
                </a:ext>
              </a:extLst>
            </p:cNvPr>
            <p:cNvSpPr/>
            <p:nvPr/>
          </p:nvSpPr>
          <p:spPr>
            <a:xfrm>
              <a:off x="7947042" y="3390356"/>
              <a:ext cx="179070" cy="33655"/>
            </a:xfrm>
            <a:custGeom>
              <a:avLst/>
              <a:gdLst/>
              <a:ahLst/>
              <a:cxnLst/>
              <a:rect l="l" t="t" r="r" b="b"/>
              <a:pathLst>
                <a:path w="179070" h="33654">
                  <a:moveTo>
                    <a:pt x="178952" y="33570"/>
                  </a:moveTo>
                  <a:lnTo>
                    <a:pt x="0" y="0"/>
                  </a:lnTo>
                </a:path>
              </a:pathLst>
            </a:custGeom>
            <a:ln w="11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4">
              <a:extLst>
                <a:ext uri="{FF2B5EF4-FFF2-40B4-BE49-F238E27FC236}">
                  <a16:creationId xmlns:a16="http://schemas.microsoft.com/office/drawing/2014/main" id="{BA0B50FA-39B4-480C-B224-BEA07498FC65}"/>
                </a:ext>
              </a:extLst>
            </p:cNvPr>
            <p:cNvSpPr/>
            <p:nvPr/>
          </p:nvSpPr>
          <p:spPr>
            <a:xfrm>
              <a:off x="8025335" y="3278452"/>
              <a:ext cx="100965" cy="146050"/>
            </a:xfrm>
            <a:custGeom>
              <a:avLst/>
              <a:gdLst/>
              <a:ahLst/>
              <a:cxnLst/>
              <a:rect l="l" t="t" r="r" b="b"/>
              <a:pathLst>
                <a:path w="100965" h="146050">
                  <a:moveTo>
                    <a:pt x="100660" y="145473"/>
                  </a:moveTo>
                  <a:lnTo>
                    <a:pt x="0" y="0"/>
                  </a:lnTo>
                </a:path>
              </a:pathLst>
            </a:custGeom>
            <a:ln w="11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:a16="http://schemas.microsoft.com/office/drawing/2014/main" id="{CF2CFD65-9452-420F-8E39-10E1E57C0162}"/>
                </a:ext>
              </a:extLst>
            </p:cNvPr>
            <p:cNvSpPr/>
            <p:nvPr/>
          </p:nvSpPr>
          <p:spPr>
            <a:xfrm>
              <a:off x="4300883" y="2192998"/>
              <a:ext cx="1096645" cy="0"/>
            </a:xfrm>
            <a:custGeom>
              <a:avLst/>
              <a:gdLst/>
              <a:ahLst/>
              <a:cxnLst/>
              <a:rect l="l" t="t" r="r" b="b"/>
              <a:pathLst>
                <a:path w="1096645">
                  <a:moveTo>
                    <a:pt x="1096084" y="0"/>
                  </a:moveTo>
                  <a:lnTo>
                    <a:pt x="0" y="0"/>
                  </a:lnTo>
                </a:path>
              </a:pathLst>
            </a:custGeom>
            <a:ln w="11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6">
              <a:extLst>
                <a:ext uri="{FF2B5EF4-FFF2-40B4-BE49-F238E27FC236}">
                  <a16:creationId xmlns:a16="http://schemas.microsoft.com/office/drawing/2014/main" id="{2C11F41E-AF35-47F3-95E2-EF23456A5F55}"/>
                </a:ext>
              </a:extLst>
            </p:cNvPr>
            <p:cNvSpPr/>
            <p:nvPr/>
          </p:nvSpPr>
          <p:spPr>
            <a:xfrm>
              <a:off x="4300883" y="2125856"/>
              <a:ext cx="168275" cy="67310"/>
            </a:xfrm>
            <a:custGeom>
              <a:avLst/>
              <a:gdLst/>
              <a:ahLst/>
              <a:cxnLst/>
              <a:rect l="l" t="t" r="r" b="b"/>
              <a:pathLst>
                <a:path w="168275" h="67310">
                  <a:moveTo>
                    <a:pt x="0" y="67141"/>
                  </a:moveTo>
                  <a:lnTo>
                    <a:pt x="167768" y="0"/>
                  </a:lnTo>
                </a:path>
              </a:pathLst>
            </a:custGeom>
            <a:ln w="111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7">
              <a:extLst>
                <a:ext uri="{FF2B5EF4-FFF2-40B4-BE49-F238E27FC236}">
                  <a16:creationId xmlns:a16="http://schemas.microsoft.com/office/drawing/2014/main" id="{76181630-17AC-4D6E-99BA-9A7EF720E847}"/>
                </a:ext>
              </a:extLst>
            </p:cNvPr>
            <p:cNvSpPr/>
            <p:nvPr/>
          </p:nvSpPr>
          <p:spPr>
            <a:xfrm>
              <a:off x="4300883" y="2192998"/>
              <a:ext cx="168275" cy="67310"/>
            </a:xfrm>
            <a:custGeom>
              <a:avLst/>
              <a:gdLst/>
              <a:ahLst/>
              <a:cxnLst/>
              <a:rect l="l" t="t" r="r" b="b"/>
              <a:pathLst>
                <a:path w="168275" h="67310">
                  <a:moveTo>
                    <a:pt x="0" y="0"/>
                  </a:moveTo>
                  <a:lnTo>
                    <a:pt x="167768" y="67141"/>
                  </a:lnTo>
                </a:path>
              </a:pathLst>
            </a:custGeom>
            <a:ln w="111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8">
              <a:extLst>
                <a:ext uri="{FF2B5EF4-FFF2-40B4-BE49-F238E27FC236}">
                  <a16:creationId xmlns:a16="http://schemas.microsoft.com/office/drawing/2014/main" id="{CD6AF5DC-7499-4AA5-B0B0-D1EF4A3112D3}"/>
                </a:ext>
              </a:extLst>
            </p:cNvPr>
            <p:cNvSpPr/>
            <p:nvPr/>
          </p:nvSpPr>
          <p:spPr>
            <a:xfrm>
              <a:off x="3730470" y="2584657"/>
              <a:ext cx="0" cy="783590"/>
            </a:xfrm>
            <a:custGeom>
              <a:avLst/>
              <a:gdLst/>
              <a:ahLst/>
              <a:cxnLst/>
              <a:rect l="l" t="t" r="r" b="b"/>
              <a:pathLst>
                <a:path h="783589">
                  <a:moveTo>
                    <a:pt x="0" y="0"/>
                  </a:moveTo>
                  <a:lnTo>
                    <a:pt x="0" y="783317"/>
                  </a:lnTo>
                </a:path>
              </a:pathLst>
            </a:custGeom>
            <a:ln w="11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9">
              <a:extLst>
                <a:ext uri="{FF2B5EF4-FFF2-40B4-BE49-F238E27FC236}">
                  <a16:creationId xmlns:a16="http://schemas.microsoft.com/office/drawing/2014/main" id="{A08A15A2-0BDD-494B-866A-C48907A6E9B8}"/>
                </a:ext>
              </a:extLst>
            </p:cNvPr>
            <p:cNvSpPr/>
            <p:nvPr/>
          </p:nvSpPr>
          <p:spPr>
            <a:xfrm>
              <a:off x="3663363" y="3200122"/>
              <a:ext cx="67310" cy="168275"/>
            </a:xfrm>
            <a:custGeom>
              <a:avLst/>
              <a:gdLst/>
              <a:ahLst/>
              <a:cxnLst/>
              <a:rect l="l" t="t" r="r" b="b"/>
              <a:pathLst>
                <a:path w="67310" h="168275">
                  <a:moveTo>
                    <a:pt x="67107" y="167853"/>
                  </a:moveTo>
                  <a:lnTo>
                    <a:pt x="0" y="0"/>
                  </a:lnTo>
                </a:path>
              </a:pathLst>
            </a:custGeom>
            <a:ln w="11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0">
              <a:extLst>
                <a:ext uri="{FF2B5EF4-FFF2-40B4-BE49-F238E27FC236}">
                  <a16:creationId xmlns:a16="http://schemas.microsoft.com/office/drawing/2014/main" id="{5A79779D-6BD1-4847-BE56-6B1B41EFC63C}"/>
                </a:ext>
              </a:extLst>
            </p:cNvPr>
            <p:cNvSpPr/>
            <p:nvPr/>
          </p:nvSpPr>
          <p:spPr>
            <a:xfrm>
              <a:off x="3730470" y="3200122"/>
              <a:ext cx="67310" cy="168275"/>
            </a:xfrm>
            <a:custGeom>
              <a:avLst/>
              <a:gdLst/>
              <a:ahLst/>
              <a:cxnLst/>
              <a:rect l="l" t="t" r="r" b="b"/>
              <a:pathLst>
                <a:path w="67310" h="168275">
                  <a:moveTo>
                    <a:pt x="0" y="167853"/>
                  </a:moveTo>
                  <a:lnTo>
                    <a:pt x="67107" y="0"/>
                  </a:lnTo>
                </a:path>
              </a:pathLst>
            </a:custGeom>
            <a:ln w="11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1">
              <a:extLst>
                <a:ext uri="{FF2B5EF4-FFF2-40B4-BE49-F238E27FC236}">
                  <a16:creationId xmlns:a16="http://schemas.microsoft.com/office/drawing/2014/main" id="{2ED57A83-EA9F-4CB4-B005-207BC03441AB}"/>
                </a:ext>
              </a:extLst>
            </p:cNvPr>
            <p:cNvSpPr/>
            <p:nvPr/>
          </p:nvSpPr>
          <p:spPr>
            <a:xfrm>
              <a:off x="6224623" y="4151294"/>
              <a:ext cx="0" cy="940435"/>
            </a:xfrm>
            <a:custGeom>
              <a:avLst/>
              <a:gdLst/>
              <a:ahLst/>
              <a:cxnLst/>
              <a:rect l="l" t="t" r="r" b="b"/>
              <a:pathLst>
                <a:path h="940435">
                  <a:moveTo>
                    <a:pt x="0" y="939981"/>
                  </a:moveTo>
                  <a:lnTo>
                    <a:pt x="0" y="0"/>
                  </a:lnTo>
                </a:path>
              </a:pathLst>
            </a:custGeom>
            <a:ln w="11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2">
              <a:extLst>
                <a:ext uri="{FF2B5EF4-FFF2-40B4-BE49-F238E27FC236}">
                  <a16:creationId xmlns:a16="http://schemas.microsoft.com/office/drawing/2014/main" id="{FCD50662-58D3-47F3-B492-EDFE665807AA}"/>
                </a:ext>
              </a:extLst>
            </p:cNvPr>
            <p:cNvSpPr/>
            <p:nvPr/>
          </p:nvSpPr>
          <p:spPr>
            <a:xfrm>
              <a:off x="6151923" y="4145699"/>
              <a:ext cx="145401" cy="19023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3">
              <a:extLst>
                <a:ext uri="{FF2B5EF4-FFF2-40B4-BE49-F238E27FC236}">
                  <a16:creationId xmlns:a16="http://schemas.microsoft.com/office/drawing/2014/main" id="{6EAE6FAF-7469-4856-82A2-BB3F32C3B01D}"/>
                </a:ext>
              </a:extLst>
            </p:cNvPr>
            <p:cNvSpPr/>
            <p:nvPr/>
          </p:nvSpPr>
          <p:spPr>
            <a:xfrm>
              <a:off x="4233774" y="5482934"/>
              <a:ext cx="1398270" cy="33655"/>
            </a:xfrm>
            <a:custGeom>
              <a:avLst/>
              <a:gdLst/>
              <a:ahLst/>
              <a:cxnLst/>
              <a:rect l="l" t="t" r="r" b="b"/>
              <a:pathLst>
                <a:path w="1398270" h="33654">
                  <a:moveTo>
                    <a:pt x="1398067" y="0"/>
                  </a:moveTo>
                  <a:lnTo>
                    <a:pt x="0" y="33570"/>
                  </a:lnTo>
                </a:path>
              </a:pathLst>
            </a:custGeom>
            <a:ln w="11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4">
              <a:extLst>
                <a:ext uri="{FF2B5EF4-FFF2-40B4-BE49-F238E27FC236}">
                  <a16:creationId xmlns:a16="http://schemas.microsoft.com/office/drawing/2014/main" id="{DA0B5E69-528B-438A-8DAD-E100A8E4E7C7}"/>
                </a:ext>
              </a:extLst>
            </p:cNvPr>
            <p:cNvSpPr/>
            <p:nvPr/>
          </p:nvSpPr>
          <p:spPr>
            <a:xfrm>
              <a:off x="4233775" y="5449362"/>
              <a:ext cx="168275" cy="67310"/>
            </a:xfrm>
            <a:custGeom>
              <a:avLst/>
              <a:gdLst/>
              <a:ahLst/>
              <a:cxnLst/>
              <a:rect l="l" t="t" r="r" b="b"/>
              <a:pathLst>
                <a:path w="168275" h="67310">
                  <a:moveTo>
                    <a:pt x="0" y="67141"/>
                  </a:moveTo>
                  <a:lnTo>
                    <a:pt x="167768" y="0"/>
                  </a:lnTo>
                </a:path>
              </a:pathLst>
            </a:custGeom>
            <a:ln w="111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5">
              <a:extLst>
                <a:ext uri="{FF2B5EF4-FFF2-40B4-BE49-F238E27FC236}">
                  <a16:creationId xmlns:a16="http://schemas.microsoft.com/office/drawing/2014/main" id="{D323D9D1-EB38-4A3C-9F4E-CDF591FEF3D7}"/>
                </a:ext>
              </a:extLst>
            </p:cNvPr>
            <p:cNvSpPr/>
            <p:nvPr/>
          </p:nvSpPr>
          <p:spPr>
            <a:xfrm>
              <a:off x="4233775" y="5516503"/>
              <a:ext cx="168275" cy="67310"/>
            </a:xfrm>
            <a:custGeom>
              <a:avLst/>
              <a:gdLst/>
              <a:ahLst/>
              <a:cxnLst/>
              <a:rect l="l" t="t" r="r" b="b"/>
              <a:pathLst>
                <a:path w="168275" h="67310">
                  <a:moveTo>
                    <a:pt x="0" y="0"/>
                  </a:moveTo>
                  <a:lnTo>
                    <a:pt x="167768" y="67141"/>
                  </a:lnTo>
                </a:path>
              </a:pathLst>
            </a:custGeom>
            <a:ln w="111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6">
              <a:extLst>
                <a:ext uri="{FF2B5EF4-FFF2-40B4-BE49-F238E27FC236}">
                  <a16:creationId xmlns:a16="http://schemas.microsoft.com/office/drawing/2014/main" id="{CD6EEF63-7956-4720-977E-10F4FBB852C4}"/>
                </a:ext>
              </a:extLst>
            </p:cNvPr>
            <p:cNvSpPr/>
            <p:nvPr/>
          </p:nvSpPr>
          <p:spPr>
            <a:xfrm>
              <a:off x="6727927" y="3759634"/>
              <a:ext cx="1398270" cy="0"/>
            </a:xfrm>
            <a:custGeom>
              <a:avLst/>
              <a:gdLst/>
              <a:ahLst/>
              <a:cxnLst/>
              <a:rect l="l" t="t" r="r" b="b"/>
              <a:pathLst>
                <a:path w="1398270">
                  <a:moveTo>
                    <a:pt x="0" y="0"/>
                  </a:moveTo>
                  <a:lnTo>
                    <a:pt x="1398067" y="0"/>
                  </a:lnTo>
                </a:path>
              </a:pathLst>
            </a:custGeom>
            <a:ln w="11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7">
              <a:extLst>
                <a:ext uri="{FF2B5EF4-FFF2-40B4-BE49-F238E27FC236}">
                  <a16:creationId xmlns:a16="http://schemas.microsoft.com/office/drawing/2014/main" id="{2ECDF1F9-6771-4A62-8960-ED92CAE62E17}"/>
                </a:ext>
              </a:extLst>
            </p:cNvPr>
            <p:cNvSpPr/>
            <p:nvPr/>
          </p:nvSpPr>
          <p:spPr>
            <a:xfrm>
              <a:off x="7958227" y="3759634"/>
              <a:ext cx="168275" cy="67310"/>
            </a:xfrm>
            <a:custGeom>
              <a:avLst/>
              <a:gdLst/>
              <a:ahLst/>
              <a:cxnLst/>
              <a:rect l="l" t="t" r="r" b="b"/>
              <a:pathLst>
                <a:path w="168275" h="67310">
                  <a:moveTo>
                    <a:pt x="167768" y="0"/>
                  </a:moveTo>
                  <a:lnTo>
                    <a:pt x="0" y="67141"/>
                  </a:lnTo>
                </a:path>
              </a:pathLst>
            </a:custGeom>
            <a:ln w="111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8">
              <a:extLst>
                <a:ext uri="{FF2B5EF4-FFF2-40B4-BE49-F238E27FC236}">
                  <a16:creationId xmlns:a16="http://schemas.microsoft.com/office/drawing/2014/main" id="{81179D10-F141-47B3-A1F3-C293405E201B}"/>
                </a:ext>
              </a:extLst>
            </p:cNvPr>
            <p:cNvSpPr/>
            <p:nvPr/>
          </p:nvSpPr>
          <p:spPr>
            <a:xfrm>
              <a:off x="7958227" y="3692492"/>
              <a:ext cx="168275" cy="67310"/>
            </a:xfrm>
            <a:custGeom>
              <a:avLst/>
              <a:gdLst/>
              <a:ahLst/>
              <a:cxnLst/>
              <a:rect l="l" t="t" r="r" b="b"/>
              <a:pathLst>
                <a:path w="168275" h="67310">
                  <a:moveTo>
                    <a:pt x="167768" y="67141"/>
                  </a:moveTo>
                  <a:lnTo>
                    <a:pt x="0" y="0"/>
                  </a:lnTo>
                </a:path>
              </a:pathLst>
            </a:custGeom>
            <a:ln w="111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9">
              <a:extLst>
                <a:ext uri="{FF2B5EF4-FFF2-40B4-BE49-F238E27FC236}">
                  <a16:creationId xmlns:a16="http://schemas.microsoft.com/office/drawing/2014/main" id="{3772570E-AE90-4EC0-9C05-15E8C0D051F3}"/>
                </a:ext>
              </a:extLst>
            </p:cNvPr>
            <p:cNvSpPr/>
            <p:nvPr/>
          </p:nvSpPr>
          <p:spPr>
            <a:xfrm>
              <a:off x="6224623" y="2584657"/>
              <a:ext cx="0" cy="783590"/>
            </a:xfrm>
            <a:custGeom>
              <a:avLst/>
              <a:gdLst/>
              <a:ahLst/>
              <a:cxnLst/>
              <a:rect l="l" t="t" r="r" b="b"/>
              <a:pathLst>
                <a:path h="783589">
                  <a:moveTo>
                    <a:pt x="0" y="783317"/>
                  </a:moveTo>
                  <a:lnTo>
                    <a:pt x="0" y="0"/>
                  </a:lnTo>
                </a:path>
              </a:pathLst>
            </a:custGeom>
            <a:ln w="11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0">
              <a:extLst>
                <a:ext uri="{FF2B5EF4-FFF2-40B4-BE49-F238E27FC236}">
                  <a16:creationId xmlns:a16="http://schemas.microsoft.com/office/drawing/2014/main" id="{E481E391-06E5-4573-82EF-F76BB9254405}"/>
                </a:ext>
              </a:extLst>
            </p:cNvPr>
            <p:cNvSpPr/>
            <p:nvPr/>
          </p:nvSpPr>
          <p:spPr>
            <a:xfrm>
              <a:off x="6224623" y="2584658"/>
              <a:ext cx="67310" cy="168275"/>
            </a:xfrm>
            <a:custGeom>
              <a:avLst/>
              <a:gdLst/>
              <a:ahLst/>
              <a:cxnLst/>
              <a:rect l="l" t="t" r="r" b="b"/>
              <a:pathLst>
                <a:path w="67310" h="168275">
                  <a:moveTo>
                    <a:pt x="0" y="0"/>
                  </a:moveTo>
                  <a:lnTo>
                    <a:pt x="67107" y="167853"/>
                  </a:lnTo>
                </a:path>
              </a:pathLst>
            </a:custGeom>
            <a:ln w="11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1">
              <a:extLst>
                <a:ext uri="{FF2B5EF4-FFF2-40B4-BE49-F238E27FC236}">
                  <a16:creationId xmlns:a16="http://schemas.microsoft.com/office/drawing/2014/main" id="{3911AC72-B7CA-48B2-B2BE-21287C0092BF}"/>
                </a:ext>
              </a:extLst>
            </p:cNvPr>
            <p:cNvSpPr/>
            <p:nvPr/>
          </p:nvSpPr>
          <p:spPr>
            <a:xfrm>
              <a:off x="6157515" y="2584658"/>
              <a:ext cx="67310" cy="168275"/>
            </a:xfrm>
            <a:custGeom>
              <a:avLst/>
              <a:gdLst/>
              <a:ahLst/>
              <a:cxnLst/>
              <a:rect l="l" t="t" r="r" b="b"/>
              <a:pathLst>
                <a:path w="67310" h="168275">
                  <a:moveTo>
                    <a:pt x="67107" y="0"/>
                  </a:moveTo>
                  <a:lnTo>
                    <a:pt x="0" y="167853"/>
                  </a:lnTo>
                </a:path>
              </a:pathLst>
            </a:custGeom>
            <a:ln w="11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2">
              <a:extLst>
                <a:ext uri="{FF2B5EF4-FFF2-40B4-BE49-F238E27FC236}">
                  <a16:creationId xmlns:a16="http://schemas.microsoft.com/office/drawing/2014/main" id="{B1A5761C-3DB2-4E38-BA31-FF695E3F1446}"/>
                </a:ext>
              </a:extLst>
            </p:cNvPr>
            <p:cNvSpPr txBox="1"/>
            <p:nvPr/>
          </p:nvSpPr>
          <p:spPr>
            <a:xfrm>
              <a:off x="7205134" y="1968803"/>
              <a:ext cx="901700" cy="148117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spcBef>
                  <a:spcPts val="135"/>
                </a:spcBef>
              </a:pPr>
              <a:r>
                <a:rPr sz="850" spc="30" dirty="0">
                  <a:latin typeface="Arial"/>
                  <a:cs typeface="Arial"/>
                </a:rPr>
                <a:t>-m_pPIDInfoMag</a:t>
              </a:r>
              <a:endParaRPr sz="850">
                <a:latin typeface="Arial"/>
                <a:cs typeface="Arial"/>
              </a:endParaRPr>
            </a:p>
          </p:txBody>
        </p:sp>
        <p:sp>
          <p:nvSpPr>
            <p:cNvPr id="75" name="object 73">
              <a:extLst>
                <a:ext uri="{FF2B5EF4-FFF2-40B4-BE49-F238E27FC236}">
                  <a16:creationId xmlns:a16="http://schemas.microsoft.com/office/drawing/2014/main" id="{8811FE91-05FC-4788-82F6-C2D8FF231970}"/>
                </a:ext>
              </a:extLst>
            </p:cNvPr>
            <p:cNvSpPr txBox="1"/>
            <p:nvPr/>
          </p:nvSpPr>
          <p:spPr>
            <a:xfrm>
              <a:off x="5603209" y="2619777"/>
              <a:ext cx="557530" cy="148117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spcBef>
                  <a:spcPts val="135"/>
                </a:spcBef>
              </a:pPr>
              <a:r>
                <a:rPr sz="850" spc="50" dirty="0">
                  <a:latin typeface="Arial"/>
                  <a:cs typeface="Arial"/>
                </a:rPr>
                <a:t>#pManger</a:t>
              </a:r>
              <a:endParaRPr sz="850">
                <a:latin typeface="Arial"/>
                <a:cs typeface="Arial"/>
              </a:endParaRPr>
            </a:p>
          </p:txBody>
        </p:sp>
        <p:sp>
          <p:nvSpPr>
            <p:cNvPr id="76" name="object 74">
              <a:extLst>
                <a:ext uri="{FF2B5EF4-FFF2-40B4-BE49-F238E27FC236}">
                  <a16:creationId xmlns:a16="http://schemas.microsoft.com/office/drawing/2014/main" id="{46A9B759-A6B6-41A9-90E1-1ACA4890452D}"/>
                </a:ext>
              </a:extLst>
            </p:cNvPr>
            <p:cNvSpPr txBox="1"/>
            <p:nvPr/>
          </p:nvSpPr>
          <p:spPr>
            <a:xfrm>
              <a:off x="3059771" y="3146763"/>
              <a:ext cx="1199515" cy="46355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spcBef>
                  <a:spcPts val="135"/>
                </a:spcBef>
              </a:pPr>
              <a:r>
                <a:rPr sz="850" spc="35" dirty="0">
                  <a:latin typeface="Arial"/>
                  <a:cs typeface="Arial"/>
                </a:rPr>
                <a:t>+TableInfo</a:t>
              </a:r>
              <a:endParaRPr sz="850">
                <a:latin typeface="Arial"/>
                <a:cs typeface="Arial"/>
              </a:endParaRPr>
            </a:p>
            <a:p>
              <a:pPr>
                <a:spcBef>
                  <a:spcPts val="40"/>
                </a:spcBef>
              </a:pPr>
              <a:endParaRPr sz="1150">
                <a:latin typeface="Times New Roman"/>
                <a:cs typeface="Times New Roman"/>
              </a:endParaRPr>
            </a:p>
            <a:p>
              <a:pPr marL="145415"/>
              <a:r>
                <a:rPr sz="850" b="1" spc="5" dirty="0">
                  <a:latin typeface="Arial"/>
                  <a:cs typeface="Arial"/>
                </a:rPr>
                <a:t>TShareMemTabInfo</a:t>
              </a:r>
              <a:endParaRPr sz="850">
                <a:latin typeface="Arial"/>
                <a:cs typeface="Arial"/>
              </a:endParaRPr>
            </a:p>
          </p:txBody>
        </p:sp>
        <p:sp>
          <p:nvSpPr>
            <p:cNvPr id="77" name="object 75">
              <a:extLst>
                <a:ext uri="{FF2B5EF4-FFF2-40B4-BE49-F238E27FC236}">
                  <a16:creationId xmlns:a16="http://schemas.microsoft.com/office/drawing/2014/main" id="{ECF5B62B-D77E-4FBE-BF9B-568471F5C28F}"/>
                </a:ext>
              </a:extLst>
            </p:cNvPr>
            <p:cNvSpPr txBox="1"/>
            <p:nvPr/>
          </p:nvSpPr>
          <p:spPr>
            <a:xfrm>
              <a:off x="2992664" y="4189696"/>
              <a:ext cx="655955" cy="148117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spcBef>
                  <a:spcPts val="135"/>
                </a:spcBef>
              </a:pPr>
              <a:r>
                <a:rPr sz="850" spc="40" dirty="0">
                  <a:latin typeface="Arial"/>
                  <a:cs typeface="Arial"/>
                </a:rPr>
                <a:t>#pTableInfo</a:t>
              </a:r>
              <a:endParaRPr sz="850">
                <a:latin typeface="Arial"/>
                <a:cs typeface="Arial"/>
              </a:endParaRPr>
            </a:p>
          </p:txBody>
        </p:sp>
        <p:sp>
          <p:nvSpPr>
            <p:cNvPr id="78" name="object 76">
              <a:extLst>
                <a:ext uri="{FF2B5EF4-FFF2-40B4-BE49-F238E27FC236}">
                  <a16:creationId xmlns:a16="http://schemas.microsoft.com/office/drawing/2014/main" id="{2E665224-AA75-4E76-AADE-9BC60FCE9913}"/>
                </a:ext>
              </a:extLst>
            </p:cNvPr>
            <p:cNvSpPr txBox="1"/>
            <p:nvPr/>
          </p:nvSpPr>
          <p:spPr>
            <a:xfrm>
              <a:off x="7026181" y="3561847"/>
              <a:ext cx="725170" cy="148117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spcBef>
                  <a:spcPts val="135"/>
                </a:spcBef>
              </a:pPr>
              <a:r>
                <a:rPr sz="850" spc="40" dirty="0">
                  <a:latin typeface="Arial"/>
                  <a:cs typeface="Arial"/>
                </a:rPr>
                <a:t>#pShareMem</a:t>
              </a:r>
              <a:endParaRPr sz="850">
                <a:latin typeface="Arial"/>
                <a:cs typeface="Arial"/>
              </a:endParaRPr>
            </a:p>
          </p:txBody>
        </p:sp>
        <p:sp>
          <p:nvSpPr>
            <p:cNvPr id="79" name="object 77">
              <a:extLst>
                <a:ext uri="{FF2B5EF4-FFF2-40B4-BE49-F238E27FC236}">
                  <a16:creationId xmlns:a16="http://schemas.microsoft.com/office/drawing/2014/main" id="{0AB25E9B-B116-4E50-8757-06F242D36860}"/>
                </a:ext>
              </a:extLst>
            </p:cNvPr>
            <p:cNvSpPr txBox="1"/>
            <p:nvPr/>
          </p:nvSpPr>
          <p:spPr>
            <a:xfrm>
              <a:off x="4337120" y="1968803"/>
              <a:ext cx="890905" cy="148117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spcBef>
                  <a:spcPts val="135"/>
                </a:spcBef>
              </a:pPr>
              <a:r>
                <a:rPr sz="850" spc="25" dirty="0">
                  <a:latin typeface="Arial"/>
                  <a:cs typeface="Arial"/>
                </a:rPr>
                <a:t>+FShareMagInfo</a:t>
              </a:r>
              <a:endParaRPr sz="850">
                <a:latin typeface="Arial"/>
                <a:cs typeface="Arial"/>
              </a:endParaRPr>
            </a:p>
          </p:txBody>
        </p:sp>
        <p:sp>
          <p:nvSpPr>
            <p:cNvPr id="80" name="object 78">
              <a:extLst>
                <a:ext uri="{FF2B5EF4-FFF2-40B4-BE49-F238E27FC236}">
                  <a16:creationId xmlns:a16="http://schemas.microsoft.com/office/drawing/2014/main" id="{735E2F0D-D1DB-4870-8043-A4731EF13036}"/>
                </a:ext>
              </a:extLst>
            </p:cNvPr>
            <p:cNvSpPr txBox="1"/>
            <p:nvPr/>
          </p:nvSpPr>
          <p:spPr>
            <a:xfrm>
              <a:off x="4270012" y="5300515"/>
              <a:ext cx="1000760" cy="148117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spcBef>
                  <a:spcPts val="135"/>
                </a:spcBef>
              </a:pPr>
              <a:r>
                <a:rPr sz="850" spc="40" dirty="0">
                  <a:latin typeface="Arial"/>
                  <a:cs typeface="Arial"/>
                </a:rPr>
                <a:t>#pMemTableArray</a:t>
              </a:r>
              <a:endParaRPr sz="850">
                <a:latin typeface="Arial"/>
                <a:cs typeface="Arial"/>
              </a:endParaRPr>
            </a:p>
          </p:txBody>
        </p:sp>
        <p:sp>
          <p:nvSpPr>
            <p:cNvPr id="81" name="object 79">
              <a:extLst>
                <a:ext uri="{FF2B5EF4-FFF2-40B4-BE49-F238E27FC236}">
                  <a16:creationId xmlns:a16="http://schemas.microsoft.com/office/drawing/2014/main" id="{B95FF163-2C4D-458C-9321-2423D95753A9}"/>
                </a:ext>
              </a:extLst>
            </p:cNvPr>
            <p:cNvSpPr txBox="1"/>
            <p:nvPr/>
          </p:nvSpPr>
          <p:spPr>
            <a:xfrm>
              <a:off x="7182766" y="2956082"/>
              <a:ext cx="687705" cy="148117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spcBef>
                  <a:spcPts val="135"/>
                </a:spcBef>
              </a:pPr>
              <a:r>
                <a:rPr sz="850" spc="25" dirty="0">
                  <a:latin typeface="Arial"/>
                  <a:cs typeface="Arial"/>
                </a:rPr>
                <a:t>-FShareMem</a:t>
              </a:r>
              <a:endParaRPr sz="85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675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0DE9D98-88C8-4F97-8BD4-ABC749BA7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经过</a:t>
            </a:r>
            <a:r>
              <a:rPr lang="en-US" altLang="zh-CN"/>
              <a:t>N</a:t>
            </a:r>
            <a:r>
              <a:rPr lang="zh-CN" altLang="en-US"/>
              <a:t>年的辛勤努力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0DBA82E-623E-4709-8863-2A57315968E0}"/>
              </a:ext>
            </a:extLst>
          </p:cNvPr>
          <p:cNvSpPr/>
          <p:nvPr/>
        </p:nvSpPr>
        <p:spPr>
          <a:xfrm>
            <a:off x="1524000" y="1085850"/>
            <a:ext cx="9144000" cy="5772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838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13D91F3-FB7F-4895-B286-14B4E869E728}"/>
              </a:ext>
            </a:extLst>
          </p:cNvPr>
          <p:cNvSpPr/>
          <p:nvPr/>
        </p:nvSpPr>
        <p:spPr>
          <a:xfrm>
            <a:off x="1524000" y="1003300"/>
            <a:ext cx="9144000" cy="585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6229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7D5BC94-0C1A-475F-9793-FD927B440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集中还是分散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0D3150E-BDAD-4A49-8B3F-732C737E3BF8}"/>
              </a:ext>
            </a:extLst>
          </p:cNvPr>
          <p:cNvSpPr/>
          <p:nvPr/>
        </p:nvSpPr>
        <p:spPr>
          <a:xfrm>
            <a:off x="2147754" y="2089489"/>
            <a:ext cx="3263152" cy="3237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3F8AFE90-1DF1-444A-AACE-75611A0BA553}"/>
              </a:ext>
            </a:extLst>
          </p:cNvPr>
          <p:cNvSpPr/>
          <p:nvPr/>
        </p:nvSpPr>
        <p:spPr>
          <a:xfrm>
            <a:off x="6781095" y="2240867"/>
            <a:ext cx="3265311" cy="2947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1391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28284F7-2A71-4CDA-AEAB-1B2B57832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不得不谈的软件设计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75B4528-4EED-460A-9159-B9D19F188C34}"/>
              </a:ext>
            </a:extLst>
          </p:cNvPr>
          <p:cNvSpPr/>
          <p:nvPr/>
        </p:nvSpPr>
        <p:spPr>
          <a:xfrm>
            <a:off x="446045" y="1808033"/>
            <a:ext cx="4733768" cy="3958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C9FFEB44-769D-41A2-8B9F-DB11C38A7B5D}"/>
              </a:ext>
            </a:extLst>
          </p:cNvPr>
          <p:cNvSpPr txBox="1"/>
          <p:nvPr/>
        </p:nvSpPr>
        <p:spPr>
          <a:xfrm>
            <a:off x="2214825" y="1911099"/>
            <a:ext cx="1204650" cy="155042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6675">
              <a:spcBef>
                <a:spcPts val="110"/>
              </a:spcBef>
            </a:pPr>
            <a:r>
              <a:rPr sz="1700" spc="5" dirty="0"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软件设计</a:t>
            </a:r>
            <a:endParaRPr sz="1700"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>
              <a:spcBef>
                <a:spcPts val="50"/>
              </a:spcBef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66675"/>
            <a:r>
              <a:rPr sz="1700" spc="5" dirty="0"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设计模式</a:t>
            </a:r>
            <a:endParaRPr sz="1700"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>
              <a:spcBef>
                <a:spcPts val="45"/>
              </a:spcBef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2700"/>
            <a:r>
              <a:rPr sz="1700" dirty="0"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SOL</a:t>
            </a:r>
            <a:r>
              <a:rPr sz="1700" spc="-5" dirty="0"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I</a:t>
            </a:r>
            <a:r>
              <a:rPr sz="1700" spc="5" dirty="0"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D原则</a:t>
            </a:r>
            <a:endParaRPr sz="1700"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5D7D401C-C323-471D-B1AD-CF7034DC2C22}"/>
              </a:ext>
            </a:extLst>
          </p:cNvPr>
          <p:cNvSpPr txBox="1"/>
          <p:nvPr/>
        </p:nvSpPr>
        <p:spPr>
          <a:xfrm>
            <a:off x="2044001" y="3818586"/>
            <a:ext cx="1546225" cy="2757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9870">
              <a:spcBef>
                <a:spcPts val="110"/>
              </a:spcBef>
            </a:pPr>
            <a:r>
              <a:rPr sz="1700" spc="5"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正</a:t>
            </a:r>
            <a:r>
              <a:rPr sz="1700"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交</a:t>
            </a:r>
            <a:r>
              <a:rPr sz="1700" spc="5"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四</a:t>
            </a:r>
            <a:r>
              <a:rPr sz="1700"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原</a:t>
            </a:r>
            <a:r>
              <a:rPr sz="1700" spc="5"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则</a:t>
            </a:r>
            <a:endParaRPr sz="1700"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272726B2-55B9-4052-BF71-E0F1C843A92B}"/>
              </a:ext>
            </a:extLst>
          </p:cNvPr>
          <p:cNvSpPr/>
          <p:nvPr/>
        </p:nvSpPr>
        <p:spPr>
          <a:xfrm>
            <a:off x="5436590" y="1498561"/>
            <a:ext cx="27038" cy="48874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DF2BFD-E792-4F71-A65A-D8B223A8B9C8}"/>
              </a:ext>
            </a:extLst>
          </p:cNvPr>
          <p:cNvSpPr txBox="1"/>
          <p:nvPr/>
        </p:nvSpPr>
        <p:spPr>
          <a:xfrm>
            <a:off x="5792156" y="3474308"/>
            <a:ext cx="5821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rgbClr val="0057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 One Thing, Do It Well.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CED9A6-965C-49A3-90FA-3BF6D88166EB}"/>
              </a:ext>
            </a:extLst>
          </p:cNvPr>
          <p:cNvSpPr/>
          <p:nvPr/>
        </p:nvSpPr>
        <p:spPr>
          <a:xfrm>
            <a:off x="1911079" y="4801891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925"/>
              </a:spcBef>
            </a:pPr>
            <a:r>
              <a:rPr lang="zh-CN" altLang="en-US" spc="5"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高内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聚，</a:t>
            </a:r>
            <a:r>
              <a:rPr lang="zh-CN" altLang="en-US" spc="5"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低耦合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722069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77412CE-3346-4E1A-9E3D-9C73BE5C6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C++</a:t>
            </a:r>
            <a:r>
              <a:rPr lang="zh-CN" altLang="en-US"/>
              <a:t>的一些使用建议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95B2C-0A4D-43C9-898D-35F1C6F149D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>
                <a:solidFill>
                  <a:srgbClr val="00574B"/>
                </a:solidFill>
              </a:rPr>
              <a:t>std::string str;</a:t>
            </a:r>
          </a:p>
          <a:p>
            <a:r>
              <a:rPr lang="zh-CN" altLang="en-US" sz="2800">
                <a:solidFill>
                  <a:srgbClr val="00574B"/>
                </a:solidFill>
              </a:rPr>
              <a:t>字符串清空不要使用 </a:t>
            </a:r>
            <a:r>
              <a:rPr lang="en-US" altLang="zh-CN" sz="2800">
                <a:solidFill>
                  <a:srgbClr val="00574B"/>
                </a:solidFill>
              </a:rPr>
              <a:t>str=""</a:t>
            </a:r>
            <a:r>
              <a:rPr lang="zh-CN" altLang="en-US" sz="2800">
                <a:solidFill>
                  <a:srgbClr val="00574B"/>
                </a:solidFill>
              </a:rPr>
              <a:t>，建议使用 </a:t>
            </a:r>
            <a:r>
              <a:rPr lang="en-US" altLang="zh-CN" sz="2800">
                <a:solidFill>
                  <a:srgbClr val="00574B"/>
                </a:solidFill>
              </a:rPr>
              <a:t>str.clear();</a:t>
            </a:r>
          </a:p>
          <a:p>
            <a:r>
              <a:rPr lang="zh-CN" altLang="en-US" sz="2800">
                <a:solidFill>
                  <a:srgbClr val="00574B"/>
                </a:solidFill>
              </a:rPr>
              <a:t>字符串判空不要使用</a:t>
            </a:r>
            <a:r>
              <a:rPr lang="en-US" altLang="zh-CN" sz="2800">
                <a:solidFill>
                  <a:srgbClr val="00574B"/>
                </a:solidFill>
              </a:rPr>
              <a:t>if(str==""),</a:t>
            </a:r>
            <a:r>
              <a:rPr lang="zh-CN" altLang="en-US" sz="2800">
                <a:solidFill>
                  <a:srgbClr val="00574B"/>
                </a:solidFill>
              </a:rPr>
              <a:t>建议使用 </a:t>
            </a:r>
            <a:r>
              <a:rPr lang="en-US" altLang="zh-CN" sz="2800">
                <a:solidFill>
                  <a:srgbClr val="00574B"/>
                </a:solidFill>
              </a:rPr>
              <a:t>str.empty();</a:t>
            </a:r>
          </a:p>
          <a:p>
            <a:endParaRPr lang="en-US" altLang="zh-CN" sz="2800">
              <a:solidFill>
                <a:srgbClr val="00574B"/>
              </a:solidFill>
            </a:endParaRPr>
          </a:p>
          <a:p>
            <a:r>
              <a:rPr lang="en-US" altLang="zh-CN" sz="2800">
                <a:solidFill>
                  <a:srgbClr val="00574B"/>
                </a:solidFill>
              </a:rPr>
              <a:t>c/ c++</a:t>
            </a:r>
            <a:r>
              <a:rPr lang="zh-CN" altLang="en-US" sz="2800">
                <a:solidFill>
                  <a:srgbClr val="00574B"/>
                </a:solidFill>
              </a:rPr>
              <a:t>定义变量轻易不要使用 </a:t>
            </a:r>
            <a:r>
              <a:rPr lang="en-US" altLang="zh-CN" sz="2800">
                <a:solidFill>
                  <a:srgbClr val="00574B"/>
                </a:solidFill>
              </a:rPr>
              <a:t>static</a:t>
            </a:r>
            <a:r>
              <a:rPr lang="zh-CN" altLang="en-US" sz="2800">
                <a:solidFill>
                  <a:srgbClr val="00574B"/>
                </a:solidFill>
              </a:rPr>
              <a:t>，会导至析构函数引用已释放的 </a:t>
            </a:r>
            <a:r>
              <a:rPr lang="en-US" altLang="zh-CN" sz="2800">
                <a:solidFill>
                  <a:srgbClr val="00574B"/>
                </a:solidFill>
              </a:rPr>
              <a:t>static</a:t>
            </a:r>
            <a:r>
              <a:rPr lang="zh-CN" altLang="en-US" sz="2800">
                <a:solidFill>
                  <a:srgbClr val="00574B"/>
                </a:solidFill>
              </a:rPr>
              <a:t>变量</a:t>
            </a:r>
          </a:p>
          <a:p>
            <a:br>
              <a:rPr lang="zh-CN" altLang="en-US" sz="2800">
                <a:solidFill>
                  <a:srgbClr val="00574B"/>
                </a:solidFill>
              </a:rPr>
            </a:br>
            <a:endParaRPr lang="zh-CN" altLang="en-US" sz="2800">
              <a:solidFill>
                <a:srgbClr val="00574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2109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0">
            <a:extLst>
              <a:ext uri="{FF2B5EF4-FFF2-40B4-BE49-F238E27FC236}">
                <a16:creationId xmlns:a16="http://schemas.microsoft.com/office/drawing/2014/main" id="{BF26518E-E6E6-4906-80E6-B14268A8B90B}"/>
              </a:ext>
            </a:extLst>
          </p:cNvPr>
          <p:cNvSpPr/>
          <p:nvPr/>
        </p:nvSpPr>
        <p:spPr>
          <a:xfrm>
            <a:off x="0" y="986117"/>
            <a:ext cx="3117294" cy="5871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DEF6D60E-4594-4FD3-8FFB-E3F746AADB3F}"/>
              </a:ext>
            </a:extLst>
          </p:cNvPr>
          <p:cNvSpPr/>
          <p:nvPr/>
        </p:nvSpPr>
        <p:spPr>
          <a:xfrm>
            <a:off x="2389374" y="3053766"/>
            <a:ext cx="1514475" cy="1514475"/>
          </a:xfrm>
          <a:custGeom>
            <a:avLst/>
            <a:gdLst/>
            <a:ahLst/>
            <a:cxnLst/>
            <a:rect l="l" t="t" r="r" b="b"/>
            <a:pathLst>
              <a:path w="1514475" h="1514475">
                <a:moveTo>
                  <a:pt x="757067" y="0"/>
                </a:moveTo>
                <a:lnTo>
                  <a:pt x="712376" y="1312"/>
                </a:lnTo>
                <a:lnTo>
                  <a:pt x="667810" y="5248"/>
                </a:lnTo>
                <a:lnTo>
                  <a:pt x="623495" y="11808"/>
                </a:lnTo>
                <a:lnTo>
                  <a:pt x="579557" y="20993"/>
                </a:lnTo>
                <a:lnTo>
                  <a:pt x="536120" y="32802"/>
                </a:lnTo>
                <a:lnTo>
                  <a:pt x="493311" y="47234"/>
                </a:lnTo>
                <a:lnTo>
                  <a:pt x="451254" y="64292"/>
                </a:lnTo>
                <a:lnTo>
                  <a:pt x="410075" y="83973"/>
                </a:lnTo>
                <a:lnTo>
                  <a:pt x="369899" y="106278"/>
                </a:lnTo>
                <a:lnTo>
                  <a:pt x="330853" y="131208"/>
                </a:lnTo>
                <a:lnTo>
                  <a:pt x="293061" y="158762"/>
                </a:lnTo>
                <a:lnTo>
                  <a:pt x="256649" y="188939"/>
                </a:lnTo>
                <a:lnTo>
                  <a:pt x="221742" y="221741"/>
                </a:lnTo>
                <a:lnTo>
                  <a:pt x="188939" y="256650"/>
                </a:lnTo>
                <a:lnTo>
                  <a:pt x="158762" y="293063"/>
                </a:lnTo>
                <a:lnTo>
                  <a:pt x="131208" y="330856"/>
                </a:lnTo>
                <a:lnTo>
                  <a:pt x="106278" y="369904"/>
                </a:lnTo>
                <a:lnTo>
                  <a:pt x="83973" y="410080"/>
                </a:lnTo>
                <a:lnTo>
                  <a:pt x="64292" y="451259"/>
                </a:lnTo>
                <a:lnTo>
                  <a:pt x="47234" y="493316"/>
                </a:lnTo>
                <a:lnTo>
                  <a:pt x="32802" y="536126"/>
                </a:lnTo>
                <a:lnTo>
                  <a:pt x="20993" y="579562"/>
                </a:lnTo>
                <a:lnTo>
                  <a:pt x="11808" y="623501"/>
                </a:lnTo>
                <a:lnTo>
                  <a:pt x="5248" y="667815"/>
                </a:lnTo>
                <a:lnTo>
                  <a:pt x="1312" y="712381"/>
                </a:lnTo>
                <a:lnTo>
                  <a:pt x="0" y="757072"/>
                </a:lnTo>
                <a:lnTo>
                  <a:pt x="1312" y="801763"/>
                </a:lnTo>
                <a:lnTo>
                  <a:pt x="5248" y="846328"/>
                </a:lnTo>
                <a:lnTo>
                  <a:pt x="11808" y="890643"/>
                </a:lnTo>
                <a:lnTo>
                  <a:pt x="20993" y="934581"/>
                </a:lnTo>
                <a:lnTo>
                  <a:pt x="32802" y="978018"/>
                </a:lnTo>
                <a:lnTo>
                  <a:pt x="47234" y="1020828"/>
                </a:lnTo>
                <a:lnTo>
                  <a:pt x="64292" y="1062885"/>
                </a:lnTo>
                <a:lnTo>
                  <a:pt x="83973" y="1104064"/>
                </a:lnTo>
                <a:lnTo>
                  <a:pt x="106278" y="1144240"/>
                </a:lnTo>
                <a:lnTo>
                  <a:pt x="131208" y="1183287"/>
                </a:lnTo>
                <a:lnTo>
                  <a:pt x="158762" y="1221080"/>
                </a:lnTo>
                <a:lnTo>
                  <a:pt x="188939" y="1257494"/>
                </a:lnTo>
                <a:lnTo>
                  <a:pt x="221742" y="1292402"/>
                </a:lnTo>
                <a:lnTo>
                  <a:pt x="256649" y="1325204"/>
                </a:lnTo>
                <a:lnTo>
                  <a:pt x="293061" y="1355382"/>
                </a:lnTo>
                <a:lnTo>
                  <a:pt x="330853" y="1382936"/>
                </a:lnTo>
                <a:lnTo>
                  <a:pt x="369899" y="1407866"/>
                </a:lnTo>
                <a:lnTo>
                  <a:pt x="410075" y="1430171"/>
                </a:lnTo>
                <a:lnTo>
                  <a:pt x="451254" y="1449852"/>
                </a:lnTo>
                <a:lnTo>
                  <a:pt x="493311" y="1466909"/>
                </a:lnTo>
                <a:lnTo>
                  <a:pt x="536120" y="1481342"/>
                </a:lnTo>
                <a:lnTo>
                  <a:pt x="579557" y="1493151"/>
                </a:lnTo>
                <a:lnTo>
                  <a:pt x="623495" y="1502336"/>
                </a:lnTo>
                <a:lnTo>
                  <a:pt x="667810" y="1508896"/>
                </a:lnTo>
                <a:lnTo>
                  <a:pt x="712376" y="1512832"/>
                </a:lnTo>
                <a:lnTo>
                  <a:pt x="757067" y="1514144"/>
                </a:lnTo>
                <a:lnTo>
                  <a:pt x="801758" y="1512832"/>
                </a:lnTo>
                <a:lnTo>
                  <a:pt x="846324" y="1508896"/>
                </a:lnTo>
                <a:lnTo>
                  <a:pt x="890640" y="1502336"/>
                </a:lnTo>
                <a:lnTo>
                  <a:pt x="934578" y="1493151"/>
                </a:lnTo>
                <a:lnTo>
                  <a:pt x="978016" y="1481342"/>
                </a:lnTo>
                <a:lnTo>
                  <a:pt x="1020826" y="1466909"/>
                </a:lnTo>
                <a:lnTo>
                  <a:pt x="1062883" y="1449852"/>
                </a:lnTo>
                <a:lnTo>
                  <a:pt x="1104063" y="1430171"/>
                </a:lnTo>
                <a:lnTo>
                  <a:pt x="1144239" y="1407866"/>
                </a:lnTo>
                <a:lnTo>
                  <a:pt x="1183287" y="1382936"/>
                </a:lnTo>
                <a:lnTo>
                  <a:pt x="1221080" y="1355382"/>
                </a:lnTo>
                <a:lnTo>
                  <a:pt x="1257494" y="1325204"/>
                </a:lnTo>
                <a:lnTo>
                  <a:pt x="1292402" y="1292402"/>
                </a:lnTo>
                <a:lnTo>
                  <a:pt x="1325204" y="1257494"/>
                </a:lnTo>
                <a:lnTo>
                  <a:pt x="1355382" y="1221080"/>
                </a:lnTo>
                <a:lnTo>
                  <a:pt x="1382936" y="1183287"/>
                </a:lnTo>
                <a:lnTo>
                  <a:pt x="1407866" y="1144240"/>
                </a:lnTo>
                <a:lnTo>
                  <a:pt x="1430171" y="1104064"/>
                </a:lnTo>
                <a:lnTo>
                  <a:pt x="1449852" y="1062885"/>
                </a:lnTo>
                <a:lnTo>
                  <a:pt x="1466909" y="1020828"/>
                </a:lnTo>
                <a:lnTo>
                  <a:pt x="1481342" y="978018"/>
                </a:lnTo>
                <a:lnTo>
                  <a:pt x="1493151" y="934581"/>
                </a:lnTo>
                <a:lnTo>
                  <a:pt x="1502336" y="890643"/>
                </a:lnTo>
                <a:lnTo>
                  <a:pt x="1508896" y="846328"/>
                </a:lnTo>
                <a:lnTo>
                  <a:pt x="1512832" y="801763"/>
                </a:lnTo>
                <a:lnTo>
                  <a:pt x="1514144" y="757072"/>
                </a:lnTo>
                <a:lnTo>
                  <a:pt x="1512832" y="712381"/>
                </a:lnTo>
                <a:lnTo>
                  <a:pt x="1508896" y="667815"/>
                </a:lnTo>
                <a:lnTo>
                  <a:pt x="1502336" y="623501"/>
                </a:lnTo>
                <a:lnTo>
                  <a:pt x="1493151" y="579562"/>
                </a:lnTo>
                <a:lnTo>
                  <a:pt x="1481342" y="536126"/>
                </a:lnTo>
                <a:lnTo>
                  <a:pt x="1466909" y="493316"/>
                </a:lnTo>
                <a:lnTo>
                  <a:pt x="1449852" y="451259"/>
                </a:lnTo>
                <a:lnTo>
                  <a:pt x="1430171" y="410080"/>
                </a:lnTo>
                <a:lnTo>
                  <a:pt x="1407866" y="369904"/>
                </a:lnTo>
                <a:lnTo>
                  <a:pt x="1382936" y="330856"/>
                </a:lnTo>
                <a:lnTo>
                  <a:pt x="1355382" y="293063"/>
                </a:lnTo>
                <a:lnTo>
                  <a:pt x="1325204" y="256650"/>
                </a:lnTo>
                <a:lnTo>
                  <a:pt x="1292402" y="221741"/>
                </a:lnTo>
                <a:lnTo>
                  <a:pt x="1257494" y="188939"/>
                </a:lnTo>
                <a:lnTo>
                  <a:pt x="1221080" y="158762"/>
                </a:lnTo>
                <a:lnTo>
                  <a:pt x="1183287" y="131208"/>
                </a:lnTo>
                <a:lnTo>
                  <a:pt x="1144239" y="106278"/>
                </a:lnTo>
                <a:lnTo>
                  <a:pt x="1104063" y="83973"/>
                </a:lnTo>
                <a:lnTo>
                  <a:pt x="1062883" y="64292"/>
                </a:lnTo>
                <a:lnTo>
                  <a:pt x="1020826" y="47234"/>
                </a:lnTo>
                <a:lnTo>
                  <a:pt x="978016" y="32802"/>
                </a:lnTo>
                <a:lnTo>
                  <a:pt x="934578" y="20993"/>
                </a:lnTo>
                <a:lnTo>
                  <a:pt x="890640" y="11808"/>
                </a:lnTo>
                <a:lnTo>
                  <a:pt x="846324" y="5248"/>
                </a:lnTo>
                <a:lnTo>
                  <a:pt x="801758" y="1312"/>
                </a:lnTo>
                <a:lnTo>
                  <a:pt x="7570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0B62AAF-C616-4CA5-A2D3-A1C9B0C4186E}"/>
              </a:ext>
            </a:extLst>
          </p:cNvPr>
          <p:cNvSpPr/>
          <p:nvPr/>
        </p:nvSpPr>
        <p:spPr>
          <a:xfrm>
            <a:off x="4428229" y="4154224"/>
            <a:ext cx="5032311" cy="16777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57F3CF4-58F4-4263-B700-E711D0EBD360}"/>
              </a:ext>
            </a:extLst>
          </p:cNvPr>
          <p:cNvSpPr/>
          <p:nvPr/>
        </p:nvSpPr>
        <p:spPr>
          <a:xfrm>
            <a:off x="4936281" y="4777849"/>
            <a:ext cx="4109299" cy="413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B74EE67-8576-41CA-B9A8-859A73EC5420}"/>
              </a:ext>
            </a:extLst>
          </p:cNvPr>
          <p:cNvSpPr/>
          <p:nvPr/>
        </p:nvSpPr>
        <p:spPr>
          <a:xfrm>
            <a:off x="4428229" y="3360459"/>
            <a:ext cx="5032311" cy="16777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448EBEE-DD1B-4E9E-A7EC-7642BC55FECE}"/>
              </a:ext>
            </a:extLst>
          </p:cNvPr>
          <p:cNvSpPr/>
          <p:nvPr/>
        </p:nvSpPr>
        <p:spPr>
          <a:xfrm>
            <a:off x="4936281" y="3984086"/>
            <a:ext cx="4109287" cy="413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EA0F74EC-9DFF-4F7F-B6D2-EC7B9EF6C1E9}"/>
              </a:ext>
            </a:extLst>
          </p:cNvPr>
          <p:cNvSpPr/>
          <p:nvPr/>
        </p:nvSpPr>
        <p:spPr>
          <a:xfrm>
            <a:off x="4428229" y="2579396"/>
            <a:ext cx="5032311" cy="16777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E678ED17-10E9-4D39-B15C-2CA9753E45D0}"/>
              </a:ext>
            </a:extLst>
          </p:cNvPr>
          <p:cNvSpPr/>
          <p:nvPr/>
        </p:nvSpPr>
        <p:spPr>
          <a:xfrm>
            <a:off x="4936281" y="3203023"/>
            <a:ext cx="4109109" cy="4135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A2B860FA-6962-4885-ABA9-C85817D68E0B}"/>
              </a:ext>
            </a:extLst>
          </p:cNvPr>
          <p:cNvSpPr/>
          <p:nvPr/>
        </p:nvSpPr>
        <p:spPr>
          <a:xfrm>
            <a:off x="4474609" y="1790891"/>
            <a:ext cx="5032311" cy="16777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1536700">
              <a:spcBef>
                <a:spcPts val="100"/>
              </a:spcBef>
            </a:pPr>
            <a:r>
              <a:rPr lang="zh-CN" altLang="en-US" b="1" spc="85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后台开发</a:t>
            </a:r>
            <a:endParaRPr lang="syr-SY" altLang="zh-CN" b="1" spc="85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6DCB3F73-B865-4E34-A161-5EFC67AC8902}"/>
              </a:ext>
            </a:extLst>
          </p:cNvPr>
          <p:cNvSpPr/>
          <p:nvPr/>
        </p:nvSpPr>
        <p:spPr>
          <a:xfrm>
            <a:off x="4936281" y="2417769"/>
            <a:ext cx="4108969" cy="4135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82BC82BF-3B81-4D26-AD1F-BE13E9A84E85}"/>
              </a:ext>
            </a:extLst>
          </p:cNvPr>
          <p:cNvSpPr/>
          <p:nvPr/>
        </p:nvSpPr>
        <p:spPr>
          <a:xfrm>
            <a:off x="4506493" y="2415741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30">
                <a:moveTo>
                  <a:pt x="231823" y="0"/>
                </a:moveTo>
                <a:lnTo>
                  <a:pt x="185813" y="0"/>
                </a:lnTo>
                <a:lnTo>
                  <a:pt x="140694" y="10045"/>
                </a:lnTo>
                <a:lnTo>
                  <a:pt x="98251" y="30137"/>
                </a:lnTo>
                <a:lnTo>
                  <a:pt x="60266" y="60275"/>
                </a:lnTo>
                <a:lnTo>
                  <a:pt x="30133" y="98255"/>
                </a:lnTo>
                <a:lnTo>
                  <a:pt x="10044" y="140695"/>
                </a:lnTo>
                <a:lnTo>
                  <a:pt x="0" y="185812"/>
                </a:lnTo>
                <a:lnTo>
                  <a:pt x="0" y="231821"/>
                </a:lnTo>
                <a:lnTo>
                  <a:pt x="10044" y="276939"/>
                </a:lnTo>
                <a:lnTo>
                  <a:pt x="30133" y="319382"/>
                </a:lnTo>
                <a:lnTo>
                  <a:pt x="60266" y="357366"/>
                </a:lnTo>
                <a:lnTo>
                  <a:pt x="98251" y="387504"/>
                </a:lnTo>
                <a:lnTo>
                  <a:pt x="140694" y="407596"/>
                </a:lnTo>
                <a:lnTo>
                  <a:pt x="185813" y="417642"/>
                </a:lnTo>
                <a:lnTo>
                  <a:pt x="231823" y="417642"/>
                </a:lnTo>
                <a:lnTo>
                  <a:pt x="276942" y="407596"/>
                </a:lnTo>
                <a:lnTo>
                  <a:pt x="319385" y="387504"/>
                </a:lnTo>
                <a:lnTo>
                  <a:pt x="357370" y="357366"/>
                </a:lnTo>
                <a:lnTo>
                  <a:pt x="387503" y="319382"/>
                </a:lnTo>
                <a:lnTo>
                  <a:pt x="407592" y="276939"/>
                </a:lnTo>
                <a:lnTo>
                  <a:pt x="417636" y="231821"/>
                </a:lnTo>
                <a:lnTo>
                  <a:pt x="417636" y="185812"/>
                </a:lnTo>
                <a:lnTo>
                  <a:pt x="407592" y="140695"/>
                </a:lnTo>
                <a:lnTo>
                  <a:pt x="387503" y="98255"/>
                </a:lnTo>
                <a:lnTo>
                  <a:pt x="357370" y="60275"/>
                </a:lnTo>
                <a:lnTo>
                  <a:pt x="319385" y="30137"/>
                </a:lnTo>
                <a:lnTo>
                  <a:pt x="276942" y="10045"/>
                </a:lnTo>
                <a:lnTo>
                  <a:pt x="231823" y="0"/>
                </a:lnTo>
                <a:close/>
              </a:path>
            </a:pathLst>
          </a:custGeom>
          <a:solidFill>
            <a:srgbClr val="168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9DE3F6AF-52D5-4466-8B6B-4BE272577DF6}"/>
              </a:ext>
            </a:extLst>
          </p:cNvPr>
          <p:cNvSpPr txBox="1"/>
          <p:nvPr/>
        </p:nvSpPr>
        <p:spPr>
          <a:xfrm>
            <a:off x="4621841" y="24511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0D48E51F-4D90-4919-BD98-849B5F3AE736}"/>
              </a:ext>
            </a:extLst>
          </p:cNvPr>
          <p:cNvSpPr/>
          <p:nvPr/>
        </p:nvSpPr>
        <p:spPr>
          <a:xfrm>
            <a:off x="4506493" y="3200992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31823" y="0"/>
                </a:moveTo>
                <a:lnTo>
                  <a:pt x="185813" y="0"/>
                </a:lnTo>
                <a:lnTo>
                  <a:pt x="140694" y="10044"/>
                </a:lnTo>
                <a:lnTo>
                  <a:pt x="98251" y="30133"/>
                </a:lnTo>
                <a:lnTo>
                  <a:pt x="60266" y="60266"/>
                </a:lnTo>
                <a:lnTo>
                  <a:pt x="30133" y="98251"/>
                </a:lnTo>
                <a:lnTo>
                  <a:pt x="10044" y="140694"/>
                </a:lnTo>
                <a:lnTo>
                  <a:pt x="0" y="185813"/>
                </a:lnTo>
                <a:lnTo>
                  <a:pt x="0" y="231823"/>
                </a:lnTo>
                <a:lnTo>
                  <a:pt x="10044" y="276942"/>
                </a:lnTo>
                <a:lnTo>
                  <a:pt x="30133" y="319385"/>
                </a:lnTo>
                <a:lnTo>
                  <a:pt x="60266" y="357370"/>
                </a:lnTo>
                <a:lnTo>
                  <a:pt x="98251" y="387508"/>
                </a:lnTo>
                <a:lnTo>
                  <a:pt x="140694" y="407600"/>
                </a:lnTo>
                <a:lnTo>
                  <a:pt x="185813" y="417645"/>
                </a:lnTo>
                <a:lnTo>
                  <a:pt x="231823" y="417645"/>
                </a:lnTo>
                <a:lnTo>
                  <a:pt x="276942" y="407600"/>
                </a:lnTo>
                <a:lnTo>
                  <a:pt x="319385" y="387508"/>
                </a:lnTo>
                <a:lnTo>
                  <a:pt x="357370" y="357370"/>
                </a:lnTo>
                <a:lnTo>
                  <a:pt x="387503" y="319385"/>
                </a:lnTo>
                <a:lnTo>
                  <a:pt x="407592" y="276942"/>
                </a:lnTo>
                <a:lnTo>
                  <a:pt x="417636" y="231823"/>
                </a:lnTo>
                <a:lnTo>
                  <a:pt x="417636" y="185813"/>
                </a:lnTo>
                <a:lnTo>
                  <a:pt x="407592" y="140694"/>
                </a:lnTo>
                <a:lnTo>
                  <a:pt x="387503" y="98251"/>
                </a:lnTo>
                <a:lnTo>
                  <a:pt x="357370" y="60266"/>
                </a:lnTo>
                <a:lnTo>
                  <a:pt x="319385" y="30133"/>
                </a:lnTo>
                <a:lnTo>
                  <a:pt x="276942" y="10044"/>
                </a:lnTo>
                <a:lnTo>
                  <a:pt x="231823" y="0"/>
                </a:lnTo>
                <a:close/>
              </a:path>
            </a:pathLst>
          </a:custGeom>
          <a:solidFill>
            <a:srgbClr val="168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4E10B866-42B4-480E-970A-BF17CA2C92A4}"/>
              </a:ext>
            </a:extLst>
          </p:cNvPr>
          <p:cNvSpPr txBox="1"/>
          <p:nvPr/>
        </p:nvSpPr>
        <p:spPr>
          <a:xfrm>
            <a:off x="4621841" y="32385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8A70CB5B-F92F-4E17-A2D9-A255100FC2E4}"/>
              </a:ext>
            </a:extLst>
          </p:cNvPr>
          <p:cNvSpPr/>
          <p:nvPr/>
        </p:nvSpPr>
        <p:spPr>
          <a:xfrm>
            <a:off x="4506493" y="3989487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31823" y="0"/>
                </a:moveTo>
                <a:lnTo>
                  <a:pt x="185813" y="0"/>
                </a:lnTo>
                <a:lnTo>
                  <a:pt x="140694" y="10045"/>
                </a:lnTo>
                <a:lnTo>
                  <a:pt x="98251" y="30137"/>
                </a:lnTo>
                <a:lnTo>
                  <a:pt x="60266" y="60275"/>
                </a:lnTo>
                <a:lnTo>
                  <a:pt x="30133" y="98260"/>
                </a:lnTo>
                <a:lnTo>
                  <a:pt x="10044" y="140703"/>
                </a:lnTo>
                <a:lnTo>
                  <a:pt x="0" y="185821"/>
                </a:lnTo>
                <a:lnTo>
                  <a:pt x="0" y="231830"/>
                </a:lnTo>
                <a:lnTo>
                  <a:pt x="10044" y="276946"/>
                </a:lnTo>
                <a:lnTo>
                  <a:pt x="30133" y="319386"/>
                </a:lnTo>
                <a:lnTo>
                  <a:pt x="60266" y="357366"/>
                </a:lnTo>
                <a:lnTo>
                  <a:pt x="98251" y="387504"/>
                </a:lnTo>
                <a:lnTo>
                  <a:pt x="140694" y="407596"/>
                </a:lnTo>
                <a:lnTo>
                  <a:pt x="185813" y="417642"/>
                </a:lnTo>
                <a:lnTo>
                  <a:pt x="231823" y="417642"/>
                </a:lnTo>
                <a:lnTo>
                  <a:pt x="276942" y="407596"/>
                </a:lnTo>
                <a:lnTo>
                  <a:pt x="319385" y="387504"/>
                </a:lnTo>
                <a:lnTo>
                  <a:pt x="357370" y="357366"/>
                </a:lnTo>
                <a:lnTo>
                  <a:pt x="387503" y="319386"/>
                </a:lnTo>
                <a:lnTo>
                  <a:pt x="407592" y="276946"/>
                </a:lnTo>
                <a:lnTo>
                  <a:pt x="417636" y="231830"/>
                </a:lnTo>
                <a:lnTo>
                  <a:pt x="417636" y="185821"/>
                </a:lnTo>
                <a:lnTo>
                  <a:pt x="407592" y="140703"/>
                </a:lnTo>
                <a:lnTo>
                  <a:pt x="387503" y="98260"/>
                </a:lnTo>
                <a:lnTo>
                  <a:pt x="357370" y="60275"/>
                </a:lnTo>
                <a:lnTo>
                  <a:pt x="319385" y="30137"/>
                </a:lnTo>
                <a:lnTo>
                  <a:pt x="276942" y="10045"/>
                </a:lnTo>
                <a:lnTo>
                  <a:pt x="231823" y="0"/>
                </a:lnTo>
                <a:close/>
              </a:path>
            </a:pathLst>
          </a:custGeom>
          <a:solidFill>
            <a:srgbClr val="168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D794892F-81AB-4BC4-BD88-E40DEFC1D639}"/>
              </a:ext>
            </a:extLst>
          </p:cNvPr>
          <p:cNvSpPr txBox="1"/>
          <p:nvPr/>
        </p:nvSpPr>
        <p:spPr>
          <a:xfrm>
            <a:off x="4621841" y="40259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C7A8834D-F663-4550-8342-02052B45D64A}"/>
              </a:ext>
            </a:extLst>
          </p:cNvPr>
          <p:cNvSpPr/>
          <p:nvPr/>
        </p:nvSpPr>
        <p:spPr>
          <a:xfrm>
            <a:off x="4506493" y="4777992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31823" y="0"/>
                </a:moveTo>
                <a:lnTo>
                  <a:pt x="185813" y="0"/>
                </a:lnTo>
                <a:lnTo>
                  <a:pt x="140694" y="10045"/>
                </a:lnTo>
                <a:lnTo>
                  <a:pt x="98251" y="30137"/>
                </a:lnTo>
                <a:lnTo>
                  <a:pt x="60266" y="60275"/>
                </a:lnTo>
                <a:lnTo>
                  <a:pt x="30133" y="98259"/>
                </a:lnTo>
                <a:lnTo>
                  <a:pt x="10044" y="140701"/>
                </a:lnTo>
                <a:lnTo>
                  <a:pt x="0" y="185817"/>
                </a:lnTo>
                <a:lnTo>
                  <a:pt x="0" y="231825"/>
                </a:lnTo>
                <a:lnTo>
                  <a:pt x="10044" y="276941"/>
                </a:lnTo>
                <a:lnTo>
                  <a:pt x="30133" y="319382"/>
                </a:lnTo>
                <a:lnTo>
                  <a:pt x="60266" y="357366"/>
                </a:lnTo>
                <a:lnTo>
                  <a:pt x="98251" y="387504"/>
                </a:lnTo>
                <a:lnTo>
                  <a:pt x="140694" y="407596"/>
                </a:lnTo>
                <a:lnTo>
                  <a:pt x="185813" y="417642"/>
                </a:lnTo>
                <a:lnTo>
                  <a:pt x="231823" y="417642"/>
                </a:lnTo>
                <a:lnTo>
                  <a:pt x="276942" y="407596"/>
                </a:lnTo>
                <a:lnTo>
                  <a:pt x="319385" y="387504"/>
                </a:lnTo>
                <a:lnTo>
                  <a:pt x="357370" y="357366"/>
                </a:lnTo>
                <a:lnTo>
                  <a:pt x="387503" y="319382"/>
                </a:lnTo>
                <a:lnTo>
                  <a:pt x="407592" y="276941"/>
                </a:lnTo>
                <a:lnTo>
                  <a:pt x="417636" y="231825"/>
                </a:lnTo>
                <a:lnTo>
                  <a:pt x="417636" y="185817"/>
                </a:lnTo>
                <a:lnTo>
                  <a:pt x="407592" y="140701"/>
                </a:lnTo>
                <a:lnTo>
                  <a:pt x="387503" y="98259"/>
                </a:lnTo>
                <a:lnTo>
                  <a:pt x="357370" y="60275"/>
                </a:lnTo>
                <a:lnTo>
                  <a:pt x="319385" y="30137"/>
                </a:lnTo>
                <a:lnTo>
                  <a:pt x="276942" y="10045"/>
                </a:lnTo>
                <a:lnTo>
                  <a:pt x="231823" y="0"/>
                </a:lnTo>
                <a:close/>
              </a:path>
            </a:pathLst>
          </a:custGeom>
          <a:solidFill>
            <a:srgbClr val="168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B640C0C4-90F5-4BC4-BA98-BA45FD0A4E15}"/>
              </a:ext>
            </a:extLst>
          </p:cNvPr>
          <p:cNvSpPr txBox="1"/>
          <p:nvPr/>
        </p:nvSpPr>
        <p:spPr>
          <a:xfrm>
            <a:off x="4621841" y="48133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77E1923E-2DEE-42EE-B5E9-46A7982DD1FA}"/>
              </a:ext>
            </a:extLst>
          </p:cNvPr>
          <p:cNvSpPr txBox="1"/>
          <p:nvPr/>
        </p:nvSpPr>
        <p:spPr>
          <a:xfrm>
            <a:off x="2431409" y="3429592"/>
            <a:ext cx="1372148" cy="72327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algn="ctr">
              <a:spcBef>
                <a:spcPts val="600"/>
              </a:spcBef>
            </a:pPr>
            <a:r>
              <a:rPr lang="zh-CN" altLang="en-US" sz="3000">
                <a:solidFill>
                  <a:srgbClr val="00A295"/>
                </a:solidFill>
                <a:latin typeface="Segoe UI Symbol"/>
                <a:cs typeface="Segoe UI Symbol"/>
              </a:rPr>
              <a:t>目录</a:t>
            </a:r>
            <a:r>
              <a:rPr sz="1200">
                <a:solidFill>
                  <a:srgbClr val="00A295"/>
                </a:solidFill>
                <a:latin typeface="Calibri"/>
                <a:cs typeface="Calibri"/>
              </a:rPr>
              <a:t>CONTENTS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2005896-FD28-4047-822F-8DEC81ACB000}"/>
              </a:ext>
            </a:extLst>
          </p:cNvPr>
          <p:cNvSpPr txBox="1"/>
          <p:nvPr/>
        </p:nvSpPr>
        <p:spPr>
          <a:xfrm>
            <a:off x="5129840" y="244259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后台开发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B741362-0F2C-4FF7-83DA-D1D33BE73624}"/>
              </a:ext>
            </a:extLst>
          </p:cNvPr>
          <p:cNvSpPr txBox="1"/>
          <p:nvPr/>
        </p:nvSpPr>
        <p:spPr>
          <a:xfrm>
            <a:off x="5129840" y="322366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79CCD88-A8F4-408F-B58D-5A6C5E7B660C}"/>
              </a:ext>
            </a:extLst>
          </p:cNvPr>
          <p:cNvSpPr txBox="1"/>
          <p:nvPr/>
        </p:nvSpPr>
        <p:spPr>
          <a:xfrm>
            <a:off x="5129840" y="40132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86951BB-FCFE-4CB5-BDED-B1AEA9D82B60}"/>
              </a:ext>
            </a:extLst>
          </p:cNvPr>
          <p:cNvSpPr txBox="1"/>
          <p:nvPr/>
        </p:nvSpPr>
        <p:spPr>
          <a:xfrm>
            <a:off x="5129840" y="477784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CDRAF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的概述</a:t>
            </a:r>
          </a:p>
        </p:txBody>
      </p:sp>
      <p:sp>
        <p:nvSpPr>
          <p:cNvPr id="25" name="object 30">
            <a:extLst>
              <a:ext uri="{FF2B5EF4-FFF2-40B4-BE49-F238E27FC236}">
                <a16:creationId xmlns:a16="http://schemas.microsoft.com/office/drawing/2014/main" id="{E507C7EF-C8A3-4374-9C44-4CF06EBA1840}"/>
              </a:ext>
            </a:extLst>
          </p:cNvPr>
          <p:cNvSpPr/>
          <p:nvPr/>
        </p:nvSpPr>
        <p:spPr>
          <a:xfrm>
            <a:off x="3929349" y="4768522"/>
            <a:ext cx="389890" cy="387985"/>
          </a:xfrm>
          <a:custGeom>
            <a:avLst/>
            <a:gdLst/>
            <a:ahLst/>
            <a:cxnLst/>
            <a:rect l="l" t="t" r="r" b="b"/>
            <a:pathLst>
              <a:path w="389889" h="387985">
                <a:moveTo>
                  <a:pt x="215404" y="0"/>
                </a:moveTo>
                <a:lnTo>
                  <a:pt x="215404" y="124701"/>
                </a:lnTo>
                <a:lnTo>
                  <a:pt x="0" y="124701"/>
                </a:lnTo>
                <a:lnTo>
                  <a:pt x="0" y="262674"/>
                </a:lnTo>
                <a:lnTo>
                  <a:pt x="215404" y="262674"/>
                </a:lnTo>
                <a:lnTo>
                  <a:pt x="215404" y="387375"/>
                </a:lnTo>
                <a:lnTo>
                  <a:pt x="389521" y="193687"/>
                </a:lnTo>
                <a:lnTo>
                  <a:pt x="215404" y="0"/>
                </a:lnTo>
                <a:close/>
              </a:path>
            </a:pathLst>
          </a:custGeom>
          <a:solidFill>
            <a:srgbClr val="00A29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458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0">
            <a:extLst>
              <a:ext uri="{FF2B5EF4-FFF2-40B4-BE49-F238E27FC236}">
                <a16:creationId xmlns:a16="http://schemas.microsoft.com/office/drawing/2014/main" id="{BF26518E-E6E6-4906-80E6-B14268A8B90B}"/>
              </a:ext>
            </a:extLst>
          </p:cNvPr>
          <p:cNvSpPr/>
          <p:nvPr/>
        </p:nvSpPr>
        <p:spPr>
          <a:xfrm>
            <a:off x="0" y="986117"/>
            <a:ext cx="3117294" cy="5871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DEF6D60E-4594-4FD3-8FFB-E3F746AADB3F}"/>
              </a:ext>
            </a:extLst>
          </p:cNvPr>
          <p:cNvSpPr/>
          <p:nvPr/>
        </p:nvSpPr>
        <p:spPr>
          <a:xfrm>
            <a:off x="2389374" y="3053766"/>
            <a:ext cx="1514475" cy="1514475"/>
          </a:xfrm>
          <a:custGeom>
            <a:avLst/>
            <a:gdLst/>
            <a:ahLst/>
            <a:cxnLst/>
            <a:rect l="l" t="t" r="r" b="b"/>
            <a:pathLst>
              <a:path w="1514475" h="1514475">
                <a:moveTo>
                  <a:pt x="757067" y="0"/>
                </a:moveTo>
                <a:lnTo>
                  <a:pt x="712376" y="1312"/>
                </a:lnTo>
                <a:lnTo>
                  <a:pt x="667810" y="5248"/>
                </a:lnTo>
                <a:lnTo>
                  <a:pt x="623495" y="11808"/>
                </a:lnTo>
                <a:lnTo>
                  <a:pt x="579557" y="20993"/>
                </a:lnTo>
                <a:lnTo>
                  <a:pt x="536120" y="32802"/>
                </a:lnTo>
                <a:lnTo>
                  <a:pt x="493311" y="47234"/>
                </a:lnTo>
                <a:lnTo>
                  <a:pt x="451254" y="64292"/>
                </a:lnTo>
                <a:lnTo>
                  <a:pt x="410075" y="83973"/>
                </a:lnTo>
                <a:lnTo>
                  <a:pt x="369899" y="106278"/>
                </a:lnTo>
                <a:lnTo>
                  <a:pt x="330853" y="131208"/>
                </a:lnTo>
                <a:lnTo>
                  <a:pt x="293061" y="158762"/>
                </a:lnTo>
                <a:lnTo>
                  <a:pt x="256649" y="188939"/>
                </a:lnTo>
                <a:lnTo>
                  <a:pt x="221742" y="221741"/>
                </a:lnTo>
                <a:lnTo>
                  <a:pt x="188939" y="256650"/>
                </a:lnTo>
                <a:lnTo>
                  <a:pt x="158762" y="293063"/>
                </a:lnTo>
                <a:lnTo>
                  <a:pt x="131208" y="330856"/>
                </a:lnTo>
                <a:lnTo>
                  <a:pt x="106278" y="369904"/>
                </a:lnTo>
                <a:lnTo>
                  <a:pt x="83973" y="410080"/>
                </a:lnTo>
                <a:lnTo>
                  <a:pt x="64292" y="451259"/>
                </a:lnTo>
                <a:lnTo>
                  <a:pt x="47234" y="493316"/>
                </a:lnTo>
                <a:lnTo>
                  <a:pt x="32802" y="536126"/>
                </a:lnTo>
                <a:lnTo>
                  <a:pt x="20993" y="579562"/>
                </a:lnTo>
                <a:lnTo>
                  <a:pt x="11808" y="623501"/>
                </a:lnTo>
                <a:lnTo>
                  <a:pt x="5248" y="667815"/>
                </a:lnTo>
                <a:lnTo>
                  <a:pt x="1312" y="712381"/>
                </a:lnTo>
                <a:lnTo>
                  <a:pt x="0" y="757072"/>
                </a:lnTo>
                <a:lnTo>
                  <a:pt x="1312" y="801763"/>
                </a:lnTo>
                <a:lnTo>
                  <a:pt x="5248" y="846328"/>
                </a:lnTo>
                <a:lnTo>
                  <a:pt x="11808" y="890643"/>
                </a:lnTo>
                <a:lnTo>
                  <a:pt x="20993" y="934581"/>
                </a:lnTo>
                <a:lnTo>
                  <a:pt x="32802" y="978018"/>
                </a:lnTo>
                <a:lnTo>
                  <a:pt x="47234" y="1020828"/>
                </a:lnTo>
                <a:lnTo>
                  <a:pt x="64292" y="1062885"/>
                </a:lnTo>
                <a:lnTo>
                  <a:pt x="83973" y="1104064"/>
                </a:lnTo>
                <a:lnTo>
                  <a:pt x="106278" y="1144240"/>
                </a:lnTo>
                <a:lnTo>
                  <a:pt x="131208" y="1183287"/>
                </a:lnTo>
                <a:lnTo>
                  <a:pt x="158762" y="1221080"/>
                </a:lnTo>
                <a:lnTo>
                  <a:pt x="188939" y="1257494"/>
                </a:lnTo>
                <a:lnTo>
                  <a:pt x="221742" y="1292402"/>
                </a:lnTo>
                <a:lnTo>
                  <a:pt x="256649" y="1325204"/>
                </a:lnTo>
                <a:lnTo>
                  <a:pt x="293061" y="1355382"/>
                </a:lnTo>
                <a:lnTo>
                  <a:pt x="330853" y="1382936"/>
                </a:lnTo>
                <a:lnTo>
                  <a:pt x="369899" y="1407866"/>
                </a:lnTo>
                <a:lnTo>
                  <a:pt x="410075" y="1430171"/>
                </a:lnTo>
                <a:lnTo>
                  <a:pt x="451254" y="1449852"/>
                </a:lnTo>
                <a:lnTo>
                  <a:pt x="493311" y="1466909"/>
                </a:lnTo>
                <a:lnTo>
                  <a:pt x="536120" y="1481342"/>
                </a:lnTo>
                <a:lnTo>
                  <a:pt x="579557" y="1493151"/>
                </a:lnTo>
                <a:lnTo>
                  <a:pt x="623495" y="1502336"/>
                </a:lnTo>
                <a:lnTo>
                  <a:pt x="667810" y="1508896"/>
                </a:lnTo>
                <a:lnTo>
                  <a:pt x="712376" y="1512832"/>
                </a:lnTo>
                <a:lnTo>
                  <a:pt x="757067" y="1514144"/>
                </a:lnTo>
                <a:lnTo>
                  <a:pt x="801758" y="1512832"/>
                </a:lnTo>
                <a:lnTo>
                  <a:pt x="846324" y="1508896"/>
                </a:lnTo>
                <a:lnTo>
                  <a:pt x="890640" y="1502336"/>
                </a:lnTo>
                <a:lnTo>
                  <a:pt x="934578" y="1493151"/>
                </a:lnTo>
                <a:lnTo>
                  <a:pt x="978016" y="1481342"/>
                </a:lnTo>
                <a:lnTo>
                  <a:pt x="1020826" y="1466909"/>
                </a:lnTo>
                <a:lnTo>
                  <a:pt x="1062883" y="1449852"/>
                </a:lnTo>
                <a:lnTo>
                  <a:pt x="1104063" y="1430171"/>
                </a:lnTo>
                <a:lnTo>
                  <a:pt x="1144239" y="1407866"/>
                </a:lnTo>
                <a:lnTo>
                  <a:pt x="1183287" y="1382936"/>
                </a:lnTo>
                <a:lnTo>
                  <a:pt x="1221080" y="1355382"/>
                </a:lnTo>
                <a:lnTo>
                  <a:pt x="1257494" y="1325204"/>
                </a:lnTo>
                <a:lnTo>
                  <a:pt x="1292402" y="1292402"/>
                </a:lnTo>
                <a:lnTo>
                  <a:pt x="1325204" y="1257494"/>
                </a:lnTo>
                <a:lnTo>
                  <a:pt x="1355382" y="1221080"/>
                </a:lnTo>
                <a:lnTo>
                  <a:pt x="1382936" y="1183287"/>
                </a:lnTo>
                <a:lnTo>
                  <a:pt x="1407866" y="1144240"/>
                </a:lnTo>
                <a:lnTo>
                  <a:pt x="1430171" y="1104064"/>
                </a:lnTo>
                <a:lnTo>
                  <a:pt x="1449852" y="1062885"/>
                </a:lnTo>
                <a:lnTo>
                  <a:pt x="1466909" y="1020828"/>
                </a:lnTo>
                <a:lnTo>
                  <a:pt x="1481342" y="978018"/>
                </a:lnTo>
                <a:lnTo>
                  <a:pt x="1493151" y="934581"/>
                </a:lnTo>
                <a:lnTo>
                  <a:pt x="1502336" y="890643"/>
                </a:lnTo>
                <a:lnTo>
                  <a:pt x="1508896" y="846328"/>
                </a:lnTo>
                <a:lnTo>
                  <a:pt x="1512832" y="801763"/>
                </a:lnTo>
                <a:lnTo>
                  <a:pt x="1514144" y="757072"/>
                </a:lnTo>
                <a:lnTo>
                  <a:pt x="1512832" y="712381"/>
                </a:lnTo>
                <a:lnTo>
                  <a:pt x="1508896" y="667815"/>
                </a:lnTo>
                <a:lnTo>
                  <a:pt x="1502336" y="623501"/>
                </a:lnTo>
                <a:lnTo>
                  <a:pt x="1493151" y="579562"/>
                </a:lnTo>
                <a:lnTo>
                  <a:pt x="1481342" y="536126"/>
                </a:lnTo>
                <a:lnTo>
                  <a:pt x="1466909" y="493316"/>
                </a:lnTo>
                <a:lnTo>
                  <a:pt x="1449852" y="451259"/>
                </a:lnTo>
                <a:lnTo>
                  <a:pt x="1430171" y="410080"/>
                </a:lnTo>
                <a:lnTo>
                  <a:pt x="1407866" y="369904"/>
                </a:lnTo>
                <a:lnTo>
                  <a:pt x="1382936" y="330856"/>
                </a:lnTo>
                <a:lnTo>
                  <a:pt x="1355382" y="293063"/>
                </a:lnTo>
                <a:lnTo>
                  <a:pt x="1325204" y="256650"/>
                </a:lnTo>
                <a:lnTo>
                  <a:pt x="1292402" y="221741"/>
                </a:lnTo>
                <a:lnTo>
                  <a:pt x="1257494" y="188939"/>
                </a:lnTo>
                <a:lnTo>
                  <a:pt x="1221080" y="158762"/>
                </a:lnTo>
                <a:lnTo>
                  <a:pt x="1183287" y="131208"/>
                </a:lnTo>
                <a:lnTo>
                  <a:pt x="1144239" y="106278"/>
                </a:lnTo>
                <a:lnTo>
                  <a:pt x="1104063" y="83973"/>
                </a:lnTo>
                <a:lnTo>
                  <a:pt x="1062883" y="64292"/>
                </a:lnTo>
                <a:lnTo>
                  <a:pt x="1020826" y="47234"/>
                </a:lnTo>
                <a:lnTo>
                  <a:pt x="978016" y="32802"/>
                </a:lnTo>
                <a:lnTo>
                  <a:pt x="934578" y="20993"/>
                </a:lnTo>
                <a:lnTo>
                  <a:pt x="890640" y="11808"/>
                </a:lnTo>
                <a:lnTo>
                  <a:pt x="846324" y="5248"/>
                </a:lnTo>
                <a:lnTo>
                  <a:pt x="801758" y="1312"/>
                </a:lnTo>
                <a:lnTo>
                  <a:pt x="7570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0B62AAF-C616-4CA5-A2D3-A1C9B0C4186E}"/>
              </a:ext>
            </a:extLst>
          </p:cNvPr>
          <p:cNvSpPr/>
          <p:nvPr/>
        </p:nvSpPr>
        <p:spPr>
          <a:xfrm>
            <a:off x="4428229" y="4154224"/>
            <a:ext cx="5032311" cy="16777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57F3CF4-58F4-4263-B700-E711D0EBD360}"/>
              </a:ext>
            </a:extLst>
          </p:cNvPr>
          <p:cNvSpPr/>
          <p:nvPr/>
        </p:nvSpPr>
        <p:spPr>
          <a:xfrm>
            <a:off x="4936281" y="4777849"/>
            <a:ext cx="4109299" cy="413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B74EE67-8576-41CA-B9A8-859A73EC5420}"/>
              </a:ext>
            </a:extLst>
          </p:cNvPr>
          <p:cNvSpPr/>
          <p:nvPr/>
        </p:nvSpPr>
        <p:spPr>
          <a:xfrm>
            <a:off x="4428229" y="3360459"/>
            <a:ext cx="5032311" cy="16777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448EBEE-DD1B-4E9E-A7EC-7642BC55FECE}"/>
              </a:ext>
            </a:extLst>
          </p:cNvPr>
          <p:cNvSpPr/>
          <p:nvPr/>
        </p:nvSpPr>
        <p:spPr>
          <a:xfrm>
            <a:off x="4936281" y="3984086"/>
            <a:ext cx="4109287" cy="413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EA0F74EC-9DFF-4F7F-B6D2-EC7B9EF6C1E9}"/>
              </a:ext>
            </a:extLst>
          </p:cNvPr>
          <p:cNvSpPr/>
          <p:nvPr/>
        </p:nvSpPr>
        <p:spPr>
          <a:xfrm>
            <a:off x="4428229" y="2579396"/>
            <a:ext cx="5032311" cy="16777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E678ED17-10E9-4D39-B15C-2CA9753E45D0}"/>
              </a:ext>
            </a:extLst>
          </p:cNvPr>
          <p:cNvSpPr/>
          <p:nvPr/>
        </p:nvSpPr>
        <p:spPr>
          <a:xfrm>
            <a:off x="4936281" y="3203023"/>
            <a:ext cx="4109109" cy="4135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A2B860FA-6962-4885-ABA9-C85817D68E0B}"/>
              </a:ext>
            </a:extLst>
          </p:cNvPr>
          <p:cNvSpPr/>
          <p:nvPr/>
        </p:nvSpPr>
        <p:spPr>
          <a:xfrm>
            <a:off x="4474609" y="1790891"/>
            <a:ext cx="5032311" cy="16777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1536700">
              <a:spcBef>
                <a:spcPts val="100"/>
              </a:spcBef>
            </a:pPr>
            <a:r>
              <a:rPr lang="zh-CN" altLang="en-US" b="1" spc="85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后台开发</a:t>
            </a:r>
            <a:endParaRPr lang="syr-SY" altLang="zh-CN" b="1" spc="85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6DCB3F73-B865-4E34-A161-5EFC67AC8902}"/>
              </a:ext>
            </a:extLst>
          </p:cNvPr>
          <p:cNvSpPr/>
          <p:nvPr/>
        </p:nvSpPr>
        <p:spPr>
          <a:xfrm>
            <a:off x="4936281" y="2417769"/>
            <a:ext cx="4108969" cy="4135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82BC82BF-3B81-4D26-AD1F-BE13E9A84E85}"/>
              </a:ext>
            </a:extLst>
          </p:cNvPr>
          <p:cNvSpPr/>
          <p:nvPr/>
        </p:nvSpPr>
        <p:spPr>
          <a:xfrm>
            <a:off x="4506493" y="2415741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30">
                <a:moveTo>
                  <a:pt x="231823" y="0"/>
                </a:moveTo>
                <a:lnTo>
                  <a:pt x="185813" y="0"/>
                </a:lnTo>
                <a:lnTo>
                  <a:pt x="140694" y="10045"/>
                </a:lnTo>
                <a:lnTo>
                  <a:pt x="98251" y="30137"/>
                </a:lnTo>
                <a:lnTo>
                  <a:pt x="60266" y="60275"/>
                </a:lnTo>
                <a:lnTo>
                  <a:pt x="30133" y="98255"/>
                </a:lnTo>
                <a:lnTo>
                  <a:pt x="10044" y="140695"/>
                </a:lnTo>
                <a:lnTo>
                  <a:pt x="0" y="185812"/>
                </a:lnTo>
                <a:lnTo>
                  <a:pt x="0" y="231821"/>
                </a:lnTo>
                <a:lnTo>
                  <a:pt x="10044" y="276939"/>
                </a:lnTo>
                <a:lnTo>
                  <a:pt x="30133" y="319382"/>
                </a:lnTo>
                <a:lnTo>
                  <a:pt x="60266" y="357366"/>
                </a:lnTo>
                <a:lnTo>
                  <a:pt x="98251" y="387504"/>
                </a:lnTo>
                <a:lnTo>
                  <a:pt x="140694" y="407596"/>
                </a:lnTo>
                <a:lnTo>
                  <a:pt x="185813" y="417642"/>
                </a:lnTo>
                <a:lnTo>
                  <a:pt x="231823" y="417642"/>
                </a:lnTo>
                <a:lnTo>
                  <a:pt x="276942" y="407596"/>
                </a:lnTo>
                <a:lnTo>
                  <a:pt x="319385" y="387504"/>
                </a:lnTo>
                <a:lnTo>
                  <a:pt x="357370" y="357366"/>
                </a:lnTo>
                <a:lnTo>
                  <a:pt x="387503" y="319382"/>
                </a:lnTo>
                <a:lnTo>
                  <a:pt x="407592" y="276939"/>
                </a:lnTo>
                <a:lnTo>
                  <a:pt x="417636" y="231821"/>
                </a:lnTo>
                <a:lnTo>
                  <a:pt x="417636" y="185812"/>
                </a:lnTo>
                <a:lnTo>
                  <a:pt x="407592" y="140695"/>
                </a:lnTo>
                <a:lnTo>
                  <a:pt x="387503" y="98255"/>
                </a:lnTo>
                <a:lnTo>
                  <a:pt x="357370" y="60275"/>
                </a:lnTo>
                <a:lnTo>
                  <a:pt x="319385" y="30137"/>
                </a:lnTo>
                <a:lnTo>
                  <a:pt x="276942" y="10045"/>
                </a:lnTo>
                <a:lnTo>
                  <a:pt x="231823" y="0"/>
                </a:lnTo>
                <a:close/>
              </a:path>
            </a:pathLst>
          </a:custGeom>
          <a:solidFill>
            <a:srgbClr val="168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9DE3F6AF-52D5-4466-8B6B-4BE272577DF6}"/>
              </a:ext>
            </a:extLst>
          </p:cNvPr>
          <p:cNvSpPr txBox="1"/>
          <p:nvPr/>
        </p:nvSpPr>
        <p:spPr>
          <a:xfrm>
            <a:off x="4621841" y="24511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0D48E51F-4D90-4919-BD98-849B5F3AE736}"/>
              </a:ext>
            </a:extLst>
          </p:cNvPr>
          <p:cNvSpPr/>
          <p:nvPr/>
        </p:nvSpPr>
        <p:spPr>
          <a:xfrm>
            <a:off x="4506493" y="3200992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31823" y="0"/>
                </a:moveTo>
                <a:lnTo>
                  <a:pt x="185813" y="0"/>
                </a:lnTo>
                <a:lnTo>
                  <a:pt x="140694" y="10044"/>
                </a:lnTo>
                <a:lnTo>
                  <a:pt x="98251" y="30133"/>
                </a:lnTo>
                <a:lnTo>
                  <a:pt x="60266" y="60266"/>
                </a:lnTo>
                <a:lnTo>
                  <a:pt x="30133" y="98251"/>
                </a:lnTo>
                <a:lnTo>
                  <a:pt x="10044" y="140694"/>
                </a:lnTo>
                <a:lnTo>
                  <a:pt x="0" y="185813"/>
                </a:lnTo>
                <a:lnTo>
                  <a:pt x="0" y="231823"/>
                </a:lnTo>
                <a:lnTo>
                  <a:pt x="10044" y="276942"/>
                </a:lnTo>
                <a:lnTo>
                  <a:pt x="30133" y="319385"/>
                </a:lnTo>
                <a:lnTo>
                  <a:pt x="60266" y="357370"/>
                </a:lnTo>
                <a:lnTo>
                  <a:pt x="98251" y="387508"/>
                </a:lnTo>
                <a:lnTo>
                  <a:pt x="140694" y="407600"/>
                </a:lnTo>
                <a:lnTo>
                  <a:pt x="185813" y="417645"/>
                </a:lnTo>
                <a:lnTo>
                  <a:pt x="231823" y="417645"/>
                </a:lnTo>
                <a:lnTo>
                  <a:pt x="276942" y="407600"/>
                </a:lnTo>
                <a:lnTo>
                  <a:pt x="319385" y="387508"/>
                </a:lnTo>
                <a:lnTo>
                  <a:pt x="357370" y="357370"/>
                </a:lnTo>
                <a:lnTo>
                  <a:pt x="387503" y="319385"/>
                </a:lnTo>
                <a:lnTo>
                  <a:pt x="407592" y="276942"/>
                </a:lnTo>
                <a:lnTo>
                  <a:pt x="417636" y="231823"/>
                </a:lnTo>
                <a:lnTo>
                  <a:pt x="417636" y="185813"/>
                </a:lnTo>
                <a:lnTo>
                  <a:pt x="407592" y="140694"/>
                </a:lnTo>
                <a:lnTo>
                  <a:pt x="387503" y="98251"/>
                </a:lnTo>
                <a:lnTo>
                  <a:pt x="357370" y="60266"/>
                </a:lnTo>
                <a:lnTo>
                  <a:pt x="319385" y="30133"/>
                </a:lnTo>
                <a:lnTo>
                  <a:pt x="276942" y="10044"/>
                </a:lnTo>
                <a:lnTo>
                  <a:pt x="231823" y="0"/>
                </a:lnTo>
                <a:close/>
              </a:path>
            </a:pathLst>
          </a:custGeom>
          <a:solidFill>
            <a:srgbClr val="168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4E10B866-42B4-480E-970A-BF17CA2C92A4}"/>
              </a:ext>
            </a:extLst>
          </p:cNvPr>
          <p:cNvSpPr txBox="1"/>
          <p:nvPr/>
        </p:nvSpPr>
        <p:spPr>
          <a:xfrm>
            <a:off x="4621841" y="32385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8A70CB5B-F92F-4E17-A2D9-A255100FC2E4}"/>
              </a:ext>
            </a:extLst>
          </p:cNvPr>
          <p:cNvSpPr/>
          <p:nvPr/>
        </p:nvSpPr>
        <p:spPr>
          <a:xfrm>
            <a:off x="4506493" y="3989487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31823" y="0"/>
                </a:moveTo>
                <a:lnTo>
                  <a:pt x="185813" y="0"/>
                </a:lnTo>
                <a:lnTo>
                  <a:pt x="140694" y="10045"/>
                </a:lnTo>
                <a:lnTo>
                  <a:pt x="98251" y="30137"/>
                </a:lnTo>
                <a:lnTo>
                  <a:pt x="60266" y="60275"/>
                </a:lnTo>
                <a:lnTo>
                  <a:pt x="30133" y="98260"/>
                </a:lnTo>
                <a:lnTo>
                  <a:pt x="10044" y="140703"/>
                </a:lnTo>
                <a:lnTo>
                  <a:pt x="0" y="185821"/>
                </a:lnTo>
                <a:lnTo>
                  <a:pt x="0" y="231830"/>
                </a:lnTo>
                <a:lnTo>
                  <a:pt x="10044" y="276946"/>
                </a:lnTo>
                <a:lnTo>
                  <a:pt x="30133" y="319386"/>
                </a:lnTo>
                <a:lnTo>
                  <a:pt x="60266" y="357366"/>
                </a:lnTo>
                <a:lnTo>
                  <a:pt x="98251" y="387504"/>
                </a:lnTo>
                <a:lnTo>
                  <a:pt x="140694" y="407596"/>
                </a:lnTo>
                <a:lnTo>
                  <a:pt x="185813" y="417642"/>
                </a:lnTo>
                <a:lnTo>
                  <a:pt x="231823" y="417642"/>
                </a:lnTo>
                <a:lnTo>
                  <a:pt x="276942" y="407596"/>
                </a:lnTo>
                <a:lnTo>
                  <a:pt x="319385" y="387504"/>
                </a:lnTo>
                <a:lnTo>
                  <a:pt x="357370" y="357366"/>
                </a:lnTo>
                <a:lnTo>
                  <a:pt x="387503" y="319386"/>
                </a:lnTo>
                <a:lnTo>
                  <a:pt x="407592" y="276946"/>
                </a:lnTo>
                <a:lnTo>
                  <a:pt x="417636" y="231830"/>
                </a:lnTo>
                <a:lnTo>
                  <a:pt x="417636" y="185821"/>
                </a:lnTo>
                <a:lnTo>
                  <a:pt x="407592" y="140703"/>
                </a:lnTo>
                <a:lnTo>
                  <a:pt x="387503" y="98260"/>
                </a:lnTo>
                <a:lnTo>
                  <a:pt x="357370" y="60275"/>
                </a:lnTo>
                <a:lnTo>
                  <a:pt x="319385" y="30137"/>
                </a:lnTo>
                <a:lnTo>
                  <a:pt x="276942" y="10045"/>
                </a:lnTo>
                <a:lnTo>
                  <a:pt x="231823" y="0"/>
                </a:lnTo>
                <a:close/>
              </a:path>
            </a:pathLst>
          </a:custGeom>
          <a:solidFill>
            <a:srgbClr val="168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D794892F-81AB-4BC4-BD88-E40DEFC1D639}"/>
              </a:ext>
            </a:extLst>
          </p:cNvPr>
          <p:cNvSpPr txBox="1"/>
          <p:nvPr/>
        </p:nvSpPr>
        <p:spPr>
          <a:xfrm>
            <a:off x="4621841" y="40259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C7A8834D-F663-4550-8342-02052B45D64A}"/>
              </a:ext>
            </a:extLst>
          </p:cNvPr>
          <p:cNvSpPr/>
          <p:nvPr/>
        </p:nvSpPr>
        <p:spPr>
          <a:xfrm>
            <a:off x="4506493" y="4777992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231823" y="0"/>
                </a:moveTo>
                <a:lnTo>
                  <a:pt x="185813" y="0"/>
                </a:lnTo>
                <a:lnTo>
                  <a:pt x="140694" y="10045"/>
                </a:lnTo>
                <a:lnTo>
                  <a:pt x="98251" y="30137"/>
                </a:lnTo>
                <a:lnTo>
                  <a:pt x="60266" y="60275"/>
                </a:lnTo>
                <a:lnTo>
                  <a:pt x="30133" y="98259"/>
                </a:lnTo>
                <a:lnTo>
                  <a:pt x="10044" y="140701"/>
                </a:lnTo>
                <a:lnTo>
                  <a:pt x="0" y="185817"/>
                </a:lnTo>
                <a:lnTo>
                  <a:pt x="0" y="231825"/>
                </a:lnTo>
                <a:lnTo>
                  <a:pt x="10044" y="276941"/>
                </a:lnTo>
                <a:lnTo>
                  <a:pt x="30133" y="319382"/>
                </a:lnTo>
                <a:lnTo>
                  <a:pt x="60266" y="357366"/>
                </a:lnTo>
                <a:lnTo>
                  <a:pt x="98251" y="387504"/>
                </a:lnTo>
                <a:lnTo>
                  <a:pt x="140694" y="407596"/>
                </a:lnTo>
                <a:lnTo>
                  <a:pt x="185813" y="417642"/>
                </a:lnTo>
                <a:lnTo>
                  <a:pt x="231823" y="417642"/>
                </a:lnTo>
                <a:lnTo>
                  <a:pt x="276942" y="407596"/>
                </a:lnTo>
                <a:lnTo>
                  <a:pt x="319385" y="387504"/>
                </a:lnTo>
                <a:lnTo>
                  <a:pt x="357370" y="357366"/>
                </a:lnTo>
                <a:lnTo>
                  <a:pt x="387503" y="319382"/>
                </a:lnTo>
                <a:lnTo>
                  <a:pt x="407592" y="276941"/>
                </a:lnTo>
                <a:lnTo>
                  <a:pt x="417636" y="231825"/>
                </a:lnTo>
                <a:lnTo>
                  <a:pt x="417636" y="185817"/>
                </a:lnTo>
                <a:lnTo>
                  <a:pt x="407592" y="140701"/>
                </a:lnTo>
                <a:lnTo>
                  <a:pt x="387503" y="98259"/>
                </a:lnTo>
                <a:lnTo>
                  <a:pt x="357370" y="60275"/>
                </a:lnTo>
                <a:lnTo>
                  <a:pt x="319385" y="30137"/>
                </a:lnTo>
                <a:lnTo>
                  <a:pt x="276942" y="10045"/>
                </a:lnTo>
                <a:lnTo>
                  <a:pt x="231823" y="0"/>
                </a:lnTo>
                <a:close/>
              </a:path>
            </a:pathLst>
          </a:custGeom>
          <a:solidFill>
            <a:srgbClr val="168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B640C0C4-90F5-4BC4-BA98-BA45FD0A4E15}"/>
              </a:ext>
            </a:extLst>
          </p:cNvPr>
          <p:cNvSpPr txBox="1"/>
          <p:nvPr/>
        </p:nvSpPr>
        <p:spPr>
          <a:xfrm>
            <a:off x="4621841" y="48133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77E1923E-2DEE-42EE-B5E9-46A7982DD1FA}"/>
              </a:ext>
            </a:extLst>
          </p:cNvPr>
          <p:cNvSpPr txBox="1"/>
          <p:nvPr/>
        </p:nvSpPr>
        <p:spPr>
          <a:xfrm>
            <a:off x="2431409" y="3429592"/>
            <a:ext cx="1372148" cy="72327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algn="ctr">
              <a:spcBef>
                <a:spcPts val="600"/>
              </a:spcBef>
            </a:pPr>
            <a:r>
              <a:rPr lang="zh-CN" altLang="en-US" sz="3000">
                <a:solidFill>
                  <a:srgbClr val="00A295"/>
                </a:solidFill>
                <a:latin typeface="Segoe UI Symbol"/>
                <a:cs typeface="Segoe UI Symbol"/>
              </a:rPr>
              <a:t>目录</a:t>
            </a:r>
            <a:r>
              <a:rPr sz="1200">
                <a:solidFill>
                  <a:srgbClr val="00A295"/>
                </a:solidFill>
                <a:latin typeface="Calibri"/>
                <a:cs typeface="Calibri"/>
              </a:rPr>
              <a:t>CONTENTS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2005896-FD28-4047-822F-8DEC81ACB000}"/>
              </a:ext>
            </a:extLst>
          </p:cNvPr>
          <p:cNvSpPr txBox="1"/>
          <p:nvPr/>
        </p:nvSpPr>
        <p:spPr>
          <a:xfrm>
            <a:off x="5129840" y="244259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后台开发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B741362-0F2C-4FF7-83DA-D1D33BE73624}"/>
              </a:ext>
            </a:extLst>
          </p:cNvPr>
          <p:cNvSpPr txBox="1"/>
          <p:nvPr/>
        </p:nvSpPr>
        <p:spPr>
          <a:xfrm>
            <a:off x="5129840" y="322366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79CCD88-A8F4-408F-B58D-5A6C5E7B660C}"/>
              </a:ext>
            </a:extLst>
          </p:cNvPr>
          <p:cNvSpPr txBox="1"/>
          <p:nvPr/>
        </p:nvSpPr>
        <p:spPr>
          <a:xfrm>
            <a:off x="5129840" y="40132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86951BB-FCFE-4CB5-BDED-B1AEA9D82B60}"/>
              </a:ext>
            </a:extLst>
          </p:cNvPr>
          <p:cNvSpPr txBox="1"/>
          <p:nvPr/>
        </p:nvSpPr>
        <p:spPr>
          <a:xfrm>
            <a:off x="5129840" y="477784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CDRAF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的概述</a:t>
            </a:r>
          </a:p>
        </p:txBody>
      </p:sp>
      <p:sp>
        <p:nvSpPr>
          <p:cNvPr id="25" name="object 30">
            <a:extLst>
              <a:ext uri="{FF2B5EF4-FFF2-40B4-BE49-F238E27FC236}">
                <a16:creationId xmlns:a16="http://schemas.microsoft.com/office/drawing/2014/main" id="{E507C7EF-C8A3-4374-9C44-4CF06EBA1840}"/>
              </a:ext>
            </a:extLst>
          </p:cNvPr>
          <p:cNvSpPr/>
          <p:nvPr/>
        </p:nvSpPr>
        <p:spPr>
          <a:xfrm>
            <a:off x="3929349" y="2442599"/>
            <a:ext cx="389890" cy="387985"/>
          </a:xfrm>
          <a:custGeom>
            <a:avLst/>
            <a:gdLst/>
            <a:ahLst/>
            <a:cxnLst/>
            <a:rect l="l" t="t" r="r" b="b"/>
            <a:pathLst>
              <a:path w="389889" h="387985">
                <a:moveTo>
                  <a:pt x="215404" y="0"/>
                </a:moveTo>
                <a:lnTo>
                  <a:pt x="215404" y="124701"/>
                </a:lnTo>
                <a:lnTo>
                  <a:pt x="0" y="124701"/>
                </a:lnTo>
                <a:lnTo>
                  <a:pt x="0" y="262674"/>
                </a:lnTo>
                <a:lnTo>
                  <a:pt x="215404" y="262674"/>
                </a:lnTo>
                <a:lnTo>
                  <a:pt x="215404" y="387375"/>
                </a:lnTo>
                <a:lnTo>
                  <a:pt x="389521" y="193687"/>
                </a:lnTo>
                <a:lnTo>
                  <a:pt x="215404" y="0"/>
                </a:lnTo>
                <a:close/>
              </a:path>
            </a:pathLst>
          </a:custGeom>
          <a:solidFill>
            <a:srgbClr val="00A29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9700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4ED3C67-51DB-4991-AB77-437A2BDCE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CDRAF</a:t>
            </a:r>
            <a:r>
              <a:rPr lang="zh-CN" altLang="en-US"/>
              <a:t>基础组件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DC26337-4B2F-45CA-A9F7-2F479BB00005}"/>
              </a:ext>
            </a:extLst>
          </p:cNvPr>
          <p:cNvSpPr/>
          <p:nvPr/>
        </p:nvSpPr>
        <p:spPr>
          <a:xfrm>
            <a:off x="2801515" y="1849028"/>
            <a:ext cx="6588969" cy="3159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30700B8-4296-4BDF-BAFF-77F7E2F9227F}"/>
              </a:ext>
            </a:extLst>
          </p:cNvPr>
          <p:cNvSpPr txBox="1"/>
          <p:nvPr/>
        </p:nvSpPr>
        <p:spPr>
          <a:xfrm>
            <a:off x="2743201" y="5546725"/>
            <a:ext cx="668337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2400" dirty="0">
                <a:solidFill>
                  <a:srgbClr val="00A295"/>
                </a:solidFill>
                <a:latin typeface="Arial"/>
                <a:cs typeface="Arial"/>
              </a:rPr>
              <a:t>Cpp </a:t>
            </a:r>
            <a:r>
              <a:rPr sz="2400" spc="-5" dirty="0">
                <a:solidFill>
                  <a:srgbClr val="00A295"/>
                </a:solidFill>
                <a:latin typeface="Arial"/>
                <a:cs typeface="Arial"/>
              </a:rPr>
              <a:t>Distributed Real-time Application</a:t>
            </a:r>
            <a:r>
              <a:rPr sz="2400" spc="-90" dirty="0">
                <a:solidFill>
                  <a:srgbClr val="00A29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295"/>
                </a:solidFill>
                <a:latin typeface="Arial"/>
                <a:cs typeface="Arial"/>
              </a:rPr>
              <a:t>Framework</a:t>
            </a:r>
            <a:endParaRPr sz="2400">
              <a:latin typeface="Arial"/>
              <a:cs typeface="Arial"/>
            </a:endParaRPr>
          </a:p>
          <a:p>
            <a:pPr marL="106680" algn="ctr">
              <a:spcBef>
                <a:spcPts val="120"/>
              </a:spcBef>
            </a:pPr>
            <a:r>
              <a:rPr sz="2400" spc="475" dirty="0">
                <a:solidFill>
                  <a:srgbClr val="00A295"/>
                </a:solidFill>
                <a:latin typeface="Segoe UI Symbol"/>
                <a:cs typeface="Segoe UI Symbol"/>
              </a:rPr>
              <a:t>(</a:t>
            </a:r>
            <a:r>
              <a:rPr sz="2400" spc="475" dirty="0">
                <a:solidFill>
                  <a:srgbClr val="00A295"/>
                </a:solidFill>
                <a:latin typeface="Arial"/>
                <a:cs typeface="Arial"/>
              </a:rPr>
              <a:t>CDRAF</a:t>
            </a:r>
            <a:r>
              <a:rPr sz="2400" spc="475" dirty="0">
                <a:solidFill>
                  <a:srgbClr val="00A295"/>
                </a:solidFill>
                <a:latin typeface="Segoe UI Symbol"/>
                <a:cs typeface="Segoe UI Symbol"/>
              </a:rPr>
              <a:t>)</a:t>
            </a:r>
            <a:endParaRPr sz="2400">
              <a:latin typeface="Segoe UI Symbol"/>
              <a:cs typeface="Segoe UI Symbol"/>
            </a:endParaRPr>
          </a:p>
        </p:txBody>
      </p:sp>
    </p:spTree>
    <p:extLst>
      <p:ext uri="{BB962C8B-B14F-4D97-AF65-F5344CB8AC3E}">
        <p14:creationId xmlns:p14="http://schemas.microsoft.com/office/powerpoint/2010/main" val="3256621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0">
            <a:extLst>
              <a:ext uri="{FF2B5EF4-FFF2-40B4-BE49-F238E27FC236}">
                <a16:creationId xmlns:a16="http://schemas.microsoft.com/office/drawing/2014/main" id="{272726B2-55B9-4052-BF71-E0F1C843A92B}"/>
              </a:ext>
            </a:extLst>
          </p:cNvPr>
          <p:cNvSpPr/>
          <p:nvPr/>
        </p:nvSpPr>
        <p:spPr>
          <a:xfrm>
            <a:off x="6078067" y="1498561"/>
            <a:ext cx="27038" cy="4887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DF2BFD-E792-4F71-A65A-D8B223A8B9C8}"/>
              </a:ext>
            </a:extLst>
          </p:cNvPr>
          <p:cNvSpPr txBox="1"/>
          <p:nvPr/>
        </p:nvSpPr>
        <p:spPr>
          <a:xfrm>
            <a:off x="1104900" y="3474308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rgbClr val="0057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CDRAF</a:t>
            </a:r>
            <a:r>
              <a:rPr lang="zh-CN" altLang="en-US" sz="3600">
                <a:solidFill>
                  <a:srgbClr val="0057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要解决的问题</a:t>
            </a:r>
            <a:endParaRPr lang="en-US" altLang="zh-CN" sz="3600">
              <a:solidFill>
                <a:srgbClr val="0057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7541E441-F755-4467-A6DB-C3689E48AA84}"/>
              </a:ext>
            </a:extLst>
          </p:cNvPr>
          <p:cNvSpPr txBox="1"/>
          <p:nvPr/>
        </p:nvSpPr>
        <p:spPr>
          <a:xfrm>
            <a:off x="6794577" y="2897720"/>
            <a:ext cx="1778635" cy="399468"/>
          </a:xfrm>
          <a:prstGeom prst="rect">
            <a:avLst/>
          </a:prstGeom>
          <a:ln w="12700">
            <a:solidFill>
              <a:srgbClr val="00A295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algn="ctr">
              <a:spcBef>
                <a:spcPts val="955"/>
              </a:spcBef>
            </a:pPr>
            <a:endParaRPr>
              <a:latin typeface="Segoe UI Symbol"/>
              <a:cs typeface="Segoe UI Symbol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94B78D80-3F69-48F3-BEB3-5E6D8F7359B3}"/>
              </a:ext>
            </a:extLst>
          </p:cNvPr>
          <p:cNvSpPr txBox="1"/>
          <p:nvPr/>
        </p:nvSpPr>
        <p:spPr>
          <a:xfrm>
            <a:off x="6794577" y="3550373"/>
            <a:ext cx="1778635" cy="394980"/>
          </a:xfrm>
          <a:prstGeom prst="rect">
            <a:avLst/>
          </a:prstGeom>
          <a:solidFill>
            <a:srgbClr val="99B5BE">
              <a:alpha val="48579"/>
            </a:srgbClr>
          </a:solidFill>
          <a:ln w="12700">
            <a:solidFill>
              <a:srgbClr val="00A295"/>
            </a:solidFill>
          </a:ln>
        </p:spPr>
        <p:txBody>
          <a:bodyPr vert="horz" wrap="square" lIns="0" tIns="116840" rIns="0" bIns="0" rtlCol="0">
            <a:spAutoFit/>
          </a:bodyPr>
          <a:lstStyle/>
          <a:p>
            <a:pPr marL="427990">
              <a:spcBef>
                <a:spcPts val="920"/>
              </a:spcBef>
            </a:pPr>
            <a:endParaRPr>
              <a:latin typeface="Segoe UI Symbol"/>
              <a:cs typeface="Segoe UI Symbol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28CC39D0-E5E9-480A-8899-96022DA2551F}"/>
              </a:ext>
            </a:extLst>
          </p:cNvPr>
          <p:cNvSpPr txBox="1"/>
          <p:nvPr/>
        </p:nvSpPr>
        <p:spPr>
          <a:xfrm>
            <a:off x="8697162" y="2897721"/>
            <a:ext cx="740410" cy="1661993"/>
          </a:xfrm>
          <a:prstGeom prst="rect">
            <a:avLst/>
          </a:prstGeom>
          <a:solidFill>
            <a:srgbClr val="99B5BE">
              <a:alpha val="48579"/>
            </a:srgbClr>
          </a:solidFill>
          <a:ln w="12700">
            <a:solidFill>
              <a:srgbClr val="00A29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en-US" altLang="zh-CN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</a:pPr>
            <a:endParaRPr lang="en-US" altLang="zh-CN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</a:pPr>
            <a:endParaRPr lang="en-US" altLang="zh-CN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</a:pPr>
            <a:endParaRPr lang="en-US" altLang="zh-CN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</a:pPr>
            <a:endParaRPr lang="en-US" altLang="zh-CN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</a:pPr>
            <a:endParaRPr>
              <a:latin typeface="Segoe UI Symbol"/>
              <a:cs typeface="Segoe UI Symbol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D8BD00C3-707C-4C85-ABEB-0A7C6656EAC8}"/>
              </a:ext>
            </a:extLst>
          </p:cNvPr>
          <p:cNvSpPr txBox="1"/>
          <p:nvPr/>
        </p:nvSpPr>
        <p:spPr>
          <a:xfrm>
            <a:off x="6794577" y="4203039"/>
            <a:ext cx="1778635" cy="402674"/>
          </a:xfrm>
          <a:prstGeom prst="rect">
            <a:avLst/>
          </a:prstGeom>
          <a:solidFill>
            <a:srgbClr val="99B5BE">
              <a:alpha val="48579"/>
            </a:srgbClr>
          </a:solidFill>
          <a:ln w="12700">
            <a:solidFill>
              <a:srgbClr val="00A295"/>
            </a:solidFill>
          </a:ln>
        </p:spPr>
        <p:txBody>
          <a:bodyPr vert="horz" wrap="square" lIns="0" tIns="124460" rIns="0" bIns="0" rtlCol="0">
            <a:spAutoFit/>
          </a:bodyPr>
          <a:lstStyle/>
          <a:p>
            <a:pPr marL="427990">
              <a:spcBef>
                <a:spcPts val="980"/>
              </a:spcBef>
            </a:pPr>
            <a:endParaRPr>
              <a:latin typeface="Segoe UI Symbol"/>
              <a:cs typeface="Segoe UI Symbol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289E1A32-D8A9-4353-86ED-718089347452}"/>
              </a:ext>
            </a:extLst>
          </p:cNvPr>
          <p:cNvSpPr txBox="1"/>
          <p:nvPr/>
        </p:nvSpPr>
        <p:spPr>
          <a:xfrm>
            <a:off x="6794576" y="4855693"/>
            <a:ext cx="2642870" cy="397545"/>
          </a:xfrm>
          <a:prstGeom prst="rect">
            <a:avLst/>
          </a:prstGeom>
          <a:ln w="12700">
            <a:solidFill>
              <a:srgbClr val="00A295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745490">
              <a:spcBef>
                <a:spcPts val="940"/>
              </a:spcBef>
            </a:pPr>
            <a:endParaRPr>
              <a:latin typeface="Segoe UI Symbol"/>
              <a:cs typeface="Segoe UI Symbol"/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937A9237-4730-4A5F-9C4D-1C0C13EBF570}"/>
              </a:ext>
            </a:extLst>
          </p:cNvPr>
          <p:cNvSpPr txBox="1"/>
          <p:nvPr/>
        </p:nvSpPr>
        <p:spPr>
          <a:xfrm>
            <a:off x="9572332" y="2897720"/>
            <a:ext cx="740410" cy="1732526"/>
          </a:xfrm>
          <a:prstGeom prst="rect">
            <a:avLst/>
          </a:prstGeom>
          <a:ln w="12700">
            <a:solidFill>
              <a:srgbClr val="00A295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spcBef>
                <a:spcPts val="50"/>
              </a:spcBef>
            </a:pPr>
            <a:r>
              <a:rPr lang="en-US" altLang="zh-CN">
                <a:latin typeface="Segoe UI Symbol"/>
                <a:cs typeface="Segoe UI Symbol"/>
              </a:rPr>
              <a:t> </a:t>
            </a:r>
          </a:p>
          <a:p>
            <a:pPr>
              <a:spcBef>
                <a:spcPts val="50"/>
              </a:spcBef>
            </a:pPr>
            <a:endParaRPr lang="en-US" altLang="zh-CN">
              <a:latin typeface="Segoe UI Symbol"/>
              <a:cs typeface="Segoe UI Symbol"/>
            </a:endParaRPr>
          </a:p>
          <a:p>
            <a:pPr>
              <a:spcBef>
                <a:spcPts val="50"/>
              </a:spcBef>
            </a:pPr>
            <a:endParaRPr lang="en-US" altLang="zh-CN">
              <a:latin typeface="Segoe UI Symbol"/>
              <a:cs typeface="Segoe UI Symbol"/>
            </a:endParaRPr>
          </a:p>
          <a:p>
            <a:pPr>
              <a:spcBef>
                <a:spcPts val="50"/>
              </a:spcBef>
            </a:pPr>
            <a:endParaRPr lang="en-US" altLang="zh-CN">
              <a:latin typeface="Segoe UI Symbol"/>
              <a:cs typeface="Segoe UI Symbol"/>
            </a:endParaRPr>
          </a:p>
          <a:p>
            <a:pPr>
              <a:spcBef>
                <a:spcPts val="50"/>
              </a:spcBef>
            </a:pPr>
            <a:endParaRPr lang="en-US" altLang="zh-CN">
              <a:latin typeface="Segoe UI Symbol"/>
              <a:cs typeface="Segoe UI Symbol"/>
            </a:endParaRPr>
          </a:p>
          <a:p>
            <a:pPr>
              <a:spcBef>
                <a:spcPts val="50"/>
              </a:spcBef>
            </a:pPr>
            <a:endParaRPr>
              <a:latin typeface="Segoe UI Symbol"/>
              <a:cs typeface="Segoe UI Symbol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4A81D3B8-11BE-4A7C-9B86-2F7D303E4B74}"/>
              </a:ext>
            </a:extLst>
          </p:cNvPr>
          <p:cNvSpPr txBox="1"/>
          <p:nvPr/>
        </p:nvSpPr>
        <p:spPr>
          <a:xfrm>
            <a:off x="6794577" y="2150810"/>
            <a:ext cx="1778635" cy="496930"/>
          </a:xfrm>
          <a:prstGeom prst="rect">
            <a:avLst/>
          </a:prstGeom>
          <a:ln w="12700">
            <a:solidFill>
              <a:srgbClr val="00A295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algn="ctr">
              <a:spcBef>
                <a:spcPts val="994"/>
              </a:spcBef>
            </a:pPr>
            <a:endParaRPr sz="2400">
              <a:latin typeface="Segoe UI Symbol"/>
              <a:cs typeface="Segoe UI Symbol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466AA-74AB-4529-95A4-9A79EC2A401E}"/>
              </a:ext>
            </a:extLst>
          </p:cNvPr>
          <p:cNvSpPr/>
          <p:nvPr/>
        </p:nvSpPr>
        <p:spPr>
          <a:xfrm>
            <a:off x="7360728" y="2914397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994"/>
              </a:spcBef>
            </a:pPr>
            <a:r>
              <a:rPr lang="zh-CN" altLang="en-US">
                <a:solidFill>
                  <a:srgbClr val="00574B"/>
                </a:solidFill>
                <a:latin typeface="Segoe UI Symbol"/>
                <a:cs typeface="Segoe UI Symbol"/>
              </a:rPr>
              <a:t>业务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9B8E80-E4A7-46F3-8D55-AC37BCF406D6}"/>
              </a:ext>
            </a:extLst>
          </p:cNvPr>
          <p:cNvSpPr/>
          <p:nvPr/>
        </p:nvSpPr>
        <p:spPr>
          <a:xfrm>
            <a:off x="7360728" y="2214609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994"/>
              </a:spcBef>
            </a:pPr>
            <a:r>
              <a:rPr lang="zh-CN" altLang="en-US">
                <a:solidFill>
                  <a:srgbClr val="00574B"/>
                </a:solidFill>
                <a:latin typeface="Segoe UI Symbol"/>
                <a:cs typeface="Segoe UI Symbol"/>
              </a:rPr>
              <a:t>用户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F22D9F3-2829-4651-9274-ADCCFF192D9C}"/>
              </a:ext>
            </a:extLst>
          </p:cNvPr>
          <p:cNvSpPr/>
          <p:nvPr/>
        </p:nvSpPr>
        <p:spPr>
          <a:xfrm>
            <a:off x="7129896" y="35711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994"/>
              </a:spcBef>
            </a:pPr>
            <a:r>
              <a:rPr lang="zh-CN" altLang="en-US">
                <a:solidFill>
                  <a:srgbClr val="00574B"/>
                </a:solidFill>
                <a:latin typeface="Segoe UI Symbol"/>
                <a:cs typeface="Segoe UI Symbol"/>
              </a:rPr>
              <a:t>运行支撑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25E91FA-7D81-4E3E-AB43-5C2C0FD0FBFE}"/>
              </a:ext>
            </a:extLst>
          </p:cNvPr>
          <p:cNvSpPr/>
          <p:nvPr/>
        </p:nvSpPr>
        <p:spPr>
          <a:xfrm>
            <a:off x="7129896" y="421971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994"/>
              </a:spcBef>
            </a:pPr>
            <a:r>
              <a:rPr lang="zh-CN" altLang="en-US">
                <a:solidFill>
                  <a:srgbClr val="00574B"/>
                </a:solidFill>
                <a:latin typeface="Segoe UI Symbol"/>
                <a:cs typeface="Segoe UI Symbol"/>
              </a:rPr>
              <a:t>开发调试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65F8242-1111-4375-A53F-850329FCF7B5}"/>
              </a:ext>
            </a:extLst>
          </p:cNvPr>
          <p:cNvSpPr/>
          <p:nvPr/>
        </p:nvSpPr>
        <p:spPr>
          <a:xfrm>
            <a:off x="7545963" y="4883906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994"/>
              </a:spcBef>
            </a:pPr>
            <a:r>
              <a:rPr lang="zh-CN" altLang="en-US">
                <a:solidFill>
                  <a:srgbClr val="00574B"/>
                </a:solidFill>
                <a:latin typeface="Segoe UI Symbol"/>
                <a:cs typeface="Segoe UI Symbol"/>
              </a:rPr>
              <a:t>软件开发方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1EBF387-68CB-40A8-B354-F5DEFCBA3AEC}"/>
              </a:ext>
            </a:extLst>
          </p:cNvPr>
          <p:cNvSpPr/>
          <p:nvPr/>
        </p:nvSpPr>
        <p:spPr>
          <a:xfrm>
            <a:off x="8749607" y="3341431"/>
            <a:ext cx="646331" cy="774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994"/>
              </a:spcBef>
            </a:pPr>
            <a:r>
              <a:rPr lang="zh-CN" altLang="en-US">
                <a:solidFill>
                  <a:srgbClr val="00574B"/>
                </a:solidFill>
                <a:latin typeface="Segoe UI Symbol"/>
                <a:cs typeface="Segoe UI Symbol"/>
              </a:rPr>
              <a:t>运维</a:t>
            </a:r>
            <a:endParaRPr lang="en-US" altLang="zh-CN">
              <a:solidFill>
                <a:srgbClr val="00574B"/>
              </a:solidFill>
              <a:latin typeface="Segoe UI Symbol"/>
              <a:cs typeface="Segoe UI Symbol"/>
            </a:endParaRPr>
          </a:p>
          <a:p>
            <a:pPr algn="ctr">
              <a:spcBef>
                <a:spcPts val="994"/>
              </a:spcBef>
            </a:pPr>
            <a:r>
              <a:rPr lang="zh-CN" altLang="en-US">
                <a:solidFill>
                  <a:srgbClr val="00574B"/>
                </a:solidFill>
                <a:latin typeface="Segoe UI Symbol"/>
                <a:cs typeface="Segoe UI Symbol"/>
              </a:rPr>
              <a:t>管理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7B5CE21-D284-4E19-8C85-7D597752A565}"/>
              </a:ext>
            </a:extLst>
          </p:cNvPr>
          <p:cNvSpPr/>
          <p:nvPr/>
        </p:nvSpPr>
        <p:spPr>
          <a:xfrm>
            <a:off x="9619371" y="3207568"/>
            <a:ext cx="646331" cy="1179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994"/>
              </a:spcBef>
            </a:pPr>
            <a:r>
              <a:rPr lang="zh-CN" altLang="en-US">
                <a:solidFill>
                  <a:srgbClr val="00574B"/>
                </a:solidFill>
                <a:latin typeface="Segoe UI Symbol"/>
                <a:cs typeface="Segoe UI Symbol"/>
              </a:rPr>
              <a:t>系统</a:t>
            </a:r>
            <a:endParaRPr lang="en-US" altLang="zh-CN">
              <a:solidFill>
                <a:srgbClr val="00574B"/>
              </a:solidFill>
              <a:latin typeface="Segoe UI Symbol"/>
              <a:cs typeface="Segoe UI Symbol"/>
            </a:endParaRPr>
          </a:p>
          <a:p>
            <a:pPr algn="ctr">
              <a:spcBef>
                <a:spcPts val="994"/>
              </a:spcBef>
            </a:pPr>
            <a:r>
              <a:rPr lang="zh-CN" altLang="en-US">
                <a:solidFill>
                  <a:srgbClr val="00574B"/>
                </a:solidFill>
                <a:latin typeface="Segoe UI Symbol"/>
                <a:cs typeface="Segoe UI Symbol"/>
              </a:rPr>
              <a:t>拥有</a:t>
            </a:r>
            <a:endParaRPr lang="en-US" altLang="zh-CN">
              <a:solidFill>
                <a:srgbClr val="00574B"/>
              </a:solidFill>
              <a:latin typeface="Segoe UI Symbol"/>
              <a:cs typeface="Segoe UI Symbol"/>
            </a:endParaRPr>
          </a:p>
          <a:p>
            <a:pPr algn="ctr">
              <a:spcBef>
                <a:spcPts val="994"/>
              </a:spcBef>
            </a:pPr>
            <a:r>
              <a:rPr lang="zh-CN" altLang="en-US">
                <a:solidFill>
                  <a:srgbClr val="00574B"/>
                </a:solidFill>
                <a:latin typeface="Segoe UI Symbol"/>
                <a:cs typeface="Segoe UI Symbol"/>
              </a:rPr>
              <a:t>方</a:t>
            </a:r>
          </a:p>
        </p:txBody>
      </p:sp>
    </p:spTree>
    <p:extLst>
      <p:ext uri="{BB962C8B-B14F-4D97-AF65-F5344CB8AC3E}">
        <p14:creationId xmlns:p14="http://schemas.microsoft.com/office/powerpoint/2010/main" val="388316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BA789CD-2D3C-4203-9D2B-9C25FD20B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CDRAF</a:t>
            </a:r>
            <a:r>
              <a:rPr lang="zh-CN" altLang="en-US"/>
              <a:t>组件在业务中的关系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9A448CC-2A54-439B-9567-D20F25B6EBDD}"/>
              </a:ext>
            </a:extLst>
          </p:cNvPr>
          <p:cNvSpPr/>
          <p:nvPr/>
        </p:nvSpPr>
        <p:spPr>
          <a:xfrm>
            <a:off x="2069168" y="1430635"/>
            <a:ext cx="8358929" cy="4748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7103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3DE8072-CB4E-423A-9E26-E574A77CD4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通讯平台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0D534-8950-4BD4-A48A-F9378F6A45E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574B"/>
                </a:solidFill>
              </a:rPr>
              <a:t>具备低时延（毫秒级）、高吞吐量（</a:t>
            </a:r>
            <a:r>
              <a:rPr lang="en-US" altLang="zh-CN" sz="2800">
                <a:solidFill>
                  <a:srgbClr val="00574B"/>
                </a:solidFill>
              </a:rPr>
              <a:t>20</a:t>
            </a:r>
            <a:r>
              <a:rPr lang="zh-CN" altLang="en-US" sz="2800">
                <a:solidFill>
                  <a:srgbClr val="00574B"/>
                </a:solidFill>
              </a:rPr>
              <a:t>万 </a:t>
            </a:r>
            <a:r>
              <a:rPr lang="en-US" altLang="zh-CN" sz="2800">
                <a:solidFill>
                  <a:srgbClr val="00574B"/>
                </a:solidFill>
              </a:rPr>
              <a:t>TPS</a:t>
            </a:r>
            <a:r>
              <a:rPr lang="zh-CN" altLang="en-US" sz="2800">
                <a:solidFill>
                  <a:srgbClr val="00574B"/>
                </a:solidFill>
              </a:rPr>
              <a:t>）的通讯能力</a:t>
            </a:r>
            <a:endParaRPr lang="en-US" altLang="zh-CN" sz="2800">
              <a:solidFill>
                <a:srgbClr val="00574B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574B"/>
                </a:solidFill>
              </a:rPr>
              <a:t>提供多样化通讯方式（点对点、广播、分发、单双通道等）满足各种业务需求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574B"/>
                </a:solidFill>
              </a:rPr>
              <a:t>完全配置式的节点通讯关系，通讯与业务程序完全解耦</a:t>
            </a:r>
            <a:endParaRPr lang="en-US" altLang="zh-CN" sz="2800">
              <a:solidFill>
                <a:srgbClr val="00574B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574B"/>
                </a:solidFill>
              </a:rPr>
              <a:t>实时性性能统计输出，实时应用程序监控管理</a:t>
            </a:r>
          </a:p>
          <a:p>
            <a:pPr>
              <a:lnSpc>
                <a:spcPct val="150000"/>
              </a:lnSpc>
            </a:pPr>
            <a:endParaRPr lang="zh-CN" altLang="en-US" sz="2800">
              <a:solidFill>
                <a:srgbClr val="0057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06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7CDC5EC-43A2-4908-8DD8-25521E5F91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性能测试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7778F44-A00F-4C52-899C-B83836743CDA}"/>
              </a:ext>
            </a:extLst>
          </p:cNvPr>
          <p:cNvSpPr/>
          <p:nvPr/>
        </p:nvSpPr>
        <p:spPr>
          <a:xfrm>
            <a:off x="3452078" y="1039067"/>
            <a:ext cx="5536654" cy="3710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FA88B98-0D69-4309-813B-AE768F23CF3C}"/>
              </a:ext>
            </a:extLst>
          </p:cNvPr>
          <p:cNvSpPr/>
          <p:nvPr/>
        </p:nvSpPr>
        <p:spPr>
          <a:xfrm>
            <a:off x="1550151" y="5168900"/>
            <a:ext cx="9117849" cy="168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3774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B11A336-D5E2-44CC-866E-93896BEDC2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状态中心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E36ED-3B20-4BFC-A641-248EA6432E3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574B"/>
                </a:solidFill>
              </a:rPr>
              <a:t>提供新节点自动发现联网运行，故障节点自动检测退网的能力</a:t>
            </a:r>
            <a:endParaRPr lang="en-US" altLang="zh-CN" sz="2400">
              <a:solidFill>
                <a:srgbClr val="00574B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574B"/>
                </a:solidFill>
              </a:rPr>
              <a:t>各业务节点主动上报详细的运行状态数据，实时监控全网节点运行信息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574B"/>
                </a:solidFill>
              </a:rPr>
              <a:t>具备向各业务节点下发管理命令能力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574B"/>
                </a:solidFill>
              </a:rPr>
              <a:t>注册、触发机制保证所有命令、数据即刻到达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574B"/>
                </a:solidFill>
              </a:rPr>
              <a:t>配置管理（分发）</a:t>
            </a: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0057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097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7313E94-A956-4E2C-AFCA-8366DB8E90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新节点自动联网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17FEF7C-90AD-405C-8A3B-CC9EECC19BB3}"/>
              </a:ext>
            </a:extLst>
          </p:cNvPr>
          <p:cNvSpPr/>
          <p:nvPr/>
        </p:nvSpPr>
        <p:spPr>
          <a:xfrm>
            <a:off x="1854580" y="3079066"/>
            <a:ext cx="1922335" cy="2572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7492E45-00A8-4AF0-AC30-592520517693}"/>
              </a:ext>
            </a:extLst>
          </p:cNvPr>
          <p:cNvSpPr/>
          <p:nvPr/>
        </p:nvSpPr>
        <p:spPr>
          <a:xfrm>
            <a:off x="1897443" y="3101937"/>
            <a:ext cx="1836611" cy="2486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5713ADB-7D38-477E-A859-6E5C93CB50CB}"/>
              </a:ext>
            </a:extLst>
          </p:cNvPr>
          <p:cNvSpPr/>
          <p:nvPr/>
        </p:nvSpPr>
        <p:spPr>
          <a:xfrm>
            <a:off x="1897443" y="3101936"/>
            <a:ext cx="1837055" cy="2486660"/>
          </a:xfrm>
          <a:custGeom>
            <a:avLst/>
            <a:gdLst/>
            <a:ahLst/>
            <a:cxnLst/>
            <a:rect l="l" t="t" r="r" b="b"/>
            <a:pathLst>
              <a:path w="1837055" h="2486660">
                <a:moveTo>
                  <a:pt x="0" y="0"/>
                </a:moveTo>
                <a:lnTo>
                  <a:pt x="1836610" y="0"/>
                </a:lnTo>
                <a:lnTo>
                  <a:pt x="1836610" y="2486533"/>
                </a:lnTo>
                <a:lnTo>
                  <a:pt x="0" y="248653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EDC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82C1B99D-8131-4914-BAB3-47545097F402}"/>
              </a:ext>
            </a:extLst>
          </p:cNvPr>
          <p:cNvSpPr/>
          <p:nvPr/>
        </p:nvSpPr>
        <p:spPr>
          <a:xfrm>
            <a:off x="2362201" y="3175304"/>
            <a:ext cx="583057" cy="784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E5464391-76B2-48B8-A2DB-C14421124F73}"/>
              </a:ext>
            </a:extLst>
          </p:cNvPr>
          <p:cNvSpPr/>
          <p:nvPr/>
        </p:nvSpPr>
        <p:spPr>
          <a:xfrm>
            <a:off x="5334000" y="2081712"/>
            <a:ext cx="584200" cy="8022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AAEA9F5-7558-414C-8129-DF930A8CA300}"/>
              </a:ext>
            </a:extLst>
          </p:cNvPr>
          <p:cNvSpPr/>
          <p:nvPr/>
        </p:nvSpPr>
        <p:spPr>
          <a:xfrm>
            <a:off x="2899613" y="2545887"/>
            <a:ext cx="2478112" cy="9864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138CE63C-6FF8-4D25-B29C-04F2028B8F78}"/>
              </a:ext>
            </a:extLst>
          </p:cNvPr>
          <p:cNvSpPr/>
          <p:nvPr/>
        </p:nvSpPr>
        <p:spPr>
          <a:xfrm>
            <a:off x="2942070" y="2614726"/>
            <a:ext cx="2326005" cy="847725"/>
          </a:xfrm>
          <a:custGeom>
            <a:avLst/>
            <a:gdLst/>
            <a:ahLst/>
            <a:cxnLst/>
            <a:rect l="l" t="t" r="r" b="b"/>
            <a:pathLst>
              <a:path w="2326004" h="847725">
                <a:moveTo>
                  <a:pt x="0" y="847595"/>
                </a:moveTo>
                <a:lnTo>
                  <a:pt x="48209" y="830027"/>
                </a:lnTo>
                <a:lnTo>
                  <a:pt x="96419" y="812460"/>
                </a:lnTo>
                <a:lnTo>
                  <a:pt x="144628" y="794892"/>
                </a:lnTo>
                <a:lnTo>
                  <a:pt x="192838" y="777325"/>
                </a:lnTo>
                <a:lnTo>
                  <a:pt x="241047" y="759757"/>
                </a:lnTo>
                <a:lnTo>
                  <a:pt x="289257" y="742190"/>
                </a:lnTo>
                <a:lnTo>
                  <a:pt x="337466" y="724622"/>
                </a:lnTo>
                <a:lnTo>
                  <a:pt x="385676" y="707054"/>
                </a:lnTo>
                <a:lnTo>
                  <a:pt x="433885" y="689487"/>
                </a:lnTo>
                <a:lnTo>
                  <a:pt x="482095" y="671919"/>
                </a:lnTo>
                <a:lnTo>
                  <a:pt x="530304" y="654352"/>
                </a:lnTo>
                <a:lnTo>
                  <a:pt x="578514" y="636784"/>
                </a:lnTo>
                <a:lnTo>
                  <a:pt x="626724" y="619216"/>
                </a:lnTo>
                <a:lnTo>
                  <a:pt x="674933" y="601649"/>
                </a:lnTo>
                <a:lnTo>
                  <a:pt x="723143" y="584081"/>
                </a:lnTo>
                <a:lnTo>
                  <a:pt x="771352" y="566514"/>
                </a:lnTo>
                <a:lnTo>
                  <a:pt x="819562" y="548946"/>
                </a:lnTo>
                <a:lnTo>
                  <a:pt x="867771" y="531378"/>
                </a:lnTo>
                <a:lnTo>
                  <a:pt x="915981" y="513811"/>
                </a:lnTo>
                <a:lnTo>
                  <a:pt x="964190" y="496243"/>
                </a:lnTo>
                <a:lnTo>
                  <a:pt x="1012400" y="478676"/>
                </a:lnTo>
                <a:lnTo>
                  <a:pt x="1060610" y="461108"/>
                </a:lnTo>
                <a:lnTo>
                  <a:pt x="1108819" y="443540"/>
                </a:lnTo>
                <a:lnTo>
                  <a:pt x="1157029" y="425973"/>
                </a:lnTo>
                <a:lnTo>
                  <a:pt x="1205238" y="408405"/>
                </a:lnTo>
                <a:lnTo>
                  <a:pt x="1253448" y="390838"/>
                </a:lnTo>
                <a:lnTo>
                  <a:pt x="1301657" y="373270"/>
                </a:lnTo>
                <a:lnTo>
                  <a:pt x="1349867" y="355703"/>
                </a:lnTo>
                <a:lnTo>
                  <a:pt x="1398076" y="338135"/>
                </a:lnTo>
                <a:lnTo>
                  <a:pt x="1446286" y="320567"/>
                </a:lnTo>
                <a:lnTo>
                  <a:pt x="1494495" y="303000"/>
                </a:lnTo>
                <a:lnTo>
                  <a:pt x="1542704" y="285432"/>
                </a:lnTo>
                <a:lnTo>
                  <a:pt x="1590914" y="267865"/>
                </a:lnTo>
                <a:lnTo>
                  <a:pt x="1639123" y="250297"/>
                </a:lnTo>
                <a:lnTo>
                  <a:pt x="1687333" y="232729"/>
                </a:lnTo>
                <a:lnTo>
                  <a:pt x="1735542" y="215162"/>
                </a:lnTo>
                <a:lnTo>
                  <a:pt x="1783752" y="197594"/>
                </a:lnTo>
                <a:lnTo>
                  <a:pt x="1831961" y="180027"/>
                </a:lnTo>
                <a:lnTo>
                  <a:pt x="1880170" y="162459"/>
                </a:lnTo>
                <a:lnTo>
                  <a:pt x="1928380" y="144891"/>
                </a:lnTo>
                <a:lnTo>
                  <a:pt x="1976589" y="127324"/>
                </a:lnTo>
                <a:lnTo>
                  <a:pt x="2024798" y="109756"/>
                </a:lnTo>
                <a:lnTo>
                  <a:pt x="2073008" y="92189"/>
                </a:lnTo>
                <a:lnTo>
                  <a:pt x="2121217" y="74621"/>
                </a:lnTo>
                <a:lnTo>
                  <a:pt x="2169426" y="57054"/>
                </a:lnTo>
                <a:lnTo>
                  <a:pt x="2217635" y="39486"/>
                </a:lnTo>
                <a:lnTo>
                  <a:pt x="2265845" y="21918"/>
                </a:lnTo>
                <a:lnTo>
                  <a:pt x="2314054" y="4351"/>
                </a:lnTo>
                <a:lnTo>
                  <a:pt x="2325992" y="0"/>
                </a:lnTo>
              </a:path>
            </a:pathLst>
          </a:custGeom>
          <a:ln w="25400">
            <a:solidFill>
              <a:srgbClr val="008E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68AA2B62-0D3B-45D1-AFED-87FAD9092A51}"/>
              </a:ext>
            </a:extLst>
          </p:cNvPr>
          <p:cNvSpPr/>
          <p:nvPr/>
        </p:nvSpPr>
        <p:spPr>
          <a:xfrm>
            <a:off x="5171046" y="2564257"/>
            <a:ext cx="164236" cy="1448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B0C97CD0-7DEE-49F7-A213-020B4C735138}"/>
              </a:ext>
            </a:extLst>
          </p:cNvPr>
          <p:cNvSpPr/>
          <p:nvPr/>
        </p:nvSpPr>
        <p:spPr>
          <a:xfrm>
            <a:off x="2893378" y="3703664"/>
            <a:ext cx="2375293" cy="14238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F1709779-11F4-495C-8C87-149A3A7CCEAA}"/>
              </a:ext>
            </a:extLst>
          </p:cNvPr>
          <p:cNvSpPr/>
          <p:nvPr/>
        </p:nvSpPr>
        <p:spPr>
          <a:xfrm>
            <a:off x="2937852" y="3732745"/>
            <a:ext cx="2225040" cy="1290320"/>
          </a:xfrm>
          <a:custGeom>
            <a:avLst/>
            <a:gdLst/>
            <a:ahLst/>
            <a:cxnLst/>
            <a:rect l="l" t="t" r="r" b="b"/>
            <a:pathLst>
              <a:path w="2225040" h="1290320">
                <a:moveTo>
                  <a:pt x="0" y="0"/>
                </a:moveTo>
                <a:lnTo>
                  <a:pt x="44268" y="25667"/>
                </a:lnTo>
                <a:lnTo>
                  <a:pt x="88536" y="51335"/>
                </a:lnTo>
                <a:lnTo>
                  <a:pt x="132805" y="77003"/>
                </a:lnTo>
                <a:lnTo>
                  <a:pt x="177073" y="102671"/>
                </a:lnTo>
                <a:lnTo>
                  <a:pt x="221341" y="128339"/>
                </a:lnTo>
                <a:lnTo>
                  <a:pt x="265610" y="154006"/>
                </a:lnTo>
                <a:lnTo>
                  <a:pt x="309878" y="179674"/>
                </a:lnTo>
                <a:lnTo>
                  <a:pt x="354147" y="205342"/>
                </a:lnTo>
                <a:lnTo>
                  <a:pt x="398415" y="231010"/>
                </a:lnTo>
                <a:lnTo>
                  <a:pt x="442683" y="256678"/>
                </a:lnTo>
                <a:lnTo>
                  <a:pt x="486952" y="282345"/>
                </a:lnTo>
                <a:lnTo>
                  <a:pt x="531220" y="308013"/>
                </a:lnTo>
                <a:lnTo>
                  <a:pt x="575489" y="333681"/>
                </a:lnTo>
                <a:lnTo>
                  <a:pt x="619757" y="359349"/>
                </a:lnTo>
                <a:lnTo>
                  <a:pt x="664025" y="385017"/>
                </a:lnTo>
                <a:lnTo>
                  <a:pt x="708294" y="410684"/>
                </a:lnTo>
                <a:lnTo>
                  <a:pt x="752562" y="436352"/>
                </a:lnTo>
                <a:lnTo>
                  <a:pt x="796831" y="462020"/>
                </a:lnTo>
                <a:lnTo>
                  <a:pt x="841099" y="487688"/>
                </a:lnTo>
                <a:lnTo>
                  <a:pt x="885367" y="513356"/>
                </a:lnTo>
                <a:lnTo>
                  <a:pt x="929636" y="539023"/>
                </a:lnTo>
                <a:lnTo>
                  <a:pt x="973904" y="564691"/>
                </a:lnTo>
                <a:lnTo>
                  <a:pt x="1018172" y="590359"/>
                </a:lnTo>
                <a:lnTo>
                  <a:pt x="1062441" y="616027"/>
                </a:lnTo>
                <a:lnTo>
                  <a:pt x="1106709" y="641694"/>
                </a:lnTo>
                <a:lnTo>
                  <a:pt x="1150978" y="667362"/>
                </a:lnTo>
                <a:lnTo>
                  <a:pt x="1195246" y="693030"/>
                </a:lnTo>
                <a:lnTo>
                  <a:pt x="1239514" y="718698"/>
                </a:lnTo>
                <a:lnTo>
                  <a:pt x="1283783" y="744365"/>
                </a:lnTo>
                <a:lnTo>
                  <a:pt x="1328051" y="770033"/>
                </a:lnTo>
                <a:lnTo>
                  <a:pt x="1372320" y="795701"/>
                </a:lnTo>
                <a:lnTo>
                  <a:pt x="1416588" y="821368"/>
                </a:lnTo>
                <a:lnTo>
                  <a:pt x="1460856" y="847036"/>
                </a:lnTo>
                <a:lnTo>
                  <a:pt x="1505125" y="872704"/>
                </a:lnTo>
                <a:lnTo>
                  <a:pt x="1549393" y="898371"/>
                </a:lnTo>
                <a:lnTo>
                  <a:pt x="1593662" y="924039"/>
                </a:lnTo>
                <a:lnTo>
                  <a:pt x="1637930" y="949707"/>
                </a:lnTo>
                <a:lnTo>
                  <a:pt x="1682198" y="975374"/>
                </a:lnTo>
                <a:lnTo>
                  <a:pt x="1726467" y="1001042"/>
                </a:lnTo>
                <a:lnTo>
                  <a:pt x="1770735" y="1026710"/>
                </a:lnTo>
                <a:lnTo>
                  <a:pt x="1815003" y="1052377"/>
                </a:lnTo>
                <a:lnTo>
                  <a:pt x="1859272" y="1078045"/>
                </a:lnTo>
                <a:lnTo>
                  <a:pt x="1903540" y="1103712"/>
                </a:lnTo>
                <a:lnTo>
                  <a:pt x="1947809" y="1129380"/>
                </a:lnTo>
                <a:lnTo>
                  <a:pt x="1992077" y="1155048"/>
                </a:lnTo>
                <a:lnTo>
                  <a:pt x="2036345" y="1180715"/>
                </a:lnTo>
                <a:lnTo>
                  <a:pt x="2080614" y="1206383"/>
                </a:lnTo>
                <a:lnTo>
                  <a:pt x="2124882" y="1232050"/>
                </a:lnTo>
                <a:lnTo>
                  <a:pt x="2169151" y="1257718"/>
                </a:lnTo>
                <a:lnTo>
                  <a:pt x="2213419" y="1283385"/>
                </a:lnTo>
                <a:lnTo>
                  <a:pt x="2224455" y="1289786"/>
                </a:lnTo>
              </a:path>
            </a:pathLst>
          </a:custGeom>
          <a:ln w="25400">
            <a:solidFill>
              <a:srgbClr val="008E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F110E75B-6A8C-4448-AD19-9ADFC2014EB3}"/>
              </a:ext>
            </a:extLst>
          </p:cNvPr>
          <p:cNvSpPr/>
          <p:nvPr/>
        </p:nvSpPr>
        <p:spPr>
          <a:xfrm>
            <a:off x="5060340" y="4922379"/>
            <a:ext cx="163868" cy="1363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D17F66C2-9D5F-4A12-96A6-F30DE7EA76E3}"/>
              </a:ext>
            </a:extLst>
          </p:cNvPr>
          <p:cNvSpPr txBox="1"/>
          <p:nvPr/>
        </p:nvSpPr>
        <p:spPr>
          <a:xfrm>
            <a:off x="2374900" y="2717800"/>
            <a:ext cx="514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008ED3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pp0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B5B424B5-BB0F-4648-A399-B41C3C90CCF5}"/>
              </a:ext>
            </a:extLst>
          </p:cNvPr>
          <p:cNvSpPr/>
          <p:nvPr/>
        </p:nvSpPr>
        <p:spPr>
          <a:xfrm>
            <a:off x="8849880" y="1779278"/>
            <a:ext cx="1210462" cy="4443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6B30FE10-71BD-4776-B17E-824A1661577D}"/>
              </a:ext>
            </a:extLst>
          </p:cNvPr>
          <p:cNvSpPr/>
          <p:nvPr/>
        </p:nvSpPr>
        <p:spPr>
          <a:xfrm>
            <a:off x="8892744" y="1802143"/>
            <a:ext cx="1124737" cy="3586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7B1AB8C4-F2C3-43CE-8A47-CC1ACA35EEB9}"/>
              </a:ext>
            </a:extLst>
          </p:cNvPr>
          <p:cNvSpPr/>
          <p:nvPr/>
        </p:nvSpPr>
        <p:spPr>
          <a:xfrm>
            <a:off x="8892743" y="1802143"/>
            <a:ext cx="1125220" cy="358775"/>
          </a:xfrm>
          <a:custGeom>
            <a:avLst/>
            <a:gdLst/>
            <a:ahLst/>
            <a:cxnLst/>
            <a:rect l="l" t="t" r="r" b="b"/>
            <a:pathLst>
              <a:path w="1125220" h="358775">
                <a:moveTo>
                  <a:pt x="0" y="0"/>
                </a:moveTo>
                <a:lnTo>
                  <a:pt x="1124737" y="0"/>
                </a:lnTo>
                <a:lnTo>
                  <a:pt x="1124737" y="358640"/>
                </a:lnTo>
                <a:lnTo>
                  <a:pt x="0" y="35864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AC5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1459EB32-5320-4689-AC52-97640608F696}"/>
              </a:ext>
            </a:extLst>
          </p:cNvPr>
          <p:cNvSpPr txBox="1"/>
          <p:nvPr/>
        </p:nvSpPr>
        <p:spPr>
          <a:xfrm>
            <a:off x="8928100" y="180340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8ED3"/>
                </a:solidFill>
                <a:latin typeface="SimSun"/>
                <a:cs typeface="SimSun"/>
              </a:rPr>
              <a:t>状态中心</a:t>
            </a:r>
            <a:endParaRPr>
              <a:latin typeface="SimSun"/>
              <a:cs typeface="SimSun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A2128C8B-F169-48C3-ABFB-D903375D8979}"/>
              </a:ext>
            </a:extLst>
          </p:cNvPr>
          <p:cNvSpPr/>
          <p:nvPr/>
        </p:nvSpPr>
        <p:spPr>
          <a:xfrm>
            <a:off x="1997182" y="5083620"/>
            <a:ext cx="1607820" cy="358775"/>
          </a:xfrm>
          <a:custGeom>
            <a:avLst/>
            <a:gdLst/>
            <a:ahLst/>
            <a:cxnLst/>
            <a:rect l="l" t="t" r="r" b="b"/>
            <a:pathLst>
              <a:path w="1607820" h="358775">
                <a:moveTo>
                  <a:pt x="0" y="0"/>
                </a:moveTo>
                <a:lnTo>
                  <a:pt x="1607343" y="0"/>
                </a:lnTo>
                <a:lnTo>
                  <a:pt x="1607343" y="358635"/>
                </a:lnTo>
                <a:lnTo>
                  <a:pt x="0" y="3586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C9130216-0A60-486F-ABEE-AAE1D2E0FE75}"/>
              </a:ext>
            </a:extLst>
          </p:cNvPr>
          <p:cNvSpPr/>
          <p:nvPr/>
        </p:nvSpPr>
        <p:spPr>
          <a:xfrm>
            <a:off x="1997182" y="5083620"/>
            <a:ext cx="1607820" cy="358775"/>
          </a:xfrm>
          <a:custGeom>
            <a:avLst/>
            <a:gdLst/>
            <a:ahLst/>
            <a:cxnLst/>
            <a:rect l="l" t="t" r="r" b="b"/>
            <a:pathLst>
              <a:path w="1607820" h="358775">
                <a:moveTo>
                  <a:pt x="0" y="0"/>
                </a:moveTo>
                <a:lnTo>
                  <a:pt x="1607350" y="0"/>
                </a:lnTo>
                <a:lnTo>
                  <a:pt x="1607350" y="358640"/>
                </a:lnTo>
                <a:lnTo>
                  <a:pt x="0" y="35864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0922122F-59F2-42E8-91ED-42D5E003F779}"/>
              </a:ext>
            </a:extLst>
          </p:cNvPr>
          <p:cNvSpPr txBox="1"/>
          <p:nvPr/>
        </p:nvSpPr>
        <p:spPr>
          <a:xfrm>
            <a:off x="2032000" y="5067300"/>
            <a:ext cx="144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008ED3"/>
                </a:solidFill>
                <a:latin typeface="Calibri"/>
                <a:cs typeface="Calibri"/>
              </a:rPr>
              <a:t>ZSmartMonitor</a:t>
            </a:r>
            <a:endParaRPr>
              <a:latin typeface="Calibri"/>
              <a:cs typeface="Calibri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CFEE5E54-B95D-4EF4-BF96-FAAC570B39F6}"/>
              </a:ext>
            </a:extLst>
          </p:cNvPr>
          <p:cNvSpPr/>
          <p:nvPr/>
        </p:nvSpPr>
        <p:spPr>
          <a:xfrm>
            <a:off x="2097966" y="4516209"/>
            <a:ext cx="1439545" cy="358775"/>
          </a:xfrm>
          <a:custGeom>
            <a:avLst/>
            <a:gdLst/>
            <a:ahLst/>
            <a:cxnLst/>
            <a:rect l="l" t="t" r="r" b="b"/>
            <a:pathLst>
              <a:path w="1439545" h="358775">
                <a:moveTo>
                  <a:pt x="0" y="0"/>
                </a:moveTo>
                <a:lnTo>
                  <a:pt x="1439327" y="0"/>
                </a:lnTo>
                <a:lnTo>
                  <a:pt x="1439327" y="358635"/>
                </a:lnTo>
                <a:lnTo>
                  <a:pt x="0" y="3586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69F48BE2-C316-44A3-8F64-7F9B69DCC51F}"/>
              </a:ext>
            </a:extLst>
          </p:cNvPr>
          <p:cNvSpPr/>
          <p:nvPr/>
        </p:nvSpPr>
        <p:spPr>
          <a:xfrm>
            <a:off x="2097966" y="4516209"/>
            <a:ext cx="1439545" cy="358775"/>
          </a:xfrm>
          <a:custGeom>
            <a:avLst/>
            <a:gdLst/>
            <a:ahLst/>
            <a:cxnLst/>
            <a:rect l="l" t="t" r="r" b="b"/>
            <a:pathLst>
              <a:path w="1439545" h="358775">
                <a:moveTo>
                  <a:pt x="0" y="0"/>
                </a:moveTo>
                <a:lnTo>
                  <a:pt x="1439329" y="0"/>
                </a:lnTo>
                <a:lnTo>
                  <a:pt x="1439329" y="358640"/>
                </a:lnTo>
                <a:lnTo>
                  <a:pt x="0" y="35864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229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6C9ADAD1-B817-4CA8-80EB-F8DA4CB06021}"/>
              </a:ext>
            </a:extLst>
          </p:cNvPr>
          <p:cNvSpPr txBox="1"/>
          <p:nvPr/>
        </p:nvSpPr>
        <p:spPr>
          <a:xfrm>
            <a:off x="2133601" y="4508500"/>
            <a:ext cx="1232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ZS</a:t>
            </a:r>
            <a:r>
              <a:rPr spc="-5" dirty="0">
                <a:solidFill>
                  <a:srgbClr val="008ED3"/>
                </a:solidFill>
                <a:latin typeface="Calibri"/>
                <a:cs typeface="Calibri"/>
              </a:rPr>
              <a:t>m</a:t>
            </a: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a</a:t>
            </a:r>
            <a:r>
              <a:rPr spc="-5" dirty="0">
                <a:solidFill>
                  <a:srgbClr val="008ED3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t</a:t>
            </a:r>
            <a:r>
              <a:rPr spc="-5" dirty="0">
                <a:solidFill>
                  <a:srgbClr val="008ED3"/>
                </a:solidFill>
                <a:latin typeface="Calibri"/>
                <a:cs typeface="Calibri"/>
              </a:rPr>
              <a:t>A</a:t>
            </a:r>
            <a:r>
              <a:rPr spc="-15" dirty="0">
                <a:solidFill>
                  <a:srgbClr val="008ED3"/>
                </a:solidFill>
                <a:latin typeface="Calibri"/>
                <a:cs typeface="Calibri"/>
              </a:rPr>
              <a:t>g</a:t>
            </a: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e</a:t>
            </a:r>
            <a:r>
              <a:rPr spc="-20" dirty="0">
                <a:solidFill>
                  <a:srgbClr val="008ED3"/>
                </a:solidFill>
                <a:latin typeface="Calibri"/>
                <a:cs typeface="Calibri"/>
              </a:rPr>
              <a:t>n</a:t>
            </a: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t</a:t>
            </a:r>
            <a:endParaRPr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E0F556E3-AE60-462F-9774-8167162E92AA}"/>
              </a:ext>
            </a:extLst>
          </p:cNvPr>
          <p:cNvSpPr txBox="1"/>
          <p:nvPr/>
        </p:nvSpPr>
        <p:spPr>
          <a:xfrm>
            <a:off x="5346700" y="1701800"/>
            <a:ext cx="514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008ED3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pp1</a:t>
            </a:r>
            <a:endParaRPr>
              <a:latin typeface="Calibri"/>
              <a:cs typeface="Calibri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56FB5AD2-411B-452A-9387-2B0D46B69C0E}"/>
              </a:ext>
            </a:extLst>
          </p:cNvPr>
          <p:cNvSpPr/>
          <p:nvPr/>
        </p:nvSpPr>
        <p:spPr>
          <a:xfrm>
            <a:off x="9715500" y="4367712"/>
            <a:ext cx="584200" cy="8022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38FD2E99-57A6-4CD6-9829-E6894D192AE2}"/>
              </a:ext>
            </a:extLst>
          </p:cNvPr>
          <p:cNvSpPr txBox="1"/>
          <p:nvPr/>
        </p:nvSpPr>
        <p:spPr>
          <a:xfrm>
            <a:off x="9880600" y="5194300"/>
            <a:ext cx="22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UI</a:t>
            </a:r>
            <a:endParaRPr>
              <a:latin typeface="Calibri"/>
              <a:cs typeface="Calibri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E1D5A03E-7A2B-4CFF-B236-4F79F1DFE53D}"/>
              </a:ext>
            </a:extLst>
          </p:cNvPr>
          <p:cNvSpPr/>
          <p:nvPr/>
        </p:nvSpPr>
        <p:spPr>
          <a:xfrm>
            <a:off x="5771592" y="4771566"/>
            <a:ext cx="3980345" cy="5474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245F49B6-BCB5-49E4-85F7-6C56E21E9548}"/>
              </a:ext>
            </a:extLst>
          </p:cNvPr>
          <p:cNvSpPr/>
          <p:nvPr/>
        </p:nvSpPr>
        <p:spPr>
          <a:xfrm>
            <a:off x="5882156" y="4802302"/>
            <a:ext cx="3830954" cy="389255"/>
          </a:xfrm>
          <a:custGeom>
            <a:avLst/>
            <a:gdLst/>
            <a:ahLst/>
            <a:cxnLst/>
            <a:rect l="l" t="t" r="r" b="b"/>
            <a:pathLst>
              <a:path w="3830954" h="389254">
                <a:moveTo>
                  <a:pt x="3830396" y="0"/>
                </a:moveTo>
                <a:lnTo>
                  <a:pt x="3780162" y="5104"/>
                </a:lnTo>
                <a:lnTo>
                  <a:pt x="3729928" y="10208"/>
                </a:lnTo>
                <a:lnTo>
                  <a:pt x="3679693" y="15312"/>
                </a:lnTo>
                <a:lnTo>
                  <a:pt x="3629459" y="20416"/>
                </a:lnTo>
                <a:lnTo>
                  <a:pt x="3579225" y="25520"/>
                </a:lnTo>
                <a:lnTo>
                  <a:pt x="3528990" y="30624"/>
                </a:lnTo>
                <a:lnTo>
                  <a:pt x="3478756" y="35728"/>
                </a:lnTo>
                <a:lnTo>
                  <a:pt x="3428522" y="40832"/>
                </a:lnTo>
                <a:lnTo>
                  <a:pt x="3378287" y="45936"/>
                </a:lnTo>
                <a:lnTo>
                  <a:pt x="3328053" y="51040"/>
                </a:lnTo>
                <a:lnTo>
                  <a:pt x="3277819" y="56144"/>
                </a:lnTo>
                <a:lnTo>
                  <a:pt x="3227584" y="61248"/>
                </a:lnTo>
                <a:lnTo>
                  <a:pt x="3177350" y="66352"/>
                </a:lnTo>
                <a:lnTo>
                  <a:pt x="3127115" y="71456"/>
                </a:lnTo>
                <a:lnTo>
                  <a:pt x="3076881" y="76560"/>
                </a:lnTo>
                <a:lnTo>
                  <a:pt x="3026647" y="81664"/>
                </a:lnTo>
                <a:lnTo>
                  <a:pt x="2976412" y="86768"/>
                </a:lnTo>
                <a:lnTo>
                  <a:pt x="2926178" y="91872"/>
                </a:lnTo>
                <a:lnTo>
                  <a:pt x="2875944" y="96976"/>
                </a:lnTo>
                <a:lnTo>
                  <a:pt x="2825709" y="102080"/>
                </a:lnTo>
                <a:lnTo>
                  <a:pt x="2775475" y="107184"/>
                </a:lnTo>
                <a:lnTo>
                  <a:pt x="2725241" y="112289"/>
                </a:lnTo>
                <a:lnTo>
                  <a:pt x="2675006" y="117393"/>
                </a:lnTo>
                <a:lnTo>
                  <a:pt x="2624772" y="122497"/>
                </a:lnTo>
                <a:lnTo>
                  <a:pt x="2574538" y="127601"/>
                </a:lnTo>
                <a:lnTo>
                  <a:pt x="2524304" y="132705"/>
                </a:lnTo>
                <a:lnTo>
                  <a:pt x="2474069" y="137809"/>
                </a:lnTo>
                <a:lnTo>
                  <a:pt x="2423835" y="142913"/>
                </a:lnTo>
                <a:lnTo>
                  <a:pt x="2373601" y="148017"/>
                </a:lnTo>
                <a:lnTo>
                  <a:pt x="2323366" y="153121"/>
                </a:lnTo>
                <a:lnTo>
                  <a:pt x="2273132" y="158225"/>
                </a:lnTo>
                <a:lnTo>
                  <a:pt x="2222898" y="163329"/>
                </a:lnTo>
                <a:lnTo>
                  <a:pt x="2172663" y="168433"/>
                </a:lnTo>
                <a:lnTo>
                  <a:pt x="2122429" y="173537"/>
                </a:lnTo>
                <a:lnTo>
                  <a:pt x="2072195" y="178641"/>
                </a:lnTo>
                <a:lnTo>
                  <a:pt x="2021960" y="183745"/>
                </a:lnTo>
                <a:lnTo>
                  <a:pt x="1971726" y="188849"/>
                </a:lnTo>
                <a:lnTo>
                  <a:pt x="1921492" y="193953"/>
                </a:lnTo>
                <a:lnTo>
                  <a:pt x="1871258" y="199057"/>
                </a:lnTo>
                <a:lnTo>
                  <a:pt x="1821023" y="204161"/>
                </a:lnTo>
                <a:lnTo>
                  <a:pt x="1770789" y="209265"/>
                </a:lnTo>
                <a:lnTo>
                  <a:pt x="1720555" y="214369"/>
                </a:lnTo>
                <a:lnTo>
                  <a:pt x="1670321" y="219473"/>
                </a:lnTo>
                <a:lnTo>
                  <a:pt x="1620086" y="224578"/>
                </a:lnTo>
                <a:lnTo>
                  <a:pt x="1569852" y="229682"/>
                </a:lnTo>
                <a:lnTo>
                  <a:pt x="1519618" y="234786"/>
                </a:lnTo>
                <a:lnTo>
                  <a:pt x="1469383" y="239890"/>
                </a:lnTo>
                <a:lnTo>
                  <a:pt x="1419149" y="244994"/>
                </a:lnTo>
                <a:lnTo>
                  <a:pt x="1368915" y="250098"/>
                </a:lnTo>
                <a:lnTo>
                  <a:pt x="1318681" y="255202"/>
                </a:lnTo>
                <a:lnTo>
                  <a:pt x="1268447" y="260306"/>
                </a:lnTo>
                <a:lnTo>
                  <a:pt x="1218212" y="265410"/>
                </a:lnTo>
                <a:lnTo>
                  <a:pt x="1167978" y="270514"/>
                </a:lnTo>
                <a:lnTo>
                  <a:pt x="1117744" y="275618"/>
                </a:lnTo>
                <a:lnTo>
                  <a:pt x="1067510" y="280722"/>
                </a:lnTo>
                <a:lnTo>
                  <a:pt x="1017275" y="285826"/>
                </a:lnTo>
                <a:lnTo>
                  <a:pt x="967041" y="290930"/>
                </a:lnTo>
                <a:lnTo>
                  <a:pt x="916807" y="296034"/>
                </a:lnTo>
                <a:lnTo>
                  <a:pt x="866573" y="301138"/>
                </a:lnTo>
                <a:lnTo>
                  <a:pt x="816339" y="306242"/>
                </a:lnTo>
                <a:lnTo>
                  <a:pt x="766104" y="311346"/>
                </a:lnTo>
                <a:lnTo>
                  <a:pt x="715870" y="316450"/>
                </a:lnTo>
                <a:lnTo>
                  <a:pt x="665636" y="321554"/>
                </a:lnTo>
                <a:lnTo>
                  <a:pt x="615402" y="326658"/>
                </a:lnTo>
                <a:lnTo>
                  <a:pt x="565168" y="331763"/>
                </a:lnTo>
                <a:lnTo>
                  <a:pt x="514934" y="336867"/>
                </a:lnTo>
                <a:lnTo>
                  <a:pt x="464699" y="341971"/>
                </a:lnTo>
                <a:lnTo>
                  <a:pt x="414465" y="347075"/>
                </a:lnTo>
                <a:lnTo>
                  <a:pt x="364231" y="352179"/>
                </a:lnTo>
                <a:lnTo>
                  <a:pt x="313997" y="357283"/>
                </a:lnTo>
                <a:lnTo>
                  <a:pt x="263763" y="362387"/>
                </a:lnTo>
                <a:lnTo>
                  <a:pt x="213529" y="367491"/>
                </a:lnTo>
                <a:lnTo>
                  <a:pt x="163295" y="372595"/>
                </a:lnTo>
                <a:lnTo>
                  <a:pt x="113061" y="377699"/>
                </a:lnTo>
                <a:lnTo>
                  <a:pt x="62826" y="382803"/>
                </a:lnTo>
                <a:lnTo>
                  <a:pt x="12592" y="387907"/>
                </a:lnTo>
                <a:lnTo>
                  <a:pt x="0" y="389186"/>
                </a:lnTo>
              </a:path>
            </a:pathLst>
          </a:custGeom>
          <a:ln w="25399">
            <a:solidFill>
              <a:srgbClr val="008ED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F0DF67CB-8540-4DE4-B5D5-E8F57CA3F13A}"/>
              </a:ext>
            </a:extLst>
          </p:cNvPr>
          <p:cNvSpPr/>
          <p:nvPr/>
        </p:nvSpPr>
        <p:spPr>
          <a:xfrm>
            <a:off x="5810973" y="5109337"/>
            <a:ext cx="157694" cy="1515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F78F1602-8A97-420E-8631-82662F94B532}"/>
              </a:ext>
            </a:extLst>
          </p:cNvPr>
          <p:cNvSpPr txBox="1"/>
          <p:nvPr/>
        </p:nvSpPr>
        <p:spPr>
          <a:xfrm>
            <a:off x="6235700" y="4813300"/>
            <a:ext cx="1906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8ED3"/>
                </a:solidFill>
                <a:latin typeface="SimSun"/>
                <a:cs typeface="SimSun"/>
              </a:rPr>
              <a:t>启动</a:t>
            </a:r>
            <a:r>
              <a:rPr spc="-5" dirty="0">
                <a:solidFill>
                  <a:srgbClr val="008ED3"/>
                </a:solidFill>
                <a:latin typeface="Calibri"/>
                <a:cs typeface="Calibri"/>
              </a:rPr>
              <a:t>ZSmartMonitor</a:t>
            </a:r>
            <a:endParaRPr>
              <a:latin typeface="Calibri"/>
              <a:cs typeface="Calibri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EB72A222-7FB9-4DCA-B219-1FD4752792F6}"/>
              </a:ext>
            </a:extLst>
          </p:cNvPr>
          <p:cNvSpPr txBox="1"/>
          <p:nvPr/>
        </p:nvSpPr>
        <p:spPr>
          <a:xfrm>
            <a:off x="6235700" y="5118100"/>
            <a:ext cx="151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8ED3"/>
                </a:solidFill>
                <a:latin typeface="SimSun"/>
                <a:cs typeface="SimSun"/>
              </a:rPr>
              <a:t>启动业务进程 </a:t>
            </a:r>
            <a:endParaRPr>
              <a:latin typeface="SimSun"/>
              <a:cs typeface="SimSun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5F2B8B0E-8EDC-4D80-A05A-44D1E137838C}"/>
              </a:ext>
            </a:extLst>
          </p:cNvPr>
          <p:cNvSpPr/>
          <p:nvPr/>
        </p:nvSpPr>
        <p:spPr>
          <a:xfrm>
            <a:off x="5764796" y="2137779"/>
            <a:ext cx="3513112" cy="29167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30217D39-3113-4BDC-ADB3-2EEE07A9706B}"/>
              </a:ext>
            </a:extLst>
          </p:cNvPr>
          <p:cNvSpPr/>
          <p:nvPr/>
        </p:nvSpPr>
        <p:spPr>
          <a:xfrm>
            <a:off x="5810974" y="2211202"/>
            <a:ext cx="3366135" cy="2775585"/>
          </a:xfrm>
          <a:custGeom>
            <a:avLst/>
            <a:gdLst/>
            <a:ahLst/>
            <a:cxnLst/>
            <a:rect l="l" t="t" r="r" b="b"/>
            <a:pathLst>
              <a:path w="3366134" h="2775585">
                <a:moveTo>
                  <a:pt x="0" y="2775390"/>
                </a:moveTo>
                <a:lnTo>
                  <a:pt x="39020" y="2743212"/>
                </a:lnTo>
                <a:lnTo>
                  <a:pt x="78040" y="2711034"/>
                </a:lnTo>
                <a:lnTo>
                  <a:pt x="117060" y="2678857"/>
                </a:lnTo>
                <a:lnTo>
                  <a:pt x="156080" y="2646679"/>
                </a:lnTo>
                <a:lnTo>
                  <a:pt x="195100" y="2614501"/>
                </a:lnTo>
                <a:lnTo>
                  <a:pt x="234120" y="2582323"/>
                </a:lnTo>
                <a:lnTo>
                  <a:pt x="273141" y="2550146"/>
                </a:lnTo>
                <a:lnTo>
                  <a:pt x="312161" y="2517968"/>
                </a:lnTo>
                <a:lnTo>
                  <a:pt x="351181" y="2485790"/>
                </a:lnTo>
                <a:lnTo>
                  <a:pt x="390201" y="2453612"/>
                </a:lnTo>
                <a:lnTo>
                  <a:pt x="429221" y="2421435"/>
                </a:lnTo>
                <a:lnTo>
                  <a:pt x="468241" y="2389257"/>
                </a:lnTo>
                <a:lnTo>
                  <a:pt x="507262" y="2357079"/>
                </a:lnTo>
                <a:lnTo>
                  <a:pt x="546282" y="2324901"/>
                </a:lnTo>
                <a:lnTo>
                  <a:pt x="585302" y="2292724"/>
                </a:lnTo>
                <a:lnTo>
                  <a:pt x="624322" y="2260546"/>
                </a:lnTo>
                <a:lnTo>
                  <a:pt x="663342" y="2228368"/>
                </a:lnTo>
                <a:lnTo>
                  <a:pt x="702362" y="2196190"/>
                </a:lnTo>
                <a:lnTo>
                  <a:pt x="741383" y="2164012"/>
                </a:lnTo>
                <a:lnTo>
                  <a:pt x="780403" y="2131835"/>
                </a:lnTo>
                <a:lnTo>
                  <a:pt x="819423" y="2099657"/>
                </a:lnTo>
                <a:lnTo>
                  <a:pt x="858443" y="2067479"/>
                </a:lnTo>
                <a:lnTo>
                  <a:pt x="897463" y="2035301"/>
                </a:lnTo>
                <a:lnTo>
                  <a:pt x="936483" y="2003123"/>
                </a:lnTo>
                <a:lnTo>
                  <a:pt x="975503" y="1970945"/>
                </a:lnTo>
                <a:lnTo>
                  <a:pt x="1014524" y="1938768"/>
                </a:lnTo>
                <a:lnTo>
                  <a:pt x="1053544" y="1906590"/>
                </a:lnTo>
                <a:lnTo>
                  <a:pt x="1092564" y="1874412"/>
                </a:lnTo>
                <a:lnTo>
                  <a:pt x="1131584" y="1842234"/>
                </a:lnTo>
                <a:lnTo>
                  <a:pt x="1170604" y="1810056"/>
                </a:lnTo>
                <a:lnTo>
                  <a:pt x="1209624" y="1777878"/>
                </a:lnTo>
                <a:lnTo>
                  <a:pt x="1248645" y="1745700"/>
                </a:lnTo>
                <a:lnTo>
                  <a:pt x="1287665" y="1713522"/>
                </a:lnTo>
                <a:lnTo>
                  <a:pt x="1326685" y="1681345"/>
                </a:lnTo>
                <a:lnTo>
                  <a:pt x="1365705" y="1649167"/>
                </a:lnTo>
                <a:lnTo>
                  <a:pt x="1404725" y="1616989"/>
                </a:lnTo>
                <a:lnTo>
                  <a:pt x="1443745" y="1584811"/>
                </a:lnTo>
                <a:lnTo>
                  <a:pt x="1482766" y="1552633"/>
                </a:lnTo>
                <a:lnTo>
                  <a:pt x="1521786" y="1520455"/>
                </a:lnTo>
                <a:lnTo>
                  <a:pt x="1560806" y="1488277"/>
                </a:lnTo>
                <a:lnTo>
                  <a:pt x="1599826" y="1456099"/>
                </a:lnTo>
                <a:lnTo>
                  <a:pt x="1638846" y="1423921"/>
                </a:lnTo>
                <a:lnTo>
                  <a:pt x="1677866" y="1391743"/>
                </a:lnTo>
                <a:lnTo>
                  <a:pt x="1716887" y="1359566"/>
                </a:lnTo>
                <a:lnTo>
                  <a:pt x="1755907" y="1327388"/>
                </a:lnTo>
                <a:lnTo>
                  <a:pt x="1794927" y="1295210"/>
                </a:lnTo>
                <a:lnTo>
                  <a:pt x="1833947" y="1263032"/>
                </a:lnTo>
                <a:lnTo>
                  <a:pt x="1872967" y="1230854"/>
                </a:lnTo>
                <a:lnTo>
                  <a:pt x="1911987" y="1198676"/>
                </a:lnTo>
                <a:lnTo>
                  <a:pt x="1951007" y="1166498"/>
                </a:lnTo>
                <a:lnTo>
                  <a:pt x="1990028" y="1134320"/>
                </a:lnTo>
                <a:lnTo>
                  <a:pt x="2029048" y="1102142"/>
                </a:lnTo>
                <a:lnTo>
                  <a:pt x="2068068" y="1069964"/>
                </a:lnTo>
                <a:lnTo>
                  <a:pt x="2107088" y="1037786"/>
                </a:lnTo>
                <a:lnTo>
                  <a:pt x="2146108" y="1005608"/>
                </a:lnTo>
                <a:lnTo>
                  <a:pt x="2185128" y="973430"/>
                </a:lnTo>
                <a:lnTo>
                  <a:pt x="2224149" y="941252"/>
                </a:lnTo>
                <a:lnTo>
                  <a:pt x="2263169" y="909074"/>
                </a:lnTo>
                <a:lnTo>
                  <a:pt x="2302189" y="876897"/>
                </a:lnTo>
                <a:lnTo>
                  <a:pt x="2341209" y="844719"/>
                </a:lnTo>
                <a:lnTo>
                  <a:pt x="2380229" y="812541"/>
                </a:lnTo>
                <a:lnTo>
                  <a:pt x="2419249" y="780363"/>
                </a:lnTo>
                <a:lnTo>
                  <a:pt x="2458270" y="748185"/>
                </a:lnTo>
                <a:lnTo>
                  <a:pt x="2497290" y="716007"/>
                </a:lnTo>
                <a:lnTo>
                  <a:pt x="2536310" y="683829"/>
                </a:lnTo>
                <a:lnTo>
                  <a:pt x="2575330" y="651651"/>
                </a:lnTo>
                <a:lnTo>
                  <a:pt x="2614350" y="619473"/>
                </a:lnTo>
                <a:lnTo>
                  <a:pt x="2653370" y="587295"/>
                </a:lnTo>
                <a:lnTo>
                  <a:pt x="2692390" y="555117"/>
                </a:lnTo>
                <a:lnTo>
                  <a:pt x="2731411" y="522939"/>
                </a:lnTo>
                <a:lnTo>
                  <a:pt x="2770431" y="490761"/>
                </a:lnTo>
                <a:lnTo>
                  <a:pt x="2809451" y="458583"/>
                </a:lnTo>
                <a:lnTo>
                  <a:pt x="2848471" y="426405"/>
                </a:lnTo>
                <a:lnTo>
                  <a:pt x="2887491" y="394227"/>
                </a:lnTo>
                <a:lnTo>
                  <a:pt x="2926511" y="362050"/>
                </a:lnTo>
                <a:lnTo>
                  <a:pt x="2965532" y="329872"/>
                </a:lnTo>
                <a:lnTo>
                  <a:pt x="3004552" y="297694"/>
                </a:lnTo>
                <a:lnTo>
                  <a:pt x="3043572" y="265516"/>
                </a:lnTo>
                <a:lnTo>
                  <a:pt x="3082592" y="233338"/>
                </a:lnTo>
                <a:lnTo>
                  <a:pt x="3121612" y="201160"/>
                </a:lnTo>
                <a:lnTo>
                  <a:pt x="3160632" y="168982"/>
                </a:lnTo>
                <a:lnTo>
                  <a:pt x="3199653" y="136804"/>
                </a:lnTo>
                <a:lnTo>
                  <a:pt x="3238673" y="104626"/>
                </a:lnTo>
                <a:lnTo>
                  <a:pt x="3277693" y="72448"/>
                </a:lnTo>
                <a:lnTo>
                  <a:pt x="3316713" y="40270"/>
                </a:lnTo>
                <a:lnTo>
                  <a:pt x="3355733" y="8093"/>
                </a:lnTo>
                <a:lnTo>
                  <a:pt x="3365550" y="0"/>
                </a:lnTo>
              </a:path>
            </a:pathLst>
          </a:custGeom>
          <a:ln w="25400">
            <a:solidFill>
              <a:srgbClr val="008ED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CDCA3F90-BAF4-48A1-B6CA-F6CC6417E1FD}"/>
              </a:ext>
            </a:extLst>
          </p:cNvPr>
          <p:cNvSpPr/>
          <p:nvPr/>
        </p:nvSpPr>
        <p:spPr>
          <a:xfrm>
            <a:off x="9072792" y="2165681"/>
            <a:ext cx="158927" cy="1488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7EC10141-64A0-43C3-960F-0ABF7FA4564B}"/>
              </a:ext>
            </a:extLst>
          </p:cNvPr>
          <p:cNvSpPr txBox="1"/>
          <p:nvPr/>
        </p:nvSpPr>
        <p:spPr>
          <a:xfrm>
            <a:off x="6413500" y="1866900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8ED3"/>
                </a:solidFill>
                <a:latin typeface="SimSun"/>
                <a:cs typeface="SimSun"/>
              </a:rPr>
              <a:t>注册节点信息</a:t>
            </a:r>
            <a:endParaRPr>
              <a:latin typeface="SimSun"/>
              <a:cs typeface="SimSun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FD3FB62F-4F0C-4687-A397-27CD0D0C0C7A}"/>
              </a:ext>
            </a:extLst>
          </p:cNvPr>
          <p:cNvSpPr/>
          <p:nvPr/>
        </p:nvSpPr>
        <p:spPr>
          <a:xfrm>
            <a:off x="3244329" y="2127046"/>
            <a:ext cx="5803176" cy="24463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D63507C7-5B35-44B5-BBA4-FB368A59B42D}"/>
              </a:ext>
            </a:extLst>
          </p:cNvPr>
          <p:cNvSpPr/>
          <p:nvPr/>
        </p:nvSpPr>
        <p:spPr>
          <a:xfrm>
            <a:off x="3287229" y="2192761"/>
            <a:ext cx="5651500" cy="2310765"/>
          </a:xfrm>
          <a:custGeom>
            <a:avLst/>
            <a:gdLst/>
            <a:ahLst/>
            <a:cxnLst/>
            <a:rect l="l" t="t" r="r" b="b"/>
            <a:pathLst>
              <a:path w="5651500" h="2310765">
                <a:moveTo>
                  <a:pt x="0" y="2310748"/>
                </a:moveTo>
                <a:lnTo>
                  <a:pt x="46994" y="2291532"/>
                </a:lnTo>
                <a:lnTo>
                  <a:pt x="93989" y="2272316"/>
                </a:lnTo>
                <a:lnTo>
                  <a:pt x="140984" y="2253100"/>
                </a:lnTo>
                <a:lnTo>
                  <a:pt x="187979" y="2233884"/>
                </a:lnTo>
                <a:lnTo>
                  <a:pt x="234973" y="2214668"/>
                </a:lnTo>
                <a:lnTo>
                  <a:pt x="281968" y="2195452"/>
                </a:lnTo>
                <a:lnTo>
                  <a:pt x="328963" y="2176236"/>
                </a:lnTo>
                <a:lnTo>
                  <a:pt x="375957" y="2157020"/>
                </a:lnTo>
                <a:lnTo>
                  <a:pt x="422952" y="2137804"/>
                </a:lnTo>
                <a:lnTo>
                  <a:pt x="469947" y="2118587"/>
                </a:lnTo>
                <a:lnTo>
                  <a:pt x="516942" y="2099371"/>
                </a:lnTo>
                <a:lnTo>
                  <a:pt x="563936" y="2080155"/>
                </a:lnTo>
                <a:lnTo>
                  <a:pt x="610931" y="2060939"/>
                </a:lnTo>
                <a:lnTo>
                  <a:pt x="657926" y="2041723"/>
                </a:lnTo>
                <a:lnTo>
                  <a:pt x="704920" y="2022507"/>
                </a:lnTo>
                <a:lnTo>
                  <a:pt x="751915" y="2003291"/>
                </a:lnTo>
                <a:lnTo>
                  <a:pt x="798910" y="1984075"/>
                </a:lnTo>
                <a:lnTo>
                  <a:pt x="845904" y="1964859"/>
                </a:lnTo>
                <a:lnTo>
                  <a:pt x="892899" y="1945643"/>
                </a:lnTo>
                <a:lnTo>
                  <a:pt x="939894" y="1926427"/>
                </a:lnTo>
                <a:lnTo>
                  <a:pt x="986888" y="1907211"/>
                </a:lnTo>
                <a:lnTo>
                  <a:pt x="1033883" y="1887994"/>
                </a:lnTo>
                <a:lnTo>
                  <a:pt x="1080878" y="1868778"/>
                </a:lnTo>
                <a:lnTo>
                  <a:pt x="1127872" y="1849562"/>
                </a:lnTo>
                <a:lnTo>
                  <a:pt x="1174867" y="1830346"/>
                </a:lnTo>
                <a:lnTo>
                  <a:pt x="1221862" y="1811130"/>
                </a:lnTo>
                <a:lnTo>
                  <a:pt x="1268856" y="1791914"/>
                </a:lnTo>
                <a:lnTo>
                  <a:pt x="1315851" y="1772698"/>
                </a:lnTo>
                <a:lnTo>
                  <a:pt x="1362846" y="1753482"/>
                </a:lnTo>
                <a:lnTo>
                  <a:pt x="1409840" y="1734266"/>
                </a:lnTo>
                <a:lnTo>
                  <a:pt x="1456835" y="1715050"/>
                </a:lnTo>
                <a:lnTo>
                  <a:pt x="1503830" y="1695833"/>
                </a:lnTo>
                <a:lnTo>
                  <a:pt x="1550824" y="1676617"/>
                </a:lnTo>
                <a:lnTo>
                  <a:pt x="1597819" y="1657401"/>
                </a:lnTo>
                <a:lnTo>
                  <a:pt x="1644814" y="1638185"/>
                </a:lnTo>
                <a:lnTo>
                  <a:pt x="1691808" y="1618969"/>
                </a:lnTo>
                <a:lnTo>
                  <a:pt x="1738803" y="1599753"/>
                </a:lnTo>
                <a:lnTo>
                  <a:pt x="1785797" y="1580537"/>
                </a:lnTo>
                <a:lnTo>
                  <a:pt x="1832792" y="1561321"/>
                </a:lnTo>
                <a:lnTo>
                  <a:pt x="1879787" y="1542105"/>
                </a:lnTo>
                <a:lnTo>
                  <a:pt x="1926781" y="1522888"/>
                </a:lnTo>
                <a:lnTo>
                  <a:pt x="1973776" y="1503672"/>
                </a:lnTo>
                <a:lnTo>
                  <a:pt x="2020771" y="1484456"/>
                </a:lnTo>
                <a:lnTo>
                  <a:pt x="2067765" y="1465240"/>
                </a:lnTo>
                <a:lnTo>
                  <a:pt x="2114760" y="1446024"/>
                </a:lnTo>
                <a:lnTo>
                  <a:pt x="2161754" y="1426808"/>
                </a:lnTo>
                <a:lnTo>
                  <a:pt x="2208749" y="1407592"/>
                </a:lnTo>
                <a:lnTo>
                  <a:pt x="2255744" y="1388376"/>
                </a:lnTo>
                <a:lnTo>
                  <a:pt x="2302738" y="1369160"/>
                </a:lnTo>
                <a:lnTo>
                  <a:pt x="2349733" y="1349943"/>
                </a:lnTo>
                <a:lnTo>
                  <a:pt x="2396727" y="1330727"/>
                </a:lnTo>
                <a:lnTo>
                  <a:pt x="2443722" y="1311511"/>
                </a:lnTo>
                <a:lnTo>
                  <a:pt x="2490717" y="1292295"/>
                </a:lnTo>
                <a:lnTo>
                  <a:pt x="2537711" y="1273079"/>
                </a:lnTo>
                <a:lnTo>
                  <a:pt x="2584706" y="1253863"/>
                </a:lnTo>
                <a:lnTo>
                  <a:pt x="2631700" y="1234647"/>
                </a:lnTo>
                <a:lnTo>
                  <a:pt x="2678695" y="1215431"/>
                </a:lnTo>
                <a:lnTo>
                  <a:pt x="2725690" y="1196214"/>
                </a:lnTo>
                <a:lnTo>
                  <a:pt x="2772684" y="1176998"/>
                </a:lnTo>
                <a:lnTo>
                  <a:pt x="2819679" y="1157782"/>
                </a:lnTo>
                <a:lnTo>
                  <a:pt x="2866674" y="1138566"/>
                </a:lnTo>
                <a:lnTo>
                  <a:pt x="2913668" y="1119350"/>
                </a:lnTo>
                <a:lnTo>
                  <a:pt x="2960663" y="1100134"/>
                </a:lnTo>
                <a:lnTo>
                  <a:pt x="3007657" y="1080918"/>
                </a:lnTo>
                <a:lnTo>
                  <a:pt x="3054652" y="1061701"/>
                </a:lnTo>
                <a:lnTo>
                  <a:pt x="3101647" y="1042485"/>
                </a:lnTo>
                <a:lnTo>
                  <a:pt x="3148641" y="1023269"/>
                </a:lnTo>
                <a:lnTo>
                  <a:pt x="3195636" y="1004053"/>
                </a:lnTo>
                <a:lnTo>
                  <a:pt x="3242630" y="984837"/>
                </a:lnTo>
                <a:lnTo>
                  <a:pt x="3289625" y="965621"/>
                </a:lnTo>
                <a:lnTo>
                  <a:pt x="3336620" y="946405"/>
                </a:lnTo>
                <a:lnTo>
                  <a:pt x="3383614" y="927188"/>
                </a:lnTo>
                <a:lnTo>
                  <a:pt x="3430609" y="907972"/>
                </a:lnTo>
                <a:lnTo>
                  <a:pt x="3477603" y="888756"/>
                </a:lnTo>
                <a:lnTo>
                  <a:pt x="3524598" y="869540"/>
                </a:lnTo>
                <a:lnTo>
                  <a:pt x="3571593" y="850324"/>
                </a:lnTo>
                <a:lnTo>
                  <a:pt x="3618587" y="831108"/>
                </a:lnTo>
                <a:lnTo>
                  <a:pt x="3665582" y="811892"/>
                </a:lnTo>
                <a:lnTo>
                  <a:pt x="3712576" y="792676"/>
                </a:lnTo>
                <a:lnTo>
                  <a:pt x="3759571" y="773459"/>
                </a:lnTo>
                <a:lnTo>
                  <a:pt x="3806566" y="754243"/>
                </a:lnTo>
                <a:lnTo>
                  <a:pt x="3853560" y="735027"/>
                </a:lnTo>
                <a:lnTo>
                  <a:pt x="3900555" y="715811"/>
                </a:lnTo>
                <a:lnTo>
                  <a:pt x="3947550" y="696595"/>
                </a:lnTo>
                <a:lnTo>
                  <a:pt x="3994544" y="677379"/>
                </a:lnTo>
                <a:lnTo>
                  <a:pt x="4041539" y="658163"/>
                </a:lnTo>
                <a:lnTo>
                  <a:pt x="4088533" y="638946"/>
                </a:lnTo>
                <a:lnTo>
                  <a:pt x="4135528" y="619730"/>
                </a:lnTo>
                <a:lnTo>
                  <a:pt x="4182523" y="600514"/>
                </a:lnTo>
                <a:lnTo>
                  <a:pt x="4229517" y="581298"/>
                </a:lnTo>
                <a:lnTo>
                  <a:pt x="4276512" y="562082"/>
                </a:lnTo>
                <a:lnTo>
                  <a:pt x="4323507" y="542866"/>
                </a:lnTo>
                <a:lnTo>
                  <a:pt x="4370501" y="523650"/>
                </a:lnTo>
                <a:lnTo>
                  <a:pt x="4417496" y="504433"/>
                </a:lnTo>
                <a:lnTo>
                  <a:pt x="4464491" y="485217"/>
                </a:lnTo>
                <a:lnTo>
                  <a:pt x="4511485" y="466001"/>
                </a:lnTo>
                <a:lnTo>
                  <a:pt x="4558480" y="446785"/>
                </a:lnTo>
                <a:lnTo>
                  <a:pt x="4605475" y="427569"/>
                </a:lnTo>
                <a:lnTo>
                  <a:pt x="4652469" y="408353"/>
                </a:lnTo>
                <a:lnTo>
                  <a:pt x="4699464" y="389137"/>
                </a:lnTo>
                <a:lnTo>
                  <a:pt x="4746459" y="369921"/>
                </a:lnTo>
                <a:lnTo>
                  <a:pt x="4793453" y="350704"/>
                </a:lnTo>
                <a:lnTo>
                  <a:pt x="4840448" y="331488"/>
                </a:lnTo>
                <a:lnTo>
                  <a:pt x="4887443" y="312272"/>
                </a:lnTo>
                <a:lnTo>
                  <a:pt x="4934437" y="293056"/>
                </a:lnTo>
                <a:lnTo>
                  <a:pt x="4981432" y="273840"/>
                </a:lnTo>
                <a:lnTo>
                  <a:pt x="5028427" y="254624"/>
                </a:lnTo>
                <a:lnTo>
                  <a:pt x="5075422" y="235408"/>
                </a:lnTo>
                <a:lnTo>
                  <a:pt x="5122416" y="216192"/>
                </a:lnTo>
                <a:lnTo>
                  <a:pt x="5169411" y="196975"/>
                </a:lnTo>
                <a:lnTo>
                  <a:pt x="5216406" y="177759"/>
                </a:lnTo>
                <a:lnTo>
                  <a:pt x="5263400" y="158543"/>
                </a:lnTo>
                <a:lnTo>
                  <a:pt x="5310395" y="139327"/>
                </a:lnTo>
                <a:lnTo>
                  <a:pt x="5357390" y="120111"/>
                </a:lnTo>
                <a:lnTo>
                  <a:pt x="5404385" y="100895"/>
                </a:lnTo>
                <a:lnTo>
                  <a:pt x="5451379" y="81679"/>
                </a:lnTo>
                <a:lnTo>
                  <a:pt x="5498374" y="62463"/>
                </a:lnTo>
                <a:lnTo>
                  <a:pt x="5545369" y="43246"/>
                </a:lnTo>
                <a:lnTo>
                  <a:pt x="5592364" y="24030"/>
                </a:lnTo>
                <a:lnTo>
                  <a:pt x="5639358" y="4814"/>
                </a:lnTo>
                <a:lnTo>
                  <a:pt x="5651131" y="0"/>
                </a:lnTo>
              </a:path>
            </a:pathLst>
          </a:custGeom>
          <a:ln w="25400">
            <a:solidFill>
              <a:srgbClr val="008ED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F5DD0322-68E5-4FE2-941C-D447A87BE74C}"/>
              </a:ext>
            </a:extLst>
          </p:cNvPr>
          <p:cNvSpPr/>
          <p:nvPr/>
        </p:nvSpPr>
        <p:spPr>
          <a:xfrm>
            <a:off x="8839999" y="2145323"/>
            <a:ext cx="164592" cy="1432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B44D4E69-4C6F-4B18-9BD9-40E2DB294D42}"/>
              </a:ext>
            </a:extLst>
          </p:cNvPr>
          <p:cNvSpPr txBox="1"/>
          <p:nvPr/>
        </p:nvSpPr>
        <p:spPr>
          <a:xfrm>
            <a:off x="5156200" y="3429000"/>
            <a:ext cx="18542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>
                <a:solidFill>
                  <a:srgbClr val="008ED3"/>
                </a:solidFill>
                <a:latin typeface="SimSun"/>
                <a:cs typeface="SimSun"/>
              </a:rPr>
              <a:t>接收触发消息</a:t>
            </a:r>
            <a:endParaRPr>
              <a:latin typeface="SimSun"/>
              <a:cs typeface="SimSun"/>
            </a:endParaRPr>
          </a:p>
          <a:p>
            <a:pPr marL="12700">
              <a:lnSpc>
                <a:spcPts val="2130"/>
              </a:lnSpc>
            </a:pPr>
            <a:r>
              <a:rPr dirty="0">
                <a:solidFill>
                  <a:srgbClr val="008ED3"/>
                </a:solidFill>
                <a:latin typeface="SimSun"/>
                <a:cs typeface="SimSun"/>
              </a:rPr>
              <a:t>读取相应连接信息</a:t>
            </a:r>
            <a:endParaRPr>
              <a:latin typeface="SimSun"/>
              <a:cs typeface="SimSun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3B89E857-6F81-4B2B-B49A-CE2CD2975F52}"/>
              </a:ext>
            </a:extLst>
          </p:cNvPr>
          <p:cNvSpPr/>
          <p:nvPr/>
        </p:nvSpPr>
        <p:spPr>
          <a:xfrm>
            <a:off x="2696259" y="4869210"/>
            <a:ext cx="228554" cy="26018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77FF215C-08C7-4372-A1B8-4AE38A1EAAE7}"/>
              </a:ext>
            </a:extLst>
          </p:cNvPr>
          <p:cNvSpPr/>
          <p:nvPr/>
        </p:nvSpPr>
        <p:spPr>
          <a:xfrm>
            <a:off x="2734439" y="4874984"/>
            <a:ext cx="152069" cy="19593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9B17C12F-655B-4BF2-8C92-79C23094782D}"/>
              </a:ext>
            </a:extLst>
          </p:cNvPr>
          <p:cNvSpPr txBox="1"/>
          <p:nvPr/>
        </p:nvSpPr>
        <p:spPr>
          <a:xfrm>
            <a:off x="3924300" y="445770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8ED3"/>
                </a:solidFill>
                <a:latin typeface="SimSun"/>
                <a:cs typeface="SimSun"/>
              </a:rPr>
              <a:t>更新连接</a:t>
            </a:r>
            <a:endParaRPr>
              <a:latin typeface="SimSun"/>
              <a:cs typeface="SimSun"/>
            </a:endParaRPr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FC0EC2B6-1931-499C-BB71-62FB64149BFC}"/>
              </a:ext>
            </a:extLst>
          </p:cNvPr>
          <p:cNvSpPr txBox="1"/>
          <p:nvPr/>
        </p:nvSpPr>
        <p:spPr>
          <a:xfrm>
            <a:off x="5257800" y="5588000"/>
            <a:ext cx="514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008ED3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pp2</a:t>
            </a:r>
            <a:endParaRPr>
              <a:latin typeface="Calibri"/>
              <a:cs typeface="Calibri"/>
            </a:endParaRPr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3A4FBCFF-2EDC-498C-AA2F-BE59BC7E6D11}"/>
              </a:ext>
            </a:extLst>
          </p:cNvPr>
          <p:cNvSpPr/>
          <p:nvPr/>
        </p:nvSpPr>
        <p:spPr>
          <a:xfrm>
            <a:off x="5219700" y="4800600"/>
            <a:ext cx="596900" cy="8509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1473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7E2B64-2263-4EBB-9CBE-DC0ABE33FF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故障节点自动退网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B0F2345-ACB8-4456-98EA-D92BF95BB267}"/>
              </a:ext>
            </a:extLst>
          </p:cNvPr>
          <p:cNvSpPr/>
          <p:nvPr/>
        </p:nvSpPr>
        <p:spPr>
          <a:xfrm>
            <a:off x="4813439" y="2381402"/>
            <a:ext cx="5854560" cy="3126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66F8F94-87BE-4004-8E9E-659FB5430E78}"/>
              </a:ext>
            </a:extLst>
          </p:cNvPr>
          <p:cNvSpPr/>
          <p:nvPr/>
        </p:nvSpPr>
        <p:spPr>
          <a:xfrm>
            <a:off x="4856302" y="2404262"/>
            <a:ext cx="5788380" cy="3041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E6DE05A-4D8D-41EB-8197-9DC42925DED0}"/>
              </a:ext>
            </a:extLst>
          </p:cNvPr>
          <p:cNvSpPr/>
          <p:nvPr/>
        </p:nvSpPr>
        <p:spPr>
          <a:xfrm>
            <a:off x="4856302" y="2404262"/>
            <a:ext cx="5788660" cy="3041650"/>
          </a:xfrm>
          <a:custGeom>
            <a:avLst/>
            <a:gdLst/>
            <a:ahLst/>
            <a:cxnLst/>
            <a:rect l="l" t="t" r="r" b="b"/>
            <a:pathLst>
              <a:path w="5788659" h="3041650">
                <a:moveTo>
                  <a:pt x="0" y="0"/>
                </a:moveTo>
                <a:lnTo>
                  <a:pt x="5788393" y="0"/>
                </a:lnTo>
                <a:lnTo>
                  <a:pt x="5788393" y="3041269"/>
                </a:lnTo>
                <a:lnTo>
                  <a:pt x="0" y="304126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C9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D0A25C02-3A03-4AFB-8BEA-3A496271109C}"/>
              </a:ext>
            </a:extLst>
          </p:cNvPr>
          <p:cNvSpPr/>
          <p:nvPr/>
        </p:nvSpPr>
        <p:spPr>
          <a:xfrm>
            <a:off x="1524001" y="3359460"/>
            <a:ext cx="1884235" cy="268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C480EA3-D70B-4404-980C-584717895214}"/>
              </a:ext>
            </a:extLst>
          </p:cNvPr>
          <p:cNvSpPr/>
          <p:nvPr/>
        </p:nvSpPr>
        <p:spPr>
          <a:xfrm>
            <a:off x="1528762" y="3382327"/>
            <a:ext cx="1836610" cy="2601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BD9DD988-8A9B-4D46-9C1A-8F10CCD59D96}"/>
              </a:ext>
            </a:extLst>
          </p:cNvPr>
          <p:cNvSpPr/>
          <p:nvPr/>
        </p:nvSpPr>
        <p:spPr>
          <a:xfrm>
            <a:off x="1528763" y="3382327"/>
            <a:ext cx="1837055" cy="2602230"/>
          </a:xfrm>
          <a:custGeom>
            <a:avLst/>
            <a:gdLst/>
            <a:ahLst/>
            <a:cxnLst/>
            <a:rect l="l" t="t" r="r" b="b"/>
            <a:pathLst>
              <a:path w="1837055" h="2602229">
                <a:moveTo>
                  <a:pt x="0" y="0"/>
                </a:moveTo>
                <a:lnTo>
                  <a:pt x="1836610" y="0"/>
                </a:lnTo>
                <a:lnTo>
                  <a:pt x="1836610" y="2601747"/>
                </a:lnTo>
                <a:lnTo>
                  <a:pt x="0" y="260174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EDC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277957C1-CD93-419F-A36F-A5FC212E3A27}"/>
              </a:ext>
            </a:extLst>
          </p:cNvPr>
          <p:cNvSpPr/>
          <p:nvPr/>
        </p:nvSpPr>
        <p:spPr>
          <a:xfrm>
            <a:off x="1993900" y="3458375"/>
            <a:ext cx="582674" cy="7819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9AC877A6-58F1-4520-8DE0-DA5966204CF1}"/>
              </a:ext>
            </a:extLst>
          </p:cNvPr>
          <p:cNvSpPr/>
          <p:nvPr/>
        </p:nvSpPr>
        <p:spPr>
          <a:xfrm>
            <a:off x="5016500" y="1522912"/>
            <a:ext cx="584200" cy="8022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F881E0A4-F57E-4DC6-BFCE-3FEEEFAEC1FE}"/>
              </a:ext>
            </a:extLst>
          </p:cNvPr>
          <p:cNvSpPr/>
          <p:nvPr/>
        </p:nvSpPr>
        <p:spPr>
          <a:xfrm>
            <a:off x="2515585" y="2084934"/>
            <a:ext cx="2541219" cy="16574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DCAB37B2-D0D6-4B1A-95A9-B92C540BCDDD}"/>
              </a:ext>
            </a:extLst>
          </p:cNvPr>
          <p:cNvSpPr/>
          <p:nvPr/>
        </p:nvSpPr>
        <p:spPr>
          <a:xfrm>
            <a:off x="2560502" y="2152161"/>
            <a:ext cx="2391410" cy="1521460"/>
          </a:xfrm>
          <a:custGeom>
            <a:avLst/>
            <a:gdLst/>
            <a:ahLst/>
            <a:cxnLst/>
            <a:rect l="l" t="t" r="r" b="b"/>
            <a:pathLst>
              <a:path w="2391410" h="1521460">
                <a:moveTo>
                  <a:pt x="0" y="1521453"/>
                </a:moveTo>
                <a:lnTo>
                  <a:pt x="42504" y="1494407"/>
                </a:lnTo>
                <a:lnTo>
                  <a:pt x="85009" y="1467360"/>
                </a:lnTo>
                <a:lnTo>
                  <a:pt x="127513" y="1440313"/>
                </a:lnTo>
                <a:lnTo>
                  <a:pt x="170018" y="1413267"/>
                </a:lnTo>
                <a:lnTo>
                  <a:pt x="212523" y="1386220"/>
                </a:lnTo>
                <a:lnTo>
                  <a:pt x="255027" y="1359173"/>
                </a:lnTo>
                <a:lnTo>
                  <a:pt x="297532" y="1332127"/>
                </a:lnTo>
                <a:lnTo>
                  <a:pt x="340037" y="1305080"/>
                </a:lnTo>
                <a:lnTo>
                  <a:pt x="382541" y="1278034"/>
                </a:lnTo>
                <a:lnTo>
                  <a:pt x="425046" y="1250987"/>
                </a:lnTo>
                <a:lnTo>
                  <a:pt x="467550" y="1223940"/>
                </a:lnTo>
                <a:lnTo>
                  <a:pt x="510055" y="1196894"/>
                </a:lnTo>
                <a:lnTo>
                  <a:pt x="552560" y="1169847"/>
                </a:lnTo>
                <a:lnTo>
                  <a:pt x="595064" y="1142801"/>
                </a:lnTo>
                <a:lnTo>
                  <a:pt x="637569" y="1115754"/>
                </a:lnTo>
                <a:lnTo>
                  <a:pt x="680074" y="1088707"/>
                </a:lnTo>
                <a:lnTo>
                  <a:pt x="722578" y="1061661"/>
                </a:lnTo>
                <a:lnTo>
                  <a:pt x="765083" y="1034614"/>
                </a:lnTo>
                <a:lnTo>
                  <a:pt x="807588" y="1007568"/>
                </a:lnTo>
                <a:lnTo>
                  <a:pt x="850092" y="980521"/>
                </a:lnTo>
                <a:lnTo>
                  <a:pt x="892597" y="953475"/>
                </a:lnTo>
                <a:lnTo>
                  <a:pt x="935101" y="926428"/>
                </a:lnTo>
                <a:lnTo>
                  <a:pt x="977606" y="899381"/>
                </a:lnTo>
                <a:lnTo>
                  <a:pt x="1020111" y="872335"/>
                </a:lnTo>
                <a:lnTo>
                  <a:pt x="1062615" y="845288"/>
                </a:lnTo>
                <a:lnTo>
                  <a:pt x="1105120" y="818242"/>
                </a:lnTo>
                <a:lnTo>
                  <a:pt x="1147625" y="791195"/>
                </a:lnTo>
                <a:lnTo>
                  <a:pt x="1190129" y="764149"/>
                </a:lnTo>
                <a:lnTo>
                  <a:pt x="1232634" y="737102"/>
                </a:lnTo>
                <a:lnTo>
                  <a:pt x="1275138" y="710056"/>
                </a:lnTo>
                <a:lnTo>
                  <a:pt x="1317643" y="683009"/>
                </a:lnTo>
                <a:lnTo>
                  <a:pt x="1360148" y="655963"/>
                </a:lnTo>
                <a:lnTo>
                  <a:pt x="1402652" y="628916"/>
                </a:lnTo>
                <a:lnTo>
                  <a:pt x="1445157" y="601870"/>
                </a:lnTo>
                <a:lnTo>
                  <a:pt x="1487662" y="574823"/>
                </a:lnTo>
                <a:lnTo>
                  <a:pt x="1530166" y="547777"/>
                </a:lnTo>
                <a:lnTo>
                  <a:pt x="1572671" y="520730"/>
                </a:lnTo>
                <a:lnTo>
                  <a:pt x="1615176" y="493684"/>
                </a:lnTo>
                <a:lnTo>
                  <a:pt x="1657680" y="466637"/>
                </a:lnTo>
                <a:lnTo>
                  <a:pt x="1700185" y="439591"/>
                </a:lnTo>
                <a:lnTo>
                  <a:pt x="1742689" y="412544"/>
                </a:lnTo>
                <a:lnTo>
                  <a:pt x="1785194" y="385498"/>
                </a:lnTo>
                <a:lnTo>
                  <a:pt x="1827699" y="358451"/>
                </a:lnTo>
                <a:lnTo>
                  <a:pt x="1870203" y="331405"/>
                </a:lnTo>
                <a:lnTo>
                  <a:pt x="1912708" y="304358"/>
                </a:lnTo>
                <a:lnTo>
                  <a:pt x="1955213" y="277312"/>
                </a:lnTo>
                <a:lnTo>
                  <a:pt x="1997717" y="250265"/>
                </a:lnTo>
                <a:lnTo>
                  <a:pt x="2040222" y="223219"/>
                </a:lnTo>
                <a:lnTo>
                  <a:pt x="2082726" y="196172"/>
                </a:lnTo>
                <a:lnTo>
                  <a:pt x="2125231" y="169126"/>
                </a:lnTo>
                <a:lnTo>
                  <a:pt x="2167736" y="142079"/>
                </a:lnTo>
                <a:lnTo>
                  <a:pt x="2210240" y="115033"/>
                </a:lnTo>
                <a:lnTo>
                  <a:pt x="2252745" y="87986"/>
                </a:lnTo>
                <a:lnTo>
                  <a:pt x="2295250" y="60940"/>
                </a:lnTo>
                <a:lnTo>
                  <a:pt x="2337754" y="33893"/>
                </a:lnTo>
                <a:lnTo>
                  <a:pt x="2380259" y="6847"/>
                </a:lnTo>
                <a:lnTo>
                  <a:pt x="2391016" y="0"/>
                </a:lnTo>
              </a:path>
            </a:pathLst>
          </a:custGeom>
          <a:ln w="25400">
            <a:solidFill>
              <a:srgbClr val="008E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5FBB9AB2-64C0-432A-854C-0C2BEF6E8C38}"/>
              </a:ext>
            </a:extLst>
          </p:cNvPr>
          <p:cNvSpPr/>
          <p:nvPr/>
        </p:nvSpPr>
        <p:spPr>
          <a:xfrm>
            <a:off x="4848491" y="2113750"/>
            <a:ext cx="163398" cy="1396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983FAFC0-5124-4789-88EF-A2FA464CC57B}"/>
              </a:ext>
            </a:extLst>
          </p:cNvPr>
          <p:cNvSpPr/>
          <p:nvPr/>
        </p:nvSpPr>
        <p:spPr>
          <a:xfrm>
            <a:off x="4927601" y="3886200"/>
            <a:ext cx="581139" cy="7747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1C82E331-131B-420E-BBAD-61E9DF967F6F}"/>
              </a:ext>
            </a:extLst>
          </p:cNvPr>
          <p:cNvSpPr/>
          <p:nvPr/>
        </p:nvSpPr>
        <p:spPr>
          <a:xfrm>
            <a:off x="5217655" y="4098468"/>
            <a:ext cx="762000" cy="358775"/>
          </a:xfrm>
          <a:custGeom>
            <a:avLst/>
            <a:gdLst/>
            <a:ahLst/>
            <a:cxnLst/>
            <a:rect l="l" t="t" r="r" b="b"/>
            <a:pathLst>
              <a:path w="762000" h="358775">
                <a:moveTo>
                  <a:pt x="0" y="0"/>
                </a:moveTo>
                <a:lnTo>
                  <a:pt x="762000" y="0"/>
                </a:lnTo>
                <a:lnTo>
                  <a:pt x="762000" y="358635"/>
                </a:lnTo>
                <a:lnTo>
                  <a:pt x="0" y="3586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F82D6C50-BC6D-409C-99E5-9501E6039843}"/>
              </a:ext>
            </a:extLst>
          </p:cNvPr>
          <p:cNvSpPr/>
          <p:nvPr/>
        </p:nvSpPr>
        <p:spPr>
          <a:xfrm>
            <a:off x="5217655" y="4098468"/>
            <a:ext cx="762000" cy="358775"/>
          </a:xfrm>
          <a:custGeom>
            <a:avLst/>
            <a:gdLst/>
            <a:ahLst/>
            <a:cxnLst/>
            <a:rect l="l" t="t" r="r" b="b"/>
            <a:pathLst>
              <a:path w="762000" h="358775">
                <a:moveTo>
                  <a:pt x="0" y="0"/>
                </a:moveTo>
                <a:lnTo>
                  <a:pt x="762000" y="0"/>
                </a:lnTo>
                <a:lnTo>
                  <a:pt x="762000" y="358640"/>
                </a:lnTo>
                <a:lnTo>
                  <a:pt x="0" y="35864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9229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C5E3E845-C324-4297-A802-6384207056AF}"/>
              </a:ext>
            </a:extLst>
          </p:cNvPr>
          <p:cNvSpPr txBox="1"/>
          <p:nvPr/>
        </p:nvSpPr>
        <p:spPr>
          <a:xfrm>
            <a:off x="5245100" y="4089400"/>
            <a:ext cx="49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app2</a:t>
            </a:r>
            <a:endParaRPr>
              <a:latin typeface="Calibri"/>
              <a:cs typeface="Calibri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FBA98E4C-DC23-46F0-9B3A-A9723F2F8E96}"/>
              </a:ext>
            </a:extLst>
          </p:cNvPr>
          <p:cNvSpPr/>
          <p:nvPr/>
        </p:nvSpPr>
        <p:spPr>
          <a:xfrm>
            <a:off x="7047890" y="4907573"/>
            <a:ext cx="829310" cy="358775"/>
          </a:xfrm>
          <a:custGeom>
            <a:avLst/>
            <a:gdLst/>
            <a:ahLst/>
            <a:cxnLst/>
            <a:rect l="l" t="t" r="r" b="b"/>
            <a:pathLst>
              <a:path w="829310" h="358775">
                <a:moveTo>
                  <a:pt x="0" y="0"/>
                </a:moveTo>
                <a:lnTo>
                  <a:pt x="828878" y="0"/>
                </a:lnTo>
                <a:lnTo>
                  <a:pt x="828878" y="358647"/>
                </a:lnTo>
                <a:lnTo>
                  <a:pt x="0" y="3586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36FCCE14-7DEE-4691-8293-BEE6C0D1B4CA}"/>
              </a:ext>
            </a:extLst>
          </p:cNvPr>
          <p:cNvSpPr txBox="1"/>
          <p:nvPr/>
        </p:nvSpPr>
        <p:spPr>
          <a:xfrm>
            <a:off x="7047890" y="4907572"/>
            <a:ext cx="829310" cy="284052"/>
          </a:xfrm>
          <a:prstGeom prst="rect">
            <a:avLst/>
          </a:prstGeom>
          <a:ln w="25400">
            <a:solidFill>
              <a:srgbClr val="8DC642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0800">
              <a:spcBef>
                <a:spcPts val="55"/>
              </a:spcBef>
            </a:pP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app4</a:t>
            </a:r>
            <a:endParaRPr>
              <a:latin typeface="Calibri"/>
              <a:cs typeface="Calibri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0AF4B88D-6EA5-46C0-A2AF-BB17667C92C8}"/>
              </a:ext>
            </a:extLst>
          </p:cNvPr>
          <p:cNvSpPr/>
          <p:nvPr/>
        </p:nvSpPr>
        <p:spPr>
          <a:xfrm>
            <a:off x="7047890" y="3274987"/>
            <a:ext cx="829310" cy="358775"/>
          </a:xfrm>
          <a:custGeom>
            <a:avLst/>
            <a:gdLst/>
            <a:ahLst/>
            <a:cxnLst/>
            <a:rect l="l" t="t" r="r" b="b"/>
            <a:pathLst>
              <a:path w="829310" h="358775">
                <a:moveTo>
                  <a:pt x="0" y="0"/>
                </a:moveTo>
                <a:lnTo>
                  <a:pt x="828878" y="0"/>
                </a:lnTo>
                <a:lnTo>
                  <a:pt x="828878" y="358648"/>
                </a:lnTo>
                <a:lnTo>
                  <a:pt x="0" y="3586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347F5A63-3FB5-47E5-86EB-A003DFC18AAD}"/>
              </a:ext>
            </a:extLst>
          </p:cNvPr>
          <p:cNvSpPr/>
          <p:nvPr/>
        </p:nvSpPr>
        <p:spPr>
          <a:xfrm>
            <a:off x="7047890" y="3274987"/>
            <a:ext cx="829310" cy="358775"/>
          </a:xfrm>
          <a:custGeom>
            <a:avLst/>
            <a:gdLst/>
            <a:ahLst/>
            <a:cxnLst/>
            <a:rect l="l" t="t" r="r" b="b"/>
            <a:pathLst>
              <a:path w="829310" h="358775">
                <a:moveTo>
                  <a:pt x="0" y="0"/>
                </a:moveTo>
                <a:lnTo>
                  <a:pt x="828870" y="0"/>
                </a:lnTo>
                <a:lnTo>
                  <a:pt x="828870" y="358640"/>
                </a:lnTo>
                <a:lnTo>
                  <a:pt x="0" y="35864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DC6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99DA2DE5-A36D-4B81-8EDE-30862720E979}"/>
              </a:ext>
            </a:extLst>
          </p:cNvPr>
          <p:cNvSpPr txBox="1"/>
          <p:nvPr/>
        </p:nvSpPr>
        <p:spPr>
          <a:xfrm>
            <a:off x="7086600" y="3263900"/>
            <a:ext cx="49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app3</a:t>
            </a:r>
            <a:endParaRPr>
              <a:latin typeface="Calibri"/>
              <a:cs typeface="Calibri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B72E5B47-AE2D-408F-A6F2-539AF6457700}"/>
              </a:ext>
            </a:extLst>
          </p:cNvPr>
          <p:cNvSpPr/>
          <p:nvPr/>
        </p:nvSpPr>
        <p:spPr>
          <a:xfrm>
            <a:off x="5949188" y="4418953"/>
            <a:ext cx="1130416" cy="5584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5099A5AB-27FD-49B7-BDDD-2BEE44C8CDE6}"/>
              </a:ext>
            </a:extLst>
          </p:cNvPr>
          <p:cNvSpPr/>
          <p:nvPr/>
        </p:nvSpPr>
        <p:spPr>
          <a:xfrm>
            <a:off x="5992356" y="4448709"/>
            <a:ext cx="978535" cy="424815"/>
          </a:xfrm>
          <a:custGeom>
            <a:avLst/>
            <a:gdLst/>
            <a:ahLst/>
            <a:cxnLst/>
            <a:rect l="l" t="t" r="r" b="b"/>
            <a:pathLst>
              <a:path w="978535" h="424814">
                <a:moveTo>
                  <a:pt x="0" y="0"/>
                </a:moveTo>
                <a:lnTo>
                  <a:pt x="46038" y="19987"/>
                </a:lnTo>
                <a:lnTo>
                  <a:pt x="92076" y="39974"/>
                </a:lnTo>
                <a:lnTo>
                  <a:pt x="138114" y="59961"/>
                </a:lnTo>
                <a:lnTo>
                  <a:pt x="184152" y="79949"/>
                </a:lnTo>
                <a:lnTo>
                  <a:pt x="230190" y="99936"/>
                </a:lnTo>
                <a:lnTo>
                  <a:pt x="276228" y="119923"/>
                </a:lnTo>
                <a:lnTo>
                  <a:pt x="322266" y="139911"/>
                </a:lnTo>
                <a:lnTo>
                  <a:pt x="368304" y="159898"/>
                </a:lnTo>
                <a:lnTo>
                  <a:pt x="414342" y="179885"/>
                </a:lnTo>
                <a:lnTo>
                  <a:pt x="460381" y="199873"/>
                </a:lnTo>
                <a:lnTo>
                  <a:pt x="506419" y="219860"/>
                </a:lnTo>
                <a:lnTo>
                  <a:pt x="552457" y="239847"/>
                </a:lnTo>
                <a:lnTo>
                  <a:pt x="598495" y="259835"/>
                </a:lnTo>
                <a:lnTo>
                  <a:pt x="644533" y="279822"/>
                </a:lnTo>
                <a:lnTo>
                  <a:pt x="690571" y="299809"/>
                </a:lnTo>
                <a:lnTo>
                  <a:pt x="736609" y="319797"/>
                </a:lnTo>
                <a:lnTo>
                  <a:pt x="782647" y="339784"/>
                </a:lnTo>
                <a:lnTo>
                  <a:pt x="828685" y="359771"/>
                </a:lnTo>
                <a:lnTo>
                  <a:pt x="874724" y="379759"/>
                </a:lnTo>
                <a:lnTo>
                  <a:pt x="920762" y="399746"/>
                </a:lnTo>
                <a:lnTo>
                  <a:pt x="966800" y="419733"/>
                </a:lnTo>
                <a:lnTo>
                  <a:pt x="978470" y="424799"/>
                </a:lnTo>
              </a:path>
            </a:pathLst>
          </a:custGeom>
          <a:ln w="25400">
            <a:solidFill>
              <a:srgbClr val="008ED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B9B4CB47-96FA-4C93-B05C-96F66CD6E43F}"/>
              </a:ext>
            </a:extLst>
          </p:cNvPr>
          <p:cNvSpPr/>
          <p:nvPr/>
        </p:nvSpPr>
        <p:spPr>
          <a:xfrm>
            <a:off x="6870675" y="4776949"/>
            <a:ext cx="165773" cy="1433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FF2779FE-A678-495A-B084-01B0922D7702}"/>
              </a:ext>
            </a:extLst>
          </p:cNvPr>
          <p:cNvSpPr/>
          <p:nvPr/>
        </p:nvSpPr>
        <p:spPr>
          <a:xfrm>
            <a:off x="2523403" y="3822129"/>
            <a:ext cx="2438971" cy="58447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8DF7314F-0840-418C-A60B-A0771AFED193}"/>
              </a:ext>
            </a:extLst>
          </p:cNvPr>
          <p:cNvSpPr/>
          <p:nvPr/>
        </p:nvSpPr>
        <p:spPr>
          <a:xfrm>
            <a:off x="2561503" y="3852926"/>
            <a:ext cx="2291715" cy="420370"/>
          </a:xfrm>
          <a:custGeom>
            <a:avLst/>
            <a:gdLst/>
            <a:ahLst/>
            <a:cxnLst/>
            <a:rect l="l" t="t" r="r" b="b"/>
            <a:pathLst>
              <a:path w="2291715" h="420370">
                <a:moveTo>
                  <a:pt x="0" y="0"/>
                </a:moveTo>
                <a:lnTo>
                  <a:pt x="68123" y="460"/>
                </a:lnTo>
                <a:lnTo>
                  <a:pt x="136044" y="1818"/>
                </a:lnTo>
                <a:lnTo>
                  <a:pt x="203562" y="4037"/>
                </a:lnTo>
                <a:lnTo>
                  <a:pt x="270476" y="7081"/>
                </a:lnTo>
                <a:lnTo>
                  <a:pt x="336582" y="10915"/>
                </a:lnTo>
                <a:lnTo>
                  <a:pt x="401681" y="15503"/>
                </a:lnTo>
                <a:lnTo>
                  <a:pt x="465570" y="20808"/>
                </a:lnTo>
                <a:lnTo>
                  <a:pt x="528047" y="26796"/>
                </a:lnTo>
                <a:lnTo>
                  <a:pt x="588911" y="33429"/>
                </a:lnTo>
                <a:lnTo>
                  <a:pt x="647960" y="40672"/>
                </a:lnTo>
                <a:lnTo>
                  <a:pt x="704992" y="48490"/>
                </a:lnTo>
                <a:lnTo>
                  <a:pt x="759807" y="56846"/>
                </a:lnTo>
                <a:lnTo>
                  <a:pt x="812201" y="65704"/>
                </a:lnTo>
                <a:lnTo>
                  <a:pt x="861975" y="75029"/>
                </a:lnTo>
                <a:lnTo>
                  <a:pt x="908925" y="84784"/>
                </a:lnTo>
                <a:lnTo>
                  <a:pt x="952850" y="94934"/>
                </a:lnTo>
                <a:lnTo>
                  <a:pt x="993549" y="105443"/>
                </a:lnTo>
                <a:lnTo>
                  <a:pt x="1030821" y="116275"/>
                </a:lnTo>
                <a:lnTo>
                  <a:pt x="1094272" y="138765"/>
                </a:lnTo>
                <a:lnTo>
                  <a:pt x="1141592" y="162116"/>
                </a:lnTo>
                <a:lnTo>
                  <a:pt x="1178796" y="198129"/>
                </a:lnTo>
                <a:lnTo>
                  <a:pt x="1181384" y="210253"/>
                </a:lnTo>
                <a:lnTo>
                  <a:pt x="1184138" y="222762"/>
                </a:lnTo>
                <a:lnTo>
                  <a:pt x="1223673" y="259895"/>
                </a:lnTo>
                <a:lnTo>
                  <a:pt x="1273876" y="283927"/>
                </a:lnTo>
                <a:lnTo>
                  <a:pt x="1341090" y="307014"/>
                </a:lnTo>
                <a:lnTo>
                  <a:pt x="1380522" y="318104"/>
                </a:lnTo>
                <a:lnTo>
                  <a:pt x="1423541" y="328839"/>
                </a:lnTo>
                <a:lnTo>
                  <a:pt x="1469927" y="339180"/>
                </a:lnTo>
                <a:lnTo>
                  <a:pt x="1519459" y="349087"/>
                </a:lnTo>
                <a:lnTo>
                  <a:pt x="1571913" y="358522"/>
                </a:lnTo>
                <a:lnTo>
                  <a:pt x="1627070" y="367443"/>
                </a:lnTo>
                <a:lnTo>
                  <a:pt x="1684707" y="375813"/>
                </a:lnTo>
                <a:lnTo>
                  <a:pt x="1744604" y="383592"/>
                </a:lnTo>
                <a:lnTo>
                  <a:pt x="1806537" y="390740"/>
                </a:lnTo>
                <a:lnTo>
                  <a:pt x="1870287" y="397218"/>
                </a:lnTo>
                <a:lnTo>
                  <a:pt x="1935632" y="402986"/>
                </a:lnTo>
                <a:lnTo>
                  <a:pt x="2002349" y="408005"/>
                </a:lnTo>
                <a:lnTo>
                  <a:pt x="2070218" y="412236"/>
                </a:lnTo>
                <a:lnTo>
                  <a:pt x="2139017" y="415639"/>
                </a:lnTo>
                <a:lnTo>
                  <a:pt x="2208525" y="418175"/>
                </a:lnTo>
                <a:lnTo>
                  <a:pt x="2278519" y="419804"/>
                </a:lnTo>
                <a:lnTo>
                  <a:pt x="2291219" y="419910"/>
                </a:lnTo>
              </a:path>
            </a:pathLst>
          </a:custGeom>
          <a:ln w="25400">
            <a:solidFill>
              <a:srgbClr val="008E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B0C77788-22E8-4BEB-86C5-CD4D049981F4}"/>
              </a:ext>
            </a:extLst>
          </p:cNvPr>
          <p:cNvSpPr/>
          <p:nvPr/>
        </p:nvSpPr>
        <p:spPr>
          <a:xfrm>
            <a:off x="4771499" y="4196261"/>
            <a:ext cx="152772" cy="15213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A4C88927-3348-46B9-B1AF-11B45AD9118E}"/>
              </a:ext>
            </a:extLst>
          </p:cNvPr>
          <p:cNvSpPr/>
          <p:nvPr/>
        </p:nvSpPr>
        <p:spPr>
          <a:xfrm>
            <a:off x="5949124" y="3607281"/>
            <a:ext cx="1132160" cy="56625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E5770894-0C1B-4C15-AB32-2D715B149F0E}"/>
              </a:ext>
            </a:extLst>
          </p:cNvPr>
          <p:cNvSpPr/>
          <p:nvPr/>
        </p:nvSpPr>
        <p:spPr>
          <a:xfrm>
            <a:off x="5992355" y="3670693"/>
            <a:ext cx="980440" cy="433705"/>
          </a:xfrm>
          <a:custGeom>
            <a:avLst/>
            <a:gdLst/>
            <a:ahLst/>
            <a:cxnLst/>
            <a:rect l="l" t="t" r="r" b="b"/>
            <a:pathLst>
              <a:path w="980439" h="433704">
                <a:moveTo>
                  <a:pt x="0" y="433127"/>
                </a:moveTo>
                <a:lnTo>
                  <a:pt x="46124" y="412747"/>
                </a:lnTo>
                <a:lnTo>
                  <a:pt x="92248" y="392367"/>
                </a:lnTo>
                <a:lnTo>
                  <a:pt x="138373" y="371987"/>
                </a:lnTo>
                <a:lnTo>
                  <a:pt x="184497" y="351606"/>
                </a:lnTo>
                <a:lnTo>
                  <a:pt x="230622" y="331226"/>
                </a:lnTo>
                <a:lnTo>
                  <a:pt x="276746" y="310846"/>
                </a:lnTo>
                <a:lnTo>
                  <a:pt x="322870" y="290466"/>
                </a:lnTo>
                <a:lnTo>
                  <a:pt x="368995" y="270085"/>
                </a:lnTo>
                <a:lnTo>
                  <a:pt x="415119" y="249705"/>
                </a:lnTo>
                <a:lnTo>
                  <a:pt x="461244" y="229325"/>
                </a:lnTo>
                <a:lnTo>
                  <a:pt x="507368" y="208945"/>
                </a:lnTo>
                <a:lnTo>
                  <a:pt x="553492" y="188564"/>
                </a:lnTo>
                <a:lnTo>
                  <a:pt x="599617" y="168184"/>
                </a:lnTo>
                <a:lnTo>
                  <a:pt x="645741" y="147804"/>
                </a:lnTo>
                <a:lnTo>
                  <a:pt x="691866" y="127423"/>
                </a:lnTo>
                <a:lnTo>
                  <a:pt x="737990" y="107043"/>
                </a:lnTo>
                <a:lnTo>
                  <a:pt x="784114" y="86663"/>
                </a:lnTo>
                <a:lnTo>
                  <a:pt x="830239" y="66283"/>
                </a:lnTo>
                <a:lnTo>
                  <a:pt x="876363" y="45902"/>
                </a:lnTo>
                <a:lnTo>
                  <a:pt x="922488" y="25522"/>
                </a:lnTo>
                <a:lnTo>
                  <a:pt x="968612" y="5141"/>
                </a:lnTo>
                <a:lnTo>
                  <a:pt x="980250" y="0"/>
                </a:lnTo>
              </a:path>
            </a:pathLst>
          </a:custGeom>
          <a:ln w="25400">
            <a:solidFill>
              <a:srgbClr val="008ED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024A545C-CCDC-4E8E-92F0-623C095BDFC9}"/>
              </a:ext>
            </a:extLst>
          </p:cNvPr>
          <p:cNvSpPr/>
          <p:nvPr/>
        </p:nvSpPr>
        <p:spPr>
          <a:xfrm>
            <a:off x="6872314" y="3624454"/>
            <a:ext cx="165735" cy="14301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F752AB2A-96A8-43C0-8AC1-0D4A385BCBDD}"/>
              </a:ext>
            </a:extLst>
          </p:cNvPr>
          <p:cNvSpPr txBox="1"/>
          <p:nvPr/>
        </p:nvSpPr>
        <p:spPr>
          <a:xfrm>
            <a:off x="2019300" y="4343400"/>
            <a:ext cx="49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app1</a:t>
            </a:r>
            <a:endParaRPr>
              <a:latin typeface="Calibri"/>
              <a:cs typeface="Calibri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F69E3BD9-1983-4B5C-9792-C3063E4B95C0}"/>
              </a:ext>
            </a:extLst>
          </p:cNvPr>
          <p:cNvSpPr txBox="1"/>
          <p:nvPr/>
        </p:nvSpPr>
        <p:spPr>
          <a:xfrm>
            <a:off x="4978400" y="4749800"/>
            <a:ext cx="40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008ED3"/>
                </a:solidFill>
                <a:latin typeface="Calibri"/>
                <a:cs typeface="Calibri"/>
              </a:rPr>
              <a:t>OCS</a:t>
            </a:r>
            <a:endParaRPr>
              <a:latin typeface="Calibri"/>
              <a:cs typeface="Calibri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2C4D7182-5558-4672-B67D-25610C70B59F}"/>
              </a:ext>
            </a:extLst>
          </p:cNvPr>
          <p:cNvSpPr/>
          <p:nvPr/>
        </p:nvSpPr>
        <p:spPr>
          <a:xfrm>
            <a:off x="8942349" y="2607158"/>
            <a:ext cx="1607820" cy="358775"/>
          </a:xfrm>
          <a:custGeom>
            <a:avLst/>
            <a:gdLst/>
            <a:ahLst/>
            <a:cxnLst/>
            <a:rect l="l" t="t" r="r" b="b"/>
            <a:pathLst>
              <a:path w="1607820" h="358775">
                <a:moveTo>
                  <a:pt x="0" y="0"/>
                </a:moveTo>
                <a:lnTo>
                  <a:pt x="1607350" y="0"/>
                </a:lnTo>
                <a:lnTo>
                  <a:pt x="1607350" y="358635"/>
                </a:lnTo>
                <a:lnTo>
                  <a:pt x="0" y="3586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FEE82914-EB99-4E51-9BBA-EDE0BDF57593}"/>
              </a:ext>
            </a:extLst>
          </p:cNvPr>
          <p:cNvSpPr txBox="1"/>
          <p:nvPr/>
        </p:nvSpPr>
        <p:spPr>
          <a:xfrm>
            <a:off x="8942349" y="2607157"/>
            <a:ext cx="1607820" cy="269304"/>
          </a:xfrm>
          <a:prstGeom prst="rect">
            <a:avLst/>
          </a:prstGeom>
          <a:ln w="25400">
            <a:solidFill>
              <a:srgbClr val="58595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2130"/>
              </a:lnSpc>
            </a:pPr>
            <a:r>
              <a:rPr spc="-5" dirty="0">
                <a:solidFill>
                  <a:srgbClr val="008ED3"/>
                </a:solidFill>
                <a:latin typeface="Calibri"/>
                <a:cs typeface="Calibri"/>
              </a:rPr>
              <a:t>ZSmartMonitor</a:t>
            </a:r>
            <a:endParaRPr>
              <a:latin typeface="Calibri"/>
              <a:cs typeface="Calibri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22258B3B-B80C-4BB0-AA9D-A98D382FA5B1}"/>
              </a:ext>
            </a:extLst>
          </p:cNvPr>
          <p:cNvSpPr/>
          <p:nvPr/>
        </p:nvSpPr>
        <p:spPr>
          <a:xfrm>
            <a:off x="7931625" y="2978633"/>
            <a:ext cx="1157605" cy="338455"/>
          </a:xfrm>
          <a:custGeom>
            <a:avLst/>
            <a:gdLst/>
            <a:ahLst/>
            <a:cxnLst/>
            <a:rect l="l" t="t" r="r" b="b"/>
            <a:pathLst>
              <a:path w="1157604" h="338454">
                <a:moveTo>
                  <a:pt x="1157314" y="0"/>
                </a:moveTo>
                <a:lnTo>
                  <a:pt x="1109282" y="14045"/>
                </a:lnTo>
                <a:lnTo>
                  <a:pt x="1061251" y="28091"/>
                </a:lnTo>
                <a:lnTo>
                  <a:pt x="1013220" y="42137"/>
                </a:lnTo>
                <a:lnTo>
                  <a:pt x="965189" y="56183"/>
                </a:lnTo>
                <a:lnTo>
                  <a:pt x="917158" y="70229"/>
                </a:lnTo>
                <a:lnTo>
                  <a:pt x="869127" y="84275"/>
                </a:lnTo>
                <a:lnTo>
                  <a:pt x="821096" y="98321"/>
                </a:lnTo>
                <a:lnTo>
                  <a:pt x="773065" y="112367"/>
                </a:lnTo>
                <a:lnTo>
                  <a:pt x="725033" y="126413"/>
                </a:lnTo>
                <a:lnTo>
                  <a:pt x="677002" y="140459"/>
                </a:lnTo>
                <a:lnTo>
                  <a:pt x="628971" y="154505"/>
                </a:lnTo>
                <a:lnTo>
                  <a:pt x="580940" y="168551"/>
                </a:lnTo>
                <a:lnTo>
                  <a:pt x="532909" y="182597"/>
                </a:lnTo>
                <a:lnTo>
                  <a:pt x="484878" y="196643"/>
                </a:lnTo>
                <a:lnTo>
                  <a:pt x="436846" y="210689"/>
                </a:lnTo>
                <a:lnTo>
                  <a:pt x="388815" y="224735"/>
                </a:lnTo>
                <a:lnTo>
                  <a:pt x="340784" y="238781"/>
                </a:lnTo>
                <a:lnTo>
                  <a:pt x="292753" y="252827"/>
                </a:lnTo>
                <a:lnTo>
                  <a:pt x="244722" y="266873"/>
                </a:lnTo>
                <a:lnTo>
                  <a:pt x="196691" y="280919"/>
                </a:lnTo>
                <a:lnTo>
                  <a:pt x="148659" y="294965"/>
                </a:lnTo>
                <a:lnTo>
                  <a:pt x="100628" y="309011"/>
                </a:lnTo>
                <a:lnTo>
                  <a:pt x="52597" y="323057"/>
                </a:lnTo>
                <a:lnTo>
                  <a:pt x="4566" y="337103"/>
                </a:lnTo>
                <a:lnTo>
                  <a:pt x="0" y="338438"/>
                </a:lnTo>
              </a:path>
            </a:pathLst>
          </a:custGeom>
          <a:ln w="9525">
            <a:solidFill>
              <a:srgbClr val="008E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F86DAD6A-561E-4D53-8AE3-55F5024F3F74}"/>
              </a:ext>
            </a:extLst>
          </p:cNvPr>
          <p:cNvSpPr/>
          <p:nvPr/>
        </p:nvSpPr>
        <p:spPr>
          <a:xfrm>
            <a:off x="7889266" y="3298304"/>
            <a:ext cx="45085" cy="39370"/>
          </a:xfrm>
          <a:custGeom>
            <a:avLst/>
            <a:gdLst/>
            <a:ahLst/>
            <a:cxnLst/>
            <a:rect l="l" t="t" r="r" b="b"/>
            <a:pathLst>
              <a:path w="45085" h="39370">
                <a:moveTo>
                  <a:pt x="33566" y="0"/>
                </a:moveTo>
                <a:lnTo>
                  <a:pt x="0" y="31153"/>
                </a:lnTo>
                <a:lnTo>
                  <a:pt x="45059" y="39319"/>
                </a:lnTo>
                <a:lnTo>
                  <a:pt x="33566" y="0"/>
                </a:lnTo>
                <a:close/>
              </a:path>
            </a:pathLst>
          </a:custGeom>
          <a:solidFill>
            <a:srgbClr val="008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4CCC124F-E2B1-4FEF-BCFA-5E94220F93AE}"/>
              </a:ext>
            </a:extLst>
          </p:cNvPr>
          <p:cNvSpPr/>
          <p:nvPr/>
        </p:nvSpPr>
        <p:spPr>
          <a:xfrm>
            <a:off x="7684049" y="2978632"/>
            <a:ext cx="1871345" cy="1885314"/>
          </a:xfrm>
          <a:custGeom>
            <a:avLst/>
            <a:gdLst/>
            <a:ahLst/>
            <a:cxnLst/>
            <a:rect l="l" t="t" r="r" b="b"/>
            <a:pathLst>
              <a:path w="1871345" h="1885314">
                <a:moveTo>
                  <a:pt x="1871215" y="0"/>
                </a:moveTo>
                <a:lnTo>
                  <a:pt x="1835294" y="36183"/>
                </a:lnTo>
                <a:lnTo>
                  <a:pt x="1799374" y="72366"/>
                </a:lnTo>
                <a:lnTo>
                  <a:pt x="1763454" y="108550"/>
                </a:lnTo>
                <a:lnTo>
                  <a:pt x="1727534" y="144733"/>
                </a:lnTo>
                <a:lnTo>
                  <a:pt x="1691613" y="180917"/>
                </a:lnTo>
                <a:lnTo>
                  <a:pt x="1655693" y="217100"/>
                </a:lnTo>
                <a:lnTo>
                  <a:pt x="1619773" y="253283"/>
                </a:lnTo>
                <a:lnTo>
                  <a:pt x="1583853" y="289467"/>
                </a:lnTo>
                <a:lnTo>
                  <a:pt x="1547932" y="325650"/>
                </a:lnTo>
                <a:lnTo>
                  <a:pt x="1512012" y="361834"/>
                </a:lnTo>
                <a:lnTo>
                  <a:pt x="1476092" y="398017"/>
                </a:lnTo>
                <a:lnTo>
                  <a:pt x="1440171" y="434201"/>
                </a:lnTo>
                <a:lnTo>
                  <a:pt x="1404251" y="470384"/>
                </a:lnTo>
                <a:lnTo>
                  <a:pt x="1368331" y="506568"/>
                </a:lnTo>
                <a:lnTo>
                  <a:pt x="1332410" y="542751"/>
                </a:lnTo>
                <a:lnTo>
                  <a:pt x="1296490" y="578934"/>
                </a:lnTo>
                <a:lnTo>
                  <a:pt x="1260570" y="615118"/>
                </a:lnTo>
                <a:lnTo>
                  <a:pt x="1224649" y="651301"/>
                </a:lnTo>
                <a:lnTo>
                  <a:pt x="1188729" y="687485"/>
                </a:lnTo>
                <a:lnTo>
                  <a:pt x="1152808" y="723668"/>
                </a:lnTo>
                <a:lnTo>
                  <a:pt x="1116888" y="759852"/>
                </a:lnTo>
                <a:lnTo>
                  <a:pt x="1080968" y="796035"/>
                </a:lnTo>
                <a:lnTo>
                  <a:pt x="1045047" y="832219"/>
                </a:lnTo>
                <a:lnTo>
                  <a:pt x="1009127" y="868402"/>
                </a:lnTo>
                <a:lnTo>
                  <a:pt x="973207" y="904586"/>
                </a:lnTo>
                <a:lnTo>
                  <a:pt x="937286" y="940769"/>
                </a:lnTo>
                <a:lnTo>
                  <a:pt x="901366" y="976953"/>
                </a:lnTo>
                <a:lnTo>
                  <a:pt x="865445" y="1013136"/>
                </a:lnTo>
                <a:lnTo>
                  <a:pt x="829525" y="1049320"/>
                </a:lnTo>
                <a:lnTo>
                  <a:pt x="793604" y="1085503"/>
                </a:lnTo>
                <a:lnTo>
                  <a:pt x="757684" y="1121687"/>
                </a:lnTo>
                <a:lnTo>
                  <a:pt x="721764" y="1157870"/>
                </a:lnTo>
                <a:lnTo>
                  <a:pt x="685843" y="1194054"/>
                </a:lnTo>
                <a:lnTo>
                  <a:pt x="649923" y="1230237"/>
                </a:lnTo>
                <a:lnTo>
                  <a:pt x="614002" y="1266421"/>
                </a:lnTo>
                <a:lnTo>
                  <a:pt x="578082" y="1302604"/>
                </a:lnTo>
                <a:lnTo>
                  <a:pt x="542161" y="1338788"/>
                </a:lnTo>
                <a:lnTo>
                  <a:pt x="506241" y="1374972"/>
                </a:lnTo>
                <a:lnTo>
                  <a:pt x="470321" y="1411155"/>
                </a:lnTo>
                <a:lnTo>
                  <a:pt x="434400" y="1447339"/>
                </a:lnTo>
                <a:lnTo>
                  <a:pt x="398480" y="1483522"/>
                </a:lnTo>
                <a:lnTo>
                  <a:pt x="362559" y="1519706"/>
                </a:lnTo>
                <a:lnTo>
                  <a:pt x="326639" y="1555890"/>
                </a:lnTo>
                <a:lnTo>
                  <a:pt x="290718" y="1592073"/>
                </a:lnTo>
                <a:lnTo>
                  <a:pt x="254798" y="1628257"/>
                </a:lnTo>
                <a:lnTo>
                  <a:pt x="218878" y="1664440"/>
                </a:lnTo>
                <a:lnTo>
                  <a:pt x="182957" y="1700624"/>
                </a:lnTo>
                <a:lnTo>
                  <a:pt x="147037" y="1736808"/>
                </a:lnTo>
                <a:lnTo>
                  <a:pt x="111116" y="1772992"/>
                </a:lnTo>
                <a:lnTo>
                  <a:pt x="75196" y="1809175"/>
                </a:lnTo>
                <a:lnTo>
                  <a:pt x="39275" y="1845359"/>
                </a:lnTo>
                <a:lnTo>
                  <a:pt x="3355" y="1881543"/>
                </a:lnTo>
                <a:lnTo>
                  <a:pt x="0" y="1884921"/>
                </a:lnTo>
              </a:path>
            </a:pathLst>
          </a:custGeom>
          <a:ln w="9525">
            <a:solidFill>
              <a:srgbClr val="008E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DA813129-B893-4A2F-8384-444912801F3C}"/>
              </a:ext>
            </a:extLst>
          </p:cNvPr>
          <p:cNvSpPr/>
          <p:nvPr/>
        </p:nvSpPr>
        <p:spPr>
          <a:xfrm>
            <a:off x="7652957" y="4851375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14325" y="0"/>
                </a:moveTo>
                <a:lnTo>
                  <a:pt x="0" y="43497"/>
                </a:lnTo>
                <a:lnTo>
                  <a:pt x="43383" y="28854"/>
                </a:lnTo>
                <a:lnTo>
                  <a:pt x="14325" y="0"/>
                </a:lnTo>
                <a:close/>
              </a:path>
            </a:pathLst>
          </a:custGeom>
          <a:solidFill>
            <a:srgbClr val="008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89A08B1A-1B80-4DC1-BCC0-1C87CA0B0570}"/>
              </a:ext>
            </a:extLst>
          </p:cNvPr>
          <p:cNvSpPr/>
          <p:nvPr/>
        </p:nvSpPr>
        <p:spPr>
          <a:xfrm>
            <a:off x="4431055" y="5602567"/>
            <a:ext cx="1210462" cy="44436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5C59E570-F569-4A42-87BF-F62814A549E0}"/>
              </a:ext>
            </a:extLst>
          </p:cNvPr>
          <p:cNvSpPr/>
          <p:nvPr/>
        </p:nvSpPr>
        <p:spPr>
          <a:xfrm>
            <a:off x="4473918" y="5625429"/>
            <a:ext cx="1124737" cy="35864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E863EA8F-BC00-4220-976A-8A4B1E33DD79}"/>
              </a:ext>
            </a:extLst>
          </p:cNvPr>
          <p:cNvSpPr/>
          <p:nvPr/>
        </p:nvSpPr>
        <p:spPr>
          <a:xfrm>
            <a:off x="1621566" y="4785919"/>
            <a:ext cx="1607820" cy="358775"/>
          </a:xfrm>
          <a:custGeom>
            <a:avLst/>
            <a:gdLst/>
            <a:ahLst/>
            <a:cxnLst/>
            <a:rect l="l" t="t" r="r" b="b"/>
            <a:pathLst>
              <a:path w="1607820" h="358775">
                <a:moveTo>
                  <a:pt x="0" y="0"/>
                </a:moveTo>
                <a:lnTo>
                  <a:pt x="1607345" y="0"/>
                </a:lnTo>
                <a:lnTo>
                  <a:pt x="1607345" y="358635"/>
                </a:lnTo>
                <a:lnTo>
                  <a:pt x="0" y="3586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428D0763-AF09-4FE8-8150-61848D8AA2D7}"/>
              </a:ext>
            </a:extLst>
          </p:cNvPr>
          <p:cNvSpPr txBox="1"/>
          <p:nvPr/>
        </p:nvSpPr>
        <p:spPr>
          <a:xfrm>
            <a:off x="1621566" y="4785919"/>
            <a:ext cx="1607820" cy="278923"/>
          </a:xfrm>
          <a:prstGeom prst="rect">
            <a:avLst/>
          </a:prstGeom>
          <a:ln w="25400">
            <a:solidFill>
              <a:srgbClr val="58595B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41910">
              <a:spcBef>
                <a:spcPts val="15"/>
              </a:spcBef>
            </a:pPr>
            <a:r>
              <a:rPr spc="-5" dirty="0">
                <a:solidFill>
                  <a:srgbClr val="008ED3"/>
                </a:solidFill>
                <a:latin typeface="Calibri"/>
                <a:cs typeface="Calibri"/>
              </a:rPr>
              <a:t>ZSmartMonitor</a:t>
            </a:r>
            <a:endParaRPr>
              <a:latin typeface="Calibri"/>
              <a:cs typeface="Calibri"/>
            </a:endParaRPr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47F62823-8C27-4F8D-A8DF-CEDAD9432727}"/>
              </a:ext>
            </a:extLst>
          </p:cNvPr>
          <p:cNvSpPr/>
          <p:nvPr/>
        </p:nvSpPr>
        <p:spPr>
          <a:xfrm>
            <a:off x="1681191" y="5391049"/>
            <a:ext cx="1439545" cy="358775"/>
          </a:xfrm>
          <a:custGeom>
            <a:avLst/>
            <a:gdLst/>
            <a:ahLst/>
            <a:cxnLst/>
            <a:rect l="l" t="t" r="r" b="b"/>
            <a:pathLst>
              <a:path w="1439545" h="358775">
                <a:moveTo>
                  <a:pt x="0" y="0"/>
                </a:moveTo>
                <a:lnTo>
                  <a:pt x="1439339" y="0"/>
                </a:lnTo>
                <a:lnTo>
                  <a:pt x="1439339" y="358639"/>
                </a:lnTo>
                <a:lnTo>
                  <a:pt x="0" y="3586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A821ACF7-817F-479D-A58C-21A5E272DCF7}"/>
              </a:ext>
            </a:extLst>
          </p:cNvPr>
          <p:cNvSpPr txBox="1"/>
          <p:nvPr/>
        </p:nvSpPr>
        <p:spPr>
          <a:xfrm>
            <a:off x="1681191" y="5391049"/>
            <a:ext cx="1439545" cy="283411"/>
          </a:xfrm>
          <a:prstGeom prst="rect">
            <a:avLst/>
          </a:prstGeom>
          <a:ln w="25400">
            <a:solidFill>
              <a:srgbClr val="92299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45720">
              <a:spcBef>
                <a:spcPts val="50"/>
              </a:spcBef>
            </a:pPr>
            <a:r>
              <a:rPr spc="-5" dirty="0">
                <a:solidFill>
                  <a:srgbClr val="008ED3"/>
                </a:solidFill>
                <a:latin typeface="Calibri"/>
                <a:cs typeface="Calibri"/>
              </a:rPr>
              <a:t>ZSmartAgent</a:t>
            </a:r>
            <a:endParaRPr>
              <a:latin typeface="Calibri"/>
              <a:cs typeface="Calibri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7E7C832B-56A1-45F1-8179-84075FC6F91E}"/>
              </a:ext>
            </a:extLst>
          </p:cNvPr>
          <p:cNvSpPr/>
          <p:nvPr/>
        </p:nvSpPr>
        <p:spPr>
          <a:xfrm>
            <a:off x="9132279" y="3116885"/>
            <a:ext cx="1417955" cy="358775"/>
          </a:xfrm>
          <a:custGeom>
            <a:avLst/>
            <a:gdLst/>
            <a:ahLst/>
            <a:cxnLst/>
            <a:rect l="l" t="t" r="r" b="b"/>
            <a:pathLst>
              <a:path w="1417954" h="358775">
                <a:moveTo>
                  <a:pt x="0" y="0"/>
                </a:moveTo>
                <a:lnTo>
                  <a:pt x="1417421" y="0"/>
                </a:lnTo>
                <a:lnTo>
                  <a:pt x="1417421" y="358635"/>
                </a:lnTo>
                <a:lnTo>
                  <a:pt x="0" y="3586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334AACC6-7AEB-483C-8CED-4172C91B74F4}"/>
              </a:ext>
            </a:extLst>
          </p:cNvPr>
          <p:cNvSpPr txBox="1"/>
          <p:nvPr/>
        </p:nvSpPr>
        <p:spPr>
          <a:xfrm>
            <a:off x="9132279" y="3116884"/>
            <a:ext cx="1417955" cy="284052"/>
          </a:xfrm>
          <a:prstGeom prst="rect">
            <a:avLst/>
          </a:prstGeom>
          <a:ln w="25400">
            <a:solidFill>
              <a:srgbClr val="92299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49530">
              <a:spcBef>
                <a:spcPts val="55"/>
              </a:spcBef>
            </a:pPr>
            <a:r>
              <a:rPr spc="-5" dirty="0">
                <a:solidFill>
                  <a:srgbClr val="008ED3"/>
                </a:solidFill>
                <a:latin typeface="Calibri"/>
                <a:cs typeface="Calibri"/>
              </a:rPr>
              <a:t>ZSmartAgent</a:t>
            </a:r>
            <a:endParaRPr>
              <a:latin typeface="Calibri"/>
              <a:cs typeface="Calibri"/>
            </a:endParaRPr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282CE107-1749-429B-A652-995BF8E19196}"/>
              </a:ext>
            </a:extLst>
          </p:cNvPr>
          <p:cNvSpPr/>
          <p:nvPr/>
        </p:nvSpPr>
        <p:spPr>
          <a:xfrm>
            <a:off x="5344883" y="3459004"/>
            <a:ext cx="4172038" cy="223102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B5189366-E57B-4FB5-B378-AF019A178E4E}"/>
              </a:ext>
            </a:extLst>
          </p:cNvPr>
          <p:cNvSpPr/>
          <p:nvPr/>
        </p:nvSpPr>
        <p:spPr>
          <a:xfrm>
            <a:off x="5470071" y="3488359"/>
            <a:ext cx="4003040" cy="2090420"/>
          </a:xfrm>
          <a:custGeom>
            <a:avLst/>
            <a:gdLst/>
            <a:ahLst/>
            <a:cxnLst/>
            <a:rect l="l" t="t" r="r" b="b"/>
            <a:pathLst>
              <a:path w="4003040" h="2090420">
                <a:moveTo>
                  <a:pt x="4002871" y="0"/>
                </a:moveTo>
                <a:lnTo>
                  <a:pt x="3958022" y="23415"/>
                </a:lnTo>
                <a:lnTo>
                  <a:pt x="3913173" y="46831"/>
                </a:lnTo>
                <a:lnTo>
                  <a:pt x="3868324" y="70247"/>
                </a:lnTo>
                <a:lnTo>
                  <a:pt x="3823475" y="93663"/>
                </a:lnTo>
                <a:lnTo>
                  <a:pt x="3778627" y="117078"/>
                </a:lnTo>
                <a:lnTo>
                  <a:pt x="3733778" y="140494"/>
                </a:lnTo>
                <a:lnTo>
                  <a:pt x="3688929" y="163910"/>
                </a:lnTo>
                <a:lnTo>
                  <a:pt x="3644080" y="187326"/>
                </a:lnTo>
                <a:lnTo>
                  <a:pt x="3599231" y="210742"/>
                </a:lnTo>
                <a:lnTo>
                  <a:pt x="3554382" y="234158"/>
                </a:lnTo>
                <a:lnTo>
                  <a:pt x="3509533" y="257573"/>
                </a:lnTo>
                <a:lnTo>
                  <a:pt x="3464684" y="280989"/>
                </a:lnTo>
                <a:lnTo>
                  <a:pt x="3419835" y="304405"/>
                </a:lnTo>
                <a:lnTo>
                  <a:pt x="3374986" y="327821"/>
                </a:lnTo>
                <a:lnTo>
                  <a:pt x="3330137" y="351237"/>
                </a:lnTo>
                <a:lnTo>
                  <a:pt x="3285288" y="374653"/>
                </a:lnTo>
                <a:lnTo>
                  <a:pt x="3240439" y="398068"/>
                </a:lnTo>
                <a:lnTo>
                  <a:pt x="3195590" y="421484"/>
                </a:lnTo>
                <a:lnTo>
                  <a:pt x="3150741" y="444900"/>
                </a:lnTo>
                <a:lnTo>
                  <a:pt x="3105892" y="468316"/>
                </a:lnTo>
                <a:lnTo>
                  <a:pt x="3061043" y="491732"/>
                </a:lnTo>
                <a:lnTo>
                  <a:pt x="3016194" y="515148"/>
                </a:lnTo>
                <a:lnTo>
                  <a:pt x="2971345" y="538563"/>
                </a:lnTo>
                <a:lnTo>
                  <a:pt x="2926496" y="561979"/>
                </a:lnTo>
                <a:lnTo>
                  <a:pt x="2881647" y="585395"/>
                </a:lnTo>
                <a:lnTo>
                  <a:pt x="2836798" y="608811"/>
                </a:lnTo>
                <a:lnTo>
                  <a:pt x="2791949" y="632227"/>
                </a:lnTo>
                <a:lnTo>
                  <a:pt x="2747100" y="655643"/>
                </a:lnTo>
                <a:lnTo>
                  <a:pt x="2702251" y="679059"/>
                </a:lnTo>
                <a:lnTo>
                  <a:pt x="2657402" y="702474"/>
                </a:lnTo>
                <a:lnTo>
                  <a:pt x="2612553" y="725890"/>
                </a:lnTo>
                <a:lnTo>
                  <a:pt x="2567704" y="749306"/>
                </a:lnTo>
                <a:lnTo>
                  <a:pt x="2522855" y="772722"/>
                </a:lnTo>
                <a:lnTo>
                  <a:pt x="2478006" y="796138"/>
                </a:lnTo>
                <a:lnTo>
                  <a:pt x="2433157" y="819554"/>
                </a:lnTo>
                <a:lnTo>
                  <a:pt x="2388308" y="842969"/>
                </a:lnTo>
                <a:lnTo>
                  <a:pt x="2343459" y="866385"/>
                </a:lnTo>
                <a:lnTo>
                  <a:pt x="2298610" y="889801"/>
                </a:lnTo>
                <a:lnTo>
                  <a:pt x="2253761" y="913217"/>
                </a:lnTo>
                <a:lnTo>
                  <a:pt x="2208912" y="936633"/>
                </a:lnTo>
                <a:lnTo>
                  <a:pt x="2164063" y="960049"/>
                </a:lnTo>
                <a:lnTo>
                  <a:pt x="2119214" y="983465"/>
                </a:lnTo>
                <a:lnTo>
                  <a:pt x="2074365" y="1006880"/>
                </a:lnTo>
                <a:lnTo>
                  <a:pt x="2029516" y="1030296"/>
                </a:lnTo>
                <a:lnTo>
                  <a:pt x="1984666" y="1053712"/>
                </a:lnTo>
                <a:lnTo>
                  <a:pt x="1939817" y="1077128"/>
                </a:lnTo>
                <a:lnTo>
                  <a:pt x="1894968" y="1100544"/>
                </a:lnTo>
                <a:lnTo>
                  <a:pt x="1850119" y="1123960"/>
                </a:lnTo>
                <a:lnTo>
                  <a:pt x="1805270" y="1147375"/>
                </a:lnTo>
                <a:lnTo>
                  <a:pt x="1760421" y="1170791"/>
                </a:lnTo>
                <a:lnTo>
                  <a:pt x="1715572" y="1194207"/>
                </a:lnTo>
                <a:lnTo>
                  <a:pt x="1670723" y="1217623"/>
                </a:lnTo>
                <a:lnTo>
                  <a:pt x="1625874" y="1241039"/>
                </a:lnTo>
                <a:lnTo>
                  <a:pt x="1581025" y="1264455"/>
                </a:lnTo>
                <a:lnTo>
                  <a:pt x="1536176" y="1287870"/>
                </a:lnTo>
                <a:lnTo>
                  <a:pt x="1491327" y="1311286"/>
                </a:lnTo>
                <a:lnTo>
                  <a:pt x="1446478" y="1334702"/>
                </a:lnTo>
                <a:lnTo>
                  <a:pt x="1401629" y="1358118"/>
                </a:lnTo>
                <a:lnTo>
                  <a:pt x="1356780" y="1381534"/>
                </a:lnTo>
                <a:lnTo>
                  <a:pt x="1311930" y="1404949"/>
                </a:lnTo>
                <a:lnTo>
                  <a:pt x="1267081" y="1428365"/>
                </a:lnTo>
                <a:lnTo>
                  <a:pt x="1222232" y="1451781"/>
                </a:lnTo>
                <a:lnTo>
                  <a:pt x="1177383" y="1475197"/>
                </a:lnTo>
                <a:lnTo>
                  <a:pt x="1132534" y="1498613"/>
                </a:lnTo>
                <a:lnTo>
                  <a:pt x="1087685" y="1522028"/>
                </a:lnTo>
                <a:lnTo>
                  <a:pt x="1042836" y="1545444"/>
                </a:lnTo>
                <a:lnTo>
                  <a:pt x="997987" y="1568860"/>
                </a:lnTo>
                <a:lnTo>
                  <a:pt x="953138" y="1592276"/>
                </a:lnTo>
                <a:lnTo>
                  <a:pt x="908289" y="1615692"/>
                </a:lnTo>
                <a:lnTo>
                  <a:pt x="863440" y="1639107"/>
                </a:lnTo>
                <a:lnTo>
                  <a:pt x="818591" y="1662523"/>
                </a:lnTo>
                <a:lnTo>
                  <a:pt x="773742" y="1685939"/>
                </a:lnTo>
                <a:lnTo>
                  <a:pt x="728893" y="1709355"/>
                </a:lnTo>
                <a:lnTo>
                  <a:pt x="684044" y="1732770"/>
                </a:lnTo>
                <a:lnTo>
                  <a:pt x="639195" y="1756186"/>
                </a:lnTo>
                <a:lnTo>
                  <a:pt x="594346" y="1779602"/>
                </a:lnTo>
                <a:lnTo>
                  <a:pt x="549497" y="1803018"/>
                </a:lnTo>
                <a:lnTo>
                  <a:pt x="504648" y="1826433"/>
                </a:lnTo>
                <a:lnTo>
                  <a:pt x="459799" y="1849849"/>
                </a:lnTo>
                <a:lnTo>
                  <a:pt x="414950" y="1873265"/>
                </a:lnTo>
                <a:lnTo>
                  <a:pt x="370101" y="1896681"/>
                </a:lnTo>
                <a:lnTo>
                  <a:pt x="325252" y="1920096"/>
                </a:lnTo>
                <a:lnTo>
                  <a:pt x="280403" y="1943512"/>
                </a:lnTo>
                <a:lnTo>
                  <a:pt x="235554" y="1966928"/>
                </a:lnTo>
                <a:lnTo>
                  <a:pt x="190705" y="1990343"/>
                </a:lnTo>
                <a:lnTo>
                  <a:pt x="145856" y="2013759"/>
                </a:lnTo>
                <a:lnTo>
                  <a:pt x="101007" y="2037175"/>
                </a:lnTo>
                <a:lnTo>
                  <a:pt x="56159" y="2060590"/>
                </a:lnTo>
                <a:lnTo>
                  <a:pt x="11310" y="2084006"/>
                </a:lnTo>
                <a:lnTo>
                  <a:pt x="0" y="2089912"/>
                </a:lnTo>
              </a:path>
            </a:pathLst>
          </a:custGeom>
          <a:ln w="25400">
            <a:solidFill>
              <a:srgbClr val="9229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9D61CA87-AB0E-45D3-8D0F-78C592DA60BC}"/>
              </a:ext>
            </a:extLst>
          </p:cNvPr>
          <p:cNvSpPr/>
          <p:nvPr/>
        </p:nvSpPr>
        <p:spPr>
          <a:xfrm>
            <a:off x="5388864" y="5541506"/>
            <a:ext cx="97790" cy="79375"/>
          </a:xfrm>
          <a:custGeom>
            <a:avLst/>
            <a:gdLst/>
            <a:ahLst/>
            <a:cxnLst/>
            <a:rect l="l" t="t" r="r" b="b"/>
            <a:pathLst>
              <a:path w="97789" h="79375">
                <a:moveTo>
                  <a:pt x="57238" y="0"/>
                </a:moveTo>
                <a:lnTo>
                  <a:pt x="0" y="79161"/>
                </a:lnTo>
                <a:lnTo>
                  <a:pt x="97675" y="77449"/>
                </a:lnTo>
                <a:lnTo>
                  <a:pt x="57238" y="0"/>
                </a:lnTo>
                <a:close/>
              </a:path>
            </a:pathLst>
          </a:custGeom>
          <a:solidFill>
            <a:srgbClr val="922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BC82FA57-736A-44B3-AF0F-9AAE141250B3}"/>
              </a:ext>
            </a:extLst>
          </p:cNvPr>
          <p:cNvGraphicFramePr>
            <a:graphicFrameLocks noGrp="1"/>
          </p:cNvGraphicFramePr>
          <p:nvPr/>
        </p:nvGraphicFramePr>
        <p:xfrm>
          <a:off x="4156418" y="5620667"/>
          <a:ext cx="1438275" cy="358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8AC53D"/>
                      </a:solidFill>
                      <a:prstDash val="solid"/>
                    </a:lnR>
                    <a:lnB w="6350">
                      <a:solidFill>
                        <a:srgbClr val="92299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solidFill>
                            <a:srgbClr val="008ED3"/>
                          </a:solidFill>
                          <a:latin typeface="SimSun"/>
                          <a:cs typeface="SimSun"/>
                        </a:rPr>
                        <a:t>状态中心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3335" marB="0">
                    <a:lnL w="9525">
                      <a:solidFill>
                        <a:srgbClr val="8AC53D"/>
                      </a:solidFill>
                      <a:prstDash val="solid"/>
                    </a:lnL>
                    <a:lnR w="9525">
                      <a:solidFill>
                        <a:srgbClr val="8AC53D"/>
                      </a:solidFill>
                      <a:prstDash val="solid"/>
                    </a:lnR>
                    <a:lnT w="9525">
                      <a:solidFill>
                        <a:srgbClr val="8AC53D"/>
                      </a:solidFill>
                      <a:prstDash val="solid"/>
                    </a:lnT>
                    <a:lnB w="9525">
                      <a:solidFill>
                        <a:srgbClr val="8AC5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8AC53D"/>
                      </a:solidFill>
                      <a:prstDash val="solid"/>
                    </a:lnR>
                    <a:lnT w="6350">
                      <a:solidFill>
                        <a:srgbClr val="92299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335" marB="0">
                    <a:lnL w="9525">
                      <a:solidFill>
                        <a:srgbClr val="8AC53D"/>
                      </a:solidFill>
                      <a:prstDash val="solid"/>
                    </a:lnL>
                    <a:lnR w="9525">
                      <a:solidFill>
                        <a:srgbClr val="8AC53D"/>
                      </a:solidFill>
                      <a:prstDash val="solid"/>
                    </a:lnR>
                    <a:lnT w="9525">
                      <a:solidFill>
                        <a:srgbClr val="8AC53D"/>
                      </a:solidFill>
                      <a:prstDash val="solid"/>
                    </a:lnT>
                    <a:lnB w="9525">
                      <a:solidFill>
                        <a:srgbClr val="8AC5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object 52">
            <a:extLst>
              <a:ext uri="{FF2B5EF4-FFF2-40B4-BE49-F238E27FC236}">
                <a16:creationId xmlns:a16="http://schemas.microsoft.com/office/drawing/2014/main" id="{CD6667C4-2A3B-47E8-8791-CD5DF5A0F869}"/>
              </a:ext>
            </a:extLst>
          </p:cNvPr>
          <p:cNvSpPr/>
          <p:nvPr/>
        </p:nvSpPr>
        <p:spPr>
          <a:xfrm>
            <a:off x="3094126" y="5581637"/>
            <a:ext cx="1414246" cy="2434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2EA52CF0-EC87-4DF9-9727-539BEC834FEA}"/>
              </a:ext>
            </a:extLst>
          </p:cNvPr>
          <p:cNvSpPr/>
          <p:nvPr/>
        </p:nvSpPr>
        <p:spPr>
          <a:xfrm>
            <a:off x="3224605" y="5643628"/>
            <a:ext cx="1244600" cy="111125"/>
          </a:xfrm>
          <a:custGeom>
            <a:avLst/>
            <a:gdLst/>
            <a:ahLst/>
            <a:cxnLst/>
            <a:rect l="l" t="t" r="r" b="b"/>
            <a:pathLst>
              <a:path w="1244600" h="111125">
                <a:moveTo>
                  <a:pt x="1244549" y="110683"/>
                </a:moveTo>
                <a:lnTo>
                  <a:pt x="1193220" y="106119"/>
                </a:lnTo>
                <a:lnTo>
                  <a:pt x="1141891" y="101554"/>
                </a:lnTo>
                <a:lnTo>
                  <a:pt x="1090561" y="96989"/>
                </a:lnTo>
                <a:lnTo>
                  <a:pt x="1039232" y="92424"/>
                </a:lnTo>
                <a:lnTo>
                  <a:pt x="987903" y="87859"/>
                </a:lnTo>
                <a:lnTo>
                  <a:pt x="936574" y="83294"/>
                </a:lnTo>
                <a:lnTo>
                  <a:pt x="885245" y="78729"/>
                </a:lnTo>
                <a:lnTo>
                  <a:pt x="833916" y="74164"/>
                </a:lnTo>
                <a:lnTo>
                  <a:pt x="782587" y="69599"/>
                </a:lnTo>
                <a:lnTo>
                  <a:pt x="731258" y="65034"/>
                </a:lnTo>
                <a:lnTo>
                  <a:pt x="679928" y="60469"/>
                </a:lnTo>
                <a:lnTo>
                  <a:pt x="628599" y="55904"/>
                </a:lnTo>
                <a:lnTo>
                  <a:pt x="577270" y="51339"/>
                </a:lnTo>
                <a:lnTo>
                  <a:pt x="525941" y="46774"/>
                </a:lnTo>
                <a:lnTo>
                  <a:pt x="474612" y="42209"/>
                </a:lnTo>
                <a:lnTo>
                  <a:pt x="423284" y="37644"/>
                </a:lnTo>
                <a:lnTo>
                  <a:pt x="371955" y="33079"/>
                </a:lnTo>
                <a:lnTo>
                  <a:pt x="320626" y="28514"/>
                </a:lnTo>
                <a:lnTo>
                  <a:pt x="269297" y="23950"/>
                </a:lnTo>
                <a:lnTo>
                  <a:pt x="217968" y="19385"/>
                </a:lnTo>
                <a:lnTo>
                  <a:pt x="166639" y="14820"/>
                </a:lnTo>
                <a:lnTo>
                  <a:pt x="115310" y="10255"/>
                </a:lnTo>
                <a:lnTo>
                  <a:pt x="63981" y="5690"/>
                </a:lnTo>
                <a:lnTo>
                  <a:pt x="12652" y="1125"/>
                </a:lnTo>
                <a:lnTo>
                  <a:pt x="0" y="0"/>
                </a:lnTo>
              </a:path>
            </a:pathLst>
          </a:custGeom>
          <a:ln w="25400">
            <a:solidFill>
              <a:srgbClr val="9229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47992481-1BC3-46B1-A21D-10EF3053671A}"/>
              </a:ext>
            </a:extLst>
          </p:cNvPr>
          <p:cNvSpPr/>
          <p:nvPr/>
        </p:nvSpPr>
        <p:spPr>
          <a:xfrm>
            <a:off x="3133356" y="5599736"/>
            <a:ext cx="91440" cy="87630"/>
          </a:xfrm>
          <a:custGeom>
            <a:avLst/>
            <a:gdLst/>
            <a:ahLst/>
            <a:cxnLst/>
            <a:rect l="l" t="t" r="r" b="b"/>
            <a:pathLst>
              <a:path w="91439" h="87629">
                <a:moveTo>
                  <a:pt x="90906" y="0"/>
                </a:moveTo>
                <a:lnTo>
                  <a:pt x="0" y="35775"/>
                </a:lnTo>
                <a:lnTo>
                  <a:pt x="83159" y="87033"/>
                </a:lnTo>
                <a:lnTo>
                  <a:pt x="90906" y="0"/>
                </a:lnTo>
                <a:close/>
              </a:path>
            </a:pathLst>
          </a:custGeom>
          <a:solidFill>
            <a:srgbClr val="922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704FC0A9-A157-40A9-B84A-D3849BD50C59}"/>
              </a:ext>
            </a:extLst>
          </p:cNvPr>
          <p:cNvSpPr txBox="1"/>
          <p:nvPr/>
        </p:nvSpPr>
        <p:spPr>
          <a:xfrm>
            <a:off x="6731000" y="3911600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8ED3"/>
                </a:solidFill>
                <a:latin typeface="SimSun"/>
                <a:cs typeface="SimSun"/>
              </a:rPr>
              <a:t>节点发生故障</a:t>
            </a:r>
            <a:endParaRPr>
              <a:latin typeface="SimSun"/>
              <a:cs typeface="SimSun"/>
            </a:endParaRPr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683E0BF7-F50C-4174-A155-145A231B92C6}"/>
              </a:ext>
            </a:extLst>
          </p:cNvPr>
          <p:cNvSpPr txBox="1"/>
          <p:nvPr/>
        </p:nvSpPr>
        <p:spPr>
          <a:xfrm>
            <a:off x="8991600" y="4711700"/>
            <a:ext cx="139700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>
                <a:solidFill>
                  <a:srgbClr val="008ED3"/>
                </a:solidFill>
                <a:latin typeface="SimSun"/>
                <a:cs typeface="SimSun"/>
              </a:rPr>
              <a:t>代理进程检测 并上报异常</a:t>
            </a:r>
            <a:endParaRPr>
              <a:latin typeface="SimSun"/>
              <a:cs typeface="SimSun"/>
            </a:endParaRPr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9F2748A7-9E00-4C98-BBDE-82981BBB0EA1}"/>
              </a:ext>
            </a:extLst>
          </p:cNvPr>
          <p:cNvSpPr txBox="1"/>
          <p:nvPr/>
        </p:nvSpPr>
        <p:spPr>
          <a:xfrm>
            <a:off x="3302000" y="5041900"/>
            <a:ext cx="139700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>
                <a:solidFill>
                  <a:srgbClr val="008ED3"/>
                </a:solidFill>
                <a:latin typeface="SimSun"/>
                <a:cs typeface="SimSun"/>
              </a:rPr>
              <a:t>状态中心下发 异常节点通知</a:t>
            </a:r>
            <a:endParaRPr>
              <a:latin typeface="SimSun"/>
              <a:cs typeface="SimSun"/>
            </a:endParaRPr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CD13356C-703A-4092-A28C-4AB146FB3365}"/>
              </a:ext>
            </a:extLst>
          </p:cNvPr>
          <p:cNvSpPr txBox="1"/>
          <p:nvPr/>
        </p:nvSpPr>
        <p:spPr>
          <a:xfrm>
            <a:off x="2857500" y="4305300"/>
            <a:ext cx="185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8ED3"/>
                </a:solidFill>
                <a:latin typeface="SimSun"/>
                <a:cs typeface="SimSun"/>
              </a:rPr>
              <a:t>故障节点自动退网</a:t>
            </a:r>
            <a:endParaRPr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470203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D7B3A7D-5286-431E-B608-A7113A1BB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节点主动退出（不丢一条消息）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C7FD75E-4AE2-48F0-B2CD-63093DA249D7}"/>
              </a:ext>
            </a:extLst>
          </p:cNvPr>
          <p:cNvSpPr/>
          <p:nvPr/>
        </p:nvSpPr>
        <p:spPr>
          <a:xfrm>
            <a:off x="1955800" y="3085012"/>
            <a:ext cx="584200" cy="802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075F7BE-152B-4609-BBD3-042A0E6737C3}"/>
              </a:ext>
            </a:extLst>
          </p:cNvPr>
          <p:cNvSpPr/>
          <p:nvPr/>
        </p:nvSpPr>
        <p:spPr>
          <a:xfrm>
            <a:off x="4940300" y="1993175"/>
            <a:ext cx="584200" cy="814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6D4B11D-0617-47A9-B2BC-717A5E8FA7CF}"/>
              </a:ext>
            </a:extLst>
          </p:cNvPr>
          <p:cNvSpPr/>
          <p:nvPr/>
        </p:nvSpPr>
        <p:spPr>
          <a:xfrm>
            <a:off x="2494616" y="2463550"/>
            <a:ext cx="2489555" cy="987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B10E71E-1334-410D-89CB-68C7F22F4781}"/>
              </a:ext>
            </a:extLst>
          </p:cNvPr>
          <p:cNvSpPr/>
          <p:nvPr/>
        </p:nvSpPr>
        <p:spPr>
          <a:xfrm>
            <a:off x="2537050" y="2532479"/>
            <a:ext cx="2337435" cy="848994"/>
          </a:xfrm>
          <a:custGeom>
            <a:avLst/>
            <a:gdLst/>
            <a:ahLst/>
            <a:cxnLst/>
            <a:rect l="l" t="t" r="r" b="b"/>
            <a:pathLst>
              <a:path w="2337435" h="848995">
                <a:moveTo>
                  <a:pt x="0" y="848745"/>
                </a:moveTo>
                <a:lnTo>
                  <a:pt x="47458" y="831512"/>
                </a:lnTo>
                <a:lnTo>
                  <a:pt x="94917" y="814279"/>
                </a:lnTo>
                <a:lnTo>
                  <a:pt x="142376" y="797047"/>
                </a:lnTo>
                <a:lnTo>
                  <a:pt x="189835" y="779814"/>
                </a:lnTo>
                <a:lnTo>
                  <a:pt x="237294" y="762581"/>
                </a:lnTo>
                <a:lnTo>
                  <a:pt x="284753" y="745348"/>
                </a:lnTo>
                <a:lnTo>
                  <a:pt x="332212" y="728115"/>
                </a:lnTo>
                <a:lnTo>
                  <a:pt x="379671" y="710883"/>
                </a:lnTo>
                <a:lnTo>
                  <a:pt x="427130" y="693650"/>
                </a:lnTo>
                <a:lnTo>
                  <a:pt x="474589" y="676417"/>
                </a:lnTo>
                <a:lnTo>
                  <a:pt x="522048" y="659184"/>
                </a:lnTo>
                <a:lnTo>
                  <a:pt x="569507" y="641951"/>
                </a:lnTo>
                <a:lnTo>
                  <a:pt x="616966" y="624719"/>
                </a:lnTo>
                <a:lnTo>
                  <a:pt x="664425" y="607486"/>
                </a:lnTo>
                <a:lnTo>
                  <a:pt x="711884" y="590253"/>
                </a:lnTo>
                <a:lnTo>
                  <a:pt x="759343" y="573020"/>
                </a:lnTo>
                <a:lnTo>
                  <a:pt x="806802" y="555787"/>
                </a:lnTo>
                <a:lnTo>
                  <a:pt x="854260" y="538554"/>
                </a:lnTo>
                <a:lnTo>
                  <a:pt x="901719" y="521322"/>
                </a:lnTo>
                <a:lnTo>
                  <a:pt x="949178" y="504089"/>
                </a:lnTo>
                <a:lnTo>
                  <a:pt x="996637" y="486856"/>
                </a:lnTo>
                <a:lnTo>
                  <a:pt x="1044096" y="469623"/>
                </a:lnTo>
                <a:lnTo>
                  <a:pt x="1091555" y="452390"/>
                </a:lnTo>
                <a:lnTo>
                  <a:pt x="1139014" y="435157"/>
                </a:lnTo>
                <a:lnTo>
                  <a:pt x="1186473" y="417925"/>
                </a:lnTo>
                <a:lnTo>
                  <a:pt x="1233932" y="400692"/>
                </a:lnTo>
                <a:lnTo>
                  <a:pt x="1281391" y="383459"/>
                </a:lnTo>
                <a:lnTo>
                  <a:pt x="1328850" y="366226"/>
                </a:lnTo>
                <a:lnTo>
                  <a:pt x="1376309" y="348993"/>
                </a:lnTo>
                <a:lnTo>
                  <a:pt x="1423767" y="331761"/>
                </a:lnTo>
                <a:lnTo>
                  <a:pt x="1471226" y="314528"/>
                </a:lnTo>
                <a:lnTo>
                  <a:pt x="1518685" y="297295"/>
                </a:lnTo>
                <a:lnTo>
                  <a:pt x="1566144" y="280062"/>
                </a:lnTo>
                <a:lnTo>
                  <a:pt x="1613603" y="262829"/>
                </a:lnTo>
                <a:lnTo>
                  <a:pt x="1661062" y="245596"/>
                </a:lnTo>
                <a:lnTo>
                  <a:pt x="1708521" y="228364"/>
                </a:lnTo>
                <a:lnTo>
                  <a:pt x="1755979" y="211131"/>
                </a:lnTo>
                <a:lnTo>
                  <a:pt x="1803438" y="193898"/>
                </a:lnTo>
                <a:lnTo>
                  <a:pt x="1850897" y="176665"/>
                </a:lnTo>
                <a:lnTo>
                  <a:pt x="1898356" y="159432"/>
                </a:lnTo>
                <a:lnTo>
                  <a:pt x="1945814" y="142199"/>
                </a:lnTo>
                <a:lnTo>
                  <a:pt x="1993273" y="124967"/>
                </a:lnTo>
                <a:lnTo>
                  <a:pt x="2040732" y="107734"/>
                </a:lnTo>
                <a:lnTo>
                  <a:pt x="2088191" y="90501"/>
                </a:lnTo>
                <a:lnTo>
                  <a:pt x="2135649" y="73268"/>
                </a:lnTo>
                <a:lnTo>
                  <a:pt x="2183108" y="56035"/>
                </a:lnTo>
                <a:lnTo>
                  <a:pt x="2230567" y="38803"/>
                </a:lnTo>
                <a:lnTo>
                  <a:pt x="2278025" y="21570"/>
                </a:lnTo>
                <a:lnTo>
                  <a:pt x="2325484" y="4337"/>
                </a:lnTo>
                <a:lnTo>
                  <a:pt x="2337435" y="0"/>
                </a:lnTo>
              </a:path>
            </a:pathLst>
          </a:custGeom>
          <a:ln w="25400">
            <a:solidFill>
              <a:srgbClr val="008E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896E32F-FFFD-481B-BD86-130CA0CB4F37}"/>
              </a:ext>
            </a:extLst>
          </p:cNvPr>
          <p:cNvSpPr/>
          <p:nvPr/>
        </p:nvSpPr>
        <p:spPr>
          <a:xfrm>
            <a:off x="4777512" y="2481922"/>
            <a:ext cx="164223" cy="144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BF7C35F3-E645-4557-A394-1560F742A353}"/>
              </a:ext>
            </a:extLst>
          </p:cNvPr>
          <p:cNvSpPr/>
          <p:nvPr/>
        </p:nvSpPr>
        <p:spPr>
          <a:xfrm>
            <a:off x="4927600" y="3504475"/>
            <a:ext cx="584200" cy="814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D36DD362-4723-4E09-B98A-462097DD41DD}"/>
              </a:ext>
            </a:extLst>
          </p:cNvPr>
          <p:cNvSpPr/>
          <p:nvPr/>
        </p:nvSpPr>
        <p:spPr>
          <a:xfrm>
            <a:off x="2497161" y="3498853"/>
            <a:ext cx="2467521" cy="485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0BEA7FE1-89A8-460C-A81F-115C3AD10E7A}"/>
              </a:ext>
            </a:extLst>
          </p:cNvPr>
          <p:cNvSpPr/>
          <p:nvPr/>
        </p:nvSpPr>
        <p:spPr>
          <a:xfrm>
            <a:off x="2537050" y="3529533"/>
            <a:ext cx="2317115" cy="330200"/>
          </a:xfrm>
          <a:custGeom>
            <a:avLst/>
            <a:gdLst/>
            <a:ahLst/>
            <a:cxnLst/>
            <a:rect l="l" t="t" r="r" b="b"/>
            <a:pathLst>
              <a:path w="2317115" h="330200">
                <a:moveTo>
                  <a:pt x="0" y="0"/>
                </a:moveTo>
                <a:lnTo>
                  <a:pt x="50094" y="7132"/>
                </a:lnTo>
                <a:lnTo>
                  <a:pt x="100189" y="14264"/>
                </a:lnTo>
                <a:lnTo>
                  <a:pt x="150284" y="21397"/>
                </a:lnTo>
                <a:lnTo>
                  <a:pt x="200379" y="28529"/>
                </a:lnTo>
                <a:lnTo>
                  <a:pt x="250474" y="35661"/>
                </a:lnTo>
                <a:lnTo>
                  <a:pt x="300569" y="42794"/>
                </a:lnTo>
                <a:lnTo>
                  <a:pt x="350664" y="49926"/>
                </a:lnTo>
                <a:lnTo>
                  <a:pt x="400759" y="57058"/>
                </a:lnTo>
                <a:lnTo>
                  <a:pt x="450854" y="64191"/>
                </a:lnTo>
                <a:lnTo>
                  <a:pt x="500949" y="71323"/>
                </a:lnTo>
                <a:lnTo>
                  <a:pt x="551044" y="78456"/>
                </a:lnTo>
                <a:lnTo>
                  <a:pt x="601139" y="85588"/>
                </a:lnTo>
                <a:lnTo>
                  <a:pt x="651233" y="92720"/>
                </a:lnTo>
                <a:lnTo>
                  <a:pt x="701328" y="99853"/>
                </a:lnTo>
                <a:lnTo>
                  <a:pt x="751423" y="106985"/>
                </a:lnTo>
                <a:lnTo>
                  <a:pt x="801518" y="114117"/>
                </a:lnTo>
                <a:lnTo>
                  <a:pt x="851613" y="121250"/>
                </a:lnTo>
                <a:lnTo>
                  <a:pt x="901708" y="128382"/>
                </a:lnTo>
                <a:lnTo>
                  <a:pt x="951803" y="135514"/>
                </a:lnTo>
                <a:lnTo>
                  <a:pt x="1001898" y="142647"/>
                </a:lnTo>
                <a:lnTo>
                  <a:pt x="1051992" y="149779"/>
                </a:lnTo>
                <a:lnTo>
                  <a:pt x="1102087" y="156912"/>
                </a:lnTo>
                <a:lnTo>
                  <a:pt x="1152182" y="164044"/>
                </a:lnTo>
                <a:lnTo>
                  <a:pt x="1202277" y="171176"/>
                </a:lnTo>
                <a:lnTo>
                  <a:pt x="1252372" y="178309"/>
                </a:lnTo>
                <a:lnTo>
                  <a:pt x="1302467" y="185441"/>
                </a:lnTo>
                <a:lnTo>
                  <a:pt x="1352561" y="192573"/>
                </a:lnTo>
                <a:lnTo>
                  <a:pt x="1402656" y="199706"/>
                </a:lnTo>
                <a:lnTo>
                  <a:pt x="1452751" y="206838"/>
                </a:lnTo>
                <a:lnTo>
                  <a:pt x="1502846" y="213971"/>
                </a:lnTo>
                <a:lnTo>
                  <a:pt x="1552941" y="221103"/>
                </a:lnTo>
                <a:lnTo>
                  <a:pt x="1603036" y="228235"/>
                </a:lnTo>
                <a:lnTo>
                  <a:pt x="1653131" y="235368"/>
                </a:lnTo>
                <a:lnTo>
                  <a:pt x="1703225" y="242500"/>
                </a:lnTo>
                <a:lnTo>
                  <a:pt x="1753320" y="249632"/>
                </a:lnTo>
                <a:lnTo>
                  <a:pt x="1803415" y="256765"/>
                </a:lnTo>
                <a:lnTo>
                  <a:pt x="1853510" y="263897"/>
                </a:lnTo>
                <a:lnTo>
                  <a:pt x="1903605" y="271030"/>
                </a:lnTo>
                <a:lnTo>
                  <a:pt x="1953700" y="278162"/>
                </a:lnTo>
                <a:lnTo>
                  <a:pt x="2003795" y="285294"/>
                </a:lnTo>
                <a:lnTo>
                  <a:pt x="2053889" y="292427"/>
                </a:lnTo>
                <a:lnTo>
                  <a:pt x="2103984" y="299559"/>
                </a:lnTo>
                <a:lnTo>
                  <a:pt x="2154079" y="306692"/>
                </a:lnTo>
                <a:lnTo>
                  <a:pt x="2204174" y="313824"/>
                </a:lnTo>
                <a:lnTo>
                  <a:pt x="2254269" y="320956"/>
                </a:lnTo>
                <a:lnTo>
                  <a:pt x="2304364" y="328089"/>
                </a:lnTo>
                <a:lnTo>
                  <a:pt x="2316911" y="329874"/>
                </a:lnTo>
              </a:path>
            </a:pathLst>
          </a:custGeom>
          <a:ln w="25399">
            <a:solidFill>
              <a:srgbClr val="008E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A0AD97EE-02A6-4256-9AB8-0FD038B542EF}"/>
              </a:ext>
            </a:extLst>
          </p:cNvPr>
          <p:cNvSpPr/>
          <p:nvPr/>
        </p:nvSpPr>
        <p:spPr>
          <a:xfrm>
            <a:off x="4765387" y="3774900"/>
            <a:ext cx="159406" cy="1511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698BB582-8A2E-4547-8A24-1A49CD784303}"/>
              </a:ext>
            </a:extLst>
          </p:cNvPr>
          <p:cNvSpPr txBox="1"/>
          <p:nvPr/>
        </p:nvSpPr>
        <p:spPr>
          <a:xfrm>
            <a:off x="1968500" y="2641600"/>
            <a:ext cx="514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008ED3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pp0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7BAC7F5E-981A-4BA4-8692-4329CB9082F8}"/>
              </a:ext>
            </a:extLst>
          </p:cNvPr>
          <p:cNvSpPr/>
          <p:nvPr/>
        </p:nvSpPr>
        <p:spPr>
          <a:xfrm>
            <a:off x="7476502" y="2189539"/>
            <a:ext cx="1210462" cy="4443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8C0466EC-3BE0-4AEE-AD85-6A0D845FC632}"/>
              </a:ext>
            </a:extLst>
          </p:cNvPr>
          <p:cNvSpPr/>
          <p:nvPr/>
        </p:nvSpPr>
        <p:spPr>
          <a:xfrm>
            <a:off x="7519366" y="2212390"/>
            <a:ext cx="1124737" cy="3586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29FA9516-5C39-455D-940D-F25B86833A9C}"/>
              </a:ext>
            </a:extLst>
          </p:cNvPr>
          <p:cNvSpPr txBox="1"/>
          <p:nvPr/>
        </p:nvSpPr>
        <p:spPr>
          <a:xfrm>
            <a:off x="7519365" y="2212390"/>
            <a:ext cx="1125220" cy="300082"/>
          </a:xfrm>
          <a:prstGeom prst="rect">
            <a:avLst/>
          </a:prstGeom>
          <a:ln w="9525">
            <a:solidFill>
              <a:srgbClr val="8AC53D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9530">
              <a:spcBef>
                <a:spcPts val="180"/>
              </a:spcBef>
            </a:pPr>
            <a:r>
              <a:rPr dirty="0">
                <a:solidFill>
                  <a:srgbClr val="008ED3"/>
                </a:solidFill>
                <a:latin typeface="SimSun"/>
                <a:cs typeface="SimSun"/>
              </a:rPr>
              <a:t>状态中心</a:t>
            </a:r>
            <a:endParaRPr>
              <a:latin typeface="SimSun"/>
              <a:cs typeface="SimSun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3E6CCDFF-7786-4A84-A18C-72610E548D95}"/>
              </a:ext>
            </a:extLst>
          </p:cNvPr>
          <p:cNvSpPr/>
          <p:nvPr/>
        </p:nvSpPr>
        <p:spPr>
          <a:xfrm>
            <a:off x="7351370" y="4992395"/>
            <a:ext cx="1161415" cy="347980"/>
          </a:xfrm>
          <a:custGeom>
            <a:avLst/>
            <a:gdLst/>
            <a:ahLst/>
            <a:cxnLst/>
            <a:rect l="l" t="t" r="r" b="b"/>
            <a:pathLst>
              <a:path w="1161415" h="347979">
                <a:moveTo>
                  <a:pt x="0" y="0"/>
                </a:moveTo>
                <a:lnTo>
                  <a:pt x="1161267" y="0"/>
                </a:lnTo>
                <a:lnTo>
                  <a:pt x="1161267" y="347738"/>
                </a:lnTo>
                <a:lnTo>
                  <a:pt x="0" y="34773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D260289D-B1EF-4CA4-9A40-082682C36571}"/>
              </a:ext>
            </a:extLst>
          </p:cNvPr>
          <p:cNvSpPr txBox="1"/>
          <p:nvPr/>
        </p:nvSpPr>
        <p:spPr>
          <a:xfrm>
            <a:off x="7378700" y="4978400"/>
            <a:ext cx="1000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008ED3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PISe</a:t>
            </a:r>
            <a:r>
              <a:rPr spc="10" dirty="0">
                <a:solidFill>
                  <a:srgbClr val="008ED3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vice</a:t>
            </a:r>
            <a:endParaRPr>
              <a:latin typeface="Calibri"/>
              <a:cs typeface="Calibri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67234145-5AB6-42B5-8C9E-3CDC26B7A274}"/>
              </a:ext>
            </a:extLst>
          </p:cNvPr>
          <p:cNvSpPr/>
          <p:nvPr/>
        </p:nvSpPr>
        <p:spPr>
          <a:xfrm>
            <a:off x="1524001" y="4081793"/>
            <a:ext cx="1439545" cy="358775"/>
          </a:xfrm>
          <a:custGeom>
            <a:avLst/>
            <a:gdLst/>
            <a:ahLst/>
            <a:cxnLst/>
            <a:rect l="l" t="t" r="r" b="b"/>
            <a:pathLst>
              <a:path w="1439545" h="358775">
                <a:moveTo>
                  <a:pt x="0" y="0"/>
                </a:moveTo>
                <a:lnTo>
                  <a:pt x="1439329" y="0"/>
                </a:lnTo>
                <a:lnTo>
                  <a:pt x="1439329" y="358640"/>
                </a:lnTo>
                <a:lnTo>
                  <a:pt x="0" y="35864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229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FE152AC7-EA86-465A-8A14-B85E12A91DCC}"/>
              </a:ext>
            </a:extLst>
          </p:cNvPr>
          <p:cNvSpPr txBox="1"/>
          <p:nvPr/>
        </p:nvSpPr>
        <p:spPr>
          <a:xfrm>
            <a:off x="1562101" y="4076700"/>
            <a:ext cx="1232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ZS</a:t>
            </a:r>
            <a:r>
              <a:rPr spc="-5" dirty="0">
                <a:solidFill>
                  <a:srgbClr val="008ED3"/>
                </a:solidFill>
                <a:latin typeface="Calibri"/>
                <a:cs typeface="Calibri"/>
              </a:rPr>
              <a:t>m</a:t>
            </a: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a</a:t>
            </a:r>
            <a:r>
              <a:rPr spc="-5" dirty="0">
                <a:solidFill>
                  <a:srgbClr val="008ED3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t</a:t>
            </a:r>
            <a:r>
              <a:rPr spc="-5" dirty="0">
                <a:solidFill>
                  <a:srgbClr val="008ED3"/>
                </a:solidFill>
                <a:latin typeface="Calibri"/>
                <a:cs typeface="Calibri"/>
              </a:rPr>
              <a:t>A</a:t>
            </a:r>
            <a:r>
              <a:rPr spc="-15" dirty="0">
                <a:solidFill>
                  <a:srgbClr val="008ED3"/>
                </a:solidFill>
                <a:latin typeface="Calibri"/>
                <a:cs typeface="Calibri"/>
              </a:rPr>
              <a:t>g</a:t>
            </a: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e</a:t>
            </a:r>
            <a:r>
              <a:rPr spc="-20" dirty="0">
                <a:solidFill>
                  <a:srgbClr val="008ED3"/>
                </a:solidFill>
                <a:latin typeface="Calibri"/>
                <a:cs typeface="Calibri"/>
              </a:rPr>
              <a:t>n</a:t>
            </a: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t</a:t>
            </a:r>
            <a:endParaRPr>
              <a:latin typeface="Calibri"/>
              <a:cs typeface="Calibri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A7682A3C-AAFB-4BD1-B3DC-5A1F20392E1D}"/>
              </a:ext>
            </a:extLst>
          </p:cNvPr>
          <p:cNvSpPr/>
          <p:nvPr/>
        </p:nvSpPr>
        <p:spPr>
          <a:xfrm>
            <a:off x="9918700" y="2107475"/>
            <a:ext cx="596900" cy="814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DFA81E4-C21C-4723-B9C9-1B86F0AFDC5E}"/>
              </a:ext>
            </a:extLst>
          </p:cNvPr>
          <p:cNvSpPr txBox="1"/>
          <p:nvPr/>
        </p:nvSpPr>
        <p:spPr>
          <a:xfrm>
            <a:off x="9944100" y="2933700"/>
            <a:ext cx="22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UI</a:t>
            </a:r>
            <a:endParaRPr>
              <a:latin typeface="Calibri"/>
              <a:cs typeface="Calibri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D9DF7284-600E-4958-A5F7-13FAA3105393}"/>
              </a:ext>
            </a:extLst>
          </p:cNvPr>
          <p:cNvSpPr/>
          <p:nvPr/>
        </p:nvSpPr>
        <p:spPr>
          <a:xfrm>
            <a:off x="8202307" y="2916822"/>
            <a:ext cx="1769694" cy="25154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5465486-FB80-404D-A535-559A233C274A}"/>
              </a:ext>
            </a:extLst>
          </p:cNvPr>
          <p:cNvSpPr/>
          <p:nvPr/>
        </p:nvSpPr>
        <p:spPr>
          <a:xfrm>
            <a:off x="8291486" y="2942132"/>
            <a:ext cx="1632585" cy="2366010"/>
          </a:xfrm>
          <a:custGeom>
            <a:avLst/>
            <a:gdLst/>
            <a:ahLst/>
            <a:cxnLst/>
            <a:rect l="l" t="t" r="r" b="b"/>
            <a:pathLst>
              <a:path w="1632584" h="2366010">
                <a:moveTo>
                  <a:pt x="1631964" y="0"/>
                </a:moveTo>
                <a:lnTo>
                  <a:pt x="1602951" y="42061"/>
                </a:lnTo>
                <a:lnTo>
                  <a:pt x="1573938" y="84123"/>
                </a:lnTo>
                <a:lnTo>
                  <a:pt x="1544925" y="126185"/>
                </a:lnTo>
                <a:lnTo>
                  <a:pt x="1515912" y="168246"/>
                </a:lnTo>
                <a:lnTo>
                  <a:pt x="1486899" y="210308"/>
                </a:lnTo>
                <a:lnTo>
                  <a:pt x="1457886" y="252370"/>
                </a:lnTo>
                <a:lnTo>
                  <a:pt x="1428873" y="294432"/>
                </a:lnTo>
                <a:lnTo>
                  <a:pt x="1399859" y="336493"/>
                </a:lnTo>
                <a:lnTo>
                  <a:pt x="1370846" y="378555"/>
                </a:lnTo>
                <a:lnTo>
                  <a:pt x="1341833" y="420617"/>
                </a:lnTo>
                <a:lnTo>
                  <a:pt x="1312820" y="462678"/>
                </a:lnTo>
                <a:lnTo>
                  <a:pt x="1283807" y="504740"/>
                </a:lnTo>
                <a:lnTo>
                  <a:pt x="1254794" y="546802"/>
                </a:lnTo>
                <a:lnTo>
                  <a:pt x="1225781" y="588864"/>
                </a:lnTo>
                <a:lnTo>
                  <a:pt x="1196768" y="630925"/>
                </a:lnTo>
                <a:lnTo>
                  <a:pt x="1167755" y="672987"/>
                </a:lnTo>
                <a:lnTo>
                  <a:pt x="1138742" y="715049"/>
                </a:lnTo>
                <a:lnTo>
                  <a:pt x="1109729" y="757110"/>
                </a:lnTo>
                <a:lnTo>
                  <a:pt x="1080716" y="799172"/>
                </a:lnTo>
                <a:lnTo>
                  <a:pt x="1051703" y="841234"/>
                </a:lnTo>
                <a:lnTo>
                  <a:pt x="1022690" y="883296"/>
                </a:lnTo>
                <a:lnTo>
                  <a:pt x="993677" y="925357"/>
                </a:lnTo>
                <a:lnTo>
                  <a:pt x="964664" y="967419"/>
                </a:lnTo>
                <a:lnTo>
                  <a:pt x="935651" y="1009481"/>
                </a:lnTo>
                <a:lnTo>
                  <a:pt x="906638" y="1051542"/>
                </a:lnTo>
                <a:lnTo>
                  <a:pt x="877625" y="1093604"/>
                </a:lnTo>
                <a:lnTo>
                  <a:pt x="848612" y="1135666"/>
                </a:lnTo>
                <a:lnTo>
                  <a:pt x="819599" y="1177728"/>
                </a:lnTo>
                <a:lnTo>
                  <a:pt x="790586" y="1219789"/>
                </a:lnTo>
                <a:lnTo>
                  <a:pt x="761573" y="1261851"/>
                </a:lnTo>
                <a:lnTo>
                  <a:pt x="732560" y="1303913"/>
                </a:lnTo>
                <a:lnTo>
                  <a:pt x="703547" y="1345975"/>
                </a:lnTo>
                <a:lnTo>
                  <a:pt x="674534" y="1388036"/>
                </a:lnTo>
                <a:lnTo>
                  <a:pt x="645521" y="1430098"/>
                </a:lnTo>
                <a:lnTo>
                  <a:pt x="616509" y="1472160"/>
                </a:lnTo>
                <a:lnTo>
                  <a:pt x="587496" y="1514221"/>
                </a:lnTo>
                <a:lnTo>
                  <a:pt x="558483" y="1556283"/>
                </a:lnTo>
                <a:lnTo>
                  <a:pt x="529470" y="1598345"/>
                </a:lnTo>
                <a:lnTo>
                  <a:pt x="500457" y="1640407"/>
                </a:lnTo>
                <a:lnTo>
                  <a:pt x="471444" y="1682468"/>
                </a:lnTo>
                <a:lnTo>
                  <a:pt x="442431" y="1724530"/>
                </a:lnTo>
                <a:lnTo>
                  <a:pt x="413418" y="1766592"/>
                </a:lnTo>
                <a:lnTo>
                  <a:pt x="384405" y="1808653"/>
                </a:lnTo>
                <a:lnTo>
                  <a:pt x="355392" y="1850715"/>
                </a:lnTo>
                <a:lnTo>
                  <a:pt x="326379" y="1892777"/>
                </a:lnTo>
                <a:lnTo>
                  <a:pt x="297366" y="1934839"/>
                </a:lnTo>
                <a:lnTo>
                  <a:pt x="268353" y="1976900"/>
                </a:lnTo>
                <a:lnTo>
                  <a:pt x="239340" y="2018962"/>
                </a:lnTo>
                <a:lnTo>
                  <a:pt x="210327" y="2061024"/>
                </a:lnTo>
                <a:lnTo>
                  <a:pt x="181314" y="2103085"/>
                </a:lnTo>
                <a:lnTo>
                  <a:pt x="152301" y="2145147"/>
                </a:lnTo>
                <a:lnTo>
                  <a:pt x="123288" y="2187209"/>
                </a:lnTo>
                <a:lnTo>
                  <a:pt x="94276" y="2229271"/>
                </a:lnTo>
                <a:lnTo>
                  <a:pt x="65263" y="2271332"/>
                </a:lnTo>
                <a:lnTo>
                  <a:pt x="36250" y="2313394"/>
                </a:lnTo>
                <a:lnTo>
                  <a:pt x="7237" y="2355456"/>
                </a:lnTo>
                <a:lnTo>
                  <a:pt x="0" y="2365946"/>
                </a:lnTo>
              </a:path>
            </a:pathLst>
          </a:custGeom>
          <a:ln w="25400">
            <a:solidFill>
              <a:srgbClr val="008ED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64648D4-2E05-4F22-A566-C1CA32483FC7}"/>
              </a:ext>
            </a:extLst>
          </p:cNvPr>
          <p:cNvSpPr/>
          <p:nvPr/>
        </p:nvSpPr>
        <p:spPr>
          <a:xfrm>
            <a:off x="8250859" y="5204206"/>
            <a:ext cx="142626" cy="1627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6F624AA5-DBF1-4A7D-92FD-DA20F931F4D1}"/>
              </a:ext>
            </a:extLst>
          </p:cNvPr>
          <p:cNvSpPr txBox="1"/>
          <p:nvPr/>
        </p:nvSpPr>
        <p:spPr>
          <a:xfrm>
            <a:off x="9118600" y="4084320"/>
            <a:ext cx="1397000" cy="648896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spcBef>
                <a:spcPts val="440"/>
              </a:spcBef>
            </a:pPr>
            <a:r>
              <a:rPr dirty="0">
                <a:solidFill>
                  <a:srgbClr val="008ED3"/>
                </a:solidFill>
                <a:latin typeface="SimSun"/>
                <a:cs typeface="SimSun"/>
              </a:rPr>
              <a:t>停</a:t>
            </a:r>
            <a:r>
              <a:rPr spc="-5">
                <a:solidFill>
                  <a:srgbClr val="008ED3"/>
                </a:solidFill>
                <a:latin typeface="Calibri"/>
                <a:cs typeface="Calibri"/>
              </a:rPr>
              <a:t>A</a:t>
            </a:r>
            <a:r>
              <a:rPr>
                <a:solidFill>
                  <a:srgbClr val="008ED3"/>
                </a:solidFill>
                <a:latin typeface="Calibri"/>
                <a:cs typeface="Calibri"/>
              </a:rPr>
              <a:t>pp</a:t>
            </a:r>
            <a:r>
              <a:rPr spc="-5">
                <a:solidFill>
                  <a:srgbClr val="008ED3"/>
                </a:solidFill>
                <a:latin typeface="Calibri"/>
                <a:cs typeface="Calibri"/>
              </a:rPr>
              <a:t>1</a:t>
            </a:r>
            <a:r>
              <a:rPr spc="-5">
                <a:solidFill>
                  <a:srgbClr val="008ED3"/>
                </a:solidFill>
                <a:latin typeface="SimSun"/>
                <a:cs typeface="SimSun"/>
              </a:rPr>
              <a:t>主</a:t>
            </a:r>
            <a:r>
              <a:rPr lang="zh-CN" altLang="en-US" spc="400">
                <a:solidFill>
                  <a:srgbClr val="008ED3"/>
                </a:solidFill>
                <a:latin typeface="Segoe UI Symbol"/>
                <a:cs typeface="Segoe UI Symbol"/>
              </a:rPr>
              <a:t>机</a:t>
            </a:r>
            <a:endParaRPr>
              <a:latin typeface="Segoe UI Symbol"/>
              <a:cs typeface="Segoe UI Symbol"/>
            </a:endParaRPr>
          </a:p>
          <a:p>
            <a:pPr marL="12700">
              <a:spcBef>
                <a:spcPts val="340"/>
              </a:spcBef>
            </a:pPr>
            <a:r>
              <a:rPr spc="-10" dirty="0">
                <a:solidFill>
                  <a:srgbClr val="008ED3"/>
                </a:solidFill>
                <a:latin typeface="Calibri"/>
                <a:cs typeface="Calibri"/>
              </a:rPr>
              <a:t>Restful</a:t>
            </a:r>
            <a:r>
              <a:rPr spc="-20" dirty="0">
                <a:solidFill>
                  <a:srgbClr val="008ED3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8ED3"/>
                </a:solidFill>
                <a:latin typeface="Calibri"/>
                <a:cs typeface="Calibri"/>
              </a:rPr>
              <a:t>API</a:t>
            </a:r>
            <a:endParaRPr>
              <a:latin typeface="Calibri"/>
              <a:cs typeface="Calibri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38AECDC6-B261-48C2-87AB-AB92077CBD04}"/>
              </a:ext>
            </a:extLst>
          </p:cNvPr>
          <p:cNvSpPr/>
          <p:nvPr/>
        </p:nvSpPr>
        <p:spPr>
          <a:xfrm>
            <a:off x="7891298" y="2557146"/>
            <a:ext cx="287417" cy="24813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087FC9C5-E64C-4FDD-8FD3-EAC0EBBC9D85}"/>
              </a:ext>
            </a:extLst>
          </p:cNvPr>
          <p:cNvSpPr/>
          <p:nvPr/>
        </p:nvSpPr>
        <p:spPr>
          <a:xfrm>
            <a:off x="7942071" y="2647374"/>
            <a:ext cx="126364" cy="2332355"/>
          </a:xfrm>
          <a:custGeom>
            <a:avLst/>
            <a:gdLst/>
            <a:ahLst/>
            <a:cxnLst/>
            <a:rect l="l" t="t" r="r" b="b"/>
            <a:pathLst>
              <a:path w="126365" h="2332354">
                <a:moveTo>
                  <a:pt x="0" y="2332309"/>
                </a:moveTo>
                <a:lnTo>
                  <a:pt x="2721" y="2281881"/>
                </a:lnTo>
                <a:lnTo>
                  <a:pt x="5442" y="2231453"/>
                </a:lnTo>
                <a:lnTo>
                  <a:pt x="8164" y="2181025"/>
                </a:lnTo>
                <a:lnTo>
                  <a:pt x="10885" y="2130597"/>
                </a:lnTo>
                <a:lnTo>
                  <a:pt x="13606" y="2080170"/>
                </a:lnTo>
                <a:lnTo>
                  <a:pt x="16328" y="2029742"/>
                </a:lnTo>
                <a:lnTo>
                  <a:pt x="19049" y="1979314"/>
                </a:lnTo>
                <a:lnTo>
                  <a:pt x="21770" y="1928886"/>
                </a:lnTo>
                <a:lnTo>
                  <a:pt x="24492" y="1878459"/>
                </a:lnTo>
                <a:lnTo>
                  <a:pt x="27213" y="1828031"/>
                </a:lnTo>
                <a:lnTo>
                  <a:pt x="29934" y="1777603"/>
                </a:lnTo>
                <a:lnTo>
                  <a:pt x="32656" y="1727175"/>
                </a:lnTo>
                <a:lnTo>
                  <a:pt x="35377" y="1676748"/>
                </a:lnTo>
                <a:lnTo>
                  <a:pt x="38098" y="1626320"/>
                </a:lnTo>
                <a:lnTo>
                  <a:pt x="40820" y="1575892"/>
                </a:lnTo>
                <a:lnTo>
                  <a:pt x="43541" y="1525465"/>
                </a:lnTo>
                <a:lnTo>
                  <a:pt x="46262" y="1475037"/>
                </a:lnTo>
                <a:lnTo>
                  <a:pt x="48984" y="1424609"/>
                </a:lnTo>
                <a:lnTo>
                  <a:pt x="51705" y="1374181"/>
                </a:lnTo>
                <a:lnTo>
                  <a:pt x="54426" y="1323754"/>
                </a:lnTo>
                <a:lnTo>
                  <a:pt x="57148" y="1273326"/>
                </a:lnTo>
                <a:lnTo>
                  <a:pt x="59869" y="1222898"/>
                </a:lnTo>
                <a:lnTo>
                  <a:pt x="62590" y="1172471"/>
                </a:lnTo>
                <a:lnTo>
                  <a:pt x="65312" y="1122043"/>
                </a:lnTo>
                <a:lnTo>
                  <a:pt x="68033" y="1071615"/>
                </a:lnTo>
                <a:lnTo>
                  <a:pt x="70754" y="1021188"/>
                </a:lnTo>
                <a:lnTo>
                  <a:pt x="73476" y="970760"/>
                </a:lnTo>
                <a:lnTo>
                  <a:pt x="76197" y="920332"/>
                </a:lnTo>
                <a:lnTo>
                  <a:pt x="78918" y="869905"/>
                </a:lnTo>
                <a:lnTo>
                  <a:pt x="81640" y="819477"/>
                </a:lnTo>
                <a:lnTo>
                  <a:pt x="84361" y="769049"/>
                </a:lnTo>
                <a:lnTo>
                  <a:pt x="87082" y="718622"/>
                </a:lnTo>
                <a:lnTo>
                  <a:pt x="89804" y="668194"/>
                </a:lnTo>
                <a:lnTo>
                  <a:pt x="92525" y="617766"/>
                </a:lnTo>
                <a:lnTo>
                  <a:pt x="95246" y="567338"/>
                </a:lnTo>
                <a:lnTo>
                  <a:pt x="97968" y="516911"/>
                </a:lnTo>
                <a:lnTo>
                  <a:pt x="100689" y="466483"/>
                </a:lnTo>
                <a:lnTo>
                  <a:pt x="103410" y="416055"/>
                </a:lnTo>
                <a:lnTo>
                  <a:pt x="106132" y="365627"/>
                </a:lnTo>
                <a:lnTo>
                  <a:pt x="108853" y="315199"/>
                </a:lnTo>
                <a:lnTo>
                  <a:pt x="111574" y="264772"/>
                </a:lnTo>
                <a:lnTo>
                  <a:pt x="114296" y="214344"/>
                </a:lnTo>
                <a:lnTo>
                  <a:pt x="117017" y="163916"/>
                </a:lnTo>
                <a:lnTo>
                  <a:pt x="119738" y="113488"/>
                </a:lnTo>
                <a:lnTo>
                  <a:pt x="122460" y="63060"/>
                </a:lnTo>
                <a:lnTo>
                  <a:pt x="125181" y="12632"/>
                </a:lnTo>
                <a:lnTo>
                  <a:pt x="125863" y="0"/>
                </a:lnTo>
              </a:path>
            </a:pathLst>
          </a:custGeom>
          <a:ln w="25400">
            <a:solidFill>
              <a:srgbClr val="008ED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4841BB8A-C0DA-4E92-A785-AC634415E9D2}"/>
              </a:ext>
            </a:extLst>
          </p:cNvPr>
          <p:cNvSpPr/>
          <p:nvPr/>
        </p:nvSpPr>
        <p:spPr>
          <a:xfrm>
            <a:off x="7988652" y="2575928"/>
            <a:ext cx="151914" cy="15535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EB7E9AEB-FA92-4EBC-B262-9C61B2BF171F}"/>
              </a:ext>
            </a:extLst>
          </p:cNvPr>
          <p:cNvSpPr txBox="1"/>
          <p:nvPr/>
        </p:nvSpPr>
        <p:spPr>
          <a:xfrm>
            <a:off x="6654800" y="3263900"/>
            <a:ext cx="2134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8ED3"/>
                </a:solidFill>
                <a:latin typeface="SimSun"/>
                <a:cs typeface="SimSun"/>
              </a:rPr>
              <a:t>修改</a:t>
            </a:r>
            <a:r>
              <a:rPr spc="-5" dirty="0">
                <a:solidFill>
                  <a:srgbClr val="008ED3"/>
                </a:solidFill>
                <a:latin typeface="Calibri"/>
                <a:cs typeface="Calibri"/>
              </a:rPr>
              <a:t>App1</a:t>
            </a:r>
            <a:r>
              <a:rPr dirty="0">
                <a:solidFill>
                  <a:srgbClr val="008ED3"/>
                </a:solidFill>
                <a:latin typeface="SimSun"/>
                <a:cs typeface="SimSun"/>
              </a:rPr>
              <a:t>状态</a:t>
            </a:r>
            <a:r>
              <a:rPr spc="-5" dirty="0">
                <a:solidFill>
                  <a:srgbClr val="008ED3"/>
                </a:solidFill>
                <a:latin typeface="SimSun"/>
                <a:cs typeface="SimSun"/>
              </a:rPr>
              <a:t>为</a:t>
            </a:r>
            <a:r>
              <a:rPr spc="-20" dirty="0">
                <a:solidFill>
                  <a:srgbClr val="008ED3"/>
                </a:solidFill>
                <a:latin typeface="Calibri"/>
                <a:cs typeface="Calibri"/>
              </a:rPr>
              <a:t>STOP</a:t>
            </a:r>
            <a:endParaRPr>
              <a:latin typeface="Calibri"/>
              <a:cs typeface="Calibri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C31D33DF-1929-4EA2-9067-5AA5B09BD35A}"/>
              </a:ext>
            </a:extLst>
          </p:cNvPr>
          <p:cNvSpPr/>
          <p:nvPr/>
        </p:nvSpPr>
        <p:spPr>
          <a:xfrm>
            <a:off x="2801366" y="2542984"/>
            <a:ext cx="4755654" cy="161627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AF03FE31-1844-4E1A-BDE6-1D0D0C0D6226}"/>
              </a:ext>
            </a:extLst>
          </p:cNvPr>
          <p:cNvSpPr/>
          <p:nvPr/>
        </p:nvSpPr>
        <p:spPr>
          <a:xfrm>
            <a:off x="2911480" y="2573172"/>
            <a:ext cx="4603750" cy="1474470"/>
          </a:xfrm>
          <a:custGeom>
            <a:avLst/>
            <a:gdLst/>
            <a:ahLst/>
            <a:cxnLst/>
            <a:rect l="l" t="t" r="r" b="b"/>
            <a:pathLst>
              <a:path w="4603750" h="1474470">
                <a:moveTo>
                  <a:pt x="4603566" y="0"/>
                </a:moveTo>
                <a:lnTo>
                  <a:pt x="4555235" y="15476"/>
                </a:lnTo>
                <a:lnTo>
                  <a:pt x="4506903" y="30952"/>
                </a:lnTo>
                <a:lnTo>
                  <a:pt x="4458572" y="46428"/>
                </a:lnTo>
                <a:lnTo>
                  <a:pt x="4410241" y="61904"/>
                </a:lnTo>
                <a:lnTo>
                  <a:pt x="4361910" y="77380"/>
                </a:lnTo>
                <a:lnTo>
                  <a:pt x="4313578" y="92856"/>
                </a:lnTo>
                <a:lnTo>
                  <a:pt x="4265247" y="108332"/>
                </a:lnTo>
                <a:lnTo>
                  <a:pt x="4216916" y="123808"/>
                </a:lnTo>
                <a:lnTo>
                  <a:pt x="4168585" y="139284"/>
                </a:lnTo>
                <a:lnTo>
                  <a:pt x="4120253" y="154760"/>
                </a:lnTo>
                <a:lnTo>
                  <a:pt x="4071922" y="170236"/>
                </a:lnTo>
                <a:lnTo>
                  <a:pt x="4023591" y="185712"/>
                </a:lnTo>
                <a:lnTo>
                  <a:pt x="3975260" y="201188"/>
                </a:lnTo>
                <a:lnTo>
                  <a:pt x="3926928" y="216664"/>
                </a:lnTo>
                <a:lnTo>
                  <a:pt x="3878597" y="232140"/>
                </a:lnTo>
                <a:lnTo>
                  <a:pt x="3830266" y="247616"/>
                </a:lnTo>
                <a:lnTo>
                  <a:pt x="3781935" y="263092"/>
                </a:lnTo>
                <a:lnTo>
                  <a:pt x="3733603" y="278568"/>
                </a:lnTo>
                <a:lnTo>
                  <a:pt x="3685272" y="294044"/>
                </a:lnTo>
                <a:lnTo>
                  <a:pt x="3636941" y="309520"/>
                </a:lnTo>
                <a:lnTo>
                  <a:pt x="3588610" y="324996"/>
                </a:lnTo>
                <a:lnTo>
                  <a:pt x="3540278" y="340472"/>
                </a:lnTo>
                <a:lnTo>
                  <a:pt x="3491947" y="355948"/>
                </a:lnTo>
                <a:lnTo>
                  <a:pt x="3443616" y="371424"/>
                </a:lnTo>
                <a:lnTo>
                  <a:pt x="3395285" y="386900"/>
                </a:lnTo>
                <a:lnTo>
                  <a:pt x="3346953" y="402376"/>
                </a:lnTo>
                <a:lnTo>
                  <a:pt x="3298622" y="417852"/>
                </a:lnTo>
                <a:lnTo>
                  <a:pt x="3250291" y="433328"/>
                </a:lnTo>
                <a:lnTo>
                  <a:pt x="3201960" y="448804"/>
                </a:lnTo>
                <a:lnTo>
                  <a:pt x="3153628" y="464280"/>
                </a:lnTo>
                <a:lnTo>
                  <a:pt x="3105297" y="479756"/>
                </a:lnTo>
                <a:lnTo>
                  <a:pt x="3056966" y="495232"/>
                </a:lnTo>
                <a:lnTo>
                  <a:pt x="3008634" y="510708"/>
                </a:lnTo>
                <a:lnTo>
                  <a:pt x="2960303" y="526184"/>
                </a:lnTo>
                <a:lnTo>
                  <a:pt x="2911972" y="541660"/>
                </a:lnTo>
                <a:lnTo>
                  <a:pt x="2863641" y="557137"/>
                </a:lnTo>
                <a:lnTo>
                  <a:pt x="2815309" y="572613"/>
                </a:lnTo>
                <a:lnTo>
                  <a:pt x="2766978" y="588089"/>
                </a:lnTo>
                <a:lnTo>
                  <a:pt x="2718647" y="603565"/>
                </a:lnTo>
                <a:lnTo>
                  <a:pt x="2670316" y="619041"/>
                </a:lnTo>
                <a:lnTo>
                  <a:pt x="2621984" y="634517"/>
                </a:lnTo>
                <a:lnTo>
                  <a:pt x="2573653" y="649993"/>
                </a:lnTo>
                <a:lnTo>
                  <a:pt x="2525322" y="665469"/>
                </a:lnTo>
                <a:lnTo>
                  <a:pt x="2476990" y="680945"/>
                </a:lnTo>
                <a:lnTo>
                  <a:pt x="2428659" y="696421"/>
                </a:lnTo>
                <a:lnTo>
                  <a:pt x="2380328" y="711897"/>
                </a:lnTo>
                <a:lnTo>
                  <a:pt x="2331997" y="727373"/>
                </a:lnTo>
                <a:lnTo>
                  <a:pt x="2283665" y="742849"/>
                </a:lnTo>
                <a:lnTo>
                  <a:pt x="2235334" y="758325"/>
                </a:lnTo>
                <a:lnTo>
                  <a:pt x="2187003" y="773801"/>
                </a:lnTo>
                <a:lnTo>
                  <a:pt x="2138671" y="789277"/>
                </a:lnTo>
                <a:lnTo>
                  <a:pt x="2090340" y="804754"/>
                </a:lnTo>
                <a:lnTo>
                  <a:pt x="2042009" y="820230"/>
                </a:lnTo>
                <a:lnTo>
                  <a:pt x="1993677" y="835706"/>
                </a:lnTo>
                <a:lnTo>
                  <a:pt x="1945346" y="851182"/>
                </a:lnTo>
                <a:lnTo>
                  <a:pt x="1897015" y="866658"/>
                </a:lnTo>
                <a:lnTo>
                  <a:pt x="1848684" y="882134"/>
                </a:lnTo>
                <a:lnTo>
                  <a:pt x="1800352" y="897610"/>
                </a:lnTo>
                <a:lnTo>
                  <a:pt x="1752021" y="913086"/>
                </a:lnTo>
                <a:lnTo>
                  <a:pt x="1703690" y="928562"/>
                </a:lnTo>
                <a:lnTo>
                  <a:pt x="1655358" y="944038"/>
                </a:lnTo>
                <a:lnTo>
                  <a:pt x="1607027" y="959514"/>
                </a:lnTo>
                <a:lnTo>
                  <a:pt x="1558696" y="974991"/>
                </a:lnTo>
                <a:lnTo>
                  <a:pt x="1510364" y="990467"/>
                </a:lnTo>
                <a:lnTo>
                  <a:pt x="1462033" y="1005943"/>
                </a:lnTo>
                <a:lnTo>
                  <a:pt x="1413702" y="1021419"/>
                </a:lnTo>
                <a:lnTo>
                  <a:pt x="1365370" y="1036895"/>
                </a:lnTo>
                <a:lnTo>
                  <a:pt x="1317039" y="1052371"/>
                </a:lnTo>
                <a:lnTo>
                  <a:pt x="1268708" y="1067847"/>
                </a:lnTo>
                <a:lnTo>
                  <a:pt x="1220376" y="1083323"/>
                </a:lnTo>
                <a:lnTo>
                  <a:pt x="1172045" y="1098800"/>
                </a:lnTo>
                <a:lnTo>
                  <a:pt x="1123714" y="1114276"/>
                </a:lnTo>
                <a:lnTo>
                  <a:pt x="1075383" y="1129752"/>
                </a:lnTo>
                <a:lnTo>
                  <a:pt x="1027051" y="1145228"/>
                </a:lnTo>
                <a:lnTo>
                  <a:pt x="978720" y="1160704"/>
                </a:lnTo>
                <a:lnTo>
                  <a:pt x="930388" y="1176180"/>
                </a:lnTo>
                <a:lnTo>
                  <a:pt x="882057" y="1191656"/>
                </a:lnTo>
                <a:lnTo>
                  <a:pt x="833726" y="1207133"/>
                </a:lnTo>
                <a:lnTo>
                  <a:pt x="785394" y="1222609"/>
                </a:lnTo>
                <a:lnTo>
                  <a:pt x="737063" y="1238085"/>
                </a:lnTo>
                <a:lnTo>
                  <a:pt x="688732" y="1253561"/>
                </a:lnTo>
                <a:lnTo>
                  <a:pt x="640400" y="1269037"/>
                </a:lnTo>
                <a:lnTo>
                  <a:pt x="592069" y="1284513"/>
                </a:lnTo>
                <a:lnTo>
                  <a:pt x="543738" y="1299990"/>
                </a:lnTo>
                <a:lnTo>
                  <a:pt x="495406" y="1315466"/>
                </a:lnTo>
                <a:lnTo>
                  <a:pt x="447075" y="1330942"/>
                </a:lnTo>
                <a:lnTo>
                  <a:pt x="398744" y="1346418"/>
                </a:lnTo>
                <a:lnTo>
                  <a:pt x="350412" y="1361894"/>
                </a:lnTo>
                <a:lnTo>
                  <a:pt x="302081" y="1377370"/>
                </a:lnTo>
                <a:lnTo>
                  <a:pt x="253749" y="1392847"/>
                </a:lnTo>
                <a:lnTo>
                  <a:pt x="205418" y="1408323"/>
                </a:lnTo>
                <a:lnTo>
                  <a:pt x="157087" y="1423799"/>
                </a:lnTo>
                <a:lnTo>
                  <a:pt x="108755" y="1439275"/>
                </a:lnTo>
                <a:lnTo>
                  <a:pt x="60424" y="1454751"/>
                </a:lnTo>
                <a:lnTo>
                  <a:pt x="12093" y="1470228"/>
                </a:lnTo>
                <a:lnTo>
                  <a:pt x="0" y="1474089"/>
                </a:lnTo>
              </a:path>
            </a:pathLst>
          </a:custGeom>
          <a:ln w="25400">
            <a:solidFill>
              <a:srgbClr val="008ED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D0EA97D0-CCD6-40F8-806E-92820C6E7549}"/>
              </a:ext>
            </a:extLst>
          </p:cNvPr>
          <p:cNvSpPr/>
          <p:nvPr/>
        </p:nvSpPr>
        <p:spPr>
          <a:xfrm>
            <a:off x="2843339" y="3954425"/>
            <a:ext cx="163748" cy="1464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03EA3C18-DF97-4946-8290-8CCF6CA77AAB}"/>
              </a:ext>
            </a:extLst>
          </p:cNvPr>
          <p:cNvSpPr txBox="1"/>
          <p:nvPr/>
        </p:nvSpPr>
        <p:spPr>
          <a:xfrm>
            <a:off x="3022600" y="4305301"/>
            <a:ext cx="1428750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just">
              <a:lnSpc>
                <a:spcPts val="2100"/>
              </a:lnSpc>
              <a:spcBef>
                <a:spcPts val="219"/>
              </a:spcBef>
            </a:pPr>
            <a:r>
              <a:rPr dirty="0">
                <a:solidFill>
                  <a:srgbClr val="008ED3"/>
                </a:solidFill>
                <a:latin typeface="SimSun"/>
                <a:cs typeface="SimSun"/>
              </a:rPr>
              <a:t>获取变更通知 断开链接停止 向</a:t>
            </a:r>
            <a:r>
              <a:rPr spc="-5" dirty="0">
                <a:solidFill>
                  <a:srgbClr val="008ED3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pp</a:t>
            </a:r>
            <a:r>
              <a:rPr spc="-5" dirty="0">
                <a:solidFill>
                  <a:srgbClr val="008ED3"/>
                </a:solidFill>
                <a:latin typeface="Calibri"/>
                <a:cs typeface="Calibri"/>
              </a:rPr>
              <a:t>1</a:t>
            </a:r>
            <a:r>
              <a:rPr dirty="0">
                <a:solidFill>
                  <a:srgbClr val="008ED3"/>
                </a:solidFill>
                <a:latin typeface="SimSun"/>
                <a:cs typeface="SimSun"/>
              </a:rPr>
              <a:t>送消息</a:t>
            </a:r>
            <a:endParaRPr>
              <a:latin typeface="SimSun"/>
              <a:cs typeface="SimSun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E533E033-F41B-4222-9908-D9DD15EBE686}"/>
              </a:ext>
            </a:extLst>
          </p:cNvPr>
          <p:cNvSpPr/>
          <p:nvPr/>
        </p:nvSpPr>
        <p:spPr>
          <a:xfrm>
            <a:off x="4585780" y="4428262"/>
            <a:ext cx="1439545" cy="358775"/>
          </a:xfrm>
          <a:custGeom>
            <a:avLst/>
            <a:gdLst/>
            <a:ahLst/>
            <a:cxnLst/>
            <a:rect l="l" t="t" r="r" b="b"/>
            <a:pathLst>
              <a:path w="1439545" h="358775">
                <a:moveTo>
                  <a:pt x="0" y="0"/>
                </a:moveTo>
                <a:lnTo>
                  <a:pt x="1439329" y="0"/>
                </a:lnTo>
                <a:lnTo>
                  <a:pt x="1439329" y="358640"/>
                </a:lnTo>
                <a:lnTo>
                  <a:pt x="0" y="35864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229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EEFD9684-8FB7-4A43-A57E-8F1B7EAA7AAE}"/>
              </a:ext>
            </a:extLst>
          </p:cNvPr>
          <p:cNvSpPr txBox="1"/>
          <p:nvPr/>
        </p:nvSpPr>
        <p:spPr>
          <a:xfrm>
            <a:off x="4622801" y="4419600"/>
            <a:ext cx="1232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ZS</a:t>
            </a:r>
            <a:r>
              <a:rPr spc="-5" dirty="0">
                <a:solidFill>
                  <a:srgbClr val="008ED3"/>
                </a:solidFill>
                <a:latin typeface="Calibri"/>
                <a:cs typeface="Calibri"/>
              </a:rPr>
              <a:t>m</a:t>
            </a: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a</a:t>
            </a:r>
            <a:r>
              <a:rPr spc="-5" dirty="0">
                <a:solidFill>
                  <a:srgbClr val="008ED3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t</a:t>
            </a:r>
            <a:r>
              <a:rPr spc="-5" dirty="0">
                <a:solidFill>
                  <a:srgbClr val="008ED3"/>
                </a:solidFill>
                <a:latin typeface="Calibri"/>
                <a:cs typeface="Calibri"/>
              </a:rPr>
              <a:t>A</a:t>
            </a:r>
            <a:r>
              <a:rPr spc="-15" dirty="0">
                <a:solidFill>
                  <a:srgbClr val="008ED3"/>
                </a:solidFill>
                <a:latin typeface="Calibri"/>
                <a:cs typeface="Calibri"/>
              </a:rPr>
              <a:t>g</a:t>
            </a: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e</a:t>
            </a:r>
            <a:r>
              <a:rPr spc="-20" dirty="0">
                <a:solidFill>
                  <a:srgbClr val="008ED3"/>
                </a:solidFill>
                <a:latin typeface="Calibri"/>
                <a:cs typeface="Calibri"/>
              </a:rPr>
              <a:t>n</a:t>
            </a: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t</a:t>
            </a:r>
            <a:endParaRPr>
              <a:latin typeface="Calibri"/>
              <a:cs typeface="Calibri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F097C62E-B1CF-4CDE-A20D-F037571BC430}"/>
              </a:ext>
            </a:extLst>
          </p:cNvPr>
          <p:cNvSpPr/>
          <p:nvPr/>
        </p:nvSpPr>
        <p:spPr>
          <a:xfrm>
            <a:off x="5500002" y="2547912"/>
            <a:ext cx="2396947" cy="193567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60510806-38AF-4DD7-B6A8-EF4F1D350331}"/>
              </a:ext>
            </a:extLst>
          </p:cNvPr>
          <p:cNvSpPr/>
          <p:nvPr/>
        </p:nvSpPr>
        <p:spPr>
          <a:xfrm>
            <a:off x="5601947" y="2575929"/>
            <a:ext cx="2249170" cy="1795145"/>
          </a:xfrm>
          <a:custGeom>
            <a:avLst/>
            <a:gdLst/>
            <a:ahLst/>
            <a:cxnLst/>
            <a:rect l="l" t="t" r="r" b="b"/>
            <a:pathLst>
              <a:path w="2249170" h="1795145">
                <a:moveTo>
                  <a:pt x="2248976" y="0"/>
                </a:moveTo>
                <a:lnTo>
                  <a:pt x="2208993" y="31911"/>
                </a:lnTo>
                <a:lnTo>
                  <a:pt x="2169011" y="63823"/>
                </a:lnTo>
                <a:lnTo>
                  <a:pt x="2129028" y="95735"/>
                </a:lnTo>
                <a:lnTo>
                  <a:pt x="2089045" y="127646"/>
                </a:lnTo>
                <a:lnTo>
                  <a:pt x="2049063" y="159558"/>
                </a:lnTo>
                <a:lnTo>
                  <a:pt x="2009080" y="191470"/>
                </a:lnTo>
                <a:lnTo>
                  <a:pt x="1969098" y="223381"/>
                </a:lnTo>
                <a:lnTo>
                  <a:pt x="1929115" y="255293"/>
                </a:lnTo>
                <a:lnTo>
                  <a:pt x="1889132" y="287205"/>
                </a:lnTo>
                <a:lnTo>
                  <a:pt x="1849150" y="319116"/>
                </a:lnTo>
                <a:lnTo>
                  <a:pt x="1809167" y="351028"/>
                </a:lnTo>
                <a:lnTo>
                  <a:pt x="1769185" y="382939"/>
                </a:lnTo>
                <a:lnTo>
                  <a:pt x="1729202" y="414851"/>
                </a:lnTo>
                <a:lnTo>
                  <a:pt x="1689219" y="446763"/>
                </a:lnTo>
                <a:lnTo>
                  <a:pt x="1649237" y="478674"/>
                </a:lnTo>
                <a:lnTo>
                  <a:pt x="1609254" y="510586"/>
                </a:lnTo>
                <a:lnTo>
                  <a:pt x="1569271" y="542498"/>
                </a:lnTo>
                <a:lnTo>
                  <a:pt x="1529289" y="574409"/>
                </a:lnTo>
                <a:lnTo>
                  <a:pt x="1489306" y="606321"/>
                </a:lnTo>
                <a:lnTo>
                  <a:pt x="1449323" y="638233"/>
                </a:lnTo>
                <a:lnTo>
                  <a:pt x="1409341" y="670144"/>
                </a:lnTo>
                <a:lnTo>
                  <a:pt x="1369358" y="702056"/>
                </a:lnTo>
                <a:lnTo>
                  <a:pt x="1329375" y="733968"/>
                </a:lnTo>
                <a:lnTo>
                  <a:pt x="1289393" y="765879"/>
                </a:lnTo>
                <a:lnTo>
                  <a:pt x="1249410" y="797791"/>
                </a:lnTo>
                <a:lnTo>
                  <a:pt x="1209427" y="829703"/>
                </a:lnTo>
                <a:lnTo>
                  <a:pt x="1169445" y="861614"/>
                </a:lnTo>
                <a:lnTo>
                  <a:pt x="1129462" y="893526"/>
                </a:lnTo>
                <a:lnTo>
                  <a:pt x="1089479" y="925438"/>
                </a:lnTo>
                <a:lnTo>
                  <a:pt x="1049497" y="957349"/>
                </a:lnTo>
                <a:lnTo>
                  <a:pt x="1009514" y="989261"/>
                </a:lnTo>
                <a:lnTo>
                  <a:pt x="969531" y="1021173"/>
                </a:lnTo>
                <a:lnTo>
                  <a:pt x="929548" y="1053085"/>
                </a:lnTo>
                <a:lnTo>
                  <a:pt x="889566" y="1084996"/>
                </a:lnTo>
                <a:lnTo>
                  <a:pt x="849583" y="1116908"/>
                </a:lnTo>
                <a:lnTo>
                  <a:pt x="809600" y="1148820"/>
                </a:lnTo>
                <a:lnTo>
                  <a:pt x="769618" y="1180731"/>
                </a:lnTo>
                <a:lnTo>
                  <a:pt x="729635" y="1212643"/>
                </a:lnTo>
                <a:lnTo>
                  <a:pt x="689652" y="1244555"/>
                </a:lnTo>
                <a:lnTo>
                  <a:pt x="649669" y="1276466"/>
                </a:lnTo>
                <a:lnTo>
                  <a:pt x="609687" y="1308378"/>
                </a:lnTo>
                <a:lnTo>
                  <a:pt x="569704" y="1340290"/>
                </a:lnTo>
                <a:lnTo>
                  <a:pt x="529721" y="1372202"/>
                </a:lnTo>
                <a:lnTo>
                  <a:pt x="489739" y="1404113"/>
                </a:lnTo>
                <a:lnTo>
                  <a:pt x="449756" y="1436025"/>
                </a:lnTo>
                <a:lnTo>
                  <a:pt x="409773" y="1467937"/>
                </a:lnTo>
                <a:lnTo>
                  <a:pt x="369790" y="1499849"/>
                </a:lnTo>
                <a:lnTo>
                  <a:pt x="329808" y="1531760"/>
                </a:lnTo>
                <a:lnTo>
                  <a:pt x="289825" y="1563672"/>
                </a:lnTo>
                <a:lnTo>
                  <a:pt x="249842" y="1595584"/>
                </a:lnTo>
                <a:lnTo>
                  <a:pt x="209859" y="1627496"/>
                </a:lnTo>
                <a:lnTo>
                  <a:pt x="169877" y="1659407"/>
                </a:lnTo>
                <a:lnTo>
                  <a:pt x="129894" y="1691319"/>
                </a:lnTo>
                <a:lnTo>
                  <a:pt x="89911" y="1723231"/>
                </a:lnTo>
                <a:lnTo>
                  <a:pt x="49928" y="1755143"/>
                </a:lnTo>
                <a:lnTo>
                  <a:pt x="9946" y="1787055"/>
                </a:lnTo>
                <a:lnTo>
                  <a:pt x="0" y="1794992"/>
                </a:lnTo>
              </a:path>
            </a:pathLst>
          </a:custGeom>
          <a:ln w="25400">
            <a:solidFill>
              <a:srgbClr val="008ED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BE69CC25-29A1-4E2C-823F-503A87DB3E29}"/>
              </a:ext>
            </a:extLst>
          </p:cNvPr>
          <p:cNvSpPr/>
          <p:nvPr/>
        </p:nvSpPr>
        <p:spPr>
          <a:xfrm>
            <a:off x="5546026" y="4267800"/>
            <a:ext cx="159600" cy="14776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2FB2CF33-8D19-4A4D-B406-BDE65DC3C221}"/>
              </a:ext>
            </a:extLst>
          </p:cNvPr>
          <p:cNvSpPr txBox="1"/>
          <p:nvPr/>
        </p:nvSpPr>
        <p:spPr>
          <a:xfrm>
            <a:off x="6019800" y="4191001"/>
            <a:ext cx="1397000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just">
              <a:lnSpc>
                <a:spcPts val="2100"/>
              </a:lnSpc>
              <a:spcBef>
                <a:spcPts val="219"/>
              </a:spcBef>
            </a:pPr>
            <a:r>
              <a:rPr dirty="0">
                <a:solidFill>
                  <a:srgbClr val="008ED3"/>
                </a:solidFill>
                <a:latin typeface="SimSun"/>
                <a:cs typeface="SimSun"/>
              </a:rPr>
              <a:t>获取变更通知 等待消息队列 处理完毕退出</a:t>
            </a:r>
            <a:endParaRPr>
              <a:latin typeface="SimSun"/>
              <a:cs typeface="SimSun"/>
            </a:endParaRP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66546B70-CCF1-4A0A-83E7-47D77C27D9E8}"/>
              </a:ext>
            </a:extLst>
          </p:cNvPr>
          <p:cNvSpPr txBox="1"/>
          <p:nvPr/>
        </p:nvSpPr>
        <p:spPr>
          <a:xfrm>
            <a:off x="5372100" y="3263900"/>
            <a:ext cx="514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008ED3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008ED3"/>
                </a:solidFill>
                <a:latin typeface="Calibri"/>
                <a:cs typeface="Calibri"/>
              </a:rPr>
              <a:t>pp1</a:t>
            </a:r>
            <a:endParaRPr>
              <a:latin typeface="Calibri"/>
              <a:cs typeface="Calibri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B938E277-91C7-456B-AB04-D7178C9D4B38}"/>
              </a:ext>
            </a:extLst>
          </p:cNvPr>
          <p:cNvSpPr/>
          <p:nvPr/>
        </p:nvSpPr>
        <p:spPr>
          <a:xfrm>
            <a:off x="2482012" y="2248746"/>
            <a:ext cx="2480881" cy="12090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E0C9ECF7-B1FB-4E7C-89A2-EC4C89E4F49C}"/>
              </a:ext>
            </a:extLst>
          </p:cNvPr>
          <p:cNvSpPr/>
          <p:nvPr/>
        </p:nvSpPr>
        <p:spPr>
          <a:xfrm>
            <a:off x="2591639" y="2279548"/>
            <a:ext cx="2333625" cy="1045844"/>
          </a:xfrm>
          <a:custGeom>
            <a:avLst/>
            <a:gdLst/>
            <a:ahLst/>
            <a:cxnLst/>
            <a:rect l="l" t="t" r="r" b="b"/>
            <a:pathLst>
              <a:path w="2333625" h="1045845">
                <a:moveTo>
                  <a:pt x="2333155" y="0"/>
                </a:moveTo>
                <a:lnTo>
                  <a:pt x="2273060" y="862"/>
                </a:lnTo>
                <a:lnTo>
                  <a:pt x="2213098" y="3411"/>
                </a:lnTo>
                <a:lnTo>
                  <a:pt x="2153404" y="7588"/>
                </a:lnTo>
                <a:lnTo>
                  <a:pt x="2094111" y="13335"/>
                </a:lnTo>
                <a:lnTo>
                  <a:pt x="2035352" y="20594"/>
                </a:lnTo>
                <a:lnTo>
                  <a:pt x="1977261" y="29306"/>
                </a:lnTo>
                <a:lnTo>
                  <a:pt x="1919971" y="39414"/>
                </a:lnTo>
                <a:lnTo>
                  <a:pt x="1863617" y="50860"/>
                </a:lnTo>
                <a:lnTo>
                  <a:pt x="1808331" y="63585"/>
                </a:lnTo>
                <a:lnTo>
                  <a:pt x="1754248" y="77530"/>
                </a:lnTo>
                <a:lnTo>
                  <a:pt x="1701501" y="92639"/>
                </a:lnTo>
                <a:lnTo>
                  <a:pt x="1650223" y="108853"/>
                </a:lnTo>
                <a:lnTo>
                  <a:pt x="1600549" y="126113"/>
                </a:lnTo>
                <a:lnTo>
                  <a:pt x="1552611" y="144362"/>
                </a:lnTo>
                <a:lnTo>
                  <a:pt x="1506543" y="163541"/>
                </a:lnTo>
                <a:lnTo>
                  <a:pt x="1462480" y="183593"/>
                </a:lnTo>
                <a:lnTo>
                  <a:pt x="1420554" y="204458"/>
                </a:lnTo>
                <a:lnTo>
                  <a:pt x="1380899" y="226080"/>
                </a:lnTo>
                <a:lnTo>
                  <a:pt x="1343648" y="248399"/>
                </a:lnTo>
                <a:lnTo>
                  <a:pt x="1308936" y="271358"/>
                </a:lnTo>
                <a:lnTo>
                  <a:pt x="1276896" y="294898"/>
                </a:lnTo>
                <a:lnTo>
                  <a:pt x="1221365" y="343491"/>
                </a:lnTo>
                <a:lnTo>
                  <a:pt x="1178126" y="393711"/>
                </a:lnTo>
                <a:lnTo>
                  <a:pt x="1148245" y="445095"/>
                </a:lnTo>
                <a:lnTo>
                  <a:pt x="1132793" y="497176"/>
                </a:lnTo>
                <a:lnTo>
                  <a:pt x="1130811" y="523333"/>
                </a:lnTo>
                <a:lnTo>
                  <a:pt x="1128745" y="550049"/>
                </a:lnTo>
                <a:lnTo>
                  <a:pt x="1112638" y="603231"/>
                </a:lnTo>
                <a:lnTo>
                  <a:pt x="1081516" y="655670"/>
                </a:lnTo>
                <a:lnTo>
                  <a:pt x="1036518" y="706870"/>
                </a:lnTo>
                <a:lnTo>
                  <a:pt x="978782" y="756335"/>
                </a:lnTo>
                <a:lnTo>
                  <a:pt x="945493" y="780262"/>
                </a:lnTo>
                <a:lnTo>
                  <a:pt x="909447" y="803569"/>
                </a:lnTo>
                <a:lnTo>
                  <a:pt x="870786" y="826196"/>
                </a:lnTo>
                <a:lnTo>
                  <a:pt x="829652" y="848078"/>
                </a:lnTo>
                <a:lnTo>
                  <a:pt x="786187" y="869156"/>
                </a:lnTo>
                <a:lnTo>
                  <a:pt x="740534" y="889366"/>
                </a:lnTo>
                <a:lnTo>
                  <a:pt x="692836" y="908646"/>
                </a:lnTo>
                <a:lnTo>
                  <a:pt x="643234" y="926936"/>
                </a:lnTo>
                <a:lnTo>
                  <a:pt x="591871" y="944172"/>
                </a:lnTo>
                <a:lnTo>
                  <a:pt x="538890" y="960293"/>
                </a:lnTo>
                <a:lnTo>
                  <a:pt x="484432" y="975237"/>
                </a:lnTo>
                <a:lnTo>
                  <a:pt x="428640" y="988942"/>
                </a:lnTo>
                <a:lnTo>
                  <a:pt x="371656" y="1001346"/>
                </a:lnTo>
                <a:lnTo>
                  <a:pt x="313623" y="1012387"/>
                </a:lnTo>
                <a:lnTo>
                  <a:pt x="254683" y="1022003"/>
                </a:lnTo>
                <a:lnTo>
                  <a:pt x="194978" y="1030133"/>
                </a:lnTo>
                <a:lnTo>
                  <a:pt x="134651" y="1036713"/>
                </a:lnTo>
                <a:lnTo>
                  <a:pt x="73844" y="1041683"/>
                </a:lnTo>
                <a:lnTo>
                  <a:pt x="12700" y="1044980"/>
                </a:lnTo>
                <a:lnTo>
                  <a:pt x="0" y="1045234"/>
                </a:lnTo>
              </a:path>
            </a:pathLst>
          </a:custGeom>
          <a:ln w="25400">
            <a:solidFill>
              <a:srgbClr val="8DC6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D0CB6739-1A84-496B-B7B4-60327C949AE1}"/>
              </a:ext>
            </a:extLst>
          </p:cNvPr>
          <p:cNvSpPr/>
          <p:nvPr/>
        </p:nvSpPr>
        <p:spPr>
          <a:xfrm>
            <a:off x="2520107" y="3247498"/>
            <a:ext cx="153467" cy="15209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D3DA3F5E-3736-46B5-8920-1B8D65D6169C}"/>
              </a:ext>
            </a:extLst>
          </p:cNvPr>
          <p:cNvSpPr/>
          <p:nvPr/>
        </p:nvSpPr>
        <p:spPr>
          <a:xfrm>
            <a:off x="2481999" y="3523616"/>
            <a:ext cx="2480894" cy="6012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41C71EC1-CCDE-4EC1-B58A-45066BCDB68F}"/>
              </a:ext>
            </a:extLst>
          </p:cNvPr>
          <p:cNvSpPr/>
          <p:nvPr/>
        </p:nvSpPr>
        <p:spPr>
          <a:xfrm>
            <a:off x="2591651" y="3617383"/>
            <a:ext cx="2333625" cy="436880"/>
          </a:xfrm>
          <a:custGeom>
            <a:avLst/>
            <a:gdLst/>
            <a:ahLst/>
            <a:cxnLst/>
            <a:rect l="l" t="t" r="r" b="b"/>
            <a:pathLst>
              <a:path w="2333625" h="436879">
                <a:moveTo>
                  <a:pt x="2333142" y="436698"/>
                </a:moveTo>
                <a:lnTo>
                  <a:pt x="2263810" y="436219"/>
                </a:lnTo>
                <a:lnTo>
                  <a:pt x="2194683" y="434807"/>
                </a:lnTo>
                <a:lnTo>
                  <a:pt x="2125967" y="432499"/>
                </a:lnTo>
                <a:lnTo>
                  <a:pt x="2057866" y="429333"/>
                </a:lnTo>
                <a:lnTo>
                  <a:pt x="1990587" y="425346"/>
                </a:lnTo>
                <a:lnTo>
                  <a:pt x="1924333" y="420575"/>
                </a:lnTo>
                <a:lnTo>
                  <a:pt x="1859311" y="415058"/>
                </a:lnTo>
                <a:lnTo>
                  <a:pt x="1795725" y="408832"/>
                </a:lnTo>
                <a:lnTo>
                  <a:pt x="1733782" y="401934"/>
                </a:lnTo>
                <a:lnTo>
                  <a:pt x="1673685" y="394401"/>
                </a:lnTo>
                <a:lnTo>
                  <a:pt x="1615640" y="386272"/>
                </a:lnTo>
                <a:lnTo>
                  <a:pt x="1559853" y="377582"/>
                </a:lnTo>
                <a:lnTo>
                  <a:pt x="1506529" y="368370"/>
                </a:lnTo>
                <a:lnTo>
                  <a:pt x="1455873" y="358673"/>
                </a:lnTo>
                <a:lnTo>
                  <a:pt x="1408089" y="348528"/>
                </a:lnTo>
                <a:lnTo>
                  <a:pt x="1363384" y="337973"/>
                </a:lnTo>
                <a:lnTo>
                  <a:pt x="1321963" y="327044"/>
                </a:lnTo>
                <a:lnTo>
                  <a:pt x="1284031" y="315779"/>
                </a:lnTo>
                <a:lnTo>
                  <a:pt x="1219453" y="292391"/>
                </a:lnTo>
                <a:lnTo>
                  <a:pt x="1171294" y="268108"/>
                </a:lnTo>
                <a:lnTo>
                  <a:pt x="1141194" y="243228"/>
                </a:lnTo>
                <a:lnTo>
                  <a:pt x="1130796" y="218048"/>
                </a:lnTo>
                <a:lnTo>
                  <a:pt x="1127989" y="205029"/>
                </a:lnTo>
                <a:lnTo>
                  <a:pt x="1087684" y="166380"/>
                </a:lnTo>
                <a:lnTo>
                  <a:pt x="1036505" y="141368"/>
                </a:lnTo>
                <a:lnTo>
                  <a:pt x="967990" y="117343"/>
                </a:lnTo>
                <a:lnTo>
                  <a:pt x="927796" y="105803"/>
                </a:lnTo>
                <a:lnTo>
                  <a:pt x="883945" y="94633"/>
                </a:lnTo>
                <a:lnTo>
                  <a:pt x="836664" y="83873"/>
                </a:lnTo>
                <a:lnTo>
                  <a:pt x="786179" y="73566"/>
                </a:lnTo>
                <a:lnTo>
                  <a:pt x="732716" y="63752"/>
                </a:lnTo>
                <a:lnTo>
                  <a:pt x="676501" y="54473"/>
                </a:lnTo>
                <a:lnTo>
                  <a:pt x="617759" y="45768"/>
                </a:lnTo>
                <a:lnTo>
                  <a:pt x="556717" y="37681"/>
                </a:lnTo>
                <a:lnTo>
                  <a:pt x="493602" y="30251"/>
                </a:lnTo>
                <a:lnTo>
                  <a:pt x="428638" y="23519"/>
                </a:lnTo>
                <a:lnTo>
                  <a:pt x="362051" y="17528"/>
                </a:lnTo>
                <a:lnTo>
                  <a:pt x="294069" y="12317"/>
                </a:lnTo>
                <a:lnTo>
                  <a:pt x="224917" y="7929"/>
                </a:lnTo>
                <a:lnTo>
                  <a:pt x="154820" y="4403"/>
                </a:lnTo>
                <a:lnTo>
                  <a:pt x="84006" y="1782"/>
                </a:lnTo>
                <a:lnTo>
                  <a:pt x="12700" y="106"/>
                </a:lnTo>
                <a:lnTo>
                  <a:pt x="0" y="0"/>
                </a:lnTo>
              </a:path>
            </a:pathLst>
          </a:custGeom>
          <a:ln w="25399">
            <a:solidFill>
              <a:srgbClr val="8DC6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0951AC40-C821-42A0-B9FB-71BD69B42CF1}"/>
              </a:ext>
            </a:extLst>
          </p:cNvPr>
          <p:cNvSpPr/>
          <p:nvPr/>
        </p:nvSpPr>
        <p:spPr>
          <a:xfrm>
            <a:off x="2520106" y="3541836"/>
            <a:ext cx="152776" cy="15212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644A31EC-2083-4C6B-A3D7-02A0B67AB877}"/>
              </a:ext>
            </a:extLst>
          </p:cNvPr>
          <p:cNvSpPr/>
          <p:nvPr/>
        </p:nvSpPr>
        <p:spPr>
          <a:xfrm>
            <a:off x="7658100" y="5359400"/>
            <a:ext cx="596900" cy="863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3309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A9309E-D4CA-468C-8BAE-3A93FBAC33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系统管理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B7804-F1FD-4F1F-A435-9864F53FAB6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574B"/>
                </a:solidFill>
              </a:rPr>
              <a:t>实现系统的自主管理及外部对系统的管理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574B"/>
                </a:solidFill>
              </a:rPr>
              <a:t>自主管理提供了动态扩缩容、节点过载保护、故障节点重启等能力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574B"/>
                </a:solidFill>
              </a:rPr>
              <a:t>外部管理通过 </a:t>
            </a:r>
            <a:r>
              <a:rPr lang="en-US" altLang="zh-CN" sz="2400">
                <a:solidFill>
                  <a:srgbClr val="00574B"/>
                </a:solidFill>
              </a:rPr>
              <a:t>RESTful</a:t>
            </a:r>
            <a:r>
              <a:rPr lang="zh-CN" altLang="en-US" sz="2400">
                <a:solidFill>
                  <a:srgbClr val="00574B"/>
                </a:solidFill>
              </a:rPr>
              <a:t>接囗，提供了外部对系统进行各种操作的能力（如：优雅关停节点、开关日志、单号码日志跟踪、容器测试等等）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solidFill>
                <a:srgbClr val="00574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422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7">
            <a:extLst>
              <a:ext uri="{FF2B5EF4-FFF2-40B4-BE49-F238E27FC236}">
                <a16:creationId xmlns:a16="http://schemas.microsoft.com/office/drawing/2014/main" id="{54511EE3-1BF3-4D41-AEC7-E065F6B67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后台开发是什么</a:t>
            </a:r>
          </a:p>
        </p:txBody>
      </p:sp>
      <p:sp>
        <p:nvSpPr>
          <p:cNvPr id="5" name="object 19">
            <a:extLst>
              <a:ext uri="{FF2B5EF4-FFF2-40B4-BE49-F238E27FC236}">
                <a16:creationId xmlns:a16="http://schemas.microsoft.com/office/drawing/2014/main" id="{4F0B595B-B844-418C-AFF9-72E66F2E6428}"/>
              </a:ext>
            </a:extLst>
          </p:cNvPr>
          <p:cNvSpPr txBox="1"/>
          <p:nvPr/>
        </p:nvSpPr>
        <p:spPr>
          <a:xfrm>
            <a:off x="2225066" y="2506866"/>
            <a:ext cx="2489200" cy="298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9400" spc="10700">
                <a:solidFill>
                  <a:srgbClr val="00A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ymbol"/>
              </a:rPr>
              <a:t>?</a:t>
            </a:r>
            <a:endParaRPr sz="19400">
              <a:latin typeface="微软雅黑" panose="020B0503020204020204" pitchFamily="34" charset="-122"/>
              <a:ea typeface="微软雅黑" panose="020B0503020204020204" pitchFamily="34" charset="-122"/>
              <a:cs typeface="Segoe UI Symbol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B8DD853-4384-4BDA-A8F4-74BFAD9214D7}"/>
              </a:ext>
            </a:extLst>
          </p:cNvPr>
          <p:cNvSpPr/>
          <p:nvPr/>
        </p:nvSpPr>
        <p:spPr>
          <a:xfrm>
            <a:off x="5552060" y="1012826"/>
            <a:ext cx="6639938" cy="5845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C44C564-F59C-4948-942C-261443A4DC72}"/>
              </a:ext>
            </a:extLst>
          </p:cNvPr>
          <p:cNvSpPr/>
          <p:nvPr/>
        </p:nvSpPr>
        <p:spPr>
          <a:xfrm>
            <a:off x="5552060" y="1012824"/>
            <a:ext cx="6639935" cy="45719"/>
          </a:xfrm>
          <a:custGeom>
            <a:avLst/>
            <a:gdLst/>
            <a:ahLst/>
            <a:cxnLst/>
            <a:rect l="l" t="t" r="r" b="b"/>
            <a:pathLst>
              <a:path w="5116195">
                <a:moveTo>
                  <a:pt x="0" y="0"/>
                </a:moveTo>
                <a:lnTo>
                  <a:pt x="5115940" y="0"/>
                </a:lnTo>
              </a:path>
            </a:pathLst>
          </a:custGeom>
          <a:ln w="254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30093B2-6B87-4B41-A094-0ECD5A5353EC}"/>
              </a:ext>
            </a:extLst>
          </p:cNvPr>
          <p:cNvSpPr/>
          <p:nvPr/>
        </p:nvSpPr>
        <p:spPr>
          <a:xfrm>
            <a:off x="5552059" y="1012826"/>
            <a:ext cx="0" cy="5845175"/>
          </a:xfrm>
          <a:custGeom>
            <a:avLst/>
            <a:gdLst/>
            <a:ahLst/>
            <a:cxnLst/>
            <a:rect l="l" t="t" r="r" b="b"/>
            <a:pathLst>
              <a:path h="5845175">
                <a:moveTo>
                  <a:pt x="0" y="584517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2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DCBD713-1F02-43BB-AD17-2F42A71401FF}"/>
              </a:ext>
            </a:extLst>
          </p:cNvPr>
          <p:cNvSpPr/>
          <p:nvPr/>
        </p:nvSpPr>
        <p:spPr>
          <a:xfrm>
            <a:off x="7841677" y="1430338"/>
            <a:ext cx="3013075" cy="5010150"/>
          </a:xfrm>
          <a:custGeom>
            <a:avLst/>
            <a:gdLst/>
            <a:ahLst/>
            <a:cxnLst/>
            <a:rect l="l" t="t" r="r" b="b"/>
            <a:pathLst>
              <a:path w="3013075" h="5010150">
                <a:moveTo>
                  <a:pt x="0" y="0"/>
                </a:moveTo>
                <a:lnTo>
                  <a:pt x="3012871" y="0"/>
                </a:lnTo>
                <a:lnTo>
                  <a:pt x="3012871" y="5009705"/>
                </a:lnTo>
                <a:lnTo>
                  <a:pt x="0" y="500970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9B5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1BA0F04B-538E-41B1-B7B4-8A11408BFD8A}"/>
              </a:ext>
            </a:extLst>
          </p:cNvPr>
          <p:cNvSpPr txBox="1">
            <a:spLocks/>
          </p:cNvSpPr>
          <p:nvPr/>
        </p:nvSpPr>
        <p:spPr>
          <a:xfrm>
            <a:off x="8911664" y="1664387"/>
            <a:ext cx="872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>
                <a:solidFill>
                  <a:srgbClr val="00A295"/>
                </a:solidFill>
                <a:latin typeface="Arial"/>
                <a:cs typeface="Arial"/>
              </a:rPr>
              <a:t>se</a:t>
            </a:r>
            <a:r>
              <a:rPr lang="en-US" sz="2400" spc="-5">
                <a:solidFill>
                  <a:srgbClr val="00A295"/>
                </a:solidFill>
                <a:latin typeface="Arial"/>
                <a:cs typeface="Arial"/>
              </a:rPr>
              <a:t>rv</a:t>
            </a:r>
            <a:r>
              <a:rPr lang="en-US" sz="2400">
                <a:solidFill>
                  <a:srgbClr val="00A295"/>
                </a:solidFill>
                <a:latin typeface="Arial"/>
                <a:cs typeface="Arial"/>
              </a:rPr>
              <a:t>er</a:t>
            </a:r>
            <a:endParaRPr lang="en-US" sz="240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7AE4593C-1392-40DC-A8E9-B3915EB7FB30}"/>
              </a:ext>
            </a:extLst>
          </p:cNvPr>
          <p:cNvSpPr/>
          <p:nvPr/>
        </p:nvSpPr>
        <p:spPr>
          <a:xfrm>
            <a:off x="8331248" y="2545653"/>
            <a:ext cx="2089150" cy="563245"/>
          </a:xfrm>
          <a:custGeom>
            <a:avLst/>
            <a:gdLst/>
            <a:ahLst/>
            <a:cxnLst/>
            <a:rect l="l" t="t" r="r" b="b"/>
            <a:pathLst>
              <a:path w="2089150" h="563244">
                <a:moveTo>
                  <a:pt x="281532" y="0"/>
                </a:moveTo>
                <a:lnTo>
                  <a:pt x="1807057" y="0"/>
                </a:lnTo>
                <a:lnTo>
                  <a:pt x="1856416" y="199"/>
                </a:lnTo>
                <a:lnTo>
                  <a:pt x="1897173" y="1594"/>
                </a:lnTo>
                <a:lnTo>
                  <a:pt x="1964143" y="12759"/>
                </a:lnTo>
                <a:lnTo>
                  <a:pt x="2001279" y="30325"/>
                </a:lnTo>
                <a:lnTo>
                  <a:pt x="2033036" y="55557"/>
                </a:lnTo>
                <a:lnTo>
                  <a:pt x="2058271" y="87312"/>
                </a:lnTo>
                <a:lnTo>
                  <a:pt x="2075840" y="124448"/>
                </a:lnTo>
                <a:lnTo>
                  <a:pt x="2086997" y="191419"/>
                </a:lnTo>
                <a:lnTo>
                  <a:pt x="2088391" y="232176"/>
                </a:lnTo>
                <a:lnTo>
                  <a:pt x="2088591" y="281532"/>
                </a:lnTo>
                <a:lnTo>
                  <a:pt x="2088391" y="330888"/>
                </a:lnTo>
                <a:lnTo>
                  <a:pt x="2086997" y="371645"/>
                </a:lnTo>
                <a:lnTo>
                  <a:pt x="2075840" y="438616"/>
                </a:lnTo>
                <a:lnTo>
                  <a:pt x="2058271" y="475751"/>
                </a:lnTo>
                <a:lnTo>
                  <a:pt x="2033036" y="507507"/>
                </a:lnTo>
                <a:lnTo>
                  <a:pt x="2001279" y="532739"/>
                </a:lnTo>
                <a:lnTo>
                  <a:pt x="1964143" y="550304"/>
                </a:lnTo>
                <a:lnTo>
                  <a:pt x="1897173" y="561469"/>
                </a:lnTo>
                <a:lnTo>
                  <a:pt x="1856416" y="562865"/>
                </a:lnTo>
                <a:lnTo>
                  <a:pt x="1807057" y="563064"/>
                </a:lnTo>
                <a:lnTo>
                  <a:pt x="281532" y="563064"/>
                </a:lnTo>
                <a:lnTo>
                  <a:pt x="232176" y="562865"/>
                </a:lnTo>
                <a:lnTo>
                  <a:pt x="191419" y="561469"/>
                </a:lnTo>
                <a:lnTo>
                  <a:pt x="124448" y="550304"/>
                </a:lnTo>
                <a:lnTo>
                  <a:pt x="87312" y="532739"/>
                </a:lnTo>
                <a:lnTo>
                  <a:pt x="55557" y="507507"/>
                </a:lnTo>
                <a:lnTo>
                  <a:pt x="30325" y="475751"/>
                </a:lnTo>
                <a:lnTo>
                  <a:pt x="12759" y="438616"/>
                </a:lnTo>
                <a:lnTo>
                  <a:pt x="1594" y="371645"/>
                </a:lnTo>
                <a:lnTo>
                  <a:pt x="199" y="330888"/>
                </a:lnTo>
                <a:lnTo>
                  <a:pt x="0" y="281532"/>
                </a:lnTo>
                <a:lnTo>
                  <a:pt x="199" y="232176"/>
                </a:lnTo>
                <a:lnTo>
                  <a:pt x="1594" y="191419"/>
                </a:lnTo>
                <a:lnTo>
                  <a:pt x="12759" y="124448"/>
                </a:lnTo>
                <a:lnTo>
                  <a:pt x="30325" y="87312"/>
                </a:lnTo>
                <a:lnTo>
                  <a:pt x="55557" y="55557"/>
                </a:lnTo>
                <a:lnTo>
                  <a:pt x="87312" y="30325"/>
                </a:lnTo>
                <a:lnTo>
                  <a:pt x="124448" y="12759"/>
                </a:lnTo>
                <a:lnTo>
                  <a:pt x="191419" y="1594"/>
                </a:lnTo>
                <a:lnTo>
                  <a:pt x="232176" y="199"/>
                </a:lnTo>
                <a:lnTo>
                  <a:pt x="281532" y="0"/>
                </a:lnTo>
                <a:close/>
              </a:path>
            </a:pathLst>
          </a:custGeom>
          <a:ln w="25400">
            <a:solidFill>
              <a:srgbClr val="99B5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0E33FCFC-C18D-4413-ACB7-F304AA907604}"/>
              </a:ext>
            </a:extLst>
          </p:cNvPr>
          <p:cNvSpPr txBox="1"/>
          <p:nvPr/>
        </p:nvSpPr>
        <p:spPr>
          <a:xfrm>
            <a:off x="8683064" y="2667687"/>
            <a:ext cx="1397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>
                <a:solidFill>
                  <a:srgbClr val="00A295"/>
                </a:solidFill>
                <a:latin typeface="Segoe UI Symbol"/>
                <a:cs typeface="Segoe UI Symbol"/>
              </a:rPr>
              <a:t>接受请求信息</a:t>
            </a:r>
            <a:endParaRPr>
              <a:latin typeface="Segoe UI Symbol"/>
              <a:cs typeface="Segoe UI Symbo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F61ACB74-879E-4575-B1BD-2F5D68A837AE}"/>
              </a:ext>
            </a:extLst>
          </p:cNvPr>
          <p:cNvSpPr/>
          <p:nvPr/>
        </p:nvSpPr>
        <p:spPr>
          <a:xfrm>
            <a:off x="8331248" y="3718295"/>
            <a:ext cx="2089150" cy="563245"/>
          </a:xfrm>
          <a:custGeom>
            <a:avLst/>
            <a:gdLst/>
            <a:ahLst/>
            <a:cxnLst/>
            <a:rect l="l" t="t" r="r" b="b"/>
            <a:pathLst>
              <a:path w="2089150" h="563245">
                <a:moveTo>
                  <a:pt x="281532" y="0"/>
                </a:moveTo>
                <a:lnTo>
                  <a:pt x="1807057" y="0"/>
                </a:lnTo>
                <a:lnTo>
                  <a:pt x="1856416" y="199"/>
                </a:lnTo>
                <a:lnTo>
                  <a:pt x="1897173" y="1594"/>
                </a:lnTo>
                <a:lnTo>
                  <a:pt x="1964143" y="12759"/>
                </a:lnTo>
                <a:lnTo>
                  <a:pt x="2001279" y="30325"/>
                </a:lnTo>
                <a:lnTo>
                  <a:pt x="2033036" y="55557"/>
                </a:lnTo>
                <a:lnTo>
                  <a:pt x="2058271" y="87312"/>
                </a:lnTo>
                <a:lnTo>
                  <a:pt x="2075840" y="124448"/>
                </a:lnTo>
                <a:lnTo>
                  <a:pt x="2086997" y="191419"/>
                </a:lnTo>
                <a:lnTo>
                  <a:pt x="2088391" y="232176"/>
                </a:lnTo>
                <a:lnTo>
                  <a:pt x="2088591" y="281532"/>
                </a:lnTo>
                <a:lnTo>
                  <a:pt x="2088391" y="330888"/>
                </a:lnTo>
                <a:lnTo>
                  <a:pt x="2086997" y="371645"/>
                </a:lnTo>
                <a:lnTo>
                  <a:pt x="2075840" y="438616"/>
                </a:lnTo>
                <a:lnTo>
                  <a:pt x="2058271" y="475751"/>
                </a:lnTo>
                <a:lnTo>
                  <a:pt x="2033036" y="507507"/>
                </a:lnTo>
                <a:lnTo>
                  <a:pt x="2001279" y="532739"/>
                </a:lnTo>
                <a:lnTo>
                  <a:pt x="1964143" y="550304"/>
                </a:lnTo>
                <a:lnTo>
                  <a:pt x="1897173" y="561469"/>
                </a:lnTo>
                <a:lnTo>
                  <a:pt x="1856416" y="562865"/>
                </a:lnTo>
                <a:lnTo>
                  <a:pt x="1807057" y="563064"/>
                </a:lnTo>
                <a:lnTo>
                  <a:pt x="281532" y="563064"/>
                </a:lnTo>
                <a:lnTo>
                  <a:pt x="232176" y="562865"/>
                </a:lnTo>
                <a:lnTo>
                  <a:pt x="191419" y="561469"/>
                </a:lnTo>
                <a:lnTo>
                  <a:pt x="124448" y="550304"/>
                </a:lnTo>
                <a:lnTo>
                  <a:pt x="87312" y="532739"/>
                </a:lnTo>
                <a:lnTo>
                  <a:pt x="55557" y="507507"/>
                </a:lnTo>
                <a:lnTo>
                  <a:pt x="30325" y="475751"/>
                </a:lnTo>
                <a:lnTo>
                  <a:pt x="12759" y="438616"/>
                </a:lnTo>
                <a:lnTo>
                  <a:pt x="1594" y="371645"/>
                </a:lnTo>
                <a:lnTo>
                  <a:pt x="199" y="330888"/>
                </a:lnTo>
                <a:lnTo>
                  <a:pt x="0" y="281532"/>
                </a:lnTo>
                <a:lnTo>
                  <a:pt x="199" y="232176"/>
                </a:lnTo>
                <a:lnTo>
                  <a:pt x="1594" y="191419"/>
                </a:lnTo>
                <a:lnTo>
                  <a:pt x="12759" y="124448"/>
                </a:lnTo>
                <a:lnTo>
                  <a:pt x="30325" y="87312"/>
                </a:lnTo>
                <a:lnTo>
                  <a:pt x="55557" y="55557"/>
                </a:lnTo>
                <a:lnTo>
                  <a:pt x="87312" y="30325"/>
                </a:lnTo>
                <a:lnTo>
                  <a:pt x="124448" y="12759"/>
                </a:lnTo>
                <a:lnTo>
                  <a:pt x="191419" y="1594"/>
                </a:lnTo>
                <a:lnTo>
                  <a:pt x="232176" y="199"/>
                </a:lnTo>
                <a:lnTo>
                  <a:pt x="281532" y="0"/>
                </a:lnTo>
                <a:close/>
              </a:path>
            </a:pathLst>
          </a:custGeom>
          <a:ln w="25400">
            <a:solidFill>
              <a:srgbClr val="99B5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7AFA6A02-1A17-4611-BCF9-822944102B64}"/>
              </a:ext>
            </a:extLst>
          </p:cNvPr>
          <p:cNvSpPr txBox="1"/>
          <p:nvPr/>
        </p:nvSpPr>
        <p:spPr>
          <a:xfrm>
            <a:off x="8860864" y="3810687"/>
            <a:ext cx="1028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>
                <a:solidFill>
                  <a:srgbClr val="00A295"/>
                </a:solidFill>
                <a:latin typeface="Segoe UI Symbol"/>
                <a:cs typeface="Segoe UI Symbol"/>
              </a:rPr>
              <a:t>处理</a:t>
            </a:r>
            <a:r>
              <a:rPr lang="en-US" altLang="zh-CN">
                <a:solidFill>
                  <a:srgbClr val="00A295"/>
                </a:solidFill>
                <a:latin typeface="Segoe UI Symbol"/>
                <a:cs typeface="Segoe UI Symbol"/>
              </a:rPr>
              <a:t>/</a:t>
            </a:r>
            <a:r>
              <a:rPr lang="zh-CN" altLang="en-US">
                <a:solidFill>
                  <a:srgbClr val="00A295"/>
                </a:solidFill>
                <a:latin typeface="Segoe UI Symbol"/>
                <a:cs typeface="Segoe UI Symbol"/>
              </a:rPr>
              <a:t>计算</a:t>
            </a:r>
            <a:endParaRPr lang="zh-CN" altLang="en-US">
              <a:latin typeface="Segoe UI Symbol"/>
              <a:cs typeface="Segoe UI Symbol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DE635DED-188E-480C-BDB7-39EA3A16E523}"/>
              </a:ext>
            </a:extLst>
          </p:cNvPr>
          <p:cNvSpPr/>
          <p:nvPr/>
        </p:nvSpPr>
        <p:spPr>
          <a:xfrm>
            <a:off x="8331248" y="4890924"/>
            <a:ext cx="2089150" cy="563245"/>
          </a:xfrm>
          <a:custGeom>
            <a:avLst/>
            <a:gdLst/>
            <a:ahLst/>
            <a:cxnLst/>
            <a:rect l="l" t="t" r="r" b="b"/>
            <a:pathLst>
              <a:path w="2089150" h="563245">
                <a:moveTo>
                  <a:pt x="281532" y="0"/>
                </a:moveTo>
                <a:lnTo>
                  <a:pt x="1807057" y="0"/>
                </a:lnTo>
                <a:lnTo>
                  <a:pt x="1856416" y="199"/>
                </a:lnTo>
                <a:lnTo>
                  <a:pt x="1897173" y="1594"/>
                </a:lnTo>
                <a:lnTo>
                  <a:pt x="1964143" y="12759"/>
                </a:lnTo>
                <a:lnTo>
                  <a:pt x="2001279" y="30325"/>
                </a:lnTo>
                <a:lnTo>
                  <a:pt x="2033036" y="55557"/>
                </a:lnTo>
                <a:lnTo>
                  <a:pt x="2058271" y="87312"/>
                </a:lnTo>
                <a:lnTo>
                  <a:pt x="2075840" y="124448"/>
                </a:lnTo>
                <a:lnTo>
                  <a:pt x="2086997" y="191419"/>
                </a:lnTo>
                <a:lnTo>
                  <a:pt x="2088391" y="232176"/>
                </a:lnTo>
                <a:lnTo>
                  <a:pt x="2088591" y="281532"/>
                </a:lnTo>
                <a:lnTo>
                  <a:pt x="2088391" y="330888"/>
                </a:lnTo>
                <a:lnTo>
                  <a:pt x="2086997" y="371645"/>
                </a:lnTo>
                <a:lnTo>
                  <a:pt x="2075840" y="438616"/>
                </a:lnTo>
                <a:lnTo>
                  <a:pt x="2058271" y="475751"/>
                </a:lnTo>
                <a:lnTo>
                  <a:pt x="2033036" y="507507"/>
                </a:lnTo>
                <a:lnTo>
                  <a:pt x="2001279" y="532739"/>
                </a:lnTo>
                <a:lnTo>
                  <a:pt x="1964143" y="550304"/>
                </a:lnTo>
                <a:lnTo>
                  <a:pt x="1897173" y="561469"/>
                </a:lnTo>
                <a:lnTo>
                  <a:pt x="1856416" y="562865"/>
                </a:lnTo>
                <a:lnTo>
                  <a:pt x="1807057" y="563064"/>
                </a:lnTo>
                <a:lnTo>
                  <a:pt x="281532" y="563064"/>
                </a:lnTo>
                <a:lnTo>
                  <a:pt x="232176" y="562865"/>
                </a:lnTo>
                <a:lnTo>
                  <a:pt x="191419" y="561469"/>
                </a:lnTo>
                <a:lnTo>
                  <a:pt x="124448" y="550304"/>
                </a:lnTo>
                <a:lnTo>
                  <a:pt x="87312" y="532739"/>
                </a:lnTo>
                <a:lnTo>
                  <a:pt x="55557" y="507507"/>
                </a:lnTo>
                <a:lnTo>
                  <a:pt x="30325" y="475751"/>
                </a:lnTo>
                <a:lnTo>
                  <a:pt x="12759" y="438616"/>
                </a:lnTo>
                <a:lnTo>
                  <a:pt x="1594" y="371645"/>
                </a:lnTo>
                <a:lnTo>
                  <a:pt x="199" y="330888"/>
                </a:lnTo>
                <a:lnTo>
                  <a:pt x="0" y="281532"/>
                </a:lnTo>
                <a:lnTo>
                  <a:pt x="199" y="232176"/>
                </a:lnTo>
                <a:lnTo>
                  <a:pt x="1594" y="191419"/>
                </a:lnTo>
                <a:lnTo>
                  <a:pt x="12759" y="124448"/>
                </a:lnTo>
                <a:lnTo>
                  <a:pt x="30325" y="87312"/>
                </a:lnTo>
                <a:lnTo>
                  <a:pt x="55557" y="55557"/>
                </a:lnTo>
                <a:lnTo>
                  <a:pt x="87312" y="30325"/>
                </a:lnTo>
                <a:lnTo>
                  <a:pt x="124448" y="12759"/>
                </a:lnTo>
                <a:lnTo>
                  <a:pt x="191419" y="1594"/>
                </a:lnTo>
                <a:lnTo>
                  <a:pt x="232176" y="199"/>
                </a:lnTo>
                <a:lnTo>
                  <a:pt x="281532" y="0"/>
                </a:lnTo>
                <a:close/>
              </a:path>
            </a:pathLst>
          </a:custGeom>
          <a:ln w="25400">
            <a:solidFill>
              <a:srgbClr val="99B5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CDF5BC51-26D2-4A34-B307-0074AFCFFB7C}"/>
              </a:ext>
            </a:extLst>
          </p:cNvPr>
          <p:cNvSpPr txBox="1"/>
          <p:nvPr/>
        </p:nvSpPr>
        <p:spPr>
          <a:xfrm>
            <a:off x="8683064" y="5004487"/>
            <a:ext cx="1397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>
                <a:solidFill>
                  <a:srgbClr val="00A295"/>
                </a:solidFill>
                <a:latin typeface="Segoe UI Symbol"/>
                <a:cs typeface="Segoe UI Symbol"/>
              </a:rPr>
              <a:t>返回处理结果</a:t>
            </a:r>
            <a:endParaRPr lang="zh-CN" altLang="en-US">
              <a:latin typeface="Segoe UI Symbol"/>
              <a:cs typeface="Segoe UI Symbol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80371666-C8FE-4410-9E09-E68011CF3B21}"/>
              </a:ext>
            </a:extLst>
          </p:cNvPr>
          <p:cNvSpPr/>
          <p:nvPr/>
        </p:nvSpPr>
        <p:spPr>
          <a:xfrm>
            <a:off x="9129959" y="3198204"/>
            <a:ext cx="411480" cy="438150"/>
          </a:xfrm>
          <a:custGeom>
            <a:avLst/>
            <a:gdLst/>
            <a:ahLst/>
            <a:cxnLst/>
            <a:rect l="l" t="t" r="r" b="b"/>
            <a:pathLst>
              <a:path w="411479" h="438150">
                <a:moveTo>
                  <a:pt x="141935" y="217477"/>
                </a:moveTo>
                <a:lnTo>
                  <a:pt x="0" y="217477"/>
                </a:lnTo>
                <a:lnTo>
                  <a:pt x="205450" y="437958"/>
                </a:lnTo>
                <a:lnTo>
                  <a:pt x="410900" y="217477"/>
                </a:lnTo>
                <a:lnTo>
                  <a:pt x="268965" y="217477"/>
                </a:lnTo>
                <a:lnTo>
                  <a:pt x="268965" y="0"/>
                </a:lnTo>
                <a:lnTo>
                  <a:pt x="141935" y="0"/>
                </a:lnTo>
                <a:lnTo>
                  <a:pt x="141935" y="217477"/>
                </a:lnTo>
                <a:close/>
              </a:path>
            </a:pathLst>
          </a:custGeom>
          <a:ln w="25400">
            <a:solidFill>
              <a:srgbClr val="99B5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0C1F9689-3769-4C99-8180-AD7B3C994D84}"/>
              </a:ext>
            </a:extLst>
          </p:cNvPr>
          <p:cNvSpPr/>
          <p:nvPr/>
        </p:nvSpPr>
        <p:spPr>
          <a:xfrm>
            <a:off x="7441461" y="2651050"/>
            <a:ext cx="744220" cy="411480"/>
          </a:xfrm>
          <a:custGeom>
            <a:avLst/>
            <a:gdLst/>
            <a:ahLst/>
            <a:cxnLst/>
            <a:rect l="l" t="t" r="r" b="b"/>
            <a:pathLst>
              <a:path w="744220" h="411480">
                <a:moveTo>
                  <a:pt x="523206" y="268965"/>
                </a:moveTo>
                <a:lnTo>
                  <a:pt x="523206" y="410900"/>
                </a:lnTo>
                <a:lnTo>
                  <a:pt x="743687" y="205450"/>
                </a:lnTo>
                <a:lnTo>
                  <a:pt x="523206" y="0"/>
                </a:lnTo>
                <a:lnTo>
                  <a:pt x="523206" y="141935"/>
                </a:lnTo>
                <a:lnTo>
                  <a:pt x="0" y="141935"/>
                </a:lnTo>
                <a:lnTo>
                  <a:pt x="0" y="268965"/>
                </a:lnTo>
                <a:lnTo>
                  <a:pt x="523206" y="268965"/>
                </a:lnTo>
                <a:close/>
              </a:path>
            </a:pathLst>
          </a:custGeom>
          <a:ln w="25400">
            <a:solidFill>
              <a:srgbClr val="99B5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C72A94D3-C80C-4609-960C-CE4A7A08FDC1}"/>
              </a:ext>
            </a:extLst>
          </p:cNvPr>
          <p:cNvSpPr/>
          <p:nvPr/>
        </p:nvSpPr>
        <p:spPr>
          <a:xfrm>
            <a:off x="9129959" y="4383533"/>
            <a:ext cx="411480" cy="438150"/>
          </a:xfrm>
          <a:custGeom>
            <a:avLst/>
            <a:gdLst/>
            <a:ahLst/>
            <a:cxnLst/>
            <a:rect l="l" t="t" r="r" b="b"/>
            <a:pathLst>
              <a:path w="411479" h="438150">
                <a:moveTo>
                  <a:pt x="141935" y="217477"/>
                </a:moveTo>
                <a:lnTo>
                  <a:pt x="0" y="217477"/>
                </a:lnTo>
                <a:lnTo>
                  <a:pt x="205450" y="437958"/>
                </a:lnTo>
                <a:lnTo>
                  <a:pt x="410900" y="217477"/>
                </a:lnTo>
                <a:lnTo>
                  <a:pt x="268965" y="217477"/>
                </a:lnTo>
                <a:lnTo>
                  <a:pt x="268965" y="0"/>
                </a:lnTo>
                <a:lnTo>
                  <a:pt x="141935" y="0"/>
                </a:lnTo>
                <a:lnTo>
                  <a:pt x="141935" y="217477"/>
                </a:lnTo>
                <a:close/>
              </a:path>
            </a:pathLst>
          </a:custGeom>
          <a:ln w="25400">
            <a:solidFill>
              <a:srgbClr val="99B5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6FF54CB9-CBA4-466F-9118-E4DF34066D43}"/>
              </a:ext>
            </a:extLst>
          </p:cNvPr>
          <p:cNvSpPr/>
          <p:nvPr/>
        </p:nvSpPr>
        <p:spPr>
          <a:xfrm>
            <a:off x="7441472" y="4970920"/>
            <a:ext cx="744220" cy="411480"/>
          </a:xfrm>
          <a:custGeom>
            <a:avLst/>
            <a:gdLst/>
            <a:ahLst/>
            <a:cxnLst/>
            <a:rect l="l" t="t" r="r" b="b"/>
            <a:pathLst>
              <a:path w="744220" h="411479">
                <a:moveTo>
                  <a:pt x="220480" y="268965"/>
                </a:moveTo>
                <a:lnTo>
                  <a:pt x="220480" y="410900"/>
                </a:lnTo>
                <a:lnTo>
                  <a:pt x="0" y="205450"/>
                </a:lnTo>
                <a:lnTo>
                  <a:pt x="220480" y="0"/>
                </a:lnTo>
                <a:lnTo>
                  <a:pt x="220480" y="141935"/>
                </a:lnTo>
                <a:lnTo>
                  <a:pt x="743687" y="141935"/>
                </a:lnTo>
                <a:lnTo>
                  <a:pt x="743687" y="268965"/>
                </a:lnTo>
                <a:lnTo>
                  <a:pt x="220480" y="268965"/>
                </a:lnTo>
                <a:close/>
              </a:path>
            </a:pathLst>
          </a:custGeom>
          <a:ln w="25400">
            <a:solidFill>
              <a:srgbClr val="99B5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1E94D02E-D35F-4464-9CA1-B18CC4650A92}"/>
              </a:ext>
            </a:extLst>
          </p:cNvPr>
          <p:cNvSpPr txBox="1"/>
          <p:nvPr/>
        </p:nvSpPr>
        <p:spPr>
          <a:xfrm>
            <a:off x="6261897" y="2545653"/>
            <a:ext cx="925830" cy="2908489"/>
          </a:xfrm>
          <a:prstGeom prst="rect">
            <a:avLst/>
          </a:prstGeom>
          <a:ln w="25400">
            <a:solidFill>
              <a:srgbClr val="99B5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altLang="zh-CN" sz="2700"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00000"/>
              </a:lnSpc>
            </a:pPr>
            <a:endParaRPr lang="en-US" altLang="zh-CN"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altLang="zh-CN"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altLang="zh-CN"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altLang="zh-CN"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altLang="zh-CN" sz="2700">
              <a:latin typeface="Times New Roman"/>
              <a:cs typeface="Times New Roman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0E1C50-51B2-481D-8A70-0526D9844A49}"/>
              </a:ext>
            </a:extLst>
          </p:cNvPr>
          <p:cNvSpPr/>
          <p:nvPr/>
        </p:nvSpPr>
        <p:spPr>
          <a:xfrm>
            <a:off x="6112155" y="3767013"/>
            <a:ext cx="1014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220">
              <a:spcBef>
                <a:spcPts val="5"/>
              </a:spcBef>
            </a:pPr>
            <a:r>
              <a:rPr lang="en-US" altLang="zh-CN" sz="2400">
                <a:solidFill>
                  <a:srgbClr val="00A394"/>
                </a:solidFill>
                <a:latin typeface="Arial"/>
                <a:cs typeface="Arial"/>
              </a:rPr>
              <a:t>client</a:t>
            </a:r>
            <a:endParaRPr lang="en-US" altLang="zh-CN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32947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99C9A30-AB65-4DDD-9F6C-48A4E9851A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78495-FFD9-4A17-9BB7-5C80F112AFF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56F290B-9BA3-4102-9B92-031F35104BFF}"/>
              </a:ext>
            </a:extLst>
          </p:cNvPr>
          <p:cNvSpPr/>
          <p:nvPr/>
        </p:nvSpPr>
        <p:spPr>
          <a:xfrm>
            <a:off x="0" y="-1480456"/>
            <a:ext cx="12192000" cy="914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B7B8DF40-F4AA-42B5-95FD-B1C1B74ACA15}"/>
              </a:ext>
            </a:extLst>
          </p:cNvPr>
          <p:cNvSpPr txBox="1">
            <a:spLocks/>
          </p:cNvSpPr>
          <p:nvPr/>
        </p:nvSpPr>
        <p:spPr>
          <a:xfrm>
            <a:off x="1567543" y="1640114"/>
            <a:ext cx="7690758" cy="878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/>
              <a:t>Thank you</a:t>
            </a:r>
            <a:r>
              <a:rPr lang="zh-CN" altLang="en-US" sz="720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14008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2FC4D0A-6671-4E91-8286-89A2A4653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计费系统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FDBFE-E5CD-43C8-BB32-2BCAB4CEDF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5600" y="1314450"/>
            <a:ext cx="4933576" cy="520065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00574B"/>
                </a:solidFill>
              </a:rPr>
              <a:t>网元：</a:t>
            </a:r>
          </a:p>
          <a:p>
            <a:r>
              <a:rPr lang="en-US" altLang="zh-CN">
                <a:solidFill>
                  <a:srgbClr val="00574B"/>
                </a:solidFill>
              </a:rPr>
              <a:t>SCP </a:t>
            </a:r>
            <a:r>
              <a:rPr lang="zh-CN" altLang="en-US">
                <a:solidFill>
                  <a:srgbClr val="00574B"/>
                </a:solidFill>
              </a:rPr>
              <a:t>业务控制点， </a:t>
            </a:r>
            <a:r>
              <a:rPr lang="en-US" altLang="zh-CN">
                <a:solidFill>
                  <a:srgbClr val="00574B"/>
                </a:solidFill>
              </a:rPr>
              <a:t>ISMP </a:t>
            </a:r>
            <a:r>
              <a:rPr lang="zh-CN" altLang="en-US">
                <a:solidFill>
                  <a:srgbClr val="00574B"/>
                </a:solidFill>
              </a:rPr>
              <a:t>综合业务管理点， </a:t>
            </a:r>
            <a:r>
              <a:rPr lang="en-US" altLang="zh-CN">
                <a:solidFill>
                  <a:srgbClr val="00574B"/>
                </a:solidFill>
              </a:rPr>
              <a:t>GGSN GPRS</a:t>
            </a:r>
            <a:r>
              <a:rPr lang="zh-CN" altLang="en-US">
                <a:solidFill>
                  <a:srgbClr val="00574B"/>
                </a:solidFill>
              </a:rPr>
              <a:t>网关支持节点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574B"/>
                </a:solidFill>
              </a:rPr>
              <a:t>OLC:</a:t>
            </a:r>
          </a:p>
          <a:p>
            <a:r>
              <a:rPr lang="zh-CN" altLang="en-US">
                <a:solidFill>
                  <a:srgbClr val="00574B"/>
                </a:solidFill>
              </a:rPr>
              <a:t>负责和 </a:t>
            </a:r>
            <a:r>
              <a:rPr lang="en-US" altLang="zh-CN">
                <a:solidFill>
                  <a:srgbClr val="00574B"/>
                </a:solidFill>
              </a:rPr>
              <a:t>SCU</a:t>
            </a:r>
            <a:r>
              <a:rPr lang="zh-CN" altLang="en-US">
                <a:solidFill>
                  <a:srgbClr val="00574B"/>
                </a:solidFill>
              </a:rPr>
              <a:t>的接囗， </a:t>
            </a:r>
            <a:r>
              <a:rPr lang="en-US" altLang="zh-CN">
                <a:solidFill>
                  <a:srgbClr val="00574B"/>
                </a:solidFill>
              </a:rPr>
              <a:t>SCP, ISMP GGSN</a:t>
            </a:r>
            <a:r>
              <a:rPr lang="zh-CN" altLang="en-US">
                <a:solidFill>
                  <a:srgbClr val="00574B"/>
                </a:solidFill>
              </a:rPr>
              <a:t>等。负责各种协议包转换成标准 </a:t>
            </a:r>
            <a:r>
              <a:rPr lang="en-US" altLang="zh-CN">
                <a:solidFill>
                  <a:srgbClr val="00574B"/>
                </a:solidFill>
              </a:rPr>
              <a:t>Diameter</a:t>
            </a:r>
            <a:r>
              <a:rPr lang="zh-CN" altLang="en-US">
                <a:solidFill>
                  <a:srgbClr val="00574B"/>
                </a:solidFill>
              </a:rPr>
              <a:t>协议包</a:t>
            </a:r>
            <a:r>
              <a:rPr lang="en-US" altLang="zh-CN">
                <a:solidFill>
                  <a:srgbClr val="00574B"/>
                </a:solidFill>
              </a:rPr>
              <a:t>(CCR),</a:t>
            </a:r>
            <a:r>
              <a:rPr lang="zh-CN" altLang="en-US">
                <a:solidFill>
                  <a:srgbClr val="00574B"/>
                </a:solidFill>
              </a:rPr>
              <a:t>然后根据路由策略转发到 </a:t>
            </a:r>
            <a:r>
              <a:rPr lang="en-US" altLang="zh-CN">
                <a:solidFill>
                  <a:srgbClr val="00574B"/>
                </a:solidFill>
              </a:rPr>
              <a:t>OCU</a:t>
            </a:r>
            <a:r>
              <a:rPr lang="zh-CN" altLang="en-US">
                <a:solidFill>
                  <a:srgbClr val="00574B"/>
                </a:solidFill>
              </a:rPr>
              <a:t>主机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574B"/>
                </a:solidFill>
              </a:rPr>
              <a:t>OCU</a:t>
            </a:r>
            <a:r>
              <a:rPr lang="zh-CN" altLang="en-US">
                <a:solidFill>
                  <a:srgbClr val="00574B"/>
                </a:solidFill>
              </a:rPr>
              <a:t>：</a:t>
            </a:r>
          </a:p>
          <a:p>
            <a:r>
              <a:rPr lang="zh-CN" altLang="en-US">
                <a:solidFill>
                  <a:srgbClr val="00574B"/>
                </a:solidFill>
              </a:rPr>
              <a:t>在线计费单元，核心计费主机。接收</a:t>
            </a:r>
            <a:r>
              <a:rPr lang="en-US" altLang="zh-CN">
                <a:solidFill>
                  <a:srgbClr val="00574B"/>
                </a:solidFill>
              </a:rPr>
              <a:t>CCR</a:t>
            </a:r>
            <a:r>
              <a:rPr lang="zh-CN" altLang="en-US">
                <a:solidFill>
                  <a:srgbClr val="00574B"/>
                </a:solidFill>
              </a:rPr>
              <a:t>请求包，完成分拣、计费、余额控制及话单生成等功能后下发应答包（ </a:t>
            </a:r>
            <a:r>
              <a:rPr lang="en-US" altLang="zh-CN">
                <a:solidFill>
                  <a:srgbClr val="00574B"/>
                </a:solidFill>
              </a:rPr>
              <a:t>CCA</a:t>
            </a:r>
            <a:r>
              <a:rPr lang="zh-CN" altLang="en-US">
                <a:solidFill>
                  <a:srgbClr val="00574B"/>
                </a:solidFill>
              </a:rPr>
              <a:t>）到网元</a:t>
            </a:r>
          </a:p>
          <a:p>
            <a:endParaRPr lang="zh-CN" altLang="en-US">
              <a:solidFill>
                <a:srgbClr val="00574B"/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621A953-7FA9-4E3E-B034-557C8F01A872}"/>
              </a:ext>
            </a:extLst>
          </p:cNvPr>
          <p:cNvSpPr/>
          <p:nvPr/>
        </p:nvSpPr>
        <p:spPr>
          <a:xfrm>
            <a:off x="6553200" y="2133600"/>
            <a:ext cx="4064000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B616AC00-FCA4-4D7E-B9BB-9C7930E5216F}"/>
              </a:ext>
            </a:extLst>
          </p:cNvPr>
          <p:cNvSpPr/>
          <p:nvPr/>
        </p:nvSpPr>
        <p:spPr>
          <a:xfrm>
            <a:off x="7805039" y="4867186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548386" y="0"/>
                </a:moveTo>
                <a:lnTo>
                  <a:pt x="601320" y="214167"/>
                </a:lnTo>
                <a:lnTo>
                  <a:pt x="717845" y="26839"/>
                </a:lnTo>
                <a:lnTo>
                  <a:pt x="702009" y="246882"/>
                </a:lnTo>
                <a:lnTo>
                  <a:pt x="870718" y="104732"/>
                </a:lnTo>
                <a:lnTo>
                  <a:pt x="787659" y="309111"/>
                </a:lnTo>
                <a:lnTo>
                  <a:pt x="992038" y="226052"/>
                </a:lnTo>
                <a:lnTo>
                  <a:pt x="849887" y="394762"/>
                </a:lnTo>
                <a:lnTo>
                  <a:pt x="1069931" y="378924"/>
                </a:lnTo>
                <a:lnTo>
                  <a:pt x="882604" y="495451"/>
                </a:lnTo>
                <a:lnTo>
                  <a:pt x="1096770" y="548386"/>
                </a:lnTo>
                <a:lnTo>
                  <a:pt x="882604" y="601320"/>
                </a:lnTo>
                <a:lnTo>
                  <a:pt x="1069931" y="717845"/>
                </a:lnTo>
                <a:lnTo>
                  <a:pt x="849887" y="702009"/>
                </a:lnTo>
                <a:lnTo>
                  <a:pt x="992038" y="870718"/>
                </a:lnTo>
                <a:lnTo>
                  <a:pt x="787659" y="787659"/>
                </a:lnTo>
                <a:lnTo>
                  <a:pt x="870718" y="992038"/>
                </a:lnTo>
                <a:lnTo>
                  <a:pt x="702009" y="849887"/>
                </a:lnTo>
                <a:lnTo>
                  <a:pt x="717845" y="1069931"/>
                </a:lnTo>
                <a:lnTo>
                  <a:pt x="601320" y="882604"/>
                </a:lnTo>
                <a:lnTo>
                  <a:pt x="548386" y="1096770"/>
                </a:lnTo>
                <a:lnTo>
                  <a:pt x="495451" y="882604"/>
                </a:lnTo>
                <a:lnTo>
                  <a:pt x="378924" y="1069931"/>
                </a:lnTo>
                <a:lnTo>
                  <a:pt x="394762" y="849887"/>
                </a:lnTo>
                <a:lnTo>
                  <a:pt x="226052" y="992038"/>
                </a:lnTo>
                <a:lnTo>
                  <a:pt x="309111" y="787659"/>
                </a:lnTo>
                <a:lnTo>
                  <a:pt x="104732" y="870718"/>
                </a:lnTo>
                <a:lnTo>
                  <a:pt x="246882" y="702009"/>
                </a:lnTo>
                <a:lnTo>
                  <a:pt x="26839" y="717845"/>
                </a:lnTo>
                <a:lnTo>
                  <a:pt x="214167" y="601320"/>
                </a:lnTo>
                <a:lnTo>
                  <a:pt x="0" y="548386"/>
                </a:lnTo>
                <a:lnTo>
                  <a:pt x="214167" y="495451"/>
                </a:lnTo>
                <a:lnTo>
                  <a:pt x="26839" y="378924"/>
                </a:lnTo>
                <a:lnTo>
                  <a:pt x="246882" y="394762"/>
                </a:lnTo>
                <a:lnTo>
                  <a:pt x="104732" y="226052"/>
                </a:lnTo>
                <a:lnTo>
                  <a:pt x="309111" y="309111"/>
                </a:lnTo>
                <a:lnTo>
                  <a:pt x="226052" y="104732"/>
                </a:lnTo>
                <a:lnTo>
                  <a:pt x="394762" y="246882"/>
                </a:lnTo>
                <a:lnTo>
                  <a:pt x="378924" y="26839"/>
                </a:lnTo>
                <a:lnTo>
                  <a:pt x="495451" y="214167"/>
                </a:lnTo>
                <a:lnTo>
                  <a:pt x="548386" y="0"/>
                </a:lnTo>
                <a:close/>
              </a:path>
            </a:pathLst>
          </a:custGeom>
          <a:ln w="12700">
            <a:solidFill>
              <a:srgbClr val="00A3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D5E1BB77-22A5-4DE3-BFF9-18486830749E}"/>
              </a:ext>
            </a:extLst>
          </p:cNvPr>
          <p:cNvSpPr/>
          <p:nvPr/>
        </p:nvSpPr>
        <p:spPr>
          <a:xfrm>
            <a:off x="6070601" y="1263438"/>
            <a:ext cx="77837" cy="49382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FBE580C8-9831-43BE-A35E-A743F9F18BCC}"/>
              </a:ext>
            </a:extLst>
          </p:cNvPr>
          <p:cNvSpPr txBox="1"/>
          <p:nvPr/>
        </p:nvSpPr>
        <p:spPr>
          <a:xfrm>
            <a:off x="8039100" y="5219700"/>
            <a:ext cx="61595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900" dirty="0">
                <a:solidFill>
                  <a:srgbClr val="00A295"/>
                </a:solidFill>
                <a:latin typeface="Arial"/>
                <a:cs typeface="Arial"/>
              </a:rPr>
              <a:t>50</a:t>
            </a:r>
            <a:r>
              <a:rPr sz="1900" spc="-5" dirty="0">
                <a:solidFill>
                  <a:srgbClr val="00A295"/>
                </a:solidFill>
                <a:latin typeface="Arial"/>
                <a:cs typeface="Arial"/>
              </a:rPr>
              <a:t>ms</a:t>
            </a:r>
            <a:endParaRPr sz="1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138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756CCF9-C291-4D03-B83F-F21411507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IPC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6EEEA-6F68-40B0-86CD-2BD4A6AA98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15670" y="1757082"/>
            <a:ext cx="9365129" cy="4758018"/>
          </a:xfrm>
        </p:spPr>
        <p:txBody>
          <a:bodyPr>
            <a:normAutofit/>
          </a:bodyPr>
          <a:lstStyle/>
          <a:p>
            <a:r>
              <a:rPr lang="zh-CN" altLang="en-US" sz="2800">
                <a:solidFill>
                  <a:srgbClr val="00574B"/>
                </a:solidFill>
              </a:rPr>
              <a:t>管道</a:t>
            </a:r>
            <a:endParaRPr lang="en-US" altLang="zh-CN" sz="2800">
              <a:solidFill>
                <a:srgbClr val="00574B"/>
              </a:solidFill>
            </a:endParaRPr>
          </a:p>
          <a:p>
            <a:r>
              <a:rPr lang="zh-CN" altLang="en-US" sz="2800">
                <a:solidFill>
                  <a:srgbClr val="00574B"/>
                </a:solidFill>
              </a:rPr>
              <a:t>信号量</a:t>
            </a:r>
            <a:endParaRPr lang="en-US" altLang="zh-CN" sz="2800">
              <a:solidFill>
                <a:srgbClr val="00574B"/>
              </a:solidFill>
            </a:endParaRPr>
          </a:p>
          <a:p>
            <a:r>
              <a:rPr lang="zh-CN" altLang="en-US" sz="2800">
                <a:solidFill>
                  <a:srgbClr val="00574B"/>
                </a:solidFill>
              </a:rPr>
              <a:t>消息队列</a:t>
            </a:r>
            <a:endParaRPr lang="en-US" altLang="zh-CN" sz="2800">
              <a:solidFill>
                <a:srgbClr val="00574B"/>
              </a:solidFill>
            </a:endParaRPr>
          </a:p>
          <a:p>
            <a:r>
              <a:rPr lang="zh-CN" altLang="en-US" sz="2800">
                <a:solidFill>
                  <a:srgbClr val="00574B"/>
                </a:solidFill>
              </a:rPr>
              <a:t>信号</a:t>
            </a:r>
            <a:endParaRPr lang="en-US" altLang="zh-CN" sz="2800">
              <a:solidFill>
                <a:srgbClr val="00574B"/>
              </a:solidFill>
            </a:endParaRPr>
          </a:p>
          <a:p>
            <a:r>
              <a:rPr lang="zh-CN" altLang="en-US" sz="2800">
                <a:solidFill>
                  <a:srgbClr val="00574B"/>
                </a:solidFill>
              </a:rPr>
              <a:t>共享内存</a:t>
            </a:r>
            <a:endParaRPr lang="en-US" altLang="zh-CN" sz="2800">
              <a:solidFill>
                <a:srgbClr val="00574B"/>
              </a:solidFill>
            </a:endParaRPr>
          </a:p>
          <a:p>
            <a:r>
              <a:rPr lang="zh-CN" altLang="en-US" sz="2800">
                <a:solidFill>
                  <a:srgbClr val="00574B"/>
                </a:solidFill>
              </a:rPr>
              <a:t>套接字</a:t>
            </a:r>
          </a:p>
        </p:txBody>
      </p:sp>
    </p:spTree>
    <p:extLst>
      <p:ext uri="{BB962C8B-B14F-4D97-AF65-F5344CB8AC3E}">
        <p14:creationId xmlns:p14="http://schemas.microsoft.com/office/powerpoint/2010/main" val="16069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7E70DE-F0AB-4143-9740-699058313B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IPC-</a:t>
            </a:r>
            <a:r>
              <a:rPr lang="zh-CN" altLang="en-US"/>
              <a:t>管道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2316127-9FC7-4250-A4F8-78464BE394AD}"/>
              </a:ext>
            </a:extLst>
          </p:cNvPr>
          <p:cNvSpPr/>
          <p:nvPr/>
        </p:nvSpPr>
        <p:spPr>
          <a:xfrm>
            <a:off x="2309205" y="4017137"/>
            <a:ext cx="3386454" cy="1290955"/>
          </a:xfrm>
          <a:custGeom>
            <a:avLst/>
            <a:gdLst/>
            <a:ahLst/>
            <a:cxnLst/>
            <a:rect l="l" t="t" r="r" b="b"/>
            <a:pathLst>
              <a:path w="3386454" h="1290954">
                <a:moveTo>
                  <a:pt x="0" y="0"/>
                </a:moveTo>
                <a:lnTo>
                  <a:pt x="3386211" y="0"/>
                </a:lnTo>
                <a:lnTo>
                  <a:pt x="3386211" y="1290408"/>
                </a:lnTo>
                <a:lnTo>
                  <a:pt x="0" y="1290408"/>
                </a:lnTo>
                <a:lnTo>
                  <a:pt x="0" y="0"/>
                </a:lnTo>
                <a:close/>
              </a:path>
            </a:pathLst>
          </a:custGeom>
          <a:solidFill>
            <a:srgbClr val="93B4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905E2BF-EC33-441D-BFA1-CD2C7DDB9BC8}"/>
              </a:ext>
            </a:extLst>
          </p:cNvPr>
          <p:cNvSpPr/>
          <p:nvPr/>
        </p:nvSpPr>
        <p:spPr>
          <a:xfrm>
            <a:off x="2309205" y="4017137"/>
            <a:ext cx="3386454" cy="1290955"/>
          </a:xfrm>
          <a:custGeom>
            <a:avLst/>
            <a:gdLst/>
            <a:ahLst/>
            <a:cxnLst/>
            <a:rect l="l" t="t" r="r" b="b"/>
            <a:pathLst>
              <a:path w="3386454" h="1290954">
                <a:moveTo>
                  <a:pt x="0" y="0"/>
                </a:moveTo>
                <a:lnTo>
                  <a:pt x="3386201" y="0"/>
                </a:lnTo>
                <a:lnTo>
                  <a:pt x="3386201" y="1290408"/>
                </a:lnTo>
                <a:lnTo>
                  <a:pt x="0" y="129040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412836B-8761-45B4-8677-D5C64D831D56}"/>
              </a:ext>
            </a:extLst>
          </p:cNvPr>
          <p:cNvSpPr txBox="1"/>
          <p:nvPr/>
        </p:nvSpPr>
        <p:spPr>
          <a:xfrm>
            <a:off x="3106369" y="4342320"/>
            <a:ext cx="1791970" cy="444352"/>
          </a:xfrm>
          <a:prstGeom prst="rect">
            <a:avLst/>
          </a:prstGeom>
          <a:solidFill>
            <a:srgbClr val="007268"/>
          </a:solidFill>
          <a:ln w="12700">
            <a:solidFill>
              <a:srgbClr val="5B9BD5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436880">
              <a:spcBef>
                <a:spcPts val="1305"/>
              </a:spcBef>
            </a:pPr>
            <a:endParaRPr>
              <a:latin typeface="Segoe UI Symbol"/>
              <a:cs typeface="Segoe UI Symbo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956E3C9-4EDF-49C5-AB93-8F7C2F43C0BD}"/>
              </a:ext>
            </a:extLst>
          </p:cNvPr>
          <p:cNvSpPr/>
          <p:nvPr/>
        </p:nvSpPr>
        <p:spPr>
          <a:xfrm>
            <a:off x="2318273" y="2388450"/>
            <a:ext cx="1413510" cy="452413"/>
          </a:xfrm>
          <a:custGeom>
            <a:avLst/>
            <a:gdLst/>
            <a:ahLst/>
            <a:cxnLst/>
            <a:rect l="l" t="t" r="r" b="b"/>
            <a:pathLst>
              <a:path w="1413510" h="640080">
                <a:moveTo>
                  <a:pt x="0" y="0"/>
                </a:moveTo>
                <a:lnTo>
                  <a:pt x="1413202" y="0"/>
                </a:lnTo>
                <a:lnTo>
                  <a:pt x="1413202" y="640041"/>
                </a:lnTo>
                <a:lnTo>
                  <a:pt x="0" y="640041"/>
                </a:lnTo>
                <a:lnTo>
                  <a:pt x="0" y="0"/>
                </a:lnTo>
                <a:close/>
              </a:path>
            </a:pathLst>
          </a:custGeom>
          <a:solidFill>
            <a:srgbClr val="0072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4CB6F29-B581-4D9B-BF72-4EB155F147AD}"/>
              </a:ext>
            </a:extLst>
          </p:cNvPr>
          <p:cNvSpPr txBox="1"/>
          <p:nvPr/>
        </p:nvSpPr>
        <p:spPr>
          <a:xfrm>
            <a:off x="2313740" y="2388451"/>
            <a:ext cx="1417955" cy="455253"/>
          </a:xfrm>
          <a:prstGeom prst="rect">
            <a:avLst/>
          </a:prstGeom>
          <a:ln w="12700">
            <a:solidFill>
              <a:srgbClr val="5B9BD5"/>
            </a:solidFill>
          </a:ln>
        </p:spPr>
        <p:txBody>
          <a:bodyPr vert="horz" wrap="square" lIns="0" tIns="176530" rIns="0" bIns="0" rtlCol="0">
            <a:spAutoFit/>
          </a:bodyPr>
          <a:lstStyle/>
          <a:p>
            <a:pPr marL="365760">
              <a:spcBef>
                <a:spcPts val="1390"/>
              </a:spcBef>
            </a:pPr>
            <a:endParaRPr>
              <a:latin typeface="Segoe UI Symbol"/>
              <a:cs typeface="Segoe UI Symbo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DA95C5A1-062F-4B4C-A6D1-5723188D32CC}"/>
              </a:ext>
            </a:extLst>
          </p:cNvPr>
          <p:cNvSpPr txBox="1"/>
          <p:nvPr/>
        </p:nvSpPr>
        <p:spPr>
          <a:xfrm>
            <a:off x="4289259" y="2396502"/>
            <a:ext cx="1413510" cy="447558"/>
          </a:xfrm>
          <a:prstGeom prst="rect">
            <a:avLst/>
          </a:prstGeom>
          <a:solidFill>
            <a:srgbClr val="007268"/>
          </a:solidFill>
          <a:ln w="12700">
            <a:solidFill>
              <a:srgbClr val="5B9BD5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358775">
              <a:spcBef>
                <a:spcPts val="1330"/>
              </a:spcBef>
            </a:pPr>
            <a:endParaRPr>
              <a:latin typeface="Segoe UI Symbol"/>
              <a:cs typeface="Segoe UI Symbol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7EEE2772-557D-4287-BF06-7FFCACEBAA24}"/>
              </a:ext>
            </a:extLst>
          </p:cNvPr>
          <p:cNvSpPr/>
          <p:nvPr/>
        </p:nvSpPr>
        <p:spPr>
          <a:xfrm>
            <a:off x="2742509" y="4675047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62321" y="0"/>
                </a:lnTo>
                <a:lnTo>
                  <a:pt x="275021" y="0"/>
                </a:lnTo>
              </a:path>
            </a:pathLst>
          </a:custGeom>
          <a:ln w="25400">
            <a:solidFill>
              <a:srgbClr val="0172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4B84459-AA69-436E-A18B-69E5BF7BE780}"/>
              </a:ext>
            </a:extLst>
          </p:cNvPr>
          <p:cNvSpPr/>
          <p:nvPr/>
        </p:nvSpPr>
        <p:spPr>
          <a:xfrm>
            <a:off x="3004832" y="4614087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0" y="0"/>
                </a:moveTo>
                <a:lnTo>
                  <a:pt x="0" y="121920"/>
                </a:lnTo>
                <a:lnTo>
                  <a:pt x="121919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172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016D802-C756-4A7D-996C-D8B32CB98A86}"/>
              </a:ext>
            </a:extLst>
          </p:cNvPr>
          <p:cNvSpPr/>
          <p:nvPr/>
        </p:nvSpPr>
        <p:spPr>
          <a:xfrm>
            <a:off x="2750032" y="2972207"/>
            <a:ext cx="0" cy="1715135"/>
          </a:xfrm>
          <a:custGeom>
            <a:avLst/>
            <a:gdLst/>
            <a:ahLst/>
            <a:cxnLst/>
            <a:rect l="l" t="t" r="r" b="b"/>
            <a:pathLst>
              <a:path h="1715135">
                <a:moveTo>
                  <a:pt x="0" y="1714576"/>
                </a:moveTo>
                <a:lnTo>
                  <a:pt x="0" y="0"/>
                </a:lnTo>
              </a:path>
            </a:pathLst>
          </a:custGeom>
          <a:ln w="25400">
            <a:solidFill>
              <a:srgbClr val="0172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5633C6E0-CBCD-4536-B138-67B8ABB477EF}"/>
              </a:ext>
            </a:extLst>
          </p:cNvPr>
          <p:cNvSpPr/>
          <p:nvPr/>
        </p:nvSpPr>
        <p:spPr>
          <a:xfrm>
            <a:off x="5256009" y="3133686"/>
            <a:ext cx="0" cy="1501140"/>
          </a:xfrm>
          <a:custGeom>
            <a:avLst/>
            <a:gdLst/>
            <a:ahLst/>
            <a:cxnLst/>
            <a:rect l="l" t="t" r="r" b="b"/>
            <a:pathLst>
              <a:path h="1501139">
                <a:moveTo>
                  <a:pt x="0" y="0"/>
                </a:moveTo>
                <a:lnTo>
                  <a:pt x="0" y="1500822"/>
                </a:lnTo>
              </a:path>
            </a:pathLst>
          </a:custGeom>
          <a:ln w="25400">
            <a:solidFill>
              <a:srgbClr val="0172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8879FCFD-A1BF-4EAA-A820-2E26C1403F88}"/>
              </a:ext>
            </a:extLst>
          </p:cNvPr>
          <p:cNvSpPr/>
          <p:nvPr/>
        </p:nvSpPr>
        <p:spPr>
          <a:xfrm>
            <a:off x="5195049" y="302446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60959" y="0"/>
                </a:moveTo>
                <a:lnTo>
                  <a:pt x="0" y="121920"/>
                </a:lnTo>
                <a:lnTo>
                  <a:pt x="121919" y="121920"/>
                </a:lnTo>
                <a:lnTo>
                  <a:pt x="60959" y="0"/>
                </a:lnTo>
                <a:close/>
              </a:path>
            </a:pathLst>
          </a:custGeom>
          <a:solidFill>
            <a:srgbClr val="0172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B5BD943B-1B0C-4133-9FF1-ACDB2D712E99}"/>
              </a:ext>
            </a:extLst>
          </p:cNvPr>
          <p:cNvSpPr/>
          <p:nvPr/>
        </p:nvSpPr>
        <p:spPr>
          <a:xfrm>
            <a:off x="4879937" y="4627460"/>
            <a:ext cx="384810" cy="0"/>
          </a:xfrm>
          <a:custGeom>
            <a:avLst/>
            <a:gdLst/>
            <a:ahLst/>
            <a:cxnLst/>
            <a:rect l="l" t="t" r="r" b="b"/>
            <a:pathLst>
              <a:path w="384810">
                <a:moveTo>
                  <a:pt x="0" y="0"/>
                </a:moveTo>
                <a:lnTo>
                  <a:pt x="384241" y="0"/>
                </a:lnTo>
              </a:path>
            </a:pathLst>
          </a:custGeom>
          <a:ln w="25400">
            <a:solidFill>
              <a:srgbClr val="0172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FAEF1204-6283-46C3-B2D0-B42BF9985231}"/>
              </a:ext>
            </a:extLst>
          </p:cNvPr>
          <p:cNvSpPr/>
          <p:nvPr/>
        </p:nvSpPr>
        <p:spPr>
          <a:xfrm>
            <a:off x="6489534" y="3998634"/>
            <a:ext cx="3386454" cy="1290955"/>
          </a:xfrm>
          <a:custGeom>
            <a:avLst/>
            <a:gdLst/>
            <a:ahLst/>
            <a:cxnLst/>
            <a:rect l="l" t="t" r="r" b="b"/>
            <a:pathLst>
              <a:path w="3386454" h="1290954">
                <a:moveTo>
                  <a:pt x="0" y="0"/>
                </a:moveTo>
                <a:lnTo>
                  <a:pt x="3386213" y="0"/>
                </a:lnTo>
                <a:lnTo>
                  <a:pt x="3386213" y="1290408"/>
                </a:lnTo>
                <a:lnTo>
                  <a:pt x="0" y="1290408"/>
                </a:lnTo>
                <a:lnTo>
                  <a:pt x="0" y="0"/>
                </a:lnTo>
                <a:close/>
              </a:path>
            </a:pathLst>
          </a:custGeom>
          <a:solidFill>
            <a:srgbClr val="93B4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F6736FA9-8FFD-4AF1-9E14-DE3FD3F7BBCC}"/>
              </a:ext>
            </a:extLst>
          </p:cNvPr>
          <p:cNvSpPr/>
          <p:nvPr/>
        </p:nvSpPr>
        <p:spPr>
          <a:xfrm>
            <a:off x="6489534" y="3998634"/>
            <a:ext cx="3386454" cy="1290955"/>
          </a:xfrm>
          <a:custGeom>
            <a:avLst/>
            <a:gdLst/>
            <a:ahLst/>
            <a:cxnLst/>
            <a:rect l="l" t="t" r="r" b="b"/>
            <a:pathLst>
              <a:path w="3386454" h="1290954">
                <a:moveTo>
                  <a:pt x="0" y="0"/>
                </a:moveTo>
                <a:lnTo>
                  <a:pt x="3386201" y="0"/>
                </a:lnTo>
                <a:lnTo>
                  <a:pt x="3386201" y="1290408"/>
                </a:lnTo>
                <a:lnTo>
                  <a:pt x="0" y="129040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46C2421A-4257-4CE1-9113-D75CE820C864}"/>
              </a:ext>
            </a:extLst>
          </p:cNvPr>
          <p:cNvSpPr txBox="1"/>
          <p:nvPr/>
        </p:nvSpPr>
        <p:spPr>
          <a:xfrm>
            <a:off x="7286701" y="4323816"/>
            <a:ext cx="1791970" cy="450764"/>
          </a:xfrm>
          <a:prstGeom prst="rect">
            <a:avLst/>
          </a:prstGeom>
          <a:solidFill>
            <a:srgbClr val="007268"/>
          </a:solidFill>
          <a:ln w="12700">
            <a:solidFill>
              <a:srgbClr val="5B9BD5"/>
            </a:solidFill>
          </a:ln>
        </p:spPr>
        <p:txBody>
          <a:bodyPr vert="horz" wrap="square" lIns="0" tIns="172085" rIns="0" bIns="0" rtlCol="0">
            <a:spAutoFit/>
          </a:bodyPr>
          <a:lstStyle/>
          <a:p>
            <a:pPr marL="434340">
              <a:spcBef>
                <a:spcPts val="1355"/>
              </a:spcBef>
            </a:pPr>
            <a:endParaRPr>
              <a:latin typeface="Segoe UI Symbol"/>
              <a:cs typeface="Segoe UI Symbol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1088C3D2-F25F-4C75-9FA8-31137BF056D2}"/>
              </a:ext>
            </a:extLst>
          </p:cNvPr>
          <p:cNvSpPr/>
          <p:nvPr/>
        </p:nvSpPr>
        <p:spPr>
          <a:xfrm>
            <a:off x="6498602" y="2369947"/>
            <a:ext cx="1413510" cy="461381"/>
          </a:xfrm>
          <a:custGeom>
            <a:avLst/>
            <a:gdLst/>
            <a:ahLst/>
            <a:cxnLst/>
            <a:rect l="l" t="t" r="r" b="b"/>
            <a:pathLst>
              <a:path w="1413510" h="640080">
                <a:moveTo>
                  <a:pt x="0" y="0"/>
                </a:moveTo>
                <a:lnTo>
                  <a:pt x="1413205" y="0"/>
                </a:lnTo>
                <a:lnTo>
                  <a:pt x="1413205" y="640041"/>
                </a:lnTo>
                <a:lnTo>
                  <a:pt x="0" y="640041"/>
                </a:lnTo>
                <a:lnTo>
                  <a:pt x="0" y="0"/>
                </a:lnTo>
                <a:close/>
              </a:path>
            </a:pathLst>
          </a:custGeom>
          <a:solidFill>
            <a:srgbClr val="0072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7BC161BE-FD72-4CDC-AA79-11343A5E5F65}"/>
              </a:ext>
            </a:extLst>
          </p:cNvPr>
          <p:cNvSpPr txBox="1"/>
          <p:nvPr/>
        </p:nvSpPr>
        <p:spPr>
          <a:xfrm>
            <a:off x="6494069" y="2369947"/>
            <a:ext cx="1417955" cy="448200"/>
          </a:xfrm>
          <a:prstGeom prst="rect">
            <a:avLst/>
          </a:prstGeom>
          <a:ln w="12700">
            <a:solidFill>
              <a:srgbClr val="5B9BD5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L="427355">
              <a:spcBef>
                <a:spcPts val="1335"/>
              </a:spcBef>
            </a:pPr>
            <a:endParaRPr>
              <a:latin typeface="Calibri"/>
              <a:cs typeface="Calibri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7B1D8BCF-EA78-4096-9776-1563F17A5075}"/>
              </a:ext>
            </a:extLst>
          </p:cNvPr>
          <p:cNvSpPr txBox="1"/>
          <p:nvPr/>
        </p:nvSpPr>
        <p:spPr>
          <a:xfrm>
            <a:off x="8469591" y="2377999"/>
            <a:ext cx="1413510" cy="453329"/>
          </a:xfrm>
          <a:prstGeom prst="rect">
            <a:avLst/>
          </a:prstGeom>
          <a:solidFill>
            <a:srgbClr val="007268"/>
          </a:solidFill>
          <a:ln w="12700">
            <a:solidFill>
              <a:srgbClr val="5B9BD5"/>
            </a:solidFill>
          </a:ln>
        </p:spPr>
        <p:txBody>
          <a:bodyPr vert="horz" wrap="square" lIns="0" tIns="174625" rIns="0" bIns="0" rtlCol="0">
            <a:spAutoFit/>
          </a:bodyPr>
          <a:lstStyle/>
          <a:p>
            <a:pPr marL="420370">
              <a:spcBef>
                <a:spcPts val="1375"/>
              </a:spcBef>
            </a:pPr>
            <a:endParaRPr>
              <a:latin typeface="Calibri"/>
              <a:cs typeface="Calibri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C6EECFF9-131B-4137-A709-AD2E8FCA380B}"/>
              </a:ext>
            </a:extLst>
          </p:cNvPr>
          <p:cNvSpPr/>
          <p:nvPr/>
        </p:nvSpPr>
        <p:spPr>
          <a:xfrm>
            <a:off x="6922846" y="4656544"/>
            <a:ext cx="275590" cy="0"/>
          </a:xfrm>
          <a:custGeom>
            <a:avLst/>
            <a:gdLst/>
            <a:ahLst/>
            <a:cxnLst/>
            <a:rect l="l" t="t" r="r" b="b"/>
            <a:pathLst>
              <a:path w="275589">
                <a:moveTo>
                  <a:pt x="0" y="0"/>
                </a:moveTo>
                <a:lnTo>
                  <a:pt x="262321" y="0"/>
                </a:lnTo>
                <a:lnTo>
                  <a:pt x="275021" y="0"/>
                </a:lnTo>
              </a:path>
            </a:pathLst>
          </a:custGeom>
          <a:ln w="25400">
            <a:solidFill>
              <a:srgbClr val="0172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A8388F37-B7B8-4DC9-BE35-ACE94108C418}"/>
              </a:ext>
            </a:extLst>
          </p:cNvPr>
          <p:cNvSpPr/>
          <p:nvPr/>
        </p:nvSpPr>
        <p:spPr>
          <a:xfrm>
            <a:off x="7185164" y="459558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19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172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4CA01225-29B4-4F0A-9B85-B84877189C33}"/>
              </a:ext>
            </a:extLst>
          </p:cNvPr>
          <p:cNvSpPr/>
          <p:nvPr/>
        </p:nvSpPr>
        <p:spPr>
          <a:xfrm>
            <a:off x="6930364" y="2953703"/>
            <a:ext cx="0" cy="1715135"/>
          </a:xfrm>
          <a:custGeom>
            <a:avLst/>
            <a:gdLst/>
            <a:ahLst/>
            <a:cxnLst/>
            <a:rect l="l" t="t" r="r" b="b"/>
            <a:pathLst>
              <a:path h="1715135">
                <a:moveTo>
                  <a:pt x="0" y="1714576"/>
                </a:moveTo>
                <a:lnTo>
                  <a:pt x="0" y="0"/>
                </a:lnTo>
              </a:path>
            </a:pathLst>
          </a:custGeom>
          <a:ln w="25400">
            <a:solidFill>
              <a:srgbClr val="0172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A0C3786B-A8D7-405F-B73B-7538C26B7C95}"/>
              </a:ext>
            </a:extLst>
          </p:cNvPr>
          <p:cNvSpPr/>
          <p:nvPr/>
        </p:nvSpPr>
        <p:spPr>
          <a:xfrm>
            <a:off x="9436341" y="3115182"/>
            <a:ext cx="0" cy="1501140"/>
          </a:xfrm>
          <a:custGeom>
            <a:avLst/>
            <a:gdLst/>
            <a:ahLst/>
            <a:cxnLst/>
            <a:rect l="l" t="t" r="r" b="b"/>
            <a:pathLst>
              <a:path h="1501139">
                <a:moveTo>
                  <a:pt x="0" y="0"/>
                </a:moveTo>
                <a:lnTo>
                  <a:pt x="0" y="1500822"/>
                </a:lnTo>
              </a:path>
            </a:pathLst>
          </a:custGeom>
          <a:ln w="25400">
            <a:solidFill>
              <a:srgbClr val="0172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EDCF5FDD-21BE-4D60-9946-55A724907365}"/>
              </a:ext>
            </a:extLst>
          </p:cNvPr>
          <p:cNvSpPr/>
          <p:nvPr/>
        </p:nvSpPr>
        <p:spPr>
          <a:xfrm>
            <a:off x="9375381" y="300596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60959" y="0"/>
                </a:moveTo>
                <a:lnTo>
                  <a:pt x="0" y="121920"/>
                </a:lnTo>
                <a:lnTo>
                  <a:pt x="121919" y="121920"/>
                </a:lnTo>
                <a:lnTo>
                  <a:pt x="60959" y="0"/>
                </a:lnTo>
                <a:close/>
              </a:path>
            </a:pathLst>
          </a:custGeom>
          <a:solidFill>
            <a:srgbClr val="0172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AD9013C6-155D-4695-B742-C95C3362E275}"/>
              </a:ext>
            </a:extLst>
          </p:cNvPr>
          <p:cNvSpPr/>
          <p:nvPr/>
        </p:nvSpPr>
        <p:spPr>
          <a:xfrm>
            <a:off x="9060268" y="4608957"/>
            <a:ext cx="384810" cy="0"/>
          </a:xfrm>
          <a:custGeom>
            <a:avLst/>
            <a:gdLst/>
            <a:ahLst/>
            <a:cxnLst/>
            <a:rect l="l" t="t" r="r" b="b"/>
            <a:pathLst>
              <a:path w="384809">
                <a:moveTo>
                  <a:pt x="0" y="0"/>
                </a:moveTo>
                <a:lnTo>
                  <a:pt x="384241" y="0"/>
                </a:lnTo>
              </a:path>
            </a:pathLst>
          </a:custGeom>
          <a:ln w="25400">
            <a:solidFill>
              <a:srgbClr val="0172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DAC88D02-91A1-406A-AB04-C8EC982CB0BE}"/>
              </a:ext>
            </a:extLst>
          </p:cNvPr>
          <p:cNvSpPr/>
          <p:nvPr/>
        </p:nvSpPr>
        <p:spPr>
          <a:xfrm>
            <a:off x="6096000" y="1385785"/>
            <a:ext cx="27038" cy="4887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C846FC9-337F-4511-9F8B-2B3D7B2A6FD5}"/>
              </a:ext>
            </a:extLst>
          </p:cNvPr>
          <p:cNvSpPr/>
          <p:nvPr/>
        </p:nvSpPr>
        <p:spPr>
          <a:xfrm>
            <a:off x="2202742" y="2429828"/>
            <a:ext cx="124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>
              <a:spcBef>
                <a:spcPts val="1390"/>
              </a:spcBef>
            </a:pPr>
            <a:r>
              <a:rPr lang="zh-CN" altLang="en-US">
                <a:solidFill>
                  <a:srgbClr val="FFFFFF"/>
                </a:solidFill>
                <a:latin typeface="Segoe UI Symbol"/>
                <a:cs typeface="Segoe UI Symbol"/>
              </a:rPr>
              <a:t>父进程</a:t>
            </a:r>
            <a:endParaRPr lang="zh-CN" altLang="en-US">
              <a:latin typeface="Segoe UI Symbol"/>
              <a:cs typeface="Segoe UI Symbol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D4B97C5-72ED-4065-985E-E1066BFD51B3}"/>
              </a:ext>
            </a:extLst>
          </p:cNvPr>
          <p:cNvSpPr/>
          <p:nvPr/>
        </p:nvSpPr>
        <p:spPr>
          <a:xfrm>
            <a:off x="4140310" y="2429828"/>
            <a:ext cx="124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>
              <a:spcBef>
                <a:spcPts val="1390"/>
              </a:spcBef>
            </a:pPr>
            <a:r>
              <a:rPr lang="zh-CN" altLang="en-US">
                <a:solidFill>
                  <a:srgbClr val="FFFFFF"/>
                </a:solidFill>
                <a:latin typeface="Segoe UI Symbol"/>
                <a:cs typeface="Segoe UI Symbol"/>
              </a:rPr>
              <a:t>子进程</a:t>
            </a:r>
            <a:endParaRPr lang="zh-CN" altLang="en-US">
              <a:latin typeface="Segoe UI Symbol"/>
              <a:cs typeface="Segoe UI Symbol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DDCA075-8029-4A36-AE4C-FB388FB4EF2D}"/>
              </a:ext>
            </a:extLst>
          </p:cNvPr>
          <p:cNvSpPr/>
          <p:nvPr/>
        </p:nvSpPr>
        <p:spPr>
          <a:xfrm>
            <a:off x="6479495" y="2409381"/>
            <a:ext cx="1140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>
              <a:spcBef>
                <a:spcPts val="1390"/>
              </a:spcBef>
            </a:pPr>
            <a:r>
              <a:rPr lang="zh-CN" altLang="en-US">
                <a:solidFill>
                  <a:srgbClr val="FFFFFF"/>
                </a:solidFill>
                <a:latin typeface="Segoe UI Symbol"/>
                <a:cs typeface="Segoe UI Symbol"/>
              </a:rPr>
              <a:t>进程</a:t>
            </a:r>
            <a:r>
              <a:rPr lang="en-US" altLang="zh-CN">
                <a:solidFill>
                  <a:srgbClr val="FFFFFF"/>
                </a:solidFill>
                <a:latin typeface="Segoe UI Symbol"/>
                <a:cs typeface="Segoe UI Symbol"/>
              </a:rPr>
              <a:t>1</a:t>
            </a:r>
            <a:endParaRPr lang="zh-CN" altLang="en-US">
              <a:latin typeface="Segoe UI Symbol"/>
              <a:cs typeface="Segoe UI Symbol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B51C6B1-7DA3-4FC4-9B8F-DA4454BD1352}"/>
              </a:ext>
            </a:extLst>
          </p:cNvPr>
          <p:cNvSpPr/>
          <p:nvPr/>
        </p:nvSpPr>
        <p:spPr>
          <a:xfrm>
            <a:off x="8452422" y="2409381"/>
            <a:ext cx="1140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>
              <a:spcBef>
                <a:spcPts val="1390"/>
              </a:spcBef>
            </a:pPr>
            <a:r>
              <a:rPr lang="zh-CN" altLang="en-US">
                <a:solidFill>
                  <a:srgbClr val="FFFFFF"/>
                </a:solidFill>
                <a:latin typeface="Segoe UI Symbol"/>
                <a:cs typeface="Segoe UI Symbol"/>
              </a:rPr>
              <a:t>进程</a:t>
            </a:r>
            <a:r>
              <a:rPr lang="en-US" altLang="zh-CN">
                <a:solidFill>
                  <a:srgbClr val="FFFFFF"/>
                </a:solidFill>
                <a:latin typeface="Segoe UI Symbol"/>
                <a:cs typeface="Segoe UI Symbol"/>
              </a:rPr>
              <a:t>2</a:t>
            </a:r>
            <a:endParaRPr lang="zh-CN" altLang="en-US">
              <a:latin typeface="Segoe UI Symbol"/>
              <a:cs typeface="Segoe UI Symbol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597CB5C-E190-4935-8C1B-7430D6EBE552}"/>
              </a:ext>
            </a:extLst>
          </p:cNvPr>
          <p:cNvSpPr/>
          <p:nvPr/>
        </p:nvSpPr>
        <p:spPr>
          <a:xfrm>
            <a:off x="3355192" y="4014333"/>
            <a:ext cx="1015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>
              <a:spcBef>
                <a:spcPts val="1390"/>
              </a:spcBef>
            </a:pPr>
            <a:r>
              <a:rPr lang="zh-CN" altLang="en-US">
                <a:solidFill>
                  <a:srgbClr val="FFFFFF"/>
                </a:solidFill>
                <a:latin typeface="Segoe UI Symbol"/>
                <a:cs typeface="Segoe UI Symbol"/>
              </a:rPr>
              <a:t>内核</a:t>
            </a:r>
            <a:endParaRPr lang="zh-CN" altLang="en-US">
              <a:latin typeface="Segoe UI Symbol"/>
              <a:cs typeface="Segoe UI Symbol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1170196-4C48-407C-99B2-369913629D10}"/>
              </a:ext>
            </a:extLst>
          </p:cNvPr>
          <p:cNvSpPr/>
          <p:nvPr/>
        </p:nvSpPr>
        <p:spPr>
          <a:xfrm>
            <a:off x="7540231" y="4014333"/>
            <a:ext cx="1015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>
              <a:spcBef>
                <a:spcPts val="1390"/>
              </a:spcBef>
            </a:pPr>
            <a:r>
              <a:rPr lang="zh-CN" altLang="en-US">
                <a:solidFill>
                  <a:srgbClr val="FFFFFF"/>
                </a:solidFill>
                <a:latin typeface="Segoe UI Symbol"/>
                <a:cs typeface="Segoe UI Symbol"/>
              </a:rPr>
              <a:t>内核</a:t>
            </a:r>
            <a:endParaRPr lang="zh-CN" altLang="en-US">
              <a:latin typeface="Segoe UI Symbol"/>
              <a:cs typeface="Segoe UI Symbol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44930CF-9E81-402E-A544-AAE49CF40B03}"/>
              </a:ext>
            </a:extLst>
          </p:cNvPr>
          <p:cNvSpPr/>
          <p:nvPr/>
        </p:nvSpPr>
        <p:spPr>
          <a:xfrm>
            <a:off x="3092888" y="4383665"/>
            <a:ext cx="1477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>
              <a:spcBef>
                <a:spcPts val="1390"/>
              </a:spcBef>
            </a:pPr>
            <a:r>
              <a:rPr lang="zh-CN" altLang="en-US">
                <a:solidFill>
                  <a:srgbClr val="FFFFFF"/>
                </a:solidFill>
                <a:latin typeface="Segoe UI Symbol"/>
                <a:cs typeface="Segoe UI Symbol"/>
              </a:rPr>
              <a:t>无名管道</a:t>
            </a:r>
            <a:endParaRPr lang="zh-CN" altLang="en-US">
              <a:latin typeface="Segoe UI Symbol"/>
              <a:cs typeface="Segoe UI Symbol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DA941E6-5D8B-48EF-8B52-C141BAB2A5EA}"/>
              </a:ext>
            </a:extLst>
          </p:cNvPr>
          <p:cNvSpPr/>
          <p:nvPr/>
        </p:nvSpPr>
        <p:spPr>
          <a:xfrm>
            <a:off x="7264050" y="4383665"/>
            <a:ext cx="1477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>
              <a:spcBef>
                <a:spcPts val="1390"/>
              </a:spcBef>
            </a:pPr>
            <a:r>
              <a:rPr lang="zh-CN" altLang="en-US">
                <a:solidFill>
                  <a:srgbClr val="FFFFFF"/>
                </a:solidFill>
                <a:latin typeface="Segoe UI Symbol"/>
                <a:cs typeface="Segoe UI Symbol"/>
              </a:rPr>
              <a:t>命名管道</a:t>
            </a:r>
            <a:endParaRPr lang="zh-CN" altLang="en-US">
              <a:latin typeface="Segoe UI Symbol"/>
              <a:cs typeface="Segoe UI Symbol"/>
            </a:endParaRPr>
          </a:p>
        </p:txBody>
      </p:sp>
    </p:spTree>
    <p:extLst>
      <p:ext uri="{BB962C8B-B14F-4D97-AF65-F5344CB8AC3E}">
        <p14:creationId xmlns:p14="http://schemas.microsoft.com/office/powerpoint/2010/main" val="34202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756CCF9-C291-4D03-B83F-F21411507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网络</a:t>
            </a:r>
            <a:r>
              <a:rPr lang="en-US" altLang="zh-CN"/>
              <a:t>IO</a:t>
            </a:r>
            <a:r>
              <a:rPr lang="zh-CN" altLang="en-US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6EEEA-6F68-40B0-86CD-2BD4A6AA98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15670" y="1757082"/>
            <a:ext cx="9365129" cy="4758018"/>
          </a:xfrm>
        </p:spPr>
        <p:txBody>
          <a:bodyPr>
            <a:normAutofit/>
          </a:bodyPr>
          <a:lstStyle/>
          <a:p>
            <a:r>
              <a:rPr lang="zh-CN" altLang="en-US" sz="2800">
                <a:solidFill>
                  <a:srgbClr val="00574B"/>
                </a:solidFill>
              </a:rPr>
              <a:t>阻塞</a:t>
            </a:r>
            <a:r>
              <a:rPr lang="en-US" altLang="zh-CN" sz="2800">
                <a:solidFill>
                  <a:srgbClr val="00574B"/>
                </a:solidFill>
              </a:rPr>
              <a:t>IO</a:t>
            </a:r>
            <a:r>
              <a:rPr lang="zh-CN" altLang="en-US" sz="2800">
                <a:solidFill>
                  <a:srgbClr val="00574B"/>
                </a:solidFill>
              </a:rPr>
              <a:t>模型</a:t>
            </a:r>
            <a:endParaRPr lang="en-US" altLang="zh-CN" sz="2800">
              <a:solidFill>
                <a:srgbClr val="00574B"/>
              </a:solidFill>
            </a:endParaRPr>
          </a:p>
          <a:p>
            <a:r>
              <a:rPr lang="zh-CN" altLang="en-US" sz="2800">
                <a:solidFill>
                  <a:srgbClr val="00574B"/>
                </a:solidFill>
              </a:rPr>
              <a:t>非阻塞</a:t>
            </a:r>
            <a:r>
              <a:rPr lang="en-US" altLang="zh-CN" sz="2800">
                <a:solidFill>
                  <a:srgbClr val="00574B"/>
                </a:solidFill>
              </a:rPr>
              <a:t>IO</a:t>
            </a:r>
            <a:r>
              <a:rPr lang="zh-CN" altLang="en-US" sz="2800">
                <a:solidFill>
                  <a:srgbClr val="00574B"/>
                </a:solidFill>
              </a:rPr>
              <a:t>模型</a:t>
            </a:r>
            <a:endParaRPr lang="en-US" altLang="zh-CN" sz="2800">
              <a:solidFill>
                <a:srgbClr val="00574B"/>
              </a:solidFill>
            </a:endParaRPr>
          </a:p>
          <a:p>
            <a:r>
              <a:rPr lang="zh-CN" altLang="en-US" sz="2800">
                <a:solidFill>
                  <a:srgbClr val="00574B"/>
                </a:solidFill>
              </a:rPr>
              <a:t>多路</a:t>
            </a:r>
            <a:r>
              <a:rPr lang="en-US" altLang="zh-CN" sz="2800">
                <a:solidFill>
                  <a:srgbClr val="00574B"/>
                </a:solidFill>
              </a:rPr>
              <a:t>IO</a:t>
            </a:r>
            <a:r>
              <a:rPr lang="zh-CN" altLang="en-US" sz="2800">
                <a:solidFill>
                  <a:srgbClr val="00574B"/>
                </a:solidFill>
              </a:rPr>
              <a:t>复用模型</a:t>
            </a:r>
            <a:endParaRPr lang="en-US" altLang="zh-CN" sz="2800">
              <a:solidFill>
                <a:srgbClr val="00574B"/>
              </a:solidFill>
            </a:endParaRPr>
          </a:p>
          <a:p>
            <a:r>
              <a:rPr lang="zh-CN" altLang="en-US" sz="2800">
                <a:solidFill>
                  <a:srgbClr val="00574B"/>
                </a:solidFill>
              </a:rPr>
              <a:t>异步</a:t>
            </a:r>
            <a:r>
              <a:rPr lang="en-US" altLang="zh-CN" sz="2800">
                <a:solidFill>
                  <a:srgbClr val="00574B"/>
                </a:solidFill>
              </a:rPr>
              <a:t>IO</a:t>
            </a:r>
            <a:r>
              <a:rPr lang="zh-CN" altLang="en-US" sz="2800">
                <a:solidFill>
                  <a:srgbClr val="00574B"/>
                </a:solidFill>
              </a:rPr>
              <a:t>模型</a:t>
            </a:r>
          </a:p>
          <a:p>
            <a:pPr marL="0" indent="0">
              <a:buNone/>
            </a:pPr>
            <a:br>
              <a:rPr lang="zh-CN" altLang="en-US" sz="2800">
                <a:solidFill>
                  <a:srgbClr val="00574B"/>
                </a:solidFill>
              </a:rPr>
            </a:br>
            <a:endParaRPr lang="zh-CN" altLang="en-US" sz="2800">
              <a:solidFill>
                <a:srgbClr val="00574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014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875E848-C790-48FB-88D8-8CA1415390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常用命令行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48DDBAA-6224-4044-A55B-F2F046919E1C}"/>
              </a:ext>
            </a:extLst>
          </p:cNvPr>
          <p:cNvSpPr/>
          <p:nvPr/>
        </p:nvSpPr>
        <p:spPr>
          <a:xfrm>
            <a:off x="2324100" y="1388035"/>
            <a:ext cx="7543800" cy="476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329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1006</Words>
  <Application>Microsoft Office PowerPoint</Application>
  <PresentationFormat>宽屏</PresentationFormat>
  <Paragraphs>351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Estrangelo Edessa</vt:lpstr>
      <vt:lpstr>Microsoft YaHei UI</vt:lpstr>
      <vt:lpstr>等线</vt:lpstr>
      <vt:lpstr>等线 Light</vt:lpstr>
      <vt:lpstr>SimSun</vt:lpstr>
      <vt:lpstr>微软雅黑</vt:lpstr>
      <vt:lpstr>Arial</vt:lpstr>
      <vt:lpstr>Calibri</vt:lpstr>
      <vt:lpstr>Calibri Light</vt:lpstr>
      <vt:lpstr>Lucida Console</vt:lpstr>
      <vt:lpstr>Segoe UI Symbol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李肥</dc:creator>
  <cp:lastModifiedBy>李肥</cp:lastModifiedBy>
  <cp:revision>38</cp:revision>
  <dcterms:created xsi:type="dcterms:W3CDTF">2017-10-25T05:24:51Z</dcterms:created>
  <dcterms:modified xsi:type="dcterms:W3CDTF">2017-11-17T14:54:57Z</dcterms:modified>
</cp:coreProperties>
</file>