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9" r:id="rId6"/>
    <p:sldId id="262" r:id="rId7"/>
    <p:sldId id="270" r:id="rId8"/>
    <p:sldId id="274" r:id="rId9"/>
    <p:sldId id="260" r:id="rId10"/>
    <p:sldId id="271" r:id="rId11"/>
    <p:sldId id="261" r:id="rId12"/>
    <p:sldId id="272" r:id="rId13"/>
    <p:sldId id="273" r:id="rId14"/>
    <p:sldId id="263" r:id="rId15"/>
    <p:sldId id="277" r:id="rId16"/>
    <p:sldId id="278" r:id="rId17"/>
    <p:sldId id="276" r:id="rId18"/>
    <p:sldId id="264" r:id="rId19"/>
    <p:sldId id="309" r:id="rId20"/>
    <p:sldId id="257" r:id="rId21"/>
    <p:sldId id="265" r:id="rId22"/>
    <p:sldId id="267" r:id="rId23"/>
    <p:sldId id="308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0" r:id="rId35"/>
    <p:sldId id="281" r:id="rId36"/>
    <p:sldId id="297" r:id="rId37"/>
    <p:sldId id="291" r:id="rId38"/>
    <p:sldId id="298" r:id="rId39"/>
    <p:sldId id="299" r:id="rId40"/>
    <p:sldId id="301" r:id="rId41"/>
    <p:sldId id="295" r:id="rId42"/>
    <p:sldId id="266" r:id="rId43"/>
    <p:sldId id="268" r:id="rId44"/>
    <p:sldId id="292" r:id="rId45"/>
    <p:sldId id="296" r:id="rId46"/>
    <p:sldId id="302" r:id="rId47"/>
    <p:sldId id="305" r:id="rId48"/>
    <p:sldId id="306" r:id="rId49"/>
    <p:sldId id="307" r:id="rId50"/>
    <p:sldId id="310" r:id="rId51"/>
    <p:sldId id="304" r:id="rId52"/>
    <p:sldId id="279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>
        <p:scale>
          <a:sx n="83" d="100"/>
          <a:sy n="83" d="100"/>
        </p:scale>
        <p:origin x="74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563196"/>
            <a:ext cx="5267401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0" y="0"/>
            <a:ext cx="9144000" cy="750094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1" y="235744"/>
            <a:ext cx="6562725" cy="30718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985837"/>
            <a:ext cx="8343900" cy="390048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6" y="235744"/>
            <a:ext cx="2523963" cy="3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ormp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watch?v=vh1BhlqF-fs" TargetMode="External"/><Relationship Id="rId4" Type="http://schemas.openxmlformats.org/officeDocument/2006/relationships/hyperlink" Target="https://www.youtube.com/watch?v=WlhoWjrR41A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4" y="1977462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4" y="2545273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4" y="2928421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purecpp.org</a:t>
            </a:r>
          </a:p>
        </p:txBody>
      </p:sp>
    </p:spTree>
    <p:extLst>
      <p:ext uri="{BB962C8B-B14F-4D97-AF65-F5344CB8AC3E}">
        <p14:creationId xmlns:p14="http://schemas.microsoft.com/office/powerpoint/2010/main" val="208015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Constexpr</a:t>
            </a:r>
            <a:r>
              <a:rPr lang="en-US" altLang="zh-CN" dirty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sz="1600" dirty="0"/>
              <a:t>消除</a:t>
            </a:r>
            <a:r>
              <a:rPr lang="en-US" altLang="zh-CN" sz="1600" dirty="0" err="1"/>
              <a:t>enable_if</a:t>
            </a:r>
            <a:endParaRPr lang="en-US" altLang="zh-CN" sz="1600" dirty="0"/>
          </a:p>
          <a:p>
            <a:r>
              <a:rPr lang="zh-CN" altLang="en-US" sz="1600" dirty="0"/>
              <a:t>让编译期选择变得简单</a:t>
            </a:r>
            <a:endParaRPr lang="en-US" altLang="zh-CN" sz="1600" dirty="0"/>
          </a:p>
          <a:p>
            <a:r>
              <a:rPr lang="zh-CN" altLang="en-US" sz="1600" dirty="0"/>
              <a:t>更紧密、清晰的上下文</a:t>
            </a:r>
          </a:p>
        </p:txBody>
      </p:sp>
      <p:sp>
        <p:nvSpPr>
          <p:cNvPr id="4" name="矩形 3"/>
          <p:cNvSpPr/>
          <p:nvPr/>
        </p:nvSpPr>
        <p:spPr>
          <a:xfrm>
            <a:off x="490452" y="1070205"/>
            <a:ext cx="6600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to_str17(T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if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&lt;T&gt;::value)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else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   return t;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用</a:t>
            </a:r>
            <a:r>
              <a:rPr lang="en-US" altLang="zh-CN" sz="1800" dirty="0" err="1"/>
              <a:t>constexpr</a:t>
            </a:r>
            <a:r>
              <a:rPr lang="en-US" altLang="zh-CN" sz="1800" dirty="0"/>
              <a:t> if</a:t>
            </a:r>
            <a:r>
              <a:rPr lang="zh-CN" altLang="en-US" sz="1800" dirty="0"/>
              <a:t>消除</a:t>
            </a:r>
            <a:r>
              <a:rPr lang="en-US" altLang="zh-CN" sz="1800" dirty="0" err="1"/>
              <a:t>enable_if</a:t>
            </a:r>
            <a:endParaRPr lang="en-US" altLang="zh-CN" sz="1800" dirty="0"/>
          </a:p>
          <a:p>
            <a:r>
              <a:rPr lang="zh-CN" altLang="en-US" sz="1800" dirty="0"/>
              <a:t>提供参数相同，返回类型不同的同名接口</a:t>
            </a:r>
            <a:endParaRPr lang="en-US" alt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447" y="1814385"/>
            <a:ext cx="8106931" cy="150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2" y="3533143"/>
            <a:ext cx="4429125" cy="40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Constexpr</a:t>
            </a:r>
            <a:r>
              <a:rPr lang="en-US" altLang="zh-CN" dirty="0"/>
              <a:t> If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dirty="0"/>
              <a:t>扩展接口：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接口不变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根据参数类型的不同展现不同的行为</a:t>
            </a:r>
          </a:p>
        </p:txBody>
      </p:sp>
      <p:sp>
        <p:nvSpPr>
          <p:cNvPr id="4" name="矩形 3"/>
          <p:cNvSpPr/>
          <p:nvPr/>
        </p:nvSpPr>
        <p:spPr>
          <a:xfrm>
            <a:off x="2084979" y="2127757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extend();    //no 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7750" y="2522612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extend(0);   //do 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8831" y="2917464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extend(2.5); //do double branch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Constexpr</a:t>
            </a:r>
            <a:r>
              <a:rPr lang="en-US" altLang="zh-CN" dirty="0"/>
              <a:t> If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5761" y="1062169"/>
            <a:ext cx="7922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extend(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if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)==0){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&lt;&lt;"no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extention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"&lt;&lt;std::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else if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sizeof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)==1){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if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branch"&lt;&lt;std::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else if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constexpr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is_same_v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&lt;double,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...&gt;){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   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&lt;&lt;"do double branch"&lt;&lt;std::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  }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}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/>
              <a:t>简化</a:t>
            </a:r>
            <a:r>
              <a:rPr lang="en-US" altLang="zh-CN" sz="1800" dirty="0" err="1"/>
              <a:t>variadic</a:t>
            </a:r>
            <a:r>
              <a:rPr lang="en-US" altLang="zh-CN" sz="1800" dirty="0"/>
              <a:t> template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954" y="1302996"/>
            <a:ext cx="594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add(T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arg+add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...);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add(1,2,3); //6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9" y="3804956"/>
            <a:ext cx="3865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add(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+  ...);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5622" y="3798721"/>
            <a:ext cx="4281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sub (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(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- ... - 1);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507" y="957982"/>
            <a:ext cx="7797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11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initializer_list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&gt;{(std::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0)...};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4074" y="2247329"/>
            <a:ext cx="56110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unary fold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...);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49" y="3524962"/>
            <a:ext cx="6774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//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c++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17 binary fold</a:t>
            </a:r>
          </a:p>
          <a:p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...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void print(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(std::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... &lt;&lt; </a:t>
            </a:r>
            <a:r>
              <a:rPr lang="en-US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&lt;&lt; '\n'; </a:t>
            </a:r>
            <a:b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连接任意个字符串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332510" y="1026460"/>
            <a:ext cx="76726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endParaRPr lang="en-US" altLang="zh-CN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inline void append(std::string&amp; s, 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((s+=std::forward&lt;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 += ", "),...);</a:t>
            </a:r>
          </a:p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</a:p>
          <a:p>
            <a:endParaRPr lang="en-US" altLang="zh-CN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dirty="0">
                <a:latin typeface="DejaVu Sans Mono" pitchFamily="49" charset="0"/>
                <a:cs typeface="DejaVu Sans Mono" pitchFamily="49" charset="0"/>
              </a:rPr>
              <a:t>std::string s="";</a:t>
            </a:r>
          </a:p>
          <a:p>
            <a:r>
              <a:rPr lang="en-US" altLang="zh-CN" dirty="0">
                <a:latin typeface="DejaVu Sans Mono" pitchFamily="49" charset="0"/>
                <a:cs typeface="DejaVu Sans Mono" pitchFamily="49" charset="0"/>
              </a:rPr>
              <a:t>append(s, "a", "b", "c"); //a, b, c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</a:t>
            </a:r>
            <a:r>
              <a:rPr lang="en-US" altLang="zh-CN" dirty="0" err="1"/>
              <a:t>tuple</a:t>
            </a:r>
            <a:r>
              <a:rPr lang="en-US" altLang="zh-CN" dirty="0"/>
              <a:t>/</a:t>
            </a:r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924" y="1370949"/>
            <a:ext cx="7657357" cy="100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57" y="2507635"/>
            <a:ext cx="8087498" cy="9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rial" charset="0"/>
                <a:cs typeface="Arial" charset="0"/>
              </a:rPr>
              <a:t>编译期检查，在编译期就抓住错误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8393" y="1456747"/>
            <a:ext cx="7414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fun_for_1024&lt;0,1,2,4&gt;();  //ok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fun_for_1024&lt;4,2,1,0&gt;();  //ok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fun_for_1024&lt;0,1,1,4&gt;();  //static assertion failed: hi guy, just for 1024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fun_for_1024&lt;1,0,2,5&gt;();  //static assertion failed: hi guy, just for 1024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fun_for_1024&lt;1,0,2&gt;();     //static assertion failed: hi guy, just 4 numbers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5" y="1300163"/>
            <a:ext cx="6933040" cy="26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新特性（</a:t>
            </a:r>
            <a:r>
              <a:rPr lang="en-US" altLang="zh-CN" dirty="0"/>
              <a:t>C++11/14/17</a:t>
            </a:r>
            <a:r>
              <a:rPr lang="zh-CN" altLang="en-US" dirty="0"/>
              <a:t>）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元编程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元编程的一些用途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元编程实现</a:t>
            </a:r>
            <a:r>
              <a:rPr lang="en-US" altLang="zh-CN" dirty="0"/>
              <a:t>ORM</a:t>
            </a:r>
          </a:p>
        </p:txBody>
      </p:sp>
      <p:sp>
        <p:nvSpPr>
          <p:cNvPr id="4" name="矩形 3"/>
          <p:cNvSpPr/>
          <p:nvPr/>
        </p:nvSpPr>
        <p:spPr>
          <a:xfrm>
            <a:off x="2935675" y="2865544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Modern C++ C</a:t>
            </a:r>
            <a:r>
              <a:rPr lang="zh-CN" altLang="en-US" sz="2000" dirty="0"/>
              <a:t>reative </a:t>
            </a:r>
            <a:r>
              <a:rPr lang="en-US" altLang="zh-CN" sz="2000" dirty="0"/>
              <a:t>I</a:t>
            </a:r>
            <a:r>
              <a:rPr lang="zh-CN" altLang="en-US" sz="2000" dirty="0"/>
              <a:t>deas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Type-and resource-safe</a:t>
            </a:r>
          </a:p>
          <a:p>
            <a:r>
              <a:rPr lang="en-US" altLang="zh-CN" sz="1400" dirty="0"/>
              <a:t>Significantly simpler and clearer code</a:t>
            </a:r>
          </a:p>
          <a:p>
            <a:r>
              <a:rPr lang="en-US" altLang="zh-CN" sz="1400" dirty="0"/>
              <a:t>As fast or faster than anything else</a:t>
            </a:r>
          </a:p>
          <a:p>
            <a:r>
              <a:rPr lang="en-US" altLang="zh-CN" sz="1400" dirty="0"/>
              <a:t>Good at using “modern hardware”</a:t>
            </a:r>
          </a:p>
          <a:p>
            <a:r>
              <a:rPr lang="en-US" altLang="zh-CN" sz="1400" dirty="0"/>
              <a:t>Significantly faster compilation catching many more errors</a:t>
            </a:r>
            <a:endParaRPr lang="zh-CN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7724" y="2731583"/>
            <a:ext cx="2885304" cy="198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78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849" y="1689718"/>
            <a:ext cx="4071551" cy="235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/>
              <a:t>统一好用的接口</a:t>
            </a:r>
            <a:endParaRPr lang="en-US" altLang="zh-CN" sz="1800" dirty="0"/>
          </a:p>
          <a:p>
            <a:r>
              <a:rPr lang="zh-CN" altLang="en-US" sz="1800" dirty="0"/>
              <a:t>可扩展的接口</a:t>
            </a:r>
            <a:endParaRPr lang="en-US" altLang="zh-CN" sz="1800" dirty="0"/>
          </a:p>
          <a:p>
            <a:r>
              <a:rPr lang="zh-CN" altLang="en-US" sz="1800" dirty="0"/>
              <a:t>自动生成</a:t>
            </a:r>
            <a:r>
              <a:rPr lang="en-US" altLang="zh-CN" sz="1800" dirty="0" err="1"/>
              <a:t>sql</a:t>
            </a:r>
            <a:r>
              <a:rPr lang="zh-CN" altLang="en-US" sz="1800" dirty="0"/>
              <a:t>脚本</a:t>
            </a:r>
            <a:endParaRPr lang="en-US" altLang="zh-CN" sz="1800" dirty="0"/>
          </a:p>
          <a:p>
            <a:r>
              <a:rPr lang="zh-CN" altLang="en-US" sz="1800" dirty="0"/>
              <a:t>自动化地实体映射</a:t>
            </a:r>
            <a:endParaRPr lang="en-US" altLang="zh-CN" sz="1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960" y="789579"/>
            <a:ext cx="7247899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652460" y="2857200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屏蔽不同数据库的差异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3645" y="1430309"/>
            <a:ext cx="3790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81" y="2794395"/>
            <a:ext cx="574484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94" y="3551633"/>
            <a:ext cx="7909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408" y="4110035"/>
            <a:ext cx="3214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统一接口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829" y="3115254"/>
            <a:ext cx="6918366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通过可变模板参数统一接口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policy-base</a:t>
            </a:r>
            <a:r>
              <a:rPr lang="zh-CN" altLang="en-US" dirty="0"/>
              <a:t>设计和</a:t>
            </a:r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r>
              <a:rPr lang="zh-CN" altLang="en-US" dirty="0"/>
              <a:t>来屏蔽数据库接口差异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8" y="1772369"/>
            <a:ext cx="6405561" cy="11214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统一接口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通过</a:t>
            </a:r>
            <a:r>
              <a:rPr lang="en-US" altLang="zh-CN" sz="1800" dirty="0" err="1"/>
              <a:t>constexpr</a:t>
            </a:r>
            <a:r>
              <a:rPr lang="en-US" altLang="zh-CN" sz="1800" dirty="0"/>
              <a:t> if 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variadic</a:t>
            </a:r>
            <a:r>
              <a:rPr lang="en-US" altLang="zh-CN" sz="1800" dirty="0"/>
              <a:t> template</a:t>
            </a:r>
            <a:r>
              <a:rPr lang="zh-CN" altLang="en-US" sz="1800" dirty="0"/>
              <a:t>实现静态多态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73" y="1623873"/>
            <a:ext cx="5523245" cy="19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扩展接口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constexpr if</a:t>
            </a:r>
            <a:r>
              <a:rPr lang="zh-CN" altLang="en-US"/>
              <a:t>和</a:t>
            </a:r>
            <a:r>
              <a:rPr lang="en-US" altLang="zh-CN"/>
              <a:t>variadic template</a:t>
            </a:r>
            <a:r>
              <a:rPr lang="zh-CN" altLang="en-US"/>
              <a:t>来扩展接口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1" y="1347241"/>
            <a:ext cx="4552435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1" y="2662706"/>
            <a:ext cx="6733403" cy="692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520" y="3409677"/>
            <a:ext cx="5419983" cy="13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4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编译期反射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编译期获得对象的元数据（</a:t>
            </a:r>
            <a:r>
              <a:rPr lang="en-US" altLang="zh-CN" sz="1800" dirty="0"/>
              <a:t>field name, field type, field sequence</a:t>
            </a:r>
            <a:r>
              <a:rPr lang="zh-CN" altLang="en-US" sz="1800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260523" y="1244790"/>
            <a:ext cx="4310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name,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522" y="2365143"/>
            <a:ext cx="834389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0&gt;()&lt;&lt;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get_name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1&gt;()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get&lt;0&gt;(p) &lt;&lt; get&lt;1&gt;(p)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endParaRPr lang="en-US" altLang="zh-CN" sz="1400" dirty="0">
              <a:solidFill>
                <a:srgbClr val="2B91AF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p = {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"admin"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20 };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for_each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(p, [](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item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 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&lt;&lt;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decltype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)::value &lt;&lt; std::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699" y="3988071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Examples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自动生成</a:t>
            </a:r>
            <a:r>
              <a:rPr lang="en-US" altLang="zh-CN"/>
              <a:t>sql</a:t>
            </a:r>
            <a:r>
              <a:rPr lang="zh-CN" altLang="en-US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通过编译期反射获取对象和字段的名称</a:t>
            </a:r>
            <a:endParaRPr lang="en-US" altLang="zh-CN" sz="1800" dirty="0"/>
          </a:p>
          <a:p>
            <a:r>
              <a:rPr lang="zh-CN" altLang="en-US" sz="1800" dirty="0"/>
              <a:t>通过类型映射获取数据库类型名称</a:t>
            </a:r>
          </a:p>
        </p:txBody>
      </p:sp>
      <p:sp>
        <p:nvSpPr>
          <p:cNvPr id="5" name="矩形 4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" CREATE TABLE person ( id INT</a:t>
            </a:r>
            <a:r>
              <a:rPr lang="en-US" altLang="zh-CN"/>
              <a:t>, </a:t>
            </a:r>
            <a:r>
              <a:rPr lang="zh-CN" altLang="en-US"/>
              <a:t>name TEXT, age </a:t>
            </a:r>
            <a:r>
              <a:rPr lang="en-US" altLang="zh-CN"/>
              <a:t>INT</a:t>
            </a:r>
            <a:r>
              <a:rPr lang="zh-CN" altLang="en-US"/>
              <a:t>) "</a:t>
            </a:r>
          </a:p>
        </p:txBody>
      </p:sp>
      <p:sp>
        <p:nvSpPr>
          <p:cNvPr id="6" name="矩形 5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id, name,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327" y="1513703"/>
            <a:ext cx="4105613" cy="2658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自动生成</a:t>
            </a:r>
            <a:r>
              <a:rPr lang="en-US" altLang="zh-CN"/>
              <a:t>sql</a:t>
            </a:r>
            <a:r>
              <a:rPr lang="zh-CN" altLang="en-US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1800" dirty="0"/>
              <a:t>编译期反射获取对象名称</a:t>
            </a:r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r>
              <a:rPr lang="zh-CN" altLang="en-US" sz="1800" dirty="0"/>
              <a:t>编译期反射获取字段名数组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1800" dirty="0"/>
              <a:t>编译期获取类型名称数组？</a:t>
            </a:r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6701" y="1242109"/>
            <a:ext cx="7270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constexpr auto name = iguana::get_name&lt;T&gt;(); </a:t>
            </a:r>
            <a:r>
              <a:rPr lang="en-US" altLang="zh-CN" sz="1600" dirty="0">
                <a:sym typeface="Wingdings" panose="05000000000000000000" pitchFamily="2" charset="2"/>
              </a:rPr>
              <a:t> </a:t>
            </a:r>
            <a:r>
              <a:rPr lang="zh-CN" altLang="en-US" sz="1600" dirty="0"/>
              <a:t>"</a:t>
            </a:r>
            <a:r>
              <a:rPr lang="en-US" altLang="zh-CN" sz="1600" dirty="0">
                <a:sym typeface="Wingdings" panose="05000000000000000000" pitchFamily="2" charset="2"/>
              </a:rPr>
              <a:t>person</a:t>
            </a:r>
            <a:r>
              <a:rPr lang="zh-CN" altLang="en-US" sz="1600" dirty="0"/>
              <a:t>" </a:t>
            </a:r>
          </a:p>
        </p:txBody>
      </p:sp>
      <p:sp>
        <p:nvSpPr>
          <p:cNvPr id="5" name="矩形 4"/>
          <p:cNvSpPr/>
          <p:nvPr/>
        </p:nvSpPr>
        <p:spPr>
          <a:xfrm>
            <a:off x="291414" y="2186373"/>
            <a:ext cx="755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iguana::get_array&lt;T&gt;(); </a:t>
            </a:r>
            <a:r>
              <a:rPr lang="en-US" altLang="zh-CN" dirty="0">
                <a:sym typeface="Wingdings" panose="05000000000000000000" pitchFamily="2" charset="2"/>
              </a:rPr>
              <a:t> {"</a:t>
            </a:r>
            <a:r>
              <a:rPr lang="zh-CN" altLang="en-US" dirty="0"/>
              <a:t>id" </a:t>
            </a:r>
            <a:r>
              <a:rPr lang="en-US" altLang="zh-CN" dirty="0"/>
              <a:t>,</a:t>
            </a:r>
            <a:r>
              <a:rPr lang="zh-CN" altLang="en-US" dirty="0"/>
              <a:t> "</a:t>
            </a:r>
            <a:r>
              <a:rPr lang="en-US" altLang="zh-CN" dirty="0"/>
              <a:t>name</a:t>
            </a:r>
            <a:r>
              <a:rPr lang="zh-CN" altLang="en-US" dirty="0"/>
              <a:t>" </a:t>
            </a:r>
            <a:r>
              <a:rPr lang="en-US" altLang="zh-CN" dirty="0"/>
              <a:t>,</a:t>
            </a:r>
            <a:r>
              <a:rPr lang="zh-CN" altLang="en-US" dirty="0"/>
              <a:t> "</a:t>
            </a:r>
            <a:r>
              <a:rPr lang="en-US" altLang="zh-CN" dirty="0"/>
              <a:t>age</a:t>
            </a:r>
            <a:r>
              <a:rPr lang="zh-CN" altLang="en-US" dirty="0"/>
              <a:t>" </a:t>
            </a:r>
            <a:r>
              <a:rPr lang="en-US" altLang="zh-CN" dirty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4196" y="2912020"/>
            <a:ext cx="350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ym typeface="Wingdings" pitchFamily="2" charset="2"/>
              </a:rPr>
              <a:t>{“INTEGER</a:t>
            </a:r>
            <a:r>
              <a:rPr lang="zh-CN" altLang="en-US" sz="1600" dirty="0"/>
              <a:t>" </a:t>
            </a:r>
            <a:r>
              <a:rPr lang="en-US" altLang="zh-CN" sz="1600" dirty="0"/>
              <a:t>,</a:t>
            </a:r>
            <a:r>
              <a:rPr lang="zh-CN" altLang="en-US" sz="1600" dirty="0"/>
              <a:t> “</a:t>
            </a:r>
            <a:r>
              <a:rPr lang="en-US" altLang="zh-CN" sz="1600" dirty="0"/>
              <a:t>TEXT</a:t>
            </a:r>
            <a:r>
              <a:rPr lang="zh-CN" altLang="en-US" sz="1600" dirty="0"/>
              <a:t>" </a:t>
            </a:r>
            <a:r>
              <a:rPr lang="en-US" altLang="zh-CN" sz="1600" dirty="0"/>
              <a:t>,</a:t>
            </a:r>
            <a:r>
              <a:rPr lang="zh-CN" altLang="en-US" sz="1600" dirty="0"/>
              <a:t> “</a:t>
            </a:r>
            <a:r>
              <a:rPr lang="en-US" altLang="zh-CN" sz="1600" dirty="0"/>
              <a:t>INTEGER</a:t>
            </a:r>
            <a:r>
              <a:rPr lang="zh-CN" altLang="en-US" sz="1600" dirty="0"/>
              <a:t>" </a:t>
            </a: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类型映射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类型映射到数据库字段类型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73" y="1315993"/>
            <a:ext cx="6559912" cy="36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获取类型名称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编译期获取类型名称数组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325649"/>
            <a:ext cx="7672515" cy="30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自动生成脚本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对象名</a:t>
            </a:r>
            <a:r>
              <a:rPr lang="en-US" altLang="zh-CN" dirty="0"/>
              <a:t> + </a:t>
            </a:r>
            <a:r>
              <a:rPr lang="zh-CN" altLang="en-US" dirty="0"/>
              <a:t>字段名 </a:t>
            </a:r>
            <a:r>
              <a:rPr lang="en-US" altLang="zh-CN" dirty="0"/>
              <a:t>+ </a:t>
            </a:r>
            <a:r>
              <a:rPr lang="zh-CN" altLang="en-US" dirty="0"/>
              <a:t>类型名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en-US" dirty="0"/>
              <a:t>自动生成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1481816" y="1273806"/>
            <a:ext cx="4310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id, name,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1816" y="2703990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"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/>
              <a:t>INT</a:t>
            </a:r>
            <a:r>
              <a:rPr lang="zh-CN" altLang="en-US" sz="1400" dirty="0"/>
              <a:t>) "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10521"/>
            <a:ext cx="6592330" cy="6891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5054" y="3808020"/>
            <a:ext cx="733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只需要一个对象类型就可以自动生成创建语句</a:t>
            </a:r>
            <a:r>
              <a:rPr lang="en-US" altLang="zh-CN" dirty="0"/>
              <a:t>, </a:t>
            </a:r>
            <a:r>
              <a:rPr lang="en-US" altLang="zh-CN" dirty="0" err="1"/>
              <a:t>insert,update,delete</a:t>
            </a:r>
            <a:r>
              <a:rPr lang="en-US" altLang="zh-CN" dirty="0"/>
              <a:t> </a:t>
            </a:r>
            <a:r>
              <a:rPr lang="zh-CN" altLang="en-US" dirty="0"/>
              <a:t>类似</a:t>
            </a:r>
          </a:p>
        </p:txBody>
      </p:sp>
      <p:sp>
        <p:nvSpPr>
          <p:cNvPr id="8" name="矩形 7"/>
          <p:cNvSpPr/>
          <p:nvPr/>
        </p:nvSpPr>
        <p:spPr>
          <a:xfrm>
            <a:off x="2095437" y="4161899"/>
            <a:ext cx="4340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</a:t>
            </a:r>
            <a:r>
              <a:rPr lang="zh-CN" altLang="en-US" sz="2400">
                <a:solidFill>
                  <a:srgbClr val="FF0000"/>
                </a:solidFill>
              </a:rPr>
              <a:t>his is the magic of modern 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zh-CN" altLang="en-US" sz="2400">
                <a:solidFill>
                  <a:srgbClr val="FF0000"/>
                </a:solidFill>
              </a:rPr>
              <a:t>++ 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Postgresql</a:t>
            </a:r>
            <a:r>
              <a:rPr lang="en-US" altLang="zh-CN" sz="1800" dirty="0"/>
              <a:t> to Entity</a:t>
            </a:r>
            <a:endParaRPr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4772" y="1387576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Postgresql</a:t>
            </a:r>
            <a:r>
              <a:rPr lang="en-US" altLang="zh-CN" sz="1800" dirty="0"/>
              <a:t> to Entity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Sqlite</a:t>
            </a:r>
            <a:r>
              <a:rPr lang="en-US" altLang="zh-CN" sz="1800" dirty="0"/>
              <a:t> to Entity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874" y="1433362"/>
            <a:ext cx="5320656" cy="29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Sqlite</a:t>
            </a:r>
            <a:r>
              <a:rPr lang="en-US" altLang="zh-CN" sz="1800" dirty="0"/>
              <a:t> to Entity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52" y="1480120"/>
            <a:ext cx="7719489" cy="27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多表查询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1" y="2447528"/>
            <a:ext cx="7059483" cy="124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58" y="1352065"/>
            <a:ext cx="8336654" cy="81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适配不同的接口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184" y="1486484"/>
            <a:ext cx="4381500" cy="46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99" y="2195981"/>
            <a:ext cx="7389813" cy="219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实体映射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返回</a:t>
            </a:r>
            <a:r>
              <a:rPr lang="en-US" altLang="zh-CN" sz="1800" dirty="0" err="1"/>
              <a:t>tuple</a:t>
            </a:r>
            <a:r>
              <a:rPr lang="zh-CN" altLang="en-US" sz="1800" dirty="0"/>
              <a:t>结果时要注意元素是否为对象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700" y="1421086"/>
            <a:ext cx="6119359" cy="279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1800" dirty="0" err="1"/>
              <a:t>ormpp</a:t>
            </a:r>
            <a:r>
              <a:rPr lang="en-US" altLang="zh-CN" sz="1800" dirty="0"/>
              <a:t> ---- </a:t>
            </a:r>
            <a:r>
              <a:rPr lang="zh-CN" altLang="en-US" sz="1800" dirty="0"/>
              <a:t>让数据库操作变得简单</a:t>
            </a:r>
            <a:endParaRPr lang="en-US" altLang="zh-CN" sz="18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header only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cross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unified interface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easy to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easy to change database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6580" y="2955155"/>
            <a:ext cx="39590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sz="2000" dirty="0">
                <a:hlinkClick r:id="rId2"/>
              </a:rPr>
              <a:t>github.com/qicosmos/ormpp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176" y="1602000"/>
            <a:ext cx="5328687" cy="261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Logging</a:t>
            </a:r>
          </a:p>
          <a:p>
            <a:r>
              <a:rPr lang="en-US" altLang="zh-CN" sz="1800" dirty="0"/>
              <a:t>Validation</a:t>
            </a:r>
          </a:p>
          <a:p>
            <a:r>
              <a:rPr lang="en-US" altLang="zh-CN" sz="1800" dirty="0"/>
              <a:t>Thread Strategy</a:t>
            </a:r>
          </a:p>
          <a:p>
            <a:r>
              <a:rPr lang="en-US" altLang="zh-CN" sz="1800" dirty="0"/>
              <a:t>Caching</a:t>
            </a:r>
          </a:p>
          <a:p>
            <a:r>
              <a:rPr lang="en-US" altLang="zh-CN" sz="1800" dirty="0"/>
              <a:t>Exception Handling</a:t>
            </a:r>
          </a:p>
          <a:p>
            <a:r>
              <a:rPr lang="en-US" altLang="zh-CN" sz="1800" dirty="0"/>
              <a:t>… and a lot more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95" y="1694710"/>
            <a:ext cx="3442386" cy="21544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0945" y="1009765"/>
            <a:ext cx="7930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dbng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mysql.connect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("127.0.0.1", "root", "12345", "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32" y="1633219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&lt;log&gt;("127.0.0.1", "root", "12345", "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865" y="2196406"/>
            <a:ext cx="7980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log&gt;("127.0.0.1", "root", "12345", "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28" y="2812678"/>
            <a:ext cx="1900348" cy="81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04551" y="3713479"/>
            <a:ext cx="8182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mysql.warper_connect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&lt;validate, log,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thead_proxy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&gt;("127.0.0.1", "root", "12345", "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testdb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");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s://timgsa.baidu.com/timg?image&amp;quality=80&amp;size=b9999_10000&amp;sec=1510565342047&amp;di=7683972c64b4825949f4e3d492c48588&amp;imgtype=jpg&amp;src=http%3A%2F%2Fimg4.imgtn.bdimg.com%2Fit%2Fu%3D1502550994%2C3317913235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016" y="1553594"/>
            <a:ext cx="4729849" cy="2178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451" y="817839"/>
            <a:ext cx="4315354" cy="410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56908" y="2582880"/>
            <a:ext cx="4210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before</a:t>
            </a:r>
            <a:r>
              <a:rPr lang="zh-CN" altLang="en-US" sz="1600" dirty="0"/>
              <a:t>和</a:t>
            </a:r>
            <a:r>
              <a:rPr lang="en-US" altLang="zh-CN" sz="1600" dirty="0"/>
              <a:t>after</a:t>
            </a:r>
            <a:r>
              <a:rPr lang="zh-CN" altLang="en-US" sz="1600" dirty="0"/>
              <a:t>你可以定义一个也可以定义两个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核心逻辑之前的切面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365" y="1471222"/>
            <a:ext cx="6227267" cy="274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核心逻辑之后的切面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98" y="1464042"/>
            <a:ext cx="7951686" cy="203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99" y="1026167"/>
            <a:ext cx="5728171" cy="172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2518" y="3052525"/>
            <a:ext cx="5730325" cy="14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11" y="1169951"/>
            <a:ext cx="7582157" cy="242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Purecpp</a:t>
            </a:r>
            <a:r>
              <a:rPr lang="en-US" altLang="zh-CN" dirty="0"/>
              <a:t>----Modern C++ Open Source Community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purecpp</a:t>
            </a:r>
            <a:r>
              <a:rPr lang="zh-CN" altLang="en-US" sz="1800" dirty="0"/>
              <a:t> </a:t>
            </a:r>
            <a:r>
              <a:rPr lang="en-US" altLang="zh-CN" sz="1800" dirty="0"/>
              <a:t>open source</a:t>
            </a:r>
          </a:p>
          <a:p>
            <a:pPr lvl="1"/>
            <a:r>
              <a:rPr lang="en-US" altLang="zh-CN" sz="1400" dirty="0" err="1"/>
              <a:t>Rpc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framework—</a:t>
            </a:r>
            <a:r>
              <a:rPr lang="en-US" altLang="zh-CN" sz="1400" dirty="0" err="1"/>
              <a:t>rest_rpc</a:t>
            </a:r>
            <a:endParaRPr lang="en-US" altLang="zh-CN" sz="1400" dirty="0"/>
          </a:p>
          <a:p>
            <a:pPr lvl="1"/>
            <a:r>
              <a:rPr lang="en-US" altLang="zh-CN" sz="1400" dirty="0"/>
              <a:t>Serialization engine—iguana</a:t>
            </a:r>
          </a:p>
          <a:p>
            <a:pPr lvl="1"/>
            <a:r>
              <a:rPr lang="en-US" altLang="zh-CN" sz="1400" dirty="0"/>
              <a:t>ORM--</a:t>
            </a:r>
            <a:r>
              <a:rPr lang="en-US" altLang="zh-CN" sz="1400" dirty="0" err="1"/>
              <a:t>ormpp</a:t>
            </a:r>
            <a:endParaRPr lang="en-US" altLang="zh-CN" sz="1400" dirty="0"/>
          </a:p>
          <a:p>
            <a:pPr lvl="1"/>
            <a:r>
              <a:rPr lang="en-US" altLang="zh-CN" sz="1400" dirty="0"/>
              <a:t>http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framework--</a:t>
            </a:r>
            <a:r>
              <a:rPr lang="en-US" altLang="zh-CN" sz="1400" dirty="0" err="1"/>
              <a:t>cinatra</a:t>
            </a:r>
            <a:endParaRPr lang="zh-CN" altLang="en-US" sz="1400" dirty="0"/>
          </a:p>
          <a:p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48914" y="2446630"/>
            <a:ext cx="527098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http://purecpp.org</a:t>
            </a:r>
            <a:r>
              <a:rPr lang="en-US" altLang="zh-CN" sz="1400" dirty="0"/>
              <a:t> (modern </a:t>
            </a:r>
            <a:r>
              <a:rPr lang="en-US" altLang="zh-CN" sz="1400" dirty="0" err="1"/>
              <a:t>c++</a:t>
            </a:r>
            <a:r>
              <a:rPr lang="en-US" altLang="zh-CN" sz="1400" dirty="0"/>
              <a:t> open source community)</a:t>
            </a:r>
          </a:p>
          <a:p>
            <a:r>
              <a:rPr lang="en-US" altLang="zh-CN" sz="1400" dirty="0">
                <a:hlinkClick r:id="rId3"/>
              </a:rPr>
              <a:t>https://github.com/qicosmos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https://www.youtube.com/watch?v=WlhoWjrR41A</a:t>
            </a:r>
            <a:endParaRPr lang="en-US" altLang="zh-CN" sz="1400" dirty="0"/>
          </a:p>
          <a:p>
            <a:r>
              <a:rPr lang="en-US" altLang="zh-CN" sz="1400" dirty="0">
                <a:hlinkClick r:id="rId5"/>
              </a:rPr>
              <a:t>https://www.youtube.com/watch?v=vh1BhlqF-fs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hlinkClick r:id="rId6"/>
              </a:rPr>
              <a:t>https://isocpp.org/</a:t>
            </a:r>
            <a:r>
              <a:rPr lang="en-US" altLang="zh-CN" sz="14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17142" y="210282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Newer is Better!</a:t>
            </a:r>
            <a:endParaRPr lang="zh-CN" altLang="en-US" sz="3200" b="1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" y="1074223"/>
            <a:ext cx="77142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std::map&lt;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 mp = { {1, 2}, {3, 4} };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for(auto&amp;&amp; [k, v] : mp)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std::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cout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&lt;&lt;k&lt;&lt;" "&lt;&lt;v&lt;&lt;'\n';</a:t>
            </a:r>
            <a:endParaRPr lang="zh-CN" altLang="en-US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" y="2148575"/>
            <a:ext cx="560277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double&gt;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2.5);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auto [a, b] =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  <a:endParaRPr lang="zh-CN" altLang="en-US" sz="16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r>
              <a:rPr lang="zh-CN" altLang="en-US" dirty="0"/>
              <a:t> </a:t>
            </a:r>
            <a:r>
              <a:rPr lang="en-US" altLang="zh-CN" dirty="0"/>
              <a:t>+ 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分割一个定长的</a:t>
            </a:r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7078" y="1369463"/>
            <a:ext cx="783058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endParaRPr lang="en-US" altLang="zh-CN" sz="14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(std::get&lt;0&gt;(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std::get&lt;1&gt;(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), std::get&lt;2&gt;(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));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059" y="3050787"/>
            <a:ext cx="73650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t = split_3args(1, 2.5, "test", '1'); //</a:t>
            </a:r>
            <a:r>
              <a:rPr lang="en-US" altLang="zh-CN" sz="14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tuple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(1, 2.5, "test")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Variadic</a:t>
            </a:r>
            <a:r>
              <a:rPr lang="en-US" altLang="zh-CN" dirty="0"/>
              <a:t> Template</a:t>
            </a:r>
            <a:r>
              <a:rPr lang="zh-CN" altLang="en-US" dirty="0"/>
              <a:t> </a:t>
            </a:r>
            <a:r>
              <a:rPr lang="en-US" altLang="zh-CN" dirty="0"/>
              <a:t>+ 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135" y="2968289"/>
            <a:ext cx="74482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split_3args(auto a, auto b, auto c, auto d){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return std::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6583" y="1286301"/>
            <a:ext cx="7390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...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split_3args(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&amp;&amp;...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){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auto 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= std::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(std::forward&lt;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&gt;(</a:t>
            </a:r>
            <a:r>
              <a:rPr lang="en-US" altLang="zh-CN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args</a:t>
            </a:r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)...);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auto [a, b, c, d] = </a:t>
            </a:r>
            <a:r>
              <a:rPr lang="en-US" altLang="zh-CN" sz="1600" i="1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tp</a:t>
            </a:r>
            <a:r>
              <a:rPr lang="en-US" altLang="zh-CN" sz="1600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 std::</a:t>
            </a:r>
            <a:r>
              <a:rPr lang="en-US" altLang="zh-CN" sz="1600" i="1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make_tuple</a:t>
            </a:r>
            <a:r>
              <a:rPr lang="en-US" altLang="zh-CN" sz="1600" i="1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(a, b, c);</a:t>
            </a:r>
          </a:p>
          <a:p>
            <a:r>
              <a:rPr lang="en-US" altLang="zh-CN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Constexpr</a:t>
            </a:r>
            <a:r>
              <a:rPr lang="en-US" altLang="zh-CN" dirty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8887" y="1055830"/>
            <a:ext cx="812984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return 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to_string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(t);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template&lt;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typename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T&gt;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enable_if_t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&lt;!std::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is_integral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&lt;T&gt;::value, std::string&gt;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to_str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(T </a:t>
            </a:r>
            <a:r>
              <a:rPr lang="en-US" sz="1600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t</a:t>
            </a: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{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     return t;</a:t>
            </a:r>
            <a:b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</a:br>
            <a:r>
              <a:rPr lang="en-US" sz="16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2648</TotalTime>
  <Words>1650</Words>
  <Application>Microsoft Office PowerPoint</Application>
  <PresentationFormat>全屏显示(16:9)</PresentationFormat>
  <Paragraphs>254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DejaVu Sans Mono</vt:lpstr>
      <vt:lpstr>Microsoft YaHei UI</vt:lpstr>
      <vt:lpstr>宋体</vt:lpstr>
      <vt:lpstr>微软雅黑</vt:lpstr>
      <vt:lpstr>新宋体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叶晨成</cp:lastModifiedBy>
  <cp:revision>172</cp:revision>
  <dcterms:created xsi:type="dcterms:W3CDTF">2017-10-25T05:24:51Z</dcterms:created>
  <dcterms:modified xsi:type="dcterms:W3CDTF">2017-11-22T09:52:40Z</dcterms:modified>
</cp:coreProperties>
</file>