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58" r:id="rId4"/>
    <p:sldId id="291" r:id="rId5"/>
    <p:sldId id="296" r:id="rId6"/>
    <p:sldId id="297" r:id="rId7"/>
    <p:sldId id="298" r:id="rId8"/>
    <p:sldId id="300" r:id="rId9"/>
    <p:sldId id="299" r:id="rId10"/>
    <p:sldId id="262" r:id="rId11"/>
    <p:sldId id="294" r:id="rId12"/>
    <p:sldId id="301" r:id="rId13"/>
    <p:sldId id="302" r:id="rId14"/>
    <p:sldId id="263" r:id="rId15"/>
    <p:sldId id="295" r:id="rId16"/>
    <p:sldId id="260" r:id="rId17"/>
    <p:sldId id="303" r:id="rId18"/>
    <p:sldId id="289" r:id="rId19"/>
    <p:sldId id="284" r:id="rId20"/>
    <p:sldId id="352" r:id="rId21"/>
    <p:sldId id="304" r:id="rId22"/>
    <p:sldId id="305" r:id="rId23"/>
    <p:sldId id="306" r:id="rId24"/>
    <p:sldId id="324" r:id="rId25"/>
    <p:sldId id="268" r:id="rId26"/>
    <p:sldId id="277" r:id="rId27"/>
    <p:sldId id="307" r:id="rId28"/>
    <p:sldId id="278" r:id="rId29"/>
    <p:sldId id="279" r:id="rId30"/>
    <p:sldId id="308" r:id="rId31"/>
    <p:sldId id="309" r:id="rId32"/>
    <p:sldId id="310" r:id="rId33"/>
    <p:sldId id="311" r:id="rId34"/>
    <p:sldId id="312" r:id="rId35"/>
    <p:sldId id="326" r:id="rId36"/>
    <p:sldId id="327" r:id="rId37"/>
    <p:sldId id="328" r:id="rId38"/>
    <p:sldId id="314" r:id="rId39"/>
    <p:sldId id="329" r:id="rId40"/>
    <p:sldId id="330" r:id="rId41"/>
    <p:sldId id="348" r:id="rId42"/>
    <p:sldId id="331" r:id="rId43"/>
    <p:sldId id="332" r:id="rId44"/>
    <p:sldId id="265" r:id="rId45"/>
    <p:sldId id="335" r:id="rId46"/>
    <p:sldId id="336" r:id="rId47"/>
    <p:sldId id="337" r:id="rId48"/>
    <p:sldId id="334" r:id="rId49"/>
    <p:sldId id="315" r:id="rId50"/>
    <p:sldId id="338" r:id="rId51"/>
    <p:sldId id="339" r:id="rId52"/>
    <p:sldId id="333" r:id="rId53"/>
    <p:sldId id="340" r:id="rId54"/>
    <p:sldId id="353" r:id="rId55"/>
    <p:sldId id="316" r:id="rId56"/>
    <p:sldId id="317" r:id="rId57"/>
    <p:sldId id="269" r:id="rId58"/>
    <p:sldId id="286" r:id="rId59"/>
    <p:sldId id="349" r:id="rId60"/>
    <p:sldId id="350" r:id="rId61"/>
    <p:sldId id="318" r:id="rId62"/>
    <p:sldId id="323" r:id="rId63"/>
    <p:sldId id="342" r:id="rId64"/>
    <p:sldId id="275" r:id="rId65"/>
    <p:sldId id="290" r:id="rId66"/>
    <p:sldId id="343" r:id="rId67"/>
    <p:sldId id="344" r:id="rId68"/>
    <p:sldId id="276" r:id="rId69"/>
    <p:sldId id="346" r:id="rId70"/>
    <p:sldId id="351" r:id="rId71"/>
    <p:sldId id="320" r:id="rId72"/>
    <p:sldId id="321" r:id="rId73"/>
    <p:sldId id="347" r:id="rId74"/>
    <p:sldId id="322" r:id="rId75"/>
    <p:sldId id="325" r:id="rId76"/>
    <p:sldId id="341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8485"/>
    <a:srgbClr val="3C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5" autoAdjust="0"/>
    <p:restoredTop sz="94682"/>
  </p:normalViewPr>
  <p:slideViewPr>
    <p:cSldViewPr snapToGrid="0">
      <p:cViewPr>
        <p:scale>
          <a:sx n="100" d="100"/>
          <a:sy n="100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83" Type="http://schemas.microsoft.com/office/2015/10/relationships/revisionInfo" Target="revisionInfo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E78C-D7BA-E147-9353-001822E7BE40}" type="datetimeFigureOut">
              <a:rPr kumimoji="1" lang="zh-CN" altLang="en-US" smtClean="0"/>
              <a:t>2017/11/14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17D1-D678-8443-ACEE-C1E01A89C5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4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关注局部代码模式，不涉及高层架构，数据结构和算法</a:t>
            </a:r>
            <a:endParaRPr kumimoji="1" lang="en-US" altLang="zh-CN" dirty="0"/>
          </a:p>
          <a:p>
            <a:r>
              <a:rPr kumimoji="1" lang="zh-CN" altLang="en-US" dirty="0"/>
              <a:t>不过多诠释编译器行为</a:t>
            </a:r>
            <a:endParaRPr kumimoji="1" lang="en-US" altLang="zh-CN" dirty="0"/>
          </a:p>
          <a:p>
            <a:r>
              <a:rPr kumimoji="1" lang="zh-CN" altLang="en-US" dirty="0"/>
              <a:t>相当多的英文资料的在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前，</a:t>
            </a:r>
            <a:r>
              <a:rPr kumimoji="1" lang="en-US" altLang="zh-CN" dirty="0" err="1"/>
              <a:t>gcc</a:t>
            </a:r>
            <a:r>
              <a:rPr kumimoji="1" lang="en-US" altLang="zh-CN" dirty="0"/>
              <a:t> 3, </a:t>
            </a:r>
            <a:r>
              <a:rPr kumimoji="1" lang="en-US" altLang="zh-CN" dirty="0" err="1"/>
              <a:t>powerpc</a:t>
            </a:r>
            <a:r>
              <a:rPr kumimoji="1" lang="zh-CN" altLang="en-US" dirty="0"/>
              <a:t>平台。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1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双重抽象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引用</a:t>
            </a:r>
            <a:endParaRPr kumimoji="1" lang="en-US" altLang="zh-CN" dirty="0"/>
          </a:p>
          <a:p>
            <a:r>
              <a:rPr kumimoji="1" lang="en-US" altLang="zh-CN" dirty="0"/>
              <a:t>2.vector</a:t>
            </a:r>
            <a:r>
              <a:rPr kumimoji="1" lang="zh-CN" altLang="en-US" dirty="0"/>
              <a:t>对象管理内存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46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符合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的设计理念：不支付多余的成本。</a:t>
            </a:r>
            <a:endParaRPr kumimoji="1" lang="en-US" altLang="zh-CN" dirty="0"/>
          </a:p>
          <a:p>
            <a:r>
              <a:rPr kumimoji="1" lang="zh-CN" altLang="en-US" dirty="0"/>
              <a:t>对象，引用，以及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使得</a:t>
            </a:r>
            <a:r>
              <a:rPr kumimoji="1" lang="en-US" altLang="zh-CN" dirty="0"/>
              <a:t>pointer</a:t>
            </a:r>
            <a:r>
              <a:rPr kumimoji="1" lang="en-US" altLang="zh-CN" baseline="0" dirty="0"/>
              <a:t> aliasing</a:t>
            </a:r>
            <a:r>
              <a:rPr kumimoji="1" lang="zh-CN" altLang="en-US" baseline="0" dirty="0"/>
              <a:t>更加隐蔽。</a:t>
            </a:r>
            <a:endParaRPr kumimoji="1" lang="en-US" altLang="zh-CN" baseline="0" dirty="0"/>
          </a:p>
          <a:p>
            <a:r>
              <a:rPr kumimoji="1" lang="zh-CN" altLang="en-US" baseline="0" dirty="0"/>
              <a:t>局部变量， </a:t>
            </a:r>
            <a:r>
              <a:rPr kumimoji="1" lang="en-US" altLang="zh-CN" baseline="0" dirty="0"/>
              <a:t>__restrict</a:t>
            </a:r>
            <a:r>
              <a:rPr kumimoji="1" lang="zh-CN" altLang="en-US" baseline="0" dirty="0"/>
              <a:t>解决问题。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1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加在成员函数上的</a:t>
            </a:r>
            <a:r>
              <a:rPr kumimoji="1" lang="en-US" altLang="zh-CN" dirty="0"/>
              <a:t>restrict -&gt; this</a:t>
            </a:r>
          </a:p>
          <a:p>
            <a:r>
              <a:rPr kumimoji="1" lang="zh-CN" altLang="en-US" dirty="0"/>
              <a:t>引出什么时候编译器能够优化</a:t>
            </a:r>
            <a:r>
              <a:rPr kumimoji="1" lang="en-US" altLang="zh-CN" dirty="0"/>
              <a:t>-&gt;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04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如果通过升级编译器得到性能提升，👌，免费午餐。免费！</a:t>
            </a:r>
            <a:r>
              <a:rPr kumimoji="1" lang="en-US" altLang="zh-CN" dirty="0"/>
              <a:t>=</a:t>
            </a:r>
            <a:r>
              <a:rPr kumimoji="1" lang="zh-CN" altLang="en-US" dirty="0"/>
              <a:t>真正免费。</a:t>
            </a:r>
            <a:endParaRPr kumimoji="1" lang="en-US" altLang="zh-CN" dirty="0"/>
          </a:p>
          <a:p>
            <a:r>
              <a:rPr kumimoji="1" lang="zh-CN" altLang="en-US" dirty="0"/>
              <a:t>对于编译器的反常行为，思考。</a:t>
            </a:r>
            <a:endParaRPr kumimoji="1" lang="en-US" altLang="zh-CN" dirty="0"/>
          </a:p>
          <a:p>
            <a:r>
              <a:rPr kumimoji="1" lang="zh-CN" altLang="en-US" dirty="0"/>
              <a:t>之后减少纠缠细枝末节。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49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究竟选择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还是前，引入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概念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41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float</a:t>
            </a:r>
            <a:r>
              <a:rPr kumimoji="1" lang="en-US" altLang="zh-CN" baseline="0" dirty="0"/>
              <a:t>  double</a:t>
            </a:r>
            <a:r>
              <a:rPr kumimoji="1" lang="zh-CN" altLang="en-US" baseline="0" dirty="0"/>
              <a:t>加上转换，不可能保证精度。</a:t>
            </a:r>
            <a:endParaRPr kumimoji="1" lang="en-US" altLang="zh-CN" dirty="0"/>
          </a:p>
          <a:p>
            <a:r>
              <a:rPr kumimoji="1" lang="zh-CN" altLang="en-US" dirty="0"/>
              <a:t>旋转四元数，旋转数据被压缩。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20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匈牙利命名法，编译器警告，警告视为错误，静态检查工具。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22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第三需求场景：面试在</a:t>
            </a:r>
            <a:r>
              <a:rPr kumimoji="1" lang="en-US" altLang="zh-CN"/>
              <a:t>singleton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84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vmovaps</a:t>
            </a:r>
            <a:r>
              <a:rPr kumimoji="1" lang="zh-CN" altLang="en-US"/>
              <a:t>指令腾出</a:t>
            </a:r>
            <a:r>
              <a:rPr kumimoji="1" lang="en-US" altLang="zh-CN"/>
              <a:t>xmm0</a:t>
            </a:r>
            <a:r>
              <a:rPr kumimoji="1" lang="zh-CN" altLang="en-US"/>
              <a:t>，才可以调用</a:t>
            </a:r>
            <a:r>
              <a:rPr kumimoji="1" lang="en-US" altLang="zh-CN"/>
              <a:t>getFoo()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为什么不把</a:t>
            </a:r>
            <a:r>
              <a:rPr kumimoji="1" lang="en-US" altLang="zh-CN"/>
              <a:t>foo.getFoo()</a:t>
            </a:r>
            <a:r>
              <a:rPr kumimoji="1" lang="zh-CN" altLang="en-US"/>
              <a:t>放入临时变量。</a:t>
            </a:r>
            <a:endParaRPr kumimoji="1" lang="en-US" altLang="zh-CN"/>
          </a:p>
          <a:p>
            <a:r>
              <a:rPr kumimoji="1" lang="zh-CN" altLang="en-US"/>
              <a:t>慎用</a:t>
            </a:r>
            <a:r>
              <a:rPr kumimoji="1" lang="en-US" altLang="zh-CN"/>
              <a:t>PIMPL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71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Clang</a:t>
            </a:r>
            <a:r>
              <a:rPr kumimoji="1" lang="en-US" altLang="zh-CN" baseline="0" dirty="0"/>
              <a:t> 3.5</a:t>
            </a:r>
            <a:r>
              <a:rPr kumimoji="1" lang="zh-CN" altLang="en-US" baseline="0" dirty="0"/>
              <a:t>，编译器升级在实际工程中的成本。</a:t>
            </a:r>
            <a:endParaRPr kumimoji="1" lang="en-US" altLang="zh-CN" dirty="0"/>
          </a:p>
          <a:p>
            <a:r>
              <a:rPr kumimoji="1" lang="zh-CN" altLang="en-US" dirty="0"/>
              <a:t>引入</a:t>
            </a:r>
            <a:r>
              <a:rPr kumimoji="1" lang="en-US" altLang="zh-CN" dirty="0"/>
              <a:t>SIMD</a:t>
            </a:r>
            <a:r>
              <a:rPr kumimoji="1" lang="zh-CN" altLang="en-US" dirty="0"/>
              <a:t>教程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737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瓶颈在哪里？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8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613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究竟有几个寄存器。</a:t>
            </a:r>
            <a:endParaRPr kumimoji="1" lang="en-US" altLang="zh-CN"/>
          </a:p>
          <a:p>
            <a:r>
              <a:rPr kumimoji="1" lang="zh-CN" altLang="en-US"/>
              <a:t>加法</a:t>
            </a:r>
            <a:r>
              <a:rPr kumimoji="1" lang="en-US" altLang="zh-CN"/>
              <a:t>latency</a:t>
            </a:r>
            <a:r>
              <a:rPr kumimoji="1" lang="en-US" altLang="zh-CN" baseline="0"/>
              <a:t> 3, throughput 1</a:t>
            </a:r>
          </a:p>
          <a:p>
            <a:r>
              <a:rPr kumimoji="1" lang="zh-CN" altLang="en-US" baseline="0"/>
              <a:t>乘法</a:t>
            </a:r>
            <a:r>
              <a:rPr kumimoji="1" lang="en-US" altLang="zh-CN" baseline="0"/>
              <a:t>latency 5, throughtput 0.5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95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如果这个循环没法优化，是非常缓慢。</a:t>
            </a:r>
            <a:endParaRPr kumimoji="1" lang="en-US" altLang="zh-CN"/>
          </a:p>
          <a:p>
            <a:r>
              <a:rPr kumimoji="1" lang="zh-CN" altLang="en-US"/>
              <a:t>对于单个无法打破的</a:t>
            </a:r>
            <a:r>
              <a:rPr kumimoji="1" lang="en-US" altLang="zh-CN"/>
              <a:t>dependency</a:t>
            </a:r>
            <a:r>
              <a:rPr kumimoji="1" lang="en-US" altLang="zh-CN" baseline="0"/>
              <a:t> chain</a:t>
            </a:r>
            <a:r>
              <a:rPr kumimoji="1" lang="zh-CN" altLang="en-US" baseline="0"/>
              <a:t>，试图隐藏也就在</a:t>
            </a:r>
            <a:r>
              <a:rPr kumimoji="1" lang="en-US" altLang="zh-CN" baseline="0"/>
              <a:t>latency</a:t>
            </a:r>
            <a:r>
              <a:rPr kumimoji="1" lang="zh-CN" altLang="en-US" baseline="0"/>
              <a:t>的周期中，做其他不受影响的计算。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1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同时做</a:t>
            </a:r>
            <a:r>
              <a:rPr kumimoji="1" lang="en-US" altLang="zh-CN"/>
              <a:t>SIMD</a:t>
            </a:r>
            <a:r>
              <a:rPr kumimoji="1" lang="zh-CN" altLang="en-US"/>
              <a:t>优化</a:t>
            </a:r>
            <a:endParaRPr kumimoji="1" lang="en-US" altLang="zh-CN"/>
          </a:p>
          <a:p>
            <a:r>
              <a:rPr kumimoji="1" lang="zh-CN" altLang="en-US"/>
              <a:t>需不需要手工优化？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473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对于频繁计算，读取速度的函数</a:t>
            </a:r>
            <a:r>
              <a:rPr kumimoji="1" lang="en-US" altLang="zh-CN"/>
              <a:t>virtual</a:t>
            </a:r>
            <a:r>
              <a:rPr kumimoji="1" lang="en-US" altLang="zh-CN" baseline="0"/>
              <a:t>, dso</a:t>
            </a:r>
            <a:r>
              <a:rPr kumimoji="1" lang="zh-CN" altLang="en-US" baseline="0"/>
              <a:t>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664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MFloatArray</a:t>
            </a:r>
            <a:r>
              <a:rPr kumimoji="1" lang="zh-CN" altLang="en-US" dirty="0"/>
              <a:t>主流动画平台的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，为了提高性能，必须采取</a:t>
            </a:r>
            <a:r>
              <a:rPr kumimoji="1" lang="en-US" altLang="zh-CN" dirty="0"/>
              <a:t>hack</a:t>
            </a:r>
            <a:r>
              <a:rPr kumimoji="1" lang="zh-CN" altLang="en-US" dirty="0"/>
              <a:t>字节得到地址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类型，做了优化返回的是临时副本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27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预料之外的</a:t>
            </a:r>
            <a:r>
              <a:rPr kumimoji="1" lang="en-US" altLang="zh-CN"/>
              <a:t>Dependency</a:t>
            </a:r>
            <a:r>
              <a:rPr kumimoji="1" lang="en-US" altLang="zh-CN" baseline="0"/>
              <a:t> Chain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791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latin typeface="Fira Mono" charset="0"/>
              </a:rPr>
              <a:t>vcvtdq2ps</a:t>
            </a:r>
            <a:r>
              <a:rPr lang="en-US" altLang="zh-CN" baseline="0">
                <a:solidFill>
                  <a:srgbClr val="000000"/>
                </a:solidFill>
                <a:latin typeface="Fira Mono" charset="0"/>
              </a:rPr>
              <a:t> int</a:t>
            </a:r>
            <a:r>
              <a:rPr lang="zh-CN" altLang="en-US" baseline="0">
                <a:solidFill>
                  <a:srgbClr val="000000"/>
                </a:solidFill>
                <a:latin typeface="Fira Mono" charset="0"/>
              </a:rPr>
              <a:t>向</a:t>
            </a:r>
            <a:r>
              <a:rPr lang="en-US" altLang="zh-CN" baseline="0">
                <a:solidFill>
                  <a:srgbClr val="000000"/>
                </a:solidFill>
                <a:latin typeface="Fira Mono" charset="0"/>
              </a:rPr>
              <a:t>float</a:t>
            </a:r>
            <a:r>
              <a:rPr lang="zh-CN" altLang="en-US" baseline="0">
                <a:solidFill>
                  <a:srgbClr val="000000"/>
                </a:solidFill>
                <a:latin typeface="Fira Mono" charset="0"/>
              </a:rPr>
              <a:t>转换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290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.LBB0_13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产生了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en-US" altLang="zh-CN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虽然编译器循环展开了，但是没有重排指令，手工解决的方法是，将</a:t>
            </a:r>
            <a:r>
              <a:rPr lang="en-US" altLang="zh-CN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个操作展开</a:t>
            </a:r>
            <a:r>
              <a:rPr lang="en-US" altLang="zh-CN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存入临时变量。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4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kumimoji="1" lang="zh-CN" altLang="en-US" dirty="0"/>
              <a:t>开头指令常见于</a:t>
            </a:r>
            <a:r>
              <a:rPr kumimoji="1" lang="en-US" altLang="zh-CN" dirty="0"/>
              <a:t>AVX</a:t>
            </a:r>
          </a:p>
          <a:p>
            <a:r>
              <a:rPr kumimoji="1" lang="en-US" altLang="zh-CN" dirty="0"/>
              <a:t>XMM,</a:t>
            </a:r>
            <a:r>
              <a:rPr kumimoji="1" lang="en-US" altLang="zh-CN" baseline="0" dirty="0"/>
              <a:t> YMM</a:t>
            </a:r>
            <a:r>
              <a:rPr kumimoji="1" lang="zh-CN" altLang="en-US" baseline="0" dirty="0"/>
              <a:t>实际上在</a:t>
            </a:r>
            <a:r>
              <a:rPr kumimoji="1" lang="en-US" altLang="zh-CN" baseline="0" dirty="0"/>
              <a:t>CPU</a:t>
            </a:r>
            <a:r>
              <a:rPr kumimoji="1" lang="zh-CN" altLang="en-US" baseline="0" dirty="0"/>
              <a:t>中对应的寄存器。</a:t>
            </a:r>
            <a:endParaRPr kumimoji="1" lang="en-US" altLang="zh-CN" baseline="0" dirty="0"/>
          </a:p>
          <a:p>
            <a:r>
              <a:rPr kumimoji="1" lang="en-US" altLang="zh-CN" baseline="0" dirty="0"/>
              <a:t>AVX512 ZMM</a:t>
            </a:r>
          </a:p>
          <a:p>
            <a:r>
              <a:rPr kumimoji="1" lang="en-US" altLang="zh-CN" baseline="0" dirty="0"/>
              <a:t>AVX1024 WMM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597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应用环境，性能</a:t>
            </a:r>
            <a:r>
              <a:rPr kumimoji="1" lang="en-US" altLang="zh-CN"/>
              <a:t>&gt;&gt;</a:t>
            </a:r>
            <a:r>
              <a:rPr kumimoji="1" lang="zh-CN" altLang="en-US"/>
              <a:t>可读性。</a:t>
            </a:r>
            <a:endParaRPr kumimoji="1" lang="en-US" altLang="zh-CN"/>
          </a:p>
          <a:p>
            <a:r>
              <a:rPr kumimoji="1" lang="zh-CN" altLang="en-US"/>
              <a:t>优先解决内存问题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57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内存操作，顺着</a:t>
            </a:r>
            <a:r>
              <a:rPr kumimoji="1" lang="en-US" altLang="zh-CN" dirty="0"/>
              <a:t>REAL_BIG_NUM</a:t>
            </a:r>
            <a:r>
              <a:rPr kumimoji="1" lang="zh-CN" altLang="en-US" dirty="0"/>
              <a:t>增大，每次越过</a:t>
            </a:r>
            <a:r>
              <a:rPr kumimoji="1" lang="en-US" altLang="zh-CN" dirty="0"/>
              <a:t>L1 cache, L2 cache</a:t>
            </a:r>
            <a:r>
              <a:rPr kumimoji="1" lang="zh-CN" altLang="en-US" dirty="0"/>
              <a:t>界限，</a:t>
            </a:r>
            <a:r>
              <a:rPr kumimoji="1" lang="en-US" altLang="zh-CN" dirty="0"/>
              <a:t>cache miss</a:t>
            </a:r>
            <a:r>
              <a:rPr kumimoji="1" lang="zh-CN" altLang="en-US" dirty="0"/>
              <a:t>增加。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437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如果</a:t>
            </a:r>
            <a:r>
              <a:rPr kumimoji="1" lang="en-US" altLang="zh-CN"/>
              <a:t>processArray1,</a:t>
            </a:r>
            <a:r>
              <a:rPr kumimoji="1" lang="en-US" altLang="zh-CN" baseline="0"/>
              <a:t> processArray2</a:t>
            </a:r>
            <a:r>
              <a:rPr kumimoji="1" lang="zh-CN" altLang="en-US" baseline="0"/>
              <a:t>是对单个数据操作，不需要全部数组的话。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77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32768</a:t>
            </a:r>
            <a:r>
              <a:rPr kumimoji="1" lang="zh-CN" altLang="en-US"/>
              <a:t> </a:t>
            </a:r>
            <a:r>
              <a:rPr kumimoji="1" lang="en-US" altLang="zh-CN"/>
              <a:t>L1 cache</a:t>
            </a:r>
          </a:p>
          <a:p>
            <a:r>
              <a:rPr kumimoji="1" lang="zh-CN" altLang="en-US"/>
              <a:t>返回上个例子</a:t>
            </a:r>
            <a:r>
              <a:rPr kumimoji="1" lang="en-US" altLang="zh-CN"/>
              <a:t>-&gt;</a:t>
            </a:r>
            <a:r>
              <a:rPr kumimoji="1" lang="zh-CN" altLang="en-US"/>
              <a:t>内存带宽限制</a:t>
            </a:r>
            <a:r>
              <a:rPr kumimoji="1" lang="en-US" altLang="zh-CN"/>
              <a:t>memory bandwidth</a:t>
            </a:r>
            <a:r>
              <a:rPr kumimoji="1" lang="en-US" altLang="zh-CN" baseline="0"/>
              <a:t> limited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8082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内存瓶颈，</a:t>
            </a:r>
            <a:r>
              <a:rPr kumimoji="1" lang="zh-CN" altLang="en-US" baseline="0"/>
              <a:t> </a:t>
            </a:r>
            <a:r>
              <a:rPr kumimoji="1" lang="zh-CN" altLang="en-US"/>
              <a:t>在内存读写操作之间，尽可能地多做计算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221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在精度允许的情况下</a:t>
            </a:r>
            <a:r>
              <a:rPr kumimoji="1" lang="en-US" altLang="zh-CN"/>
              <a:t>game</a:t>
            </a:r>
            <a:r>
              <a:rPr kumimoji="1" lang="zh-CN" altLang="en-US"/>
              <a:t>，对</a:t>
            </a:r>
            <a:r>
              <a:rPr kumimoji="1" lang="en-US" altLang="zh-CN"/>
              <a:t>translation_value</a:t>
            </a:r>
            <a:r>
              <a:rPr kumimoji="1" lang="en-US" altLang="zh-CN" baseline="0"/>
              <a:t>s</a:t>
            </a:r>
            <a:r>
              <a:rPr kumimoji="1" lang="zh-CN" altLang="en-US" baseline="0"/>
              <a:t>压缩，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950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内存相比</a:t>
            </a:r>
            <a:r>
              <a:rPr kumimoji="1" lang="en-US" altLang="zh-CN"/>
              <a:t>CPU</a:t>
            </a:r>
            <a:r>
              <a:rPr kumimoji="1" lang="zh-CN" altLang="en-US"/>
              <a:t>缓慢，内存操作需要下大力气。</a:t>
            </a:r>
            <a:endParaRPr kumimoji="1" lang="en-US" altLang="zh-CN"/>
          </a:p>
          <a:p>
            <a:r>
              <a:rPr kumimoji="1" lang="zh-CN" altLang="en-US"/>
              <a:t>减少不必要的内存操作。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923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x64</a:t>
            </a:r>
            <a:r>
              <a:rPr kumimoji="1" lang="zh-CN" altLang="en-US" baseline="0"/>
              <a:t>平台内存读取以</a:t>
            </a:r>
            <a:r>
              <a:rPr kumimoji="1" lang="en-US" altLang="zh-CN" baseline="0"/>
              <a:t>64bytes</a:t>
            </a:r>
            <a:r>
              <a:rPr kumimoji="1" lang="zh-CN" altLang="en-US" baseline="0"/>
              <a:t>为单位，为了读取一个</a:t>
            </a:r>
            <a:r>
              <a:rPr kumimoji="1" lang="en-US" altLang="zh-CN" baseline="0"/>
              <a:t>bit</a:t>
            </a:r>
            <a:r>
              <a:rPr kumimoji="1" lang="zh-CN" altLang="en-US" baseline="0"/>
              <a:t>的信息，实际上需要读取</a:t>
            </a:r>
            <a:r>
              <a:rPr kumimoji="1" lang="en-US" altLang="zh-CN" baseline="0"/>
              <a:t>512bits,</a:t>
            </a:r>
          </a:p>
          <a:p>
            <a:endParaRPr kumimoji="1" lang="en-US" altLang="zh-CN" baseline="0"/>
          </a:p>
          <a:p>
            <a:r>
              <a:rPr kumimoji="1" lang="en-US" altLang="zh-CN" baseline="0"/>
              <a:t>struct padding, size</a:t>
            </a:r>
            <a:r>
              <a:rPr kumimoji="1" lang="zh-CN" altLang="en-US" baseline="0"/>
              <a:t>小的放在最后，减少整个</a:t>
            </a:r>
            <a:r>
              <a:rPr kumimoji="1" lang="en-US" altLang="zh-CN" baseline="0"/>
              <a:t>struct</a:t>
            </a:r>
            <a:r>
              <a:rPr kumimoji="1" lang="zh-CN" altLang="en-US" baseline="0"/>
              <a:t>的</a:t>
            </a:r>
            <a:r>
              <a:rPr kumimoji="1" lang="en-US" altLang="zh-CN" baseline="0"/>
              <a:t>size</a:t>
            </a:r>
          </a:p>
          <a:p>
            <a:r>
              <a:rPr kumimoji="1" lang="zh-CN" altLang="en-US" baseline="0"/>
              <a:t>将同一部分逻辑代码的访问的数据集中，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549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struct data</a:t>
            </a:r>
            <a:r>
              <a:rPr kumimoji="1" lang="en-US" altLang="zh-CN" baseline="0"/>
              <a:t> layout, padding</a:t>
            </a:r>
          </a:p>
          <a:p>
            <a:r>
              <a:rPr kumimoji="1" lang="zh-CN" altLang="en-US" baseline="0"/>
              <a:t>小优化，究竟能带来多少性能提升。</a:t>
            </a:r>
            <a:r>
              <a:rPr kumimoji="1" lang="en-US" altLang="zh-CN" baseline="0"/>
              <a:t>Ogre 2.0</a:t>
            </a:r>
            <a:r>
              <a:rPr kumimoji="1" lang="zh-CN" altLang="en-US" baseline="0"/>
              <a:t>的例子。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485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由于</a:t>
            </a:r>
            <a:r>
              <a:rPr kumimoji="1" lang="en-US" altLang="zh-CN"/>
              <a:t>Pointer Alias</a:t>
            </a:r>
            <a:r>
              <a:rPr kumimoji="1" lang="zh-CN" altLang="en-US"/>
              <a:t>，重复计算项无法被编译器提取。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69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r>
              <a:rPr kumimoji="1" lang="en-US" altLang="zh-CN" baseline="0" dirty="0"/>
              <a:t> aliasing</a:t>
            </a:r>
            <a:r>
              <a:rPr kumimoji="1" lang="zh-CN" altLang="en-US" baseline="0" dirty="0"/>
              <a:t>术语，可能被用作描述其他情况。</a:t>
            </a:r>
            <a:endParaRPr kumimoji="1" lang="en-US" altLang="zh-CN" baseline="0" dirty="0"/>
          </a:p>
          <a:p>
            <a:r>
              <a:rPr kumimoji="1" lang="zh-CN" altLang="en-US" baseline="0" dirty="0"/>
              <a:t>本例造成多了一条读指令。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33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去除</a:t>
            </a:r>
            <a:r>
              <a:rPr kumimoji="1" lang="en-US" altLang="zh-CN"/>
              <a:t>Pointer Aliasing</a:t>
            </a:r>
            <a:r>
              <a:rPr kumimoji="1" lang="zh-CN" altLang="en-US"/>
              <a:t>后，编译器能识别出较为复杂的重复计算项。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7801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Doom3, Unreal3</a:t>
            </a:r>
            <a:r>
              <a:rPr kumimoji="1" lang="zh-CN" altLang="en-US"/>
              <a:t>没有本质区别</a:t>
            </a:r>
            <a:endParaRPr kumimoji="1" lang="en-US" altLang="zh-CN"/>
          </a:p>
          <a:p>
            <a:r>
              <a:rPr kumimoji="1" lang="zh-CN" altLang="en-US"/>
              <a:t>即使完全不做重复项提取编译器，似乎也能生成较优的代码。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42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ffast-math</a:t>
            </a:r>
            <a:r>
              <a:rPr kumimoji="1" lang="zh-CN" altLang="en-US"/>
              <a:t>对浮点计算精度的影响</a:t>
            </a:r>
            <a:endParaRPr kumimoji="1" lang="en-US" altLang="zh-CN"/>
          </a:p>
          <a:p>
            <a:r>
              <a:rPr kumimoji="1" lang="en-US" altLang="zh-CN"/>
              <a:t>add</a:t>
            </a:r>
            <a:r>
              <a:rPr kumimoji="1" lang="zh-CN" altLang="en-US"/>
              <a:t>的</a:t>
            </a:r>
            <a:r>
              <a:rPr kumimoji="1" lang="en-US" altLang="zh-CN"/>
              <a:t>thoughput 1</a:t>
            </a:r>
          </a:p>
          <a:p>
            <a:r>
              <a:rPr kumimoji="1" lang="zh-CN" altLang="en-US"/>
              <a:t>对</a:t>
            </a:r>
            <a:r>
              <a:rPr kumimoji="1" lang="en-US" altLang="zh-CN"/>
              <a:t>eh-frame</a:t>
            </a:r>
            <a:r>
              <a:rPr kumimoji="1" lang="zh-CN" altLang="en-US"/>
              <a:t>的影响，能够让</a:t>
            </a:r>
            <a:r>
              <a:rPr kumimoji="1" lang="en-US" altLang="zh-CN"/>
              <a:t>intel vtune</a:t>
            </a:r>
            <a:r>
              <a:rPr kumimoji="1" lang="zh-CN" altLang="en-US"/>
              <a:t>载入，</a:t>
            </a:r>
            <a:r>
              <a:rPr kumimoji="1" lang="en-US" altLang="zh-CN"/>
              <a:t>fma</a:t>
            </a:r>
            <a:r>
              <a:rPr kumimoji="1" lang="zh-CN" altLang="en-US"/>
              <a:t>对精度的提高</a:t>
            </a:r>
            <a:endParaRPr kumimoji="1" lang="en-US" altLang="zh-CN"/>
          </a:p>
          <a:p>
            <a:r>
              <a:rPr kumimoji="1" lang="zh-CN" altLang="en-US"/>
              <a:t>高耦合的设计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70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02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数学玩具，需要进一步验证。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7674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MArrayDataHandle</a:t>
            </a:r>
            <a:r>
              <a:rPr kumimoji="1" lang="en-US" altLang="zh-CN" baseline="0" dirty="0"/>
              <a:t> DSO API,</a:t>
            </a:r>
            <a:r>
              <a:rPr kumimoji="1" lang="zh-CN" altLang="en-US" baseline="0" dirty="0"/>
              <a:t>阻止了编译器优化。</a:t>
            </a:r>
            <a:endParaRPr kumimoji="1" lang="en-US" altLang="zh-CN" baseline="0" dirty="0"/>
          </a:p>
          <a:p>
            <a:r>
              <a:rPr kumimoji="1" lang="en-US" altLang="zh-CN" baseline="0" dirty="0" err="1"/>
              <a:t>int</a:t>
            </a:r>
            <a:r>
              <a:rPr kumimoji="1" lang="en-US" altLang="zh-CN" baseline="0" dirty="0"/>
              <a:t> -&gt; float</a:t>
            </a:r>
            <a:r>
              <a:rPr kumimoji="1" lang="zh-CN" altLang="en-US" baseline="0" dirty="0"/>
              <a:t>转换。</a:t>
            </a:r>
            <a:endParaRPr kumimoji="1" lang="en-US" altLang="zh-CN" baseline="0" dirty="0"/>
          </a:p>
          <a:p>
            <a:r>
              <a:rPr kumimoji="1" lang="zh-CN" altLang="en-US" dirty="0"/>
              <a:t>计算表达式不规整，经过规整可能提取两次</a:t>
            </a:r>
            <a:r>
              <a:rPr kumimoji="1" lang="en-US" altLang="zh-CN" dirty="0" err="1"/>
              <a:t>fma</a:t>
            </a:r>
            <a:r>
              <a:rPr kumimoji="1" lang="zh-CN" altLang="en-US" dirty="0"/>
              <a:t>操作。</a:t>
            </a:r>
            <a:endParaRPr kumimoji="1" lang="en-US" altLang="zh-CN" dirty="0"/>
          </a:p>
          <a:p>
            <a:r>
              <a:rPr kumimoji="1" lang="zh-CN" altLang="en-US" dirty="0"/>
              <a:t>考虑拆开，循环首先完成并存储计算结果，在第二个循环中，完成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79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随机存取内存。</a:t>
            </a:r>
            <a:endParaRPr kumimoji="1" lang="en-US" altLang="zh-CN"/>
          </a:p>
          <a:p>
            <a:r>
              <a:rPr kumimoji="1" lang="en-US" altLang="zh-CN"/>
              <a:t>branch</a:t>
            </a:r>
            <a:r>
              <a:rPr kumimoji="1" lang="zh-CN" altLang="en-US"/>
              <a:t>指令阻碍了整个循环运行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635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第一个循环后，数据读取和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6917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对内存，缓存都不友好。计算复杂，性能提升有限。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972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6</a:t>
            </a:r>
            <a:r>
              <a:rPr kumimoji="1" lang="zh-CN" altLang="en-US"/>
              <a:t>条</a:t>
            </a:r>
            <a:r>
              <a:rPr kumimoji="1" lang="en-US" altLang="zh-CN"/>
              <a:t>SIMD</a:t>
            </a:r>
            <a:r>
              <a:rPr kumimoji="1" lang="zh-CN" altLang="en-US"/>
              <a:t>指令完成</a:t>
            </a:r>
            <a:r>
              <a:rPr kumimoji="1" lang="en-US" altLang="zh-CN"/>
              <a:t>8</a:t>
            </a:r>
            <a:r>
              <a:rPr kumimoji="1" lang="zh-CN" altLang="en-US"/>
              <a:t>次</a:t>
            </a:r>
            <a:r>
              <a:rPr kumimoji="1" lang="en-US" altLang="zh-CN"/>
              <a:t>cross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67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ss</a:t>
            </a:r>
            <a:r>
              <a:rPr kumimoji="1" lang="zh-CN" altLang="en-US" dirty="0"/>
              <a:t>指令，</a:t>
            </a:r>
            <a:r>
              <a:rPr kumimoji="1" lang="en-US" altLang="zh-CN" dirty="0" err="1"/>
              <a:t>xmm</a:t>
            </a:r>
            <a:r>
              <a:rPr kumimoji="1" lang="zh-CN" altLang="en-US" dirty="0"/>
              <a:t>寄存器，代码没有被向量化。</a:t>
            </a:r>
            <a:endParaRPr kumimoji="1" lang="en-US" altLang="zh-CN" dirty="0"/>
          </a:p>
          <a:p>
            <a:r>
              <a:rPr kumimoji="1" lang="zh-CN" altLang="en-US" dirty="0"/>
              <a:t>循环的主要代码，只被展开了两次，</a:t>
            </a:r>
            <a:r>
              <a:rPr kumimoji="1" lang="en-US" altLang="zh-CN" dirty="0"/>
              <a:t>clang 3.6</a:t>
            </a:r>
            <a:r>
              <a:rPr kumimoji="1" lang="zh-CN" altLang="en-US" dirty="0"/>
              <a:t>修正。</a:t>
            </a:r>
            <a:endParaRPr kumimoji="1" lang="en-US" altLang="zh-CN" dirty="0"/>
          </a:p>
          <a:p>
            <a:r>
              <a:rPr kumimoji="1" lang="zh-CN" altLang="en-US" dirty="0"/>
              <a:t>解决方案</a:t>
            </a:r>
            <a:r>
              <a:rPr kumimoji="1" lang="en-US" altLang="zh-CN" dirty="0"/>
              <a:t>-&gt;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3302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除法计算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3737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7793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内存分配，</a:t>
            </a:r>
            <a:endParaRPr kumimoji="1" lang="en-US" altLang="zh-CN"/>
          </a:p>
          <a:p>
            <a:r>
              <a:rPr kumimoji="1" lang="en-US" altLang="zh-CN"/>
              <a:t>push_back</a:t>
            </a:r>
            <a:r>
              <a:rPr kumimoji="1" lang="zh-CN" altLang="en-US"/>
              <a:t>的分支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9587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在第二函数中，</a:t>
            </a:r>
            <a:r>
              <a:rPr kumimoji="1" lang="en-US" altLang="zh-CN"/>
              <a:t>v.end()</a:t>
            </a:r>
            <a:r>
              <a:rPr kumimoji="1" lang="zh-CN" altLang="en-US"/>
              <a:t>没法有</a:t>
            </a:r>
            <a:r>
              <a:rPr kumimoji="1" lang="en-US" altLang="zh-CN"/>
              <a:t>resize</a:t>
            </a:r>
            <a:r>
              <a:rPr kumimoji="1" lang="zh-CN" altLang="en-US"/>
              <a:t>确定，编译器生成了更复杂的代码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5124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都不安全</a:t>
            </a:r>
            <a:r>
              <a:rPr kumimoji="1" lang="en-US" altLang="zh-CN" dirty="0"/>
              <a:t>, std::vector::data()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1295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Chandler</a:t>
            </a:r>
            <a:r>
              <a:rPr kumimoji="1" lang="zh-CN" altLang="en-US"/>
              <a:t>关闭向量化</a:t>
            </a:r>
            <a:r>
              <a:rPr kumimoji="1" lang="en-US" altLang="zh-CN"/>
              <a:t>,unroll</a:t>
            </a:r>
            <a:r>
              <a:rPr kumimoji="1" lang="zh-CN" altLang="en-US"/>
              <a:t>的情况下，</a:t>
            </a:r>
            <a:r>
              <a:rPr kumimoji="1" lang="en-US" altLang="zh-CN"/>
              <a:t>if</a:t>
            </a:r>
            <a:r>
              <a:rPr kumimoji="1" lang="zh-CN" altLang="en-US" baseline="0"/>
              <a:t>分支指令被</a:t>
            </a:r>
            <a:r>
              <a:rPr kumimoji="1" lang="en-US" altLang="zh-CN" baseline="0"/>
              <a:t>cpu speculative</a:t>
            </a:r>
            <a:r>
              <a:rPr kumimoji="1" lang="zh-CN" altLang="en-US" baseline="0"/>
              <a:t>执行，流水线被填满，得到了比</a:t>
            </a:r>
            <a:r>
              <a:rPr kumimoji="1" lang="en-US" altLang="zh-CN" baseline="0"/>
              <a:t>movge</a:t>
            </a:r>
            <a:r>
              <a:rPr kumimoji="1" lang="zh-CN" altLang="en-US" baseline="0"/>
              <a:t>更优的结果。</a:t>
            </a:r>
            <a:endParaRPr kumimoji="1" lang="en-US" altLang="zh-CN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看上去慢的代码不一定低效，即使确实不够优化的代码，也可能被编译器和</a:t>
            </a:r>
            <a:r>
              <a:rPr kumimoji="1" lang="en-US" altLang="zh-CN"/>
              <a:t>cpu</a:t>
            </a:r>
            <a:r>
              <a:rPr kumimoji="1" lang="zh-CN" altLang="en-US"/>
              <a:t>优化，差距缩小。之前的一些技巧可能不再适用。</a:t>
            </a:r>
            <a:endParaRPr kumimoji="1" lang="en-US" altLang="zh-CN"/>
          </a:p>
          <a:p>
            <a:r>
              <a:rPr kumimoji="1" lang="en-US" altLang="zh-CN" baseline="0"/>
              <a:t>STL</a:t>
            </a:r>
            <a:r>
              <a:rPr kumimoji="1" lang="zh-CN" altLang="en-US" baseline="0"/>
              <a:t>不要滥用技巧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18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读取</a:t>
            </a:r>
            <a:r>
              <a:rPr kumimoji="1" lang="en-US" altLang="zh-CN" dirty="0"/>
              <a:t>foo-&gt;scale</a:t>
            </a:r>
            <a:r>
              <a:rPr kumimoji="1" lang="zh-CN" altLang="en-US" dirty="0"/>
              <a:t>一次</a:t>
            </a:r>
            <a:r>
              <a:rPr kumimoji="1" lang="zh-CN" altLang="en-US" baseline="0" dirty="0"/>
              <a:t>，扩散</a:t>
            </a:r>
            <a:r>
              <a:rPr kumimoji="1" lang="en-US" altLang="zh-CN" baseline="0" dirty="0"/>
              <a:t>8</a:t>
            </a:r>
            <a:r>
              <a:rPr kumimoji="1" lang="zh-CN" altLang="en-US" baseline="0" dirty="0"/>
              <a:t>个同样的值放入</a:t>
            </a:r>
            <a:r>
              <a:rPr kumimoji="1" lang="en-US" altLang="zh-CN" dirty="0"/>
              <a:t>ymm1</a:t>
            </a:r>
          </a:p>
          <a:p>
            <a:r>
              <a:rPr kumimoji="1" lang="en-US" altLang="zh-CN" dirty="0" err="1"/>
              <a:t>vmulps</a:t>
            </a:r>
            <a:r>
              <a:rPr kumimoji="1" lang="zh-CN" altLang="en-US" dirty="0"/>
              <a:t>每条指令完成</a:t>
            </a:r>
            <a:r>
              <a:rPr kumimoji="1" lang="en-US" altLang="zh-CN" dirty="0"/>
              <a:t>8</a:t>
            </a:r>
            <a:r>
              <a:rPr kumimoji="1" lang="zh-CN" altLang="en-US" dirty="0"/>
              <a:t>次浮点乘法。</a:t>
            </a:r>
            <a:endParaRPr kumimoji="1" lang="en-US" altLang="zh-CN" dirty="0"/>
          </a:p>
          <a:p>
            <a:r>
              <a:rPr kumimoji="1" lang="en-US" altLang="zh-CN" dirty="0" err="1"/>
              <a:t>vmovups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vmovaps</a:t>
            </a:r>
            <a:r>
              <a:rPr kumimoji="1" lang="zh-CN" altLang="en-US" dirty="0"/>
              <a:t>内存地址对齐模式，资料显示无性能差异。但其他指令依旧需要内存对齐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22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编译平台的不同全局选项，让编译器假定完全不会有指针混淆。</a:t>
            </a:r>
            <a:endParaRPr kumimoji="1" lang="en-US" altLang="zh-CN" dirty="0"/>
          </a:p>
          <a:p>
            <a:r>
              <a:rPr kumimoji="1" lang="en-US" altLang="zh-CN" dirty="0"/>
              <a:t>2006</a:t>
            </a:r>
            <a:r>
              <a:rPr kumimoji="1" lang="zh-CN" altLang="en-US" dirty="0"/>
              <a:t>年的资料。</a:t>
            </a:r>
            <a:r>
              <a:rPr kumimoji="1" lang="en-US" altLang="zh-CN" dirty="0"/>
              <a:t>Nvidia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blog</a:t>
            </a:r>
            <a:r>
              <a:rPr kumimoji="1" lang="zh-CN" altLang="en-US" dirty="0"/>
              <a:t>较新，但似乎不太准确，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7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上加</a:t>
            </a:r>
            <a:r>
              <a:rPr kumimoji="1" lang="en-US" altLang="zh-CN" dirty="0"/>
              <a:t>__restrict</a:t>
            </a:r>
            <a:r>
              <a:rPr kumimoji="1" lang="zh-CN" altLang="en-US" dirty="0"/>
              <a:t>同样效果。</a:t>
            </a:r>
            <a:endParaRPr kumimoji="1" lang="en-US" altLang="zh-CN" dirty="0"/>
          </a:p>
          <a:p>
            <a:r>
              <a:rPr kumimoji="1" lang="en-US" altLang="zh-CN" dirty="0"/>
              <a:t>__restrict</a:t>
            </a:r>
            <a:r>
              <a:rPr kumimoji="1" lang="zh-CN" altLang="en-US" dirty="0"/>
              <a:t>阻止了代码被意外改动。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90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手写循环只被展开两次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17D1-D678-8443-ACEE-C1E01A89C51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7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xmlns="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/string/byte/memcpy" TargetMode="External"/><Relationship Id="rId4" Type="http://schemas.openxmlformats.org/officeDocument/2006/relationships/hyperlink" Target="http://cellperformance.beyond3d.com/articles/2006/05/demystifying-the-restrict-keyword.html" TargetMode="External"/><Relationship Id="rId5" Type="http://schemas.openxmlformats.org/officeDocument/2006/relationships/hyperlink" Target="https://devblogs.nvidia.com/parallelforall/cuda-pro-tip-optimize-pointer-aliasing)" TargetMode="External"/><Relationship Id="rId6" Type="http://schemas.openxmlformats.org/officeDocument/2006/relationships/hyperlink" Target="http://cellperformance.beyond3d.com/articles/2006/06/understanding-strict-alias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dbolt.org/g/YaoSH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dbolt.org/g/cCntL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dbolt.org/g/7iwSQ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intel.com/en-us/articles/measuring-instruction-latency-and-throughput" TargetMode="External"/><Relationship Id="rId3" Type="http://schemas.openxmlformats.org/officeDocument/2006/relationships/hyperlink" Target="http://www.agner.org/optimize/instruction_table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dbolt.org/g/xTxFV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rf.wiki.kernel.org/index.php/Main_Page" TargetMode="External"/><Relationship Id="rId4" Type="http://schemas.openxmlformats.org/officeDocument/2006/relationships/hyperlink" Target="https://software.intel.com/en-us/intel-vtune-amplifier-xe" TargetMode="External"/><Relationship Id="rId5" Type="http://schemas.openxmlformats.org/officeDocument/2006/relationships/hyperlink" Target="https://github.com/google/benchmark" TargetMode="External"/><Relationship Id="rId6" Type="http://schemas.openxmlformats.org/officeDocument/2006/relationships/hyperlink" Target="https://clang.llvm.org/" TargetMode="External"/><Relationship Id="rId7" Type="http://schemas.openxmlformats.org/officeDocument/2006/relationships/hyperlink" Target="https://godbolt.org/" TargetMode="External"/><Relationship Id="rId8" Type="http://schemas.openxmlformats.org/officeDocument/2006/relationships/hyperlink" Target="https://www.youtube.com/watch?v=bSkpMdDe4g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nandtech.com/show/6355/intels-haswell-architecture/8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dbolt.org/g/cbNqYK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dbolt.org/g/XDrFEJ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dbolt.org/g/NruXYB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ftware.intel.com/sites/landingpage/IntrinsicsGuid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dbolt.org/g/bWD6wU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odbolt.org/g/xgsv1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dbolt.org/g/DscfgQ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www.bounceapp.com/116294" TargetMode="External"/><Relationship Id="rId5" Type="http://schemas.openxmlformats.org/officeDocument/2006/relationships/hyperlink" Target="http://www.yosoygames.com.ar/wp/2013/11/on-mike-actons-review-of-ogrenode-cp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ton.smugmug.com/Other/2008-07-15-by-Eye-Fi/n-xmKDH/i-BrHWXdJ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odbolt.org/g/VybTkR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EK/CRYENGINE/blob/release/Code/CryEngine/CryCommon/CryMath/Cry_Matrix33.h#L128" TargetMode="External"/><Relationship Id="rId4" Type="http://schemas.openxmlformats.org/officeDocument/2006/relationships/hyperlink" Target="https://godbolt.org/g/eaFv4K" TargetMode="External"/><Relationship Id="rId5" Type="http://schemas.openxmlformats.org/officeDocument/2006/relationships/hyperlink" Target="https://godbolt.org/g/vfCVd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gdcvault.com/play/1022248/SIMD-at-Insomniac-Games-How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expand=2110,2107,2101,4190,4191,4191,4191&amp;text=_mm256_rcp_ps" TargetMode="External"/><Relationship Id="rId4" Type="http://schemas.openxmlformats.org/officeDocument/2006/relationships/hyperlink" Target="https://software.intel.com/sites/landingpage/IntrinsicsGuide/#expand=2110,2107,2101,4190,4191,3027,4510&amp;text=_mm256_rsqrt_p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dbolt.org/g/cHRUrE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odbolt.org/g/n5M2iP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en.cppreference.com/w/cpp/container/vector/data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" TargetMode="External"/><Relationship Id="rId4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intel.com/en-us/articles/efficient-simd-in-animation-with-simd-data-layout-templates-sdlt-and-data-preconditioning?language=es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EWejmkKlxs" TargetMode="External"/><Relationship Id="rId4" Type="http://schemas.openxmlformats.org/officeDocument/2006/relationships/hyperlink" Target="https://www.youtube.com/watch?v=AKtHxKJRwp4&amp;t=3903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dbolt.org/g/kd3fW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常见代码性能剖析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蒋豪良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Senior Animation Developer</a:t>
            </a:r>
          </a:p>
          <a:p>
            <a:r>
              <a:rPr lang="en-US" altLang="zh-CN" sz="1600" dirty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Animal Logic</a:t>
            </a:r>
          </a:p>
        </p:txBody>
      </p:sp>
    </p:spTree>
    <p:extLst>
      <p:ext uri="{BB962C8B-B14F-4D97-AF65-F5344CB8AC3E}">
        <p14:creationId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restrict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ourier" charset="0"/>
              </a:rPr>
              <a:t>C99</a:t>
            </a:r>
            <a:r>
              <a:rPr kumimoji="1" lang="zh-CN" altLang="en-US" dirty="0">
                <a:latin typeface="Courier" charset="0"/>
              </a:rPr>
              <a:t>标准，</a:t>
            </a:r>
            <a:r>
              <a:rPr kumimoji="1" lang="en-US" altLang="zh-CN" dirty="0">
                <a:latin typeface="Courier" charset="0"/>
              </a:rPr>
              <a:t>C++</a:t>
            </a:r>
            <a:r>
              <a:rPr kumimoji="1" lang="zh-CN" altLang="en-US" dirty="0">
                <a:latin typeface="Courier" charset="0"/>
              </a:rPr>
              <a:t>主流编译器都支持。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dirty="0">
                <a:latin typeface="Courier" charset="0"/>
                <a:hlinkClick r:id="rId3"/>
              </a:rPr>
              <a:t>memcpy( void *restrict </a:t>
            </a:r>
            <a:r>
              <a:rPr kumimoji="1" lang="en-US" altLang="zh-CN" dirty="0" err="1">
                <a:latin typeface="Courier" charset="0"/>
                <a:hlinkClick r:id="rId3"/>
              </a:rPr>
              <a:t>dest</a:t>
            </a:r>
            <a:r>
              <a:rPr kumimoji="1" lang="en-US" altLang="zh-CN" dirty="0">
                <a:latin typeface="Courier" charset="0"/>
                <a:hlinkClick r:id="rId3"/>
              </a:rPr>
              <a:t>, const void *restrict </a:t>
            </a:r>
            <a:r>
              <a:rPr kumimoji="1" lang="en-US" altLang="zh-CN" dirty="0" err="1">
                <a:latin typeface="Courier" charset="0"/>
                <a:hlinkClick r:id="rId3"/>
              </a:rPr>
              <a:t>src</a:t>
            </a:r>
            <a:r>
              <a:rPr kumimoji="1" lang="en-US" altLang="zh-CN" dirty="0">
                <a:latin typeface="Courier" charset="0"/>
                <a:hlinkClick r:id="rId3"/>
              </a:rPr>
              <a:t>,</a:t>
            </a:r>
            <a:r>
              <a:rPr kumimoji="1" lang="en-US" altLang="zh-CN" dirty="0">
                <a:latin typeface="Courier" charset="0"/>
              </a:rPr>
              <a:t> </a:t>
            </a: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使用</a:t>
            </a:r>
            <a:r>
              <a:rPr kumimoji="1" lang="en-US" altLang="zh-CN" dirty="0">
                <a:latin typeface="Courier" charset="0"/>
              </a:rPr>
              <a:t>restrict</a:t>
            </a:r>
            <a:r>
              <a:rPr kumimoji="1" lang="zh-CN" altLang="en-US" dirty="0">
                <a:latin typeface="Courier" charset="0"/>
              </a:rPr>
              <a:t>程序员向编译器宣告通过这个指针（或者直接和间接的副本）的读写操作，在其生命周期中，是仅有的对指向的内存地址的读写操作。</a:t>
            </a:r>
            <a:r>
              <a:rPr kumimoji="1" lang="en-US" altLang="zh-CN" dirty="0">
                <a:latin typeface="Courier" charset="0"/>
                <a:hlinkClick r:id="rId4"/>
              </a:rPr>
              <a:t>Mike Acton Demystifying The Restrict Keyword</a:t>
            </a:r>
            <a:r>
              <a:rPr kumimoji="1" lang="en-US" altLang="zh-CN" dirty="0">
                <a:latin typeface="Courier" charset="0"/>
              </a:rPr>
              <a:t> </a:t>
            </a:r>
          </a:p>
          <a:p>
            <a:pPr marL="0" indent="0">
              <a:buNone/>
            </a:pP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  <a:hlinkClick r:id="rId5"/>
              </a:rPr>
              <a:t>https://devblogs.nvidia.com/parallelforall/cuda-pro-tip-optimize-pointer-aliasing</a:t>
            </a:r>
            <a:endParaRPr kumimoji="1" lang="en-US" altLang="zh-CN" sz="2000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en-US" altLang="zh-CN" dirty="0">
                <a:latin typeface="Courier" charset="0"/>
                <a:hlinkClick r:id="rId6"/>
              </a:rPr>
              <a:t>Mike Acton: Understanding Strict Aliasing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2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restrict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8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de-DE" altLang="zh-CN" sz="1800" dirty="0">
                <a:solidFill>
                  <a:srgbClr val="000000"/>
                </a:solidFill>
                <a:latin typeface="Courier" charset="0"/>
              </a:rPr>
              <a:t> Foo</a:t>
            </a:r>
            <a:endParaRPr lang="de-DE" altLang="zh-CN" sz="18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};</a:t>
            </a:r>
          </a:p>
          <a:p>
            <a:pPr marL="0" indent="0">
              <a:buNone/>
            </a:pPr>
            <a:endParaRPr lang="de-DE" altLang="zh-CN" sz="1800" dirty="0">
              <a:solidFill>
                <a:srgbClr val="C01E5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values, </a:t>
            </a:r>
            <a:r>
              <a:rPr lang="de-DE" altLang="zh-CN" sz="18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count, 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__</a:t>
            </a:r>
            <a:r>
              <a:rPr lang="de-DE" altLang="zh-CN" sz="1800" dirty="0" err="1">
                <a:latin typeface="Courier" charset="0"/>
              </a:rPr>
              <a:t>restrict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800" dirty="0">
                <a:latin typeface="Courier" charset="0"/>
              </a:rPr>
              <a:t>;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[i]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  <a:endParaRPr lang="de-DE" altLang="zh-CN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3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对象引用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0433FF"/>
                </a:solidFill>
                <a:latin typeface="Courier" charset="0"/>
              </a:rPr>
              <a:t>testFunc1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latin typeface="Courier" charset="0"/>
              </a:rPr>
              <a:t>std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de-DE" altLang="zh-CN" sz="1800" dirty="0" err="1">
                <a:latin typeface="Courier" charset="0"/>
              </a:rPr>
              <a:t>vector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&gt;&amp;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de-DE" altLang="zh-CN" sz="1800" dirty="0">
                <a:latin typeface="Courier" charset="0"/>
              </a:rPr>
              <a:t> 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size_t</a:t>
            </a:r>
            <a:r>
              <a:rPr lang="de-DE" altLang="zh-CN" sz="1800" dirty="0">
                <a:latin typeface="Courier" charset="0"/>
              </a:rPr>
              <a:t>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dirty="0" err="1">
                <a:latin typeface="Courier" charset="0"/>
              </a:rPr>
              <a:t>sz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values.size</a:t>
            </a:r>
            <a:r>
              <a:rPr lang="de-DE" altLang="zh-CN" sz="1800" dirty="0">
                <a:latin typeface="Courier" charset="0"/>
              </a:rPr>
              <a:t>();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sz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[i]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foo.scale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de-DE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0433FF"/>
                </a:solidFill>
                <a:latin typeface="Courier" charset="0"/>
              </a:rPr>
              <a:t>testFunc2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latin typeface="Courier" charset="0"/>
              </a:rPr>
              <a:t>std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de-DE" altLang="zh-CN" sz="1800" dirty="0" err="1">
                <a:latin typeface="Courier" charset="0"/>
              </a:rPr>
              <a:t>vector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&gt;&amp;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de-DE" altLang="zh-CN" sz="1800" dirty="0">
                <a:latin typeface="Courier" charset="0"/>
              </a:rPr>
              <a:t> (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auto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it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values.begin</a:t>
            </a:r>
            <a:r>
              <a:rPr lang="de-DE" altLang="zh-CN" sz="1800" dirty="0">
                <a:latin typeface="Courier" charset="0"/>
              </a:rPr>
              <a:t>(), </a:t>
            </a:r>
            <a:r>
              <a:rPr lang="de-DE" altLang="zh-CN" sz="1800" dirty="0" err="1">
                <a:latin typeface="Courier" charset="0"/>
              </a:rPr>
              <a:t>iEnd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values.end</a:t>
            </a:r>
            <a:r>
              <a:rPr lang="de-DE" altLang="zh-CN" sz="1800" dirty="0">
                <a:latin typeface="Courier" charset="0"/>
              </a:rPr>
              <a:t>();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it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iEnd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 err="1">
                <a:latin typeface="Courier" charset="0"/>
              </a:rPr>
              <a:t>it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 err="1">
                <a:latin typeface="Courier" charset="0"/>
              </a:rPr>
              <a:t>it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foo.scale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  <a:endParaRPr lang="de-DE" altLang="zh-CN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3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对象引用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433FF"/>
                </a:solidFill>
                <a:latin typeface="Courier" charset="0"/>
              </a:rPr>
              <a:t>testFunc3</a:t>
            </a:r>
            <a:r>
              <a:rPr lang="en-US" altLang="zh-CN" sz="1600" dirty="0">
                <a:latin typeface="Courier" charset="0"/>
              </a:rPr>
              <a:t>(std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600" dirty="0">
                <a:latin typeface="Courier" charset="0"/>
              </a:rPr>
              <a:t>vector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&gt;&amp;</a:t>
            </a:r>
            <a:r>
              <a:rPr lang="en-US" altLang="zh-CN" sz="1600" dirty="0">
                <a:latin typeface="Courier" charset="0"/>
              </a:rPr>
              <a:t> values,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600" dirty="0">
                <a:latin typeface="Courier" charset="0"/>
              </a:rPr>
              <a:t> Foo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en-US" altLang="zh-CN" sz="1600" dirty="0">
                <a:latin typeface="Courier" charset="0"/>
              </a:rPr>
              <a:t> foo)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en-US" altLang="zh-CN" sz="1600" dirty="0">
                <a:latin typeface="Courier" charset="0"/>
              </a:rPr>
              <a:t> (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auto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en-US" altLang="zh-CN" sz="1600" dirty="0">
                <a:latin typeface="Courier" charset="0"/>
              </a:rPr>
              <a:t> v 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:</a:t>
            </a:r>
            <a:r>
              <a:rPr lang="en-US" altLang="zh-CN" sz="1600" dirty="0">
                <a:latin typeface="Courier" charset="0"/>
              </a:rPr>
              <a:t> values)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    v 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foo.scale</a:t>
            </a:r>
            <a:r>
              <a:rPr lang="en-US" altLang="zh-CN" sz="16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433FF"/>
                </a:solidFill>
                <a:latin typeface="Courier" charset="0"/>
              </a:rPr>
              <a:t>testFunc4</a:t>
            </a:r>
            <a:r>
              <a:rPr lang="en-US" altLang="zh-CN" sz="1600" dirty="0">
                <a:latin typeface="Courier" charset="0"/>
              </a:rPr>
              <a:t>(std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600" dirty="0">
                <a:latin typeface="Courier" charset="0"/>
              </a:rPr>
              <a:t>vector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&gt;&amp;</a:t>
            </a:r>
            <a:r>
              <a:rPr lang="en-US" altLang="zh-CN" sz="1600" dirty="0">
                <a:latin typeface="Courier" charset="0"/>
              </a:rPr>
              <a:t> values,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600" dirty="0">
                <a:latin typeface="Courier" charset="0"/>
              </a:rPr>
              <a:t> Foo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en-US" altLang="zh-CN" sz="1600" dirty="0">
                <a:latin typeface="Courier" charset="0"/>
              </a:rPr>
              <a:t> foo)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std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600" dirty="0">
                <a:latin typeface="Courier" charset="0"/>
              </a:rPr>
              <a:t>transform(</a:t>
            </a:r>
            <a:r>
              <a:rPr lang="en-US" altLang="zh-CN" sz="1600" dirty="0" err="1">
                <a:latin typeface="Courier" charset="0"/>
              </a:rPr>
              <a:t>values.begin</a:t>
            </a:r>
            <a:r>
              <a:rPr lang="en-US" altLang="zh-CN" sz="1600" dirty="0">
                <a:latin typeface="Courier" charset="0"/>
              </a:rPr>
              <a:t>(), </a:t>
            </a:r>
            <a:r>
              <a:rPr lang="en-US" altLang="zh-CN" sz="1600" dirty="0" err="1">
                <a:latin typeface="Courier" charset="0"/>
              </a:rPr>
              <a:t>values.end</a:t>
            </a:r>
            <a:r>
              <a:rPr lang="en-US" altLang="zh-CN" sz="1600" dirty="0">
                <a:latin typeface="Courier" charset="0"/>
              </a:rPr>
              <a:t>(), </a:t>
            </a:r>
            <a:r>
              <a:rPr lang="en-US" altLang="zh-CN" sz="1600" dirty="0" err="1">
                <a:latin typeface="Courier" charset="0"/>
              </a:rPr>
              <a:t>values.begin</a:t>
            </a:r>
            <a:r>
              <a:rPr lang="en-US" altLang="zh-CN" sz="1600" dirty="0">
                <a:latin typeface="Courier" charset="0"/>
              </a:rPr>
              <a:t>(), 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[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en-US" altLang="zh-CN" sz="1600" dirty="0">
                <a:latin typeface="Courier" charset="0"/>
              </a:rPr>
              <a:t>foo](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latin typeface="Courier" charset="0"/>
              </a:rPr>
              <a:t> v) 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latin typeface="Courier" charset="0"/>
              </a:rPr>
              <a:t> {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return</a:t>
            </a:r>
            <a:r>
              <a:rPr lang="en-US" altLang="zh-CN" sz="1600" dirty="0">
                <a:latin typeface="Courier" charset="0"/>
              </a:rPr>
              <a:t> v 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foo.scale</a:t>
            </a:r>
            <a:r>
              <a:rPr lang="en-US" altLang="zh-CN" sz="1600" dirty="0">
                <a:latin typeface="Courier" charset="0"/>
              </a:rPr>
              <a:t>; });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  <a:hlinkClick r:id="rId3"/>
              </a:rPr>
              <a:t>https://godbolt.org/g/YaoSH7</a:t>
            </a:r>
            <a:r>
              <a:rPr lang="en-US" altLang="zh-CN" sz="1600" dirty="0">
                <a:latin typeface="Courier" charset="0"/>
              </a:rPr>
              <a:t>  </a:t>
            </a:r>
            <a:endParaRPr lang="en-US" altLang="zh-CN" sz="16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6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200" dirty="0">
                <a:latin typeface="Courier" charset="0"/>
              </a:rPr>
              <a:t>对象引用同样存在指针混淆问题。</a:t>
            </a:r>
            <a:endParaRPr lang="en-US" altLang="zh-CN" sz="2200" dirty="0">
              <a:latin typeface="Courier" charset="0"/>
            </a:endParaRPr>
          </a:p>
          <a:p>
            <a:r>
              <a:rPr lang="en-US" altLang="zh-CN" sz="2200" dirty="0">
                <a:latin typeface="Courier" charset="0"/>
              </a:rPr>
              <a:t>C++</a:t>
            </a:r>
            <a:r>
              <a:rPr lang="zh-CN" altLang="en-US" sz="2200" dirty="0">
                <a:latin typeface="Courier" charset="0"/>
              </a:rPr>
              <a:t>的代码问题更隐蔽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sz="1700" b="1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7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en-US" altLang="zh-CN" sz="1700" dirty="0">
                <a:solidFill>
                  <a:srgbClr val="000000"/>
                </a:solidFill>
                <a:latin typeface="Courier" charset="0"/>
              </a:rPr>
              <a:t> Foo</a:t>
            </a:r>
            <a:endParaRPr lang="en-US" altLang="zh-CN" sz="17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    </a:t>
            </a:r>
            <a:r>
              <a:rPr lang="en-US" altLang="zh-CN" sz="17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700" dirty="0">
                <a:latin typeface="Courier" charset="0"/>
              </a:rPr>
              <a:t> scale;    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    </a:t>
            </a:r>
            <a:r>
              <a:rPr lang="en-US" altLang="zh-CN" sz="17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700" dirty="0">
                <a:latin typeface="Courier" charset="0"/>
              </a:rPr>
              <a:t> </a:t>
            </a:r>
            <a:r>
              <a:rPr lang="en-US" altLang="zh-CN" sz="1700" dirty="0" err="1">
                <a:latin typeface="Courier" charset="0"/>
              </a:rPr>
              <a:t>func</a:t>
            </a:r>
            <a:r>
              <a:rPr lang="en-US" altLang="zh-CN" sz="1700" dirty="0">
                <a:latin typeface="Courier" charset="0"/>
              </a:rPr>
              <a:t>(</a:t>
            </a:r>
            <a:r>
              <a:rPr lang="en-US" altLang="zh-CN" sz="17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700" dirty="0">
                <a:latin typeface="Courier" charset="0"/>
              </a:rPr>
              <a:t> values, </a:t>
            </a:r>
            <a:r>
              <a:rPr lang="en-US" altLang="zh-CN" sz="17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sz="1700" dirty="0">
                <a:latin typeface="Courier" charset="0"/>
              </a:rPr>
              <a:t> count) </a:t>
            </a:r>
            <a:r>
              <a:rPr lang="en-US" altLang="zh-CN" sz="17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7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};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/>
            </a:r>
            <a:br>
              <a:rPr lang="en-US" altLang="zh-CN" sz="1700" dirty="0">
                <a:latin typeface="Courier" charset="0"/>
              </a:rPr>
            </a:br>
            <a:r>
              <a:rPr lang="en-US" altLang="zh-CN" sz="17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700" dirty="0">
                <a:latin typeface="Courier" charset="0"/>
              </a:rPr>
              <a:t> Foo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700" dirty="0" err="1">
                <a:latin typeface="Courier" charset="0"/>
              </a:rPr>
              <a:t>func</a:t>
            </a:r>
            <a:r>
              <a:rPr lang="en-US" altLang="zh-CN" sz="1700" dirty="0">
                <a:latin typeface="Courier" charset="0"/>
              </a:rPr>
              <a:t>(</a:t>
            </a:r>
            <a:r>
              <a:rPr lang="en-US" altLang="zh-CN" sz="17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700" dirty="0">
                <a:latin typeface="Courier" charset="0"/>
              </a:rPr>
              <a:t> values, </a:t>
            </a:r>
            <a:r>
              <a:rPr lang="en-US" altLang="zh-CN" sz="17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sz="1700" dirty="0">
                <a:latin typeface="Courier" charset="0"/>
              </a:rPr>
              <a:t> count) </a:t>
            </a:r>
            <a:r>
              <a:rPr lang="en-US" altLang="zh-CN" sz="1700" b="1" dirty="0">
                <a:solidFill>
                  <a:srgbClr val="008F00"/>
                </a:solidFill>
                <a:latin typeface="Courier" charset="0"/>
              </a:rPr>
              <a:t>const</a:t>
            </a:r>
            <a:endParaRPr lang="en-US" altLang="zh-CN" sz="17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    </a:t>
            </a:r>
            <a:r>
              <a:rPr lang="en-US" altLang="zh-CN" sz="1700" b="1" dirty="0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en-US" altLang="zh-CN" sz="1700" dirty="0">
                <a:latin typeface="Courier" charset="0"/>
              </a:rPr>
              <a:t>(</a:t>
            </a:r>
            <a:r>
              <a:rPr lang="en-US" altLang="zh-CN" sz="17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sz="1700" dirty="0">
                <a:latin typeface="Courier" charset="0"/>
              </a:rPr>
              <a:t> </a:t>
            </a:r>
            <a:r>
              <a:rPr lang="en-US" altLang="zh-CN" sz="1700" dirty="0" err="1">
                <a:latin typeface="Courier" charset="0"/>
              </a:rPr>
              <a:t>i</a:t>
            </a:r>
            <a:r>
              <a:rPr lang="en-US" altLang="zh-CN" sz="1700" dirty="0">
                <a:latin typeface="Courier" charset="0"/>
              </a:rPr>
              <a:t> 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sz="1700" dirty="0">
                <a:latin typeface="Courier" charset="0"/>
              </a:rPr>
              <a:t> 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en-US" altLang="zh-CN" sz="1700" dirty="0">
                <a:latin typeface="Courier" charset="0"/>
              </a:rPr>
              <a:t>; </a:t>
            </a:r>
            <a:r>
              <a:rPr lang="en-US" altLang="zh-CN" sz="1700" dirty="0" err="1">
                <a:latin typeface="Courier" charset="0"/>
              </a:rPr>
              <a:t>i</a:t>
            </a:r>
            <a:r>
              <a:rPr lang="en-US" altLang="zh-CN" sz="1700" dirty="0">
                <a:latin typeface="Courier" charset="0"/>
              </a:rPr>
              <a:t> 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altLang="zh-CN" sz="1700" dirty="0">
                <a:latin typeface="Courier" charset="0"/>
              </a:rPr>
              <a:t> count; 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en-US" altLang="zh-CN" sz="1700" dirty="0" err="1">
                <a:latin typeface="Courier" charset="0"/>
              </a:rPr>
              <a:t>i</a:t>
            </a:r>
            <a:r>
              <a:rPr lang="en-US" altLang="zh-CN" sz="17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        values[</a:t>
            </a:r>
            <a:r>
              <a:rPr lang="en-US" altLang="zh-CN" sz="1700" dirty="0" err="1">
                <a:latin typeface="Courier" charset="0"/>
              </a:rPr>
              <a:t>i</a:t>
            </a:r>
            <a:r>
              <a:rPr lang="en-US" altLang="zh-CN" sz="1700" dirty="0">
                <a:latin typeface="Courier" charset="0"/>
              </a:rPr>
              <a:t>] </a:t>
            </a:r>
            <a:r>
              <a:rPr lang="en-US" altLang="zh-CN" sz="17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en-US" altLang="zh-CN" sz="1700" dirty="0">
                <a:latin typeface="Courier" charset="0"/>
              </a:rPr>
              <a:t> scale;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700" dirty="0">
                <a:latin typeface="Courier" charset="0"/>
              </a:rPr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087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restrict</a:t>
            </a:r>
            <a:r>
              <a:rPr kumimoji="1" lang="zh-CN" altLang="en-US" dirty="0"/>
              <a:t>用于成员函数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altLang="zh-CN" sz="16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600" dirty="0">
                <a:latin typeface="Courier" charset="0"/>
              </a:rPr>
              <a:t> Foo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de-DE" altLang="zh-CN" sz="1600" dirty="0" err="1">
                <a:latin typeface="Courier" charset="0"/>
              </a:rPr>
              <a:t>func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values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)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600" dirty="0">
                <a:latin typeface="Courier" charset="0"/>
              </a:rPr>
              <a:t> __</a:t>
            </a:r>
            <a:r>
              <a:rPr lang="de-DE" altLang="zh-CN" sz="1600" dirty="0" err="1">
                <a:latin typeface="Courier" charset="0"/>
              </a:rPr>
              <a:t>restrict</a:t>
            </a:r>
            <a:endParaRPr lang="de-DE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600" dirty="0">
                <a:latin typeface="Courier" charset="0"/>
              </a:rPr>
              <a:t>;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;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6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    </a:t>
            </a:r>
            <a:r>
              <a:rPr lang="de-DE" altLang="zh-CN" sz="1600" dirty="0" err="1">
                <a:latin typeface="Courier" charset="0"/>
              </a:rPr>
              <a:t>values</a:t>
            </a:r>
            <a:r>
              <a:rPr lang="de-DE" altLang="zh-CN" sz="1600" dirty="0">
                <a:latin typeface="Courier" charset="0"/>
              </a:rPr>
              <a:t>[i]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scale</a:t>
            </a:r>
            <a:r>
              <a:rPr lang="de-DE" altLang="zh-CN" sz="16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Courier" charset="0"/>
              </a:rPr>
              <a:t>加在成员函数上的</a:t>
            </a:r>
            <a:r>
              <a:rPr lang="en-US" altLang="zh-CN" sz="1600" dirty="0">
                <a:solidFill>
                  <a:srgbClr val="C00000"/>
                </a:solidFill>
                <a:latin typeface="Courier" charset="0"/>
              </a:rPr>
              <a:t>__restrict</a:t>
            </a:r>
            <a:r>
              <a:rPr lang="zh-CN" altLang="en-US" sz="1600" dirty="0">
                <a:solidFill>
                  <a:srgbClr val="C00000"/>
                </a:solidFill>
                <a:latin typeface="Courier" charset="0"/>
              </a:rPr>
              <a:t>无效</a:t>
            </a:r>
            <a:r>
              <a:rPr lang="de-DE" altLang="zh-CN" sz="1600" dirty="0">
                <a:solidFill>
                  <a:srgbClr val="FF0000"/>
                </a:solidFill>
                <a:latin typeface="Courier" charset="0"/>
              </a:rPr>
              <a:t/>
            </a:r>
            <a:br>
              <a:rPr lang="de-DE" altLang="zh-CN" sz="1600" dirty="0">
                <a:solidFill>
                  <a:srgbClr val="FF0000"/>
                </a:solidFill>
                <a:latin typeface="Courier" charset="0"/>
              </a:rPr>
            </a:br>
            <a:endParaRPr lang="de-DE" altLang="zh-CN" sz="1600" dirty="0">
              <a:solidFill>
                <a:srgbClr val="FF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600" dirty="0">
                <a:latin typeface="Courier" charset="0"/>
              </a:rPr>
              <a:t> Foo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de-DE" altLang="zh-CN" sz="1600" dirty="0" err="1">
                <a:latin typeface="Courier" charset="0"/>
              </a:rPr>
              <a:t>func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600" dirty="0">
                <a:latin typeface="Courier" charset="0"/>
              </a:rPr>
              <a:t> __</a:t>
            </a:r>
            <a:r>
              <a:rPr lang="de-DE" altLang="zh-CN" sz="1600" dirty="0" err="1">
                <a:latin typeface="Courier" charset="0"/>
              </a:rPr>
              <a:t>restrict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values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)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endParaRPr lang="de-DE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600" dirty="0">
                <a:latin typeface="Courier" charset="0"/>
              </a:rPr>
              <a:t>;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;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6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    </a:t>
            </a:r>
            <a:r>
              <a:rPr lang="de-DE" altLang="zh-CN" sz="1600" dirty="0" err="1">
                <a:latin typeface="Courier" charset="0"/>
              </a:rPr>
              <a:t>values</a:t>
            </a:r>
            <a:r>
              <a:rPr lang="de-DE" altLang="zh-CN" sz="1600" dirty="0">
                <a:latin typeface="Courier" charset="0"/>
              </a:rPr>
              <a:t>[i]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scale</a:t>
            </a:r>
            <a:r>
              <a:rPr lang="de-DE" altLang="zh-CN" sz="16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}</a:t>
            </a:r>
            <a:endParaRPr lang="de-DE" altLang="zh-CN" sz="16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0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EA5F842A-F380-4635-89F0-CEA53F75D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编译器行为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EF05B7-3874-47B4-B3C9-5F7CE76CDC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" charset="0"/>
              </a:rPr>
              <a:t>Clang 3.9+ </a:t>
            </a:r>
            <a:r>
              <a:rPr lang="zh-CN" altLang="en-US" dirty="0">
                <a:latin typeface="Courier" charset="0"/>
              </a:rPr>
              <a:t>判断如果没有指针混淆，调用优化的向量化代码。</a:t>
            </a:r>
            <a:r>
              <a:rPr lang="en-US" altLang="zh-CN" dirty="0">
                <a:latin typeface="Courier" charset="0"/>
                <a:hlinkClick r:id="rId3"/>
              </a:rPr>
              <a:t>https://godbolt.org/g/cCntLo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zh-CN" altLang="en-US" sz="2000" dirty="0">
                <a:latin typeface="Courier" charset="0"/>
              </a:rPr>
              <a:t>判断成本。</a:t>
            </a:r>
            <a:endParaRPr lang="en-US" altLang="zh-CN" sz="2000" dirty="0">
              <a:latin typeface="Courier" charset="0"/>
            </a:endParaRPr>
          </a:p>
          <a:p>
            <a:pPr lvl="1"/>
            <a:r>
              <a:rPr lang="zh-CN" altLang="en-US" sz="2000" dirty="0">
                <a:latin typeface="Courier" charset="0"/>
              </a:rPr>
              <a:t>代码膨胀。</a:t>
            </a:r>
            <a:endParaRPr lang="en-US" altLang="zh-CN" sz="2000" dirty="0">
              <a:latin typeface="Courier" charset="0"/>
            </a:endParaRPr>
          </a:p>
          <a:p>
            <a:pPr lvl="1"/>
            <a:endParaRPr lang="en-US" sz="2000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第一个版本基于数组索引的代码，为什么只被循环展开了两次？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en-US" sz="2000" dirty="0">
                <a:latin typeface="Courier" charset="0"/>
              </a:rPr>
              <a:t>*values++ *= </a:t>
            </a:r>
            <a:r>
              <a:rPr lang="en-US" altLang="zh-CN" sz="2000" dirty="0">
                <a:latin typeface="Courier" charset="0"/>
              </a:rPr>
              <a:t>foo-&gt;</a:t>
            </a:r>
            <a:r>
              <a:rPr lang="en-US" sz="2000" dirty="0">
                <a:latin typeface="Courier" charset="0"/>
              </a:rPr>
              <a:t>scale</a:t>
            </a:r>
            <a:r>
              <a:rPr lang="zh-CN" altLang="en-US" sz="2000" dirty="0">
                <a:latin typeface="Courier" charset="0"/>
              </a:rPr>
              <a:t>被展开了</a:t>
            </a:r>
            <a:r>
              <a:rPr lang="en-US" altLang="zh-CN" sz="2000" dirty="0">
                <a:latin typeface="Courier" charset="0"/>
              </a:rPr>
              <a:t>4</a:t>
            </a:r>
            <a:r>
              <a:rPr lang="zh-CN" altLang="en-US" sz="2000" dirty="0">
                <a:latin typeface="Courier" charset="0"/>
              </a:rPr>
              <a:t>次。</a:t>
            </a:r>
            <a:endParaRPr lang="en-US" altLang="zh-CN" sz="2000" dirty="0">
              <a:latin typeface="Courier" charset="0"/>
            </a:endParaRPr>
          </a:p>
          <a:p>
            <a:pPr lvl="1"/>
            <a:r>
              <a:rPr lang="en-US" sz="2000" dirty="0">
                <a:latin typeface="Courier" charset="0"/>
              </a:rPr>
              <a:t>Clang 3.6</a:t>
            </a:r>
            <a:r>
              <a:rPr lang="zh-CN" altLang="en-US" sz="2000" dirty="0">
                <a:latin typeface="Courier" charset="0"/>
              </a:rPr>
              <a:t>修正了</a:t>
            </a:r>
            <a:r>
              <a:rPr lang="en-US" altLang="zh-CN" sz="2000" dirty="0">
                <a:latin typeface="Courier" charset="0"/>
              </a:rPr>
              <a:t>values[</a:t>
            </a:r>
            <a:r>
              <a:rPr lang="en-US" altLang="zh-CN" sz="2000" dirty="0" err="1">
                <a:latin typeface="Courier" charset="0"/>
              </a:rPr>
              <a:t>i</a:t>
            </a:r>
            <a:r>
              <a:rPr lang="en-US" altLang="zh-CN" sz="2000" dirty="0">
                <a:latin typeface="Courier" charset="0"/>
              </a:rPr>
              <a:t>] *= foo-&gt;scale</a:t>
            </a:r>
            <a:r>
              <a:rPr lang="zh-CN" altLang="en-US" sz="2000" dirty="0">
                <a:latin typeface="Courier" charset="0"/>
              </a:rPr>
              <a:t>的展开次数。</a:t>
            </a:r>
            <a:endParaRPr lang="en-US" sz="20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5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altLang="zh-CN" sz="1800" dirty="0">
              <a:solidFill>
                <a:srgbClr val="C01E5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input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de-DE" altLang="zh-CN" sz="1800" dirty="0">
                <a:latin typeface="Courier" charset="0"/>
              </a:rPr>
              <a:t> 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800" dirty="0">
                <a:latin typeface="Courier" charset="0"/>
              </a:rPr>
              <a:t>;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input</a:t>
            </a:r>
            <a:r>
              <a:rPr lang="de-DE" altLang="zh-CN" sz="1800" dirty="0">
                <a:latin typeface="Courier" charset="0"/>
              </a:rPr>
              <a:t>[i]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2.031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urier" charset="0"/>
                <a:hlinkClick r:id="rId2"/>
              </a:rPr>
              <a:t>https://godbolt.org/g/7iwSQw</a:t>
            </a:r>
            <a:r>
              <a:rPr kumimoji="1" lang="en-US" altLang="zh-CN" sz="1800" dirty="0">
                <a:latin typeface="Courier" charset="0"/>
              </a:rPr>
              <a:t> </a:t>
            </a:r>
            <a:endParaRPr kumimoji="1" lang="zh-CN" altLang="en-US" sz="18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生成的汇编代码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8080"/>
                </a:solidFill>
                <a:latin typeface="Courier" charset="0"/>
              </a:rPr>
              <a:t>.LBB0_3: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" charset="0"/>
              </a:rPr>
              <a:t># %</a:t>
            </a:r>
            <a:r>
              <a:rPr lang="en-US" altLang="zh-CN" dirty="0" err="1">
                <a:solidFill>
                  <a:srgbClr val="008000"/>
                </a:solidFill>
                <a:latin typeface="Courier" charset="0"/>
              </a:rPr>
              <a:t>vector.body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vcvtps2pd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48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vcvtps2pd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ymm2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vcvtps2pd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ymm3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vcvtps2pd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ymm4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vmulpd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ymm0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vmulpd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ymm2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ymm2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ymm0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vmulpd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ymm3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ymm3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ymm0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vmulpd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ymm4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ymm4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ymm0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vcvtpd2ps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xmm1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ymm1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vcvtpd2ps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xmm2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ymm2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vcvtpd2ps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xmm3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ymm3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vcvtpd2ps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xmm4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ymm4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vmovupd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48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xmm1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vmovupd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xmm2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vmovupd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xmm3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vmovupd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xmmword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xmm4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endParaRPr kumimoji="1" lang="zh-CN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3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Courier" charset="0"/>
              </a:rPr>
              <a:t>float-&gt;double</a:t>
            </a:r>
            <a:r>
              <a:rPr kumimoji="1" lang="zh-CN" altLang="en-US" dirty="0">
                <a:latin typeface="Courier" charset="0"/>
              </a:rPr>
              <a:t>和</a:t>
            </a:r>
            <a:r>
              <a:rPr kumimoji="1" lang="en-US" altLang="zh-CN" dirty="0">
                <a:latin typeface="Courier" charset="0"/>
              </a:rPr>
              <a:t>double -&gt;float</a:t>
            </a:r>
            <a:r>
              <a:rPr kumimoji="1" lang="zh-CN" altLang="en-US" dirty="0">
                <a:latin typeface="Courier" charset="0"/>
              </a:rPr>
              <a:t>。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双精度乘法计算。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每条指令只能操作</a:t>
            </a:r>
            <a:r>
              <a:rPr kumimoji="1" lang="en-US" altLang="zh-CN" dirty="0">
                <a:latin typeface="Courier" charset="0"/>
              </a:rPr>
              <a:t>4</a:t>
            </a:r>
            <a:r>
              <a:rPr kumimoji="1" lang="zh-CN" altLang="en-US" dirty="0">
                <a:latin typeface="Courier" charset="0"/>
              </a:rPr>
              <a:t>个数据。</a:t>
            </a:r>
            <a:endParaRPr kumimoji="1"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主题简介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urier" charset="0"/>
              </a:rPr>
              <a:t>分析常见的</a:t>
            </a:r>
            <a:r>
              <a:rPr lang="en-US" altLang="zh-CN" dirty="0">
                <a:latin typeface="Courier" charset="0"/>
              </a:rPr>
              <a:t>C++</a:t>
            </a:r>
            <a:r>
              <a:rPr lang="zh-CN" altLang="en-US" dirty="0">
                <a:latin typeface="Courier" charset="0"/>
              </a:rPr>
              <a:t>代码模式对性能的影响，改进方法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zh-CN" altLang="en-US" sz="2000" dirty="0">
                <a:latin typeface="Courier" charset="0"/>
              </a:rPr>
              <a:t>局部代码细节</a:t>
            </a:r>
            <a:endParaRPr lang="en-US" altLang="zh-CN" sz="2000" dirty="0">
              <a:latin typeface="Courier" charset="0"/>
            </a:endParaRPr>
          </a:p>
          <a:p>
            <a:pPr lvl="1"/>
            <a:r>
              <a:rPr lang="zh-CN" altLang="en-US" sz="2000" dirty="0">
                <a:latin typeface="Courier" charset="0"/>
              </a:rPr>
              <a:t>编译生成的汇编代码，</a:t>
            </a:r>
            <a:r>
              <a:rPr lang="en-US" altLang="zh-CN" sz="2000" dirty="0">
                <a:latin typeface="Courier" charset="0"/>
              </a:rPr>
              <a:t>SIMD</a:t>
            </a:r>
            <a:r>
              <a:rPr lang="zh-CN" altLang="en-US" sz="2000" dirty="0">
                <a:latin typeface="Courier" charset="0"/>
              </a:rPr>
              <a:t>指令</a:t>
            </a:r>
            <a:endParaRPr lang="en-US" altLang="zh-CN" sz="2000" dirty="0">
              <a:latin typeface="Courier" charset="0"/>
            </a:endParaRPr>
          </a:p>
          <a:p>
            <a:pPr lvl="1"/>
            <a:endParaRPr lang="en-US" altLang="zh-CN" sz="2000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应用场景：图形引擎，动画工具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zh-CN" altLang="en-US" sz="2000" dirty="0">
                <a:latin typeface="Courier" charset="0"/>
              </a:rPr>
              <a:t>高速处理大批量同质化数据：三维向量、</a:t>
            </a:r>
            <a:r>
              <a:rPr lang="zh-CN" altLang="en-US" sz="2000" dirty="0">
                <a:latin typeface="Courier" charset="0"/>
              </a:rPr>
              <a:t>矩阵、曲线</a:t>
            </a:r>
            <a:r>
              <a:rPr lang="zh-CN" altLang="en-US" sz="2000" dirty="0">
                <a:latin typeface="Courier" charset="0"/>
              </a:rPr>
              <a:t>等</a:t>
            </a:r>
            <a:endParaRPr lang="en-US" altLang="zh-CN" sz="2000" dirty="0">
              <a:latin typeface="Courier" charset="0"/>
            </a:endParaRPr>
          </a:p>
          <a:p>
            <a:pPr lvl="1"/>
            <a:endParaRPr lang="en-US" altLang="zh-CN" sz="2000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硬件平台：</a:t>
            </a:r>
            <a:r>
              <a:rPr lang="en-US" altLang="zh-CN" dirty="0">
                <a:latin typeface="Courier" charset="0"/>
              </a:rPr>
              <a:t>Intel x86-64 CPU</a:t>
            </a:r>
          </a:p>
          <a:p>
            <a:pPr lvl="1"/>
            <a:r>
              <a:rPr lang="en-US" altLang="zh-CN" sz="2000" dirty="0">
                <a:latin typeface="Courier" charset="0"/>
              </a:rPr>
              <a:t>Haswell</a:t>
            </a:r>
            <a:r>
              <a:rPr lang="zh-CN" altLang="en-US" sz="2000" dirty="0">
                <a:latin typeface="Courier" charset="0"/>
              </a:rPr>
              <a:t>架构，支持</a:t>
            </a:r>
            <a:r>
              <a:rPr lang="en-US" altLang="zh-CN" sz="2000" dirty="0">
                <a:latin typeface="Courier" charset="0"/>
              </a:rPr>
              <a:t>AVX2</a:t>
            </a:r>
            <a:r>
              <a:rPr lang="zh-CN" altLang="en-US" sz="2000" dirty="0">
                <a:latin typeface="Courier" charset="0"/>
              </a:rPr>
              <a:t>和</a:t>
            </a:r>
            <a:r>
              <a:rPr lang="en-US" altLang="zh-CN" sz="2000" dirty="0">
                <a:latin typeface="Courier" charset="0"/>
              </a:rPr>
              <a:t>FMA</a:t>
            </a:r>
          </a:p>
          <a:p>
            <a:pPr lvl="1"/>
            <a:endParaRPr lang="en-US" altLang="zh-CN" sz="2000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对经典工程经验温故知新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en-US" altLang="zh-CN" dirty="0">
                <a:latin typeface="Courier" charset="0"/>
              </a:rPr>
              <a:t>CPU</a:t>
            </a:r>
          </a:p>
          <a:p>
            <a:pPr lvl="1"/>
            <a:r>
              <a:rPr lang="zh-CN" altLang="en-US" dirty="0">
                <a:latin typeface="Courier" charset="0"/>
              </a:rPr>
              <a:t>编译器</a:t>
            </a:r>
            <a:endParaRPr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3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7E378106-9811-4670-BB13-543A40B08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指令的</a:t>
            </a:r>
            <a:r>
              <a:rPr lang="en-US" altLang="zh-CN" dirty="0"/>
              <a:t>L</a:t>
            </a:r>
            <a:r>
              <a:rPr lang="en-US" altLang="zh-CN" dirty="0"/>
              <a:t>atency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dirty="0"/>
              <a:t>hroughput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D17EE3-DE2F-4084-ABD8-C5F9726591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https://software.intel.com/en-us/articles/measuring-instruction-latency-and-throughput</a:t>
            </a:r>
            <a:r>
              <a:rPr lang="en-US" dirty="0"/>
              <a:t> </a:t>
            </a:r>
          </a:p>
          <a:p>
            <a:pPr lvl="1"/>
            <a:r>
              <a:rPr lang="en-US" altLang="zh-CN"/>
              <a:t>Latency </a:t>
            </a:r>
            <a:r>
              <a:rPr lang="zh-CN" altLang="en-US"/>
              <a:t>是一条指令的计算结果可以被另一条指令使用所需要的周期数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dirty="0"/>
              <a:t>Throughput </a:t>
            </a:r>
            <a:r>
              <a:rPr lang="zh-CN" altLang="en-US" dirty="0"/>
              <a:t>是一条指令执行运算所需要的周期数</a:t>
            </a:r>
            <a:r>
              <a:rPr lang="en-US" altLang="zh-CN" dirty="0"/>
              <a:t>/</a:t>
            </a:r>
            <a:r>
              <a:rPr lang="zh-CN" altLang="en-US" dirty="0"/>
              <a:t>占据</a:t>
            </a:r>
            <a:r>
              <a:rPr lang="en-US" altLang="zh-CN" dirty="0"/>
              <a:t>execution unit</a:t>
            </a:r>
            <a:r>
              <a:rPr lang="zh-CN" altLang="en-US" dirty="0"/>
              <a:t>的周期数</a:t>
            </a:r>
            <a:r>
              <a:rPr lang="en-US" altLang="zh-CN" dirty="0"/>
              <a:t>/</a:t>
            </a:r>
            <a:r>
              <a:rPr lang="zh-CN" altLang="en-US" dirty="0"/>
              <a:t>一个周期可以执行多少条指令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 err="1">
              <a:latin typeface="Courier" charset="0"/>
              <a:hlinkClick r:id="rId3"/>
            </a:endParaRPr>
          </a:p>
          <a:p>
            <a:r>
              <a:rPr kumimoji="1" lang="en-US" altLang="zh-CN" dirty="0" err="1">
                <a:latin typeface="Courier" charset="0"/>
                <a:hlinkClick r:id="rId3"/>
              </a:rPr>
              <a:t>Agner</a:t>
            </a:r>
            <a:r>
              <a:rPr kumimoji="1" lang="en-US" altLang="zh-CN" dirty="0">
                <a:latin typeface="Courier" charset="0"/>
                <a:hlinkClick r:id="rId3"/>
              </a:rPr>
              <a:t> Instruction Tables</a:t>
            </a:r>
            <a:r>
              <a:rPr kumimoji="1" lang="en-US" altLang="zh-CN" dirty="0">
                <a:latin typeface="Courier" charset="0"/>
              </a:rPr>
              <a:t> 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44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double</a:t>
            </a:r>
            <a:r>
              <a:rPr kumimoji="1" lang="zh-CN" altLang="en-US" dirty="0"/>
              <a:t>还是</a:t>
            </a:r>
            <a:r>
              <a:rPr kumimoji="1" lang="en-US" altLang="zh-CN" dirty="0"/>
              <a:t>float?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Courier" charset="0"/>
              </a:rPr>
              <a:t>单条指令的计算速度。</a:t>
            </a:r>
            <a:r>
              <a:rPr kumimoji="1" lang="en-US" altLang="zh-CN" dirty="0" err="1">
                <a:latin typeface="Courier" charset="0"/>
              </a:rPr>
              <a:t>mulss</a:t>
            </a:r>
            <a:r>
              <a:rPr kumimoji="1" lang="en-US" altLang="zh-CN" dirty="0">
                <a:latin typeface="Courier" charset="0"/>
              </a:rPr>
              <a:t>/d </a:t>
            </a:r>
            <a:r>
              <a:rPr kumimoji="1" lang="en-US" altLang="zh-CN" dirty="0" err="1">
                <a:latin typeface="Courier" charset="0"/>
              </a:rPr>
              <a:t>ps</a:t>
            </a:r>
            <a:r>
              <a:rPr kumimoji="1" lang="en-US" altLang="zh-CN" dirty="0">
                <a:latin typeface="Courier" charset="0"/>
              </a:rPr>
              <a:t>/</a:t>
            </a:r>
            <a:r>
              <a:rPr kumimoji="1" lang="en-US" altLang="zh-CN" dirty="0" err="1">
                <a:latin typeface="Courier" charset="0"/>
              </a:rPr>
              <a:t>pd</a:t>
            </a:r>
            <a:r>
              <a:rPr kumimoji="1" lang="zh-CN" altLang="en-US" dirty="0">
                <a:latin typeface="Courier" charset="0"/>
              </a:rPr>
              <a:t>相同。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</a:rPr>
              <a:t>divss: latency 13, throughput 6</a:t>
            </a:r>
          </a:p>
          <a:p>
            <a:pPr lvl="1"/>
            <a:r>
              <a:rPr kumimoji="1" lang="en-US" altLang="zh-CN" sz="2000" dirty="0">
                <a:latin typeface="Courier" charset="0"/>
              </a:rPr>
              <a:t>divsd: latency 20, throughput 13 </a:t>
            </a: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en-US" altLang="zh-CN" dirty="0">
                <a:latin typeface="Courier" charset="0"/>
              </a:rPr>
              <a:t>double</a:t>
            </a:r>
            <a:r>
              <a:rPr kumimoji="1" lang="zh-CN" altLang="en-US" dirty="0">
                <a:latin typeface="Courier" charset="0"/>
              </a:rPr>
              <a:t>占用</a:t>
            </a:r>
            <a:r>
              <a:rPr kumimoji="1" lang="en-US" altLang="zh-CN" dirty="0">
                <a:latin typeface="Courier" charset="0"/>
              </a:rPr>
              <a:t>8</a:t>
            </a:r>
            <a:r>
              <a:rPr kumimoji="1" lang="zh-CN" altLang="en-US" dirty="0">
                <a:latin typeface="Courier" charset="0"/>
              </a:rPr>
              <a:t>个字节，</a:t>
            </a:r>
            <a:r>
              <a:rPr kumimoji="1" lang="en-US" altLang="zh-CN" dirty="0">
                <a:latin typeface="Courier" charset="0"/>
              </a:rPr>
              <a:t>float</a:t>
            </a:r>
            <a:r>
              <a:rPr kumimoji="1" lang="zh-CN" altLang="en-US" dirty="0">
                <a:latin typeface="Courier" charset="0"/>
              </a:rPr>
              <a:t>占用</a:t>
            </a:r>
            <a:r>
              <a:rPr kumimoji="1" lang="en-US" altLang="zh-CN" dirty="0">
                <a:latin typeface="Courier" charset="0"/>
              </a:rPr>
              <a:t>4</a:t>
            </a:r>
            <a:r>
              <a:rPr kumimoji="1" lang="zh-CN" altLang="en-US" dirty="0">
                <a:latin typeface="Courier" charset="0"/>
              </a:rPr>
              <a:t>个字节。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对内存和缓存的影响。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pPr marL="228600" lvl="1">
              <a:spcBef>
                <a:spcPts val="1000"/>
              </a:spcBef>
            </a:pPr>
            <a:r>
              <a:rPr kumimoji="1" lang="zh-CN" altLang="en-US" sz="2000" dirty="0">
                <a:latin typeface="Courier" charset="0"/>
              </a:rPr>
              <a:t>寄存器，</a:t>
            </a:r>
            <a:r>
              <a:rPr kumimoji="1" lang="en-US" altLang="zh-CN" sz="2000" dirty="0">
                <a:latin typeface="Courier" charset="0"/>
              </a:rPr>
              <a:t>SIMD</a:t>
            </a:r>
            <a:r>
              <a:rPr kumimoji="1" lang="zh-CN" altLang="en-US" sz="2000" dirty="0">
                <a:latin typeface="Courier" charset="0"/>
              </a:rPr>
              <a:t>指令吞吐量</a:t>
            </a:r>
            <a:r>
              <a:rPr kumimoji="1" lang="en-US" altLang="zh-CN" sz="2000" dirty="0">
                <a:latin typeface="Courier" charset="0"/>
              </a:rPr>
              <a:t>float</a:t>
            </a:r>
            <a:r>
              <a:rPr kumimoji="1" lang="zh-CN" altLang="en-US" sz="2000" dirty="0">
                <a:latin typeface="Courier" charset="0"/>
              </a:rPr>
              <a:t>也是</a:t>
            </a:r>
            <a:r>
              <a:rPr kumimoji="1" lang="en-US" altLang="zh-CN" sz="2000" dirty="0">
                <a:latin typeface="Courier" charset="0"/>
              </a:rPr>
              <a:t>double</a:t>
            </a:r>
            <a:r>
              <a:rPr kumimoji="1" lang="zh-CN" altLang="en-US" sz="2000" dirty="0">
                <a:latin typeface="Courier" charset="0"/>
              </a:rPr>
              <a:t>的</a:t>
            </a:r>
            <a:r>
              <a:rPr kumimoji="1" lang="en-US" altLang="zh-CN" sz="2000" dirty="0">
                <a:latin typeface="Courier" charset="0"/>
              </a:rPr>
              <a:t>2</a:t>
            </a:r>
            <a:r>
              <a:rPr kumimoji="1" lang="zh-CN" altLang="en-US" sz="2000" dirty="0">
                <a:latin typeface="Courier" charset="0"/>
              </a:rPr>
              <a:t>倍。</a:t>
            </a:r>
            <a:endParaRPr kumimoji="1" lang="en-US" altLang="zh-CN" sz="2000" dirty="0">
              <a:latin typeface="Courier" charset="0"/>
            </a:endParaRPr>
          </a:p>
          <a:p>
            <a:pPr marL="228600" lvl="1">
              <a:spcBef>
                <a:spcPts val="1000"/>
              </a:spcBef>
            </a:pPr>
            <a:endParaRPr kumimoji="1" lang="en-US" altLang="zh-CN" sz="2000" dirty="0">
              <a:latin typeface="Courier" charset="0"/>
            </a:endParaRPr>
          </a:p>
          <a:p>
            <a:r>
              <a:rPr kumimoji="1" lang="en-US" altLang="zh-CN" dirty="0">
                <a:latin typeface="Courier" charset="0"/>
              </a:rPr>
              <a:t>double</a:t>
            </a:r>
            <a:r>
              <a:rPr kumimoji="1" lang="zh-CN" altLang="en-US" dirty="0">
                <a:latin typeface="Courier" charset="0"/>
              </a:rPr>
              <a:t>数值范围更大，精度更高。是否需要这样的范围，精度？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endParaRPr kumimoji="1" lang="zh-CN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3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altLang="zh-CN" sz="16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input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de-DE" altLang="zh-CN" sz="1600" dirty="0">
                <a:latin typeface="Courier" charset="0"/>
              </a:rPr>
              <a:t> 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600" dirty="0">
                <a:latin typeface="Courier" charset="0"/>
              </a:rPr>
              <a:t>;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;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6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    </a:t>
            </a:r>
            <a:r>
              <a:rPr lang="de-DE" altLang="zh-CN" sz="1600" dirty="0" err="1">
                <a:latin typeface="Courier" charset="0"/>
              </a:rPr>
              <a:t>input</a:t>
            </a:r>
            <a:r>
              <a:rPr lang="de-DE" altLang="zh-CN" sz="1600" dirty="0">
                <a:latin typeface="Courier" charset="0"/>
              </a:rPr>
              <a:t>[i]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2.031f</a:t>
            </a:r>
            <a:r>
              <a:rPr lang="de-DE" altLang="zh-CN" sz="16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de-DE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>
                <a:solidFill>
                  <a:srgbClr val="008080"/>
                </a:solidFill>
                <a:latin typeface="Courier" charset="0"/>
              </a:rPr>
              <a:t>.LBB0_3: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8000"/>
                </a:solidFill>
                <a:latin typeface="Courier" charset="0"/>
              </a:rPr>
              <a:t># %</a:t>
            </a:r>
            <a:r>
              <a:rPr lang="de-DE" altLang="zh-CN" sz="1600" dirty="0" err="1">
                <a:solidFill>
                  <a:srgbClr val="008000"/>
                </a:solidFill>
                <a:latin typeface="Courier" charset="0"/>
              </a:rPr>
              <a:t>vector.body</a:t>
            </a:r>
            <a:endParaRPr lang="de-DE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ymm0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de-DE" altLang="zh-CN" sz="1600" dirty="0">
                <a:solidFill>
                  <a:srgbClr val="09885A"/>
                </a:solidFill>
                <a:latin typeface="Courier" charset="0"/>
              </a:rPr>
              <a:t>96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ymm2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ymm0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de-DE" altLang="zh-CN" sz="1600" dirty="0">
                <a:solidFill>
                  <a:srgbClr val="09885A"/>
                </a:solidFill>
                <a:latin typeface="Courier" charset="0"/>
              </a:rPr>
              <a:t>64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ymm3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ymm0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de-DE" altLang="zh-CN" sz="1600" dirty="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ymm4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ymm0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de-DE" altLang="zh-CN" sz="1600" dirty="0">
                <a:solidFill>
                  <a:srgbClr val="09885A"/>
                </a:solidFill>
                <a:latin typeface="Courier" charset="0"/>
              </a:rPr>
              <a:t>96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ymm1</a:t>
            </a:r>
            <a:endParaRPr lang="de-DE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de-DE" altLang="zh-CN" sz="1600" dirty="0">
                <a:solidFill>
                  <a:srgbClr val="09885A"/>
                </a:solidFill>
                <a:latin typeface="Courier" charset="0"/>
              </a:rPr>
              <a:t>64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ymm2</a:t>
            </a:r>
            <a:endParaRPr lang="de-DE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de-DE" altLang="zh-CN" sz="1600" dirty="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ymm3</a:t>
            </a:r>
            <a:endParaRPr lang="de-DE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de-DE" altLang="zh-CN" sz="16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de-DE" altLang="zh-CN" sz="16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de-DE" altLang="zh-CN" sz="1600" dirty="0">
                <a:solidFill>
                  <a:srgbClr val="4864AA"/>
                </a:solidFill>
                <a:latin typeface="Courier" charset="0"/>
              </a:rPr>
              <a:t>ymm4</a:t>
            </a:r>
            <a:endParaRPr lang="de-DE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de-DE" altLang="zh-CN" sz="1600" dirty="0">
              <a:latin typeface="Courier" charset="0"/>
            </a:endParaRPr>
          </a:p>
          <a:p>
            <a:pPr marL="0" indent="0">
              <a:buNone/>
            </a:pPr>
            <a:endParaRPr lang="de-DE" altLang="zh-CN" sz="1600" dirty="0">
              <a:latin typeface="Courier" charset="0"/>
            </a:endParaRPr>
          </a:p>
          <a:p>
            <a:pPr marL="0" indent="0">
              <a:buNone/>
            </a:pPr>
            <a:endParaRPr kumimoji="1" lang="zh-CN" altLang="en-US" sz="16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参数类型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altLang="zh-CN" sz="1800" dirty="0">
              <a:solidFill>
                <a:srgbClr val="C01E5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input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double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de-DE" altLang="zh-CN" sz="1800" dirty="0">
                <a:latin typeface="Courier" charset="0"/>
              </a:rPr>
              <a:t> 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800" dirty="0">
                <a:latin typeface="Courier" charset="0"/>
              </a:rPr>
              <a:t>;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input</a:t>
            </a:r>
            <a:r>
              <a:rPr lang="de-DE" altLang="zh-CN" sz="1800" dirty="0">
                <a:latin typeface="Courier" charset="0"/>
              </a:rPr>
              <a:t>[i]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16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模板代码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template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800" b="1" dirty="0" err="1">
                <a:solidFill>
                  <a:srgbClr val="008F00"/>
                </a:solidFill>
                <a:effectLst/>
                <a:latin typeface="Courier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" charset="0"/>
              </a:rPr>
              <a:t> T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endParaRPr lang="en-US" altLang="zh-CN" sz="1800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T luma601_bad(T r, T g, T b)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Courier" charset="0"/>
              </a:rPr>
              <a:t>  </a:t>
            </a: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return</a:t>
            </a:r>
            <a:r>
              <a:rPr lang="en-US" altLang="zh-CN" sz="1800" dirty="0">
                <a:effectLst/>
                <a:latin typeface="Courier" charset="0"/>
              </a:rPr>
              <a:t> T(r</a:t>
            </a:r>
            <a:r>
              <a:rPr lang="zh-CN" altLang="en-US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0.299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g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0.587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b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0.114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800" b="1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template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800" b="1" dirty="0" err="1">
                <a:solidFill>
                  <a:srgbClr val="008F00"/>
                </a:solidFill>
                <a:effectLst/>
                <a:latin typeface="Courier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" charset="0"/>
              </a:rPr>
              <a:t> T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endParaRPr lang="en-US" altLang="zh-CN" sz="1800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T luma601_good(T r, T g, T b)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latin typeface="Courier" charset="0"/>
              </a:rPr>
              <a:t>  </a:t>
            </a: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return</a:t>
            </a:r>
            <a:r>
              <a:rPr lang="en-US" altLang="zh-CN" sz="1800" dirty="0">
                <a:effectLst/>
                <a:latin typeface="Courier" charset="0"/>
              </a:rPr>
              <a:t> T(r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 </a:t>
            </a:r>
            <a:r>
              <a:rPr lang="en-US" altLang="zh-CN" sz="1800" dirty="0">
                <a:effectLst/>
                <a:latin typeface="Courier" charset="0"/>
              </a:rPr>
              <a:t>T(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0.299</a:t>
            </a:r>
            <a:r>
              <a:rPr lang="en-US" altLang="zh-CN" sz="1800" dirty="0">
                <a:effectLst/>
                <a:latin typeface="Courier" charset="0"/>
              </a:rPr>
              <a:t>)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g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 </a:t>
            </a:r>
            <a:r>
              <a:rPr lang="en-US" altLang="zh-CN" sz="1800" dirty="0">
                <a:effectLst/>
                <a:latin typeface="Courier" charset="0"/>
              </a:rPr>
              <a:t>T(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0.587</a:t>
            </a:r>
            <a:r>
              <a:rPr lang="en-US" altLang="zh-CN" sz="1800" dirty="0">
                <a:effectLst/>
                <a:latin typeface="Courier" charset="0"/>
              </a:rPr>
              <a:t>)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b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 </a:t>
            </a:r>
            <a:r>
              <a:rPr lang="en-US" altLang="zh-CN" sz="1800" dirty="0">
                <a:effectLst/>
                <a:latin typeface="Courier" charset="0"/>
              </a:rPr>
              <a:t>T(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0.114</a:t>
            </a:r>
            <a:r>
              <a:rPr lang="en-US" altLang="zh-CN" sz="1800" dirty="0">
                <a:effectLst/>
                <a:latin typeface="Courier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urier" charset="0"/>
                <a:hlinkClick r:id="rId2"/>
              </a:rPr>
              <a:t>https://godbolt.org/g/xTxFVd</a:t>
            </a:r>
            <a:r>
              <a:rPr kumimoji="1" lang="en-US" altLang="zh-CN" sz="1800" dirty="0">
                <a:latin typeface="Courier" charset="0"/>
              </a:rPr>
              <a:t> </a:t>
            </a:r>
            <a:endParaRPr kumimoji="1" lang="zh-CN" altLang="en-US" sz="18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9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PIMPL-Idiom (Pointer to IMPLementation)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//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 头文件</a:t>
            </a:r>
            <a:endParaRPr lang="en-US" altLang="zh-CN" sz="1300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008F00"/>
                </a:solidFill>
                <a:latin typeface="Courier" charset="0"/>
              </a:rPr>
              <a:t>class</a:t>
            </a:r>
            <a:r>
              <a:rPr lang="en-US" altLang="zh-CN" sz="13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300" b="1" dirty="0">
                <a:solidFill>
                  <a:srgbClr val="0433FF"/>
                </a:solidFill>
                <a:latin typeface="Courier" charset="0"/>
              </a:rPr>
              <a:t>Foo</a:t>
            </a:r>
            <a:endParaRPr lang="en-US" altLang="zh-CN" sz="13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B0AD00"/>
                </a:solidFill>
                <a:latin typeface="Courier" charset="0"/>
              </a:rPr>
              <a:t>public:</a:t>
            </a: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    </a:t>
            </a:r>
            <a:r>
              <a:rPr lang="en-US" altLang="zh-CN" sz="13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300" dirty="0">
                <a:latin typeface="Courier" charset="0"/>
              </a:rPr>
              <a:t> </a:t>
            </a:r>
            <a:r>
              <a:rPr lang="en-US" altLang="zh-CN" sz="1300" dirty="0" err="1">
                <a:latin typeface="Courier" charset="0"/>
              </a:rPr>
              <a:t>func</a:t>
            </a:r>
            <a:r>
              <a:rPr lang="en-US" altLang="zh-CN" sz="1300" dirty="0">
                <a:latin typeface="Courier" charset="0"/>
              </a:rPr>
              <a:t>(</a:t>
            </a:r>
            <a:r>
              <a:rPr lang="en-US" altLang="zh-CN" sz="13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300" dirty="0">
                <a:latin typeface="Courier" charset="0"/>
              </a:rPr>
              <a:t> </a:t>
            </a:r>
            <a:r>
              <a:rPr lang="en-US" altLang="zh-CN" sz="1300" dirty="0" err="1">
                <a:latin typeface="Courier" charset="0"/>
              </a:rPr>
              <a:t>val</a:t>
            </a:r>
            <a:r>
              <a:rPr lang="en-US" altLang="zh-CN" sz="1300" dirty="0"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B0AD00"/>
                </a:solidFill>
                <a:latin typeface="Courier" charset="0"/>
              </a:rPr>
              <a:t>private: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urier" charset="0"/>
              </a:rPr>
              <a:t>    </a:t>
            </a: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//&lt;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 前向声明</a:t>
            </a: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FooImpl</a:t>
            </a: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    </a:t>
            </a:r>
            <a:r>
              <a:rPr lang="en-US" altLang="zh-CN" sz="13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en-US" altLang="zh-CN" sz="1300" dirty="0">
                <a:latin typeface="Courier" charset="0"/>
              </a:rPr>
              <a:t> </a:t>
            </a:r>
            <a:r>
              <a:rPr lang="en-US" altLang="zh-CN" sz="1300" dirty="0" err="1">
                <a:latin typeface="Courier" charset="0"/>
              </a:rPr>
              <a:t>FooImpl</a:t>
            </a:r>
            <a:r>
              <a:rPr lang="en-US" altLang="zh-CN" sz="13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urier" charset="0"/>
              </a:rPr>
              <a:t>    </a:t>
            </a: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//&lt; 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指向</a:t>
            </a: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FooImple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的指针</a:t>
            </a:r>
            <a:endParaRPr lang="en-US" altLang="zh-CN" sz="1300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    </a:t>
            </a:r>
            <a:r>
              <a:rPr lang="en-US" altLang="zh-CN" sz="1300" dirty="0" err="1">
                <a:latin typeface="Courier" charset="0"/>
              </a:rPr>
              <a:t>FooImpl</a:t>
            </a:r>
            <a:r>
              <a:rPr lang="en-US" altLang="zh-CN" sz="13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300" dirty="0">
                <a:latin typeface="Courier" charset="0"/>
              </a:rPr>
              <a:t> </a:t>
            </a:r>
            <a:r>
              <a:rPr lang="en-US" altLang="zh-CN" sz="1300" dirty="0" err="1">
                <a:latin typeface="Courier" charset="0"/>
              </a:rPr>
              <a:t>m_pimpl</a:t>
            </a:r>
            <a:r>
              <a:rPr lang="en-US" altLang="zh-CN" sz="13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};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//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Cpp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实现</a:t>
            </a:r>
            <a:endParaRPr lang="en-US" altLang="zh-CN" sz="1300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C98C00"/>
                </a:solidFill>
                <a:latin typeface="Courier" charset="0"/>
              </a:rPr>
              <a:t>#include "</a:t>
            </a:r>
            <a:r>
              <a:rPr lang="en-US" altLang="zh-CN" sz="1300" dirty="0" err="1">
                <a:solidFill>
                  <a:srgbClr val="C98C00"/>
                </a:solidFill>
                <a:latin typeface="Courier" charset="0"/>
              </a:rPr>
              <a:t>Foo.h</a:t>
            </a:r>
            <a:r>
              <a:rPr lang="en-US" altLang="zh-CN" sz="1300" dirty="0">
                <a:solidFill>
                  <a:srgbClr val="C98C00"/>
                </a:solidFill>
                <a:latin typeface="Courier" charset="0"/>
              </a:rPr>
              <a:t>"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300" dirty="0">
                <a:latin typeface="Courier" charset="0"/>
              </a:rPr>
              <a:t> Foo</a:t>
            </a:r>
            <a:r>
              <a:rPr lang="en-US" altLang="zh-CN" sz="13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300" dirty="0" err="1">
                <a:latin typeface="Courier" charset="0"/>
              </a:rPr>
              <a:t>func</a:t>
            </a:r>
            <a:r>
              <a:rPr lang="en-US" altLang="zh-CN" sz="1300" dirty="0">
                <a:latin typeface="Courier" charset="0"/>
              </a:rPr>
              <a:t>(</a:t>
            </a:r>
            <a:r>
              <a:rPr lang="en-US" altLang="zh-CN" sz="13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300" dirty="0">
                <a:latin typeface="Courier" charset="0"/>
              </a:rPr>
              <a:t> </a:t>
            </a:r>
            <a:r>
              <a:rPr lang="en-US" altLang="zh-CN" sz="1300" dirty="0" err="1">
                <a:latin typeface="Courier" charset="0"/>
              </a:rPr>
              <a:t>val</a:t>
            </a:r>
            <a:r>
              <a:rPr lang="en-US" altLang="zh-CN" sz="1300" dirty="0"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    </a:t>
            </a:r>
            <a:r>
              <a:rPr lang="en-US" altLang="zh-CN" sz="1300" dirty="0" err="1">
                <a:latin typeface="Courier" charset="0"/>
              </a:rPr>
              <a:t>m_pimpl</a:t>
            </a:r>
            <a:r>
              <a:rPr lang="en-US" altLang="zh-CN" sz="13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en-US" altLang="zh-CN" sz="1300" dirty="0" err="1">
                <a:latin typeface="Courier" charset="0"/>
              </a:rPr>
              <a:t>func</a:t>
            </a:r>
            <a:r>
              <a:rPr lang="en-US" altLang="zh-CN" sz="1300" dirty="0">
                <a:latin typeface="Courier" charset="0"/>
              </a:rPr>
              <a:t>(</a:t>
            </a:r>
            <a:r>
              <a:rPr lang="en-US" altLang="zh-CN" sz="1300" dirty="0" err="1">
                <a:latin typeface="Courier" charset="0"/>
              </a:rPr>
              <a:t>val</a:t>
            </a:r>
            <a:r>
              <a:rPr lang="en-US" altLang="zh-CN" sz="1300" dirty="0"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3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0340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PIMPL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Courier" charset="0"/>
              </a:rPr>
              <a:t>需求场景：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隐藏实现细节，维持</a:t>
            </a:r>
            <a:r>
              <a:rPr kumimoji="1" lang="en-US" altLang="zh-CN" sz="2000" dirty="0">
                <a:latin typeface="Courier" charset="0"/>
              </a:rPr>
              <a:t>ABI</a:t>
            </a:r>
            <a:r>
              <a:rPr kumimoji="1" lang="zh-CN" altLang="en-US" sz="2000" dirty="0">
                <a:latin typeface="Courier" charset="0"/>
              </a:rPr>
              <a:t>兼容性。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优化大量头文件依赖导致的长时间编译。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现实情况：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开源软件。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重构依赖。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对性能的影响。</a:t>
            </a:r>
          </a:p>
        </p:txBody>
      </p:sp>
    </p:spTree>
    <p:extLst>
      <p:ext uri="{BB962C8B-B14F-4D97-AF65-F5344CB8AC3E}">
        <p14:creationId xmlns:p14="http://schemas.microsoft.com/office/powerpoint/2010/main" val="66768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不使用</a:t>
            </a:r>
            <a:r>
              <a:rPr kumimoji="1" lang="en-US" altLang="zh-CN" dirty="0"/>
              <a:t>PIMPL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 Foo</a:t>
            </a:r>
            <a:endParaRPr lang="en-US" altLang="zh-CN" sz="16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inline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getFoo</a:t>
            </a:r>
            <a:r>
              <a:rPr lang="en-US" altLang="zh-CN" sz="1600" dirty="0">
                <a:latin typeface="Courier" charset="0"/>
              </a:rPr>
              <a:t>()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600" dirty="0">
                <a:latin typeface="Courier" charset="0"/>
              </a:rPr>
              <a:t> {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return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m_foo</a:t>
            </a:r>
            <a:r>
              <a:rPr lang="en-US" altLang="zh-CN" sz="1600" dirty="0">
                <a:latin typeface="Courier" charset="0"/>
              </a:rPr>
              <a:t>;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AD00"/>
                </a:solidFill>
                <a:latin typeface="Courier" charset="0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m_foo</a:t>
            </a:r>
            <a:r>
              <a:rPr lang="en-US" altLang="zh-CN" sz="16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};</a:t>
            </a:r>
          </a:p>
          <a:p>
            <a:pPr marL="0" indent="0">
              <a:buNone/>
            </a:pPr>
            <a:endParaRPr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en-US" altLang="zh-CN" sz="1600" dirty="0">
                <a:latin typeface="Courier" charset="0"/>
              </a:rPr>
              <a:t>(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val</a:t>
            </a:r>
            <a:r>
              <a:rPr lang="en-US" altLang="zh-CN" sz="1600" dirty="0">
                <a:latin typeface="Courier" charset="0"/>
              </a:rPr>
              <a:t>,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600" dirty="0">
                <a:latin typeface="Courier" charset="0"/>
              </a:rPr>
              <a:t> Foo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en-US" altLang="zh-CN" sz="1600" dirty="0">
                <a:latin typeface="Courier" charset="0"/>
              </a:rPr>
              <a:t> foo)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    </a:t>
            </a:r>
            <a:r>
              <a:rPr lang="en-US" altLang="zh-CN" sz="1600" b="1" dirty="0">
                <a:solidFill>
                  <a:srgbClr val="008F00"/>
                </a:solidFill>
                <a:latin typeface="Courier" charset="0"/>
              </a:rPr>
              <a:t>return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val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+</a:t>
            </a:r>
            <a:r>
              <a:rPr lang="en-US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foo.getFoo</a:t>
            </a:r>
            <a:r>
              <a:rPr lang="en-US" altLang="zh-CN" sz="1600" dirty="0">
                <a:latin typeface="Courier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8080"/>
                </a:solidFill>
                <a:latin typeface="Courier" charset="0"/>
              </a:rPr>
              <a:t>fucn</a:t>
            </a:r>
            <a:r>
              <a:rPr lang="en-US" altLang="zh-CN" sz="1600" dirty="0">
                <a:solidFill>
                  <a:srgbClr val="008080"/>
                </a:solidFill>
                <a:latin typeface="Courier" charset="0"/>
              </a:rPr>
              <a:t>(float, Foo const&amp;):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urier" charset="0"/>
              </a:rPr>
              <a:t># @</a:t>
            </a:r>
            <a:r>
              <a:rPr lang="en-US" altLang="zh-CN" sz="1600" dirty="0" err="1">
                <a:solidFill>
                  <a:srgbClr val="008000"/>
                </a:solidFill>
                <a:latin typeface="Courier" charset="0"/>
              </a:rPr>
              <a:t>func</a:t>
            </a:r>
            <a:r>
              <a:rPr lang="en-US" altLang="zh-CN" sz="1600" dirty="0">
                <a:solidFill>
                  <a:srgbClr val="008000"/>
                </a:solidFill>
                <a:latin typeface="Courier" charset="0"/>
              </a:rPr>
              <a:t>(float, Foo const&amp;)</a:t>
            </a:r>
            <a:endParaRPr lang="en-US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6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6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600" dirty="0" err="1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6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urier" charset="0"/>
              </a:rPr>
              <a:t>ret</a:t>
            </a:r>
            <a:endParaRPr lang="en-US" altLang="zh-CN" sz="16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kumimoji="1" lang="zh-CN" altLang="en-US" sz="16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PIMPL</a:t>
            </a:r>
            <a:r>
              <a:rPr kumimoji="1"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i="1" dirty="0">
                <a:solidFill>
                  <a:srgbClr val="4F9192"/>
                </a:solidFill>
                <a:latin typeface="Courier" charset="0"/>
              </a:rPr>
              <a:t>//</a:t>
            </a:r>
            <a:r>
              <a:rPr lang="zh-CN" altLang="en-US" sz="1400" i="1" dirty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zh-CN" altLang="en-US" sz="1400" dirty="0">
                <a:solidFill>
                  <a:srgbClr val="4F9192"/>
                </a:solidFill>
                <a:latin typeface="Courier" charset="0"/>
              </a:rPr>
              <a:t>头文件</a:t>
            </a:r>
            <a:endParaRPr lang="en-US" altLang="zh-CN" sz="1400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Foo</a:t>
            </a:r>
            <a:endParaRPr lang="en-US" altLang="zh-CN" sz="14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    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400" dirty="0">
                <a:latin typeface="Courier" charset="0"/>
              </a:rPr>
              <a:t> </a:t>
            </a:r>
            <a:r>
              <a:rPr lang="en-US" altLang="zh-CN" sz="1400" dirty="0" err="1">
                <a:latin typeface="Courier" charset="0"/>
              </a:rPr>
              <a:t>getFoo</a:t>
            </a:r>
            <a:r>
              <a:rPr lang="en-US" altLang="zh-CN" sz="1400" dirty="0">
                <a:latin typeface="Courier" charset="0"/>
              </a:rPr>
              <a:t>() 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4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B0AD00"/>
                </a:solidFill>
                <a:latin typeface="Courier" charset="0"/>
              </a:rPr>
              <a:t>private: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    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en-US" altLang="zh-CN" sz="1400" dirty="0">
                <a:latin typeface="Courier" charset="0"/>
              </a:rPr>
              <a:t> </a:t>
            </a:r>
            <a:r>
              <a:rPr lang="en-US" altLang="zh-CN" sz="1400" dirty="0" err="1">
                <a:latin typeface="Courier" charset="0"/>
              </a:rPr>
              <a:t>FooImpl</a:t>
            </a:r>
            <a:r>
              <a:rPr lang="en-US" altLang="zh-CN" sz="14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    </a:t>
            </a:r>
            <a:r>
              <a:rPr lang="en-US" altLang="zh-CN" sz="1400" dirty="0" err="1">
                <a:latin typeface="Courier" charset="0"/>
              </a:rPr>
              <a:t>FooImpl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latin typeface="Courier" charset="0"/>
              </a:rPr>
              <a:t> </a:t>
            </a:r>
            <a:r>
              <a:rPr lang="en-US" altLang="zh-CN" sz="1400" dirty="0" err="1">
                <a:latin typeface="Courier" charset="0"/>
              </a:rPr>
              <a:t>m_pimpl</a:t>
            </a:r>
            <a:r>
              <a:rPr lang="en-US" altLang="zh-CN" sz="14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};</a:t>
            </a:r>
          </a:p>
          <a:p>
            <a:pPr marL="0" indent="0">
              <a:buNone/>
            </a:pPr>
            <a:r>
              <a:rPr lang="en-US" altLang="zh-CN" sz="1400" i="1" dirty="0">
                <a:solidFill>
                  <a:srgbClr val="4F9192"/>
                </a:solidFill>
                <a:latin typeface="Courier" charset="0"/>
              </a:rPr>
              <a:t>// </a:t>
            </a:r>
            <a:r>
              <a:rPr lang="en-US" altLang="zh-CN" sz="1400" dirty="0">
                <a:solidFill>
                  <a:srgbClr val="4F9192"/>
                </a:solidFill>
                <a:latin typeface="Courier" charset="0"/>
              </a:rPr>
              <a:t>Cpp</a:t>
            </a:r>
            <a:r>
              <a:rPr lang="zh-CN" altLang="en-US" sz="1400" dirty="0">
                <a:solidFill>
                  <a:srgbClr val="4F9192"/>
                </a:solidFill>
                <a:latin typeface="Courier" charset="0"/>
              </a:rPr>
              <a:t>实现</a:t>
            </a:r>
            <a:endParaRPr lang="en-US" altLang="zh-CN" sz="1400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en-US" altLang="zh-CN" sz="1400" dirty="0">
                <a:latin typeface="Courier" charset="0"/>
              </a:rPr>
              <a:t> Foo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400" dirty="0" err="1">
                <a:latin typeface="Courier" charset="0"/>
              </a:rPr>
              <a:t>FooImpl</a:t>
            </a:r>
            <a:endParaRPr lang="en-US" altLang="zh-CN" sz="14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    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400" dirty="0">
                <a:latin typeface="Courier" charset="0"/>
              </a:rPr>
              <a:t> </a:t>
            </a:r>
            <a:r>
              <a:rPr lang="en-US" altLang="zh-CN" sz="1400" dirty="0" err="1">
                <a:latin typeface="Courier" charset="0"/>
              </a:rPr>
              <a:t>m_foo</a:t>
            </a:r>
            <a:r>
              <a:rPr lang="en-US" altLang="zh-CN" sz="14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4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400" dirty="0">
                <a:latin typeface="Courier" charset="0"/>
              </a:rPr>
              <a:t> Foo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sz="1400" dirty="0" err="1">
                <a:latin typeface="Courier" charset="0"/>
              </a:rPr>
              <a:t>getFoo</a:t>
            </a:r>
            <a:r>
              <a:rPr lang="en-US" altLang="zh-CN" sz="1400" dirty="0">
                <a:latin typeface="Courier" charset="0"/>
              </a:rPr>
              <a:t>() 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const</a:t>
            </a:r>
            <a:endParaRPr lang="en-US" altLang="zh-CN" sz="14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{ 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return</a:t>
            </a:r>
            <a:r>
              <a:rPr lang="en-US" altLang="zh-CN" sz="1400" dirty="0">
                <a:latin typeface="Courier" charset="0"/>
              </a:rPr>
              <a:t> </a:t>
            </a:r>
            <a:r>
              <a:rPr lang="en-US" altLang="zh-CN" sz="1400" dirty="0" err="1">
                <a:latin typeface="Courier" charset="0"/>
              </a:rPr>
              <a:t>m_pimpl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en-US" altLang="zh-CN" sz="1400" dirty="0" err="1">
                <a:latin typeface="Courier" charset="0"/>
              </a:rPr>
              <a:t>m_foo</a:t>
            </a:r>
            <a:r>
              <a:rPr lang="en-US" altLang="zh-CN" sz="1400" dirty="0">
                <a:latin typeface="Courier" charset="0"/>
              </a:rPr>
              <a:t>; }</a:t>
            </a:r>
          </a:p>
          <a:p>
            <a:pPr marL="0" indent="0">
              <a:buNone/>
            </a:pP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445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生成汇编代码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" charset="0"/>
              </a:rPr>
              <a:t>Foo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::</a:t>
            </a:r>
            <a:r>
              <a:rPr lang="en-US" altLang="zh-CN" sz="1800" dirty="0" err="1">
                <a:latin typeface="Courier" charset="0"/>
              </a:rPr>
              <a:t>getFoo</a:t>
            </a:r>
            <a:r>
              <a:rPr lang="en-US" altLang="zh-CN" sz="1800" dirty="0">
                <a:latin typeface="Courier" charset="0"/>
              </a:rPr>
              <a:t>() </a:t>
            </a:r>
            <a:r>
              <a:rPr lang="en-US" altLang="zh-CN" sz="1800" b="1" dirty="0">
                <a:solidFill>
                  <a:srgbClr val="008000"/>
                </a:solidFill>
                <a:latin typeface="Courier" charset="0"/>
              </a:rPr>
              <a:t>const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:</a:t>
            </a:r>
            <a:r>
              <a:rPr lang="en-US" altLang="zh-CN" sz="1800" dirty="0"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mov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B0F0"/>
                </a:solidFill>
                <a:latin typeface="Courier" charset="0"/>
              </a:rPr>
              <a:t>rax</a:t>
            </a:r>
            <a:r>
              <a:rPr lang="en-US" altLang="zh-CN" sz="1800" dirty="0"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00B050"/>
                </a:solidFill>
                <a:latin typeface="Courier" charset="0"/>
              </a:rPr>
              <a:t>QWORD PTR </a:t>
            </a:r>
            <a:r>
              <a:rPr lang="en-US" altLang="zh-CN" sz="1800" dirty="0">
                <a:latin typeface="Courier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urier" charset="0"/>
              </a:rPr>
              <a:t>rdi</a:t>
            </a:r>
            <a:r>
              <a:rPr lang="en-US" altLang="zh-CN" sz="1800" dirty="0">
                <a:latin typeface="Courier" charset="0"/>
              </a:rPr>
              <a:t>] ; # </a:t>
            </a:r>
            <a:r>
              <a:rPr lang="zh-CN" altLang="en-US" sz="1800" dirty="0">
                <a:latin typeface="Courier" charset="0"/>
              </a:rPr>
              <a:t>从</a:t>
            </a:r>
            <a:r>
              <a:rPr lang="en-US" altLang="zh-CN" sz="1800" dirty="0">
                <a:latin typeface="Courier" charset="0"/>
              </a:rPr>
              <a:t>this</a:t>
            </a:r>
            <a:r>
              <a:rPr lang="zh-CN" altLang="en-US" sz="1800" dirty="0">
                <a:latin typeface="Courier" charset="0"/>
              </a:rPr>
              <a:t>读取</a:t>
            </a:r>
            <a:r>
              <a:rPr lang="en-US" altLang="zh-CN" sz="1800" dirty="0" err="1">
                <a:latin typeface="Courier" charset="0"/>
              </a:rPr>
              <a:t>m_pimpl</a:t>
            </a:r>
            <a:r>
              <a:rPr lang="zh-CN" altLang="en-US" sz="1800" dirty="0">
                <a:latin typeface="Courier" charset="0"/>
              </a:rPr>
              <a:t>指针 </a:t>
            </a: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vmovss </a:t>
            </a:r>
            <a:r>
              <a:rPr lang="en-US" altLang="zh-CN" sz="18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en-US" altLang="zh-CN" sz="1800" dirty="0"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00B050"/>
                </a:solidFill>
                <a:latin typeface="Courier" charset="0"/>
              </a:rPr>
              <a:t>DWORD PTR </a:t>
            </a:r>
            <a:r>
              <a:rPr lang="en-US" altLang="zh-CN" sz="1800" dirty="0">
                <a:latin typeface="Courier" charset="0"/>
              </a:rPr>
              <a:t>[</a:t>
            </a:r>
            <a:r>
              <a:rPr lang="en-US" altLang="zh-CN" sz="1800" dirty="0" err="1">
                <a:solidFill>
                  <a:srgbClr val="00B0F0"/>
                </a:solidFill>
                <a:latin typeface="Courier" charset="0"/>
              </a:rPr>
              <a:t>rax</a:t>
            </a:r>
            <a:r>
              <a:rPr lang="en-US" altLang="zh-CN" sz="1800" dirty="0">
                <a:latin typeface="Courier" charset="0"/>
              </a:rPr>
              <a:t>] ; # </a:t>
            </a:r>
            <a:r>
              <a:rPr lang="zh-CN" altLang="en-US" sz="1800" dirty="0">
                <a:latin typeface="Courier" charset="0"/>
              </a:rPr>
              <a:t>将</a:t>
            </a:r>
            <a:r>
              <a:rPr lang="en-US" altLang="zh-CN" sz="1800" dirty="0" err="1">
                <a:latin typeface="Courier" charset="0"/>
              </a:rPr>
              <a:t>m_foo</a:t>
            </a:r>
            <a:r>
              <a:rPr lang="zh-CN" altLang="en-US" sz="1800" dirty="0">
                <a:latin typeface="Courier" charset="0"/>
              </a:rPr>
              <a:t>载入</a:t>
            </a:r>
            <a:r>
              <a:rPr lang="en-US" altLang="zh-CN" sz="1800" dirty="0">
                <a:latin typeface="Courier" charset="0"/>
              </a:rPr>
              <a:t>xmm0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ret </a:t>
            </a:r>
          </a:p>
          <a:p>
            <a:pPr marL="0" indent="0">
              <a:buNone/>
            </a:pP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urier" charset="0"/>
              </a:rPr>
              <a:t>func</a:t>
            </a:r>
            <a:r>
              <a:rPr lang="en-US" altLang="zh-CN" sz="1800" dirty="0">
                <a:latin typeface="Courier" charset="0"/>
              </a:rPr>
              <a:t>(</a:t>
            </a:r>
            <a:r>
              <a:rPr lang="en-US" altLang="zh-CN" sz="1800" dirty="0">
                <a:solidFill>
                  <a:srgbClr val="B00040"/>
                </a:solidFill>
                <a:latin typeface="Courier" charset="0"/>
              </a:rPr>
              <a:t>float</a:t>
            </a:r>
            <a:r>
              <a:rPr lang="en-US" altLang="zh-CN" sz="1800" dirty="0">
                <a:latin typeface="Courier" charset="0"/>
              </a:rPr>
              <a:t>, Foo </a:t>
            </a:r>
            <a:r>
              <a:rPr lang="en-US" altLang="zh-CN" sz="1800" b="1" dirty="0">
                <a:solidFill>
                  <a:srgbClr val="008000"/>
                </a:solidFill>
                <a:latin typeface="Courier" charset="0"/>
              </a:rPr>
              <a:t>const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&amp;</a:t>
            </a:r>
            <a:r>
              <a:rPr lang="en-US" altLang="zh-CN" sz="1800" dirty="0">
                <a:latin typeface="Courier" charset="0"/>
              </a:rPr>
              <a:t>)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:</a:t>
            </a:r>
            <a:r>
              <a:rPr lang="en-US" altLang="zh-CN" sz="1800" dirty="0"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vmovaps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0B0F0"/>
                </a:solidFill>
                <a:latin typeface="Courier" charset="0"/>
              </a:rPr>
              <a:t>xmm1</a:t>
            </a:r>
            <a:r>
              <a:rPr lang="en-US" altLang="zh-CN" sz="1800" dirty="0"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en-US" altLang="zh-CN" sz="1800" dirty="0">
                <a:latin typeface="Courier" charset="0"/>
              </a:rPr>
              <a:t> ; # </a:t>
            </a:r>
            <a:r>
              <a:rPr lang="zh-CN" altLang="en-US" sz="1800" dirty="0">
                <a:latin typeface="Courier" charset="0"/>
              </a:rPr>
              <a:t>将</a:t>
            </a:r>
            <a:r>
              <a:rPr lang="en-US" altLang="zh-CN" sz="1800" dirty="0">
                <a:latin typeface="Courier" charset="0"/>
              </a:rPr>
              <a:t>arg0</a:t>
            </a:r>
            <a:r>
              <a:rPr lang="zh-CN" altLang="en-US" sz="1800" dirty="0">
                <a:latin typeface="Courier" charset="0"/>
              </a:rPr>
              <a:t>移入</a:t>
            </a:r>
            <a:r>
              <a:rPr lang="en-US" altLang="zh-CN" sz="1800" dirty="0">
                <a:latin typeface="Courier" charset="0"/>
              </a:rPr>
              <a:t>xmm1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call 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400690</a:t>
            </a:r>
            <a:r>
              <a:rPr lang="en-US" altLang="zh-CN" sz="1800" dirty="0"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&lt;</a:t>
            </a:r>
            <a:r>
              <a:rPr lang="en-US" altLang="zh-CN" sz="1800" dirty="0">
                <a:latin typeface="Courier" charset="0"/>
              </a:rPr>
              <a:t>foo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::</a:t>
            </a:r>
            <a:r>
              <a:rPr lang="en-US" altLang="zh-CN" sz="1800" dirty="0" err="1">
                <a:latin typeface="Courier" charset="0"/>
              </a:rPr>
              <a:t>getfoo</a:t>
            </a:r>
            <a:r>
              <a:rPr lang="en-US" altLang="zh-CN" sz="1800" dirty="0">
                <a:latin typeface="Courier" charset="0"/>
              </a:rPr>
              <a:t>() </a:t>
            </a:r>
            <a:r>
              <a:rPr lang="en-US" altLang="zh-CN" sz="1800" b="1" dirty="0">
                <a:solidFill>
                  <a:srgbClr val="008000"/>
                </a:solidFill>
                <a:latin typeface="Courier" charset="0"/>
              </a:rPr>
              <a:t>const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en-US" altLang="zh-CN" sz="1800" dirty="0">
                <a:solidFill>
                  <a:srgbClr val="BA2121"/>
                </a:solidFill>
                <a:latin typeface="Courier" charset="0"/>
              </a:rPr>
              <a:t>""</a:t>
            </a:r>
            <a:r>
              <a:rPr lang="en-US" altLang="zh-CN" sz="1800" dirty="0">
                <a:solidFill>
                  <a:srgbClr val="666666"/>
                </a:solidFill>
                <a:latin typeface="Courier" charset="0"/>
              </a:rPr>
              <a:t>&gt;</a:t>
            </a:r>
            <a:r>
              <a:rPr lang="en-US" altLang="zh-CN" sz="1800" dirty="0">
                <a:latin typeface="Courier" charset="0"/>
              </a:rPr>
              <a:t> ; # </a:t>
            </a:r>
            <a:r>
              <a:rPr lang="zh-CN" altLang="en-US" sz="1800" dirty="0">
                <a:latin typeface="Courier" charset="0"/>
              </a:rPr>
              <a:t>调用</a:t>
            </a:r>
            <a:r>
              <a:rPr lang="en-US" altLang="zh-CN" sz="1800" dirty="0" err="1">
                <a:latin typeface="Courier" charset="0"/>
              </a:rPr>
              <a:t>getFoo</a:t>
            </a:r>
            <a:r>
              <a:rPr lang="en-US" altLang="zh-CN" sz="1800" dirty="0">
                <a:latin typeface="Courier" charset="0"/>
              </a:rPr>
              <a:t>()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vaddss </a:t>
            </a:r>
            <a:r>
              <a:rPr lang="en-US" altLang="zh-CN" sz="18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en-US" altLang="zh-CN" sz="1800" dirty="0"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en-US" altLang="zh-CN" sz="1800" dirty="0"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00B0F0"/>
                </a:solidFill>
                <a:latin typeface="Courier" charset="0"/>
              </a:rPr>
              <a:t>xmm1</a:t>
            </a:r>
            <a:r>
              <a:rPr lang="en-US" altLang="zh-CN" sz="1800" dirty="0">
                <a:latin typeface="Courier" charset="0"/>
              </a:rPr>
              <a:t> ; # </a:t>
            </a:r>
            <a:r>
              <a:rPr lang="zh-CN" altLang="en-US" sz="1800" dirty="0">
                <a:latin typeface="Courier" charset="0"/>
              </a:rPr>
              <a:t>终于可以执行</a:t>
            </a:r>
            <a:r>
              <a:rPr lang="en-US" altLang="zh-CN" sz="1800" dirty="0">
                <a:latin typeface="Courier" charset="0"/>
              </a:rPr>
              <a:t>add ret </a:t>
            </a:r>
          </a:p>
          <a:p>
            <a:pPr marL="0" indent="0">
              <a:buNone/>
            </a:pPr>
            <a:endParaRPr lang="en-US" altLang="zh-CN" sz="1800" dirty="0">
              <a:effectLst/>
              <a:latin typeface="Courier" charset="0"/>
            </a:endParaRPr>
          </a:p>
          <a:p>
            <a:pPr>
              <a:buFont typeface="Arial" charset="0"/>
              <a:buChar char="•"/>
            </a:pPr>
            <a:r>
              <a:rPr lang="zh-CN" altLang="en-US" sz="1800" dirty="0">
                <a:latin typeface="Courier" charset="0"/>
              </a:rPr>
              <a:t>增加了</a:t>
            </a:r>
            <a:r>
              <a:rPr lang="en-US" altLang="zh-CN" sz="1800" dirty="0">
                <a:latin typeface="Courier" charset="0"/>
              </a:rPr>
              <a:t>5</a:t>
            </a:r>
            <a:r>
              <a:rPr lang="zh-CN" altLang="en-US" sz="1800" dirty="0">
                <a:latin typeface="Courier" charset="0"/>
              </a:rPr>
              <a:t>条指令。如果是</a:t>
            </a:r>
            <a:r>
              <a:rPr lang="en-US" altLang="zh-CN" sz="1800" dirty="0">
                <a:latin typeface="Courier" charset="0"/>
              </a:rPr>
              <a:t>Dynamic Shared Objet</a:t>
            </a:r>
            <a:r>
              <a:rPr lang="zh-CN" altLang="en-US" sz="1800" dirty="0">
                <a:latin typeface="Courier" charset="0"/>
              </a:rPr>
              <a:t>会有更多开销。</a:t>
            </a:r>
            <a:endParaRPr lang="en-US" altLang="zh-CN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6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403F54CB-39DC-4DCD-97C8-E5FDF870D0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性能分析工具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10C0F9-6C92-4017-8ECE-409F826B38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charset="0"/>
              </a:rPr>
              <a:t>Profiler</a:t>
            </a:r>
          </a:p>
          <a:p>
            <a:pPr lvl="1"/>
            <a:r>
              <a:rPr lang="en-US" sz="2000" dirty="0">
                <a:latin typeface="Courier" charset="0"/>
                <a:hlinkClick r:id="rId3"/>
              </a:rPr>
              <a:t>Linux Perf</a:t>
            </a:r>
            <a:endParaRPr lang="en-US" sz="2000" dirty="0">
              <a:latin typeface="Courier" charset="0"/>
            </a:endParaRPr>
          </a:p>
          <a:p>
            <a:pPr lvl="1"/>
            <a:r>
              <a:rPr lang="en-US" sz="2000" dirty="0">
                <a:latin typeface="Courier" charset="0"/>
                <a:hlinkClick r:id="rId4"/>
              </a:rPr>
              <a:t>Intel Vtune</a:t>
            </a:r>
            <a:endParaRPr lang="en-US" sz="2000" dirty="0">
              <a:latin typeface="Courier" charset="0"/>
            </a:endParaRPr>
          </a:p>
          <a:p>
            <a:pPr lvl="1"/>
            <a:endParaRPr lang="en-US" sz="2000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Benchmark</a:t>
            </a:r>
          </a:p>
          <a:p>
            <a:pPr lvl="1"/>
            <a:r>
              <a:rPr lang="en-US" sz="2000" dirty="0">
                <a:latin typeface="Courier" charset="0"/>
                <a:hlinkClick r:id="rId5"/>
              </a:rPr>
              <a:t>Google benchmark</a:t>
            </a:r>
            <a:endParaRPr lang="en-US" sz="2000" dirty="0">
              <a:latin typeface="Courier" charset="0"/>
            </a:endParaRPr>
          </a:p>
          <a:p>
            <a:pPr lvl="1"/>
            <a:endParaRPr lang="en-US" sz="2000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本地编译器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en-US" altLang="zh-CN" sz="2000" dirty="0">
                <a:latin typeface="Courier" charset="0"/>
                <a:hlinkClick r:id="rId6"/>
              </a:rPr>
              <a:t>Clang 3.5</a:t>
            </a:r>
            <a:r>
              <a:rPr lang="en-US" altLang="zh-CN" sz="2000" dirty="0">
                <a:latin typeface="Courier" charset="0"/>
              </a:rPr>
              <a:t> -O3 -m64 -mavx2 -</a:t>
            </a:r>
            <a:r>
              <a:rPr lang="en-US" altLang="zh-CN" sz="2000" dirty="0" err="1">
                <a:latin typeface="Courier" charset="0"/>
              </a:rPr>
              <a:t>mfma</a:t>
            </a:r>
            <a:r>
              <a:rPr lang="en-US" altLang="zh-CN" sz="2000" dirty="0">
                <a:latin typeface="Courier" charset="0"/>
              </a:rPr>
              <a:t> -</a:t>
            </a:r>
            <a:r>
              <a:rPr lang="en-US" altLang="zh-CN" sz="2000" dirty="0" err="1">
                <a:latin typeface="Courier" charset="0"/>
              </a:rPr>
              <a:t>ffast</a:t>
            </a:r>
            <a:r>
              <a:rPr lang="en-US" altLang="zh-CN" sz="2000" dirty="0">
                <a:latin typeface="Courier" charset="0"/>
              </a:rPr>
              <a:t>-math</a:t>
            </a:r>
          </a:p>
          <a:p>
            <a:pPr lvl="1"/>
            <a:endParaRPr lang="en-US" altLang="zh-CN" sz="2000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在线编译器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en-US" sz="2000" dirty="0">
                <a:latin typeface="Courier" charset="0"/>
                <a:hlinkClick r:id="rId7"/>
              </a:rPr>
              <a:t>https://godbolt.org/</a:t>
            </a:r>
            <a:r>
              <a:rPr lang="en-US" sz="2000" dirty="0">
                <a:latin typeface="Courier" charset="0"/>
              </a:rPr>
              <a:t> </a:t>
            </a:r>
          </a:p>
          <a:p>
            <a:pPr lvl="1"/>
            <a:r>
              <a:rPr lang="en-US" sz="2000" dirty="0">
                <a:latin typeface="Courier" charset="0"/>
                <a:hlinkClick r:id="rId8"/>
              </a:rPr>
              <a:t>CppCon 2017: Matt Godbolt “What Has My Compiler Done for Me Lately? Unbolting the Compiler's Lid”</a:t>
            </a:r>
            <a:endParaRPr lang="en-US" sz="20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5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循环处理大量数据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6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en-US" altLang="zh-CN" sz="16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val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600" dirty="0">
                <a:latin typeface="Courier" charset="0"/>
              </a:rPr>
              <a:t> Foo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foo</a:t>
            </a:r>
            <a:r>
              <a:rPr lang="de-DE" altLang="zh-CN" sz="16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</a:t>
            </a:r>
            <a:r>
              <a:rPr lang="de-DE" altLang="zh-CN" sz="1600" b="1" dirty="0" err="1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600" dirty="0">
                <a:latin typeface="Courier" charset="0"/>
              </a:rPr>
              <a:t>; i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count</a:t>
            </a:r>
            <a:r>
              <a:rPr lang="de-DE" altLang="zh-CN" sz="1600" dirty="0">
                <a:latin typeface="Courier" charset="0"/>
              </a:rPr>
              <a:t>;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6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        </a:t>
            </a:r>
            <a:r>
              <a:rPr lang="de-DE" altLang="zh-CN" sz="1600" dirty="0" err="1">
                <a:latin typeface="Courier" charset="0"/>
              </a:rPr>
              <a:t>val</a:t>
            </a:r>
            <a:r>
              <a:rPr lang="de-DE" altLang="zh-CN" sz="1600" dirty="0">
                <a:latin typeface="Courier" charset="0"/>
              </a:rPr>
              <a:t>[i] </a:t>
            </a:r>
            <a:r>
              <a:rPr lang="de-DE" altLang="zh-CN" sz="16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6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foo.getFoo</a:t>
            </a:r>
            <a:r>
              <a:rPr lang="de-DE" altLang="zh-CN" sz="1600" dirty="0">
                <a:latin typeface="Courier" charset="0"/>
              </a:rPr>
              <a:t>();</a:t>
            </a:r>
          </a:p>
          <a:p>
            <a:pPr marL="0" indent="0">
              <a:buNone/>
            </a:pPr>
            <a:r>
              <a:rPr lang="de-DE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de-DE" altLang="zh-CN" sz="1600" b="1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vmovss</a:t>
            </a:r>
            <a:r>
              <a:rPr lang="de-DE" altLang="zh-CN" sz="16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00B050"/>
                </a:solidFill>
                <a:latin typeface="Courier" charset="0"/>
              </a:rPr>
              <a:t>DWORD PTR </a:t>
            </a:r>
            <a:r>
              <a:rPr lang="de-DE" altLang="zh-CN" sz="1600" dirty="0">
                <a:latin typeface="Courier" charset="0"/>
              </a:rPr>
              <a:t>[</a:t>
            </a:r>
            <a:r>
              <a:rPr lang="de-DE" altLang="zh-CN" sz="1600" dirty="0" err="1">
                <a:solidFill>
                  <a:srgbClr val="00B0F0"/>
                </a:solidFill>
                <a:latin typeface="Courier" charset="0"/>
              </a:rPr>
              <a:t>rbx</a:t>
            </a:r>
            <a:r>
              <a:rPr lang="de-DE" altLang="zh-CN" sz="1600" dirty="0">
                <a:latin typeface="Courier" charset="0"/>
              </a:rPr>
              <a:t>] </a:t>
            </a:r>
          </a:p>
          <a:p>
            <a:pPr marL="0" indent="0">
              <a:buNone/>
            </a:pP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vmovss</a:t>
            </a:r>
            <a:r>
              <a:rPr lang="de-DE" altLang="zh-CN" sz="1600" dirty="0">
                <a:solidFill>
                  <a:schemeClr val="accent5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50"/>
                </a:solidFill>
                <a:latin typeface="Courier" charset="0"/>
              </a:rPr>
              <a:t>DWORD PTR </a:t>
            </a:r>
            <a:r>
              <a:rPr lang="de-DE" altLang="zh-CN" sz="1600" dirty="0">
                <a:latin typeface="Courier" charset="0"/>
              </a:rPr>
              <a:t>[rsp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+0xc</a:t>
            </a:r>
            <a:r>
              <a:rPr lang="de-DE" altLang="zh-CN" sz="1600" dirty="0">
                <a:latin typeface="Courier" charset="0"/>
              </a:rPr>
              <a:t>],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xmm0 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mov</a:t>
            </a: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rdi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r14</a:t>
            </a:r>
            <a:r>
              <a:rPr lang="de-DE" altLang="zh-CN" sz="1600" dirty="0"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de-DE" altLang="zh-CN" sz="1600" dirty="0" err="1">
                <a:latin typeface="Courier" charset="0"/>
              </a:rPr>
              <a:t>call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400660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&lt;</a:t>
            </a:r>
            <a:r>
              <a:rPr lang="de-DE" altLang="zh-CN" sz="1600" dirty="0" err="1">
                <a:latin typeface="Courier" charset="0"/>
              </a:rPr>
              <a:t>foo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::</a:t>
            </a:r>
            <a:r>
              <a:rPr lang="de-DE" altLang="zh-CN" sz="1600" dirty="0" err="1">
                <a:latin typeface="Courier" charset="0"/>
              </a:rPr>
              <a:t>getfoo</a:t>
            </a:r>
            <a:r>
              <a:rPr lang="de-DE" altLang="zh-CN" sz="1600" dirty="0">
                <a:latin typeface="Courier" charset="0"/>
              </a:rPr>
              <a:t>() </a:t>
            </a:r>
            <a:r>
              <a:rPr lang="de-DE" altLang="zh-CN" sz="1600" b="1" dirty="0" err="1">
                <a:solidFill>
                  <a:srgbClr val="008000"/>
                </a:solidFill>
                <a:latin typeface="Courier" charset="0"/>
              </a:rPr>
              <a:t>const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de-DE" altLang="zh-CN" sz="1600" dirty="0">
                <a:solidFill>
                  <a:srgbClr val="BA2121"/>
                </a:solidFill>
                <a:latin typeface="Courier" charset="0"/>
              </a:rPr>
              <a:t>""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&gt;</a:t>
            </a:r>
            <a:r>
              <a:rPr lang="de-DE" altLang="zh-CN" sz="1600" dirty="0">
                <a:latin typeface="Courier" charset="0"/>
              </a:rPr>
              <a:t>; # </a:t>
            </a:r>
            <a:r>
              <a:rPr lang="zh-CN" altLang="de-DE" sz="1600" dirty="0">
                <a:latin typeface="Courier" charset="0"/>
              </a:rPr>
              <a:t>每次迭代都调用函数 </a:t>
            </a:r>
            <a:endParaRPr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vmulss</a:t>
            </a: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xmm0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00B050"/>
                </a:solidFill>
                <a:latin typeface="Courier" charset="0"/>
              </a:rPr>
              <a:t>DWORD PTR </a:t>
            </a:r>
            <a:r>
              <a:rPr lang="de-DE" altLang="zh-CN" sz="1600" dirty="0">
                <a:latin typeface="Courier" charset="0"/>
              </a:rPr>
              <a:t>[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rsp+0xc</a:t>
            </a:r>
            <a:r>
              <a:rPr lang="de-DE" altLang="zh-CN" sz="1600" dirty="0">
                <a:latin typeface="Courier" charset="0"/>
              </a:rPr>
              <a:t>]; # '</a:t>
            </a:r>
            <a:r>
              <a:rPr lang="de-DE" altLang="zh-CN" sz="1600" dirty="0" err="1">
                <a:latin typeface="Courier" charset="0"/>
              </a:rPr>
              <a:t>ss</a:t>
            </a:r>
            <a:r>
              <a:rPr lang="de-DE" altLang="zh-CN" sz="1600" dirty="0">
                <a:latin typeface="Courier" charset="0"/>
              </a:rPr>
              <a:t>'</a:t>
            </a:r>
            <a:r>
              <a:rPr lang="zh-CN" altLang="de-DE" sz="1600" dirty="0">
                <a:latin typeface="Courier" charset="0"/>
              </a:rPr>
              <a:t>指令，每次</a:t>
            </a:r>
            <a:r>
              <a:rPr lang="zh-CN" altLang="en-US" sz="1600" dirty="0">
                <a:latin typeface="Courier" charset="0"/>
              </a:rPr>
              <a:t>处理</a:t>
            </a:r>
            <a:r>
              <a:rPr lang="zh-CN" altLang="de-DE" sz="1600" dirty="0">
                <a:latin typeface="Courier" charset="0"/>
              </a:rPr>
              <a:t>一个浮点数 </a:t>
            </a:r>
            <a:endParaRPr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vmovss</a:t>
            </a:r>
            <a:r>
              <a:rPr lang="de-DE" altLang="zh-CN" sz="1600" dirty="0">
                <a:solidFill>
                  <a:schemeClr val="accent5"/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50"/>
                </a:solidFill>
                <a:latin typeface="Courier" charset="0"/>
              </a:rPr>
              <a:t>DWORD PTR </a:t>
            </a:r>
            <a:r>
              <a:rPr lang="de-DE" altLang="zh-CN" sz="1600" dirty="0">
                <a:latin typeface="Courier" charset="0"/>
              </a:rPr>
              <a:t>[</a:t>
            </a:r>
            <a:r>
              <a:rPr lang="de-DE" altLang="zh-CN" sz="1600" dirty="0" err="1">
                <a:latin typeface="Courier" charset="0"/>
              </a:rPr>
              <a:t>rbx</a:t>
            </a:r>
            <a:r>
              <a:rPr lang="de-DE" altLang="zh-CN" sz="1600" dirty="0">
                <a:latin typeface="Courier" charset="0"/>
              </a:rPr>
              <a:t>],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xmm0 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add</a:t>
            </a: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rbx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0x4 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dec</a:t>
            </a: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r15 </a:t>
            </a:r>
          </a:p>
          <a:p>
            <a:pPr marL="0" indent="0">
              <a:buNone/>
            </a:pPr>
            <a:r>
              <a:rPr lang="de-DE" altLang="zh-CN" sz="1600" dirty="0" err="1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jne</a:t>
            </a:r>
            <a:r>
              <a:rPr lang="de-DE" altLang="zh-CN" sz="1600" dirty="0">
                <a:solidFill>
                  <a:schemeClr val="accent5">
                    <a:lumMod val="75000"/>
                  </a:schemeClr>
                </a:solidFill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00B0F0"/>
                </a:solidFill>
                <a:latin typeface="Courier" charset="0"/>
              </a:rPr>
              <a:t>4006b0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&lt;</a:t>
            </a:r>
            <a:r>
              <a:rPr lang="en-US" altLang="zh-CN" sz="1600" dirty="0" err="1">
                <a:latin typeface="Courier" charset="0"/>
              </a:rPr>
              <a:t>func</a:t>
            </a:r>
            <a:r>
              <a:rPr lang="de-DE" altLang="zh-CN" sz="1600" dirty="0">
                <a:latin typeface="Courier" charset="0"/>
              </a:rPr>
              <a:t>(</a:t>
            </a:r>
            <a:r>
              <a:rPr lang="de-DE" altLang="zh-CN" sz="1600" dirty="0" err="1">
                <a:solidFill>
                  <a:srgbClr val="B00040"/>
                </a:solidFill>
                <a:latin typeface="Courier" charset="0"/>
              </a:rPr>
              <a:t>float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*</a:t>
            </a:r>
            <a:r>
              <a:rPr lang="de-DE" altLang="zh-CN" sz="1600" dirty="0">
                <a:latin typeface="Courier" charset="0"/>
              </a:rPr>
              <a:t>, </a:t>
            </a:r>
            <a:r>
              <a:rPr lang="de-DE" altLang="zh-CN" sz="1600" dirty="0" err="1">
                <a:solidFill>
                  <a:srgbClr val="B00040"/>
                </a:solidFill>
                <a:latin typeface="Courier" charset="0"/>
              </a:rPr>
              <a:t>int</a:t>
            </a:r>
            <a:r>
              <a:rPr lang="de-DE" altLang="zh-CN" sz="1600" dirty="0">
                <a:latin typeface="Courier" charset="0"/>
              </a:rPr>
              <a:t>,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de-DE" altLang="zh-CN" sz="1600" dirty="0">
                <a:solidFill>
                  <a:srgbClr val="BA2121"/>
                </a:solidFill>
                <a:latin typeface="Courier" charset="0"/>
              </a:rPr>
              <a:t>""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dirty="0" err="1">
                <a:latin typeface="Courier" charset="0"/>
              </a:rPr>
              <a:t>foo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=</a:t>
            </a:r>
            <a:r>
              <a:rPr lang="de-DE" altLang="zh-CN" sz="1600" dirty="0">
                <a:solidFill>
                  <a:srgbClr val="BA2121"/>
                </a:solidFill>
                <a:latin typeface="Courier" charset="0"/>
              </a:rPr>
              <a:t>""</a:t>
            </a:r>
            <a:r>
              <a:rPr lang="de-DE" altLang="zh-CN" sz="1600" dirty="0">
                <a:latin typeface="Courier" charset="0"/>
              </a:rPr>
              <a:t> </a:t>
            </a:r>
            <a:r>
              <a:rPr lang="de-DE" altLang="zh-CN" sz="1600" b="1" dirty="0" err="1">
                <a:solidFill>
                  <a:srgbClr val="008000"/>
                </a:solidFill>
                <a:latin typeface="Courier" charset="0"/>
              </a:rPr>
              <a:t>const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&amp;</a:t>
            </a:r>
            <a:r>
              <a:rPr lang="de-DE" altLang="zh-CN" sz="1600" dirty="0">
                <a:latin typeface="Courier" charset="0"/>
              </a:rPr>
              <a:t>)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+0x20=</a:t>
            </a:r>
            <a:r>
              <a:rPr lang="de-DE" altLang="zh-CN" sz="1600" dirty="0">
                <a:solidFill>
                  <a:srgbClr val="BA2121"/>
                </a:solidFill>
                <a:latin typeface="Courier" charset="0"/>
              </a:rPr>
              <a:t>""</a:t>
            </a:r>
            <a:r>
              <a:rPr lang="de-DE" altLang="zh-CN" sz="1600" dirty="0">
                <a:solidFill>
                  <a:srgbClr val="666666"/>
                </a:solidFill>
                <a:latin typeface="Courier" charset="0"/>
              </a:rPr>
              <a:t>&gt;</a:t>
            </a:r>
            <a:r>
              <a:rPr lang="de-DE" altLang="zh-CN" sz="1600" dirty="0">
                <a:latin typeface="Courier" charset="0"/>
              </a:rPr>
              <a:t> </a:t>
            </a:r>
          </a:p>
          <a:p>
            <a:pPr marL="0" indent="0">
              <a:buNone/>
            </a:pPr>
            <a:endParaRPr lang="de-DE" altLang="zh-CN" sz="16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9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pl-PL" altLang="zh-CN" dirty="0">
                <a:solidFill>
                  <a:srgbClr val="0433FF"/>
                </a:solidFill>
                <a:effectLst/>
                <a:latin typeface="Courier" charset="0"/>
              </a:rPr>
              <a:t>calc</a:t>
            </a:r>
            <a:r>
              <a:rPr lang="pl-PL" altLang="zh-CN" dirty="0">
                <a:solidFill>
                  <a:srgbClr val="000000"/>
                </a:solidFill>
                <a:effectLst/>
                <a:latin typeface="Courier" charset="0"/>
              </a:rPr>
              <a:t>(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solidFill>
                  <a:srgbClr val="000000"/>
                </a:solidFill>
                <a:effectLst/>
                <a:latin typeface="Courier" charset="0"/>
              </a:rPr>
              <a:t> a,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solidFill>
                  <a:srgbClr val="000000"/>
                </a:solidFill>
                <a:effectLst/>
                <a:latin typeface="Courier" charset="0"/>
              </a:rPr>
              <a:t> b,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solidFill>
                  <a:srgbClr val="000000"/>
                </a:solidFill>
                <a:effectLst/>
                <a:latin typeface="Courier" charset="0"/>
              </a:rPr>
              <a:t> c,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solidFill>
                  <a:srgbClr val="000000"/>
                </a:solidFill>
                <a:effectLst/>
                <a:latin typeface="Courier" charset="0"/>
              </a:rPr>
              <a:t> d)</a:t>
            </a:r>
            <a:endParaRPr lang="pl-PL" altLang="zh-CN" dirty="0">
              <a:solidFill>
                <a:srgbClr val="C01E51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   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effectLst/>
                <a:latin typeface="Courier" charset="0"/>
              </a:rPr>
              <a:t> x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pl-PL" altLang="zh-CN" dirty="0">
                <a:effectLst/>
                <a:latin typeface="Courier" charset="0"/>
              </a:rPr>
              <a:t>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2.1f</a:t>
            </a:r>
            <a:r>
              <a:rPr lang="pl-PL" altLang="zh-CN" dirty="0">
                <a:effectLst/>
                <a:latin typeface="Courier" charset="0"/>
              </a:rPr>
              <a:t>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pl-PL" altLang="zh-CN" dirty="0">
                <a:effectLst/>
                <a:latin typeface="Courier" charset="0"/>
              </a:rPr>
              <a:t> a;</a:t>
            </a: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   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effectLst/>
                <a:latin typeface="Courier" charset="0"/>
              </a:rPr>
              <a:t> y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pl-PL" altLang="zh-CN" dirty="0">
                <a:effectLst/>
                <a:latin typeface="Courier" charset="0"/>
              </a:rPr>
              <a:t> x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/</a:t>
            </a:r>
            <a:r>
              <a:rPr lang="pl-PL" altLang="zh-CN" dirty="0">
                <a:effectLst/>
                <a:latin typeface="Courier" charset="0"/>
              </a:rPr>
              <a:t> b;</a:t>
            </a: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   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effectLst/>
                <a:latin typeface="Courier" charset="0"/>
              </a:rPr>
              <a:t> z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pl-PL" altLang="zh-CN" dirty="0">
                <a:effectLst/>
                <a:latin typeface="Courier" charset="0"/>
              </a:rPr>
              <a:t> y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pl-PL" altLang="zh-CN" dirty="0">
                <a:effectLst/>
                <a:latin typeface="Courier" charset="0"/>
              </a:rPr>
              <a:t> c;</a:t>
            </a: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    </a:t>
            </a:r>
            <a:r>
              <a:rPr lang="pl-PL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pl-PL" altLang="zh-CN" dirty="0">
                <a:effectLst/>
                <a:latin typeface="Courier" charset="0"/>
              </a:rPr>
              <a:t> w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pl-PL" altLang="zh-CN" dirty="0">
                <a:effectLst/>
                <a:latin typeface="Courier" charset="0"/>
              </a:rPr>
              <a:t> z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/</a:t>
            </a:r>
            <a:r>
              <a:rPr lang="pl-PL" altLang="zh-CN" dirty="0">
                <a:effectLst/>
                <a:latin typeface="Courier" charset="0"/>
              </a:rPr>
              <a:t> d;</a:t>
            </a: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    </a:t>
            </a:r>
            <a:r>
              <a:rPr lang="pl-PL" altLang="zh-CN" b="1" dirty="0">
                <a:solidFill>
                  <a:srgbClr val="008F00"/>
                </a:solidFill>
                <a:effectLst/>
                <a:latin typeface="Courier" charset="0"/>
              </a:rPr>
              <a:t>return</a:t>
            </a:r>
            <a:r>
              <a:rPr lang="pl-PL" altLang="zh-CN" dirty="0">
                <a:effectLst/>
                <a:latin typeface="Courier" charset="0"/>
              </a:rPr>
              <a:t> w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pl-PL" altLang="zh-CN" dirty="0">
                <a:effectLst/>
                <a:latin typeface="Courier" charset="0"/>
              </a:rPr>
              <a:t> </a:t>
            </a:r>
            <a:r>
              <a:rPr lang="pl-PL" altLang="zh-CN" dirty="0">
                <a:solidFill>
                  <a:srgbClr val="797979"/>
                </a:solidFill>
                <a:effectLst/>
                <a:latin typeface="Courier" charset="0"/>
              </a:rPr>
              <a:t>1.0f</a:t>
            </a:r>
            <a:r>
              <a:rPr lang="pl-PL" altLang="zh-CN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pl-PL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66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8080"/>
                </a:solidFill>
                <a:latin typeface="Courier" charset="0"/>
              </a:rPr>
              <a:t>.LCPI0_0: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" charset="0"/>
              </a:rPr>
              <a:t>.long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1074161254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Courier" charset="0"/>
              </a:rPr>
              <a:t># float 2.0999999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8080"/>
                </a:solidFill>
                <a:latin typeface="Courier" charset="0"/>
              </a:rPr>
              <a:t>.LCPI0_1: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" charset="0"/>
              </a:rPr>
              <a:t>.long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1065353216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Courier" charset="0"/>
              </a:rPr>
              <a:t># float 1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func</a:t>
            </a:r>
            <a:r>
              <a:rPr lang="en-US" altLang="zh-CN" sz="1800" dirty="0">
                <a:solidFill>
                  <a:srgbClr val="008080"/>
                </a:solidFill>
                <a:latin typeface="Courier" charset="0"/>
              </a:rPr>
              <a:t>(float, float, float, float):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Courier" charset="0"/>
              </a:rPr>
              <a:t># @</a:t>
            </a:r>
            <a:r>
              <a:rPr lang="en-US" altLang="zh-CN" sz="1800" dirty="0" err="1">
                <a:solidFill>
                  <a:srgbClr val="008000"/>
                </a:solidFill>
                <a:latin typeface="Courier" charset="0"/>
              </a:rPr>
              <a:t>func</a:t>
            </a:r>
            <a:r>
              <a:rPr lang="en-US" altLang="zh-CN" sz="1800" dirty="0">
                <a:solidFill>
                  <a:srgbClr val="008000"/>
                </a:solidFill>
                <a:latin typeface="Courier" charset="0"/>
              </a:rPr>
              <a:t>(float, float, float, float)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vmulss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rip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800" dirty="0">
                <a:solidFill>
                  <a:srgbClr val="008080"/>
                </a:solidFill>
                <a:latin typeface="Courier" charset="0"/>
              </a:rPr>
              <a:t>.LCPI0_0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vdivss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xmm1 </a:t>
            </a:r>
            <a:r>
              <a:rPr lang="en-US" altLang="zh-CN" sz="1800" dirty="0">
                <a:latin typeface="Courier" charset="0"/>
              </a:rPr>
              <a:t># </a:t>
            </a:r>
            <a:r>
              <a:rPr lang="zh-CN" altLang="en-US" sz="1800" dirty="0">
                <a:latin typeface="Courier" charset="0"/>
              </a:rPr>
              <a:t>等</a:t>
            </a:r>
            <a:r>
              <a:rPr lang="en-US" altLang="zh-CN" sz="1800" dirty="0" err="1">
                <a:latin typeface="Courier" charset="0"/>
              </a:rPr>
              <a:t>mul</a:t>
            </a:r>
            <a:r>
              <a:rPr lang="zh-CN" altLang="en-US" sz="1800" dirty="0">
                <a:latin typeface="Courier" charset="0"/>
              </a:rPr>
              <a:t>指令完成</a:t>
            </a: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vmulss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xmm2</a:t>
            </a:r>
            <a:r>
              <a:rPr lang="zh-CN" altLang="en-US" sz="1800" dirty="0">
                <a:solidFill>
                  <a:srgbClr val="4864AA"/>
                </a:solidFill>
                <a:latin typeface="Courier" charset="0"/>
              </a:rPr>
              <a:t> </a:t>
            </a:r>
            <a:r>
              <a:rPr lang="en-US" altLang="zh-CN" sz="1800" dirty="0">
                <a:latin typeface="Courier" charset="0"/>
              </a:rPr>
              <a:t>#</a:t>
            </a:r>
            <a:r>
              <a:rPr lang="zh-CN" altLang="en-US" sz="1800" dirty="0">
                <a:latin typeface="Courier" charset="0"/>
              </a:rPr>
              <a:t> 等</a:t>
            </a:r>
            <a:r>
              <a:rPr lang="en-US" altLang="zh-CN" sz="1800" dirty="0">
                <a:latin typeface="Courier" charset="0"/>
              </a:rPr>
              <a:t>div</a:t>
            </a:r>
            <a:r>
              <a:rPr lang="zh-CN" altLang="en-US" sz="1800" dirty="0">
                <a:latin typeface="Courier" charset="0"/>
              </a:rPr>
              <a:t>指令完成</a:t>
            </a: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vdivss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xmm3</a:t>
            </a:r>
            <a:r>
              <a:rPr lang="zh-CN" altLang="en-US" sz="1800" dirty="0">
                <a:solidFill>
                  <a:srgbClr val="4864AA"/>
                </a:solidFill>
                <a:latin typeface="Courier" charset="0"/>
              </a:rPr>
              <a:t> </a:t>
            </a:r>
            <a:r>
              <a:rPr lang="en-US" altLang="zh-CN" sz="1800" dirty="0">
                <a:latin typeface="Courier" charset="0"/>
              </a:rPr>
              <a:t>#</a:t>
            </a:r>
            <a:r>
              <a:rPr lang="zh-CN" altLang="en-US" sz="1800" dirty="0">
                <a:latin typeface="Courier" charset="0"/>
              </a:rPr>
              <a:t> 等</a:t>
            </a:r>
            <a:r>
              <a:rPr lang="en-US" altLang="zh-CN" sz="1800" dirty="0" err="1">
                <a:latin typeface="Courier" charset="0"/>
              </a:rPr>
              <a:t>mul</a:t>
            </a:r>
            <a:r>
              <a:rPr lang="zh-CN" altLang="en-US" sz="1800" dirty="0">
                <a:latin typeface="Courier" charset="0"/>
              </a:rPr>
              <a:t>指令完成</a:t>
            </a: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rip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800" dirty="0">
                <a:solidFill>
                  <a:srgbClr val="008080"/>
                </a:solidFill>
                <a:latin typeface="Courier" charset="0"/>
              </a:rPr>
              <a:t>.LCPI0_1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  <a:r>
              <a:rPr lang="zh-CN" altLang="en-US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latin typeface="Courier" charset="0"/>
              </a:rPr>
              <a:t>#</a:t>
            </a:r>
            <a:r>
              <a:rPr lang="zh-CN" altLang="en-US" sz="1800" dirty="0">
                <a:latin typeface="Courier" charset="0"/>
              </a:rPr>
              <a:t> 等</a:t>
            </a:r>
            <a:r>
              <a:rPr lang="en-US" altLang="zh-CN" sz="1800" dirty="0">
                <a:latin typeface="Courier" charset="0"/>
              </a:rPr>
              <a:t>div</a:t>
            </a:r>
            <a:r>
              <a:rPr lang="zh-CN" altLang="en-US" sz="1800" dirty="0">
                <a:latin typeface="Courier" charset="0"/>
              </a:rPr>
              <a:t>指令完成</a:t>
            </a: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" charset="0"/>
              </a:rPr>
              <a:t>ret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FF"/>
              </a:solidFill>
              <a:latin typeface="Courier" charset="0"/>
            </a:endParaRPr>
          </a:p>
          <a:p>
            <a:pPr marL="0" indent="0">
              <a:buNone/>
            </a:pPr>
            <a:endParaRPr kumimoji="1" lang="zh-CN" altLang="en-US" sz="18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7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/>
              <a:t>Dependency Chain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Courier" charset="0"/>
              </a:rPr>
              <a:t>指令之间存在结果依赖。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</a:rPr>
              <a:t>CPU</a:t>
            </a:r>
            <a:r>
              <a:rPr kumimoji="1" lang="zh-CN" altLang="en-US" sz="2000" dirty="0">
                <a:latin typeface="Courier" charset="0"/>
              </a:rPr>
              <a:t>根据</a:t>
            </a:r>
            <a:r>
              <a:rPr kumimoji="1" lang="en-US" altLang="zh-CN" sz="2000" dirty="0">
                <a:latin typeface="Courier" charset="0"/>
              </a:rPr>
              <a:t>dependency chain</a:t>
            </a:r>
            <a:r>
              <a:rPr kumimoji="1" lang="zh-CN" altLang="en-US" sz="2000" dirty="0">
                <a:latin typeface="Courier" charset="0"/>
              </a:rPr>
              <a:t>来决定指令执行顺序</a:t>
            </a:r>
            <a:r>
              <a:rPr kumimoji="1" lang="en-US" altLang="zh-CN" sz="2000" dirty="0">
                <a:latin typeface="Courier" charset="0"/>
              </a:rPr>
              <a:t>(Out-of-Order Execution)</a:t>
            </a:r>
            <a:r>
              <a:rPr kumimoji="1" lang="zh-CN" altLang="en-US" sz="2000" dirty="0">
                <a:latin typeface="Courier" charset="0"/>
              </a:rPr>
              <a:t>，分配寄存器。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缓慢的除法指令</a:t>
            </a:r>
            <a:r>
              <a:rPr kumimoji="1" lang="en-US" altLang="zh-CN" dirty="0" err="1">
                <a:latin typeface="Courier" charset="0"/>
              </a:rPr>
              <a:t>divss</a:t>
            </a:r>
            <a:r>
              <a:rPr kumimoji="1" lang="zh-CN" altLang="en-US" dirty="0">
                <a:latin typeface="Courier" charset="0"/>
              </a:rPr>
              <a:t>。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</a:rPr>
              <a:t>latency</a:t>
            </a:r>
            <a:r>
              <a:rPr kumimoji="1" lang="zh-CN" altLang="en-US" sz="2000" dirty="0">
                <a:latin typeface="Courier" charset="0"/>
              </a:rPr>
              <a:t>小于</a:t>
            </a:r>
            <a:r>
              <a:rPr kumimoji="1" lang="en-US" altLang="zh-CN" sz="2000" dirty="0">
                <a:latin typeface="Courier" charset="0"/>
              </a:rPr>
              <a:t>13</a:t>
            </a:r>
            <a:r>
              <a:rPr kumimoji="1" lang="zh-CN" altLang="en-US" sz="2000" dirty="0">
                <a:latin typeface="Courier" charset="0"/>
              </a:rPr>
              <a:t>个周期。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</a:rPr>
              <a:t>throughput</a:t>
            </a:r>
            <a:r>
              <a:rPr kumimoji="1" lang="zh-CN" altLang="en-US" sz="2000" dirty="0">
                <a:latin typeface="Courier" charset="0"/>
              </a:rPr>
              <a:t> </a:t>
            </a:r>
            <a:r>
              <a:rPr kumimoji="1" lang="en-US" altLang="zh-CN" sz="2000" dirty="0">
                <a:latin typeface="Courier" charset="0"/>
              </a:rPr>
              <a:t>6</a:t>
            </a:r>
            <a:r>
              <a:rPr kumimoji="1" lang="zh-CN" altLang="en-US" sz="2000" dirty="0">
                <a:latin typeface="Courier" charset="0"/>
              </a:rPr>
              <a:t> </a:t>
            </a:r>
            <a:r>
              <a:rPr kumimoji="1" lang="en-US" altLang="zh-CN" sz="2000" dirty="0">
                <a:latin typeface="Courier" charset="0"/>
              </a:rPr>
              <a:t>CPI</a:t>
            </a:r>
            <a:r>
              <a:rPr kumimoji="1" lang="zh-CN" altLang="en-US" sz="2000" dirty="0">
                <a:latin typeface="Courier" charset="0"/>
              </a:rPr>
              <a:t>。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之前的代码需要</a:t>
            </a:r>
            <a:r>
              <a:rPr kumimoji="1" lang="en-US" altLang="zh-CN" dirty="0">
                <a:latin typeface="Courier" charset="0"/>
              </a:rPr>
              <a:t>5 + 13 + 5 + 13 + 3 = 39</a:t>
            </a:r>
            <a:r>
              <a:rPr kumimoji="1" lang="zh-CN" altLang="en-US" dirty="0">
                <a:latin typeface="Courier" charset="0"/>
              </a:rPr>
              <a:t>个周期完成。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en-US" altLang="zh-CN" dirty="0">
                <a:latin typeface="Courier" charset="0"/>
                <a:hlinkClick r:id="rId3"/>
              </a:rPr>
              <a:t>Haswell Execution Engine</a:t>
            </a:r>
            <a:endParaRPr kumimoji="1"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0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隐藏</a:t>
            </a:r>
            <a:r>
              <a:rPr kumimoji="1" lang="en-US" altLang="zh-CN"/>
              <a:t>Dependency Chain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0433FF"/>
                </a:solidFill>
                <a:effectLst/>
                <a:latin typeface="Courier" charset="0"/>
              </a:rPr>
              <a:t>func</a:t>
            </a:r>
            <a:r>
              <a:rPr lang="is-IS" altLang="zh-CN" sz="1800" dirty="0">
                <a:effectLst/>
                <a:latin typeface="Courier" charset="0"/>
              </a:rPr>
              <a:t>(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is-IS" altLang="zh-CN" sz="1800" dirty="0">
                <a:effectLst/>
                <a:latin typeface="Courier" charset="0"/>
              </a:rPr>
              <a:t> BIG_NUM,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__restrict result,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__restrict a,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__restrict b,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__restrict c,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__restrict d)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is-IS" altLang="zh-CN" sz="1800" b="1" dirty="0">
                <a:solidFill>
                  <a:srgbClr val="008F00"/>
                </a:solidFill>
                <a:latin typeface="Courier" charset="0"/>
              </a:rPr>
              <a:t> 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for</a:t>
            </a:r>
            <a:r>
              <a:rPr lang="is-IS" altLang="zh-CN" sz="1800" dirty="0">
                <a:effectLst/>
                <a:latin typeface="Courier" charset="0"/>
              </a:rPr>
              <a:t> (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is-IS" altLang="zh-CN" sz="1800" dirty="0">
                <a:effectLst/>
                <a:latin typeface="Courier" charset="0"/>
              </a:rPr>
              <a:t> i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is-IS" altLang="zh-CN" sz="1800" dirty="0">
                <a:effectLst/>
                <a:latin typeface="Courier" charset="0"/>
              </a:rPr>
              <a:t>; i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is-IS" altLang="zh-CN" sz="1800" dirty="0">
                <a:effectLst/>
                <a:latin typeface="Courier" charset="0"/>
              </a:rPr>
              <a:t> BIG_NUM;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is-IS" altLang="zh-CN" sz="1800" dirty="0">
                <a:effectLst/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{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  result[i]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calc(a[i], b[i], c[i], d[i]);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}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9609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 = 0;</a:t>
            </a:r>
            <a:r>
              <a:rPr lang="mr-IN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effectLst/>
                <a:latin typeface="Courier" charset="0"/>
              </a:rPr>
              <a:t>I &lt; BIG_NUM4;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+=4)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{</a:t>
            </a:r>
            <a:endParaRPr lang="mr-IN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  float</a:t>
            </a: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sz="1800" dirty="0">
                <a:effectLst/>
                <a:latin typeface="Courier" charset="0"/>
              </a:rPr>
              <a:t>x0 = 2.1f * a[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];</a:t>
            </a:r>
            <a:r>
              <a:rPr lang="mr-IN" altLang="zh-CN" sz="1800" dirty="0">
                <a:solidFill>
                  <a:srgbClr val="797979"/>
                </a:solidFill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// </a:t>
            </a:r>
            <a:r>
              <a:rPr lang="zh-CN" altLang="mr-IN" sz="1800" dirty="0">
                <a:solidFill>
                  <a:srgbClr val="4F9192"/>
                </a:solidFill>
                <a:effectLst/>
                <a:latin typeface="Courier" charset="0"/>
              </a:rPr>
              <a:t>计算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x0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x1 = 2.1f * a[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 + 1];</a:t>
            </a:r>
            <a:r>
              <a:rPr lang="mr-IN" altLang="zh-CN" sz="1800" dirty="0">
                <a:solidFill>
                  <a:srgbClr val="797979"/>
                </a:solidFill>
                <a:latin typeface="Courier" charset="0"/>
              </a:rPr>
              <a:t> </a:t>
            </a:r>
            <a:endParaRPr lang="en-US" altLang="zh-CN" sz="1800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x2 = 2.1f * a[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 + 2];</a:t>
            </a:r>
            <a:r>
              <a:rPr lang="mr-IN" altLang="zh-CN" sz="1800" dirty="0">
                <a:solidFill>
                  <a:srgbClr val="797979"/>
                </a:solidFill>
                <a:latin typeface="Courier" charset="0"/>
              </a:rPr>
              <a:t> </a:t>
            </a:r>
            <a:endParaRPr lang="en-US" altLang="zh-CN" sz="1800" dirty="0">
              <a:solidFill>
                <a:srgbClr val="79797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x3 = 2.1f * a[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 + 3];</a:t>
            </a:r>
            <a:r>
              <a:rPr lang="mr-IN" altLang="zh-CN" sz="1800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mr-IN" altLang="zh-CN" sz="180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endParaRPr lang="en-US" altLang="zh-CN" sz="1800" dirty="0">
              <a:solidFill>
                <a:srgbClr val="0000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y0 = x0 / b[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];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 // </a:t>
            </a:r>
            <a:r>
              <a:rPr lang="zh-CN" altLang="mr-IN" sz="1800" dirty="0">
                <a:solidFill>
                  <a:srgbClr val="4F9192"/>
                </a:solidFill>
                <a:effectLst/>
                <a:latin typeface="Courier" charset="0"/>
              </a:rPr>
              <a:t>使用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x0</a:t>
            </a:r>
            <a:r>
              <a:rPr lang="zh-CN" altLang="en-US" sz="1800" dirty="0">
                <a:solidFill>
                  <a:srgbClr val="4F9192"/>
                </a:solidFill>
                <a:effectLst/>
                <a:latin typeface="Courier" charset="0"/>
              </a:rPr>
              <a:t>，计算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y0</a:t>
            </a:r>
            <a:endParaRPr lang="mr-IN" altLang="zh-CN" sz="1800" dirty="0">
              <a:solidFill>
                <a:srgbClr val="4F9192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y1 = x1 / b[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 + 1];</a:t>
            </a:r>
            <a:r>
              <a:rPr lang="en-US" altLang="zh-CN" sz="1800" dirty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mr-IN" altLang="zh-CN" sz="1800" dirty="0">
                <a:effectLst/>
                <a:latin typeface="Courier" charset="0"/>
              </a:rPr>
              <a:t>       </a:t>
            </a:r>
            <a:endParaRPr lang="en-U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y2 = x2 / b[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 + 2];</a:t>
            </a:r>
            <a:r>
              <a:rPr lang="en-US" altLang="zh-CN" sz="1800" dirty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mr-IN" altLang="zh-CN" sz="1800" dirty="0">
                <a:latin typeface="Courier" charset="0"/>
              </a:rPr>
              <a:t>       </a:t>
            </a:r>
            <a:endParaRPr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 charset="0"/>
              </a:rPr>
              <a:t>  float </a:t>
            </a:r>
            <a:r>
              <a:rPr lang="en-US" altLang="zh-CN" sz="1800" dirty="0">
                <a:latin typeface="Courier" charset="0"/>
              </a:rPr>
              <a:t>y3 = x3 / b[</a:t>
            </a:r>
            <a:r>
              <a:rPr lang="en-US" altLang="zh-CN" sz="1800" dirty="0" err="1">
                <a:latin typeface="Courier" charset="0"/>
              </a:rPr>
              <a:t>i</a:t>
            </a:r>
            <a:r>
              <a:rPr lang="en-US" altLang="zh-CN" sz="1800" dirty="0">
                <a:latin typeface="Courier" charset="0"/>
              </a:rPr>
              <a:t> + 3];</a:t>
            </a:r>
            <a:r>
              <a:rPr lang="en-US" altLang="zh-CN" sz="1800" dirty="0">
                <a:solidFill>
                  <a:srgbClr val="4F9192"/>
                </a:solidFill>
                <a:latin typeface="Courier" charset="0"/>
              </a:rPr>
              <a:t> </a:t>
            </a:r>
            <a:r>
              <a:rPr lang="mr-IN" altLang="zh-CN" sz="1800" dirty="0">
                <a:latin typeface="Courier" charset="0"/>
              </a:rPr>
              <a:t>       </a:t>
            </a:r>
            <a:endParaRPr lang="en-U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  float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effectLst/>
                <a:latin typeface="Courier" charset="0"/>
              </a:rPr>
              <a:t>z0 = y0 * c[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];</a:t>
            </a:r>
            <a:r>
              <a:rPr lang="mr-IN" altLang="zh-CN" sz="1800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// </a:t>
            </a:r>
            <a:r>
              <a:rPr lang="zh-CN" altLang="mr-IN" sz="1800" dirty="0">
                <a:solidFill>
                  <a:srgbClr val="4F9192"/>
                </a:solidFill>
                <a:effectLst/>
                <a:latin typeface="Courier" charset="0"/>
              </a:rPr>
              <a:t>使用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y0</a:t>
            </a:r>
            <a:r>
              <a:rPr lang="zh-CN" altLang="en-US" sz="1800" dirty="0">
                <a:solidFill>
                  <a:srgbClr val="4F9192"/>
                </a:solidFill>
                <a:effectLst/>
                <a:latin typeface="Courier" charset="0"/>
              </a:rPr>
              <a:t>，计算</a:t>
            </a:r>
            <a:r>
              <a:rPr lang="en-US" altLang="zh-CN" sz="1800" dirty="0">
                <a:solidFill>
                  <a:srgbClr val="4F9192"/>
                </a:solidFill>
                <a:effectLst/>
                <a:latin typeface="Courier" charset="0"/>
              </a:rPr>
              <a:t>z0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F9192"/>
                </a:solidFill>
                <a:latin typeface="Courier" charset="0"/>
              </a:rPr>
              <a:t>  //…</a:t>
            </a:r>
            <a:endParaRPr lang="mr-IN" altLang="zh-CN" sz="1800" dirty="0">
              <a:solidFill>
                <a:srgbClr val="4F9192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" charset="0"/>
              </a:rPr>
              <a:t>}</a:t>
            </a:r>
            <a:endParaRPr lang="en-U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  <a:hlinkClick r:id="rId3"/>
              </a:rPr>
              <a:t>https://godbolt.org/g/cbNqYK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endParaRPr lang="mr-IN" altLang="zh-CN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2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编译器优化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ourier" charset="0"/>
                <a:hlinkClick r:id="rId3"/>
              </a:rPr>
              <a:t>https://godbolt.org/g/XDrFEJ</a:t>
            </a:r>
            <a:r>
              <a:rPr kumimoji="1" lang="zh-CN" altLang="en-US" dirty="0">
                <a:latin typeface="Courier" charset="0"/>
              </a:rPr>
              <a:t> 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函数内联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循环展开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调整代码顺序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</a:rPr>
              <a:t>AVX</a:t>
            </a:r>
            <a:r>
              <a:rPr kumimoji="1" lang="zh-CN" altLang="en-US" sz="2000" dirty="0">
                <a:latin typeface="Courier" charset="0"/>
              </a:rPr>
              <a:t>指令优化</a:t>
            </a:r>
            <a:endParaRPr kumimoji="1" lang="en-US" altLang="zh-CN" sz="2000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优化的前提是函数内联：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</a:rPr>
              <a:t>PIMPL</a:t>
            </a:r>
          </a:p>
          <a:p>
            <a:pPr lvl="1"/>
            <a:r>
              <a:rPr kumimoji="1" lang="zh-CN" altLang="en-US" sz="2000" dirty="0">
                <a:latin typeface="Courier" charset="0"/>
              </a:rPr>
              <a:t>虚函数</a:t>
            </a:r>
            <a:r>
              <a:rPr kumimoji="1" lang="en-US" altLang="zh-CN" sz="2000" dirty="0">
                <a:latin typeface="Courier" charset="0"/>
              </a:rPr>
              <a:t>virtual</a:t>
            </a:r>
          </a:p>
          <a:p>
            <a:pPr lvl="1"/>
            <a:r>
              <a:rPr kumimoji="1" lang="en-US" altLang="zh-CN" sz="2000" dirty="0">
                <a:latin typeface="Courier" charset="0"/>
              </a:rPr>
              <a:t>DSO(Dynamic Share Object)</a:t>
            </a: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zh-CN" altLang="en-US" sz="20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39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/>
              <a:t>DSO</a:t>
            </a:r>
            <a:r>
              <a:rPr kumimoji="1" lang="zh-CN" altLang="en-US"/>
              <a:t>导出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>
                <a:latin typeface="Courier" charset="0"/>
              </a:rPr>
              <a:t>DSO</a:t>
            </a:r>
            <a:r>
              <a:rPr kumimoji="1" lang="zh-CN" altLang="en-US" sz="1800" dirty="0">
                <a:latin typeface="Courier" charset="0"/>
              </a:rPr>
              <a:t>导出大量小函数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代码无法向量化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编译器不必要地保存恢复状态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应用启动需要花费更多时间处理符号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无法有效利用</a:t>
            </a:r>
            <a:r>
              <a:rPr kumimoji="1" lang="en-US" altLang="zh-CN" dirty="0">
                <a:latin typeface="Courier" charset="0"/>
              </a:rPr>
              <a:t>CPU cache</a:t>
            </a:r>
            <a:r>
              <a:rPr kumimoji="1" lang="zh-CN" altLang="en-US" dirty="0">
                <a:latin typeface="Courier" charset="0"/>
              </a:rPr>
              <a:t>和</a:t>
            </a:r>
            <a:r>
              <a:rPr kumimoji="1" lang="en-US" altLang="zh-CN" dirty="0">
                <a:latin typeface="Courier" charset="0"/>
              </a:rPr>
              <a:t>execution ports</a:t>
            </a:r>
          </a:p>
          <a:p>
            <a:pPr lvl="1"/>
            <a:r>
              <a:rPr kumimoji="1" lang="zh-CN" altLang="en-US" dirty="0">
                <a:latin typeface="Courier" charset="0"/>
              </a:rPr>
              <a:t>阻碍分支预测和硬件预存取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sz="1800" dirty="0">
              <a:latin typeface="Courier" charset="0"/>
            </a:endParaRPr>
          </a:p>
          <a:p>
            <a:r>
              <a:rPr kumimoji="1" lang="en-US" altLang="zh-CN" sz="1800" dirty="0" err="1">
                <a:latin typeface="Courier" charset="0"/>
              </a:rPr>
              <a:t>MFloatArray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</a:rPr>
              <a:t>[] </a:t>
            </a:r>
            <a:r>
              <a:rPr kumimoji="1" lang="zh-CN" altLang="en-US" sz="1800" dirty="0">
                <a:latin typeface="Courier" charset="0"/>
              </a:rPr>
              <a:t>被</a:t>
            </a:r>
            <a:r>
              <a:rPr kumimoji="1" lang="en-US" altLang="zh-CN" sz="1800" dirty="0">
                <a:latin typeface="Courier" charset="0"/>
              </a:rPr>
              <a:t>DSO</a:t>
            </a:r>
            <a:r>
              <a:rPr kumimoji="1" lang="zh-CN" altLang="en-US" sz="1800" dirty="0">
                <a:latin typeface="Courier" charset="0"/>
              </a:rPr>
              <a:t>导出</a:t>
            </a:r>
            <a:endParaRPr kumimoji="1" lang="en-US" altLang="zh-CN" sz="1800" dirty="0">
              <a:latin typeface="Courier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Courier" charset="0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solidFill>
                  <a:srgbClr val="0433FF"/>
                </a:solidFill>
                <a:effectLst/>
                <a:latin typeface="Courier" charset="0"/>
              </a:rPr>
              <a:t>func</a:t>
            </a:r>
            <a:r>
              <a:rPr lang="en-US" altLang="zh-CN" sz="1600" dirty="0">
                <a:effectLst/>
                <a:latin typeface="Courier" charset="0"/>
              </a:rPr>
              <a:t>(</a:t>
            </a:r>
            <a:r>
              <a:rPr lang="en-US" altLang="zh-CN" sz="1600" dirty="0" err="1">
                <a:effectLst/>
                <a:latin typeface="Courier" charset="0"/>
              </a:rPr>
              <a:t>MFloatArray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600" dirty="0">
                <a:effectLst/>
                <a:latin typeface="Courier" charset="0"/>
              </a:rPr>
              <a:t> array, </a:t>
            </a: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MFloatArray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const_array</a:t>
            </a:r>
            <a:r>
              <a:rPr lang="en-US" altLang="zh-CN" sz="1600" dirty="0">
                <a:effectLst/>
                <a:latin typeface="Courier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{</a:t>
            </a:r>
          </a:p>
          <a:p>
            <a:pPr marL="0" lvl="1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 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ptr1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600" dirty="0">
                <a:effectLst/>
                <a:latin typeface="Courier" charset="0"/>
              </a:rPr>
              <a:t>array[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600" dirty="0">
                <a:effectLst/>
                <a:latin typeface="Courier" charset="0"/>
              </a:rPr>
              <a:t>]; </a:t>
            </a:r>
            <a:r>
              <a:rPr lang="en-US" altLang="zh-CN" sz="1600" dirty="0">
                <a:solidFill>
                  <a:srgbClr val="4F9192"/>
                </a:solidFill>
                <a:effectLst/>
                <a:latin typeface="Courier" charset="0"/>
              </a:rPr>
              <a:t>//&lt;</a:t>
            </a:r>
            <a:r>
              <a:rPr lang="zh-CN" altLang="en-US" sz="1600" dirty="0">
                <a:solidFill>
                  <a:srgbClr val="4F9192"/>
                </a:solidFill>
                <a:effectLst/>
                <a:latin typeface="Courier" charset="0"/>
              </a:rPr>
              <a:t> </a:t>
            </a:r>
            <a:r>
              <a:rPr lang="zh-CN" altLang="en-US" sz="1600" dirty="0">
                <a:solidFill>
                  <a:srgbClr val="4F9192"/>
                </a:solidFill>
                <a:latin typeface="Courier" charset="0"/>
              </a:rPr>
              <a:t>可行</a:t>
            </a:r>
            <a:r>
              <a:rPr lang="en-US" altLang="zh-CN" sz="1600" dirty="0">
                <a:solidFill>
                  <a:srgbClr val="4F9192"/>
                </a:solidFill>
                <a:effectLst/>
                <a:latin typeface="Courier" charset="0"/>
              </a:rPr>
              <a:t>!</a:t>
            </a:r>
            <a:endParaRPr lang="en-US" altLang="zh-CN" sz="1600" dirty="0">
              <a:effectLst/>
              <a:latin typeface="Courier" charset="0"/>
            </a:endParaRPr>
          </a:p>
          <a:p>
            <a:pPr marL="0" lvl="1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 </a:t>
            </a: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ptr2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600" dirty="0" err="1">
                <a:effectLst/>
                <a:latin typeface="Courier" charset="0"/>
              </a:rPr>
              <a:t>const_array</a:t>
            </a:r>
            <a:r>
              <a:rPr lang="en-US" altLang="zh-CN" sz="1600" dirty="0">
                <a:effectLst/>
                <a:latin typeface="Courier" charset="0"/>
              </a:rPr>
              <a:t>[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600" dirty="0">
                <a:effectLst/>
                <a:latin typeface="Courier" charset="0"/>
              </a:rPr>
              <a:t>];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urier" charset="0"/>
              </a:rPr>
              <a:t>//&lt; 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Courier" charset="0"/>
              </a:rPr>
              <a:t>危险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urier" charset="0"/>
              </a:rPr>
              <a:t>!</a:t>
            </a:r>
          </a:p>
          <a:p>
            <a:pPr marL="0" lvl="1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}</a:t>
            </a:r>
          </a:p>
          <a:p>
            <a:pPr lvl="1"/>
            <a:endParaRPr kumimoji="1" lang="en-US" altLang="zh-CN" dirty="0">
              <a:latin typeface="Courier" charset="0"/>
            </a:endParaRPr>
          </a:p>
          <a:p>
            <a:pPr lvl="1"/>
            <a:endParaRPr kumimoji="1" lang="zh-CN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de-DE" altLang="zh-CN">
                <a:effectLst/>
                <a:latin typeface="Courier" charset="0"/>
              </a:rPr>
              <a:t> </a:t>
            </a:r>
            <a:r>
              <a:rPr lang="de-DE" altLang="zh-CN">
                <a:solidFill>
                  <a:srgbClr val="0433FF"/>
                </a:solidFill>
                <a:effectLst/>
                <a:latin typeface="Courier" charset="0"/>
              </a:rPr>
              <a:t>func_not_so_bad</a:t>
            </a:r>
            <a:r>
              <a:rPr lang="de-DE" altLang="zh-CN">
                <a:effectLst/>
                <a:latin typeface="Courier" charset="0"/>
              </a:rPr>
              <a:t>(</a:t>
            </a:r>
            <a:r>
              <a:rPr lang="de-DE" altLang="zh-CN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de-DE" altLang="zh-CN">
                <a:effectLst/>
                <a:latin typeface="Courier" charset="0"/>
              </a:rPr>
              <a:t> input, </a:t>
            </a:r>
            <a:r>
              <a:rPr lang="de-DE" altLang="zh-CN" b="1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de-DE" altLang="zh-CN">
                <a:effectLst/>
                <a:latin typeface="Courier" charset="0"/>
              </a:rPr>
              <a:t> </a:t>
            </a:r>
            <a:r>
              <a:rPr lang="de-DE" altLang="zh-CN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de-DE" altLang="zh-CN">
                <a:effectLst/>
                <a:latin typeface="Courier" charset="0"/>
              </a:rPr>
              <a:t> count)</a:t>
            </a:r>
          </a:p>
          <a:p>
            <a:pPr marL="0" indent="0">
              <a:buNone/>
            </a:pPr>
            <a:r>
              <a:rPr lang="de-DE" altLang="zh-CN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>
                <a:effectLst/>
                <a:latin typeface="Courier" charset="0"/>
              </a:rPr>
              <a:t>    </a:t>
            </a:r>
            <a:r>
              <a:rPr lang="de-DE" altLang="zh-CN" b="1">
                <a:solidFill>
                  <a:srgbClr val="008F00"/>
                </a:solidFill>
                <a:effectLst/>
                <a:latin typeface="Courier" charset="0"/>
              </a:rPr>
              <a:t>for</a:t>
            </a:r>
            <a:r>
              <a:rPr lang="de-DE" altLang="zh-CN">
                <a:effectLst/>
                <a:latin typeface="Courier" charset="0"/>
              </a:rPr>
              <a:t> (</a:t>
            </a:r>
            <a:r>
              <a:rPr lang="de-DE" altLang="zh-CN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de-DE" altLang="zh-CN">
                <a:effectLst/>
                <a:latin typeface="Courier" charset="0"/>
              </a:rPr>
              <a:t> i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de-DE" altLang="zh-CN">
                <a:effectLst/>
                <a:latin typeface="Courier" charset="0"/>
              </a:rPr>
              <a:t>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de-DE" altLang="zh-CN">
                <a:effectLst/>
                <a:latin typeface="Courier" charset="0"/>
              </a:rPr>
              <a:t>; i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>
                <a:effectLst/>
                <a:latin typeface="Courier" charset="0"/>
              </a:rPr>
              <a:t> count;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de-DE" altLang="zh-CN">
                <a:effectLst/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>
                <a:effectLst/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>
                <a:effectLst/>
                <a:latin typeface="Courier" charset="0"/>
              </a:rPr>
              <a:t>        input[i]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de-DE" altLang="zh-CN">
                <a:effectLst/>
                <a:latin typeface="Courier" charset="0"/>
              </a:rPr>
              <a:t>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2.0f</a:t>
            </a:r>
            <a:r>
              <a:rPr lang="de-DE" altLang="zh-CN">
                <a:effectLst/>
                <a:latin typeface="Courier" charset="0"/>
              </a:rPr>
              <a:t> </a:t>
            </a:r>
            <a:r>
              <a:rPr lang="de-DE" altLang="zh-CN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de-DE" altLang="zh-CN">
                <a:effectLst/>
                <a:latin typeface="Courier" charset="0"/>
              </a:rPr>
              <a:t> i;</a:t>
            </a:r>
          </a:p>
          <a:p>
            <a:pPr marL="0" indent="0">
              <a:buNone/>
            </a:pPr>
            <a:r>
              <a:rPr lang="de-DE" altLang="zh-CN">
                <a:effectLst/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en-US" altLang="zh-CN"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charset="0"/>
                <a:hlinkClick r:id="rId3"/>
              </a:rPr>
              <a:t>https://godbolt.org/g/NruXYB</a:t>
            </a:r>
            <a:r>
              <a:rPr kumimoji="1" lang="en-US" altLang="zh-CN">
                <a:latin typeface="Courier" charset="0"/>
              </a:rPr>
              <a:t> </a:t>
            </a:r>
            <a:endParaRPr kumimoji="1" lang="zh-CN" altLang="en-US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78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.LBB0_3: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00"/>
                </a:solidFill>
                <a:latin typeface="Courier" charset="0"/>
              </a:rPr>
              <a:t># %vector.body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vmovd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xmm5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eax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vpbroadcastd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xmm5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vpaddd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ymm6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ymm0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vpaddd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ymm7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ymm1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vpaddd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ymm8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ymm2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vpaddd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ymm3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vcvtdq2ps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ymm6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ymm6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vcvtdq2ps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ymm7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ymm7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vcvtdq2ps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ymm8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ymm8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vcvtdq2ps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ymm6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ymm6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ymm4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ymm7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ymm7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ymm4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ymm8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ymm8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ymm4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ymm4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ymm6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ymm7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64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ymm8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100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 + </a:t>
            </a:r>
            <a:r>
              <a:rPr lang="en-US" altLang="zh-CN" sz="1100">
                <a:solidFill>
                  <a:srgbClr val="09885A"/>
                </a:solidFill>
                <a:latin typeface="Courier" charset="0"/>
              </a:rPr>
              <a:t>96</a:t>
            </a:r>
            <a:r>
              <a:rPr lang="en-US" altLang="zh-CN" sz="110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100">
                <a:solidFill>
                  <a:srgbClr val="4864AA"/>
                </a:solidFill>
                <a:latin typeface="Courier" charset="0"/>
              </a:rPr>
              <a:t>ymm5</a:t>
            </a:r>
            <a:endParaRPr lang="en-US" altLang="zh-CN" sz="110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SIMD</a:t>
            </a:r>
            <a:r>
              <a:rPr kumimoji="1" lang="zh-CN" altLang="en-US" dirty="0"/>
              <a:t>指令快速教程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 dirty="0">
                <a:latin typeface="Courier" charset="0"/>
              </a:rPr>
              <a:t>汇编指令，</a:t>
            </a:r>
            <a:r>
              <a:rPr kumimoji="1" lang="en-US" altLang="zh-CN" sz="1800" dirty="0">
                <a:latin typeface="Courier" charset="0"/>
              </a:rPr>
              <a:t>intrinsic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  <a:hlinkClick r:id="rId3"/>
              </a:rPr>
              <a:t>https://software.intel.com/sites/landingpage/IntrinsicsGuide/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en-US" altLang="zh-CN" dirty="0" err="1">
                <a:latin typeface="Courier" charset="0"/>
              </a:rPr>
              <a:t>addps</a:t>
            </a:r>
            <a:r>
              <a:rPr kumimoji="1" lang="en-US" altLang="zh-CN" dirty="0">
                <a:latin typeface="Courier" charset="0"/>
              </a:rPr>
              <a:t>, __m128 _mm_add_ps(__m128 a, __m128 b)</a:t>
            </a:r>
          </a:p>
          <a:p>
            <a:pPr lvl="1"/>
            <a:r>
              <a:rPr kumimoji="1" lang="en-US" altLang="zh-CN" dirty="0" err="1">
                <a:latin typeface="Courier" charset="0"/>
              </a:rPr>
              <a:t>vmulps</a:t>
            </a:r>
            <a:r>
              <a:rPr kumimoji="1" lang="en-US" altLang="zh-CN" dirty="0">
                <a:latin typeface="Courier" charset="0"/>
              </a:rPr>
              <a:t>, __m256 _mm256_mul_ps(__m256 a, __m256 b)</a:t>
            </a:r>
          </a:p>
          <a:p>
            <a:pPr lvl="1"/>
            <a:endParaRPr kumimoji="1" lang="en-US" altLang="zh-CN" dirty="0">
              <a:latin typeface="Courier" charset="0"/>
            </a:endParaRPr>
          </a:p>
          <a:p>
            <a:r>
              <a:rPr kumimoji="1" lang="zh-CN" altLang="en-US" sz="1800" dirty="0">
                <a:latin typeface="Courier" charset="0"/>
              </a:rPr>
              <a:t>大部分以</a:t>
            </a:r>
            <a:r>
              <a:rPr kumimoji="1" lang="en-US" altLang="zh-CN" sz="1800" dirty="0">
                <a:latin typeface="Courier" charset="0"/>
              </a:rPr>
              <a:t>“-</a:t>
            </a:r>
            <a:r>
              <a:rPr kumimoji="1" lang="en-US" altLang="zh-CN" sz="1800" dirty="0" err="1">
                <a:latin typeface="Courier" charset="0"/>
              </a:rPr>
              <a:t>ss</a:t>
            </a:r>
            <a:r>
              <a:rPr kumimoji="1" lang="en-US" altLang="zh-CN" sz="1800" dirty="0">
                <a:latin typeface="Courier" charset="0"/>
              </a:rPr>
              <a:t>”</a:t>
            </a:r>
            <a:r>
              <a:rPr kumimoji="1" lang="zh-CN" altLang="en-US" sz="1800" dirty="0">
                <a:latin typeface="Courier" charset="0"/>
              </a:rPr>
              <a:t>结尾的指令是标量计算</a:t>
            </a:r>
            <a:r>
              <a:rPr kumimoji="1" lang="en-US" altLang="zh-CN" sz="1800" dirty="0">
                <a:latin typeface="Courier" charset="0"/>
              </a:rPr>
              <a:t>(scalar)-</a:t>
            </a:r>
            <a:r>
              <a:rPr kumimoji="1" lang="zh-CN" altLang="en-US" sz="1800" dirty="0">
                <a:latin typeface="Courier" charset="0"/>
              </a:rPr>
              <a:t>单个浮点操作。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en-US" altLang="zh-CN" dirty="0" err="1">
                <a:latin typeface="Courier" charset="0"/>
              </a:rPr>
              <a:t>addss, </a:t>
            </a:r>
            <a:r>
              <a:rPr lang="pt-BR" altLang="zh-CN" dirty="0" err="1">
                <a:latin typeface="Courier" charset="0"/>
              </a:rPr>
              <a:t>dst</a:t>
            </a:r>
            <a:r>
              <a:rPr lang="pt-BR" altLang="zh-CN" dirty="0">
                <a:latin typeface="Courier" charset="0"/>
              </a:rPr>
              <a:t>[31:0] := a[31:0] + </a:t>
            </a:r>
            <a:r>
              <a:rPr lang="pt-BR" altLang="zh-CN" dirty="0" err="1">
                <a:latin typeface="Courier" charset="0"/>
              </a:rPr>
              <a:t>b</a:t>
            </a:r>
            <a:r>
              <a:rPr lang="pt-BR" altLang="zh-CN" dirty="0">
                <a:latin typeface="Courier" charset="0"/>
              </a:rPr>
              <a:t>[31:0] </a:t>
            </a:r>
            <a:r>
              <a:rPr lang="pt-BR" altLang="zh-CN" dirty="0" err="1">
                <a:latin typeface="Courier" charset="0"/>
              </a:rPr>
              <a:t>dst</a:t>
            </a:r>
            <a:r>
              <a:rPr lang="pt-BR" altLang="zh-CN" dirty="0">
                <a:latin typeface="Courier" charset="0"/>
              </a:rPr>
              <a:t>[127:32] := a[127:32]</a:t>
            </a:r>
            <a:endParaRPr kumimoji="1" lang="en-US" altLang="zh-CN" dirty="0">
              <a:latin typeface="Courier" charset="0"/>
            </a:endParaRPr>
          </a:p>
          <a:p>
            <a:pPr lvl="1"/>
            <a:endParaRPr kumimoji="1" lang="en-US" altLang="zh-CN" dirty="0">
              <a:latin typeface="Courier" charset="0"/>
            </a:endParaRPr>
          </a:p>
          <a:p>
            <a:r>
              <a:rPr kumimoji="1" lang="zh-CN" altLang="en-US" sz="1800" dirty="0">
                <a:latin typeface="Courier" charset="0"/>
              </a:rPr>
              <a:t>以</a:t>
            </a:r>
            <a:r>
              <a:rPr kumimoji="1" lang="en-US" altLang="zh-CN" sz="1800" dirty="0">
                <a:latin typeface="Courier" charset="0"/>
              </a:rPr>
              <a:t>“-</a:t>
            </a:r>
            <a:r>
              <a:rPr kumimoji="1" lang="en-US" altLang="zh-CN" sz="1800" dirty="0" err="1">
                <a:latin typeface="Courier" charset="0"/>
              </a:rPr>
              <a:t>ps</a:t>
            </a:r>
            <a:r>
              <a:rPr kumimoji="1" lang="en-US" altLang="zh-CN" sz="1800" dirty="0">
                <a:latin typeface="Courier" charset="0"/>
              </a:rPr>
              <a:t>”</a:t>
            </a:r>
            <a:r>
              <a:rPr kumimoji="1" lang="zh-CN" altLang="en-US" sz="1800" dirty="0">
                <a:latin typeface="Courier" charset="0"/>
              </a:rPr>
              <a:t>结尾的指令是向量计算</a:t>
            </a:r>
            <a:r>
              <a:rPr kumimoji="1" lang="en-US" altLang="zh-CN" sz="1800" dirty="0">
                <a:latin typeface="Courier" charset="0"/>
              </a:rPr>
              <a:t>(packed)</a:t>
            </a:r>
            <a:r>
              <a:rPr kumimoji="1" lang="zh-CN" altLang="en-US" sz="1800" dirty="0">
                <a:latin typeface="Courier" charset="0"/>
              </a:rPr>
              <a:t>一条指令操作多个数据</a:t>
            </a:r>
            <a:endParaRPr kumimoji="1" lang="en-US" altLang="zh-CN" sz="1800" dirty="0">
              <a:latin typeface="Courier" charset="0"/>
            </a:endParaRPr>
          </a:p>
          <a:p>
            <a:endParaRPr kumimoji="1" lang="en-US" altLang="zh-CN" sz="1800" dirty="0">
              <a:latin typeface="Courier" charset="0"/>
            </a:endParaRPr>
          </a:p>
          <a:p>
            <a:r>
              <a:rPr kumimoji="1" lang="en-US" altLang="zh-CN" sz="1800" dirty="0">
                <a:latin typeface="Courier" charset="0"/>
              </a:rPr>
              <a:t>XMM 128</a:t>
            </a:r>
            <a:r>
              <a:rPr kumimoji="1" lang="zh-CN" altLang="en-US" sz="1800" dirty="0">
                <a:latin typeface="Courier" charset="0"/>
              </a:rPr>
              <a:t>位浮点寄存器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也被用于单个浮点数</a:t>
            </a:r>
            <a:endParaRPr kumimoji="1" lang="en-US" altLang="zh-CN" dirty="0">
              <a:latin typeface="Courier" charset="0"/>
            </a:endParaRPr>
          </a:p>
          <a:p>
            <a:pPr lvl="1"/>
            <a:endParaRPr kumimoji="1" lang="en-US" altLang="zh-CN" dirty="0">
              <a:latin typeface="Courier" charset="0"/>
            </a:endParaRPr>
          </a:p>
          <a:p>
            <a:r>
              <a:rPr kumimoji="1" lang="en-US" altLang="zh-CN" sz="1800" dirty="0">
                <a:latin typeface="Courier" charset="0"/>
              </a:rPr>
              <a:t>YMM 256</a:t>
            </a:r>
            <a:r>
              <a:rPr kumimoji="1" lang="zh-CN" altLang="en-US" sz="1800" dirty="0">
                <a:latin typeface="Courier" charset="0"/>
              </a:rPr>
              <a:t>位浮点寄存器</a:t>
            </a:r>
            <a:endParaRPr kumimoji="1" lang="en-US" altLang="zh-CN" sz="1800" dirty="0">
              <a:latin typeface="Courier" charset="0"/>
            </a:endParaRPr>
          </a:p>
          <a:p>
            <a:endParaRPr kumimoji="1" lang="en-US" altLang="zh-CN" sz="1800" dirty="0">
              <a:latin typeface="Courier" charset="0"/>
            </a:endParaRPr>
          </a:p>
          <a:p>
            <a:endParaRPr kumimoji="1" lang="en-US" altLang="zh-CN" sz="18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95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初步“优化”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effectLst/>
                <a:latin typeface="Courier" charset="0"/>
              </a:rPr>
              <a:t>func1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dirty="0">
                <a:effectLst/>
                <a:latin typeface="Courier" charset="0"/>
              </a:rPr>
              <a:t> input, </a:t>
            </a: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effectLst/>
                <a:latin typeface="Courier" charset="0"/>
              </a:rPr>
              <a:t> count)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dirty="0">
                <a:effectLst/>
                <a:latin typeface="Courier" charset="0"/>
              </a:rPr>
              <a:t> fi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0.0f</a:t>
            </a:r>
            <a:r>
              <a:rPr lang="en-US" altLang="zh-CN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dirty="0">
                <a:effectLst/>
                <a:latin typeface="Courier" charset="0"/>
              </a:rPr>
              <a:t>;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dirty="0">
                <a:effectLst/>
                <a:latin typeface="Courier" charset="0"/>
              </a:rPr>
              <a:t> count;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, fi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+=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1.0f</a:t>
            </a:r>
            <a:r>
              <a:rPr lang="en-US" altLang="zh-CN" dirty="0">
                <a:effectLst/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  input[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]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2.0f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dirty="0">
                <a:effectLst/>
                <a:latin typeface="Courier" charset="0"/>
              </a:rPr>
              <a:t> fi;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}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  <a:hlinkClick r:id="rId2"/>
              </a:rPr>
              <a:t>https://godbolt.org/g/bWD6wU</a:t>
            </a:r>
            <a:r>
              <a:rPr lang="en-US" altLang="zh-CN" dirty="0">
                <a:effectLst/>
                <a:latin typeface="Courier" charset="0"/>
              </a:rPr>
              <a:t>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5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008080"/>
                </a:solidFill>
                <a:latin typeface="Courier" charset="0"/>
              </a:rPr>
              <a:t>.LBB0_10: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00"/>
                </a:solidFill>
                <a:latin typeface="Courier" charset="0"/>
              </a:rPr>
              <a:t># %.lr.ph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>
                <a:solidFill>
                  <a:srgbClr val="09885A"/>
                </a:solidFill>
                <a:latin typeface="Courier" charset="0"/>
              </a:rPr>
              <a:t>12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xmm1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>
                <a:solidFill>
                  <a:srgbClr val="09885A"/>
                </a:solidFill>
                <a:latin typeface="Courier" charset="0"/>
              </a:rPr>
              <a:t>8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xmm1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xmm1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>
                <a:solidFill>
                  <a:srgbClr val="4864AA"/>
                </a:solidFill>
                <a:latin typeface="Courier" charset="0"/>
              </a:rPr>
              <a:t>xmm2</a:t>
            </a: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  <a:latin typeface="Courier" charset="0"/>
              </a:rPr>
              <a:t>类型转换被去除了，代码向量化也被去除了！！！</a:t>
            </a:r>
          </a:p>
        </p:txBody>
      </p:sp>
    </p:spTree>
    <p:extLst>
      <p:ext uri="{BB962C8B-B14F-4D97-AF65-F5344CB8AC3E}">
        <p14:creationId xmlns:p14="http://schemas.microsoft.com/office/powerpoint/2010/main" val="381132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再次尝试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800" dirty="0">
                <a:effectLst/>
                <a:latin typeface="Courier" charset="0"/>
              </a:rPr>
              <a:t> count8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count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&gt;&gt;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3</a:t>
            </a:r>
            <a:r>
              <a:rPr lang="en-US" altLang="zh-CN" sz="18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countRem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count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7</a:t>
            </a:r>
            <a:r>
              <a:rPr lang="en-US" altLang="zh-CN" sz="1800" dirty="0">
                <a:effectLst/>
                <a:latin typeface="Courier" charset="0"/>
              </a:rPr>
              <a:t>;</a:t>
            </a:r>
            <a:br>
              <a:rPr lang="en-US" altLang="zh-CN" sz="1800" dirty="0">
                <a:effectLst/>
                <a:latin typeface="Courier" charset="0"/>
              </a:rPr>
            </a:br>
            <a:r>
              <a:rPr lang="en-US" altLang="zh-CN" sz="1800" dirty="0">
                <a:effectLst/>
                <a:latin typeface="Courier" charset="0"/>
              </a:rPr>
              <a:t>__m256 fi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_mm256_setr_ps(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1.0f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2.0f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3.0f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797979"/>
                </a:solidFill>
                <a:latin typeface="Courier" charset="0"/>
              </a:rPr>
              <a:t>                          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4.0f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5.0f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6.0f</a:t>
            </a:r>
            <a:r>
              <a:rPr lang="en-US" altLang="zh-CN" sz="1800" dirty="0">
                <a:effectLst/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7.0f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800" dirty="0">
                <a:effectLst/>
                <a:latin typeface="Courier" charset="0"/>
              </a:rPr>
              <a:t> __m256 eight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_mm256_set1_ps(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8.0f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800" dirty="0">
                <a:effectLst/>
                <a:latin typeface="Courier" charset="0"/>
              </a:rPr>
              <a:t> __m256 two  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_mm256_set1_ps(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2.0f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  <a:br>
              <a:rPr lang="en-US" altLang="zh-CN" sz="1800" dirty="0">
                <a:effectLst/>
                <a:latin typeface="Courier" charset="0"/>
              </a:rPr>
            </a:br>
            <a:endParaRPr lang="en-U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800" dirty="0">
                <a:effectLst/>
                <a:latin typeface="Courier" charset="0"/>
              </a:rPr>
              <a:t>;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800" dirty="0">
                <a:effectLst/>
                <a:latin typeface="Courier" charset="0"/>
              </a:rPr>
              <a:t> count8;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  _mm256_store_ps(input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, _mm256_mul_ps(two, fi));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  fi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_mm256_add_ps(eight, fi);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urier" charset="0"/>
                <a:hlinkClick r:id="rId3"/>
              </a:rPr>
              <a:t>https://godbolt.org/g/xgsv1F</a:t>
            </a:r>
            <a:r>
              <a:rPr kumimoji="1" lang="en-US" altLang="zh-CN" sz="1800" dirty="0">
                <a:latin typeface="Courier" charset="0"/>
              </a:rPr>
              <a:t> </a:t>
            </a:r>
            <a:endParaRPr kumimoji="1" lang="zh-CN" altLang="en-US" sz="18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98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编译器优化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ourier" charset="0"/>
              </a:rPr>
              <a:t>Clang 4.0+ </a:t>
            </a:r>
            <a:r>
              <a:rPr kumimoji="1" lang="zh-CN" altLang="en-US" dirty="0">
                <a:latin typeface="Courier" charset="0"/>
              </a:rPr>
              <a:t>可以产生比较优化的代码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  <a:hlinkClick r:id="rId3"/>
              </a:rPr>
              <a:t>https://godbolt.org/g/DscfgQ</a:t>
            </a:r>
            <a:r>
              <a:rPr kumimoji="1" lang="zh-CN" altLang="en-US" sz="2000" dirty="0">
                <a:latin typeface="Courier" charset="0"/>
              </a:rPr>
              <a:t> 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en-US" altLang="zh-CN" sz="2000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如果所用的编译器没有产生优化代码</a:t>
            </a:r>
            <a:r>
              <a:rPr kumimoji="1" lang="en-US" altLang="zh-CN" dirty="0">
                <a:latin typeface="Courier" charset="0"/>
              </a:rPr>
              <a:t>?</a:t>
            </a:r>
          </a:p>
          <a:p>
            <a:pPr lvl="1"/>
            <a:r>
              <a:rPr kumimoji="1" lang="zh-CN" altLang="en-US" sz="2000" dirty="0">
                <a:latin typeface="Courier" charset="0"/>
              </a:rPr>
              <a:t>应用环境</a:t>
            </a:r>
            <a:endParaRPr kumimoji="1" lang="en-US" altLang="zh-CN" sz="2000" dirty="0">
              <a:latin typeface="Courier" charset="0"/>
            </a:endParaRPr>
          </a:p>
          <a:p>
            <a:pPr lvl="1"/>
            <a:r>
              <a:rPr kumimoji="1" lang="zh-CN" altLang="en-US" sz="2000" dirty="0">
                <a:latin typeface="Courier" charset="0"/>
              </a:rPr>
              <a:t>性能瓶颈</a:t>
            </a:r>
            <a:endParaRPr kumimoji="1" lang="en-US" altLang="zh-CN" sz="2000" dirty="0">
              <a:latin typeface="Courier" charset="0"/>
            </a:endParaRPr>
          </a:p>
          <a:p>
            <a:pPr lvl="1"/>
            <a:endParaRPr kumimoji="1" lang="zh-CN" altLang="en-US" sz="20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23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 </a:t>
            </a:r>
            <a:r>
              <a:rPr lang="en-US" altLang="zh-CN" dirty="0">
                <a:effectLst/>
                <a:latin typeface="Courier" charset="0"/>
              </a:rPr>
              <a:t>array[REAL_BIG_NUM];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= 0;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&lt; REAL_BIG_NUM; ++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)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  array[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] =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;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  <a:endParaRPr lang="en-US" altLang="zh-CN" dirty="0">
              <a:latin typeface="Courier" charset="0"/>
            </a:endParaRPr>
          </a:p>
          <a:p>
            <a:pPr marL="0" indent="0">
              <a:buNone/>
            </a:pP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latin typeface="Courier" charset="0"/>
              </a:rPr>
              <a:t>i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nt</a:t>
            </a:r>
            <a:r>
              <a:rPr lang="mr-IN" altLang="zh-CN" dirty="0">
                <a:effectLst/>
                <a:latin typeface="Courier" charset="0"/>
              </a:rPr>
              <a:t>  </a:t>
            </a:r>
            <a:r>
              <a:rPr lang="en-US" altLang="zh-CN" dirty="0" err="1">
                <a:solidFill>
                  <a:srgbClr val="797979"/>
                </a:solidFill>
                <a:effectLst/>
                <a:latin typeface="Courier" charset="0"/>
              </a:rPr>
              <a:t>i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 = 0;</a:t>
            </a:r>
            <a:r>
              <a:rPr lang="mr-IN" altLang="zh-CN" dirty="0">
                <a:effectLst/>
                <a:latin typeface="Courier" charset="0"/>
              </a:rPr>
              <a:t> 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mr-IN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&lt; REAL_BIG_NUM; ++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)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  array[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] *= 3.1415</a:t>
            </a:r>
            <a:r>
              <a:rPr lang="en-US" altLang="zh-CN" dirty="0">
                <a:latin typeface="Courier" charset="0"/>
              </a:rPr>
              <a:t>926f;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498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 </a:t>
            </a:r>
            <a:r>
              <a:rPr lang="en-US" altLang="zh-CN" dirty="0">
                <a:effectLst/>
                <a:latin typeface="Courier" charset="0"/>
              </a:rPr>
              <a:t>array[REAL_BIG_NUM];</a:t>
            </a:r>
            <a:endParaRPr lang="en-US" altLang="zh-CN" dirty="0">
              <a:latin typeface="Courier" charset="0"/>
            </a:endParaRPr>
          </a:p>
          <a:p>
            <a:pPr marL="0" indent="0">
              <a:buNone/>
            </a:pP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mr-IN" altLang="zh-CN" dirty="0">
                <a:effectLst/>
                <a:latin typeface="Courier" charset="0"/>
              </a:rPr>
              <a:t> i</a:t>
            </a:r>
            <a:r>
              <a:rPr lang="en-US" altLang="zh-CN" dirty="0">
                <a:effectLst/>
                <a:latin typeface="Courier" charset="0"/>
              </a:rPr>
              <a:t> = 0;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&lt; REAL_BIG_NUM; ++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)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  array[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en-US" altLang="zh-CN" dirty="0">
                <a:latin typeface="Courier" charset="0"/>
              </a:rPr>
              <a:t>] = 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en-US" altLang="zh-CN" dirty="0">
                <a:latin typeface="Courier" charset="0"/>
              </a:rPr>
              <a:t> * 3.1415926f;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}</a:t>
            </a:r>
            <a:endParaRPr lang="mr-IN" altLang="zh-CN" dirty="0">
              <a:effectLst/>
              <a:latin typeface="Courier" charset="0"/>
            </a:endParaRP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ourier" charset="0"/>
            </a:endParaRPr>
          </a:p>
          <a:p>
            <a:pPr>
              <a:buFont typeface="Arial" charset="0"/>
              <a:buChar char="•"/>
            </a:pPr>
            <a:r>
              <a:rPr kumimoji="1" lang="zh-CN" altLang="en-US" dirty="0">
                <a:latin typeface="Courier" charset="0"/>
              </a:rPr>
              <a:t>有多个循环连续操作同一块内存数据，合并循环。</a:t>
            </a:r>
            <a:endParaRPr kumimoji="1" lang="en-US" altLang="zh-CN" dirty="0">
              <a:latin typeface="Courier" charset="0"/>
            </a:endParaRPr>
          </a:p>
          <a:p>
            <a:pPr marL="0" indent="0">
              <a:buNone/>
            </a:pPr>
            <a:endParaRPr kumimoji="1" lang="zh-CN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35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API</a:t>
            </a:r>
            <a:r>
              <a:rPr kumimoji="1" lang="zh-CN" altLang="en-US"/>
              <a:t>中的循环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F9192"/>
                </a:solidFill>
                <a:effectLst/>
                <a:latin typeface="Courier" charset="0"/>
              </a:rPr>
              <a:t>//</a:t>
            </a:r>
            <a:r>
              <a:rPr lang="zh-CN" altLang="en-US" dirty="0">
                <a:solidFill>
                  <a:srgbClr val="4F9192"/>
                </a:solidFill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4F9192"/>
                </a:solidFill>
                <a:effectLst/>
                <a:latin typeface="Courier" charset="0"/>
              </a:rPr>
              <a:t>library </a:t>
            </a:r>
            <a:r>
              <a:rPr lang="en-US" altLang="zh-CN" dirty="0">
                <a:solidFill>
                  <a:srgbClr val="4F9192"/>
                </a:solidFill>
                <a:latin typeface="Courier" charset="0"/>
              </a:rPr>
              <a:t>API</a:t>
            </a:r>
            <a:endParaRPr lang="en-US" altLang="zh-CN" dirty="0">
              <a:solidFill>
                <a:srgbClr val="4F9192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effectLst/>
                <a:latin typeface="Courier" charset="0"/>
              </a:rPr>
              <a:t>processArray1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dirty="0">
                <a:effectLst/>
                <a:latin typeface="Courier" charset="0"/>
              </a:rPr>
              <a:t> data, 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effectLst/>
                <a:latin typeface="Courier" charset="0"/>
              </a:rPr>
              <a:t> 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effectLst/>
                <a:latin typeface="Courier" charset="0"/>
              </a:rPr>
              <a:t>processArray2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dirty="0">
                <a:effectLst/>
                <a:latin typeface="Courier" charset="0"/>
              </a:rPr>
              <a:t> data, 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effectLst/>
                <a:latin typeface="Courier" charset="0"/>
              </a:rPr>
              <a:t> 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latin typeface="Courier" charset="0"/>
              </a:rPr>
              <a:t>processArray3</a:t>
            </a:r>
            <a:r>
              <a:rPr lang="en-US" altLang="zh-CN" dirty="0">
                <a:latin typeface="Courier" charset="0"/>
              </a:rPr>
              <a:t>(</a:t>
            </a: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dirty="0">
                <a:latin typeface="Courier" charset="0"/>
              </a:rPr>
              <a:t> data, </a:t>
            </a:r>
            <a:r>
              <a:rPr lang="en-US" altLang="zh-CN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dirty="0">
                <a:latin typeface="Courier" charset="0"/>
              </a:rPr>
              <a:t> count);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658485"/>
                </a:solidFill>
                <a:latin typeface="Courier" charset="0"/>
              </a:rPr>
              <a:t>// </a:t>
            </a:r>
            <a:r>
              <a:rPr lang="mr-IN" altLang="zh-CN" dirty="0">
                <a:solidFill>
                  <a:srgbClr val="658485"/>
                </a:solidFill>
                <a:latin typeface="Courier" charset="0"/>
              </a:rPr>
              <a:t>…</a:t>
            </a:r>
            <a:r>
              <a:rPr lang="zh-CN" altLang="en-US" dirty="0">
                <a:solidFill>
                  <a:srgbClr val="658485"/>
                </a:solidFill>
                <a:latin typeface="Courier" charset="0"/>
              </a:rPr>
              <a:t>更多连续处理单个数据的函数</a:t>
            </a:r>
            <a:endParaRPr lang="en-US" altLang="zh-CN" dirty="0">
              <a:solidFill>
                <a:srgbClr val="658485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zh-CN" i="1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zh-CN" i="1" dirty="0">
              <a:solidFill>
                <a:srgbClr val="4F9192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F9192"/>
                </a:solidFill>
                <a:effectLst/>
                <a:latin typeface="Courier" charset="0"/>
              </a:rPr>
              <a:t>// application code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dirty="0">
                <a:effectLst/>
                <a:latin typeface="Courier" charset="0"/>
              </a:rPr>
              <a:t> array[REAL_BIG_NUM];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processArray1(array, REAL_BIG_NUM);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processArray2(array, REAL_BIG_NUM);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12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/>
              <a:t>data-striping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433FF"/>
                </a:solidFill>
                <a:effectLst/>
                <a:latin typeface="Courier" charset="0"/>
              </a:rPr>
              <a:t>processArray1</a:t>
            </a:r>
            <a:r>
              <a:rPr lang="en-US" altLang="zh-CN" sz="1600" dirty="0">
                <a:effectLst/>
                <a:latin typeface="Courier" charset="0"/>
              </a:rPr>
              <a:t>(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data, 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effectLst/>
                <a:latin typeface="Courier" charset="0"/>
              </a:rPr>
              <a:t> count);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433FF"/>
                </a:solidFill>
                <a:effectLst/>
                <a:latin typeface="Courier" charset="0"/>
              </a:rPr>
              <a:t>processArray2</a:t>
            </a:r>
            <a:r>
              <a:rPr lang="en-US" altLang="zh-CN" sz="1600" dirty="0">
                <a:effectLst/>
                <a:latin typeface="Courier" charset="0"/>
              </a:rPr>
              <a:t>(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data, 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effectLst/>
                <a:latin typeface="Courier" charset="0"/>
              </a:rPr>
              <a:t> count);</a:t>
            </a:r>
          </a:p>
          <a:p>
            <a:pPr marL="0" indent="0">
              <a:buNone/>
            </a:pPr>
            <a:endParaRPr lang="en-US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effectLst/>
                <a:latin typeface="Courier" charset="0"/>
              </a:rPr>
              <a:t> array[REAL_BIG_NUM];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end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array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600" dirty="0">
                <a:effectLst/>
                <a:latin typeface="Courier" charset="0"/>
              </a:rPr>
              <a:t> BIG_NUM;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size_t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block_size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32768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/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b="1" dirty="0" err="1">
                <a:solidFill>
                  <a:srgbClr val="008F00"/>
                </a:solidFill>
                <a:effectLst/>
                <a:latin typeface="Courier" charset="0"/>
              </a:rPr>
              <a:t>sizeof</a:t>
            </a:r>
            <a:r>
              <a:rPr lang="en-US" altLang="zh-CN" sz="1600" dirty="0">
                <a:effectLst/>
                <a:latin typeface="Courier" charset="0"/>
              </a:rPr>
              <a:t>(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endParaRPr lang="en-US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600" dirty="0">
                <a:effectLst/>
                <a:latin typeface="Courier" charset="0"/>
              </a:rPr>
              <a:t>(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i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600" dirty="0">
                <a:effectLst/>
                <a:latin typeface="Courier" charset="0"/>
              </a:rPr>
              <a:t>; </a:t>
            </a:r>
            <a:r>
              <a:rPr lang="en-US" altLang="zh-CN" sz="1600" dirty="0" err="1">
                <a:effectLst/>
                <a:latin typeface="Courier" charset="0"/>
              </a:rPr>
              <a:t>i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600" dirty="0">
                <a:effectLst/>
                <a:latin typeface="Courier" charset="0"/>
              </a:rPr>
              <a:t> REAL_BIG_NUM; </a:t>
            </a:r>
            <a:r>
              <a:rPr lang="en-US" altLang="zh-CN" sz="1600" dirty="0" err="1">
                <a:effectLst/>
                <a:latin typeface="Courier" charset="0"/>
              </a:rPr>
              <a:t>i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+=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block_size</a:t>
            </a:r>
            <a:r>
              <a:rPr lang="en-US" altLang="zh-CN" sz="1600" dirty="0">
                <a:effectLst/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 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begin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array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i</a:t>
            </a:r>
            <a:r>
              <a:rPr lang="en-US" altLang="zh-CN" sz="16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 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600" dirty="0">
                <a:effectLst/>
                <a:latin typeface="Courier" charset="0"/>
              </a:rPr>
              <a:t> e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std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en-US" altLang="zh-CN" sz="1600" dirty="0">
                <a:effectLst/>
                <a:latin typeface="Courier" charset="0"/>
              </a:rPr>
              <a:t>min(end, begin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block_size</a:t>
            </a:r>
            <a:r>
              <a:rPr lang="en-US" altLang="zh-CN" sz="16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 </a:t>
            </a: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size_t</a:t>
            </a:r>
            <a:r>
              <a:rPr lang="en-US" altLang="zh-CN" sz="1600" dirty="0">
                <a:effectLst/>
                <a:latin typeface="Courier" charset="0"/>
              </a:rPr>
              <a:t> count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600" dirty="0">
                <a:effectLst/>
                <a:latin typeface="Courier" charset="0"/>
              </a:rPr>
              <a:t> e 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-</a:t>
            </a:r>
            <a:r>
              <a:rPr lang="en-US" altLang="zh-CN" sz="1600" dirty="0">
                <a:effectLst/>
                <a:latin typeface="Courier" charset="0"/>
              </a:rPr>
              <a:t> begin;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 processArray1(begin, count);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  processArray2(begin, count);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68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期望代码模式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I = 0;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&lt; REAL_BIG_NUM;++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)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  float</a:t>
            </a: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f = </a:t>
            </a:r>
            <a:r>
              <a:rPr lang="en-US" altLang="zh-CN" dirty="0" err="1">
                <a:effectLst/>
                <a:latin typeface="Courier" charset="0"/>
              </a:rPr>
              <a:t>getValue</a:t>
            </a:r>
            <a:r>
              <a:rPr lang="en-US" altLang="zh-CN" dirty="0">
                <a:effectLst/>
                <a:latin typeface="Courier" charset="0"/>
              </a:rPr>
              <a:t>();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F9192"/>
                </a:solidFill>
                <a:effectLst/>
                <a:latin typeface="PingFang SC" charset="-122"/>
              </a:rPr>
              <a:t>    </a:t>
            </a:r>
            <a:r>
              <a:rPr lang="en-US" altLang="zh-CN" dirty="0">
                <a:solidFill>
                  <a:srgbClr val="658485"/>
                </a:solidFill>
                <a:effectLst/>
                <a:latin typeface="PingFang SC" charset="-122"/>
              </a:rPr>
              <a:t>// </a:t>
            </a:r>
            <a:r>
              <a:rPr lang="zh-CN" altLang="mr-IN" dirty="0">
                <a:solidFill>
                  <a:srgbClr val="658485"/>
                </a:solidFill>
                <a:latin typeface="PingFang SC" charset="-122"/>
              </a:rPr>
              <a:t>尽可能</a:t>
            </a:r>
            <a:r>
              <a:rPr lang="zh-CN" altLang="mr-IN" dirty="0">
                <a:solidFill>
                  <a:srgbClr val="658485"/>
                </a:solidFill>
                <a:effectLst/>
                <a:latin typeface="PingFang SC" charset="-122"/>
              </a:rPr>
              <a:t>地多做</a:t>
            </a:r>
            <a:r>
              <a:rPr lang="en-US" altLang="zh-CN" dirty="0">
                <a:solidFill>
                  <a:srgbClr val="658485"/>
                </a:solidFill>
                <a:effectLst/>
                <a:latin typeface="PingFang SC" charset="-122"/>
              </a:rPr>
              <a:t>f</a:t>
            </a:r>
            <a:r>
              <a:rPr lang="zh-CN" altLang="mr-IN" dirty="0">
                <a:solidFill>
                  <a:srgbClr val="658485"/>
                </a:solidFill>
                <a:effectLst/>
                <a:latin typeface="PingFang SC" charset="-122"/>
              </a:rPr>
              <a:t>相关的</a:t>
            </a:r>
            <a:r>
              <a:rPr lang="zh-CN" altLang="en-US" dirty="0">
                <a:solidFill>
                  <a:srgbClr val="658485"/>
                </a:solidFill>
                <a:effectLst/>
                <a:latin typeface="PingFang SC" charset="-122"/>
              </a:rPr>
              <a:t>计算</a:t>
            </a:r>
            <a:endParaRPr lang="en-US" altLang="zh-CN" dirty="0">
              <a:solidFill>
                <a:srgbClr val="658485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F9192"/>
                </a:solidFill>
                <a:effectLst/>
                <a:latin typeface="Courier" charset="0"/>
              </a:rPr>
              <a:t>  </a:t>
            </a:r>
            <a:r>
              <a:rPr lang="en-US" altLang="zh-CN" dirty="0" err="1">
                <a:effectLst/>
                <a:latin typeface="Courier" charset="0"/>
              </a:rPr>
              <a:t>setValue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effectLst/>
                <a:latin typeface="Courier" charset="0"/>
              </a:rPr>
              <a:t>i, f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}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数据压缩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300" b="1" dirty="0">
                <a:solidFill>
                  <a:srgbClr val="008F00"/>
                </a:solidFill>
                <a:effectLst/>
                <a:latin typeface="Courier" charset="0"/>
              </a:rPr>
              <a:t>struct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Vec3</a:t>
            </a:r>
            <a:endParaRPr lang="en-US" altLang="zh-CN" sz="1300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    </a:t>
            </a:r>
            <a:r>
              <a:rPr lang="en-US" altLang="zh-CN" sz="13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300" dirty="0">
                <a:effectLst/>
                <a:latin typeface="Courier" charset="0"/>
              </a:rPr>
              <a:t> x, y, z;</a:t>
            </a: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};</a:t>
            </a: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Vec3 </a:t>
            </a:r>
            <a:r>
              <a:rPr lang="en-US" altLang="zh-CN" sz="1300" dirty="0" err="1">
                <a:effectLst/>
                <a:latin typeface="Courier" charset="0"/>
              </a:rPr>
              <a:t>translation_values</a:t>
            </a:r>
            <a:r>
              <a:rPr lang="en-US" altLang="zh-CN" sz="1300" dirty="0">
                <a:effectLst/>
                <a:latin typeface="Courier" charset="0"/>
              </a:rPr>
              <a:t>[NUM_KEYS];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300" dirty="0">
                <a:effectLst/>
                <a:latin typeface="Courier" charset="0"/>
              </a:rPr>
              <a:t>(</a:t>
            </a:r>
            <a:r>
              <a:rPr lang="en-US" altLang="zh-CN" sz="13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300" dirty="0">
                <a:effectLst/>
                <a:latin typeface="Courier" charset="0"/>
              </a:rPr>
              <a:t> </a:t>
            </a:r>
            <a:r>
              <a:rPr lang="en-US" altLang="zh-CN" sz="1300" dirty="0" err="1">
                <a:effectLst/>
                <a:latin typeface="Courier" charset="0"/>
              </a:rPr>
              <a:t>i</a:t>
            </a:r>
            <a:r>
              <a:rPr lang="en-US" altLang="zh-CN" sz="1300" dirty="0">
                <a:effectLst/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300" dirty="0">
                <a:effectLst/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300" dirty="0">
                <a:effectLst/>
                <a:latin typeface="Courier" charset="0"/>
              </a:rPr>
              <a:t>; </a:t>
            </a:r>
            <a:r>
              <a:rPr lang="en-US" altLang="zh-CN" sz="1300" dirty="0" err="1">
                <a:effectLst/>
                <a:latin typeface="Courier" charset="0"/>
              </a:rPr>
              <a:t>i</a:t>
            </a:r>
            <a:r>
              <a:rPr lang="en-US" altLang="zh-CN" sz="1300" dirty="0">
                <a:effectLst/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300" dirty="0">
                <a:effectLst/>
                <a:latin typeface="Courier" charset="0"/>
              </a:rPr>
              <a:t> NUM_KEYS;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en-US" altLang="zh-CN" sz="1300" dirty="0" err="1">
                <a:effectLst/>
                <a:latin typeface="Courier" charset="0"/>
              </a:rPr>
              <a:t>i</a:t>
            </a:r>
            <a:r>
              <a:rPr lang="en-US" altLang="zh-CN" sz="1300" dirty="0">
                <a:effectLst/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  Vec3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300" dirty="0">
                <a:effectLst/>
                <a:latin typeface="Courier" charset="0"/>
              </a:rPr>
              <a:t> key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300" dirty="0">
                <a:effectLst/>
                <a:latin typeface="Courier" charset="0"/>
              </a:rPr>
              <a:t> </a:t>
            </a:r>
            <a:r>
              <a:rPr lang="en-US" altLang="zh-CN" sz="1300" dirty="0" err="1">
                <a:effectLst/>
                <a:latin typeface="Courier" charset="0"/>
              </a:rPr>
              <a:t>translation_values</a:t>
            </a:r>
            <a:r>
              <a:rPr lang="en-US" altLang="zh-CN" sz="1300" dirty="0">
                <a:effectLst/>
                <a:latin typeface="Courier" charset="0"/>
              </a:rPr>
              <a:t>[</a:t>
            </a:r>
            <a:r>
              <a:rPr lang="en-US" altLang="zh-CN" sz="1300" dirty="0" err="1">
                <a:effectLst/>
                <a:latin typeface="Courier" charset="0"/>
              </a:rPr>
              <a:t>i</a:t>
            </a:r>
            <a:r>
              <a:rPr lang="en-US" altLang="zh-CN" sz="13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altLang="zh-CN" sz="1300" i="1" dirty="0">
                <a:solidFill>
                  <a:srgbClr val="4F9192"/>
                </a:solidFill>
                <a:effectLst/>
                <a:latin typeface="Courier" charset="0"/>
              </a:rPr>
              <a:t>// 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更多</a:t>
            </a:r>
            <a:r>
              <a:rPr lang="en-US" altLang="zh-CN" sz="1300" dirty="0">
                <a:solidFill>
                  <a:srgbClr val="4F9192"/>
                </a:solidFill>
                <a:latin typeface="Courier" charset="0"/>
              </a:rPr>
              <a:t>key</a:t>
            </a:r>
            <a:r>
              <a:rPr lang="zh-CN" altLang="en-US" sz="1300" dirty="0">
                <a:solidFill>
                  <a:srgbClr val="4F9192"/>
                </a:solidFill>
                <a:latin typeface="Courier" charset="0"/>
              </a:rPr>
              <a:t>计算代码</a:t>
            </a:r>
            <a:endParaRPr lang="en-US" altLang="zh-CN" sz="1300" dirty="0">
              <a:solidFill>
                <a:srgbClr val="4F9192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3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008F00"/>
                </a:solidFill>
                <a:effectLst/>
                <a:latin typeface="Courier" charset="0"/>
              </a:rPr>
              <a:t>struct</a:t>
            </a:r>
            <a:r>
              <a:rPr lang="en-US" altLang="zh-CN" sz="1300" dirty="0">
                <a:effectLst/>
                <a:latin typeface="Courier" charset="0"/>
              </a:rPr>
              <a:t> Vec3Compressed</a:t>
            </a: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altLang="zh-CN" sz="1300" dirty="0">
                <a:solidFill>
                  <a:srgbClr val="C01E51"/>
                </a:solidFill>
                <a:effectLst/>
                <a:latin typeface="Courier" charset="0"/>
              </a:rPr>
              <a:t>uint32_t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x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: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11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;</a:t>
            </a:r>
            <a:endParaRPr lang="en-US" altLang="zh-CN" sz="1300" dirty="0">
              <a:solidFill>
                <a:srgbClr val="C01E51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altLang="zh-CN" sz="1300" dirty="0">
                <a:solidFill>
                  <a:srgbClr val="C01E51"/>
                </a:solidFill>
                <a:effectLst/>
                <a:latin typeface="Courier" charset="0"/>
              </a:rPr>
              <a:t>uint32_t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y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: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10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;</a:t>
            </a:r>
            <a:endParaRPr lang="en-US" altLang="zh-CN" sz="1300" dirty="0">
              <a:solidFill>
                <a:srgbClr val="C01E51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altLang="zh-CN" sz="1300" dirty="0">
                <a:solidFill>
                  <a:srgbClr val="C01E51"/>
                </a:solidFill>
                <a:effectLst/>
                <a:latin typeface="Courier" charset="0"/>
              </a:rPr>
              <a:t>uint32_t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z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: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altLang="zh-CN" sz="1300" dirty="0">
                <a:solidFill>
                  <a:srgbClr val="797979"/>
                </a:solidFill>
                <a:effectLst/>
                <a:latin typeface="Courier" charset="0"/>
              </a:rPr>
              <a:t>11</a:t>
            </a:r>
            <a:r>
              <a:rPr lang="en-US" altLang="zh-CN" sz="1300" dirty="0">
                <a:solidFill>
                  <a:srgbClr val="000000"/>
                </a:solidFill>
                <a:effectLst/>
                <a:latin typeface="Courier" charset="0"/>
              </a:rPr>
              <a:t>;</a:t>
            </a:r>
            <a:endParaRPr lang="en-US" altLang="zh-CN" sz="1300" dirty="0">
              <a:solidFill>
                <a:srgbClr val="C01E51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300" dirty="0">
                <a:effectLst/>
                <a:latin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326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sz="18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de-DE" altLang="zh-CN" sz="1800" dirty="0">
                <a:solidFill>
                  <a:srgbClr val="000000"/>
                </a:solidFill>
                <a:latin typeface="Courier" charset="0"/>
              </a:rPr>
              <a:t> Foo</a:t>
            </a:r>
            <a:endParaRPr lang="de-DE" altLang="zh-CN" sz="18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};</a:t>
            </a:r>
          </a:p>
          <a:p>
            <a:pPr marL="0" indent="0">
              <a:buNone/>
            </a:pPr>
            <a:endParaRPr lang="de-DE" altLang="zh-CN" sz="1800" dirty="0">
              <a:solidFill>
                <a:srgbClr val="C01E5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</a:t>
            </a:r>
            <a:r>
              <a:rPr lang="de-DE" altLang="zh-CN" sz="1800" dirty="0">
                <a:latin typeface="Courier" charset="0"/>
              </a:rPr>
              <a:t> 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800" dirty="0">
                <a:latin typeface="Courier" charset="0"/>
              </a:rPr>
              <a:t>;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[i]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0800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计算</a:t>
            </a:r>
            <a:r>
              <a:rPr kumimoji="1" lang="en-US" altLang="zh-CN" dirty="0"/>
              <a:t>Bounding Box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Vec3 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433FF"/>
                </a:solidFill>
                <a:effectLst/>
                <a:latin typeface="Courier" charset="0"/>
              </a:rPr>
              <a:t>min</a:t>
            </a:r>
            <a:r>
              <a:rPr lang="en-US" altLang="zh-CN" sz="1600" dirty="0">
                <a:effectLst/>
                <a:latin typeface="Courier" charset="0"/>
              </a:rPr>
              <a:t>(FLT_MAX, FLT_MAX, FLT_MAX);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Vec3 </a:t>
            </a:r>
            <a:r>
              <a:rPr lang="mr-IN" altLang="zh-CN" sz="1600" dirty="0">
                <a:latin typeface="Courier" charset="0"/>
              </a:rPr>
              <a:t> </a:t>
            </a:r>
            <a:r>
              <a:rPr lang="en-US" altLang="zh-CN" sz="1600" dirty="0">
                <a:solidFill>
                  <a:srgbClr val="0433FF"/>
                </a:solidFill>
                <a:latin typeface="Courier" charset="0"/>
              </a:rPr>
              <a:t>max</a:t>
            </a:r>
            <a:r>
              <a:rPr lang="en-US" altLang="zh-CN" sz="1600" dirty="0">
                <a:latin typeface="Courier" charset="0"/>
              </a:rPr>
              <a:t>(-FLT_MAX, -FLT_MAX, -FLT_MAX);</a:t>
            </a:r>
          </a:p>
          <a:p>
            <a:pPr marL="0" indent="0">
              <a:buNone/>
            </a:pP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600" dirty="0">
                <a:latin typeface="Courier" charset="0"/>
              </a:rPr>
              <a:t>(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 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latin typeface="Courier" charset="0"/>
              </a:rPr>
              <a:t>= 0; 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 &lt; NUM_KEYS; ++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)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endParaRPr lang="en-US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  </a:t>
            </a:r>
            <a:r>
              <a:rPr lang="en-US" altLang="zh-CN" sz="1600" dirty="0" err="1">
                <a:effectLst/>
                <a:latin typeface="Courier" charset="0"/>
              </a:rPr>
              <a:t>min.x</a:t>
            </a:r>
            <a:r>
              <a:rPr lang="en-US" altLang="zh-CN" sz="1600" dirty="0">
                <a:effectLst/>
                <a:latin typeface="Courier" charset="0"/>
              </a:rPr>
              <a:t> = </a:t>
            </a:r>
            <a:r>
              <a:rPr lang="en-US" altLang="zh-CN" sz="1600" dirty="0">
                <a:latin typeface="Courier" charset="0"/>
              </a:rPr>
              <a:t>std::min(</a:t>
            </a:r>
            <a:r>
              <a:rPr lang="en-US" altLang="zh-CN" sz="1600" dirty="0" err="1">
                <a:latin typeface="Courier" charset="0"/>
              </a:rPr>
              <a:t>min.x</a:t>
            </a:r>
            <a:r>
              <a:rPr lang="en-US" altLang="zh-CN" sz="1600" dirty="0">
                <a:latin typeface="Courier" charset="0"/>
              </a:rPr>
              <a:t>, translation_values[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].x);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</a:t>
            </a:r>
            <a:r>
              <a:rPr lang="en-US" altLang="zh-CN" sz="1600" dirty="0" err="1">
                <a:latin typeface="Courier" charset="0"/>
              </a:rPr>
              <a:t>min.y</a:t>
            </a:r>
            <a:r>
              <a:rPr lang="en-US" altLang="zh-CN" sz="1600" dirty="0">
                <a:latin typeface="Courier" charset="0"/>
              </a:rPr>
              <a:t> = std::min(</a:t>
            </a:r>
            <a:r>
              <a:rPr lang="en-US" altLang="zh-CN" sz="1600" dirty="0" err="1">
                <a:latin typeface="Courier" charset="0"/>
              </a:rPr>
              <a:t>min.y</a:t>
            </a:r>
            <a:r>
              <a:rPr lang="en-US" altLang="zh-CN" sz="1600" dirty="0">
                <a:latin typeface="Courier" charset="0"/>
              </a:rPr>
              <a:t>, translation_values[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].y);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</a:t>
            </a:r>
            <a:r>
              <a:rPr lang="en-US" altLang="zh-CN" sz="1600" dirty="0" err="1">
                <a:latin typeface="Courier" charset="0"/>
              </a:rPr>
              <a:t>min.z</a:t>
            </a:r>
            <a:r>
              <a:rPr lang="en-US" altLang="zh-CN" sz="1600" dirty="0">
                <a:latin typeface="Courier" charset="0"/>
              </a:rPr>
              <a:t> = std::min(</a:t>
            </a:r>
            <a:r>
              <a:rPr lang="en-US" altLang="zh-CN" sz="1600" dirty="0" err="1">
                <a:latin typeface="Courier" charset="0"/>
              </a:rPr>
              <a:t>min.z</a:t>
            </a:r>
            <a:r>
              <a:rPr lang="en-US" altLang="zh-CN" sz="1600" dirty="0">
                <a:latin typeface="Courier" charset="0"/>
              </a:rPr>
              <a:t>, translation_values[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].z);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</a:t>
            </a:r>
            <a:r>
              <a:rPr lang="en-US" altLang="zh-CN" sz="1600" dirty="0" err="1">
                <a:latin typeface="Courier" charset="0"/>
              </a:rPr>
              <a:t>max.x</a:t>
            </a:r>
            <a:r>
              <a:rPr lang="en-US" altLang="zh-CN" sz="1600" dirty="0">
                <a:latin typeface="Courier" charset="0"/>
              </a:rPr>
              <a:t> = std::max(</a:t>
            </a:r>
            <a:r>
              <a:rPr lang="en-US" altLang="zh-CN" sz="1600" dirty="0" err="1">
                <a:latin typeface="Courier" charset="0"/>
              </a:rPr>
              <a:t>max.x</a:t>
            </a:r>
            <a:r>
              <a:rPr lang="en-US" altLang="zh-CN" sz="1600" dirty="0">
                <a:latin typeface="Courier" charset="0"/>
              </a:rPr>
              <a:t>, translation_values[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].x);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</a:t>
            </a:r>
            <a:r>
              <a:rPr lang="en-US" altLang="zh-CN" sz="1600" dirty="0" err="1">
                <a:latin typeface="Courier" charset="0"/>
              </a:rPr>
              <a:t>max.y</a:t>
            </a:r>
            <a:r>
              <a:rPr lang="en-US" altLang="zh-CN" sz="1600" dirty="0">
                <a:latin typeface="Courier" charset="0"/>
              </a:rPr>
              <a:t> = std::max(</a:t>
            </a:r>
            <a:r>
              <a:rPr lang="en-US" altLang="zh-CN" sz="1600" dirty="0" err="1">
                <a:latin typeface="Courier" charset="0"/>
              </a:rPr>
              <a:t>max.y</a:t>
            </a:r>
            <a:r>
              <a:rPr lang="en-US" altLang="zh-CN" sz="1600" dirty="0">
                <a:latin typeface="Courier" charset="0"/>
              </a:rPr>
              <a:t>, translation_values[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].y);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</a:t>
            </a:r>
            <a:r>
              <a:rPr lang="en-US" altLang="zh-CN" sz="1600" dirty="0" err="1">
                <a:latin typeface="Courier" charset="0"/>
              </a:rPr>
              <a:t>max.z</a:t>
            </a:r>
            <a:r>
              <a:rPr lang="en-US" altLang="zh-CN" sz="1600" dirty="0">
                <a:latin typeface="Courier" charset="0"/>
              </a:rPr>
              <a:t> = std::max(</a:t>
            </a:r>
            <a:r>
              <a:rPr lang="en-US" altLang="zh-CN" sz="1600" dirty="0" err="1">
                <a:latin typeface="Courier" charset="0"/>
              </a:rPr>
              <a:t>max.z</a:t>
            </a:r>
            <a:r>
              <a:rPr lang="en-US" altLang="zh-CN" sz="1600" dirty="0">
                <a:latin typeface="Courier" charset="0"/>
              </a:rPr>
              <a:t>, translation_values[</a:t>
            </a:r>
            <a:r>
              <a:rPr lang="en-US" altLang="zh-CN" sz="1600" dirty="0" err="1">
                <a:latin typeface="Courier" charset="0"/>
              </a:rPr>
              <a:t>i</a:t>
            </a:r>
            <a:r>
              <a:rPr lang="en-US" altLang="zh-CN" sz="1600" dirty="0">
                <a:latin typeface="Courier" charset="0"/>
              </a:rPr>
              <a:t>].z);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Ve</a:t>
            </a:r>
            <a:r>
              <a:rPr lang="en-US" altLang="zh-CN" sz="1600" dirty="0">
                <a:latin typeface="Courier" charset="0"/>
              </a:rPr>
              <a:t>c3Compressed  </a:t>
            </a:r>
            <a:r>
              <a:rPr lang="en-US" altLang="zh-CN" sz="1600" dirty="0" err="1">
                <a:latin typeface="Courier" charset="0"/>
              </a:rPr>
              <a:t>translation_values_compressed</a:t>
            </a:r>
            <a:r>
              <a:rPr lang="en-US" altLang="zh-CN" sz="1600" dirty="0">
                <a:latin typeface="Courier" charset="0"/>
              </a:rPr>
              <a:t>[NUM_KEYS];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Vec3 extents = max – min;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8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数据预处理</a:t>
            </a:r>
            <a:r>
              <a:rPr kumimoji="1" lang="en-US" altLang="zh-CN"/>
              <a:t>/</a:t>
            </a:r>
            <a:r>
              <a:rPr kumimoji="1" lang="zh-CN" altLang="en-US"/>
              <a:t>解压缩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f</a:t>
            </a: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or </a:t>
            </a:r>
            <a:r>
              <a:rPr lang="en-US" altLang="zh-CN" sz="1400" dirty="0">
                <a:effectLst/>
                <a:latin typeface="Courier" charset="0"/>
              </a:rPr>
              <a:t>(</a:t>
            </a:r>
            <a:r>
              <a:rPr lang="en-US" altLang="zh-CN" sz="14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400" dirty="0">
                <a:effectLst/>
                <a:latin typeface="Courier" charset="0"/>
              </a:rPr>
              <a:t>; 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400" dirty="0">
                <a:effectLst/>
                <a:latin typeface="Courier" charset="0"/>
              </a:rPr>
              <a:t> NUM_KEYS;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  Vec3 t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translation_values</a:t>
            </a:r>
            <a:r>
              <a:rPr lang="en-US" altLang="zh-CN" sz="1400" dirty="0">
                <a:effectLst/>
                <a:latin typeface="Courier" charset="0"/>
              </a:rPr>
              <a:t>[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  t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-=</a:t>
            </a:r>
            <a:r>
              <a:rPr lang="en-US" altLang="zh-CN" sz="1400" dirty="0">
                <a:effectLst/>
                <a:latin typeface="Courier" charset="0"/>
              </a:rPr>
              <a:t> min; </a:t>
            </a:r>
            <a:r>
              <a:rPr lang="en-US" altLang="zh-CN" sz="1400" dirty="0" err="1">
                <a:effectLst/>
                <a:latin typeface="Courier" charset="0"/>
              </a:rPr>
              <a:t>t.x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/=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extents.x</a:t>
            </a:r>
            <a:r>
              <a:rPr lang="en-US" altLang="zh-CN" sz="1400" dirty="0">
                <a:effectLst/>
                <a:latin typeface="Courier" charset="0"/>
              </a:rPr>
              <a:t>; </a:t>
            </a:r>
            <a:r>
              <a:rPr lang="en-US" altLang="zh-CN" sz="1400" dirty="0" err="1">
                <a:effectLst/>
                <a:latin typeface="Courier" charset="0"/>
              </a:rPr>
              <a:t>t.y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/=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extents.y</a:t>
            </a:r>
            <a:r>
              <a:rPr lang="en-US" altLang="zh-CN" sz="1400" dirty="0">
                <a:effectLst/>
                <a:latin typeface="Courier" charset="0"/>
              </a:rPr>
              <a:t>; </a:t>
            </a:r>
            <a:r>
              <a:rPr lang="en-US" altLang="zh-CN" sz="1400" dirty="0" err="1">
                <a:effectLst/>
                <a:latin typeface="Courier" charset="0"/>
              </a:rPr>
              <a:t>t.z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/=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extents.z</a:t>
            </a:r>
            <a:r>
              <a:rPr lang="en-US" altLang="zh-CN" sz="14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  </a:t>
            </a:r>
            <a:r>
              <a:rPr lang="en-US" altLang="zh-CN" sz="1400" dirty="0" err="1">
                <a:effectLst/>
                <a:latin typeface="Courier" charset="0"/>
              </a:rPr>
              <a:t>translation_values_compressed</a:t>
            </a:r>
            <a:r>
              <a:rPr lang="en-US" altLang="zh-CN" sz="1400" dirty="0">
                <a:effectLst/>
                <a:latin typeface="Courier" charset="0"/>
              </a:rPr>
              <a:t>[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].x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t.x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2047.0f</a:t>
            </a:r>
            <a:r>
              <a:rPr lang="en-US" altLang="zh-CN" sz="1400" dirty="0">
                <a:effectLst/>
                <a:latin typeface="Courier" charset="0"/>
              </a:rPr>
              <a:t>; 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  </a:t>
            </a:r>
            <a:r>
              <a:rPr lang="en-US" altLang="zh-CN" sz="1400" dirty="0" err="1">
                <a:effectLst/>
                <a:latin typeface="Courier" charset="0"/>
              </a:rPr>
              <a:t>translation_values_compressed</a:t>
            </a:r>
            <a:r>
              <a:rPr lang="en-US" altLang="zh-CN" sz="1400" dirty="0">
                <a:effectLst/>
                <a:latin typeface="Courier" charset="0"/>
              </a:rPr>
              <a:t>[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].y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t.y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1023.0f</a:t>
            </a:r>
            <a:r>
              <a:rPr lang="en-US" altLang="zh-CN" sz="1400" dirty="0">
                <a:effectLst/>
                <a:latin typeface="Courier" charset="0"/>
              </a:rPr>
              <a:t>; 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  </a:t>
            </a:r>
            <a:r>
              <a:rPr lang="en-US" altLang="zh-CN" sz="1400" dirty="0" err="1">
                <a:effectLst/>
                <a:latin typeface="Courier" charset="0"/>
              </a:rPr>
              <a:t>translation_values_compressed</a:t>
            </a:r>
            <a:r>
              <a:rPr lang="en-US" altLang="zh-CN" sz="1400" dirty="0">
                <a:effectLst/>
                <a:latin typeface="Courier" charset="0"/>
              </a:rPr>
              <a:t>[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].z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t.z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2047.0f</a:t>
            </a:r>
            <a:r>
              <a:rPr lang="en-US" altLang="zh-CN" sz="1400" dirty="0">
                <a:effectLst/>
                <a:latin typeface="Courier" charset="0"/>
              </a:rPr>
              <a:t>; 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 err="1">
                <a:effectLst/>
                <a:latin typeface="Courier" charset="0"/>
              </a:rPr>
              <a:t>extents.x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/=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2047.0f</a:t>
            </a:r>
            <a:r>
              <a:rPr lang="en-US" altLang="zh-CN" sz="1400" dirty="0">
                <a:effectLst/>
                <a:latin typeface="Courier" charset="0"/>
              </a:rPr>
              <a:t>; </a:t>
            </a:r>
            <a:r>
              <a:rPr lang="en-US" altLang="zh-CN" sz="1400" dirty="0" err="1">
                <a:effectLst/>
                <a:latin typeface="Courier" charset="0"/>
              </a:rPr>
              <a:t>extents.y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/=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1023.0f</a:t>
            </a:r>
            <a:r>
              <a:rPr lang="en-US" altLang="zh-CN" sz="1400" dirty="0">
                <a:effectLst/>
                <a:latin typeface="Courier" charset="0"/>
              </a:rPr>
              <a:t>; </a:t>
            </a:r>
            <a:r>
              <a:rPr lang="en-US" altLang="zh-CN" sz="1400" dirty="0" err="1">
                <a:effectLst/>
                <a:latin typeface="Courier" charset="0"/>
              </a:rPr>
              <a:t>extents.z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/=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2047.0f</a:t>
            </a:r>
            <a:r>
              <a:rPr lang="en-US" altLang="zh-CN" sz="14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endParaRPr lang="en-US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inline</a:t>
            </a:r>
            <a:r>
              <a:rPr lang="en-US" altLang="zh-CN" sz="1400" dirty="0">
                <a:effectLst/>
                <a:latin typeface="Courier" charset="0"/>
              </a:rPr>
              <a:t> Vec3 </a:t>
            </a:r>
            <a:r>
              <a:rPr lang="en-US" altLang="zh-CN" sz="1400" dirty="0" err="1">
                <a:solidFill>
                  <a:srgbClr val="0433FF"/>
                </a:solidFill>
                <a:effectLst/>
                <a:latin typeface="Courier" charset="0"/>
              </a:rPr>
              <a:t>uncompress</a:t>
            </a:r>
            <a:r>
              <a:rPr lang="en-US" altLang="zh-CN" sz="1400" dirty="0">
                <a:effectLst/>
                <a:latin typeface="Courier" charset="0"/>
              </a:rPr>
              <a:t>(</a:t>
            </a: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400" dirty="0">
                <a:effectLst/>
                <a:latin typeface="Courier" charset="0"/>
              </a:rPr>
              <a:t> Vec3Compressed v, Vec3 min, Vec3 extents)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  Vec3 r;</a:t>
            </a:r>
            <a:r>
              <a:rPr lang="zh-CN" altLang="en-US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r.x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v.x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extents.x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min.x</a:t>
            </a:r>
            <a:r>
              <a:rPr lang="en-US" altLang="zh-CN" sz="1400" dirty="0">
                <a:effectLst/>
                <a:latin typeface="Courier" charset="0"/>
              </a:rPr>
              <a:t>;</a:t>
            </a:r>
            <a:r>
              <a:rPr lang="zh-CN" altLang="en-US" sz="1400" dirty="0">
                <a:effectLst/>
                <a:latin typeface="Courier" charset="0"/>
              </a:rPr>
              <a:t> </a:t>
            </a:r>
            <a:endParaRPr lang="en-US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Courier" charset="0"/>
              </a:rPr>
              <a:t>  </a:t>
            </a:r>
            <a:r>
              <a:rPr lang="en-US" altLang="zh-CN" sz="1400" dirty="0" err="1">
                <a:effectLst/>
                <a:latin typeface="Courier" charset="0"/>
              </a:rPr>
              <a:t>r.y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v.y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extents.y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min.y</a:t>
            </a:r>
            <a:r>
              <a:rPr lang="en-US" altLang="zh-CN" sz="1400" dirty="0">
                <a:effectLst/>
                <a:latin typeface="Courier" charset="0"/>
              </a:rPr>
              <a:t>;</a:t>
            </a:r>
            <a:r>
              <a:rPr lang="zh-CN" altLang="en-US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r.z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v.z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extents.z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min.z</a:t>
            </a:r>
            <a:r>
              <a:rPr lang="en-US" altLang="zh-CN" sz="14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urier" charset="0"/>
              </a:rPr>
              <a:t> r;</a:t>
            </a:r>
            <a:endParaRPr lang="en-US" altLang="zh-CN" sz="1400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3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6700" y="1314450"/>
            <a:ext cx="8343900" cy="52006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struct</a:t>
            </a:r>
            <a:r>
              <a:rPr lang="de-DE" altLang="zh-CN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de-DE" altLang="zh-CN" dirty="0">
                <a:effectLst/>
                <a:latin typeface="Courier" charset="0"/>
              </a:rPr>
              <a:t>Mesh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dirty="0">
                <a:latin typeface="Courier" charset="0"/>
              </a:rPr>
              <a:t>  </a:t>
            </a:r>
            <a:r>
              <a:rPr lang="de-DE" altLang="zh-CN" dirty="0">
                <a:solidFill>
                  <a:srgbClr val="C01E51"/>
                </a:solidFill>
                <a:latin typeface="Courier" charset="0"/>
              </a:rPr>
              <a:t>bool</a:t>
            </a:r>
            <a:r>
              <a:rPr lang="de-DE" altLang="zh-CN" dirty="0">
                <a:latin typeface="Courier" charset="0"/>
              </a:rPr>
              <a:t> visible;</a:t>
            </a:r>
            <a:endParaRPr lang="de-DE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r>
              <a:rPr lang="de-DE" altLang="zh-CN" dirty="0">
                <a:effectLst/>
                <a:latin typeface="Courier" charset="0"/>
              </a:rPr>
              <a:t> vertices;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r>
              <a:rPr lang="de-DE" altLang="zh-CN" dirty="0">
                <a:effectLst/>
                <a:latin typeface="Courier" charset="0"/>
              </a:rPr>
              <a:t> indices;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};</a:t>
            </a:r>
          </a:p>
          <a:p>
            <a:pPr marL="0" indent="0">
              <a:buNone/>
            </a:pPr>
            <a:endParaRPr lang="de-DE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de-DE" altLang="zh-CN" dirty="0">
                <a:effectLst/>
                <a:latin typeface="Courier" charset="0"/>
              </a:rPr>
              <a:t> </a:t>
            </a:r>
            <a:r>
              <a:rPr lang="de-DE" altLang="zh-CN" dirty="0">
                <a:solidFill>
                  <a:srgbClr val="0433FF"/>
                </a:solidFill>
                <a:effectLst/>
                <a:latin typeface="Courier" charset="0"/>
              </a:rPr>
              <a:t>drawMeshes</a:t>
            </a:r>
            <a:r>
              <a:rPr lang="de-DE" altLang="zh-CN" dirty="0">
                <a:effectLst/>
                <a:latin typeface="Courier" charset="0"/>
              </a:rPr>
              <a:t>(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de-DE" altLang="zh-CN" dirty="0">
                <a:effectLst/>
                <a:latin typeface="Courier" charset="0"/>
              </a:rPr>
              <a:t>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effectLst/>
                <a:latin typeface="Courier" charset="0"/>
              </a:rPr>
              <a:t>Mesh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*&gt;&amp;</a:t>
            </a:r>
            <a:r>
              <a:rPr lang="de-DE" altLang="zh-CN" dirty="0">
                <a:effectLst/>
                <a:latin typeface="Courier" charset="0"/>
              </a:rPr>
              <a:t> meshes)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de-DE" altLang="zh-CN" dirty="0">
                <a:effectLst/>
                <a:latin typeface="Courier" charset="0"/>
              </a:rPr>
              <a:t>(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auto</a:t>
            </a:r>
            <a:r>
              <a:rPr lang="de-DE" altLang="zh-CN" dirty="0">
                <a:effectLst/>
                <a:latin typeface="Courier" charset="0"/>
              </a:rPr>
              <a:t> meshptr 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</a:t>
            </a:r>
            <a:r>
              <a:rPr lang="de-DE" altLang="zh-CN" dirty="0">
                <a:effectLst/>
                <a:latin typeface="Courier" charset="0"/>
              </a:rPr>
              <a:t> meshes)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{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if </a:t>
            </a:r>
            <a:r>
              <a:rPr lang="de-DE" altLang="zh-CN" dirty="0">
                <a:effectLst/>
                <a:latin typeface="Courier" charset="0"/>
              </a:rPr>
              <a:t>(meshptr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-&gt;</a:t>
            </a:r>
            <a:r>
              <a:rPr lang="de-DE" altLang="zh-CN" dirty="0">
                <a:effectLst/>
                <a:latin typeface="Courier" charset="0"/>
              </a:rPr>
              <a:t>visible) 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  draw(meshptr);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}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668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优化内存读取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struct</a:t>
            </a:r>
            <a:r>
              <a:rPr lang="de-DE" altLang="zh-CN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de-DE" altLang="zh-CN" dirty="0">
                <a:effectLst/>
                <a:latin typeface="Courier" charset="0"/>
              </a:rPr>
              <a:t>Mesh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r>
              <a:rPr lang="de-DE" altLang="zh-CN" dirty="0">
                <a:effectLst/>
                <a:latin typeface="Courier" charset="0"/>
              </a:rPr>
              <a:t> vertices;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r>
              <a:rPr lang="de-DE" altLang="zh-CN" dirty="0">
                <a:effectLst/>
                <a:latin typeface="Courier" charset="0"/>
              </a:rPr>
              <a:t> indices;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};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/>
            </a:r>
            <a:br>
              <a:rPr lang="de-DE" altLang="zh-CN" dirty="0">
                <a:effectLst/>
                <a:latin typeface="Courier" charset="0"/>
              </a:rPr>
            </a:b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de-DE" altLang="zh-CN" dirty="0">
                <a:effectLst/>
                <a:latin typeface="Courier" charset="0"/>
              </a:rPr>
              <a:t> </a:t>
            </a:r>
            <a:r>
              <a:rPr lang="de-DE" altLang="zh-CN" dirty="0">
                <a:solidFill>
                  <a:srgbClr val="0433FF"/>
                </a:solidFill>
                <a:effectLst/>
                <a:latin typeface="Courier" charset="0"/>
              </a:rPr>
              <a:t>drawMeshes</a:t>
            </a:r>
            <a:r>
              <a:rPr lang="de-DE" altLang="zh-CN" dirty="0">
                <a:effectLst/>
                <a:latin typeface="Courier" charset="0"/>
              </a:rPr>
              <a:t>(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de-DE" altLang="zh-CN" dirty="0">
                <a:effectLst/>
                <a:latin typeface="Courier" charset="0"/>
              </a:rPr>
              <a:t>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effectLst/>
                <a:latin typeface="Courier" charset="0"/>
              </a:rPr>
              <a:t>Mesh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*&gt;&amp;</a:t>
            </a:r>
            <a:r>
              <a:rPr lang="de-DE" altLang="zh-CN" dirty="0">
                <a:effectLst/>
                <a:latin typeface="Courier" charset="0"/>
              </a:rPr>
              <a:t> meshes, </a:t>
            </a:r>
          </a:p>
          <a:p>
            <a:pPr marL="0" indent="0">
              <a:buNone/>
            </a:pPr>
            <a:r>
              <a:rPr lang="de-DE" altLang="zh-CN" b="1" dirty="0">
                <a:solidFill>
                  <a:srgbClr val="008F00"/>
                </a:solidFill>
                <a:latin typeface="Courier" charset="0"/>
              </a:rPr>
              <a:t>                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de-DE" altLang="zh-CN" dirty="0">
                <a:effectLst/>
                <a:latin typeface="Courier" charset="0"/>
              </a:rPr>
              <a:t> std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de-DE" altLang="zh-CN" dirty="0">
                <a:effectLst/>
                <a:latin typeface="Courier" charset="0"/>
              </a:rPr>
              <a:t>vector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de-DE" altLang="zh-CN" dirty="0">
                <a:solidFill>
                  <a:srgbClr val="C01E51"/>
                </a:solidFill>
                <a:effectLst/>
                <a:latin typeface="Courier" charset="0"/>
              </a:rPr>
              <a:t>bool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&gt;&amp;</a:t>
            </a:r>
            <a:r>
              <a:rPr lang="de-DE" altLang="zh-CN" dirty="0">
                <a:effectLst/>
                <a:latin typeface="Courier" charset="0"/>
              </a:rPr>
              <a:t> visible)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auto</a:t>
            </a:r>
            <a:r>
              <a:rPr lang="de-DE" altLang="zh-CN" dirty="0">
                <a:effectLst/>
                <a:latin typeface="Courier" charset="0"/>
              </a:rPr>
              <a:t> it 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de-DE" altLang="zh-CN" dirty="0">
                <a:effectLst/>
                <a:latin typeface="Courier" charset="0"/>
              </a:rPr>
              <a:t> visible.begin();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de-DE" altLang="zh-CN" dirty="0">
                <a:effectLst/>
                <a:latin typeface="Courier" charset="0"/>
              </a:rPr>
              <a:t>(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auto</a:t>
            </a:r>
            <a:r>
              <a:rPr lang="de-DE" altLang="zh-CN" dirty="0">
                <a:effectLst/>
                <a:latin typeface="Courier" charset="0"/>
              </a:rPr>
              <a:t> meshptr 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:</a:t>
            </a:r>
            <a:r>
              <a:rPr lang="de-DE" altLang="zh-CN" dirty="0">
                <a:effectLst/>
                <a:latin typeface="Courier" charset="0"/>
              </a:rPr>
              <a:t> meshes)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{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</a:t>
            </a:r>
            <a:r>
              <a:rPr lang="de-DE" altLang="zh-CN" b="1" dirty="0">
                <a:solidFill>
                  <a:srgbClr val="008F00"/>
                </a:solidFill>
                <a:effectLst/>
                <a:latin typeface="Courier" charset="0"/>
              </a:rPr>
              <a:t>if </a:t>
            </a:r>
            <a:r>
              <a:rPr lang="de-DE" altLang="zh-CN" dirty="0">
                <a:effectLst/>
                <a:latin typeface="Courier" charset="0"/>
              </a:rPr>
              <a:t>(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de-DE" altLang="zh-CN" dirty="0">
                <a:effectLst/>
                <a:latin typeface="Courier" charset="0"/>
              </a:rPr>
              <a:t>it)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  draw(meshptr);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  </a:t>
            </a:r>
            <a:r>
              <a:rPr lang="de-DE" altLang="zh-CN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de-DE" altLang="zh-CN" dirty="0">
                <a:effectLst/>
                <a:latin typeface="Courier" charset="0"/>
              </a:rPr>
              <a:t>it;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  }</a:t>
            </a: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de-DE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de-DE" altLang="zh-CN" dirty="0">
                <a:effectLst/>
                <a:latin typeface="Courier" charset="0"/>
              </a:rPr>
              <a:t> </a:t>
            </a:r>
          </a:p>
          <a:p>
            <a:pPr marL="0" indent="0">
              <a:buNone/>
            </a:pPr>
            <a:endParaRPr lang="de-DE" altLang="zh-CN" dirty="0">
              <a:effectLst/>
              <a:latin typeface="Courier" charset="0"/>
            </a:endParaRPr>
          </a:p>
          <a:p>
            <a:pPr marL="0" indent="0">
              <a:buNone/>
            </a:pPr>
            <a:endParaRPr lang="de-DE" altLang="zh-CN" dirty="0">
              <a:latin typeface="Courier" charset="0"/>
            </a:endParaRPr>
          </a:p>
          <a:p>
            <a:pPr marL="0" indent="0">
              <a:buNone/>
            </a:pPr>
            <a:endParaRPr lang="de-DE" altLang="zh-CN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51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/>
              <a:t>Data-Oriented Design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kumimoji="1" lang="en-US" altLang="zh-CN">
              <a:latin typeface="Courier" charset="0"/>
              <a:ea typeface="Courier" charset="0"/>
              <a:cs typeface="Courier" charset="0"/>
              <a:hlinkClick r:id="rId2"/>
            </a:endParaRPr>
          </a:p>
          <a:p>
            <a:r>
              <a:rPr lang="en-US" altLang="zh-CN" dirty="0">
                <a:latin typeface="Courier" charset="0"/>
              </a:rPr>
              <a:t>Mike Acton</a:t>
            </a:r>
            <a:endParaRPr kumimoji="1" lang="en-US" altLang="zh-CN">
              <a:latin typeface="Courier" charset="0"/>
              <a:ea typeface="Courier" charset="0"/>
              <a:cs typeface="Courier" charset="0"/>
              <a:hlinkClick r:id="rId2"/>
            </a:endParaRPr>
          </a:p>
          <a:p>
            <a:pPr lvl="1"/>
            <a:r>
              <a:rPr kumimoji="1" lang="en-US" altLang="zh-CN" sz="2000">
                <a:latin typeface="Courier" charset="0"/>
                <a:ea typeface="Courier" charset="0"/>
                <a:cs typeface="Courier" charset="0"/>
                <a:hlinkClick r:id="rId2"/>
              </a:rPr>
              <a:t>Typical C++ Bullshit</a:t>
            </a:r>
            <a:r>
              <a:rPr kumimoji="1" lang="en-US" altLang="zh-CN" sz="200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de-DE" altLang="zh-CN" sz="2000" dirty="0">
                <a:latin typeface="Courier" charset="0"/>
                <a:ea typeface="Courier" charset="0"/>
                <a:cs typeface="Courier" charset="0"/>
                <a:hlinkClick r:id="rId3"/>
              </a:rPr>
              <a:t>CppCon 2014: "Data-Oriented Design and C++"</a:t>
            </a:r>
            <a:r>
              <a:rPr lang="de-DE" altLang="zh-CN" sz="20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de-DE" altLang="zh-CN" sz="2000" dirty="0">
                <a:latin typeface="Courier" charset="0"/>
                <a:ea typeface="Courier" charset="0"/>
                <a:cs typeface="Courier" charset="0"/>
                <a:hlinkClick r:id="rId4"/>
              </a:rPr>
              <a:t>OgreNode.cpp Code Review</a:t>
            </a:r>
            <a:endParaRPr lang="de-DE" altLang="zh-CN" sz="2000" dirty="0">
              <a:latin typeface="Courier" charset="0"/>
              <a:ea typeface="Courier" charset="0"/>
              <a:cs typeface="Courier" charset="0"/>
            </a:endParaRPr>
          </a:p>
          <a:p>
            <a:endParaRPr lang="de-DE" altLang="zh-C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altLang="zh-CN" dirty="0">
                <a:latin typeface="Courier" charset="0"/>
                <a:hlinkClick r:id="rId5"/>
              </a:rPr>
              <a:t>http://www.yosoygames.com.ar/wp/2013/11/on-mike-actons-review-of-ogrenode-cpp/</a:t>
            </a:r>
            <a:endParaRPr lang="de-DE" altLang="zh-CN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Orge 1.9 </a:t>
            </a:r>
            <a:r>
              <a:rPr kumimoji="1" lang="mr-IN" altLang="zh-CN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&gt; 2.0</a:t>
            </a:r>
            <a:endParaRPr kumimoji="1" lang="zh-CN" altLang="en-US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43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effectLst/>
                <a:latin typeface="Courier"/>
              </a:rPr>
              <a:t>void</a:t>
            </a:r>
            <a:r>
              <a:rPr lang="mr-IN" altLang="zh-CN" sz="1800" dirty="0">
                <a:effectLst/>
                <a:latin typeface="Courier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effectLst/>
                <a:latin typeface="Courier"/>
              </a:rPr>
              <a:t>func1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Courier"/>
              </a:rPr>
              <a:t>(</a:t>
            </a:r>
            <a:r>
              <a:rPr lang="en-US" altLang="zh-CN" sz="1800" dirty="0">
                <a:solidFill>
                  <a:srgbClr val="C01E51"/>
                </a:solidFill>
                <a:effectLst/>
                <a:latin typeface="Courier"/>
              </a:rPr>
              <a:t>f</a:t>
            </a:r>
            <a:r>
              <a:rPr lang="en-US" altLang="zh-CN" sz="1800" dirty="0">
                <a:solidFill>
                  <a:srgbClr val="C01E51"/>
                </a:solidFill>
                <a:latin typeface="Courier"/>
              </a:rPr>
              <a:t>loat </a:t>
            </a:r>
            <a:r>
              <a:rPr lang="en-US" altLang="zh-CN" sz="1800" dirty="0">
                <a:effectLst/>
                <a:latin typeface="Courier"/>
              </a:rPr>
              <a:t>out[2], 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latin typeface="Courier"/>
              </a:rPr>
              <a:t>          const </a:t>
            </a:r>
            <a:r>
              <a:rPr lang="en-US" altLang="zh-CN" sz="1800" dirty="0">
                <a:solidFill>
                  <a:srgbClr val="C01E51"/>
                </a:solidFill>
                <a:effectLst/>
                <a:latin typeface="Courier"/>
              </a:rPr>
              <a:t>float </a:t>
            </a:r>
            <a:r>
              <a:rPr lang="en-US" altLang="zh-CN" sz="1800" dirty="0">
                <a:effectLst/>
                <a:latin typeface="Courier"/>
              </a:rPr>
              <a:t>a[2]</a:t>
            </a:r>
            <a:r>
              <a:rPr lang="mr-IN" altLang="zh-CN" sz="1800" dirty="0">
                <a:effectLst/>
                <a:latin typeface="Courier"/>
              </a:rPr>
              <a:t>, </a:t>
            </a:r>
            <a:endParaRPr lang="en-US" altLang="zh-CN" sz="180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latin typeface="Courier"/>
              </a:rPr>
              <a:t>          const </a:t>
            </a:r>
            <a:r>
              <a:rPr lang="en-US" altLang="zh-CN" sz="1800" dirty="0">
                <a:solidFill>
                  <a:srgbClr val="C01E51"/>
                </a:solidFill>
                <a:latin typeface="Courier"/>
              </a:rPr>
              <a:t>float b</a:t>
            </a:r>
            <a:r>
              <a:rPr lang="en-US" altLang="zh-CN" sz="1800" dirty="0">
                <a:latin typeface="Courier"/>
              </a:rPr>
              <a:t>[2]</a:t>
            </a:r>
            <a:r>
              <a:rPr lang="mr-IN" altLang="zh-CN" sz="1800" dirty="0">
                <a:latin typeface="Courier"/>
              </a:rPr>
              <a:t>, </a:t>
            </a:r>
            <a:endParaRPr lang="en-US" altLang="zh-CN" sz="1800" dirty="0">
              <a:latin typeface="Courier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latin typeface="Courier"/>
              </a:rPr>
              <a:t>          const </a:t>
            </a:r>
            <a:r>
              <a:rPr lang="en-US" altLang="zh-CN" sz="1800" dirty="0">
                <a:solidFill>
                  <a:srgbClr val="C01E51"/>
                </a:solidFill>
                <a:latin typeface="Courier"/>
              </a:rPr>
              <a:t>float c</a:t>
            </a:r>
            <a:r>
              <a:rPr lang="en-US" altLang="zh-CN" sz="1800" dirty="0">
                <a:latin typeface="Courier"/>
              </a:rPr>
              <a:t>[2])</a:t>
            </a:r>
            <a:endParaRPr lang="en-US" altLang="zh-CN" sz="180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out[0] = (3.0f*a[0]*a[0]+2.0f*b[0]*a[1]+4.0f*b[1]*a[0]) 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         </a:t>
            </a:r>
            <a:r>
              <a:rPr lang="en-US" altLang="zh-CN" sz="1800" dirty="0">
                <a:latin typeface="Courier"/>
              </a:rPr>
              <a:t>* c[0];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out[1] = (3.0f*a[0]*a[0]+2.0f*b[0]*a[1]+4.0f*b[1]*a[0]) 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         </a:t>
            </a:r>
            <a:r>
              <a:rPr lang="en-US" altLang="zh-CN" sz="1800" dirty="0">
                <a:latin typeface="Courier"/>
              </a:rPr>
              <a:t>* c[1];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}</a:t>
            </a:r>
            <a:endParaRPr lang="mr-IN" altLang="zh-CN" sz="1800" dirty="0">
              <a:effectLst/>
              <a:latin typeface="Courier"/>
            </a:endParaRP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38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0433FF"/>
                </a:solidFill>
                <a:effectLst/>
                <a:latin typeface="Courier" charset="0"/>
              </a:rPr>
              <a:t>func</a:t>
            </a:r>
            <a:r>
              <a:rPr lang="en-US" altLang="zh-CN" sz="1800" dirty="0">
                <a:solidFill>
                  <a:srgbClr val="0433FF"/>
                </a:solidFill>
                <a:effectLst/>
                <a:latin typeface="Courier" charset="0"/>
              </a:rPr>
              <a:t>2</a:t>
            </a:r>
            <a:r>
              <a:rPr lang="is-IS" altLang="zh-CN" sz="1800" dirty="0">
                <a:effectLst/>
                <a:latin typeface="Courier" charset="0"/>
              </a:rPr>
              <a:t>(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out[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is-IS" altLang="zh-CN" sz="1800" dirty="0">
                <a:effectLst/>
                <a:latin typeface="Courier" charset="0"/>
              </a:rPr>
              <a:t>], 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a[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is-IS" altLang="zh-CN" sz="1800" dirty="0">
                <a:effectLst/>
                <a:latin typeface="Courier" charset="0"/>
              </a:rPr>
              <a:t>], 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b[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is-IS" altLang="zh-CN" sz="1800" dirty="0">
                <a:effectLst/>
                <a:latin typeface="Courier" charset="0"/>
              </a:rPr>
              <a:t>], 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        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c[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is-IS" altLang="zh-CN" sz="1800" dirty="0">
                <a:effectLst/>
                <a:latin typeface="Courier" charset="0"/>
              </a:rPr>
              <a:t>])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ax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a[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is-IS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ay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a[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is-IS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bx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b[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is-IS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</a:t>
            </a:r>
            <a:r>
              <a:rPr lang="is-I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is-IS" altLang="zh-CN" sz="1800" dirty="0">
                <a:effectLst/>
                <a:latin typeface="Courier" charset="0"/>
              </a:rPr>
              <a:t> by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b[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is-IS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out[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is-IS" altLang="zh-CN" sz="1800" dirty="0">
                <a:effectLst/>
                <a:latin typeface="Courier" charset="0"/>
              </a:rPr>
              <a:t>]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(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3.0f*</a:t>
            </a:r>
            <a:r>
              <a:rPr lang="is-IS" altLang="zh-CN" sz="1800" dirty="0">
                <a:latin typeface="Courier" charset="0"/>
              </a:rPr>
              <a:t>ax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ax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2.0f*</a:t>
            </a:r>
            <a:r>
              <a:rPr lang="is-IS" altLang="zh-CN" sz="1800" dirty="0">
                <a:effectLst/>
                <a:latin typeface="Courier" charset="0"/>
              </a:rPr>
              <a:t>bx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ay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4.0f*</a:t>
            </a:r>
            <a:r>
              <a:rPr lang="is-IS" altLang="zh-CN" sz="1800" dirty="0">
                <a:effectLst/>
                <a:latin typeface="Courier" charset="0"/>
              </a:rPr>
              <a:t>by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ax)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c[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is-IS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  out[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is-IS" altLang="zh-CN" sz="1800" dirty="0">
                <a:effectLst/>
                <a:latin typeface="Courier" charset="0"/>
              </a:rPr>
              <a:t>]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sz="1800" dirty="0">
                <a:effectLst/>
                <a:latin typeface="Courier" charset="0"/>
              </a:rPr>
              <a:t> (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3.0f*</a:t>
            </a:r>
            <a:r>
              <a:rPr lang="is-IS" altLang="zh-CN" sz="1800" dirty="0">
                <a:effectLst/>
                <a:latin typeface="Courier" charset="0"/>
              </a:rPr>
              <a:t>ax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ax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2.0f*</a:t>
            </a:r>
            <a:r>
              <a:rPr lang="is-IS" altLang="zh-CN" sz="1800" dirty="0">
                <a:effectLst/>
                <a:latin typeface="Courier" charset="0"/>
              </a:rPr>
              <a:t>bx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ay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is-IS" altLang="zh-CN" sz="1800" dirty="0">
                <a:effectLst/>
                <a:latin typeface="Courier" charset="0"/>
              </a:rPr>
              <a:t>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4.0f*</a:t>
            </a:r>
            <a:r>
              <a:rPr lang="is-IS" altLang="zh-CN" sz="1800" dirty="0">
                <a:effectLst/>
                <a:latin typeface="Courier" charset="0"/>
              </a:rPr>
              <a:t>by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ax) 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is-IS" altLang="zh-CN" sz="1800" dirty="0">
                <a:effectLst/>
                <a:latin typeface="Courier" charset="0"/>
              </a:rPr>
              <a:t> c[</a:t>
            </a:r>
            <a:r>
              <a:rPr lang="is-IS" altLang="zh-CN" sz="18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is-IS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is-IS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is-I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  <a:hlinkClick r:id="rId3"/>
              </a:rPr>
              <a:t>https://godbolt.org/g/VybTkR</a:t>
            </a:r>
            <a:r>
              <a:rPr lang="zh-CN" altLang="en-US" sz="1800" dirty="0">
                <a:effectLst/>
                <a:latin typeface="Courier" charset="0"/>
              </a:rPr>
              <a:t> </a:t>
            </a:r>
            <a:endParaRPr lang="is-I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5657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四元数转换到旋转矩阵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>
                <a:latin typeface="Courier" charset="0"/>
              </a:rPr>
              <a:t>四元数</a:t>
            </a:r>
            <a:r>
              <a:rPr kumimoji="1" lang="en-US" altLang="zh-CN" sz="1800" dirty="0">
                <a:latin typeface="Courier" charset="0"/>
              </a:rPr>
              <a:t>[x, y, z, w]</a:t>
            </a:r>
          </a:p>
          <a:p>
            <a:endParaRPr kumimoji="1" lang="en-US" altLang="zh-CN" sz="1800" dirty="0">
              <a:latin typeface="Courier" charset="0"/>
            </a:endParaRPr>
          </a:p>
          <a:p>
            <a:r>
              <a:rPr kumimoji="1" lang="zh-CN" altLang="en-US" sz="1800" dirty="0">
                <a:latin typeface="Courier" charset="0"/>
              </a:rPr>
              <a:t>转换到</a:t>
            </a:r>
            <a:r>
              <a:rPr kumimoji="1" lang="en-US" altLang="zh-CN" sz="1800" dirty="0">
                <a:latin typeface="Courier" charset="0"/>
              </a:rPr>
              <a:t>3x3</a:t>
            </a:r>
            <a:r>
              <a:rPr kumimoji="1" lang="zh-CN" altLang="en-US" sz="1800" dirty="0">
                <a:latin typeface="Courier" charset="0"/>
              </a:rPr>
              <a:t>旋转矩阵</a:t>
            </a:r>
            <a:endParaRPr kumimoji="1" lang="en-US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urier" charset="0"/>
              </a:rPr>
              <a:t>[ 1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</a:rPr>
              <a:t>-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</a:rPr>
              <a:t>2yy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</a:rPr>
              <a:t>- 2zz,</a:t>
            </a:r>
            <a:r>
              <a:rPr kumimoji="1" lang="zh-CN" altLang="en-US" sz="1800" dirty="0">
                <a:latin typeface="Courier" charset="0"/>
              </a:rPr>
              <a:t>       </a:t>
            </a:r>
            <a:r>
              <a:rPr kumimoji="1" lang="en-US" altLang="zh-CN" sz="1800" dirty="0">
                <a:latin typeface="Courier" charset="0"/>
              </a:rPr>
              <a:t>2xy - 2zw,        2xz + 2yw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urier" charset="0"/>
              </a:rPr>
              <a:t>    </a:t>
            </a:r>
            <a:r>
              <a:rPr kumimoji="1" lang="zh-CN" altLang="en-US" sz="1800" dirty="0">
                <a:latin typeface="Courier" charset="0"/>
              </a:rPr>
              <a:t>  </a:t>
            </a:r>
            <a:r>
              <a:rPr kumimoji="1" lang="en-US" altLang="zh-CN" sz="1800" dirty="0">
                <a:latin typeface="Courier" charset="0"/>
              </a:rPr>
              <a:t>2xy + 2zw,   1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</a:rPr>
              <a:t>- 2xx -</a:t>
            </a:r>
            <a:r>
              <a:rPr kumimoji="1" lang="zh-CN" altLang="en-US" sz="1800" dirty="0">
                <a:latin typeface="Courier" charset="0"/>
              </a:rPr>
              <a:t> </a:t>
            </a:r>
            <a:r>
              <a:rPr kumimoji="1" lang="en-US" altLang="zh-CN" sz="1800" dirty="0">
                <a:latin typeface="Courier" charset="0"/>
              </a:rPr>
              <a:t>2zz,        2yz - 2xw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urier" charset="0"/>
              </a:rPr>
              <a:t>      2xz - 2yw,       2yz + 2xw,   1 -  2xx </a:t>
            </a:r>
            <a:r>
              <a:rPr kumimoji="1" lang="mr-IN" altLang="zh-CN" sz="1800" dirty="0">
                <a:latin typeface="Courier" charset="0"/>
              </a:rPr>
              <a:t>–</a:t>
            </a:r>
            <a:r>
              <a:rPr kumimoji="1" lang="en-US" altLang="zh-CN" sz="1800" dirty="0">
                <a:latin typeface="Courier" charset="0"/>
              </a:rPr>
              <a:t> 2yy ]</a:t>
            </a:r>
          </a:p>
          <a:p>
            <a:pPr marL="0" indent="0">
              <a:buNone/>
            </a:pPr>
            <a:endParaRPr kumimoji="1" lang="en-US" altLang="zh-CN" sz="1800" dirty="0">
              <a:latin typeface="Courier" charset="0"/>
            </a:endParaRPr>
          </a:p>
          <a:p>
            <a:pPr>
              <a:buFont typeface="Arial" charset="0"/>
              <a:buChar char="•"/>
            </a:pPr>
            <a:r>
              <a:rPr kumimoji="1" lang="zh-CN" altLang="en-US" sz="1800" dirty="0">
                <a:latin typeface="Courier" charset="0"/>
              </a:rPr>
              <a:t>普遍实现</a:t>
            </a:r>
            <a:endParaRPr kumimoji="1" lang="en-US" altLang="zh-CN" sz="1800" dirty="0">
              <a:latin typeface="Courier" charset="0"/>
            </a:endParaRPr>
          </a:p>
          <a:p>
            <a:pPr lvl="1">
              <a:buFont typeface="Arial" charset="0"/>
              <a:buChar char="•"/>
            </a:pPr>
            <a:r>
              <a:rPr kumimoji="1" lang="en-US" altLang="zh-CN" dirty="0">
                <a:latin typeface="Courier" charset="0"/>
                <a:hlinkClick r:id="rId3"/>
              </a:rPr>
              <a:t>CRYENGINE</a:t>
            </a:r>
            <a:endParaRPr kumimoji="1" lang="en-US" altLang="zh-CN" dirty="0">
              <a:latin typeface="Courier" charset="0"/>
            </a:endParaRPr>
          </a:p>
          <a:p>
            <a:pPr lvl="1">
              <a:buFont typeface="Arial" charset="0"/>
              <a:buChar char="•"/>
            </a:pPr>
            <a:r>
              <a:rPr kumimoji="1" lang="en-US" altLang="zh-CN" dirty="0">
                <a:latin typeface="Courier" charset="0"/>
                <a:hlinkClick r:id="rId4"/>
              </a:rPr>
              <a:t>https://</a:t>
            </a:r>
            <a:r>
              <a:rPr kumimoji="1" lang="en-US" altLang="zh-CN" dirty="0">
                <a:latin typeface="Courier" charset="0"/>
                <a:hlinkClick r:id="rId5"/>
              </a:rPr>
              <a:t>godbolt.org/g/vfCVdE</a:t>
            </a:r>
            <a:endParaRPr kumimoji="1" lang="en-US" altLang="zh-CN" dirty="0">
              <a:latin typeface="Courier" charset="0"/>
            </a:endParaRPr>
          </a:p>
          <a:p>
            <a:pPr lvl="1">
              <a:buFont typeface="Arial" charset="0"/>
              <a:buChar char="•"/>
            </a:pPr>
            <a:endParaRPr kumimoji="1"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9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FMA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Fused Multiply-Add)</a:t>
            </a:r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urier" charset="0"/>
              </a:rPr>
              <a:t>Fused Multiply-Add</a:t>
            </a:r>
          </a:p>
          <a:p>
            <a:pPr lvl="1"/>
            <a:r>
              <a:rPr lang="zh-CN" altLang="en-US" sz="2000" dirty="0">
                <a:latin typeface="Courier" charset="0"/>
              </a:rPr>
              <a:t>一条指令完成</a:t>
            </a:r>
            <a:r>
              <a:rPr lang="en-US" altLang="zh-CN" sz="2000" dirty="0">
                <a:latin typeface="Courier" charset="0"/>
              </a:rPr>
              <a:t>a * b + c</a:t>
            </a:r>
            <a:r>
              <a:rPr lang="zh-CN" altLang="en-US" sz="2000" dirty="0">
                <a:latin typeface="Courier" charset="0"/>
              </a:rPr>
              <a:t>形式的计算</a:t>
            </a:r>
            <a:endParaRPr lang="en-US" altLang="zh-CN" sz="2000" dirty="0">
              <a:latin typeface="Courier" charset="0"/>
            </a:endParaRPr>
          </a:p>
          <a:p>
            <a:pPr lvl="1"/>
            <a:r>
              <a:rPr lang="en-US" altLang="zh-CN" sz="2000" dirty="0">
                <a:latin typeface="Courier" charset="0"/>
              </a:rPr>
              <a:t>latency</a:t>
            </a:r>
            <a:r>
              <a:rPr lang="zh-CN" altLang="en-US" sz="2000" dirty="0">
                <a:latin typeface="Courier" charset="0"/>
              </a:rPr>
              <a:t>接近乘法和加法总和</a:t>
            </a:r>
            <a:endParaRPr lang="en-US" altLang="zh-CN" sz="2000" dirty="0">
              <a:latin typeface="Courier" charset="0"/>
            </a:endParaRPr>
          </a:p>
          <a:p>
            <a:pPr lvl="1"/>
            <a:r>
              <a:rPr lang="en-US" altLang="zh-CN" sz="2000" dirty="0">
                <a:latin typeface="Courier" charset="0"/>
              </a:rPr>
              <a:t>throughput</a:t>
            </a:r>
            <a:r>
              <a:rPr lang="zh-CN" altLang="en-US" sz="2000" dirty="0">
                <a:latin typeface="Courier" charset="0"/>
              </a:rPr>
              <a:t>和乘法相同</a:t>
            </a:r>
            <a:r>
              <a:rPr lang="en-US" altLang="zh-CN" sz="2000" dirty="0">
                <a:latin typeface="Courier" charset="0"/>
              </a:rPr>
              <a:t>0.5</a:t>
            </a:r>
          </a:p>
          <a:p>
            <a:pPr lvl="1"/>
            <a:endParaRPr lang="en-US" altLang="zh-CN" sz="2000" dirty="0">
              <a:latin typeface="Courier" charset="0"/>
            </a:endParaRPr>
          </a:p>
          <a:p>
            <a:r>
              <a:rPr lang="en-US" altLang="zh-CN" dirty="0">
                <a:latin typeface="Courier" charset="0"/>
              </a:rPr>
              <a:t>Single rounding</a:t>
            </a:r>
          </a:p>
          <a:p>
            <a:pPr lvl="1"/>
            <a:r>
              <a:rPr lang="zh-CN" altLang="en-US" sz="2000" dirty="0">
                <a:latin typeface="Courier" charset="0"/>
              </a:rPr>
              <a:t>不需要为了维持精度将计算转换到</a:t>
            </a:r>
            <a:r>
              <a:rPr lang="en-US" altLang="zh-CN" sz="2000" dirty="0">
                <a:latin typeface="Courier" charset="0"/>
              </a:rPr>
              <a:t>double</a:t>
            </a:r>
          </a:p>
          <a:p>
            <a:pPr lvl="1"/>
            <a:endParaRPr lang="en-US" altLang="zh-CN" sz="2000" dirty="0">
              <a:latin typeface="Courier" charset="0"/>
            </a:endParaRPr>
          </a:p>
          <a:p>
            <a:r>
              <a:rPr lang="en-US" altLang="zh-CN" dirty="0">
                <a:latin typeface="Courier" charset="0"/>
              </a:rPr>
              <a:t>-</a:t>
            </a:r>
            <a:r>
              <a:rPr lang="en-US" altLang="zh-CN" dirty="0" err="1">
                <a:latin typeface="Courier" charset="0"/>
              </a:rPr>
              <a:t>mfma</a:t>
            </a:r>
            <a:r>
              <a:rPr lang="zh-CN" altLang="en-US" dirty="0" err="1">
                <a:latin typeface="Courier" charset="0"/>
              </a:rPr>
              <a:t> 让编译器尽可能地产生</a:t>
            </a:r>
            <a:r>
              <a:rPr lang="en-US" altLang="zh-CN" dirty="0" err="1">
                <a:latin typeface="Courier" charset="0"/>
              </a:rPr>
              <a:t>fma</a:t>
            </a:r>
            <a:r>
              <a:rPr lang="zh-CN" altLang="en-US" dirty="0" err="1">
                <a:latin typeface="Courier" charset="0"/>
              </a:rPr>
              <a:t>指令</a:t>
            </a:r>
            <a:endParaRPr lang="en-US" altLang="zh-CN" dirty="0">
              <a:latin typeface="Courier" charset="0"/>
            </a:endParaRPr>
          </a:p>
          <a:p>
            <a:pPr lvl="1"/>
            <a:r>
              <a:rPr lang="en-US" altLang="zh-CN" sz="2000" dirty="0">
                <a:latin typeface="Courier" charset="0"/>
              </a:rPr>
              <a:t>-</a:t>
            </a:r>
            <a:r>
              <a:rPr lang="en-US" altLang="zh-CN" sz="2000" dirty="0" err="1">
                <a:latin typeface="Courier" charset="0"/>
              </a:rPr>
              <a:t>ffast</a:t>
            </a:r>
            <a:r>
              <a:rPr lang="en-US" altLang="zh-CN" sz="2000" dirty="0">
                <a:latin typeface="Courier" charset="0"/>
              </a:rPr>
              <a:t>-math</a:t>
            </a:r>
            <a:r>
              <a:rPr lang="zh-CN" altLang="en-US" sz="2000" dirty="0">
                <a:latin typeface="Courier" charset="0"/>
              </a:rPr>
              <a:t> ？？？</a:t>
            </a:r>
            <a:endParaRPr lang="en-US" altLang="zh-CN" sz="2000" dirty="0">
              <a:latin typeface="Courier" charset="0"/>
            </a:endParaRPr>
          </a:p>
          <a:p>
            <a:endParaRPr lang="en-US" altLang="zh-CN" dirty="0">
              <a:latin typeface="Courier" charset="0"/>
            </a:endParaRPr>
          </a:p>
          <a:p>
            <a:r>
              <a:rPr lang="en-US" altLang="zh-CN" dirty="0">
                <a:latin typeface="Courier" charset="0"/>
              </a:rPr>
              <a:t>std::fma</a:t>
            </a:r>
          </a:p>
          <a:p>
            <a:pPr lvl="1"/>
            <a:r>
              <a:rPr lang="en-US" altLang="zh-CN" sz="2000" dirty="0">
                <a:latin typeface="Courier" charset="0"/>
              </a:rPr>
              <a:t>C++11</a:t>
            </a:r>
          </a:p>
          <a:p>
            <a:pPr lvl="1"/>
            <a:r>
              <a:rPr lang="zh-CN" altLang="en-US" sz="2000" dirty="0">
                <a:latin typeface="Courier" charset="0"/>
              </a:rPr>
              <a:t>对不同的表达式生成相应</a:t>
            </a:r>
            <a:r>
              <a:rPr lang="en-US" altLang="zh-CN" sz="2000" dirty="0">
                <a:latin typeface="Courier" charset="0"/>
              </a:rPr>
              <a:t>FMA</a:t>
            </a:r>
            <a:r>
              <a:rPr lang="zh-CN" altLang="en-US" sz="2000" dirty="0">
                <a:latin typeface="Courier" charset="0"/>
              </a:rPr>
              <a:t>指令</a:t>
            </a:r>
            <a:endParaRPr lang="en-US" altLang="zh-CN" sz="2000" dirty="0">
              <a:latin typeface="Courier" charset="0"/>
            </a:endParaRPr>
          </a:p>
          <a:p>
            <a:endParaRPr lang="en-US" altLang="zh-CN" dirty="0">
              <a:latin typeface="Courier" charset="0"/>
            </a:endParaRPr>
          </a:p>
          <a:p>
            <a:endParaRPr kumimoji="1" lang="zh-CN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减少提取的重复计算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</a:t>
            </a:r>
            <a:r>
              <a:rPr lang="en-US" altLang="zh-CN" dirty="0">
                <a:latin typeface="Courier" charset="0"/>
              </a:rPr>
              <a:t>root2</a:t>
            </a:r>
            <a:r>
              <a:rPr lang="en-US" altLang="zh-CN" dirty="0">
                <a:effectLst/>
                <a:latin typeface="Courier" charset="0"/>
              </a:rPr>
              <a:t> = 1.4142135623730950488f;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X = root2 * x;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Y = root2 * y;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Z = root2 * z;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W = root2 * w;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XY = X * Y;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XZ = X * Z;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float XW = X * W;</a:t>
            </a:r>
          </a:p>
          <a:p>
            <a:pPr marL="0" indent="0">
              <a:buNone/>
            </a:pPr>
            <a:endParaRPr lang="en-US" altLang="zh-CN" dirty="0">
              <a:latin typeface="Courier" charset="0"/>
            </a:endParaRPr>
          </a:p>
          <a:p>
            <a:r>
              <a:rPr lang="zh-CN" altLang="en-US" dirty="0">
                <a:latin typeface="Courier" charset="0"/>
              </a:rPr>
              <a:t>利用</a:t>
            </a:r>
            <a:r>
              <a:rPr lang="en-US" altLang="zh-CN" dirty="0">
                <a:latin typeface="Courier" charset="0"/>
              </a:rPr>
              <a:t>FMA</a:t>
            </a:r>
            <a:r>
              <a:rPr lang="zh-CN" altLang="en-US" dirty="0">
                <a:latin typeface="Courier" charset="0"/>
              </a:rPr>
              <a:t>在一条指令里完成没有提取的重复乘法和加法</a:t>
            </a:r>
            <a:endParaRPr lang="en-US" altLang="zh-CN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6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Pointer Aliasing</a:t>
            </a:r>
            <a:r>
              <a:rPr kumimoji="1" lang="zh-CN" altLang="en-US" dirty="0"/>
              <a:t>指针混淆</a:t>
            </a:r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0433FF"/>
                </a:solidFill>
                <a:latin typeface="Courier" charset="0"/>
              </a:rPr>
              <a:t>pointer_aliasing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a, 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b, 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c)</a:t>
            </a:r>
            <a:endParaRPr lang="en-US" altLang="zh-CN" sz="1400" dirty="0">
              <a:solidFill>
                <a:srgbClr val="C01E51"/>
              </a:solidFill>
              <a:latin typeface="Courier" charset="0"/>
            </a:endParaRPr>
          </a:p>
          <a:p>
            <a:pPr marL="0" lvl="0" indent="0"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{</a:t>
            </a:r>
          </a:p>
          <a:p>
            <a:pPr marL="0" lvl="0" indent="0"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   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a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+=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c; </a:t>
            </a:r>
          </a:p>
          <a:p>
            <a:pPr marL="0" lvl="0" indent="0"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   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b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+=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c;</a:t>
            </a:r>
          </a:p>
          <a:p>
            <a:pPr marL="0" lvl="0" indent="0">
              <a:buNone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pointer_aliasing</a:t>
            </a:r>
            <a:r>
              <a:rPr lang="en-US" altLang="zh-CN" sz="1400" dirty="0">
                <a:solidFill>
                  <a:srgbClr val="008080"/>
                </a:solidFill>
                <a:latin typeface="Courier" charset="0"/>
              </a:rPr>
              <a:t>(float*, float*, float const*):</a:t>
            </a:r>
            <a:endParaRPr lang="en-US" altLang="zh-CN" sz="14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400" dirty="0" err="1">
                <a:solidFill>
                  <a:srgbClr val="4864AA"/>
                </a:solidFill>
                <a:latin typeface="Courier" charset="0"/>
              </a:rPr>
              <a:t>rdx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400" dirty="0" err="1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400" dirty="0" err="1">
                <a:solidFill>
                  <a:srgbClr val="4864AA"/>
                </a:solidFill>
                <a:latin typeface="Courier" charset="0"/>
              </a:rPr>
              <a:t>rdi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 sz="14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400" dirty="0" err="1">
                <a:solidFill>
                  <a:srgbClr val="4864AA"/>
                </a:solidFill>
                <a:latin typeface="Courier" charset="0"/>
              </a:rPr>
              <a:t>rdx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rgbClr val="0000FF"/>
                </a:solidFill>
                <a:latin typeface="Courier" charset="0"/>
              </a:rPr>
              <a:t>vaddss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400" dirty="0" err="1">
                <a:solidFill>
                  <a:srgbClr val="4864AA"/>
                </a:solidFill>
                <a:latin typeface="Courier" charset="0"/>
              </a:rPr>
              <a:t>rsi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400" dirty="0" err="1">
                <a:solidFill>
                  <a:srgbClr val="4864AA"/>
                </a:solidFill>
                <a:latin typeface="Courier" charset="0"/>
              </a:rPr>
              <a:t>rsi</a:t>
            </a:r>
            <a:r>
              <a:rPr lang="en-US" altLang="zh-CN" sz="14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400" dirty="0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 sz="14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urier" charset="0"/>
              </a:rPr>
              <a:t>Ret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Courier" charset="0"/>
            </a:endParaRPr>
          </a:p>
          <a:p>
            <a:r>
              <a:rPr kumimoji="1" lang="zh-CN" altLang="en-US" sz="1400" dirty="0">
                <a:latin typeface="Courier" charset="0"/>
              </a:rPr>
              <a:t>两个指针指向的内存地址重叠，编译器在不能确定的情况下，默认假设有</a:t>
            </a:r>
            <a:r>
              <a:rPr kumimoji="1" lang="en-US" altLang="zh-CN" sz="1400" dirty="0">
                <a:latin typeface="Courier" charset="0"/>
              </a:rPr>
              <a:t>Pointer Aliasing</a:t>
            </a:r>
          </a:p>
          <a:p>
            <a:r>
              <a:rPr kumimoji="1" lang="zh-CN" altLang="en-US" sz="1400" dirty="0">
                <a:latin typeface="Courier" charset="0"/>
              </a:rPr>
              <a:t>对</a:t>
            </a:r>
            <a:r>
              <a:rPr kumimoji="1" lang="en-US" altLang="zh-CN" sz="1400" dirty="0">
                <a:latin typeface="Courier" charset="0"/>
              </a:rPr>
              <a:t>a</a:t>
            </a:r>
            <a:r>
              <a:rPr kumimoji="1" lang="zh-CN" altLang="en-US" sz="1400" dirty="0">
                <a:latin typeface="Courier" charset="0"/>
              </a:rPr>
              <a:t>指向的内存写操作可能改变</a:t>
            </a:r>
            <a:r>
              <a:rPr kumimoji="1" lang="en-US" altLang="zh-CN" sz="1400" dirty="0">
                <a:latin typeface="Courier" charset="0"/>
              </a:rPr>
              <a:t>c</a:t>
            </a:r>
            <a:r>
              <a:rPr kumimoji="1" lang="zh-CN" altLang="en-US" sz="1400" dirty="0">
                <a:latin typeface="Courier" charset="0"/>
              </a:rPr>
              <a:t>指向的数据，即使</a:t>
            </a:r>
            <a:r>
              <a:rPr kumimoji="1" lang="en-US" altLang="zh-CN" sz="1400" dirty="0">
                <a:latin typeface="Courier" charset="0"/>
              </a:rPr>
              <a:t>c</a:t>
            </a:r>
            <a:r>
              <a:rPr kumimoji="1" lang="zh-CN" altLang="en-US" sz="1400" dirty="0">
                <a:latin typeface="Courier" charset="0"/>
              </a:rPr>
              <a:t>已经被声明</a:t>
            </a:r>
            <a:r>
              <a:rPr kumimoji="1" lang="en-US" altLang="zh-CN" sz="1400" dirty="0">
                <a:latin typeface="Courier" charset="0"/>
              </a:rPr>
              <a:t>const</a:t>
            </a:r>
            <a:r>
              <a:rPr kumimoji="1" lang="zh-CN" altLang="en-US" sz="1400" dirty="0">
                <a:latin typeface="Courier" charset="0"/>
              </a:rPr>
              <a:t>指针</a:t>
            </a:r>
            <a:endParaRPr kumimoji="1" lang="en-US" altLang="zh-CN" sz="1400" dirty="0">
              <a:latin typeface="Courier" charset="0"/>
            </a:endParaRPr>
          </a:p>
          <a:p>
            <a:endParaRPr kumimoji="1" lang="zh-CN" altLang="en-US" sz="14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m.m00 =</a:t>
            </a:r>
            <a:r>
              <a:rPr lang="en-US" altLang="zh-CN" dirty="0">
                <a:latin typeface="Courier"/>
              </a:rPr>
              <a:t> std::</a:t>
            </a:r>
            <a:r>
              <a:rPr lang="en-US" altLang="zh-CN" dirty="0" err="1">
                <a:latin typeface="Courier"/>
              </a:rPr>
              <a:t>fma</a:t>
            </a:r>
            <a:r>
              <a:rPr lang="en-US" altLang="zh-CN" dirty="0">
                <a:latin typeface="Courier"/>
              </a:rPr>
              <a:t>(-Y, Y, 1.0f);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m.m00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(-W, W, m.m00);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m.m01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(-Z, W, XY);</a:t>
            </a:r>
          </a:p>
          <a:p>
            <a:pPr marL="0" indent="0">
              <a:buNone/>
            </a:pPr>
            <a:r>
              <a:rPr lang="en-US" altLang="zh-CN" dirty="0">
                <a:latin typeface="Courier"/>
              </a:rPr>
              <a:t>m.m02 = std::</a:t>
            </a:r>
            <a:r>
              <a:rPr lang="en-US" altLang="zh-CN" dirty="0" err="1">
                <a:latin typeface="Courier"/>
              </a:rPr>
              <a:t>fma</a:t>
            </a:r>
            <a:r>
              <a:rPr lang="en-US" altLang="zh-CN" dirty="0">
                <a:latin typeface="Courier"/>
              </a:rPr>
              <a:t>(Y, W, XZ);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m.m10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(Z, W, </a:t>
            </a:r>
            <a:r>
              <a:rPr lang="en-US" altLang="zh-CN" dirty="0">
                <a:latin typeface="Courier"/>
              </a:rPr>
              <a:t>XY);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m.m11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(-X, X, 1.0f);</a:t>
            </a:r>
          </a:p>
          <a:p>
            <a:pPr marL="0" indent="0">
              <a:buNone/>
            </a:pPr>
            <a:r>
              <a:rPr lang="en-US" altLang="zh-CN" dirty="0">
                <a:latin typeface="Courier"/>
              </a:rPr>
              <a:t>m.m22 = m.m11;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m.m11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(-Z, Z, m.m11);</a:t>
            </a:r>
          </a:p>
          <a:p>
            <a:pPr marL="0" indent="0">
              <a:buNone/>
            </a:pPr>
            <a:r>
              <a:rPr lang="en-US" altLang="zh-CN" dirty="0">
                <a:latin typeface="Courier"/>
              </a:rPr>
              <a:t>m.m12 = std::</a:t>
            </a:r>
            <a:r>
              <a:rPr lang="en-US" altLang="zh-CN" dirty="0" err="1">
                <a:latin typeface="Courier"/>
              </a:rPr>
              <a:t>fma</a:t>
            </a:r>
            <a:r>
              <a:rPr lang="en-US" altLang="zh-CN" dirty="0">
                <a:latin typeface="Courier"/>
              </a:rPr>
              <a:t>(Y, Z, XW);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m.m20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(-Y, W, XZ);</a:t>
            </a:r>
          </a:p>
          <a:p>
            <a:pPr marL="0" indent="0">
              <a:buNone/>
            </a:pPr>
            <a:r>
              <a:rPr lang="en-US" altLang="zh-CN" dirty="0">
                <a:latin typeface="Courier"/>
              </a:rPr>
              <a:t>m.m21 = std::</a:t>
            </a:r>
            <a:r>
              <a:rPr lang="en-US" altLang="zh-CN" dirty="0" err="1">
                <a:latin typeface="Courier"/>
              </a:rPr>
              <a:t>fma</a:t>
            </a:r>
            <a:r>
              <a:rPr lang="en-US" altLang="zh-CN" dirty="0">
                <a:latin typeface="Courier"/>
              </a:rPr>
              <a:t>(Y, Z, XW);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/>
              </a:rPr>
              <a:t>m.m22 = std::</a:t>
            </a:r>
            <a:r>
              <a:rPr lang="en-US" altLang="zh-CN" dirty="0" err="1">
                <a:effectLst/>
                <a:latin typeface="Courier"/>
              </a:rPr>
              <a:t>fma</a:t>
            </a:r>
            <a:r>
              <a:rPr lang="en-US" altLang="zh-CN" dirty="0">
                <a:effectLst/>
                <a:latin typeface="Courier"/>
              </a:rPr>
              <a:t>(-Y, Y, m.m22);</a:t>
            </a:r>
            <a:endParaRPr lang="mr-IN" altLang="zh-CN" dirty="0"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27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综合实例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MArrayDataHandle </a:t>
            </a:r>
            <a:r>
              <a:rPr lang="en-US" altLang="zh-CN" sz="1800" dirty="0" err="1">
                <a:effectLst/>
                <a:latin typeface="Courier" charset="0"/>
              </a:rPr>
              <a:t>outHdl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data.outputValue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effectLst/>
                <a:latin typeface="Courier" charset="0"/>
              </a:rPr>
              <a:t>outScalar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inVal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data.inputValue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effectLst/>
                <a:latin typeface="Courier" charset="0"/>
              </a:rPr>
              <a:t>inScalar</a:t>
            </a:r>
            <a:r>
              <a:rPr lang="en-US" altLang="zh-CN" sz="1800" dirty="0">
                <a:effectLst/>
                <a:latin typeface="Courier" charset="0"/>
              </a:rPr>
              <a:t>).</a:t>
            </a:r>
            <a:r>
              <a:rPr lang="en-US" altLang="zh-CN" sz="1800" dirty="0" err="1">
                <a:effectLst/>
                <a:latin typeface="Courier" charset="0"/>
              </a:rPr>
              <a:t>asFloat</a:t>
            </a:r>
            <a:r>
              <a:rPr lang="en-US" altLang="zh-CN" sz="1800" dirty="0">
                <a:effectLst/>
                <a:latin typeface="Courier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unsigned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latin typeface="Courier" charset="0"/>
              </a:rPr>
              <a:t>outCnt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latin typeface="Courier" charset="0"/>
              </a:rPr>
              <a:t>outHdl</a:t>
            </a:r>
            <a:r>
              <a:rPr lang="en-US" altLang="zh-CN" sz="1800" dirty="0" err="1">
                <a:effectLst/>
                <a:latin typeface="Courier" charset="0"/>
              </a:rPr>
              <a:t>.elementCount</a:t>
            </a:r>
            <a:r>
              <a:rPr lang="en-US" altLang="zh-CN" sz="1800" dirty="0">
                <a:effectLst/>
                <a:latin typeface="Courier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800" dirty="0">
                <a:effectLst/>
                <a:latin typeface="Courier" charset="0"/>
              </a:rPr>
              <a:t> result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8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endParaRPr lang="en-US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unsigned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800" dirty="0">
                <a:effectLst/>
                <a:latin typeface="Courier" charset="0"/>
              </a:rPr>
              <a:t>; 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outCnt</a:t>
            </a:r>
            <a:r>
              <a:rPr lang="en-US" altLang="zh-CN" sz="1800" dirty="0">
                <a:effectLst/>
                <a:latin typeface="Courier" charset="0"/>
              </a:rPr>
              <a:t>;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) 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  </a:t>
            </a:r>
            <a:r>
              <a:rPr lang="en-US" altLang="zh-CN" sz="1800" dirty="0" err="1">
                <a:latin typeface="Courier" charset="0"/>
              </a:rPr>
              <a:t>outHdl</a:t>
            </a:r>
            <a:r>
              <a:rPr lang="en-US" altLang="zh-CN" sz="1800" dirty="0" err="1">
                <a:effectLst/>
                <a:latin typeface="Courier" charset="0"/>
              </a:rPr>
              <a:t>.jumpToArrayElement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  </a:t>
            </a:r>
            <a:r>
              <a:rPr lang="en-US" altLang="zh-CN" sz="18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800" dirty="0">
                <a:effectLst/>
                <a:latin typeface="Courier" charset="0"/>
              </a:rPr>
              <a:t> phase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(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1.0f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/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outCnt</a:t>
            </a:r>
            <a:r>
              <a:rPr lang="en-US" altLang="zh-CN" sz="18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  result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-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effectLst/>
                <a:latin typeface="Courier" charset="0"/>
              </a:rPr>
              <a:t>outCnt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 err="1">
                <a:effectLst/>
                <a:latin typeface="Courier" charset="0"/>
              </a:rPr>
              <a:t>fabsf</a:t>
            </a:r>
            <a:r>
              <a:rPr lang="en-US" altLang="zh-CN" sz="1800" dirty="0">
                <a:effectLst/>
                <a:latin typeface="Courier" charset="0"/>
              </a:rPr>
              <a:t>(</a:t>
            </a:r>
            <a:r>
              <a:rPr lang="en-US" altLang="zh-CN" sz="1800" dirty="0" err="1">
                <a:effectLst/>
                <a:latin typeface="Courier" charset="0"/>
              </a:rPr>
              <a:t>inVal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-</a:t>
            </a:r>
            <a:r>
              <a:rPr lang="en-US" altLang="zh-CN" sz="1800" dirty="0">
                <a:effectLst/>
                <a:latin typeface="Courier" charset="0"/>
              </a:rPr>
              <a:t> (phase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en-US" altLang="zh-CN" sz="1800" dirty="0">
                <a:effectLst/>
                <a:latin typeface="Courier" charset="0"/>
              </a:rPr>
              <a:t> (</a:t>
            </a:r>
            <a:r>
              <a:rPr lang="en-US" altLang="zh-CN" sz="1800" dirty="0" err="1">
                <a:effectLst/>
                <a:latin typeface="Courier" charset="0"/>
              </a:rPr>
              <a:t>i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en-US" altLang="zh-CN" sz="1800" dirty="0">
                <a:effectLst/>
                <a:latin typeface="Courier" charset="0"/>
              </a:rPr>
              <a:t>))))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+</a:t>
            </a:r>
            <a:r>
              <a:rPr lang="en-US" altLang="zh-CN" sz="1800" dirty="0">
                <a:effectLst/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en-US" altLang="zh-CN" sz="18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  </a:t>
            </a:r>
            <a:r>
              <a:rPr lang="en-US" altLang="zh-CN" sz="1800" dirty="0" err="1">
                <a:latin typeface="Courier" charset="0"/>
              </a:rPr>
              <a:t>outHdl</a:t>
            </a:r>
            <a:r>
              <a:rPr lang="en-US" altLang="zh-CN" sz="1800" dirty="0" err="1">
                <a:effectLst/>
                <a:latin typeface="Courier" charset="0"/>
              </a:rPr>
              <a:t>.outputValue</a:t>
            </a:r>
            <a:r>
              <a:rPr lang="en-US" altLang="zh-CN" sz="1800" dirty="0">
                <a:effectLst/>
                <a:latin typeface="Courier" charset="0"/>
              </a:rPr>
              <a:t>().set(result);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19826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矩阵运算实例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effectLst/>
                <a:latin typeface="Courier"/>
              </a:rPr>
              <a:t>std::</a:t>
            </a:r>
            <a:r>
              <a:rPr lang="en-US" altLang="zh-CN" sz="1800" dirty="0" err="1">
                <a:effectLst/>
                <a:latin typeface="Courier"/>
              </a:rPr>
              <a:t>unordered_set</a:t>
            </a:r>
            <a:r>
              <a:rPr lang="en-US" altLang="zh-CN" sz="1800" dirty="0">
                <a:effectLst/>
                <a:latin typeface="Courier"/>
              </a:rPr>
              <a:t>&lt;</a:t>
            </a:r>
            <a:r>
              <a:rPr lang="en-US" altLang="zh-CN" sz="1800" dirty="0" err="1">
                <a:effectLst/>
                <a:latin typeface="Courier"/>
              </a:rPr>
              <a:t>int</a:t>
            </a:r>
            <a:r>
              <a:rPr lang="en-US" altLang="zh-CN" sz="1800" dirty="0">
                <a:effectLst/>
                <a:latin typeface="Courier"/>
              </a:rPr>
              <a:t>&gt; indices;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1E51"/>
                </a:solidFill>
                <a:latin typeface="Courier"/>
              </a:rPr>
              <a:t>float</a:t>
            </a:r>
            <a:r>
              <a:rPr lang="mr-IN" altLang="zh-CN" sz="1800" dirty="0">
                <a:latin typeface="Courier"/>
              </a:rPr>
              <a:t> </a:t>
            </a:r>
            <a:r>
              <a:rPr lang="en-US" altLang="zh-CN" sz="1800" dirty="0" err="1">
                <a:latin typeface="Courier"/>
              </a:rPr>
              <a:t>maxValue</a:t>
            </a:r>
            <a:r>
              <a:rPr lang="en-US" altLang="zh-CN" sz="1800" dirty="0">
                <a:latin typeface="Courier"/>
              </a:rPr>
              <a:t> = -INF;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C01E51"/>
                </a:solidFill>
                <a:effectLst/>
                <a:latin typeface="Courier"/>
              </a:rPr>
              <a:t>int</a:t>
            </a:r>
            <a:r>
              <a:rPr lang="en-US" altLang="zh-CN" sz="1800" dirty="0">
                <a:solidFill>
                  <a:srgbClr val="C01E51"/>
                </a:solidFill>
                <a:effectLst/>
                <a:latin typeface="Courier"/>
              </a:rPr>
              <a:t> </a:t>
            </a:r>
            <a:r>
              <a:rPr lang="en-US" altLang="zh-CN" sz="1800" dirty="0" err="1">
                <a:effectLst/>
                <a:latin typeface="Courier"/>
              </a:rPr>
              <a:t>maxID</a:t>
            </a:r>
            <a:r>
              <a:rPr lang="en-US" altLang="zh-CN" sz="1800" dirty="0">
                <a:latin typeface="Courier"/>
              </a:rPr>
              <a:t> = -1;</a:t>
            </a:r>
            <a:r>
              <a:rPr lang="mr-IN" altLang="zh-CN" sz="1800" dirty="0">
                <a:effectLst/>
                <a:latin typeface="Courier"/>
              </a:rPr>
              <a:t> </a:t>
            </a:r>
            <a:endParaRPr lang="en-US" altLang="zh-CN" sz="180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8F00"/>
                </a:solidFill>
                <a:latin typeface="Courier"/>
              </a:rPr>
              <a:t>f</a:t>
            </a:r>
            <a:r>
              <a:rPr lang="en-US" altLang="zh-CN" sz="1800" b="1" dirty="0">
                <a:solidFill>
                  <a:srgbClr val="008F00"/>
                </a:solidFill>
                <a:effectLst/>
                <a:latin typeface="Courier"/>
              </a:rPr>
              <a:t>or</a:t>
            </a:r>
            <a:r>
              <a:rPr lang="mr-IN" altLang="zh-CN" sz="1800" dirty="0">
                <a:effectLst/>
                <a:latin typeface="Courier"/>
              </a:rPr>
              <a:t> </a:t>
            </a:r>
            <a:r>
              <a:rPr lang="en-US" altLang="zh-CN" sz="1800" dirty="0">
                <a:effectLst/>
                <a:latin typeface="Courier"/>
              </a:rPr>
              <a:t>(</a:t>
            </a:r>
            <a:r>
              <a:rPr lang="en-US" altLang="zh-CN" sz="1800" b="1" dirty="0">
                <a:solidFill>
                  <a:srgbClr val="008F00"/>
                </a:solidFill>
                <a:latin typeface="Courier"/>
              </a:rPr>
              <a:t>c</a:t>
            </a:r>
            <a:r>
              <a:rPr lang="en-US" altLang="zh-CN" sz="1800" b="1" dirty="0">
                <a:solidFill>
                  <a:srgbClr val="008F00"/>
                </a:solidFill>
                <a:effectLst/>
                <a:latin typeface="Courier"/>
              </a:rPr>
              <a:t>onst</a:t>
            </a:r>
            <a:r>
              <a:rPr lang="en-US" altLang="zh-CN" sz="1800" b="1" dirty="0">
                <a:solidFill>
                  <a:srgbClr val="008F00"/>
                </a:solidFill>
                <a:latin typeface="Courier"/>
              </a:rPr>
              <a:t> </a:t>
            </a:r>
            <a:r>
              <a:rPr lang="en-US" altLang="zh-CN" sz="1800" dirty="0" err="1">
                <a:solidFill>
                  <a:srgbClr val="C01E51"/>
                </a:solidFill>
                <a:effectLst/>
                <a:latin typeface="Courier"/>
              </a:rPr>
              <a:t>int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/>
              </a:rPr>
              <a:t>&amp; </a:t>
            </a:r>
            <a:r>
              <a:rPr lang="en-US" altLang="zh-CN" sz="1800" dirty="0" err="1">
                <a:solidFill>
                  <a:srgbClr val="797979"/>
                </a:solidFill>
                <a:effectLst/>
                <a:latin typeface="Courier"/>
              </a:rPr>
              <a:t>idx</a:t>
            </a:r>
            <a:r>
              <a:rPr lang="en-US" altLang="zh-CN" sz="1800" dirty="0">
                <a:solidFill>
                  <a:srgbClr val="797979"/>
                </a:solidFill>
                <a:effectLst/>
                <a:latin typeface="Courier"/>
              </a:rPr>
              <a:t> : indices)</a:t>
            </a:r>
            <a:r>
              <a:rPr lang="mr-IN" altLang="zh-CN" sz="1800" dirty="0">
                <a:effectLst/>
                <a:latin typeface="Courier"/>
              </a:rPr>
              <a:t> </a:t>
            </a:r>
            <a:r>
              <a:rPr lang="en-US" altLang="zh-CN" sz="1800" dirty="0">
                <a:effectLst/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cv::Mat p(3, 1, CV_32FC1);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/>
              </a:rPr>
              <a:t>  p.at&lt;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Courier"/>
              </a:rPr>
              <a:t>float</a:t>
            </a:r>
            <a:r>
              <a:rPr lang="en-US" altLang="zh-CN" sz="1800" dirty="0">
                <a:effectLst/>
                <a:latin typeface="Courier"/>
              </a:rPr>
              <a:t>&gt;(0,0) = triangles.at&lt;</a:t>
            </a:r>
            <a:r>
              <a:rPr lang="en-US" altLang="zh-CN" sz="1800" dirty="0">
                <a:solidFill>
                  <a:srgbClr val="C00000"/>
                </a:solidFill>
                <a:effectLst/>
                <a:latin typeface="Courier"/>
              </a:rPr>
              <a:t>float</a:t>
            </a:r>
            <a:r>
              <a:rPr lang="en-US" altLang="zh-CN" sz="1800" dirty="0">
                <a:effectLst/>
                <a:latin typeface="Courier"/>
              </a:rPr>
              <a:t>&gt;(</a:t>
            </a:r>
            <a:r>
              <a:rPr lang="en-US" altLang="zh-CN" sz="1800" dirty="0" err="1">
                <a:effectLst/>
                <a:latin typeface="Courier"/>
              </a:rPr>
              <a:t>idx</a:t>
            </a:r>
            <a:r>
              <a:rPr lang="en-US" altLang="zh-CN" sz="1800" dirty="0">
                <a:effectLst/>
                <a:latin typeface="Courier"/>
              </a:rPr>
              <a:t>, 0);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p.at&lt;</a:t>
            </a:r>
            <a:r>
              <a:rPr lang="en-US" altLang="zh-CN" sz="1800" dirty="0">
                <a:solidFill>
                  <a:srgbClr val="C00000"/>
                </a:solidFill>
                <a:latin typeface="Courier"/>
              </a:rPr>
              <a:t>float</a:t>
            </a:r>
            <a:r>
              <a:rPr lang="en-US" altLang="zh-CN" sz="1800" dirty="0">
                <a:latin typeface="Courier"/>
              </a:rPr>
              <a:t>&gt;(0,0) = triangles.at&lt;</a:t>
            </a:r>
            <a:r>
              <a:rPr lang="en-US" altLang="zh-CN" sz="1800" dirty="0">
                <a:solidFill>
                  <a:srgbClr val="C00000"/>
                </a:solidFill>
                <a:latin typeface="Courier"/>
              </a:rPr>
              <a:t>float</a:t>
            </a:r>
            <a:r>
              <a:rPr lang="en-US" altLang="zh-CN" sz="1800" dirty="0">
                <a:latin typeface="Courier"/>
              </a:rPr>
              <a:t>&gt;(</a:t>
            </a:r>
            <a:r>
              <a:rPr lang="en-US" altLang="zh-CN" sz="1800" dirty="0" err="1">
                <a:latin typeface="Courier"/>
              </a:rPr>
              <a:t>idx</a:t>
            </a:r>
            <a:r>
              <a:rPr lang="en-US" altLang="zh-CN" sz="1800" dirty="0">
                <a:latin typeface="Courier"/>
              </a:rPr>
              <a:t>, 1);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p.at&lt;</a:t>
            </a:r>
            <a:r>
              <a:rPr lang="en-US" altLang="zh-CN" sz="1800" dirty="0">
                <a:solidFill>
                  <a:srgbClr val="C00000"/>
                </a:solidFill>
                <a:latin typeface="Courier"/>
              </a:rPr>
              <a:t>float</a:t>
            </a:r>
            <a:r>
              <a:rPr lang="en-US" altLang="zh-CN" sz="1800" dirty="0">
                <a:latin typeface="Courier"/>
              </a:rPr>
              <a:t>&gt;(0,0) = triangles.at&lt;</a:t>
            </a:r>
            <a:r>
              <a:rPr lang="en-US" altLang="zh-CN" sz="1800" dirty="0">
                <a:solidFill>
                  <a:srgbClr val="C00000"/>
                </a:solidFill>
                <a:latin typeface="Courier"/>
              </a:rPr>
              <a:t>float</a:t>
            </a:r>
            <a:r>
              <a:rPr lang="en-US" altLang="zh-CN" sz="1800" dirty="0">
                <a:latin typeface="Courier"/>
              </a:rPr>
              <a:t>&gt;(</a:t>
            </a:r>
            <a:r>
              <a:rPr lang="en-US" altLang="zh-CN" sz="1800" dirty="0" err="1">
                <a:latin typeface="Courier"/>
              </a:rPr>
              <a:t>idx</a:t>
            </a:r>
            <a:r>
              <a:rPr lang="en-US" altLang="zh-CN" sz="1800" dirty="0">
                <a:latin typeface="Courier"/>
              </a:rPr>
              <a:t>, 2);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cv::Mat </a:t>
            </a:r>
            <a:r>
              <a:rPr lang="en-US" altLang="zh-CN" sz="1800" dirty="0" err="1">
                <a:latin typeface="Courier"/>
              </a:rPr>
              <a:t>innerProd</a:t>
            </a:r>
            <a:r>
              <a:rPr lang="en-US" altLang="zh-CN" sz="1800" dirty="0">
                <a:latin typeface="Courier"/>
              </a:rPr>
              <a:t> = p.t() * position;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if</a:t>
            </a:r>
            <a:r>
              <a:rPr lang="en-US" altLang="zh-CN" sz="1800" b="1" dirty="0">
                <a:latin typeface="Courier"/>
              </a:rPr>
              <a:t> </a:t>
            </a:r>
            <a:r>
              <a:rPr lang="en-US" altLang="zh-CN" sz="1800" dirty="0">
                <a:latin typeface="Courier"/>
              </a:rPr>
              <a:t>(innerProd.at&lt;float&gt;(0,0) &gt; </a:t>
            </a:r>
            <a:r>
              <a:rPr lang="en-US" altLang="zh-CN" sz="1800" dirty="0" err="1">
                <a:latin typeface="Courier"/>
              </a:rPr>
              <a:t>maxValue</a:t>
            </a:r>
            <a:r>
              <a:rPr lang="en-US" altLang="zh-CN" sz="1800" dirty="0"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Courier"/>
              </a:rPr>
              <a:t>    </a:t>
            </a:r>
            <a:r>
              <a:rPr lang="en-US" altLang="zh-CN" sz="1800" dirty="0" err="1">
                <a:latin typeface="Courier"/>
              </a:rPr>
              <a:t>maxID</a:t>
            </a:r>
            <a:r>
              <a:rPr lang="en-US" altLang="zh-CN" sz="1800" dirty="0">
                <a:latin typeface="Courier"/>
              </a:rPr>
              <a:t> = x;</a:t>
            </a:r>
          </a:p>
          <a:p>
            <a:pPr marL="0" indent="0">
              <a:buNone/>
            </a:pPr>
            <a:r>
              <a:rPr lang="en-US" altLang="zh-CN" sz="1800" dirty="0">
                <a:latin typeface="Courier"/>
              </a:rPr>
              <a:t>    </a:t>
            </a:r>
            <a:r>
              <a:rPr lang="en-US" altLang="zh-CN" sz="1800" dirty="0" err="1">
                <a:latin typeface="Courier"/>
              </a:rPr>
              <a:t>maxValue</a:t>
            </a:r>
            <a:r>
              <a:rPr lang="en-US" altLang="zh-CN" sz="1800" dirty="0">
                <a:latin typeface="Courier"/>
              </a:rPr>
              <a:t> = innerProd.at&lt;</a:t>
            </a:r>
            <a:r>
              <a:rPr lang="en-US" altLang="zh-CN" sz="1800" dirty="0">
                <a:solidFill>
                  <a:srgbClr val="C00000"/>
                </a:solidFill>
                <a:latin typeface="Courier"/>
              </a:rPr>
              <a:t>float</a:t>
            </a:r>
            <a:r>
              <a:rPr lang="en-US" altLang="zh-CN" sz="1800" dirty="0">
                <a:latin typeface="Courier"/>
              </a:rPr>
              <a:t>&gt;(0, 0);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/>
              </a:rPr>
              <a:t>  }</a:t>
            </a:r>
            <a:endParaRPr lang="mr-IN" altLang="zh-CN" sz="180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Courier"/>
              </a:rPr>
              <a:t>}</a:t>
            </a:r>
            <a:endParaRPr lang="mr-IN" altLang="zh-CN" sz="1800" dirty="0">
              <a:effectLst/>
              <a:latin typeface="Courier"/>
            </a:endParaRPr>
          </a:p>
          <a:p>
            <a:pPr marL="0" indent="0">
              <a:buNone/>
            </a:pPr>
            <a:endParaRPr kumimoji="1" lang="zh-CN" alt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3917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cv::Mat </a:t>
            </a:r>
            <a:r>
              <a:rPr lang="en-US" altLang="zh-CN" sz="1400" dirty="0" err="1">
                <a:latin typeface="Courier" charset="0"/>
              </a:rPr>
              <a:t>triMat</a:t>
            </a:r>
            <a:r>
              <a:rPr lang="en-US" altLang="zh-CN" sz="1400" dirty="0">
                <a:latin typeface="Courier" charset="0"/>
              </a:rPr>
              <a:t>(</a:t>
            </a:r>
            <a:r>
              <a:rPr lang="en-US" altLang="zh-CN" sz="1400" dirty="0" err="1">
                <a:latin typeface="Courier" charset="0"/>
              </a:rPr>
              <a:t>indices.size</a:t>
            </a:r>
            <a:r>
              <a:rPr lang="en-US" altLang="zh-CN" sz="1400" dirty="0">
                <a:latin typeface="Courier" charset="0"/>
              </a:rPr>
              <a:t>(), 3, CV_32FC1)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vector&lt;</a:t>
            </a:r>
            <a:r>
              <a:rPr lang="en-US" altLang="zh-CN" sz="1400" dirty="0" err="1">
                <a:solidFill>
                  <a:srgbClr val="C00000"/>
                </a:solidFill>
                <a:latin typeface="Courier" charset="0"/>
              </a:rPr>
              <a:t>int</a:t>
            </a:r>
            <a:r>
              <a:rPr lang="en-US" altLang="zh-CN" sz="1400" dirty="0">
                <a:latin typeface="Courier" charset="0"/>
              </a:rPr>
              <a:t>&gt; </a:t>
            </a:r>
            <a:r>
              <a:rPr lang="en-US" altLang="zh-CN" sz="1400" dirty="0" err="1">
                <a:latin typeface="Courier" charset="0"/>
              </a:rPr>
              <a:t>triVec</a:t>
            </a:r>
            <a:r>
              <a:rPr lang="en-US" altLang="zh-CN" sz="1400" dirty="0">
                <a:latin typeface="Courier" charset="0"/>
              </a:rPr>
              <a:t>(</a:t>
            </a:r>
            <a:r>
              <a:rPr lang="en-US" altLang="zh-CN" sz="1400" dirty="0" err="1">
                <a:latin typeface="Courier" charset="0"/>
              </a:rPr>
              <a:t>indices.size</a:t>
            </a:r>
            <a:r>
              <a:rPr lang="en-US" altLang="zh-CN" sz="1400" dirty="0">
                <a:latin typeface="Courier" charset="0"/>
              </a:rPr>
              <a:t>()); </a:t>
            </a:r>
            <a:r>
              <a:rPr lang="en-US" altLang="zh-CN" sz="1400" dirty="0" err="1">
                <a:solidFill>
                  <a:srgbClr val="C00000"/>
                </a:solidFill>
                <a:latin typeface="Courier" charset="0"/>
              </a:rPr>
              <a:t>int</a:t>
            </a:r>
            <a:r>
              <a:rPr lang="en-US" altLang="zh-CN" sz="1400" dirty="0">
                <a:solidFill>
                  <a:srgbClr val="C00000"/>
                </a:solidFill>
                <a:latin typeface="Courier" charset="0"/>
              </a:rPr>
              <a:t> </a:t>
            </a:r>
            <a:r>
              <a:rPr lang="en-US" altLang="zh-CN" sz="1400" dirty="0">
                <a:latin typeface="Courier" charset="0"/>
              </a:rPr>
              <a:t>i = 0;</a:t>
            </a:r>
            <a:endParaRPr lang="mr-IN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f</a:t>
            </a: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or</a:t>
            </a:r>
            <a:r>
              <a:rPr lang="mr-IN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effectLst/>
                <a:latin typeface="Courier" charset="0"/>
              </a:rPr>
              <a:t>(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c</a:t>
            </a: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onst</a:t>
            </a:r>
            <a:r>
              <a:rPr lang="en-US" altLang="zh-CN" sz="1400" b="1" dirty="0">
                <a:solidFill>
                  <a:srgbClr val="008F00"/>
                </a:solidFill>
                <a:latin typeface="Courier" charset="0"/>
              </a:rPr>
              <a:t> </a:t>
            </a:r>
            <a:r>
              <a:rPr lang="en-US" altLang="zh-CN" sz="14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400" dirty="0" err="1">
                <a:solidFill>
                  <a:srgbClr val="797979"/>
                </a:solidFill>
                <a:effectLst/>
                <a:latin typeface="Courier" charset="0"/>
              </a:rPr>
              <a:t>idx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 : indices) {</a:t>
            </a:r>
            <a:endParaRPr lang="en-US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  const </a:t>
            </a:r>
            <a:r>
              <a:rPr lang="en-US" altLang="zh-CN" sz="14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sz="1400" dirty="0">
                <a:effectLst/>
                <a:latin typeface="Courier" charset="0"/>
              </a:rPr>
              <a:t>*</a:t>
            </a:r>
            <a:r>
              <a:rPr lang="en-US" altLang="zh-CN" sz="1400" dirty="0" err="1">
                <a:effectLst/>
                <a:latin typeface="Courier" charset="0"/>
              </a:rPr>
              <a:t>src</a:t>
            </a:r>
            <a:r>
              <a:rPr lang="en-US" altLang="zh-CN" sz="1400" dirty="0">
                <a:effectLst/>
                <a:latin typeface="Courier" charset="0"/>
              </a:rPr>
              <a:t> = </a:t>
            </a:r>
            <a:r>
              <a:rPr lang="en-US" altLang="zh-CN" sz="1400" dirty="0" err="1">
                <a:effectLst/>
                <a:latin typeface="Courier" charset="0"/>
              </a:rPr>
              <a:t>triangles.ptr</a:t>
            </a:r>
            <a:r>
              <a:rPr lang="en-US" altLang="zh-CN" sz="1400" dirty="0">
                <a:effectLst/>
                <a:latin typeface="Courier" charset="0"/>
              </a:rPr>
              <a:t>&lt;</a:t>
            </a:r>
            <a:r>
              <a:rPr lang="en-US" altLang="zh-CN" sz="1400" dirty="0">
                <a:solidFill>
                  <a:srgbClr val="C00000"/>
                </a:solidFill>
                <a:effectLst/>
                <a:latin typeface="Courier" charset="0"/>
              </a:rPr>
              <a:t>float</a:t>
            </a:r>
            <a:r>
              <a:rPr lang="en-US" altLang="zh-CN" sz="1400" dirty="0">
                <a:effectLst/>
                <a:latin typeface="Courier" charset="0"/>
              </a:rPr>
              <a:t>&gt;(x);</a:t>
            </a:r>
            <a:endParaRPr lang="mr-IN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mr-IN" altLang="zh-CN" sz="1400" dirty="0">
                <a:effectLst/>
                <a:latin typeface="Courier" charset="0"/>
              </a:rPr>
              <a:t>  </a:t>
            </a:r>
            <a:r>
              <a:rPr lang="zh-CN" altLang="en-US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C01E51"/>
                </a:solidFill>
                <a:effectLst/>
                <a:latin typeface="Courier" charset="0"/>
              </a:rPr>
              <a:t>float </a:t>
            </a:r>
            <a:r>
              <a:rPr lang="en-US" altLang="zh-CN" sz="1400" dirty="0">
                <a:effectLst/>
                <a:latin typeface="Courier" charset="0"/>
              </a:rPr>
              <a:t>*</a:t>
            </a:r>
            <a:r>
              <a:rPr lang="en-US" altLang="zh-CN" sz="1400" dirty="0" err="1">
                <a:effectLst/>
                <a:latin typeface="Courier" charset="0"/>
              </a:rPr>
              <a:t>dst</a:t>
            </a:r>
            <a:r>
              <a:rPr lang="en-US" altLang="zh-CN" sz="1400" dirty="0">
                <a:effectLst/>
                <a:latin typeface="Courier" charset="0"/>
              </a:rPr>
              <a:t> = </a:t>
            </a:r>
            <a:r>
              <a:rPr lang="en-US" altLang="zh-CN" sz="1400" dirty="0" err="1">
                <a:effectLst/>
                <a:latin typeface="Courier" charset="0"/>
              </a:rPr>
              <a:t>triMat.ptr</a:t>
            </a:r>
            <a:r>
              <a:rPr lang="en-US" altLang="zh-CN" sz="1400" dirty="0">
                <a:effectLst/>
                <a:latin typeface="Courier" charset="0"/>
              </a:rPr>
              <a:t>&lt;</a:t>
            </a:r>
            <a:r>
              <a:rPr lang="en-US" altLang="zh-CN" sz="1400" dirty="0">
                <a:solidFill>
                  <a:srgbClr val="C00000"/>
                </a:solidFill>
                <a:effectLst/>
                <a:latin typeface="Courier" charset="0"/>
              </a:rPr>
              <a:t>float</a:t>
            </a:r>
            <a:r>
              <a:rPr lang="en-US" altLang="zh-CN" sz="1400" dirty="0">
                <a:effectLst/>
                <a:latin typeface="Courier" charset="0"/>
              </a:rPr>
              <a:t>&gt;(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  memcpy(</a:t>
            </a:r>
            <a:r>
              <a:rPr lang="en-US" altLang="zh-CN" sz="1400" dirty="0" err="1">
                <a:effectLst/>
                <a:latin typeface="Courier" charset="0"/>
              </a:rPr>
              <a:t>dst</a:t>
            </a:r>
            <a:r>
              <a:rPr lang="en-US" altLang="zh-CN" sz="1400" dirty="0">
                <a:effectLst/>
                <a:latin typeface="Courier" charset="0"/>
              </a:rPr>
              <a:t>, </a:t>
            </a:r>
            <a:r>
              <a:rPr lang="en-US" altLang="zh-CN" sz="1400" dirty="0" err="1">
                <a:effectLst/>
                <a:latin typeface="Courier" charset="0"/>
              </a:rPr>
              <a:t>src</a:t>
            </a:r>
            <a:r>
              <a:rPr lang="en-US" altLang="zh-CN" sz="1400" dirty="0">
                <a:effectLst/>
                <a:latin typeface="Courier" charset="0"/>
              </a:rPr>
              <a:t>, 3 * </a:t>
            </a:r>
            <a:r>
              <a:rPr lang="en-US" altLang="zh-CN" sz="1400" b="1" dirty="0" err="1">
                <a:solidFill>
                  <a:srgbClr val="008F00"/>
                </a:solidFill>
                <a:effectLst/>
                <a:latin typeface="Courier" charset="0"/>
              </a:rPr>
              <a:t>sizeof</a:t>
            </a:r>
            <a:r>
              <a:rPr lang="en-US" altLang="zh-CN" sz="1400" dirty="0">
                <a:effectLst/>
                <a:latin typeface="Courier" charset="0"/>
              </a:rPr>
              <a:t>(</a:t>
            </a:r>
            <a:r>
              <a:rPr lang="en-US" altLang="zh-CN" sz="14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400" dirty="0">
                <a:effectLst/>
                <a:latin typeface="Courier" charset="0"/>
              </a:rPr>
              <a:t>))</a:t>
            </a:r>
            <a:r>
              <a:rPr lang="en-US" altLang="zh-CN" sz="14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  </a:t>
            </a:r>
            <a:r>
              <a:rPr lang="en-US" altLang="zh-CN" sz="1400" dirty="0" err="1">
                <a:latin typeface="Courier" charset="0"/>
              </a:rPr>
              <a:t>triVec</a:t>
            </a:r>
            <a:r>
              <a:rPr lang="en-US" altLang="zh-CN" sz="1400" dirty="0">
                <a:latin typeface="Courier" charset="0"/>
              </a:rPr>
              <a:t>[</a:t>
            </a:r>
            <a:r>
              <a:rPr lang="en-US" altLang="zh-CN" sz="1400" dirty="0" err="1">
                <a:latin typeface="Courier" charset="0"/>
              </a:rPr>
              <a:t>i</a:t>
            </a:r>
            <a:r>
              <a:rPr lang="en-US" altLang="zh-CN" sz="1400" dirty="0">
                <a:latin typeface="Courier" charset="0"/>
              </a:rPr>
              <a:t>] = </a:t>
            </a:r>
            <a:r>
              <a:rPr lang="en-US" altLang="zh-CN" sz="1400" dirty="0" err="1">
                <a:latin typeface="Courier" charset="0"/>
              </a:rPr>
              <a:t>idx</a:t>
            </a:r>
            <a:r>
              <a:rPr lang="en-US" altLang="zh-CN" sz="1400" dirty="0">
                <a:latin typeface="Courier" charset="0"/>
              </a:rPr>
              <a:t>; ++</a:t>
            </a:r>
            <a:r>
              <a:rPr lang="en-US" altLang="zh-CN" sz="1400" dirty="0" err="1">
                <a:latin typeface="Courier" charset="0"/>
              </a:rPr>
              <a:t>i</a:t>
            </a:r>
            <a:r>
              <a:rPr lang="en-US" altLang="zh-CN" sz="14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cv::Mat </a:t>
            </a:r>
            <a:r>
              <a:rPr lang="en-US" altLang="zh-CN" sz="1400" dirty="0" err="1">
                <a:latin typeface="Courier" charset="0"/>
              </a:rPr>
              <a:t>innerProd</a:t>
            </a:r>
            <a:r>
              <a:rPr lang="en-US" altLang="zh-CN" sz="1400" dirty="0">
                <a:latin typeface="Courier" charset="0"/>
              </a:rPr>
              <a:t> = </a:t>
            </a:r>
            <a:r>
              <a:rPr lang="en-US" altLang="zh-CN" sz="1400" dirty="0" err="1">
                <a:latin typeface="Courier" charset="0"/>
              </a:rPr>
              <a:t>triMat</a:t>
            </a:r>
            <a:r>
              <a:rPr lang="en-US" altLang="zh-CN" sz="1400" dirty="0">
                <a:latin typeface="Courier" charset="0"/>
              </a:rPr>
              <a:t> * position; // </a:t>
            </a:r>
            <a:r>
              <a:rPr lang="zh-CN" altLang="en-US" sz="1400" dirty="0">
                <a:latin typeface="Courier" charset="0"/>
              </a:rPr>
              <a:t>畅快运行</a:t>
            </a:r>
            <a:endParaRPr lang="mr-IN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C01E51"/>
                </a:solidFill>
                <a:effectLst/>
                <a:latin typeface="Courier" charset="0"/>
              </a:rPr>
              <a:t>Float </a:t>
            </a:r>
            <a:r>
              <a:rPr lang="en-US" altLang="zh-CN" sz="1400" dirty="0" err="1">
                <a:effectLst/>
                <a:latin typeface="Courier" charset="0"/>
              </a:rPr>
              <a:t>maxValue</a:t>
            </a:r>
            <a:r>
              <a:rPr lang="mr-IN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effectLst/>
                <a:latin typeface="Courier" charset="0"/>
              </a:rPr>
              <a:t>= -INF; </a:t>
            </a:r>
            <a:r>
              <a:rPr lang="en-US" altLang="zh-CN" sz="14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sz="1400" dirty="0" err="1">
                <a:effectLst/>
                <a:latin typeface="Courier" charset="0"/>
              </a:rPr>
              <a:t>maxID</a:t>
            </a:r>
            <a:r>
              <a:rPr lang="mr-IN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solidFill>
                  <a:srgbClr val="797979"/>
                </a:solidFill>
                <a:latin typeface="Courier" charset="0"/>
              </a:rPr>
              <a:t>= -1;</a:t>
            </a:r>
            <a:endParaRPr lang="mr-IN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sz="1400" dirty="0">
                <a:effectLst/>
                <a:latin typeface="Courier" charset="0"/>
              </a:rPr>
              <a:t>(</a:t>
            </a:r>
            <a:r>
              <a:rPr lang="en-US" altLang="zh-CN" sz="14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400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sz="1400" dirty="0">
                <a:effectLst/>
                <a:latin typeface="Courier" charset="0"/>
              </a:rPr>
              <a:t>I = 0</a:t>
            </a:r>
            <a:r>
              <a:rPr lang="en-US" altLang="zh-CN" sz="1400" dirty="0">
                <a:latin typeface="Courier" charset="0"/>
              </a:rPr>
              <a:t>; </a:t>
            </a:r>
            <a:r>
              <a:rPr lang="en-US" altLang="zh-CN" sz="1400" dirty="0" err="1">
                <a:latin typeface="Courier" charset="0"/>
              </a:rPr>
              <a:t>i</a:t>
            </a:r>
            <a:r>
              <a:rPr lang="en-US" altLang="zh-CN" sz="1400" dirty="0">
                <a:latin typeface="Courier" charset="0"/>
              </a:rPr>
              <a:t> &lt; </a:t>
            </a:r>
            <a:r>
              <a:rPr lang="en-US" altLang="zh-CN" sz="1400" dirty="0" err="1">
                <a:latin typeface="Courier" charset="0"/>
              </a:rPr>
              <a:t>innerProd.rows</a:t>
            </a:r>
            <a:r>
              <a:rPr lang="en-US" altLang="zh-CN" sz="1400" dirty="0">
                <a:latin typeface="Courier" charset="0"/>
              </a:rPr>
              <a:t>; ++</a:t>
            </a:r>
            <a:r>
              <a:rPr lang="en-US" altLang="zh-CN" sz="1400" dirty="0" err="1">
                <a:latin typeface="Courier" charset="0"/>
              </a:rPr>
              <a:t>i</a:t>
            </a:r>
            <a:r>
              <a:rPr lang="en-US" altLang="zh-CN" sz="1400" dirty="0">
                <a:latin typeface="Courier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8F00"/>
                </a:solidFill>
                <a:effectLst/>
                <a:latin typeface="Courier" charset="0"/>
              </a:rPr>
              <a:t>  if </a:t>
            </a:r>
            <a:r>
              <a:rPr lang="en-US" altLang="zh-CN" sz="1400" dirty="0">
                <a:effectLst/>
                <a:latin typeface="Courier" charset="0"/>
              </a:rPr>
              <a:t>(innerProd.at&lt;</a:t>
            </a:r>
            <a:r>
              <a:rPr lang="en-US" altLang="zh-CN" sz="14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400" dirty="0">
                <a:effectLst/>
                <a:latin typeface="Courier" charset="0"/>
              </a:rPr>
              <a:t>&gt;(</a:t>
            </a:r>
            <a:r>
              <a:rPr lang="en-US" altLang="zh-CN" sz="1400" dirty="0" err="1">
                <a:effectLst/>
                <a:latin typeface="Courier" charset="0"/>
              </a:rPr>
              <a:t>i</a:t>
            </a:r>
            <a:r>
              <a:rPr lang="en-US" altLang="zh-CN" sz="1400" dirty="0">
                <a:effectLst/>
                <a:latin typeface="Courier" charset="0"/>
              </a:rPr>
              <a:t>, 0) &gt; </a:t>
            </a:r>
            <a:r>
              <a:rPr lang="en-US" altLang="zh-CN" sz="1400" dirty="0" err="1">
                <a:effectLst/>
                <a:latin typeface="Courier" charset="0"/>
              </a:rPr>
              <a:t>maxValue</a:t>
            </a:r>
            <a:r>
              <a:rPr lang="en-US" altLang="zh-CN" sz="1400" dirty="0">
                <a:effectLst/>
                <a:latin typeface="Courier" charset="0"/>
              </a:rPr>
              <a:t>)</a:t>
            </a:r>
            <a:r>
              <a:rPr lang="mr-IN" altLang="zh-CN" sz="1400" dirty="0">
                <a:effectLst/>
                <a:latin typeface="Courier" charset="0"/>
              </a:rPr>
              <a:t> </a:t>
            </a:r>
            <a:r>
              <a:rPr lang="en-US" altLang="zh-CN" sz="14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    </a:t>
            </a:r>
            <a:r>
              <a:rPr lang="en-US" altLang="zh-CN" sz="1400" dirty="0" err="1">
                <a:latin typeface="Courier" charset="0"/>
              </a:rPr>
              <a:t>maxID</a:t>
            </a:r>
            <a:r>
              <a:rPr lang="en-US" altLang="zh-CN" sz="1400" dirty="0">
                <a:latin typeface="Courier" charset="0"/>
              </a:rPr>
              <a:t> = </a:t>
            </a:r>
            <a:r>
              <a:rPr lang="en-US" altLang="zh-CN" sz="1400" dirty="0" err="1">
                <a:latin typeface="Courier" charset="0"/>
              </a:rPr>
              <a:t>triVec</a:t>
            </a:r>
            <a:r>
              <a:rPr lang="en-US" altLang="zh-CN" sz="1400" dirty="0">
                <a:latin typeface="Courier" charset="0"/>
              </a:rPr>
              <a:t>[</a:t>
            </a:r>
            <a:r>
              <a:rPr lang="en-US" altLang="zh-CN" sz="1400" dirty="0" err="1">
                <a:latin typeface="Courier" charset="0"/>
              </a:rPr>
              <a:t>i</a:t>
            </a:r>
            <a:r>
              <a:rPr lang="en-US" altLang="zh-CN" sz="1400" dirty="0">
                <a:latin typeface="Courier" charset="0"/>
              </a:rPr>
              <a:t>];</a:t>
            </a:r>
            <a:endParaRPr lang="en-US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effectLst/>
                <a:latin typeface="Courier" charset="0"/>
              </a:rPr>
              <a:t>    </a:t>
            </a:r>
            <a:r>
              <a:rPr lang="en-US" altLang="zh-CN" sz="1400" dirty="0" err="1">
                <a:effectLst/>
                <a:latin typeface="Courier" charset="0"/>
              </a:rPr>
              <a:t>maxValue</a:t>
            </a:r>
            <a:r>
              <a:rPr lang="en-US" altLang="zh-CN" sz="1400" dirty="0">
                <a:effectLst/>
                <a:latin typeface="Courier" charset="0"/>
              </a:rPr>
              <a:t> = innerProd.at&lt;</a:t>
            </a:r>
            <a:r>
              <a:rPr lang="en-US" altLang="zh-CN" sz="14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&gt;(i,0);</a:t>
            </a:r>
            <a:endParaRPr lang="en-US" altLang="zh-CN" sz="1400" dirty="0">
              <a:solidFill>
                <a:srgbClr val="797979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797979"/>
                </a:solidFill>
                <a:effectLst/>
                <a:latin typeface="Courier" charset="0"/>
              </a:rPr>
              <a:t>  }</a:t>
            </a:r>
            <a:endParaRPr lang="mr-IN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" charset="0"/>
              </a:rPr>
              <a:t>}</a:t>
            </a:r>
            <a:endParaRPr lang="mr-IN" altLang="zh-CN" sz="1400" dirty="0">
              <a:effectLst/>
              <a:latin typeface="Courier" charset="0"/>
            </a:endParaRPr>
          </a:p>
          <a:p>
            <a:pPr marL="0" indent="0">
              <a:buNone/>
            </a:pP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844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Vec3f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struct</a:t>
            </a:r>
            <a:r>
              <a:rPr lang="en-US" altLang="zh-CN" sz="1500" dirty="0">
                <a:effectLst/>
                <a:latin typeface="Courier" charset="0"/>
              </a:rPr>
              <a:t> Vec3f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 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__m128</a:t>
            </a:r>
            <a:r>
              <a:rPr lang="en-US" altLang="zh-CN" sz="1500" dirty="0">
                <a:effectLst/>
                <a:latin typeface="Courier" charset="0"/>
              </a:rPr>
              <a:t> </a:t>
            </a:r>
            <a:r>
              <a:rPr lang="en-US" altLang="zh-CN" sz="1500" dirty="0" err="1">
                <a:effectLst/>
                <a:latin typeface="Courier" charset="0"/>
              </a:rPr>
              <a:t>xyz</a:t>
            </a:r>
            <a:r>
              <a:rPr lang="en-US" altLang="zh-CN" sz="1500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};</a:t>
            </a:r>
          </a:p>
          <a:p>
            <a:pPr marL="0" indent="0">
              <a:buNone/>
            </a:pPr>
            <a:endParaRPr lang="en-US" altLang="zh-CN" sz="15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5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sz="1500" dirty="0">
                <a:effectLst/>
                <a:latin typeface="Courier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effectLst/>
                <a:latin typeface="Courier" charset="0"/>
              </a:rPr>
              <a:t>cross</a:t>
            </a:r>
            <a:r>
              <a:rPr lang="en-US" altLang="zh-CN" sz="1500" dirty="0">
                <a:effectLst/>
                <a:latin typeface="Courier" charset="0"/>
              </a:rPr>
              <a:t>(Vec3f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500" dirty="0">
                <a:effectLst/>
                <a:latin typeface="Courier" charset="0"/>
              </a:rPr>
              <a:t> r,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500" dirty="0">
                <a:effectLst/>
                <a:latin typeface="Courier" charset="0"/>
              </a:rPr>
              <a:t> Vec3f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500" dirty="0">
                <a:effectLst/>
                <a:latin typeface="Courier" charset="0"/>
              </a:rPr>
              <a:t> a,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500" dirty="0">
                <a:effectLst/>
                <a:latin typeface="Courier" charset="0"/>
              </a:rPr>
              <a:t> Vec3f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sz="1500" dirty="0">
                <a:effectLst/>
                <a:latin typeface="Courier" charset="0"/>
              </a:rPr>
              <a:t> b)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zh-CN" altLang="en-US" sz="1500" b="1" dirty="0">
                <a:solidFill>
                  <a:srgbClr val="008F00"/>
                </a:solidFill>
                <a:latin typeface="Courier" charset="0"/>
              </a:rPr>
              <a:t> 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500" dirty="0">
                <a:effectLst/>
                <a:latin typeface="Courier" charset="0"/>
              </a:rPr>
              <a:t> f128 A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500" dirty="0">
                <a:effectLst/>
                <a:latin typeface="Courier" charset="0"/>
              </a:rPr>
              <a:t> _</a:t>
            </a:r>
            <a:r>
              <a:rPr lang="en-US" altLang="zh-CN" sz="1500" dirty="0" err="1">
                <a:effectLst/>
                <a:latin typeface="Courier" charset="0"/>
              </a:rPr>
              <a:t>mm_shuffle_ps</a:t>
            </a:r>
            <a:r>
              <a:rPr lang="en-US" altLang="zh-CN" sz="1500" dirty="0">
                <a:effectLst/>
                <a:latin typeface="Courier" charset="0"/>
              </a:rPr>
              <a:t>(</a:t>
            </a:r>
            <a:r>
              <a:rPr lang="en-US" altLang="zh-CN" sz="1500" dirty="0" err="1">
                <a:effectLst/>
                <a:latin typeface="Courier" charset="0"/>
              </a:rPr>
              <a:t>a.xyz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 err="1">
                <a:effectLst/>
                <a:latin typeface="Courier" charset="0"/>
              </a:rPr>
              <a:t>a.xyz</a:t>
            </a:r>
            <a:r>
              <a:rPr lang="en-US" altLang="zh-CN" sz="1500" dirty="0">
                <a:effectLst/>
                <a:latin typeface="Courier" charset="0"/>
              </a:rPr>
              <a:t>, _MM_SHUFFLE(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3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en-US" altLang="zh-CN" sz="1500" dirty="0">
                <a:effectLst/>
                <a:latin typeface="Courier" charset="0"/>
              </a:rPr>
              <a:t>));</a:t>
            </a:r>
          </a:p>
          <a:p>
            <a:pPr marL="0" indent="0">
              <a:buNone/>
            </a:pPr>
            <a:r>
              <a:rPr lang="zh-CN" altLang="en-US" sz="1500" b="1" dirty="0">
                <a:solidFill>
                  <a:srgbClr val="008F00"/>
                </a:solidFill>
                <a:latin typeface="Courier" charset="0"/>
              </a:rPr>
              <a:t> 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500" dirty="0">
                <a:effectLst/>
                <a:latin typeface="Courier" charset="0"/>
              </a:rPr>
              <a:t> f128 B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500" dirty="0">
                <a:effectLst/>
                <a:latin typeface="Courier" charset="0"/>
              </a:rPr>
              <a:t> _</a:t>
            </a:r>
            <a:r>
              <a:rPr lang="en-US" altLang="zh-CN" sz="1500" dirty="0" err="1">
                <a:effectLst/>
                <a:latin typeface="Courier" charset="0"/>
              </a:rPr>
              <a:t>mm_shuffle_ps</a:t>
            </a:r>
            <a:r>
              <a:rPr lang="en-US" altLang="zh-CN" sz="1500" dirty="0">
                <a:effectLst/>
                <a:latin typeface="Courier" charset="0"/>
              </a:rPr>
              <a:t>(</a:t>
            </a:r>
            <a:r>
              <a:rPr lang="en-US" altLang="zh-CN" sz="1500" dirty="0" err="1">
                <a:effectLst/>
                <a:latin typeface="Courier" charset="0"/>
              </a:rPr>
              <a:t>b.xyz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 err="1">
                <a:effectLst/>
                <a:latin typeface="Courier" charset="0"/>
              </a:rPr>
              <a:t>b.xyz</a:t>
            </a:r>
            <a:r>
              <a:rPr lang="en-US" altLang="zh-CN" sz="1500" dirty="0">
                <a:effectLst/>
                <a:latin typeface="Courier" charset="0"/>
              </a:rPr>
              <a:t>, _MM_SHUFFLE(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3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en-US" altLang="zh-CN" sz="1500" dirty="0">
                <a:effectLst/>
                <a:latin typeface="Courier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 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500" dirty="0">
                <a:effectLst/>
                <a:latin typeface="Courier" charset="0"/>
              </a:rPr>
              <a:t> f128 C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500" dirty="0">
                <a:effectLst/>
                <a:latin typeface="Courier" charset="0"/>
              </a:rPr>
              <a:t> _</a:t>
            </a:r>
            <a:r>
              <a:rPr lang="en-US" altLang="zh-CN" sz="1500" dirty="0" err="1">
                <a:effectLst/>
                <a:latin typeface="Courier" charset="0"/>
              </a:rPr>
              <a:t>mm_shuffle_ps</a:t>
            </a:r>
            <a:r>
              <a:rPr lang="en-US" altLang="zh-CN" sz="1500" dirty="0">
                <a:effectLst/>
                <a:latin typeface="Courier" charset="0"/>
              </a:rPr>
              <a:t>(</a:t>
            </a:r>
            <a:r>
              <a:rPr lang="en-US" altLang="zh-CN" sz="1500" dirty="0" err="1">
                <a:effectLst/>
                <a:latin typeface="Courier" charset="0"/>
              </a:rPr>
              <a:t>a.xyz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 err="1">
                <a:effectLst/>
                <a:latin typeface="Courier" charset="0"/>
              </a:rPr>
              <a:t>a.xyz</a:t>
            </a:r>
            <a:r>
              <a:rPr lang="en-US" altLang="zh-CN" sz="1500" dirty="0">
                <a:effectLst/>
                <a:latin typeface="Courier" charset="0"/>
              </a:rPr>
              <a:t>, _MM_SHUFFLE(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3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en-US" altLang="zh-CN" sz="1500" dirty="0">
                <a:effectLst/>
                <a:latin typeface="Courier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  </a:t>
            </a:r>
            <a:r>
              <a:rPr lang="en-US" altLang="zh-CN" sz="1500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en-US" altLang="zh-CN" sz="1500" dirty="0">
                <a:effectLst/>
                <a:latin typeface="Courier" charset="0"/>
              </a:rPr>
              <a:t> f128 D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500" dirty="0">
                <a:effectLst/>
                <a:latin typeface="Courier" charset="0"/>
              </a:rPr>
              <a:t> _</a:t>
            </a:r>
            <a:r>
              <a:rPr lang="en-US" altLang="zh-CN" sz="1500" dirty="0" err="1">
                <a:effectLst/>
                <a:latin typeface="Courier" charset="0"/>
              </a:rPr>
              <a:t>mm_shuffle_ps</a:t>
            </a:r>
            <a:r>
              <a:rPr lang="en-US" altLang="zh-CN" sz="1500" dirty="0">
                <a:effectLst/>
                <a:latin typeface="Courier" charset="0"/>
              </a:rPr>
              <a:t>(</a:t>
            </a:r>
            <a:r>
              <a:rPr lang="en-US" altLang="zh-CN" sz="1500" dirty="0" err="1">
                <a:effectLst/>
                <a:latin typeface="Courier" charset="0"/>
              </a:rPr>
              <a:t>b.xyz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 err="1">
                <a:effectLst/>
                <a:latin typeface="Courier" charset="0"/>
              </a:rPr>
              <a:t>b.xyz</a:t>
            </a:r>
            <a:r>
              <a:rPr lang="en-US" altLang="zh-CN" sz="1500" dirty="0">
                <a:effectLst/>
                <a:latin typeface="Courier" charset="0"/>
              </a:rPr>
              <a:t>, _MM_SHUFFLE(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3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2</a:t>
            </a:r>
            <a:r>
              <a:rPr lang="en-US" altLang="zh-CN" sz="1500" dirty="0">
                <a:effectLst/>
                <a:latin typeface="Courier" charset="0"/>
              </a:rPr>
              <a:t>,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1</a:t>
            </a:r>
            <a:r>
              <a:rPr lang="en-US" altLang="zh-CN" sz="1500" dirty="0">
                <a:effectLst/>
                <a:latin typeface="Courier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  </a:t>
            </a:r>
            <a:r>
              <a:rPr lang="en-US" altLang="zh-CN" sz="1500" dirty="0" err="1">
                <a:effectLst/>
                <a:latin typeface="Courier" charset="0"/>
              </a:rPr>
              <a:t>r.xyz</a:t>
            </a:r>
            <a:r>
              <a:rPr lang="en-US" altLang="zh-CN" sz="1500" dirty="0">
                <a:effectLst/>
                <a:latin typeface="Courier" charset="0"/>
              </a:rPr>
              <a:t> </a:t>
            </a:r>
            <a:r>
              <a:rPr lang="en-US" altLang="zh-CN" sz="15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sz="1500" dirty="0">
                <a:effectLst/>
                <a:latin typeface="Courier" charset="0"/>
              </a:rPr>
              <a:t> _</a:t>
            </a:r>
            <a:r>
              <a:rPr lang="en-US" altLang="zh-CN" sz="1500" dirty="0" err="1">
                <a:effectLst/>
                <a:latin typeface="Courier" charset="0"/>
              </a:rPr>
              <a:t>mm_fmsub_ps</a:t>
            </a:r>
            <a:r>
              <a:rPr lang="en-US" altLang="zh-CN" sz="1500" dirty="0">
                <a:effectLst/>
                <a:latin typeface="Courier" charset="0"/>
              </a:rPr>
              <a:t>(A, B, _</a:t>
            </a:r>
            <a:r>
              <a:rPr lang="en-US" altLang="zh-CN" sz="1500" dirty="0" err="1">
                <a:effectLst/>
                <a:latin typeface="Courier" charset="0"/>
              </a:rPr>
              <a:t>mm_mul_ps</a:t>
            </a:r>
            <a:r>
              <a:rPr lang="en-US" altLang="zh-CN" sz="1500" dirty="0">
                <a:effectLst/>
                <a:latin typeface="Courier" charset="0"/>
              </a:rPr>
              <a:t>(C, D));</a:t>
            </a:r>
          </a:p>
          <a:p>
            <a:pPr marL="0" indent="0">
              <a:buNone/>
            </a:pPr>
            <a:r>
              <a:rPr lang="en-US" altLang="zh-CN" sz="15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56331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Vec3f Structure of Array (SOA)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altLang="zh-CN" b="1" dirty="0">
                <a:solidFill>
                  <a:srgbClr val="008F00"/>
                </a:solidFill>
                <a:effectLst/>
                <a:latin typeface="Courier" charset="0"/>
              </a:rPr>
              <a:t>struct</a:t>
            </a:r>
            <a:r>
              <a:rPr lang="is-IS" altLang="zh-CN" dirty="0">
                <a:effectLst/>
                <a:latin typeface="Courier" charset="0"/>
              </a:rPr>
              <a:t> Vec3f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  __m256 x;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__m256 y;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__m256 z;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};</a:t>
            </a:r>
          </a:p>
          <a:p>
            <a:pPr marL="0" indent="0">
              <a:buNone/>
            </a:pPr>
            <a:r>
              <a:rPr lang="is-I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is-IS" altLang="zh-CN" dirty="0">
                <a:effectLst/>
                <a:latin typeface="Courier" charset="0"/>
              </a:rPr>
              <a:t> </a:t>
            </a:r>
            <a:r>
              <a:rPr lang="is-IS" altLang="zh-CN" dirty="0">
                <a:solidFill>
                  <a:srgbClr val="0433FF"/>
                </a:solidFill>
                <a:effectLst/>
                <a:latin typeface="Courier" charset="0"/>
              </a:rPr>
              <a:t>cross</a:t>
            </a:r>
            <a:r>
              <a:rPr lang="is-IS" altLang="zh-CN" dirty="0">
                <a:effectLst/>
                <a:latin typeface="Courier" charset="0"/>
              </a:rPr>
              <a:t>(Vec3f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is-IS" altLang="zh-CN" dirty="0">
                <a:effectLst/>
                <a:latin typeface="Courier" charset="0"/>
              </a:rPr>
              <a:t> __restrict r, </a:t>
            </a:r>
            <a:r>
              <a:rPr lang="is-IS" altLang="zh-CN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dirty="0">
                <a:effectLst/>
                <a:latin typeface="Courier" charset="0"/>
              </a:rPr>
              <a:t> Vec3f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is-IS" altLang="zh-CN" dirty="0">
                <a:effectLst/>
                <a:latin typeface="Courier" charset="0"/>
              </a:rPr>
              <a:t> __restrict a, 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          </a:t>
            </a:r>
            <a:r>
              <a:rPr lang="is-IS" altLang="zh-CN" b="1" dirty="0">
                <a:solidFill>
                  <a:srgbClr val="008F00"/>
                </a:solidFill>
                <a:effectLst/>
                <a:latin typeface="Courier" charset="0"/>
              </a:rPr>
              <a:t>const</a:t>
            </a:r>
            <a:r>
              <a:rPr lang="is-IS" altLang="zh-CN" dirty="0">
                <a:effectLst/>
                <a:latin typeface="Courier" charset="0"/>
              </a:rPr>
              <a:t> Vec3f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is-IS" altLang="zh-CN" dirty="0">
                <a:effectLst/>
                <a:latin typeface="Courier" charset="0"/>
              </a:rPr>
              <a:t> __restrict b)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is-IS" altLang="zh-CN" dirty="0">
                <a:latin typeface="Courier" charset="0"/>
              </a:rPr>
              <a:t>  </a:t>
            </a:r>
            <a:r>
              <a:rPr lang="en-US" altLang="zh-CN" dirty="0">
                <a:effectLst/>
                <a:latin typeface="Courier" charset="0"/>
              </a:rPr>
              <a:t>r</a:t>
            </a:r>
            <a:r>
              <a:rPr lang="is-IS" altLang="zh-CN" dirty="0">
                <a:effectLst/>
                <a:latin typeface="Courier" charset="0"/>
              </a:rPr>
              <a:t>.x 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dirty="0">
                <a:effectLst/>
                <a:latin typeface="Courier" charset="0"/>
              </a:rPr>
              <a:t> _mm256_mul_ps(a.z, b.y);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r.y 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dirty="0">
                <a:effectLst/>
                <a:latin typeface="Courier" charset="0"/>
              </a:rPr>
              <a:t> _mm256_mul_ps(a.x, b.z);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r.z 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dirty="0">
                <a:effectLst/>
                <a:latin typeface="Courier" charset="0"/>
              </a:rPr>
              <a:t> _mm256_mul_ps(a.y, b.x);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r.x 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dirty="0">
                <a:effectLst/>
                <a:latin typeface="Courier" charset="0"/>
              </a:rPr>
              <a:t> _mm256_fmsub_ps(a.y, b.z, r.x);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r.y 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dirty="0">
                <a:effectLst/>
                <a:latin typeface="Courier" charset="0"/>
              </a:rPr>
              <a:t> _mm256_fmsub_ps(a.z, b.x, r.y);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  r.z </a:t>
            </a:r>
            <a:r>
              <a:rPr lang="is-I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is-IS" altLang="zh-CN" dirty="0">
                <a:effectLst/>
                <a:latin typeface="Courier" charset="0"/>
              </a:rPr>
              <a:t> _mm256_fmsub_ps(a.x, b.y, r.z);</a:t>
            </a:r>
          </a:p>
          <a:p>
            <a:pPr marL="0" indent="0">
              <a:buNone/>
            </a:pPr>
            <a:r>
              <a:rPr lang="is-IS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is-IS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charset="0"/>
                <a:hlinkClick r:id="rId3"/>
              </a:rPr>
              <a:t>SIMD-at-Insomniac-Games-How</a:t>
            </a:r>
            <a:r>
              <a:rPr kumimoji="1" lang="en-US" altLang="zh-CN" dirty="0">
                <a:latin typeface="Courier" charset="0"/>
              </a:rPr>
              <a:t> </a:t>
            </a:r>
            <a:endParaRPr kumimoji="1" lang="zh-CN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49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向量归一化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effectLst/>
                <a:latin typeface="Courier" charset="0"/>
              </a:rPr>
              <a:t>normalize</a:t>
            </a:r>
            <a:r>
              <a:rPr lang="en-US" altLang="zh-CN" dirty="0">
                <a:effectLst/>
                <a:latin typeface="Courier" charset="0"/>
              </a:rPr>
              <a:t>(Vec3f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dirty="0">
                <a:effectLst/>
                <a:latin typeface="Courier" charset="0"/>
              </a:rPr>
              <a:t> v)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__m256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_mm256_sqrt_ps(dot(v, v));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v.x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_mm256_div_ps(</a:t>
            </a:r>
            <a:r>
              <a:rPr lang="en-US" altLang="zh-CN" dirty="0" err="1">
                <a:effectLst/>
                <a:latin typeface="Courier" charset="0"/>
              </a:rPr>
              <a:t>v.x</a:t>
            </a:r>
            <a:r>
              <a:rPr lang="en-US" altLang="zh-CN" dirty="0">
                <a:effectLst/>
                <a:latin typeface="Courier" charset="0"/>
              </a:rPr>
              <a:t>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v.y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_mm256_div_ps(</a:t>
            </a:r>
            <a:r>
              <a:rPr lang="en-US" altLang="zh-CN" dirty="0" err="1">
                <a:effectLst/>
                <a:latin typeface="Courier" charset="0"/>
              </a:rPr>
              <a:t>v.y</a:t>
            </a:r>
            <a:r>
              <a:rPr lang="en-US" altLang="zh-CN" dirty="0">
                <a:effectLst/>
                <a:latin typeface="Courier" charset="0"/>
              </a:rPr>
              <a:t>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v.z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_mm256_div_ps(</a:t>
            </a:r>
            <a:r>
              <a:rPr lang="en-US" altLang="zh-CN" dirty="0" err="1">
                <a:effectLst/>
                <a:latin typeface="Courier" charset="0"/>
              </a:rPr>
              <a:t>v.z</a:t>
            </a:r>
            <a:r>
              <a:rPr lang="en-US" altLang="zh-CN" dirty="0">
                <a:effectLst/>
                <a:latin typeface="Courier" charset="0"/>
              </a:rPr>
              <a:t>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9598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用乘法代替除法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effectLst/>
                <a:latin typeface="Courier" charset="0"/>
              </a:rPr>
              <a:t>normalize</a:t>
            </a:r>
            <a:r>
              <a:rPr lang="en-US" altLang="zh-CN" dirty="0">
                <a:effectLst/>
                <a:latin typeface="Courier" charset="0"/>
              </a:rPr>
              <a:t>(Vec3f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en-US" altLang="zh-CN" dirty="0">
                <a:effectLst/>
                <a:latin typeface="Courier" charset="0"/>
              </a:rPr>
              <a:t> v)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__m256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_mm256_sqrt_ps(dot(v, v));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_mm256_div_ps(_mm256_set1_ps(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1.0f</a:t>
            </a:r>
            <a:r>
              <a:rPr lang="en-US" altLang="zh-CN" dirty="0">
                <a:effectLst/>
                <a:latin typeface="Courier" charset="0"/>
              </a:rPr>
              <a:t>),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v.x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_mm256_mul_ps(</a:t>
            </a:r>
            <a:r>
              <a:rPr lang="en-US" altLang="zh-CN" dirty="0" err="1">
                <a:effectLst/>
                <a:latin typeface="Courier" charset="0"/>
              </a:rPr>
              <a:t>v.x</a:t>
            </a:r>
            <a:r>
              <a:rPr lang="en-US" altLang="zh-CN" dirty="0">
                <a:effectLst/>
                <a:latin typeface="Courier" charset="0"/>
              </a:rPr>
              <a:t>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v.y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_mm256_mul_ps(</a:t>
            </a:r>
            <a:r>
              <a:rPr lang="en-US" altLang="zh-CN" dirty="0" err="1">
                <a:effectLst/>
                <a:latin typeface="Courier" charset="0"/>
              </a:rPr>
              <a:t>v.y</a:t>
            </a:r>
            <a:r>
              <a:rPr lang="en-US" altLang="zh-CN" dirty="0">
                <a:effectLst/>
                <a:latin typeface="Courier" charset="0"/>
              </a:rPr>
              <a:t>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v.z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_mm256_mul_ps(</a:t>
            </a:r>
            <a:r>
              <a:rPr lang="en-US" altLang="zh-CN" dirty="0" err="1">
                <a:effectLst/>
                <a:latin typeface="Courier" charset="0"/>
              </a:rPr>
              <a:t>v.z</a:t>
            </a:r>
            <a:r>
              <a:rPr lang="en-US" altLang="zh-CN" dirty="0">
                <a:effectLst/>
                <a:latin typeface="Courier" charset="0"/>
              </a:rPr>
              <a:t>, </a:t>
            </a:r>
            <a:r>
              <a:rPr lang="en-US" altLang="zh-CN" dirty="0" err="1">
                <a:effectLst/>
                <a:latin typeface="Courier" charset="0"/>
              </a:rPr>
              <a:t>len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89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rcp</a:t>
            </a:r>
            <a:r>
              <a:rPr kumimoji="1"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>
                <a:latin typeface="Courier" charset="0"/>
              </a:rPr>
              <a:t>除法仍然是最慢的计算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在</a:t>
            </a:r>
            <a:r>
              <a:rPr kumimoji="1" lang="en-US" altLang="zh-CN" dirty="0">
                <a:latin typeface="Courier" charset="0"/>
              </a:rPr>
              <a:t>Haswell</a:t>
            </a:r>
            <a:r>
              <a:rPr kumimoji="1" lang="zh-CN" altLang="en-US" dirty="0">
                <a:latin typeface="Courier" charset="0"/>
              </a:rPr>
              <a:t>架构上，</a:t>
            </a:r>
            <a:r>
              <a:rPr kumimoji="1" lang="en-US" altLang="zh-CN" dirty="0" err="1">
                <a:latin typeface="Courier" charset="0"/>
              </a:rPr>
              <a:t>vdivps</a:t>
            </a:r>
            <a:r>
              <a:rPr kumimoji="1" lang="zh-CN" altLang="en-US" dirty="0">
                <a:latin typeface="Courier" charset="0"/>
              </a:rPr>
              <a:t>的</a:t>
            </a:r>
            <a:r>
              <a:rPr kumimoji="1" lang="en-US" altLang="zh-CN" dirty="0">
                <a:latin typeface="Courier" charset="0"/>
              </a:rPr>
              <a:t>latency</a:t>
            </a:r>
            <a:r>
              <a:rPr kumimoji="1" lang="zh-CN" altLang="en-US" dirty="0">
                <a:latin typeface="Courier" charset="0"/>
              </a:rPr>
              <a:t>是</a:t>
            </a:r>
            <a:r>
              <a:rPr kumimoji="1" lang="en-US" altLang="zh-CN" dirty="0">
                <a:latin typeface="Courier" charset="0"/>
              </a:rPr>
              <a:t>17-21</a:t>
            </a:r>
            <a:r>
              <a:rPr kumimoji="1" lang="zh-CN" altLang="en-US" dirty="0">
                <a:latin typeface="Courier" charset="0"/>
              </a:rPr>
              <a:t>，</a:t>
            </a:r>
            <a:r>
              <a:rPr kumimoji="1" lang="en-US" altLang="zh-CN" dirty="0">
                <a:latin typeface="Courier" charset="0"/>
              </a:rPr>
              <a:t>throughput</a:t>
            </a:r>
            <a:r>
              <a:rPr kumimoji="1" lang="zh-CN" altLang="en-US" dirty="0">
                <a:latin typeface="Courier" charset="0"/>
              </a:rPr>
              <a:t>是</a:t>
            </a:r>
            <a:r>
              <a:rPr kumimoji="1" lang="en-US" altLang="zh-CN" dirty="0">
                <a:latin typeface="Courier" charset="0"/>
              </a:rPr>
              <a:t>13</a:t>
            </a:r>
            <a:r>
              <a:rPr kumimoji="1" lang="zh-CN" altLang="en-US" dirty="0">
                <a:latin typeface="Courier" charset="0"/>
              </a:rPr>
              <a:t>。</a:t>
            </a:r>
            <a:endParaRPr kumimoji="1" lang="en-US" altLang="zh-CN" dirty="0">
              <a:latin typeface="Courier" charset="0"/>
            </a:endParaRPr>
          </a:p>
          <a:p>
            <a:pPr lvl="1"/>
            <a:endParaRPr kumimoji="1" lang="en-US" altLang="zh-CN" dirty="0">
              <a:latin typeface="Courier" charset="0"/>
            </a:endParaRPr>
          </a:p>
          <a:p>
            <a:r>
              <a:rPr lang="en-US" altLang="zh-CN" sz="1800" dirty="0" err="1">
                <a:latin typeface="Courier" charset="0"/>
              </a:rPr>
              <a:t>vrcpps</a:t>
            </a:r>
            <a:r>
              <a:rPr lang="zh-CN" altLang="en-US" sz="1800" dirty="0">
                <a:latin typeface="Courier" charset="0"/>
              </a:rPr>
              <a:t>近似计算倒数指令</a:t>
            </a:r>
            <a:endParaRPr lang="en-US" altLang="zh-CN" sz="1800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在</a:t>
            </a:r>
            <a:r>
              <a:rPr kumimoji="1" lang="en-US" altLang="zh-CN" dirty="0">
                <a:latin typeface="Courier" charset="0"/>
              </a:rPr>
              <a:t>Haswell</a:t>
            </a:r>
            <a:r>
              <a:rPr kumimoji="1" lang="zh-CN" altLang="en-US" dirty="0">
                <a:latin typeface="Courier" charset="0"/>
              </a:rPr>
              <a:t>架构上，</a:t>
            </a:r>
            <a:r>
              <a:rPr kumimoji="1" lang="en-US" altLang="zh-CN" dirty="0">
                <a:latin typeface="Courier" charset="0"/>
              </a:rPr>
              <a:t>latency</a:t>
            </a:r>
            <a:r>
              <a:rPr kumimoji="1" lang="zh-CN" altLang="en-US" dirty="0">
                <a:latin typeface="Courier" charset="0"/>
              </a:rPr>
              <a:t>是</a:t>
            </a:r>
            <a:r>
              <a:rPr kumimoji="1" lang="en-US" altLang="zh-CN" dirty="0">
                <a:latin typeface="Courier" charset="0"/>
              </a:rPr>
              <a:t>7</a:t>
            </a:r>
            <a:r>
              <a:rPr kumimoji="1" lang="zh-CN" altLang="en-US" dirty="0">
                <a:latin typeface="Courier" charset="0"/>
              </a:rPr>
              <a:t>，</a:t>
            </a:r>
            <a:r>
              <a:rPr kumimoji="1" lang="en-US" altLang="zh-CN" dirty="0">
                <a:latin typeface="Courier" charset="0"/>
              </a:rPr>
              <a:t>throughput</a:t>
            </a:r>
            <a:r>
              <a:rPr kumimoji="1" lang="zh-CN" altLang="en-US" dirty="0">
                <a:latin typeface="Courier" charset="0"/>
              </a:rPr>
              <a:t>是</a:t>
            </a:r>
            <a:r>
              <a:rPr kumimoji="1" lang="en-US" altLang="zh-CN" dirty="0">
                <a:latin typeface="Courier" charset="0"/>
              </a:rPr>
              <a:t>2</a:t>
            </a:r>
            <a:r>
              <a:rPr kumimoji="1" lang="zh-CN" altLang="en-US" dirty="0">
                <a:latin typeface="Courier" charset="0"/>
              </a:rPr>
              <a:t>。</a:t>
            </a:r>
            <a:endParaRPr kumimoji="1" lang="en-US" altLang="zh-CN" dirty="0">
              <a:latin typeface="Courier" charset="0"/>
            </a:endParaRPr>
          </a:p>
          <a:p>
            <a:pPr lvl="1"/>
            <a:endParaRPr kumimoji="1" lang="en-US" altLang="zh-CN" dirty="0">
              <a:latin typeface="Courier" charset="0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0433FF"/>
                </a:solidFill>
                <a:latin typeface="Courier" charset="0"/>
              </a:rPr>
              <a:t>normalize</a:t>
            </a:r>
            <a:r>
              <a:rPr lang="en-US" altLang="zh-CN" dirty="0">
                <a:latin typeface="Courier" charset="0"/>
              </a:rPr>
              <a:t>(Vec3f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&amp;</a:t>
            </a:r>
            <a:r>
              <a:rPr lang="en-US" altLang="zh-CN" dirty="0">
                <a:latin typeface="Courier" charset="0"/>
              </a:rPr>
              <a:t> v)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  __m256 </a:t>
            </a:r>
            <a:r>
              <a:rPr lang="en-US" altLang="zh-CN" dirty="0" err="1">
                <a:latin typeface="Courier" charset="0"/>
              </a:rPr>
              <a:t>len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dirty="0">
                <a:latin typeface="Courier" charset="0"/>
              </a:rPr>
              <a:t> _mm256_sqrt_ps(dot(v, v));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  </a:t>
            </a:r>
            <a:r>
              <a:rPr lang="en-US" altLang="zh-CN" dirty="0" err="1">
                <a:latin typeface="Courier" charset="0"/>
              </a:rPr>
              <a:t>len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dirty="0">
                <a:latin typeface="Courier" charset="0"/>
              </a:rPr>
              <a:t> _mm256_rcp_ps(</a:t>
            </a:r>
            <a:r>
              <a:rPr lang="en-US" altLang="zh-CN" dirty="0" err="1">
                <a:latin typeface="Courier" charset="0"/>
              </a:rPr>
              <a:t>len</a:t>
            </a:r>
            <a:r>
              <a:rPr lang="en-US" altLang="zh-CN" dirty="0">
                <a:latin typeface="Courier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  </a:t>
            </a:r>
            <a:r>
              <a:rPr lang="en-US" altLang="zh-CN" dirty="0" err="1">
                <a:latin typeface="Courier" charset="0"/>
              </a:rPr>
              <a:t>v.x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dirty="0">
                <a:latin typeface="Courier" charset="0"/>
              </a:rPr>
              <a:t> _mm256_mul_ps(</a:t>
            </a:r>
            <a:r>
              <a:rPr lang="en-US" altLang="zh-CN" dirty="0" err="1">
                <a:latin typeface="Courier" charset="0"/>
              </a:rPr>
              <a:t>v.x</a:t>
            </a:r>
            <a:r>
              <a:rPr lang="en-US" altLang="zh-CN" dirty="0">
                <a:latin typeface="Courier" charset="0"/>
              </a:rPr>
              <a:t>, </a:t>
            </a:r>
            <a:r>
              <a:rPr lang="en-US" altLang="zh-CN" dirty="0" err="1">
                <a:latin typeface="Courier" charset="0"/>
              </a:rPr>
              <a:t>len</a:t>
            </a:r>
            <a:r>
              <a:rPr lang="en-US" altLang="zh-CN" dirty="0">
                <a:latin typeface="Courier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  </a:t>
            </a:r>
            <a:r>
              <a:rPr lang="en-US" altLang="zh-CN" dirty="0" err="1">
                <a:latin typeface="Courier" charset="0"/>
              </a:rPr>
              <a:t>v.y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dirty="0">
                <a:latin typeface="Courier" charset="0"/>
              </a:rPr>
              <a:t> _mm256_mul_ps(</a:t>
            </a:r>
            <a:r>
              <a:rPr lang="en-US" altLang="zh-CN" dirty="0" err="1">
                <a:latin typeface="Courier" charset="0"/>
              </a:rPr>
              <a:t>v.y</a:t>
            </a:r>
            <a:r>
              <a:rPr lang="en-US" altLang="zh-CN" dirty="0">
                <a:latin typeface="Courier" charset="0"/>
              </a:rPr>
              <a:t>, </a:t>
            </a:r>
            <a:r>
              <a:rPr lang="en-US" altLang="zh-CN" dirty="0" err="1">
                <a:latin typeface="Courier" charset="0"/>
              </a:rPr>
              <a:t>len</a:t>
            </a:r>
            <a:r>
              <a:rPr lang="en-US" altLang="zh-CN" dirty="0">
                <a:latin typeface="Courier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  </a:t>
            </a:r>
            <a:r>
              <a:rPr lang="en-US" altLang="zh-CN" dirty="0" err="1">
                <a:latin typeface="Courier" charset="0"/>
              </a:rPr>
              <a:t>v.z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dirty="0">
                <a:latin typeface="Courier" charset="0"/>
              </a:rPr>
              <a:t> _mm256_mul_ps(</a:t>
            </a:r>
            <a:r>
              <a:rPr lang="en-US" altLang="zh-CN" dirty="0" err="1">
                <a:latin typeface="Courier" charset="0"/>
              </a:rPr>
              <a:t>v.z</a:t>
            </a:r>
            <a:r>
              <a:rPr lang="en-US" altLang="zh-CN" dirty="0">
                <a:latin typeface="Courier" charset="0"/>
              </a:rPr>
              <a:t>, </a:t>
            </a:r>
            <a:r>
              <a:rPr lang="en-US" altLang="zh-CN" dirty="0" err="1">
                <a:latin typeface="Courier" charset="0"/>
              </a:rPr>
              <a:t>len</a:t>
            </a:r>
            <a:r>
              <a:rPr lang="en-US" altLang="zh-CN" dirty="0">
                <a:latin typeface="Courier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" charset="0"/>
              </a:rPr>
              <a:t>}</a:t>
            </a:r>
          </a:p>
          <a:p>
            <a:pPr marL="457200" lvl="1" indent="0">
              <a:buNone/>
            </a:pPr>
            <a:endParaRPr kumimoji="1" lang="en-US" altLang="zh-CN" dirty="0">
              <a:latin typeface="Courier" charset="0"/>
            </a:endParaRPr>
          </a:p>
          <a:p>
            <a:pPr marL="457200" lvl="1" indent="0">
              <a:buNone/>
            </a:pP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  <a:latin typeface="Courier" charset="0"/>
              </a:rPr>
              <a:t>完全使用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  <a:latin typeface="Courier" charset="0"/>
              </a:rPr>
              <a:t>rcp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  <a:latin typeface="Courier" charset="0"/>
              </a:rPr>
              <a:t>代替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Courier" charset="0"/>
              </a:rPr>
              <a:t>div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  <a:latin typeface="Courier" charset="0"/>
              </a:rPr>
              <a:t>？</a:t>
            </a:r>
          </a:p>
          <a:p>
            <a:pPr lvl="1"/>
            <a:endParaRPr kumimoji="1" lang="en-US" altLang="zh-CN" dirty="0">
              <a:latin typeface="Courier" charset="0"/>
            </a:endParaRPr>
          </a:p>
          <a:p>
            <a:pPr lvl="1"/>
            <a:endParaRPr kumimoji="1" lang="en-US" altLang="zh-CN" dirty="0">
              <a:latin typeface="Courier" charset="0"/>
            </a:endParaRPr>
          </a:p>
          <a:p>
            <a:pPr lvl="1"/>
            <a:endParaRPr kumimoji="1"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468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/>
              <a:t>rcp</a:t>
            </a:r>
            <a:r>
              <a:rPr kumimoji="1" lang="zh-CN" altLang="en-US"/>
              <a:t>误差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urier" charset="0"/>
              </a:rPr>
              <a:t>The maximum relative error for this approximation is less than 1.5*2^-12</a:t>
            </a:r>
          </a:p>
          <a:p>
            <a:pPr lvl="1"/>
            <a:r>
              <a:rPr lang="en-US" altLang="zh-CN" sz="2000">
                <a:latin typeface="Courier" charset="0"/>
                <a:hlinkClick r:id="rId3"/>
              </a:rPr>
              <a:t>_mm256_rcp_ps</a:t>
            </a:r>
            <a:endParaRPr lang="en-US" altLang="zh-CN" sz="2000">
              <a:latin typeface="Courier" charset="0"/>
            </a:endParaRPr>
          </a:p>
          <a:p>
            <a:pPr lvl="1"/>
            <a:endParaRPr lang="en-US" altLang="zh-CN" sz="2000">
              <a:latin typeface="Courier" charset="0"/>
            </a:endParaRPr>
          </a:p>
          <a:p>
            <a:r>
              <a:rPr lang="en-US" altLang="zh-CN">
                <a:latin typeface="Courier" charset="0"/>
              </a:rPr>
              <a:t>rcp(1.0f) = 0.999756</a:t>
            </a:r>
            <a:r>
              <a:rPr lang="zh-CN" altLang="en-US">
                <a:latin typeface="Courier" charset="0"/>
              </a:rPr>
              <a:t>。</a:t>
            </a:r>
          </a:p>
          <a:p>
            <a:pPr lvl="1"/>
            <a:r>
              <a:rPr lang="en-US" altLang="zh-CN" sz="2000">
                <a:solidFill>
                  <a:srgbClr val="00B050"/>
                </a:solidFill>
                <a:latin typeface="Courier" charset="0"/>
              </a:rPr>
              <a:t>normalize()</a:t>
            </a:r>
            <a:r>
              <a:rPr lang="zh-CN" altLang="en-US" sz="2000">
                <a:solidFill>
                  <a:srgbClr val="00B050"/>
                </a:solidFill>
                <a:latin typeface="Courier" charset="0"/>
              </a:rPr>
              <a:t>用于模型表面法线归一化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  <a:latin typeface="Courier" charset="0"/>
              </a:rPr>
              <a:t>几何相交测试</a:t>
            </a:r>
            <a:endParaRPr lang="en-US" altLang="zh-CN" sz="2000">
              <a:solidFill>
                <a:srgbClr val="FF0000"/>
              </a:solidFill>
              <a:latin typeface="Courier" charset="0"/>
            </a:endParaRPr>
          </a:p>
          <a:p>
            <a:pPr lvl="1"/>
            <a:endParaRPr lang="en-US" altLang="zh-CN" sz="2000">
              <a:solidFill>
                <a:srgbClr val="FF0000"/>
              </a:solidFill>
              <a:latin typeface="Courier" charset="0"/>
            </a:endParaRPr>
          </a:p>
          <a:p>
            <a:r>
              <a:rPr kumimoji="1" lang="en-US" altLang="zh-CN">
                <a:latin typeface="Courier" charset="0"/>
                <a:hlinkClick r:id="rId4"/>
              </a:rPr>
              <a:t>_mm256_rsqrt_ps</a:t>
            </a:r>
            <a:endParaRPr kumimoji="1" lang="zh-CN" altLang="en-US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9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指针混淆导致的性能问题</a:t>
            </a:r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8080"/>
                </a:solidFill>
                <a:latin typeface="Courier" charset="0"/>
              </a:rPr>
              <a:t>.LBB0_6: # =&gt;This Inner Loop Header: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" charset="0"/>
              </a:rPr>
              <a:t>Depth</a:t>
            </a:r>
            <a:r>
              <a:rPr lang="en-US" altLang="zh-CN" dirty="0">
                <a:solidFill>
                  <a:srgbClr val="CD3131"/>
                </a:solidFill>
                <a:latin typeface="Courier" charset="0"/>
              </a:rPr>
              <a:t>=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rdx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vmulss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dirty="0">
                <a:solidFill>
                  <a:srgbClr val="09885A"/>
                </a:solidFill>
                <a:latin typeface="Courier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rdx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urier" charset="0"/>
              </a:rPr>
              <a:t>vmulss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dirty="0" err="1">
                <a:solidFill>
                  <a:srgbClr val="4864AA"/>
                </a:solidFill>
                <a:latin typeface="Courier" charset="0"/>
              </a:rPr>
              <a:t>rcx</a:t>
            </a:r>
            <a:r>
              <a:rPr lang="en-US" altLang="zh-CN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dirty="0">
                <a:solidFill>
                  <a:srgbClr val="4864AA"/>
                </a:solidFill>
                <a:latin typeface="Courier" charset="0"/>
              </a:rPr>
              <a:t>xmm0</a:t>
            </a:r>
            <a:endParaRPr lang="en-US" altLang="zh-C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endParaRPr lang="en-US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  <a:hlinkClick r:id="rId3"/>
              </a:rPr>
              <a:t>https://godbolt.org/g/cHRUrE</a:t>
            </a:r>
            <a:r>
              <a:rPr lang="en-US" altLang="zh-CN" dirty="0">
                <a:latin typeface="Courier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Courier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Courier" charset="0"/>
              </a:rPr>
              <a:t>循环中的每次迭代都需要重新读取</a:t>
            </a:r>
            <a:r>
              <a:rPr lang="en-US" altLang="zh-CN" dirty="0">
                <a:latin typeface="Courier" charset="0"/>
              </a:rPr>
              <a:t>foo-&gt;scale</a:t>
            </a:r>
          </a:p>
          <a:p>
            <a:pPr>
              <a:buFont typeface="Arial" charset="0"/>
              <a:buChar char="•"/>
            </a:pPr>
            <a:r>
              <a:rPr lang="en-US" altLang="zh-CN" dirty="0" err="1">
                <a:effectLst/>
                <a:latin typeface="Courier" charset="0"/>
              </a:rPr>
              <a:t>ss</a:t>
            </a:r>
            <a:r>
              <a:rPr lang="zh-CN" altLang="en-US" dirty="0">
                <a:effectLst/>
                <a:latin typeface="Courier" charset="0"/>
              </a:rPr>
              <a:t>指令，</a:t>
            </a:r>
            <a:r>
              <a:rPr lang="en-US" altLang="zh-CN" dirty="0" err="1">
                <a:effectLst/>
                <a:latin typeface="Courier" charset="0"/>
              </a:rPr>
              <a:t>xmm</a:t>
            </a:r>
            <a:r>
              <a:rPr lang="zh-CN" altLang="en-US" dirty="0">
                <a:effectLst/>
                <a:latin typeface="Courier" charset="0"/>
              </a:rPr>
              <a:t>寄存器，代码没有被向量化，单个浮点数操作。</a:t>
            </a:r>
            <a:endParaRPr lang="en-US" altLang="zh-CN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2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std::vector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433FF"/>
                </a:solidFill>
                <a:latin typeface="Courier" charset="0"/>
              </a:rPr>
              <a:t>makeNumbers</a:t>
            </a:r>
            <a:r>
              <a:rPr lang="en-US" altLang="zh-CN" dirty="0">
                <a:latin typeface="Courier" charset="0"/>
              </a:rPr>
              <a:t>(std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dirty="0">
                <a:latin typeface="Courier" charset="0"/>
              </a:rPr>
              <a:t>vector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altLang="zh-CN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&gt;&amp;</a:t>
            </a:r>
            <a:r>
              <a:rPr lang="en-US" altLang="zh-CN" dirty="0">
                <a:latin typeface="Courier" charset="0"/>
              </a:rPr>
              <a:t> values)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  </a:t>
            </a:r>
            <a:r>
              <a:rPr lang="en-US" altLang="zh-CN" b="1" dirty="0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en-US" altLang="zh-CN" dirty="0"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en-US" altLang="zh-CN" dirty="0">
                <a:latin typeface="Courier" charset="0"/>
              </a:rPr>
              <a:t>; 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128</a:t>
            </a:r>
            <a:r>
              <a:rPr lang="en-US" altLang="zh-CN" dirty="0">
                <a:latin typeface="Courier" charset="0"/>
              </a:rPr>
              <a:t>; 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en-US" altLang="zh-CN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  {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    </a:t>
            </a:r>
            <a:r>
              <a:rPr lang="en-US" altLang="zh-CN" dirty="0" err="1">
                <a:latin typeface="Courier" charset="0"/>
              </a:rPr>
              <a:t>values.push_back</a:t>
            </a:r>
            <a:r>
              <a:rPr lang="en-US" altLang="zh-CN" dirty="0">
                <a:latin typeface="Courier" charset="0"/>
              </a:rPr>
              <a:t>(</a:t>
            </a:r>
            <a:r>
              <a:rPr lang="en-US" altLang="zh-CN" dirty="0" err="1">
                <a:latin typeface="Courier" charset="0"/>
              </a:rPr>
              <a:t>i</a:t>
            </a:r>
            <a:r>
              <a:rPr lang="en-US" altLang="zh-CN" dirty="0"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  }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std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::</a:t>
            </a:r>
            <a:r>
              <a:rPr lang="en-US" altLang="zh-CN" dirty="0">
                <a:latin typeface="Courier" charset="0"/>
              </a:rPr>
              <a:t>vector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altLang="zh-CN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en-US" altLang="zh-CN" dirty="0">
                <a:solidFill>
                  <a:srgbClr val="797979"/>
                </a:solidFill>
                <a:latin typeface="Courier" charset="0"/>
              </a:rPr>
              <a:t>&gt;</a:t>
            </a:r>
            <a:r>
              <a:rPr lang="en-US" altLang="zh-CN" dirty="0">
                <a:latin typeface="Courier" charset="0"/>
              </a:rPr>
              <a:t> </a:t>
            </a:r>
            <a:r>
              <a:rPr lang="en-US" altLang="zh-CN" dirty="0" err="1">
                <a:latin typeface="Courier" charset="0"/>
              </a:rPr>
              <a:t>vv</a:t>
            </a:r>
            <a:r>
              <a:rPr lang="en-US" altLang="zh-CN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latin typeface="Courier" charset="0"/>
              </a:rPr>
              <a:t>makeNumbers</a:t>
            </a:r>
            <a:r>
              <a:rPr lang="en-US" altLang="zh-CN" dirty="0">
                <a:latin typeface="Courier" charset="0"/>
              </a:rPr>
              <a:t>(</a:t>
            </a:r>
            <a:r>
              <a:rPr lang="en-US" altLang="zh-CN" dirty="0" err="1">
                <a:latin typeface="Courier" charset="0"/>
              </a:rPr>
              <a:t>vv</a:t>
            </a:r>
            <a:r>
              <a:rPr lang="en-US" altLang="zh-CN" dirty="0">
                <a:latin typeface="Courier" charset="0"/>
              </a:rPr>
              <a:t>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5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std::vector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 err="1">
                <a:solidFill>
                  <a:srgbClr val="0433FF"/>
                </a:solidFill>
                <a:effectLst/>
                <a:latin typeface="Courier" charset="0"/>
              </a:rPr>
              <a:t>makeNumbers</a:t>
            </a:r>
            <a:r>
              <a:rPr lang="en-US" altLang="zh-CN" dirty="0">
                <a:effectLst/>
                <a:latin typeface="Courier" charset="0"/>
              </a:rPr>
              <a:t>(std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en-US" altLang="zh-CN" dirty="0">
                <a:effectLst/>
                <a:latin typeface="Courier" charset="0"/>
              </a:rPr>
              <a:t>vector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&gt;&amp;</a:t>
            </a:r>
            <a:r>
              <a:rPr lang="en-US" altLang="zh-CN" dirty="0">
                <a:effectLst/>
                <a:latin typeface="Courier" charset="0"/>
              </a:rPr>
              <a:t> values)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dirty="0" err="1">
                <a:effectLst/>
                <a:latin typeface="Courier" charset="0"/>
              </a:rPr>
              <a:t>values.reserve</a:t>
            </a:r>
            <a:r>
              <a:rPr lang="en-US" altLang="zh-CN" dirty="0">
                <a:effectLst/>
                <a:latin typeface="Courier" charset="0"/>
              </a:rPr>
              <a:t>(128);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</a:t>
            </a: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for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en-US" altLang="zh-CN" dirty="0">
                <a:effectLst/>
                <a:latin typeface="Courier" charset="0"/>
              </a:rPr>
              <a:t>; 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128</a:t>
            </a:r>
            <a:r>
              <a:rPr lang="en-US" altLang="zh-CN" dirty="0">
                <a:effectLst/>
                <a:latin typeface="Courier" charset="0"/>
              </a:rPr>
              <a:t>; 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++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{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    </a:t>
            </a:r>
            <a:r>
              <a:rPr lang="en-US" altLang="zh-CN" dirty="0" err="1">
                <a:effectLst/>
                <a:latin typeface="Courier" charset="0"/>
              </a:rPr>
              <a:t>values.push_back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effectLst/>
                <a:latin typeface="Courier" charset="0"/>
              </a:rPr>
              <a:t>i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  }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std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en-US" altLang="zh-CN" dirty="0">
                <a:effectLst/>
                <a:latin typeface="Courier" charset="0"/>
              </a:rPr>
              <a:t>vector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&gt;</a:t>
            </a:r>
            <a:r>
              <a:rPr lang="en-US" altLang="zh-CN" dirty="0">
                <a:effectLst/>
                <a:latin typeface="Courier" charset="0"/>
              </a:rPr>
              <a:t> </a:t>
            </a:r>
            <a:r>
              <a:rPr lang="en-US" altLang="zh-CN" dirty="0" err="1">
                <a:effectLst/>
                <a:latin typeface="Courier" charset="0"/>
              </a:rPr>
              <a:t>vv</a:t>
            </a:r>
            <a:r>
              <a:rPr lang="en-US" altLang="zh-CN" dirty="0">
                <a:effectLst/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effectLst/>
                <a:latin typeface="Courier" charset="0"/>
              </a:rPr>
              <a:t>makeNumbers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effectLst/>
                <a:latin typeface="Courier" charset="0"/>
              </a:rPr>
              <a:t>vv</a:t>
            </a:r>
            <a:r>
              <a:rPr lang="en-US" altLang="zh-CN" dirty="0">
                <a:effectLst/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2553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std::vector::</a:t>
            </a:r>
            <a:r>
              <a:rPr kumimoji="1" lang="en-US" altLang="zh-CN" dirty="0" err="1"/>
              <a:t>push_back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template</a:t>
            </a:r>
            <a:r>
              <a:rPr lang="en-US" altLang="zh-CN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en-US" altLang="zh-CN" b="1" dirty="0" err="1">
                <a:solidFill>
                  <a:srgbClr val="008F00"/>
                </a:solidFill>
                <a:effectLst/>
                <a:latin typeface="Courier" charset="0"/>
              </a:rPr>
              <a:t>typename</a:t>
            </a:r>
            <a:r>
              <a:rPr lang="mr-IN" altLang="zh-CN" dirty="0">
                <a:solidFill>
                  <a:srgbClr val="000000"/>
                </a:solidFill>
                <a:effectLst/>
                <a:latin typeface="Courier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" charset="0"/>
              </a:rPr>
              <a:t>T&gt;</a:t>
            </a:r>
            <a:endParaRPr lang="mr-IN" altLang="zh-CN" dirty="0">
              <a:solidFill>
                <a:srgbClr val="008F00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en-US" altLang="zh-CN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vector&lt;T&gt;::</a:t>
            </a:r>
            <a:r>
              <a:rPr lang="en-US" altLang="zh-CN" dirty="0" err="1">
                <a:effectLst/>
                <a:latin typeface="Courier" charset="0"/>
              </a:rPr>
              <a:t>push_back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b="1" dirty="0">
                <a:solidFill>
                  <a:srgbClr val="008F00"/>
                </a:solidFill>
                <a:latin typeface="Courier" charset="0"/>
              </a:rPr>
              <a:t>const </a:t>
            </a:r>
            <a:r>
              <a:rPr lang="en-US" altLang="zh-CN" dirty="0" err="1">
                <a:effectLst/>
                <a:latin typeface="Courier" charset="0"/>
              </a:rPr>
              <a:t>T&amp;v</a:t>
            </a:r>
            <a:r>
              <a:rPr lang="en-US" altLang="zh-CN" dirty="0">
                <a:latin typeface="Courier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  if </a:t>
            </a:r>
            <a:r>
              <a:rPr lang="en-US" altLang="zh-CN" dirty="0">
                <a:effectLst/>
                <a:latin typeface="Courier" charset="0"/>
              </a:rPr>
              <a:t>(size() == capacity())</a:t>
            </a:r>
            <a:r>
              <a:rPr lang="zh-CN" altLang="en-US" dirty="0">
                <a:effectLst/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//</a:t>
            </a:r>
            <a:r>
              <a:rPr lang="zh-CN" altLang="en-US" dirty="0">
                <a:effectLst/>
                <a:latin typeface="Courier" charset="0"/>
              </a:rPr>
              <a:t> 分支阻碍代码向量化</a:t>
            </a:r>
            <a:endParaRPr lang="en-US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    reserve(capacity() * 1.4);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8F00"/>
                </a:solidFill>
                <a:effectLst/>
                <a:latin typeface="Courier" charset="0"/>
              </a:rPr>
              <a:t>  new</a:t>
            </a:r>
            <a:r>
              <a:rPr lang="en-US" altLang="zh-CN" b="1" dirty="0">
                <a:solidFill>
                  <a:srgbClr val="008F00"/>
                </a:solidFill>
                <a:latin typeface="Courier" charset="0"/>
              </a:rPr>
              <a:t> </a:t>
            </a:r>
            <a:r>
              <a:rPr lang="en-US" altLang="zh-CN" dirty="0">
                <a:effectLst/>
                <a:latin typeface="Courier" charset="0"/>
              </a:rPr>
              <a:t>(</a:t>
            </a:r>
            <a:r>
              <a:rPr lang="en-US" altLang="zh-CN" dirty="0" err="1">
                <a:effectLst/>
                <a:latin typeface="Courier" charset="0"/>
              </a:rPr>
              <a:t>m_end</a:t>
            </a:r>
            <a:r>
              <a:rPr lang="en-US" altLang="zh-CN" dirty="0">
                <a:effectLst/>
                <a:latin typeface="Courier" charset="0"/>
              </a:rPr>
              <a:t>)T(v);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  </a:t>
            </a:r>
            <a:r>
              <a:rPr lang="en-US" altLang="zh-CN" dirty="0" err="1">
                <a:effectLst/>
                <a:latin typeface="Courier" charset="0"/>
              </a:rPr>
              <a:t>m_end</a:t>
            </a:r>
            <a:r>
              <a:rPr lang="en-US" altLang="zh-CN" dirty="0">
                <a:effectLst/>
                <a:latin typeface="Courier" charset="0"/>
              </a:rPr>
              <a:t>++;</a:t>
            </a:r>
            <a:endParaRPr lang="mr-IN" altLang="zh-CN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55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std::vector&lt;</a:t>
            </a:r>
            <a:r>
              <a:rPr lang="en-US" altLang="zh-CN" sz="1600" dirty="0" err="1">
                <a:solidFill>
                  <a:srgbClr val="C00000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effectLst/>
                <a:latin typeface="Courier" charset="0"/>
              </a:rPr>
              <a:t>&gt; </a:t>
            </a:r>
            <a:r>
              <a:rPr lang="en-US" altLang="zh-CN" sz="1600" dirty="0" err="1">
                <a:effectLst/>
                <a:latin typeface="Courier" charset="0"/>
              </a:rPr>
              <a:t>makeNumbers</a:t>
            </a:r>
            <a:r>
              <a:rPr lang="en-US" altLang="zh-CN" sz="1600" dirty="0">
                <a:effectLst/>
                <a:latin typeface="Courier" charset="0"/>
              </a:rPr>
              <a:t>() 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  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 </a:t>
            </a:r>
            <a:r>
              <a:rPr lang="en-US" altLang="zh-CN" sz="1600" dirty="0">
                <a:effectLst/>
                <a:latin typeface="Courier" charset="0"/>
              </a:rPr>
              <a:t>n{0};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endParaRPr lang="en-US" altLang="zh-CN" sz="16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  std::vector&lt;</a:t>
            </a:r>
            <a:r>
              <a:rPr lang="en-US" altLang="zh-CN" sz="1600" dirty="0" err="1">
                <a:solidFill>
                  <a:srgbClr val="C00000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effectLst/>
                <a:latin typeface="Courier" charset="0"/>
              </a:rPr>
              <a:t>&gt; v(128);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std::generate(</a:t>
            </a:r>
            <a:r>
              <a:rPr lang="en-US" altLang="zh-CN" sz="1600" dirty="0" err="1">
                <a:latin typeface="Courier" charset="0"/>
              </a:rPr>
              <a:t>v.begin</a:t>
            </a:r>
            <a:r>
              <a:rPr lang="en-US" altLang="zh-CN" sz="1600" dirty="0">
                <a:latin typeface="Courier" charset="0"/>
              </a:rPr>
              <a:t>(), </a:t>
            </a:r>
            <a:r>
              <a:rPr lang="en-US" altLang="zh-CN" sz="1600" dirty="0" err="1">
                <a:latin typeface="Courier" charset="0"/>
              </a:rPr>
              <a:t>v.end</a:t>
            </a:r>
            <a:r>
              <a:rPr lang="en-US" altLang="zh-CN" sz="1600" dirty="0">
                <a:latin typeface="Courier" charset="0"/>
              </a:rPr>
              <a:t>(), [&amp;n] {</a:t>
            </a: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return </a:t>
            </a:r>
            <a:r>
              <a:rPr lang="en-US" altLang="zh-CN" sz="1600" dirty="0">
                <a:effectLst/>
                <a:latin typeface="Courier" charset="0"/>
              </a:rPr>
              <a:t>(n++);});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  return</a:t>
            </a:r>
            <a:r>
              <a:rPr lang="en-US" altLang="zh-CN" sz="1600" b="1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600" dirty="0">
                <a:effectLst/>
                <a:latin typeface="Courier" charset="0"/>
              </a:rPr>
              <a:t>v; </a:t>
            </a:r>
            <a:r>
              <a:rPr lang="ro-RO" altLang="zh-CN" sz="1600" i="1" dirty="0">
                <a:solidFill>
                  <a:srgbClr val="4F9192"/>
                </a:solidFill>
                <a:latin typeface="Courier" charset="0"/>
              </a:rPr>
              <a:t>// Name</a:t>
            </a:r>
            <a:endParaRPr lang="en-US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v</a:t>
            </a: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oid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sz="1600" dirty="0" err="1">
                <a:effectLst/>
                <a:latin typeface="Courier" charset="0"/>
              </a:rPr>
              <a:t>makeNumbers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effectLst/>
                <a:latin typeface="Courier" charset="0"/>
              </a:rPr>
              <a:t>(std::vector&lt;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solidFill>
                  <a:srgbClr val="797979"/>
                </a:solidFill>
                <a:effectLst/>
                <a:latin typeface="Courier" charset="0"/>
              </a:rPr>
              <a:t>&gt;&amp;v)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{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1E51"/>
                </a:solidFill>
                <a:effectLst/>
                <a:latin typeface="Courier" charset="0"/>
              </a:rPr>
              <a:t>  </a:t>
            </a:r>
            <a:r>
              <a:rPr lang="en-US" altLang="zh-CN" sz="1600" dirty="0" err="1">
                <a:solidFill>
                  <a:srgbClr val="C01E51"/>
                </a:solidFill>
                <a:effectLst/>
                <a:latin typeface="Courier" charset="0"/>
              </a:rPr>
              <a:t>int</a:t>
            </a:r>
            <a:r>
              <a:rPr lang="en-US" altLang="zh-CN" sz="1600" dirty="0">
                <a:solidFill>
                  <a:srgbClr val="C01E51"/>
                </a:solidFill>
                <a:latin typeface="Courier" charset="0"/>
              </a:rPr>
              <a:t> </a:t>
            </a:r>
            <a:r>
              <a:rPr lang="en-US" altLang="zh-CN" sz="1600" dirty="0">
                <a:effectLst/>
                <a:latin typeface="Courier" charset="0"/>
              </a:rPr>
              <a:t>n{0};</a:t>
            </a: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  </a:t>
            </a:r>
            <a:r>
              <a:rPr lang="en-US" altLang="zh-CN" sz="1600" dirty="0" err="1">
                <a:latin typeface="Courier" charset="0"/>
              </a:rPr>
              <a:t>v.resize</a:t>
            </a:r>
            <a:r>
              <a:rPr lang="en-US" altLang="zh-CN" sz="1600" dirty="0">
                <a:latin typeface="Courier" charset="0"/>
              </a:rPr>
              <a:t>(128);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urier" charset="0"/>
              </a:rPr>
              <a:t>  std::generate(</a:t>
            </a:r>
            <a:r>
              <a:rPr lang="en-US" altLang="zh-CN" sz="1600" dirty="0" err="1">
                <a:effectLst/>
                <a:latin typeface="Courier" charset="0"/>
              </a:rPr>
              <a:t>v.begin</a:t>
            </a:r>
            <a:r>
              <a:rPr lang="en-US" altLang="zh-CN" sz="1600" dirty="0">
                <a:effectLst/>
                <a:latin typeface="Courier" charset="0"/>
              </a:rPr>
              <a:t>(), </a:t>
            </a:r>
            <a:r>
              <a:rPr lang="en-US" altLang="zh-CN" sz="1600" dirty="0" err="1">
                <a:effectLst/>
                <a:latin typeface="Courier" charset="0"/>
              </a:rPr>
              <a:t>v.end</a:t>
            </a:r>
            <a:r>
              <a:rPr lang="en-US" altLang="zh-CN" sz="1600" dirty="0">
                <a:effectLst/>
                <a:latin typeface="Courier" charset="0"/>
              </a:rPr>
              <a:t>()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effectLst/>
                <a:latin typeface="Courier" charset="0"/>
              </a:rPr>
              <a:t>[&amp;n] </a:t>
            </a:r>
            <a:r>
              <a:rPr lang="en-US" altLang="zh-CN" sz="1600" dirty="0">
                <a:latin typeface="Courier" charset="0"/>
              </a:rPr>
              <a:t>{</a:t>
            </a:r>
            <a:r>
              <a:rPr lang="en-US" altLang="zh-CN" sz="1600" b="1" dirty="0">
                <a:solidFill>
                  <a:srgbClr val="008F00"/>
                </a:solidFill>
                <a:effectLst/>
                <a:latin typeface="Courier" charset="0"/>
              </a:rPr>
              <a:t>return</a:t>
            </a:r>
            <a:r>
              <a:rPr lang="mr-IN" altLang="zh-CN" sz="1600" dirty="0">
                <a:effectLst/>
                <a:latin typeface="Courier" charset="0"/>
              </a:rPr>
              <a:t> </a:t>
            </a:r>
            <a:r>
              <a:rPr lang="en-US" altLang="zh-CN" sz="1600" dirty="0">
                <a:effectLst/>
                <a:latin typeface="Courier" charset="0"/>
              </a:rPr>
              <a:t>(n++);});</a:t>
            </a:r>
            <a:endParaRPr lang="mr-IN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" charset="0"/>
              </a:rPr>
              <a:t>}</a:t>
            </a:r>
            <a:endParaRPr lang="en-US" altLang="zh-CN" sz="16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urier" charset="0"/>
                <a:hlinkClick r:id="rId3"/>
              </a:rPr>
              <a:t>https://godbolt.org/g/n5M2iP</a:t>
            </a:r>
            <a:r>
              <a:rPr kumimoji="1" lang="en-US" altLang="zh-CN" sz="1600" dirty="0">
                <a:latin typeface="Courier" charset="0"/>
              </a:rPr>
              <a:t> </a:t>
            </a:r>
            <a:endParaRPr kumimoji="1" lang="zh-CN" altLang="en-US" sz="16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84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取得</a:t>
            </a:r>
            <a:r>
              <a:rPr kumimoji="1" lang="en-US" altLang="zh-CN" dirty="0"/>
              <a:t>std::vector</a:t>
            </a:r>
            <a:r>
              <a:rPr kumimoji="1" lang="zh-CN" altLang="en-US" dirty="0"/>
              <a:t>数据地址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altLang="zh-CN" sz="18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ro-RO" altLang="zh-CN" sz="1800" dirty="0">
                <a:effectLst/>
                <a:latin typeface="Courier" charset="0"/>
              </a:rPr>
              <a:t> </a:t>
            </a:r>
            <a:r>
              <a:rPr lang="ro-RO" altLang="zh-CN" sz="1800" dirty="0">
                <a:solidFill>
                  <a:srgbClr val="0433FF"/>
                </a:solidFill>
                <a:effectLst/>
                <a:latin typeface="Courier" charset="0"/>
              </a:rPr>
              <a:t>func</a:t>
            </a:r>
            <a:r>
              <a:rPr lang="ro-RO" altLang="zh-CN" sz="1800" dirty="0">
                <a:effectLst/>
                <a:latin typeface="Courier" charset="0"/>
              </a:rPr>
              <a:t>(std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ro-RO" altLang="zh-CN" sz="1800" dirty="0">
                <a:effectLst/>
                <a:latin typeface="Courier" charset="0"/>
              </a:rPr>
              <a:t>vector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ro-RO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&gt;&amp;</a:t>
            </a:r>
            <a:r>
              <a:rPr lang="ro-RO" altLang="zh-CN" sz="1800" dirty="0">
                <a:effectLst/>
                <a:latin typeface="Courier" charset="0"/>
              </a:rPr>
              <a:t> values)</a:t>
            </a: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</a:rPr>
              <a:t>    </a:t>
            </a:r>
            <a:r>
              <a:rPr lang="ro-RO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ro-RO" altLang="zh-CN" sz="1800" dirty="0">
                <a:effectLst/>
                <a:latin typeface="Courier" charset="0"/>
              </a:rPr>
              <a:t> pv 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ro-RO" altLang="zh-CN" sz="1800" dirty="0">
                <a:effectLst/>
                <a:latin typeface="Courier" charset="0"/>
              </a:rPr>
              <a:t> 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ro-RO" altLang="zh-CN" sz="1800" dirty="0">
                <a:effectLst/>
                <a:latin typeface="Courier" charset="0"/>
              </a:rPr>
              <a:t>values[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0</a:t>
            </a:r>
            <a:r>
              <a:rPr lang="ro-RO" altLang="zh-CN" sz="1800" dirty="0">
                <a:effectLst/>
                <a:latin typeface="Courier" charset="0"/>
              </a:rPr>
              <a:t>];</a:t>
            </a:r>
          </a:p>
          <a:p>
            <a:pPr marL="0" indent="0">
              <a:buNone/>
            </a:pPr>
            <a:r>
              <a:rPr lang="ro-RO" altLang="zh-CN" sz="1800" dirty="0">
                <a:solidFill>
                  <a:srgbClr val="000000"/>
                </a:solidFill>
                <a:effectLst/>
                <a:latin typeface="Courier" charset="0"/>
              </a:rPr>
              <a:t>    </a:t>
            </a:r>
            <a:r>
              <a:rPr lang="ro-RO" altLang="zh-CN" sz="1800" i="1" dirty="0">
                <a:solidFill>
                  <a:srgbClr val="4F9192"/>
                </a:solidFill>
                <a:effectLst/>
                <a:latin typeface="Courier" charset="0"/>
              </a:rPr>
              <a:t>// ...</a:t>
            </a:r>
            <a:endParaRPr lang="ro-RO" altLang="zh-CN" sz="1800" dirty="0">
              <a:solidFill>
                <a:srgbClr val="4F9192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ro-RO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ro-RO" altLang="zh-CN" sz="1800" dirty="0">
                <a:solidFill>
                  <a:srgbClr val="C01E51"/>
                </a:solidFill>
                <a:effectLst/>
                <a:latin typeface="Courier" charset="0"/>
              </a:rPr>
              <a:t>void</a:t>
            </a:r>
            <a:r>
              <a:rPr lang="ro-RO" altLang="zh-CN" sz="1800" dirty="0">
                <a:effectLst/>
                <a:latin typeface="Courier" charset="0"/>
              </a:rPr>
              <a:t> </a:t>
            </a:r>
            <a:r>
              <a:rPr lang="ro-RO" altLang="zh-CN" sz="1800" dirty="0">
                <a:solidFill>
                  <a:srgbClr val="0433FF"/>
                </a:solidFill>
                <a:effectLst/>
                <a:latin typeface="Courier" charset="0"/>
              </a:rPr>
              <a:t>func</a:t>
            </a:r>
            <a:r>
              <a:rPr lang="ro-RO" altLang="zh-CN" sz="1800" dirty="0">
                <a:effectLst/>
                <a:latin typeface="Courier" charset="0"/>
              </a:rPr>
              <a:t>(std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::</a:t>
            </a:r>
            <a:r>
              <a:rPr lang="ro-RO" altLang="zh-CN" sz="1800" dirty="0">
                <a:effectLst/>
                <a:latin typeface="Courier" charset="0"/>
              </a:rPr>
              <a:t>vector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&lt;</a:t>
            </a:r>
            <a:r>
              <a:rPr lang="ro-RO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&gt;&amp;</a:t>
            </a:r>
            <a:r>
              <a:rPr lang="ro-RO" altLang="zh-CN" sz="1800" dirty="0">
                <a:effectLst/>
                <a:latin typeface="Courier" charset="0"/>
              </a:rPr>
              <a:t> values)</a:t>
            </a: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</a:rPr>
              <a:t>    </a:t>
            </a:r>
            <a:r>
              <a:rPr lang="ro-RO" altLang="zh-CN" sz="1800" dirty="0">
                <a:solidFill>
                  <a:srgbClr val="C01E51"/>
                </a:solidFill>
                <a:effectLst/>
                <a:latin typeface="Courier" charset="0"/>
              </a:rPr>
              <a:t>float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*</a:t>
            </a:r>
            <a:r>
              <a:rPr lang="ro-RO" altLang="zh-CN" sz="1800" dirty="0">
                <a:effectLst/>
                <a:latin typeface="Courier" charset="0"/>
              </a:rPr>
              <a:t> pv 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=</a:t>
            </a:r>
            <a:r>
              <a:rPr lang="ro-RO" altLang="zh-CN" sz="1800" dirty="0">
                <a:effectLst/>
                <a:latin typeface="Courier" charset="0"/>
              </a:rPr>
              <a:t> </a:t>
            </a:r>
            <a:r>
              <a:rPr lang="ro-RO" altLang="zh-CN" sz="1800" dirty="0">
                <a:solidFill>
                  <a:srgbClr val="797979"/>
                </a:solidFill>
                <a:effectLst/>
                <a:latin typeface="Courier" charset="0"/>
              </a:rPr>
              <a:t>&amp;</a:t>
            </a:r>
            <a:r>
              <a:rPr lang="ro-RO" altLang="zh-CN" sz="1800" dirty="0">
                <a:effectLst/>
                <a:latin typeface="Courier" charset="0"/>
              </a:rPr>
              <a:t>values.front();</a:t>
            </a:r>
          </a:p>
          <a:p>
            <a:pPr marL="0" indent="0">
              <a:buNone/>
            </a:pPr>
            <a:r>
              <a:rPr lang="ro-RO" altLang="zh-CN" sz="1800" dirty="0">
                <a:solidFill>
                  <a:srgbClr val="000000"/>
                </a:solidFill>
                <a:effectLst/>
                <a:latin typeface="Courier" charset="0"/>
              </a:rPr>
              <a:t>    </a:t>
            </a:r>
            <a:r>
              <a:rPr lang="ro-RO" altLang="zh-CN" sz="1800" i="1" dirty="0">
                <a:solidFill>
                  <a:srgbClr val="4F9192"/>
                </a:solidFill>
                <a:effectLst/>
                <a:latin typeface="Courier" charset="0"/>
              </a:rPr>
              <a:t>// ...</a:t>
            </a:r>
            <a:endParaRPr lang="ro-RO" altLang="zh-CN" sz="1800" dirty="0">
              <a:solidFill>
                <a:srgbClr val="4F9192"/>
              </a:solidFill>
              <a:effectLst/>
              <a:latin typeface="Courier" charset="0"/>
            </a:endParaRP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</a:rPr>
              <a:t>}</a:t>
            </a:r>
          </a:p>
          <a:p>
            <a:pPr marL="0" indent="0">
              <a:buNone/>
            </a:pPr>
            <a:endParaRPr lang="ro-RO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ro-RO" altLang="zh-CN" sz="1800" dirty="0">
                <a:effectLst/>
                <a:latin typeface="Courier" charset="0"/>
                <a:hlinkClick r:id="rId3"/>
              </a:rPr>
              <a:t>http://en.cppreference.com/w/cpp/container/vector/data</a:t>
            </a:r>
            <a:r>
              <a:rPr lang="ro-RO" altLang="zh-CN" sz="1800" dirty="0">
                <a:effectLst/>
                <a:latin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127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其他性能优化重要议题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 dirty="0">
                <a:latin typeface="Courier" charset="0"/>
              </a:rPr>
              <a:t>数据结构</a:t>
            </a:r>
            <a:r>
              <a:rPr kumimoji="1" lang="en-US" altLang="zh-CN" sz="1800" dirty="0">
                <a:latin typeface="Courier" charset="0"/>
              </a:rPr>
              <a:t>(data structure)</a:t>
            </a:r>
            <a:r>
              <a:rPr kumimoji="1" lang="zh-CN" altLang="en-US" sz="1800" dirty="0">
                <a:latin typeface="Courier" charset="0"/>
              </a:rPr>
              <a:t>和算法</a:t>
            </a:r>
            <a:endParaRPr kumimoji="1" lang="en-US" altLang="zh-CN" sz="1800" dirty="0">
              <a:latin typeface="Courier" charset="0"/>
            </a:endParaRPr>
          </a:p>
          <a:p>
            <a:endParaRPr kumimoji="1" lang="en-US" altLang="zh-CN" sz="1800" dirty="0">
              <a:latin typeface="Courier" charset="0"/>
            </a:endParaRPr>
          </a:p>
          <a:p>
            <a:r>
              <a:rPr kumimoji="1" lang="zh-CN" altLang="en-US" sz="1800" dirty="0">
                <a:latin typeface="Courier" charset="0"/>
              </a:rPr>
              <a:t>缓存优化</a:t>
            </a:r>
            <a:r>
              <a:rPr kumimoji="1" lang="en-US" altLang="zh-CN" sz="1800" dirty="0">
                <a:latin typeface="Courier" charset="0"/>
              </a:rPr>
              <a:t> O(cache miss)</a:t>
            </a:r>
          </a:p>
          <a:p>
            <a:endParaRPr kumimoji="1" lang="en-US" altLang="zh-CN" sz="1800" dirty="0">
              <a:latin typeface="Courier" charset="0"/>
            </a:endParaRPr>
          </a:p>
          <a:p>
            <a:r>
              <a:rPr kumimoji="1" lang="en-US" altLang="zh-CN" sz="1800" dirty="0">
                <a:latin typeface="Courier" charset="0"/>
              </a:rPr>
              <a:t>SIMD</a:t>
            </a:r>
            <a:r>
              <a:rPr kumimoji="1" lang="zh-CN" altLang="en-US" sz="1800" dirty="0">
                <a:latin typeface="Courier" charset="0"/>
              </a:rPr>
              <a:t>指令解决更复杂问题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zh-CN" altLang="en-US" dirty="0">
                <a:latin typeface="Courier" charset="0"/>
              </a:rPr>
              <a:t>数据结构</a:t>
            </a:r>
            <a:r>
              <a:rPr kumimoji="1" lang="en-US" altLang="zh-CN" dirty="0">
                <a:latin typeface="Courier" charset="0"/>
              </a:rPr>
              <a:t>(data layout)</a:t>
            </a:r>
          </a:p>
          <a:p>
            <a:pPr lvl="1"/>
            <a:r>
              <a:rPr kumimoji="1" lang="en-US" altLang="zh-CN" dirty="0">
                <a:latin typeface="Courier" charset="0"/>
              </a:rPr>
              <a:t>branch, gather, scatter</a:t>
            </a:r>
          </a:p>
          <a:p>
            <a:pPr lvl="1"/>
            <a:r>
              <a:rPr kumimoji="1" lang="en-US" altLang="zh-CN" dirty="0">
                <a:latin typeface="Courier" charset="0"/>
                <a:hlinkClick r:id="rId2"/>
              </a:rPr>
              <a:t>Intel Use SIMD Data Layout Templates (SDLT) Efficiently in Animation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sz="1800" dirty="0">
              <a:latin typeface="Courier" charset="0"/>
            </a:endParaRPr>
          </a:p>
          <a:p>
            <a:r>
              <a:rPr kumimoji="1" lang="zh-CN" altLang="en-US" sz="1800" dirty="0">
                <a:latin typeface="Courier" charset="0"/>
              </a:rPr>
              <a:t>多线程</a:t>
            </a:r>
            <a:endParaRPr kumimoji="1" lang="en-US" altLang="zh-CN" sz="1800" dirty="0">
              <a:latin typeface="Courier" charset="0"/>
            </a:endParaRPr>
          </a:p>
          <a:p>
            <a:pPr lvl="1"/>
            <a:r>
              <a:rPr kumimoji="1" lang="en-US" altLang="zh-CN" dirty="0">
                <a:latin typeface="Courier" charset="0"/>
                <a:hlinkClick r:id="rId3"/>
              </a:rPr>
              <a:t>OpenMP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dirty="0">
                <a:latin typeface="Courier" charset="0"/>
                <a:hlinkClick r:id="rId4"/>
              </a:rPr>
              <a:t>Intel Threading Building Block</a:t>
            </a:r>
            <a:endParaRPr kumimoji="1" lang="en-US" altLang="zh-CN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49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Courier" charset="0"/>
              </a:rPr>
              <a:t>现代</a:t>
            </a:r>
            <a:r>
              <a:rPr kumimoji="1" lang="en-US" altLang="zh-CN" dirty="0">
                <a:latin typeface="Courier" charset="0"/>
              </a:rPr>
              <a:t>CPU</a:t>
            </a:r>
            <a:r>
              <a:rPr kumimoji="1" lang="zh-CN" altLang="en-US" dirty="0">
                <a:latin typeface="Courier" charset="0"/>
              </a:rPr>
              <a:t>结构被设计得更宽，指令执行更聪明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 err="1">
                <a:latin typeface="Courier" charset="0"/>
                <a:hlinkClick r:id="rId3"/>
              </a:rPr>
              <a:t>CppCon</a:t>
            </a:r>
            <a:r>
              <a:rPr kumimoji="1" lang="en-US" altLang="zh-CN" sz="2000" dirty="0">
                <a:latin typeface="Courier" charset="0"/>
                <a:hlinkClick r:id="rId3"/>
              </a:rPr>
              <a:t> 2017: Chandler Carruth “Going Nowhere Faster”</a:t>
            </a:r>
            <a:endParaRPr kumimoji="1" lang="en-US" altLang="zh-CN" sz="2000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现代编译器对代码模式的理解更准确，优化程度更高</a:t>
            </a:r>
            <a:endParaRPr kumimoji="1" lang="en-US" altLang="zh-CN" dirty="0">
              <a:latin typeface="Courier" charset="0"/>
            </a:endParaRPr>
          </a:p>
          <a:p>
            <a:endParaRPr kumimoji="1" lang="en-US" altLang="zh-CN" dirty="0">
              <a:latin typeface="Courier" charset="0"/>
            </a:endParaRPr>
          </a:p>
          <a:p>
            <a:r>
              <a:rPr kumimoji="1" lang="zh-CN" altLang="en-US" dirty="0">
                <a:latin typeface="Courier" charset="0"/>
              </a:rPr>
              <a:t>程序员帮助</a:t>
            </a:r>
            <a:r>
              <a:rPr kumimoji="1" lang="en-US" altLang="zh-CN" dirty="0">
                <a:latin typeface="Courier" charset="0"/>
              </a:rPr>
              <a:t>CPU</a:t>
            </a:r>
            <a:r>
              <a:rPr kumimoji="1" lang="zh-CN" altLang="en-US" dirty="0">
                <a:latin typeface="Courier" charset="0"/>
              </a:rPr>
              <a:t>更好地执行编译器产生的更优的代码</a:t>
            </a:r>
            <a:endParaRPr kumimoji="1" lang="en-US" altLang="zh-CN" dirty="0">
              <a:latin typeface="Courier" charset="0"/>
            </a:endParaRPr>
          </a:p>
          <a:p>
            <a:pPr lvl="1"/>
            <a:r>
              <a:rPr kumimoji="1" lang="en-US" altLang="zh-CN" sz="2000" dirty="0">
                <a:latin typeface="Courier" charset="0"/>
                <a:hlinkClick r:id="rId4"/>
              </a:rPr>
              <a:t>Stephan T. </a:t>
            </a:r>
            <a:r>
              <a:rPr kumimoji="1" lang="en-US" altLang="zh-CN" sz="2000" dirty="0" err="1">
                <a:latin typeface="Courier" charset="0"/>
                <a:hlinkClick r:id="rId4"/>
              </a:rPr>
              <a:t>Lavavej</a:t>
            </a:r>
            <a:r>
              <a:rPr kumimoji="1" lang="en-US" altLang="zh-CN" sz="2000" dirty="0">
                <a:latin typeface="Courier" charset="0"/>
                <a:hlinkClick r:id="rId4"/>
              </a:rPr>
              <a:t> Don't Help the Compiler</a:t>
            </a:r>
            <a:endParaRPr kumimoji="1" lang="zh-CN" altLang="en-US" sz="20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局部变量优化</a:t>
            </a:r>
          </a:p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altLang="zh-CN" sz="1800" b="1" dirty="0">
                <a:solidFill>
                  <a:srgbClr val="008F00"/>
                </a:solidFill>
                <a:latin typeface="Courier" charset="0"/>
              </a:rPr>
              <a:t>struct</a:t>
            </a:r>
            <a:r>
              <a:rPr lang="de-DE" altLang="zh-CN" sz="1800" dirty="0">
                <a:solidFill>
                  <a:srgbClr val="000000"/>
                </a:solidFill>
                <a:latin typeface="Courier" charset="0"/>
              </a:rPr>
              <a:t> Foo</a:t>
            </a:r>
            <a:endParaRPr lang="de-DE" altLang="zh-CN" sz="18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    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};</a:t>
            </a:r>
          </a:p>
          <a:p>
            <a:pPr marL="0" indent="0">
              <a:buNone/>
            </a:pPr>
            <a:endParaRPr lang="de-DE" altLang="zh-CN" sz="1800" dirty="0">
              <a:latin typeface="Courier" charset="0"/>
            </a:endParaRPr>
          </a:p>
          <a:p>
            <a:pPr marL="0" indent="0">
              <a:buNone/>
            </a:pPr>
            <a:r>
              <a:rPr lang="de-DE" altLang="zh-CN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0433FF"/>
                </a:solidFill>
                <a:latin typeface="Courier" charset="0"/>
              </a:rPr>
              <a:t>func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,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latin typeface="Courier" charset="0"/>
              </a:rPr>
              <a:t>) 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const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float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foo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</a:t>
            </a:r>
            <a:r>
              <a:rPr lang="de-DE" altLang="zh-CN" sz="1800" b="1" dirty="0" err="1">
                <a:solidFill>
                  <a:srgbClr val="008F00"/>
                </a:solidFill>
                <a:latin typeface="Courier" charset="0"/>
              </a:rPr>
              <a:t>for </a:t>
            </a:r>
            <a:r>
              <a:rPr lang="de-DE" altLang="zh-CN" sz="1800" dirty="0">
                <a:latin typeface="Courier" charset="0"/>
              </a:rPr>
              <a:t>(</a:t>
            </a:r>
            <a:r>
              <a:rPr lang="de-DE" altLang="zh-CN" sz="1800" dirty="0" err="1">
                <a:solidFill>
                  <a:srgbClr val="C01E51"/>
                </a:solidFill>
                <a:latin typeface="Courier" charset="0"/>
              </a:rPr>
              <a:t>int</a:t>
            </a:r>
            <a:r>
              <a:rPr lang="de-DE" altLang="zh-CN" sz="1800" dirty="0">
                <a:latin typeface="Courier" charset="0"/>
              </a:rPr>
              <a:t>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0</a:t>
            </a:r>
            <a:r>
              <a:rPr lang="de-DE" altLang="zh-CN" sz="1800" dirty="0">
                <a:latin typeface="Courier" charset="0"/>
              </a:rPr>
              <a:t>; i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count</a:t>
            </a:r>
            <a:r>
              <a:rPr lang="de-DE" altLang="zh-CN" sz="1800" dirty="0">
                <a:latin typeface="Courier" charset="0"/>
              </a:rPr>
              <a:t>;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++</a:t>
            </a:r>
            <a:r>
              <a:rPr lang="de-DE" altLang="zh-CN" sz="1800" dirty="0">
                <a:latin typeface="Courier" charset="0"/>
              </a:rPr>
              <a:t>i)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{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    </a:t>
            </a:r>
            <a:r>
              <a:rPr lang="de-DE" altLang="zh-CN" sz="1800" dirty="0" err="1">
                <a:latin typeface="Courier" charset="0"/>
              </a:rPr>
              <a:t>values</a:t>
            </a:r>
            <a:r>
              <a:rPr lang="de-DE" altLang="zh-CN" sz="1800" dirty="0">
                <a:latin typeface="Courier" charset="0"/>
              </a:rPr>
              <a:t>[i] </a:t>
            </a:r>
            <a:r>
              <a:rPr lang="de-DE" altLang="zh-CN" sz="1800" dirty="0">
                <a:solidFill>
                  <a:srgbClr val="797979"/>
                </a:solidFill>
                <a:latin typeface="Courier" charset="0"/>
              </a:rPr>
              <a:t>*=</a:t>
            </a:r>
            <a:r>
              <a:rPr lang="de-DE" altLang="zh-CN" sz="1800" dirty="0">
                <a:latin typeface="Courier" charset="0"/>
              </a:rPr>
              <a:t> </a:t>
            </a:r>
            <a:r>
              <a:rPr lang="de-DE" altLang="zh-CN" sz="1800" dirty="0" err="1">
                <a:latin typeface="Courier" charset="0"/>
              </a:rPr>
              <a:t>scale</a:t>
            </a:r>
            <a:r>
              <a:rPr lang="de-DE" altLang="zh-CN" sz="1800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    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de-DE" altLang="zh-CN" sz="1800" dirty="0">
                <a:latin typeface="Courier" charset="0"/>
                <a:hlinkClick r:id="rId2"/>
              </a:rPr>
              <a:t>https://godbolt.org/g/kd3fWv</a:t>
            </a:r>
            <a:r>
              <a:rPr lang="de-DE" altLang="zh-CN" sz="1800" dirty="0">
                <a:latin typeface="Courier" charset="0"/>
              </a:rPr>
              <a:t> </a:t>
            </a:r>
            <a:endParaRPr lang="de-DE" altLang="zh-CN" sz="1800" dirty="0">
              <a:effectLst/>
              <a:latin typeface="Courier" charset="0"/>
            </a:endParaRPr>
          </a:p>
          <a:p>
            <a:pPr marL="0" indent="0">
              <a:buNone/>
            </a:pPr>
            <a:endParaRPr lang="de-DE" altLang="zh-CN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8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优化后的汇编代码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" charset="0"/>
              </a:rPr>
              <a:t>vmovss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dword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rdx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" charset="0"/>
              </a:rPr>
              <a:t>#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vbroadcastss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xmm0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#</a:t>
            </a:r>
            <a:endParaRPr lang="en-US" altLang="zh-CN" sz="1800" dirty="0">
              <a:solidFill>
                <a:srgbClr val="00808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8080"/>
                </a:solidFill>
                <a:latin typeface="Courier" charset="0"/>
              </a:rPr>
              <a:t>.LBB0_3: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Courier" charset="0"/>
              </a:rPr>
              <a:t># %</a:t>
            </a:r>
            <a:r>
              <a:rPr lang="en-US" altLang="zh-CN" sz="1800" dirty="0" err="1">
                <a:solidFill>
                  <a:srgbClr val="008000"/>
                </a:solidFill>
                <a:latin typeface="Courier" charset="0"/>
              </a:rPr>
              <a:t>vector.body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ymm2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96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ymm3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64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ymm4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vmulps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ymm5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ymm1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96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ymm2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64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ymm3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- </a:t>
            </a:r>
            <a:r>
              <a:rPr lang="en-US" altLang="zh-CN" sz="1800" dirty="0">
                <a:solidFill>
                  <a:srgbClr val="09885A"/>
                </a:solidFill>
                <a:latin typeface="Courier" charset="0"/>
              </a:rPr>
              <a:t>32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ymm4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Courier" charset="0"/>
              </a:rPr>
              <a:t>vmovups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ymmword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800" dirty="0" err="1">
                <a:solidFill>
                  <a:srgbClr val="008080"/>
                </a:solidFill>
                <a:latin typeface="Courier" charset="0"/>
              </a:rPr>
              <a:t>ptr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 [</a:t>
            </a:r>
            <a:r>
              <a:rPr lang="en-US" altLang="zh-CN" sz="1800" dirty="0" err="1">
                <a:solidFill>
                  <a:srgbClr val="4864AA"/>
                </a:solidFill>
                <a:latin typeface="Courier" charset="0"/>
              </a:rPr>
              <a:t>rax</a:t>
            </a:r>
            <a:r>
              <a:rPr lang="en-US" altLang="zh-CN" sz="1800" dirty="0">
                <a:solidFill>
                  <a:srgbClr val="000000"/>
                </a:solidFill>
                <a:latin typeface="Courier" charset="0"/>
              </a:rPr>
              <a:t>], </a:t>
            </a:r>
            <a:r>
              <a:rPr lang="en-US" altLang="zh-CN" sz="1800" dirty="0">
                <a:solidFill>
                  <a:srgbClr val="4864AA"/>
                </a:solidFill>
                <a:latin typeface="Courier" charset="0"/>
              </a:rPr>
              <a:t>ymm5</a:t>
            </a:r>
            <a:endParaRPr lang="en-US" altLang="zh-CN" sz="1800" dirty="0">
              <a:solidFill>
                <a:srgbClr val="00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10623</TotalTime>
  <Words>4394</Words>
  <Application>Microsoft Macintosh PowerPoint</Application>
  <PresentationFormat>全屏显示(4:3)</PresentationFormat>
  <Paragraphs>1128</Paragraphs>
  <Slides>76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7" baseType="lpstr">
      <vt:lpstr>Calibri</vt:lpstr>
      <vt:lpstr>Calibri Light</vt:lpstr>
      <vt:lpstr>Courier</vt:lpstr>
      <vt:lpstr>DengXian</vt:lpstr>
      <vt:lpstr>Fira Mono</vt:lpstr>
      <vt:lpstr>Microsoft YaHei UI</vt:lpstr>
      <vt:lpstr>PingFang SC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Jiang Haoliang</cp:lastModifiedBy>
  <cp:revision>247</cp:revision>
  <dcterms:created xsi:type="dcterms:W3CDTF">2017-10-25T05:24:51Z</dcterms:created>
  <dcterms:modified xsi:type="dcterms:W3CDTF">2017-11-16T21:57:57Z</dcterms:modified>
</cp:coreProperties>
</file>