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5" r:id="rId17"/>
    <p:sldId id="273" r:id="rId18"/>
    <p:sldId id="278" r:id="rId19"/>
    <p:sldId id="279" r:id="rId20"/>
    <p:sldId id="277" r:id="rId21"/>
    <p:sldId id="283" r:id="rId22"/>
    <p:sldId id="284" r:id="rId23"/>
    <p:sldId id="281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B9193"/>
    <a:srgbClr val="A86358"/>
    <a:srgbClr val="0000FF"/>
    <a:srgbClr val="F66400"/>
    <a:srgbClr val="FF6600"/>
    <a:srgbClr val="66CC00"/>
    <a:srgbClr val="FFCC00"/>
    <a:srgbClr val="007468"/>
    <a:srgbClr val="FAA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7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6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6196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1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4F46FD-7D45-478C-9C4E-C78EA51763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5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2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728824" y="2636616"/>
            <a:ext cx="5682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元编程在深度学习上的应用</a:t>
            </a:r>
            <a:endParaRPr lang="en-US" altLang="zh-CN" sz="3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 C++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模板元神经网络库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728823" y="3590722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陈明辉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728823" y="3990832"/>
            <a:ext cx="431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群熵金融</a:t>
            </a:r>
            <a:r>
              <a:rPr lang="en-US" altLang="zh-CN" sz="160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CTO</a:t>
            </a:r>
          </a:p>
        </p:txBody>
      </p:sp>
    </p:spTree>
    <p:extLst>
      <p:ext uri="{BB962C8B-B14F-4D97-AF65-F5344CB8AC3E}">
        <p14:creationId xmlns:p14="http://schemas.microsoft.com/office/powerpoint/2010/main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反向修正</a:t>
            </a:r>
          </a:p>
        </p:txBody>
      </p:sp>
      <p:pic>
        <p:nvPicPr>
          <p:cNvPr id="12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0544" y="3443106"/>
            <a:ext cx="2695575" cy="1533525"/>
          </a:xfrm>
          <a:prstGeom prst="rect">
            <a:avLst/>
          </a:prstGeom>
        </p:spPr>
      </p:pic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2310705" y="2635069"/>
            <a:ext cx="33845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16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600" b="1" baseline="-25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600" b="1" baseline="-25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1600" b="1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</a:t>
            </a:r>
            <a:endParaRPr lang="zh-CN" altLang="en-US" sz="16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2496444" y="4033656"/>
            <a:ext cx="23764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b="1" baseline="-25000">
              <a:solidFill>
                <a:srgbClr val="2B91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9"/>
          <p:cNvSpPr txBox="1">
            <a:spLocks noChangeArrowheads="1"/>
          </p:cNvSpPr>
          <p:nvPr/>
        </p:nvSpPr>
        <p:spPr bwMode="auto">
          <a:xfrm>
            <a:off x="2758380" y="4908369"/>
            <a:ext cx="2376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1600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600" b="1" baseline="-25000">
              <a:solidFill>
                <a:srgbClr val="2B91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6575503" y="1657168"/>
            <a:ext cx="361470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E = (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- </a:t>
            </a:r>
            <a:r>
              <a:rPr lang="en-US" altLang="zh-CN" b="1">
                <a:solidFill>
                  <a:srgbClr val="E24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E24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/ 2</a:t>
            </a:r>
          </a:p>
          <a:p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>
                <a:solidFill>
                  <a:srgbClr val="A863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(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- </a:t>
            </a:r>
            <a:r>
              <a:rPr lang="en-US" altLang="zh-CN" b="1">
                <a:solidFill>
                  <a:srgbClr val="E24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E24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 · f'(</a:t>
            </a:r>
            <a:r>
              <a:rPr lang="en-US" altLang="zh-CN" b="1">
                <a:solidFill>
                  <a:srgbClr val="CE3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E24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endParaRPr lang="en-US" altLang="zh-CN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× </a:t>
            </a:r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· η</a:t>
            </a:r>
          </a:p>
          <a:p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· η</a:t>
            </a:r>
          </a:p>
          <a:p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(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× </a:t>
            </a:r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300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· f'(</a:t>
            </a: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endParaRPr lang="en-US" altLang="zh-CN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× </a:t>
            </a:r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· η</a:t>
            </a:r>
          </a:p>
          <a:p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· η</a:t>
            </a:r>
          </a:p>
          <a:p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(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× </a:t>
            </a:r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300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· f'(</a:t>
            </a: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× </a:t>
            </a:r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· η</a:t>
            </a:r>
          </a:p>
          <a:p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· η</a:t>
            </a:r>
          </a:p>
          <a:p>
            <a:r>
              <a:rPr lang="el-GR" altLang="zh-CN" b="1">
                <a:solidFill>
                  <a:srgbClr val="A86358"/>
                </a:solidFill>
              </a:rPr>
              <a:t>δ</a:t>
            </a:r>
            <a:r>
              <a:rPr lang="en-US" altLang="zh-CN" b="1" baseline="-25000">
                <a:solidFill>
                  <a:srgbClr val="A863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solidFill>
                  <a:srgbClr val="A863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(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× </a:t>
            </a:r>
            <a:r>
              <a:rPr lang="el-GR" altLang="zh-CN" b="1">
                <a:solidFill>
                  <a:srgbClr val="FF0000"/>
                </a:solidFill>
              </a:rPr>
              <a:t>δ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300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· f'(</a:t>
            </a:r>
            <a:r>
              <a:rPr lang="en-US" altLang="zh-CN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345631" y="2681105"/>
            <a:ext cx="27463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400000"/>
              </a:lnSpc>
              <a:defRPr/>
            </a:pPr>
            <a:r>
              <a:rPr lang="el-GR" altLang="zh-CN" sz="1400" b="1" dirty="0">
                <a:solidFill>
                  <a:srgbClr val="A86358"/>
                </a:solidFill>
              </a:rPr>
              <a:t>δ</a:t>
            </a:r>
            <a:r>
              <a:rPr lang="en-US" altLang="zh-CN" sz="1500" b="1" baseline="-25000" dirty="0">
                <a:solidFill>
                  <a:srgbClr val="A863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500" b="1" dirty="0">
                <a:solidFill>
                  <a:srgbClr val="A8635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l-GR" altLang="zh-CN" sz="1400" b="1" dirty="0">
                <a:solidFill>
                  <a:srgbClr val="FF0000"/>
                </a:solidFill>
              </a:rPr>
              <a:t>δ</a:t>
            </a:r>
            <a:r>
              <a:rPr lang="en-US" altLang="zh-CN" sz="15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l-GR" altLang="zh-CN" sz="1400" b="1" dirty="0">
                <a:solidFill>
                  <a:srgbClr val="FF0000"/>
                </a:solidFill>
              </a:rPr>
              <a:t>δ</a:t>
            </a:r>
            <a:r>
              <a:rPr lang="en-US" altLang="zh-CN" sz="15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1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l-GR" altLang="zh-CN" sz="1400" b="1" dirty="0">
                <a:solidFill>
                  <a:srgbClr val="FF0000"/>
                </a:solidFill>
              </a:rPr>
              <a:t>δ</a:t>
            </a:r>
            <a:r>
              <a:rPr lang="en-US" altLang="zh-CN" sz="15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l-GR" altLang="zh-CN" sz="1400" b="1" dirty="0">
                <a:solidFill>
                  <a:srgbClr val="FF0000"/>
                </a:solidFill>
              </a:rPr>
              <a:t>δ</a:t>
            </a:r>
            <a:r>
              <a:rPr lang="en-US" altLang="zh-CN" sz="15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l-GR" altLang="zh-CN" sz="1400" b="1" dirty="0">
                <a:solidFill>
                  <a:srgbClr val="FF0000"/>
                </a:solidFill>
              </a:rPr>
              <a:t>δ</a:t>
            </a:r>
            <a:r>
              <a:rPr lang="en-US" altLang="zh-CN" sz="15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l-GR" altLang="zh-CN" sz="1400" b="1" dirty="0">
                <a:solidFill>
                  <a:srgbClr val="FF0000"/>
                </a:solidFill>
              </a:rPr>
              <a:t>δ</a:t>
            </a:r>
            <a:r>
              <a:rPr lang="en-US" altLang="zh-CN" sz="15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8" name="文本框 1"/>
          <p:cNvSpPr txBox="1">
            <a:spLocks noChangeArrowheads="1"/>
          </p:cNvSpPr>
          <p:nvPr/>
        </p:nvSpPr>
        <p:spPr bwMode="auto">
          <a:xfrm>
            <a:off x="4726881" y="2249305"/>
            <a:ext cx="36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78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82939" y="4835940"/>
            <a:ext cx="174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反向修正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82939" y="5378610"/>
            <a:ext cx="11019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expander</a:t>
            </a:r>
          </a:p>
          <a:p>
            <a:endParaRPr lang="en-US" altLang="zh-CN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逗号运算符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46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3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“惬意”的编译期错误提示</a:t>
            </a:r>
          </a:p>
        </p:txBody>
      </p:sp>
      <p:pic>
        <p:nvPicPr>
          <p:cNvPr id="13" name="内容占位符 3"/>
          <p:cNvPicPr>
            <a:picLocks noGrp="1" noChangeAspect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"/>
          <a:stretch/>
        </p:blipFill>
        <p:spPr>
          <a:xfrm>
            <a:off x="588420" y="4028897"/>
            <a:ext cx="11015159" cy="1637117"/>
          </a:xfrm>
          <a:prstGeom prst="rect">
            <a:avLst/>
          </a:prstGeom>
        </p:spPr>
      </p:pic>
      <p:pic>
        <p:nvPicPr>
          <p:cNvPr id="12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00" y="2192960"/>
            <a:ext cx="8683998" cy="131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02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常见的神经网络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12374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最复杂的神经网络</a:t>
            </a:r>
            <a:r>
              <a:rPr lang="en-US" altLang="zh-CN"/>
              <a:t>——LSTM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72" y="1676022"/>
            <a:ext cx="6771201" cy="46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2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”门“ 和新增的辅助类型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4" y="1882459"/>
            <a:ext cx="4790476" cy="18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12" y="1882459"/>
            <a:ext cx="2619048" cy="18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313" y="4540840"/>
            <a:ext cx="6447619" cy="18952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61904" y="146233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输入门，输出门，遗忘门和记忆门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16494" y="146233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权重数组类型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961902" y="413550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包含时间序列的临时类型</a:t>
            </a:r>
          </a:p>
        </p:txBody>
      </p:sp>
    </p:spTree>
    <p:extLst>
      <p:ext uri="{BB962C8B-B14F-4D97-AF65-F5344CB8AC3E}">
        <p14:creationId xmlns:p14="http://schemas.microsoft.com/office/powerpoint/2010/main" val="359292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4485" y="5050124"/>
            <a:ext cx="278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允许可以变多输入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74484" y="5511788"/>
            <a:ext cx="14157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大量临时对象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最复杂的神经网络</a:t>
            </a:r>
            <a:r>
              <a:rPr lang="en-US" altLang="zh-CN"/>
              <a:t>——LSTM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95896"/>
            <a:ext cx="3212757" cy="58562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87" y="995897"/>
            <a:ext cx="5495313" cy="5862104"/>
          </a:xfrm>
          <a:prstGeom prst="rect">
            <a:avLst/>
          </a:prstGeom>
        </p:spPr>
      </p:pic>
      <p:sp>
        <p:nvSpPr>
          <p:cNvPr id="8" name="竖卷形 7"/>
          <p:cNvSpPr/>
          <p:nvPr/>
        </p:nvSpPr>
        <p:spPr>
          <a:xfrm>
            <a:off x="4868562" y="995896"/>
            <a:ext cx="214184" cy="5856248"/>
          </a:xfrm>
          <a:prstGeom prst="verticalScroll">
            <a:avLst/>
          </a:prstGeom>
          <a:solidFill>
            <a:srgbClr val="007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76151" y="1441623"/>
            <a:ext cx="1960606" cy="230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47504" y="1441623"/>
            <a:ext cx="1351005" cy="230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44956" y="1187619"/>
            <a:ext cx="22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Feed forward example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83146" y="1187619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LSTM example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2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3220995" y="2343487"/>
            <a:ext cx="278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前方高能！！</a:t>
            </a:r>
            <a:endParaRPr lang="en-US" altLang="zh-CN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2801013" y="2998057"/>
            <a:ext cx="568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前方高能！！</a:t>
            </a:r>
            <a:endParaRPr lang="en-US" altLang="zh-CN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3925480" y="3714181"/>
            <a:ext cx="56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前方高能！！</a:t>
            </a:r>
            <a:endParaRPr lang="en-US" altLang="zh-CN" sz="3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8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LSTM</a:t>
            </a:r>
            <a:r>
              <a:rPr lang="zh-CN" altLang="en-US"/>
              <a:t>公式及推导过程（看看就行，不懂也不要紧）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12374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0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8" r="8994"/>
          <a:stretch>
            <a:fillRect/>
          </a:stretch>
        </p:blipFill>
        <p:spPr>
          <a:xfrm>
            <a:off x="4480" y="0"/>
            <a:ext cx="6091520" cy="6858000"/>
          </a:xfrm>
          <a:prstGeom prst="rect">
            <a:avLst/>
          </a:prstGeom>
          <a:ln/>
        </p:spPr>
      </p:pic>
      <p:sp>
        <p:nvSpPr>
          <p:cNvPr id="4" name="文本框 3"/>
          <p:cNvSpPr txBox="1"/>
          <p:nvPr/>
        </p:nvSpPr>
        <p:spPr>
          <a:xfrm>
            <a:off x="6412773" y="4998062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12773" y="54597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五步神经网络</a:t>
            </a:r>
          </a:p>
        </p:txBody>
      </p:sp>
    </p:spTree>
    <p:extLst>
      <p:ext uri="{BB962C8B-B14F-4D97-AF65-F5344CB8AC3E}">
        <p14:creationId xmlns:p14="http://schemas.microsoft.com/office/powerpoint/2010/main" val="108781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8D745E-DF17-414C-AE58-3065FAF22B47}"/>
              </a:ext>
            </a:extLst>
          </p:cNvPr>
          <p:cNvSpPr/>
          <p:nvPr/>
        </p:nvSpPr>
        <p:spPr>
          <a:xfrm>
            <a:off x="-538843" y="972001"/>
            <a:ext cx="13503729" cy="620964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倒序计算循环过程中产生的</a:t>
            </a:r>
            <a:r>
              <a:rPr lang="en-US" altLang="zh-CN"/>
              <a:t>delta</a:t>
            </a:r>
            <a:r>
              <a:rPr lang="zh-CN" altLang="en-US"/>
              <a:t>（时间方向上的）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4" b="-5214"/>
          <a:stretch/>
        </p:blipFill>
        <p:spPr>
          <a:xfrm>
            <a:off x="1524000" y="972001"/>
            <a:ext cx="9144000" cy="62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4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LSTM</a:t>
            </a:r>
            <a:r>
              <a:rPr lang="zh-CN" altLang="en-US"/>
              <a:t>应用实例</a:t>
            </a:r>
            <a:r>
              <a:rPr lang="en-US" altLang="zh-CN"/>
              <a:t>——</a:t>
            </a:r>
            <a:r>
              <a:rPr lang="zh-CN" altLang="en-US"/>
              <a:t>实时数据序列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6514"/>
            <a:ext cx="9144000" cy="53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LSTM</a:t>
            </a:r>
            <a:r>
              <a:rPr lang="zh-CN" altLang="en-US"/>
              <a:t>应用实例</a:t>
            </a:r>
            <a:r>
              <a:rPr lang="en-US" altLang="zh-CN"/>
              <a:t>——</a:t>
            </a:r>
            <a:r>
              <a:rPr lang="zh-CN" altLang="en-US"/>
              <a:t>实时数据序列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91265" y="1688758"/>
            <a:ext cx="41537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typedef</a:t>
            </a:r>
            <a:r>
              <a:rPr lang="en-US" altLang="zh-CN"/>
              <a:t> </a:t>
            </a:r>
            <a:r>
              <a:rPr lang="en-US" altLang="zh-CN">
                <a:solidFill>
                  <a:srgbClr val="2B9193"/>
                </a:solidFill>
              </a:rPr>
              <a:t>mtl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LSTM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40</a:t>
            </a:r>
            <a:r>
              <a:rPr lang="en-US" altLang="zh-CN"/>
              <a:t>, 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en-US" altLang="zh-CN"/>
              <a:t>, 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en-US" altLang="zh-CN"/>
              <a:t>, </a:t>
            </a:r>
            <a:r>
              <a:rPr lang="en-US" altLang="zh-CN">
                <a:solidFill>
                  <a:srgbClr val="C00000"/>
                </a:solidFill>
              </a:rPr>
              <a:t>4</a:t>
            </a:r>
            <a:r>
              <a:rPr lang="en-US" altLang="zh-CN"/>
              <a:t>&gt; </a:t>
            </a:r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;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InMatrix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en-US" altLang="zh-CN"/>
              <a:t>&gt; inMx;</a:t>
            </a:r>
          </a:p>
          <a:p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OutMatrix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en-US" altLang="zh-CN"/>
              <a:t>&gt; outMx;</a:t>
            </a:r>
          </a:p>
          <a:p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OutMatrix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en-US" altLang="zh-CN"/>
              <a:t>&gt; expectMx;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InMatrix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en-US" altLang="zh-CN"/>
              <a:t>&gt; inMx;</a:t>
            </a:r>
          </a:p>
          <a:p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OutMatrix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en-US" altLang="zh-CN"/>
              <a:t>&gt; outMx;</a:t>
            </a:r>
          </a:p>
          <a:p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OutMatrix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en-US" altLang="zh-CN"/>
              <a:t>&gt; expectMx;</a:t>
            </a:r>
          </a:p>
          <a:p>
            <a:endParaRPr lang="en-US" altLang="zh-CN"/>
          </a:p>
          <a:p>
            <a:endParaRPr lang="en-US" altLang="zh-CN">
              <a:solidFill>
                <a:srgbClr val="2B9193"/>
              </a:solidFill>
            </a:endParaRPr>
          </a:p>
          <a:p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InMatrix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en-US" altLang="zh-CN"/>
              <a:t>&gt; inMx;</a:t>
            </a:r>
          </a:p>
          <a:p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OutMatrix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3</a:t>
            </a:r>
            <a:r>
              <a:rPr lang="en-US" altLang="zh-CN"/>
              <a:t>&gt; outMx;</a:t>
            </a:r>
          </a:p>
          <a:p>
            <a:r>
              <a:rPr lang="en-US" altLang="zh-CN">
                <a:solidFill>
                  <a:srgbClr val="2B9193"/>
                </a:solidFill>
              </a:rPr>
              <a:t>RTLSTM</a:t>
            </a:r>
            <a:r>
              <a:rPr lang="en-US" altLang="zh-CN"/>
              <a:t>::</a:t>
            </a:r>
            <a:r>
              <a:rPr lang="en-US" altLang="zh-CN">
                <a:solidFill>
                  <a:srgbClr val="2B9193"/>
                </a:solidFill>
              </a:rPr>
              <a:t>OutMatrix</a:t>
            </a:r>
            <a:r>
              <a:rPr lang="en-US" altLang="zh-CN"/>
              <a:t>&lt;</a:t>
            </a:r>
            <a:r>
              <a:rPr lang="en-US" altLang="zh-CN">
                <a:solidFill>
                  <a:srgbClr val="C00000"/>
                </a:solidFill>
              </a:rPr>
              <a:t>3</a:t>
            </a:r>
            <a:r>
              <a:rPr lang="en-US" altLang="zh-CN"/>
              <a:t>&gt; expectMx;</a:t>
            </a:r>
          </a:p>
        </p:txBody>
      </p:sp>
    </p:spTree>
    <p:extLst>
      <p:ext uri="{BB962C8B-B14F-4D97-AF65-F5344CB8AC3E}">
        <p14:creationId xmlns:p14="http://schemas.microsoft.com/office/powerpoint/2010/main" val="41131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3632886" y="2643827"/>
            <a:ext cx="5189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一个人能将某事教授给其他人，他算是真正地了解了这件事。一个程序员能将某件事教授给计算机他才算真正地了解了这件事。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9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未来计划和遗留问题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58466" y="1709464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梯度消失和梯度爆炸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58465" y="2265515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矩阵运算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58466" y="3377617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大对象计算公式的运算符重载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53418" y="3884241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 = B </a:t>
            </a:r>
            <a:r>
              <a:rPr lang="en-US" altLang="zh-CN" sz="2000"/>
              <a:t>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53419" y="4363181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A.multiply(B, C);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58466" y="2821566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动态调整结点</a:t>
            </a:r>
          </a:p>
        </p:txBody>
      </p:sp>
    </p:spTree>
    <p:extLst>
      <p:ext uri="{BB962C8B-B14F-4D97-AF65-F5344CB8AC3E}">
        <p14:creationId xmlns:p14="http://schemas.microsoft.com/office/powerpoint/2010/main" val="22847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结束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58466" y="170946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55877" y="406114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50830" y="4567764"/>
            <a:ext cx="371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http://www.asimovinstitute.org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50831" y="5046704"/>
            <a:ext cx="590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https://www.zybuluo.com/hanbingtao/note/433855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08030" y="2188404"/>
            <a:ext cx="48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https://github.com/bowdar/DeepLearning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55877" y="288530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强烈推荐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05442" y="3364242"/>
            <a:ext cx="397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https://github.com/wichtounet/dll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24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3390020" y="2837758"/>
            <a:ext cx="56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打开深度学习的大门</a:t>
            </a:r>
            <a:endParaRPr lang="en-US" altLang="zh-CN" sz="3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4071294" y="3484088"/>
            <a:ext cx="431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机器学习、神经网络、深度学习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元编程？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0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7767827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一个</a:t>
            </a:r>
            <a:r>
              <a:rPr lang="en-US" altLang="zh-CN"/>
              <a:t> </a:t>
            </a:r>
            <a:r>
              <a:rPr lang="zh-CN" altLang="en-US"/>
              <a:t>“全连接”、“简单”、“深度” 神经网络</a:t>
            </a:r>
          </a:p>
        </p:txBody>
      </p:sp>
      <p:pic>
        <p:nvPicPr>
          <p:cNvPr id="5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2053" y="2294764"/>
            <a:ext cx="2695575" cy="1533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57628" y="1655001"/>
            <a:ext cx="4142027" cy="48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altLang="zh-CN" sz="2800" b="1" spc="80"/>
              <a:t>BPNN&lt;</a:t>
            </a:r>
            <a:r>
              <a:rPr lang="en-US" altLang="zh-CN" sz="2800" b="1" spc="80">
                <a:solidFill>
                  <a:srgbClr val="FFC000"/>
                </a:solidFill>
              </a:rPr>
              <a:t>4</a:t>
            </a:r>
            <a:r>
              <a:rPr lang="en-US" altLang="zh-CN" sz="2800" b="1" spc="80"/>
              <a:t>, </a:t>
            </a:r>
            <a:r>
              <a:rPr lang="en-US" altLang="zh-CN" sz="2800" b="1" spc="80">
                <a:solidFill>
                  <a:srgbClr val="66CC00"/>
                </a:solidFill>
              </a:rPr>
              <a:t>2</a:t>
            </a:r>
            <a:r>
              <a:rPr lang="en-US" altLang="zh-CN" sz="2800" b="1" spc="80"/>
              <a:t>, </a:t>
            </a:r>
            <a:r>
              <a:rPr lang="en-US" altLang="zh-CN" sz="2800" b="1" spc="80">
                <a:solidFill>
                  <a:srgbClr val="66CC00"/>
                </a:solidFill>
              </a:rPr>
              <a:t>4</a:t>
            </a:r>
            <a:r>
              <a:rPr lang="en-US" altLang="zh-CN" sz="2800" b="1" spc="80"/>
              <a:t>, </a:t>
            </a:r>
            <a:r>
              <a:rPr lang="en-US" altLang="zh-CN" sz="2800" b="1" spc="80">
                <a:solidFill>
                  <a:srgbClr val="66CC00"/>
                </a:solidFill>
              </a:rPr>
              <a:t>2</a:t>
            </a:r>
            <a:r>
              <a:rPr lang="en-US" altLang="zh-CN" sz="2800" b="1" spc="80"/>
              <a:t>, </a:t>
            </a:r>
            <a:r>
              <a:rPr lang="en-US" altLang="zh-CN" sz="2800" b="1" spc="80">
                <a:solidFill>
                  <a:srgbClr val="66CC00"/>
                </a:solidFill>
              </a:rPr>
              <a:t>4</a:t>
            </a:r>
            <a:r>
              <a:rPr lang="en-US" altLang="zh-CN" sz="2800" b="1" spc="80"/>
              <a:t>, </a:t>
            </a:r>
            <a:r>
              <a:rPr lang="en-US" altLang="zh-CN" sz="2800" b="1" spc="80">
                <a:solidFill>
                  <a:srgbClr val="66CC00"/>
                </a:solidFill>
              </a:rPr>
              <a:t>2</a:t>
            </a:r>
            <a:r>
              <a:rPr lang="en-US" altLang="zh-CN" sz="2800" b="1" spc="80"/>
              <a:t>, </a:t>
            </a:r>
            <a:r>
              <a:rPr lang="en-US" altLang="zh-CN" sz="2800" b="1" spc="80">
                <a:solidFill>
                  <a:srgbClr val="F66400"/>
                </a:solidFill>
              </a:rPr>
              <a:t>4</a:t>
            </a:r>
            <a:r>
              <a:rPr lang="en-US" altLang="zh-CN" sz="2800" b="1" spc="80"/>
              <a:t>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57628" y="4133342"/>
            <a:ext cx="65425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>
              <a:lnSpc>
                <a:spcPct val="150000"/>
              </a:lnSpc>
              <a:defRPr/>
            </a:pPr>
            <a:r>
              <a:rPr lang="en-US" altLang="zh-CN"/>
              <a:t>    </a:t>
            </a:r>
            <a:r>
              <a:rPr lang="en-US" altLang="zh-CN" b="1"/>
              <a:t>neuron</a:t>
            </a:r>
            <a:r>
              <a:rPr lang="zh-CN" altLang="en-US"/>
              <a:t>：</a:t>
            </a:r>
            <a:r>
              <a:rPr lang="en-US" altLang="zh-CN"/>
              <a:t>[</a:t>
            </a:r>
            <a:r>
              <a:rPr lang="en-US" altLang="zh-CN" b="1">
                <a:solidFill>
                  <a:srgbClr val="FFC000"/>
                </a:solidFill>
              </a:rPr>
              <a:t>4</a:t>
            </a:r>
            <a:r>
              <a:rPr lang="en-US" altLang="zh-CN"/>
              <a:t>],  </a:t>
            </a:r>
            <a:r>
              <a:rPr lang="zh-CN" altLang="en-US"/>
              <a:t>      </a:t>
            </a:r>
            <a:r>
              <a:rPr lang="en-US" altLang="zh-CN"/>
              <a:t>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        [</a:t>
            </a:r>
            <a:r>
              <a:rPr lang="en-US" altLang="zh-CN" b="1">
                <a:solidFill>
                  <a:srgbClr val="FF6600"/>
                </a:solidFill>
              </a:rPr>
              <a:t>4</a:t>
            </a:r>
            <a:r>
              <a:rPr lang="en-US" altLang="zh-CN"/>
              <a:t>]</a:t>
            </a:r>
          </a:p>
          <a:p>
            <a:pPr defTabSz="1218987">
              <a:lnSpc>
                <a:spcPct val="150000"/>
              </a:lnSpc>
              <a:defRPr/>
            </a:pPr>
            <a:r>
              <a:rPr lang="en-US" altLang="zh-CN" b="1"/>
              <a:t>     weight</a:t>
            </a:r>
            <a:r>
              <a:rPr lang="zh-CN" altLang="en-US"/>
              <a:t>：    </a:t>
            </a:r>
            <a:r>
              <a:rPr lang="en-US" altLang="zh-CN"/>
              <a:t>[</a:t>
            </a:r>
            <a:r>
              <a:rPr lang="en-US" altLang="zh-CN" b="1">
                <a:solidFill>
                  <a:srgbClr val="FFC000"/>
                </a:solidFill>
              </a:rPr>
              <a:t>4</a:t>
            </a:r>
            <a:r>
              <a:rPr lang="en-US" altLang="zh-CN"/>
              <a:t>×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×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], [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×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×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], [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×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×</a:t>
            </a:r>
            <a:r>
              <a:rPr lang="en-US" altLang="zh-CN" b="1">
                <a:solidFill>
                  <a:srgbClr val="FF6600"/>
                </a:solidFill>
              </a:rPr>
              <a:t>4</a:t>
            </a:r>
            <a:r>
              <a:rPr lang="en-US" altLang="zh-CN"/>
              <a:t>]</a:t>
            </a:r>
          </a:p>
          <a:p>
            <a:pPr defTabSz="1218987">
              <a:lnSpc>
                <a:spcPct val="150000"/>
              </a:lnSpc>
              <a:defRPr/>
            </a:pPr>
            <a:r>
              <a:rPr lang="en-US" altLang="zh-CN" b="1"/>
              <a:t>threshold</a:t>
            </a:r>
            <a:r>
              <a:rPr lang="zh-CN" altLang="en-US"/>
              <a:t>：</a:t>
            </a:r>
            <a:r>
              <a:rPr lang="en-US" altLang="zh-CN"/>
              <a:t>    </a:t>
            </a:r>
            <a:r>
              <a:rPr lang="zh-CN" altLang="en-US"/>
              <a:t>          </a:t>
            </a:r>
            <a:r>
              <a:rPr lang="en-US" altLang="zh-CN"/>
              <a:t>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        [</a:t>
            </a:r>
            <a:r>
              <a:rPr lang="en-US" altLang="zh-CN" b="1">
                <a:solidFill>
                  <a:srgbClr val="FF6600"/>
                </a:solidFill>
              </a:rPr>
              <a:t>4</a:t>
            </a:r>
            <a:r>
              <a:rPr lang="en-US" altLang="zh-CN"/>
              <a:t>]</a:t>
            </a:r>
          </a:p>
          <a:p>
            <a:pPr defTabSz="1218987">
              <a:lnSpc>
                <a:spcPct val="150000"/>
              </a:lnSpc>
              <a:defRPr/>
            </a:pPr>
            <a:r>
              <a:rPr lang="en-US" altLang="zh-CN" b="1"/>
              <a:t>         delta</a:t>
            </a:r>
            <a:r>
              <a:rPr lang="zh-CN" altLang="en-US"/>
              <a:t>：</a:t>
            </a:r>
            <a:r>
              <a:rPr lang="en-US" altLang="zh-CN">
                <a:solidFill>
                  <a:schemeClr val="bg1">
                    <a:lumMod val="50000"/>
                    <a:lumOff val="50000"/>
                  </a:schemeClr>
                </a:solidFill>
              </a:rPr>
              <a:t>[4],</a:t>
            </a:r>
            <a:r>
              <a:rPr lang="en-US" altLang="zh-CN"/>
              <a:t>  </a:t>
            </a:r>
            <a:r>
              <a:rPr lang="zh-CN" altLang="en-US"/>
              <a:t>     </a:t>
            </a:r>
            <a:r>
              <a:rPr lang="en-US" altLang="zh-CN"/>
              <a:t>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4</a:t>
            </a:r>
            <a:r>
              <a:rPr lang="en-US" altLang="zh-CN"/>
              <a:t>],        [</a:t>
            </a:r>
            <a:r>
              <a:rPr lang="en-US" altLang="zh-CN" b="1">
                <a:solidFill>
                  <a:srgbClr val="66CC00"/>
                </a:solidFill>
              </a:rPr>
              <a:t>2</a:t>
            </a:r>
            <a:r>
              <a:rPr lang="en-US" altLang="zh-CN"/>
              <a:t>],         [</a:t>
            </a:r>
            <a:r>
              <a:rPr lang="en-US" altLang="zh-CN" b="1">
                <a:solidFill>
                  <a:srgbClr val="FF6600"/>
                </a:solidFill>
              </a:rPr>
              <a:t>4</a:t>
            </a:r>
            <a:r>
              <a:rPr lang="en-US" altLang="zh-CN"/>
              <a:t>]</a:t>
            </a:r>
          </a:p>
        </p:txBody>
      </p:sp>
      <p:sp>
        <p:nvSpPr>
          <p:cNvPr id="3" name="云形标注 2"/>
          <p:cNvSpPr/>
          <p:nvPr/>
        </p:nvSpPr>
        <p:spPr>
          <a:xfrm>
            <a:off x="7499727" y="1245327"/>
            <a:ext cx="2800866" cy="2366588"/>
          </a:xfrm>
          <a:prstGeom prst="cloudCallout">
            <a:avLst>
              <a:gd name="adj1" fmla="val -77240"/>
              <a:gd name="adj2" fmla="val -2232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27985" y="1655002"/>
            <a:ext cx="2144350" cy="167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altLang="zh-CN" sz="1600" spc="80"/>
              <a:t>BPNN&lt;</a:t>
            </a:r>
            <a:r>
              <a:rPr lang="en-US" altLang="zh-CN" sz="1600" spc="80">
                <a:solidFill>
                  <a:srgbClr val="FFC000"/>
                </a:solidFill>
              </a:rPr>
              <a:t>IN&lt;4&gt;</a:t>
            </a:r>
            <a:r>
              <a:rPr lang="en-US" altLang="zh-CN" sz="1600" spc="80"/>
              <a:t>,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altLang="zh-CN" sz="1600" spc="80"/>
              <a:t>           </a:t>
            </a:r>
            <a:r>
              <a:rPr lang="en-US" altLang="zh-CN" sz="1600" spc="80">
                <a:solidFill>
                  <a:srgbClr val="66CC00"/>
                </a:solidFill>
              </a:rPr>
              <a:t>CP&lt;2, 4, 4&gt;</a:t>
            </a:r>
            <a:r>
              <a:rPr lang="en-US" altLang="zh-CN" sz="1600" spc="80"/>
              <a:t>,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altLang="zh-CN" sz="1600" spc="80"/>
              <a:t>           </a:t>
            </a:r>
            <a:r>
              <a:rPr lang="en-US" altLang="zh-CN" sz="1600" spc="80">
                <a:solidFill>
                  <a:srgbClr val="66CC00"/>
                </a:solidFill>
              </a:rPr>
              <a:t>CP&lt;4, 2, 2&gt;</a:t>
            </a:r>
            <a:r>
              <a:rPr lang="en-US" altLang="zh-CN" sz="1600" spc="80"/>
              <a:t>,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altLang="zh-CN" sz="1600" spc="80"/>
              <a:t>           </a:t>
            </a:r>
            <a:r>
              <a:rPr lang="en-US" altLang="zh-CN" sz="1600" spc="80">
                <a:solidFill>
                  <a:srgbClr val="66CC00"/>
                </a:solidFill>
              </a:rPr>
              <a:t>CP&lt;2, 4, 4&gt;</a:t>
            </a:r>
            <a:r>
              <a:rPr lang="en-US" altLang="zh-CN" sz="1600" spc="80"/>
              <a:t>,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altLang="zh-CN" sz="1600" spc="80">
                <a:solidFill>
                  <a:srgbClr val="66CC00"/>
                </a:solidFill>
              </a:rPr>
              <a:t>           CP&lt;4, 2, 2&gt;</a:t>
            </a:r>
            <a:r>
              <a:rPr lang="en-US" altLang="zh-CN" sz="1600" spc="80"/>
              <a:t>,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altLang="zh-CN" sz="1600" spc="80"/>
              <a:t>           </a:t>
            </a:r>
            <a:r>
              <a:rPr lang="en-US" altLang="zh-CN" sz="1600" spc="80">
                <a:solidFill>
                  <a:srgbClr val="66CC00"/>
                </a:solidFill>
              </a:rPr>
              <a:t>CP&lt;2, 4, 4&gt;</a:t>
            </a:r>
            <a:r>
              <a:rPr lang="en-US" altLang="zh-CN" sz="1600" spc="80"/>
              <a:t>,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altLang="zh-CN" sz="1600" spc="80"/>
              <a:t>           </a:t>
            </a:r>
            <a:r>
              <a:rPr lang="en-US" altLang="zh-CN" sz="1600" spc="80">
                <a:solidFill>
                  <a:srgbClr val="FF6600"/>
                </a:solidFill>
              </a:rPr>
              <a:t>OUT&lt;4&gt;</a:t>
            </a:r>
            <a:r>
              <a:rPr lang="en-US" altLang="zh-CN" sz="1600" spc="8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090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0" y="314326"/>
            <a:ext cx="8778446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预先创建神经元、权值、阈值、</a:t>
            </a:r>
            <a:r>
              <a:rPr lang="en-US" altLang="zh-CN"/>
              <a:t>Delta</a:t>
            </a:r>
            <a:r>
              <a:rPr lang="zh-CN" altLang="en-US"/>
              <a:t>四种数据结构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724797" y="2430161"/>
            <a:ext cx="416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2B9193"/>
                </a:solidFill>
                <a:cs typeface="Consolas" panose="020B0609020204030204" pitchFamily="49" charset="0"/>
              </a:rPr>
              <a:t>tuple</a:t>
            </a:r>
            <a:r>
              <a:rPr lang="en-US" altLang="zh-CN">
                <a:cs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2B9193"/>
                </a:solidFill>
                <a:cs typeface="Consolas" panose="020B0609020204030204" pitchFamily="49" charset="0"/>
              </a:rPr>
              <a:t>Matrix</a:t>
            </a:r>
            <a:r>
              <a:rPr lang="en-US" altLang="zh-CN">
                <a:cs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0000FF"/>
                </a:solidFill>
                <a:cs typeface="Consolas" panose="020B0609020204030204" pitchFamily="49" charset="0"/>
              </a:rPr>
              <a:t>double</a:t>
            </a:r>
            <a:r>
              <a:rPr lang="en-US" altLang="zh-CN">
                <a:cs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C00000"/>
                </a:solidFill>
                <a:cs typeface="Consolas" panose="020B0609020204030204" pitchFamily="49" charset="0"/>
              </a:rPr>
              <a:t>1</a:t>
            </a:r>
            <a:r>
              <a:rPr lang="en-US" altLang="zh-CN">
                <a:cs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B9193"/>
                </a:solidFill>
                <a:cs typeface="Consolas" panose="020B0609020204030204" pitchFamily="49" charset="0"/>
              </a:rPr>
              <a:t>Layers</a:t>
            </a:r>
            <a:r>
              <a:rPr lang="en-US" altLang="zh-CN">
                <a:cs typeface="Consolas" panose="020B0609020204030204" pitchFamily="49" charset="0"/>
              </a:rPr>
              <a:t>&gt;...&gt; layers;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24798" y="3126259"/>
            <a:ext cx="776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cs typeface="Consolas" panose="020B0609020204030204" pitchFamily="49" charset="0"/>
              </a:rPr>
              <a:t>typename </a:t>
            </a:r>
            <a:r>
              <a:rPr lang="en-US" altLang="zh-CN">
                <a:solidFill>
                  <a:srgbClr val="2B9193"/>
                </a:solidFill>
                <a:cs typeface="Consolas" panose="020B0609020204030204" pitchFamily="49" charset="0"/>
              </a:rPr>
              <a:t>BPNNType</a:t>
            </a:r>
            <a:r>
              <a:rPr lang="en-US" altLang="zh-CN">
                <a:cs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2B9193"/>
                </a:solidFill>
                <a:cs typeface="Consolas" panose="020B0609020204030204" pitchFamily="49" charset="0"/>
              </a:rPr>
              <a:t>make_index_sequence</a:t>
            </a:r>
            <a:r>
              <a:rPr lang="en-US" altLang="zh-CN">
                <a:cs typeface="Consolas" panose="020B0609020204030204" pitchFamily="49" charset="0"/>
              </a:rPr>
              <a:t>&lt;N - </a:t>
            </a:r>
            <a:r>
              <a:rPr lang="en-US" altLang="zh-CN">
                <a:solidFill>
                  <a:srgbClr val="C00000"/>
                </a:solidFill>
                <a:cs typeface="Consolas" panose="020B0609020204030204" pitchFamily="49" charset="0"/>
              </a:rPr>
              <a:t>1</a:t>
            </a:r>
            <a:r>
              <a:rPr lang="en-US" altLang="zh-CN">
                <a:cs typeface="Consolas" panose="020B0609020204030204" pitchFamily="49" charset="0"/>
              </a:rPr>
              <a:t>&gt;, </a:t>
            </a:r>
            <a:r>
              <a:rPr lang="en-US" altLang="zh-CN">
                <a:solidFill>
                  <a:srgbClr val="2B9193"/>
                </a:solidFill>
                <a:cs typeface="Consolas" panose="020B0609020204030204" pitchFamily="49" charset="0"/>
              </a:rPr>
              <a:t>Layers</a:t>
            </a:r>
            <a:r>
              <a:rPr lang="en-US" altLang="zh-CN">
                <a:cs typeface="Consolas" panose="020B0609020204030204" pitchFamily="49" charset="0"/>
              </a:rPr>
              <a:t>...&gt;::</a:t>
            </a:r>
            <a:r>
              <a:rPr lang="en-US" altLang="zh-CN">
                <a:solidFill>
                  <a:srgbClr val="2B9193"/>
                </a:solidFill>
                <a:cs typeface="Consolas" panose="020B0609020204030204" pitchFamily="49" charset="0"/>
              </a:rPr>
              <a:t>Weights</a:t>
            </a:r>
            <a:r>
              <a:rPr lang="en-US" altLang="zh-CN">
                <a:cs typeface="Consolas" panose="020B0609020204030204" pitchFamily="49" charset="0"/>
              </a:rPr>
              <a:t> </a:t>
            </a:r>
            <a:r>
              <a:rPr lang="en-US" altLang="zh-CN" err="1">
                <a:cs typeface="Consolas" panose="020B0609020204030204" pitchFamily="49" charset="0"/>
              </a:rPr>
              <a:t>weights</a:t>
            </a:r>
            <a:r>
              <a:rPr lang="en-US" altLang="zh-CN"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724797" y="3822357"/>
            <a:ext cx="829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typename </a:t>
            </a:r>
            <a:r>
              <a:rPr lang="en-US" altLang="zh-CN">
                <a:solidFill>
                  <a:srgbClr val="2B9193"/>
                </a:solidFill>
              </a:rPr>
              <a:t>BPNNType</a:t>
            </a:r>
            <a:r>
              <a:rPr lang="en-US" altLang="zh-CN"/>
              <a:t>&lt;</a:t>
            </a:r>
            <a:r>
              <a:rPr lang="en-US" altLang="zh-CN">
                <a:solidFill>
                  <a:srgbClr val="2B9193"/>
                </a:solidFill>
              </a:rPr>
              <a:t>make_index_sequence</a:t>
            </a:r>
            <a:r>
              <a:rPr lang="en-US" altLang="zh-CN"/>
              <a:t>&lt;N - 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en-US" altLang="zh-CN"/>
              <a:t>&gt;, </a:t>
            </a:r>
            <a:r>
              <a:rPr lang="en-US" altLang="zh-CN">
                <a:solidFill>
                  <a:srgbClr val="2B9193"/>
                </a:solidFill>
              </a:rPr>
              <a:t>Layers</a:t>
            </a:r>
            <a:r>
              <a:rPr lang="en-US" altLang="zh-CN"/>
              <a:t>...&gt;::</a:t>
            </a:r>
            <a:r>
              <a:rPr lang="en-US" altLang="zh-CN">
                <a:solidFill>
                  <a:srgbClr val="2B9193"/>
                </a:solidFill>
              </a:rPr>
              <a:t>Thresholds</a:t>
            </a:r>
            <a:r>
              <a:rPr lang="en-US" altLang="zh-CN"/>
              <a:t> thresholds;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724798" y="4518455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>
                <a:solidFill>
                  <a:srgbClr val="2B9193"/>
                </a:solidFill>
              </a:rPr>
              <a:t>tuple</a:t>
            </a:r>
            <a:r>
              <a:rPr lang="fr-FR" altLang="zh-CN"/>
              <a:t>&lt;</a:t>
            </a:r>
            <a:r>
              <a:rPr lang="fr-FR" altLang="zh-CN">
                <a:solidFill>
                  <a:srgbClr val="2B9193"/>
                </a:solidFill>
              </a:rPr>
              <a:t>Matrix</a:t>
            </a:r>
            <a:r>
              <a:rPr lang="fr-FR" altLang="zh-CN"/>
              <a:t>&lt;</a:t>
            </a:r>
            <a:r>
              <a:rPr lang="fr-FR" altLang="zh-CN">
                <a:solidFill>
                  <a:srgbClr val="0000FF"/>
                </a:solidFill>
              </a:rPr>
              <a:t>double</a:t>
            </a:r>
            <a:r>
              <a:rPr lang="fr-FR" altLang="zh-CN"/>
              <a:t>, </a:t>
            </a:r>
            <a:r>
              <a:rPr lang="fr-FR" altLang="zh-CN">
                <a:solidFill>
                  <a:srgbClr val="C00000"/>
                </a:solidFill>
              </a:rPr>
              <a:t>1</a:t>
            </a:r>
            <a:r>
              <a:rPr lang="fr-FR" altLang="zh-CN"/>
              <a:t>, </a:t>
            </a:r>
            <a:r>
              <a:rPr lang="fr-FR" altLang="zh-CN">
                <a:solidFill>
                  <a:srgbClr val="2B9193"/>
                </a:solidFill>
              </a:rPr>
              <a:t>Layers</a:t>
            </a:r>
            <a:r>
              <a:rPr lang="fr-FR" altLang="zh-CN"/>
              <a:t>&gt;...&gt; deltas;</a:t>
            </a:r>
          </a:p>
        </p:txBody>
      </p:sp>
    </p:spTree>
    <p:extLst>
      <p:ext uri="{BB962C8B-B14F-4D97-AF65-F5344CB8AC3E}">
        <p14:creationId xmlns:p14="http://schemas.microsoft.com/office/powerpoint/2010/main" val="179581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40109" y="5014536"/>
            <a:ext cx="24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权值和阈值的辅助类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40110" y="5845533"/>
            <a:ext cx="2406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I…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Layers…</a:t>
            </a: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被嵌套展开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0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1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7E9BC49-E832-448C-B232-4C0C986E7EC9}"/>
              </a:ext>
            </a:extLst>
          </p:cNvPr>
          <p:cNvSpPr/>
          <p:nvPr/>
        </p:nvSpPr>
        <p:spPr>
          <a:xfrm>
            <a:off x="-1257300" y="996480"/>
            <a:ext cx="14793686" cy="671060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整型变参模板根据序号解包</a:t>
            </a:r>
          </a:p>
        </p:txBody>
      </p:sp>
      <p:pic>
        <p:nvPicPr>
          <p:cNvPr id="7" name="内容占位符 12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96480"/>
            <a:ext cx="9144000" cy="58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3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701" y="314326"/>
            <a:ext cx="6784888" cy="4095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正向传播</a:t>
            </a:r>
          </a:p>
        </p:txBody>
      </p:sp>
      <p:pic>
        <p:nvPicPr>
          <p:cNvPr id="7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9094" y="3061259"/>
            <a:ext cx="2695575" cy="1533525"/>
          </a:xfrm>
          <a:prstGeom prst="rect">
            <a:avLst/>
          </a:prstGeom>
        </p:spPr>
      </p:pic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6751338" y="2364636"/>
            <a:ext cx="317525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f( </a:t>
            </a:r>
            <a:r>
              <a:rPr lang="en-US" altLang="zh-CN" b="1">
                <a:solidFill>
                  <a:srgbClr val="FAA3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FAA3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solidFill>
                  <a:srgbClr val="FAA3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f( </a:t>
            </a: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f( </a:t>
            </a: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f( </a:t>
            </a: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f( </a:t>
            </a: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 f( </a:t>
            </a:r>
            <a:r>
              <a:rPr lang="en-US" altLang="zh-CN" b="1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="1" baseline="-2500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b="1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2B91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490532" y="2634220"/>
            <a:ext cx="28797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16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600" b="1" baseline="-250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1600" b="1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</a:t>
            </a:r>
            <a:r>
              <a:rPr lang="en-US" altLang="zh-CN" sz="1600" b="1" baseline="-25000" dirty="0">
                <a:solidFill>
                  <a:srgbClr val="66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600" b="1" baseline="-25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2641645" y="3624820"/>
            <a:ext cx="2376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</a:t>
            </a:r>
            <a:r>
              <a:rPr lang="en-US" altLang="zh-CN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b="1" baseline="-25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2865267" y="4490009"/>
            <a:ext cx="23764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sz="1600" b="1" baseline="-25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600" b="1" baseline="-25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32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4984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72859" y="4811556"/>
            <a:ext cx="174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正向传播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72859" y="5354226"/>
            <a:ext cx="11019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expander</a:t>
            </a:r>
          </a:p>
          <a:p>
            <a:endParaRPr lang="en-US" altLang="zh-CN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逗号运算符</a:t>
            </a:r>
          </a:p>
        </p:txBody>
      </p:sp>
    </p:spTree>
    <p:extLst>
      <p:ext uri="{BB962C8B-B14F-4D97-AF65-F5344CB8AC3E}">
        <p14:creationId xmlns:p14="http://schemas.microsoft.com/office/powerpoint/2010/main" val="44484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875</Words>
  <Application>Microsoft Office PowerPoint</Application>
  <PresentationFormat>宽屏</PresentationFormat>
  <Paragraphs>123</Paragraphs>
  <Slides>25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Microsoft YaHei UI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叶晨成</cp:lastModifiedBy>
  <cp:revision>64</cp:revision>
  <dcterms:created xsi:type="dcterms:W3CDTF">2017-10-25T05:24:51Z</dcterms:created>
  <dcterms:modified xsi:type="dcterms:W3CDTF">2017-11-18T04:40:43Z</dcterms:modified>
</cp:coreProperties>
</file>