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0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1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2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4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5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6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7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18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2" r:id="rId2"/>
    <p:sldMasterId id="2147483755" r:id="rId3"/>
    <p:sldMasterId id="2147483768" r:id="rId4"/>
    <p:sldMasterId id="2147483781" r:id="rId5"/>
    <p:sldMasterId id="2147483794" r:id="rId6"/>
    <p:sldMasterId id="2147483807" r:id="rId7"/>
    <p:sldMasterId id="2147483820" r:id="rId8"/>
    <p:sldMasterId id="2147483833" r:id="rId9"/>
    <p:sldMasterId id="2147483846" r:id="rId10"/>
    <p:sldMasterId id="2147483859" r:id="rId11"/>
    <p:sldMasterId id="2147483872" r:id="rId12"/>
    <p:sldMasterId id="2147483885" r:id="rId13"/>
    <p:sldMasterId id="2147483898" r:id="rId14"/>
    <p:sldMasterId id="2147483911" r:id="rId15"/>
    <p:sldMasterId id="2147483924" r:id="rId16"/>
    <p:sldMasterId id="2147483937" r:id="rId17"/>
    <p:sldMasterId id="2147483950" r:id="rId18"/>
    <p:sldMasterId id="2147483963" r:id="rId19"/>
    <p:sldMasterId id="2147483976" r:id="rId20"/>
  </p:sldMasterIdLst>
  <p:notesMasterIdLst>
    <p:notesMasterId r:id="rId44"/>
  </p:notesMasterIdLst>
  <p:sldIdLst>
    <p:sldId id="256" r:id="rId21"/>
    <p:sldId id="257" r:id="rId22"/>
    <p:sldId id="259" r:id="rId23"/>
    <p:sldId id="262" r:id="rId24"/>
    <p:sldId id="263" r:id="rId25"/>
    <p:sldId id="264" r:id="rId26"/>
    <p:sldId id="265" r:id="rId27"/>
    <p:sldId id="291" r:id="rId28"/>
    <p:sldId id="268" r:id="rId29"/>
    <p:sldId id="272" r:id="rId30"/>
    <p:sldId id="273" r:id="rId31"/>
    <p:sldId id="267" r:id="rId32"/>
    <p:sldId id="269" r:id="rId33"/>
    <p:sldId id="274" r:id="rId34"/>
    <p:sldId id="275" r:id="rId35"/>
    <p:sldId id="270" r:id="rId36"/>
    <p:sldId id="285" r:id="rId37"/>
    <p:sldId id="278" r:id="rId38"/>
    <p:sldId id="277" r:id="rId39"/>
    <p:sldId id="279" r:id="rId40"/>
    <p:sldId id="280" r:id="rId41"/>
    <p:sldId id="292" r:id="rId42"/>
    <p:sldId id="27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统计信息是我们观察服务最直观的数据，通过它们我们可以了解到当前服务的运行状态，可以一目了然的观察到问题的出现。</a:t>
            </a:r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选取了github上有代表性的几款redis代理来对比性能</a:t>
            </a:r>
          </a:p>
          <a:p>
            <a:r>
              <a:rPr lang="x-none" altLang="en-US"/>
              <a:t>twemproxy：twitter开源的一款代理，C编写，使用最为广泛，但其实功能比较有限</a:t>
            </a:r>
          </a:p>
          <a:p>
            <a:r>
              <a:rPr lang="x-none" altLang="en-US"/>
              <a:t>codis：豌豆荚开源的一款代理，go编写</a:t>
            </a:r>
          </a:p>
          <a:p>
            <a:r>
              <a:rPr lang="x-none" altLang="en-US"/>
              <a:t>cerberus：芒果TV开源的一款redis cluster代理，C++编写</a:t>
            </a:r>
          </a:p>
          <a:p>
            <a:r>
              <a:rPr lang="x-none" altLang="en-US"/>
              <a:t>corvus：饿了么开源的一款redis cluster代理，C编写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代理运行在单线程下，redis-benchmark默认50个并发连接。</a:t>
            </a:r>
          </a:p>
          <a:p>
            <a:r>
              <a:rPr lang="x-none" altLang="en-US"/>
              <a:t>使用三千个key，每个redis节点大约分到一千个key</a:t>
            </a:r>
          </a:p>
          <a:p>
            <a:r>
              <a:rPr lang="x-none" altLang="en-US"/>
              <a:t>redis实例、代理、redis-benchmark都运行在同一台机器上</a:t>
            </a:r>
          </a:p>
          <a:p>
            <a:r>
              <a:rPr lang="x-none" altLang="en-US"/>
              <a:t>数据量大于16K时redis-benchmark本身成为瓶颈。</a:t>
            </a:r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数据量大于2K时，redis-benchmark本身成为瓶颈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数据量大于1K时redis-benchmark本身成为瓶颈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predixy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predixy必须要是高性能的</a:t>
            </a:r>
          </a:p>
          <a:p>
            <a:r>
              <a:rPr lang="x-none" altLang="en-US"/>
              <a:t>因此语言方面也就C/C++/GO三者可选，</a:t>
            </a:r>
          </a:p>
          <a:p>
            <a:r>
              <a:rPr lang="x-none" altLang="en-US"/>
              <a:t>C太麻烦</a:t>
            </a:r>
          </a:p>
          <a:p>
            <a:r>
              <a:rPr lang="x-none" altLang="en-US"/>
              <a:t>GO垃圾回收对性能还是有影响</a:t>
            </a:r>
          </a:p>
          <a:p>
            <a:r>
              <a:rPr lang="x-none" altLang="en-US"/>
              <a:t>C++合适</a:t>
            </a:r>
          </a:p>
          <a:p>
            <a:r>
              <a:rPr lang="x-none" altLang="en-US"/>
              <a:t>对于这样一款基础的高性能原件，值得用C++去打磨</a:t>
            </a:r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单线程模型</a:t>
            </a:r>
            <a:endParaRPr lang="x-none" altLang="en-US"/>
          </a:p>
          <a:p>
            <a:r>
              <a:rPr lang="x-none" altLang="en-US">
                <a:sym typeface="+mn-ea"/>
              </a:rPr>
              <a:t>优点：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1、编程简单，没有线程同步问题，程序执行效率高</a:t>
            </a:r>
            <a:endParaRPr lang="x-none" altLang="en-US"/>
          </a:p>
          <a:p>
            <a:r>
              <a:rPr lang="x-none" altLang="en-US">
                <a:sym typeface="+mn-ea"/>
              </a:rPr>
              <a:t>缺点：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1、请求量大时需要启动多个实例，增加部署复杂度</a:t>
            </a:r>
            <a:endParaRPr lang="x-none" altLang="en-US"/>
          </a:p>
          <a:p>
            <a:r>
              <a:rPr lang="x-none" altLang="en-US">
                <a:sym typeface="+mn-ea"/>
              </a:rPr>
              <a:t>2、单线程处理超时的话影响所有排队的请求</a:t>
            </a:r>
            <a:endParaRPr lang="x-none" altLang="en-US"/>
          </a:p>
          <a:p>
            <a:r>
              <a:rPr lang="x-none" altLang="en-US">
                <a:sym typeface="+mn-ea"/>
              </a:rPr>
              <a:t>多进程模型</a:t>
            </a:r>
            <a:endParaRPr lang="x-none" altLang="en-US"/>
          </a:p>
          <a:p>
            <a:r>
              <a:rPr lang="x-none" altLang="en-US">
                <a:sym typeface="+mn-ea"/>
              </a:rPr>
              <a:t>优点：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1、没有线程同步问题，程序执行效率高</a:t>
            </a:r>
            <a:endParaRPr lang="x-none" altLang="en-US"/>
          </a:p>
          <a:p>
            <a:r>
              <a:rPr lang="x-none" altLang="en-US">
                <a:sym typeface="+mn-ea"/>
              </a:rPr>
              <a:t>2、单一进程因为某种原因挂掉时，不会导致服务不可用</a:t>
            </a:r>
            <a:endParaRPr lang="x-none" altLang="en-US"/>
          </a:p>
          <a:p>
            <a:r>
              <a:rPr lang="x-none" altLang="en-US">
                <a:sym typeface="+mn-ea"/>
              </a:rPr>
              <a:t>3、伸缩服务简单</a:t>
            </a:r>
            <a:endParaRPr lang="x-none" altLang="en-US"/>
          </a:p>
          <a:p>
            <a:r>
              <a:rPr lang="x-none" altLang="en-US">
                <a:sym typeface="+mn-ea"/>
              </a:rPr>
              <a:t>缺点：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1、统计信息收集麻烦</a:t>
            </a:r>
            <a:endParaRPr lang="x-none" altLang="en-US"/>
          </a:p>
          <a:p>
            <a:r>
              <a:rPr lang="x-none" altLang="en-US">
                <a:sym typeface="+mn-ea"/>
              </a:rPr>
              <a:t>多线程模型</a:t>
            </a:r>
            <a:endParaRPr lang="x-none" altLang="en-US"/>
          </a:p>
          <a:p>
            <a:r>
              <a:rPr lang="x-none" altLang="en-US">
                <a:sym typeface="+mn-ea"/>
              </a:rPr>
              <a:t>优点：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1、伸缩服务简单</a:t>
            </a:r>
            <a:endParaRPr lang="x-none" altLang="en-US"/>
          </a:p>
          <a:p>
            <a:r>
              <a:rPr lang="x-none" altLang="en-US">
                <a:sym typeface="+mn-ea"/>
              </a:rPr>
              <a:t>2、方便收集统计信息</a:t>
            </a:r>
            <a:endParaRPr lang="x-none" altLang="en-US"/>
          </a:p>
          <a:p>
            <a:r>
              <a:rPr lang="x-none" altLang="en-US">
                <a:sym typeface="+mn-ea"/>
              </a:rPr>
              <a:t>缺点：</a:t>
            </a:r>
            <a:endParaRPr lang="x-none" altLang="en-US"/>
          </a:p>
          <a:p>
            <a:r>
              <a:rPr lang="x-none" altLang="en-US">
                <a:sym typeface="+mn-ea"/>
              </a:rPr>
              <a:t>1、线程间同步影响性能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每个线程几乎是完全独立的，相当于当进程模型中的一个进程</a:t>
            </a:r>
          </a:p>
          <a:p>
            <a:r>
              <a:rPr lang="x-none" altLang="en-US"/>
              <a:t>线程需要加锁访问的资源只有更新redis实例信息这一操作</a:t>
            </a:r>
          </a:p>
          <a:p>
            <a:r>
              <a:rPr lang="x-none" altLang="en-US"/>
              <a:t>这一操作的频率非常低，因此对性能的影响可以忽略不计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redis本身提供auth命令用于验证是否具有访问权限，</a:t>
            </a:r>
          </a:p>
          <a:p>
            <a:r>
              <a:rPr lang="x-none" altLang="en-US"/>
              <a:t>然而在实际应用中我们往往需要更严格的权限控制，</a:t>
            </a:r>
          </a:p>
          <a:p>
            <a:r>
              <a:rPr lang="x-none" altLang="en-US"/>
              <a:t>有时候redis的使用读写业务方是分开的，有人负责往redis里写数据，有人只管从redis里取数据，对于取数据的业务我们不希望他能修改数据，这时通过predixy就可以很好的解决这一问题。</a:t>
            </a:r>
          </a:p>
          <a:p>
            <a:r>
              <a:rPr lang="x-none" altLang="en-US"/>
              <a:t>另外像redis和predixy有些参数都可以直接在线修改，对于这类命令也应该做限制，不能让业务使用方可以修改，只能让管理员才可以执行。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日志对于排查问题非常重要，虽然平时几乎没什么用，但真正出问题的时候日志往往就能帮到我们。</a:t>
            </a:r>
          </a:p>
          <a:p>
            <a:r>
              <a:rPr lang="x-none" altLang="en-US"/>
              <a:t>大部分程序记录日志都是按级别来决定输出，然而在redis这样的服务中，请求量往往非常巨大，如果每次请求都记录日志的话，</a:t>
            </a:r>
          </a:p>
          <a:p>
            <a:r>
              <a:rPr lang="x-none" altLang="en-US"/>
              <a:t>那开销会大到我们完全无法接受的程度，因此我们通过日志采样解决这个问题。</a:t>
            </a:r>
          </a:p>
          <a:p>
            <a:r>
              <a:rPr lang="x-none" altLang="en-US"/>
              <a:t>记录的请求日志对我们分析问题很有帮助，比如统计热key的问题，redis和predixy本身都没有直接提供统计热key的方式，</a:t>
            </a:r>
          </a:p>
          <a:p>
            <a:r>
              <a:rPr lang="x-none" altLang="en-US"/>
              <a:t>但我们通过predixy的请求日志，可以静态的分析某段时间内的热key。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561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240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152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461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F970D6-852D-45ED-87DD-F068B8AD34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130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4" y="750928"/>
            <a:ext cx="5684706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421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7236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618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549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229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111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1778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27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297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65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260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E7E8D7-06BB-4A78-BA5A-4A5D1A373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40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941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1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55012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79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975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3415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25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9648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411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9948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1208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902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68D26-88CC-44F8-9C98-2530DC10A9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877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77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748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506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160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213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3852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2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607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5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9614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16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5934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6176D2-B1F8-46D3-B47D-75058CB8FE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747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4" y="750928"/>
            <a:ext cx="5845344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4449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7421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650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608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290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5176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4244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5454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357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437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0507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1677F3-7C4B-407E-AEEF-1E8BAEFCBF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714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589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8582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9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322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814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17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924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0257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2572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49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527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5639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6E441F-D168-418A-8460-53C689671A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138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55310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291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4021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3703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3323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8351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5041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4624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0363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184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2972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8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242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9511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ECEB24-F518-460F-9EE8-77D903365C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853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65597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2085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2887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05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4127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289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2132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84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53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799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4935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696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7767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1532C6-85A3-4FF9-9CD7-AF6F2DF576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561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80456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770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0004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1042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9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1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8108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2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0134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0502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106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6542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6926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3209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52DB3E-0821-4A8B-AA14-6AADE4523F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A7202-A6FF-4984-862F-4D068F9BD2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562C7-EA51-49BB-A14E-CEB8B28E8C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0C86CA-6398-46AB-B473-BC0864C2E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442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669395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8700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318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234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9696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8804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5370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6071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606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3314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5678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4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85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39E2C-4B14-497C-A9E2-F05A38C0F0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090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669395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5379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973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9116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083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5883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2861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3395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38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6276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476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9895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7113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6A10B-F0EC-450D-A555-9CA56AFB95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1402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4" y="750928"/>
            <a:ext cx="5609760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918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3639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8967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1154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8562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5883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2159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203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257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1883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006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DD2D8F-1705-45BB-8C5B-CD88EE8BA2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679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7588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9550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84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D1848E-077B-4AEA-B54E-FE3747C926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716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7145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2358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8058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8469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9710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8258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6411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08748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8525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C121D-083E-4E69-AC5C-3C65A22F51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9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1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21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0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88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23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83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72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32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7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1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46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85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967B9-4E18-467D-B3F4-CFE8D842E4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7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45404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48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96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642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0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69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421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94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296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026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429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2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745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1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6933C2-9C47-4FF0-9373-C6A3AE47C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2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4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4" y="750928"/>
            <a:ext cx="5647636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4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42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01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25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6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845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777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391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582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8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99BE71-3A00-4020-AE0C-1449DEAF6E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46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1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202793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917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235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53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436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992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545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308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617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992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41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46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0749ED-2F70-4CB4-BBB5-C8F2078B29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412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575967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7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809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270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91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93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98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245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997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90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93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23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>
            <a:fillRect/>
          </a:stretch>
        </p:blipFill>
        <p:spPr>
          <a:xfrm>
            <a:off x="0" y="1"/>
            <a:ext cx="12192000" cy="1000125"/>
          </a:xfrm>
          <a:prstGeom prst="rect">
            <a:avLst/>
          </a:prstGeom>
        </p:spPr>
      </p:pic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1" y="314326"/>
            <a:ext cx="8750300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80604020202020204" charset="0"/>
                <a:ea typeface="Microsoft YaHei UI" panose="020B0503020204020204" pitchFamily="34" charset="-122"/>
                <a:cs typeface="Arial" panose="0208060402020202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355600" y="1314450"/>
            <a:ext cx="111252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6B9F91-D338-42B5-BC87-7630347AE9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6240" y="314325"/>
            <a:ext cx="260155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54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953" y="750928"/>
            <a:ext cx="5734133" cy="536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347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523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995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798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120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895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83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4.xml"/><Relationship Id="rId12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Relationship Id="rId1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2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70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3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6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1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9610" y="2636520"/>
            <a:ext cx="71323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3600" b="1" dirty="0">
                <a:solidFill>
                  <a:schemeClr val="bg1"/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rPr>
              <a:t>predixy：一站式redis解决方案</a:t>
            </a:r>
            <a:endParaRPr lang="en-US" altLang="zh-CN" sz="3600" b="1" dirty="0">
              <a:solidFill>
                <a:schemeClr val="bg1"/>
              </a:solidFill>
              <a:latin typeface="Arial" panose="02080604020202020204" charset="0"/>
              <a:ea typeface="微软雅黑" panose="020B0503020204020204" pitchFamily="34" charset="-122"/>
              <a:cs typeface="Arial" panose="02080604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184" y="4036953"/>
            <a:ext cx="431958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000" dirty="0">
                <a:solidFill>
                  <a:schemeClr val="bg1"/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rPr>
              <a:t>陈福真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8184" y="4547815"/>
            <a:ext cx="4319587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 dirty="0">
                <a:solidFill>
                  <a:schemeClr val="bg1">
                    <a:alpha val="40000"/>
                  </a:schemeClr>
                </a:solidFill>
                <a:latin typeface="Arial" panose="02080604020202020204" charset="0"/>
                <a:ea typeface="微软雅黑" panose="020B0503020204020204" pitchFamily="34" charset="-122"/>
                <a:cs typeface="Arial" panose="02080604020202020204" charset="0"/>
              </a:rPr>
              <a:t>北京简易得科技有限公司创始人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 flipH="1">
            <a:off x="4373880" y="3098165"/>
            <a:ext cx="2078990" cy="1071880"/>
          </a:xfrm>
          <a:prstGeom prst="wedgeRoundRectCallout">
            <a:avLst>
              <a:gd name="adj1" fmla="val -35491"/>
              <a:gd name="adj2" fmla="val 68661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chemeClr val="tx1"/>
                </a:solidFill>
              </a:rPr>
              <a:t>通过sentinel实例发现其它sentinel以及redis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predixy用于redis sentinel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5" y="1315086"/>
            <a:ext cx="7929880" cy="1632585"/>
          </a:xfrm>
        </p:spPr>
        <p:txBody>
          <a:bodyPr/>
          <a:lstStyle/>
          <a:p>
            <a:r>
              <a:rPr lang="x-none" altLang="zh-CN" dirty="0"/>
              <a:t>适用于redis单一主从部署结构</a:t>
            </a:r>
          </a:p>
          <a:p>
            <a:r>
              <a:rPr lang="x-none" altLang="zh-CN" dirty="0"/>
              <a:t>predixy提供完整的redis功能(针对server的命令除外)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4556" y="4887596"/>
            <a:ext cx="1748155" cy="117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9461" y="3331845"/>
            <a:ext cx="93408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sentinel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8350" y="4065905"/>
            <a:ext cx="933450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sentinel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2156" y="52736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cxnSp>
        <p:nvCxnSpPr>
          <p:cNvPr id="9" name="Straight Arrow Connector 8"/>
          <p:cNvCxnSpPr>
            <a:stCxn id="4" idx="0"/>
            <a:endCxn id="6" idx="1"/>
          </p:cNvCxnSpPr>
          <p:nvPr/>
        </p:nvCxnSpPr>
        <p:spPr>
          <a:xfrm flipV="1">
            <a:off x="5568950" y="3546475"/>
            <a:ext cx="1540510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7" idx="1"/>
          </p:cNvCxnSpPr>
          <p:nvPr/>
        </p:nvCxnSpPr>
        <p:spPr>
          <a:xfrm flipV="1">
            <a:off x="5568950" y="4280535"/>
            <a:ext cx="1549400" cy="60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03170" y="4991100"/>
            <a:ext cx="108077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2060" y="5636260"/>
            <a:ext cx="108077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>
            <a:off x="3583941" y="5191125"/>
            <a:ext cx="111061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4" idx="1"/>
          </p:cNvCxnSpPr>
          <p:nvPr/>
        </p:nvCxnSpPr>
        <p:spPr>
          <a:xfrm flipV="1">
            <a:off x="3592831" y="5473065"/>
            <a:ext cx="110172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09156" y="54006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336156" y="55276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cxnSp>
        <p:nvCxnSpPr>
          <p:cNvPr id="20" name="Straight Arrow Connector 19"/>
          <p:cNvCxnSpPr>
            <a:stCxn id="4" idx="3"/>
            <a:endCxn id="19" idx="1"/>
          </p:cNvCxnSpPr>
          <p:nvPr/>
        </p:nvCxnSpPr>
        <p:spPr>
          <a:xfrm>
            <a:off x="6442711" y="5473065"/>
            <a:ext cx="893445" cy="26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8" idx="1"/>
          </p:cNvCxnSpPr>
          <p:nvPr/>
        </p:nvCxnSpPr>
        <p:spPr>
          <a:xfrm>
            <a:off x="6442711" y="5473065"/>
            <a:ext cx="766445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8" idx="1"/>
          </p:cNvCxnSpPr>
          <p:nvPr/>
        </p:nvCxnSpPr>
        <p:spPr>
          <a:xfrm>
            <a:off x="6442711" y="5473065"/>
            <a:ext cx="63944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predixy用于redis cluster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2606" y="1314450"/>
            <a:ext cx="7869555" cy="2090420"/>
          </a:xfrm>
        </p:spPr>
        <p:txBody>
          <a:bodyPr/>
          <a:lstStyle/>
          <a:p>
            <a:r>
              <a:rPr lang="x-none" altLang="zh-CN" dirty="0"/>
              <a:t>predixy支持的命令同redis cluster一样（针对server的命令除外）</a:t>
            </a:r>
          </a:p>
          <a:p>
            <a:r>
              <a:rPr lang="x-none" altLang="zh-CN" dirty="0"/>
              <a:t>MSET/MSETNX/MGET/DEL/TOUCH/EXIST/UNLINK聚合支持</a:t>
            </a:r>
          </a:p>
          <a:p>
            <a:r>
              <a:rPr lang="x-none" altLang="zh-CN" dirty="0"/>
              <a:t>SCAN支持，全局扫描所有主节点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2511" y="4946651"/>
            <a:ext cx="1748155" cy="117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9801" y="596963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2651125" y="5050155"/>
            <a:ext cx="108077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0015" y="5695315"/>
            <a:ext cx="108077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>
            <a:off x="3731896" y="5250180"/>
            <a:ext cx="111061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4" idx="1"/>
          </p:cNvCxnSpPr>
          <p:nvPr/>
        </p:nvCxnSpPr>
        <p:spPr>
          <a:xfrm flipV="1">
            <a:off x="3740786" y="5532120"/>
            <a:ext cx="110172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16801" y="609663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543801" y="622363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0751" y="4913630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5" name="Rectangle 14"/>
          <p:cNvSpPr/>
          <p:nvPr/>
        </p:nvSpPr>
        <p:spPr>
          <a:xfrm>
            <a:off x="7397751" y="5040630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7524751" y="5167630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6941" y="39020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3" name="Rectangle 22"/>
          <p:cNvSpPr/>
          <p:nvPr/>
        </p:nvSpPr>
        <p:spPr>
          <a:xfrm>
            <a:off x="7393941" y="40290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altLang="en-US"/>
          </a:p>
        </p:txBody>
      </p:sp>
      <p:sp>
        <p:nvSpPr>
          <p:cNvPr id="24" name="Rectangle 23"/>
          <p:cNvSpPr/>
          <p:nvPr/>
        </p:nvSpPr>
        <p:spPr>
          <a:xfrm>
            <a:off x="7520941" y="4156075"/>
            <a:ext cx="106743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cxnSp>
        <p:nvCxnSpPr>
          <p:cNvPr id="25" name="Straight Arrow Connector 24"/>
          <p:cNvCxnSpPr>
            <a:stCxn id="4" idx="3"/>
            <a:endCxn id="24" idx="1"/>
          </p:cNvCxnSpPr>
          <p:nvPr/>
        </p:nvCxnSpPr>
        <p:spPr>
          <a:xfrm flipV="1">
            <a:off x="6590666" y="4370706"/>
            <a:ext cx="930275" cy="116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23" idx="1"/>
          </p:cNvCxnSpPr>
          <p:nvPr/>
        </p:nvCxnSpPr>
        <p:spPr>
          <a:xfrm flipV="1">
            <a:off x="6590666" y="4243706"/>
            <a:ext cx="803275" cy="128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6584316" y="4116705"/>
            <a:ext cx="682625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5" idx="1"/>
          </p:cNvCxnSpPr>
          <p:nvPr/>
        </p:nvCxnSpPr>
        <p:spPr>
          <a:xfrm flipV="1">
            <a:off x="6590666" y="5128260"/>
            <a:ext cx="680085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 flipV="1">
            <a:off x="6584316" y="5255260"/>
            <a:ext cx="813435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1"/>
          </p:cNvCxnSpPr>
          <p:nvPr/>
        </p:nvCxnSpPr>
        <p:spPr>
          <a:xfrm flipV="1">
            <a:off x="6599556" y="5382261"/>
            <a:ext cx="925195" cy="9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6599556" y="5523865"/>
            <a:ext cx="690245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18" idx="1"/>
          </p:cNvCxnSpPr>
          <p:nvPr/>
        </p:nvCxnSpPr>
        <p:spPr>
          <a:xfrm>
            <a:off x="6590666" y="5532121"/>
            <a:ext cx="826135" cy="77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1"/>
          </p:cNvCxnSpPr>
          <p:nvPr/>
        </p:nvCxnSpPr>
        <p:spPr>
          <a:xfrm>
            <a:off x="6584316" y="5539105"/>
            <a:ext cx="959485" cy="89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 flipH="1">
            <a:off x="5339080" y="3640455"/>
            <a:ext cx="1748790" cy="781050"/>
          </a:xfrm>
          <a:prstGeom prst="wedgeRoundRectCallout">
            <a:avLst>
              <a:gd name="adj1" fmla="val -43127"/>
              <a:gd name="adj2" fmla="val 79739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chemeClr val="tx1"/>
                </a:solidFill>
              </a:rPr>
              <a:t>通过redis实例发现其它redis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predixy权限控制扩展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2606" y="1315086"/>
            <a:ext cx="5913755" cy="2474595"/>
          </a:xfrm>
        </p:spPr>
        <p:txBody>
          <a:bodyPr/>
          <a:lstStyle/>
          <a:p>
            <a:r>
              <a:rPr lang="x-none" altLang="zh-CN" dirty="0"/>
              <a:t>权限控制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只读权限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读写权限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管理员权限</a:t>
            </a:r>
          </a:p>
          <a:p>
            <a:r>
              <a:rPr lang="x-none" altLang="zh-CN" dirty="0"/>
              <a:t>键空间限制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可读键空间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可写键空间</a:t>
            </a:r>
          </a:p>
        </p:txBody>
      </p:sp>
      <p:graphicFrame>
        <p:nvGraphicFramePr>
          <p:cNvPr id="10" name="Table 9"/>
          <p:cNvGraphicFramePr/>
          <p:nvPr/>
        </p:nvGraphicFramePr>
        <p:xfrm>
          <a:off x="5064760" y="1287146"/>
          <a:ext cx="5128260" cy="245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可读键空间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可写键空间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blog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1933575" y="4008121"/>
          <a:ext cx="8270240" cy="265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命令/密码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get user.123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>
                          <a:latin typeface="东文宋体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>
                          <a:cs typeface="Arial" panose="02080604020202020204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set user.123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get blog.123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set blog.123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set stats.123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config set LogInfoSample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cs typeface="Arial" panose="02080604020202020204" charset="0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东文宋体" charset="0"/>
                          <a:sym typeface="+mn-ea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predixy读写分离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5" y="1315086"/>
            <a:ext cx="7918450" cy="1044575"/>
          </a:xfrm>
        </p:spPr>
        <p:txBody>
          <a:bodyPr>
            <a:normAutofit/>
          </a:bodyPr>
          <a:lstStyle/>
          <a:p>
            <a:r>
              <a:rPr lang="x-none" altLang="zh-CN" dirty="0"/>
              <a:t>写请求总是发给master节点</a:t>
            </a:r>
          </a:p>
          <a:p>
            <a:r>
              <a:rPr lang="x-none" altLang="zh-CN" dirty="0"/>
              <a:t>可分别配置master和slave节点的读优先级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9210" y="3875406"/>
            <a:ext cx="1915160" cy="86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1470" y="2616835"/>
            <a:ext cx="148717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  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4165" y="3288030"/>
            <a:ext cx="152019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 10</a:t>
            </a:r>
          </a:p>
        </p:txBody>
      </p:sp>
      <p:cxnSp>
        <p:nvCxnSpPr>
          <p:cNvPr id="7" name="Straight Arrow Connector 6"/>
          <p:cNvCxnSpPr>
            <a:stCxn id="20" idx="3"/>
            <a:endCxn id="5" idx="1"/>
          </p:cNvCxnSpPr>
          <p:nvPr/>
        </p:nvCxnSpPr>
        <p:spPr>
          <a:xfrm flipV="1">
            <a:off x="4513580" y="2829560"/>
            <a:ext cx="897890" cy="2400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" idx="3"/>
            <a:endCxn id="6" idx="1"/>
          </p:cNvCxnSpPr>
          <p:nvPr/>
        </p:nvCxnSpPr>
        <p:spPr>
          <a:xfrm>
            <a:off x="4513581" y="3069591"/>
            <a:ext cx="87058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7500" y="3980180"/>
            <a:ext cx="148717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  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0830" y="4651375"/>
            <a:ext cx="147193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 50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4484371" y="4206241"/>
            <a:ext cx="899795" cy="10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4484370" y="4307206"/>
            <a:ext cx="886460" cy="556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471" y="5330190"/>
            <a:ext cx="1390015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 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4165" y="6001385"/>
            <a:ext cx="1438910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 50</a:t>
            </a:r>
          </a:p>
        </p:txBody>
      </p:sp>
      <p:cxnSp>
        <p:nvCxnSpPr>
          <p:cNvPr id="15" name="Straight Arrow Connector 14"/>
          <p:cNvCxnSpPr>
            <a:stCxn id="21" idx="3"/>
          </p:cNvCxnSpPr>
          <p:nvPr/>
        </p:nvCxnSpPr>
        <p:spPr>
          <a:xfrm flipV="1">
            <a:off x="4449446" y="5556251"/>
            <a:ext cx="948055" cy="2914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3"/>
            <a:endCxn id="14" idx="1"/>
          </p:cNvCxnSpPr>
          <p:nvPr/>
        </p:nvCxnSpPr>
        <p:spPr>
          <a:xfrm>
            <a:off x="4449445" y="5847716"/>
            <a:ext cx="934720" cy="3663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98420" y="2637791"/>
            <a:ext cx="1915160" cy="86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4285" y="5415916"/>
            <a:ext cx="1915160" cy="86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7272655" y="2973070"/>
            <a:ext cx="2581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优先从master节点读取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7350760" y="4334510"/>
            <a:ext cx="2581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优先从slave节点读取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7445376" y="5679440"/>
            <a:ext cx="29546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master和slave节点分担读取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predixy多数据中心支持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88621" y="1314450"/>
            <a:ext cx="4495165" cy="2131060"/>
          </a:xfrm>
        </p:spPr>
        <p:txBody>
          <a:bodyPr>
            <a:normAutofit/>
          </a:bodyPr>
          <a:lstStyle/>
          <a:p>
            <a:r>
              <a:rPr lang="x-none" altLang="zh-CN" dirty="0"/>
              <a:t>redis节点主从跨机房部署</a:t>
            </a:r>
          </a:p>
          <a:p>
            <a:r>
              <a:rPr lang="x-none" altLang="zh-CN" dirty="0">
                <a:sym typeface="+mn-ea"/>
              </a:rPr>
              <a:t>写请求总是发给master节点</a:t>
            </a:r>
            <a:endParaRPr lang="x-none" altLang="zh-CN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x-none" altLang="zh-CN" dirty="0"/>
              <a:t>读请求先选机房再选主从节点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4965" y="2567940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2425" y="3377565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5801" y="2957195"/>
            <a:ext cx="128333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12" name="Oval 11"/>
          <p:cNvSpPr/>
          <p:nvPr/>
        </p:nvSpPr>
        <p:spPr>
          <a:xfrm>
            <a:off x="4268470" y="2099311"/>
            <a:ext cx="4418330" cy="2242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2735" y="4920615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0195" y="5730240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3571" y="5309870"/>
            <a:ext cx="128333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16" name="Oval 15"/>
          <p:cNvSpPr/>
          <p:nvPr/>
        </p:nvSpPr>
        <p:spPr>
          <a:xfrm>
            <a:off x="1666240" y="4451986"/>
            <a:ext cx="4418330" cy="2242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34730" y="4904105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32190" y="5713730"/>
            <a:ext cx="13639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25566" y="5293360"/>
            <a:ext cx="128333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predixy</a:t>
            </a:r>
          </a:p>
        </p:txBody>
      </p:sp>
      <p:sp>
        <p:nvSpPr>
          <p:cNvPr id="20" name="Oval 19"/>
          <p:cNvSpPr/>
          <p:nvPr/>
        </p:nvSpPr>
        <p:spPr>
          <a:xfrm>
            <a:off x="6198235" y="4435476"/>
            <a:ext cx="4418330" cy="22421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729606" y="2242820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DC1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820036" y="4611370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DC2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7366636" y="4627245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DC3</a:t>
            </a:r>
          </a:p>
        </p:txBody>
      </p:sp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val="3343046826"/>
              </p:ext>
            </p:extLst>
          </p:nvPr>
        </p:nvGraphicFramePr>
        <p:xfrm>
          <a:off x="8801417" y="1118235"/>
          <a:ext cx="23895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/>
                        <a:t>优先级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00B050"/>
                          </a:solidFill>
                        </a:rPr>
                        <a:t>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DC3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accent1"/>
                          </a:solidFill>
                        </a:rPr>
                        <a:t>DC2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00B050"/>
                          </a:solidFill>
                        </a:rPr>
                        <a:t>DC2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DC3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accent1"/>
                          </a:solidFill>
                        </a:rPr>
                        <a:t>DC1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00B050"/>
                          </a:solidFill>
                        </a:rPr>
                        <a:t>DC3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DC2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dirty="0">
                          <a:solidFill>
                            <a:schemeClr val="accent1"/>
                          </a:solidFill>
                        </a:rPr>
                        <a:t>DC1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10" idx="3"/>
            <a:endCxn id="6" idx="1"/>
          </p:cNvCxnSpPr>
          <p:nvPr/>
        </p:nvCxnSpPr>
        <p:spPr>
          <a:xfrm flipV="1">
            <a:off x="5779135" y="2819401"/>
            <a:ext cx="925830" cy="4222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7" idx="1"/>
          </p:cNvCxnSpPr>
          <p:nvPr/>
        </p:nvCxnSpPr>
        <p:spPr>
          <a:xfrm>
            <a:off x="5779135" y="3241675"/>
            <a:ext cx="923290" cy="3873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7" idx="1"/>
          </p:cNvCxnSpPr>
          <p:nvPr/>
        </p:nvCxnSpPr>
        <p:spPr>
          <a:xfrm>
            <a:off x="5779136" y="3241675"/>
            <a:ext cx="2855595" cy="1913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>
            <a:off x="5790566" y="3242946"/>
            <a:ext cx="2841625" cy="2722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3"/>
          </p:cNvCxnSpPr>
          <p:nvPr/>
        </p:nvCxnSpPr>
        <p:spPr>
          <a:xfrm flipH="1">
            <a:off x="5466715" y="3241675"/>
            <a:ext cx="312420" cy="193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3"/>
          </p:cNvCxnSpPr>
          <p:nvPr/>
        </p:nvCxnSpPr>
        <p:spPr>
          <a:xfrm flipH="1">
            <a:off x="5464175" y="3242946"/>
            <a:ext cx="313690" cy="273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7" idx="2"/>
          </p:cNvCxnSpPr>
          <p:nvPr/>
        </p:nvCxnSpPr>
        <p:spPr>
          <a:xfrm flipV="1">
            <a:off x="7067551" y="3880486"/>
            <a:ext cx="316865" cy="141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6" idx="2"/>
          </p:cNvCxnSpPr>
          <p:nvPr/>
        </p:nvCxnSpPr>
        <p:spPr>
          <a:xfrm flipV="1">
            <a:off x="7067551" y="3070860"/>
            <a:ext cx="319405" cy="222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  <a:endCxn id="17" idx="1"/>
          </p:cNvCxnSpPr>
          <p:nvPr/>
        </p:nvCxnSpPr>
        <p:spPr>
          <a:xfrm flipV="1">
            <a:off x="7708900" y="5155566"/>
            <a:ext cx="925830" cy="4222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1"/>
          </p:cNvCxnSpPr>
          <p:nvPr/>
        </p:nvCxnSpPr>
        <p:spPr>
          <a:xfrm>
            <a:off x="7723506" y="5560060"/>
            <a:ext cx="908685" cy="4051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1"/>
          </p:cNvCxnSpPr>
          <p:nvPr/>
        </p:nvCxnSpPr>
        <p:spPr>
          <a:xfrm flipH="1" flipV="1">
            <a:off x="5407025" y="5149850"/>
            <a:ext cx="1018540" cy="427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3"/>
          </p:cNvCxnSpPr>
          <p:nvPr/>
        </p:nvCxnSpPr>
        <p:spPr>
          <a:xfrm flipH="1">
            <a:off x="5464176" y="5546726"/>
            <a:ext cx="962025" cy="434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predixy日志处理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日志异步记录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独立的日志记录线程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记录日志要加锁，可配置丢弃日志避免等待锁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避免磁盘卡顿影响服务</a:t>
            </a:r>
          </a:p>
          <a:p>
            <a:r>
              <a:rPr lang="x-none" altLang="zh-CN" dirty="0"/>
              <a:t>日志按级别分别采样输出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Verb/Debug/Info/Notice/Warn/Error独立配置采样率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可以在线实时修改</a:t>
            </a:r>
          </a:p>
          <a:p>
            <a:r>
              <a:rPr lang="x-none" altLang="zh-CN" dirty="0"/>
              <a:t>日志按时间、大小自动切分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predixy统计信息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CPU、内存资源使用信息</a:t>
            </a:r>
          </a:p>
          <a:p>
            <a:r>
              <a:rPr lang="x-none" altLang="zh-CN" dirty="0"/>
              <a:t>客户端连接数、后端redis连接数</a:t>
            </a:r>
          </a:p>
          <a:p>
            <a:r>
              <a:rPr lang="x-none" altLang="zh-CN" dirty="0"/>
              <a:t>请求数统计，包括总量及各后端实例处理量</a:t>
            </a:r>
          </a:p>
          <a:p>
            <a:r>
              <a:rPr lang="x-none" altLang="zh-CN" dirty="0"/>
              <a:t>请求延迟统计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predixy统计信息metrics</a:t>
            </a:r>
          </a:p>
        </p:txBody>
      </p:sp>
      <p:pic>
        <p:nvPicPr>
          <p:cNvPr id="4" name="Content Placeholder 3" descr="/home/chenfzh/document/predixy/china_c++_conf/cluster_overview.pngcluster_overview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723683" y="1314450"/>
            <a:ext cx="6389033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predixy评测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1790700" y="1314450"/>
          <a:ext cx="83439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详情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AMD Ryzen 7 1700X Eight-Core Processor 3.775GHz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16GB DDR4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x86_64 GNU/Linux 4.10.0-27-generic #30~16.04.2-Ubuntu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807210" y="3108960"/>
          <a:ext cx="83439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详情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predixy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3个主节点的redis cluster，平分slot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twemproxy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3个主节点CRC16哈希算法取模分布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3.2.0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3个主节点，平分slot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cerberus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git8a5d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3个主节点的redis cluster，平分slot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corvus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0.2.6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3个主节点的redis cluster，平分slot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predixy评测</a:t>
            </a:r>
          </a:p>
        </p:txBody>
      </p:sp>
      <p:pic>
        <p:nvPicPr>
          <p:cNvPr id="4" name="Content Placeholder 3" descr="st_set_get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60203" y="1456690"/>
            <a:ext cx="9715993" cy="5200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27501" y="1060450"/>
            <a:ext cx="3745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/>
              <a:t>单线程SET/GET评测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redis</a:t>
            </a:r>
          </a:p>
          <a:p>
            <a:pPr lvl="1"/>
            <a:r>
              <a:rPr lang="x-none" altLang="zh-CN" dirty="0"/>
              <a:t>简介</a:t>
            </a:r>
          </a:p>
          <a:p>
            <a:pPr lvl="1"/>
            <a:r>
              <a:rPr lang="x-none" altLang="zh-CN" dirty="0"/>
              <a:t>高可用</a:t>
            </a:r>
          </a:p>
          <a:p>
            <a:pPr lvl="1"/>
            <a:r>
              <a:rPr lang="x-none" altLang="zh-CN" dirty="0"/>
              <a:t>可扩展</a:t>
            </a:r>
          </a:p>
          <a:p>
            <a:pPr lvl="1"/>
            <a:r>
              <a:rPr lang="x-none" altLang="zh-CN" dirty="0"/>
              <a:t>使用方案</a:t>
            </a:r>
          </a:p>
          <a:p>
            <a:r>
              <a:rPr lang="x-none" altLang="zh-CN" dirty="0"/>
              <a:t>predixy</a:t>
            </a:r>
          </a:p>
          <a:p>
            <a:pPr lvl="1"/>
            <a:r>
              <a:rPr lang="x-none" altLang="zh-CN" dirty="0"/>
              <a:t>需求</a:t>
            </a:r>
          </a:p>
          <a:p>
            <a:pPr lvl="1"/>
            <a:r>
              <a:rPr lang="x-none" altLang="zh-CN" dirty="0"/>
              <a:t>整体架构</a:t>
            </a:r>
          </a:p>
          <a:p>
            <a:pPr lvl="1"/>
            <a:r>
              <a:rPr lang="x-none" altLang="zh-CN" dirty="0"/>
              <a:t>特性</a:t>
            </a:r>
          </a:p>
          <a:p>
            <a:pPr lvl="1"/>
            <a:r>
              <a:rPr lang="x-none" altLang="zh-CN" dirty="0"/>
              <a:t>评测</a:t>
            </a:r>
          </a:p>
          <a:p>
            <a:r>
              <a:rPr lang="x-none" altLang="zh-CN" dirty="0"/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predixy评测</a:t>
            </a:r>
          </a:p>
        </p:txBody>
      </p:sp>
      <p:pic>
        <p:nvPicPr>
          <p:cNvPr id="4" name="Content Placeholder 3" descr="/home/chenfzh/document/predixy/bench1.0.1/st_pipeline_set_get.pngst_pipeline_set_get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61050" y="1497330"/>
            <a:ext cx="9714300" cy="5200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27501" y="1019810"/>
            <a:ext cx="3745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/>
              <a:t>单线程SET/GET pipeline评测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predixy评测</a:t>
            </a:r>
          </a:p>
        </p:txBody>
      </p:sp>
      <p:pic>
        <p:nvPicPr>
          <p:cNvPr id="4" name="Content Placeholder 3" descr="/home/chenfzh/document/predixy/bench1.0.1/mt_pipeline_set_get.pngmt_pipeline_set_get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481959" y="1527810"/>
            <a:ext cx="8872482" cy="5200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27501" y="1029970"/>
            <a:ext cx="3745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双线程SET/GET pipeline评测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predixy高性能要诀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线程间独立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线程间共享了一个atomic计数器，性能损失了30+%，多线程还无法跑满</a:t>
            </a:r>
          </a:p>
          <a:p>
            <a:r>
              <a:rPr lang="x-none" altLang="zh-CN" dirty="0"/>
              <a:t>零拷贝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数据量较大是影响显著，cerberus是一个例子</a:t>
            </a:r>
          </a:p>
          <a:p>
            <a:r>
              <a:rPr lang="x-none" altLang="zh-CN" dirty="0"/>
              <a:t>pipeline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多个请求打包发送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write合并为writev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性能甚至超过直连redis</a:t>
            </a:r>
          </a:p>
          <a:p>
            <a:endParaRPr lang="x-none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Q&amp;A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3803" y="3250565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978276" y="5573395"/>
            <a:ext cx="4702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https://github.com/joyieldInc/predixy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redis简介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x-none" altLang="zh-CN" dirty="0"/>
              <a:t>REmote DIctionary Server</a:t>
            </a:r>
          </a:p>
          <a:p>
            <a:r>
              <a:rPr lang="x-none" altLang="zh-CN" dirty="0"/>
              <a:t>特性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开源的、ANSI C编写的、高性能key-value内存存储系统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丰富的存储数据结构：string/list/set/sorted set/hash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发布订阅系统</a:t>
            </a:r>
          </a:p>
          <a:p>
            <a:pPr lvl="1" algn="l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可持久化数据到硬盘</a:t>
            </a:r>
          </a:p>
          <a:p>
            <a:pPr lvl="1" algn="l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可主从数据同步</a:t>
            </a:r>
          </a:p>
          <a:p>
            <a:pPr lvl="1" algn="l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redis sentinel高可用</a:t>
            </a:r>
          </a:p>
          <a:p>
            <a:pPr lvl="1" algn="l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redis cluster集群</a:t>
            </a:r>
          </a:p>
          <a:p>
            <a:r>
              <a:rPr lang="x-none" altLang="zh-CN" dirty="0"/>
              <a:t>使用场景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缓存使用，类似memcached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key-value存储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消息队列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排行榜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计数器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聊天、推送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178435"/>
            <a:ext cx="2286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45706" y="3506470"/>
            <a:ext cx="112077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2371" y="3507105"/>
            <a:ext cx="112077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redis高可用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6" y="1314450"/>
            <a:ext cx="4364355" cy="2569210"/>
          </a:xfrm>
        </p:spPr>
        <p:txBody>
          <a:bodyPr/>
          <a:lstStyle/>
          <a:p>
            <a:r>
              <a:rPr lang="x-none" altLang="zh-CN" dirty="0"/>
              <a:t>lvs/haproxy</a:t>
            </a:r>
          </a:p>
          <a:p>
            <a:r>
              <a:rPr lang="x-none" altLang="zh-CN" dirty="0"/>
              <a:t>一致性哈希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twemproxy</a:t>
            </a:r>
          </a:p>
          <a:p>
            <a:r>
              <a:rPr lang="x-none" altLang="zh-CN" dirty="0"/>
              <a:t>redis sentinel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至少部署三个sentinel节点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客户端通过sentinel获取redis节点信息</a:t>
            </a:r>
          </a:p>
        </p:txBody>
      </p:sp>
      <p:sp>
        <p:nvSpPr>
          <p:cNvPr id="4" name="Oval 3"/>
          <p:cNvSpPr/>
          <p:nvPr/>
        </p:nvSpPr>
        <p:spPr>
          <a:xfrm>
            <a:off x="6590666" y="1252220"/>
            <a:ext cx="1737995" cy="105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sentinel</a:t>
            </a:r>
          </a:p>
        </p:txBody>
      </p:sp>
      <p:sp>
        <p:nvSpPr>
          <p:cNvPr id="5" name="Oval 4"/>
          <p:cNvSpPr/>
          <p:nvPr/>
        </p:nvSpPr>
        <p:spPr>
          <a:xfrm>
            <a:off x="4231641" y="4871720"/>
            <a:ext cx="1737995" cy="105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sentinel</a:t>
            </a:r>
          </a:p>
        </p:txBody>
      </p:sp>
      <p:sp>
        <p:nvSpPr>
          <p:cNvPr id="6" name="Oval 5"/>
          <p:cNvSpPr/>
          <p:nvPr/>
        </p:nvSpPr>
        <p:spPr>
          <a:xfrm>
            <a:off x="8748396" y="4935855"/>
            <a:ext cx="1737995" cy="105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sentinel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0776" y="3526155"/>
            <a:ext cx="1120775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5100956" y="2153286"/>
            <a:ext cx="1744345" cy="2718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5969635" y="5399406"/>
            <a:ext cx="2778760" cy="64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8074026" y="2153285"/>
            <a:ext cx="1543685" cy="2782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>
          <a:xfrm flipH="1">
            <a:off x="6761480" y="2307591"/>
            <a:ext cx="698500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>
            <a:off x="7459980" y="2307590"/>
            <a:ext cx="646430" cy="1198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7" idx="2"/>
          </p:cNvCxnSpPr>
          <p:nvPr/>
        </p:nvCxnSpPr>
        <p:spPr>
          <a:xfrm flipV="1">
            <a:off x="5715000" y="4095115"/>
            <a:ext cx="1046480" cy="930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5713730" y="4075430"/>
            <a:ext cx="2392680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 flipV="1">
            <a:off x="6736716" y="4094480"/>
            <a:ext cx="2266315" cy="99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 flipH="1" flipV="1">
            <a:off x="8106411" y="4075431"/>
            <a:ext cx="871855" cy="97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6366511" y="3176270"/>
            <a:ext cx="807085" cy="13373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6930390" y="2695576"/>
            <a:ext cx="264160" cy="4768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6136005" y="4271011"/>
            <a:ext cx="264160" cy="4768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7764145" y="4350386"/>
            <a:ext cx="264160" cy="4768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24" grpId="0" animBg="1"/>
      <p:bldP spid="24" grpId="1" bldLvl="0" animBg="1"/>
      <p:bldP spid="25" grpId="0" animBg="1"/>
      <p:bldP spid="25" grpId="1" bldLvl="0" animBg="1"/>
      <p:bldP spid="26" grpId="0" animBg="1"/>
      <p:bldP spid="26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redis可扩展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6" y="1314450"/>
            <a:ext cx="3634105" cy="5200650"/>
          </a:xfrm>
        </p:spPr>
        <p:txBody>
          <a:bodyPr/>
          <a:lstStyle/>
          <a:p>
            <a:r>
              <a:rPr lang="x-none" altLang="zh-CN" dirty="0"/>
              <a:t>一致性哈希</a:t>
            </a:r>
            <a:endParaRPr lang="x-none" altLang="zh-CN" sz="1800" dirty="0"/>
          </a:p>
          <a:p>
            <a:r>
              <a:rPr lang="x-none" altLang="zh-CN" dirty="0"/>
              <a:t>代理或客户端自己分片</a:t>
            </a:r>
            <a:endParaRPr lang="x-none" altLang="zh-CN" sz="1800" dirty="0"/>
          </a:p>
          <a:p>
            <a:r>
              <a:rPr lang="x-none" altLang="zh-CN" dirty="0"/>
              <a:t>redis cluster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实用最小规模为三主三从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最大推荐不超过1000个节点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CRC16求key哈希分布到16384个slot上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要求客户端额外支持MOVE和ASK响应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不支持跨slot的多key操作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0271" y="165798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240271" y="232346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5121" y="406209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5121" y="472757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8266" y="404558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8266" y="4711065"/>
            <a:ext cx="1104265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slave</a:t>
            </a:r>
          </a:p>
        </p:txBody>
      </p:sp>
      <p:cxnSp>
        <p:nvCxnSpPr>
          <p:cNvPr id="10" name="Straight Arrow Connector 9"/>
          <p:cNvCxnSpPr>
            <a:stCxn id="6" idx="0"/>
            <a:endCxn id="4" idx="1"/>
          </p:cNvCxnSpPr>
          <p:nvPr/>
        </p:nvCxnSpPr>
        <p:spPr>
          <a:xfrm flipV="1">
            <a:off x="5957570" y="1893571"/>
            <a:ext cx="1282700" cy="2168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 flipV="1">
            <a:off x="5973446" y="2794635"/>
            <a:ext cx="1819275" cy="1250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3"/>
          </p:cNvCxnSpPr>
          <p:nvPr/>
        </p:nvCxnSpPr>
        <p:spPr>
          <a:xfrm flipH="1" flipV="1">
            <a:off x="8344535" y="1893571"/>
            <a:ext cx="1186180" cy="2152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H="1" flipV="1">
            <a:off x="7759701" y="2762885"/>
            <a:ext cx="1771015" cy="128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7792720" y="2129155"/>
            <a:ext cx="0" cy="194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957570" y="4533265"/>
            <a:ext cx="0" cy="194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9530715" y="4516755"/>
            <a:ext cx="0" cy="194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6509385" y="4281170"/>
            <a:ext cx="246888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6541771" y="4272916"/>
            <a:ext cx="2436495" cy="673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>
          <a:xfrm flipV="1">
            <a:off x="6509385" y="4946650"/>
            <a:ext cx="2468880" cy="1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41770" y="4305300"/>
            <a:ext cx="2404110" cy="633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3"/>
          </p:cNvCxnSpPr>
          <p:nvPr/>
        </p:nvCxnSpPr>
        <p:spPr>
          <a:xfrm flipH="1" flipV="1">
            <a:off x="8344536" y="1893570"/>
            <a:ext cx="601345" cy="3028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H="1" flipV="1">
            <a:off x="7792720" y="2794636"/>
            <a:ext cx="1120140" cy="2144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 flipV="1">
            <a:off x="6509386" y="1893570"/>
            <a:ext cx="730885" cy="3045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2"/>
          </p:cNvCxnSpPr>
          <p:nvPr/>
        </p:nvCxnSpPr>
        <p:spPr>
          <a:xfrm flipV="1">
            <a:off x="6509386" y="2794636"/>
            <a:ext cx="1283335" cy="2127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redis使用方案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常规redis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功能完备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内存容量有限，实例吞吐也有限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通过redis sentinel来实现高可用需要客户端额外支持</a:t>
            </a:r>
          </a:p>
          <a:p>
            <a:r>
              <a:rPr lang="x-none" altLang="zh-CN" dirty="0"/>
              <a:t>redis cluster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功能受限，跨slot的多key操作不支持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易于扩展，内存和吞吐都不会受到单机限制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需要客户端额外支持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3031" y="5123181"/>
            <a:ext cx="128460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8211" y="5156836"/>
            <a:ext cx="128460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937636" y="5381626"/>
            <a:ext cx="3330575" cy="3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91101" y="5144136"/>
            <a:ext cx="128460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代理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5" y="1314450"/>
            <a:ext cx="8641080" cy="1949450"/>
          </a:xfrm>
        </p:spPr>
        <p:txBody>
          <a:bodyPr>
            <a:normAutofit lnSpcReduction="10000"/>
          </a:bodyPr>
          <a:lstStyle/>
          <a:p>
            <a:r>
              <a:rPr lang="x-none" altLang="zh-CN" dirty="0">
                <a:sym typeface="+mn-ea"/>
              </a:rPr>
              <a:t>高性能</a:t>
            </a:r>
            <a:endParaRPr lang="x-none" altLang="zh-CN" dirty="0"/>
          </a:p>
          <a:p>
            <a:r>
              <a:rPr lang="x-none" altLang="zh-CN" dirty="0"/>
              <a:t>支持redis sentinel监控的常规redis</a:t>
            </a:r>
          </a:p>
          <a:p>
            <a:r>
              <a:rPr lang="x-none" altLang="zh-CN" dirty="0"/>
              <a:t>支持redis cluster</a:t>
            </a:r>
          </a:p>
          <a:p>
            <a:r>
              <a:rPr lang="x-none" altLang="zh-CN" dirty="0"/>
              <a:t>完整支持客户端命令</a:t>
            </a:r>
          </a:p>
          <a:p>
            <a:r>
              <a:rPr lang="x-none" altLang="zh-CN" dirty="0"/>
              <a:t>易运维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943736" y="3417570"/>
          <a:ext cx="8220075" cy="298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简介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twemproxy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支持命令有限，不支持redis sentinel和redis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利用redis-sentinel来做高可用，自己实现的类似redis cluster的集群方案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cerberus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只支持redis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corvus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只支持redis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706621" y="3136900"/>
            <a:ext cx="2465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现有的一些代理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predixy整体架构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791335" y="1314450"/>
            <a:ext cx="8641080" cy="5092700"/>
          </a:xfrm>
        </p:spPr>
        <p:txBody>
          <a:bodyPr>
            <a:normAutofit/>
          </a:bodyPr>
          <a:lstStyle/>
          <a:p>
            <a:r>
              <a:rPr lang="x-none" altLang="zh-CN" dirty="0"/>
              <a:t>语言选择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C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C++ </a:t>
            </a:r>
            <a:r>
              <a:rPr lang="x-none" altLang="zh-CN" dirty="0">
                <a:solidFill>
                  <a:schemeClr val="accent6"/>
                </a:solidFill>
                <a:latin typeface="东文宋体" charset="0"/>
                <a:cs typeface="Arial" panose="02080604020202020204" charset="0"/>
              </a:rPr>
              <a:t>√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GO</a:t>
            </a:r>
          </a:p>
          <a:p>
            <a:r>
              <a:rPr lang="x-none" altLang="zh-CN" dirty="0"/>
              <a:t>进程/线程模型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单线程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多线程 </a:t>
            </a:r>
            <a:r>
              <a:rPr lang="x-none" altLang="zh-CN" dirty="0">
                <a:solidFill>
                  <a:schemeClr val="accent6"/>
                </a:solidFill>
                <a:latin typeface="东文宋体" charset="0"/>
                <a:cs typeface="Arial" panose="02080604020202020204" charset="0"/>
                <a:sym typeface="+mn-ea"/>
              </a:rPr>
              <a:t>√</a:t>
            </a:r>
            <a:endParaRPr lang="x-none" altLang="zh-CN" dirty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多进程</a:t>
            </a:r>
          </a:p>
          <a:p>
            <a:endParaRPr lang="x-none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4185920" y="4201795"/>
            <a:ext cx="3429000" cy="243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chemeClr val="tx1"/>
                </a:solidFill>
              </a:rPr>
              <a:t>predixy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3025" y="4380231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59850" y="5926456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68740" y="5177791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redis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48886" y="4969510"/>
            <a:ext cx="184467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工作线程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62221" y="5895975"/>
            <a:ext cx="184467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工作线程</a:t>
            </a:r>
          </a:p>
        </p:txBody>
      </p:sp>
      <p:cxnSp>
        <p:nvCxnSpPr>
          <p:cNvPr id="12" name="Straight Arrow Connector 11"/>
          <p:cNvCxnSpPr>
            <a:stCxn id="10" idx="3"/>
            <a:endCxn id="7" idx="1"/>
          </p:cNvCxnSpPr>
          <p:nvPr/>
        </p:nvCxnSpPr>
        <p:spPr>
          <a:xfrm flipV="1">
            <a:off x="6893561" y="4599306"/>
            <a:ext cx="206946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6893560" y="5140961"/>
            <a:ext cx="2075180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>
            <a:off x="6893560" y="5140960"/>
            <a:ext cx="2066290" cy="1004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6906895" y="4617721"/>
            <a:ext cx="2039620" cy="144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6906896" y="5384801"/>
            <a:ext cx="2064385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6908800" y="6038850"/>
            <a:ext cx="2051050" cy="106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21535" y="4419601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18360" y="5965826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27250" y="5217161"/>
            <a:ext cx="104013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客户端</a:t>
            </a:r>
          </a:p>
        </p:txBody>
      </p:sp>
      <p:cxnSp>
        <p:nvCxnSpPr>
          <p:cNvPr id="21" name="Straight Arrow Connector 20"/>
          <p:cNvCxnSpPr>
            <a:stCxn id="18" idx="3"/>
            <a:endCxn id="10" idx="1"/>
          </p:cNvCxnSpPr>
          <p:nvPr/>
        </p:nvCxnSpPr>
        <p:spPr>
          <a:xfrm>
            <a:off x="3161665" y="4638676"/>
            <a:ext cx="1887220" cy="50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1" idx="1"/>
          </p:cNvCxnSpPr>
          <p:nvPr/>
        </p:nvCxnSpPr>
        <p:spPr>
          <a:xfrm>
            <a:off x="3167380" y="5436235"/>
            <a:ext cx="1894840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0" idx="1"/>
          </p:cNvCxnSpPr>
          <p:nvPr/>
        </p:nvCxnSpPr>
        <p:spPr>
          <a:xfrm flipV="1">
            <a:off x="3158491" y="5140960"/>
            <a:ext cx="1890395" cy="104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7141" y="4412615"/>
            <a:ext cx="184467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日志线程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7500"/>
          </a:bodyPr>
          <a:lstStyle/>
          <a:p>
            <a:r>
              <a:rPr lang="x-none" altLang="zh-CN" dirty="0"/>
              <a:t>predixy多线程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x-none" altLang="zh-CN" dirty="0"/>
              <a:t>线程间独立的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每个工作线程都有自己的事件处理循环（对应epoll的话就有一个epoll文件描述符）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客户端与predixy建立连接后，该连接永远都在同一个工作线程中处理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每个工作线程都与后端redis实例有独立的连接</a:t>
            </a:r>
          </a:p>
          <a:p>
            <a:r>
              <a:rPr lang="x-none" altLang="zh-CN" dirty="0"/>
              <a:t>线程间共享的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后端redis实例信息</a:t>
            </a:r>
          </a:p>
          <a:p>
            <a:pPr lvl="1"/>
            <a:r>
              <a:rPr lang="x-none" altLang="zh-CN" dirty="0">
                <a:latin typeface="Arial" panose="02080604020202020204" charset="0"/>
                <a:cs typeface="Arial" panose="02080604020202020204" charset="0"/>
              </a:rPr>
              <a:t>日志记录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918</Words>
  <Application>Microsoft Office PowerPoint</Application>
  <PresentationFormat>宽屏</PresentationFormat>
  <Paragraphs>380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Microsoft YaHei UI</vt:lpstr>
      <vt:lpstr>等线</vt:lpstr>
      <vt:lpstr>等线 Light</vt:lpstr>
      <vt:lpstr>东文宋体</vt:lpstr>
      <vt:lpstr>微软雅黑</vt:lpstr>
      <vt:lpstr>Arial</vt:lpstr>
      <vt:lpstr>Calibri</vt:lpstr>
      <vt:lpstr>Calibri Light</vt:lpstr>
      <vt:lpstr>Office 主题</vt:lpstr>
      <vt:lpstr>2_Office 主题</vt:lpstr>
      <vt:lpstr>3_Office 主题</vt:lpstr>
      <vt:lpstr>4_Office 主题</vt:lpstr>
      <vt:lpstr>5_Office 主题</vt:lpstr>
      <vt:lpstr>1_Office 主题</vt:lpstr>
      <vt:lpstr>8_Office 主题</vt:lpstr>
      <vt:lpstr>12_Office 主题</vt:lpstr>
      <vt:lpstr>13_Office 主题</vt:lpstr>
      <vt:lpstr>7_Office 主题</vt:lpstr>
      <vt:lpstr>9_Office 主题</vt:lpstr>
      <vt:lpstr>14_Office 主题</vt:lpstr>
      <vt:lpstr>15_Office 主题</vt:lpstr>
      <vt:lpstr>10_Office 主题</vt:lpstr>
      <vt:lpstr>16_Office 主题</vt:lpstr>
      <vt:lpstr>18_Office 主题</vt:lpstr>
      <vt:lpstr>17_Office 主题</vt:lpstr>
      <vt:lpstr>19_Office 主题</vt:lpstr>
      <vt:lpstr>20_Office 主题</vt:lpstr>
      <vt:lpstr>11_Office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叶晨成</cp:lastModifiedBy>
  <cp:revision>90</cp:revision>
  <dcterms:created xsi:type="dcterms:W3CDTF">2017-11-03T05:14:43Z</dcterms:created>
  <dcterms:modified xsi:type="dcterms:W3CDTF">2017-11-22T10:26:16Z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