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64"/>
  </p:notesMasterIdLst>
  <p:sldIdLst>
    <p:sldId id="256" r:id="rId2"/>
    <p:sldId id="286" r:id="rId3"/>
    <p:sldId id="326" r:id="rId4"/>
    <p:sldId id="258" r:id="rId5"/>
    <p:sldId id="259" r:id="rId6"/>
    <p:sldId id="263" r:id="rId7"/>
    <p:sldId id="288" r:id="rId8"/>
    <p:sldId id="289" r:id="rId9"/>
    <p:sldId id="290" r:id="rId10"/>
    <p:sldId id="293" r:id="rId11"/>
    <p:sldId id="274" r:id="rId12"/>
    <p:sldId id="291" r:id="rId13"/>
    <p:sldId id="292" r:id="rId14"/>
    <p:sldId id="294" r:id="rId15"/>
    <p:sldId id="265" r:id="rId16"/>
    <p:sldId id="266" r:id="rId17"/>
    <p:sldId id="295" r:id="rId18"/>
    <p:sldId id="296" r:id="rId19"/>
    <p:sldId id="297" r:id="rId20"/>
    <p:sldId id="299" r:id="rId21"/>
    <p:sldId id="281" r:id="rId22"/>
    <p:sldId id="300" r:id="rId23"/>
    <p:sldId id="301" r:id="rId24"/>
    <p:sldId id="261" r:id="rId25"/>
    <p:sldId id="264" r:id="rId26"/>
    <p:sldId id="302" r:id="rId27"/>
    <p:sldId id="303" r:id="rId28"/>
    <p:sldId id="305" r:id="rId29"/>
    <p:sldId id="327" r:id="rId30"/>
    <p:sldId id="306" r:id="rId31"/>
    <p:sldId id="307" r:id="rId32"/>
    <p:sldId id="325" r:id="rId33"/>
    <p:sldId id="308" r:id="rId34"/>
    <p:sldId id="309" r:id="rId35"/>
    <p:sldId id="279" r:id="rId36"/>
    <p:sldId id="310" r:id="rId37"/>
    <p:sldId id="324" r:id="rId38"/>
    <p:sldId id="280" r:id="rId39"/>
    <p:sldId id="311" r:id="rId40"/>
    <p:sldId id="312" r:id="rId41"/>
    <p:sldId id="268" r:id="rId42"/>
    <p:sldId id="272" r:id="rId43"/>
    <p:sldId id="313" r:id="rId44"/>
    <p:sldId id="315" r:id="rId45"/>
    <p:sldId id="314" r:id="rId46"/>
    <p:sldId id="273" r:id="rId47"/>
    <p:sldId id="316" r:id="rId48"/>
    <p:sldId id="276" r:id="rId49"/>
    <p:sldId id="277" r:id="rId50"/>
    <p:sldId id="317" r:id="rId51"/>
    <p:sldId id="269" r:id="rId52"/>
    <p:sldId id="270" r:id="rId53"/>
    <p:sldId id="271" r:id="rId54"/>
    <p:sldId id="319" r:id="rId55"/>
    <p:sldId id="320" r:id="rId56"/>
    <p:sldId id="318" r:id="rId57"/>
    <p:sldId id="283" r:id="rId58"/>
    <p:sldId id="321" r:id="rId59"/>
    <p:sldId id="284" r:id="rId60"/>
    <p:sldId id="322" r:id="rId61"/>
    <p:sldId id="278" r:id="rId62"/>
    <p:sldId id="28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078" autoAdjust="0"/>
  </p:normalViewPr>
  <p:slideViewPr>
    <p:cSldViewPr snapToGrid="0">
      <p:cViewPr>
        <p:scale>
          <a:sx n="30" d="100"/>
          <a:sy n="30" d="100"/>
        </p:scale>
        <p:origin x="408" y="52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FFD99-069B-432C-8F4A-1408630E6267}" type="datetimeFigureOut">
              <a:rPr lang="en-CA" smtClean="0"/>
              <a:t>2017-11-16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59F026-3302-4CC9-A5B8-828D74682A5A}" type="slidenum">
              <a:rPr lang="en-CA" smtClean="0"/>
              <a:t>‹#›</a:t>
            </a:fld>
            <a:endParaRPr lang="en-CA"/>
          </a:p>
        </p:txBody>
      </p:sp>
    </p:spTree>
    <p:extLst>
      <p:ext uri="{BB962C8B-B14F-4D97-AF65-F5344CB8AC3E}">
        <p14:creationId xmlns:p14="http://schemas.microsoft.com/office/powerpoint/2010/main" val="3216229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Show of hands:</a:t>
            </a:r>
          </a:p>
          <a:p>
            <a:r>
              <a:rPr lang="en-US" dirty="0"/>
              <a:t>  - how many have heard of the Core Guidelines other than in the</a:t>
            </a:r>
            <a:r>
              <a:rPr lang="en-US" baseline="0" dirty="0"/>
              <a:t> title and abstract of this talk?</a:t>
            </a:r>
          </a:p>
          <a:p>
            <a:r>
              <a:rPr lang="en-US" baseline="0" dirty="0"/>
              <a:t>  - how many have gone to the </a:t>
            </a:r>
            <a:r>
              <a:rPr lang="en-US" baseline="0" dirty="0" err="1"/>
              <a:t>github</a:t>
            </a:r>
            <a:r>
              <a:rPr lang="en-US" baseline="0" dirty="0"/>
              <a:t> site and looked at even one guideline, once?</a:t>
            </a:r>
          </a:p>
          <a:p>
            <a:r>
              <a:rPr lang="en-US" baseline="0" dirty="0"/>
              <a:t>  - how many have changed how you were going to code something, or persuaded someone else how to code something, drawing on a guideline?</a:t>
            </a:r>
          </a:p>
          <a:p>
            <a:endParaRPr lang="en-US" baseline="0" dirty="0"/>
          </a:p>
          <a:p>
            <a:r>
              <a:rPr lang="en-US" dirty="0"/>
              <a:t>Problem is, there are over 500 guidelines. It is literally longer than the standard.</a:t>
            </a:r>
            <a:r>
              <a:rPr lang="en-US" baseline="0" dirty="0"/>
              <a:t> Sitting down and reading it is a daunting task.</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a:t>
            </a:fld>
            <a:endParaRPr lang="en-CA"/>
          </a:p>
        </p:txBody>
      </p:sp>
    </p:spTree>
    <p:extLst>
      <p:ext uri="{BB962C8B-B14F-4D97-AF65-F5344CB8AC3E}">
        <p14:creationId xmlns:p14="http://schemas.microsoft.com/office/powerpoint/2010/main" val="4023211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14</a:t>
            </a:fld>
            <a:endParaRPr lang="en-CA"/>
          </a:p>
        </p:txBody>
      </p:sp>
    </p:spTree>
    <p:extLst>
      <p:ext uri="{BB962C8B-B14F-4D97-AF65-F5344CB8AC3E}">
        <p14:creationId xmlns:p14="http://schemas.microsoft.com/office/powerpoint/2010/main" val="3349764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a:t>http://maxpixel.freegreatpicture.com/Fiskars-Cut-Paper-Scissors-Cutting-2202215</a:t>
            </a:r>
          </a:p>
        </p:txBody>
      </p:sp>
      <p:sp>
        <p:nvSpPr>
          <p:cNvPr id="4" name="Slide Number Placeholder 3"/>
          <p:cNvSpPr>
            <a:spLocks noGrp="1"/>
          </p:cNvSpPr>
          <p:nvPr>
            <p:ph type="sldNum" sz="quarter" idx="10"/>
          </p:nvPr>
        </p:nvSpPr>
        <p:spPr/>
        <p:txBody>
          <a:bodyPr/>
          <a:lstStyle/>
          <a:p>
            <a:fld id="{7959F026-3302-4CC9-A5B8-828D74682A5A}" type="slidenum">
              <a:rPr lang="en-CA" smtClean="0"/>
              <a:t>15</a:t>
            </a:fld>
            <a:endParaRPr lang="en-CA"/>
          </a:p>
        </p:txBody>
      </p:sp>
    </p:spTree>
    <p:extLst>
      <p:ext uri="{BB962C8B-B14F-4D97-AF65-F5344CB8AC3E}">
        <p14:creationId xmlns:p14="http://schemas.microsoft.com/office/powerpoint/2010/main" val="94276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what is the value of </a:t>
            </a:r>
            <a:r>
              <a:rPr lang="en-CA" sz="1200" kern="1200" dirty="0" err="1">
                <a:solidFill>
                  <a:schemeClr val="tx1"/>
                </a:solidFill>
                <a:effectLst/>
                <a:latin typeface="+mn-lt"/>
                <a:ea typeface="+mn-ea"/>
                <a:cs typeface="+mn-cs"/>
              </a:rPr>
              <a:t>w.x</a:t>
            </a:r>
            <a:r>
              <a:rPr lang="en-CA" sz="1200" kern="1200" dirty="0">
                <a:solidFill>
                  <a:schemeClr val="tx1"/>
                </a:solidFill>
                <a:effectLst/>
                <a:latin typeface="+mn-lt"/>
                <a:ea typeface="+mn-ea"/>
                <a:cs typeface="+mn-cs"/>
              </a:rPr>
              <a:t> after this code runs?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a:t>
            </a:r>
            <a:r>
              <a:rPr lang="en-US" sz="1200" kern="1200" baseline="0" dirty="0">
                <a:solidFill>
                  <a:schemeClr val="tx1"/>
                </a:solidFill>
                <a:effectLst/>
                <a:latin typeface="+mn-lt"/>
                <a:ea typeface="+mn-ea"/>
                <a:cs typeface="+mn-cs"/>
              </a:rPr>
              <a:t> NOT undefined </a:t>
            </a:r>
            <a:r>
              <a:rPr lang="en-US" sz="1200" kern="1200" baseline="0" dirty="0" err="1">
                <a:solidFill>
                  <a:schemeClr val="tx1"/>
                </a:solidFill>
                <a:effectLst/>
                <a:latin typeface="+mn-lt"/>
                <a:ea typeface="+mn-ea"/>
                <a:cs typeface="+mn-cs"/>
              </a:rPr>
              <a:t>behaviour</a:t>
            </a:r>
            <a:r>
              <a:rPr lang="en-US" sz="1200" kern="1200" baseline="0" dirty="0">
                <a:solidFill>
                  <a:schemeClr val="tx1"/>
                </a:solidFill>
                <a:effectLst/>
                <a:latin typeface="+mn-lt"/>
                <a:ea typeface="+mn-ea"/>
                <a:cs typeface="+mn-cs"/>
              </a:rPr>
              <a:t>, for all those who think when you see two ++ on the same line it’s 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Most people assume a will be 1, b will be 2, and x will be 3. But in fact, a is 1, but x is 2 and b is 3. (Go ahead, test it yourself with a debugger.) Why? Because the initializer expressions happen in the </a:t>
            </a:r>
            <a:r>
              <a:rPr lang="en-CA" sz="1200" b="1" kern="1200" dirty="0">
                <a:solidFill>
                  <a:schemeClr val="tx1"/>
                </a:solidFill>
                <a:effectLst/>
                <a:latin typeface="+mn-lt"/>
                <a:ea typeface="+mn-ea"/>
                <a:cs typeface="+mn-cs"/>
              </a:rPr>
              <a:t>order the variables are declared in the class </a:t>
            </a:r>
            <a:r>
              <a:rPr lang="en-CA" sz="1200" kern="1200" dirty="0">
                <a:solidFill>
                  <a:schemeClr val="tx1"/>
                </a:solidFill>
                <a:effectLst/>
                <a:latin typeface="+mn-lt"/>
                <a:ea typeface="+mn-ea"/>
                <a:cs typeface="+mn-cs"/>
              </a:rPr>
              <a:t>– not the order the initializer expressions appear in the constructor. If you didn’t know that, don’t feel bad – lots of good C++ developers don’t know that. And they shouldn’t have to know that either – you should write your code in a way that doesn’t deceive people. </a:t>
            </a:r>
          </a:p>
          <a:p>
            <a:endParaRPr lang="en-US" dirty="0"/>
          </a:p>
          <a:p>
            <a:r>
              <a:rPr lang="en-US" dirty="0"/>
              <a:t>If someone rearranges the order the member</a:t>
            </a:r>
            <a:r>
              <a:rPr lang="en-US" baseline="0" dirty="0"/>
              <a:t> variables are declared in, they change the </a:t>
            </a:r>
            <a:r>
              <a:rPr lang="en-US" baseline="0" dirty="0" err="1"/>
              <a:t>behaviour</a:t>
            </a:r>
            <a:r>
              <a:rPr lang="en-US" baseline="0" dirty="0"/>
              <a:t> of this code.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17</a:t>
            </a:fld>
            <a:endParaRPr lang="en-CA"/>
          </a:p>
        </p:txBody>
      </p:sp>
    </p:spTree>
    <p:extLst>
      <p:ext uri="{BB962C8B-B14F-4D97-AF65-F5344CB8AC3E}">
        <p14:creationId xmlns:p14="http://schemas.microsoft.com/office/powerpoint/2010/main" val="2469956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suddenly the code stops working. Actually, you’re lucky if it’s sudden – that probably means you have a great suite of unit tests. More likely it won’t cause a problem for weeks, and by that time nobody remembers the minor tidying up so they have no idea what’s gone wrong.</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19</a:t>
            </a:fld>
            <a:endParaRPr lang="en-CA"/>
          </a:p>
        </p:txBody>
      </p:sp>
    </p:spTree>
    <p:extLst>
      <p:ext uri="{BB962C8B-B14F-4D97-AF65-F5344CB8AC3E}">
        <p14:creationId xmlns:p14="http://schemas.microsoft.com/office/powerpoint/2010/main" val="2893925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best approach, of course, would be to have initializers that don’t depend on each other, so you don’t care what order they happen in. But if you can’t do that, you need to defend against the day someone rearranges things. If you always write your initializers in the same order as the variables are declared, and rearrange your initializers when you rearrange your variables, you’re far less likely to be surprised. If nothing else, dropping a comment into the class warning helpful future people not to rearrange your declaration order might also help prevent trouble, if one variable truly depends on another and initialization order matters.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Reading all the guidelines and doing your best to follow them all will increase what you know about C++, even as it’s reducing the need for you to know all of those details. This little wrinkle only matters in my life about once a decade, but when it bites it bites hard, partly because you can stare for hours, believing you know what order things are happening in, and not knowing you’re wrong. Following this guideline can help you to ensure this particular language wrinkle never bites you.</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20</a:t>
            </a:fld>
            <a:endParaRPr lang="en-CA"/>
          </a:p>
        </p:txBody>
      </p:sp>
    </p:spTree>
    <p:extLst>
      <p:ext uri="{BB962C8B-B14F-4D97-AF65-F5344CB8AC3E}">
        <p14:creationId xmlns:p14="http://schemas.microsoft.com/office/powerpoint/2010/main" val="3859857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These</a:t>
            </a:r>
            <a:r>
              <a:rPr lang="en-US" baseline="0" dirty="0"/>
              <a:t> have reasonable names. But 4 integers could be x1, y1, width, height. Could be x1, x2, y1, y2. Hard to remember order or what they represent. Lines calling it are especially hard to read. Multiple consecutive parameters of the same type are a challenge.</a:t>
            </a:r>
          </a:p>
          <a:p>
            <a:endParaRPr lang="en-US" baseline="0" dirty="0"/>
          </a:p>
          <a:p>
            <a:r>
              <a:rPr lang="en-US" baseline="0" dirty="0"/>
              <a:t>Use an abstraction: in this case a very boring </a:t>
            </a:r>
            <a:r>
              <a:rPr lang="en-US" baseline="0" dirty="0" err="1"/>
              <a:t>struct</a:t>
            </a:r>
            <a:r>
              <a:rPr lang="en-US" baseline="0" dirty="0"/>
              <a:t> called Point. Notice how the calling code didn’t even have to say Make Me a Point? </a:t>
            </a:r>
          </a:p>
          <a:p>
            <a:endParaRPr lang="en-US" baseline="0" dirty="0"/>
          </a:p>
          <a:p>
            <a:r>
              <a:rPr lang="en-US" baseline="0" dirty="0"/>
              <a:t>Of course, you define “low”. But consider this class – Person has a 3 argument constructor and </a:t>
            </a:r>
            <a:r>
              <a:rPr lang="en-US" baseline="0" dirty="0" err="1"/>
              <a:t>Salesrep</a:t>
            </a:r>
            <a:r>
              <a:rPr lang="en-US" baseline="0" dirty="0"/>
              <a:t> has a 4. Should the constructor for Customer take 2 parameters, or 7?  Same {} trick to pass anonymous Person and Customer instances should you prefer.</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22</a:t>
            </a:fld>
            <a:endParaRPr lang="en-CA"/>
          </a:p>
        </p:txBody>
      </p:sp>
    </p:spTree>
    <p:extLst>
      <p:ext uri="{BB962C8B-B14F-4D97-AF65-F5344CB8AC3E}">
        <p14:creationId xmlns:p14="http://schemas.microsoft.com/office/powerpoint/2010/main" val="2233754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Ripple</a:t>
            </a:r>
            <a:r>
              <a:rPr lang="en-US" baseline="0" dirty="0"/>
              <a:t> changes: if I add a third dimension to my system, anything that took two integers now needs to take 3. or if it took 4, now 6. But if two Points, perhaps no change is needed at all? (if z or whatever defaults to zero using in-class initializer, calling back to first guideline in this talk.)</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23</a:t>
            </a:fld>
            <a:endParaRPr lang="en-CA"/>
          </a:p>
        </p:txBody>
      </p:sp>
    </p:spTree>
    <p:extLst>
      <p:ext uri="{BB962C8B-B14F-4D97-AF65-F5344CB8AC3E}">
        <p14:creationId xmlns:p14="http://schemas.microsoft.com/office/powerpoint/2010/main" val="2667144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a:t>https://commons.wikimedia.org/wiki/File:Bokor_P2.jpg</a:t>
            </a:r>
          </a:p>
        </p:txBody>
      </p:sp>
      <p:sp>
        <p:nvSpPr>
          <p:cNvPr id="4" name="Slide Number Placeholder 3"/>
          <p:cNvSpPr>
            <a:spLocks noGrp="1"/>
          </p:cNvSpPr>
          <p:nvPr>
            <p:ph type="sldNum" sz="quarter" idx="10"/>
          </p:nvPr>
        </p:nvSpPr>
        <p:spPr/>
        <p:txBody>
          <a:bodyPr/>
          <a:lstStyle/>
          <a:p>
            <a:fld id="{7959F026-3302-4CC9-A5B8-828D74682A5A}" type="slidenum">
              <a:rPr lang="en-CA" smtClean="0"/>
              <a:t>24</a:t>
            </a:fld>
            <a:endParaRPr lang="en-CA"/>
          </a:p>
        </p:txBody>
      </p:sp>
    </p:spTree>
    <p:extLst>
      <p:ext uri="{BB962C8B-B14F-4D97-AF65-F5344CB8AC3E}">
        <p14:creationId xmlns:p14="http://schemas.microsoft.com/office/powerpoint/2010/main" val="338733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Without knowing what any of this is, you can see that </a:t>
            </a:r>
            <a:r>
              <a:rPr lang="en-CA" sz="1200" kern="1200" dirty="0" err="1">
                <a:solidFill>
                  <a:schemeClr val="tx1"/>
                </a:solidFill>
                <a:effectLst/>
                <a:latin typeface="+mn-lt"/>
                <a:ea typeface="+mn-ea"/>
                <a:cs typeface="+mn-cs"/>
              </a:rPr>
              <a:t>getValue</a:t>
            </a:r>
            <a:r>
              <a:rPr lang="en-CA" sz="1200" kern="1200" dirty="0">
                <a:solidFill>
                  <a:schemeClr val="tx1"/>
                </a:solidFill>
                <a:effectLst/>
                <a:latin typeface="+mn-lt"/>
                <a:ea typeface="+mn-ea"/>
                <a:cs typeface="+mn-cs"/>
              </a:rPr>
              <a:t>() doesn’t change any member variables, and neither does </a:t>
            </a:r>
            <a:r>
              <a:rPr lang="en-CA" sz="1200" kern="1200" dirty="0" err="1">
                <a:solidFill>
                  <a:schemeClr val="tx1"/>
                </a:solidFill>
                <a:effectLst/>
                <a:latin typeface="+mn-lt"/>
                <a:ea typeface="+mn-ea"/>
                <a:cs typeface="+mn-cs"/>
              </a:rPr>
              <a:t>LongComplicatedCalculation</a:t>
            </a:r>
            <a:r>
              <a:rPr lang="en-CA" sz="1200" kern="1200" dirty="0">
                <a:solidFill>
                  <a:schemeClr val="tx1"/>
                </a:solidFill>
                <a:effectLst/>
                <a:latin typeface="+mn-lt"/>
                <a:ea typeface="+mn-ea"/>
                <a:cs typeface="+mn-cs"/>
              </a:rPr>
              <a:t>(). You can also guess quite strongly that Service1() and Service2() do change member variables, since this developer didn’t mark them </a:t>
            </a:r>
            <a:r>
              <a:rPr lang="en-CA" sz="1200" kern="1200" dirty="0" err="1">
                <a:solidFill>
                  <a:schemeClr val="tx1"/>
                </a:solidFill>
                <a:effectLst/>
                <a:latin typeface="+mn-lt"/>
                <a:ea typeface="+mn-ea"/>
                <a:cs typeface="+mn-cs"/>
              </a:rPr>
              <a:t>const</a:t>
            </a:r>
            <a:r>
              <a:rPr lang="en-CA" sz="1200" kern="1200" dirty="0">
                <a:solidFill>
                  <a:schemeClr val="tx1"/>
                </a:solidFill>
                <a:effectLst/>
                <a:latin typeface="+mn-lt"/>
                <a:ea typeface="+mn-ea"/>
                <a:cs typeface="+mn-cs"/>
              </a:rPr>
              <a:t>, and probably would have if it was possible. </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26</a:t>
            </a:fld>
            <a:endParaRPr lang="en-CA"/>
          </a:p>
        </p:txBody>
      </p:sp>
    </p:spTree>
    <p:extLst>
      <p:ext uri="{BB962C8B-B14F-4D97-AF65-F5344CB8AC3E}">
        <p14:creationId xmlns:p14="http://schemas.microsoft.com/office/powerpoint/2010/main" val="3102423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But if </a:t>
            </a:r>
            <a:r>
              <a:rPr lang="en-CA" sz="1200" kern="1200" dirty="0" err="1">
                <a:solidFill>
                  <a:schemeClr val="tx1"/>
                </a:solidFill>
                <a:effectLst/>
                <a:latin typeface="+mn-lt"/>
                <a:ea typeface="+mn-ea"/>
                <a:cs typeface="+mn-cs"/>
              </a:rPr>
              <a:t>LongComplicatedCalculation</a:t>
            </a:r>
            <a:r>
              <a:rPr lang="en-CA" sz="1200" kern="1200" dirty="0">
                <a:solidFill>
                  <a:schemeClr val="tx1"/>
                </a:solidFill>
                <a:effectLst/>
                <a:latin typeface="+mn-lt"/>
                <a:ea typeface="+mn-ea"/>
                <a:cs typeface="+mn-cs"/>
              </a:rPr>
              <a:t>() really is long and complicated, you might not want to be calling it over and over if you don’t have to. It could improve performance to cache the result and use that as long as it’s still valid. Since </a:t>
            </a:r>
            <a:r>
              <a:rPr lang="en-CA" sz="1200" kern="1200" dirty="0" err="1">
                <a:solidFill>
                  <a:schemeClr val="tx1"/>
                </a:solidFill>
                <a:effectLst/>
                <a:latin typeface="+mn-lt"/>
                <a:ea typeface="+mn-ea"/>
                <a:cs typeface="+mn-cs"/>
              </a:rPr>
              <a:t>LongComplicatedCalculation</a:t>
            </a:r>
            <a:r>
              <a:rPr lang="en-CA" sz="1200" kern="1200" dirty="0">
                <a:solidFill>
                  <a:schemeClr val="tx1"/>
                </a:solidFill>
                <a:effectLst/>
                <a:latin typeface="+mn-lt"/>
                <a:ea typeface="+mn-ea"/>
                <a:cs typeface="+mn-cs"/>
              </a:rPr>
              <a:t>() doesn’t take any parameters, it can only depend on the member variables of the class. One simple approach is to add a member variable for the result, and calculate the result at the end of those functions that change member variables: Service 1 and Service 2. </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27</a:t>
            </a:fld>
            <a:endParaRPr lang="en-CA"/>
          </a:p>
        </p:txBody>
      </p:sp>
    </p:spTree>
    <p:extLst>
      <p:ext uri="{BB962C8B-B14F-4D97-AF65-F5344CB8AC3E}">
        <p14:creationId xmlns:p14="http://schemas.microsoft.com/office/powerpoint/2010/main" val="29593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 guidelines</a:t>
            </a:r>
            <a:r>
              <a:rPr lang="en-US" baseline="0" dirty="0"/>
              <a:t> are divided into subject areas like Functions, Classes, Expressions, Performance etc. Each guideline in a section is numbered. I use these numbers in my quotes for each guideline.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a:t>
            </a:fld>
            <a:endParaRPr lang="en-CA"/>
          </a:p>
        </p:txBody>
      </p:sp>
    </p:spTree>
    <p:extLst>
      <p:ext uri="{BB962C8B-B14F-4D97-AF65-F5344CB8AC3E}">
        <p14:creationId xmlns:p14="http://schemas.microsoft.com/office/powerpoint/2010/main" val="4107733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We’ve improved performance, and maintained </a:t>
            </a:r>
            <a:r>
              <a:rPr lang="en-CA" sz="1200" kern="1200" dirty="0" err="1">
                <a:solidFill>
                  <a:schemeClr val="tx1"/>
                </a:solidFill>
                <a:effectLst/>
                <a:latin typeface="+mn-lt"/>
                <a:ea typeface="+mn-ea"/>
                <a:cs typeface="+mn-cs"/>
              </a:rPr>
              <a:t>const</a:t>
            </a:r>
            <a:r>
              <a:rPr lang="en-CA" sz="1200" kern="1200" dirty="0">
                <a:solidFill>
                  <a:schemeClr val="tx1"/>
                </a:solidFill>
                <a:effectLst/>
                <a:latin typeface="+mn-lt"/>
                <a:ea typeface="+mn-ea"/>
                <a:cs typeface="+mn-cs"/>
              </a:rPr>
              <a:t>-correctness. All is good. But imagine a performance problem remains. The caching pattern here assumes that we get the value far more often than we change the member variables. This is a good assumption for things like your bank balance or what day it is today. But it doesn’t hold universally – people throughout a company may update their timesheets many times a day with a journaling app, but management might only look at the totals once or twice a week, for example. Your net worth fluctuates every time you spend or earn any money, but you might only calculate it every few months. So what happens if our toy program wants to change the caching pattern, and only calculate that value when someone wants it, and it’s changed since last time?</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28</a:t>
            </a:fld>
            <a:endParaRPr lang="en-CA"/>
          </a:p>
        </p:txBody>
      </p:sp>
    </p:spTree>
    <p:extLst>
      <p:ext uri="{BB962C8B-B14F-4D97-AF65-F5344CB8AC3E}">
        <p14:creationId xmlns:p14="http://schemas.microsoft.com/office/powerpoint/2010/main" val="30056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We’ve improved performance, and maintained </a:t>
            </a:r>
            <a:r>
              <a:rPr lang="en-CA" sz="1200" kern="1200" dirty="0" err="1">
                <a:solidFill>
                  <a:schemeClr val="tx1"/>
                </a:solidFill>
                <a:effectLst/>
                <a:latin typeface="+mn-lt"/>
                <a:ea typeface="+mn-ea"/>
                <a:cs typeface="+mn-cs"/>
              </a:rPr>
              <a:t>const</a:t>
            </a:r>
            <a:r>
              <a:rPr lang="en-CA" sz="1200" kern="1200" dirty="0">
                <a:solidFill>
                  <a:schemeClr val="tx1"/>
                </a:solidFill>
                <a:effectLst/>
                <a:latin typeface="+mn-lt"/>
                <a:ea typeface="+mn-ea"/>
                <a:cs typeface="+mn-cs"/>
              </a:rPr>
              <a:t>-correctness. All is good. But imagine a performance problem remains. The caching pattern here assumes that we get the value far more often than we change the member variables. This is a good assumption for things like your bank balance or what day it is today. But it doesn’t hold universally – people throughout a company may update their timesheets many times a day with a journaling app, but management might only look at the totals once or twice a week, for example. Your net worth fluctuates every time you spend or earn any money, but you might only calculate it every few months. So what happens if our toy program wants to change the caching pattern, and only calculate that value when someone wants it, and it’s changed since last time?</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29</a:t>
            </a:fld>
            <a:endParaRPr lang="en-CA"/>
          </a:p>
        </p:txBody>
      </p:sp>
    </p:spTree>
    <p:extLst>
      <p:ext uri="{BB962C8B-B14F-4D97-AF65-F5344CB8AC3E}">
        <p14:creationId xmlns:p14="http://schemas.microsoft.com/office/powerpoint/2010/main" val="26099696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You can add a flag to indicate whether the cache is valid, and set the flag to false in the functions that change the member variables. In </a:t>
            </a:r>
            <a:r>
              <a:rPr lang="en-CA" sz="1200" kern="1200" dirty="0" err="1">
                <a:solidFill>
                  <a:schemeClr val="tx1"/>
                </a:solidFill>
                <a:effectLst/>
                <a:latin typeface="+mn-lt"/>
                <a:ea typeface="+mn-ea"/>
                <a:cs typeface="+mn-cs"/>
              </a:rPr>
              <a:t>getValue</a:t>
            </a:r>
            <a:r>
              <a:rPr lang="en-CA" sz="1200" kern="1200" dirty="0">
                <a:solidFill>
                  <a:schemeClr val="tx1"/>
                </a:solidFill>
                <a:effectLst/>
                <a:latin typeface="+mn-lt"/>
                <a:ea typeface="+mn-ea"/>
                <a:cs typeface="+mn-cs"/>
              </a:rPr>
              <a:t>(), if the flag is true, just return the cached value, otherwise, update it.</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This looks great, but there’s one problem – it won’t compile. It’s changing member variables (</a:t>
            </a:r>
            <a:r>
              <a:rPr lang="en-CA" sz="1200" kern="1200" dirty="0" err="1">
                <a:solidFill>
                  <a:schemeClr val="tx1"/>
                </a:solidFill>
                <a:effectLst/>
                <a:latin typeface="+mn-lt"/>
                <a:ea typeface="+mn-ea"/>
                <a:cs typeface="+mn-cs"/>
              </a:rPr>
              <a:t>cachedValue</a:t>
            </a:r>
            <a:r>
              <a:rPr lang="en-CA" sz="1200" kern="1200" dirty="0">
                <a:solidFill>
                  <a:schemeClr val="tx1"/>
                </a:solidFill>
                <a:effectLst/>
                <a:latin typeface="+mn-lt"/>
                <a:ea typeface="+mn-ea"/>
                <a:cs typeface="+mn-cs"/>
              </a:rPr>
              <a:t> and </a:t>
            </a:r>
            <a:r>
              <a:rPr lang="en-CA" sz="1200" kern="1200" dirty="0" err="1">
                <a:solidFill>
                  <a:schemeClr val="tx1"/>
                </a:solidFill>
                <a:effectLst/>
                <a:latin typeface="+mn-lt"/>
                <a:ea typeface="+mn-ea"/>
                <a:cs typeface="+mn-cs"/>
              </a:rPr>
              <a:t>cacheValid</a:t>
            </a:r>
            <a:r>
              <a:rPr lang="en-CA" sz="1200" kern="1200" dirty="0">
                <a:solidFill>
                  <a:schemeClr val="tx1"/>
                </a:solidFill>
                <a:effectLst/>
                <a:latin typeface="+mn-lt"/>
                <a:ea typeface="+mn-ea"/>
                <a:cs typeface="+mn-cs"/>
              </a:rPr>
              <a:t>) but it’s marked const.</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30</a:t>
            </a:fld>
            <a:endParaRPr lang="en-CA"/>
          </a:p>
        </p:txBody>
      </p:sp>
    </p:spTree>
    <p:extLst>
      <p:ext uri="{BB962C8B-B14F-4D97-AF65-F5344CB8AC3E}">
        <p14:creationId xmlns:p14="http://schemas.microsoft.com/office/powerpoint/2010/main" val="10116627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These</a:t>
            </a:r>
            <a:r>
              <a:rPr lang="en-US" baseline="0" dirty="0"/>
              <a:t> are bad choices</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31</a:t>
            </a:fld>
            <a:endParaRPr lang="en-CA"/>
          </a:p>
        </p:txBody>
      </p:sp>
    </p:spTree>
    <p:extLst>
      <p:ext uri="{BB962C8B-B14F-4D97-AF65-F5344CB8AC3E}">
        <p14:creationId xmlns:p14="http://schemas.microsoft.com/office/powerpoint/2010/main" val="1595953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Complexity</a:t>
            </a:r>
            <a:r>
              <a:rPr lang="en-US" baseline="0" dirty="0"/>
              <a:t> includes lifetime management on the pointer – if using </a:t>
            </a:r>
            <a:r>
              <a:rPr lang="en-US" baseline="0" dirty="0" err="1"/>
              <a:t>unique_ptr</a:t>
            </a:r>
            <a:r>
              <a:rPr lang="en-US" baseline="0" dirty="0"/>
              <a:t>, object now </a:t>
            </a:r>
            <a:r>
              <a:rPr lang="en-US" baseline="0" dirty="0" err="1"/>
              <a:t>noncopyable</a:t>
            </a:r>
            <a:r>
              <a:rPr lang="en-US" baseline="0" dirty="0"/>
              <a:t> </a:t>
            </a:r>
            <a:r>
              <a:rPr lang="en-US" baseline="0" dirty="0" err="1"/>
              <a:t>etc</a:t>
            </a:r>
            <a:endParaRPr lang="en-US" dirty="0"/>
          </a:p>
          <a:p>
            <a:r>
              <a:rPr lang="en-US" dirty="0"/>
              <a:t>These are better choices by far</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32</a:t>
            </a:fld>
            <a:endParaRPr lang="en-CA"/>
          </a:p>
        </p:txBody>
      </p:sp>
    </p:spTree>
    <p:extLst>
      <p:ext uri="{BB962C8B-B14F-4D97-AF65-F5344CB8AC3E}">
        <p14:creationId xmlns:p14="http://schemas.microsoft.com/office/powerpoint/2010/main" val="178389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Now </a:t>
            </a:r>
            <a:r>
              <a:rPr lang="en-CA" sz="1200" kern="1200" dirty="0" err="1">
                <a:solidFill>
                  <a:schemeClr val="tx1"/>
                </a:solidFill>
                <a:effectLst/>
                <a:latin typeface="+mn-lt"/>
                <a:ea typeface="+mn-ea"/>
                <a:cs typeface="+mn-cs"/>
              </a:rPr>
              <a:t>getValue</a:t>
            </a:r>
            <a:r>
              <a:rPr lang="en-CA" sz="1200" kern="1200" dirty="0">
                <a:solidFill>
                  <a:schemeClr val="tx1"/>
                </a:solidFill>
                <a:effectLst/>
                <a:latin typeface="+mn-lt"/>
                <a:ea typeface="+mn-ea"/>
                <a:cs typeface="+mn-cs"/>
              </a:rPr>
              <a:t>() can change </a:t>
            </a:r>
            <a:r>
              <a:rPr lang="en-CA" sz="1200" kern="1200" dirty="0" err="1">
                <a:solidFill>
                  <a:schemeClr val="tx1"/>
                </a:solidFill>
                <a:effectLst/>
                <a:latin typeface="+mn-lt"/>
                <a:ea typeface="+mn-ea"/>
                <a:cs typeface="+mn-cs"/>
              </a:rPr>
              <a:t>cachedValue</a:t>
            </a:r>
            <a:r>
              <a:rPr lang="en-CA" sz="1200" kern="1200" dirty="0">
                <a:solidFill>
                  <a:schemeClr val="tx1"/>
                </a:solidFill>
                <a:effectLst/>
                <a:latin typeface="+mn-lt"/>
                <a:ea typeface="+mn-ea"/>
                <a:cs typeface="+mn-cs"/>
              </a:rPr>
              <a:t> and </a:t>
            </a:r>
            <a:r>
              <a:rPr lang="en-CA" sz="1200" kern="1200" dirty="0" err="1">
                <a:solidFill>
                  <a:schemeClr val="tx1"/>
                </a:solidFill>
                <a:effectLst/>
                <a:latin typeface="+mn-lt"/>
                <a:ea typeface="+mn-ea"/>
                <a:cs typeface="+mn-cs"/>
              </a:rPr>
              <a:t>cacheValid</a:t>
            </a:r>
            <a:r>
              <a:rPr lang="en-CA" sz="1200" kern="1200" dirty="0">
                <a:solidFill>
                  <a:schemeClr val="tx1"/>
                </a:solidFill>
                <a:effectLst/>
                <a:latin typeface="+mn-lt"/>
                <a:ea typeface="+mn-ea"/>
                <a:cs typeface="+mn-cs"/>
              </a:rPr>
              <a:t>, but only those two variables, nothing else. Anyone reading this header file knows that </a:t>
            </a:r>
            <a:r>
              <a:rPr lang="en-CA" sz="1200" kern="1200" dirty="0" err="1">
                <a:solidFill>
                  <a:schemeClr val="tx1"/>
                </a:solidFill>
                <a:effectLst/>
                <a:latin typeface="+mn-lt"/>
                <a:ea typeface="+mn-ea"/>
                <a:cs typeface="+mn-cs"/>
              </a:rPr>
              <a:t>const</a:t>
            </a:r>
            <a:r>
              <a:rPr lang="en-CA" sz="1200" kern="1200" dirty="0">
                <a:solidFill>
                  <a:schemeClr val="tx1"/>
                </a:solidFill>
                <a:effectLst/>
                <a:latin typeface="+mn-lt"/>
                <a:ea typeface="+mn-ea"/>
                <a:cs typeface="+mn-cs"/>
              </a:rPr>
              <a:t> on a function doesn’t keep that function from changing the cache variables, but does keep it from changing number1 and number2.  By following the guideline and not casting away </a:t>
            </a:r>
            <a:r>
              <a:rPr lang="en-CA" sz="1200" kern="1200" dirty="0" err="1">
                <a:solidFill>
                  <a:schemeClr val="tx1"/>
                </a:solidFill>
                <a:effectLst/>
                <a:latin typeface="+mn-lt"/>
                <a:ea typeface="+mn-ea"/>
                <a:cs typeface="+mn-cs"/>
              </a:rPr>
              <a:t>const</a:t>
            </a:r>
            <a:r>
              <a:rPr lang="en-CA" sz="1200" kern="1200" dirty="0">
                <a:solidFill>
                  <a:schemeClr val="tx1"/>
                </a:solidFill>
                <a:effectLst/>
                <a:latin typeface="+mn-lt"/>
                <a:ea typeface="+mn-ea"/>
                <a:cs typeface="+mn-cs"/>
              </a:rPr>
              <a:t>, you’ve added real value to your header file.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33</a:t>
            </a:fld>
            <a:endParaRPr lang="en-CA"/>
          </a:p>
        </p:txBody>
      </p:sp>
    </p:spTree>
    <p:extLst>
      <p:ext uri="{BB962C8B-B14F-4D97-AF65-F5344CB8AC3E}">
        <p14:creationId xmlns:p14="http://schemas.microsoft.com/office/powerpoint/2010/main" val="3006207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Shorter and more readable than casting away </a:t>
            </a:r>
            <a:r>
              <a:rPr lang="en-US" dirty="0" err="1"/>
              <a:t>const</a:t>
            </a:r>
            <a:r>
              <a:rPr lang="en-US" dirty="0"/>
              <a:t> or accessing non </a:t>
            </a:r>
            <a:r>
              <a:rPr lang="en-US" dirty="0" err="1"/>
              <a:t>const</a:t>
            </a:r>
            <a:r>
              <a:rPr lang="en-US" dirty="0"/>
              <a:t> data through a </a:t>
            </a:r>
            <a:r>
              <a:rPr lang="en-US" dirty="0" err="1"/>
              <a:t>const</a:t>
            </a:r>
            <a:r>
              <a:rPr lang="en-US" dirty="0"/>
              <a:t> pointer</a:t>
            </a: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It’s not a matter of </a:t>
            </a:r>
            <a:r>
              <a:rPr lang="en-CA" sz="1200" kern="1200" dirty="0" err="1">
                <a:solidFill>
                  <a:schemeClr val="tx1"/>
                </a:solidFill>
                <a:effectLst/>
                <a:latin typeface="+mn-lt"/>
                <a:ea typeface="+mn-ea"/>
                <a:cs typeface="+mn-cs"/>
              </a:rPr>
              <a:t>tradeoffs</a:t>
            </a:r>
            <a:r>
              <a:rPr lang="en-CA" sz="1200" kern="1200" dirty="0">
                <a:solidFill>
                  <a:schemeClr val="tx1"/>
                </a:solidFill>
                <a:effectLst/>
                <a:latin typeface="+mn-lt"/>
                <a:ea typeface="+mn-ea"/>
                <a:cs typeface="+mn-cs"/>
              </a:rPr>
              <a:t> – it’s a matter of doing better on all measurements at once. Who wouldn’t want that?</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34</a:t>
            </a:fld>
            <a:endParaRPr lang="en-CA"/>
          </a:p>
        </p:txBody>
      </p:sp>
    </p:spTree>
    <p:extLst>
      <p:ext uri="{BB962C8B-B14F-4D97-AF65-F5344CB8AC3E}">
        <p14:creationId xmlns:p14="http://schemas.microsoft.com/office/powerpoint/2010/main" val="321474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Note it does not say</a:t>
            </a:r>
            <a:r>
              <a:rPr lang="en-US" baseline="0" dirty="0"/>
              <a:t> “never use raw pointers.”</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35</a:t>
            </a:fld>
            <a:endParaRPr lang="en-CA"/>
          </a:p>
        </p:txBody>
      </p:sp>
    </p:spTree>
    <p:extLst>
      <p:ext uri="{BB962C8B-B14F-4D97-AF65-F5344CB8AC3E}">
        <p14:creationId xmlns:p14="http://schemas.microsoft.com/office/powerpoint/2010/main" val="231998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Clearly someone needs to delete</a:t>
            </a:r>
            <a:r>
              <a:rPr lang="en-US" baseline="0" dirty="0"/>
              <a:t> p eventually. How is the code that calls </a:t>
            </a:r>
            <a:r>
              <a:rPr kumimoji="0" lang="en-US" altLang="en-US" sz="1200" b="0" i="0" u="none" strike="noStrike" cap="none" normalizeH="0" baseline="0" dirty="0" err="1">
                <a:ln>
                  <a:noFill/>
                </a:ln>
                <a:solidFill>
                  <a:schemeClr val="tx1"/>
                </a:solidFill>
                <a:effectLst/>
                <a:latin typeface="Lucida Console" panose="020B0609040504020204" pitchFamily="49" charset="0"/>
                <a:cs typeface="Courier New" panose="02070309020205020404" pitchFamily="49" charset="0"/>
              </a:rPr>
              <a:t>Setup</a:t>
            </a:r>
            <a:r>
              <a:rPr lang="en-US" altLang="en-US" sz="1200" dirty="0" err="1">
                <a:solidFill>
                  <a:schemeClr val="tx1"/>
                </a:solidFill>
                <a:latin typeface="Lucida Console" panose="020B0609040504020204" pitchFamily="49" charset="0"/>
                <a:cs typeface="Courier New" panose="02070309020205020404" pitchFamily="49" charset="0"/>
              </a:rPr>
              <a:t>AndPrice</a:t>
            </a:r>
            <a:r>
              <a:rPr lang="en-US" baseline="0" dirty="0"/>
              <a:t>() supposed to know that?</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36</a:t>
            </a:fld>
            <a:endParaRPr lang="en-CA"/>
          </a:p>
        </p:txBody>
      </p:sp>
    </p:spTree>
    <p:extLst>
      <p:ext uri="{BB962C8B-B14F-4D97-AF65-F5344CB8AC3E}">
        <p14:creationId xmlns:p14="http://schemas.microsoft.com/office/powerpoint/2010/main" val="730570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Don’t do these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37</a:t>
            </a:fld>
            <a:endParaRPr lang="en-CA"/>
          </a:p>
        </p:txBody>
      </p:sp>
    </p:spTree>
    <p:extLst>
      <p:ext uri="{BB962C8B-B14F-4D97-AF65-F5344CB8AC3E}">
        <p14:creationId xmlns:p14="http://schemas.microsoft.com/office/powerpoint/2010/main" val="1950859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a:t>https://commons.wikimedia.org/wiki/File:Bicycle_shed.JPG</a:t>
            </a:r>
          </a:p>
        </p:txBody>
      </p:sp>
      <p:sp>
        <p:nvSpPr>
          <p:cNvPr id="4" name="Slide Number Placeholder 3"/>
          <p:cNvSpPr>
            <a:spLocks noGrp="1"/>
          </p:cNvSpPr>
          <p:nvPr>
            <p:ph type="sldNum" sz="quarter" idx="10"/>
          </p:nvPr>
        </p:nvSpPr>
        <p:spPr/>
        <p:txBody>
          <a:bodyPr/>
          <a:lstStyle/>
          <a:p>
            <a:fld id="{7959F026-3302-4CC9-A5B8-828D74682A5A}" type="slidenum">
              <a:rPr lang="en-CA" smtClean="0"/>
              <a:t>5</a:t>
            </a:fld>
            <a:endParaRPr lang="en-CA"/>
          </a:p>
        </p:txBody>
      </p:sp>
    </p:spTree>
    <p:extLst>
      <p:ext uri="{BB962C8B-B14F-4D97-AF65-F5344CB8AC3E}">
        <p14:creationId xmlns:p14="http://schemas.microsoft.com/office/powerpoint/2010/main" val="2033332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These</a:t>
            </a:r>
            <a:r>
              <a:rPr lang="en-US" baseline="0" dirty="0"/>
              <a:t> are better choices</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38</a:t>
            </a:fld>
            <a:endParaRPr lang="en-CA"/>
          </a:p>
        </p:txBody>
      </p:sp>
    </p:spTree>
    <p:extLst>
      <p:ext uri="{BB962C8B-B14F-4D97-AF65-F5344CB8AC3E}">
        <p14:creationId xmlns:p14="http://schemas.microsoft.com/office/powerpoint/2010/main" val="30935228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That’s the whole template. It doesn’t do anything. You can’t make an owner of a solid object or a reference,</a:t>
            </a:r>
            <a:r>
              <a:rPr lang="en-US" baseline="0" dirty="0"/>
              <a:t> it has to be a pointer. And that’s all. Anything else that happens, happens in the minds of people who read the code, and in the code of checkers and analysis tools that understand the difference between “a pointer I am morally obligated to delete sometime” and “a pointer I use for looking at things and can throw away at any time without ever using it to delete stuff from the free store.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39</a:t>
            </a:fld>
            <a:endParaRPr lang="en-CA"/>
          </a:p>
        </p:txBody>
      </p:sp>
    </p:spTree>
    <p:extLst>
      <p:ext uri="{BB962C8B-B14F-4D97-AF65-F5344CB8AC3E}">
        <p14:creationId xmlns:p14="http://schemas.microsoft.com/office/powerpoint/2010/main" val="621594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40</a:t>
            </a:fld>
            <a:endParaRPr lang="en-CA"/>
          </a:p>
        </p:txBody>
      </p:sp>
    </p:spTree>
    <p:extLst>
      <p:ext uri="{BB962C8B-B14F-4D97-AF65-F5344CB8AC3E}">
        <p14:creationId xmlns:p14="http://schemas.microsoft.com/office/powerpoint/2010/main" val="2717095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a:t>https://www.flickr.com/photos/spirit-fire/4965077324</a:t>
            </a:r>
          </a:p>
        </p:txBody>
      </p:sp>
      <p:sp>
        <p:nvSpPr>
          <p:cNvPr id="4" name="Slide Number Placeholder 3"/>
          <p:cNvSpPr>
            <a:spLocks noGrp="1"/>
          </p:cNvSpPr>
          <p:nvPr>
            <p:ph type="sldNum" sz="quarter" idx="10"/>
          </p:nvPr>
        </p:nvSpPr>
        <p:spPr/>
        <p:txBody>
          <a:bodyPr/>
          <a:lstStyle/>
          <a:p>
            <a:fld id="{7959F026-3302-4CC9-A5B8-828D74682A5A}" type="slidenum">
              <a:rPr lang="en-CA" smtClean="0"/>
              <a:t>41</a:t>
            </a:fld>
            <a:endParaRPr lang="en-CA"/>
          </a:p>
        </p:txBody>
      </p:sp>
    </p:spTree>
    <p:extLst>
      <p:ext uri="{BB962C8B-B14F-4D97-AF65-F5344CB8AC3E}">
        <p14:creationId xmlns:p14="http://schemas.microsoft.com/office/powerpoint/2010/main" val="14911272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It’s not clear here (or even in slightly less artificial functions) why one result of the function gets to be the return value and others have to be out parameters. Some developers use the return for a Boolean indicating success or failure, and out parameters for all the calculation results. Others use the return for the most important result, and out parameters for messages, success or failure flags, and secondary results. Still others decide not to even have a return value and only use out parameters. We could argue all day about the best way to use out parameters, but I’m much happier telling you not to use out parameters at all.</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43</a:t>
            </a:fld>
            <a:endParaRPr lang="en-CA"/>
          </a:p>
        </p:txBody>
      </p:sp>
    </p:spTree>
    <p:extLst>
      <p:ext uri="{BB962C8B-B14F-4D97-AF65-F5344CB8AC3E}">
        <p14:creationId xmlns:p14="http://schemas.microsoft.com/office/powerpoint/2010/main" val="8614796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This isn’t awful, but it could result in your code being littered with oddly named little </a:t>
            </a:r>
            <a:r>
              <a:rPr lang="en-CA" sz="1200" kern="1200" dirty="0" err="1">
                <a:solidFill>
                  <a:schemeClr val="tx1"/>
                </a:solidFill>
                <a:effectLst/>
                <a:latin typeface="+mn-lt"/>
                <a:ea typeface="+mn-ea"/>
                <a:cs typeface="+mn-cs"/>
              </a:rPr>
              <a:t>structs</a:t>
            </a:r>
            <a:r>
              <a:rPr lang="en-CA" sz="1200" kern="1200" dirty="0">
                <a:solidFill>
                  <a:schemeClr val="tx1"/>
                </a:solidFill>
                <a:effectLst/>
                <a:latin typeface="+mn-lt"/>
                <a:ea typeface="+mn-ea"/>
                <a:cs typeface="+mn-cs"/>
              </a:rPr>
              <a:t> like </a:t>
            </a:r>
            <a:r>
              <a:rPr lang="en-CA" sz="1200" kern="1200" dirty="0" err="1">
                <a:solidFill>
                  <a:schemeClr val="tx1"/>
                </a:solidFill>
                <a:effectLst/>
                <a:latin typeface="+mn-lt"/>
                <a:ea typeface="+mn-ea"/>
                <a:cs typeface="+mn-cs"/>
              </a:rPr>
              <a:t>twoNumbers</a:t>
            </a:r>
            <a:r>
              <a:rPr lang="en-CA" sz="1200" kern="1200" dirty="0">
                <a:solidFill>
                  <a:schemeClr val="tx1"/>
                </a:solidFill>
                <a:effectLst/>
                <a:latin typeface="+mn-lt"/>
                <a:ea typeface="+mn-ea"/>
                <a:cs typeface="+mn-cs"/>
              </a:rPr>
              <a:t> and </a:t>
            </a:r>
            <a:r>
              <a:rPr lang="en-CA" sz="1200" kern="1200" dirty="0" err="1">
                <a:solidFill>
                  <a:schemeClr val="tx1"/>
                </a:solidFill>
                <a:effectLst/>
                <a:latin typeface="+mn-lt"/>
                <a:ea typeface="+mn-ea"/>
                <a:cs typeface="+mn-cs"/>
              </a:rPr>
              <a:t>threeStrings</a:t>
            </a:r>
            <a:r>
              <a:rPr lang="en-CA" sz="1200" kern="1200" dirty="0">
                <a:solidFill>
                  <a:schemeClr val="tx1"/>
                </a:solidFill>
                <a:effectLst/>
                <a:latin typeface="+mn-lt"/>
                <a:ea typeface="+mn-ea"/>
                <a:cs typeface="+mn-cs"/>
              </a:rPr>
              <a:t> and </a:t>
            </a:r>
            <a:r>
              <a:rPr lang="en-CA" sz="1200" kern="1200" dirty="0" err="1">
                <a:solidFill>
                  <a:schemeClr val="tx1"/>
                </a:solidFill>
                <a:effectLst/>
                <a:latin typeface="+mn-lt"/>
                <a:ea typeface="+mn-ea"/>
                <a:cs typeface="+mn-cs"/>
              </a:rPr>
              <a:t>twoNumbersandaString</a:t>
            </a:r>
            <a:r>
              <a:rPr lang="en-CA" sz="1200" kern="1200" dirty="0">
                <a:solidFill>
                  <a:schemeClr val="tx1"/>
                </a:solidFill>
                <a:effectLst/>
                <a:latin typeface="+mn-lt"/>
                <a:ea typeface="+mn-ea"/>
                <a:cs typeface="+mn-cs"/>
              </a:rPr>
              <a:t> and the like. If you never use them again, this is frustrating. Worse, if you have someone who uses encapsulation as a sort of ritual performance, they may insist on making these into classes, with private member variables and public getters and setters, bloating your code even further. If these odd little collections actually have a meaning – they represent a quote, or an employee, or a request – then go ahead and make a class with a good name and use good names for the variables too. And resist having </a:t>
            </a:r>
            <a:r>
              <a:rPr lang="en-CA" sz="1200" kern="1200" dirty="0" err="1">
                <a:solidFill>
                  <a:schemeClr val="tx1"/>
                </a:solidFill>
                <a:effectLst/>
                <a:latin typeface="+mn-lt"/>
                <a:ea typeface="+mn-ea"/>
                <a:cs typeface="+mn-cs"/>
              </a:rPr>
              <a:t>getNumber</a:t>
            </a:r>
            <a:r>
              <a:rPr lang="en-CA" sz="1200" kern="1200" baseline="0" dirty="0">
                <a:solidFill>
                  <a:schemeClr val="tx1"/>
                </a:solidFill>
                <a:effectLst/>
                <a:latin typeface="+mn-lt"/>
                <a:ea typeface="+mn-ea"/>
                <a:cs typeface="+mn-cs"/>
              </a:rPr>
              <a:t> and </a:t>
            </a:r>
            <a:r>
              <a:rPr lang="en-CA" sz="1200" kern="1200" baseline="0" dirty="0" err="1">
                <a:solidFill>
                  <a:schemeClr val="tx1"/>
                </a:solidFill>
                <a:effectLst/>
                <a:latin typeface="+mn-lt"/>
                <a:ea typeface="+mn-ea"/>
                <a:cs typeface="+mn-cs"/>
              </a:rPr>
              <a:t>SetNumber</a:t>
            </a:r>
            <a:r>
              <a:rPr lang="en-CA" sz="1200" kern="1200" baseline="0" dirty="0">
                <a:solidFill>
                  <a:schemeClr val="tx1"/>
                </a:solidFill>
                <a:effectLst/>
                <a:latin typeface="+mn-lt"/>
                <a:ea typeface="+mn-ea"/>
                <a:cs typeface="+mn-cs"/>
              </a:rPr>
              <a:t> for everything: there is nothing wrong with public variables for plain-old-data kind of </a:t>
            </a:r>
            <a:r>
              <a:rPr lang="en-CA" sz="1200" kern="1200" baseline="0" dirty="0" err="1">
                <a:solidFill>
                  <a:schemeClr val="tx1"/>
                </a:solidFill>
                <a:effectLst/>
                <a:latin typeface="+mn-lt"/>
                <a:ea typeface="+mn-ea"/>
                <a:cs typeface="+mn-cs"/>
              </a:rPr>
              <a:t>structs</a:t>
            </a:r>
            <a:r>
              <a:rPr lang="en-CA" sz="1200" kern="1200" baseline="0" dirty="0">
                <a:solidFill>
                  <a:schemeClr val="tx1"/>
                </a:solidFill>
                <a:effectLst/>
                <a:latin typeface="+mn-lt"/>
                <a:ea typeface="+mn-ea"/>
                <a:cs typeface="+mn-cs"/>
              </a:rPr>
              <a:t> that aren’t going to change.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44</a:t>
            </a:fld>
            <a:endParaRPr lang="en-CA"/>
          </a:p>
        </p:txBody>
      </p:sp>
    </p:spTree>
    <p:extLst>
      <p:ext uri="{BB962C8B-B14F-4D97-AF65-F5344CB8AC3E}">
        <p14:creationId xmlns:p14="http://schemas.microsoft.com/office/powerpoint/2010/main" val="1166139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If you have access</a:t>
            </a:r>
            <a:r>
              <a:rPr lang="en-US" baseline="0" dirty="0"/>
              <a:t> to C++ 17 (and you should) then you can take advantage of other </a:t>
            </a:r>
            <a:r>
              <a:rPr lang="en-US" baseline="0"/>
              <a:t>people’s effort. </a:t>
            </a:r>
            <a:r>
              <a:rPr lang="en-US"/>
              <a:t>This </a:t>
            </a:r>
            <a:r>
              <a:rPr lang="en-US" dirty="0"/>
              <a:t>particular pattern is common as dirt,</a:t>
            </a:r>
            <a:r>
              <a:rPr lang="en-US" baseline="0" dirty="0"/>
              <a:t> so don’t reinvent the wheel and write your own </a:t>
            </a:r>
            <a:r>
              <a:rPr lang="en-US" baseline="0" dirty="0" err="1"/>
              <a:t>struct</a:t>
            </a:r>
            <a:r>
              <a:rPr lang="en-US" baseline="0" dirty="0"/>
              <a:t> with a bool member that indicates whether the rest of the object is valid or not. Use optional and everyone will know what you’re doing. As a bonus, they’ve written some things that might not occur to you to write.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45</a:t>
            </a:fld>
            <a:endParaRPr lang="en-CA"/>
          </a:p>
        </p:txBody>
      </p:sp>
    </p:spTree>
    <p:extLst>
      <p:ext uri="{BB962C8B-B14F-4D97-AF65-F5344CB8AC3E}">
        <p14:creationId xmlns:p14="http://schemas.microsoft.com/office/powerpoint/2010/main" val="2505559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a:t>If you only want two, you could do a tuple of two things, or a pair. I’m not even showing the get&lt;0&gt; syntax because I think it’s gross. </a:t>
            </a:r>
          </a:p>
          <a:p>
            <a:r>
              <a:rPr lang="en-US" dirty="0"/>
              <a:t>Structured</a:t>
            </a:r>
            <a:r>
              <a:rPr lang="en-US" baseline="0" dirty="0"/>
              <a:t> bindings are C++17 so should be available to you.</a:t>
            </a:r>
          </a:p>
          <a:p>
            <a:endParaRPr lang="en-US" baseline="0" dirty="0"/>
          </a:p>
          <a:p>
            <a:r>
              <a:rPr lang="en-CA" dirty="0"/>
              <a:t>“The overly-generic pair and tuple should be used only when the value returned represents two independent entities rather than an abstraction.”</a:t>
            </a:r>
          </a:p>
        </p:txBody>
      </p:sp>
      <p:sp>
        <p:nvSpPr>
          <p:cNvPr id="4" name="Slide Number Placeholder 3"/>
          <p:cNvSpPr>
            <a:spLocks noGrp="1"/>
          </p:cNvSpPr>
          <p:nvPr>
            <p:ph type="sldNum" sz="quarter" idx="10"/>
          </p:nvPr>
        </p:nvSpPr>
        <p:spPr/>
        <p:txBody>
          <a:bodyPr/>
          <a:lstStyle/>
          <a:p>
            <a:fld id="{7959F026-3302-4CC9-A5B8-828D74682A5A}" type="slidenum">
              <a:rPr lang="en-CA" smtClean="0"/>
              <a:t>46</a:t>
            </a:fld>
            <a:endParaRPr lang="en-CA"/>
          </a:p>
        </p:txBody>
      </p:sp>
    </p:spTree>
    <p:extLst>
      <p:ext uri="{BB962C8B-B14F-4D97-AF65-F5344CB8AC3E}">
        <p14:creationId xmlns:p14="http://schemas.microsoft.com/office/powerpoint/2010/main" val="26408466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47</a:t>
            </a:fld>
            <a:endParaRPr lang="en-CA"/>
          </a:p>
        </p:txBody>
      </p:sp>
    </p:spTree>
    <p:extLst>
      <p:ext uri="{BB962C8B-B14F-4D97-AF65-F5344CB8AC3E}">
        <p14:creationId xmlns:p14="http://schemas.microsoft.com/office/powerpoint/2010/main" val="30348323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49</a:t>
            </a:fld>
            <a:endParaRPr lang="en-CA"/>
          </a:p>
        </p:txBody>
      </p:sp>
    </p:spTree>
    <p:extLst>
      <p:ext uri="{BB962C8B-B14F-4D97-AF65-F5344CB8AC3E}">
        <p14:creationId xmlns:p14="http://schemas.microsoft.com/office/powerpoint/2010/main" val="147687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reality for many projects that</a:t>
            </a:r>
            <a:r>
              <a:rPr lang="en-US" sz="1200" kern="1200" baseline="0" dirty="0">
                <a:solidFill>
                  <a:schemeClr val="tx1"/>
                </a:solidFill>
                <a:effectLst/>
                <a:latin typeface="+mn-lt"/>
                <a:ea typeface="+mn-ea"/>
                <a:cs typeface="+mn-cs"/>
              </a:rPr>
              <a:t> have drifted through time. You might say you would never do this, but when many different developers maintain the same code, this sort of thing happens. At best the various default values for c are just confusing, but they can cause a bug and it might be hard to find.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The third constructor here is not following good practice – if the member variables were not simple integers, they would be default-initialized and then assigned new values. It’s always better to use initializer syntax as the first two constructors do. But there’s a bigger problem – imagine trying to read and understand this class. Why is the default value for a always 1, but for b it might be 0 or 2? And for c, it might be 3, -1, or 0? Is this deliberate? In my experience, it usually isn’t – people just make numbers up when they need them without putting in a lot of thought. There might even be a subtle bug lurking here when someone who uses -1 as a signal value to mean “uninitialized” doesn’t realize some of the constructors use 0 for that.</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7</a:t>
            </a:fld>
            <a:endParaRPr lang="en-CA"/>
          </a:p>
        </p:txBody>
      </p:sp>
    </p:spTree>
    <p:extLst>
      <p:ext uri="{BB962C8B-B14F-4D97-AF65-F5344CB8AC3E}">
        <p14:creationId xmlns:p14="http://schemas.microsoft.com/office/powerpoint/2010/main" val="20855964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Simple: </a:t>
            </a:r>
            <a:r>
              <a:rPr lang="en-US" dirty="0" err="1"/>
              <a:t>enums</a:t>
            </a:r>
            <a:r>
              <a:rPr lang="en-US" dirty="0"/>
              <a:t> are better than macros (12 different constants</a:t>
            </a:r>
            <a:r>
              <a:rPr lang="en-US" baseline="0" dirty="0"/>
              <a:t> whose only relationship is they start with the same letters) and class </a:t>
            </a:r>
            <a:r>
              <a:rPr lang="en-US" baseline="0" dirty="0" err="1"/>
              <a:t>enums</a:t>
            </a:r>
            <a:r>
              <a:rPr lang="en-US" baseline="0" dirty="0"/>
              <a:t> are better than old </a:t>
            </a:r>
            <a:r>
              <a:rPr lang="en-US" baseline="0" dirty="0" err="1"/>
              <a:t>enums</a:t>
            </a:r>
            <a:r>
              <a:rPr lang="en-US"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have</a:t>
            </a:r>
            <a:r>
              <a:rPr lang="en-US" baseline="0" dirty="0"/>
              <a:t> never wanted to use a different backing class, but you can if you want 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9F026-3302-4CC9-A5B8-828D74682A5A}" type="slidenum">
              <a:rPr lang="en-CA" smtClean="0"/>
              <a:t>50</a:t>
            </a:fld>
            <a:endParaRPr lang="en-CA"/>
          </a:p>
        </p:txBody>
      </p:sp>
    </p:spTree>
    <p:extLst>
      <p:ext uri="{BB962C8B-B14F-4D97-AF65-F5344CB8AC3E}">
        <p14:creationId xmlns:p14="http://schemas.microsoft.com/office/powerpoint/2010/main" val="149463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dirty="0"/>
              <a:t>http://68.media.tumblr.com/efb522673cff2c37fc2035e313944eb8/tumblr_n6vawxXnAK1qz6f9yo5_1280.jpg</a:t>
            </a:r>
          </a:p>
          <a:p>
            <a:endParaRPr lang="en-US" dirty="0"/>
          </a:p>
          <a:p>
            <a:r>
              <a:rPr lang="en-CA" sz="1400" dirty="0"/>
              <a:t>https://github.com/Microsoft/GSL</a:t>
            </a:r>
          </a:p>
        </p:txBody>
      </p:sp>
      <p:sp>
        <p:nvSpPr>
          <p:cNvPr id="4" name="Slide Number Placeholder 3"/>
          <p:cNvSpPr>
            <a:spLocks noGrp="1"/>
          </p:cNvSpPr>
          <p:nvPr>
            <p:ph type="sldNum" sz="quarter" idx="10"/>
          </p:nvPr>
        </p:nvSpPr>
        <p:spPr/>
        <p:txBody>
          <a:bodyPr/>
          <a:lstStyle/>
          <a:p>
            <a:fld id="{7959F026-3302-4CC9-A5B8-828D74682A5A}" type="slidenum">
              <a:rPr lang="en-CA" smtClean="0"/>
              <a:t>51</a:t>
            </a:fld>
            <a:endParaRPr lang="en-CA"/>
          </a:p>
        </p:txBody>
      </p:sp>
    </p:spTree>
    <p:extLst>
      <p:ext uri="{BB962C8B-B14F-4D97-AF65-F5344CB8AC3E}">
        <p14:creationId xmlns:p14="http://schemas.microsoft.com/office/powerpoint/2010/main" val="567024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One of the most frustrating runtime errors around is the null pointer exception. That’s why code is strewn with checks to make sure a pointer isn’t null before you try to dereference it. These checks aren’t just annoying to write, they slow down your application. Yet if you miss just one, you’re at risk of trying to dereference a null pointer, and that never ends well. Many developers try to use references as much as they can, since references can’t be null, but you can’t re-home a reference and get it to refer to something different, as you can with a pointer. So there are times pointers are what you must use, which brings you back to all that null-checking and the recurring fear of a null pointer exception. To help get you out of that conundrum, guideline I.12 tells you: </a:t>
            </a:r>
            <a:r>
              <a:rPr lang="en-CA" sz="1200" b="1" kern="1200" dirty="0">
                <a:solidFill>
                  <a:schemeClr val="tx1"/>
                </a:solidFill>
                <a:effectLst/>
                <a:latin typeface="+mn-lt"/>
                <a:ea typeface="+mn-ea"/>
                <a:cs typeface="+mn-cs"/>
              </a:rPr>
              <a:t>Declare a pointer that must not be null as </a:t>
            </a:r>
            <a:r>
              <a:rPr lang="en-CA" sz="1200" b="1" kern="1200" dirty="0" err="1">
                <a:solidFill>
                  <a:schemeClr val="tx1"/>
                </a:solidFill>
                <a:effectLst/>
                <a:latin typeface="+mn-lt"/>
                <a:ea typeface="+mn-ea"/>
                <a:cs typeface="+mn-cs"/>
              </a:rPr>
              <a:t>not_null</a:t>
            </a:r>
            <a:r>
              <a:rPr lang="en-CA" sz="1200" kern="1200" dirty="0">
                <a:solidFill>
                  <a:schemeClr val="tx1"/>
                </a:solidFill>
                <a:effectLst/>
                <a:latin typeface="+mn-lt"/>
                <a:ea typeface="+mn-ea"/>
                <a:cs typeface="+mn-cs"/>
              </a:rPr>
              <a:t>. </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52</a:t>
            </a:fld>
            <a:endParaRPr lang="en-CA"/>
          </a:p>
        </p:txBody>
      </p:sp>
    </p:spTree>
    <p:extLst>
      <p:ext uri="{BB962C8B-B14F-4D97-AF65-F5344CB8AC3E}">
        <p14:creationId xmlns:p14="http://schemas.microsoft.com/office/powerpoint/2010/main" val="3405943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(It doesn’t really matter for these purposes what DoSomething() does.) The first call will be fine, but the second will give a runtime error. To prevent that, you need to check that pointer every time before you use it. Here’s it’s obvious that the pointer is null, but often it isn’t. </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you can add this wrapper function</a:t>
            </a:r>
            <a:r>
              <a:rPr lang="en-US" sz="1200" kern="1200" baseline="0" dirty="0">
                <a:solidFill>
                  <a:schemeClr val="tx1"/>
                </a:solidFill>
                <a:effectLst/>
                <a:latin typeface="+mn-lt"/>
                <a:ea typeface="+mn-ea"/>
                <a:cs typeface="+mn-cs"/>
              </a:rPr>
              <a:t> and change those calls to </a:t>
            </a:r>
            <a:r>
              <a:rPr lang="en-CA" sz="1200" kern="1200" dirty="0" err="1">
                <a:solidFill>
                  <a:schemeClr val="tx1"/>
                </a:solidFill>
                <a:effectLst/>
                <a:latin typeface="+mn-lt"/>
                <a:ea typeface="+mn-ea"/>
                <a:cs typeface="+mn-cs"/>
              </a:rPr>
              <a:t>i</a:t>
            </a:r>
            <a:r>
              <a:rPr lang="en-CA" sz="1200" kern="1200" dirty="0">
                <a:solidFill>
                  <a:schemeClr val="tx1"/>
                </a:solidFill>
                <a:effectLst/>
                <a:latin typeface="+mn-lt"/>
                <a:ea typeface="+mn-ea"/>
                <a:cs typeface="+mn-cs"/>
              </a:rPr>
              <a:t> = </a:t>
            </a:r>
            <a:r>
              <a:rPr lang="en-CA" sz="1200" kern="1200" dirty="0" err="1">
                <a:solidFill>
                  <a:schemeClr val="tx1"/>
                </a:solidFill>
                <a:effectLst/>
                <a:latin typeface="+mn-lt"/>
                <a:ea typeface="+mn-ea"/>
                <a:cs typeface="+mn-cs"/>
              </a:rPr>
              <a:t>AskServiceToDoSomething</a:t>
            </a:r>
            <a:r>
              <a:rPr lang="en-CA" sz="1200" kern="1200" dirty="0">
                <a:solidFill>
                  <a:schemeClr val="tx1"/>
                </a:solidFill>
                <a:effectLst/>
                <a:latin typeface="+mn-lt"/>
                <a:ea typeface="+mn-ea"/>
                <a:cs typeface="+mn-cs"/>
              </a:rPr>
              <a:t>(</a:t>
            </a:r>
            <a:r>
              <a:rPr lang="en-CA" sz="1200" kern="1200" dirty="0" err="1">
                <a:solidFill>
                  <a:schemeClr val="tx1"/>
                </a:solidFill>
                <a:effectLst/>
                <a:latin typeface="+mn-lt"/>
                <a:ea typeface="+mn-ea"/>
                <a:cs typeface="+mn-cs"/>
              </a:rPr>
              <a:t>ps</a:t>
            </a:r>
            <a:r>
              <a:rPr lang="en-CA" sz="1200" kern="1200" dirty="0">
                <a:solidFill>
                  <a:schemeClr val="tx1"/>
                </a:solidFill>
                <a:effectLst/>
                <a:latin typeface="+mn-lt"/>
                <a:ea typeface="+mn-ea"/>
                <a:cs typeface="+mn-cs"/>
              </a:rPr>
              <a:t>);</a:t>
            </a:r>
          </a:p>
          <a:p>
            <a:r>
              <a:rPr lang="en-CA" sz="1200" kern="1200" dirty="0">
                <a:solidFill>
                  <a:schemeClr val="tx1"/>
                </a:solidFill>
                <a:effectLst/>
                <a:latin typeface="+mn-lt"/>
                <a:ea typeface="+mn-ea"/>
                <a:cs typeface="+mn-cs"/>
              </a:rPr>
              <a:t>This means no runtime errors, but it’s really annoying. </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53</a:t>
            </a:fld>
            <a:endParaRPr lang="en-CA"/>
          </a:p>
        </p:txBody>
      </p:sp>
    </p:spTree>
    <p:extLst>
      <p:ext uri="{BB962C8B-B14F-4D97-AF65-F5344CB8AC3E}">
        <p14:creationId xmlns:p14="http://schemas.microsoft.com/office/powerpoint/2010/main" val="144750571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Compile error when you set it to null. Compile error! Talk about the compiler</a:t>
            </a:r>
            <a:r>
              <a:rPr lang="en-US" baseline="0" dirty="0"/>
              <a:t> is your friend!</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54</a:t>
            </a:fld>
            <a:endParaRPr lang="en-CA"/>
          </a:p>
        </p:txBody>
      </p:sp>
    </p:spTree>
    <p:extLst>
      <p:ext uri="{BB962C8B-B14F-4D97-AF65-F5344CB8AC3E}">
        <p14:creationId xmlns:p14="http://schemas.microsoft.com/office/powerpoint/2010/main" val="35665927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You can hide what you’re doing from the compiler, but you are still protected. This will get you a runtime error WHEN YOU SET IT TO NULL. Not a thousand lines later when</a:t>
            </a:r>
            <a:r>
              <a:rPr lang="en-US" baseline="0" dirty="0"/>
              <a:t> you try to use it and have no idea how it became null. Right at the moment of badness. You can control whether it’s a call to terminate, or throwing an exception that you can catch while you’re trying to figure out how your code got like that. </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55</a:t>
            </a:fld>
            <a:endParaRPr lang="en-CA"/>
          </a:p>
        </p:txBody>
      </p:sp>
    </p:spTree>
    <p:extLst>
      <p:ext uri="{BB962C8B-B14F-4D97-AF65-F5344CB8AC3E}">
        <p14:creationId xmlns:p14="http://schemas.microsoft.com/office/powerpoint/2010/main" val="21696190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What’s more important here is that accidental errors, like initializing a pointer to </a:t>
            </a:r>
            <a:r>
              <a:rPr lang="en-CA" sz="1200" kern="1200" dirty="0" err="1">
                <a:solidFill>
                  <a:schemeClr val="tx1"/>
                </a:solidFill>
                <a:effectLst/>
                <a:latin typeface="+mn-lt"/>
                <a:ea typeface="+mn-ea"/>
                <a:cs typeface="+mn-cs"/>
              </a:rPr>
              <a:t>nullptr</a:t>
            </a:r>
            <a:r>
              <a:rPr lang="en-CA" sz="1200" kern="1200" dirty="0">
                <a:solidFill>
                  <a:schemeClr val="tx1"/>
                </a:solidFill>
                <a:effectLst/>
                <a:latin typeface="+mn-lt"/>
                <a:ea typeface="+mn-ea"/>
                <a:cs typeface="+mn-cs"/>
              </a:rPr>
              <a:t> and assuming one of the control paths will give it a legitimate value, just can’t happen when you use the </a:t>
            </a:r>
            <a:r>
              <a:rPr lang="en-CA" sz="1200" kern="1200" dirty="0" err="1">
                <a:solidFill>
                  <a:schemeClr val="tx1"/>
                </a:solidFill>
                <a:effectLst/>
                <a:latin typeface="+mn-lt"/>
                <a:ea typeface="+mn-ea"/>
                <a:cs typeface="+mn-cs"/>
              </a:rPr>
              <a:t>not_null</a:t>
            </a:r>
            <a:r>
              <a:rPr lang="en-CA" sz="1200" kern="1200" dirty="0">
                <a:solidFill>
                  <a:schemeClr val="tx1"/>
                </a:solidFill>
                <a:effectLst/>
                <a:latin typeface="+mn-lt"/>
                <a:ea typeface="+mn-ea"/>
                <a:cs typeface="+mn-cs"/>
              </a:rPr>
              <a:t> template. All the dozens of places in your code that use the pointer can remove their checks that make sure the pointer isn’t null – and that’s going to speed up your application. And if someone ever does manage to get a null value into one of these pointers, you’ll find out what line of code did that – not what hapless line of code much further down the line tried to use the pointer and found out it was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9F026-3302-4CC9-A5B8-828D74682A5A}" type="slidenum">
              <a:rPr lang="en-CA" smtClean="0"/>
              <a:t>56</a:t>
            </a:fld>
            <a:endParaRPr lang="en-CA"/>
          </a:p>
        </p:txBody>
      </p:sp>
    </p:spTree>
    <p:extLst>
      <p:ext uri="{BB962C8B-B14F-4D97-AF65-F5344CB8AC3E}">
        <p14:creationId xmlns:p14="http://schemas.microsoft.com/office/powerpoint/2010/main" val="36403040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Slightly</a:t>
            </a:r>
            <a:r>
              <a:rPr lang="en-US" baseline="0" dirty="0"/>
              <a:t> edited to fit on the slide</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57</a:t>
            </a:fld>
            <a:endParaRPr lang="en-CA"/>
          </a:p>
        </p:txBody>
      </p:sp>
    </p:spTree>
    <p:extLst>
      <p:ext uri="{BB962C8B-B14F-4D97-AF65-F5344CB8AC3E}">
        <p14:creationId xmlns:p14="http://schemas.microsoft.com/office/powerpoint/2010/main" val="10564142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This</a:t>
            </a:r>
            <a:r>
              <a:rPr lang="en-US" baseline="0" dirty="0"/>
              <a:t> is code from a real project. Forgive the word wrap on the comment. I have the warning levels cranked right up, but don’t want to be warned on this thing. I can’t change what a SYSTEMTIME is or what the fields in </a:t>
            </a:r>
            <a:r>
              <a:rPr lang="en-US" baseline="0" dirty="0" err="1"/>
              <a:t>inputTime</a:t>
            </a:r>
            <a:r>
              <a:rPr lang="en-US" baseline="0" dirty="0"/>
              <a:t> are. But you know that “number of seconds” will fit in a WORD, which is an unsigned short, even though </a:t>
            </a:r>
            <a:r>
              <a:rPr lang="en-US" baseline="0" dirty="0" err="1"/>
              <a:t>inputTime</a:t>
            </a:r>
            <a:r>
              <a:rPr lang="en-US" baseline="0" dirty="0"/>
              <a:t> keeps them in a signed int. They are always positive.  </a:t>
            </a:r>
          </a:p>
          <a:p>
            <a:endParaRPr lang="en-US" baseline="0" dirty="0"/>
          </a:p>
          <a:p>
            <a:r>
              <a:rPr lang="en-US" baseline="0" dirty="0"/>
              <a:t>Here’s the deal – compilers don’t read comments</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58</a:t>
            </a:fld>
            <a:endParaRPr lang="en-CA"/>
          </a:p>
        </p:txBody>
      </p:sp>
    </p:spTree>
    <p:extLst>
      <p:ext uri="{BB962C8B-B14F-4D97-AF65-F5344CB8AC3E}">
        <p14:creationId xmlns:p14="http://schemas.microsoft.com/office/powerpoint/2010/main" val="7828672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59</a:t>
            </a:fld>
            <a:endParaRPr lang="en-CA"/>
          </a:p>
        </p:txBody>
      </p:sp>
    </p:spTree>
    <p:extLst>
      <p:ext uri="{BB962C8B-B14F-4D97-AF65-F5344CB8AC3E}">
        <p14:creationId xmlns:p14="http://schemas.microsoft.com/office/powerpoint/2010/main" val="943599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These were added in C++ 11 and if you’ve programmed in some other languages (especially C#) you have probably tried to use them in C++ without even thinking twice. See how more readable</a:t>
            </a:r>
            <a:r>
              <a:rPr lang="en-CA" sz="1200" kern="1200" baseline="0" dirty="0">
                <a:solidFill>
                  <a:schemeClr val="tx1"/>
                </a:solidFill>
                <a:effectLst/>
                <a:latin typeface="+mn-lt"/>
                <a:ea typeface="+mn-ea"/>
                <a:cs typeface="+mn-cs"/>
              </a:rPr>
              <a:t> it is?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Go one better (build)</a:t>
            </a:r>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8</a:t>
            </a:fld>
            <a:endParaRPr lang="en-CA"/>
          </a:p>
        </p:txBody>
      </p:sp>
    </p:spTree>
    <p:extLst>
      <p:ext uri="{BB962C8B-B14F-4D97-AF65-F5344CB8AC3E}">
        <p14:creationId xmlns:p14="http://schemas.microsoft.com/office/powerpoint/2010/main" val="16419526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9F026-3302-4CC9-A5B8-828D74682A5A}" type="slidenum">
              <a:rPr lang="en-CA" smtClean="0"/>
              <a:t>60</a:t>
            </a:fld>
            <a:endParaRPr lang="en-CA"/>
          </a:p>
        </p:txBody>
      </p:sp>
    </p:spTree>
    <p:extLst>
      <p:ext uri="{BB962C8B-B14F-4D97-AF65-F5344CB8AC3E}">
        <p14:creationId xmlns:p14="http://schemas.microsoft.com/office/powerpoint/2010/main" val="2026911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p>
          <a:p>
            <a:r>
              <a:rPr lang="en-CA" sz="1200" kern="1200" dirty="0">
                <a:solidFill>
                  <a:schemeClr val="tx1"/>
                </a:solidFill>
                <a:effectLst/>
                <a:latin typeface="+mn-lt"/>
                <a:ea typeface="+mn-ea"/>
                <a:cs typeface="+mn-cs"/>
              </a:rPr>
              <a:t>This makes it clear to anyone reading the code that you are not doing anything in this constructor. </a:t>
            </a:r>
          </a:p>
          <a:p>
            <a:endParaRPr lang="en-CA" sz="1200" kern="1200" dirty="0">
              <a:solidFill>
                <a:schemeClr val="tx1"/>
              </a:solidFill>
              <a:effectLst/>
              <a:latin typeface="+mn-lt"/>
              <a:ea typeface="+mn-ea"/>
              <a:cs typeface="+mn-cs"/>
            </a:endParaRPr>
          </a:p>
          <a:p>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And it also means that the first constructor no longer counts as a “user-provided” constructor, though for this class it doesn’t matter since there are two other user-provided constructors. The =default notation is very useful for copy and move constructors and assignment operators, since the compiler will generate useful code for you, but it’s a good habit to use whenever you would have used empty braces, since it stands out well and tells other people what you’re doing.</a:t>
            </a:r>
          </a:p>
        </p:txBody>
      </p:sp>
      <p:sp>
        <p:nvSpPr>
          <p:cNvPr id="4" name="Slide Number Placeholder 3"/>
          <p:cNvSpPr>
            <a:spLocks noGrp="1"/>
          </p:cNvSpPr>
          <p:nvPr>
            <p:ph type="sldNum" sz="quarter" idx="10"/>
          </p:nvPr>
        </p:nvSpPr>
        <p:spPr/>
        <p:txBody>
          <a:bodyPr/>
          <a:lstStyle/>
          <a:p>
            <a:fld id="{7959F026-3302-4CC9-A5B8-828D74682A5A}" type="slidenum">
              <a:rPr lang="en-CA" smtClean="0"/>
              <a:t>9</a:t>
            </a:fld>
            <a:endParaRPr lang="en-CA"/>
          </a:p>
        </p:txBody>
      </p:sp>
    </p:spTree>
    <p:extLst>
      <p:ext uri="{BB962C8B-B14F-4D97-AF65-F5344CB8AC3E}">
        <p14:creationId xmlns:p14="http://schemas.microsoft.com/office/powerpoint/2010/main" val="155978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10</a:t>
            </a:fld>
            <a:endParaRPr lang="en-CA"/>
          </a:p>
        </p:txBody>
      </p:sp>
    </p:spTree>
    <p:extLst>
      <p:ext uri="{BB962C8B-B14F-4D97-AF65-F5344CB8AC3E}">
        <p14:creationId xmlns:p14="http://schemas.microsoft.com/office/powerpoint/2010/main" val="182091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Imagine you have a function that performs some sort of calculation with an optional “fudge factor”. One way to design the class would be with two functions, like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This will compile happily enough and you might implement it like this: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Anyone reading this code can see that the two-argument version of Offset is using 1.0 for the “fudge factor” and has the same logic as the three-argument version– since all it does is call that three-argument version. Of course, there’s no requirement that one call the other – many developers might copy-and-paste between the two versions of the functions, and “simplify” by omitting things like “multiply by 1” or “add zero” completely, making it hard to see the difference between the two functions. </a:t>
            </a:r>
          </a:p>
          <a:p>
            <a:endParaRPr lang="en-CA" dirty="0"/>
          </a:p>
        </p:txBody>
      </p:sp>
      <p:sp>
        <p:nvSpPr>
          <p:cNvPr id="4" name="Slide Number Placeholder 3"/>
          <p:cNvSpPr>
            <a:spLocks noGrp="1"/>
          </p:cNvSpPr>
          <p:nvPr>
            <p:ph type="sldNum" sz="quarter" idx="10"/>
          </p:nvPr>
        </p:nvSpPr>
        <p:spPr/>
        <p:txBody>
          <a:bodyPr/>
          <a:lstStyle/>
          <a:p>
            <a:fld id="{7959F026-3302-4CC9-A5B8-828D74682A5A}" type="slidenum">
              <a:rPr lang="en-CA" smtClean="0"/>
              <a:t>12</a:t>
            </a:fld>
            <a:endParaRPr lang="en-CA"/>
          </a:p>
        </p:txBody>
      </p:sp>
    </p:spTree>
    <p:extLst>
      <p:ext uri="{BB962C8B-B14F-4D97-AF65-F5344CB8AC3E}">
        <p14:creationId xmlns:p14="http://schemas.microsoft.com/office/powerpoint/2010/main" val="1653169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MOVE QUICKLY </a:t>
            </a:r>
          </a:p>
          <a:p>
            <a:r>
              <a:rPr lang="en-CA" sz="1200" kern="1200" dirty="0">
                <a:solidFill>
                  <a:schemeClr val="tx1"/>
                </a:solidFill>
                <a:effectLst/>
                <a:latin typeface="+mn-lt"/>
                <a:ea typeface="+mn-ea"/>
                <a:cs typeface="+mn-cs"/>
              </a:rPr>
              <a:t>To make it clear what you are doing, and to prevent developers of the future messing up your clear, </a:t>
            </a:r>
            <a:r>
              <a:rPr lang="en-CA" sz="1200" kern="1200" dirty="0" err="1">
                <a:solidFill>
                  <a:schemeClr val="tx1"/>
                </a:solidFill>
                <a:effectLst/>
                <a:latin typeface="+mn-lt"/>
                <a:ea typeface="+mn-ea"/>
                <a:cs typeface="+mn-cs"/>
              </a:rPr>
              <a:t>intentful</a:t>
            </a:r>
            <a:r>
              <a:rPr lang="en-CA" sz="1200" kern="1200" dirty="0">
                <a:solidFill>
                  <a:schemeClr val="tx1"/>
                </a:solidFill>
                <a:effectLst/>
                <a:latin typeface="+mn-lt"/>
                <a:ea typeface="+mn-ea"/>
                <a:cs typeface="+mn-cs"/>
              </a:rPr>
              <a:t> code by adding lines to one version of Offset but not the other, you could instead use default arguments. You only declare one function:</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In the implementation, you cannot repeat the default value of the argument. I like to leave it there as a comment though, like this:</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(This is one of my number-one uses of comments that start /* and end */, by the way.)</a:t>
            </a: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959F026-3302-4CC9-A5B8-828D74682A5A}" type="slidenum">
              <a:rPr lang="en-CA" smtClean="0"/>
              <a:t>13</a:t>
            </a:fld>
            <a:endParaRPr lang="en-CA"/>
          </a:p>
        </p:txBody>
      </p:sp>
    </p:spTree>
    <p:extLst>
      <p:ext uri="{BB962C8B-B14F-4D97-AF65-F5344CB8AC3E}">
        <p14:creationId xmlns:p14="http://schemas.microsoft.com/office/powerpoint/2010/main" val="3070441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62977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2688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31584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1630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28" name="Shape 28"/>
          <p:cNvSpPr>
            <a:spLocks noGrp="1"/>
          </p:cNvSpPr>
          <p:nvPr>
            <p:ph type="title"/>
          </p:nvPr>
        </p:nvSpPr>
        <p:spPr>
          <a:prstGeom prst="rect">
            <a:avLst/>
          </a:prstGeom>
        </p:spPr>
        <p:txBody>
          <a:bodyPr/>
          <a:lstStyle>
            <a:lvl1pPr>
              <a:defRPr cap="none" baseline="0"/>
            </a:lvl1pPr>
          </a:lstStyle>
          <a:p>
            <a:pPr lvl="0">
              <a:defRPr sz="1800"/>
            </a:pPr>
            <a:r>
              <a:rPr lang="en-US" sz="4200" dirty="0"/>
              <a:t>Click to edit Master title style</a:t>
            </a:r>
            <a:endParaRPr sz="4200" dirty="0"/>
          </a:p>
        </p:txBody>
      </p:sp>
      <p:sp>
        <p:nvSpPr>
          <p:cNvPr id="29" name="Shape 29"/>
          <p:cNvSpPr>
            <a:spLocks noGrp="1"/>
          </p:cNvSpPr>
          <p:nvPr>
            <p:ph type="body" idx="1"/>
          </p:nvPr>
        </p:nvSpPr>
        <p:spPr>
          <a:prstGeom prst="rect">
            <a:avLst/>
          </a:prstGeom>
        </p:spPr>
        <p:txBody>
          <a:bodyPr/>
          <a:lstStyle>
            <a:lvl1pPr>
              <a:defRPr cap="none" baseline="0"/>
            </a:lvl1pPr>
            <a:lvl2pPr>
              <a:defRPr cap="none" baseline="0"/>
            </a:lvl2pPr>
            <a:lvl3pPr>
              <a:defRPr cap="none" baseline="0"/>
            </a:lvl3pPr>
            <a:lvl4pPr>
              <a:defRPr cap="none" baseline="0"/>
            </a:lvl4pPr>
            <a:lvl5pPr>
              <a:defRPr cap="none" baseline="0"/>
            </a:lvl5pPr>
          </a:lstStyle>
          <a:p>
            <a:pPr lvl="0">
              <a:defRPr sz="1800"/>
            </a:pPr>
            <a:r>
              <a:rPr lang="en-US" sz="1950" dirty="0"/>
              <a:t>Click to edit Master text styles</a:t>
            </a:r>
          </a:p>
          <a:p>
            <a:pPr lvl="1">
              <a:defRPr sz="1800"/>
            </a:pPr>
            <a:r>
              <a:rPr lang="en-US" sz="1950" dirty="0"/>
              <a:t>Second level</a:t>
            </a:r>
          </a:p>
          <a:p>
            <a:pPr lvl="2">
              <a:defRPr sz="1800"/>
            </a:pPr>
            <a:r>
              <a:rPr lang="en-US" sz="1950" dirty="0"/>
              <a:t>Third level</a:t>
            </a:r>
          </a:p>
          <a:p>
            <a:pPr lvl="3">
              <a:defRPr sz="1800"/>
            </a:pPr>
            <a:r>
              <a:rPr lang="en-US" sz="1950" dirty="0"/>
              <a:t>Fourth level</a:t>
            </a:r>
          </a:p>
          <a:p>
            <a:pPr lvl="4">
              <a:defRPr sz="1800"/>
            </a:pPr>
            <a:r>
              <a:rPr lang="en-US" sz="1950" dirty="0"/>
              <a:t>Fifth level</a:t>
            </a:r>
            <a:endParaRPr sz="1950" dirty="0"/>
          </a:p>
        </p:txBody>
      </p:sp>
      <p:sp>
        <p:nvSpPr>
          <p:cNvPr id="4" name="Rectangle 3"/>
          <p:cNvSpPr/>
          <p:nvPr userDrawn="1"/>
        </p:nvSpPr>
        <p:spPr>
          <a:xfrm>
            <a:off x="3177" y="6400800"/>
            <a:ext cx="12188825" cy="457200"/>
          </a:xfrm>
          <a:prstGeom prst="rect">
            <a:avLst/>
          </a:prstGeom>
          <a:solidFill>
            <a:schemeClr val="accent6">
              <a:lumMod val="20000"/>
              <a:lumOff val="80000"/>
            </a:schemeClr>
          </a:solidFill>
          <a:ln w="15875" cap="flat" cmpd="sng" algn="ctr">
            <a:noFill/>
            <a:prstDash val="solid"/>
          </a:ln>
          <a:effectLst/>
        </p:spPr>
      </p:sp>
      <p:sp>
        <p:nvSpPr>
          <p:cNvPr id="5" name="Rectangle 4"/>
          <p:cNvSpPr/>
          <p:nvPr userDrawn="1"/>
        </p:nvSpPr>
        <p:spPr>
          <a:xfrm>
            <a:off x="17" y="6334316"/>
            <a:ext cx="12188825" cy="64008"/>
          </a:xfrm>
          <a:prstGeom prst="rect">
            <a:avLst/>
          </a:prstGeom>
          <a:solidFill>
            <a:schemeClr val="accent6"/>
          </a:solidFill>
          <a:ln w="15875" cap="flat" cmpd="sng" algn="ctr">
            <a:noFill/>
            <a:prstDash val="solid"/>
          </a:ln>
          <a:effectLst/>
        </p:spPr>
      </p:sp>
      <p:sp>
        <p:nvSpPr>
          <p:cNvPr id="7" name="Date Placeholder 3"/>
          <p:cNvSpPr txBox="1">
            <a:spLocks/>
          </p:cNvSpPr>
          <p:nvPr userDrawn="1"/>
        </p:nvSpPr>
        <p:spPr>
          <a:xfrm>
            <a:off x="1097282" y="6459787"/>
            <a:ext cx="2472271" cy="365125"/>
          </a:xfrm>
          <a:prstGeom prst="rect">
            <a:avLst/>
          </a:prstGeom>
        </p:spPr>
        <p:txBody>
          <a:bodyPr vert="horz" lIns="68580" tIns="34290" rIns="68580" bIns="3429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solidFill>
                  <a:schemeClr val="tx1"/>
                </a:solidFill>
                <a:latin typeface="Calibri" panose="020F0502020204030204"/>
              </a:rPr>
              <a:t>2017 Kate Gregory</a:t>
            </a:r>
            <a:endParaRPr lang="en-CA" sz="1350" dirty="0">
              <a:solidFill>
                <a:schemeClr val="tx1"/>
              </a:solidFill>
              <a:latin typeface="Calibri" panose="020F0502020204030204"/>
            </a:endParaRPr>
          </a:p>
        </p:txBody>
      </p:sp>
      <p:sp>
        <p:nvSpPr>
          <p:cNvPr id="8" name="Slide Number Placeholder 5"/>
          <p:cNvSpPr txBox="1">
            <a:spLocks/>
          </p:cNvSpPr>
          <p:nvPr userDrawn="1"/>
        </p:nvSpPr>
        <p:spPr>
          <a:xfrm>
            <a:off x="9900460" y="6459787"/>
            <a:ext cx="1312025" cy="365125"/>
          </a:xfrm>
          <a:prstGeom prst="rect">
            <a:avLst/>
          </a:prstGeom>
        </p:spPr>
        <p:txBody>
          <a:bodyPr vert="horz" lIns="68580" tIns="34290" rIns="68580" bIns="3429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F921BD-4F78-4387-ACBF-F4A0A1250481}" type="slidenum">
              <a:rPr lang="en-CA" sz="788" smtClean="0">
                <a:solidFill>
                  <a:schemeClr val="tx1"/>
                </a:solidFill>
                <a:latin typeface="Calibri" panose="020F0502020204030204"/>
              </a:rPr>
              <a:pPr/>
              <a:t>‹#›</a:t>
            </a:fld>
            <a:endParaRPr lang="en-CA" sz="788" dirty="0">
              <a:solidFill>
                <a:schemeClr val="tx1"/>
              </a:solidFill>
              <a:latin typeface="Calibri" panose="020F0502020204030204"/>
            </a:endParaRPr>
          </a:p>
        </p:txBody>
      </p:sp>
    </p:spTree>
    <p:extLst>
      <p:ext uri="{BB962C8B-B14F-4D97-AF65-F5344CB8AC3E}">
        <p14:creationId xmlns:p14="http://schemas.microsoft.com/office/powerpoint/2010/main" val="272905071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Graphic">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918307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889000" y="2266950"/>
            <a:ext cx="10414000" cy="2324100"/>
          </a:xfrm>
          <a:prstGeom prst="rect">
            <a:avLst/>
          </a:prstGeom>
        </p:spPr>
        <p:txBody>
          <a:bodyPr/>
          <a:lstStyle/>
          <a:p>
            <a:pPr lvl="0">
              <a:defRPr sz="1800"/>
            </a:pPr>
            <a:r>
              <a:rPr lang="en-US" sz="4200"/>
              <a:t>Click to edit Master title style</a:t>
            </a:r>
            <a:endParaRPr sz="4200"/>
          </a:p>
        </p:txBody>
      </p:sp>
      <p:sp>
        <p:nvSpPr>
          <p:cNvPr id="3" name="Rectangle 2"/>
          <p:cNvSpPr/>
          <p:nvPr userDrawn="1"/>
        </p:nvSpPr>
        <p:spPr>
          <a:xfrm>
            <a:off x="3177" y="6400800"/>
            <a:ext cx="12188825" cy="457200"/>
          </a:xfrm>
          <a:prstGeom prst="rect">
            <a:avLst/>
          </a:prstGeom>
          <a:solidFill>
            <a:schemeClr val="accent6">
              <a:lumMod val="20000"/>
              <a:lumOff val="80000"/>
            </a:schemeClr>
          </a:solidFill>
          <a:ln w="15875" cap="flat" cmpd="sng" algn="ctr">
            <a:noFill/>
            <a:prstDash val="solid"/>
          </a:ln>
          <a:effectLst/>
        </p:spPr>
      </p:sp>
      <p:sp>
        <p:nvSpPr>
          <p:cNvPr id="4" name="Rectangle 3"/>
          <p:cNvSpPr/>
          <p:nvPr userDrawn="1"/>
        </p:nvSpPr>
        <p:spPr>
          <a:xfrm>
            <a:off x="17" y="6334316"/>
            <a:ext cx="12188825" cy="64008"/>
          </a:xfrm>
          <a:prstGeom prst="rect">
            <a:avLst/>
          </a:prstGeom>
          <a:solidFill>
            <a:schemeClr val="accent6">
              <a:lumMod val="40000"/>
              <a:lumOff val="60000"/>
            </a:schemeClr>
          </a:solidFill>
          <a:ln w="15875" cap="flat" cmpd="sng" algn="ctr">
            <a:noFill/>
            <a:prstDash val="solid"/>
          </a:ln>
          <a:effectLst/>
        </p:spPr>
      </p:sp>
      <p:sp>
        <p:nvSpPr>
          <p:cNvPr id="6" name="Date Placeholder 3"/>
          <p:cNvSpPr txBox="1">
            <a:spLocks/>
          </p:cNvSpPr>
          <p:nvPr userDrawn="1"/>
        </p:nvSpPr>
        <p:spPr>
          <a:xfrm>
            <a:off x="1097282" y="6459787"/>
            <a:ext cx="2472271" cy="365125"/>
          </a:xfrm>
          <a:prstGeom prst="rect">
            <a:avLst/>
          </a:prstGeom>
        </p:spPr>
        <p:txBody>
          <a:bodyPr vert="horz" lIns="68580" tIns="34290" rIns="68580" bIns="3429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solidFill>
                  <a:schemeClr val="tx1"/>
                </a:solidFill>
                <a:latin typeface="Calibri" panose="020F0502020204030204"/>
              </a:rPr>
              <a:t>2017 Kate Gregory</a:t>
            </a:r>
            <a:endParaRPr lang="en-CA" sz="1350" dirty="0">
              <a:solidFill>
                <a:schemeClr val="tx1"/>
              </a:solidFill>
              <a:latin typeface="Calibri" panose="020F0502020204030204"/>
            </a:endParaRPr>
          </a:p>
        </p:txBody>
      </p:sp>
      <p:sp>
        <p:nvSpPr>
          <p:cNvPr id="7" name="Slide Number Placeholder 5"/>
          <p:cNvSpPr txBox="1">
            <a:spLocks/>
          </p:cNvSpPr>
          <p:nvPr userDrawn="1"/>
        </p:nvSpPr>
        <p:spPr>
          <a:xfrm>
            <a:off x="9900460" y="6459787"/>
            <a:ext cx="1312025" cy="365125"/>
          </a:xfrm>
          <a:prstGeom prst="rect">
            <a:avLst/>
          </a:prstGeom>
        </p:spPr>
        <p:txBody>
          <a:bodyPr vert="horz" lIns="68580" tIns="34290" rIns="68580" bIns="3429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F921BD-4F78-4387-ACBF-F4A0A1250481}" type="slidenum">
              <a:rPr lang="en-CA" sz="788" smtClean="0">
                <a:solidFill>
                  <a:schemeClr val="tx1"/>
                </a:solidFill>
                <a:latin typeface="Calibri" panose="020F0502020204030204"/>
              </a:rPr>
              <a:pPr/>
              <a:t>‹#›</a:t>
            </a:fld>
            <a:endParaRPr lang="en-CA" sz="788" dirty="0">
              <a:solidFill>
                <a:schemeClr val="tx1"/>
              </a:solidFill>
              <a:latin typeface="Calibri" panose="020F0502020204030204"/>
            </a:endParaRPr>
          </a:p>
        </p:txBody>
      </p:sp>
    </p:spTree>
    <p:extLst>
      <p:ext uri="{BB962C8B-B14F-4D97-AF65-F5344CB8AC3E}">
        <p14:creationId xmlns:p14="http://schemas.microsoft.com/office/powerpoint/2010/main" val="394336036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de">
    <p:spTree>
      <p:nvGrpSpPr>
        <p:cNvPr id="1" name=""/>
        <p:cNvGrpSpPr/>
        <p:nvPr/>
      </p:nvGrpSpPr>
      <p:grpSpPr>
        <a:xfrm>
          <a:off x="0" y="0"/>
          <a:ext cx="0" cy="0"/>
          <a:chOff x="0" y="0"/>
          <a:chExt cx="0" cy="0"/>
        </a:xfrm>
      </p:grpSpPr>
      <p:sp>
        <p:nvSpPr>
          <p:cNvPr id="39" name="Shape 39"/>
          <p:cNvSpPr>
            <a:spLocks noGrp="1"/>
          </p:cNvSpPr>
          <p:nvPr>
            <p:ph type="body" idx="1"/>
          </p:nvPr>
        </p:nvSpPr>
        <p:spPr>
          <a:xfrm>
            <a:off x="844551" y="889000"/>
            <a:ext cx="10502900" cy="5073650"/>
          </a:xfrm>
          <a:prstGeom prst="rect">
            <a:avLst/>
          </a:prstGeom>
        </p:spPr>
        <p:txBody>
          <a:bodyPr/>
          <a:lstStyle>
            <a:lvl1pPr marL="0" indent="0">
              <a:spcBef>
                <a:spcPts val="0"/>
              </a:spcBef>
              <a:buSzTx/>
              <a:buNone/>
              <a:defRPr sz="825">
                <a:latin typeface="Lucida Console"/>
                <a:ea typeface="Lucida Console"/>
                <a:cs typeface="Lucida Console"/>
                <a:sym typeface="Lucida Console"/>
              </a:defRPr>
            </a:lvl1pPr>
            <a:lvl2pPr marL="0" indent="133350">
              <a:spcBef>
                <a:spcPts val="0"/>
              </a:spcBef>
              <a:buSzTx/>
              <a:buNone/>
              <a:defRPr sz="825">
                <a:latin typeface="Lucida Console"/>
                <a:ea typeface="Lucida Console"/>
                <a:cs typeface="Lucida Console"/>
                <a:sym typeface="Lucida Console"/>
              </a:defRPr>
            </a:lvl2pPr>
            <a:lvl3pPr marL="0" indent="266700">
              <a:spcBef>
                <a:spcPts val="0"/>
              </a:spcBef>
              <a:buSzTx/>
              <a:buNone/>
              <a:defRPr sz="825">
                <a:latin typeface="Lucida Console"/>
                <a:ea typeface="Lucida Console"/>
                <a:cs typeface="Lucida Console"/>
                <a:sym typeface="Lucida Console"/>
              </a:defRPr>
            </a:lvl3pPr>
            <a:lvl4pPr marL="0" indent="400050">
              <a:spcBef>
                <a:spcPts val="0"/>
              </a:spcBef>
              <a:buSzTx/>
              <a:buNone/>
              <a:defRPr sz="825">
                <a:latin typeface="Lucida Console"/>
                <a:ea typeface="Lucida Console"/>
                <a:cs typeface="Lucida Console"/>
                <a:sym typeface="Lucida Console"/>
              </a:defRPr>
            </a:lvl4pPr>
            <a:lvl5pPr marL="0" indent="514350">
              <a:spcBef>
                <a:spcPts val="0"/>
              </a:spcBef>
              <a:buSzTx/>
              <a:buNone/>
              <a:defRPr sz="825">
                <a:latin typeface="Lucida Console"/>
                <a:ea typeface="Lucida Console"/>
                <a:cs typeface="Lucida Console"/>
                <a:sym typeface="Lucida Console"/>
              </a:defRPr>
            </a:lvl5pPr>
          </a:lstStyle>
          <a:p>
            <a:pPr lvl="0">
              <a:defRPr sz="1800"/>
            </a:pPr>
            <a:r>
              <a:rPr lang="en-US" sz="825"/>
              <a:t>Click to edit Master text styles</a:t>
            </a:r>
          </a:p>
          <a:p>
            <a:pPr lvl="1">
              <a:defRPr sz="1800"/>
            </a:pPr>
            <a:r>
              <a:rPr lang="en-US" sz="825"/>
              <a:t>Second level</a:t>
            </a:r>
          </a:p>
          <a:p>
            <a:pPr lvl="2">
              <a:defRPr sz="1800"/>
            </a:pPr>
            <a:r>
              <a:rPr lang="en-US" sz="825"/>
              <a:t>Third level</a:t>
            </a:r>
          </a:p>
          <a:p>
            <a:pPr lvl="3">
              <a:defRPr sz="1800"/>
            </a:pPr>
            <a:r>
              <a:rPr lang="en-US" sz="825"/>
              <a:t>Fourth level</a:t>
            </a:r>
          </a:p>
          <a:p>
            <a:pPr lvl="4">
              <a:defRPr sz="1800"/>
            </a:pPr>
            <a:r>
              <a:rPr lang="en-US" sz="825"/>
              <a:t>Fifth level</a:t>
            </a:r>
            <a:endParaRPr sz="825"/>
          </a:p>
        </p:txBody>
      </p:sp>
    </p:spTree>
    <p:extLst>
      <p:ext uri="{BB962C8B-B14F-4D97-AF65-F5344CB8AC3E}">
        <p14:creationId xmlns:p14="http://schemas.microsoft.com/office/powerpoint/2010/main" val="1391248781"/>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4" name="Rectangle 23"/>
          <p:cNvSpPr/>
          <p:nvPr userDrawn="1"/>
        </p:nvSpPr>
        <p:spPr>
          <a:xfrm>
            <a:off x="3177" y="6400800"/>
            <a:ext cx="12188825" cy="457200"/>
          </a:xfrm>
          <a:prstGeom prst="rect">
            <a:avLst/>
          </a:prstGeom>
          <a:solidFill>
            <a:schemeClr val="accent6">
              <a:lumMod val="20000"/>
              <a:lumOff val="80000"/>
            </a:schemeClr>
          </a:solidFill>
          <a:ln w="15875" cap="flat" cmpd="sng" algn="ctr">
            <a:noFill/>
            <a:prstDash val="solid"/>
          </a:ln>
          <a:effectLst/>
        </p:spPr>
      </p:sp>
      <p:sp>
        <p:nvSpPr>
          <p:cNvPr id="25" name="Rectangle 24"/>
          <p:cNvSpPr/>
          <p:nvPr userDrawn="1"/>
        </p:nvSpPr>
        <p:spPr>
          <a:xfrm>
            <a:off x="17" y="6334316"/>
            <a:ext cx="12188825" cy="64008"/>
          </a:xfrm>
          <a:prstGeom prst="rect">
            <a:avLst/>
          </a:prstGeom>
          <a:solidFill>
            <a:schemeClr val="accent6">
              <a:lumMod val="60000"/>
              <a:lumOff val="40000"/>
            </a:schemeClr>
          </a:solidFill>
          <a:ln w="15875" cap="flat" cmpd="sng" algn="ctr">
            <a:noFill/>
            <a:prstDash val="solid"/>
          </a:ln>
          <a:effectLst/>
        </p:spPr>
      </p:sp>
      <p:sp>
        <p:nvSpPr>
          <p:cNvPr id="26" name="Title 1"/>
          <p:cNvSpPr txBox="1">
            <a:spLocks/>
          </p:cNvSpPr>
          <p:nvPr userDrawn="1"/>
        </p:nvSpPr>
        <p:spPr>
          <a:xfrm>
            <a:off x="1097280" y="758952"/>
            <a:ext cx="10058400" cy="3566160"/>
          </a:xfrm>
          <a:prstGeom prst="rect">
            <a:avLst/>
          </a:prstGeom>
        </p:spPr>
        <p:txBody>
          <a:bodyPr vert="horz" lIns="68580" tIns="34290" rIns="68580" bIns="3429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marL="0" marR="0" lvl="0" indent="0" algn="l" defTabSz="685800" rtl="0" eaLnBrk="1" fontAlgn="auto" latinLnBrk="0" hangingPunct="1">
              <a:lnSpc>
                <a:spcPct val="85000"/>
              </a:lnSpc>
              <a:spcBef>
                <a:spcPct val="0"/>
              </a:spcBef>
              <a:spcAft>
                <a:spcPts val="0"/>
              </a:spcAft>
              <a:buClrTx/>
              <a:buSzTx/>
              <a:buFontTx/>
              <a:buNone/>
              <a:tabLst/>
              <a:defRPr/>
            </a:pPr>
            <a:endParaRPr kumimoji="0" lang="en-US" sz="6000" b="0" i="0" u="none" strike="noStrike" kern="1200" cap="none" spc="-38" normalizeH="0" baseline="0" noProof="0" dirty="0">
              <a:ln>
                <a:noFill/>
              </a:ln>
              <a:solidFill>
                <a:sysClr val="windowText" lastClr="000000">
                  <a:lumMod val="85000"/>
                  <a:lumOff val="15000"/>
                </a:sysClr>
              </a:solidFill>
              <a:effectLst/>
              <a:uLnTx/>
              <a:uFillTx/>
              <a:latin typeface="Calibri Light" panose="020F0302020204030204"/>
              <a:ea typeface="+mj-ea"/>
              <a:cs typeface="+mj-cs"/>
            </a:endParaRPr>
          </a:p>
        </p:txBody>
      </p:sp>
      <p:sp>
        <p:nvSpPr>
          <p:cNvPr id="27" name="Subtitle 2"/>
          <p:cNvSpPr txBox="1">
            <a:spLocks/>
          </p:cNvSpPr>
          <p:nvPr userDrawn="1"/>
        </p:nvSpPr>
        <p:spPr>
          <a:xfrm>
            <a:off x="1100051" y="4455620"/>
            <a:ext cx="10058400" cy="1143000"/>
          </a:xfrm>
          <a:prstGeom prst="rect">
            <a:avLst/>
          </a:prstGeom>
        </p:spPr>
        <p:txBody>
          <a:bodyPr vert="horz" lIns="68580" tIns="34290" rIns="68580" bIns="3429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marL="0" marR="0" lvl="0" indent="0" algn="l" defTabSz="685800" rtl="0" eaLnBrk="1" fontAlgn="auto" latinLnBrk="0" hangingPunct="1">
              <a:lnSpc>
                <a:spcPct val="90000"/>
              </a:lnSpc>
              <a:spcBef>
                <a:spcPts val="900"/>
              </a:spcBef>
              <a:spcAft>
                <a:spcPts val="150"/>
              </a:spcAft>
              <a:buClr>
                <a:srgbClr val="FFCA08"/>
              </a:buClr>
              <a:buSzPct val="100000"/>
              <a:buFont typeface="Calibri" panose="020F0502020204030204" pitchFamily="34" charset="0"/>
              <a:buNone/>
              <a:tabLst/>
              <a:defRPr/>
            </a:pPr>
            <a:endParaRPr kumimoji="0" lang="en-US" sz="1800" b="0" i="0" u="none" strike="noStrike" kern="1200" cap="all" spc="150" normalizeH="0" baseline="0" noProof="0" dirty="0">
              <a:ln>
                <a:noFill/>
              </a:ln>
              <a:solidFill>
                <a:srgbClr val="39302A"/>
              </a:solidFill>
              <a:effectLst/>
              <a:uLnTx/>
              <a:uFillTx/>
              <a:latin typeface="Calibri Light" panose="020F0302020204030204"/>
              <a:ea typeface="+mn-ea"/>
              <a:cs typeface="+mn-cs"/>
            </a:endParaRPr>
          </a:p>
        </p:txBody>
      </p:sp>
      <p:sp>
        <p:nvSpPr>
          <p:cNvPr id="28" name="Date Placeholder 3"/>
          <p:cNvSpPr txBox="1">
            <a:spLocks/>
          </p:cNvSpPr>
          <p:nvPr userDrawn="1"/>
        </p:nvSpPr>
        <p:spPr>
          <a:xfrm>
            <a:off x="1097282" y="6459787"/>
            <a:ext cx="2472271" cy="365125"/>
          </a:xfrm>
          <a:prstGeom prst="rect">
            <a:avLst/>
          </a:prstGeom>
        </p:spPr>
        <p:txBody>
          <a:bodyPr vert="horz" lIns="68580" tIns="34290" rIns="68580" bIns="34290" rtlCol="0" anchor="ctr"/>
          <a:lstStyle>
            <a:defPPr>
              <a:defRPr lang="en-US"/>
            </a:defPPr>
            <a:lvl1pPr marL="0" algn="l" defTabSz="914400" rtl="0" eaLnBrk="1" latinLnBrk="0" hangingPunct="1">
              <a:defRPr sz="9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50" dirty="0">
                <a:solidFill>
                  <a:schemeClr val="tx1"/>
                </a:solidFill>
                <a:latin typeface="Calibri" panose="020F0502020204030204"/>
              </a:rPr>
              <a:t>2017 Kate Gregory</a:t>
            </a:r>
            <a:endParaRPr lang="en-CA" sz="1350" dirty="0">
              <a:solidFill>
                <a:schemeClr val="tx1"/>
              </a:solidFill>
              <a:latin typeface="Calibri" panose="020F0502020204030204"/>
            </a:endParaRPr>
          </a:p>
        </p:txBody>
      </p:sp>
      <p:sp>
        <p:nvSpPr>
          <p:cNvPr id="29" name="Footer Placeholder 4"/>
          <p:cNvSpPr txBox="1">
            <a:spLocks/>
          </p:cNvSpPr>
          <p:nvPr userDrawn="1"/>
        </p:nvSpPr>
        <p:spPr>
          <a:xfrm>
            <a:off x="3686186" y="6459787"/>
            <a:ext cx="4822804" cy="365125"/>
          </a:xfrm>
          <a:prstGeom prst="rect">
            <a:avLst/>
          </a:prstGeom>
        </p:spPr>
        <p:txBody>
          <a:bodyPr vert="horz" lIns="68580" tIns="34290" rIns="68580" bIns="34290" rtlCol="0" anchor="ctr"/>
          <a:lstStyle>
            <a:defPPr>
              <a:defRPr lang="en-US"/>
            </a:defPPr>
            <a:lvl1pPr marL="0" algn="ctr" defTabSz="914400" rtl="0" eaLnBrk="1" latinLnBrk="0" hangingPunct="1">
              <a:defRPr sz="900" kern="1200" cap="all" baseline="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sz="675">
              <a:latin typeface="Calibri" panose="020F0502020204030204"/>
            </a:endParaRPr>
          </a:p>
        </p:txBody>
      </p:sp>
      <p:sp>
        <p:nvSpPr>
          <p:cNvPr id="30" name="Slide Number Placeholder 5"/>
          <p:cNvSpPr txBox="1">
            <a:spLocks/>
          </p:cNvSpPr>
          <p:nvPr userDrawn="1"/>
        </p:nvSpPr>
        <p:spPr>
          <a:xfrm>
            <a:off x="9900460" y="6459787"/>
            <a:ext cx="1312025" cy="365125"/>
          </a:xfrm>
          <a:prstGeom prst="rect">
            <a:avLst/>
          </a:prstGeom>
        </p:spPr>
        <p:txBody>
          <a:bodyPr vert="horz" lIns="68580" tIns="34290" rIns="68580" bIns="3429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F921BD-4F78-4387-ACBF-F4A0A1250481}" type="slidenum">
              <a:rPr lang="en-CA" sz="788" smtClean="0">
                <a:latin typeface="Calibri" panose="020F0502020204030204"/>
              </a:rPr>
              <a:pPr/>
              <a:t>‹#›</a:t>
            </a:fld>
            <a:endParaRPr lang="en-CA" sz="788" dirty="0">
              <a:latin typeface="Calibri" panose="020F0502020204030204"/>
            </a:endParaRPr>
          </a:p>
        </p:txBody>
      </p:sp>
      <p:cxnSp>
        <p:nvCxnSpPr>
          <p:cNvPr id="31" name="Straight Connector 30"/>
          <p:cNvCxnSpPr/>
          <p:nvPr userDrawn="1"/>
        </p:nvCxnSpPr>
        <p:spPr>
          <a:xfrm>
            <a:off x="1207659" y="4343400"/>
            <a:ext cx="9875520" cy="0"/>
          </a:xfrm>
          <a:prstGeom prst="line">
            <a:avLst/>
          </a:prstGeom>
          <a:noFill/>
          <a:ln w="6350" cap="flat" cmpd="sng" algn="ctr">
            <a:solidFill>
              <a:sysClr val="windowText" lastClr="000000">
                <a:lumMod val="50000"/>
                <a:lumOff val="50000"/>
              </a:sysClr>
            </a:solidFill>
            <a:prstDash val="solid"/>
          </a:ln>
          <a:effectLst/>
        </p:spPr>
      </p:cxnSp>
    </p:spTree>
    <p:extLst>
      <p:ext uri="{BB962C8B-B14F-4D97-AF65-F5344CB8AC3E}">
        <p14:creationId xmlns:p14="http://schemas.microsoft.com/office/powerpoint/2010/main" val="315481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03764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8062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93765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766686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26640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1775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49290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87DE6118-2437-4B30-8E3C-4D2BE6020583}" type="datetimeFigureOut">
              <a:rPr lang="en-US" smtClean="0"/>
              <a:pPr/>
              <a:t>11/16/2017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842121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E6118-2437-4B30-8E3C-4D2BE6020583}" type="datetimeFigureOut">
              <a:rPr lang="en-US" smtClean="0"/>
              <a:pPr/>
              <a:t>11/16/2017</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22720413"/>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41"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Microsoft/GSL" TargetMode="External"/><Relationship Id="rId2" Type="http://schemas.openxmlformats.org/officeDocument/2006/relationships/hyperlink" Target="https://github.com/isocpp/CppCoreGuidelines"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1F9CB44-0810-419B-AFF6-8C83E30FBD25}"/>
              </a:ext>
            </a:extLst>
          </p:cNvPr>
          <p:cNvPicPr>
            <a:picLocks noChangeAspect="1"/>
          </p:cNvPicPr>
          <p:nvPr/>
        </p:nvPicPr>
        <p:blipFill>
          <a:blip r:embed="rId2"/>
          <a:stretch>
            <a:fillRect/>
          </a:stretch>
        </p:blipFill>
        <p:spPr>
          <a:xfrm>
            <a:off x="0" y="0"/>
            <a:ext cx="12192000" cy="6858000"/>
          </a:xfrm>
          <a:prstGeom prst="rect">
            <a:avLst/>
          </a:prstGeom>
        </p:spPr>
      </p:pic>
      <p:sp>
        <p:nvSpPr>
          <p:cNvPr id="3" name="Subtitle 2"/>
          <p:cNvSpPr>
            <a:spLocks noGrp="1"/>
          </p:cNvSpPr>
          <p:nvPr>
            <p:ph type="subTitle" idx="4294967295"/>
          </p:nvPr>
        </p:nvSpPr>
        <p:spPr>
          <a:xfrm>
            <a:off x="2326158" y="4543654"/>
            <a:ext cx="6254750" cy="790575"/>
          </a:xfrm>
        </p:spPr>
        <p:txBody>
          <a:bodyPr>
            <a:normAutofit lnSpcReduction="10000"/>
          </a:bodyPr>
          <a:lstStyle/>
          <a:p>
            <a:pPr marL="0" indent="0" algn="r">
              <a:buNone/>
            </a:pPr>
            <a:r>
              <a:rPr lang="en-US" dirty="0">
                <a:solidFill>
                  <a:schemeClr val="bg1"/>
                </a:solidFill>
              </a:rPr>
              <a:t>Kate Gregory</a:t>
            </a:r>
            <a:br>
              <a:rPr lang="en-US" dirty="0">
                <a:solidFill>
                  <a:schemeClr val="bg1"/>
                </a:solidFill>
              </a:rPr>
            </a:br>
            <a:r>
              <a:rPr lang="en-US" dirty="0">
                <a:solidFill>
                  <a:schemeClr val="bg1"/>
                </a:solidFill>
              </a:rPr>
              <a:t>@</a:t>
            </a:r>
            <a:r>
              <a:rPr lang="en-US" dirty="0" err="1">
                <a:solidFill>
                  <a:schemeClr val="bg1"/>
                </a:solidFill>
              </a:rPr>
              <a:t>gregcons</a:t>
            </a:r>
            <a:endParaRPr lang="en-CA" dirty="0">
              <a:solidFill>
                <a:schemeClr val="bg1"/>
              </a:solidFill>
            </a:endParaRPr>
          </a:p>
        </p:txBody>
      </p:sp>
      <p:sp>
        <p:nvSpPr>
          <p:cNvPr id="4" name="Rectangle 3"/>
          <p:cNvSpPr/>
          <p:nvPr/>
        </p:nvSpPr>
        <p:spPr>
          <a:xfrm>
            <a:off x="707434" y="1939271"/>
            <a:ext cx="7472150" cy="2169825"/>
          </a:xfrm>
          <a:prstGeom prst="rect">
            <a:avLst/>
          </a:prstGeom>
        </p:spPr>
        <p:txBody>
          <a:bodyPr wrap="square">
            <a:spAutoFit/>
          </a:bodyPr>
          <a:lstStyle/>
          <a:p>
            <a:r>
              <a:rPr lang="en-US" sz="4500" dirty="0">
                <a:solidFill>
                  <a:schemeClr val="bg1"/>
                </a:solidFill>
              </a:rPr>
              <a:t>10 Core Guidelines </a:t>
            </a:r>
            <a:br>
              <a:rPr lang="en-US" sz="4500" dirty="0">
                <a:solidFill>
                  <a:schemeClr val="bg1"/>
                </a:solidFill>
              </a:rPr>
            </a:br>
            <a:r>
              <a:rPr lang="en-US" sz="4500" dirty="0">
                <a:solidFill>
                  <a:schemeClr val="bg1"/>
                </a:solidFill>
              </a:rPr>
              <a:t>You Need to </a:t>
            </a:r>
            <a:br>
              <a:rPr lang="en-US" sz="4500" dirty="0">
                <a:solidFill>
                  <a:schemeClr val="bg1"/>
                </a:solidFill>
              </a:rPr>
            </a:br>
            <a:r>
              <a:rPr lang="en-US" sz="4500" dirty="0">
                <a:solidFill>
                  <a:schemeClr val="bg1"/>
                </a:solidFill>
              </a:rPr>
              <a:t>Start Using Now</a:t>
            </a:r>
            <a:endParaRPr lang="en-CA" sz="4500" dirty="0">
              <a:solidFill>
                <a:schemeClr val="bg1"/>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8093" y="4289679"/>
            <a:ext cx="1376172" cy="1078992"/>
          </a:xfrm>
          <a:prstGeom prst="rect">
            <a:avLst/>
          </a:prstGeom>
        </p:spPr>
      </p:pic>
    </p:spTree>
    <p:extLst>
      <p:ext uri="{BB962C8B-B14F-4D97-AF65-F5344CB8AC3E}">
        <p14:creationId xmlns:p14="http://schemas.microsoft.com/office/powerpoint/2010/main" val="3611995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r>
              <a:rPr lang="en-US" dirty="0"/>
              <a:t>No arguing about “equivalent” ways to do it</a:t>
            </a:r>
          </a:p>
          <a:p>
            <a:r>
              <a:rPr lang="en-US" dirty="0"/>
              <a:t>May prevent some bugs</a:t>
            </a:r>
          </a:p>
          <a:p>
            <a:r>
              <a:rPr lang="en-US" dirty="0"/>
              <a:t>May put you back in “compiler generates constructors” land</a:t>
            </a:r>
          </a:p>
          <a:p>
            <a:r>
              <a:rPr lang="en-US" dirty="0"/>
              <a:t>Potentially marginally faster in some circumstances</a:t>
            </a:r>
            <a:endParaRPr lang="en-CA" dirty="0"/>
          </a:p>
        </p:txBody>
      </p:sp>
    </p:spTree>
    <p:extLst>
      <p:ext uri="{BB962C8B-B14F-4D97-AF65-F5344CB8AC3E}">
        <p14:creationId xmlns:p14="http://schemas.microsoft.com/office/powerpoint/2010/main" val="64835355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4492" y="1470861"/>
            <a:ext cx="5337509" cy="1615827"/>
          </a:xfrm>
          <a:prstGeom prst="rect">
            <a:avLst/>
          </a:prstGeom>
        </p:spPr>
        <p:txBody>
          <a:bodyPr wrap="square">
            <a:spAutoFit/>
          </a:bodyPr>
          <a:lstStyle/>
          <a:p>
            <a:r>
              <a:rPr lang="en-CA" sz="3300" dirty="0"/>
              <a:t>F.51: Where there is a choice, prefer default arguments over overloading.</a:t>
            </a:r>
          </a:p>
        </p:txBody>
      </p:sp>
    </p:spTree>
    <p:extLst>
      <p:ext uri="{BB962C8B-B14F-4D97-AF65-F5344CB8AC3E}">
        <p14:creationId xmlns:p14="http://schemas.microsoft.com/office/powerpoint/2010/main" val="59103935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157414" y="1524001"/>
            <a:ext cx="7877175" cy="1677253"/>
          </a:xfrm>
        </p:spPr>
        <p:txBody>
          <a:bodyPr>
            <a:normAutofit/>
          </a:bodyPr>
          <a:lstStyle/>
          <a:p>
            <a:r>
              <a:rPr lang="en-CA" sz="1350" dirty="0"/>
              <a:t>class Reactor</a:t>
            </a:r>
          </a:p>
          <a:p>
            <a:r>
              <a:rPr lang="en-CA" sz="1350" dirty="0"/>
              <a:t>{</a:t>
            </a:r>
          </a:p>
          <a:p>
            <a:r>
              <a:rPr lang="en-CA" sz="1350" dirty="0"/>
              <a:t>public:</a:t>
            </a:r>
          </a:p>
          <a:p>
            <a:r>
              <a:rPr lang="en-CA" sz="1350" dirty="0"/>
              <a:t>	double Offset(double a, double b, double </a:t>
            </a:r>
            <a:r>
              <a:rPr lang="en-CA" sz="1350" dirty="0" err="1"/>
              <a:t>ff</a:t>
            </a:r>
            <a:r>
              <a:rPr lang="en-CA" sz="1350" dirty="0"/>
              <a:t>);</a:t>
            </a:r>
          </a:p>
          <a:p>
            <a:r>
              <a:rPr lang="en-CA" sz="1350" dirty="0"/>
              <a:t>	double Offset(double a, double b);</a:t>
            </a:r>
          </a:p>
          <a:p>
            <a:r>
              <a:rPr lang="en-US" sz="1350" dirty="0"/>
              <a:t>// .. rest of the class</a:t>
            </a:r>
            <a:endParaRPr lang="en-CA" sz="1350" dirty="0"/>
          </a:p>
          <a:p>
            <a:r>
              <a:rPr lang="en-US" sz="1350" dirty="0"/>
              <a:t>};</a:t>
            </a:r>
            <a:endParaRPr lang="en-CA" sz="1350" dirty="0"/>
          </a:p>
        </p:txBody>
      </p:sp>
      <p:sp>
        <p:nvSpPr>
          <p:cNvPr id="6" name="Text Placeholder 4"/>
          <p:cNvSpPr txBox="1">
            <a:spLocks/>
          </p:cNvSpPr>
          <p:nvPr/>
        </p:nvSpPr>
        <p:spPr>
          <a:xfrm>
            <a:off x="2157414" y="3257551"/>
            <a:ext cx="7877175" cy="2313935"/>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350" kern="0" dirty="0">
                <a:solidFill>
                  <a:sysClr val="windowText" lastClr="000000"/>
                </a:solidFill>
              </a:rPr>
              <a:t>double Reactor::Offset(double a, double b, double </a:t>
            </a:r>
            <a:r>
              <a:rPr lang="en-CA" sz="1350" kern="0" dirty="0" err="1">
                <a:solidFill>
                  <a:sysClr val="windowText" lastClr="000000"/>
                </a:solidFill>
              </a:rPr>
              <a:t>ff</a:t>
            </a:r>
            <a:r>
              <a:rPr lang="en-CA" sz="1350" kern="0" dirty="0">
                <a:solidFill>
                  <a:sysClr val="windowText" lastClr="000000"/>
                </a:solidFill>
              </a:rPr>
              <a:t>)</a:t>
            </a:r>
          </a:p>
          <a:p>
            <a:r>
              <a:rPr lang="en-CA" sz="1350" kern="0" dirty="0">
                <a:solidFill>
                  <a:sysClr val="windowText" lastClr="000000"/>
                </a:solidFill>
              </a:rPr>
              <a:t>{</a:t>
            </a:r>
          </a:p>
          <a:p>
            <a:r>
              <a:rPr lang="en-CA" sz="1350" kern="0" dirty="0">
                <a:solidFill>
                  <a:sysClr val="windowText" lastClr="000000"/>
                </a:solidFill>
              </a:rPr>
              <a:t>	//insanely complicated calculations using member variables, a, b, and </a:t>
            </a:r>
            <a:r>
              <a:rPr lang="en-CA" sz="1350" kern="0" dirty="0" err="1">
                <a:solidFill>
                  <a:sysClr val="windowText" lastClr="000000"/>
                </a:solidFill>
              </a:rPr>
              <a:t>ff</a:t>
            </a:r>
            <a:endParaRPr lang="en-CA" sz="1350" kern="0" dirty="0">
              <a:solidFill>
                <a:sysClr val="windowText" lastClr="000000"/>
              </a:solidFill>
            </a:endParaRPr>
          </a:p>
          <a:p>
            <a:r>
              <a:rPr lang="en-CA" sz="1350" kern="0" dirty="0">
                <a:solidFill>
                  <a:sysClr val="windowText" lastClr="000000"/>
                </a:solidFill>
              </a:rPr>
              <a:t>	return whatever;  </a:t>
            </a:r>
          </a:p>
          <a:p>
            <a:r>
              <a:rPr lang="en-CA" sz="1350" kern="0" dirty="0">
                <a:solidFill>
                  <a:sysClr val="windowText" lastClr="000000"/>
                </a:solidFill>
              </a:rPr>
              <a:t>}</a:t>
            </a:r>
          </a:p>
          <a:p>
            <a:r>
              <a:rPr lang="en-CA" sz="1350" kern="0" dirty="0">
                <a:solidFill>
                  <a:sysClr val="windowText" lastClr="000000"/>
                </a:solidFill>
              </a:rPr>
              <a:t>double Reactor::Offset(double a, double b)</a:t>
            </a:r>
          </a:p>
          <a:p>
            <a:r>
              <a:rPr lang="en-CA" sz="1350" kern="0" dirty="0">
                <a:solidFill>
                  <a:sysClr val="windowText" lastClr="000000"/>
                </a:solidFill>
              </a:rPr>
              <a:t>{</a:t>
            </a:r>
          </a:p>
          <a:p>
            <a:r>
              <a:rPr lang="en-CA" sz="1350" kern="0" dirty="0">
                <a:solidFill>
                  <a:sysClr val="windowText" lastClr="000000"/>
                </a:solidFill>
              </a:rPr>
              <a:t>	return Offset(a,b,</a:t>
            </a:r>
            <a:r>
              <a:rPr lang="en-CA" sz="1350" kern="0" dirty="0">
                <a:solidFill>
                  <a:srgbClr val="FF0000"/>
                </a:solidFill>
              </a:rPr>
              <a:t>1.0</a:t>
            </a:r>
            <a:r>
              <a:rPr lang="en-CA" sz="1350" kern="0" dirty="0">
                <a:solidFill>
                  <a:sysClr val="windowText" lastClr="000000"/>
                </a:solidFill>
              </a:rPr>
              <a:t>);</a:t>
            </a:r>
          </a:p>
          <a:p>
            <a:r>
              <a:rPr lang="en-CA" sz="1350" kern="0" dirty="0">
                <a:solidFill>
                  <a:sysClr val="windowText" lastClr="000000"/>
                </a:solidFill>
              </a:rPr>
              <a:t>}</a:t>
            </a:r>
          </a:p>
          <a:p>
            <a:endParaRPr lang="en-CA" sz="1350" kern="0" dirty="0">
              <a:solidFill>
                <a:sysClr val="windowText" lastClr="000000"/>
              </a:solidFill>
            </a:endParaRPr>
          </a:p>
        </p:txBody>
      </p:sp>
    </p:spTree>
    <p:extLst>
      <p:ext uri="{BB962C8B-B14F-4D97-AF65-F5344CB8AC3E}">
        <p14:creationId xmlns:p14="http://schemas.microsoft.com/office/powerpoint/2010/main" val="32305970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157414" y="1524001"/>
            <a:ext cx="7877175" cy="1677253"/>
          </a:xfrm>
        </p:spPr>
        <p:txBody>
          <a:bodyPr>
            <a:normAutofit/>
          </a:bodyPr>
          <a:lstStyle/>
          <a:p>
            <a:r>
              <a:rPr lang="en-CA" sz="1350" dirty="0"/>
              <a:t>class Reactor</a:t>
            </a:r>
          </a:p>
          <a:p>
            <a:r>
              <a:rPr lang="en-CA" sz="1350" dirty="0"/>
              <a:t>{</a:t>
            </a:r>
          </a:p>
          <a:p>
            <a:r>
              <a:rPr lang="en-CA" sz="1350" dirty="0"/>
              <a:t>public:</a:t>
            </a:r>
          </a:p>
          <a:p>
            <a:r>
              <a:rPr lang="en-CA" sz="1350" dirty="0"/>
              <a:t>	double Offset(double a, double b, double </a:t>
            </a:r>
            <a:r>
              <a:rPr lang="en-CA" sz="1350" dirty="0" err="1"/>
              <a:t>ff</a:t>
            </a:r>
            <a:r>
              <a:rPr lang="en-CA" sz="1350" dirty="0"/>
              <a:t>=1.0);</a:t>
            </a:r>
          </a:p>
          <a:p>
            <a:r>
              <a:rPr lang="en-US" sz="1350" dirty="0"/>
              <a:t>// .. rest of the class</a:t>
            </a:r>
            <a:endParaRPr lang="en-CA" sz="1350" dirty="0"/>
          </a:p>
          <a:p>
            <a:r>
              <a:rPr lang="en-US" sz="1350" dirty="0"/>
              <a:t>};</a:t>
            </a:r>
            <a:endParaRPr lang="en-CA" sz="1350" dirty="0"/>
          </a:p>
        </p:txBody>
      </p:sp>
      <p:sp>
        <p:nvSpPr>
          <p:cNvPr id="6" name="Text Placeholder 4"/>
          <p:cNvSpPr txBox="1">
            <a:spLocks/>
          </p:cNvSpPr>
          <p:nvPr/>
        </p:nvSpPr>
        <p:spPr>
          <a:xfrm>
            <a:off x="2157414" y="3257551"/>
            <a:ext cx="7877175" cy="2313935"/>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350" kern="0" dirty="0">
                <a:solidFill>
                  <a:sysClr val="windowText" lastClr="000000"/>
                </a:solidFill>
              </a:rPr>
              <a:t>double Reactor::Offset(double a, double b, double </a:t>
            </a:r>
            <a:r>
              <a:rPr lang="en-CA" sz="1350" kern="0" dirty="0" err="1">
                <a:solidFill>
                  <a:sysClr val="windowText" lastClr="000000"/>
                </a:solidFill>
              </a:rPr>
              <a:t>ff</a:t>
            </a:r>
            <a:r>
              <a:rPr lang="en-CA" sz="1350" kern="0" dirty="0">
                <a:solidFill>
                  <a:sysClr val="windowText" lastClr="000000"/>
                </a:solidFill>
              </a:rPr>
              <a:t> </a:t>
            </a:r>
            <a:r>
              <a:rPr lang="en-CA" sz="1350" dirty="0"/>
              <a:t>/* = 1.0*/</a:t>
            </a:r>
            <a:r>
              <a:rPr lang="en-CA" sz="1350" kern="0" dirty="0">
                <a:solidFill>
                  <a:sysClr val="windowText" lastClr="000000"/>
                </a:solidFill>
              </a:rPr>
              <a:t>)</a:t>
            </a:r>
          </a:p>
          <a:p>
            <a:r>
              <a:rPr lang="en-CA" sz="1350" kern="0" dirty="0">
                <a:solidFill>
                  <a:sysClr val="windowText" lastClr="000000"/>
                </a:solidFill>
              </a:rPr>
              <a:t>{</a:t>
            </a:r>
          </a:p>
          <a:p>
            <a:r>
              <a:rPr lang="en-CA" sz="1350" kern="0" dirty="0">
                <a:solidFill>
                  <a:sysClr val="windowText" lastClr="000000"/>
                </a:solidFill>
              </a:rPr>
              <a:t>	//insanely complicated calculations using member variables, a, b, and </a:t>
            </a:r>
            <a:r>
              <a:rPr lang="en-CA" sz="1350" kern="0" dirty="0" err="1">
                <a:solidFill>
                  <a:sysClr val="windowText" lastClr="000000"/>
                </a:solidFill>
              </a:rPr>
              <a:t>ff</a:t>
            </a:r>
            <a:endParaRPr lang="en-CA" sz="1350" kern="0" dirty="0">
              <a:solidFill>
                <a:sysClr val="windowText" lastClr="000000"/>
              </a:solidFill>
            </a:endParaRPr>
          </a:p>
          <a:p>
            <a:r>
              <a:rPr lang="en-CA" sz="1350" kern="0" dirty="0">
                <a:solidFill>
                  <a:sysClr val="windowText" lastClr="000000"/>
                </a:solidFill>
              </a:rPr>
              <a:t>	return whatever;  </a:t>
            </a:r>
          </a:p>
          <a:p>
            <a:r>
              <a:rPr lang="en-CA" sz="1350" kern="0" dirty="0">
                <a:solidFill>
                  <a:sysClr val="windowText" lastClr="000000"/>
                </a:solidFill>
              </a:rPr>
              <a:t>}</a:t>
            </a:r>
          </a:p>
          <a:p>
            <a:endParaRPr lang="en-CA" sz="1350" kern="0" dirty="0">
              <a:solidFill>
                <a:sysClr val="windowText" lastClr="000000"/>
              </a:solidFill>
            </a:endParaRPr>
          </a:p>
        </p:txBody>
      </p:sp>
    </p:spTree>
    <p:extLst>
      <p:ext uri="{BB962C8B-B14F-4D97-AF65-F5344CB8AC3E}">
        <p14:creationId xmlns:p14="http://schemas.microsoft.com/office/powerpoint/2010/main" val="40495238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r>
              <a:rPr lang="en-US" dirty="0"/>
              <a:t>No arguing about “equivalent” ways to do it</a:t>
            </a:r>
          </a:p>
          <a:p>
            <a:r>
              <a:rPr lang="en-US" dirty="0"/>
              <a:t>Will not forget to make same change to both copies</a:t>
            </a:r>
          </a:p>
          <a:p>
            <a:r>
              <a:rPr lang="en-US" dirty="0"/>
              <a:t>Difference between the two “versions” is crystal clear</a:t>
            </a:r>
            <a:endParaRPr lang="en-CA" dirty="0"/>
          </a:p>
        </p:txBody>
      </p:sp>
    </p:spTree>
    <p:extLst>
      <p:ext uri="{BB962C8B-B14F-4D97-AF65-F5344CB8AC3E}">
        <p14:creationId xmlns:p14="http://schemas.microsoft.com/office/powerpoint/2010/main" val="122282100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4605098" y="2036830"/>
            <a:ext cx="5859893" cy="3334418"/>
          </a:xfrm>
          <a:prstGeom prst="rect">
            <a:avLst/>
          </a:prstGeom>
          <a:ln>
            <a:noFill/>
          </a:ln>
          <a:effectLst>
            <a:softEdge rad="112500"/>
          </a:effectLst>
        </p:spPr>
      </p:pic>
      <p:sp>
        <p:nvSpPr>
          <p:cNvPr id="4" name="Title 3"/>
          <p:cNvSpPr>
            <a:spLocks noGrp="1"/>
          </p:cNvSpPr>
          <p:nvPr>
            <p:ph type="title"/>
          </p:nvPr>
        </p:nvSpPr>
        <p:spPr>
          <a:xfrm>
            <a:off x="1837614" y="1165293"/>
            <a:ext cx="7810500" cy="1743075"/>
          </a:xfrm>
        </p:spPr>
        <p:txBody>
          <a:bodyPr/>
          <a:lstStyle/>
          <a:p>
            <a:r>
              <a:rPr lang="en-US" dirty="0"/>
              <a:t>Do Not Run </a:t>
            </a:r>
            <a:br>
              <a:rPr lang="en-US" dirty="0"/>
            </a:br>
            <a:r>
              <a:rPr lang="en-US" dirty="0"/>
              <a:t>With Scissors</a:t>
            </a:r>
            <a:endParaRPr lang="en-CA" dirty="0"/>
          </a:p>
        </p:txBody>
      </p:sp>
    </p:spTree>
    <p:extLst>
      <p:ext uri="{BB962C8B-B14F-4D97-AF65-F5344CB8AC3E}">
        <p14:creationId xmlns:p14="http://schemas.microsoft.com/office/powerpoint/2010/main" val="46621468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4492" y="1470862"/>
            <a:ext cx="5337509" cy="1615827"/>
          </a:xfrm>
          <a:prstGeom prst="rect">
            <a:avLst/>
          </a:prstGeom>
        </p:spPr>
        <p:txBody>
          <a:bodyPr wrap="square">
            <a:spAutoFit/>
          </a:bodyPr>
          <a:lstStyle/>
          <a:p>
            <a:r>
              <a:rPr lang="en-CA" sz="3300" dirty="0"/>
              <a:t>C.47: Define and initialize member variables in the order of member declaration. </a:t>
            </a:r>
          </a:p>
        </p:txBody>
      </p:sp>
    </p:spTree>
    <p:extLst>
      <p:ext uri="{BB962C8B-B14F-4D97-AF65-F5344CB8AC3E}">
        <p14:creationId xmlns:p14="http://schemas.microsoft.com/office/powerpoint/2010/main" val="194899956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normAutofit/>
          </a:bodyPr>
          <a:lstStyle/>
          <a:p>
            <a:r>
              <a:rPr lang="en-CA" sz="1500" dirty="0"/>
              <a:t>class Wrinkle</a:t>
            </a:r>
          </a:p>
          <a:p>
            <a:r>
              <a:rPr lang="en-CA" sz="1500" dirty="0"/>
              <a:t>{</a:t>
            </a:r>
          </a:p>
          <a:p>
            <a:r>
              <a:rPr lang="en-CA" sz="1500" dirty="0"/>
              <a:t>public:</a:t>
            </a:r>
          </a:p>
          <a:p>
            <a:r>
              <a:rPr lang="en-CA" sz="1500" dirty="0"/>
              <a:t>    Wrinkle(</a:t>
            </a:r>
            <a:r>
              <a:rPr lang="en-CA" sz="1500" dirty="0" err="1"/>
              <a:t>int</a:t>
            </a:r>
            <a:r>
              <a:rPr lang="en-CA" sz="1500" dirty="0"/>
              <a:t> </a:t>
            </a:r>
            <a:r>
              <a:rPr lang="en-CA" sz="1500" dirty="0" err="1"/>
              <a:t>i</a:t>
            </a:r>
            <a:r>
              <a:rPr lang="en-CA" sz="1500" dirty="0"/>
              <a:t>) : a(++</a:t>
            </a:r>
            <a:r>
              <a:rPr lang="en-CA" sz="1500" dirty="0" err="1"/>
              <a:t>i</a:t>
            </a:r>
            <a:r>
              <a:rPr lang="en-CA" sz="1500" dirty="0"/>
              <a:t>), b(++</a:t>
            </a:r>
            <a:r>
              <a:rPr lang="en-CA" sz="1500" dirty="0" err="1"/>
              <a:t>i</a:t>
            </a:r>
            <a:r>
              <a:rPr lang="en-CA" sz="1500" dirty="0"/>
              <a:t>), x(++</a:t>
            </a:r>
            <a:r>
              <a:rPr lang="en-CA" sz="1500" dirty="0" err="1"/>
              <a:t>i</a:t>
            </a:r>
            <a:r>
              <a:rPr lang="en-CA" sz="1500" dirty="0"/>
              <a:t>) {}</a:t>
            </a:r>
          </a:p>
          <a:p>
            <a:r>
              <a:rPr lang="en-CA" sz="1500" dirty="0"/>
              <a:t>private:</a:t>
            </a:r>
          </a:p>
          <a:p>
            <a:r>
              <a:rPr lang="en-CA" sz="1500" dirty="0"/>
              <a:t>    </a:t>
            </a:r>
            <a:r>
              <a:rPr lang="en-CA" sz="1500" dirty="0" err="1"/>
              <a:t>int</a:t>
            </a:r>
            <a:r>
              <a:rPr lang="en-CA" sz="1500" dirty="0"/>
              <a:t> a;</a:t>
            </a:r>
          </a:p>
          <a:p>
            <a:r>
              <a:rPr lang="en-CA" sz="1500" dirty="0"/>
              <a:t>    </a:t>
            </a:r>
            <a:r>
              <a:rPr lang="en-CA" sz="1500" dirty="0" err="1"/>
              <a:t>int</a:t>
            </a:r>
            <a:r>
              <a:rPr lang="en-CA" sz="1500" dirty="0"/>
              <a:t> x;</a:t>
            </a:r>
          </a:p>
          <a:p>
            <a:r>
              <a:rPr lang="en-CA" sz="1500" dirty="0"/>
              <a:t>    </a:t>
            </a:r>
            <a:r>
              <a:rPr lang="en-CA" sz="1500" dirty="0" err="1"/>
              <a:t>int</a:t>
            </a:r>
            <a:r>
              <a:rPr lang="en-CA" sz="1500" dirty="0"/>
              <a:t> b;</a:t>
            </a:r>
          </a:p>
          <a:p>
            <a:r>
              <a:rPr lang="en-CA" sz="1500" dirty="0"/>
              <a:t>};</a:t>
            </a:r>
          </a:p>
          <a:p>
            <a:r>
              <a:rPr lang="en-CA" sz="1500" dirty="0"/>
              <a:t> </a:t>
            </a:r>
          </a:p>
          <a:p>
            <a:r>
              <a:rPr lang="en-CA" sz="1500" dirty="0" err="1"/>
              <a:t>int</a:t>
            </a:r>
            <a:r>
              <a:rPr lang="en-CA" sz="1500" dirty="0"/>
              <a:t> main()</a:t>
            </a:r>
          </a:p>
          <a:p>
            <a:r>
              <a:rPr lang="en-CA" sz="1500" dirty="0"/>
              <a:t>{</a:t>
            </a:r>
          </a:p>
          <a:p>
            <a:r>
              <a:rPr lang="en-CA" sz="1500" dirty="0"/>
              <a:t>    Wrinkle w(0);</a:t>
            </a:r>
          </a:p>
          <a:p>
            <a:r>
              <a:rPr lang="en-CA" sz="1500" dirty="0"/>
              <a:t>    return 0;</a:t>
            </a:r>
          </a:p>
          <a:p>
            <a:r>
              <a:rPr lang="en-CA" sz="1500" dirty="0"/>
              <a:t>}</a:t>
            </a:r>
          </a:p>
        </p:txBody>
      </p:sp>
    </p:spTree>
    <p:extLst>
      <p:ext uri="{BB962C8B-B14F-4D97-AF65-F5344CB8AC3E}">
        <p14:creationId xmlns:p14="http://schemas.microsoft.com/office/powerpoint/2010/main" val="226778982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Sure, that’s fake, but…</a:t>
            </a:r>
            <a:endParaRPr lang="en-CA" dirty="0"/>
          </a:p>
        </p:txBody>
      </p:sp>
      <p:sp>
        <p:nvSpPr>
          <p:cNvPr id="4" name="Text Placeholder 3"/>
          <p:cNvSpPr>
            <a:spLocks noGrp="1"/>
          </p:cNvSpPr>
          <p:nvPr>
            <p:ph type="body" idx="1"/>
          </p:nvPr>
        </p:nvSpPr>
        <p:spPr/>
        <p:txBody>
          <a:bodyPr>
            <a:normAutofit/>
          </a:bodyPr>
          <a:lstStyle/>
          <a:p>
            <a:r>
              <a:rPr lang="en-CA" dirty="0" err="1">
                <a:latin typeface="Lucida Console" panose="020B0609040504020204" pitchFamily="49" charset="0"/>
              </a:rPr>
              <a:t>FullName</a:t>
            </a:r>
            <a:r>
              <a:rPr lang="en-CA" dirty="0"/>
              <a:t> initialized from </a:t>
            </a:r>
            <a:r>
              <a:rPr lang="en-CA" dirty="0" err="1">
                <a:latin typeface="Lucida Console" panose="020B0609040504020204" pitchFamily="49" charset="0"/>
              </a:rPr>
              <a:t>FirstName</a:t>
            </a:r>
            <a:r>
              <a:rPr lang="en-CA" dirty="0"/>
              <a:t> and </a:t>
            </a:r>
            <a:r>
              <a:rPr lang="en-CA" dirty="0" err="1">
                <a:latin typeface="Lucida Console" panose="020B0609040504020204" pitchFamily="49" charset="0"/>
              </a:rPr>
              <a:t>LastName</a:t>
            </a:r>
            <a:endParaRPr lang="en-CA" dirty="0">
              <a:latin typeface="Lucida Console" panose="020B0609040504020204" pitchFamily="49" charset="0"/>
            </a:endParaRPr>
          </a:p>
          <a:p>
            <a:r>
              <a:rPr lang="en-US" dirty="0"/>
              <a:t>… </a:t>
            </a:r>
            <a:r>
              <a:rPr lang="en-US" dirty="0">
                <a:latin typeface="Lucida Console" panose="020B0609040504020204" pitchFamily="49" charset="0"/>
              </a:rPr>
              <a:t>p(new Foo), x(p-&gt;Something())</a:t>
            </a:r>
            <a:endParaRPr lang="en-CA" dirty="0">
              <a:latin typeface="Lucida Console" panose="020B0609040504020204" pitchFamily="49" charset="0"/>
            </a:endParaRPr>
          </a:p>
        </p:txBody>
      </p:sp>
    </p:spTree>
    <p:extLst>
      <p:ext uri="{BB962C8B-B14F-4D97-AF65-F5344CB8AC3E}">
        <p14:creationId xmlns:p14="http://schemas.microsoft.com/office/powerpoint/2010/main" val="296109182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rearranges declarations?</a:t>
            </a:r>
            <a:endParaRPr lang="en-CA" dirty="0"/>
          </a:p>
        </p:txBody>
      </p:sp>
      <p:sp>
        <p:nvSpPr>
          <p:cNvPr id="3" name="Text Placeholder 2"/>
          <p:cNvSpPr>
            <a:spLocks noGrp="1"/>
          </p:cNvSpPr>
          <p:nvPr>
            <p:ph type="body" idx="1"/>
          </p:nvPr>
        </p:nvSpPr>
        <p:spPr/>
        <p:txBody>
          <a:bodyPr/>
          <a:lstStyle/>
          <a:p>
            <a:r>
              <a:rPr lang="en-CA" dirty="0"/>
              <a:t>Helpful tools</a:t>
            </a:r>
          </a:p>
          <a:p>
            <a:r>
              <a:rPr lang="en-CA" dirty="0"/>
              <a:t>Eager new employees</a:t>
            </a:r>
          </a:p>
          <a:p>
            <a:r>
              <a:rPr lang="en-CA" dirty="0"/>
              <a:t>Putting variables in alphabetical order</a:t>
            </a:r>
          </a:p>
          <a:p>
            <a:r>
              <a:rPr lang="en-CA" dirty="0"/>
              <a:t>Grouping like with like</a:t>
            </a:r>
          </a:p>
        </p:txBody>
      </p:sp>
    </p:spTree>
    <p:extLst>
      <p:ext uri="{BB962C8B-B14F-4D97-AF65-F5344CB8AC3E}">
        <p14:creationId xmlns:p14="http://schemas.microsoft.com/office/powerpoint/2010/main" val="109096591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157413" y="3068188"/>
            <a:ext cx="8243077" cy="2456313"/>
          </a:xfrm>
        </p:spPr>
        <p:txBody>
          <a:bodyPr>
            <a:normAutofit/>
          </a:bodyPr>
          <a:lstStyle/>
          <a:p>
            <a:pPr>
              <a:spcBef>
                <a:spcPts val="450"/>
              </a:spcBef>
            </a:pPr>
            <a:endParaRPr lang="en-US" sz="2400" dirty="0"/>
          </a:p>
          <a:p>
            <a:pPr>
              <a:spcBef>
                <a:spcPts val="450"/>
              </a:spcBef>
            </a:pPr>
            <a:r>
              <a:rPr lang="en-US" sz="2400" dirty="0"/>
              <a:t>Announced two years ago, at CppCon</a:t>
            </a:r>
            <a:endParaRPr lang="en-CA" sz="2400" dirty="0"/>
          </a:p>
          <a:p>
            <a:pPr>
              <a:spcBef>
                <a:spcPts val="450"/>
              </a:spcBef>
            </a:pPr>
            <a:r>
              <a:rPr lang="en-CA" sz="2400" dirty="0"/>
              <a:t>https://github.com/isocpp/CppCoreGuidelines</a:t>
            </a:r>
          </a:p>
          <a:p>
            <a:pPr>
              <a:spcBef>
                <a:spcPts val="450"/>
              </a:spcBef>
            </a:pPr>
            <a:r>
              <a:rPr lang="en-CA" sz="2400" dirty="0"/>
              <a:t>CppCoreGuidelines.md is the “good stuff”</a:t>
            </a:r>
          </a:p>
          <a:p>
            <a:pPr>
              <a:spcBef>
                <a:spcPts val="450"/>
              </a:spcBef>
            </a:pPr>
            <a:r>
              <a:rPr lang="en-CA" sz="2400" dirty="0"/>
              <a:t>http://isocpp.github.io/CppCoreGuidelines/CppCoreGuidelines slightly more readable form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119087"/>
            <a:ext cx="9144000" cy="1869376"/>
          </a:xfrm>
          <a:prstGeom prst="rect">
            <a:avLst/>
          </a:prstGeom>
        </p:spPr>
      </p:pic>
    </p:spTree>
    <p:extLst>
      <p:ext uri="{BB962C8B-B14F-4D97-AF65-F5344CB8AC3E}">
        <p14:creationId xmlns:p14="http://schemas.microsoft.com/office/powerpoint/2010/main" val="22878004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r>
              <a:rPr lang="en-US" dirty="0"/>
              <a:t>Protects you from an oddity of the language without requiring everyone to know it</a:t>
            </a:r>
          </a:p>
          <a:p>
            <a:r>
              <a:rPr lang="en-US" dirty="0"/>
              <a:t>Might encourage you to rethink your class design so this dependency goes away</a:t>
            </a:r>
          </a:p>
        </p:txBody>
      </p:sp>
    </p:spTree>
    <p:extLst>
      <p:ext uri="{BB962C8B-B14F-4D97-AF65-F5344CB8AC3E}">
        <p14:creationId xmlns:p14="http://schemas.microsoft.com/office/powerpoint/2010/main" val="31178980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4492" y="1470860"/>
            <a:ext cx="5337509" cy="1107996"/>
          </a:xfrm>
          <a:prstGeom prst="rect">
            <a:avLst/>
          </a:prstGeom>
        </p:spPr>
        <p:txBody>
          <a:bodyPr wrap="square">
            <a:spAutoFit/>
          </a:bodyPr>
          <a:lstStyle/>
          <a:p>
            <a:r>
              <a:rPr lang="en-CA" sz="3300" dirty="0"/>
              <a:t>I.23: Keep the number of function arguments low</a:t>
            </a:r>
          </a:p>
        </p:txBody>
      </p:sp>
    </p:spTree>
    <p:extLst>
      <p:ext uri="{BB962C8B-B14F-4D97-AF65-F5344CB8AC3E}">
        <p14:creationId xmlns:p14="http://schemas.microsoft.com/office/powerpoint/2010/main" val="178433480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157414" y="1257870"/>
            <a:ext cx="7877175" cy="643435"/>
          </a:xfrm>
        </p:spPr>
        <p:txBody>
          <a:bodyPr>
            <a:normAutofit/>
          </a:bodyPr>
          <a:lstStyle/>
          <a:p>
            <a:r>
              <a:rPr lang="fr-FR" sz="1800" dirty="0" err="1"/>
              <a:t>int</a:t>
            </a:r>
            <a:r>
              <a:rPr lang="fr-FR" sz="1800" dirty="0"/>
              <a:t> area(</a:t>
            </a:r>
            <a:r>
              <a:rPr lang="fr-FR" sz="1800" dirty="0" err="1"/>
              <a:t>int</a:t>
            </a:r>
            <a:r>
              <a:rPr lang="fr-FR" sz="1800" dirty="0"/>
              <a:t> x1, </a:t>
            </a:r>
            <a:r>
              <a:rPr lang="fr-FR" sz="1800" dirty="0" err="1"/>
              <a:t>int</a:t>
            </a:r>
            <a:r>
              <a:rPr lang="fr-FR" sz="1800" dirty="0"/>
              <a:t> y1, </a:t>
            </a:r>
            <a:r>
              <a:rPr lang="fr-FR" sz="1800" dirty="0" err="1"/>
              <a:t>int</a:t>
            </a:r>
            <a:r>
              <a:rPr lang="fr-FR" sz="1800" dirty="0"/>
              <a:t> x2, </a:t>
            </a:r>
            <a:r>
              <a:rPr lang="fr-FR" sz="1800" dirty="0" err="1"/>
              <a:t>int</a:t>
            </a:r>
            <a:r>
              <a:rPr lang="fr-FR" sz="1800" dirty="0"/>
              <a:t> y2);</a:t>
            </a:r>
          </a:p>
          <a:p>
            <a:r>
              <a:rPr lang="en-CA" sz="1800" dirty="0" err="1"/>
              <a:t>int</a:t>
            </a:r>
            <a:r>
              <a:rPr lang="en-CA" sz="1800" dirty="0"/>
              <a:t> a = area(1, 1, 11, 21);</a:t>
            </a:r>
          </a:p>
        </p:txBody>
      </p:sp>
      <p:sp>
        <p:nvSpPr>
          <p:cNvPr id="3" name="Text Placeholder 1"/>
          <p:cNvSpPr txBox="1">
            <a:spLocks/>
          </p:cNvSpPr>
          <p:nvPr/>
        </p:nvSpPr>
        <p:spPr>
          <a:xfrm>
            <a:off x="2157414" y="2032381"/>
            <a:ext cx="7877175" cy="643435"/>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800" dirty="0" err="1"/>
              <a:t>int</a:t>
            </a:r>
            <a:r>
              <a:rPr lang="en-CA" sz="1800" dirty="0"/>
              <a:t> area(Point p1, Point p2);</a:t>
            </a:r>
          </a:p>
          <a:p>
            <a:r>
              <a:rPr lang="en-CA" sz="1800" dirty="0" err="1"/>
              <a:t>int</a:t>
            </a:r>
            <a:r>
              <a:rPr lang="en-CA" sz="1800" dirty="0"/>
              <a:t> a = area({ 1,1 }, { 11,21 });</a:t>
            </a:r>
            <a:endParaRPr lang="en-CA" sz="1800" kern="0" dirty="0">
              <a:solidFill>
                <a:sysClr val="windowText" lastClr="000000"/>
              </a:solidFill>
            </a:endParaRPr>
          </a:p>
        </p:txBody>
      </p:sp>
      <p:sp>
        <p:nvSpPr>
          <p:cNvPr id="4" name="Text Placeholder 1"/>
          <p:cNvSpPr txBox="1">
            <a:spLocks/>
          </p:cNvSpPr>
          <p:nvPr/>
        </p:nvSpPr>
        <p:spPr>
          <a:xfrm>
            <a:off x="2157414" y="4357902"/>
            <a:ext cx="7877175" cy="1504665"/>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800" dirty="0"/>
              <a:t>Customer(Person p, </a:t>
            </a:r>
            <a:r>
              <a:rPr lang="en-CA" sz="1800" dirty="0" err="1"/>
              <a:t>Salesrep</a:t>
            </a:r>
            <a:r>
              <a:rPr lang="en-CA" sz="1800" dirty="0"/>
              <a:t> s);</a:t>
            </a:r>
          </a:p>
          <a:p>
            <a:endParaRPr lang="en-CA" sz="1800" dirty="0"/>
          </a:p>
          <a:p>
            <a:r>
              <a:rPr lang="en-CA" sz="1800" dirty="0"/>
              <a:t>Customer(string </a:t>
            </a:r>
            <a:r>
              <a:rPr lang="en-CA" sz="1800" dirty="0" err="1"/>
              <a:t>pfirst</a:t>
            </a:r>
            <a:r>
              <a:rPr lang="en-CA" sz="1800" dirty="0"/>
              <a:t>, string </a:t>
            </a:r>
            <a:r>
              <a:rPr lang="en-CA" sz="1800" dirty="0" err="1"/>
              <a:t>plast</a:t>
            </a:r>
            <a:r>
              <a:rPr lang="en-CA" sz="1800" dirty="0"/>
              <a:t>, string </a:t>
            </a:r>
            <a:r>
              <a:rPr lang="en-CA" sz="1800" dirty="0" err="1"/>
              <a:t>pph</a:t>
            </a:r>
            <a:r>
              <a:rPr lang="en-CA" sz="1800" dirty="0"/>
              <a:t>, </a:t>
            </a:r>
          </a:p>
          <a:p>
            <a:r>
              <a:rPr lang="en-CA" sz="1800" dirty="0"/>
              <a:t>string </a:t>
            </a:r>
            <a:r>
              <a:rPr lang="en-CA" sz="1800" dirty="0" err="1"/>
              <a:t>sfirst</a:t>
            </a:r>
            <a:r>
              <a:rPr lang="en-CA" sz="1800" dirty="0"/>
              <a:t>, string </a:t>
            </a:r>
            <a:r>
              <a:rPr lang="en-CA" sz="1800" dirty="0" err="1"/>
              <a:t>slast</a:t>
            </a:r>
            <a:r>
              <a:rPr lang="en-CA" sz="1800" dirty="0"/>
              <a:t>, string </a:t>
            </a:r>
            <a:r>
              <a:rPr lang="en-CA" sz="1800" dirty="0" err="1"/>
              <a:t>sph</a:t>
            </a:r>
            <a:r>
              <a:rPr lang="en-CA" sz="1800" dirty="0"/>
              <a:t>, string </a:t>
            </a:r>
            <a:r>
              <a:rPr lang="en-CA" sz="1800" dirty="0" err="1"/>
              <a:t>sid</a:t>
            </a:r>
            <a:r>
              <a:rPr lang="en-CA" sz="1800" dirty="0"/>
              <a:t>);</a:t>
            </a:r>
          </a:p>
        </p:txBody>
      </p:sp>
      <p:sp>
        <p:nvSpPr>
          <p:cNvPr id="5" name="Text Placeholder 1"/>
          <p:cNvSpPr txBox="1">
            <a:spLocks/>
          </p:cNvSpPr>
          <p:nvPr/>
        </p:nvSpPr>
        <p:spPr>
          <a:xfrm>
            <a:off x="2157414" y="2757417"/>
            <a:ext cx="7877175" cy="1453060"/>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rm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800" dirty="0"/>
              <a:t>class Customer</a:t>
            </a:r>
          </a:p>
          <a:p>
            <a:r>
              <a:rPr lang="en-CA" sz="1800" dirty="0"/>
              <a:t>{</a:t>
            </a:r>
          </a:p>
          <a:p>
            <a:r>
              <a:rPr lang="en-CA" sz="1800" dirty="0"/>
              <a:t>   Person details;</a:t>
            </a:r>
          </a:p>
          <a:p>
            <a:r>
              <a:rPr lang="en-CA" sz="1800" dirty="0"/>
              <a:t>   </a:t>
            </a:r>
            <a:r>
              <a:rPr lang="en-CA" sz="1800" dirty="0" err="1"/>
              <a:t>Salesrep</a:t>
            </a:r>
            <a:r>
              <a:rPr lang="en-CA" sz="1800" dirty="0"/>
              <a:t> rep;</a:t>
            </a:r>
          </a:p>
          <a:p>
            <a:r>
              <a:rPr lang="en-CA" sz="1800" dirty="0"/>
              <a:t>};</a:t>
            </a:r>
            <a:endParaRPr lang="en-CA" sz="1800" kern="0" dirty="0">
              <a:solidFill>
                <a:sysClr val="windowText" lastClr="000000"/>
              </a:solidFill>
            </a:endParaRPr>
          </a:p>
        </p:txBody>
      </p:sp>
    </p:spTree>
    <p:extLst>
      <p:ext uri="{BB962C8B-B14F-4D97-AF65-F5344CB8AC3E}">
        <p14:creationId xmlns:p14="http://schemas.microsoft.com/office/powerpoint/2010/main" val="2411481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r>
              <a:rPr lang="en-US" dirty="0"/>
              <a:t>Lower cognitive burden and recall effort</a:t>
            </a:r>
          </a:p>
          <a:p>
            <a:r>
              <a:rPr lang="en-US" dirty="0"/>
              <a:t>Introduce abstractions that may be useful later</a:t>
            </a:r>
          </a:p>
          <a:p>
            <a:r>
              <a:rPr lang="en-US" dirty="0"/>
              <a:t>Perhaps save ripple changes </a:t>
            </a:r>
          </a:p>
        </p:txBody>
      </p:sp>
    </p:spTree>
    <p:extLst>
      <p:ext uri="{BB962C8B-B14F-4D97-AF65-F5344CB8AC3E}">
        <p14:creationId xmlns:p14="http://schemas.microsoft.com/office/powerpoint/2010/main" val="1935790030"/>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831076" y="821425"/>
            <a:ext cx="8540087" cy="4796682"/>
          </a:xfrm>
          <a:prstGeom prst="rect">
            <a:avLst/>
          </a:prstGeom>
        </p:spPr>
      </p:pic>
      <p:sp>
        <p:nvSpPr>
          <p:cNvPr id="4" name="Title 3"/>
          <p:cNvSpPr>
            <a:spLocks noGrp="1"/>
          </p:cNvSpPr>
          <p:nvPr>
            <p:ph type="title"/>
          </p:nvPr>
        </p:nvSpPr>
        <p:spPr>
          <a:xfrm>
            <a:off x="1831075" y="2664047"/>
            <a:ext cx="8339066" cy="1743075"/>
          </a:xfrm>
        </p:spPr>
        <p:txBody>
          <a:bodyPr>
            <a:noAutofit/>
          </a:bodyPr>
          <a:lstStyle/>
          <a:p>
            <a:pPr algn="r"/>
            <a:r>
              <a:rPr lang="en-US" sz="4500" dirty="0"/>
              <a:t>That Old Thing?</a:t>
            </a:r>
            <a:br>
              <a:rPr lang="en-US" sz="4500" dirty="0"/>
            </a:br>
            <a:r>
              <a:rPr lang="en-US" sz="4500" dirty="0"/>
              <a:t> </a:t>
            </a:r>
            <a:br>
              <a:rPr lang="en-US" sz="4500" dirty="0"/>
            </a:br>
            <a:br>
              <a:rPr lang="en-US" sz="4500" dirty="0"/>
            </a:br>
            <a:br>
              <a:rPr lang="en-US" sz="4500" dirty="0"/>
            </a:br>
            <a:br>
              <a:rPr lang="en-US" sz="4500" dirty="0"/>
            </a:br>
            <a:br>
              <a:rPr lang="en-US" sz="4500" dirty="0"/>
            </a:br>
            <a:r>
              <a:rPr lang="en-US" sz="4500" dirty="0"/>
              <a:t>Nobody Goes There Anymore</a:t>
            </a:r>
            <a:endParaRPr lang="en-CA" sz="4500" dirty="0"/>
          </a:p>
        </p:txBody>
      </p:sp>
    </p:spTree>
    <p:extLst>
      <p:ext uri="{BB962C8B-B14F-4D97-AF65-F5344CB8AC3E}">
        <p14:creationId xmlns:p14="http://schemas.microsoft.com/office/powerpoint/2010/main" val="77146654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4492" y="1470860"/>
            <a:ext cx="5337509" cy="600164"/>
          </a:xfrm>
          <a:prstGeom prst="rect">
            <a:avLst/>
          </a:prstGeom>
        </p:spPr>
        <p:txBody>
          <a:bodyPr wrap="square">
            <a:spAutoFit/>
          </a:bodyPr>
          <a:lstStyle/>
          <a:p>
            <a:r>
              <a:rPr lang="en-CA" sz="3300" dirty="0"/>
              <a:t>ES.50: Don't cast away const.</a:t>
            </a:r>
          </a:p>
        </p:txBody>
      </p:sp>
    </p:spTree>
    <p:extLst>
      <p:ext uri="{BB962C8B-B14F-4D97-AF65-F5344CB8AC3E}">
        <p14:creationId xmlns:p14="http://schemas.microsoft.com/office/powerpoint/2010/main" val="268383430"/>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157414" y="1225740"/>
            <a:ext cx="7877175" cy="4616356"/>
          </a:xfrm>
        </p:spPr>
        <p:txBody>
          <a:bodyPr>
            <a:noAutofit/>
          </a:bodyPr>
          <a:lstStyle/>
          <a:p>
            <a:r>
              <a:rPr lang="en-CA" sz="1800" dirty="0"/>
              <a:t>class Stuff</a:t>
            </a:r>
          </a:p>
          <a:p>
            <a:r>
              <a:rPr lang="en-CA" sz="1800" dirty="0"/>
              <a:t>{</a:t>
            </a:r>
          </a:p>
          <a:p>
            <a:r>
              <a:rPr lang="en-CA" sz="1800" dirty="0"/>
              <a:t>private:</a:t>
            </a:r>
          </a:p>
          <a:p>
            <a:r>
              <a:rPr lang="en-CA" sz="1800" dirty="0"/>
              <a:t>    </a:t>
            </a:r>
            <a:r>
              <a:rPr lang="en-CA" sz="1800" dirty="0" err="1"/>
              <a:t>int</a:t>
            </a:r>
            <a:r>
              <a:rPr lang="en-CA" sz="1800" dirty="0"/>
              <a:t> number1;</a:t>
            </a:r>
          </a:p>
          <a:p>
            <a:r>
              <a:rPr lang="en-CA" sz="1800" dirty="0"/>
              <a:t>    double number2;</a:t>
            </a:r>
          </a:p>
          <a:p>
            <a:r>
              <a:rPr lang="en-CA" sz="1800" dirty="0"/>
              <a:t> </a:t>
            </a:r>
          </a:p>
          <a:p>
            <a:r>
              <a:rPr lang="en-CA" sz="1800" dirty="0"/>
              <a:t>    </a:t>
            </a:r>
            <a:r>
              <a:rPr lang="en-CA" sz="1800" dirty="0" err="1"/>
              <a:t>int</a:t>
            </a:r>
            <a:r>
              <a:rPr lang="en-CA" sz="1800" dirty="0"/>
              <a:t> </a:t>
            </a:r>
            <a:r>
              <a:rPr lang="en-CA" sz="1800" dirty="0" err="1"/>
              <a:t>LongComplicatedCalculation</a:t>
            </a:r>
            <a:r>
              <a:rPr lang="en-CA" sz="1800" dirty="0"/>
              <a:t>() </a:t>
            </a:r>
            <a:r>
              <a:rPr lang="en-CA" sz="1800" dirty="0" err="1"/>
              <a:t>const</a:t>
            </a:r>
            <a:r>
              <a:rPr lang="en-CA" sz="1800" dirty="0"/>
              <a:t>;</a:t>
            </a:r>
          </a:p>
          <a:p>
            <a:r>
              <a:rPr lang="en-CA" sz="1800" dirty="0"/>
              <a:t> </a:t>
            </a:r>
          </a:p>
          <a:p>
            <a:r>
              <a:rPr lang="en-CA" sz="1800" dirty="0"/>
              <a:t>public:</a:t>
            </a:r>
          </a:p>
          <a:p>
            <a:r>
              <a:rPr lang="en-CA" sz="1800" dirty="0"/>
              <a:t>    Stuff(</a:t>
            </a:r>
            <a:r>
              <a:rPr lang="en-CA" sz="1800" dirty="0" err="1"/>
              <a:t>int</a:t>
            </a:r>
            <a:r>
              <a:rPr lang="en-CA" sz="1800" dirty="0"/>
              <a:t> n1, double n2) : number1(n1), number2(n2) {}</a:t>
            </a:r>
          </a:p>
          <a:p>
            <a:r>
              <a:rPr lang="en-CA" sz="1800" dirty="0"/>
              <a:t>    bool Service1(</a:t>
            </a:r>
            <a:r>
              <a:rPr lang="en-CA" sz="1800" dirty="0" err="1"/>
              <a:t>int</a:t>
            </a:r>
            <a:r>
              <a:rPr lang="en-CA" sz="1800" dirty="0"/>
              <a:t> x);</a:t>
            </a:r>
          </a:p>
          <a:p>
            <a:r>
              <a:rPr lang="en-CA" sz="1800" dirty="0"/>
              <a:t>    bool Service2(</a:t>
            </a:r>
            <a:r>
              <a:rPr lang="en-CA" sz="1800" dirty="0" err="1"/>
              <a:t>int</a:t>
            </a:r>
            <a:r>
              <a:rPr lang="en-CA" sz="1800" dirty="0"/>
              <a:t> y);</a:t>
            </a:r>
          </a:p>
          <a:p>
            <a:r>
              <a:rPr lang="en-CA" sz="1800" dirty="0"/>
              <a:t>    </a:t>
            </a:r>
            <a:r>
              <a:rPr lang="en-CA" sz="1800" dirty="0" err="1"/>
              <a:t>int</a:t>
            </a:r>
            <a:r>
              <a:rPr lang="en-CA" sz="1800" dirty="0"/>
              <a:t> </a:t>
            </a:r>
            <a:r>
              <a:rPr lang="en-CA" sz="1800" dirty="0" err="1"/>
              <a:t>getValue</a:t>
            </a:r>
            <a:r>
              <a:rPr lang="en-CA" sz="1800" dirty="0"/>
              <a:t>() </a:t>
            </a:r>
            <a:r>
              <a:rPr lang="en-CA" sz="1800" dirty="0" err="1"/>
              <a:t>const</a:t>
            </a:r>
            <a:r>
              <a:rPr lang="en-CA" sz="1800" dirty="0"/>
              <a:t>;</a:t>
            </a:r>
          </a:p>
          <a:p>
            <a:r>
              <a:rPr lang="en-CA" sz="1800" dirty="0"/>
              <a:t> </a:t>
            </a:r>
          </a:p>
          <a:p>
            <a:r>
              <a:rPr lang="en-CA" sz="1800" dirty="0"/>
              <a:t>};</a:t>
            </a:r>
          </a:p>
          <a:p>
            <a:endParaRPr lang="en-CA" sz="1800" dirty="0"/>
          </a:p>
        </p:txBody>
      </p:sp>
    </p:spTree>
    <p:extLst>
      <p:ext uri="{BB962C8B-B14F-4D97-AF65-F5344CB8AC3E}">
        <p14:creationId xmlns:p14="http://schemas.microsoft.com/office/powerpoint/2010/main" val="158284451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01518" y="925204"/>
            <a:ext cx="8455997" cy="3805238"/>
          </a:xfrm>
        </p:spPr>
        <p:txBody>
          <a:bodyPr>
            <a:noAutofit/>
          </a:bodyPr>
          <a:lstStyle/>
          <a:p>
            <a:r>
              <a:rPr lang="en-CA" sz="1800" dirty="0"/>
              <a:t>class Stuff</a:t>
            </a:r>
          </a:p>
          <a:p>
            <a:r>
              <a:rPr lang="en-CA" sz="1800" dirty="0"/>
              <a:t>{</a:t>
            </a:r>
          </a:p>
          <a:p>
            <a:r>
              <a:rPr lang="en-CA" sz="1800" dirty="0"/>
              <a:t>private:</a:t>
            </a:r>
          </a:p>
          <a:p>
            <a:r>
              <a:rPr lang="en-CA" sz="1800" dirty="0"/>
              <a:t>    </a:t>
            </a:r>
            <a:r>
              <a:rPr lang="en-CA" sz="1800" dirty="0" err="1"/>
              <a:t>int</a:t>
            </a:r>
            <a:r>
              <a:rPr lang="en-CA" sz="1800" dirty="0"/>
              <a:t> number1;</a:t>
            </a:r>
          </a:p>
          <a:p>
            <a:r>
              <a:rPr lang="en-CA" sz="1800" dirty="0"/>
              <a:t>    double number2;</a:t>
            </a:r>
          </a:p>
          <a:p>
            <a:r>
              <a:rPr lang="en-CA" sz="1800" dirty="0"/>
              <a:t>    </a:t>
            </a:r>
            <a:r>
              <a:rPr lang="en-CA" sz="1800" dirty="0" err="1"/>
              <a:t>int</a:t>
            </a:r>
            <a:r>
              <a:rPr lang="en-CA" sz="1800" dirty="0"/>
              <a:t> </a:t>
            </a:r>
            <a:r>
              <a:rPr lang="en-CA" sz="1800" dirty="0" err="1"/>
              <a:t>LongComplicatedCalculation</a:t>
            </a:r>
            <a:r>
              <a:rPr lang="en-CA" sz="1800" dirty="0"/>
              <a:t>() </a:t>
            </a:r>
            <a:r>
              <a:rPr lang="en-CA" sz="1800" dirty="0" err="1"/>
              <a:t>const</a:t>
            </a:r>
            <a:r>
              <a:rPr lang="en-CA" sz="1800" dirty="0"/>
              <a:t>;</a:t>
            </a:r>
          </a:p>
          <a:p>
            <a:r>
              <a:rPr lang="en-CA" sz="1800" dirty="0">
                <a:solidFill>
                  <a:srgbClr val="FF0000"/>
                </a:solidFill>
              </a:rPr>
              <a:t>    </a:t>
            </a:r>
            <a:r>
              <a:rPr lang="en-CA" sz="1800" dirty="0" err="1">
                <a:solidFill>
                  <a:srgbClr val="FF0000"/>
                </a:solidFill>
              </a:rPr>
              <a:t>int</a:t>
            </a:r>
            <a:r>
              <a:rPr lang="en-CA" sz="1800" dirty="0">
                <a:solidFill>
                  <a:srgbClr val="FF0000"/>
                </a:solidFill>
              </a:rPr>
              <a:t> </a:t>
            </a:r>
            <a:r>
              <a:rPr lang="en-CA" sz="1800" dirty="0" err="1">
                <a:solidFill>
                  <a:srgbClr val="FF0000"/>
                </a:solidFill>
              </a:rPr>
              <a:t>cachedValue</a:t>
            </a:r>
            <a:r>
              <a:rPr lang="en-CA" sz="1800" dirty="0">
                <a:solidFill>
                  <a:srgbClr val="FF0000"/>
                </a:solidFill>
              </a:rPr>
              <a:t>;</a:t>
            </a:r>
          </a:p>
          <a:p>
            <a:r>
              <a:rPr lang="en-CA" sz="1800" dirty="0"/>
              <a:t> </a:t>
            </a:r>
          </a:p>
          <a:p>
            <a:r>
              <a:rPr lang="en-CA" sz="1800" dirty="0"/>
              <a:t>public:</a:t>
            </a:r>
          </a:p>
          <a:p>
            <a:r>
              <a:rPr lang="en-CA" sz="1800" dirty="0"/>
              <a:t>    Stuff(</a:t>
            </a:r>
            <a:r>
              <a:rPr lang="en-CA" sz="1800" dirty="0" err="1"/>
              <a:t>int</a:t>
            </a:r>
            <a:r>
              <a:rPr lang="en-CA" sz="1800" dirty="0"/>
              <a:t> n1, double n2) : number1(n1), number2(n2), </a:t>
            </a:r>
            <a:r>
              <a:rPr lang="en-CA" sz="1800" dirty="0" err="1">
                <a:solidFill>
                  <a:srgbClr val="FF0000"/>
                </a:solidFill>
              </a:rPr>
              <a:t>cachedValue</a:t>
            </a:r>
            <a:r>
              <a:rPr lang="en-CA" sz="1800" dirty="0">
                <a:solidFill>
                  <a:srgbClr val="FF0000"/>
                </a:solidFill>
              </a:rPr>
              <a:t>(0)</a:t>
            </a:r>
            <a:r>
              <a:rPr lang="en-CA" sz="1800" dirty="0"/>
              <a:t> {}</a:t>
            </a:r>
          </a:p>
          <a:p>
            <a:r>
              <a:rPr lang="en-CA" sz="1800" dirty="0"/>
              <a:t>    bool Service1(</a:t>
            </a:r>
            <a:r>
              <a:rPr lang="en-CA" sz="1800" dirty="0" err="1"/>
              <a:t>int</a:t>
            </a:r>
            <a:r>
              <a:rPr lang="en-CA" sz="1800" dirty="0"/>
              <a:t> x);</a:t>
            </a:r>
          </a:p>
          <a:p>
            <a:r>
              <a:rPr lang="en-CA" sz="1800" dirty="0"/>
              <a:t>    bool Service2(</a:t>
            </a:r>
            <a:r>
              <a:rPr lang="en-CA" sz="1800" dirty="0" err="1"/>
              <a:t>int</a:t>
            </a:r>
            <a:r>
              <a:rPr lang="en-CA" sz="1800" dirty="0"/>
              <a:t> y);</a:t>
            </a:r>
          </a:p>
          <a:p>
            <a:r>
              <a:rPr lang="en-CA" sz="1800" dirty="0"/>
              <a:t>    </a:t>
            </a:r>
            <a:r>
              <a:rPr lang="en-CA" sz="1800" dirty="0" err="1"/>
              <a:t>int</a:t>
            </a:r>
            <a:r>
              <a:rPr lang="en-CA" sz="1800" dirty="0"/>
              <a:t> </a:t>
            </a:r>
            <a:r>
              <a:rPr lang="en-CA" sz="1800" dirty="0" err="1"/>
              <a:t>getValue</a:t>
            </a:r>
            <a:r>
              <a:rPr lang="en-CA" sz="1800" dirty="0"/>
              <a:t>() </a:t>
            </a:r>
            <a:r>
              <a:rPr lang="en-CA" sz="1800" dirty="0" err="1"/>
              <a:t>const</a:t>
            </a:r>
            <a:r>
              <a:rPr lang="en-CA" sz="1800" dirty="0"/>
              <a:t>;</a:t>
            </a:r>
          </a:p>
          <a:p>
            <a:r>
              <a:rPr lang="en-CA" sz="1800" dirty="0"/>
              <a:t>};</a:t>
            </a:r>
          </a:p>
          <a:p>
            <a:endParaRPr lang="en-CA" sz="1800" dirty="0"/>
          </a:p>
        </p:txBody>
      </p:sp>
    </p:spTree>
    <p:extLst>
      <p:ext uri="{BB962C8B-B14F-4D97-AF65-F5344CB8AC3E}">
        <p14:creationId xmlns:p14="http://schemas.microsoft.com/office/powerpoint/2010/main" val="50686937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68051" y="976384"/>
            <a:ext cx="7877175" cy="3805238"/>
          </a:xfrm>
        </p:spPr>
        <p:txBody>
          <a:bodyPr>
            <a:noAutofit/>
          </a:bodyPr>
          <a:lstStyle/>
          <a:p>
            <a:r>
              <a:rPr lang="en-CA" sz="1500" dirty="0"/>
              <a:t>bool Stuff::Service1(</a:t>
            </a:r>
            <a:r>
              <a:rPr lang="en-CA" sz="1500" dirty="0" err="1"/>
              <a:t>int</a:t>
            </a:r>
            <a:r>
              <a:rPr lang="en-CA" sz="1500" dirty="0"/>
              <a:t> x)</a:t>
            </a:r>
          </a:p>
          <a:p>
            <a:r>
              <a:rPr lang="en-CA" sz="1500" dirty="0"/>
              <a:t>{</a:t>
            </a:r>
          </a:p>
          <a:p>
            <a:r>
              <a:rPr lang="en-CA" sz="1500" dirty="0"/>
              <a:t>    number1 = x;</a:t>
            </a:r>
          </a:p>
          <a:p>
            <a:r>
              <a:rPr lang="en-CA" sz="1500" dirty="0"/>
              <a:t>    //other real calculations</a:t>
            </a:r>
          </a:p>
          <a:p>
            <a:r>
              <a:rPr lang="en-CA" sz="1500" dirty="0"/>
              <a:t>    </a:t>
            </a:r>
            <a:r>
              <a:rPr lang="en-CA" sz="1500" dirty="0" err="1">
                <a:solidFill>
                  <a:srgbClr val="FF0000"/>
                </a:solidFill>
              </a:rPr>
              <a:t>cachedValue</a:t>
            </a:r>
            <a:r>
              <a:rPr lang="en-CA" sz="1500" dirty="0">
                <a:solidFill>
                  <a:srgbClr val="FF0000"/>
                </a:solidFill>
              </a:rPr>
              <a:t> = </a:t>
            </a:r>
            <a:r>
              <a:rPr lang="en-CA" sz="1500" dirty="0" err="1">
                <a:solidFill>
                  <a:srgbClr val="FF0000"/>
                </a:solidFill>
              </a:rPr>
              <a:t>LongComplicatedCalculation</a:t>
            </a:r>
            <a:r>
              <a:rPr lang="en-CA" sz="1500" dirty="0">
                <a:solidFill>
                  <a:srgbClr val="FF0000"/>
                </a:solidFill>
              </a:rPr>
              <a:t>();</a:t>
            </a:r>
          </a:p>
          <a:p>
            <a:r>
              <a:rPr lang="en-CA" sz="1500" dirty="0"/>
              <a:t>    return true;</a:t>
            </a:r>
          </a:p>
          <a:p>
            <a:r>
              <a:rPr lang="en-CA" sz="1500" dirty="0"/>
              <a:t>}</a:t>
            </a:r>
          </a:p>
          <a:p>
            <a:r>
              <a:rPr lang="en-CA" sz="1500" dirty="0"/>
              <a:t>bool Stuff::Service2(</a:t>
            </a:r>
            <a:r>
              <a:rPr lang="en-CA" sz="1500" dirty="0" err="1"/>
              <a:t>int</a:t>
            </a:r>
            <a:r>
              <a:rPr lang="en-CA" sz="1500" dirty="0"/>
              <a:t> y)</a:t>
            </a:r>
          </a:p>
          <a:p>
            <a:r>
              <a:rPr lang="en-CA" sz="1500" dirty="0"/>
              <a:t>{</a:t>
            </a:r>
          </a:p>
          <a:p>
            <a:r>
              <a:rPr lang="en-CA" sz="1500" dirty="0"/>
              <a:t>    number2 = y / 3.0;</a:t>
            </a:r>
          </a:p>
          <a:p>
            <a:r>
              <a:rPr lang="en-CA" sz="1500" dirty="0"/>
              <a:t>    //other real calculations</a:t>
            </a:r>
          </a:p>
          <a:p>
            <a:r>
              <a:rPr lang="en-CA" sz="1500" dirty="0"/>
              <a:t>    </a:t>
            </a:r>
            <a:r>
              <a:rPr lang="en-CA" sz="1500" dirty="0" err="1">
                <a:solidFill>
                  <a:srgbClr val="FF0000"/>
                </a:solidFill>
              </a:rPr>
              <a:t>cachedValue</a:t>
            </a:r>
            <a:r>
              <a:rPr lang="en-CA" sz="1500" dirty="0">
                <a:solidFill>
                  <a:srgbClr val="FF0000"/>
                </a:solidFill>
              </a:rPr>
              <a:t> = </a:t>
            </a:r>
            <a:r>
              <a:rPr lang="en-CA" sz="1500" dirty="0" err="1">
                <a:solidFill>
                  <a:srgbClr val="FF0000"/>
                </a:solidFill>
              </a:rPr>
              <a:t>LongComplicatedCalculation</a:t>
            </a:r>
            <a:r>
              <a:rPr lang="en-CA" sz="1500" dirty="0">
                <a:solidFill>
                  <a:srgbClr val="FF0000"/>
                </a:solidFill>
              </a:rPr>
              <a:t>();</a:t>
            </a:r>
          </a:p>
          <a:p>
            <a:r>
              <a:rPr lang="en-CA" sz="1500" dirty="0"/>
              <a:t>    return true;</a:t>
            </a:r>
          </a:p>
          <a:p>
            <a:r>
              <a:rPr lang="en-CA" sz="1500" dirty="0"/>
              <a:t>}</a:t>
            </a:r>
          </a:p>
          <a:p>
            <a:r>
              <a:rPr lang="en-CA" sz="1500" dirty="0" err="1"/>
              <a:t>int</a:t>
            </a:r>
            <a:r>
              <a:rPr lang="en-CA" sz="1500" dirty="0"/>
              <a:t> Stuff::</a:t>
            </a:r>
            <a:r>
              <a:rPr lang="en-CA" sz="1500" dirty="0" err="1"/>
              <a:t>getValue</a:t>
            </a:r>
            <a:r>
              <a:rPr lang="en-CA" sz="1500" dirty="0"/>
              <a:t>() </a:t>
            </a:r>
            <a:r>
              <a:rPr lang="en-CA" sz="1500" dirty="0" err="1"/>
              <a:t>const</a:t>
            </a:r>
            <a:endParaRPr lang="en-CA" sz="1500" dirty="0"/>
          </a:p>
          <a:p>
            <a:r>
              <a:rPr lang="en-CA" sz="1500" dirty="0"/>
              <a:t>{</a:t>
            </a:r>
          </a:p>
          <a:p>
            <a:r>
              <a:rPr lang="en-CA" sz="1500" dirty="0"/>
              <a:t>    return </a:t>
            </a:r>
            <a:r>
              <a:rPr lang="en-CA" sz="1500" dirty="0" err="1"/>
              <a:t>cachedValue</a:t>
            </a:r>
            <a:r>
              <a:rPr lang="en-CA" sz="1500" dirty="0"/>
              <a:t>;</a:t>
            </a:r>
          </a:p>
          <a:p>
            <a:r>
              <a:rPr lang="en-CA" sz="1500" dirty="0"/>
              <a:t>}</a:t>
            </a:r>
          </a:p>
        </p:txBody>
      </p:sp>
    </p:spTree>
    <p:extLst>
      <p:ext uri="{BB962C8B-B14F-4D97-AF65-F5344CB8AC3E}">
        <p14:creationId xmlns:p14="http://schemas.microsoft.com/office/powerpoint/2010/main" val="178319478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045313" y="941267"/>
            <a:ext cx="7877175" cy="3805238"/>
          </a:xfrm>
        </p:spPr>
        <p:txBody>
          <a:bodyPr>
            <a:noAutofit/>
          </a:bodyPr>
          <a:lstStyle/>
          <a:p>
            <a:r>
              <a:rPr lang="en-CA" sz="1500" dirty="0"/>
              <a:t>class Stuff</a:t>
            </a:r>
          </a:p>
          <a:p>
            <a:r>
              <a:rPr lang="en-CA" sz="1500" dirty="0"/>
              <a:t>{</a:t>
            </a:r>
          </a:p>
          <a:p>
            <a:r>
              <a:rPr lang="en-CA" sz="1500" dirty="0"/>
              <a:t>private:</a:t>
            </a:r>
          </a:p>
          <a:p>
            <a:r>
              <a:rPr lang="en-CA" sz="1500" dirty="0"/>
              <a:t>    </a:t>
            </a:r>
            <a:r>
              <a:rPr lang="en-CA" sz="1500" dirty="0" err="1"/>
              <a:t>int</a:t>
            </a:r>
            <a:r>
              <a:rPr lang="en-CA" sz="1500" dirty="0"/>
              <a:t> number1;</a:t>
            </a:r>
          </a:p>
          <a:p>
            <a:r>
              <a:rPr lang="en-CA" sz="1500" dirty="0"/>
              <a:t>    double number2;</a:t>
            </a:r>
          </a:p>
          <a:p>
            <a:endParaRPr lang="en-CA" sz="1500" dirty="0"/>
          </a:p>
          <a:p>
            <a:r>
              <a:rPr lang="en-CA" sz="1500" dirty="0"/>
              <a:t>    </a:t>
            </a:r>
            <a:r>
              <a:rPr lang="en-CA" sz="1500" dirty="0" err="1"/>
              <a:t>int</a:t>
            </a:r>
            <a:r>
              <a:rPr lang="en-CA" sz="1500" dirty="0"/>
              <a:t> </a:t>
            </a:r>
            <a:r>
              <a:rPr lang="en-CA" sz="1500" dirty="0" err="1"/>
              <a:t>LongComplicatedCalculation</a:t>
            </a:r>
            <a:r>
              <a:rPr lang="en-CA" sz="1500" dirty="0"/>
              <a:t>() </a:t>
            </a:r>
            <a:r>
              <a:rPr lang="en-CA" sz="1500" dirty="0" err="1"/>
              <a:t>const</a:t>
            </a:r>
            <a:r>
              <a:rPr lang="en-CA" sz="1500" dirty="0"/>
              <a:t>;</a:t>
            </a:r>
          </a:p>
          <a:p>
            <a:r>
              <a:rPr lang="en-CA" sz="1500" dirty="0"/>
              <a:t>    </a:t>
            </a:r>
            <a:r>
              <a:rPr lang="en-CA" sz="1500" dirty="0" err="1">
                <a:solidFill>
                  <a:srgbClr val="FF0000"/>
                </a:solidFill>
              </a:rPr>
              <a:t>int</a:t>
            </a:r>
            <a:r>
              <a:rPr lang="en-CA" sz="1500" dirty="0">
                <a:solidFill>
                  <a:srgbClr val="FF0000"/>
                </a:solidFill>
              </a:rPr>
              <a:t> </a:t>
            </a:r>
            <a:r>
              <a:rPr lang="en-CA" sz="1500" dirty="0" err="1">
                <a:solidFill>
                  <a:srgbClr val="FF0000"/>
                </a:solidFill>
              </a:rPr>
              <a:t>cachedValue</a:t>
            </a:r>
            <a:r>
              <a:rPr lang="en-CA" sz="1500" dirty="0">
                <a:solidFill>
                  <a:srgbClr val="FF0000"/>
                </a:solidFill>
              </a:rPr>
              <a:t>;</a:t>
            </a:r>
          </a:p>
          <a:p>
            <a:r>
              <a:rPr lang="en-CA" sz="1500" dirty="0">
                <a:solidFill>
                  <a:srgbClr val="FF0000"/>
                </a:solidFill>
              </a:rPr>
              <a:t>    bool </a:t>
            </a:r>
            <a:r>
              <a:rPr lang="en-CA" sz="1500" dirty="0" err="1">
                <a:solidFill>
                  <a:srgbClr val="FF0000"/>
                </a:solidFill>
              </a:rPr>
              <a:t>cacheValid</a:t>
            </a:r>
            <a:r>
              <a:rPr lang="en-CA" sz="1500" dirty="0">
                <a:solidFill>
                  <a:srgbClr val="FF0000"/>
                </a:solidFill>
              </a:rPr>
              <a:t>;</a:t>
            </a:r>
          </a:p>
          <a:p>
            <a:endParaRPr lang="en-CA" sz="1500" dirty="0"/>
          </a:p>
          <a:p>
            <a:r>
              <a:rPr lang="en-CA" sz="1500" dirty="0"/>
              <a:t>public:</a:t>
            </a:r>
          </a:p>
          <a:p>
            <a:r>
              <a:rPr lang="en-CA" sz="1500" dirty="0"/>
              <a:t>    Stuff(</a:t>
            </a:r>
            <a:r>
              <a:rPr lang="en-CA" sz="1500" dirty="0" err="1"/>
              <a:t>int</a:t>
            </a:r>
            <a:r>
              <a:rPr lang="en-CA" sz="1500" dirty="0"/>
              <a:t> n1, double n2) : number1(n1), number2(n2), </a:t>
            </a:r>
            <a:r>
              <a:rPr lang="en-CA" sz="1500" dirty="0" err="1">
                <a:solidFill>
                  <a:srgbClr val="FF0000"/>
                </a:solidFill>
              </a:rPr>
              <a:t>cachedValue</a:t>
            </a:r>
            <a:r>
              <a:rPr lang="en-CA" sz="1500" dirty="0">
                <a:solidFill>
                  <a:srgbClr val="FF0000"/>
                </a:solidFill>
              </a:rPr>
              <a:t>(0), </a:t>
            </a:r>
            <a:r>
              <a:rPr lang="en-CA" sz="1500" dirty="0" err="1">
                <a:solidFill>
                  <a:srgbClr val="FF0000"/>
                </a:solidFill>
              </a:rPr>
              <a:t>cacheValid</a:t>
            </a:r>
            <a:r>
              <a:rPr lang="en-CA" sz="1500" dirty="0">
                <a:solidFill>
                  <a:srgbClr val="FF0000"/>
                </a:solidFill>
              </a:rPr>
              <a:t>(false)</a:t>
            </a:r>
            <a:r>
              <a:rPr lang="en-CA" sz="1500" dirty="0"/>
              <a:t> {}</a:t>
            </a:r>
          </a:p>
          <a:p>
            <a:r>
              <a:rPr lang="en-CA" sz="1500" dirty="0"/>
              <a:t>    bool Service1(</a:t>
            </a:r>
            <a:r>
              <a:rPr lang="en-CA" sz="1500" dirty="0" err="1"/>
              <a:t>int</a:t>
            </a:r>
            <a:r>
              <a:rPr lang="en-CA" sz="1500" dirty="0"/>
              <a:t> x);</a:t>
            </a:r>
          </a:p>
          <a:p>
            <a:r>
              <a:rPr lang="en-CA" sz="1500" dirty="0"/>
              <a:t>    bool Service2(</a:t>
            </a:r>
            <a:r>
              <a:rPr lang="en-CA" sz="1500" dirty="0" err="1"/>
              <a:t>int</a:t>
            </a:r>
            <a:r>
              <a:rPr lang="en-CA" sz="1500" dirty="0"/>
              <a:t> y);</a:t>
            </a:r>
          </a:p>
          <a:p>
            <a:r>
              <a:rPr lang="en-CA" sz="1500" dirty="0"/>
              <a:t>    </a:t>
            </a:r>
            <a:r>
              <a:rPr lang="en-CA" sz="1500" dirty="0" err="1"/>
              <a:t>int</a:t>
            </a:r>
            <a:r>
              <a:rPr lang="en-CA" sz="1500" dirty="0"/>
              <a:t> </a:t>
            </a:r>
            <a:r>
              <a:rPr lang="en-CA" sz="1500" dirty="0" err="1"/>
              <a:t>getValue</a:t>
            </a:r>
            <a:r>
              <a:rPr lang="en-CA" sz="1500" dirty="0"/>
              <a:t>() </a:t>
            </a:r>
            <a:r>
              <a:rPr lang="en-CA" sz="1500" dirty="0" err="1"/>
              <a:t>const</a:t>
            </a:r>
            <a:r>
              <a:rPr lang="en-CA" sz="1500" dirty="0"/>
              <a:t>;</a:t>
            </a:r>
          </a:p>
          <a:p>
            <a:endParaRPr lang="en-CA" sz="1500" dirty="0"/>
          </a:p>
          <a:p>
            <a:r>
              <a:rPr lang="en-CA" sz="1500" dirty="0"/>
              <a:t>};</a:t>
            </a:r>
          </a:p>
        </p:txBody>
      </p:sp>
    </p:spTree>
    <p:extLst>
      <p:ext uri="{BB962C8B-B14F-4D97-AF65-F5344CB8AC3E}">
        <p14:creationId xmlns:p14="http://schemas.microsoft.com/office/powerpoint/2010/main" val="80348352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649017" y="996553"/>
            <a:ext cx="8893969" cy="4864894"/>
          </a:xfrm>
          <a:prstGeom prst="rect">
            <a:avLst/>
          </a:prstGeom>
        </p:spPr>
      </p:pic>
    </p:spTree>
    <p:extLst>
      <p:ext uri="{BB962C8B-B14F-4D97-AF65-F5344CB8AC3E}">
        <p14:creationId xmlns:p14="http://schemas.microsoft.com/office/powerpoint/2010/main" val="191472750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942461" y="940558"/>
            <a:ext cx="7877175" cy="3805238"/>
          </a:xfrm>
        </p:spPr>
        <p:txBody>
          <a:bodyPr>
            <a:noAutofit/>
          </a:bodyPr>
          <a:lstStyle/>
          <a:p>
            <a:r>
              <a:rPr lang="en-CA" sz="1200" dirty="0"/>
              <a:t>bool Stuff::Service1(</a:t>
            </a:r>
            <a:r>
              <a:rPr lang="en-CA" sz="1200" dirty="0" err="1"/>
              <a:t>int</a:t>
            </a:r>
            <a:r>
              <a:rPr lang="en-CA" sz="1200" dirty="0"/>
              <a:t> x)</a:t>
            </a:r>
          </a:p>
          <a:p>
            <a:r>
              <a:rPr lang="en-CA" sz="1200" dirty="0"/>
              <a:t>{</a:t>
            </a:r>
          </a:p>
          <a:p>
            <a:r>
              <a:rPr lang="en-CA" sz="1200" dirty="0"/>
              <a:t>    number1 = x;</a:t>
            </a:r>
          </a:p>
          <a:p>
            <a:r>
              <a:rPr lang="en-CA" sz="1200" dirty="0"/>
              <a:t>    //other real calculations</a:t>
            </a:r>
          </a:p>
          <a:p>
            <a:r>
              <a:rPr lang="en-CA" sz="1200" dirty="0"/>
              <a:t>    </a:t>
            </a:r>
            <a:r>
              <a:rPr lang="en-CA" sz="1200" dirty="0" err="1">
                <a:solidFill>
                  <a:srgbClr val="FF0000"/>
                </a:solidFill>
              </a:rPr>
              <a:t>cacheValid</a:t>
            </a:r>
            <a:r>
              <a:rPr lang="en-CA" sz="1200" dirty="0">
                <a:solidFill>
                  <a:srgbClr val="FF0000"/>
                </a:solidFill>
              </a:rPr>
              <a:t> = false;</a:t>
            </a:r>
          </a:p>
          <a:p>
            <a:r>
              <a:rPr lang="en-CA" sz="1200" dirty="0"/>
              <a:t>    return true;</a:t>
            </a:r>
          </a:p>
          <a:p>
            <a:r>
              <a:rPr lang="en-CA" sz="1200" dirty="0"/>
              <a:t>}</a:t>
            </a:r>
          </a:p>
          <a:p>
            <a:r>
              <a:rPr lang="en-CA" sz="1200" dirty="0"/>
              <a:t>bool Stuff::Service2(</a:t>
            </a:r>
            <a:r>
              <a:rPr lang="en-CA" sz="1200" dirty="0" err="1"/>
              <a:t>int</a:t>
            </a:r>
            <a:r>
              <a:rPr lang="en-CA" sz="1200" dirty="0"/>
              <a:t> y)</a:t>
            </a:r>
          </a:p>
          <a:p>
            <a:r>
              <a:rPr lang="en-CA" sz="1200" dirty="0"/>
              <a:t>{</a:t>
            </a:r>
          </a:p>
          <a:p>
            <a:r>
              <a:rPr lang="en-CA" sz="1200" dirty="0"/>
              <a:t>    number2 = y / 3.0;</a:t>
            </a:r>
          </a:p>
          <a:p>
            <a:r>
              <a:rPr lang="en-CA" sz="1200" dirty="0"/>
              <a:t>    //other real calculations</a:t>
            </a:r>
          </a:p>
          <a:p>
            <a:r>
              <a:rPr lang="en-CA" sz="1200" dirty="0"/>
              <a:t>    </a:t>
            </a:r>
            <a:r>
              <a:rPr lang="en-CA" sz="1200" dirty="0" err="1">
                <a:solidFill>
                  <a:srgbClr val="FF0000"/>
                </a:solidFill>
              </a:rPr>
              <a:t>cacheValid</a:t>
            </a:r>
            <a:r>
              <a:rPr lang="en-CA" sz="1200" dirty="0">
                <a:solidFill>
                  <a:srgbClr val="FF0000"/>
                </a:solidFill>
              </a:rPr>
              <a:t> = false;</a:t>
            </a:r>
          </a:p>
          <a:p>
            <a:r>
              <a:rPr lang="en-CA" sz="1200" dirty="0"/>
              <a:t>    return true;</a:t>
            </a:r>
          </a:p>
          <a:p>
            <a:r>
              <a:rPr lang="en-CA" sz="1200" dirty="0"/>
              <a:t>}</a:t>
            </a:r>
          </a:p>
          <a:p>
            <a:r>
              <a:rPr lang="en-CA" sz="1200" dirty="0" err="1"/>
              <a:t>int</a:t>
            </a:r>
            <a:r>
              <a:rPr lang="en-CA" sz="1200" dirty="0"/>
              <a:t> Stuff::</a:t>
            </a:r>
            <a:r>
              <a:rPr lang="en-CA" sz="1200" dirty="0" err="1"/>
              <a:t>getValue</a:t>
            </a:r>
            <a:r>
              <a:rPr lang="en-CA" sz="1200" dirty="0"/>
              <a:t>() </a:t>
            </a:r>
            <a:r>
              <a:rPr lang="en-CA" sz="1200" dirty="0" err="1"/>
              <a:t>const</a:t>
            </a:r>
            <a:endParaRPr lang="en-CA" sz="1200" dirty="0"/>
          </a:p>
          <a:p>
            <a:r>
              <a:rPr lang="en-CA" sz="1200" dirty="0"/>
              <a:t>{</a:t>
            </a:r>
          </a:p>
          <a:p>
            <a:r>
              <a:rPr lang="en-CA" sz="1200" dirty="0"/>
              <a:t>    </a:t>
            </a:r>
            <a:r>
              <a:rPr lang="en-CA" sz="1200" dirty="0">
                <a:solidFill>
                  <a:srgbClr val="FF0000"/>
                </a:solidFill>
              </a:rPr>
              <a:t>if (!</a:t>
            </a:r>
            <a:r>
              <a:rPr lang="en-CA" sz="1200" dirty="0" err="1">
                <a:solidFill>
                  <a:srgbClr val="FF0000"/>
                </a:solidFill>
              </a:rPr>
              <a:t>cacheValid</a:t>
            </a:r>
            <a:r>
              <a:rPr lang="en-CA" sz="1200" dirty="0">
                <a:solidFill>
                  <a:srgbClr val="FF0000"/>
                </a:solidFill>
              </a:rPr>
              <a:t>)</a:t>
            </a:r>
          </a:p>
          <a:p>
            <a:r>
              <a:rPr lang="en-CA" sz="1200" dirty="0">
                <a:solidFill>
                  <a:srgbClr val="FF0000"/>
                </a:solidFill>
              </a:rPr>
              <a:t>    {</a:t>
            </a:r>
          </a:p>
          <a:p>
            <a:r>
              <a:rPr lang="en-CA" sz="1200" dirty="0">
                <a:solidFill>
                  <a:srgbClr val="FF0000"/>
                </a:solidFill>
              </a:rPr>
              <a:t>        </a:t>
            </a:r>
            <a:r>
              <a:rPr lang="en-CA" sz="1200" dirty="0" err="1">
                <a:solidFill>
                  <a:srgbClr val="FF0000"/>
                </a:solidFill>
              </a:rPr>
              <a:t>cachedValue</a:t>
            </a:r>
            <a:r>
              <a:rPr lang="en-CA" sz="1200" dirty="0">
                <a:solidFill>
                  <a:srgbClr val="FF0000"/>
                </a:solidFill>
              </a:rPr>
              <a:t> = </a:t>
            </a:r>
            <a:r>
              <a:rPr lang="en-CA" sz="1200" dirty="0" err="1">
                <a:solidFill>
                  <a:srgbClr val="FF0000"/>
                </a:solidFill>
              </a:rPr>
              <a:t>LongComplicatedCalculation</a:t>
            </a:r>
            <a:r>
              <a:rPr lang="en-CA" sz="1200" dirty="0">
                <a:solidFill>
                  <a:srgbClr val="FF0000"/>
                </a:solidFill>
              </a:rPr>
              <a:t>();</a:t>
            </a:r>
          </a:p>
          <a:p>
            <a:r>
              <a:rPr lang="en-CA" sz="1200" dirty="0">
                <a:solidFill>
                  <a:srgbClr val="FF0000"/>
                </a:solidFill>
              </a:rPr>
              <a:t>        </a:t>
            </a:r>
            <a:r>
              <a:rPr lang="en-CA" sz="1200" dirty="0" err="1">
                <a:solidFill>
                  <a:srgbClr val="FF0000"/>
                </a:solidFill>
              </a:rPr>
              <a:t>cacheValid</a:t>
            </a:r>
            <a:r>
              <a:rPr lang="en-CA" sz="1200" dirty="0">
                <a:solidFill>
                  <a:srgbClr val="FF0000"/>
                </a:solidFill>
              </a:rPr>
              <a:t> = true;</a:t>
            </a:r>
          </a:p>
          <a:p>
            <a:r>
              <a:rPr lang="en-CA" sz="1200" dirty="0">
                <a:solidFill>
                  <a:srgbClr val="FF0000"/>
                </a:solidFill>
              </a:rPr>
              <a:t>    }</a:t>
            </a:r>
          </a:p>
          <a:p>
            <a:r>
              <a:rPr lang="en-CA" sz="1200" dirty="0"/>
              <a:t>    return </a:t>
            </a:r>
            <a:r>
              <a:rPr lang="en-CA" sz="1200" dirty="0" err="1"/>
              <a:t>cachedValue</a:t>
            </a:r>
            <a:r>
              <a:rPr lang="en-CA" sz="1200" dirty="0"/>
              <a:t>;</a:t>
            </a:r>
          </a:p>
          <a:p>
            <a:r>
              <a:rPr lang="en-CA" sz="1200" dirty="0"/>
              <a:t>}</a:t>
            </a:r>
          </a:p>
          <a:p>
            <a:endParaRPr lang="en-CA" sz="1200" dirty="0"/>
          </a:p>
        </p:txBody>
      </p:sp>
    </p:spTree>
    <p:extLst>
      <p:ext uri="{BB962C8B-B14F-4D97-AF65-F5344CB8AC3E}">
        <p14:creationId xmlns:p14="http://schemas.microsoft.com/office/powerpoint/2010/main" val="335455120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Restoring </a:t>
            </a:r>
            <a:r>
              <a:rPr lang="en-US" dirty="0" err="1"/>
              <a:t>const</a:t>
            </a:r>
            <a:r>
              <a:rPr lang="en-US" dirty="0"/>
              <a:t>-correctness</a:t>
            </a:r>
            <a:endParaRPr lang="en-CA" dirty="0"/>
          </a:p>
        </p:txBody>
      </p:sp>
      <p:sp>
        <p:nvSpPr>
          <p:cNvPr id="4" name="Text Placeholder 3"/>
          <p:cNvSpPr>
            <a:spLocks noGrp="1"/>
          </p:cNvSpPr>
          <p:nvPr>
            <p:ph type="body" idx="1"/>
          </p:nvPr>
        </p:nvSpPr>
        <p:spPr/>
        <p:txBody>
          <a:bodyPr>
            <a:normAutofit/>
          </a:bodyPr>
          <a:lstStyle/>
          <a:p>
            <a:pPr>
              <a:lnSpc>
                <a:spcPct val="120000"/>
              </a:lnSpc>
              <a:spcBef>
                <a:spcPts val="450"/>
              </a:spcBef>
            </a:pPr>
            <a:r>
              <a:rPr lang="en-US" dirty="0"/>
              <a:t>Take </a:t>
            </a:r>
            <a:r>
              <a:rPr lang="en-US" dirty="0" err="1"/>
              <a:t>const</a:t>
            </a:r>
            <a:r>
              <a:rPr lang="en-US" dirty="0"/>
              <a:t> off of </a:t>
            </a:r>
            <a:r>
              <a:rPr lang="en-US" dirty="0" err="1"/>
              <a:t>getValue</a:t>
            </a:r>
            <a:r>
              <a:rPr lang="en-US" dirty="0"/>
              <a:t>()</a:t>
            </a:r>
          </a:p>
          <a:p>
            <a:pPr lvl="1">
              <a:lnSpc>
                <a:spcPct val="120000"/>
              </a:lnSpc>
              <a:spcBef>
                <a:spcPts val="0"/>
              </a:spcBef>
            </a:pPr>
            <a:r>
              <a:rPr lang="en-US" dirty="0"/>
              <a:t>Might break code that calls it on </a:t>
            </a:r>
            <a:r>
              <a:rPr lang="en-US" dirty="0" err="1"/>
              <a:t>const</a:t>
            </a:r>
            <a:r>
              <a:rPr lang="en-US" dirty="0"/>
              <a:t> instances</a:t>
            </a:r>
          </a:p>
          <a:p>
            <a:pPr lvl="1">
              <a:lnSpc>
                <a:spcPct val="120000"/>
              </a:lnSpc>
              <a:spcBef>
                <a:spcPts val="0"/>
              </a:spcBef>
            </a:pPr>
            <a:r>
              <a:rPr lang="en-US" dirty="0"/>
              <a:t>Giving away something that was useful in the design</a:t>
            </a:r>
          </a:p>
          <a:p>
            <a:pPr>
              <a:lnSpc>
                <a:spcPct val="120000"/>
              </a:lnSpc>
              <a:spcBef>
                <a:spcPts val="0"/>
              </a:spcBef>
            </a:pPr>
            <a:r>
              <a:rPr lang="en-US" dirty="0"/>
              <a:t>Cast away </a:t>
            </a:r>
            <a:r>
              <a:rPr lang="en-US" dirty="0" err="1"/>
              <a:t>const</a:t>
            </a:r>
            <a:r>
              <a:rPr lang="en-US" dirty="0"/>
              <a:t> in </a:t>
            </a:r>
            <a:r>
              <a:rPr lang="en-US" dirty="0" err="1"/>
              <a:t>getValue</a:t>
            </a:r>
            <a:r>
              <a:rPr lang="en-US" dirty="0"/>
              <a:t>()</a:t>
            </a:r>
          </a:p>
          <a:p>
            <a:pPr lvl="1">
              <a:lnSpc>
                <a:spcPct val="120000"/>
              </a:lnSpc>
              <a:spcBef>
                <a:spcPts val="0"/>
              </a:spcBef>
            </a:pPr>
            <a:r>
              <a:rPr lang="en-US" dirty="0"/>
              <a:t>Allows </a:t>
            </a:r>
            <a:r>
              <a:rPr lang="en-US" dirty="0" err="1"/>
              <a:t>getValue</a:t>
            </a:r>
            <a:r>
              <a:rPr lang="en-US" dirty="0"/>
              <a:t> to change </a:t>
            </a:r>
            <a:r>
              <a:rPr lang="en-US" b="1" dirty="0"/>
              <a:t>anything</a:t>
            </a:r>
            <a:r>
              <a:rPr lang="en-US" dirty="0"/>
              <a:t> in the instance </a:t>
            </a:r>
          </a:p>
          <a:p>
            <a:pPr lvl="1">
              <a:lnSpc>
                <a:spcPct val="120000"/>
              </a:lnSpc>
              <a:spcBef>
                <a:spcPts val="0"/>
              </a:spcBef>
            </a:pPr>
            <a:r>
              <a:rPr lang="en-US" dirty="0"/>
              <a:t>Header file is now a lie</a:t>
            </a:r>
          </a:p>
        </p:txBody>
      </p:sp>
    </p:spTree>
    <p:extLst>
      <p:ext uri="{BB962C8B-B14F-4D97-AF65-F5344CB8AC3E}">
        <p14:creationId xmlns:p14="http://schemas.microsoft.com/office/powerpoint/2010/main" val="32100607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Restoring </a:t>
            </a:r>
            <a:r>
              <a:rPr lang="en-US" dirty="0" err="1"/>
              <a:t>const</a:t>
            </a:r>
            <a:r>
              <a:rPr lang="en-US" dirty="0"/>
              <a:t>-correctness</a:t>
            </a:r>
            <a:endParaRPr lang="en-CA" dirty="0"/>
          </a:p>
        </p:txBody>
      </p:sp>
      <p:sp>
        <p:nvSpPr>
          <p:cNvPr id="4" name="Text Placeholder 3"/>
          <p:cNvSpPr>
            <a:spLocks noGrp="1"/>
          </p:cNvSpPr>
          <p:nvPr>
            <p:ph type="body" idx="1"/>
          </p:nvPr>
        </p:nvSpPr>
        <p:spPr/>
        <p:txBody>
          <a:bodyPr>
            <a:normAutofit/>
          </a:bodyPr>
          <a:lstStyle/>
          <a:p>
            <a:pPr>
              <a:lnSpc>
                <a:spcPct val="120000"/>
              </a:lnSpc>
              <a:spcBef>
                <a:spcPts val="0"/>
              </a:spcBef>
            </a:pPr>
            <a:r>
              <a:rPr lang="en-US" dirty="0"/>
              <a:t>Replace pair of cache-related variables with a pointer to a cache instance. The pointer is </a:t>
            </a:r>
            <a:r>
              <a:rPr lang="en-US" dirty="0" err="1"/>
              <a:t>const</a:t>
            </a:r>
            <a:r>
              <a:rPr lang="en-US" dirty="0"/>
              <a:t>, what it points to is not, change the </a:t>
            </a:r>
            <a:r>
              <a:rPr lang="en-US" dirty="0" err="1"/>
              <a:t>isValid</a:t>
            </a:r>
            <a:r>
              <a:rPr lang="en-US" dirty="0"/>
              <a:t> and Value of it with abandon</a:t>
            </a:r>
          </a:p>
          <a:p>
            <a:pPr lvl="1">
              <a:lnSpc>
                <a:spcPct val="120000"/>
              </a:lnSpc>
              <a:spcBef>
                <a:spcPts val="0"/>
              </a:spcBef>
            </a:pPr>
            <a:r>
              <a:rPr lang="en-US" dirty="0"/>
              <a:t>Ok, but introduces complexity </a:t>
            </a:r>
          </a:p>
          <a:p>
            <a:pPr lvl="1">
              <a:lnSpc>
                <a:spcPct val="120000"/>
              </a:lnSpc>
              <a:spcBef>
                <a:spcPts val="0"/>
              </a:spcBef>
            </a:pPr>
            <a:r>
              <a:rPr lang="en-US" dirty="0"/>
              <a:t>Good if the abstraction (</a:t>
            </a:r>
            <a:r>
              <a:rPr lang="en-US" dirty="0" err="1"/>
              <a:t>eg</a:t>
            </a:r>
            <a:r>
              <a:rPr lang="en-US" dirty="0"/>
              <a:t> cache) is something you can name</a:t>
            </a:r>
          </a:p>
          <a:p>
            <a:pPr>
              <a:lnSpc>
                <a:spcPct val="120000"/>
              </a:lnSpc>
              <a:spcBef>
                <a:spcPts val="0"/>
              </a:spcBef>
            </a:pPr>
            <a:r>
              <a:rPr lang="en-US" dirty="0"/>
              <a:t>Mark these variables as mutable</a:t>
            </a:r>
          </a:p>
          <a:p>
            <a:pPr lvl="1">
              <a:lnSpc>
                <a:spcPct val="120000"/>
              </a:lnSpc>
              <a:spcBef>
                <a:spcPts val="0"/>
              </a:spcBef>
            </a:pPr>
            <a:r>
              <a:rPr lang="en-US" dirty="0"/>
              <a:t>Header tells the truth</a:t>
            </a:r>
          </a:p>
          <a:p>
            <a:pPr lvl="1">
              <a:lnSpc>
                <a:spcPct val="120000"/>
              </a:lnSpc>
              <a:spcBef>
                <a:spcPts val="0"/>
              </a:spcBef>
            </a:pPr>
            <a:r>
              <a:rPr lang="en-US" dirty="0" err="1"/>
              <a:t>getValue</a:t>
            </a:r>
            <a:r>
              <a:rPr lang="en-US" dirty="0"/>
              <a:t> can only change the mutable variables</a:t>
            </a:r>
            <a:endParaRPr lang="en-CA" dirty="0"/>
          </a:p>
        </p:txBody>
      </p:sp>
    </p:spTree>
    <p:extLst>
      <p:ext uri="{BB962C8B-B14F-4D97-AF65-F5344CB8AC3E}">
        <p14:creationId xmlns:p14="http://schemas.microsoft.com/office/powerpoint/2010/main" val="12658663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968051" y="955912"/>
            <a:ext cx="7877175" cy="3805238"/>
          </a:xfrm>
        </p:spPr>
        <p:txBody>
          <a:bodyPr>
            <a:noAutofit/>
          </a:bodyPr>
          <a:lstStyle/>
          <a:p>
            <a:r>
              <a:rPr lang="en-CA" sz="1800" dirty="0"/>
              <a:t>class Stuff</a:t>
            </a:r>
          </a:p>
          <a:p>
            <a:r>
              <a:rPr lang="en-CA" sz="1800" dirty="0"/>
              <a:t>{</a:t>
            </a:r>
          </a:p>
          <a:p>
            <a:r>
              <a:rPr lang="en-CA" sz="1800" dirty="0"/>
              <a:t>private:</a:t>
            </a:r>
          </a:p>
          <a:p>
            <a:r>
              <a:rPr lang="en-CA" sz="1800" dirty="0"/>
              <a:t>    </a:t>
            </a:r>
            <a:r>
              <a:rPr lang="en-CA" sz="1800" dirty="0" err="1"/>
              <a:t>int</a:t>
            </a:r>
            <a:r>
              <a:rPr lang="en-CA" sz="1800" dirty="0"/>
              <a:t> number1;</a:t>
            </a:r>
          </a:p>
          <a:p>
            <a:r>
              <a:rPr lang="en-CA" sz="1800" dirty="0"/>
              <a:t>    double number2;</a:t>
            </a:r>
          </a:p>
          <a:p>
            <a:r>
              <a:rPr lang="en-CA" sz="1800" dirty="0"/>
              <a:t>    </a:t>
            </a:r>
            <a:r>
              <a:rPr lang="en-CA" sz="1800" dirty="0" err="1"/>
              <a:t>int</a:t>
            </a:r>
            <a:r>
              <a:rPr lang="en-CA" sz="1800" dirty="0"/>
              <a:t> </a:t>
            </a:r>
            <a:r>
              <a:rPr lang="en-CA" sz="1800" dirty="0" err="1"/>
              <a:t>LongComplicatedCalculation</a:t>
            </a:r>
            <a:r>
              <a:rPr lang="en-CA" sz="1800" dirty="0"/>
              <a:t>() </a:t>
            </a:r>
            <a:r>
              <a:rPr lang="en-CA" sz="1800" dirty="0" err="1"/>
              <a:t>const</a:t>
            </a:r>
            <a:r>
              <a:rPr lang="en-CA" sz="1800" dirty="0"/>
              <a:t>;</a:t>
            </a:r>
          </a:p>
          <a:p>
            <a:r>
              <a:rPr lang="en-CA" sz="1800" dirty="0"/>
              <a:t>    </a:t>
            </a:r>
            <a:r>
              <a:rPr lang="en-CA" sz="1800" dirty="0">
                <a:solidFill>
                  <a:srgbClr val="FF0000"/>
                </a:solidFill>
              </a:rPr>
              <a:t>mutable</a:t>
            </a:r>
            <a:r>
              <a:rPr lang="en-CA" sz="1800" dirty="0"/>
              <a:t> </a:t>
            </a:r>
            <a:r>
              <a:rPr lang="en-CA" sz="1800" dirty="0" err="1"/>
              <a:t>int</a:t>
            </a:r>
            <a:r>
              <a:rPr lang="en-CA" sz="1800" dirty="0"/>
              <a:t> </a:t>
            </a:r>
            <a:r>
              <a:rPr lang="en-CA" sz="1800" dirty="0" err="1"/>
              <a:t>cachedValue</a:t>
            </a:r>
            <a:r>
              <a:rPr lang="en-CA" sz="1800" dirty="0"/>
              <a:t>;</a:t>
            </a:r>
          </a:p>
          <a:p>
            <a:r>
              <a:rPr lang="en-CA" sz="1800" dirty="0"/>
              <a:t>    </a:t>
            </a:r>
            <a:r>
              <a:rPr lang="en-CA" sz="1800" dirty="0">
                <a:solidFill>
                  <a:srgbClr val="FF0000"/>
                </a:solidFill>
              </a:rPr>
              <a:t>mutable</a:t>
            </a:r>
            <a:r>
              <a:rPr lang="en-CA" sz="1800" dirty="0"/>
              <a:t> bool </a:t>
            </a:r>
            <a:r>
              <a:rPr lang="en-CA" sz="1800" dirty="0" err="1"/>
              <a:t>cacheValid</a:t>
            </a:r>
            <a:r>
              <a:rPr lang="en-CA" sz="1800" dirty="0"/>
              <a:t>;</a:t>
            </a:r>
          </a:p>
          <a:p>
            <a:r>
              <a:rPr lang="en-CA" sz="1800" dirty="0"/>
              <a:t> public:</a:t>
            </a:r>
          </a:p>
          <a:p>
            <a:r>
              <a:rPr lang="en-CA" sz="1800" dirty="0"/>
              <a:t>    Stuff(</a:t>
            </a:r>
            <a:r>
              <a:rPr lang="en-CA" sz="1800" dirty="0" err="1"/>
              <a:t>int</a:t>
            </a:r>
            <a:r>
              <a:rPr lang="en-CA" sz="1800" dirty="0"/>
              <a:t> n1, double n2) : number1(n1), number2(n2),</a:t>
            </a:r>
            <a:r>
              <a:rPr lang="en-CA" sz="1800" dirty="0" err="1"/>
              <a:t>cachedValue</a:t>
            </a:r>
            <a:r>
              <a:rPr lang="en-CA" sz="1800" dirty="0"/>
              <a:t>(0),</a:t>
            </a:r>
            <a:r>
              <a:rPr lang="en-CA" sz="1800" dirty="0" err="1"/>
              <a:t>cacheValid</a:t>
            </a:r>
            <a:r>
              <a:rPr lang="en-CA" sz="1800" dirty="0"/>
              <a:t>(false) {}</a:t>
            </a:r>
          </a:p>
          <a:p>
            <a:r>
              <a:rPr lang="en-CA" sz="1800" dirty="0"/>
              <a:t>    bool Service1(</a:t>
            </a:r>
            <a:r>
              <a:rPr lang="en-CA" sz="1800" dirty="0" err="1"/>
              <a:t>int</a:t>
            </a:r>
            <a:r>
              <a:rPr lang="en-CA" sz="1800" dirty="0"/>
              <a:t> x);</a:t>
            </a:r>
          </a:p>
          <a:p>
            <a:r>
              <a:rPr lang="en-CA" sz="1800" dirty="0"/>
              <a:t>    bool Service2(</a:t>
            </a:r>
            <a:r>
              <a:rPr lang="en-CA" sz="1800" dirty="0" err="1"/>
              <a:t>int</a:t>
            </a:r>
            <a:r>
              <a:rPr lang="en-CA" sz="1800" dirty="0"/>
              <a:t> y);</a:t>
            </a:r>
          </a:p>
          <a:p>
            <a:r>
              <a:rPr lang="en-CA" sz="1800" dirty="0"/>
              <a:t>    </a:t>
            </a:r>
            <a:r>
              <a:rPr lang="en-CA" sz="1800" dirty="0" err="1"/>
              <a:t>int</a:t>
            </a:r>
            <a:r>
              <a:rPr lang="en-CA" sz="1800" dirty="0"/>
              <a:t> </a:t>
            </a:r>
            <a:r>
              <a:rPr lang="en-CA" sz="1800" dirty="0" err="1"/>
              <a:t>getValue</a:t>
            </a:r>
            <a:r>
              <a:rPr lang="en-CA" sz="1800" dirty="0"/>
              <a:t>() </a:t>
            </a:r>
            <a:r>
              <a:rPr lang="en-CA" sz="1800" dirty="0" err="1"/>
              <a:t>const</a:t>
            </a:r>
            <a:r>
              <a:rPr lang="en-CA" sz="1800" dirty="0"/>
              <a:t>;</a:t>
            </a:r>
          </a:p>
          <a:p>
            <a:r>
              <a:rPr lang="en-CA" sz="1800" dirty="0"/>
              <a:t>};</a:t>
            </a:r>
          </a:p>
          <a:p>
            <a:endParaRPr lang="en-CA" sz="1800" dirty="0"/>
          </a:p>
        </p:txBody>
      </p:sp>
    </p:spTree>
    <p:extLst>
      <p:ext uri="{BB962C8B-B14F-4D97-AF65-F5344CB8AC3E}">
        <p14:creationId xmlns:p14="http://schemas.microsoft.com/office/powerpoint/2010/main" val="3948408045"/>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r>
              <a:rPr lang="en-US" dirty="0"/>
              <a:t>Code accessing mutable members is shorter and more readable</a:t>
            </a:r>
          </a:p>
          <a:p>
            <a:r>
              <a:rPr lang="en-US" dirty="0"/>
              <a:t>Easier to write, read, and maintain</a:t>
            </a:r>
          </a:p>
          <a:p>
            <a:r>
              <a:rPr lang="en-US" dirty="0" err="1"/>
              <a:t>Const</a:t>
            </a:r>
            <a:r>
              <a:rPr lang="en-US" dirty="0"/>
              <a:t>-correctness may enable optimizations</a:t>
            </a:r>
          </a:p>
        </p:txBody>
      </p:sp>
    </p:spTree>
    <p:extLst>
      <p:ext uri="{BB962C8B-B14F-4D97-AF65-F5344CB8AC3E}">
        <p14:creationId xmlns:p14="http://schemas.microsoft.com/office/powerpoint/2010/main" val="166594404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4491" y="1470860"/>
            <a:ext cx="6181224" cy="1107996"/>
          </a:xfrm>
          <a:prstGeom prst="rect">
            <a:avLst/>
          </a:prstGeom>
        </p:spPr>
        <p:txBody>
          <a:bodyPr wrap="square">
            <a:spAutoFit/>
          </a:bodyPr>
          <a:lstStyle/>
          <a:p>
            <a:r>
              <a:rPr lang="en-CA" sz="3300" dirty="0"/>
              <a:t>I.11: Never transfer ownership by a raw pointer (T*)</a:t>
            </a:r>
          </a:p>
        </p:txBody>
      </p:sp>
    </p:spTree>
    <p:extLst>
      <p:ext uri="{BB962C8B-B14F-4D97-AF65-F5344CB8AC3E}">
        <p14:creationId xmlns:p14="http://schemas.microsoft.com/office/powerpoint/2010/main" val="64510599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 like this…</a:t>
            </a:r>
            <a:endParaRPr lang="en-CA" dirty="0"/>
          </a:p>
        </p:txBody>
      </p:sp>
      <p:sp>
        <p:nvSpPr>
          <p:cNvPr id="3" name="Rectangle 1"/>
          <p:cNvSpPr>
            <a:spLocks noGrp="1" noChangeArrowheads="1"/>
          </p:cNvSpPr>
          <p:nvPr>
            <p:ph type="body" idx="1"/>
          </p:nvPr>
        </p:nvSpPr>
        <p:spPr bwMode="auto">
          <a:xfrm>
            <a:off x="2157414" y="2980947"/>
            <a:ext cx="4741683" cy="163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en-US" sz="1800" dirty="0">
                <a:latin typeface="Lucida Console" panose="020B0609040504020204" pitchFamily="49" charset="0"/>
                <a:cs typeface="Courier New" panose="02070309020205020404" pitchFamily="49" charset="0"/>
              </a:rPr>
              <a:t>Policy* </a:t>
            </a:r>
            <a:r>
              <a:rPr lang="en-US" altLang="en-US" sz="1800" dirty="0" err="1">
                <a:latin typeface="Lucida Console" panose="020B0609040504020204" pitchFamily="49" charset="0"/>
                <a:cs typeface="Courier New" panose="02070309020205020404" pitchFamily="49" charset="0"/>
              </a:rPr>
              <a:t>SetupAndPrice</a:t>
            </a:r>
            <a:r>
              <a:rPr lang="en-US" altLang="en-US" sz="1800" dirty="0">
                <a:latin typeface="Lucida Console" panose="020B0609040504020204" pitchFamily="49" charset="0"/>
                <a:cs typeface="Courier New" panose="02070309020205020404" pitchFamily="49" charset="0"/>
              </a:rPr>
              <a:t>(</a:t>
            </a:r>
            <a:r>
              <a:rPr lang="en-US" altLang="en-US" sz="1800" dirty="0" err="1">
                <a:latin typeface="Lucida Console" panose="020B0609040504020204" pitchFamily="49" charset="0"/>
                <a:cs typeface="Courier New" panose="02070309020205020404" pitchFamily="49" charset="0"/>
              </a:rPr>
              <a:t>args</a:t>
            </a:r>
            <a:r>
              <a:rPr lang="en-US" altLang="en-US" sz="1800" dirty="0">
                <a:latin typeface="Lucida Console" panose="020B0609040504020204" pitchFamily="49" charset="0"/>
                <a:cs typeface="Courier New" panose="02070309020205020404" pitchFamily="49" charset="0"/>
              </a:rPr>
              <a:t>) </a:t>
            </a:r>
          </a:p>
          <a:p>
            <a:pPr marL="0" indent="0" eaLnBrk="0" fontAlgn="base" hangingPunct="0">
              <a:lnSpc>
                <a:spcPct val="100000"/>
              </a:lnSpc>
              <a:spcBef>
                <a:spcPct val="0"/>
              </a:spcBef>
              <a:spcAft>
                <a:spcPct val="0"/>
              </a:spcAft>
              <a:buNone/>
            </a:pPr>
            <a:r>
              <a:rPr lang="en-US" altLang="en-US" sz="1800" dirty="0">
                <a:latin typeface="Lucida Console" panose="020B0609040504020204" pitchFamily="49" charset="0"/>
                <a:cs typeface="Courier New" panose="02070309020205020404" pitchFamily="49" charset="0"/>
              </a:rPr>
              <a:t>{</a:t>
            </a:r>
          </a:p>
          <a:p>
            <a:pPr marL="0" indent="0" eaLnBrk="0" fontAlgn="base" hangingPunct="0">
              <a:spcBef>
                <a:spcPct val="0"/>
              </a:spcBef>
              <a:spcAft>
                <a:spcPct val="0"/>
              </a:spcAft>
              <a:buNone/>
            </a:pPr>
            <a:r>
              <a:rPr lang="en-US" altLang="en-US" sz="1800" dirty="0">
                <a:latin typeface="Lucida Console" panose="020B0609040504020204" pitchFamily="49" charset="0"/>
                <a:cs typeface="Courier New" panose="02070309020205020404" pitchFamily="49" charset="0"/>
              </a:rPr>
              <a:t>    Policy * p = new Policy{...}; </a:t>
            </a:r>
          </a:p>
          <a:p>
            <a:pPr marL="0" indent="0" eaLnBrk="0" fontAlgn="base" hangingPunct="0">
              <a:lnSpc>
                <a:spcPct val="100000"/>
              </a:lnSpc>
              <a:spcBef>
                <a:spcPct val="0"/>
              </a:spcBef>
              <a:spcAft>
                <a:spcPct val="0"/>
              </a:spcAft>
              <a:buNone/>
            </a:pPr>
            <a:r>
              <a:rPr lang="en-US" altLang="en-US" sz="1800" dirty="0">
                <a:latin typeface="Lucida Console" panose="020B0609040504020204" pitchFamily="49" charset="0"/>
                <a:cs typeface="Courier New" panose="02070309020205020404" pitchFamily="49" charset="0"/>
              </a:rPr>
              <a:t>    // ... </a:t>
            </a:r>
          </a:p>
          <a:p>
            <a:pPr marL="0" indent="0" eaLnBrk="0" fontAlgn="base" hangingPunct="0">
              <a:lnSpc>
                <a:spcPct val="100000"/>
              </a:lnSpc>
              <a:spcBef>
                <a:spcPct val="0"/>
              </a:spcBef>
              <a:spcAft>
                <a:spcPct val="0"/>
              </a:spcAft>
              <a:buNone/>
            </a:pPr>
            <a:r>
              <a:rPr lang="en-US" altLang="en-US" sz="1800" dirty="0">
                <a:latin typeface="Lucida Console" panose="020B0609040504020204" pitchFamily="49" charset="0"/>
                <a:cs typeface="Courier New" panose="02070309020205020404" pitchFamily="49" charset="0"/>
              </a:rPr>
              <a:t>    return p; </a:t>
            </a:r>
          </a:p>
          <a:p>
            <a:pPr marL="0" indent="0" eaLnBrk="0" fontAlgn="base" hangingPunct="0">
              <a:lnSpc>
                <a:spcPct val="100000"/>
              </a:lnSpc>
              <a:spcBef>
                <a:spcPct val="0"/>
              </a:spcBef>
              <a:spcAft>
                <a:spcPct val="0"/>
              </a:spcAft>
              <a:buNone/>
            </a:pPr>
            <a:r>
              <a:rPr lang="en-US" altLang="en-US" sz="1800" dirty="0">
                <a:latin typeface="Lucida Console" panose="020B0609040504020204" pitchFamily="49" charset="0"/>
                <a:cs typeface="Courier New" panose="02070309020205020404" pitchFamily="49" charset="0"/>
              </a:rPr>
              <a:t>}</a:t>
            </a:r>
            <a:endParaRPr lang="en-US" altLang="en-US" sz="1800" dirty="0">
              <a:latin typeface="Lucida Console" panose="020B0609040504020204" pitchFamily="49" charset="0"/>
            </a:endParaRPr>
          </a:p>
        </p:txBody>
      </p:sp>
    </p:spTree>
    <p:extLst>
      <p:ext uri="{BB962C8B-B14F-4D97-AF65-F5344CB8AC3E}">
        <p14:creationId xmlns:p14="http://schemas.microsoft.com/office/powerpoint/2010/main" val="285631247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Alternatives to raw pointers</a:t>
            </a:r>
            <a:endParaRPr lang="en-CA" dirty="0"/>
          </a:p>
        </p:txBody>
      </p:sp>
      <p:sp>
        <p:nvSpPr>
          <p:cNvPr id="5" name="Text Placeholder 4"/>
          <p:cNvSpPr>
            <a:spLocks noGrp="1"/>
          </p:cNvSpPr>
          <p:nvPr>
            <p:ph type="body" idx="1"/>
          </p:nvPr>
        </p:nvSpPr>
        <p:spPr/>
        <p:txBody>
          <a:bodyPr>
            <a:normAutofit/>
          </a:bodyPr>
          <a:lstStyle/>
          <a:p>
            <a:pPr>
              <a:spcBef>
                <a:spcPts val="450"/>
              </a:spcBef>
            </a:pPr>
            <a:r>
              <a:rPr lang="en-CA" dirty="0"/>
              <a:t>Return by value</a:t>
            </a:r>
          </a:p>
          <a:p>
            <a:pPr lvl="1">
              <a:spcBef>
                <a:spcPts val="450"/>
              </a:spcBef>
            </a:pPr>
            <a:r>
              <a:rPr lang="en-US" sz="2100" dirty="0"/>
              <a:t>You don’t mind a copy (which may be elided)</a:t>
            </a:r>
            <a:endParaRPr lang="en-CA" sz="2100" dirty="0"/>
          </a:p>
          <a:p>
            <a:pPr>
              <a:spcBef>
                <a:spcPts val="450"/>
              </a:spcBef>
            </a:pPr>
            <a:r>
              <a:rPr lang="en-US" dirty="0"/>
              <a:t>Take by non-</a:t>
            </a:r>
            <a:r>
              <a:rPr lang="en-US" dirty="0" err="1"/>
              <a:t>const</a:t>
            </a:r>
            <a:r>
              <a:rPr lang="en-US" dirty="0"/>
              <a:t> reference and change it</a:t>
            </a:r>
          </a:p>
          <a:p>
            <a:pPr lvl="1">
              <a:spcBef>
                <a:spcPts val="450"/>
              </a:spcBef>
            </a:pPr>
            <a:r>
              <a:rPr lang="en-US" sz="2100" dirty="0"/>
              <a:t>Best if you’re </a:t>
            </a:r>
            <a:r>
              <a:rPr lang="en-US" sz="2100" dirty="0" err="1"/>
              <a:t>const</a:t>
            </a:r>
            <a:r>
              <a:rPr lang="en-US" sz="2100" dirty="0"/>
              <a:t>-correct throughout so absence speaks volumes</a:t>
            </a:r>
          </a:p>
          <a:p>
            <a:pPr lvl="1">
              <a:spcBef>
                <a:spcPts val="450"/>
              </a:spcBef>
            </a:pPr>
            <a:r>
              <a:rPr lang="en-US" sz="2100" dirty="0"/>
              <a:t>Prefer this when the parameter had a purpose before the call</a:t>
            </a:r>
          </a:p>
        </p:txBody>
      </p:sp>
    </p:spTree>
    <p:extLst>
      <p:ext uri="{BB962C8B-B14F-4D97-AF65-F5344CB8AC3E}">
        <p14:creationId xmlns:p14="http://schemas.microsoft.com/office/powerpoint/2010/main" val="371533815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Alternatives to raw pointers</a:t>
            </a:r>
            <a:endParaRPr lang="en-CA" dirty="0"/>
          </a:p>
        </p:txBody>
      </p:sp>
      <p:sp>
        <p:nvSpPr>
          <p:cNvPr id="5" name="Text Placeholder 4"/>
          <p:cNvSpPr>
            <a:spLocks noGrp="1"/>
          </p:cNvSpPr>
          <p:nvPr>
            <p:ph type="body" idx="1"/>
          </p:nvPr>
        </p:nvSpPr>
        <p:spPr/>
        <p:txBody>
          <a:bodyPr>
            <a:normAutofit/>
          </a:bodyPr>
          <a:lstStyle/>
          <a:p>
            <a:pPr>
              <a:spcBef>
                <a:spcPts val="450"/>
              </a:spcBef>
            </a:pPr>
            <a:r>
              <a:rPr lang="en-US" dirty="0"/>
              <a:t>Return an appropriate smart pointer</a:t>
            </a:r>
          </a:p>
          <a:p>
            <a:pPr lvl="1">
              <a:spcBef>
                <a:spcPts val="450"/>
              </a:spcBef>
            </a:pPr>
            <a:r>
              <a:rPr lang="en-US" sz="2100" dirty="0"/>
              <a:t>Will manage ownership and lifetime for you</a:t>
            </a:r>
          </a:p>
          <a:p>
            <a:pPr>
              <a:spcBef>
                <a:spcPts val="450"/>
              </a:spcBef>
            </a:pPr>
            <a:r>
              <a:rPr lang="en-US" dirty="0"/>
              <a:t>Use owner&lt;&gt; from GSL</a:t>
            </a:r>
          </a:p>
          <a:p>
            <a:pPr lvl="1">
              <a:spcBef>
                <a:spcPts val="450"/>
              </a:spcBef>
            </a:pPr>
            <a:r>
              <a:rPr lang="en-US" sz="2100" dirty="0"/>
              <a:t>Tells analysis tools who is responsible for cleanup</a:t>
            </a:r>
          </a:p>
          <a:p>
            <a:pPr lvl="1">
              <a:spcBef>
                <a:spcPts val="450"/>
              </a:spcBef>
            </a:pPr>
            <a:r>
              <a:rPr lang="en-US" sz="2100" dirty="0"/>
              <a:t>Also tells humans who use the API</a:t>
            </a:r>
          </a:p>
          <a:p>
            <a:pPr lvl="1">
              <a:spcBef>
                <a:spcPts val="450"/>
              </a:spcBef>
            </a:pPr>
            <a:r>
              <a:rPr lang="en-US" sz="2100" dirty="0"/>
              <a:t>Great for calls you can’t change</a:t>
            </a:r>
            <a:endParaRPr lang="en-CA" sz="2100" dirty="0"/>
          </a:p>
        </p:txBody>
      </p:sp>
    </p:spTree>
    <p:extLst>
      <p:ext uri="{BB962C8B-B14F-4D97-AF65-F5344CB8AC3E}">
        <p14:creationId xmlns:p14="http://schemas.microsoft.com/office/powerpoint/2010/main" val="392288984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gsl</a:t>
            </a:r>
            <a:r>
              <a:rPr lang="en-US" dirty="0"/>
              <a:t>::owner&lt;&gt;</a:t>
            </a:r>
            <a:endParaRPr lang="en-CA" dirty="0"/>
          </a:p>
        </p:txBody>
      </p:sp>
      <p:sp>
        <p:nvSpPr>
          <p:cNvPr id="5" name="Text Placeholder 4"/>
          <p:cNvSpPr>
            <a:spLocks noGrp="1"/>
          </p:cNvSpPr>
          <p:nvPr>
            <p:ph type="body" idx="1"/>
          </p:nvPr>
        </p:nvSpPr>
        <p:spPr>
          <a:xfrm>
            <a:off x="1840102" y="2281523"/>
            <a:ext cx="8328049" cy="3452813"/>
          </a:xfrm>
        </p:spPr>
        <p:txBody>
          <a:bodyPr>
            <a:normAutofit/>
          </a:bodyPr>
          <a:lstStyle/>
          <a:p>
            <a:pPr marL="0" indent="0">
              <a:buNone/>
            </a:pPr>
            <a:r>
              <a:rPr lang="en-CA" sz="2400" dirty="0">
                <a:latin typeface="Lucida Console" panose="020B0609040504020204" pitchFamily="49" charset="0"/>
              </a:rPr>
              <a:t>template &lt;class T, class = </a:t>
            </a:r>
            <a:r>
              <a:rPr lang="en-CA" sz="2400" dirty="0" err="1">
                <a:latin typeface="Lucida Console" panose="020B0609040504020204" pitchFamily="49" charset="0"/>
              </a:rPr>
              <a:t>std</a:t>
            </a:r>
            <a:r>
              <a:rPr lang="en-CA" sz="2400" dirty="0">
                <a:latin typeface="Lucida Console" panose="020B0609040504020204" pitchFamily="49" charset="0"/>
              </a:rPr>
              <a:t>::</a:t>
            </a:r>
            <a:r>
              <a:rPr lang="en-CA" sz="2400" dirty="0" err="1">
                <a:latin typeface="Lucida Console" panose="020B0609040504020204" pitchFamily="49" charset="0"/>
              </a:rPr>
              <a:t>enable_if_t</a:t>
            </a:r>
            <a:r>
              <a:rPr lang="en-CA" sz="2400" dirty="0">
                <a:latin typeface="Lucida Console" panose="020B0609040504020204" pitchFamily="49" charset="0"/>
              </a:rPr>
              <a:t>&lt;</a:t>
            </a:r>
            <a:r>
              <a:rPr lang="en-CA" sz="2400" dirty="0" err="1">
                <a:latin typeface="Lucida Console" panose="020B0609040504020204" pitchFamily="49" charset="0"/>
              </a:rPr>
              <a:t>std</a:t>
            </a:r>
            <a:r>
              <a:rPr lang="en-CA" sz="2400" dirty="0">
                <a:latin typeface="Lucida Console" panose="020B0609040504020204" pitchFamily="49" charset="0"/>
              </a:rPr>
              <a:t>::</a:t>
            </a:r>
            <a:r>
              <a:rPr lang="en-CA" sz="2400" dirty="0" err="1">
                <a:latin typeface="Lucida Console" panose="020B0609040504020204" pitchFamily="49" charset="0"/>
              </a:rPr>
              <a:t>is_pointer</a:t>
            </a:r>
            <a:r>
              <a:rPr lang="en-CA" sz="2400" dirty="0">
                <a:latin typeface="Lucida Console" panose="020B0609040504020204" pitchFamily="49" charset="0"/>
              </a:rPr>
              <a:t>&lt;T&gt;::value&gt;&gt;</a:t>
            </a:r>
          </a:p>
          <a:p>
            <a:endParaRPr lang="en-CA" sz="2400" dirty="0">
              <a:latin typeface="Lucida Console" panose="020B0609040504020204" pitchFamily="49" charset="0"/>
            </a:endParaRPr>
          </a:p>
          <a:p>
            <a:pPr marL="0" indent="0">
              <a:buNone/>
            </a:pPr>
            <a:r>
              <a:rPr lang="en-CA" sz="2400" dirty="0">
                <a:latin typeface="Lucida Console" panose="020B0609040504020204" pitchFamily="49" charset="0"/>
              </a:rPr>
              <a:t>using owner = T;</a:t>
            </a:r>
          </a:p>
        </p:txBody>
      </p:sp>
    </p:spTree>
    <p:extLst>
      <p:ext uri="{BB962C8B-B14F-4D97-AF65-F5344CB8AC3E}">
        <p14:creationId xmlns:p14="http://schemas.microsoft.com/office/powerpoint/2010/main" val="5590534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09332" y="1179680"/>
            <a:ext cx="7773338" cy="803513"/>
          </a:xfrm>
        </p:spPr>
        <p:txBody>
          <a:bodyPr/>
          <a:lstStyle/>
          <a:p>
            <a:r>
              <a:rPr lang="en-US" dirty="0"/>
              <a:t>Reasons for Using Guidelines</a:t>
            </a:r>
            <a:endParaRPr lang="en-CA" dirty="0"/>
          </a:p>
        </p:txBody>
      </p:sp>
      <p:sp>
        <p:nvSpPr>
          <p:cNvPr id="5" name="Text Placeholder 4"/>
          <p:cNvSpPr>
            <a:spLocks noGrp="1"/>
          </p:cNvSpPr>
          <p:nvPr>
            <p:ph type="body" idx="1"/>
          </p:nvPr>
        </p:nvSpPr>
        <p:spPr>
          <a:xfrm>
            <a:off x="2209332" y="2239087"/>
            <a:ext cx="7773339" cy="2961564"/>
          </a:xfrm>
        </p:spPr>
        <p:txBody>
          <a:bodyPr>
            <a:noAutofit/>
          </a:bodyPr>
          <a:lstStyle/>
          <a:p>
            <a:r>
              <a:rPr lang="en-CA" sz="2400" dirty="0"/>
              <a:t>Anti-</a:t>
            </a:r>
            <a:r>
              <a:rPr lang="en-CA" sz="2400" dirty="0" err="1"/>
              <a:t>bikeshed</a:t>
            </a:r>
            <a:endParaRPr lang="en-CA" sz="2400" dirty="0"/>
          </a:p>
          <a:p>
            <a:r>
              <a:rPr lang="en-US" sz="2400" dirty="0"/>
              <a:t>You can hurt yourself on this; do it this way to be safe</a:t>
            </a:r>
            <a:endParaRPr lang="en-CA" sz="2400" dirty="0"/>
          </a:p>
          <a:p>
            <a:r>
              <a:rPr lang="en-CA" sz="2400" dirty="0"/>
              <a:t>Stop using that feature, use this one instead</a:t>
            </a:r>
          </a:p>
          <a:p>
            <a:r>
              <a:rPr lang="en-CA" sz="2400" dirty="0"/>
              <a:t>Here's how that new thing works</a:t>
            </a:r>
          </a:p>
          <a:p>
            <a:r>
              <a:rPr lang="en-US" sz="2400" dirty="0"/>
              <a:t>We wrote a handy library; use it please</a:t>
            </a:r>
            <a:endParaRPr lang="en-CA" sz="2400" dirty="0"/>
          </a:p>
        </p:txBody>
      </p:sp>
    </p:spTree>
    <p:extLst>
      <p:ext uri="{BB962C8B-B14F-4D97-AF65-F5344CB8AC3E}">
        <p14:creationId xmlns:p14="http://schemas.microsoft.com/office/powerpoint/2010/main" val="51432881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r>
              <a:rPr lang="en-US" dirty="0"/>
              <a:t>Memory management is too important to do entirely in your head</a:t>
            </a:r>
          </a:p>
          <a:p>
            <a:pPr lvl="1"/>
            <a:r>
              <a:rPr lang="en-US" dirty="0"/>
              <a:t>Don’t do it at all</a:t>
            </a:r>
          </a:p>
          <a:p>
            <a:pPr lvl="1"/>
            <a:r>
              <a:rPr lang="en-US" dirty="0"/>
              <a:t>Or get code to do it</a:t>
            </a:r>
          </a:p>
          <a:p>
            <a:pPr lvl="1"/>
            <a:r>
              <a:rPr lang="en-US" dirty="0"/>
              <a:t>Or at least get a marker to remind you to do it</a:t>
            </a:r>
          </a:p>
        </p:txBody>
      </p:sp>
    </p:spTree>
    <p:extLst>
      <p:ext uri="{BB962C8B-B14F-4D97-AF65-F5344CB8AC3E}">
        <p14:creationId xmlns:p14="http://schemas.microsoft.com/office/powerpoint/2010/main" val="4049152678"/>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459916" y="781947"/>
            <a:ext cx="7315200" cy="4872038"/>
          </a:xfrm>
          <a:prstGeom prst="rect">
            <a:avLst/>
          </a:prstGeom>
        </p:spPr>
      </p:pic>
      <p:sp>
        <p:nvSpPr>
          <p:cNvPr id="4" name="Title 3"/>
          <p:cNvSpPr>
            <a:spLocks noGrp="1"/>
          </p:cNvSpPr>
          <p:nvPr>
            <p:ph type="title"/>
          </p:nvPr>
        </p:nvSpPr>
        <p:spPr>
          <a:xfrm>
            <a:off x="2661598" y="662770"/>
            <a:ext cx="7810500" cy="1073696"/>
          </a:xfrm>
        </p:spPr>
        <p:txBody>
          <a:bodyPr>
            <a:normAutofit/>
          </a:bodyPr>
          <a:lstStyle/>
          <a:p>
            <a:r>
              <a:rPr lang="en-US" sz="3600" dirty="0"/>
              <a:t>All the Cool Kids are Using It</a:t>
            </a:r>
            <a:endParaRPr lang="en-CA" sz="3600" dirty="0"/>
          </a:p>
        </p:txBody>
      </p:sp>
    </p:spTree>
    <p:extLst>
      <p:ext uri="{BB962C8B-B14F-4D97-AF65-F5344CB8AC3E}">
        <p14:creationId xmlns:p14="http://schemas.microsoft.com/office/powerpoint/2010/main" val="292201479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4492" y="1470861"/>
            <a:ext cx="5337509" cy="1615827"/>
          </a:xfrm>
          <a:prstGeom prst="rect">
            <a:avLst/>
          </a:prstGeom>
        </p:spPr>
        <p:txBody>
          <a:bodyPr wrap="square">
            <a:spAutoFit/>
          </a:bodyPr>
          <a:lstStyle/>
          <a:p>
            <a:r>
              <a:rPr lang="en-CA" sz="3300" dirty="0"/>
              <a:t>F.21: To return multiple "out" values, prefer returning a tuple or </a:t>
            </a:r>
            <a:r>
              <a:rPr lang="en-CA" sz="3300" dirty="0" err="1"/>
              <a:t>struct</a:t>
            </a:r>
            <a:r>
              <a:rPr lang="en-CA" sz="3300" dirty="0"/>
              <a:t>.</a:t>
            </a:r>
          </a:p>
        </p:txBody>
      </p:sp>
    </p:spTree>
    <p:extLst>
      <p:ext uri="{BB962C8B-B14F-4D97-AF65-F5344CB8AC3E}">
        <p14:creationId xmlns:p14="http://schemas.microsoft.com/office/powerpoint/2010/main" val="116757133"/>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sz="1800" dirty="0" err="1"/>
              <a:t>int</a:t>
            </a:r>
            <a:r>
              <a:rPr lang="en-CA" sz="1800" dirty="0"/>
              <a:t> foo(</a:t>
            </a:r>
            <a:r>
              <a:rPr lang="en-CA" sz="1800" dirty="0" err="1"/>
              <a:t>int</a:t>
            </a:r>
            <a:r>
              <a:rPr lang="en-CA" sz="1800" dirty="0"/>
              <a:t> </a:t>
            </a:r>
            <a:r>
              <a:rPr lang="en-CA" sz="1800" dirty="0" err="1"/>
              <a:t>inValue</a:t>
            </a:r>
            <a:r>
              <a:rPr lang="en-CA" sz="1800" dirty="0"/>
              <a:t>, </a:t>
            </a:r>
            <a:r>
              <a:rPr lang="en-CA" sz="1800" dirty="0" err="1"/>
              <a:t>int</a:t>
            </a:r>
            <a:r>
              <a:rPr lang="en-CA" sz="1800" dirty="0"/>
              <a:t>&amp; </a:t>
            </a:r>
            <a:r>
              <a:rPr lang="en-CA" sz="1800" dirty="0" err="1"/>
              <a:t>outValue</a:t>
            </a:r>
            <a:r>
              <a:rPr lang="en-CA" sz="1800" dirty="0"/>
              <a:t>)</a:t>
            </a:r>
          </a:p>
          <a:p>
            <a:r>
              <a:rPr lang="en-CA" sz="1800" dirty="0"/>
              <a:t>{</a:t>
            </a:r>
          </a:p>
          <a:p>
            <a:r>
              <a:rPr lang="en-CA" sz="1800" dirty="0"/>
              <a:t>    </a:t>
            </a:r>
            <a:r>
              <a:rPr lang="en-CA" sz="1800" dirty="0" err="1"/>
              <a:t>outValue</a:t>
            </a:r>
            <a:r>
              <a:rPr lang="en-CA" sz="1800" dirty="0"/>
              <a:t> = </a:t>
            </a:r>
            <a:r>
              <a:rPr lang="en-CA" sz="1800" dirty="0" err="1"/>
              <a:t>inValue</a:t>
            </a:r>
            <a:r>
              <a:rPr lang="en-CA" sz="1800" dirty="0"/>
              <a:t> * 2;</a:t>
            </a:r>
          </a:p>
          <a:p>
            <a:r>
              <a:rPr lang="en-CA" sz="1800" dirty="0"/>
              <a:t>    return </a:t>
            </a:r>
            <a:r>
              <a:rPr lang="en-CA" sz="1800" dirty="0" err="1"/>
              <a:t>inValue</a:t>
            </a:r>
            <a:r>
              <a:rPr lang="en-CA" sz="1800" dirty="0"/>
              <a:t> * 3;</a:t>
            </a:r>
          </a:p>
          <a:p>
            <a:r>
              <a:rPr lang="en-CA" sz="1800" dirty="0"/>
              <a:t>}</a:t>
            </a:r>
          </a:p>
          <a:p>
            <a:r>
              <a:rPr lang="en-CA" sz="1800" dirty="0"/>
              <a:t> </a:t>
            </a:r>
          </a:p>
          <a:p>
            <a:r>
              <a:rPr lang="en-CA" sz="1800" dirty="0" err="1"/>
              <a:t>int</a:t>
            </a:r>
            <a:r>
              <a:rPr lang="en-CA" sz="1800" dirty="0"/>
              <a:t> main()</a:t>
            </a:r>
          </a:p>
          <a:p>
            <a:r>
              <a:rPr lang="en-CA" sz="1800" dirty="0"/>
              <a:t>{</a:t>
            </a:r>
          </a:p>
          <a:p>
            <a:r>
              <a:rPr lang="en-CA" sz="1800" dirty="0"/>
              <a:t>    </a:t>
            </a:r>
            <a:r>
              <a:rPr lang="en-CA" sz="1800" dirty="0" err="1"/>
              <a:t>int</a:t>
            </a:r>
            <a:r>
              <a:rPr lang="en-CA" sz="1800" dirty="0"/>
              <a:t> number = 4;</a:t>
            </a:r>
          </a:p>
          <a:p>
            <a:r>
              <a:rPr lang="en-CA" sz="1800" dirty="0"/>
              <a:t>    </a:t>
            </a:r>
            <a:r>
              <a:rPr lang="en-CA" sz="1800" dirty="0" err="1"/>
              <a:t>int</a:t>
            </a:r>
            <a:r>
              <a:rPr lang="en-CA" sz="1800" dirty="0"/>
              <a:t> answer = foo(5, number);</a:t>
            </a:r>
          </a:p>
          <a:p>
            <a:r>
              <a:rPr lang="en-CA" sz="1800" dirty="0"/>
              <a:t>    return 0;</a:t>
            </a:r>
          </a:p>
          <a:p>
            <a:r>
              <a:rPr lang="en-CA" sz="1800" dirty="0"/>
              <a:t>}</a:t>
            </a:r>
          </a:p>
        </p:txBody>
      </p:sp>
    </p:spTree>
    <p:extLst>
      <p:ext uri="{BB962C8B-B14F-4D97-AF65-F5344CB8AC3E}">
        <p14:creationId xmlns:p14="http://schemas.microsoft.com/office/powerpoint/2010/main" val="198813558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413" y="1007622"/>
            <a:ext cx="7773338" cy="663377"/>
          </a:xfrm>
        </p:spPr>
        <p:txBody>
          <a:bodyPr>
            <a:normAutofit fontScale="90000"/>
          </a:bodyPr>
          <a:lstStyle/>
          <a:p>
            <a:r>
              <a:rPr lang="en-US" dirty="0"/>
              <a:t>Your own </a:t>
            </a:r>
            <a:r>
              <a:rPr lang="en-US" dirty="0" err="1"/>
              <a:t>struct</a:t>
            </a:r>
            <a:endParaRPr lang="en-CA" dirty="0"/>
          </a:p>
        </p:txBody>
      </p:sp>
      <p:sp>
        <p:nvSpPr>
          <p:cNvPr id="4" name="Text Placeholder 3"/>
          <p:cNvSpPr>
            <a:spLocks noGrp="1"/>
          </p:cNvSpPr>
          <p:nvPr>
            <p:ph type="body" idx="1"/>
          </p:nvPr>
        </p:nvSpPr>
        <p:spPr>
          <a:xfrm>
            <a:off x="1962933" y="1605959"/>
            <a:ext cx="7877175" cy="3452813"/>
          </a:xfrm>
        </p:spPr>
        <p:txBody>
          <a:bodyPr>
            <a:noAutofit/>
          </a:bodyPr>
          <a:lstStyle/>
          <a:p>
            <a:pPr marL="0" indent="0">
              <a:lnSpc>
                <a:spcPct val="100000"/>
              </a:lnSpc>
              <a:spcBef>
                <a:spcPts val="0"/>
              </a:spcBef>
              <a:buNone/>
            </a:pPr>
            <a:r>
              <a:rPr lang="en-CA" sz="1350" dirty="0" err="1">
                <a:latin typeface="Lucida Console" panose="020B0609040504020204" pitchFamily="49" charset="0"/>
              </a:rPr>
              <a:t>struct</a:t>
            </a:r>
            <a:r>
              <a:rPr lang="en-CA" sz="1350" dirty="0">
                <a:latin typeface="Lucida Console" panose="020B0609040504020204" pitchFamily="49" charset="0"/>
              </a:rPr>
              <a:t> </a:t>
            </a:r>
            <a:r>
              <a:rPr lang="en-CA" sz="1350" dirty="0" err="1">
                <a:latin typeface="Lucida Console" panose="020B0609040504020204" pitchFamily="49" charset="0"/>
              </a:rPr>
              <a:t>twoNumbers</a:t>
            </a:r>
            <a:endParaRPr lang="en-CA" sz="1350" dirty="0">
              <a:latin typeface="Lucida Console" panose="020B0609040504020204" pitchFamily="49" charset="0"/>
            </a:endParaRPr>
          </a:p>
          <a:p>
            <a:pPr marL="0" indent="0">
              <a:lnSpc>
                <a:spcPct val="100000"/>
              </a:lnSpc>
              <a:spcBef>
                <a:spcPts val="0"/>
              </a:spcBef>
              <a:buNone/>
            </a:pPr>
            <a:r>
              <a:rPr lang="en-CA" sz="1350" dirty="0">
                <a:latin typeface="Lucida Console" panose="020B0609040504020204" pitchFamily="49" charset="0"/>
              </a:rPr>
              <a:t>{</a:t>
            </a:r>
          </a:p>
          <a:p>
            <a:pPr marL="0" indent="0">
              <a:lnSpc>
                <a:spcPct val="100000"/>
              </a:lnSpc>
              <a:spcBef>
                <a:spcPts val="0"/>
              </a:spcBef>
              <a:buNone/>
            </a:pPr>
            <a:r>
              <a:rPr lang="en-CA" sz="1350" dirty="0">
                <a:latin typeface="Lucida Console" panose="020B0609040504020204" pitchFamily="49" charset="0"/>
              </a:rPr>
              <a:t>    </a:t>
            </a:r>
            <a:r>
              <a:rPr lang="en-CA" sz="1350" dirty="0" err="1">
                <a:latin typeface="Lucida Console" panose="020B0609040504020204" pitchFamily="49" charset="0"/>
              </a:rPr>
              <a:t>int</a:t>
            </a:r>
            <a:r>
              <a:rPr lang="en-CA" sz="1350" dirty="0">
                <a:latin typeface="Lucida Console" panose="020B0609040504020204" pitchFamily="49" charset="0"/>
              </a:rPr>
              <a:t> value1;</a:t>
            </a:r>
          </a:p>
          <a:p>
            <a:pPr marL="0" indent="0">
              <a:lnSpc>
                <a:spcPct val="100000"/>
              </a:lnSpc>
              <a:spcBef>
                <a:spcPts val="0"/>
              </a:spcBef>
              <a:buNone/>
            </a:pPr>
            <a:r>
              <a:rPr lang="en-CA" sz="1350" dirty="0">
                <a:latin typeface="Lucida Console" panose="020B0609040504020204" pitchFamily="49" charset="0"/>
              </a:rPr>
              <a:t>    </a:t>
            </a:r>
            <a:r>
              <a:rPr lang="en-CA" sz="1350" dirty="0" err="1">
                <a:latin typeface="Lucida Console" panose="020B0609040504020204" pitchFamily="49" charset="0"/>
              </a:rPr>
              <a:t>int</a:t>
            </a:r>
            <a:r>
              <a:rPr lang="en-CA" sz="1350" dirty="0">
                <a:latin typeface="Lucida Console" panose="020B0609040504020204" pitchFamily="49" charset="0"/>
              </a:rPr>
              <a:t> value2;</a:t>
            </a:r>
          </a:p>
          <a:p>
            <a:pPr marL="0" indent="0">
              <a:lnSpc>
                <a:spcPct val="100000"/>
              </a:lnSpc>
              <a:spcBef>
                <a:spcPts val="0"/>
              </a:spcBef>
              <a:buNone/>
            </a:pPr>
            <a:r>
              <a:rPr lang="en-CA" sz="1350" dirty="0">
                <a:latin typeface="Lucida Console" panose="020B0609040504020204" pitchFamily="49" charset="0"/>
              </a:rPr>
              <a:t>};</a:t>
            </a:r>
          </a:p>
          <a:p>
            <a:pPr marL="0" indent="0">
              <a:lnSpc>
                <a:spcPct val="100000"/>
              </a:lnSpc>
              <a:spcBef>
                <a:spcPts val="0"/>
              </a:spcBef>
              <a:buNone/>
            </a:pPr>
            <a:endParaRPr lang="en-CA" sz="1350" dirty="0">
              <a:latin typeface="Lucida Console" panose="020B0609040504020204" pitchFamily="49" charset="0"/>
            </a:endParaRPr>
          </a:p>
          <a:p>
            <a:pPr marL="0" indent="0">
              <a:lnSpc>
                <a:spcPct val="100000"/>
              </a:lnSpc>
              <a:spcBef>
                <a:spcPts val="0"/>
              </a:spcBef>
              <a:buNone/>
            </a:pPr>
            <a:r>
              <a:rPr lang="en-CA" sz="1350" dirty="0" err="1">
                <a:latin typeface="Lucida Console" panose="020B0609040504020204" pitchFamily="49" charset="0"/>
              </a:rPr>
              <a:t>twoNumbers</a:t>
            </a:r>
            <a:r>
              <a:rPr lang="en-CA" sz="1350" dirty="0">
                <a:latin typeface="Lucida Console" panose="020B0609040504020204" pitchFamily="49" charset="0"/>
              </a:rPr>
              <a:t> </a:t>
            </a:r>
            <a:r>
              <a:rPr lang="en-CA" sz="1350" dirty="0" err="1">
                <a:latin typeface="Lucida Console" panose="020B0609040504020204" pitchFamily="49" charset="0"/>
              </a:rPr>
              <a:t>fooStruct</a:t>
            </a:r>
            <a:r>
              <a:rPr lang="en-CA" sz="1350" dirty="0">
                <a:latin typeface="Lucida Console" panose="020B0609040504020204" pitchFamily="49" charset="0"/>
              </a:rPr>
              <a:t>(</a:t>
            </a:r>
            <a:r>
              <a:rPr lang="en-CA" sz="1350" dirty="0" err="1">
                <a:latin typeface="Lucida Console" panose="020B0609040504020204" pitchFamily="49" charset="0"/>
              </a:rPr>
              <a:t>int</a:t>
            </a:r>
            <a:r>
              <a:rPr lang="en-CA" sz="1350" dirty="0">
                <a:latin typeface="Lucida Console" panose="020B0609040504020204" pitchFamily="49" charset="0"/>
              </a:rPr>
              <a:t> </a:t>
            </a:r>
            <a:r>
              <a:rPr lang="en-CA" sz="1350" dirty="0" err="1">
                <a:latin typeface="Lucida Console" panose="020B0609040504020204" pitchFamily="49" charset="0"/>
              </a:rPr>
              <a:t>inValue</a:t>
            </a:r>
            <a:r>
              <a:rPr lang="en-CA" sz="1350" dirty="0">
                <a:latin typeface="Lucida Console" panose="020B0609040504020204" pitchFamily="49" charset="0"/>
              </a:rPr>
              <a:t>)</a:t>
            </a:r>
          </a:p>
          <a:p>
            <a:pPr marL="0" indent="0">
              <a:lnSpc>
                <a:spcPct val="100000"/>
              </a:lnSpc>
              <a:spcBef>
                <a:spcPts val="0"/>
              </a:spcBef>
              <a:buNone/>
            </a:pPr>
            <a:r>
              <a:rPr lang="en-CA" sz="1350" dirty="0">
                <a:latin typeface="Lucida Console" panose="020B0609040504020204" pitchFamily="49" charset="0"/>
              </a:rPr>
              <a:t>{</a:t>
            </a:r>
          </a:p>
          <a:p>
            <a:pPr marL="0" indent="0">
              <a:lnSpc>
                <a:spcPct val="100000"/>
              </a:lnSpc>
              <a:spcBef>
                <a:spcPts val="0"/>
              </a:spcBef>
              <a:buNone/>
            </a:pPr>
            <a:r>
              <a:rPr lang="en-CA" sz="1350" dirty="0">
                <a:latin typeface="Lucida Console" panose="020B0609040504020204" pitchFamily="49" charset="0"/>
              </a:rPr>
              <a:t>    return </a:t>
            </a:r>
            <a:r>
              <a:rPr lang="en-CA" sz="1350" dirty="0" err="1">
                <a:latin typeface="Lucida Console" panose="020B0609040504020204" pitchFamily="49" charset="0"/>
              </a:rPr>
              <a:t>twoNumbers</a:t>
            </a:r>
            <a:r>
              <a:rPr lang="en-CA" sz="1350" dirty="0">
                <a:latin typeface="Lucida Console" panose="020B0609040504020204" pitchFamily="49" charset="0"/>
              </a:rPr>
              <a:t>{ </a:t>
            </a:r>
            <a:r>
              <a:rPr lang="en-CA" sz="1350" dirty="0" err="1">
                <a:latin typeface="Lucida Console" panose="020B0609040504020204" pitchFamily="49" charset="0"/>
              </a:rPr>
              <a:t>inValue</a:t>
            </a:r>
            <a:r>
              <a:rPr lang="en-CA" sz="1350" dirty="0">
                <a:latin typeface="Lucida Console" panose="020B0609040504020204" pitchFamily="49" charset="0"/>
              </a:rPr>
              <a:t> * 2, </a:t>
            </a:r>
            <a:r>
              <a:rPr lang="en-CA" sz="1350" dirty="0" err="1">
                <a:latin typeface="Lucida Console" panose="020B0609040504020204" pitchFamily="49" charset="0"/>
              </a:rPr>
              <a:t>inValue</a:t>
            </a:r>
            <a:r>
              <a:rPr lang="en-CA" sz="1350" dirty="0">
                <a:latin typeface="Lucida Console" panose="020B0609040504020204" pitchFamily="49" charset="0"/>
              </a:rPr>
              <a:t> * 3 };</a:t>
            </a:r>
          </a:p>
          <a:p>
            <a:pPr marL="0" indent="0">
              <a:lnSpc>
                <a:spcPct val="100000"/>
              </a:lnSpc>
              <a:spcBef>
                <a:spcPts val="0"/>
              </a:spcBef>
              <a:buNone/>
            </a:pPr>
            <a:r>
              <a:rPr lang="en-CA" sz="1350" dirty="0">
                <a:latin typeface="Lucida Console" panose="020B0609040504020204" pitchFamily="49" charset="0"/>
              </a:rPr>
              <a:t>}</a:t>
            </a:r>
          </a:p>
          <a:p>
            <a:pPr marL="0" indent="0">
              <a:lnSpc>
                <a:spcPct val="100000"/>
              </a:lnSpc>
              <a:spcBef>
                <a:spcPts val="0"/>
              </a:spcBef>
              <a:buNone/>
            </a:pPr>
            <a:endParaRPr lang="en-CA" sz="1350" dirty="0">
              <a:latin typeface="Lucida Console" panose="020B0609040504020204" pitchFamily="49" charset="0"/>
            </a:endParaRPr>
          </a:p>
          <a:p>
            <a:pPr marL="0" indent="0">
              <a:lnSpc>
                <a:spcPct val="100000"/>
              </a:lnSpc>
              <a:spcBef>
                <a:spcPts val="0"/>
              </a:spcBef>
              <a:buNone/>
            </a:pPr>
            <a:r>
              <a:rPr lang="en-CA" sz="1350" dirty="0" err="1">
                <a:latin typeface="Lucida Console" panose="020B0609040504020204" pitchFamily="49" charset="0"/>
              </a:rPr>
              <a:t>int</a:t>
            </a:r>
            <a:r>
              <a:rPr lang="en-CA" sz="1350" dirty="0">
                <a:latin typeface="Lucida Console" panose="020B0609040504020204" pitchFamily="49" charset="0"/>
              </a:rPr>
              <a:t> main()</a:t>
            </a:r>
          </a:p>
          <a:p>
            <a:pPr marL="0" indent="0">
              <a:lnSpc>
                <a:spcPct val="100000"/>
              </a:lnSpc>
              <a:spcBef>
                <a:spcPts val="0"/>
              </a:spcBef>
              <a:buNone/>
            </a:pPr>
            <a:r>
              <a:rPr lang="en-CA" sz="1350" dirty="0">
                <a:latin typeface="Lucida Console" panose="020B0609040504020204" pitchFamily="49" charset="0"/>
              </a:rPr>
              <a:t>{</a:t>
            </a:r>
          </a:p>
          <a:p>
            <a:pPr marL="0" indent="0">
              <a:lnSpc>
                <a:spcPct val="100000"/>
              </a:lnSpc>
              <a:spcBef>
                <a:spcPts val="0"/>
              </a:spcBef>
              <a:buNone/>
            </a:pPr>
            <a:r>
              <a:rPr lang="en-CA" sz="1350" dirty="0">
                <a:latin typeface="Lucida Console" panose="020B0609040504020204" pitchFamily="49" charset="0"/>
              </a:rPr>
              <a:t>    </a:t>
            </a:r>
            <a:r>
              <a:rPr lang="en-CA" sz="1350" dirty="0" err="1">
                <a:latin typeface="Lucida Console" panose="020B0609040504020204" pitchFamily="49" charset="0"/>
              </a:rPr>
              <a:t>int</a:t>
            </a:r>
            <a:r>
              <a:rPr lang="en-CA" sz="1350" dirty="0">
                <a:latin typeface="Lucida Console" panose="020B0609040504020204" pitchFamily="49" charset="0"/>
              </a:rPr>
              <a:t> number, answer;</a:t>
            </a:r>
          </a:p>
          <a:p>
            <a:pPr marL="0" indent="0">
              <a:lnSpc>
                <a:spcPct val="100000"/>
              </a:lnSpc>
              <a:spcBef>
                <a:spcPts val="0"/>
              </a:spcBef>
              <a:buNone/>
            </a:pPr>
            <a:r>
              <a:rPr lang="en-CA" sz="1350" dirty="0">
                <a:latin typeface="Lucida Console" panose="020B0609040504020204" pitchFamily="49" charset="0"/>
              </a:rPr>
              <a:t>    </a:t>
            </a:r>
            <a:r>
              <a:rPr lang="en-CA" sz="1350" dirty="0" err="1">
                <a:latin typeface="Lucida Console" panose="020B0609040504020204" pitchFamily="49" charset="0"/>
              </a:rPr>
              <a:t>twoNumbers</a:t>
            </a:r>
            <a:r>
              <a:rPr lang="en-CA" sz="1350" dirty="0">
                <a:latin typeface="Lucida Console" panose="020B0609040504020204" pitchFamily="49" charset="0"/>
              </a:rPr>
              <a:t> result = </a:t>
            </a:r>
            <a:r>
              <a:rPr lang="en-CA" sz="1350" dirty="0" err="1">
                <a:latin typeface="Lucida Console" panose="020B0609040504020204" pitchFamily="49" charset="0"/>
              </a:rPr>
              <a:t>fooStruct</a:t>
            </a:r>
            <a:r>
              <a:rPr lang="en-CA" sz="1350" dirty="0">
                <a:latin typeface="Lucida Console" panose="020B0609040504020204" pitchFamily="49" charset="0"/>
              </a:rPr>
              <a:t>(6);</a:t>
            </a:r>
          </a:p>
          <a:p>
            <a:pPr marL="0" indent="0">
              <a:lnSpc>
                <a:spcPct val="100000"/>
              </a:lnSpc>
              <a:spcBef>
                <a:spcPts val="0"/>
              </a:spcBef>
              <a:buNone/>
            </a:pPr>
            <a:r>
              <a:rPr lang="en-CA" sz="1350" dirty="0">
                <a:latin typeface="Lucida Console" panose="020B0609040504020204" pitchFamily="49" charset="0"/>
              </a:rPr>
              <a:t>    number = result.value1;</a:t>
            </a:r>
          </a:p>
          <a:p>
            <a:pPr marL="0" indent="0">
              <a:lnSpc>
                <a:spcPct val="100000"/>
              </a:lnSpc>
              <a:spcBef>
                <a:spcPts val="0"/>
              </a:spcBef>
              <a:buNone/>
            </a:pPr>
            <a:r>
              <a:rPr lang="en-CA" sz="1350" dirty="0">
                <a:latin typeface="Lucida Console" panose="020B0609040504020204" pitchFamily="49" charset="0"/>
              </a:rPr>
              <a:t>    answer = result.value2;</a:t>
            </a:r>
          </a:p>
          <a:p>
            <a:pPr marL="0" indent="0">
              <a:lnSpc>
                <a:spcPct val="100000"/>
              </a:lnSpc>
              <a:spcBef>
                <a:spcPts val="0"/>
              </a:spcBef>
              <a:buNone/>
            </a:pPr>
            <a:r>
              <a:rPr lang="en-CA" sz="1350" dirty="0">
                <a:latin typeface="Lucida Console" panose="020B0609040504020204" pitchFamily="49" charset="0"/>
              </a:rPr>
              <a:t>    return 0;</a:t>
            </a:r>
          </a:p>
          <a:p>
            <a:pPr marL="0" indent="0">
              <a:lnSpc>
                <a:spcPct val="100000"/>
              </a:lnSpc>
              <a:spcBef>
                <a:spcPts val="0"/>
              </a:spcBef>
              <a:buNone/>
            </a:pPr>
            <a:r>
              <a:rPr lang="en-CA" sz="1350" dirty="0">
                <a:latin typeface="Lucida Console" panose="020B0609040504020204" pitchFamily="49" charset="0"/>
              </a:rPr>
              <a:t>}</a:t>
            </a:r>
          </a:p>
        </p:txBody>
      </p:sp>
    </p:spTree>
    <p:extLst>
      <p:ext uri="{BB962C8B-B14F-4D97-AF65-F5344CB8AC3E}">
        <p14:creationId xmlns:p14="http://schemas.microsoft.com/office/powerpoint/2010/main" val="24020350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std</a:t>
            </a:r>
            <a:r>
              <a:rPr lang="en-US" dirty="0"/>
              <a:t>::optional</a:t>
            </a:r>
            <a:endParaRPr lang="en-CA" dirty="0"/>
          </a:p>
        </p:txBody>
      </p:sp>
      <p:sp>
        <p:nvSpPr>
          <p:cNvPr id="5" name="Text Placeholder 4"/>
          <p:cNvSpPr>
            <a:spLocks noGrp="1"/>
          </p:cNvSpPr>
          <p:nvPr>
            <p:ph type="body" idx="1"/>
          </p:nvPr>
        </p:nvSpPr>
        <p:spPr/>
        <p:txBody>
          <a:bodyPr/>
          <a:lstStyle/>
          <a:p>
            <a:r>
              <a:rPr lang="en-US" dirty="0"/>
              <a:t>If the two things are [an object] and [a bool about whether or not that object is usable] consider </a:t>
            </a:r>
            <a:r>
              <a:rPr lang="en-US" dirty="0">
                <a:latin typeface="Lucida Console" panose="020B0609040504020204" pitchFamily="49" charset="0"/>
              </a:rPr>
              <a:t>optional&lt;T&gt;</a:t>
            </a:r>
          </a:p>
          <a:p>
            <a:r>
              <a:rPr lang="en-US" dirty="0"/>
              <a:t>Casting an </a:t>
            </a:r>
            <a:r>
              <a:rPr lang="en-US" dirty="0">
                <a:latin typeface="Lucida Console" panose="020B0609040504020204" pitchFamily="49" charset="0"/>
              </a:rPr>
              <a:t>optional</a:t>
            </a:r>
            <a:r>
              <a:rPr lang="en-US" dirty="0"/>
              <a:t> to </a:t>
            </a:r>
            <a:r>
              <a:rPr lang="en-US" dirty="0">
                <a:latin typeface="Lucida Console" panose="020B0609040504020204" pitchFamily="49" charset="0"/>
              </a:rPr>
              <a:t>bool</a:t>
            </a:r>
            <a:r>
              <a:rPr lang="en-US" dirty="0"/>
              <a:t> returns true if it contains a value, false otherwise. Other uses ( </a:t>
            </a:r>
            <a:r>
              <a:rPr lang="en-US" dirty="0">
                <a:latin typeface="Lucida Console" panose="020B0609040504020204" pitchFamily="49" charset="0"/>
              </a:rPr>
              <a:t>=</a:t>
            </a:r>
            <a:r>
              <a:rPr lang="en-US" dirty="0"/>
              <a:t>, </a:t>
            </a:r>
            <a:r>
              <a:rPr lang="en-US" dirty="0">
                <a:latin typeface="Lucida Console" panose="020B0609040504020204" pitchFamily="49" charset="0"/>
              </a:rPr>
              <a:t>-&gt;</a:t>
            </a:r>
            <a:r>
              <a:rPr lang="en-US" dirty="0"/>
              <a:t>, </a:t>
            </a:r>
            <a:r>
              <a:rPr lang="en-US" dirty="0">
                <a:latin typeface="Lucida Console" panose="020B0609040504020204" pitchFamily="49" charset="0"/>
              </a:rPr>
              <a:t>*</a:t>
            </a:r>
            <a:r>
              <a:rPr lang="en-US" dirty="0"/>
              <a:t>, and </a:t>
            </a:r>
            <a:r>
              <a:rPr lang="en-US" dirty="0">
                <a:latin typeface="Lucida Console" panose="020B0609040504020204" pitchFamily="49" charset="0"/>
              </a:rPr>
              <a:t>value()</a:t>
            </a:r>
            <a:r>
              <a:rPr lang="en-US" dirty="0"/>
              <a:t> ) get the value.</a:t>
            </a:r>
          </a:p>
          <a:p>
            <a:r>
              <a:rPr lang="en-US" dirty="0"/>
              <a:t>Handy </a:t>
            </a:r>
            <a:r>
              <a:rPr lang="en-US" dirty="0" err="1">
                <a:latin typeface="Lucida Console" panose="020B0609040504020204" pitchFamily="49" charset="0"/>
              </a:rPr>
              <a:t>value_or</a:t>
            </a:r>
            <a:r>
              <a:rPr lang="en-US" dirty="0">
                <a:latin typeface="Lucida Console" panose="020B0609040504020204" pitchFamily="49" charset="0"/>
              </a:rPr>
              <a:t>()</a:t>
            </a:r>
            <a:r>
              <a:rPr lang="en-US" dirty="0"/>
              <a:t> function too</a:t>
            </a:r>
            <a:endParaRPr lang="en-CA" dirty="0"/>
          </a:p>
        </p:txBody>
      </p:sp>
    </p:spTree>
    <p:extLst>
      <p:ext uri="{BB962C8B-B14F-4D97-AF65-F5344CB8AC3E}">
        <p14:creationId xmlns:p14="http://schemas.microsoft.com/office/powerpoint/2010/main" val="1125009714"/>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57413" y="1055008"/>
            <a:ext cx="7773338" cy="636463"/>
          </a:xfrm>
        </p:spPr>
        <p:txBody>
          <a:bodyPr>
            <a:normAutofit fontScale="90000"/>
          </a:bodyPr>
          <a:lstStyle/>
          <a:p>
            <a:r>
              <a:rPr lang="en-US" dirty="0"/>
              <a:t>tuple, tie, structured bindings</a:t>
            </a:r>
            <a:endParaRPr lang="en-CA" dirty="0"/>
          </a:p>
        </p:txBody>
      </p:sp>
      <p:sp>
        <p:nvSpPr>
          <p:cNvPr id="2" name="Text Placeholder 1"/>
          <p:cNvSpPr>
            <a:spLocks noGrp="1"/>
          </p:cNvSpPr>
          <p:nvPr>
            <p:ph type="body" idx="1"/>
          </p:nvPr>
        </p:nvSpPr>
        <p:spPr>
          <a:xfrm>
            <a:off x="2157414" y="1732627"/>
            <a:ext cx="7877175" cy="1764187"/>
          </a:xfrm>
        </p:spPr>
        <p:txBody>
          <a:bodyPr>
            <a:noAutofit/>
          </a:bodyPr>
          <a:lstStyle/>
          <a:p>
            <a:pPr marL="0" indent="0">
              <a:lnSpc>
                <a:spcPct val="100000"/>
              </a:lnSpc>
              <a:spcBef>
                <a:spcPts val="0"/>
              </a:spcBef>
              <a:buNone/>
            </a:pPr>
            <a:r>
              <a:rPr lang="en-CA" sz="1500" dirty="0" err="1">
                <a:latin typeface="Lucida Console" panose="020B0609040504020204" pitchFamily="49" charset="0"/>
              </a:rPr>
              <a:t>std</a:t>
            </a:r>
            <a:r>
              <a:rPr lang="en-CA" sz="1500" dirty="0">
                <a:latin typeface="Lucida Console" panose="020B0609040504020204" pitchFamily="49" charset="0"/>
              </a:rPr>
              <a:t>::tuple&lt;</a:t>
            </a:r>
            <a:r>
              <a:rPr lang="en-CA" sz="1500" dirty="0" err="1">
                <a:latin typeface="Lucida Console" panose="020B0609040504020204" pitchFamily="49" charset="0"/>
              </a:rPr>
              <a:t>int</a:t>
            </a:r>
            <a:r>
              <a:rPr lang="en-CA" sz="1500" dirty="0">
                <a:latin typeface="Lucida Console" panose="020B0609040504020204" pitchFamily="49" charset="0"/>
              </a:rPr>
              <a:t>, </a:t>
            </a:r>
            <a:r>
              <a:rPr lang="en-CA" sz="1500" dirty="0" err="1">
                <a:latin typeface="Lucida Console" panose="020B0609040504020204" pitchFamily="49" charset="0"/>
              </a:rPr>
              <a:t>int</a:t>
            </a:r>
            <a:r>
              <a:rPr lang="en-CA" sz="1500" dirty="0">
                <a:latin typeface="Lucida Console" panose="020B0609040504020204" pitchFamily="49" charset="0"/>
              </a:rPr>
              <a:t>&gt; </a:t>
            </a:r>
            <a:r>
              <a:rPr lang="en-CA" sz="1500" dirty="0" err="1">
                <a:latin typeface="Lucida Console" panose="020B0609040504020204" pitchFamily="49" charset="0"/>
              </a:rPr>
              <a:t>fooTwo</a:t>
            </a:r>
            <a:r>
              <a:rPr lang="en-CA" sz="1500" dirty="0">
                <a:latin typeface="Lucida Console" panose="020B0609040504020204" pitchFamily="49" charset="0"/>
              </a:rPr>
              <a:t>(</a:t>
            </a:r>
            <a:r>
              <a:rPr lang="en-CA" sz="1500" dirty="0" err="1">
                <a:latin typeface="Lucida Console" panose="020B0609040504020204" pitchFamily="49" charset="0"/>
              </a:rPr>
              <a:t>int</a:t>
            </a:r>
            <a:r>
              <a:rPr lang="en-CA" sz="1500" dirty="0">
                <a:latin typeface="Lucida Console" panose="020B0609040504020204" pitchFamily="49" charset="0"/>
              </a:rPr>
              <a:t> </a:t>
            </a:r>
            <a:r>
              <a:rPr lang="en-CA" sz="1500" dirty="0" err="1">
                <a:latin typeface="Lucida Console" panose="020B0609040504020204" pitchFamily="49" charset="0"/>
              </a:rPr>
              <a:t>inValue</a:t>
            </a:r>
            <a:r>
              <a:rPr lang="en-CA" sz="1500" dirty="0">
                <a:latin typeface="Lucida Console" panose="020B0609040504020204" pitchFamily="49" charset="0"/>
              </a:rPr>
              <a:t>)</a:t>
            </a:r>
          </a:p>
          <a:p>
            <a:pPr marL="0" indent="0">
              <a:lnSpc>
                <a:spcPct val="100000"/>
              </a:lnSpc>
              <a:spcBef>
                <a:spcPts val="0"/>
              </a:spcBef>
              <a:buNone/>
            </a:pPr>
            <a:r>
              <a:rPr lang="en-CA" sz="1500" dirty="0">
                <a:latin typeface="Lucida Console" panose="020B0609040504020204" pitchFamily="49" charset="0"/>
              </a:rPr>
              <a:t>{</a:t>
            </a:r>
          </a:p>
          <a:p>
            <a:pPr marL="0" indent="0">
              <a:lnSpc>
                <a:spcPct val="100000"/>
              </a:lnSpc>
              <a:spcBef>
                <a:spcPts val="0"/>
              </a:spcBef>
              <a:buNone/>
            </a:pPr>
            <a:r>
              <a:rPr lang="en-CA" sz="1500" dirty="0">
                <a:latin typeface="Lucida Console" panose="020B0609040504020204" pitchFamily="49" charset="0"/>
              </a:rPr>
              <a:t>    return </a:t>
            </a:r>
            <a:r>
              <a:rPr lang="en-CA" sz="1500" dirty="0" err="1">
                <a:latin typeface="Lucida Console" panose="020B0609040504020204" pitchFamily="49" charset="0"/>
              </a:rPr>
              <a:t>std</a:t>
            </a:r>
            <a:r>
              <a:rPr lang="en-CA" sz="1500" dirty="0">
                <a:latin typeface="Lucida Console" panose="020B0609040504020204" pitchFamily="49" charset="0"/>
              </a:rPr>
              <a:t>::</a:t>
            </a:r>
            <a:r>
              <a:rPr lang="en-CA" sz="1500" dirty="0" err="1">
                <a:latin typeface="Lucida Console" panose="020B0609040504020204" pitchFamily="49" charset="0"/>
              </a:rPr>
              <a:t>make_tuple</a:t>
            </a:r>
            <a:r>
              <a:rPr lang="en-CA" sz="1500" dirty="0">
                <a:latin typeface="Lucida Console" panose="020B0609040504020204" pitchFamily="49" charset="0"/>
              </a:rPr>
              <a:t>(</a:t>
            </a:r>
            <a:r>
              <a:rPr lang="en-CA" sz="1500" dirty="0" err="1">
                <a:latin typeface="Lucida Console" panose="020B0609040504020204" pitchFamily="49" charset="0"/>
              </a:rPr>
              <a:t>inValue</a:t>
            </a:r>
            <a:r>
              <a:rPr lang="en-CA" sz="1500" dirty="0">
                <a:latin typeface="Lucida Console" panose="020B0609040504020204" pitchFamily="49" charset="0"/>
              </a:rPr>
              <a:t> * 2, </a:t>
            </a:r>
            <a:r>
              <a:rPr lang="en-CA" sz="1500" dirty="0" err="1">
                <a:latin typeface="Lucida Console" panose="020B0609040504020204" pitchFamily="49" charset="0"/>
              </a:rPr>
              <a:t>inValue</a:t>
            </a:r>
            <a:r>
              <a:rPr lang="en-CA" sz="1500" dirty="0">
                <a:latin typeface="Lucida Console" panose="020B0609040504020204" pitchFamily="49" charset="0"/>
              </a:rPr>
              <a:t> * 3);</a:t>
            </a:r>
          </a:p>
          <a:p>
            <a:pPr marL="0" indent="0">
              <a:lnSpc>
                <a:spcPct val="100000"/>
              </a:lnSpc>
              <a:spcBef>
                <a:spcPts val="0"/>
              </a:spcBef>
              <a:buNone/>
            </a:pPr>
            <a:r>
              <a:rPr lang="en-CA" sz="1500" dirty="0">
                <a:latin typeface="Lucida Console" panose="020B0609040504020204" pitchFamily="49" charset="0"/>
              </a:rPr>
              <a:t>}</a:t>
            </a:r>
          </a:p>
          <a:p>
            <a:pPr marL="0" indent="0">
              <a:lnSpc>
                <a:spcPct val="100000"/>
              </a:lnSpc>
              <a:spcBef>
                <a:spcPts val="0"/>
              </a:spcBef>
              <a:buNone/>
            </a:pPr>
            <a:endParaRPr lang="en-US" sz="1500" dirty="0">
              <a:latin typeface="Lucida Console" panose="020B0609040504020204" pitchFamily="49" charset="0"/>
            </a:endParaRPr>
          </a:p>
          <a:p>
            <a:pPr marL="0" indent="0">
              <a:lnSpc>
                <a:spcPct val="100000"/>
              </a:lnSpc>
              <a:spcBef>
                <a:spcPts val="0"/>
              </a:spcBef>
              <a:buNone/>
            </a:pPr>
            <a:r>
              <a:rPr lang="en-CA" sz="1500" dirty="0" err="1">
                <a:latin typeface="Lucida Console" panose="020B0609040504020204" pitchFamily="49" charset="0"/>
              </a:rPr>
              <a:t>int</a:t>
            </a:r>
            <a:r>
              <a:rPr lang="en-CA" sz="1500" dirty="0">
                <a:latin typeface="Lucida Console" panose="020B0609040504020204" pitchFamily="49" charset="0"/>
              </a:rPr>
              <a:t> main()</a:t>
            </a:r>
          </a:p>
          <a:p>
            <a:pPr marL="0" indent="0">
              <a:lnSpc>
                <a:spcPct val="100000"/>
              </a:lnSpc>
              <a:spcBef>
                <a:spcPts val="0"/>
              </a:spcBef>
              <a:buNone/>
            </a:pPr>
            <a:r>
              <a:rPr lang="en-CA" sz="1500" dirty="0">
                <a:latin typeface="Lucida Console" panose="020B0609040504020204" pitchFamily="49" charset="0"/>
              </a:rPr>
              <a:t>{</a:t>
            </a:r>
          </a:p>
          <a:p>
            <a:pPr marL="0" indent="0">
              <a:lnSpc>
                <a:spcPct val="100000"/>
              </a:lnSpc>
              <a:spcBef>
                <a:spcPts val="0"/>
              </a:spcBef>
              <a:buNone/>
            </a:pPr>
            <a:r>
              <a:rPr lang="en-CA" sz="1500" dirty="0">
                <a:latin typeface="Lucida Console" panose="020B0609040504020204" pitchFamily="49" charset="0"/>
              </a:rPr>
              <a:t>    </a:t>
            </a:r>
            <a:r>
              <a:rPr lang="en-CA" sz="1500" dirty="0" err="1">
                <a:latin typeface="Lucida Console" panose="020B0609040504020204" pitchFamily="49" charset="0"/>
              </a:rPr>
              <a:t>int</a:t>
            </a:r>
            <a:r>
              <a:rPr lang="en-CA" sz="1500" dirty="0">
                <a:latin typeface="Lucida Console" panose="020B0609040504020204" pitchFamily="49" charset="0"/>
              </a:rPr>
              <a:t> number, answer;</a:t>
            </a:r>
          </a:p>
          <a:p>
            <a:pPr marL="0" indent="0">
              <a:lnSpc>
                <a:spcPct val="100000"/>
              </a:lnSpc>
              <a:spcBef>
                <a:spcPts val="0"/>
              </a:spcBef>
              <a:buNone/>
            </a:pPr>
            <a:r>
              <a:rPr lang="en-CA" sz="1500" dirty="0">
                <a:latin typeface="Lucida Console" panose="020B0609040504020204" pitchFamily="49" charset="0"/>
              </a:rPr>
              <a:t>    </a:t>
            </a:r>
            <a:r>
              <a:rPr lang="en-CA" sz="1500" dirty="0" err="1">
                <a:latin typeface="Lucida Console" panose="020B0609040504020204" pitchFamily="49" charset="0"/>
              </a:rPr>
              <a:t>std</a:t>
            </a:r>
            <a:r>
              <a:rPr lang="en-CA" sz="1500" dirty="0">
                <a:latin typeface="Lucida Console" panose="020B0609040504020204" pitchFamily="49" charset="0"/>
              </a:rPr>
              <a:t>::tie(answer, number) = </a:t>
            </a:r>
            <a:r>
              <a:rPr lang="en-CA" sz="1500" dirty="0" err="1">
                <a:latin typeface="Lucida Console" panose="020B0609040504020204" pitchFamily="49" charset="0"/>
              </a:rPr>
              <a:t>fooTwo</a:t>
            </a:r>
            <a:r>
              <a:rPr lang="en-CA" sz="1500" dirty="0">
                <a:latin typeface="Lucida Console" panose="020B0609040504020204" pitchFamily="49" charset="0"/>
              </a:rPr>
              <a:t>(9);</a:t>
            </a:r>
          </a:p>
          <a:p>
            <a:pPr marL="0" indent="0">
              <a:lnSpc>
                <a:spcPct val="100000"/>
              </a:lnSpc>
              <a:spcBef>
                <a:spcPts val="0"/>
              </a:spcBef>
              <a:buNone/>
            </a:pPr>
            <a:r>
              <a:rPr lang="en-CA" sz="1500" dirty="0">
                <a:latin typeface="Lucida Console" panose="020B0609040504020204" pitchFamily="49" charset="0"/>
              </a:rPr>
              <a:t>    return 0;</a:t>
            </a:r>
          </a:p>
          <a:p>
            <a:pPr marL="0" indent="0">
              <a:lnSpc>
                <a:spcPct val="100000"/>
              </a:lnSpc>
              <a:spcBef>
                <a:spcPts val="0"/>
              </a:spcBef>
              <a:buNone/>
            </a:pPr>
            <a:r>
              <a:rPr lang="en-CA" sz="1500" dirty="0">
                <a:latin typeface="Lucida Console" panose="020B0609040504020204" pitchFamily="49" charset="0"/>
              </a:rPr>
              <a:t>}</a:t>
            </a:r>
          </a:p>
        </p:txBody>
      </p:sp>
      <p:sp>
        <p:nvSpPr>
          <p:cNvPr id="6" name="Text Placeholder 1"/>
          <p:cNvSpPr txBox="1">
            <a:spLocks/>
          </p:cNvSpPr>
          <p:nvPr/>
        </p:nvSpPr>
        <p:spPr>
          <a:xfrm>
            <a:off x="2157414" y="4432112"/>
            <a:ext cx="7877175" cy="1117411"/>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500" kern="0" dirty="0" err="1">
                <a:solidFill>
                  <a:sysClr val="windowText" lastClr="000000"/>
                </a:solidFill>
              </a:rPr>
              <a:t>int</a:t>
            </a:r>
            <a:r>
              <a:rPr lang="en-CA" sz="1500" kern="0" dirty="0">
                <a:solidFill>
                  <a:sysClr val="windowText" lastClr="000000"/>
                </a:solidFill>
              </a:rPr>
              <a:t> main()</a:t>
            </a:r>
          </a:p>
          <a:p>
            <a:r>
              <a:rPr lang="en-CA" sz="1500" kern="0" dirty="0">
                <a:solidFill>
                  <a:sysClr val="windowText" lastClr="000000"/>
                </a:solidFill>
              </a:rPr>
              <a:t>{</a:t>
            </a:r>
          </a:p>
          <a:p>
            <a:r>
              <a:rPr lang="en-CA" sz="1500" kern="0" dirty="0">
                <a:solidFill>
                  <a:sysClr val="windowText" lastClr="000000"/>
                </a:solidFill>
              </a:rPr>
              <a:t>    auto[answer, number] = </a:t>
            </a:r>
            <a:r>
              <a:rPr lang="en-CA" sz="1500" kern="0" dirty="0" err="1">
                <a:solidFill>
                  <a:sysClr val="windowText" lastClr="000000"/>
                </a:solidFill>
              </a:rPr>
              <a:t>fooTwo</a:t>
            </a:r>
            <a:r>
              <a:rPr lang="en-CA" sz="1500" kern="0" dirty="0">
                <a:solidFill>
                  <a:sysClr val="windowText" lastClr="000000"/>
                </a:solidFill>
              </a:rPr>
              <a:t>(9);</a:t>
            </a:r>
          </a:p>
          <a:p>
            <a:r>
              <a:rPr lang="en-CA" sz="1500" kern="0" dirty="0">
                <a:solidFill>
                  <a:sysClr val="windowText" lastClr="000000"/>
                </a:solidFill>
              </a:rPr>
              <a:t>    return 0;</a:t>
            </a:r>
          </a:p>
          <a:p>
            <a:r>
              <a:rPr lang="en-CA" sz="1500" kern="0" dirty="0">
                <a:solidFill>
                  <a:sysClr val="windowText" lastClr="000000"/>
                </a:solidFill>
              </a:rPr>
              <a:t>}</a:t>
            </a:r>
          </a:p>
        </p:txBody>
      </p:sp>
    </p:spTree>
    <p:extLst>
      <p:ext uri="{BB962C8B-B14F-4D97-AF65-F5344CB8AC3E}">
        <p14:creationId xmlns:p14="http://schemas.microsoft.com/office/powerpoint/2010/main" val="24406202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r>
              <a:rPr lang="en-US" dirty="0"/>
              <a:t>Readability: all the returns are together</a:t>
            </a:r>
          </a:p>
          <a:p>
            <a:pPr lvl="1">
              <a:spcBef>
                <a:spcPts val="450"/>
              </a:spcBef>
            </a:pPr>
            <a:r>
              <a:rPr lang="en-US" dirty="0"/>
              <a:t>Not mixed between one special return value and the rest as out </a:t>
            </a:r>
            <a:r>
              <a:rPr lang="en-US" dirty="0" err="1"/>
              <a:t>params</a:t>
            </a:r>
            <a:endParaRPr lang="en-US" dirty="0"/>
          </a:p>
          <a:p>
            <a:r>
              <a:rPr lang="en-US" dirty="0"/>
              <a:t>When parameters are passed by pointer or non-</a:t>
            </a:r>
            <a:r>
              <a:rPr lang="en-US" dirty="0" err="1"/>
              <a:t>const</a:t>
            </a:r>
            <a:r>
              <a:rPr lang="en-US" dirty="0"/>
              <a:t> ref, readers can assume they are in-out parameters</a:t>
            </a:r>
          </a:p>
        </p:txBody>
      </p:sp>
    </p:spTree>
    <p:extLst>
      <p:ext uri="{BB962C8B-B14F-4D97-AF65-F5344CB8AC3E}">
        <p14:creationId xmlns:p14="http://schemas.microsoft.com/office/powerpoint/2010/main" val="3407158480"/>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4492" y="1470860"/>
            <a:ext cx="5337509" cy="1107996"/>
          </a:xfrm>
          <a:prstGeom prst="rect">
            <a:avLst/>
          </a:prstGeom>
        </p:spPr>
        <p:txBody>
          <a:bodyPr wrap="square">
            <a:spAutoFit/>
          </a:bodyPr>
          <a:lstStyle/>
          <a:p>
            <a:r>
              <a:rPr lang="en-CA" sz="3300" dirty="0"/>
              <a:t>Enum.3: Prefer class </a:t>
            </a:r>
            <a:r>
              <a:rPr lang="en-CA" sz="3300" dirty="0" err="1"/>
              <a:t>enums</a:t>
            </a:r>
            <a:r>
              <a:rPr lang="en-CA" sz="3300" dirty="0"/>
              <a:t> over "plain" </a:t>
            </a:r>
            <a:r>
              <a:rPr lang="en-CA" sz="3300" dirty="0" err="1"/>
              <a:t>enums</a:t>
            </a:r>
            <a:endParaRPr lang="en-CA" sz="3300" dirty="0"/>
          </a:p>
        </p:txBody>
      </p:sp>
    </p:spTree>
    <p:extLst>
      <p:ext uri="{BB962C8B-B14F-4D97-AF65-F5344CB8AC3E}">
        <p14:creationId xmlns:p14="http://schemas.microsoft.com/office/powerpoint/2010/main" val="570391875"/>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57413" y="1024300"/>
            <a:ext cx="7773338" cy="692760"/>
          </a:xfrm>
        </p:spPr>
        <p:txBody>
          <a:bodyPr>
            <a:normAutofit fontScale="90000"/>
          </a:bodyPr>
          <a:lstStyle/>
          <a:p>
            <a:r>
              <a:rPr lang="en-US" dirty="0" err="1"/>
              <a:t>enum</a:t>
            </a:r>
            <a:r>
              <a:rPr lang="en-US" dirty="0"/>
              <a:t> class</a:t>
            </a:r>
            <a:endParaRPr lang="en-CA" dirty="0"/>
          </a:p>
        </p:txBody>
      </p:sp>
      <p:sp>
        <p:nvSpPr>
          <p:cNvPr id="2" name="Text Placeholder 1"/>
          <p:cNvSpPr>
            <a:spLocks noGrp="1"/>
          </p:cNvSpPr>
          <p:nvPr>
            <p:ph type="body" idx="1"/>
          </p:nvPr>
        </p:nvSpPr>
        <p:spPr>
          <a:xfrm>
            <a:off x="2157414" y="2071688"/>
            <a:ext cx="7877175" cy="1103976"/>
          </a:xfrm>
        </p:spPr>
        <p:txBody>
          <a:bodyPr>
            <a:normAutofit/>
          </a:bodyPr>
          <a:lstStyle/>
          <a:p>
            <a:pPr marL="0" indent="0">
              <a:buNone/>
            </a:pPr>
            <a:r>
              <a:rPr lang="en-CA" sz="1800" dirty="0" err="1">
                <a:latin typeface="Lucida Console" panose="020B0609040504020204" pitchFamily="49" charset="0"/>
              </a:rPr>
              <a:t>enum</a:t>
            </a:r>
            <a:r>
              <a:rPr lang="en-CA" sz="1800" dirty="0">
                <a:latin typeface="Lucida Console" panose="020B0609040504020204" pitchFamily="49" charset="0"/>
              </a:rPr>
              <a:t> class Error {OK, </a:t>
            </a:r>
            <a:r>
              <a:rPr lang="en-CA" sz="1800" dirty="0" err="1">
                <a:latin typeface="Lucida Console" panose="020B0609040504020204" pitchFamily="49" charset="0"/>
              </a:rPr>
              <a:t>FileNotFound</a:t>
            </a:r>
            <a:r>
              <a:rPr lang="en-CA" sz="1800" dirty="0">
                <a:latin typeface="Lucida Console" panose="020B0609040504020204" pitchFamily="49" charset="0"/>
              </a:rPr>
              <a:t>, </a:t>
            </a:r>
            <a:r>
              <a:rPr lang="en-CA" sz="1800" dirty="0" err="1">
                <a:latin typeface="Lucida Console" panose="020B0609040504020204" pitchFamily="49" charset="0"/>
              </a:rPr>
              <a:t>OutOfMemory</a:t>
            </a:r>
            <a:r>
              <a:rPr lang="en-CA" sz="1800" dirty="0">
                <a:latin typeface="Lucida Console" panose="020B0609040504020204" pitchFamily="49" charset="0"/>
              </a:rPr>
              <a:t>};</a:t>
            </a:r>
          </a:p>
          <a:p>
            <a:pPr marL="0" indent="0">
              <a:lnSpc>
                <a:spcPct val="110000"/>
              </a:lnSpc>
              <a:spcBef>
                <a:spcPts val="0"/>
              </a:spcBef>
              <a:buNone/>
            </a:pPr>
            <a:r>
              <a:rPr lang="en-CA" sz="1800" dirty="0" err="1">
                <a:latin typeface="Lucida Console" panose="020B0609040504020204" pitchFamily="49" charset="0"/>
              </a:rPr>
              <a:t>enum</a:t>
            </a:r>
            <a:r>
              <a:rPr lang="en-CA" sz="1800" dirty="0">
                <a:latin typeface="Lucida Console" panose="020B0609040504020204" pitchFamily="49" charset="0"/>
              </a:rPr>
              <a:t> class Ratings{Terrible, OK, Terrific};</a:t>
            </a:r>
          </a:p>
          <a:p>
            <a:pPr marL="0" indent="0">
              <a:buNone/>
            </a:pPr>
            <a:r>
              <a:rPr lang="pl-PL" sz="1800" dirty="0">
                <a:latin typeface="Lucida Console" panose="020B0609040504020204" pitchFamily="49" charset="0"/>
              </a:rPr>
              <a:t>enum oldStyle {OH, OK, OR};</a:t>
            </a:r>
            <a:endParaRPr lang="en-CA" sz="1800" dirty="0">
              <a:latin typeface="Lucida Console" panose="020B0609040504020204" pitchFamily="49" charset="0"/>
            </a:endParaRPr>
          </a:p>
        </p:txBody>
      </p:sp>
      <p:sp>
        <p:nvSpPr>
          <p:cNvPr id="6" name="Text Placeholder 1"/>
          <p:cNvSpPr txBox="1">
            <a:spLocks/>
          </p:cNvSpPr>
          <p:nvPr/>
        </p:nvSpPr>
        <p:spPr>
          <a:xfrm>
            <a:off x="2209332" y="3231962"/>
            <a:ext cx="7877175" cy="2441243"/>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650" dirty="0"/>
              <a:t>Error result = </a:t>
            </a:r>
            <a:r>
              <a:rPr lang="en-CA" sz="1650" dirty="0">
                <a:solidFill>
                  <a:srgbClr val="FF0000"/>
                </a:solidFill>
              </a:rPr>
              <a:t>Error::OK</a:t>
            </a:r>
            <a:r>
              <a:rPr lang="en-CA" sz="1650" dirty="0"/>
              <a:t>;</a:t>
            </a:r>
          </a:p>
          <a:p>
            <a:r>
              <a:rPr lang="en-CA" sz="1650" dirty="0"/>
              <a:t>Ratings stars = </a:t>
            </a:r>
            <a:r>
              <a:rPr lang="en-CA" sz="1650" dirty="0">
                <a:solidFill>
                  <a:srgbClr val="FF0000"/>
                </a:solidFill>
              </a:rPr>
              <a:t>Ratings::OK</a:t>
            </a:r>
            <a:r>
              <a:rPr lang="en-CA" sz="1650" dirty="0"/>
              <a:t>;</a:t>
            </a:r>
          </a:p>
          <a:p>
            <a:r>
              <a:rPr lang="en-CA" sz="1650" dirty="0" err="1"/>
              <a:t>int</a:t>
            </a:r>
            <a:r>
              <a:rPr lang="en-CA" sz="1650" dirty="0"/>
              <a:t> r = </a:t>
            </a:r>
            <a:r>
              <a:rPr lang="en-CA" sz="1650" dirty="0" err="1"/>
              <a:t>static_cast</a:t>
            </a:r>
            <a:r>
              <a:rPr lang="en-CA" sz="1650" dirty="0"/>
              <a:t>&lt;</a:t>
            </a:r>
            <a:r>
              <a:rPr lang="en-CA" sz="1650" dirty="0" err="1"/>
              <a:t>int</a:t>
            </a:r>
            <a:r>
              <a:rPr lang="en-CA" sz="1650" dirty="0"/>
              <a:t>&gt;(result);</a:t>
            </a:r>
          </a:p>
          <a:p>
            <a:endParaRPr lang="en-CA" sz="1650" dirty="0"/>
          </a:p>
          <a:p>
            <a:r>
              <a:rPr lang="en-CA" sz="1650" dirty="0" err="1"/>
              <a:t>oldStyle</a:t>
            </a:r>
            <a:r>
              <a:rPr lang="en-CA" sz="1650" dirty="0"/>
              <a:t> Oklahoma = OK;</a:t>
            </a:r>
          </a:p>
          <a:p>
            <a:r>
              <a:rPr lang="en-CA" sz="1650" dirty="0" err="1"/>
              <a:t>oldStyle</a:t>
            </a:r>
            <a:r>
              <a:rPr lang="en-CA" sz="1650" dirty="0"/>
              <a:t> Ohio = </a:t>
            </a:r>
            <a:r>
              <a:rPr lang="en-CA" sz="1650" dirty="0" err="1"/>
              <a:t>oldStyle</a:t>
            </a:r>
            <a:r>
              <a:rPr lang="en-CA" sz="1650" dirty="0"/>
              <a:t>::OH;</a:t>
            </a:r>
          </a:p>
          <a:p>
            <a:endParaRPr lang="en-CA" sz="1650" dirty="0"/>
          </a:p>
          <a:p>
            <a:r>
              <a:rPr lang="en-CA" sz="1650" dirty="0" err="1"/>
              <a:t>int</a:t>
            </a:r>
            <a:r>
              <a:rPr lang="en-CA" sz="1650" dirty="0"/>
              <a:t> x = Ohio;</a:t>
            </a:r>
          </a:p>
        </p:txBody>
      </p:sp>
    </p:spTree>
    <p:extLst>
      <p:ext uri="{BB962C8B-B14F-4D97-AF65-F5344CB8AC3E}">
        <p14:creationId xmlns:p14="http://schemas.microsoft.com/office/powerpoint/2010/main" val="9762697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4513966" y="990318"/>
            <a:ext cx="6089209" cy="45610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Title 3"/>
          <p:cNvSpPr>
            <a:spLocks noGrp="1"/>
          </p:cNvSpPr>
          <p:nvPr>
            <p:ph type="title"/>
          </p:nvPr>
        </p:nvSpPr>
        <p:spPr>
          <a:xfrm>
            <a:off x="1534718" y="3237079"/>
            <a:ext cx="4348803" cy="3372703"/>
          </a:xfrm>
        </p:spPr>
        <p:txBody>
          <a:bodyPr>
            <a:normAutofit/>
          </a:bodyPr>
          <a:lstStyle/>
          <a:p>
            <a:r>
              <a:rPr lang="en-US" sz="4950" dirty="0"/>
              <a:t>Stop the </a:t>
            </a:r>
            <a:br>
              <a:rPr lang="en-US" sz="4950" dirty="0"/>
            </a:br>
            <a:r>
              <a:rPr lang="en-US" sz="4950" dirty="0" err="1"/>
              <a:t>Bikeshedding</a:t>
            </a:r>
            <a:endParaRPr lang="en-CA" sz="4950" dirty="0"/>
          </a:p>
        </p:txBody>
      </p:sp>
    </p:spTree>
    <p:extLst>
      <p:ext uri="{BB962C8B-B14F-4D97-AF65-F5344CB8AC3E}">
        <p14:creationId xmlns:p14="http://schemas.microsoft.com/office/powerpoint/2010/main" val="809109450"/>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pPr>
              <a:spcBef>
                <a:spcPts val="450"/>
              </a:spcBef>
            </a:pPr>
            <a:r>
              <a:rPr lang="en-CA" dirty="0"/>
              <a:t>Names can overlap</a:t>
            </a:r>
          </a:p>
          <a:p>
            <a:pPr lvl="1">
              <a:spcBef>
                <a:spcPts val="450"/>
              </a:spcBef>
            </a:pPr>
            <a:r>
              <a:rPr lang="en-US" dirty="0"/>
              <a:t>You can have an OK in every </a:t>
            </a:r>
            <a:r>
              <a:rPr lang="en-US" dirty="0" err="1"/>
              <a:t>enum</a:t>
            </a:r>
            <a:r>
              <a:rPr lang="en-US" dirty="0"/>
              <a:t> if you want!</a:t>
            </a:r>
          </a:p>
          <a:p>
            <a:pPr>
              <a:spcBef>
                <a:spcPts val="450"/>
              </a:spcBef>
            </a:pPr>
            <a:r>
              <a:rPr lang="en-US" dirty="0"/>
              <a:t>“Helpful” conversions to </a:t>
            </a:r>
            <a:r>
              <a:rPr lang="en-US" dirty="0" err="1"/>
              <a:t>int</a:t>
            </a:r>
            <a:r>
              <a:rPr lang="en-US" dirty="0"/>
              <a:t> do not happen</a:t>
            </a:r>
          </a:p>
          <a:p>
            <a:pPr lvl="1">
              <a:spcBef>
                <a:spcPts val="450"/>
              </a:spcBef>
            </a:pPr>
            <a:r>
              <a:rPr lang="en-US" dirty="0"/>
              <a:t>Use </a:t>
            </a:r>
            <a:r>
              <a:rPr lang="en-US" dirty="0" err="1"/>
              <a:t>static_cast</a:t>
            </a:r>
            <a:r>
              <a:rPr lang="en-US" dirty="0"/>
              <a:t>&lt;&gt; if you want to convert</a:t>
            </a:r>
          </a:p>
          <a:p>
            <a:pPr lvl="1">
              <a:spcBef>
                <a:spcPts val="450"/>
              </a:spcBef>
            </a:pPr>
            <a:r>
              <a:rPr lang="en-US" dirty="0"/>
              <a:t>Compiler is your friend when passing to functions</a:t>
            </a:r>
          </a:p>
          <a:p>
            <a:pPr>
              <a:spcBef>
                <a:spcPts val="450"/>
              </a:spcBef>
            </a:pPr>
            <a:r>
              <a:rPr lang="en-US" dirty="0"/>
              <a:t>Can use a backing type other than </a:t>
            </a:r>
            <a:r>
              <a:rPr lang="en-US" dirty="0" err="1"/>
              <a:t>int</a:t>
            </a:r>
            <a:r>
              <a:rPr lang="en-US" dirty="0"/>
              <a:t> if you want</a:t>
            </a:r>
          </a:p>
        </p:txBody>
      </p:sp>
    </p:spTree>
    <p:extLst>
      <p:ext uri="{BB962C8B-B14F-4D97-AF65-F5344CB8AC3E}">
        <p14:creationId xmlns:p14="http://schemas.microsoft.com/office/powerpoint/2010/main" val="128969685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83" y="813212"/>
            <a:ext cx="4153824" cy="46439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itle 3"/>
          <p:cNvSpPr>
            <a:spLocks noGrp="1"/>
          </p:cNvSpPr>
          <p:nvPr>
            <p:ph type="title"/>
          </p:nvPr>
        </p:nvSpPr>
        <p:spPr>
          <a:xfrm>
            <a:off x="5756512" y="2638284"/>
            <a:ext cx="4684879" cy="2818903"/>
          </a:xfrm>
        </p:spPr>
        <p:txBody>
          <a:bodyPr>
            <a:normAutofit/>
          </a:bodyPr>
          <a:lstStyle/>
          <a:p>
            <a:pPr algn="r"/>
            <a:r>
              <a:rPr lang="en-US" dirty="0"/>
              <a:t>You Are Not The First Developer With This Problem</a:t>
            </a:r>
            <a:endParaRPr lang="en-CA" dirty="0"/>
          </a:p>
        </p:txBody>
      </p:sp>
    </p:spTree>
    <p:extLst>
      <p:ext uri="{BB962C8B-B14F-4D97-AF65-F5344CB8AC3E}">
        <p14:creationId xmlns:p14="http://schemas.microsoft.com/office/powerpoint/2010/main" val="748210884"/>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4492" y="1470860"/>
            <a:ext cx="5337509" cy="1107996"/>
          </a:xfrm>
          <a:prstGeom prst="rect">
            <a:avLst/>
          </a:prstGeom>
        </p:spPr>
        <p:txBody>
          <a:bodyPr wrap="square">
            <a:spAutoFit/>
          </a:bodyPr>
          <a:lstStyle/>
          <a:p>
            <a:r>
              <a:rPr lang="en-CA" sz="3300" dirty="0"/>
              <a:t>I.12: Declare a pointer that must not be null as </a:t>
            </a:r>
            <a:r>
              <a:rPr lang="en-CA" sz="3300" dirty="0" err="1"/>
              <a:t>not_null</a:t>
            </a:r>
            <a:r>
              <a:rPr lang="en-CA" sz="3300" dirty="0"/>
              <a:t>.</a:t>
            </a:r>
          </a:p>
        </p:txBody>
      </p:sp>
    </p:spTree>
    <p:extLst>
      <p:ext uri="{BB962C8B-B14F-4D97-AF65-F5344CB8AC3E}">
        <p14:creationId xmlns:p14="http://schemas.microsoft.com/office/powerpoint/2010/main" val="2833315745"/>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157414" y="1524001"/>
            <a:ext cx="7877175" cy="1605602"/>
          </a:xfrm>
        </p:spPr>
        <p:txBody>
          <a:bodyPr>
            <a:normAutofit/>
          </a:bodyPr>
          <a:lstStyle/>
          <a:p>
            <a:r>
              <a:rPr lang="en-CA" sz="1800" dirty="0"/>
              <a:t>Service s(1);</a:t>
            </a:r>
          </a:p>
          <a:p>
            <a:r>
              <a:rPr lang="en-CA" sz="1800" dirty="0"/>
              <a:t>Service* </a:t>
            </a:r>
            <a:r>
              <a:rPr lang="en-CA" sz="1800" dirty="0" err="1"/>
              <a:t>ps</a:t>
            </a:r>
            <a:r>
              <a:rPr lang="en-CA" sz="1800" dirty="0"/>
              <a:t> = &amp;s;</a:t>
            </a:r>
          </a:p>
          <a:p>
            <a:r>
              <a:rPr lang="en-CA" sz="1800" dirty="0" err="1"/>
              <a:t>i</a:t>
            </a:r>
            <a:r>
              <a:rPr lang="en-CA" sz="1800" dirty="0"/>
              <a:t> = </a:t>
            </a:r>
            <a:r>
              <a:rPr lang="en-CA" sz="1800" dirty="0" err="1"/>
              <a:t>ps</a:t>
            </a:r>
            <a:r>
              <a:rPr lang="en-CA" sz="1800" dirty="0"/>
              <a:t>-&gt;DoSomething();</a:t>
            </a:r>
          </a:p>
          <a:p>
            <a:r>
              <a:rPr lang="en-CA" sz="1800" dirty="0" err="1"/>
              <a:t>ps</a:t>
            </a:r>
            <a:r>
              <a:rPr lang="en-CA" sz="1800" dirty="0"/>
              <a:t> = </a:t>
            </a:r>
            <a:r>
              <a:rPr lang="en-CA" sz="1800" dirty="0" err="1"/>
              <a:t>nullptr</a:t>
            </a:r>
            <a:r>
              <a:rPr lang="en-CA" sz="1800" dirty="0"/>
              <a:t>;</a:t>
            </a:r>
          </a:p>
          <a:p>
            <a:r>
              <a:rPr lang="en-CA" sz="1800" dirty="0" err="1"/>
              <a:t>i</a:t>
            </a:r>
            <a:r>
              <a:rPr lang="en-CA" sz="1800" dirty="0"/>
              <a:t> = </a:t>
            </a:r>
            <a:r>
              <a:rPr lang="en-CA" sz="1800" dirty="0" err="1"/>
              <a:t>ps</a:t>
            </a:r>
            <a:r>
              <a:rPr lang="en-CA" sz="1800" dirty="0"/>
              <a:t>-&gt;DoSomething();</a:t>
            </a:r>
          </a:p>
        </p:txBody>
      </p:sp>
      <p:sp>
        <p:nvSpPr>
          <p:cNvPr id="4" name="Text Placeholder 4"/>
          <p:cNvSpPr txBox="1">
            <a:spLocks/>
          </p:cNvSpPr>
          <p:nvPr/>
        </p:nvSpPr>
        <p:spPr>
          <a:xfrm>
            <a:off x="2157414" y="3687455"/>
            <a:ext cx="7877175" cy="1605602"/>
          </a:xfrm>
          <a:prstGeom prst="rect">
            <a:avLst/>
          </a:prstGeom>
          <a:ln w="12700">
            <a:miter lim="400000"/>
          </a:ln>
          <a:extLst>
            <a:ext uri="{C572A759-6A51-4108-AA02-DFA0A04FC94B}">
              <ma14:wrappingTextBoxFlag xmlns="" xmlns:ma14="http://schemas.microsoft.com/office/mac/drawingml/2011/main" xmlns:mv="urn:schemas-microsoft-com:mac:vml" xmlns:mc="http://schemas.openxmlformats.org/markup-compatibility/2006" val="1"/>
            </a:ext>
          </a:extLst>
        </p:spPr>
        <p:txBody>
          <a:bodyPr lIns="0" tIns="0" rIns="0" bIns="0" anchor="ctr">
            <a:noAutofit/>
          </a:bodyPr>
          <a:lstStyle>
            <a:lvl1pPr marL="0" indent="0" defTabSz="412750" eaLnBrk="1" hangingPunct="1">
              <a:spcBef>
                <a:spcPts val="0"/>
              </a:spcBef>
              <a:buSzTx/>
              <a:buNone/>
              <a:defRPr sz="1100">
                <a:latin typeface="Lucida Console"/>
                <a:ea typeface="Lucida Console"/>
                <a:cs typeface="Lucida Console"/>
                <a:sym typeface="Lucida Console"/>
              </a:defRPr>
            </a:lvl1pPr>
            <a:lvl2pPr marL="0" indent="177800" defTabSz="412750" eaLnBrk="1" hangingPunct="1">
              <a:spcBef>
                <a:spcPts val="0"/>
              </a:spcBef>
              <a:buSzTx/>
              <a:buNone/>
              <a:defRPr sz="1100">
                <a:latin typeface="Lucida Console"/>
                <a:ea typeface="Lucida Console"/>
                <a:cs typeface="Lucida Console"/>
                <a:sym typeface="Lucida Console"/>
              </a:defRPr>
            </a:lvl2pPr>
            <a:lvl3pPr marL="0" indent="355600" defTabSz="412750" eaLnBrk="1" hangingPunct="1">
              <a:spcBef>
                <a:spcPts val="0"/>
              </a:spcBef>
              <a:buSzTx/>
              <a:buNone/>
              <a:defRPr sz="1100">
                <a:latin typeface="Lucida Console"/>
                <a:ea typeface="Lucida Console"/>
                <a:cs typeface="Lucida Console"/>
                <a:sym typeface="Lucida Console"/>
              </a:defRPr>
            </a:lvl3pPr>
            <a:lvl4pPr marL="0" indent="533400" defTabSz="412750" eaLnBrk="1" hangingPunct="1">
              <a:spcBef>
                <a:spcPts val="0"/>
              </a:spcBef>
              <a:buSzTx/>
              <a:buNone/>
              <a:defRPr sz="1100">
                <a:latin typeface="Lucida Console"/>
                <a:ea typeface="Lucida Console"/>
                <a:cs typeface="Lucida Console"/>
                <a:sym typeface="Lucida Console"/>
              </a:defRPr>
            </a:lvl4pPr>
            <a:lvl5pPr marL="0" indent="685800" defTabSz="412750" eaLnBrk="1" hangingPunct="1">
              <a:spcBef>
                <a:spcPts val="0"/>
              </a:spcBef>
              <a:buSzTx/>
              <a:buNone/>
              <a:defRPr sz="1100">
                <a:latin typeface="Lucida Console"/>
                <a:ea typeface="Lucida Console"/>
                <a:cs typeface="Lucida Console"/>
                <a:sym typeface="Lucida Console"/>
              </a:defRPr>
            </a:lvl5pPr>
            <a:lvl6pPr marL="1905000" indent="-317500" defTabSz="412750" eaLnBrk="1" hangingPunct="1">
              <a:spcBef>
                <a:spcPts val="2950"/>
              </a:spcBef>
              <a:buSzPct val="75000"/>
              <a:buChar char="•"/>
              <a:defRPr sz="2600">
                <a:latin typeface="+mn-lt"/>
                <a:ea typeface="+mn-ea"/>
                <a:cs typeface="+mn-cs"/>
                <a:sym typeface="Helvetica Light"/>
              </a:defRPr>
            </a:lvl6pPr>
            <a:lvl7pPr marL="2222500" indent="-317500" defTabSz="412750" eaLnBrk="1" hangingPunct="1">
              <a:spcBef>
                <a:spcPts val="2950"/>
              </a:spcBef>
              <a:buSzPct val="75000"/>
              <a:buChar char="•"/>
              <a:defRPr sz="2600">
                <a:latin typeface="+mn-lt"/>
                <a:ea typeface="+mn-ea"/>
                <a:cs typeface="+mn-cs"/>
                <a:sym typeface="Helvetica Light"/>
              </a:defRPr>
            </a:lvl7pPr>
            <a:lvl8pPr marL="2540000" indent="-317500" defTabSz="412750" eaLnBrk="1" hangingPunct="1">
              <a:spcBef>
                <a:spcPts val="2950"/>
              </a:spcBef>
              <a:buSzPct val="75000"/>
              <a:buChar char="•"/>
              <a:defRPr sz="2600">
                <a:latin typeface="+mn-lt"/>
                <a:ea typeface="+mn-ea"/>
                <a:cs typeface="+mn-cs"/>
                <a:sym typeface="Helvetica Light"/>
              </a:defRPr>
            </a:lvl8pPr>
            <a:lvl9pPr marL="2857500" indent="-317500" defTabSz="412750" eaLnBrk="1" hangingPunct="1">
              <a:spcBef>
                <a:spcPts val="2950"/>
              </a:spcBef>
              <a:buSzPct val="75000"/>
              <a:buChar char="•"/>
              <a:defRPr sz="2600">
                <a:latin typeface="+mn-lt"/>
                <a:ea typeface="+mn-ea"/>
                <a:cs typeface="+mn-cs"/>
                <a:sym typeface="Helvetica Light"/>
              </a:defRPr>
            </a:lvl9pPr>
          </a:lstStyle>
          <a:p>
            <a:r>
              <a:rPr lang="en-CA" sz="1800" dirty="0" err="1"/>
              <a:t>int</a:t>
            </a:r>
            <a:r>
              <a:rPr lang="en-CA" sz="1800" dirty="0"/>
              <a:t> </a:t>
            </a:r>
            <a:r>
              <a:rPr lang="en-CA" sz="1800" dirty="0" err="1"/>
              <a:t>AskServiceToDoSomething</a:t>
            </a:r>
            <a:r>
              <a:rPr lang="en-CA" sz="1800" dirty="0"/>
              <a:t>(Service* p)</a:t>
            </a:r>
          </a:p>
          <a:p>
            <a:r>
              <a:rPr lang="en-CA" sz="1800" dirty="0"/>
              <a:t>{</a:t>
            </a:r>
          </a:p>
          <a:p>
            <a:r>
              <a:rPr lang="en-CA" sz="1800" dirty="0"/>
              <a:t>    if (p)</a:t>
            </a:r>
          </a:p>
          <a:p>
            <a:r>
              <a:rPr lang="en-CA" sz="1800" dirty="0"/>
              <a:t>    {</a:t>
            </a:r>
          </a:p>
          <a:p>
            <a:r>
              <a:rPr lang="en-CA" sz="1800" dirty="0"/>
              <a:t>        return p-&gt;DoSomething();</a:t>
            </a:r>
          </a:p>
          <a:p>
            <a:r>
              <a:rPr lang="en-CA" sz="1800" dirty="0"/>
              <a:t>    }</a:t>
            </a:r>
          </a:p>
          <a:p>
            <a:r>
              <a:rPr lang="en-CA" sz="1800" dirty="0"/>
              <a:t>    return -1; //or other signal value or default</a:t>
            </a:r>
          </a:p>
          <a:p>
            <a:r>
              <a:rPr lang="en-CA" sz="1800" dirty="0"/>
              <a:t>}</a:t>
            </a:r>
          </a:p>
        </p:txBody>
      </p:sp>
    </p:spTree>
    <p:extLst>
      <p:ext uri="{BB962C8B-B14F-4D97-AF65-F5344CB8AC3E}">
        <p14:creationId xmlns:p14="http://schemas.microsoft.com/office/powerpoint/2010/main" val="22490556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sz="1800" dirty="0"/>
              <a:t>#include "</a:t>
            </a:r>
            <a:r>
              <a:rPr lang="en-CA" sz="1800" dirty="0" err="1"/>
              <a:t>gsl</a:t>
            </a:r>
            <a:r>
              <a:rPr lang="en-CA" sz="1800" dirty="0"/>
              <a:t>/</a:t>
            </a:r>
            <a:r>
              <a:rPr lang="en-CA" sz="1800"/>
              <a:t>gsl</a:t>
            </a:r>
            <a:r>
              <a:rPr lang="en-CA" sz="1800" dirty="0"/>
              <a:t>"</a:t>
            </a:r>
          </a:p>
          <a:p>
            <a:r>
              <a:rPr lang="en-US" sz="1800" dirty="0"/>
              <a:t>// . . .</a:t>
            </a:r>
          </a:p>
          <a:p>
            <a:endParaRPr lang="en-US" sz="1800" dirty="0"/>
          </a:p>
          <a:p>
            <a:r>
              <a:rPr lang="en-CA" sz="1800" dirty="0" err="1"/>
              <a:t>gsl</a:t>
            </a:r>
            <a:r>
              <a:rPr lang="en-CA" sz="1800" dirty="0"/>
              <a:t>::</a:t>
            </a:r>
            <a:r>
              <a:rPr lang="en-CA" sz="1800" dirty="0" err="1"/>
              <a:t>not_null</a:t>
            </a:r>
            <a:r>
              <a:rPr lang="en-CA" sz="1800" dirty="0"/>
              <a:t>&lt;Service*&gt; </a:t>
            </a:r>
            <a:r>
              <a:rPr lang="en-CA" sz="1800" dirty="0" err="1"/>
              <a:t>ps</a:t>
            </a:r>
            <a:r>
              <a:rPr lang="en-CA" sz="1800" dirty="0"/>
              <a:t> = &amp;s;</a:t>
            </a:r>
          </a:p>
          <a:p>
            <a:endParaRPr lang="en-US" sz="1800" dirty="0"/>
          </a:p>
          <a:p>
            <a:r>
              <a:rPr lang="en-CA" sz="1800" dirty="0" err="1"/>
              <a:t>i</a:t>
            </a:r>
            <a:r>
              <a:rPr lang="en-CA" sz="1800" dirty="0"/>
              <a:t> = </a:t>
            </a:r>
            <a:r>
              <a:rPr lang="en-CA" sz="1800" dirty="0" err="1"/>
              <a:t>ps</a:t>
            </a:r>
            <a:r>
              <a:rPr lang="en-CA" sz="1800" dirty="0"/>
              <a:t>-&gt;DoSomething();</a:t>
            </a:r>
          </a:p>
          <a:p>
            <a:r>
              <a:rPr lang="en-CA" sz="1800" dirty="0" err="1"/>
              <a:t>ps</a:t>
            </a:r>
            <a:r>
              <a:rPr lang="en-CA" sz="1800" dirty="0"/>
              <a:t> = </a:t>
            </a:r>
            <a:r>
              <a:rPr lang="en-CA" sz="1800" dirty="0" err="1"/>
              <a:t>nullptr</a:t>
            </a:r>
            <a:r>
              <a:rPr lang="en-CA" sz="1800" dirty="0"/>
              <a:t>;</a:t>
            </a:r>
          </a:p>
        </p:txBody>
      </p:sp>
    </p:spTree>
    <p:extLst>
      <p:ext uri="{BB962C8B-B14F-4D97-AF65-F5344CB8AC3E}">
        <p14:creationId xmlns:p14="http://schemas.microsoft.com/office/powerpoint/2010/main" val="901310715"/>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CA" sz="1800" dirty="0"/>
              <a:t>#include "</a:t>
            </a:r>
            <a:r>
              <a:rPr lang="en-CA" sz="1800" dirty="0" err="1"/>
              <a:t>gsl</a:t>
            </a:r>
            <a:r>
              <a:rPr lang="en-CA" sz="1800" dirty="0"/>
              <a:t>\</a:t>
            </a:r>
            <a:r>
              <a:rPr lang="en-CA" sz="1800" dirty="0" err="1"/>
              <a:t>gsl.h</a:t>
            </a:r>
            <a:r>
              <a:rPr lang="en-CA" sz="1800" dirty="0"/>
              <a:t>"</a:t>
            </a:r>
          </a:p>
          <a:p>
            <a:r>
              <a:rPr lang="en-US" sz="1800" dirty="0"/>
              <a:t>// . . .</a:t>
            </a:r>
          </a:p>
          <a:p>
            <a:endParaRPr lang="en-US" sz="1800" dirty="0"/>
          </a:p>
          <a:p>
            <a:r>
              <a:rPr lang="en-CA" sz="1800" dirty="0"/>
              <a:t>Service* </a:t>
            </a:r>
            <a:r>
              <a:rPr lang="en-CA" sz="1800" dirty="0" err="1"/>
              <a:t>GetPointer</a:t>
            </a:r>
            <a:r>
              <a:rPr lang="en-CA" sz="1800" dirty="0"/>
              <a:t>(Service* p)</a:t>
            </a:r>
          </a:p>
          <a:p>
            <a:r>
              <a:rPr lang="en-CA" sz="1800" dirty="0"/>
              <a:t>{</a:t>
            </a:r>
          </a:p>
          <a:p>
            <a:r>
              <a:rPr lang="en-CA" sz="1800" dirty="0"/>
              <a:t>    return p;</a:t>
            </a:r>
          </a:p>
          <a:p>
            <a:r>
              <a:rPr lang="en-CA" sz="1800" dirty="0"/>
              <a:t>}</a:t>
            </a:r>
            <a:endParaRPr lang="en-US" sz="1800" dirty="0"/>
          </a:p>
          <a:p>
            <a:r>
              <a:rPr lang="en-US" sz="1800" dirty="0"/>
              <a:t>// . . .</a:t>
            </a:r>
          </a:p>
          <a:p>
            <a:endParaRPr lang="en-US" sz="1800" dirty="0"/>
          </a:p>
          <a:p>
            <a:r>
              <a:rPr lang="en-CA" sz="1800" dirty="0"/>
              <a:t>    </a:t>
            </a:r>
            <a:r>
              <a:rPr lang="en-CA" sz="1800" dirty="0" err="1"/>
              <a:t>gsl</a:t>
            </a:r>
            <a:r>
              <a:rPr lang="en-CA" sz="1800" dirty="0"/>
              <a:t>::</a:t>
            </a:r>
            <a:r>
              <a:rPr lang="en-CA" sz="1800" dirty="0" err="1"/>
              <a:t>not_null</a:t>
            </a:r>
            <a:r>
              <a:rPr lang="en-CA" sz="1800" dirty="0"/>
              <a:t>&lt;Service*&gt; </a:t>
            </a:r>
            <a:r>
              <a:rPr lang="en-CA" sz="1800" dirty="0" err="1"/>
              <a:t>ps</a:t>
            </a:r>
            <a:r>
              <a:rPr lang="en-CA" sz="1800" dirty="0"/>
              <a:t> = &amp;s;</a:t>
            </a:r>
          </a:p>
          <a:p>
            <a:endParaRPr lang="en-US" sz="1800" dirty="0"/>
          </a:p>
          <a:p>
            <a:r>
              <a:rPr lang="en-CA" sz="1800" dirty="0"/>
              <a:t>    </a:t>
            </a:r>
            <a:r>
              <a:rPr lang="en-CA" sz="1800" dirty="0" err="1"/>
              <a:t>ps</a:t>
            </a:r>
            <a:r>
              <a:rPr lang="en-CA" sz="1800" dirty="0"/>
              <a:t> = </a:t>
            </a:r>
            <a:r>
              <a:rPr lang="en-CA" sz="1800" dirty="0" err="1"/>
              <a:t>GetPointer</a:t>
            </a:r>
            <a:r>
              <a:rPr lang="en-CA" sz="1800" dirty="0"/>
              <a:t>(</a:t>
            </a:r>
            <a:r>
              <a:rPr lang="en-CA" sz="1800" dirty="0" err="1"/>
              <a:t>nullptr</a:t>
            </a:r>
            <a:r>
              <a:rPr lang="en-CA" sz="1800" dirty="0"/>
              <a:t>);</a:t>
            </a:r>
          </a:p>
          <a:p>
            <a:br>
              <a:rPr lang="en-US" sz="1800" dirty="0"/>
            </a:br>
            <a:r>
              <a:rPr lang="en-US" sz="1800" dirty="0"/>
              <a:t>// . . . Thousands of lines later</a:t>
            </a:r>
          </a:p>
          <a:p>
            <a:endParaRPr lang="en-CA" sz="1800" dirty="0"/>
          </a:p>
          <a:p>
            <a:r>
              <a:rPr lang="en-CA" sz="1800" dirty="0"/>
              <a:t>    </a:t>
            </a:r>
            <a:r>
              <a:rPr lang="en-CA" sz="1800" dirty="0" err="1"/>
              <a:t>i</a:t>
            </a:r>
            <a:r>
              <a:rPr lang="en-CA" sz="1800" dirty="0"/>
              <a:t> = </a:t>
            </a:r>
            <a:r>
              <a:rPr lang="en-CA" sz="1800" dirty="0" err="1"/>
              <a:t>ps</a:t>
            </a:r>
            <a:r>
              <a:rPr lang="en-CA" sz="1800" dirty="0"/>
              <a:t>-&gt;DoSomething();</a:t>
            </a:r>
          </a:p>
        </p:txBody>
      </p:sp>
    </p:spTree>
    <p:extLst>
      <p:ext uri="{BB962C8B-B14F-4D97-AF65-F5344CB8AC3E}">
        <p14:creationId xmlns:p14="http://schemas.microsoft.com/office/powerpoint/2010/main" val="468673317"/>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pPr>
              <a:spcBef>
                <a:spcPts val="450"/>
              </a:spcBef>
            </a:pPr>
            <a:r>
              <a:rPr lang="en-CA" dirty="0"/>
              <a:t>Avoid dereferencing </a:t>
            </a:r>
            <a:r>
              <a:rPr lang="en-CA" dirty="0" err="1">
                <a:latin typeface="Lucida Console" panose="020B0609040504020204" pitchFamily="49" charset="0"/>
              </a:rPr>
              <a:t>nullptr</a:t>
            </a:r>
            <a:r>
              <a:rPr lang="en-CA" dirty="0"/>
              <a:t> errors</a:t>
            </a:r>
          </a:p>
          <a:p>
            <a:pPr>
              <a:spcBef>
                <a:spcPts val="450"/>
              </a:spcBef>
            </a:pPr>
            <a:r>
              <a:rPr lang="en-CA" dirty="0"/>
              <a:t>Improve performance by avoiding redundant checks for </a:t>
            </a:r>
            <a:r>
              <a:rPr lang="en-CA" dirty="0" err="1">
                <a:latin typeface="Lucida Console" panose="020B0609040504020204" pitchFamily="49" charset="0"/>
              </a:rPr>
              <a:t>nullptr</a:t>
            </a:r>
            <a:endParaRPr lang="en-CA" dirty="0">
              <a:latin typeface="Lucida Console" panose="020B0609040504020204" pitchFamily="49" charset="0"/>
            </a:endParaRPr>
          </a:p>
          <a:p>
            <a:pPr>
              <a:spcBef>
                <a:spcPts val="450"/>
              </a:spcBef>
            </a:pPr>
            <a:r>
              <a:rPr lang="en-US" dirty="0"/>
              <a:t>Express intent to readers</a:t>
            </a:r>
            <a:endParaRPr lang="en-CA" dirty="0"/>
          </a:p>
          <a:p>
            <a:pPr>
              <a:spcBef>
                <a:spcPts val="450"/>
              </a:spcBef>
            </a:pPr>
            <a:endParaRPr lang="en-US" dirty="0"/>
          </a:p>
        </p:txBody>
      </p:sp>
    </p:spTree>
    <p:extLst>
      <p:ext uri="{BB962C8B-B14F-4D97-AF65-F5344CB8AC3E}">
        <p14:creationId xmlns:p14="http://schemas.microsoft.com/office/powerpoint/2010/main" val="694601570"/>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4491" y="1470860"/>
            <a:ext cx="6578266" cy="3277820"/>
          </a:xfrm>
          <a:prstGeom prst="rect">
            <a:avLst/>
          </a:prstGeom>
        </p:spPr>
        <p:txBody>
          <a:bodyPr wrap="square">
            <a:spAutoFit/>
          </a:bodyPr>
          <a:lstStyle/>
          <a:p>
            <a:r>
              <a:rPr lang="en-CA" sz="3300" dirty="0"/>
              <a:t>ES.46: Avoid </a:t>
            </a:r>
            <a:r>
              <a:rPr lang="en-CA" sz="3300" dirty="0" err="1"/>
              <a:t>lossy</a:t>
            </a:r>
            <a:r>
              <a:rPr lang="en-CA" sz="3300" dirty="0"/>
              <a:t> (narrowing, truncating) arithmetic conversions</a:t>
            </a:r>
          </a:p>
          <a:p>
            <a:endParaRPr lang="en-US" sz="3300" dirty="0"/>
          </a:p>
          <a:p>
            <a:r>
              <a:rPr lang="en-US" sz="2700" dirty="0"/>
              <a:t>…</a:t>
            </a:r>
            <a:r>
              <a:rPr lang="en-CA" sz="2700" dirty="0"/>
              <a:t>The guideline support library offers a </a:t>
            </a:r>
            <a:r>
              <a:rPr lang="en-CA" sz="2700" dirty="0" err="1">
                <a:latin typeface="Lucida Console" panose="020B0609040504020204" pitchFamily="49" charset="0"/>
              </a:rPr>
              <a:t>narrow_cast</a:t>
            </a:r>
            <a:r>
              <a:rPr lang="en-CA" sz="2700" dirty="0"/>
              <a:t> for specifying that narrowing is acceptable and a </a:t>
            </a:r>
            <a:r>
              <a:rPr lang="en-CA" sz="2700" dirty="0">
                <a:latin typeface="Lucida Console" panose="020B0609040504020204" pitchFamily="49" charset="0"/>
              </a:rPr>
              <a:t>narrow</a:t>
            </a:r>
            <a:r>
              <a:rPr lang="en-CA" sz="2700" dirty="0"/>
              <a:t> that throws an exception if it would throw away information.</a:t>
            </a:r>
          </a:p>
        </p:txBody>
      </p:sp>
    </p:spTree>
    <p:extLst>
      <p:ext uri="{BB962C8B-B14F-4D97-AF65-F5344CB8AC3E}">
        <p14:creationId xmlns:p14="http://schemas.microsoft.com/office/powerpoint/2010/main" val="1146227177"/>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2157414" y="1524001"/>
            <a:ext cx="7877175" cy="4164557"/>
          </a:xfrm>
        </p:spPr>
        <p:txBody>
          <a:bodyPr>
            <a:normAutofit/>
          </a:bodyPr>
          <a:lstStyle/>
          <a:p>
            <a:r>
              <a:rPr lang="en-CA" sz="1800" dirty="0"/>
              <a:t>SYSTEMTIME </a:t>
            </a:r>
            <a:r>
              <a:rPr lang="en-CA" sz="1800" dirty="0" err="1"/>
              <a:t>st</a:t>
            </a:r>
            <a:r>
              <a:rPr lang="en-CA" sz="1800" dirty="0"/>
              <a:t>;</a:t>
            </a:r>
          </a:p>
          <a:p>
            <a:endParaRPr lang="en-CA" sz="1800" dirty="0"/>
          </a:p>
          <a:p>
            <a:r>
              <a:rPr lang="en-CA" sz="1800" dirty="0" err="1"/>
              <a:t>st.wMilliseconds</a:t>
            </a:r>
            <a:r>
              <a:rPr lang="en-CA" sz="1800" dirty="0"/>
              <a:t> = 0;</a:t>
            </a:r>
          </a:p>
          <a:p>
            <a:r>
              <a:rPr lang="en-CA" sz="1800" dirty="0"/>
              <a:t>#pragma warning(push)</a:t>
            </a:r>
          </a:p>
          <a:p>
            <a:r>
              <a:rPr lang="en-CA" sz="1800" dirty="0"/>
              <a:t>#pragma warning(disable: 4244) </a:t>
            </a:r>
            <a:r>
              <a:rPr lang="en-CA" sz="1800" dirty="0">
                <a:solidFill>
                  <a:schemeClr val="accent2">
                    <a:lumMod val="75000"/>
                  </a:schemeClr>
                </a:solidFill>
              </a:rPr>
              <a:t>// possible loss of data - but seconds, </a:t>
            </a:r>
            <a:r>
              <a:rPr lang="en-CA" sz="1800" dirty="0" err="1">
                <a:solidFill>
                  <a:schemeClr val="accent2">
                    <a:lumMod val="75000"/>
                  </a:schemeClr>
                </a:solidFill>
              </a:rPr>
              <a:t>etc</a:t>
            </a:r>
            <a:r>
              <a:rPr lang="en-CA" sz="1800" dirty="0">
                <a:solidFill>
                  <a:schemeClr val="accent2">
                    <a:lumMod val="75000"/>
                  </a:schemeClr>
                </a:solidFill>
              </a:rPr>
              <a:t>, can't be too large for a WORD and will be positive</a:t>
            </a:r>
          </a:p>
          <a:p>
            <a:r>
              <a:rPr lang="en-CA" sz="1800" dirty="0" err="1"/>
              <a:t>st.wSecond</a:t>
            </a:r>
            <a:r>
              <a:rPr lang="en-CA" sz="1800" dirty="0"/>
              <a:t> = </a:t>
            </a:r>
            <a:r>
              <a:rPr lang="en-CA" sz="1800" dirty="0" err="1"/>
              <a:t>inputTime.tm_sec</a:t>
            </a:r>
            <a:r>
              <a:rPr lang="en-CA" sz="1800" dirty="0"/>
              <a:t>;</a:t>
            </a:r>
          </a:p>
          <a:p>
            <a:r>
              <a:rPr lang="en-CA" sz="1800" dirty="0" err="1"/>
              <a:t>st.wMinute</a:t>
            </a:r>
            <a:r>
              <a:rPr lang="en-CA" sz="1800" dirty="0"/>
              <a:t> = </a:t>
            </a:r>
            <a:r>
              <a:rPr lang="en-CA" sz="1800" dirty="0" err="1"/>
              <a:t>inputTime.tm_min</a:t>
            </a:r>
            <a:r>
              <a:rPr lang="en-CA" sz="1800" dirty="0"/>
              <a:t>;</a:t>
            </a:r>
          </a:p>
          <a:p>
            <a:r>
              <a:rPr lang="en-CA" sz="1800" dirty="0" err="1"/>
              <a:t>st.wHour</a:t>
            </a:r>
            <a:r>
              <a:rPr lang="en-CA" sz="1800" dirty="0"/>
              <a:t> = </a:t>
            </a:r>
            <a:r>
              <a:rPr lang="en-CA" sz="1800" dirty="0" err="1"/>
              <a:t>inputTime.tm_hour</a:t>
            </a:r>
            <a:r>
              <a:rPr lang="en-CA" sz="1800" dirty="0"/>
              <a:t>;</a:t>
            </a:r>
          </a:p>
          <a:p>
            <a:r>
              <a:rPr lang="en-CA" sz="1800" dirty="0" err="1"/>
              <a:t>st.wDay</a:t>
            </a:r>
            <a:r>
              <a:rPr lang="en-CA" sz="1800" dirty="0"/>
              <a:t> = </a:t>
            </a:r>
            <a:r>
              <a:rPr lang="en-CA" sz="1800" dirty="0" err="1"/>
              <a:t>inputTime.tm_mday</a:t>
            </a:r>
            <a:r>
              <a:rPr lang="en-CA" sz="1800" dirty="0"/>
              <a:t>;</a:t>
            </a:r>
          </a:p>
          <a:p>
            <a:r>
              <a:rPr lang="en-CA" sz="1800" dirty="0" err="1"/>
              <a:t>st.wMonth</a:t>
            </a:r>
            <a:r>
              <a:rPr lang="en-CA" sz="1800" dirty="0"/>
              <a:t> = </a:t>
            </a:r>
            <a:r>
              <a:rPr lang="en-CA" sz="1800" dirty="0" err="1"/>
              <a:t>inputTime.tm_mon</a:t>
            </a:r>
            <a:r>
              <a:rPr lang="en-CA" sz="1800" dirty="0"/>
              <a:t> + 1;</a:t>
            </a:r>
          </a:p>
          <a:p>
            <a:r>
              <a:rPr lang="en-CA" sz="1800" dirty="0" err="1"/>
              <a:t>st.wYear</a:t>
            </a:r>
            <a:r>
              <a:rPr lang="en-CA" sz="1800" dirty="0"/>
              <a:t> = </a:t>
            </a:r>
            <a:r>
              <a:rPr lang="en-CA" sz="1800" dirty="0" err="1"/>
              <a:t>inputTime.tm_year</a:t>
            </a:r>
            <a:r>
              <a:rPr lang="en-CA" sz="1800" dirty="0"/>
              <a:t> + 1900;</a:t>
            </a:r>
          </a:p>
          <a:p>
            <a:r>
              <a:rPr lang="en-CA" sz="1800" dirty="0"/>
              <a:t>#pragma warning(pop)</a:t>
            </a:r>
          </a:p>
        </p:txBody>
      </p:sp>
    </p:spTree>
    <p:extLst>
      <p:ext uri="{BB962C8B-B14F-4D97-AF65-F5344CB8AC3E}">
        <p14:creationId xmlns:p14="http://schemas.microsoft.com/office/powerpoint/2010/main" val="11136580"/>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narrow_cast</a:t>
            </a:r>
            <a:r>
              <a:rPr lang="en-US" dirty="0"/>
              <a:t> and narrow</a:t>
            </a:r>
            <a:endParaRPr lang="en-CA" dirty="0"/>
          </a:p>
        </p:txBody>
      </p:sp>
      <p:sp>
        <p:nvSpPr>
          <p:cNvPr id="5" name="Text Placeholder 4"/>
          <p:cNvSpPr>
            <a:spLocks noGrp="1"/>
          </p:cNvSpPr>
          <p:nvPr>
            <p:ph type="body" idx="1"/>
          </p:nvPr>
        </p:nvSpPr>
        <p:spPr/>
        <p:txBody>
          <a:bodyPr/>
          <a:lstStyle/>
          <a:p>
            <a:r>
              <a:rPr lang="en-US" dirty="0"/>
              <a:t>Use like </a:t>
            </a:r>
            <a:r>
              <a:rPr lang="en-US" dirty="0" err="1">
                <a:latin typeface="Lucida Console" panose="020B0609040504020204" pitchFamily="49" charset="0"/>
              </a:rPr>
              <a:t>static_cast</a:t>
            </a:r>
            <a:r>
              <a:rPr lang="en-US" dirty="0">
                <a:latin typeface="Lucida Console" panose="020B0609040504020204" pitchFamily="49" charset="0"/>
              </a:rPr>
              <a:t>&lt;&gt;</a:t>
            </a:r>
          </a:p>
          <a:p>
            <a:r>
              <a:rPr lang="en-US" dirty="0"/>
              <a:t>Name alone carries information</a:t>
            </a:r>
          </a:p>
          <a:p>
            <a:r>
              <a:rPr lang="en-US" dirty="0" err="1">
                <a:latin typeface="Lucida Console" panose="020B0609040504020204" pitchFamily="49" charset="0"/>
              </a:rPr>
              <a:t>narrow_cast</a:t>
            </a:r>
            <a:r>
              <a:rPr lang="en-US" dirty="0">
                <a:latin typeface="Lucida Console" panose="020B0609040504020204" pitchFamily="49" charset="0"/>
              </a:rPr>
              <a:t>&lt;&gt;</a:t>
            </a:r>
            <a:r>
              <a:rPr lang="en-US" dirty="0"/>
              <a:t> means I don’t mind losing data</a:t>
            </a:r>
          </a:p>
          <a:p>
            <a:r>
              <a:rPr lang="en-US" dirty="0">
                <a:latin typeface="Lucida Console" panose="020B0609040504020204" pitchFamily="49" charset="0"/>
              </a:rPr>
              <a:t>narrow&lt;&gt;</a:t>
            </a:r>
            <a:r>
              <a:rPr lang="en-US" dirty="0"/>
              <a:t> throws error on losing data (</a:t>
            </a:r>
            <a:r>
              <a:rPr lang="en-CA" dirty="0"/>
              <a:t>the cast changed the value</a:t>
            </a:r>
            <a:r>
              <a:rPr lang="en-US" dirty="0"/>
              <a:t>)</a:t>
            </a:r>
            <a:endParaRPr lang="en-CA" dirty="0"/>
          </a:p>
        </p:txBody>
      </p:sp>
    </p:spTree>
    <p:extLst>
      <p:ext uri="{BB962C8B-B14F-4D97-AF65-F5344CB8AC3E}">
        <p14:creationId xmlns:p14="http://schemas.microsoft.com/office/powerpoint/2010/main" val="58276100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788598" y="3671564"/>
            <a:ext cx="7046891" cy="1615827"/>
          </a:xfrm>
          <a:prstGeom prst="rect">
            <a:avLst/>
          </a:prstGeom>
        </p:spPr>
        <p:txBody>
          <a:bodyPr wrap="square">
            <a:spAutoFit/>
          </a:bodyPr>
          <a:lstStyle/>
          <a:p>
            <a:r>
              <a:rPr lang="en-CA" sz="3300" dirty="0"/>
              <a:t>C.48: Prefer in-class initializers to member initializers in constructors for constant initializers</a:t>
            </a:r>
          </a:p>
        </p:txBody>
      </p:sp>
      <p:sp>
        <p:nvSpPr>
          <p:cNvPr id="3" name="Rectangle 2"/>
          <p:cNvSpPr/>
          <p:nvPr/>
        </p:nvSpPr>
        <p:spPr>
          <a:xfrm>
            <a:off x="2788597" y="1493038"/>
            <a:ext cx="7046891" cy="2123658"/>
          </a:xfrm>
          <a:prstGeom prst="rect">
            <a:avLst/>
          </a:prstGeom>
        </p:spPr>
        <p:txBody>
          <a:bodyPr wrap="square">
            <a:spAutoFit/>
          </a:bodyPr>
          <a:lstStyle/>
          <a:p>
            <a:r>
              <a:rPr lang="en-CA" sz="3300" dirty="0"/>
              <a:t>C.45: Don't define a default constructor that only initializes data members; use in-class member initializers instead.</a:t>
            </a:r>
            <a:br>
              <a:rPr lang="en-CA" sz="3300" dirty="0"/>
            </a:br>
            <a:endParaRPr lang="en-CA" sz="3300" dirty="0"/>
          </a:p>
        </p:txBody>
      </p:sp>
    </p:spTree>
    <p:extLst>
      <p:ext uri="{BB962C8B-B14F-4D97-AF65-F5344CB8AC3E}">
        <p14:creationId xmlns:p14="http://schemas.microsoft.com/office/powerpoint/2010/main" val="20203282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Benefits</a:t>
            </a:r>
            <a:endParaRPr lang="en-CA" dirty="0"/>
          </a:p>
        </p:txBody>
      </p:sp>
      <p:sp>
        <p:nvSpPr>
          <p:cNvPr id="4" name="Text Placeholder 3"/>
          <p:cNvSpPr>
            <a:spLocks noGrp="1"/>
          </p:cNvSpPr>
          <p:nvPr>
            <p:ph type="body" idx="1"/>
          </p:nvPr>
        </p:nvSpPr>
        <p:spPr/>
        <p:txBody>
          <a:bodyPr>
            <a:normAutofit/>
          </a:bodyPr>
          <a:lstStyle/>
          <a:p>
            <a:pPr>
              <a:spcBef>
                <a:spcPts val="450"/>
              </a:spcBef>
            </a:pPr>
            <a:r>
              <a:rPr lang="en-US" dirty="0"/>
              <a:t>Express intent to readers</a:t>
            </a:r>
          </a:p>
          <a:p>
            <a:pPr>
              <a:spcBef>
                <a:spcPts val="450"/>
              </a:spcBef>
            </a:pPr>
            <a:r>
              <a:rPr lang="en-US" dirty="0"/>
              <a:t>Permits checkers to distinguish between kinds of casts</a:t>
            </a:r>
          </a:p>
          <a:p>
            <a:pPr>
              <a:spcBef>
                <a:spcPts val="450"/>
              </a:spcBef>
            </a:pPr>
            <a:r>
              <a:rPr lang="en-US" dirty="0"/>
              <a:t>Can get runtime errors if reasoning about cast being ok was wrong</a:t>
            </a:r>
            <a:endParaRPr lang="en-CA" dirty="0"/>
          </a:p>
          <a:p>
            <a:pPr>
              <a:spcBef>
                <a:spcPts val="450"/>
              </a:spcBef>
            </a:pPr>
            <a:endParaRPr lang="en-US" dirty="0"/>
          </a:p>
        </p:txBody>
      </p:sp>
    </p:spTree>
    <p:extLst>
      <p:ext uri="{BB962C8B-B14F-4D97-AF65-F5344CB8AC3E}">
        <p14:creationId xmlns:p14="http://schemas.microsoft.com/office/powerpoint/2010/main" val="3007061405"/>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7414" y="1029454"/>
            <a:ext cx="7877175" cy="441409"/>
          </a:xfrm>
        </p:spPr>
        <p:txBody>
          <a:bodyPr>
            <a:normAutofit fontScale="90000"/>
          </a:bodyPr>
          <a:lstStyle/>
          <a:p>
            <a:r>
              <a:rPr lang="en-US" dirty="0"/>
              <a:t>Summary</a:t>
            </a:r>
            <a:endParaRPr lang="en-CA" dirty="0"/>
          </a:p>
        </p:txBody>
      </p:sp>
      <p:sp>
        <p:nvSpPr>
          <p:cNvPr id="3" name="Text Placeholder 2"/>
          <p:cNvSpPr>
            <a:spLocks noGrp="1"/>
          </p:cNvSpPr>
          <p:nvPr>
            <p:ph type="body" idx="1"/>
          </p:nvPr>
        </p:nvSpPr>
        <p:spPr>
          <a:xfrm>
            <a:off x="2209332" y="1875715"/>
            <a:ext cx="7773339" cy="3324936"/>
          </a:xfrm>
        </p:spPr>
        <p:txBody>
          <a:bodyPr numCol="2">
            <a:noAutofit/>
          </a:bodyPr>
          <a:lstStyle/>
          <a:p>
            <a:r>
              <a:rPr lang="en-US" sz="1800" dirty="0" err="1"/>
              <a:t>Bikeshedding</a:t>
            </a:r>
            <a:r>
              <a:rPr lang="en-US" sz="1800" dirty="0"/>
              <a:t> is bad</a:t>
            </a:r>
          </a:p>
          <a:p>
            <a:pPr lvl="1">
              <a:spcBef>
                <a:spcPts val="0"/>
              </a:spcBef>
            </a:pPr>
            <a:r>
              <a:rPr lang="en-CA" sz="1500" dirty="0"/>
              <a:t>C.45: in-class member initializers</a:t>
            </a:r>
          </a:p>
          <a:p>
            <a:pPr lvl="1">
              <a:spcBef>
                <a:spcPts val="0"/>
              </a:spcBef>
            </a:pPr>
            <a:r>
              <a:rPr lang="en-CA" sz="1500" dirty="0"/>
              <a:t>F.51: default arguments</a:t>
            </a:r>
            <a:endParaRPr lang="en-US" sz="1500" dirty="0"/>
          </a:p>
          <a:p>
            <a:r>
              <a:rPr lang="en-US" sz="1800" dirty="0"/>
              <a:t>Don’t hurt yourself</a:t>
            </a:r>
          </a:p>
          <a:p>
            <a:pPr lvl="1">
              <a:spcBef>
                <a:spcPts val="0"/>
              </a:spcBef>
            </a:pPr>
            <a:r>
              <a:rPr lang="en-CA" sz="1500" dirty="0"/>
              <a:t>C.47: initialize member variables</a:t>
            </a:r>
          </a:p>
          <a:p>
            <a:pPr lvl="1">
              <a:spcBef>
                <a:spcPts val="0"/>
              </a:spcBef>
            </a:pPr>
            <a:r>
              <a:rPr lang="en-CA" sz="1500" dirty="0"/>
              <a:t>I.23: Keep the number of function arguments low</a:t>
            </a:r>
            <a:endParaRPr lang="en-US" dirty="0"/>
          </a:p>
          <a:p>
            <a:r>
              <a:rPr lang="en-US" sz="1800" dirty="0"/>
              <a:t>Stop using that</a:t>
            </a:r>
          </a:p>
          <a:p>
            <a:pPr lvl="1">
              <a:spcBef>
                <a:spcPts val="0"/>
              </a:spcBef>
            </a:pPr>
            <a:r>
              <a:rPr lang="en-CA" sz="1500" dirty="0"/>
              <a:t>ES.50: Don't cast away const.</a:t>
            </a:r>
          </a:p>
          <a:p>
            <a:pPr lvl="1">
              <a:spcBef>
                <a:spcPts val="0"/>
              </a:spcBef>
            </a:pPr>
            <a:r>
              <a:rPr lang="en-CA" sz="1500" dirty="0"/>
              <a:t>I.11: ownership by raw pointer </a:t>
            </a:r>
          </a:p>
          <a:p>
            <a:r>
              <a:rPr lang="en-US" sz="1800" dirty="0"/>
              <a:t>Use this new thing properly</a:t>
            </a:r>
          </a:p>
          <a:p>
            <a:pPr lvl="1">
              <a:spcBef>
                <a:spcPts val="0"/>
              </a:spcBef>
            </a:pPr>
            <a:r>
              <a:rPr lang="en-CA" sz="1500" dirty="0"/>
              <a:t>F.21: return a tuple</a:t>
            </a:r>
          </a:p>
          <a:p>
            <a:pPr lvl="1">
              <a:spcBef>
                <a:spcPts val="0"/>
              </a:spcBef>
            </a:pPr>
            <a:r>
              <a:rPr lang="en-CA" sz="1500" dirty="0"/>
              <a:t>Enum.3: class </a:t>
            </a:r>
            <a:r>
              <a:rPr lang="en-CA" sz="1500" dirty="0" err="1"/>
              <a:t>enums</a:t>
            </a:r>
            <a:endParaRPr lang="en-US" dirty="0"/>
          </a:p>
          <a:p>
            <a:r>
              <a:rPr lang="en-US" sz="1800" dirty="0"/>
              <a:t>Guideline Support Library</a:t>
            </a:r>
          </a:p>
          <a:p>
            <a:pPr lvl="1">
              <a:spcBef>
                <a:spcPts val="0"/>
              </a:spcBef>
            </a:pPr>
            <a:r>
              <a:rPr lang="en-CA" sz="1500" dirty="0"/>
              <a:t>I.12: </a:t>
            </a:r>
            <a:r>
              <a:rPr lang="en-CA" sz="1500" dirty="0" err="1"/>
              <a:t>not_null</a:t>
            </a:r>
            <a:endParaRPr lang="en-CA" sz="1500" dirty="0"/>
          </a:p>
          <a:p>
            <a:pPr lvl="1">
              <a:spcBef>
                <a:spcPts val="0"/>
              </a:spcBef>
            </a:pPr>
            <a:r>
              <a:rPr lang="en-CA" sz="1500" dirty="0"/>
              <a:t>ES.46: </a:t>
            </a:r>
            <a:r>
              <a:rPr lang="en-CA" sz="1500" dirty="0" err="1"/>
              <a:t>narrow_cast</a:t>
            </a:r>
            <a:r>
              <a:rPr lang="en-CA" sz="1500" dirty="0"/>
              <a:t> and narrow</a:t>
            </a:r>
          </a:p>
        </p:txBody>
      </p:sp>
    </p:spTree>
    <p:extLst>
      <p:ext uri="{BB962C8B-B14F-4D97-AF65-F5344CB8AC3E}">
        <p14:creationId xmlns:p14="http://schemas.microsoft.com/office/powerpoint/2010/main" val="1038325816"/>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to Action</a:t>
            </a:r>
            <a:endParaRPr lang="en-CA" dirty="0"/>
          </a:p>
        </p:txBody>
      </p:sp>
      <p:sp>
        <p:nvSpPr>
          <p:cNvPr id="3" name="Text Placeholder 2"/>
          <p:cNvSpPr>
            <a:spLocks noGrp="1"/>
          </p:cNvSpPr>
          <p:nvPr>
            <p:ph type="body" idx="1"/>
          </p:nvPr>
        </p:nvSpPr>
        <p:spPr/>
        <p:txBody>
          <a:bodyPr>
            <a:normAutofit/>
          </a:bodyPr>
          <a:lstStyle/>
          <a:p>
            <a:pPr>
              <a:spcBef>
                <a:spcPts val="450"/>
              </a:spcBef>
            </a:pPr>
            <a:r>
              <a:rPr lang="en-US" sz="1800" dirty="0"/>
              <a:t>Bookmark </a:t>
            </a:r>
            <a:r>
              <a:rPr lang="en-US" sz="1800" dirty="0">
                <a:hlinkClick r:id="rId2"/>
              </a:rPr>
              <a:t>https://github.com/isocpp/CppCoreGuidelines</a:t>
            </a:r>
            <a:r>
              <a:rPr lang="en-US" sz="1800" dirty="0"/>
              <a:t> and </a:t>
            </a:r>
            <a:r>
              <a:rPr lang="en-US" sz="1800" dirty="0">
                <a:hlinkClick r:id="rId3"/>
              </a:rPr>
              <a:t>https://github.com/Microsoft/GSL</a:t>
            </a:r>
            <a:endParaRPr lang="en-US" sz="1800" dirty="0"/>
          </a:p>
          <a:p>
            <a:pPr>
              <a:spcBef>
                <a:spcPts val="450"/>
              </a:spcBef>
            </a:pPr>
            <a:r>
              <a:rPr lang="en-US" sz="1800" dirty="0"/>
              <a:t>Search the guidelines next time you have a decision to make</a:t>
            </a:r>
          </a:p>
          <a:p>
            <a:pPr lvl="1">
              <a:spcBef>
                <a:spcPts val="450"/>
              </a:spcBef>
            </a:pPr>
            <a:r>
              <a:rPr lang="en-US" sz="1500" dirty="0"/>
              <a:t>Make your decision </a:t>
            </a:r>
          </a:p>
          <a:p>
            <a:pPr lvl="1">
              <a:spcBef>
                <a:spcPts val="450"/>
              </a:spcBef>
            </a:pPr>
            <a:r>
              <a:rPr lang="en-US" sz="1500" dirty="0"/>
              <a:t>Use something from the GSL?</a:t>
            </a:r>
          </a:p>
          <a:p>
            <a:pPr>
              <a:spcBef>
                <a:spcPts val="450"/>
              </a:spcBef>
            </a:pPr>
            <a:r>
              <a:rPr lang="en-US" sz="1800" dirty="0"/>
              <a:t>After two or three “good hits” try reading the whole thing</a:t>
            </a:r>
          </a:p>
          <a:p>
            <a:pPr>
              <a:spcBef>
                <a:spcPts val="450"/>
              </a:spcBef>
            </a:pPr>
            <a:r>
              <a:rPr lang="en-US" sz="1800" dirty="0"/>
              <a:t>Consider using a checker to let you know if you’re breaking some</a:t>
            </a:r>
            <a:endParaRPr lang="en-CA" sz="1800" dirty="0"/>
          </a:p>
        </p:txBody>
      </p:sp>
    </p:spTree>
    <p:extLst>
      <p:ext uri="{BB962C8B-B14F-4D97-AF65-F5344CB8AC3E}">
        <p14:creationId xmlns:p14="http://schemas.microsoft.com/office/powerpoint/2010/main" val="279010103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836193" y="1524000"/>
            <a:ext cx="8700448" cy="3805238"/>
          </a:xfrm>
        </p:spPr>
        <p:txBody>
          <a:bodyPr>
            <a:normAutofit/>
          </a:bodyPr>
          <a:lstStyle/>
          <a:p>
            <a:r>
              <a:rPr lang="en-CA" sz="1800" dirty="0"/>
              <a:t>class Simple</a:t>
            </a:r>
          </a:p>
          <a:p>
            <a:r>
              <a:rPr lang="en-CA" sz="1800" dirty="0"/>
              <a:t>{</a:t>
            </a:r>
          </a:p>
          <a:p>
            <a:r>
              <a:rPr lang="en-CA" sz="1800" dirty="0"/>
              <a:t>public:</a:t>
            </a:r>
          </a:p>
          <a:p>
            <a:r>
              <a:rPr lang="en-CA" sz="1800" dirty="0"/>
              <a:t>    Simple() : a(1), b(2), c(3) {}</a:t>
            </a:r>
          </a:p>
          <a:p>
            <a:r>
              <a:rPr lang="en-CA" sz="1800" dirty="0"/>
              <a:t>    Simple(</a:t>
            </a:r>
            <a:r>
              <a:rPr lang="en-CA" sz="1800" dirty="0" err="1"/>
              <a:t>int</a:t>
            </a:r>
            <a:r>
              <a:rPr lang="en-CA" sz="1800" dirty="0"/>
              <a:t> aa, </a:t>
            </a:r>
            <a:r>
              <a:rPr lang="en-CA" sz="1800" dirty="0" err="1"/>
              <a:t>int</a:t>
            </a:r>
            <a:r>
              <a:rPr lang="en-CA" sz="1800" dirty="0"/>
              <a:t> bb, </a:t>
            </a:r>
            <a:r>
              <a:rPr lang="en-CA" sz="1800" dirty="0" err="1"/>
              <a:t>int</a:t>
            </a:r>
            <a:r>
              <a:rPr lang="en-CA" sz="1800" dirty="0"/>
              <a:t> cc=-1) : a(aa), b(bb), c(cc) {}</a:t>
            </a:r>
          </a:p>
          <a:p>
            <a:r>
              <a:rPr lang="en-CA" sz="1800" dirty="0"/>
              <a:t>    Simple(</a:t>
            </a:r>
            <a:r>
              <a:rPr lang="en-CA" sz="1800" dirty="0" err="1"/>
              <a:t>int</a:t>
            </a:r>
            <a:r>
              <a:rPr lang="en-CA" sz="1800" dirty="0"/>
              <a:t> aa) { a = aa; b = 0; c=0; }</a:t>
            </a:r>
          </a:p>
          <a:p>
            <a:r>
              <a:rPr lang="en-CA" sz="1800" dirty="0"/>
              <a:t>private:</a:t>
            </a:r>
          </a:p>
          <a:p>
            <a:r>
              <a:rPr lang="en-CA" sz="1800" dirty="0"/>
              <a:t>    </a:t>
            </a:r>
            <a:r>
              <a:rPr lang="en-CA" sz="1800" dirty="0" err="1"/>
              <a:t>int</a:t>
            </a:r>
            <a:r>
              <a:rPr lang="en-CA" sz="1800" dirty="0"/>
              <a:t> a;</a:t>
            </a:r>
          </a:p>
          <a:p>
            <a:r>
              <a:rPr lang="en-CA" sz="1800" dirty="0"/>
              <a:t>    </a:t>
            </a:r>
            <a:r>
              <a:rPr lang="en-CA" sz="1800" dirty="0" err="1"/>
              <a:t>int</a:t>
            </a:r>
            <a:r>
              <a:rPr lang="en-CA" sz="1800" dirty="0"/>
              <a:t> b;</a:t>
            </a:r>
          </a:p>
          <a:p>
            <a:r>
              <a:rPr lang="en-CA" sz="1800" dirty="0"/>
              <a:t>    </a:t>
            </a:r>
            <a:r>
              <a:rPr lang="en-CA" sz="1800" dirty="0" err="1"/>
              <a:t>int</a:t>
            </a:r>
            <a:r>
              <a:rPr lang="en-CA" sz="1800" dirty="0"/>
              <a:t> c;</a:t>
            </a:r>
          </a:p>
          <a:p>
            <a:r>
              <a:rPr lang="en-CA" sz="1800" dirty="0"/>
              <a:t>};</a:t>
            </a:r>
          </a:p>
          <a:p>
            <a:endParaRPr lang="en-CA" sz="1800" dirty="0"/>
          </a:p>
        </p:txBody>
      </p:sp>
    </p:spTree>
    <p:extLst>
      <p:ext uri="{BB962C8B-B14F-4D97-AF65-F5344CB8AC3E}">
        <p14:creationId xmlns:p14="http://schemas.microsoft.com/office/powerpoint/2010/main" val="319032151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57414" y="1524000"/>
            <a:ext cx="8194983" cy="3805238"/>
          </a:xfrm>
        </p:spPr>
        <p:txBody>
          <a:bodyPr>
            <a:normAutofit/>
          </a:bodyPr>
          <a:lstStyle/>
          <a:p>
            <a:r>
              <a:rPr lang="en-CA" sz="1800" dirty="0"/>
              <a:t>class Simple</a:t>
            </a:r>
          </a:p>
          <a:p>
            <a:r>
              <a:rPr lang="en-CA" sz="1800" dirty="0"/>
              <a:t>{</a:t>
            </a:r>
          </a:p>
          <a:p>
            <a:r>
              <a:rPr lang="en-CA" sz="1800" dirty="0"/>
              <a:t>public:</a:t>
            </a:r>
          </a:p>
          <a:p>
            <a:r>
              <a:rPr lang="en-CA" sz="1800" dirty="0"/>
              <a:t>    Simple()  {}</a:t>
            </a:r>
          </a:p>
          <a:p>
            <a:r>
              <a:rPr lang="en-CA" sz="1800" dirty="0"/>
              <a:t>    Simple(</a:t>
            </a:r>
            <a:r>
              <a:rPr lang="en-CA" sz="1800" dirty="0" err="1"/>
              <a:t>int</a:t>
            </a:r>
            <a:r>
              <a:rPr lang="en-CA" sz="1800" dirty="0"/>
              <a:t> aa, </a:t>
            </a:r>
            <a:r>
              <a:rPr lang="en-CA" sz="1800" dirty="0" err="1"/>
              <a:t>int</a:t>
            </a:r>
            <a:r>
              <a:rPr lang="en-CA" sz="1800" dirty="0"/>
              <a:t> bb, </a:t>
            </a:r>
            <a:r>
              <a:rPr lang="en-CA" sz="1800" dirty="0" err="1"/>
              <a:t>int</a:t>
            </a:r>
            <a:r>
              <a:rPr lang="en-CA" sz="1800" dirty="0"/>
              <a:t> cc) : a(aa), b(bb), c(cc) {}</a:t>
            </a:r>
          </a:p>
          <a:p>
            <a:r>
              <a:rPr lang="en-CA" sz="1800" dirty="0"/>
              <a:t>    Simple(</a:t>
            </a:r>
            <a:r>
              <a:rPr lang="en-CA" sz="1800" dirty="0" err="1"/>
              <a:t>int</a:t>
            </a:r>
            <a:r>
              <a:rPr lang="en-CA" sz="1800" dirty="0"/>
              <a:t> aa) : a(aa) {}</a:t>
            </a:r>
          </a:p>
          <a:p>
            <a:r>
              <a:rPr lang="en-CA" sz="1800" dirty="0"/>
              <a:t>private:</a:t>
            </a:r>
          </a:p>
          <a:p>
            <a:r>
              <a:rPr lang="en-CA" sz="1800" dirty="0"/>
              <a:t>    </a:t>
            </a:r>
            <a:r>
              <a:rPr lang="en-CA" sz="1800" dirty="0" err="1"/>
              <a:t>int</a:t>
            </a:r>
            <a:r>
              <a:rPr lang="en-CA" sz="1800" dirty="0"/>
              <a:t> a = -1;</a:t>
            </a:r>
          </a:p>
          <a:p>
            <a:r>
              <a:rPr lang="en-CA" sz="1800" dirty="0"/>
              <a:t>    </a:t>
            </a:r>
            <a:r>
              <a:rPr lang="en-CA" sz="1800" dirty="0" err="1"/>
              <a:t>int</a:t>
            </a:r>
            <a:r>
              <a:rPr lang="en-CA" sz="1800" dirty="0"/>
              <a:t> b = -1;</a:t>
            </a:r>
          </a:p>
          <a:p>
            <a:r>
              <a:rPr lang="en-CA" sz="1800" dirty="0"/>
              <a:t>    </a:t>
            </a:r>
            <a:r>
              <a:rPr lang="en-CA" sz="1800" dirty="0" err="1"/>
              <a:t>int</a:t>
            </a:r>
            <a:r>
              <a:rPr lang="en-CA" sz="1800" dirty="0"/>
              <a:t> c = -1;</a:t>
            </a:r>
          </a:p>
          <a:p>
            <a:r>
              <a:rPr lang="en-CA" sz="1800" dirty="0"/>
              <a:t>};</a:t>
            </a:r>
          </a:p>
          <a:p>
            <a:endParaRPr lang="en-CA" sz="1800" dirty="0"/>
          </a:p>
        </p:txBody>
      </p:sp>
    </p:spTree>
    <p:extLst>
      <p:ext uri="{BB962C8B-B14F-4D97-AF65-F5344CB8AC3E}">
        <p14:creationId xmlns:p14="http://schemas.microsoft.com/office/powerpoint/2010/main" val="3953059615"/>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157412" y="1524000"/>
            <a:ext cx="8225690" cy="3805238"/>
          </a:xfrm>
        </p:spPr>
        <p:txBody>
          <a:bodyPr>
            <a:normAutofit/>
          </a:bodyPr>
          <a:lstStyle/>
          <a:p>
            <a:r>
              <a:rPr lang="en-CA" sz="1800" dirty="0"/>
              <a:t>class Simple</a:t>
            </a:r>
          </a:p>
          <a:p>
            <a:r>
              <a:rPr lang="en-CA" sz="1800" dirty="0"/>
              <a:t>{</a:t>
            </a:r>
          </a:p>
          <a:p>
            <a:r>
              <a:rPr lang="en-CA" sz="1800" dirty="0"/>
              <a:t>public:</a:t>
            </a:r>
          </a:p>
          <a:p>
            <a:r>
              <a:rPr lang="en-CA" sz="1800" dirty="0"/>
              <a:t>    Simple() </a:t>
            </a:r>
            <a:r>
              <a:rPr lang="en-CA" sz="1800" dirty="0">
                <a:solidFill>
                  <a:srgbClr val="FF0000"/>
                </a:solidFill>
              </a:rPr>
              <a:t>= default;</a:t>
            </a:r>
            <a:br>
              <a:rPr lang="en-CA" sz="1800" dirty="0">
                <a:solidFill>
                  <a:srgbClr val="FF0000"/>
                </a:solidFill>
              </a:rPr>
            </a:br>
            <a:r>
              <a:rPr lang="en-CA" sz="1800" dirty="0"/>
              <a:t>    Simple(</a:t>
            </a:r>
            <a:r>
              <a:rPr lang="en-CA" sz="1800" dirty="0" err="1"/>
              <a:t>int</a:t>
            </a:r>
            <a:r>
              <a:rPr lang="en-CA" sz="1800" dirty="0"/>
              <a:t> aa, </a:t>
            </a:r>
            <a:r>
              <a:rPr lang="en-CA" sz="1800" dirty="0" err="1"/>
              <a:t>int</a:t>
            </a:r>
            <a:r>
              <a:rPr lang="en-CA" sz="1800" dirty="0"/>
              <a:t> bb, </a:t>
            </a:r>
            <a:r>
              <a:rPr lang="en-CA" sz="1800" dirty="0" err="1"/>
              <a:t>int</a:t>
            </a:r>
            <a:r>
              <a:rPr lang="en-CA" sz="1800" dirty="0"/>
              <a:t> cc) : a(aa), b(bb), c(cc) {}</a:t>
            </a:r>
          </a:p>
          <a:p>
            <a:r>
              <a:rPr lang="en-CA" sz="1800" dirty="0"/>
              <a:t>    Simple(</a:t>
            </a:r>
            <a:r>
              <a:rPr lang="en-CA" sz="1800" dirty="0" err="1"/>
              <a:t>int</a:t>
            </a:r>
            <a:r>
              <a:rPr lang="en-CA" sz="1800" dirty="0"/>
              <a:t> aa) : a(aa) {}</a:t>
            </a:r>
          </a:p>
          <a:p>
            <a:r>
              <a:rPr lang="en-CA" sz="1800" dirty="0"/>
              <a:t>private:</a:t>
            </a:r>
          </a:p>
          <a:p>
            <a:r>
              <a:rPr lang="en-CA" sz="1800" dirty="0"/>
              <a:t>    </a:t>
            </a:r>
            <a:r>
              <a:rPr lang="en-CA" sz="1800" dirty="0" err="1"/>
              <a:t>int</a:t>
            </a:r>
            <a:r>
              <a:rPr lang="en-CA" sz="1800" dirty="0"/>
              <a:t> a = -1;</a:t>
            </a:r>
          </a:p>
          <a:p>
            <a:r>
              <a:rPr lang="en-CA" sz="1800" dirty="0"/>
              <a:t>    </a:t>
            </a:r>
            <a:r>
              <a:rPr lang="en-CA" sz="1800" dirty="0" err="1"/>
              <a:t>int</a:t>
            </a:r>
            <a:r>
              <a:rPr lang="en-CA" sz="1800" dirty="0"/>
              <a:t> b = -1;</a:t>
            </a:r>
          </a:p>
          <a:p>
            <a:r>
              <a:rPr lang="en-CA" sz="1800" dirty="0"/>
              <a:t>    </a:t>
            </a:r>
            <a:r>
              <a:rPr lang="en-CA" sz="1800" dirty="0" err="1"/>
              <a:t>int</a:t>
            </a:r>
            <a:r>
              <a:rPr lang="en-CA" sz="1800" dirty="0"/>
              <a:t> c = -1;</a:t>
            </a:r>
          </a:p>
          <a:p>
            <a:r>
              <a:rPr lang="en-CA" sz="1800" dirty="0"/>
              <a:t>};</a:t>
            </a:r>
          </a:p>
          <a:p>
            <a:endParaRPr lang="en-CA" sz="1800" dirty="0"/>
          </a:p>
        </p:txBody>
      </p:sp>
    </p:spTree>
    <p:extLst>
      <p:ext uri="{BB962C8B-B14F-4D97-AF65-F5344CB8AC3E}">
        <p14:creationId xmlns:p14="http://schemas.microsoft.com/office/powerpoint/2010/main" val="3886990682"/>
      </p:ext>
    </p:extLst>
  </p:cSld>
  <p:clrMapOvr>
    <a:masterClrMapping/>
  </p:clrMapOvr>
  <p:transition spd="med"/>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10184</TotalTime>
  <Words>5776</Words>
  <Application>Microsoft Office PowerPoint</Application>
  <PresentationFormat>宽屏</PresentationFormat>
  <Paragraphs>602</Paragraphs>
  <Slides>62</Slides>
  <Notes>50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62</vt:i4>
      </vt:variant>
    </vt:vector>
  </HeadingPairs>
  <TitlesOfParts>
    <vt:vector size="70" baseType="lpstr">
      <vt:lpstr>等线</vt:lpstr>
      <vt:lpstr>等线 Light</vt:lpstr>
      <vt:lpstr>Arial</vt:lpstr>
      <vt:lpstr>Calibri</vt:lpstr>
      <vt:lpstr>Calibri Light</vt:lpstr>
      <vt:lpstr>Courier New</vt:lpstr>
      <vt:lpstr>Lucida Console</vt:lpstr>
      <vt:lpstr>Office 主题</vt:lpstr>
      <vt:lpstr>PowerPoint 演示文稿</vt:lpstr>
      <vt:lpstr>PowerPoint 演示文稿</vt:lpstr>
      <vt:lpstr>PowerPoint 演示文稿</vt:lpstr>
      <vt:lpstr>Reasons for Using Guidelines</vt:lpstr>
      <vt:lpstr>Stop the  Bikeshedding</vt:lpstr>
      <vt:lpstr>PowerPoint 演示文稿</vt:lpstr>
      <vt:lpstr>PowerPoint 演示文稿</vt:lpstr>
      <vt:lpstr>PowerPoint 演示文稿</vt:lpstr>
      <vt:lpstr>PowerPoint 演示文稿</vt:lpstr>
      <vt:lpstr>Benefits</vt:lpstr>
      <vt:lpstr>PowerPoint 演示文稿</vt:lpstr>
      <vt:lpstr>PowerPoint 演示文稿</vt:lpstr>
      <vt:lpstr>PowerPoint 演示文稿</vt:lpstr>
      <vt:lpstr>Benefits</vt:lpstr>
      <vt:lpstr>Do Not Run  With Scissors</vt:lpstr>
      <vt:lpstr>PowerPoint 演示文稿</vt:lpstr>
      <vt:lpstr>PowerPoint 演示文稿</vt:lpstr>
      <vt:lpstr>Sure, that’s fake, but…</vt:lpstr>
      <vt:lpstr>Who rearranges declarations?</vt:lpstr>
      <vt:lpstr>Benefits</vt:lpstr>
      <vt:lpstr>PowerPoint 演示文稿</vt:lpstr>
      <vt:lpstr>PowerPoint 演示文稿</vt:lpstr>
      <vt:lpstr>Benefits</vt:lpstr>
      <vt:lpstr>That Old Thing?       Nobody Goes There Anymore</vt:lpstr>
      <vt:lpstr>PowerPoint 演示文稿</vt:lpstr>
      <vt:lpstr>PowerPoint 演示文稿</vt:lpstr>
      <vt:lpstr>PowerPoint 演示文稿</vt:lpstr>
      <vt:lpstr>PowerPoint 演示文稿</vt:lpstr>
      <vt:lpstr>PowerPoint 演示文稿</vt:lpstr>
      <vt:lpstr>PowerPoint 演示文稿</vt:lpstr>
      <vt:lpstr>Restoring const-correctness</vt:lpstr>
      <vt:lpstr>Restoring const-correctness</vt:lpstr>
      <vt:lpstr>PowerPoint 演示文稿</vt:lpstr>
      <vt:lpstr>Benefits</vt:lpstr>
      <vt:lpstr>PowerPoint 演示文稿</vt:lpstr>
      <vt:lpstr>Not like this…</vt:lpstr>
      <vt:lpstr>Alternatives to raw pointers</vt:lpstr>
      <vt:lpstr>Alternatives to raw pointers</vt:lpstr>
      <vt:lpstr>gsl::owner&lt;&gt;</vt:lpstr>
      <vt:lpstr>Benefits</vt:lpstr>
      <vt:lpstr>All the Cool Kids are Using It</vt:lpstr>
      <vt:lpstr>PowerPoint 演示文稿</vt:lpstr>
      <vt:lpstr>PowerPoint 演示文稿</vt:lpstr>
      <vt:lpstr>Your own struct</vt:lpstr>
      <vt:lpstr>std::optional</vt:lpstr>
      <vt:lpstr>tuple, tie, structured bindings</vt:lpstr>
      <vt:lpstr>Benefits</vt:lpstr>
      <vt:lpstr>PowerPoint 演示文稿</vt:lpstr>
      <vt:lpstr>enum class</vt:lpstr>
      <vt:lpstr>Benefits</vt:lpstr>
      <vt:lpstr>You Are Not The First Developer With This Problem</vt:lpstr>
      <vt:lpstr>PowerPoint 演示文稿</vt:lpstr>
      <vt:lpstr>PowerPoint 演示文稿</vt:lpstr>
      <vt:lpstr>PowerPoint 演示文稿</vt:lpstr>
      <vt:lpstr>PowerPoint 演示文稿</vt:lpstr>
      <vt:lpstr>Benefits</vt:lpstr>
      <vt:lpstr>PowerPoint 演示文稿</vt:lpstr>
      <vt:lpstr>PowerPoint 演示文稿</vt:lpstr>
      <vt:lpstr>narrow_cast and narrow</vt:lpstr>
      <vt:lpstr>Benefits</vt:lpstr>
      <vt:lpstr>Summary</vt:lpstr>
      <vt:lpstr>Call to Action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Core Guidelines You Need to Start Using Now</dc:title>
  <dc:creator>Kate Gregory</dc:creator>
  <cp:lastModifiedBy>叶晨成</cp:lastModifiedBy>
  <cp:revision>68</cp:revision>
  <dcterms:created xsi:type="dcterms:W3CDTF">2017-06-06T17:36:22Z</dcterms:created>
  <dcterms:modified xsi:type="dcterms:W3CDTF">2017-11-16T13:11:22Z</dcterms:modified>
</cp:coreProperties>
</file>