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5"/>
  </p:notesMasterIdLst>
  <p:sldIdLst>
    <p:sldId id="352"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9" r:id="rId18"/>
    <p:sldId id="372" r:id="rId19"/>
    <p:sldId id="373" r:id="rId20"/>
    <p:sldId id="371" r:id="rId21"/>
    <p:sldId id="374" r:id="rId22"/>
    <p:sldId id="375" r:id="rId23"/>
    <p:sldId id="383" r:id="rId24"/>
    <p:sldId id="376" r:id="rId25"/>
    <p:sldId id="377" r:id="rId26"/>
    <p:sldId id="378" r:id="rId27"/>
    <p:sldId id="379" r:id="rId28"/>
    <p:sldId id="382" r:id="rId29"/>
    <p:sldId id="384" r:id="rId30"/>
    <p:sldId id="380" r:id="rId31"/>
    <p:sldId id="381" r:id="rId32"/>
    <p:sldId id="370" r:id="rId33"/>
    <p:sldId id="3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495" autoAdjust="0"/>
    <p:restoredTop sz="94682"/>
  </p:normalViewPr>
  <p:slideViewPr>
    <p:cSldViewPr snapToGrid="0">
      <p:cViewPr varScale="1">
        <p:scale>
          <a:sx n="74" d="100"/>
          <a:sy n="74" d="100"/>
        </p:scale>
        <p:origin x="51" y="585"/>
      </p:cViewPr>
      <p:guideLst/>
    </p:cSldViewPr>
  </p:slideViewPr>
  <p:notesTextViewPr>
    <p:cViewPr>
      <p:scale>
        <a:sx n="1" d="1"/>
        <a:sy n="1" d="1"/>
      </p:scale>
      <p:origin x="0" y="0"/>
    </p:cViewPr>
  </p:notesTextViewPr>
  <p:sorterViewPr>
    <p:cViewPr varScale="1">
      <p:scale>
        <a:sx n="100" d="100"/>
        <a:sy n="100" d="100"/>
      </p:scale>
      <p:origin x="0" y="-80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E78C-D7BA-E147-9353-001822E7BE40}" type="datetimeFigureOut">
              <a:rPr kumimoji="1" lang="zh-CN" altLang="en-US" smtClean="0"/>
              <a:t>2017/11/16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A17D1-D678-8443-ACEE-C1E01A89C514}" type="slidenum">
              <a:rPr kumimoji="1" lang="zh-CN" altLang="en-US" smtClean="0"/>
              <a:t>‹#›</a:t>
            </a:fld>
            <a:endParaRPr kumimoji="1" lang="zh-CN" altLang="en-US"/>
          </a:p>
        </p:txBody>
      </p:sp>
    </p:spTree>
    <p:extLst>
      <p:ext uri="{BB962C8B-B14F-4D97-AF65-F5344CB8AC3E}">
        <p14:creationId xmlns:p14="http://schemas.microsoft.com/office/powerpoint/2010/main" val="140746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273674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409309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82992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userDrawn="1"/>
        </p:nvPicPr>
        <p:blipFill>
          <a:blip r:embed="rId3"/>
          <a:stretch>
            <a:fillRect/>
          </a:stretch>
        </p:blipFill>
        <p:spPr>
          <a:xfrm>
            <a:off x="641953" y="750928"/>
            <a:ext cx="5545487" cy="536494"/>
          </a:xfrm>
          <a:prstGeom prst="rect">
            <a:avLst/>
          </a:prstGeom>
        </p:spPr>
      </p:pic>
    </p:spTree>
    <p:extLst>
      <p:ext uri="{BB962C8B-B14F-4D97-AF65-F5344CB8AC3E}">
        <p14:creationId xmlns:p14="http://schemas.microsoft.com/office/powerpoint/2010/main" val="1676613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190709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1245091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3898540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2111695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1236566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1246341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238622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383671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728389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4033816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1881228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3824851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1994948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530469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38908333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23080992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1"/>
            <a:ext cx="12192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355601" y="314326"/>
            <a:ext cx="8750300"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355600" y="1314450"/>
            <a:ext cx="111252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8522514" y="314325"/>
            <a:ext cx="3365284" cy="432854"/>
          </a:xfrm>
          <a:prstGeom prst="rect">
            <a:avLst/>
          </a:prstGeom>
        </p:spPr>
      </p:pic>
    </p:spTree>
    <p:extLst>
      <p:ext uri="{BB962C8B-B14F-4D97-AF65-F5344CB8AC3E}">
        <p14:creationId xmlns:p14="http://schemas.microsoft.com/office/powerpoint/2010/main" val="156923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2983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348229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339727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3920391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218748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50041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46D8FFF-10F8-4B9C-9872-CC2BCD3FCFAC}" type="datetimeFigureOut">
              <a:rPr lang="zh-CN" altLang="en-US" smtClean="0"/>
              <a:t>2017/11/16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89168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D8FFF-10F8-4B9C-9872-CC2BCD3FCFAC}" type="datetimeFigureOut">
              <a:rPr lang="zh-CN" altLang="en-US" smtClean="0"/>
              <a:t>2017/11/16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23744293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hyperlink" Target="http://www.bfilipek.com/2017/08/cpp17-details-parallel.html"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hyperlink" Target="https://gcc.gnu.org/projects/cxx-status.html" TargetMode="External"/><Relationship Id="rId2" Type="http://schemas.openxmlformats.org/officeDocument/2006/relationships/hyperlink" Target="https://clang.llvm.org/cxx_status.html" TargetMode="External"/><Relationship Id="rId1" Type="http://schemas.openxmlformats.org/officeDocument/2006/relationships/slideLayout" Target="../slideLayouts/slideLayout13.xml"/><Relationship Id="rId4" Type="http://schemas.openxmlformats.org/officeDocument/2006/relationships/hyperlink" Target="https://blogs.msdn.microsoft.com/vcblog/2017/05/10/c17-features-in-vs-2017-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hyperlink" Target="http://www.open-std.org/jtc1/sc22/wg21/docs/papers/2017/p0636r2.html#new-lib" TargetMode="Externa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0BDF59C-8876-4C07-86D1-096C6CCDE453}"/>
              </a:ext>
            </a:extLst>
          </p:cNvPr>
          <p:cNvSpPr txBox="1"/>
          <p:nvPr/>
        </p:nvSpPr>
        <p:spPr>
          <a:xfrm>
            <a:off x="2059784" y="2264420"/>
            <a:ext cx="6331589" cy="1077218"/>
          </a:xfrm>
          <a:prstGeom prst="rect">
            <a:avLst/>
          </a:prstGeom>
          <a:noFill/>
        </p:spPr>
        <p:txBody>
          <a:bodyPr wrap="square" rtlCol="0">
            <a:spAutoFit/>
          </a:bodyPr>
          <a:lstStyle/>
          <a:p>
            <a:r>
              <a:rPr lang="en-US" sz="3200" b="1" dirty="0"/>
              <a:t>C++17: We have a new language. What does it mean to me?</a:t>
            </a:r>
            <a:endParaRPr lang="en-US" altLang="zh-CN" sz="3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9641ACBE-BC14-4FC9-81D3-2BCBC14FA20C}"/>
              </a:ext>
            </a:extLst>
          </p:cNvPr>
          <p:cNvSpPr txBox="1"/>
          <p:nvPr/>
        </p:nvSpPr>
        <p:spPr>
          <a:xfrm>
            <a:off x="2059784" y="3393698"/>
            <a:ext cx="4319587" cy="400110"/>
          </a:xfrm>
          <a:prstGeom prst="rect">
            <a:avLst/>
          </a:prstGeom>
          <a:noFill/>
        </p:spPr>
        <p:txBody>
          <a:bodyPr wrap="square" rtlCol="0">
            <a:spAutoFit/>
          </a:bodyPr>
          <a:lstStyle/>
          <a:p>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Michael Spertus</a:t>
            </a:r>
          </a:p>
        </p:txBody>
      </p:sp>
      <p:sp>
        <p:nvSpPr>
          <p:cNvPr id="8" name="文本框 7">
            <a:extLst>
              <a:ext uri="{FF2B5EF4-FFF2-40B4-BE49-F238E27FC236}">
                <a16:creationId xmlns:a16="http://schemas.microsoft.com/office/drawing/2014/main" id="{7B3317C5-8A3B-41BC-BEF9-80955951153B}"/>
              </a:ext>
            </a:extLst>
          </p:cNvPr>
          <p:cNvSpPr txBox="1"/>
          <p:nvPr/>
        </p:nvSpPr>
        <p:spPr>
          <a:xfrm>
            <a:off x="2059784" y="3904561"/>
            <a:ext cx="4319587" cy="830997"/>
          </a:xfrm>
          <a:prstGeom prst="rect">
            <a:avLst/>
          </a:prstGeom>
          <a:noFill/>
        </p:spPr>
        <p:txBody>
          <a:bodyPr wrap="square" rtlCol="0">
            <a:spAutoFit/>
          </a:bodyPr>
          <a:lstStyle/>
          <a:p>
            <a:endParaRPr lang="en-US" altLang="zh-CN" sz="1600" dirty="0">
              <a:solidFill>
                <a:schemeClr val="bg1">
                  <a:alpha val="40000"/>
                </a:schemeClr>
              </a:solidFill>
              <a:latin typeface="Arial" panose="020B0604020202020204" pitchFamily="34" charset="0"/>
              <a:ea typeface="微软雅黑" panose="020B0503020204020204" pitchFamily="34" charset="-122"/>
              <a:cs typeface="Arial" panose="020B0604020202020204" pitchFamily="34" charset="0"/>
            </a:endParaRPr>
          </a:p>
          <a:p>
            <a:r>
              <a:rPr lang="en-US" altLang="zh-CN" sz="1600" dirty="0">
                <a:solidFill>
                  <a:schemeClr val="bg1">
                    <a:alpha val="40000"/>
                  </a:schemeClr>
                </a:solidFill>
                <a:latin typeface="Arial" panose="020B0604020202020204" pitchFamily="34" charset="0"/>
                <a:ea typeface="微软雅黑" panose="020B0503020204020204" pitchFamily="34" charset="-122"/>
                <a:cs typeface="Arial" panose="020B0604020202020204" pitchFamily="34" charset="0"/>
              </a:rPr>
              <a:t>Fellow/VP, Symantec</a:t>
            </a:r>
            <a:br>
              <a:rPr lang="en-US" altLang="zh-CN" sz="1600" dirty="0">
                <a:solidFill>
                  <a:schemeClr val="bg1">
                    <a:alpha val="40000"/>
                  </a:schemeClr>
                </a:solidFill>
                <a:latin typeface="Arial" panose="020B0604020202020204" pitchFamily="34" charset="0"/>
                <a:ea typeface="微软雅黑" panose="020B0503020204020204" pitchFamily="34" charset="-122"/>
                <a:cs typeface="Arial" panose="020B0604020202020204" pitchFamily="34" charset="0"/>
              </a:rPr>
            </a:br>
            <a:r>
              <a:rPr lang="en-US" altLang="zh-CN" sz="1600" dirty="0">
                <a:solidFill>
                  <a:schemeClr val="bg1">
                    <a:alpha val="40000"/>
                  </a:schemeClr>
                </a:solidFill>
                <a:latin typeface="Arial" panose="020B0604020202020204" pitchFamily="34" charset="0"/>
                <a:ea typeface="微软雅黑" panose="020B0503020204020204" pitchFamily="34" charset="-122"/>
                <a:cs typeface="Arial" panose="020B0604020202020204" pitchFamily="34" charset="0"/>
              </a:rPr>
              <a:t>University of Chicago</a:t>
            </a:r>
          </a:p>
        </p:txBody>
      </p:sp>
    </p:spTree>
    <p:extLst>
      <p:ext uri="{BB962C8B-B14F-4D97-AF65-F5344CB8AC3E}">
        <p14:creationId xmlns:p14="http://schemas.microsoft.com/office/powerpoint/2010/main" val="153130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96F666-3427-4371-BA7D-06C279C6C9BF}"/>
              </a:ext>
            </a:extLst>
          </p:cNvPr>
          <p:cNvSpPr>
            <a:spLocks noGrp="1"/>
          </p:cNvSpPr>
          <p:nvPr>
            <p:ph type="body" sz="quarter" idx="10"/>
          </p:nvPr>
        </p:nvSpPr>
        <p:spPr/>
        <p:txBody>
          <a:bodyPr>
            <a:normAutofit lnSpcReduction="10000"/>
          </a:bodyPr>
          <a:lstStyle/>
          <a:p>
            <a:r>
              <a:rPr lang="en-US" dirty="0"/>
              <a:t>String Views</a:t>
            </a:r>
          </a:p>
        </p:txBody>
      </p:sp>
      <p:sp>
        <p:nvSpPr>
          <p:cNvPr id="3" name="Content Placeholder 2">
            <a:extLst>
              <a:ext uri="{FF2B5EF4-FFF2-40B4-BE49-F238E27FC236}">
                <a16:creationId xmlns:a16="http://schemas.microsoft.com/office/drawing/2014/main" id="{099CCECE-3CD1-46BB-AD3E-90DAA4A765E1}"/>
              </a:ext>
            </a:extLst>
          </p:cNvPr>
          <p:cNvSpPr>
            <a:spLocks noGrp="1"/>
          </p:cNvSpPr>
          <p:nvPr>
            <p:ph sz="quarter" idx="11"/>
          </p:nvPr>
        </p:nvSpPr>
        <p:spPr/>
        <p:txBody>
          <a:bodyPr>
            <a:normAutofit/>
          </a:bodyPr>
          <a:lstStyle/>
          <a:p>
            <a:r>
              <a:rPr lang="en-US" dirty="0">
                <a:latin typeface="+mn-lt"/>
              </a:rPr>
              <a:t>Another great example of this Simplification philosophy is </a:t>
            </a:r>
            <a:r>
              <a:rPr lang="en-US" dirty="0" err="1">
                <a:latin typeface="+mn-lt"/>
                <a:cs typeface="Courier New" panose="02070309020205020404" pitchFamily="49" charset="0"/>
              </a:rPr>
              <a:t>string_view</a:t>
            </a:r>
            <a:endParaRPr lang="en-US" dirty="0">
              <a:latin typeface="+mn-lt"/>
              <a:cs typeface="Courier New" panose="02070309020205020404" pitchFamily="49" charset="0"/>
            </a:endParaRPr>
          </a:p>
          <a:p>
            <a:r>
              <a:rPr lang="en-US" dirty="0">
                <a:latin typeface="+mn-lt"/>
                <a:cs typeface="Courier New" panose="02070309020205020404" pitchFamily="49" charset="0"/>
              </a:rPr>
              <a:t>Every C++ function that works with text has always had to choose whether to use  C strings (</a:t>
            </a:r>
            <a:r>
              <a:rPr lang="en-US" dirty="0">
                <a:latin typeface="Courier New" panose="02070309020205020404" pitchFamily="49" charset="0"/>
                <a:cs typeface="Courier New" panose="02070309020205020404" pitchFamily="49" charset="0"/>
              </a:rPr>
              <a:t>char *</a:t>
            </a:r>
            <a:r>
              <a:rPr lang="en-US" dirty="0">
                <a:latin typeface="+mn-lt"/>
                <a:cs typeface="Courier New" panose="02070309020205020404" pitchFamily="49" charset="0"/>
              </a:rPr>
              <a:t>) , C++ strings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a:t>
            </a:r>
            <a:r>
              <a:rPr lang="en-US" dirty="0">
                <a:latin typeface="+mn-lt"/>
                <a:cs typeface="Courier New" panose="02070309020205020404" pitchFamily="49" charset="0"/>
              </a:rPr>
              <a:t>), or even character buffers</a:t>
            </a:r>
          </a:p>
          <a:p>
            <a:r>
              <a:rPr lang="en-US" dirty="0">
                <a:latin typeface="+mn-lt"/>
                <a:cs typeface="Courier New" panose="02070309020205020404" pitchFamily="49" charset="0"/>
              </a:rPr>
              <a:t>Whatever you choose, half your users will be mad at you!</a:t>
            </a:r>
          </a:p>
          <a:p>
            <a:r>
              <a:rPr lang="en-US" dirty="0">
                <a:latin typeface="+mn-lt"/>
                <a:cs typeface="Courier New" panose="02070309020205020404" pitchFamily="49" charset="0"/>
              </a:rPr>
              <a:t>Since nearly every program works with text, this is a huge issue!</a:t>
            </a:r>
          </a:p>
          <a:p>
            <a:r>
              <a:rPr lang="en-US" dirty="0">
                <a:latin typeface="+mn-lt"/>
                <a:cs typeface="Courier New" panose="02070309020205020404" pitchFamily="49" charset="0"/>
              </a:rPr>
              <a:t>In C++17, string views make C strings look like C++ strings</a:t>
            </a:r>
          </a:p>
          <a:p>
            <a:r>
              <a:rPr lang="en-US"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count_occurrences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string_view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sv</a:t>
            </a:r>
            <a:r>
              <a:rPr lang="en-US" dirty="0">
                <a:latin typeface="Courier New" panose="02070309020205020404" pitchFamily="49" charset="0"/>
                <a:cs typeface="Courier New" panose="02070309020205020404" pitchFamily="49" charset="0"/>
              </a:rPr>
              <a:t>, char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occurrences{}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for(x : </a:t>
            </a:r>
            <a:r>
              <a:rPr lang="en-US" dirty="0" err="1">
                <a:latin typeface="Courier New" panose="02070309020205020404" pitchFamily="49" charset="0"/>
                <a:cs typeface="Courier New" panose="02070309020205020404" pitchFamily="49" charset="0"/>
              </a:rPr>
              <a:t>sv</a:t>
            </a:r>
            <a:r>
              <a:rPr lang="en-US" dirty="0">
                <a:latin typeface="Courier New" panose="02070309020205020404" pitchFamily="49" charset="0"/>
                <a:cs typeface="Courier New" panose="02070309020205020404" pitchFamily="49" charset="0"/>
              </a:rPr>
              <a:t>) { if(x == c) occurrences++;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occurrences;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r>
              <a:rPr lang="en-US" dirty="0">
                <a:latin typeface="+mn-lt"/>
                <a:cs typeface="Courier New" panose="02070309020205020404" pitchFamily="49" charset="0"/>
              </a:rPr>
              <a:t>All of the following work just fine</a:t>
            </a:r>
            <a:br>
              <a:rPr lang="en-US" dirty="0">
                <a:latin typeface="+mn-lt"/>
                <a:cs typeface="Courier New" panose="02070309020205020404" pitchFamily="49" charset="0"/>
              </a:rPr>
            </a:b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occurrences("foo", 'o');</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occurrences({"foo", 3}, 'o');</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occurrences(string("foo"), 'o');</a:t>
            </a:r>
          </a:p>
          <a:p>
            <a:endParaRPr lang="en-US" dirty="0">
              <a:latin typeface="+mn-lt"/>
              <a:cs typeface="Courier New" panose="02070309020205020404" pitchFamily="49" charset="0"/>
            </a:endParaRPr>
          </a:p>
        </p:txBody>
      </p:sp>
    </p:spTree>
    <p:extLst>
      <p:ext uri="{BB962C8B-B14F-4D97-AF65-F5344CB8AC3E}">
        <p14:creationId xmlns:p14="http://schemas.microsoft.com/office/powerpoint/2010/main" val="363577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C178B4-1B02-4F87-A7F2-3BED04EE577B}"/>
              </a:ext>
            </a:extLst>
          </p:cNvPr>
          <p:cNvSpPr>
            <a:spLocks noGrp="1"/>
          </p:cNvSpPr>
          <p:nvPr>
            <p:ph type="body" sz="quarter" idx="10"/>
          </p:nvPr>
        </p:nvSpPr>
        <p:spPr/>
        <p:txBody>
          <a:bodyPr>
            <a:normAutofit lnSpcReduction="10000"/>
          </a:bodyPr>
          <a:lstStyle/>
          <a:p>
            <a:r>
              <a:rPr lang="en-US" dirty="0"/>
              <a:t>Wait a minute! I could do that with strings!</a:t>
            </a:r>
          </a:p>
        </p:txBody>
      </p:sp>
      <p:sp>
        <p:nvSpPr>
          <p:cNvPr id="3" name="Content Placeholder 2">
            <a:extLst>
              <a:ext uri="{FF2B5EF4-FFF2-40B4-BE49-F238E27FC236}">
                <a16:creationId xmlns:a16="http://schemas.microsoft.com/office/drawing/2014/main" id="{AF2F7F9E-28F0-4C6A-9630-E2D36C768132}"/>
              </a:ext>
            </a:extLst>
          </p:cNvPr>
          <p:cNvSpPr>
            <a:spLocks noGrp="1"/>
          </p:cNvSpPr>
          <p:nvPr>
            <p:ph sz="quarter" idx="11"/>
          </p:nvPr>
        </p:nvSpPr>
        <p:spPr/>
        <p:txBody>
          <a:bodyPr>
            <a:normAutofit/>
          </a:bodyPr>
          <a:lstStyle/>
          <a:p>
            <a:r>
              <a:rPr lang="en-US" dirty="0"/>
              <a:t>That’s true</a:t>
            </a:r>
          </a:p>
          <a:p>
            <a:r>
              <a:rPr lang="en-US" dirty="0"/>
              <a:t>If I had used the signature</a:t>
            </a:r>
            <a:br>
              <a:rPr lang="en-US" dirty="0"/>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occurrences(string, char);</a:t>
            </a:r>
          </a:p>
          <a:p>
            <a:r>
              <a:rPr lang="en-US" dirty="0"/>
              <a:t>All of the same code would have worked!</a:t>
            </a:r>
          </a:p>
          <a:p>
            <a:r>
              <a:rPr lang="en-US" dirty="0"/>
              <a:t>So what’s the big deal?</a:t>
            </a:r>
          </a:p>
          <a:p>
            <a:r>
              <a:rPr lang="en-US" dirty="0"/>
              <a:t>If occurrences takes a string by value, like above, it copies all of the string’s data every time you call the function, which makes things really inefficient</a:t>
            </a:r>
          </a:p>
          <a:p>
            <a:r>
              <a:rPr lang="en-US" dirty="0">
                <a:latin typeface="Courier New" panose="02070309020205020404" pitchFamily="49" charset="0"/>
                <a:cs typeface="Courier New" panose="02070309020205020404" pitchFamily="49" charset="0"/>
              </a:rPr>
              <a:t>occurrences(</a:t>
            </a:r>
            <a:r>
              <a:rPr lang="en-US" dirty="0" err="1">
                <a:latin typeface="Courier New" panose="02070309020205020404" pitchFamily="49" charset="0"/>
                <a:cs typeface="Courier New" panose="02070309020205020404" pitchFamily="49" charset="0"/>
              </a:rPr>
              <a:t>million_char_string</a:t>
            </a:r>
            <a:r>
              <a:rPr lang="en-US" dirty="0">
                <a:latin typeface="Courier New" panose="02070309020205020404" pitchFamily="49" charset="0"/>
                <a:cs typeface="Courier New" panose="02070309020205020404" pitchFamily="49" charset="0"/>
              </a:rPr>
              <a:t>, 'x’); // copies a million chars!</a:t>
            </a:r>
          </a:p>
          <a:p>
            <a:r>
              <a:rPr lang="en-US" dirty="0"/>
              <a:t>To avoid this problem, programmers invariably take the string by </a:t>
            </a:r>
            <a:r>
              <a:rPr lang="en-US" dirty="0" err="1"/>
              <a:t>const</a:t>
            </a:r>
            <a:r>
              <a:rPr lang="en-US" dirty="0"/>
              <a:t> reference</a:t>
            </a:r>
            <a:br>
              <a:rPr lang="en-US" dirty="0"/>
            </a:br>
            <a:r>
              <a:rPr lang="en-US" dirty="0"/>
              <a:t>    </a:t>
            </a:r>
            <a:r>
              <a:rPr lang="en-US"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occurrences(string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 char);</a:t>
            </a:r>
          </a:p>
          <a:p>
            <a:r>
              <a:rPr lang="en-US" dirty="0"/>
              <a:t>But now it won’t work with C strings anymore</a:t>
            </a:r>
          </a:p>
          <a:p>
            <a:pPr marL="0" indent="0">
              <a:buNone/>
            </a:pPr>
            <a:r>
              <a:rPr lang="en-US" dirty="0">
                <a:latin typeface="Courier New" panose="02070309020205020404" pitchFamily="49" charset="0"/>
                <a:cs typeface="Courier New" panose="02070309020205020404" pitchFamily="49" charset="0"/>
              </a:rPr>
              <a:t>    occurrences("foo", 'o'); // Illegal!</a:t>
            </a:r>
            <a:endParaRPr lang="en-US" dirty="0"/>
          </a:p>
        </p:txBody>
      </p:sp>
    </p:spTree>
    <p:extLst>
      <p:ext uri="{BB962C8B-B14F-4D97-AF65-F5344CB8AC3E}">
        <p14:creationId xmlns:p14="http://schemas.microsoft.com/office/powerpoint/2010/main" val="244996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E42E0C-383D-458A-928D-EB6E8DE8D62C}"/>
              </a:ext>
            </a:extLst>
          </p:cNvPr>
          <p:cNvSpPr>
            <a:spLocks noGrp="1"/>
          </p:cNvSpPr>
          <p:nvPr>
            <p:ph type="body" sz="quarter" idx="10"/>
          </p:nvPr>
        </p:nvSpPr>
        <p:spPr/>
        <p:txBody>
          <a:bodyPr>
            <a:normAutofit lnSpcReduction="10000"/>
          </a:bodyPr>
          <a:lstStyle/>
          <a:p>
            <a:r>
              <a:rPr lang="en-US" dirty="0" err="1">
                <a:latin typeface="Courier New" panose="02070309020205020404" pitchFamily="49" charset="0"/>
                <a:cs typeface="Courier New" panose="02070309020205020404" pitchFamily="49" charset="0"/>
              </a:rPr>
              <a:t>string_view</a:t>
            </a:r>
            <a:r>
              <a:rPr lang="en-US" dirty="0"/>
              <a:t> solves everything perfectly</a:t>
            </a:r>
          </a:p>
        </p:txBody>
      </p:sp>
      <p:sp>
        <p:nvSpPr>
          <p:cNvPr id="3" name="Content Placeholder 2">
            <a:extLst>
              <a:ext uri="{FF2B5EF4-FFF2-40B4-BE49-F238E27FC236}">
                <a16:creationId xmlns:a16="http://schemas.microsoft.com/office/drawing/2014/main" id="{A3FADAC5-B251-4515-8D49-B996187C42B4}"/>
              </a:ext>
            </a:extLst>
          </p:cNvPr>
          <p:cNvSpPr>
            <a:spLocks noGrp="1"/>
          </p:cNvSpPr>
          <p:nvPr>
            <p:ph sz="quarter" idx="11"/>
          </p:nvPr>
        </p:nvSpPr>
        <p:spPr/>
        <p:txBody>
          <a:bodyPr/>
          <a:lstStyle/>
          <a:p>
            <a:r>
              <a:rPr lang="en-US" dirty="0"/>
              <a:t>By using </a:t>
            </a:r>
            <a:r>
              <a:rPr lang="en-US" dirty="0" err="1">
                <a:latin typeface="Courier New" panose="02070309020205020404" pitchFamily="49" charset="0"/>
                <a:cs typeface="Courier New" panose="02070309020205020404" pitchFamily="49" charset="0"/>
              </a:rPr>
              <a:t>string_view</a:t>
            </a:r>
            <a:r>
              <a:rPr lang="en-US" dirty="0"/>
              <a:t>, you don’t have to learn any new interfaces, functions, or algorithms, because they act like </a:t>
            </a:r>
            <a:r>
              <a:rPr lang="en-US" dirty="0" err="1"/>
              <a:t>const</a:t>
            </a:r>
            <a:r>
              <a:rPr lang="en-US" dirty="0"/>
              <a:t> strings</a:t>
            </a:r>
          </a:p>
          <a:p>
            <a:r>
              <a:rPr lang="en-US" dirty="0"/>
              <a:t>Your clients can pass any kind of textual data to you</a:t>
            </a:r>
          </a:p>
          <a:p>
            <a:r>
              <a:rPr lang="en-US" dirty="0"/>
              <a:t>The data that is passed in is never needlessly copied</a:t>
            </a:r>
          </a:p>
        </p:txBody>
      </p:sp>
    </p:spTree>
    <p:extLst>
      <p:ext uri="{BB962C8B-B14F-4D97-AF65-F5344CB8AC3E}">
        <p14:creationId xmlns:p14="http://schemas.microsoft.com/office/powerpoint/2010/main" val="96561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BBF6D6-E928-43B1-B21C-7DCA2588EC6F}"/>
              </a:ext>
            </a:extLst>
          </p:cNvPr>
          <p:cNvSpPr>
            <a:spLocks noGrp="1"/>
          </p:cNvSpPr>
          <p:nvPr>
            <p:ph type="body" sz="quarter" idx="10"/>
          </p:nvPr>
        </p:nvSpPr>
        <p:spPr/>
        <p:txBody>
          <a:bodyPr>
            <a:normAutofit lnSpcReduction="10000"/>
          </a:bodyPr>
          <a:lstStyle/>
          <a:p>
            <a:r>
              <a:rPr lang="en-US" dirty="0"/>
              <a:t>“Wow! C++17 is starting to look pretty good”</a:t>
            </a:r>
          </a:p>
        </p:txBody>
      </p:sp>
      <p:sp>
        <p:nvSpPr>
          <p:cNvPr id="3" name="Content Placeholder 2">
            <a:extLst>
              <a:ext uri="{FF2B5EF4-FFF2-40B4-BE49-F238E27FC236}">
                <a16:creationId xmlns:a16="http://schemas.microsoft.com/office/drawing/2014/main" id="{301CF458-D3D0-4B25-B54F-494A260F4D9B}"/>
              </a:ext>
            </a:extLst>
          </p:cNvPr>
          <p:cNvSpPr>
            <a:spLocks noGrp="1"/>
          </p:cNvSpPr>
          <p:nvPr>
            <p:ph sz="quarter" idx="11"/>
          </p:nvPr>
        </p:nvSpPr>
        <p:spPr/>
        <p:txBody>
          <a:bodyPr/>
          <a:lstStyle/>
          <a:p>
            <a:r>
              <a:rPr lang="en-US" dirty="0">
                <a:latin typeface="+mn-lt"/>
              </a:rPr>
              <a:t>This is worth repeating</a:t>
            </a:r>
          </a:p>
          <a:p>
            <a:r>
              <a:rPr lang="en-US" dirty="0">
                <a:latin typeface="+mn-lt"/>
              </a:rPr>
              <a:t>Pretty much every program I right uses concurrency, so it will benefit from proper cache usage</a:t>
            </a:r>
          </a:p>
          <a:p>
            <a:pPr lvl="1"/>
            <a:r>
              <a:rPr lang="en-US" dirty="0">
                <a:latin typeface="+mn-lt"/>
              </a:rPr>
              <a:t>Again, if you don’t know what that means,  come to my memory talk later</a:t>
            </a:r>
          </a:p>
          <a:p>
            <a:r>
              <a:rPr lang="en-US" dirty="0">
                <a:latin typeface="+mn-lt"/>
              </a:rPr>
              <a:t>Pretty much every program I write works with text, so it will benefit from string views</a:t>
            </a:r>
          </a:p>
          <a:p>
            <a:r>
              <a:rPr lang="en-US" dirty="0">
                <a:latin typeface="+mn-lt"/>
              </a:rPr>
              <a:t>And,…</a:t>
            </a:r>
          </a:p>
          <a:p>
            <a:r>
              <a:rPr lang="en-US" dirty="0">
                <a:latin typeface="+mn-lt"/>
              </a:rPr>
              <a:t>We haven’t even gotten to any of the major features of C++17 yet!</a:t>
            </a:r>
            <a:br>
              <a:rPr lang="en-US" dirty="0"/>
            </a:br>
            <a:endParaRPr lang="en-US" dirty="0"/>
          </a:p>
        </p:txBody>
      </p:sp>
    </p:spTree>
    <p:extLst>
      <p:ext uri="{BB962C8B-B14F-4D97-AF65-F5344CB8AC3E}">
        <p14:creationId xmlns:p14="http://schemas.microsoft.com/office/powerpoint/2010/main" val="58466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43B2A1-E509-41A0-9EE5-02EFFDB0B9CC}"/>
              </a:ext>
            </a:extLst>
          </p:cNvPr>
          <p:cNvSpPr>
            <a:spLocks noGrp="1"/>
          </p:cNvSpPr>
          <p:nvPr>
            <p:ph type="body" sz="quarter" idx="10"/>
          </p:nvPr>
        </p:nvSpPr>
        <p:spPr/>
        <p:txBody>
          <a:bodyPr>
            <a:normAutofit lnSpcReduction="10000"/>
          </a:bodyPr>
          <a:lstStyle/>
          <a:p>
            <a:r>
              <a:rPr lang="en-US" dirty="0"/>
              <a:t>Constructor Template Argument Deduction (CTAD)</a:t>
            </a:r>
          </a:p>
        </p:txBody>
      </p:sp>
      <p:sp>
        <p:nvSpPr>
          <p:cNvPr id="3" name="Content Placeholder 2">
            <a:extLst>
              <a:ext uri="{FF2B5EF4-FFF2-40B4-BE49-F238E27FC236}">
                <a16:creationId xmlns:a16="http://schemas.microsoft.com/office/drawing/2014/main" id="{DBCAB376-11F6-44AB-981A-4876AC3D95B6}"/>
              </a:ext>
            </a:extLst>
          </p:cNvPr>
          <p:cNvSpPr>
            <a:spLocks noGrp="1"/>
          </p:cNvSpPr>
          <p:nvPr>
            <p:ph sz="quarter" idx="11"/>
          </p:nvPr>
        </p:nvSpPr>
        <p:spPr/>
        <p:txBody>
          <a:bodyPr/>
          <a:lstStyle/>
          <a:p>
            <a:r>
              <a:rPr lang="en-US" dirty="0">
                <a:latin typeface="+mn-lt"/>
              </a:rPr>
              <a:t>That sounds like a mouthful. Can I just ignore it?</a:t>
            </a:r>
          </a:p>
          <a:p>
            <a:r>
              <a:rPr lang="en-US" dirty="0">
                <a:latin typeface="+mn-lt"/>
              </a:rPr>
              <a:t>Well, it’s a simple idea, and it will save you a mouthful in your code</a:t>
            </a:r>
          </a:p>
          <a:p>
            <a:r>
              <a:rPr lang="en-US" dirty="0">
                <a:latin typeface="+mn-lt"/>
              </a:rPr>
              <a:t>Basically, it says that constructors for class templates can deduce their arguments like other template functions do</a:t>
            </a:r>
          </a:p>
          <a:p>
            <a:r>
              <a:rPr lang="en-US" dirty="0">
                <a:latin typeface="+mn-lt"/>
              </a:rPr>
              <a:t>This makes a million things easier. We all initialize containers from initializer lists</a:t>
            </a:r>
          </a:p>
          <a:p>
            <a:pPr lvl="1"/>
            <a:r>
              <a:rPr lang="en-US" sz="1400" dirty="0">
                <a:latin typeface="Courier New" panose="02070309020205020404" pitchFamily="49" charset="0"/>
                <a:cs typeface="Courier New" panose="02070309020205020404" pitchFamily="49" charset="0"/>
              </a:rPr>
              <a:t>vector&lt;double&gt; v14 = { 1.2, 3.4 }; // C++14</a:t>
            </a:r>
          </a:p>
          <a:p>
            <a:pPr lvl="1"/>
            <a:r>
              <a:rPr lang="en-US" sz="1400" dirty="0">
                <a:latin typeface="Courier New" panose="02070309020205020404" pitchFamily="49" charset="0"/>
                <a:cs typeface="Courier New" panose="02070309020205020404" pitchFamily="49" charset="0"/>
              </a:rPr>
              <a:t>vector v17 = {1.2, 3.4}; // C++17 figures out it’s a vector&lt;double&gt;</a:t>
            </a:r>
          </a:p>
          <a:p>
            <a:r>
              <a:rPr lang="en-US" dirty="0">
                <a:latin typeface="+mn-lt"/>
              </a:rPr>
              <a:t>How about getting locks in multithreaded programs?</a:t>
            </a:r>
          </a:p>
          <a:p>
            <a:pPr lvl="1"/>
            <a:r>
              <a:rPr lang="en-US" sz="1400" dirty="0" err="1">
                <a:latin typeface="Courier New" panose="02070309020205020404" pitchFamily="49" charset="0"/>
                <a:cs typeface="Courier New" panose="02070309020205020404" pitchFamily="49" charset="0"/>
              </a:rPr>
              <a:t>lock_guard</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shared_lock</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shared_timed_mutex</a:t>
            </a:r>
            <a:r>
              <a:rPr lang="en-US" sz="1400" dirty="0">
                <a:latin typeface="Courier New" panose="02070309020205020404" pitchFamily="49" charset="0"/>
                <a:cs typeface="Courier New" panose="02070309020205020404" pitchFamily="49" charset="0"/>
              </a:rPr>
              <a:t>&gt;&gt; lck14{</a:t>
            </a:r>
            <a:r>
              <a:rPr lang="en-US" sz="1400" dirty="0" err="1">
                <a:latin typeface="Courier New" panose="02070309020205020404" pitchFamily="49" charset="0"/>
                <a:cs typeface="Courier New" panose="02070309020205020404" pitchFamily="49" charset="0"/>
              </a:rPr>
              <a:t>smtx</a:t>
            </a:r>
            <a:r>
              <a:rPr lang="en-US" sz="1400" dirty="0">
                <a:latin typeface="Courier New" panose="02070309020205020404" pitchFamily="49" charset="0"/>
                <a:cs typeface="Courier New" panose="02070309020205020404" pitchFamily="49" charset="0"/>
              </a:rPr>
              <a:t>}; // Yuck!</a:t>
            </a:r>
          </a:p>
          <a:p>
            <a:pPr lvl="1"/>
            <a:r>
              <a:rPr lang="en-US" sz="1400" dirty="0" err="1">
                <a:latin typeface="Courier New" panose="02070309020205020404" pitchFamily="49" charset="0"/>
                <a:cs typeface="Courier New" panose="02070309020205020404" pitchFamily="49" charset="0"/>
              </a:rPr>
              <a:t>lock_guard</a:t>
            </a:r>
            <a:r>
              <a:rPr lang="en-US" sz="1400" dirty="0">
                <a:latin typeface="Courier New" panose="02070309020205020404" pitchFamily="49" charset="0"/>
                <a:cs typeface="Courier New" panose="02070309020205020404" pitchFamily="49" charset="0"/>
              </a:rPr>
              <a:t> lck17{</a:t>
            </a:r>
            <a:r>
              <a:rPr lang="en-US" sz="1400" dirty="0" err="1">
                <a:latin typeface="Courier New" panose="02070309020205020404" pitchFamily="49" charset="0"/>
                <a:cs typeface="Courier New" panose="02070309020205020404" pitchFamily="49" charset="0"/>
              </a:rPr>
              <a:t>smtx</a:t>
            </a:r>
            <a:r>
              <a:rPr lang="en-US" sz="1400" dirty="0">
                <a:latin typeface="Courier New" panose="02070309020205020404" pitchFamily="49" charset="0"/>
                <a:cs typeface="Courier New" panose="02070309020205020404" pitchFamily="49" charset="0"/>
              </a:rPr>
              <a:t>}; // C++17. That’s more like it!</a:t>
            </a:r>
          </a:p>
        </p:txBody>
      </p:sp>
    </p:spTree>
    <p:extLst>
      <p:ext uri="{BB962C8B-B14F-4D97-AF65-F5344CB8AC3E}">
        <p14:creationId xmlns:p14="http://schemas.microsoft.com/office/powerpoint/2010/main" val="231561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94AA6-E5F6-4839-94C2-ED046316A730}"/>
              </a:ext>
            </a:extLst>
          </p:cNvPr>
          <p:cNvSpPr>
            <a:spLocks noGrp="1"/>
          </p:cNvSpPr>
          <p:nvPr>
            <p:ph type="body" sz="quarter" idx="10"/>
          </p:nvPr>
        </p:nvSpPr>
        <p:spPr/>
        <p:txBody>
          <a:bodyPr>
            <a:normAutofit lnSpcReduction="10000"/>
          </a:bodyPr>
          <a:lstStyle/>
          <a:p>
            <a:r>
              <a:rPr lang="en-US" dirty="0"/>
              <a:t>CTAD can even do more amazing deductions</a:t>
            </a:r>
          </a:p>
        </p:txBody>
      </p:sp>
      <p:sp>
        <p:nvSpPr>
          <p:cNvPr id="3" name="Content Placeholder 2">
            <a:extLst>
              <a:ext uri="{FF2B5EF4-FFF2-40B4-BE49-F238E27FC236}">
                <a16:creationId xmlns:a16="http://schemas.microsoft.com/office/drawing/2014/main" id="{B4986798-AFCB-4BCF-A050-DE6E6C0FCC51}"/>
              </a:ext>
            </a:extLst>
          </p:cNvPr>
          <p:cNvSpPr>
            <a:spLocks noGrp="1"/>
          </p:cNvSpPr>
          <p:nvPr>
            <p:ph sz="quarter" idx="11"/>
          </p:nvPr>
        </p:nvSpPr>
        <p:spPr/>
        <p:txBody>
          <a:bodyPr/>
          <a:lstStyle/>
          <a:p>
            <a:r>
              <a:rPr lang="en-US" dirty="0"/>
              <a:t>Suppose I want to create a vector from two iterators</a:t>
            </a:r>
          </a:p>
          <a:p>
            <a:r>
              <a:rPr lang="en-US" dirty="0"/>
              <a:t>set s = {1, 2, 3, 4};</a:t>
            </a:r>
            <a:br>
              <a:rPr lang="en-US" dirty="0"/>
            </a:br>
            <a:r>
              <a:rPr lang="en-US" dirty="0"/>
              <a:t>vector v(</a:t>
            </a:r>
            <a:r>
              <a:rPr lang="en-US" dirty="0" err="1"/>
              <a:t>set.begin</a:t>
            </a:r>
            <a:r>
              <a:rPr lang="en-US" dirty="0"/>
              <a:t>(), </a:t>
            </a:r>
            <a:r>
              <a:rPr lang="en-US" dirty="0" err="1"/>
              <a:t>set.end</a:t>
            </a:r>
            <a:r>
              <a:rPr lang="en-US" dirty="0"/>
              <a:t>()); // Correctly gets vector&lt;</a:t>
            </a:r>
            <a:r>
              <a:rPr lang="en-US" dirty="0" err="1"/>
              <a:t>int</a:t>
            </a:r>
            <a:r>
              <a:rPr lang="en-US" dirty="0"/>
              <a:t>&gt;</a:t>
            </a:r>
          </a:p>
          <a:p>
            <a:r>
              <a:rPr lang="en-US" dirty="0"/>
              <a:t>“How does it do that? It doesn’t seem possible”</a:t>
            </a:r>
          </a:p>
          <a:p>
            <a:r>
              <a:rPr lang="en-US" dirty="0"/>
              <a:t>Well, I’ll talk about that in my Templates talk, but for now it’s enough to say that template deduction works better than ever in C++17</a:t>
            </a:r>
          </a:p>
          <a:p>
            <a:r>
              <a:rPr lang="en-US" dirty="0"/>
              <a:t>One way I like to think about is that many of the most popular features of C++11 were those that simplify initialization, like initializer lists and auto</a:t>
            </a:r>
          </a:p>
          <a:p>
            <a:r>
              <a:rPr lang="en-US" dirty="0"/>
              <a:t>Constructor Template Argument Deduction simplifies many initializations, so I expect it will be just as useful</a:t>
            </a:r>
          </a:p>
          <a:p>
            <a:r>
              <a:rPr lang="en-US" dirty="0"/>
              <a:t>“This is great! Does C++17 improve initialization in other ways?”</a:t>
            </a:r>
          </a:p>
          <a:p>
            <a:endParaRPr lang="en-US" dirty="0"/>
          </a:p>
        </p:txBody>
      </p:sp>
    </p:spTree>
    <p:extLst>
      <p:ext uri="{BB962C8B-B14F-4D97-AF65-F5344CB8AC3E}">
        <p14:creationId xmlns:p14="http://schemas.microsoft.com/office/powerpoint/2010/main" val="257168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9C6D63-0FD0-455C-9EFD-A70A10DA04EF}"/>
              </a:ext>
            </a:extLst>
          </p:cNvPr>
          <p:cNvSpPr>
            <a:spLocks noGrp="1"/>
          </p:cNvSpPr>
          <p:nvPr>
            <p:ph type="body" sz="quarter" idx="10"/>
          </p:nvPr>
        </p:nvSpPr>
        <p:spPr/>
        <p:txBody>
          <a:bodyPr>
            <a:normAutofit lnSpcReduction="10000"/>
          </a:bodyPr>
          <a:lstStyle/>
          <a:p>
            <a:r>
              <a:rPr lang="en-US" dirty="0"/>
              <a:t>Structured  bindings</a:t>
            </a:r>
          </a:p>
        </p:txBody>
      </p:sp>
      <p:sp>
        <p:nvSpPr>
          <p:cNvPr id="3" name="Content Placeholder 2">
            <a:extLst>
              <a:ext uri="{FF2B5EF4-FFF2-40B4-BE49-F238E27FC236}">
                <a16:creationId xmlns:a16="http://schemas.microsoft.com/office/drawing/2014/main" id="{DB2AE886-838B-4A65-A200-8E51DDE0D977}"/>
              </a:ext>
            </a:extLst>
          </p:cNvPr>
          <p:cNvSpPr>
            <a:spLocks noGrp="1"/>
          </p:cNvSpPr>
          <p:nvPr>
            <p:ph sz="quarter" idx="11"/>
          </p:nvPr>
        </p:nvSpPr>
        <p:spPr/>
        <p:txBody>
          <a:bodyPr>
            <a:normAutofit lnSpcReduction="10000"/>
          </a:bodyPr>
          <a:lstStyle/>
          <a:p>
            <a:r>
              <a:rPr lang="en-US" dirty="0">
                <a:latin typeface="+mn-lt"/>
              </a:rPr>
              <a:t>As you will hear from Kate Gregory in a later talk, all of the information returned by your function should be in the return type</a:t>
            </a:r>
          </a:p>
          <a:p>
            <a:r>
              <a:rPr lang="en-US" dirty="0">
                <a:latin typeface="+mn-lt"/>
              </a:rPr>
              <a:t>Don’t use “output parameters” to return values</a:t>
            </a:r>
            <a:br>
              <a:rPr lang="en-US" dirty="0">
                <a:latin typeface="+mn-lt"/>
              </a:rPr>
            </a:br>
            <a:br>
              <a:rPr lang="en-US" sz="1000" dirty="0">
                <a:latin typeface="+mn-lt"/>
              </a:rPr>
            </a:b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f(double &amp;d, X x); // Bad way to return an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and a double</a:t>
            </a:r>
          </a:p>
          <a:p>
            <a:r>
              <a:rPr lang="en-US" dirty="0">
                <a:latin typeface="+mn-lt"/>
              </a:rPr>
              <a:t>If you follow this best practice, many of your functions will need to return tuples to return all of its outputs</a:t>
            </a:r>
            <a:br>
              <a:rPr lang="en-US" sz="1000" dirty="0">
                <a:latin typeface="+mn-lt"/>
              </a:rPr>
            </a:br>
            <a:br>
              <a:rPr lang="en-US" sz="1000" dirty="0">
                <a:latin typeface="+mn-lt"/>
              </a:rPr>
            </a:br>
            <a:r>
              <a:rPr lang="en-US" dirty="0">
                <a:latin typeface="Courier New" panose="02070309020205020404" pitchFamily="49" charset="0"/>
                <a:cs typeface="Courier New" panose="02070309020205020404" pitchFamily="49" charset="0"/>
              </a:rPr>
              <a:t>tuple&lt;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double&gt;  f(X x); // Right way to return an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and a double</a:t>
            </a:r>
          </a:p>
          <a:p>
            <a:r>
              <a:rPr lang="en-US" dirty="0">
                <a:latin typeface="+mn-lt"/>
              </a:rPr>
              <a:t>The problem with this is that the caller probably doesn’t want to deal with a tuple. They want the results in two variables, which is clumsy in C++14</a:t>
            </a:r>
            <a:br>
              <a:rPr lang="en-US" dirty="0">
                <a:latin typeface="+mn-lt"/>
              </a:rPr>
            </a:br>
            <a:br>
              <a:rPr lang="en-US" sz="1000" dirty="0">
                <a:latin typeface="+mn-lt"/>
              </a:rPr>
            </a:b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double 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tie(</a:t>
            </a:r>
            <a:r>
              <a:rPr lang="en-US" dirty="0" err="1">
                <a:latin typeface="Courier New" panose="02070309020205020404" pitchFamily="49" charset="0"/>
                <a:cs typeface="Courier New" panose="02070309020205020404" pitchFamily="49" charset="0"/>
              </a:rPr>
              <a:t>i,d</a:t>
            </a:r>
            <a:r>
              <a:rPr lang="en-US" dirty="0">
                <a:latin typeface="Courier New" panose="02070309020205020404" pitchFamily="49" charset="0"/>
                <a:cs typeface="Courier New" panose="02070309020205020404" pitchFamily="49" charset="0"/>
              </a:rPr>
              <a:t>) = f(x); </a:t>
            </a:r>
          </a:p>
          <a:p>
            <a:r>
              <a:rPr lang="en-US" dirty="0">
                <a:latin typeface="+mn-lt"/>
                <a:cs typeface="Courier New" panose="02070309020205020404" pitchFamily="49" charset="0"/>
              </a:rPr>
              <a:t>In C++17, </a:t>
            </a:r>
            <a:r>
              <a:rPr lang="en-US" i="1" dirty="0">
                <a:latin typeface="+mn-lt"/>
                <a:cs typeface="Courier New" panose="02070309020205020404" pitchFamily="49" charset="0"/>
              </a:rPr>
              <a:t>Structured Bindings</a:t>
            </a:r>
            <a:r>
              <a:rPr lang="en-US" dirty="0">
                <a:latin typeface="+mn-lt"/>
                <a:cs typeface="Courier New" panose="02070309020205020404" pitchFamily="49" charset="0"/>
              </a:rPr>
              <a:t> let us do better</a:t>
            </a:r>
            <a:br>
              <a:rPr lang="en-US" dirty="0">
                <a:latin typeface="+mn-lt"/>
                <a:cs typeface="Courier New" panose="02070309020205020404" pitchFamily="49" charset="0"/>
              </a:rPr>
            </a:br>
            <a:br>
              <a:rPr lang="en-US" sz="1000"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auto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d] = f(x);  // Much clearer</a:t>
            </a:r>
            <a:br>
              <a:rPr lang="en-US" dirty="0">
                <a:latin typeface="+mn-lt"/>
              </a:rPr>
            </a:br>
            <a:endParaRPr lang="en-US" dirty="0">
              <a:latin typeface="+mn-lt"/>
            </a:endParaRPr>
          </a:p>
        </p:txBody>
      </p:sp>
      <p:cxnSp>
        <p:nvCxnSpPr>
          <p:cNvPr id="5" name="Straight Connector 4">
            <a:extLst>
              <a:ext uri="{FF2B5EF4-FFF2-40B4-BE49-F238E27FC236}">
                <a16:creationId xmlns:a16="http://schemas.microsoft.com/office/drawing/2014/main" id="{80580869-3E91-4E6F-8B53-217C438B2DAD}"/>
              </a:ext>
            </a:extLst>
          </p:cNvPr>
          <p:cNvCxnSpPr>
            <a:cxnSpLocks/>
          </p:cNvCxnSpPr>
          <p:nvPr/>
        </p:nvCxnSpPr>
        <p:spPr>
          <a:xfrm>
            <a:off x="1770846" y="2234487"/>
            <a:ext cx="2047740" cy="52159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FEACCF9-4056-4D11-A6D2-923639C0A4CC}"/>
              </a:ext>
            </a:extLst>
          </p:cNvPr>
          <p:cNvCxnSpPr>
            <a:cxnSpLocks/>
          </p:cNvCxnSpPr>
          <p:nvPr/>
        </p:nvCxnSpPr>
        <p:spPr>
          <a:xfrm flipH="1">
            <a:off x="1770846" y="2176532"/>
            <a:ext cx="1918951" cy="4829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88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2A8D0F-E956-43BA-9EA2-175446093C2E}"/>
              </a:ext>
            </a:extLst>
          </p:cNvPr>
          <p:cNvSpPr>
            <a:spLocks noGrp="1"/>
          </p:cNvSpPr>
          <p:nvPr>
            <p:ph type="body" sz="quarter" idx="10"/>
          </p:nvPr>
        </p:nvSpPr>
        <p:spPr/>
        <p:txBody>
          <a:bodyPr>
            <a:normAutofit lnSpcReduction="10000"/>
          </a:bodyPr>
          <a:lstStyle/>
          <a:p>
            <a:r>
              <a:rPr lang="en-US" dirty="0"/>
              <a:t>Structured  Bindings</a:t>
            </a:r>
          </a:p>
        </p:txBody>
      </p:sp>
      <p:sp>
        <p:nvSpPr>
          <p:cNvPr id="3" name="Content Placeholder 2">
            <a:extLst>
              <a:ext uri="{FF2B5EF4-FFF2-40B4-BE49-F238E27FC236}">
                <a16:creationId xmlns:a16="http://schemas.microsoft.com/office/drawing/2014/main" id="{89412455-027D-41A0-AEFC-F0FFD5D3C113}"/>
              </a:ext>
            </a:extLst>
          </p:cNvPr>
          <p:cNvSpPr>
            <a:spLocks noGrp="1"/>
          </p:cNvSpPr>
          <p:nvPr>
            <p:ph sz="quarter" idx="11"/>
          </p:nvPr>
        </p:nvSpPr>
        <p:spPr/>
        <p:txBody>
          <a:bodyPr/>
          <a:lstStyle/>
          <a:p>
            <a:r>
              <a:rPr lang="en-US" dirty="0"/>
              <a:t>Structured bindings can be used in all the ways you expect</a:t>
            </a:r>
          </a:p>
          <a:p>
            <a:r>
              <a:rPr lang="en-US" dirty="0">
                <a:latin typeface="Courier New" panose="02070309020205020404" pitchFamily="49" charset="0"/>
                <a:cs typeface="Courier New" panose="02070309020205020404" pitchFamily="49" charset="0"/>
              </a:rPr>
              <a:t>tuple&lt;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double&gt; </a:t>
            </a:r>
            <a:r>
              <a:rPr lang="en-US" dirty="0" err="1">
                <a:latin typeface="Courier New" panose="02070309020205020404" pitchFamily="49" charset="0"/>
                <a:cs typeface="Courier New" panose="02070309020205020404" pitchFamily="49" charset="0"/>
              </a:rPr>
              <a:t>tid</a:t>
            </a:r>
            <a:r>
              <a:rPr lang="en-US" dirty="0">
                <a:latin typeface="Courier New" panose="02070309020205020404" pitchFamily="49" charset="0"/>
                <a:cs typeface="Courier New" panose="02070309020205020404" pitchFamily="49" charset="0"/>
              </a:rPr>
              <a:t>{1, 2.3)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auto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a:t>
            </a:r>
            <a:r>
              <a:rPr lang="en-US" dirty="0" err="1">
                <a:latin typeface="Courier New" panose="02070309020205020404" pitchFamily="49" charset="0"/>
                <a:cs typeface="Courier New" panose="02070309020205020404" pitchFamily="49" charset="0"/>
              </a:rPr>
              <a: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tid</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a:t>
            </a:r>
            <a:r>
              <a:rPr lang="en-US" dirty="0">
                <a:latin typeface="Courier New" panose="02070309020205020404" pitchFamily="49" charset="0"/>
                <a:cs typeface="Courier New" panose="02070309020205020404" pitchFamily="49" charset="0"/>
              </a:rPr>
              <a:t>[2] = 2,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auto &amp; [first, second] = </a:t>
            </a:r>
            <a:r>
              <a:rPr lang="en-US" dirty="0" err="1">
                <a:latin typeface="Courier New" panose="02070309020205020404" pitchFamily="49" charset="0"/>
                <a:cs typeface="Courier New" panose="02070309020205020404" pitchFamily="49" charset="0"/>
              </a:rPr>
              <a:t>ia</a:t>
            </a:r>
            <a:r>
              <a:rPr lang="en-US" dirty="0">
                <a:latin typeface="Courier New" panose="02070309020205020404" pitchFamily="49" charset="0"/>
                <a:cs typeface="Courier New" panose="02070309020205020404" pitchFamily="49" charset="0"/>
              </a:rPr>
              <a:t>; // Give names to the array elements</a:t>
            </a:r>
          </a:p>
          <a:p>
            <a:r>
              <a:rPr lang="en-US" dirty="0"/>
              <a:t>Again, this is a simple and natural feature that you will use all the time (as long as you follow the best practice of not using output parameters)</a:t>
            </a:r>
          </a:p>
        </p:txBody>
      </p:sp>
    </p:spTree>
    <p:extLst>
      <p:ext uri="{BB962C8B-B14F-4D97-AF65-F5344CB8AC3E}">
        <p14:creationId xmlns:p14="http://schemas.microsoft.com/office/powerpoint/2010/main" val="1166482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109243-09AA-40BB-ABDA-F6E6B3EB33F4}"/>
              </a:ext>
            </a:extLst>
          </p:cNvPr>
          <p:cNvSpPr>
            <a:spLocks noGrp="1"/>
          </p:cNvSpPr>
          <p:nvPr>
            <p:ph type="body" sz="quarter" idx="10"/>
          </p:nvPr>
        </p:nvSpPr>
        <p:spPr/>
        <p:txBody>
          <a:bodyPr>
            <a:normAutofit lnSpcReduction="10000"/>
          </a:bodyPr>
          <a:lstStyle/>
          <a:p>
            <a:r>
              <a:rPr lang="en-US" dirty="0"/>
              <a:t>A taste of parallel algorithms*</a:t>
            </a:r>
          </a:p>
        </p:txBody>
      </p:sp>
      <p:sp>
        <p:nvSpPr>
          <p:cNvPr id="3" name="Content Placeholder 2">
            <a:extLst>
              <a:ext uri="{FF2B5EF4-FFF2-40B4-BE49-F238E27FC236}">
                <a16:creationId xmlns:a16="http://schemas.microsoft.com/office/drawing/2014/main" id="{14525279-C362-43E7-85E9-9C5B57F68BFD}"/>
              </a:ext>
            </a:extLst>
          </p:cNvPr>
          <p:cNvSpPr>
            <a:spLocks noGrp="1"/>
          </p:cNvSpPr>
          <p:nvPr>
            <p:ph sz="quarter" idx="11"/>
          </p:nvPr>
        </p:nvSpPr>
        <p:spPr/>
        <p:txBody>
          <a:bodyPr/>
          <a:lstStyle/>
          <a:p>
            <a:r>
              <a:rPr lang="en-US" dirty="0"/>
              <a:t>As we mentioned, modern programs get their performance from leveraging concurrency</a:t>
            </a:r>
          </a:p>
          <a:p>
            <a:r>
              <a:rPr lang="en-US" dirty="0"/>
              <a:t>A big challenge is that writing multi-threaded code is hard</a:t>
            </a:r>
          </a:p>
          <a:p>
            <a:r>
              <a:rPr lang="en-US" dirty="0"/>
              <a:t>Wouldn’t it be great if we could write code using STL algorithms like normal and the compiler could automatically leverage parallelism for us?</a:t>
            </a:r>
          </a:p>
          <a:p>
            <a:r>
              <a:rPr lang="en-US" dirty="0"/>
              <a:t>In C++17, we can! The following sort automatically runs in parallel</a:t>
            </a:r>
          </a:p>
          <a:p>
            <a:pPr lvl="1"/>
            <a:r>
              <a:rPr lang="en-US" dirty="0">
                <a:latin typeface="Courier New" panose="02070309020205020404" pitchFamily="49" charset="0"/>
                <a:cs typeface="Courier New" panose="02070309020205020404" pitchFamily="49" charset="0"/>
              </a:rPr>
              <a:t>vector </a:t>
            </a:r>
            <a:r>
              <a:rPr lang="en-US" dirty="0" err="1">
                <a:latin typeface="Courier New" panose="02070309020205020404" pitchFamily="49" charset="0"/>
                <a:cs typeface="Courier New" panose="02070309020205020404" pitchFamily="49" charset="0"/>
              </a:rPr>
              <a:t>huge_vector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getHugeVector</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sort(parallel::par, </a:t>
            </a:r>
            <a:r>
              <a:rPr lang="en-US" dirty="0" err="1">
                <a:latin typeface="Courier New" panose="02070309020205020404" pitchFamily="49" charset="0"/>
                <a:cs typeface="Courier New" panose="02070309020205020404" pitchFamily="49" charset="0"/>
              </a:rPr>
              <a:t>huge_vector.begin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huge_vector.end</a:t>
            </a:r>
            <a:r>
              <a:rPr lang="en-US" dirty="0">
                <a:latin typeface="Courier New" panose="02070309020205020404" pitchFamily="49" charset="0"/>
                <a:cs typeface="Courier New" panose="02070309020205020404" pitchFamily="49" charset="0"/>
              </a:rPr>
              <a:t>());</a:t>
            </a:r>
          </a:p>
          <a:p>
            <a:r>
              <a:rPr lang="en-US" dirty="0"/>
              <a:t>The following STL algorithms can all run in parallel now, just by requesting it</a:t>
            </a:r>
          </a:p>
          <a:p>
            <a:pPr lvl="1"/>
            <a:r>
              <a:rPr lang="en-US" dirty="0"/>
              <a:t>adjacent difference, adjacent find. </a:t>
            </a:r>
            <a:r>
              <a:rPr lang="en-US" dirty="0" err="1"/>
              <a:t>all_of</a:t>
            </a:r>
            <a:r>
              <a:rPr lang="en-US" dirty="0"/>
              <a:t>, </a:t>
            </a:r>
            <a:r>
              <a:rPr lang="en-US" dirty="0" err="1"/>
              <a:t>any_of</a:t>
            </a:r>
            <a:r>
              <a:rPr lang="en-US" dirty="0"/>
              <a:t>, </a:t>
            </a:r>
            <a:r>
              <a:rPr lang="en-US" dirty="0" err="1"/>
              <a:t>none_of</a:t>
            </a:r>
            <a:r>
              <a:rPr lang="en-US" dirty="0"/>
              <a:t>, copy, count, equal, fill, find, </a:t>
            </a:r>
            <a:r>
              <a:rPr lang="en-US" dirty="0" err="1"/>
              <a:t>for_each</a:t>
            </a:r>
            <a:r>
              <a:rPr lang="en-US" dirty="0"/>
              <a:t> (return type changed to void), generate, includes, inner product, in place merge, merge, is heap, is partitioned, is sorted, </a:t>
            </a:r>
            <a:r>
              <a:rPr lang="en-US" dirty="0" err="1"/>
              <a:t>lexicographical_compare</a:t>
            </a:r>
            <a:r>
              <a:rPr lang="en-US" dirty="0"/>
              <a:t>, min element, minmax element, mismatch, move, nth_ element, </a:t>
            </a:r>
            <a:r>
              <a:rPr lang="en-US" dirty="0" err="1"/>
              <a:t>partial_sort</a:t>
            </a:r>
            <a:r>
              <a:rPr lang="en-US" dirty="0"/>
              <a:t>, </a:t>
            </a:r>
            <a:r>
              <a:rPr lang="en-US" dirty="0" err="1"/>
              <a:t>partial_sort_copy</a:t>
            </a:r>
            <a:r>
              <a:rPr lang="en-US" dirty="0"/>
              <a:t>, partition, remove + variations, replace + variations, reverse / rotate, search, set difference / intersection / union /symmetric difference, sort, stable partition, swap ranges, transform, unique</a:t>
            </a:r>
          </a:p>
          <a:p>
            <a:pPr marL="0" indent="0">
              <a:buNone/>
            </a:pPr>
            <a:endParaRPr lang="en-US" dirty="0"/>
          </a:p>
          <a:p>
            <a:pPr marL="0" indent="0">
              <a:buNone/>
            </a:pPr>
            <a:r>
              <a:rPr lang="en-US" dirty="0"/>
              <a:t>*Adapted from http://www.bfilipek.com/2017/08/cpp17-details-parallel.html</a:t>
            </a:r>
          </a:p>
          <a:p>
            <a:pPr lvl="1"/>
            <a:endParaRPr lang="en-US" dirty="0"/>
          </a:p>
        </p:txBody>
      </p:sp>
    </p:spTree>
    <p:extLst>
      <p:ext uri="{BB962C8B-B14F-4D97-AF65-F5344CB8AC3E}">
        <p14:creationId xmlns:p14="http://schemas.microsoft.com/office/powerpoint/2010/main" val="133141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B94C89-9FBF-47D5-B350-2168D1C1664B}"/>
              </a:ext>
            </a:extLst>
          </p:cNvPr>
          <p:cNvSpPr>
            <a:spLocks noGrp="1"/>
          </p:cNvSpPr>
          <p:nvPr>
            <p:ph type="body" sz="quarter" idx="10"/>
          </p:nvPr>
        </p:nvSpPr>
        <p:spPr/>
        <p:txBody>
          <a:bodyPr>
            <a:normAutofit lnSpcReduction="10000"/>
          </a:bodyPr>
          <a:lstStyle/>
          <a:p>
            <a:r>
              <a:rPr lang="en-US" dirty="0"/>
              <a:t>New parallel algorithms</a:t>
            </a:r>
          </a:p>
        </p:txBody>
      </p:sp>
      <p:sp>
        <p:nvSpPr>
          <p:cNvPr id="3" name="Content Placeholder 2">
            <a:extLst>
              <a:ext uri="{FF2B5EF4-FFF2-40B4-BE49-F238E27FC236}">
                <a16:creationId xmlns:a16="http://schemas.microsoft.com/office/drawing/2014/main" id="{7DDCE945-AAAD-45DA-A4BE-7FB9179E9F6B}"/>
              </a:ext>
            </a:extLst>
          </p:cNvPr>
          <p:cNvSpPr>
            <a:spLocks noGrp="1"/>
          </p:cNvSpPr>
          <p:nvPr>
            <p:ph sz="quarter" idx="11"/>
          </p:nvPr>
        </p:nvSpPr>
        <p:spPr/>
        <p:txBody>
          <a:bodyPr>
            <a:normAutofit/>
          </a:bodyPr>
          <a:lstStyle/>
          <a:p>
            <a:r>
              <a:rPr lang="en-US" dirty="0"/>
              <a:t>In addition to the above, new parallel algorithms have been added that correspond to those in functional languages like Scala</a:t>
            </a:r>
          </a:p>
          <a:p>
            <a:r>
              <a:rPr lang="en-US" dirty="0"/>
              <a:t>The following and their descriptions are taken from </a:t>
            </a:r>
            <a:r>
              <a:rPr lang="en-US" dirty="0">
                <a:hlinkClick r:id="rId2"/>
              </a:rPr>
              <a:t>http://www.bfilipek.com/2017/08/cpp17-details-parallel.html</a:t>
            </a:r>
            <a:endParaRPr lang="en-US" dirty="0"/>
          </a:p>
          <a:p>
            <a:r>
              <a:rPr lang="en-US" dirty="0" err="1">
                <a:latin typeface="Courier New" panose="02070309020205020404" pitchFamily="49" charset="0"/>
                <a:cs typeface="Courier New" panose="02070309020205020404" pitchFamily="49" charset="0"/>
              </a:rPr>
              <a:t>for_each</a:t>
            </a:r>
            <a:r>
              <a:rPr lang="en-US" dirty="0"/>
              <a:t> - similar to </a:t>
            </a:r>
            <a:r>
              <a:rPr lang="en-US" dirty="0" err="1"/>
              <a:t>std</a:t>
            </a:r>
            <a:r>
              <a:rPr lang="en-US" dirty="0"/>
              <a:t>::</a:t>
            </a:r>
            <a:r>
              <a:rPr lang="en-US" dirty="0" err="1"/>
              <a:t>for_each</a:t>
            </a:r>
            <a:r>
              <a:rPr lang="en-US" dirty="0"/>
              <a:t> except returns void.</a:t>
            </a:r>
          </a:p>
          <a:p>
            <a:r>
              <a:rPr lang="en-US" dirty="0" err="1">
                <a:latin typeface="Courier New" panose="02070309020205020404" pitchFamily="49" charset="0"/>
                <a:cs typeface="Courier New" panose="02070309020205020404" pitchFamily="49" charset="0"/>
              </a:rPr>
              <a:t>for_each_n</a:t>
            </a:r>
            <a:r>
              <a:rPr lang="en-US" dirty="0"/>
              <a:t> - applies a function object to the first n elements of a sequence.</a:t>
            </a:r>
          </a:p>
          <a:p>
            <a:r>
              <a:rPr lang="en-US" dirty="0">
                <a:latin typeface="Courier New" panose="02070309020205020404" pitchFamily="49" charset="0"/>
                <a:cs typeface="Courier New" panose="02070309020205020404" pitchFamily="49" charset="0"/>
              </a:rPr>
              <a:t>reduce</a:t>
            </a:r>
            <a:r>
              <a:rPr lang="en-US" dirty="0"/>
              <a:t> - similar to </a:t>
            </a:r>
            <a:r>
              <a:rPr lang="en-US" dirty="0" err="1"/>
              <a:t>std</a:t>
            </a:r>
            <a:r>
              <a:rPr lang="en-US" dirty="0"/>
              <a:t>::accumulate, except out of order execution.</a:t>
            </a:r>
          </a:p>
          <a:p>
            <a:r>
              <a:rPr lang="en-US" dirty="0" err="1">
                <a:latin typeface="Courier New" panose="02070309020205020404" pitchFamily="49" charset="0"/>
                <a:cs typeface="Courier New" panose="02070309020205020404" pitchFamily="49" charset="0"/>
              </a:rPr>
              <a:t>exclusive_scan</a:t>
            </a:r>
            <a:r>
              <a:rPr lang="en-US" dirty="0"/>
              <a:t> - similar to </a:t>
            </a:r>
            <a:r>
              <a:rPr lang="en-US" dirty="0" err="1"/>
              <a:t>std</a:t>
            </a:r>
            <a:r>
              <a:rPr lang="en-US" dirty="0"/>
              <a:t>::</a:t>
            </a:r>
            <a:r>
              <a:rPr lang="en-US" dirty="0" err="1"/>
              <a:t>partial_sum</a:t>
            </a:r>
            <a:r>
              <a:rPr lang="en-US" dirty="0"/>
              <a:t>, excludes the </a:t>
            </a:r>
            <a:r>
              <a:rPr lang="en-US" dirty="0" err="1"/>
              <a:t>i-th</a:t>
            </a:r>
            <a:r>
              <a:rPr lang="en-US" dirty="0"/>
              <a:t> input element from the </a:t>
            </a:r>
            <a:r>
              <a:rPr lang="en-US" dirty="0" err="1"/>
              <a:t>i-th</a:t>
            </a:r>
            <a:r>
              <a:rPr lang="en-US" dirty="0"/>
              <a:t> sum.</a:t>
            </a:r>
          </a:p>
          <a:p>
            <a:r>
              <a:rPr lang="en-US" dirty="0" err="1">
                <a:latin typeface="Courier New" panose="02070309020205020404" pitchFamily="49" charset="0"/>
                <a:cs typeface="Courier New" panose="02070309020205020404" pitchFamily="49" charset="0"/>
              </a:rPr>
              <a:t>inclusive_scan</a:t>
            </a:r>
            <a:r>
              <a:rPr lang="en-US" dirty="0"/>
              <a:t> - similar to </a:t>
            </a:r>
            <a:r>
              <a:rPr lang="en-US" dirty="0" err="1"/>
              <a:t>std</a:t>
            </a:r>
            <a:r>
              <a:rPr lang="en-US" dirty="0"/>
              <a:t>::</a:t>
            </a:r>
            <a:r>
              <a:rPr lang="en-US" dirty="0" err="1"/>
              <a:t>partial_sum</a:t>
            </a:r>
            <a:r>
              <a:rPr lang="en-US" dirty="0"/>
              <a:t>, includes the </a:t>
            </a:r>
            <a:r>
              <a:rPr lang="en-US" dirty="0" err="1"/>
              <a:t>i-th</a:t>
            </a:r>
            <a:r>
              <a:rPr lang="en-US" dirty="0"/>
              <a:t> input element in the </a:t>
            </a:r>
            <a:r>
              <a:rPr lang="en-US" dirty="0" err="1"/>
              <a:t>i-th</a:t>
            </a:r>
            <a:r>
              <a:rPr lang="en-US" dirty="0"/>
              <a:t> sum</a:t>
            </a:r>
          </a:p>
          <a:p>
            <a:r>
              <a:rPr lang="en-US" dirty="0" err="1">
                <a:latin typeface="Courier New" panose="02070309020205020404" pitchFamily="49" charset="0"/>
                <a:cs typeface="Courier New" panose="02070309020205020404" pitchFamily="49" charset="0"/>
              </a:rPr>
              <a:t>transform_reduce</a:t>
            </a:r>
            <a:r>
              <a:rPr lang="en-US" dirty="0"/>
              <a:t> - applies a </a:t>
            </a:r>
            <a:r>
              <a:rPr lang="en-US" dirty="0" err="1"/>
              <a:t>functor</a:t>
            </a:r>
            <a:r>
              <a:rPr lang="en-US" dirty="0"/>
              <a:t>, then reduces out of order</a:t>
            </a:r>
          </a:p>
          <a:p>
            <a:r>
              <a:rPr lang="en-US" dirty="0" err="1">
                <a:latin typeface="Courier New" panose="02070309020205020404" pitchFamily="49" charset="0"/>
                <a:cs typeface="Courier New" panose="02070309020205020404" pitchFamily="49" charset="0"/>
              </a:rPr>
              <a:t>transform_exclusive_scan</a:t>
            </a:r>
            <a:r>
              <a:rPr lang="en-US" dirty="0"/>
              <a:t> - applies a </a:t>
            </a:r>
            <a:r>
              <a:rPr lang="en-US" dirty="0" err="1"/>
              <a:t>functor</a:t>
            </a:r>
            <a:r>
              <a:rPr lang="en-US" dirty="0"/>
              <a:t>, then calculates exclusive scan</a:t>
            </a:r>
          </a:p>
          <a:p>
            <a:r>
              <a:rPr lang="en-US" dirty="0" err="1">
                <a:latin typeface="Courier New" panose="02070309020205020404" pitchFamily="49" charset="0"/>
                <a:cs typeface="Courier New" panose="02070309020205020404" pitchFamily="49" charset="0"/>
              </a:rPr>
              <a:t>transform_inclusive_scan</a:t>
            </a:r>
            <a:r>
              <a:rPr lang="en-US" dirty="0"/>
              <a:t> - applies a </a:t>
            </a:r>
            <a:r>
              <a:rPr lang="en-US" dirty="0" err="1"/>
              <a:t>functor</a:t>
            </a:r>
            <a:r>
              <a:rPr lang="en-US" dirty="0"/>
              <a:t>, then calculates inclusive scan</a:t>
            </a:r>
          </a:p>
        </p:txBody>
      </p:sp>
    </p:spTree>
    <p:extLst>
      <p:ext uri="{BB962C8B-B14F-4D97-AF65-F5344CB8AC3E}">
        <p14:creationId xmlns:p14="http://schemas.microsoft.com/office/powerpoint/2010/main" val="74734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dirty="0"/>
              <a:t>C++17: We do have a new language</a:t>
            </a:r>
            <a:endParaRPr lang="zh-CN" altLang="en-US" dirty="0"/>
          </a:p>
        </p:txBody>
      </p:sp>
      <p:sp>
        <p:nvSpPr>
          <p:cNvPr id="3" name="内容占位符 2"/>
          <p:cNvSpPr>
            <a:spLocks noGrp="1"/>
          </p:cNvSpPr>
          <p:nvPr>
            <p:ph sz="quarter" idx="11"/>
          </p:nvPr>
        </p:nvSpPr>
        <p:spPr/>
        <p:txBody>
          <a:bodyPr/>
          <a:lstStyle/>
          <a:p>
            <a:r>
              <a:rPr lang="en-US" altLang="zh-CN" dirty="0"/>
              <a:t>A standard was agreed upon by the committee and unanimously approved by all nations participating in the C++ standards process</a:t>
            </a:r>
          </a:p>
          <a:p>
            <a:r>
              <a:rPr lang="en-US" altLang="zh-CN" dirty="0"/>
              <a:t>Your compiler probably supports most of it now, so you can start using it right away</a:t>
            </a:r>
          </a:p>
          <a:p>
            <a:r>
              <a:rPr lang="en-US" altLang="zh-CN" dirty="0"/>
              <a:t>This is much faster than for previous language standards</a:t>
            </a:r>
          </a:p>
          <a:p>
            <a:r>
              <a:rPr lang="en-US" altLang="zh-CN" dirty="0"/>
              <a:t>Clang status: </a:t>
            </a:r>
            <a:r>
              <a:rPr lang="en-US" altLang="zh-CN" dirty="0">
                <a:hlinkClick r:id="rId2"/>
              </a:rPr>
              <a:t>https://clang.llvm.org/cxx_status.html</a:t>
            </a:r>
            <a:endParaRPr lang="en-US" altLang="zh-CN" dirty="0"/>
          </a:p>
          <a:p>
            <a:r>
              <a:rPr lang="en-US" altLang="zh-CN" dirty="0"/>
              <a:t>G++ status: </a:t>
            </a:r>
            <a:r>
              <a:rPr lang="en-US" altLang="zh-CN" dirty="0">
                <a:hlinkClick r:id="rId3"/>
              </a:rPr>
              <a:t>https://gcc.gnu.org/projects/cxx-status.html</a:t>
            </a:r>
            <a:r>
              <a:rPr lang="en-US" altLang="zh-CN" dirty="0"/>
              <a:t> </a:t>
            </a:r>
          </a:p>
          <a:p>
            <a:pPr lvl="1"/>
            <a:r>
              <a:rPr lang="en-US" altLang="zh-CN" dirty="0"/>
              <a:t>For some reason, this page calls it C++1z instead of C++17</a:t>
            </a:r>
          </a:p>
          <a:p>
            <a:r>
              <a:rPr lang="en-US" altLang="zh-CN" dirty="0"/>
              <a:t>Visual Studio status:</a:t>
            </a:r>
            <a:br>
              <a:rPr lang="en-US" altLang="zh-CN" dirty="0"/>
            </a:br>
            <a:r>
              <a:rPr lang="en-US" altLang="zh-CN" sz="1600" dirty="0">
                <a:hlinkClick r:id="rId4"/>
              </a:rPr>
              <a:t>https://blogs.msdn.microsoft.com/vcblog/2017/05/10/c17-features-in-vs-2017-3/</a:t>
            </a:r>
            <a:endParaRPr lang="en-US" altLang="zh-CN" sz="1600" dirty="0"/>
          </a:p>
          <a:p>
            <a:endParaRPr lang="zh-CN" altLang="en-US" dirty="0"/>
          </a:p>
        </p:txBody>
      </p:sp>
    </p:spTree>
    <p:extLst>
      <p:ext uri="{BB962C8B-B14F-4D97-AF65-F5344CB8AC3E}">
        <p14:creationId xmlns:p14="http://schemas.microsoft.com/office/powerpoint/2010/main" val="1047839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6E0DC-9483-42C1-8E8E-6AD9BD1146F2}"/>
              </a:ext>
            </a:extLst>
          </p:cNvPr>
          <p:cNvSpPr>
            <a:spLocks noGrp="1"/>
          </p:cNvSpPr>
          <p:nvPr>
            <p:ph type="body" sz="quarter" idx="10"/>
          </p:nvPr>
        </p:nvSpPr>
        <p:spPr/>
        <p:txBody>
          <a:bodyPr>
            <a:normAutofit lnSpcReduction="10000"/>
          </a:bodyPr>
          <a:lstStyle/>
          <a:p>
            <a:r>
              <a:rPr lang="en-US" dirty="0"/>
              <a:t>REAL Concurrency</a:t>
            </a:r>
          </a:p>
        </p:txBody>
      </p:sp>
      <p:sp>
        <p:nvSpPr>
          <p:cNvPr id="3" name="Content Placeholder 2">
            <a:extLst>
              <a:ext uri="{FF2B5EF4-FFF2-40B4-BE49-F238E27FC236}">
                <a16:creationId xmlns:a16="http://schemas.microsoft.com/office/drawing/2014/main" id="{66AEBB4F-663D-4F67-8526-826958EE8C5C}"/>
              </a:ext>
            </a:extLst>
          </p:cNvPr>
          <p:cNvSpPr>
            <a:spLocks noGrp="1"/>
          </p:cNvSpPr>
          <p:nvPr>
            <p:ph sz="quarter" idx="11"/>
          </p:nvPr>
        </p:nvSpPr>
        <p:spPr/>
        <p:txBody>
          <a:bodyPr>
            <a:normAutofit lnSpcReduction="10000"/>
          </a:bodyPr>
          <a:lstStyle/>
          <a:p>
            <a:r>
              <a:rPr lang="en-US" dirty="0">
                <a:latin typeface="+mn-lt"/>
              </a:rPr>
              <a:t>The parallelism described above is great, but it doesn’t begin to describe what a big deal this is</a:t>
            </a:r>
          </a:p>
          <a:p>
            <a:r>
              <a:rPr lang="en-US" dirty="0">
                <a:latin typeface="+mn-lt"/>
              </a:rPr>
              <a:t>As Sean Parent has pointed out</a:t>
            </a:r>
          </a:p>
          <a:p>
            <a:pPr lvl="1"/>
            <a:r>
              <a:rPr lang="en-US" dirty="0">
                <a:solidFill>
                  <a:srgbClr val="FF0000"/>
                </a:solidFill>
                <a:latin typeface="+mn-lt"/>
              </a:rPr>
              <a:t>Less than 1% </a:t>
            </a:r>
            <a:r>
              <a:rPr lang="en-US" dirty="0">
                <a:latin typeface="+mn-lt"/>
              </a:rPr>
              <a:t>of the processing power on a modern computer is on a single core</a:t>
            </a:r>
          </a:p>
          <a:p>
            <a:pPr lvl="2"/>
            <a:r>
              <a:rPr lang="en-US" dirty="0">
                <a:latin typeface="+mn-lt"/>
              </a:rPr>
              <a:t>Concurrency is essential!</a:t>
            </a:r>
          </a:p>
          <a:p>
            <a:pPr lvl="1"/>
            <a:r>
              <a:rPr lang="en-US" dirty="0">
                <a:latin typeface="+mn-lt"/>
              </a:rPr>
              <a:t>Even multiple cores get you </a:t>
            </a:r>
            <a:r>
              <a:rPr lang="en-US" dirty="0">
                <a:solidFill>
                  <a:srgbClr val="FF0000"/>
                </a:solidFill>
                <a:latin typeface="+mn-lt"/>
              </a:rPr>
              <a:t>less than 10% </a:t>
            </a:r>
            <a:r>
              <a:rPr lang="en-US" dirty="0">
                <a:latin typeface="+mn-lt"/>
              </a:rPr>
              <a:t>of the processing power</a:t>
            </a:r>
          </a:p>
          <a:p>
            <a:pPr lvl="2"/>
            <a:r>
              <a:rPr lang="en-US" dirty="0">
                <a:latin typeface="+mn-lt"/>
              </a:rPr>
              <a:t>Multithreading alone isn’t enough</a:t>
            </a:r>
          </a:p>
          <a:p>
            <a:pPr lvl="1"/>
            <a:r>
              <a:rPr lang="en-US" dirty="0">
                <a:latin typeface="+mn-lt"/>
              </a:rPr>
              <a:t>With vectorization like SSE, you can take advantage of </a:t>
            </a:r>
            <a:r>
              <a:rPr lang="en-US" dirty="0">
                <a:solidFill>
                  <a:srgbClr val="FF0000"/>
                </a:solidFill>
                <a:latin typeface="+mn-lt"/>
              </a:rPr>
              <a:t>about a quarter</a:t>
            </a:r>
            <a:r>
              <a:rPr lang="en-US" dirty="0">
                <a:latin typeface="+mn-lt"/>
              </a:rPr>
              <a:t> of the computing power on your system</a:t>
            </a:r>
          </a:p>
          <a:p>
            <a:pPr lvl="1"/>
            <a:r>
              <a:rPr lang="en-US" dirty="0">
                <a:latin typeface="+mn-lt"/>
              </a:rPr>
              <a:t>When you add in code to leverage your GPU, you can </a:t>
            </a:r>
            <a:r>
              <a:rPr lang="en-US" dirty="0">
                <a:solidFill>
                  <a:srgbClr val="FF0000"/>
                </a:solidFill>
                <a:latin typeface="+mn-lt"/>
              </a:rPr>
              <a:t>fully utilize</a:t>
            </a:r>
            <a:r>
              <a:rPr lang="en-US" dirty="0">
                <a:latin typeface="+mn-lt"/>
              </a:rPr>
              <a:t> your system</a:t>
            </a:r>
          </a:p>
          <a:p>
            <a:r>
              <a:rPr lang="en-US" dirty="0">
                <a:latin typeface="+mn-lt"/>
              </a:rPr>
              <a:t>“I want to do this, but it sounds hard!”</a:t>
            </a:r>
          </a:p>
          <a:p>
            <a:r>
              <a:rPr lang="en-US" dirty="0">
                <a:latin typeface="+mn-lt"/>
              </a:rPr>
              <a:t>With parallel algorithms, all you need to do is change the execution policy to parallel::</a:t>
            </a:r>
            <a:r>
              <a:rPr lang="en-US" dirty="0" err="1">
                <a:latin typeface="+mn-lt"/>
              </a:rPr>
              <a:t>par_unseq</a:t>
            </a:r>
            <a:r>
              <a:rPr lang="en-US" dirty="0">
                <a:latin typeface="+mn-lt"/>
              </a:rPr>
              <a:t>, and the compiler is allowed to vectorize your code and leverage your GPU, </a:t>
            </a:r>
            <a:r>
              <a:rPr lang="en-US" dirty="0">
                <a:solidFill>
                  <a:srgbClr val="FF0000"/>
                </a:solidFill>
                <a:latin typeface="+mn-lt"/>
              </a:rPr>
              <a:t>potentially fully utilizing your system</a:t>
            </a:r>
          </a:p>
          <a:p>
            <a:r>
              <a:rPr lang="en-US" dirty="0">
                <a:latin typeface="Courier New" panose="02070309020205020404" pitchFamily="49" charset="0"/>
                <a:cs typeface="Courier New" panose="02070309020205020404" pitchFamily="49" charset="0"/>
              </a:rPr>
              <a:t>sort(parallel::</a:t>
            </a:r>
            <a:r>
              <a:rPr lang="en-US" dirty="0" err="1">
                <a:latin typeface="Courier New" panose="02070309020205020404" pitchFamily="49" charset="0"/>
                <a:cs typeface="Courier New" panose="02070309020205020404" pitchFamily="49" charset="0"/>
              </a:rPr>
              <a:t>par_unseq</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huge_vector.begin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huge_vector.end</a:t>
            </a:r>
            <a:r>
              <a:rPr lang="en-US" dirty="0">
                <a:latin typeface="Courier New" panose="02070309020205020404" pitchFamily="49" charset="0"/>
                <a:cs typeface="Courier New" panose="02070309020205020404" pitchFamily="49" charset="0"/>
              </a:rPr>
              <a:t>());</a:t>
            </a:r>
          </a:p>
          <a:p>
            <a:r>
              <a:rPr lang="en-US" b="1" dirty="0">
                <a:latin typeface="+mn-lt"/>
                <a:cs typeface="Courier New" panose="02070309020205020404" pitchFamily="49" charset="0"/>
              </a:rPr>
              <a:t>Warning: </a:t>
            </a:r>
            <a:r>
              <a:rPr lang="en-US" dirty="0">
                <a:latin typeface="+mn-lt"/>
                <a:cs typeface="Courier New" panose="02070309020205020404" pitchFamily="49" charset="0"/>
              </a:rPr>
              <a:t>Compilers are still learning how to do this optimally, but if you write your code this way now, it will automatically get faster as compilers improve</a:t>
            </a:r>
            <a:endParaRPr lang="en-US" b="1" dirty="0">
              <a:latin typeface="+mn-lt"/>
            </a:endParaRPr>
          </a:p>
        </p:txBody>
      </p:sp>
    </p:spTree>
    <p:extLst>
      <p:ext uri="{BB962C8B-B14F-4D97-AF65-F5344CB8AC3E}">
        <p14:creationId xmlns:p14="http://schemas.microsoft.com/office/powerpoint/2010/main" val="4147640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416EC6-D1F6-4FD1-954B-D90A1D28E531}"/>
              </a:ext>
            </a:extLst>
          </p:cNvPr>
          <p:cNvSpPr>
            <a:spLocks noGrp="1"/>
          </p:cNvSpPr>
          <p:nvPr>
            <p:ph type="body" sz="quarter" idx="10"/>
          </p:nvPr>
        </p:nvSpPr>
        <p:spPr/>
        <p:txBody>
          <a:bodyPr>
            <a:normAutofit lnSpcReduction="10000"/>
          </a:bodyPr>
          <a:lstStyle/>
          <a:p>
            <a:r>
              <a:rPr lang="en-US" dirty="0"/>
              <a:t>Libraries, libraries, libraries!</a:t>
            </a:r>
          </a:p>
        </p:txBody>
      </p:sp>
      <p:sp>
        <p:nvSpPr>
          <p:cNvPr id="3" name="Content Placeholder 2">
            <a:extLst>
              <a:ext uri="{FF2B5EF4-FFF2-40B4-BE49-F238E27FC236}">
                <a16:creationId xmlns:a16="http://schemas.microsoft.com/office/drawing/2014/main" id="{2B9A2962-639A-407A-8CD8-A22F2B066DBF}"/>
              </a:ext>
            </a:extLst>
          </p:cNvPr>
          <p:cNvSpPr>
            <a:spLocks noGrp="1"/>
          </p:cNvSpPr>
          <p:nvPr>
            <p:ph sz="quarter" idx="11"/>
          </p:nvPr>
        </p:nvSpPr>
        <p:spPr/>
        <p:txBody>
          <a:bodyPr/>
          <a:lstStyle/>
          <a:p>
            <a:r>
              <a:rPr lang="en-US" dirty="0"/>
              <a:t>One of the reasons that people use languages like Java is not necessarily for the language, but the comprehensive set of standard libraries that is much larger than C++</a:t>
            </a:r>
          </a:p>
          <a:p>
            <a:r>
              <a:rPr lang="en-US" dirty="0"/>
              <a:t>A goal of C++17 was to start filling in the “missing” C++ libraries</a:t>
            </a:r>
          </a:p>
          <a:p>
            <a:r>
              <a:rPr lang="en-US" dirty="0"/>
              <a:t>This will be a long process (it will take several C++ releases), but C++17 takes a big step on the way there</a:t>
            </a:r>
          </a:p>
          <a:p>
            <a:r>
              <a:rPr lang="en-US" dirty="0"/>
              <a:t>Let’s touch on some of the best ones</a:t>
            </a:r>
          </a:p>
        </p:txBody>
      </p:sp>
    </p:spTree>
    <p:extLst>
      <p:ext uri="{BB962C8B-B14F-4D97-AF65-F5344CB8AC3E}">
        <p14:creationId xmlns:p14="http://schemas.microsoft.com/office/powerpoint/2010/main" val="310964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E4F5FF-2136-4BF4-A57F-1EA5F6332B8F}"/>
              </a:ext>
            </a:extLst>
          </p:cNvPr>
          <p:cNvSpPr>
            <a:spLocks noGrp="1"/>
          </p:cNvSpPr>
          <p:nvPr>
            <p:ph type="body" sz="quarter" idx="10"/>
          </p:nvPr>
        </p:nvSpPr>
        <p:spPr/>
        <p:txBody>
          <a:bodyPr>
            <a:normAutofit lnSpcReduction="10000"/>
          </a:bodyPr>
          <a:lstStyle/>
          <a:p>
            <a:r>
              <a:rPr lang="en-US" dirty="0"/>
              <a:t>Filesystem</a:t>
            </a:r>
          </a:p>
        </p:txBody>
      </p:sp>
      <p:sp>
        <p:nvSpPr>
          <p:cNvPr id="3" name="Content Placeholder 2">
            <a:extLst>
              <a:ext uri="{FF2B5EF4-FFF2-40B4-BE49-F238E27FC236}">
                <a16:creationId xmlns:a16="http://schemas.microsoft.com/office/drawing/2014/main" id="{8E4940D0-34F6-4114-BBE7-073449AC1889}"/>
              </a:ext>
            </a:extLst>
          </p:cNvPr>
          <p:cNvSpPr>
            <a:spLocks noGrp="1"/>
          </p:cNvSpPr>
          <p:nvPr>
            <p:ph sz="quarter" idx="11"/>
          </p:nvPr>
        </p:nvSpPr>
        <p:spPr/>
        <p:txBody>
          <a:bodyPr/>
          <a:lstStyle/>
          <a:p>
            <a:r>
              <a:rPr lang="en-US" dirty="0">
                <a:latin typeface="+mn-lt"/>
              </a:rPr>
              <a:t>C++’ file handling has always been terrible</a:t>
            </a:r>
          </a:p>
          <a:p>
            <a:pPr lvl="1"/>
            <a:r>
              <a:rPr lang="en-US" dirty="0">
                <a:latin typeface="+mn-lt"/>
              </a:rPr>
              <a:t>There has never been a portable way to list the files in a directory, etc.</a:t>
            </a:r>
          </a:p>
          <a:p>
            <a:pPr lvl="1"/>
            <a:r>
              <a:rPr lang="en-US" dirty="0">
                <a:latin typeface="+mn-lt"/>
              </a:rPr>
              <a:t>I can’t begin to think of how many times I’ve wished for this</a:t>
            </a:r>
          </a:p>
          <a:p>
            <a:r>
              <a:rPr lang="en-US" dirty="0">
                <a:latin typeface="+mn-lt"/>
              </a:rPr>
              <a:t>No more!</a:t>
            </a:r>
          </a:p>
          <a:p>
            <a:r>
              <a:rPr lang="en-US" dirty="0">
                <a:latin typeface="+mn-lt"/>
              </a:rPr>
              <a:t>C++17’s filesystem library offers full support for working your way through the filesystem</a:t>
            </a:r>
          </a:p>
          <a:p>
            <a:pPr lvl="1"/>
            <a:r>
              <a:rPr lang="en-US" dirty="0">
                <a:latin typeface="+mn-lt"/>
              </a:rPr>
              <a:t>It understands directories, symbolic links, hard links, named pipes, block vs. character device,…</a:t>
            </a:r>
          </a:p>
          <a:p>
            <a:pPr lvl="1"/>
            <a:r>
              <a:rPr lang="en-US" dirty="0">
                <a:latin typeface="+mn-lt"/>
              </a:rPr>
              <a:t>In other words, all of the things that modern filesystems have </a:t>
            </a:r>
          </a:p>
          <a:p>
            <a:r>
              <a:rPr lang="en-US" dirty="0">
                <a:latin typeface="+mn-lt"/>
              </a:rPr>
              <a:t>Here is some code to find the oldest file in a directory (say if you are managing a directory of log files)</a:t>
            </a:r>
          </a:p>
          <a:p>
            <a:pPr lvl="1"/>
            <a:r>
              <a:rPr lang="en-US" dirty="0" err="1">
                <a:latin typeface="Courier New" panose="02070309020205020404" pitchFamily="49" charset="0"/>
                <a:cs typeface="Courier New" panose="02070309020205020404" pitchFamily="49" charset="0"/>
              </a:rPr>
              <a:t>max_element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directory_iterator</a:t>
            </a:r>
            <a:r>
              <a:rPr lang="en-US" dirty="0">
                <a:latin typeface="Courier New" panose="02070309020205020404" pitchFamily="49" charset="0"/>
                <a:cs typeface="Courier New" panose="02070309020205020404" pitchFamily="49" charset="0"/>
              </a:rPr>
              <a:t>("/foo/bar"), </a:t>
            </a:r>
            <a:r>
              <a:rPr lang="en-US" dirty="0" err="1">
                <a:latin typeface="Courier New" panose="02070309020205020404" pitchFamily="49" charset="0"/>
                <a:cs typeface="Courier New" panose="02070309020205020404" pitchFamily="49" charset="0"/>
              </a:rPr>
              <a:t>directory_iterator</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directory_entry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&amp;e1, </a:t>
            </a:r>
            <a:r>
              <a:rPr lang="en-US" dirty="0" err="1">
                <a:latin typeface="Courier New" panose="02070309020205020404" pitchFamily="49" charset="0"/>
                <a:cs typeface="Courier New" panose="02070309020205020404" pitchFamily="49" charset="0"/>
              </a:rPr>
              <a:t>directory_entry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&amp;e2)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return e1. </a:t>
            </a:r>
            <a:r>
              <a:rPr lang="en-US" dirty="0" err="1">
                <a:latin typeface="Courier New" panose="02070309020205020404" pitchFamily="49" charset="0"/>
                <a:cs typeface="Courier New" panose="02070309020205020404" pitchFamily="49" charset="0"/>
              </a:rPr>
              <a:t>last_write_time</a:t>
            </a:r>
            <a:r>
              <a:rPr lang="en-US" dirty="0">
                <a:latin typeface="Courier New" panose="02070309020205020404" pitchFamily="49" charset="0"/>
                <a:cs typeface="Courier New" panose="02070309020205020404" pitchFamily="49" charset="0"/>
              </a:rPr>
              <a:t>() &gt; e2.last_write_time(); }</a:t>
            </a:r>
          </a:p>
        </p:txBody>
      </p:sp>
    </p:spTree>
    <p:extLst>
      <p:ext uri="{BB962C8B-B14F-4D97-AF65-F5344CB8AC3E}">
        <p14:creationId xmlns:p14="http://schemas.microsoft.com/office/powerpoint/2010/main" val="218476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867CF6-88CA-401B-B9EA-29B2E5F357AC}"/>
              </a:ext>
            </a:extLst>
          </p:cNvPr>
          <p:cNvSpPr>
            <a:spLocks noGrp="1"/>
          </p:cNvSpPr>
          <p:nvPr>
            <p:ph type="body" sz="quarter" idx="10"/>
          </p:nvPr>
        </p:nvSpPr>
        <p:spPr/>
        <p:txBody>
          <a:bodyPr>
            <a:normAutofit lnSpcReduction="10000"/>
          </a:bodyPr>
          <a:lstStyle/>
          <a:p>
            <a:r>
              <a:rPr lang="en-US" dirty="0"/>
              <a:t>Library support for better object management</a:t>
            </a:r>
          </a:p>
        </p:txBody>
      </p:sp>
      <p:sp>
        <p:nvSpPr>
          <p:cNvPr id="3" name="Content Placeholder 2">
            <a:extLst>
              <a:ext uri="{FF2B5EF4-FFF2-40B4-BE49-F238E27FC236}">
                <a16:creationId xmlns:a16="http://schemas.microsoft.com/office/drawing/2014/main" id="{FC3E52D6-4AB3-49F9-9E8C-A3798A09FFF8}"/>
              </a:ext>
            </a:extLst>
          </p:cNvPr>
          <p:cNvSpPr>
            <a:spLocks noGrp="1"/>
          </p:cNvSpPr>
          <p:nvPr>
            <p:ph sz="quarter" idx="11"/>
          </p:nvPr>
        </p:nvSpPr>
        <p:spPr/>
        <p:txBody>
          <a:bodyPr/>
          <a:lstStyle/>
          <a:p>
            <a:r>
              <a:rPr lang="en-US" dirty="0"/>
              <a:t>C++17 provides three libraries that solve important problems that constantly arise when working with values</a:t>
            </a:r>
          </a:p>
          <a:p>
            <a:pPr lvl="1"/>
            <a:r>
              <a:rPr lang="en-US" dirty="0">
                <a:latin typeface="Courier New" panose="02070309020205020404" pitchFamily="49" charset="0"/>
                <a:cs typeface="Courier New" panose="02070309020205020404" pitchFamily="49" charset="0"/>
              </a:rPr>
              <a:t>variant</a:t>
            </a:r>
          </a:p>
          <a:p>
            <a:pPr lvl="1"/>
            <a:r>
              <a:rPr lang="en-US" dirty="0">
                <a:latin typeface="Courier New" panose="02070309020205020404" pitchFamily="49" charset="0"/>
                <a:cs typeface="Courier New" panose="02070309020205020404" pitchFamily="49" charset="0"/>
              </a:rPr>
              <a:t>optional</a:t>
            </a:r>
          </a:p>
          <a:p>
            <a:pPr lvl="1"/>
            <a:r>
              <a:rPr lang="en-US" dirty="0">
                <a:latin typeface="Courier New" panose="02070309020205020404" pitchFamily="49" charset="0"/>
                <a:cs typeface="Courier New" panose="02070309020205020404" pitchFamily="49" charset="0"/>
              </a:rPr>
              <a:t>any</a:t>
            </a:r>
          </a:p>
          <a:p>
            <a:r>
              <a:rPr lang="en-US" dirty="0"/>
              <a:t>Together, they solve problems for manipulating values that occur in every program</a:t>
            </a:r>
          </a:p>
          <a:p>
            <a:r>
              <a:rPr lang="en-US" dirty="0"/>
              <a:t>Let’s take a look</a:t>
            </a:r>
          </a:p>
        </p:txBody>
      </p:sp>
    </p:spTree>
    <p:extLst>
      <p:ext uri="{BB962C8B-B14F-4D97-AF65-F5344CB8AC3E}">
        <p14:creationId xmlns:p14="http://schemas.microsoft.com/office/powerpoint/2010/main" val="1715604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C3ADC9-FEFA-4BE9-A833-7F2F819F6870}"/>
              </a:ext>
            </a:extLst>
          </p:cNvPr>
          <p:cNvSpPr>
            <a:spLocks noGrp="1"/>
          </p:cNvSpPr>
          <p:nvPr>
            <p:ph type="body" sz="quarter" idx="10"/>
          </p:nvPr>
        </p:nvSpPr>
        <p:spPr/>
        <p:txBody>
          <a:bodyPr>
            <a:normAutofit lnSpcReduction="10000"/>
          </a:bodyPr>
          <a:lstStyle/>
          <a:p>
            <a:r>
              <a:rPr lang="en-US" dirty="0"/>
              <a:t>Variants</a:t>
            </a:r>
          </a:p>
        </p:txBody>
      </p:sp>
      <p:sp>
        <p:nvSpPr>
          <p:cNvPr id="3" name="Content Placeholder 2">
            <a:extLst>
              <a:ext uri="{FF2B5EF4-FFF2-40B4-BE49-F238E27FC236}">
                <a16:creationId xmlns:a16="http://schemas.microsoft.com/office/drawing/2014/main" id="{B42420E0-A28C-48CD-A4FA-E4E5770A20DD}"/>
              </a:ext>
            </a:extLst>
          </p:cNvPr>
          <p:cNvSpPr>
            <a:spLocks noGrp="1"/>
          </p:cNvSpPr>
          <p:nvPr>
            <p:ph sz="quarter" idx="11"/>
          </p:nvPr>
        </p:nvSpPr>
        <p:spPr/>
        <p:txBody>
          <a:bodyPr/>
          <a:lstStyle/>
          <a:p>
            <a:r>
              <a:rPr lang="en-US" dirty="0">
                <a:latin typeface="+mn-lt"/>
                <a:cs typeface="Courier New" panose="02070309020205020404" pitchFamily="49" charset="0"/>
              </a:rPr>
              <a:t>C++ inherited unions from C, but they are low level and dangerous</a:t>
            </a:r>
          </a:p>
          <a:p>
            <a:pPr lvl="1"/>
            <a:r>
              <a:rPr lang="en-US" dirty="0">
                <a:latin typeface="+mn-lt"/>
                <a:cs typeface="Courier New" panose="02070309020205020404" pitchFamily="49" charset="0"/>
              </a:rPr>
              <a:t>You will likely crash if you access a union with the wrong type</a:t>
            </a:r>
          </a:p>
          <a:p>
            <a:pPr lvl="1"/>
            <a:r>
              <a:rPr lang="en-US" dirty="0">
                <a:latin typeface="+mn-lt"/>
                <a:cs typeface="Courier New" panose="02070309020205020404" pitchFamily="49" charset="0"/>
              </a:rPr>
              <a:t>You can’t find out what type of object is in the union</a:t>
            </a:r>
          </a:p>
          <a:p>
            <a:pPr lvl="1"/>
            <a:r>
              <a:rPr lang="en-US" dirty="0">
                <a:latin typeface="+mn-lt"/>
                <a:cs typeface="Courier New" panose="02070309020205020404" pitchFamily="49" charset="0"/>
              </a:rPr>
              <a:t>Doesn’t do the right thing if an exception is thrown when assigning a value</a:t>
            </a:r>
          </a:p>
          <a:p>
            <a:pPr lvl="1"/>
            <a:r>
              <a:rPr lang="en-US" dirty="0">
                <a:latin typeface="+mn-lt"/>
                <a:cs typeface="Courier New" panose="02070309020205020404" pitchFamily="49" charset="0"/>
              </a:rPr>
              <a:t>etc.</a:t>
            </a:r>
          </a:p>
          <a:p>
            <a:r>
              <a:rPr lang="en-US" dirty="0">
                <a:latin typeface="+mn-lt"/>
                <a:cs typeface="Courier New" panose="02070309020205020404" pitchFamily="49" charset="0"/>
              </a:rPr>
              <a:t>However, we have all used unions just because they are so darn useful!</a:t>
            </a:r>
          </a:p>
          <a:p>
            <a:pPr lvl="1"/>
            <a:r>
              <a:rPr lang="en-US" dirty="0">
                <a:latin typeface="+mn-lt"/>
                <a:cs typeface="Courier New" panose="02070309020205020404" pitchFamily="49" charset="0"/>
              </a:rPr>
              <a:t>It has pretty much been the only way to get an object whose type can vary dynamically at runtime  in a way that is not just inheritance</a:t>
            </a:r>
          </a:p>
          <a:p>
            <a:pPr lvl="1"/>
            <a:r>
              <a:rPr lang="en-US" dirty="0">
                <a:latin typeface="+mn-lt"/>
                <a:cs typeface="Courier New" panose="02070309020205020404" pitchFamily="49" charset="0"/>
              </a:rPr>
              <a:t>While it is great that C++ is statically typed, sometimes you do need dynamically typed objects</a:t>
            </a:r>
          </a:p>
          <a:p>
            <a:r>
              <a:rPr lang="en-US" dirty="0">
                <a:latin typeface="+mn-lt"/>
                <a:cs typeface="Courier New" panose="02070309020205020404" pitchFamily="49" charset="0"/>
              </a:rPr>
              <a:t>C++17 has added a safe, strongly-typed, discriminated union called </a:t>
            </a:r>
            <a:r>
              <a:rPr lang="en-US" dirty="0">
                <a:latin typeface="Courier New" panose="02070309020205020404" pitchFamily="49" charset="0"/>
                <a:cs typeface="Courier New" panose="02070309020205020404" pitchFamily="49" charset="0"/>
              </a:rPr>
              <a:t>variant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1068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8DEEB-1C78-4F01-93FB-FDA3FD861B2D}"/>
              </a:ext>
            </a:extLst>
          </p:cNvPr>
          <p:cNvSpPr>
            <a:spLocks noGrp="1"/>
          </p:cNvSpPr>
          <p:nvPr>
            <p:ph type="body" sz="quarter" idx="10"/>
          </p:nvPr>
        </p:nvSpPr>
        <p:spPr/>
        <p:txBody>
          <a:bodyPr>
            <a:normAutofit lnSpcReduction="10000"/>
          </a:bodyPr>
          <a:lstStyle/>
          <a:p>
            <a:r>
              <a:rPr lang="en-US" dirty="0"/>
              <a:t>Variants: Example from cppreference.com</a:t>
            </a:r>
          </a:p>
        </p:txBody>
      </p:sp>
      <p:sp>
        <p:nvSpPr>
          <p:cNvPr id="3" name="Content Placeholder 2">
            <a:extLst>
              <a:ext uri="{FF2B5EF4-FFF2-40B4-BE49-F238E27FC236}">
                <a16:creationId xmlns:a16="http://schemas.microsoft.com/office/drawing/2014/main" id="{0A4A8CB3-C504-457B-9925-AD019F2CBF57}"/>
              </a:ext>
            </a:extLst>
          </p:cNvPr>
          <p:cNvSpPr>
            <a:spLocks noGrp="1"/>
          </p:cNvSpPr>
          <p:nvPr>
            <p:ph sz="quarter" idx="11"/>
          </p:nvPr>
        </p:nvSpPr>
        <p:spPr/>
        <p:txBody>
          <a:bodyPr>
            <a:normAutofit fontScale="77500" lnSpcReduction="20000"/>
          </a:bodyPr>
          <a:lstStyle/>
          <a:p>
            <a:pPr marL="0" indent="0">
              <a:buNone/>
            </a:pP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::variant&lt;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float&gt; v, w;</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 = 12; // v contains </a:t>
            </a:r>
            <a:r>
              <a:rPr lang="en-US" dirty="0" err="1">
                <a:latin typeface="Courier New" panose="02070309020205020404" pitchFamily="49" charset="0"/>
                <a:cs typeface="Courier New" panose="02070309020205020404" pitchFamily="49" charset="0"/>
              </a:rPr>
              <a:t>int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::get&lt;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w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::get&lt;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w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::get&lt;0&gt;(v); // same effect as the previous line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w = v; // same effect as the previous line</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::get&lt;double&gt;(v); // error: no double in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float]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::get&lt;3&gt;(v);      // error: valid index values are 0 and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try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::get&lt;float&gt;(w); // w contains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not float: will throw</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catch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bad_variant_access</a:t>
            </a:r>
            <a:r>
              <a:rPr lang="en-US" dirty="0">
                <a:latin typeface="Courier New" panose="02070309020205020404" pitchFamily="49" charset="0"/>
                <a:cs typeface="Courier New" panose="02070309020205020404" pitchFamily="49" charset="0"/>
              </a:rPr>
              <a:t>&amp;) {}</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::variant&lt;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::string&gt; x("</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 converting constructors work when unambiguous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"def"; // converting assignment also works when unambiguous</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::variant&lt;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 bool&gt; y("</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 casts to bool when passed a char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holds_alternative</a:t>
            </a:r>
            <a:r>
              <a:rPr lang="en-US" dirty="0">
                <a:latin typeface="Courier New" panose="02070309020205020404" pitchFamily="49" charset="0"/>
                <a:cs typeface="Courier New" panose="02070309020205020404" pitchFamily="49" charset="0"/>
              </a:rPr>
              <a:t>&lt;bool&gt;(y)); // succeeds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a:t>
            </a:r>
            <a:r>
              <a:rPr lang="en-US" dirty="0" err="1">
                <a:latin typeface="Courier New" panose="02070309020205020404" pitchFamily="49" charset="0"/>
                <a:cs typeface="Courier New" panose="02070309020205020404" pitchFamily="49" charset="0"/>
              </a:rPr>
              <a:t>xyz"s</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holds_alternative</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::string&gt;(y)); //succeeds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650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363E23-3184-4434-AE9B-DF79D472DF7F}"/>
              </a:ext>
            </a:extLst>
          </p:cNvPr>
          <p:cNvSpPr>
            <a:spLocks noGrp="1"/>
          </p:cNvSpPr>
          <p:nvPr>
            <p:ph type="body" sz="quarter" idx="10"/>
          </p:nvPr>
        </p:nvSpPr>
        <p:spPr/>
        <p:txBody>
          <a:bodyPr>
            <a:normAutofit lnSpcReduction="10000"/>
          </a:bodyPr>
          <a:lstStyle/>
          <a:p>
            <a:r>
              <a:rPr lang="en-US" dirty="0"/>
              <a:t>Optional</a:t>
            </a:r>
          </a:p>
        </p:txBody>
      </p:sp>
      <p:sp>
        <p:nvSpPr>
          <p:cNvPr id="3" name="Content Placeholder 2">
            <a:extLst>
              <a:ext uri="{FF2B5EF4-FFF2-40B4-BE49-F238E27FC236}">
                <a16:creationId xmlns:a16="http://schemas.microsoft.com/office/drawing/2014/main" id="{D976ACD3-D553-4748-88E0-7D2759F2A9AD}"/>
              </a:ext>
            </a:extLst>
          </p:cNvPr>
          <p:cNvSpPr>
            <a:spLocks noGrp="1"/>
          </p:cNvSpPr>
          <p:nvPr>
            <p:ph sz="quarter" idx="11"/>
          </p:nvPr>
        </p:nvSpPr>
        <p:spPr/>
        <p:txBody>
          <a:bodyPr/>
          <a:lstStyle/>
          <a:p>
            <a:r>
              <a:rPr lang="en-US" dirty="0"/>
              <a:t>One often wants to know if a variable has been initialized with a value</a:t>
            </a:r>
          </a:p>
          <a:p>
            <a:r>
              <a:rPr lang="en-US" dirty="0"/>
              <a:t>The way to do this in C++14 is to use a pointer (or smart pointer), so we can check if it is null</a:t>
            </a:r>
          </a:p>
          <a:p>
            <a:r>
              <a:rPr lang="en-US" dirty="0"/>
              <a:t>Frankly, this is an abuse of pointers, since we aren’t really interested in pointing to objects</a:t>
            </a:r>
          </a:p>
          <a:p>
            <a:r>
              <a:rPr lang="en-US" dirty="0"/>
              <a:t>Pointers (even smart ones) are one of the scariest concepts in C++ and delay new programmers ability to start producing usable code</a:t>
            </a:r>
          </a:p>
          <a:p>
            <a:r>
              <a:rPr lang="en-US" dirty="0"/>
              <a:t>What we really need here is the notion of an “optional” value in C++, which is exactly what C++17 gives us</a:t>
            </a:r>
          </a:p>
          <a:p>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::optional&lt;Foo&gt;</a:t>
            </a:r>
            <a:r>
              <a:rPr lang="en-US" dirty="0"/>
              <a:t> represents an optional object of type Foo</a:t>
            </a:r>
          </a:p>
          <a:p>
            <a:r>
              <a:rPr lang="en-US" dirty="0"/>
              <a:t>You can check if it is there, and then use it if it is</a:t>
            </a:r>
          </a:p>
        </p:txBody>
      </p:sp>
    </p:spTree>
    <p:extLst>
      <p:ext uri="{BB962C8B-B14F-4D97-AF65-F5344CB8AC3E}">
        <p14:creationId xmlns:p14="http://schemas.microsoft.com/office/powerpoint/2010/main" val="3737621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DCF573-67E7-4122-A4BB-28D6A311E221}"/>
              </a:ext>
            </a:extLst>
          </p:cNvPr>
          <p:cNvSpPr>
            <a:spLocks noGrp="1"/>
          </p:cNvSpPr>
          <p:nvPr>
            <p:ph type="body" sz="quarter" idx="10"/>
          </p:nvPr>
        </p:nvSpPr>
        <p:spPr/>
        <p:txBody>
          <a:bodyPr>
            <a:normAutofit lnSpcReduction="10000"/>
          </a:bodyPr>
          <a:lstStyle/>
          <a:p>
            <a:r>
              <a:rPr lang="en-US" dirty="0"/>
              <a:t>Optional: Example</a:t>
            </a:r>
          </a:p>
        </p:txBody>
      </p:sp>
      <p:sp>
        <p:nvSpPr>
          <p:cNvPr id="3" name="Content Placeholder 2">
            <a:extLst>
              <a:ext uri="{FF2B5EF4-FFF2-40B4-BE49-F238E27FC236}">
                <a16:creationId xmlns:a16="http://schemas.microsoft.com/office/drawing/2014/main" id="{1212B519-4A7B-48A8-8D28-D877FF068650}"/>
              </a:ext>
            </a:extLst>
          </p:cNvPr>
          <p:cNvSpPr>
            <a:spLocks noGrp="1"/>
          </p:cNvSpPr>
          <p:nvPr>
            <p:ph sz="quarter" idx="11"/>
          </p:nvPr>
        </p:nvSpPr>
        <p:spPr/>
        <p:txBody>
          <a:bodyPr/>
          <a:lstStyle/>
          <a:p>
            <a:r>
              <a:rPr lang="en-US" dirty="0">
                <a:latin typeface="Courier New" panose="02070309020205020404" pitchFamily="49" charset="0"/>
                <a:cs typeface="Courier New" panose="02070309020205020404" pitchFamily="49" charset="0"/>
              </a:rPr>
              <a:t>optional&lt;string&gt; </a:t>
            </a:r>
            <a:r>
              <a:rPr lang="en-US" dirty="0" err="1">
                <a:latin typeface="Courier New" panose="02070309020205020404" pitchFamily="49" charset="0"/>
                <a:cs typeface="Courier New" panose="02070309020205020404" pitchFamily="49" charset="0"/>
              </a:rPr>
              <a:t>ostr</a:t>
            </a:r>
            <a:r>
              <a:rPr lang="en-US" dirty="0">
                <a:latin typeface="Courier New" panose="02070309020205020404" pitchFamily="49" charset="0"/>
                <a:cs typeface="Courier New" panose="02070309020205020404" pitchFamily="49" charset="0"/>
              </a:rPr>
              <a:t> = "foo"; // Contains a foo</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ostr.value</a:t>
            </a:r>
            <a:r>
              <a:rPr lang="en-US" dirty="0">
                <a:latin typeface="Courier New" panose="02070309020205020404" pitchFamily="49" charset="0"/>
                <a:cs typeface="Courier New" panose="02070309020205020404" pitchFamily="49" charset="0"/>
              </a:rPr>
              <a:t>(); // Prints </a:t>
            </a:r>
            <a:r>
              <a:rPr lang="en-US" dirty="0" err="1">
                <a:latin typeface="Courier New" panose="02070309020205020404" pitchFamily="49" charset="0"/>
                <a:cs typeface="Courier New" panose="02070309020205020404" pitchFamily="49" charset="0"/>
              </a:rPr>
              <a:t>ostr</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ostr.reset</a:t>
            </a:r>
            <a:r>
              <a:rPr lang="en-US" dirty="0">
                <a:latin typeface="Courier New" panose="02070309020205020404" pitchFamily="49" charset="0"/>
                <a:cs typeface="Courier New" panose="02070309020205020404" pitchFamily="49" charset="0"/>
              </a:rPr>
              <a:t>(); // No longer contains a value </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ostr.value_or</a:t>
            </a:r>
            <a:r>
              <a:rPr lang="en-US" dirty="0">
                <a:latin typeface="Courier New" panose="02070309020205020404" pitchFamily="49" charset="0"/>
                <a:cs typeface="Courier New" panose="02070309020205020404" pitchFamily="49" charset="0"/>
              </a:rPr>
              <a:t>("empty"); // Prints "empty"</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ostr.value</a:t>
            </a:r>
            <a:r>
              <a:rPr lang="en-US" dirty="0">
                <a:latin typeface="Courier New" panose="02070309020205020404" pitchFamily="49" charset="0"/>
                <a:cs typeface="Courier New" panose="02070309020205020404" pitchFamily="49" charset="0"/>
              </a:rPr>
              <a:t>(); // Throws exception due to missing value</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868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905251-0B06-451A-BC36-D93CB0232469}"/>
              </a:ext>
            </a:extLst>
          </p:cNvPr>
          <p:cNvSpPr>
            <a:spLocks noGrp="1"/>
          </p:cNvSpPr>
          <p:nvPr>
            <p:ph type="body" sz="quarter" idx="10"/>
          </p:nvPr>
        </p:nvSpPr>
        <p:spPr/>
        <p:txBody>
          <a:bodyPr>
            <a:normAutofit lnSpcReduction="10000"/>
          </a:bodyPr>
          <a:lstStyle/>
          <a:p>
            <a:r>
              <a:rPr lang="en-US" dirty="0"/>
              <a:t>Any type</a:t>
            </a:r>
          </a:p>
        </p:txBody>
      </p:sp>
      <p:sp>
        <p:nvSpPr>
          <p:cNvPr id="3" name="Content Placeholder 2">
            <a:extLst>
              <a:ext uri="{FF2B5EF4-FFF2-40B4-BE49-F238E27FC236}">
                <a16:creationId xmlns:a16="http://schemas.microsoft.com/office/drawing/2014/main" id="{5E08E38F-D4C4-4BBE-81D3-17FB83B5214C}"/>
              </a:ext>
            </a:extLst>
          </p:cNvPr>
          <p:cNvSpPr>
            <a:spLocks noGrp="1"/>
          </p:cNvSpPr>
          <p:nvPr>
            <p:ph sz="quarter" idx="11"/>
          </p:nvPr>
        </p:nvSpPr>
        <p:spPr/>
        <p:txBody>
          <a:bodyPr/>
          <a:lstStyle/>
          <a:p>
            <a:r>
              <a:rPr lang="en-US" dirty="0"/>
              <a:t>Sometimes optional isn’t enough, and you need a fully dynamic type</a:t>
            </a:r>
          </a:p>
          <a:p>
            <a:r>
              <a:rPr lang="en-US" dirty="0"/>
              <a:t>C++17 provides that with </a:t>
            </a:r>
            <a:r>
              <a:rPr lang="en-US" dirty="0" err="1"/>
              <a:t>std</a:t>
            </a:r>
            <a:r>
              <a:rPr lang="en-US" dirty="0"/>
              <a:t>::any</a:t>
            </a:r>
          </a:p>
          <a:p>
            <a:r>
              <a:rPr lang="en-US" dirty="0"/>
              <a:t>any a = 7; // a contains an </a:t>
            </a:r>
            <a:r>
              <a:rPr lang="en-US" dirty="0" err="1"/>
              <a:t>int</a:t>
            </a:r>
            <a:br>
              <a:rPr lang="en-US" dirty="0"/>
            </a:br>
            <a:r>
              <a:rPr lang="en-US" dirty="0" err="1"/>
              <a:t>cout</a:t>
            </a:r>
            <a:r>
              <a:rPr lang="en-US" dirty="0"/>
              <a:t> &lt;&lt; </a:t>
            </a:r>
            <a:r>
              <a:rPr lang="en-US" dirty="0" err="1"/>
              <a:t>any_cast</a:t>
            </a:r>
            <a:r>
              <a:rPr lang="en-US" dirty="0"/>
              <a:t>&lt;</a:t>
            </a:r>
            <a:r>
              <a:rPr lang="en-US" dirty="0" err="1"/>
              <a:t>int</a:t>
            </a:r>
            <a:r>
              <a:rPr lang="en-US" dirty="0"/>
              <a:t>&gt;(a); // Prints 7</a:t>
            </a:r>
            <a:br>
              <a:rPr lang="en-US" dirty="0"/>
            </a:br>
            <a:r>
              <a:rPr lang="en-US" dirty="0"/>
              <a:t>a = "</a:t>
            </a:r>
            <a:r>
              <a:rPr lang="en-US" dirty="0" err="1"/>
              <a:t>foo"s</a:t>
            </a:r>
            <a:r>
              <a:rPr lang="en-US" dirty="0"/>
              <a:t>; // a contains a string</a:t>
            </a:r>
            <a:br>
              <a:rPr lang="en-US" dirty="0"/>
            </a:br>
            <a:r>
              <a:rPr lang="en-US" dirty="0" err="1"/>
              <a:t>cout</a:t>
            </a:r>
            <a:r>
              <a:rPr lang="en-US" dirty="0"/>
              <a:t> &lt;&lt; </a:t>
            </a:r>
            <a:r>
              <a:rPr lang="en-US" dirty="0" err="1"/>
              <a:t>any_cast</a:t>
            </a:r>
            <a:r>
              <a:rPr lang="en-US" dirty="0"/>
              <a:t>&lt;string&gt;(a); // prints "foo"</a:t>
            </a:r>
            <a:br>
              <a:rPr lang="en-US" dirty="0"/>
            </a:br>
            <a:r>
              <a:rPr lang="en-US" dirty="0" err="1"/>
              <a:t>cout</a:t>
            </a:r>
            <a:r>
              <a:rPr lang="en-US" dirty="0"/>
              <a:t> &lt;&lt; </a:t>
            </a:r>
            <a:r>
              <a:rPr lang="en-US" dirty="0" err="1"/>
              <a:t>any_cast</a:t>
            </a:r>
            <a:r>
              <a:rPr lang="en-US" dirty="0"/>
              <a:t>&lt;</a:t>
            </a:r>
            <a:r>
              <a:rPr lang="en-US" dirty="0" err="1"/>
              <a:t>int</a:t>
            </a:r>
            <a:r>
              <a:rPr lang="en-US" dirty="0"/>
              <a:t>&gt;(a); // Throws an exception</a:t>
            </a:r>
            <a:br>
              <a:rPr lang="en-US" dirty="0"/>
            </a:br>
            <a:endParaRPr lang="en-US" dirty="0"/>
          </a:p>
        </p:txBody>
      </p:sp>
    </p:spTree>
    <p:extLst>
      <p:ext uri="{BB962C8B-B14F-4D97-AF65-F5344CB8AC3E}">
        <p14:creationId xmlns:p14="http://schemas.microsoft.com/office/powerpoint/2010/main" val="233119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4BD104-31CE-4D0E-A87A-83969AF18A0C}"/>
              </a:ext>
            </a:extLst>
          </p:cNvPr>
          <p:cNvSpPr>
            <a:spLocks noGrp="1"/>
          </p:cNvSpPr>
          <p:nvPr>
            <p:ph type="body" sz="quarter" idx="10"/>
          </p:nvPr>
        </p:nvSpPr>
        <p:spPr/>
        <p:txBody>
          <a:bodyPr>
            <a:normAutofit lnSpcReduction="10000"/>
          </a:bodyPr>
          <a:lstStyle/>
          <a:p>
            <a:r>
              <a:rPr lang="en-US" dirty="0"/>
              <a:t>Scoped  locks</a:t>
            </a:r>
          </a:p>
        </p:txBody>
      </p:sp>
      <p:sp>
        <p:nvSpPr>
          <p:cNvPr id="3" name="Content Placeholder 2">
            <a:extLst>
              <a:ext uri="{FF2B5EF4-FFF2-40B4-BE49-F238E27FC236}">
                <a16:creationId xmlns:a16="http://schemas.microsoft.com/office/drawing/2014/main" id="{BED2B519-37B9-45EF-A781-AC9A5C2E0ADE}"/>
              </a:ext>
            </a:extLst>
          </p:cNvPr>
          <p:cNvSpPr>
            <a:spLocks noGrp="1"/>
          </p:cNvSpPr>
          <p:nvPr>
            <p:ph sz="quarter" idx="11"/>
          </p:nvPr>
        </p:nvSpPr>
        <p:spPr/>
        <p:txBody>
          <a:bodyPr/>
          <a:lstStyle/>
          <a:p>
            <a:r>
              <a:rPr lang="en-US" dirty="0"/>
              <a:t>A lot of times, you need to acquire multiple locks at one</a:t>
            </a:r>
          </a:p>
          <a:p>
            <a:r>
              <a:rPr lang="en-US" dirty="0"/>
              <a:t>This can be an enormous headache in C++14</a:t>
            </a:r>
          </a:p>
          <a:p>
            <a:pPr lvl="1"/>
            <a:r>
              <a:rPr lang="en-US" dirty="0">
                <a:latin typeface="Courier New" panose="02070309020205020404" pitchFamily="49" charset="0"/>
                <a:cs typeface="Courier New" panose="02070309020205020404" pitchFamily="49" charset="0"/>
              </a:rPr>
              <a:t>void swap(</a:t>
            </a:r>
            <a:r>
              <a:rPr lang="en-US" dirty="0" err="1">
                <a:latin typeface="Courier New" panose="02070309020205020404" pitchFamily="49" charset="0"/>
                <a:cs typeface="Courier New" panose="02070309020205020404" pitchFamily="49" charset="0"/>
              </a:rPr>
              <a:t>MyType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&amp;l, </a:t>
            </a:r>
            <a:r>
              <a:rPr lang="en-US" dirty="0" err="1">
                <a:latin typeface="Courier New" panose="02070309020205020404" pitchFamily="49" charset="0"/>
                <a:cs typeface="Courier New" panose="02070309020205020404" pitchFamily="49" charset="0"/>
              </a:rPr>
              <a:t>MyType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::lock(</a:t>
            </a:r>
            <a:r>
              <a:rPr lang="en-US" dirty="0" err="1">
                <a:latin typeface="Courier New" panose="02070309020205020404" pitchFamily="49" charset="0"/>
                <a:cs typeface="Courier New" panose="02070309020205020404" pitchFamily="49" charset="0"/>
              </a:rPr>
              <a:t>l.mtx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r.mtx</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lock_guard</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::mutex&gt; </a:t>
            </a:r>
            <a:r>
              <a:rPr lang="en-US" dirty="0" err="1">
                <a:latin typeface="Courier New" panose="02070309020205020404" pitchFamily="49" charset="0"/>
                <a:cs typeface="Courier New" panose="02070309020205020404" pitchFamily="49" charset="0"/>
              </a:rPr>
              <a:t>llck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l.mtx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adopt_lock</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lock_guard</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::mutex&gt; </a:t>
            </a:r>
            <a:r>
              <a:rPr lang="en-US" dirty="0" err="1">
                <a:latin typeface="Courier New" panose="02070309020205020404" pitchFamily="49" charset="0"/>
                <a:cs typeface="Courier New" panose="02070309020205020404" pitchFamily="49" charset="0"/>
              </a:rPr>
              <a:t>rlck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r.mtx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adopt_lock</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r>
              <a:rPr lang="en-US" dirty="0"/>
              <a:t>But is a snap in C++17</a:t>
            </a:r>
          </a:p>
          <a:p>
            <a:pPr lvl="1"/>
            <a:r>
              <a:rPr lang="en-US" dirty="0">
                <a:latin typeface="Courier New" panose="02070309020205020404" pitchFamily="49" charset="0"/>
                <a:cs typeface="Courier New" panose="02070309020205020404" pitchFamily="49" charset="0"/>
              </a:rPr>
              <a:t>void swap(</a:t>
            </a:r>
            <a:r>
              <a:rPr lang="en-US" dirty="0" err="1">
                <a:latin typeface="Courier New" panose="02070309020205020404" pitchFamily="49" charset="0"/>
                <a:cs typeface="Courier New" panose="02070309020205020404" pitchFamily="49" charset="0"/>
              </a:rPr>
              <a:t>MyType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&amp;l, </a:t>
            </a:r>
            <a:r>
              <a:rPr lang="en-US" dirty="0" err="1">
                <a:latin typeface="Courier New" panose="02070309020205020404" pitchFamily="49" charset="0"/>
                <a:cs typeface="Courier New" panose="02070309020205020404" pitchFamily="49" charset="0"/>
              </a:rPr>
              <a:t>MyType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&amp;r)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scoped_lock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l.mtx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r.mtx</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pPr lvl="1"/>
            <a:endParaRPr lang="en-US" dirty="0"/>
          </a:p>
        </p:txBody>
      </p:sp>
    </p:spTree>
    <p:extLst>
      <p:ext uri="{BB962C8B-B14F-4D97-AF65-F5344CB8AC3E}">
        <p14:creationId xmlns:p14="http://schemas.microsoft.com/office/powerpoint/2010/main" val="246085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C9CE5D-702A-4151-AA29-0A38C500DB20}"/>
              </a:ext>
            </a:extLst>
          </p:cNvPr>
          <p:cNvSpPr>
            <a:spLocks noGrp="1"/>
          </p:cNvSpPr>
          <p:nvPr>
            <p:ph type="body" sz="quarter" idx="10"/>
          </p:nvPr>
        </p:nvSpPr>
        <p:spPr/>
        <p:txBody>
          <a:bodyPr>
            <a:normAutofit lnSpcReduction="10000"/>
          </a:bodyPr>
          <a:lstStyle/>
          <a:p>
            <a:r>
              <a:rPr lang="en-US" dirty="0"/>
              <a:t>OK. We have a new language. Do I Care?</a:t>
            </a:r>
          </a:p>
        </p:txBody>
      </p:sp>
      <p:sp>
        <p:nvSpPr>
          <p:cNvPr id="3" name="Content Placeholder 2">
            <a:extLst>
              <a:ext uri="{FF2B5EF4-FFF2-40B4-BE49-F238E27FC236}">
                <a16:creationId xmlns:a16="http://schemas.microsoft.com/office/drawing/2014/main" id="{C3A3490E-73BB-4C54-B8EC-56B292BE4F8A}"/>
              </a:ext>
            </a:extLst>
          </p:cNvPr>
          <p:cNvSpPr>
            <a:spLocks noGrp="1"/>
          </p:cNvSpPr>
          <p:nvPr>
            <p:ph sz="quarter" idx="11"/>
          </p:nvPr>
        </p:nvSpPr>
        <p:spPr/>
        <p:txBody>
          <a:bodyPr/>
          <a:lstStyle/>
          <a:p>
            <a:r>
              <a:rPr lang="en-US" dirty="0"/>
              <a:t>C++17 is the latest version of C++, but many people think it’s not really much of a change</a:t>
            </a:r>
          </a:p>
          <a:p>
            <a:r>
              <a:rPr lang="en-US" dirty="0"/>
              <a:t>In fact, Mike Wong’s keynote tomorrow is “C++17 was not that great”</a:t>
            </a:r>
          </a:p>
          <a:p>
            <a:endParaRPr lang="en-US" dirty="0"/>
          </a:p>
          <a:p>
            <a:endParaRPr lang="en-US" dirty="0"/>
          </a:p>
          <a:p>
            <a:endParaRPr lang="en-US" dirty="0"/>
          </a:p>
          <a:p>
            <a:endParaRPr lang="en-US" dirty="0"/>
          </a:p>
          <a:p>
            <a:endParaRPr lang="en-US" dirty="0"/>
          </a:p>
          <a:p>
            <a:r>
              <a:rPr lang="en-US" dirty="0"/>
              <a:t>With all due respect to Mike (and I look forward to his talk), maybe there is another way to look at it</a:t>
            </a:r>
          </a:p>
        </p:txBody>
      </p:sp>
      <p:pic>
        <p:nvPicPr>
          <p:cNvPr id="5" name="Picture 4">
            <a:extLst>
              <a:ext uri="{FF2B5EF4-FFF2-40B4-BE49-F238E27FC236}">
                <a16:creationId xmlns:a16="http://schemas.microsoft.com/office/drawing/2014/main" id="{B7800000-209E-4824-BC97-8EEE26935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926" y="2482215"/>
            <a:ext cx="1915160" cy="1432560"/>
          </a:xfrm>
          <a:prstGeom prst="rect">
            <a:avLst/>
          </a:prstGeom>
        </p:spPr>
      </p:pic>
    </p:spTree>
    <p:extLst>
      <p:ext uri="{BB962C8B-B14F-4D97-AF65-F5344CB8AC3E}">
        <p14:creationId xmlns:p14="http://schemas.microsoft.com/office/powerpoint/2010/main" val="1474110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8272E0-9A6D-455A-A76E-41293ED4E840}"/>
              </a:ext>
            </a:extLst>
          </p:cNvPr>
          <p:cNvSpPr>
            <a:spLocks noGrp="1"/>
          </p:cNvSpPr>
          <p:nvPr>
            <p:ph type="body" sz="quarter" idx="10"/>
          </p:nvPr>
        </p:nvSpPr>
        <p:spPr/>
        <p:txBody>
          <a:bodyPr>
            <a:normAutofit lnSpcReduction="10000"/>
          </a:bodyPr>
          <a:lstStyle/>
          <a:p>
            <a:r>
              <a:rPr lang="en-US" dirty="0"/>
              <a:t>Many more language features!</a:t>
            </a:r>
          </a:p>
        </p:txBody>
      </p:sp>
      <p:sp>
        <p:nvSpPr>
          <p:cNvPr id="3" name="Content Placeholder 2">
            <a:extLst>
              <a:ext uri="{FF2B5EF4-FFF2-40B4-BE49-F238E27FC236}">
                <a16:creationId xmlns:a16="http://schemas.microsoft.com/office/drawing/2014/main" id="{C766FC56-7235-4129-858A-0361E00A545E}"/>
              </a:ext>
            </a:extLst>
          </p:cNvPr>
          <p:cNvSpPr>
            <a:spLocks noGrp="1"/>
          </p:cNvSpPr>
          <p:nvPr>
            <p:ph sz="quarter" idx="11"/>
          </p:nvPr>
        </p:nvSpPr>
        <p:spPr/>
        <p:txBody>
          <a:bodyPr/>
          <a:lstStyle/>
          <a:p>
            <a:r>
              <a:rPr lang="en-US" dirty="0"/>
              <a:t>Template features like template&lt;auto&gt;, fold expressions, better support for </a:t>
            </a:r>
            <a:r>
              <a:rPr lang="en-US" dirty="0" err="1"/>
              <a:t>constexpr</a:t>
            </a:r>
            <a:r>
              <a:rPr lang="en-US" dirty="0"/>
              <a:t> evaluation of non-type template arguments, </a:t>
            </a:r>
            <a:r>
              <a:rPr lang="en-US" dirty="0" err="1"/>
              <a:t>constexpr</a:t>
            </a:r>
            <a:r>
              <a:rPr lang="en-US" dirty="0"/>
              <a:t> if, etc.</a:t>
            </a:r>
          </a:p>
          <a:p>
            <a:pPr lvl="1"/>
            <a:r>
              <a:rPr lang="en-US" dirty="0"/>
              <a:t>I will say more about these in my template talk</a:t>
            </a:r>
          </a:p>
          <a:p>
            <a:r>
              <a:rPr lang="en-US" dirty="0"/>
              <a:t>Making </a:t>
            </a:r>
            <a:r>
              <a:rPr lang="en-US" dirty="0" err="1">
                <a:latin typeface="Courier New" panose="02070309020205020404" pitchFamily="49" charset="0"/>
                <a:cs typeface="Courier New" panose="02070309020205020404" pitchFamily="49" charset="0"/>
              </a:rPr>
              <a:t>static_assert</a:t>
            </a:r>
            <a:r>
              <a:rPr lang="en-US" dirty="0"/>
              <a:t> more usable</a:t>
            </a:r>
          </a:p>
          <a:p>
            <a:r>
              <a:rPr lang="en-US" dirty="0"/>
              <a:t>Copy elision </a:t>
            </a:r>
          </a:p>
          <a:p>
            <a:pPr lvl="1"/>
            <a:r>
              <a:rPr lang="en-US" dirty="0"/>
              <a:t>avoids unnecessary copying of arguments, transparently making many programs perform faster</a:t>
            </a:r>
          </a:p>
          <a:p>
            <a:r>
              <a:rPr lang="en-US" dirty="0"/>
              <a:t>Nested namespaces: namespace X::Y { ... }</a:t>
            </a:r>
          </a:p>
          <a:p>
            <a:r>
              <a:rPr lang="en-US" dirty="0"/>
              <a:t>Initialize variables in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switch</a:t>
            </a:r>
          </a:p>
          <a:p>
            <a:pPr lvl="1"/>
            <a:r>
              <a:rPr lang="en-US" dirty="0">
                <a:latin typeface="Courier New" panose="02070309020205020404" pitchFamily="49" charset="0"/>
                <a:cs typeface="Courier New" panose="02070309020205020404" pitchFamily="49" charset="0"/>
              </a:rPr>
              <a:t>if(</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foo()) </a:t>
            </a:r>
            <a:r>
              <a:rPr lang="en-US" dirty="0" err="1">
                <a:latin typeface="Courier New" panose="02070309020205020404" pitchFamily="49" charset="0"/>
                <a:cs typeface="Courier New" panose="02070309020205020404" pitchFamily="49" charset="0"/>
              </a:rPr>
              <a:t>do_something_with_i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t>Inline variables</a:t>
            </a:r>
          </a:p>
          <a:p>
            <a:r>
              <a:rPr lang="en-US" dirty="0"/>
              <a:t>Check if a header file exists, so you don’t get a </a:t>
            </a:r>
            <a:r>
              <a:rPr lang="en-US" dirty="0">
                <a:latin typeface="Courier New" panose="02070309020205020404" pitchFamily="49" charset="0"/>
                <a:cs typeface="Courier New" panose="02070309020205020404" pitchFamily="49" charset="0"/>
              </a:rPr>
              <a:t>#include</a:t>
            </a:r>
            <a:r>
              <a:rPr lang="en-US" dirty="0"/>
              <a:t> error</a:t>
            </a:r>
          </a:p>
          <a:p>
            <a:r>
              <a:rPr lang="en-US" dirty="0"/>
              <a:t>While I can’t cover all of these, they generally follow the principle I stated above of making the language more powerful without requiring the programmer to relearn the language </a:t>
            </a:r>
          </a:p>
          <a:p>
            <a:endParaRPr lang="en-US" dirty="0"/>
          </a:p>
          <a:p>
            <a:pPr lvl="1"/>
            <a:endParaRPr lang="en-US" dirty="0"/>
          </a:p>
        </p:txBody>
      </p:sp>
    </p:spTree>
    <p:extLst>
      <p:ext uri="{BB962C8B-B14F-4D97-AF65-F5344CB8AC3E}">
        <p14:creationId xmlns:p14="http://schemas.microsoft.com/office/powerpoint/2010/main" val="2701400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5A7070-D39A-46BD-9FA1-A91BEE7411F5}"/>
              </a:ext>
            </a:extLst>
          </p:cNvPr>
          <p:cNvSpPr>
            <a:spLocks noGrp="1"/>
          </p:cNvSpPr>
          <p:nvPr>
            <p:ph type="body" sz="quarter" idx="10"/>
          </p:nvPr>
        </p:nvSpPr>
        <p:spPr/>
        <p:txBody>
          <a:bodyPr>
            <a:normAutofit lnSpcReduction="10000"/>
          </a:bodyPr>
          <a:lstStyle/>
          <a:p>
            <a:r>
              <a:rPr lang="en-US" dirty="0"/>
              <a:t>Many more library features</a:t>
            </a:r>
          </a:p>
        </p:txBody>
      </p:sp>
      <p:sp>
        <p:nvSpPr>
          <p:cNvPr id="3" name="Content Placeholder 2">
            <a:extLst>
              <a:ext uri="{FF2B5EF4-FFF2-40B4-BE49-F238E27FC236}">
                <a16:creationId xmlns:a16="http://schemas.microsoft.com/office/drawing/2014/main" id="{971127FE-108A-4463-A7E4-D46530E1BBF0}"/>
              </a:ext>
            </a:extLst>
          </p:cNvPr>
          <p:cNvSpPr>
            <a:spLocks noGrp="1"/>
          </p:cNvSpPr>
          <p:nvPr>
            <p:ph sz="quarter" idx="11"/>
          </p:nvPr>
        </p:nvSpPr>
        <p:spPr/>
        <p:txBody>
          <a:bodyPr/>
          <a:lstStyle/>
          <a:p>
            <a:r>
              <a:rPr lang="en-US" dirty="0"/>
              <a:t>Uniform container access with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::size</a:t>
            </a:r>
            <a:r>
              <a:rPr lang="en-US" dirty="0"/>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::empty</a:t>
            </a:r>
            <a:r>
              <a:rPr lang="en-US" dirty="0"/>
              <a:t>, and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::data</a:t>
            </a:r>
          </a:p>
          <a:p>
            <a:r>
              <a:rPr lang="en-US" dirty="0"/>
              <a:t>New algorithm to </a:t>
            </a:r>
            <a:r>
              <a:rPr lang="en-US" dirty="0">
                <a:latin typeface="Courier New" panose="02070309020205020404" pitchFamily="49" charset="0"/>
                <a:cs typeface="Courier New" panose="02070309020205020404" pitchFamily="49" charset="0"/>
              </a:rPr>
              <a:t>sample</a:t>
            </a:r>
            <a:r>
              <a:rPr lang="en-US" dirty="0"/>
              <a:t> data</a:t>
            </a:r>
          </a:p>
          <a:p>
            <a:pPr lvl="1"/>
            <a:r>
              <a:rPr lang="en-US" dirty="0"/>
              <a:t>Expect to be really handy in todays world of data science and statistical learning</a:t>
            </a:r>
          </a:p>
          <a:p>
            <a:r>
              <a:rPr lang="en-US" dirty="0">
                <a:latin typeface="Courier New" panose="02070309020205020404" pitchFamily="49" charset="0"/>
                <a:cs typeface="Courier New" panose="02070309020205020404" pitchFamily="49" charset="0"/>
              </a:rPr>
              <a:t>invoke</a:t>
            </a:r>
            <a:r>
              <a:rPr lang="en-US" dirty="0"/>
              <a:t> allows you to directly call any callable object on a list of arguments</a:t>
            </a:r>
          </a:p>
          <a:p>
            <a:r>
              <a:rPr lang="en-US" dirty="0" err="1">
                <a:latin typeface="Courier New" panose="02070309020205020404" pitchFamily="49" charset="0"/>
                <a:cs typeface="Courier New" panose="02070309020205020404" pitchFamily="49" charset="0"/>
              </a:rPr>
              <a:t>void_t</a:t>
            </a:r>
            <a:r>
              <a:rPr lang="en-US" dirty="0"/>
              <a:t> revolutionizes metaprogramming but takes a lecture to explain</a:t>
            </a:r>
          </a:p>
          <a:p>
            <a:pPr lvl="1"/>
            <a:r>
              <a:rPr lang="en-US" dirty="0"/>
              <a:t>Best way is to watch a  video of Walter Brown explaining his awesome invention</a:t>
            </a:r>
          </a:p>
          <a:p>
            <a:r>
              <a:rPr lang="en-US" dirty="0"/>
              <a:t>More type traits</a:t>
            </a:r>
          </a:p>
          <a:p>
            <a:r>
              <a:rPr lang="en-US" dirty="0"/>
              <a:t>Efficient calculation of greatest common divisor, and least common multiple</a:t>
            </a:r>
          </a:p>
          <a:p>
            <a:r>
              <a:rPr lang="en-US" dirty="0"/>
              <a:t>Polymorphic allocators</a:t>
            </a:r>
          </a:p>
          <a:p>
            <a:r>
              <a:rPr lang="en-US" dirty="0"/>
              <a:t>Fast string searching like Boyer-Moore</a:t>
            </a:r>
          </a:p>
          <a:p>
            <a:r>
              <a:rPr lang="en-US" dirty="0"/>
              <a:t>Many more</a:t>
            </a:r>
          </a:p>
          <a:p>
            <a:pPr lvl="1"/>
            <a:r>
              <a:rPr lang="en-US" dirty="0">
                <a:hlinkClick r:id="rId2"/>
              </a:rPr>
              <a:t>http://www.open-std.org/jtc1/sc22/wg21/docs/papers/2017/p0636r2.html#new-lib</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465391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D5DA5-CF80-4E9B-86F9-60C190E2B0B3}"/>
              </a:ext>
            </a:extLst>
          </p:cNvPr>
          <p:cNvSpPr>
            <a:spLocks noGrp="1"/>
          </p:cNvSpPr>
          <p:nvPr>
            <p:ph type="body" sz="quarter" idx="10"/>
          </p:nvPr>
        </p:nvSpPr>
        <p:spPr/>
        <p:txBody>
          <a:bodyPr>
            <a:normAutofit lnSpcReduction="10000"/>
          </a:bodyPr>
          <a:lstStyle/>
          <a:p>
            <a:r>
              <a:rPr lang="en-US" dirty="0"/>
              <a:t>Removals</a:t>
            </a:r>
          </a:p>
        </p:txBody>
      </p:sp>
      <p:sp>
        <p:nvSpPr>
          <p:cNvPr id="3" name="Content Placeholder 2">
            <a:extLst>
              <a:ext uri="{FF2B5EF4-FFF2-40B4-BE49-F238E27FC236}">
                <a16:creationId xmlns:a16="http://schemas.microsoft.com/office/drawing/2014/main" id="{FC473B38-D4B6-475B-8AD2-94EF547C9F72}"/>
              </a:ext>
            </a:extLst>
          </p:cNvPr>
          <p:cNvSpPr>
            <a:spLocks noGrp="1"/>
          </p:cNvSpPr>
          <p:nvPr>
            <p:ph sz="quarter" idx="11"/>
          </p:nvPr>
        </p:nvSpPr>
        <p:spPr/>
        <p:txBody>
          <a:bodyPr/>
          <a:lstStyle/>
          <a:p>
            <a:r>
              <a:rPr lang="en-US" dirty="0"/>
              <a:t>One other way that C++17 is simplifying the language is by removing old features that are no longer needed</a:t>
            </a:r>
          </a:p>
          <a:p>
            <a:r>
              <a:rPr lang="en-US" dirty="0"/>
              <a:t>This is controversial</a:t>
            </a:r>
          </a:p>
          <a:p>
            <a:pPr lvl="1"/>
            <a:r>
              <a:rPr lang="en-US" dirty="0"/>
              <a:t>Helps simplify the language, frees up design space, makes it easier for programmers not to stumble on the wrong thing, makes “bad code” get fixed, etc.</a:t>
            </a:r>
          </a:p>
          <a:p>
            <a:pPr lvl="1"/>
            <a:r>
              <a:rPr lang="en-US" dirty="0"/>
              <a:t>But can break compatibility</a:t>
            </a:r>
          </a:p>
          <a:p>
            <a:pPr lvl="1"/>
            <a:r>
              <a:rPr lang="en-US" dirty="0"/>
              <a:t>Let me know what you think</a:t>
            </a:r>
          </a:p>
          <a:p>
            <a:r>
              <a:rPr lang="en-US" dirty="0"/>
              <a:t>Binders like bind1st have been removed because lambdas are a better approach</a:t>
            </a:r>
          </a:p>
          <a:p>
            <a:r>
              <a:rPr lang="en-US" dirty="0" err="1"/>
              <a:t>auto_ptr</a:t>
            </a:r>
            <a:r>
              <a:rPr lang="en-US" dirty="0"/>
              <a:t> is gone</a:t>
            </a:r>
          </a:p>
          <a:p>
            <a:pPr lvl="1"/>
            <a:r>
              <a:rPr lang="en-US" dirty="0"/>
              <a:t>It is broken and </a:t>
            </a:r>
            <a:r>
              <a:rPr lang="en-US" dirty="0" err="1"/>
              <a:t>unique_ptr</a:t>
            </a:r>
            <a:r>
              <a:rPr lang="en-US" dirty="0"/>
              <a:t> is better</a:t>
            </a:r>
          </a:p>
          <a:p>
            <a:pPr lvl="1"/>
            <a:r>
              <a:rPr lang="en-US" dirty="0"/>
              <a:t>You can use clang::tidy to automatically update your code</a:t>
            </a:r>
          </a:p>
          <a:p>
            <a:r>
              <a:rPr lang="en-US" dirty="0" err="1"/>
              <a:t>random_shuffle</a:t>
            </a:r>
            <a:r>
              <a:rPr lang="en-US" dirty="0"/>
              <a:t>, allocator support in function, the register keyword, etc. were all removed</a:t>
            </a:r>
          </a:p>
          <a:p>
            <a:pPr lvl="1"/>
            <a:r>
              <a:rPr lang="en-US" dirty="0"/>
              <a:t>These are all broken, and you should remove any places you are using them</a:t>
            </a:r>
          </a:p>
          <a:p>
            <a:endParaRPr lang="en-US" dirty="0"/>
          </a:p>
        </p:txBody>
      </p:sp>
    </p:spTree>
    <p:extLst>
      <p:ext uri="{BB962C8B-B14F-4D97-AF65-F5344CB8AC3E}">
        <p14:creationId xmlns:p14="http://schemas.microsoft.com/office/powerpoint/2010/main" val="326092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E4F486-94A2-482D-83FB-4B68255078E3}"/>
              </a:ext>
            </a:extLst>
          </p:cNvPr>
          <p:cNvSpPr>
            <a:spLocks noGrp="1"/>
          </p:cNvSpPr>
          <p:nvPr>
            <p:ph type="body" sz="quarter" idx="10"/>
          </p:nvPr>
        </p:nvSpPr>
        <p:spPr/>
        <p:txBody>
          <a:bodyPr>
            <a:normAutofit lnSpcReduction="10000"/>
          </a:bodyPr>
          <a:lstStyle/>
          <a:p>
            <a:r>
              <a:rPr lang="en-US" dirty="0"/>
              <a:t>My thoughts and path forward</a:t>
            </a:r>
          </a:p>
        </p:txBody>
      </p:sp>
      <p:sp>
        <p:nvSpPr>
          <p:cNvPr id="3" name="Content Placeholder 2">
            <a:extLst>
              <a:ext uri="{FF2B5EF4-FFF2-40B4-BE49-F238E27FC236}">
                <a16:creationId xmlns:a16="http://schemas.microsoft.com/office/drawing/2014/main" id="{DD070E40-3AD9-4034-A5D1-0C45207929B6}"/>
              </a:ext>
            </a:extLst>
          </p:cNvPr>
          <p:cNvSpPr>
            <a:spLocks noGrp="1"/>
          </p:cNvSpPr>
          <p:nvPr>
            <p:ph sz="quarter" idx="11"/>
          </p:nvPr>
        </p:nvSpPr>
        <p:spPr/>
        <p:txBody>
          <a:bodyPr/>
          <a:lstStyle/>
          <a:p>
            <a:r>
              <a:rPr lang="en-US" dirty="0"/>
              <a:t>C++17 really does make C++ both much more powerful and simpler</a:t>
            </a:r>
          </a:p>
          <a:p>
            <a:r>
              <a:rPr lang="en-US" dirty="0"/>
              <a:t>A successful release that is well worth learning</a:t>
            </a:r>
          </a:p>
          <a:p>
            <a:r>
              <a:rPr lang="en-US" b="1" dirty="0"/>
              <a:t>But, </a:t>
            </a:r>
            <a:r>
              <a:rPr lang="en-US" dirty="0"/>
              <a:t>we can’t afford another successful release like this</a:t>
            </a:r>
          </a:p>
          <a:p>
            <a:r>
              <a:rPr lang="en-US" dirty="0"/>
              <a:t>C++20 needs to get in some of the transformative features like Concepts, Modules, Coroutines, and more to move the language forward</a:t>
            </a:r>
          </a:p>
          <a:p>
            <a:r>
              <a:rPr lang="en-US" dirty="0"/>
              <a:t>Please go to Mike Wong’s keynote tomorrow for a great perspective on how to move future releases of C++ where then need to go</a:t>
            </a:r>
          </a:p>
        </p:txBody>
      </p:sp>
    </p:spTree>
    <p:extLst>
      <p:ext uri="{BB962C8B-B14F-4D97-AF65-F5344CB8AC3E}">
        <p14:creationId xmlns:p14="http://schemas.microsoft.com/office/powerpoint/2010/main" val="2098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4F7604-73FA-4BE8-B11E-467BBF129470}"/>
              </a:ext>
            </a:extLst>
          </p:cNvPr>
          <p:cNvSpPr>
            <a:spLocks noGrp="1"/>
          </p:cNvSpPr>
          <p:nvPr>
            <p:ph type="body" sz="quarter" idx="10"/>
          </p:nvPr>
        </p:nvSpPr>
        <p:spPr/>
        <p:txBody>
          <a:bodyPr>
            <a:normAutofit lnSpcReduction="10000"/>
          </a:bodyPr>
          <a:lstStyle/>
          <a:p>
            <a:r>
              <a:rPr lang="en-US" dirty="0"/>
              <a:t>What makes something great?</a:t>
            </a:r>
          </a:p>
        </p:txBody>
      </p:sp>
      <p:sp>
        <p:nvSpPr>
          <p:cNvPr id="3" name="Content Placeholder 2">
            <a:extLst>
              <a:ext uri="{FF2B5EF4-FFF2-40B4-BE49-F238E27FC236}">
                <a16:creationId xmlns:a16="http://schemas.microsoft.com/office/drawing/2014/main" id="{04ACB791-FA15-40C0-A104-3E8E4853213F}"/>
              </a:ext>
            </a:extLst>
          </p:cNvPr>
          <p:cNvSpPr>
            <a:spLocks noGrp="1"/>
          </p:cNvSpPr>
          <p:nvPr>
            <p:ph sz="quarter" idx="11"/>
          </p:nvPr>
        </p:nvSpPr>
        <p:spPr/>
        <p:txBody>
          <a:bodyPr/>
          <a:lstStyle/>
          <a:p>
            <a:r>
              <a:rPr lang="en-US" dirty="0"/>
              <a:t>Does adding the most features at the fastest rate make something great?</a:t>
            </a:r>
          </a:p>
          <a:p>
            <a:r>
              <a:rPr lang="en-US" dirty="0"/>
              <a:t>Maybe not. Some people think C++ is too complicated already</a:t>
            </a:r>
          </a:p>
          <a:p>
            <a:r>
              <a:rPr lang="en-US" dirty="0"/>
              <a:t>The important thing is to have the most capability made accessible through elegance of design</a:t>
            </a:r>
          </a:p>
          <a:p>
            <a:r>
              <a:rPr lang="en-US" dirty="0"/>
              <a:t>A </a:t>
            </a:r>
            <a:r>
              <a:rPr lang="en-US" dirty="0" err="1"/>
              <a:t>ming</a:t>
            </a:r>
            <a:r>
              <a:rPr lang="en-US" dirty="0"/>
              <a:t> vase beats something complex and gimmicky any day  </a:t>
            </a:r>
          </a:p>
        </p:txBody>
      </p:sp>
      <p:pic>
        <p:nvPicPr>
          <p:cNvPr id="7" name="Picture 6">
            <a:extLst>
              <a:ext uri="{FF2B5EF4-FFF2-40B4-BE49-F238E27FC236}">
                <a16:creationId xmlns:a16="http://schemas.microsoft.com/office/drawing/2014/main" id="{821B5D7B-CE27-45BC-A89D-BC3FED1DA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657" y="3622515"/>
            <a:ext cx="1819275" cy="3105150"/>
          </a:xfrm>
          <a:prstGeom prst="rect">
            <a:avLst/>
          </a:prstGeom>
        </p:spPr>
      </p:pic>
      <p:pic>
        <p:nvPicPr>
          <p:cNvPr id="9" name="Picture 8">
            <a:extLst>
              <a:ext uri="{FF2B5EF4-FFF2-40B4-BE49-F238E27FC236}">
                <a16:creationId xmlns:a16="http://schemas.microsoft.com/office/drawing/2014/main" id="{25FD3DFF-F420-4462-AA29-CD9BD95CB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061" y="3622516"/>
            <a:ext cx="3017411" cy="3081725"/>
          </a:xfrm>
          <a:prstGeom prst="rect">
            <a:avLst/>
          </a:prstGeom>
        </p:spPr>
      </p:pic>
    </p:spTree>
    <p:extLst>
      <p:ext uri="{BB962C8B-B14F-4D97-AF65-F5344CB8AC3E}">
        <p14:creationId xmlns:p14="http://schemas.microsoft.com/office/powerpoint/2010/main" val="31040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8E4D95-2D8F-4F93-8BEE-ADAF080DADAA}"/>
              </a:ext>
            </a:extLst>
          </p:cNvPr>
          <p:cNvSpPr>
            <a:spLocks noGrp="1"/>
          </p:cNvSpPr>
          <p:nvPr>
            <p:ph type="body" sz="quarter" idx="10"/>
          </p:nvPr>
        </p:nvSpPr>
        <p:spPr>
          <a:xfrm>
            <a:off x="1790701" y="314325"/>
            <a:ext cx="6562725" cy="577100"/>
          </a:xfrm>
        </p:spPr>
        <p:txBody>
          <a:bodyPr>
            <a:normAutofit fontScale="92500" lnSpcReduction="20000"/>
          </a:bodyPr>
          <a:lstStyle/>
          <a:p>
            <a:r>
              <a:rPr lang="en-US" dirty="0"/>
              <a:t>C++17 is about making C++ more powerful and cleaner at the same time</a:t>
            </a:r>
          </a:p>
        </p:txBody>
      </p:sp>
      <p:sp>
        <p:nvSpPr>
          <p:cNvPr id="3" name="Content Placeholder 2">
            <a:extLst>
              <a:ext uri="{FF2B5EF4-FFF2-40B4-BE49-F238E27FC236}">
                <a16:creationId xmlns:a16="http://schemas.microsoft.com/office/drawing/2014/main" id="{C6E06EFE-1C83-4736-AB14-CEDA443971C8}"/>
              </a:ext>
            </a:extLst>
          </p:cNvPr>
          <p:cNvSpPr>
            <a:spLocks noGrp="1"/>
          </p:cNvSpPr>
          <p:nvPr>
            <p:ph sz="quarter" idx="11"/>
          </p:nvPr>
        </p:nvSpPr>
        <p:spPr/>
        <p:txBody>
          <a:bodyPr/>
          <a:lstStyle/>
          <a:p>
            <a:r>
              <a:rPr lang="en-US" dirty="0"/>
              <a:t>Not a lot of highly-profile features adding power but more features to learn</a:t>
            </a:r>
          </a:p>
          <a:p>
            <a:r>
              <a:rPr lang="en-US" dirty="0"/>
              <a:t>But bringing C++ closer to being a clean and elegant language where programming is natural</a:t>
            </a:r>
          </a:p>
          <a:p>
            <a:r>
              <a:rPr lang="en-US" dirty="0"/>
              <a:t>In fact, I want to convince you that C++17 is quietly a lot cleaner and more powerful than any preceding C++ standard</a:t>
            </a:r>
          </a:p>
          <a:p>
            <a:r>
              <a:rPr lang="en-US" dirty="0"/>
              <a:t>This is great gain for you today and builds a strong vision that will cleanly align with the “major language” features that have already been voted into the C++17 working paper</a:t>
            </a:r>
          </a:p>
          <a:p>
            <a:r>
              <a:rPr lang="en-US" dirty="0"/>
              <a:t>In my template talk tomorrow, I will explain how C++17 template features not only help you know but help prepare your code for easier transition to concepts</a:t>
            </a:r>
          </a:p>
        </p:txBody>
      </p:sp>
    </p:spTree>
    <p:extLst>
      <p:ext uri="{BB962C8B-B14F-4D97-AF65-F5344CB8AC3E}">
        <p14:creationId xmlns:p14="http://schemas.microsoft.com/office/powerpoint/2010/main" val="13821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A643FD-5525-4481-85DE-A89477737A15}"/>
              </a:ext>
            </a:extLst>
          </p:cNvPr>
          <p:cNvSpPr>
            <a:spLocks noGrp="1"/>
          </p:cNvSpPr>
          <p:nvPr>
            <p:ph type="body" sz="quarter" idx="10"/>
          </p:nvPr>
        </p:nvSpPr>
        <p:spPr/>
        <p:txBody>
          <a:bodyPr>
            <a:normAutofit lnSpcReduction="10000"/>
          </a:bodyPr>
          <a:lstStyle/>
          <a:p>
            <a:r>
              <a:rPr lang="en-US" dirty="0"/>
              <a:t>A small but mighty example</a:t>
            </a:r>
          </a:p>
        </p:txBody>
      </p:sp>
      <p:sp>
        <p:nvSpPr>
          <p:cNvPr id="3" name="Content Placeholder 2">
            <a:extLst>
              <a:ext uri="{FF2B5EF4-FFF2-40B4-BE49-F238E27FC236}">
                <a16:creationId xmlns:a16="http://schemas.microsoft.com/office/drawing/2014/main" id="{5A8FCAC2-19D8-4667-975D-41CDC96C7CE5}"/>
              </a:ext>
            </a:extLst>
          </p:cNvPr>
          <p:cNvSpPr>
            <a:spLocks noGrp="1"/>
          </p:cNvSpPr>
          <p:nvPr>
            <p:ph sz="quarter" idx="11"/>
          </p:nvPr>
        </p:nvSpPr>
        <p:spPr/>
        <p:txBody>
          <a:bodyPr/>
          <a:lstStyle/>
          <a:p>
            <a:r>
              <a:rPr lang="en-US" dirty="0"/>
              <a:t>C++17 adds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hardware_destructive_interference_size</a:t>
            </a:r>
            <a:r>
              <a:rPr lang="en-US" dirty="0"/>
              <a:t> and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hardware_constructive_interference_size</a:t>
            </a:r>
            <a:r>
              <a:rPr lang="en-US" dirty="0">
                <a:latin typeface="+mn-lt"/>
                <a:cs typeface="Courier New" panose="02070309020205020404" pitchFamily="49" charset="0"/>
              </a:rPr>
              <a:t> giving the maximum and minimum expected cache line sizes</a:t>
            </a:r>
          </a:p>
          <a:p>
            <a:r>
              <a:rPr lang="en-US" dirty="0">
                <a:latin typeface="+mn-lt"/>
                <a:cs typeface="Courier New" panose="02070309020205020404" pitchFamily="49" charset="0"/>
              </a:rPr>
              <a:t>“</a:t>
            </a:r>
            <a:r>
              <a:rPr lang="en-US" b="1" dirty="0">
                <a:latin typeface="+mn-lt"/>
                <a:cs typeface="Courier New" panose="02070309020205020404" pitchFamily="49" charset="0"/>
              </a:rPr>
              <a:t>What?!?</a:t>
            </a:r>
            <a:r>
              <a:rPr lang="en-US" dirty="0">
                <a:latin typeface="+mn-lt"/>
                <a:cs typeface="Courier New" panose="02070309020205020404" pitchFamily="49" charset="0"/>
              </a:rPr>
              <a:t> I don’t even know what that means”</a:t>
            </a:r>
          </a:p>
          <a:p>
            <a:r>
              <a:rPr lang="en-US" dirty="0">
                <a:latin typeface="+mn-lt"/>
                <a:cs typeface="Courier New" panose="02070309020205020404" pitchFamily="49" charset="0"/>
              </a:rPr>
              <a:t>Virtually no articles on C++17 even mention this</a:t>
            </a:r>
          </a:p>
          <a:p>
            <a:r>
              <a:rPr lang="en-US" dirty="0">
                <a:latin typeface="+mn-lt"/>
                <a:cs typeface="Courier New" panose="02070309020205020404" pitchFamily="49" charset="0"/>
              </a:rPr>
              <a:t>I expect that I will use it in almost every program I write and that it will make them run much faster</a:t>
            </a:r>
          </a:p>
          <a:p>
            <a:r>
              <a:rPr lang="en-US" dirty="0">
                <a:latin typeface="+mn-lt"/>
                <a:cs typeface="Courier New" panose="02070309020205020404" pitchFamily="49" charset="0"/>
              </a:rPr>
              <a:t>In fact, I think it goes a long way to making C++ the best language for wherever performance matters, whether it is small embedded devices are large Big Data databases</a:t>
            </a:r>
          </a:p>
          <a:p>
            <a:r>
              <a:rPr lang="en-US" dirty="0">
                <a:latin typeface="+mn-lt"/>
                <a:cs typeface="Courier New" panose="02070309020205020404" pitchFamily="49" charset="0"/>
              </a:rPr>
              <a:t>“</a:t>
            </a:r>
            <a:r>
              <a:rPr lang="en-US" b="1" dirty="0">
                <a:latin typeface="+mn-lt"/>
                <a:cs typeface="Courier New" panose="02070309020205020404" pitchFamily="49" charset="0"/>
              </a:rPr>
              <a:t>Really?!?</a:t>
            </a:r>
            <a:r>
              <a:rPr lang="en-US" dirty="0">
                <a:latin typeface="+mn-lt"/>
                <a:cs typeface="Courier New" panose="02070309020205020404" pitchFamily="49" charset="0"/>
              </a:rPr>
              <a:t> Okay, can you explain”</a:t>
            </a:r>
          </a:p>
        </p:txBody>
      </p:sp>
    </p:spTree>
    <p:extLst>
      <p:ext uri="{BB962C8B-B14F-4D97-AF65-F5344CB8AC3E}">
        <p14:creationId xmlns:p14="http://schemas.microsoft.com/office/powerpoint/2010/main" val="180063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7A0A3-64F1-4211-AA07-7D245B1F672E}"/>
              </a:ext>
            </a:extLst>
          </p:cNvPr>
          <p:cNvSpPr>
            <a:spLocks noGrp="1"/>
          </p:cNvSpPr>
          <p:nvPr>
            <p:ph type="body" sz="quarter" idx="10"/>
          </p:nvPr>
        </p:nvSpPr>
        <p:spPr/>
        <p:txBody>
          <a:bodyPr>
            <a:normAutofit lnSpcReduction="10000"/>
          </a:bodyPr>
          <a:lstStyle/>
          <a:p>
            <a:r>
              <a:rPr lang="en-US" dirty="0"/>
              <a:t>A couple of dirty secrets of computers</a:t>
            </a:r>
          </a:p>
        </p:txBody>
      </p:sp>
      <p:sp>
        <p:nvSpPr>
          <p:cNvPr id="3" name="Content Placeholder 2">
            <a:extLst>
              <a:ext uri="{FF2B5EF4-FFF2-40B4-BE49-F238E27FC236}">
                <a16:creationId xmlns:a16="http://schemas.microsoft.com/office/drawing/2014/main" id="{607A0380-1A85-41D2-AAD1-DA31F3EF89E5}"/>
              </a:ext>
            </a:extLst>
          </p:cNvPr>
          <p:cNvSpPr>
            <a:spLocks noGrp="1"/>
          </p:cNvSpPr>
          <p:nvPr>
            <p:ph sz="quarter" idx="11"/>
          </p:nvPr>
        </p:nvSpPr>
        <p:spPr/>
        <p:txBody>
          <a:bodyPr/>
          <a:lstStyle/>
          <a:p>
            <a:r>
              <a:rPr lang="en-US" dirty="0">
                <a:latin typeface="+mn-lt"/>
              </a:rPr>
              <a:t>Processors have not gotten faster for a decade</a:t>
            </a:r>
          </a:p>
          <a:p>
            <a:pPr lvl="1"/>
            <a:r>
              <a:rPr lang="en-US" dirty="0">
                <a:latin typeface="+mn-lt"/>
              </a:rPr>
              <a:t>Essentially all of the improvement in performance of computers for the last 10 years have come from adding more cores, not making individual cores faster</a:t>
            </a:r>
          </a:p>
          <a:p>
            <a:r>
              <a:rPr lang="en-US" dirty="0">
                <a:latin typeface="+mn-lt"/>
              </a:rPr>
              <a:t>Even if you have a really fast processor with many cores, memory is so slow that they won’t have enough data to act on</a:t>
            </a:r>
          </a:p>
          <a:p>
            <a:pPr lvl="1"/>
            <a:r>
              <a:rPr lang="en-US" dirty="0">
                <a:latin typeface="+mn-lt"/>
              </a:rPr>
              <a:t>Just a single load from main memory takes hundreds of clock cycles</a:t>
            </a:r>
          </a:p>
          <a:p>
            <a:r>
              <a:rPr lang="en-US" dirty="0">
                <a:latin typeface="+mn-lt"/>
              </a:rPr>
              <a:t>If you ignore either of these problems, your program will likely run like it is on decade-old hardware</a:t>
            </a:r>
          </a:p>
          <a:p>
            <a:pPr lvl="1"/>
            <a:r>
              <a:rPr lang="en-US" dirty="0">
                <a:latin typeface="+mn-lt"/>
              </a:rPr>
              <a:t>For example, if it is single-threaded, multiple cores won’t by you anything</a:t>
            </a:r>
          </a:p>
          <a:p>
            <a:pPr lvl="1"/>
            <a:r>
              <a:rPr lang="en-US" dirty="0">
                <a:latin typeface="+mn-lt"/>
              </a:rPr>
              <a:t>If you constantly read memory, it will be like having a fancy sports car with no fuel</a:t>
            </a:r>
          </a:p>
        </p:txBody>
      </p:sp>
    </p:spTree>
    <p:extLst>
      <p:ext uri="{BB962C8B-B14F-4D97-AF65-F5344CB8AC3E}">
        <p14:creationId xmlns:p14="http://schemas.microsoft.com/office/powerpoint/2010/main" val="305726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B4D270-58AA-47CF-BC42-5E2BA5FF9DEF}"/>
              </a:ext>
            </a:extLst>
          </p:cNvPr>
          <p:cNvSpPr>
            <a:spLocks noGrp="1"/>
          </p:cNvSpPr>
          <p:nvPr>
            <p:ph type="body" sz="quarter" idx="10"/>
          </p:nvPr>
        </p:nvSpPr>
        <p:spPr/>
        <p:txBody>
          <a:bodyPr>
            <a:normAutofit lnSpcReduction="10000"/>
          </a:bodyPr>
          <a:lstStyle/>
          <a:p>
            <a:r>
              <a:rPr lang="en-US" dirty="0"/>
              <a:t>Caches</a:t>
            </a:r>
          </a:p>
        </p:txBody>
      </p:sp>
      <p:sp>
        <p:nvSpPr>
          <p:cNvPr id="3" name="Content Placeholder 2">
            <a:extLst>
              <a:ext uri="{FF2B5EF4-FFF2-40B4-BE49-F238E27FC236}">
                <a16:creationId xmlns:a16="http://schemas.microsoft.com/office/drawing/2014/main" id="{FD73FCE6-7D97-4C00-A517-7EF996556AD7}"/>
              </a:ext>
            </a:extLst>
          </p:cNvPr>
          <p:cNvSpPr>
            <a:spLocks noGrp="1"/>
          </p:cNvSpPr>
          <p:nvPr>
            <p:ph sz="quarter" idx="11"/>
          </p:nvPr>
        </p:nvSpPr>
        <p:spPr/>
        <p:txBody>
          <a:bodyPr/>
          <a:lstStyle/>
          <a:p>
            <a:r>
              <a:rPr lang="en-US" dirty="0"/>
              <a:t>To make memory fast enough, computers have </a:t>
            </a:r>
            <a:r>
              <a:rPr lang="en-US" i="1" dirty="0"/>
              <a:t>caches</a:t>
            </a:r>
            <a:r>
              <a:rPr lang="en-US" dirty="0"/>
              <a:t> that store high-performance copies of data close to each core</a:t>
            </a:r>
          </a:p>
          <a:p>
            <a:endParaRPr lang="en-US" dirty="0"/>
          </a:p>
          <a:p>
            <a:endParaRPr lang="en-US" dirty="0"/>
          </a:p>
          <a:p>
            <a:endParaRPr lang="en-US" dirty="0"/>
          </a:p>
          <a:p>
            <a:endParaRPr lang="en-US" dirty="0"/>
          </a:p>
          <a:p>
            <a:endParaRPr lang="en-US" dirty="0"/>
          </a:p>
          <a:p>
            <a:r>
              <a:rPr lang="en-US" dirty="0"/>
              <a:t>These caches can be hundreds of times faster than ordinary memory</a:t>
            </a:r>
          </a:p>
          <a:p>
            <a:r>
              <a:rPr lang="en-US" dirty="0"/>
              <a:t>The problem is that if you are using multiple cores (and you need to), each processor needs to agree on what memory looks like</a:t>
            </a:r>
          </a:p>
          <a:p>
            <a:r>
              <a:rPr lang="en-US" dirty="0"/>
              <a:t>If two processors are caching the same data, then they have to coordinate so much (“cache coherency protocols”) that it is no better than main memory, and your program is slow again</a:t>
            </a:r>
          </a:p>
          <a:p>
            <a:endParaRPr lang="en-US" dirty="0"/>
          </a:p>
        </p:txBody>
      </p:sp>
      <p:pic>
        <p:nvPicPr>
          <p:cNvPr id="5" name="Picture 4">
            <a:extLst>
              <a:ext uri="{FF2B5EF4-FFF2-40B4-BE49-F238E27FC236}">
                <a16:creationId xmlns:a16="http://schemas.microsoft.com/office/drawing/2014/main" id="{F74D7442-8221-419A-BD65-3F670882C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01" y="2295525"/>
            <a:ext cx="2857500" cy="1619250"/>
          </a:xfrm>
          <a:prstGeom prst="rect">
            <a:avLst/>
          </a:prstGeom>
        </p:spPr>
      </p:pic>
    </p:spTree>
    <p:extLst>
      <p:ext uri="{BB962C8B-B14F-4D97-AF65-F5344CB8AC3E}">
        <p14:creationId xmlns:p14="http://schemas.microsoft.com/office/powerpoint/2010/main" val="220104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11AD2E-A013-440D-988B-C72BE4B9A999}"/>
              </a:ext>
            </a:extLst>
          </p:cNvPr>
          <p:cNvSpPr>
            <a:spLocks noGrp="1"/>
          </p:cNvSpPr>
          <p:nvPr>
            <p:ph type="body" sz="quarter" idx="10"/>
          </p:nvPr>
        </p:nvSpPr>
        <p:spPr/>
        <p:txBody>
          <a:bodyPr>
            <a:normAutofit lnSpcReduction="10000"/>
          </a:bodyPr>
          <a:lstStyle/>
          <a:p>
            <a:r>
              <a:rPr lang="en-US" dirty="0"/>
              <a:t>C++17 to the rescue</a:t>
            </a:r>
          </a:p>
        </p:txBody>
      </p:sp>
      <p:sp>
        <p:nvSpPr>
          <p:cNvPr id="3" name="Content Placeholder 2">
            <a:extLst>
              <a:ext uri="{FF2B5EF4-FFF2-40B4-BE49-F238E27FC236}">
                <a16:creationId xmlns:a16="http://schemas.microsoft.com/office/drawing/2014/main" id="{12E15F65-516B-4066-A800-EE157AB2CC60}"/>
              </a:ext>
            </a:extLst>
          </p:cNvPr>
          <p:cNvSpPr>
            <a:spLocks noGrp="1"/>
          </p:cNvSpPr>
          <p:nvPr>
            <p:ph sz="quarter" idx="11"/>
          </p:nvPr>
        </p:nvSpPr>
        <p:spPr/>
        <p:txBody>
          <a:bodyPr>
            <a:normAutofit/>
          </a:bodyPr>
          <a:lstStyle/>
          <a:p>
            <a:r>
              <a:rPr lang="en-US" dirty="0">
                <a:latin typeface="+mn-lt"/>
              </a:rPr>
              <a:t>C++ has always given you great control over memory, but now it understands caches</a:t>
            </a:r>
          </a:p>
          <a:p>
            <a:r>
              <a:rPr lang="en-US" dirty="0" err="1">
                <a:latin typeface="+mn-lt"/>
                <a:cs typeface="Courier New" panose="02070309020205020404" pitchFamily="49" charset="0"/>
              </a:rPr>
              <a:t>hardware_destructive_interference_size</a:t>
            </a:r>
            <a:r>
              <a:rPr lang="en-US" dirty="0">
                <a:latin typeface="+mn-lt"/>
              </a:rPr>
              <a:t> tells you how far you need to keep objects used by different threads apart from each other</a:t>
            </a:r>
          </a:p>
          <a:p>
            <a:r>
              <a:rPr lang="en-US" dirty="0" err="1">
                <a:latin typeface="+mn-lt"/>
                <a:cs typeface="Courier New" panose="02070309020205020404" pitchFamily="49" charset="0"/>
              </a:rPr>
              <a:t>hardware_constructive_interference_size</a:t>
            </a:r>
            <a:r>
              <a:rPr lang="en-US" dirty="0">
                <a:latin typeface="+mn-lt"/>
              </a:rPr>
              <a:t> tells you how close you need to keep objects for a single thread to get both of them with a single read of main memory</a:t>
            </a:r>
          </a:p>
          <a:p>
            <a:r>
              <a:rPr lang="en-US" dirty="0">
                <a:latin typeface="+mn-lt"/>
              </a:rPr>
              <a:t>I will talk about how to make the most of this in another talk this conference, but for now, I’d just like to state that major high-profile projects have seen 10x performance improvement by reimplemented in C++ primarily from careful control of memory layout</a:t>
            </a:r>
          </a:p>
          <a:p>
            <a:r>
              <a:rPr lang="en-US" dirty="0">
                <a:latin typeface="+mn-lt"/>
              </a:rPr>
              <a:t>Far from being some minor tweak, this is a great feature</a:t>
            </a:r>
          </a:p>
          <a:p>
            <a:pPr lvl="1"/>
            <a:r>
              <a:rPr lang="en-US" dirty="0">
                <a:latin typeface="+mn-lt"/>
              </a:rPr>
              <a:t>You don’t have to learn any new language constructs</a:t>
            </a:r>
          </a:p>
          <a:p>
            <a:pPr lvl="1"/>
            <a:r>
              <a:rPr lang="en-US" dirty="0">
                <a:latin typeface="+mn-lt"/>
              </a:rPr>
              <a:t>It was data you had to manually get yourself before</a:t>
            </a:r>
          </a:p>
          <a:p>
            <a:pPr lvl="1"/>
            <a:r>
              <a:rPr lang="en-US" dirty="0">
                <a:latin typeface="+mn-lt"/>
              </a:rPr>
              <a:t>Now your programs run faster (often much faster) more portably</a:t>
            </a:r>
          </a:p>
          <a:p>
            <a:pPr lvl="1"/>
            <a:r>
              <a:rPr lang="en-US" dirty="0">
                <a:latin typeface="+mn-lt"/>
              </a:rPr>
              <a:t>If you are interested, my memory management talk later this summit has a clear set of rules for how to benefit from this in almost any program</a:t>
            </a:r>
          </a:p>
        </p:txBody>
      </p:sp>
    </p:spTree>
    <p:extLst>
      <p:ext uri="{BB962C8B-B14F-4D97-AF65-F5344CB8AC3E}">
        <p14:creationId xmlns:p14="http://schemas.microsoft.com/office/powerpoint/2010/main" val="192134470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7223</TotalTime>
  <Words>3011</Words>
  <Application>Microsoft Office PowerPoint</Application>
  <PresentationFormat>Widescreen</PresentationFormat>
  <Paragraphs>256</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DengXian</vt:lpstr>
      <vt:lpstr>DengXian</vt:lpstr>
      <vt:lpstr>DengXian Light</vt:lpstr>
      <vt:lpstr>Microsoft YaHei</vt:lpstr>
      <vt:lpstr>Microsoft YaHei UI</vt:lpstr>
      <vt:lpstr>Arial</vt:lpstr>
      <vt:lpstr>Calibri</vt:lpstr>
      <vt:lpstr>Calibri Light</vt:lpstr>
      <vt:lpstr>Courier New</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李肥</dc:creator>
  <cp:lastModifiedBy>mike_spertus@symantec.com</cp:lastModifiedBy>
  <cp:revision>218</cp:revision>
  <dcterms:created xsi:type="dcterms:W3CDTF">2017-10-25T05:24:51Z</dcterms:created>
  <dcterms:modified xsi:type="dcterms:W3CDTF">2017-11-16T23:29:52Z</dcterms:modified>
</cp:coreProperties>
</file>