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22" r:id="rId31"/>
    <p:sldId id="323" r:id="rId32"/>
    <p:sldId id="324" r:id="rId33"/>
    <p:sldId id="325" r:id="rId34"/>
    <p:sldId id="326" r:id="rId35"/>
    <p:sldId id="327" r:id="rId36"/>
    <p:sldId id="328" r:id="rId37"/>
    <p:sldId id="329" r:id="rId38"/>
    <p:sldId id="330" r:id="rId39"/>
    <p:sldId id="331"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72" r:id="rId58"/>
    <p:sldId id="373" r:id="rId59"/>
    <p:sldId id="374" r:id="rId60"/>
    <p:sldId id="375" r:id="rId61"/>
    <p:sldId id="376" r:id="rId62"/>
    <p:sldId id="377" r:id="rId63"/>
    <p:sldId id="378"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98" autoAdjust="0"/>
    <p:restoredTop sz="94660"/>
  </p:normalViewPr>
  <p:slideViewPr>
    <p:cSldViewPr snapToGrid="0">
      <p:cViewPr varScale="1">
        <p:scale>
          <a:sx n="83" d="100"/>
          <a:sy n="83" d="100"/>
        </p:scale>
        <p:origin x="90" y="18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图片 1"/>
          <p:cNvPicPr>
            <a:picLocks noChangeAspect="1"/>
          </p:cNvPicPr>
          <p:nvPr userDrawn="1"/>
        </p:nvPicPr>
        <p:blipFill>
          <a:blip r:embed="rId3"/>
          <a:stretch>
            <a:fillRect/>
          </a:stretch>
        </p:blipFill>
        <p:spPr>
          <a:xfrm>
            <a:off x="481464" y="750928"/>
            <a:ext cx="5267401" cy="536494"/>
          </a:xfrm>
          <a:prstGeom prst="rect">
            <a:avLst/>
          </a:prstGeom>
        </p:spPr>
      </p:pic>
    </p:spTree>
    <p:extLst>
      <p:ext uri="{BB962C8B-B14F-4D97-AF65-F5344CB8AC3E}">
        <p14:creationId xmlns:p14="http://schemas.microsoft.com/office/powerpoint/2010/main" val="133893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85416"/>
          <a:stretch/>
        </p:blipFill>
        <p:spPr>
          <a:xfrm>
            <a:off x="0" y="0"/>
            <a:ext cx="9144000" cy="1000125"/>
          </a:xfrm>
          <a:prstGeom prst="rect">
            <a:avLst/>
          </a:prstGeom>
        </p:spPr>
      </p:pic>
      <p:sp>
        <p:nvSpPr>
          <p:cNvPr id="9" name="文本占位符 10">
            <a:extLst>
              <a:ext uri="{FF2B5EF4-FFF2-40B4-BE49-F238E27FC236}">
                <a16:creationId xmlns:a16="http://schemas.microsoft.com/office/drawing/2014/main" id="{01D010F3-905B-4D60-A57E-5C1F1E5D7F48}"/>
              </a:ext>
            </a:extLst>
          </p:cNvPr>
          <p:cNvSpPr>
            <a:spLocks noGrp="1"/>
          </p:cNvSpPr>
          <p:nvPr>
            <p:ph type="body" sz="quarter" idx="10" hasCustomPrompt="1"/>
          </p:nvPr>
        </p:nvSpPr>
        <p:spPr>
          <a:xfrm>
            <a:off x="266700" y="314325"/>
            <a:ext cx="6562725" cy="409575"/>
          </a:xfrm>
        </p:spPr>
        <p:txBody>
          <a:bodyPr>
            <a:normAutofit/>
          </a:bodyPr>
          <a:lstStyle>
            <a:lvl1pPr marL="0" indent="0">
              <a:buNone/>
              <a:defRPr sz="2400">
                <a:solidFill>
                  <a:schemeClr val="bg1"/>
                </a:solidFill>
                <a:latin typeface="Arial" panose="020B0604020202020204" pitchFamily="34" charset="0"/>
                <a:ea typeface="Microsoft YaHei UI" panose="020B0503020204020204" pitchFamily="34" charset="-122"/>
                <a:cs typeface="Arial" panose="020B0604020202020204" pitchFamily="34" charset="0"/>
              </a:defRPr>
            </a:lvl1pPr>
            <a:lvl2pPr marL="457200" indent="0">
              <a:buNone/>
              <a:defRPr/>
            </a:lvl2pPr>
          </a:lstStyle>
          <a:p>
            <a:pPr lvl="0"/>
            <a:r>
              <a:rPr lang="en-US" altLang="zh-CN" dirty="0"/>
              <a:t>Click to Edit Title</a:t>
            </a:r>
          </a:p>
        </p:txBody>
      </p:sp>
      <p:sp>
        <p:nvSpPr>
          <p:cNvPr id="13" name="内容占位符 12"/>
          <p:cNvSpPr>
            <a:spLocks noGrp="1"/>
          </p:cNvSpPr>
          <p:nvPr>
            <p:ph sz="quarter" idx="11" hasCustomPrompt="1"/>
          </p:nvPr>
        </p:nvSpPr>
        <p:spPr>
          <a:xfrm>
            <a:off x="266700" y="1314450"/>
            <a:ext cx="8343900" cy="5200650"/>
          </a:xfrm>
        </p:spPr>
        <p:txBody>
          <a:bodyPr>
            <a:normAutofit/>
          </a:bodyPr>
          <a:lstStyle>
            <a:lvl1pPr>
              <a:defRPr sz="2000" b="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defRPr>
            </a:lvl1pPr>
            <a:lvl2pPr>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a:defRPr sz="1600" b="0">
                <a:solidFill>
                  <a:schemeClr val="tx1">
                    <a:lumMod val="65000"/>
                    <a:lumOff val="35000"/>
                  </a:schemeClr>
                </a:solidFill>
                <a:latin typeface="微软雅黑" panose="020B0503020204020204" pitchFamily="34" charset="-122"/>
                <a:ea typeface="微软雅黑" panose="020B0503020204020204" pitchFamily="34" charset="-122"/>
              </a:defRPr>
            </a:lvl3pPr>
            <a:lvl4pPr>
              <a:defRPr sz="1400" b="0">
                <a:solidFill>
                  <a:schemeClr val="tx1">
                    <a:lumMod val="65000"/>
                    <a:lumOff val="35000"/>
                  </a:schemeClr>
                </a:solidFill>
                <a:latin typeface="微软雅黑" panose="020B0503020204020204" pitchFamily="34" charset="-122"/>
                <a:ea typeface="微软雅黑" panose="020B0503020204020204" pitchFamily="34" charset="-122"/>
              </a:defRPr>
            </a:lvl4pPr>
            <a:lvl5pPr>
              <a:defRPr sz="1400" b="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en-US" altLang="zh-CN" dirty="0"/>
              <a:t>Click to Edit Text</a:t>
            </a:r>
          </a:p>
        </p:txBody>
      </p:sp>
      <p:pic>
        <p:nvPicPr>
          <p:cNvPr id="2" name="图片 1"/>
          <p:cNvPicPr>
            <a:picLocks noChangeAspect="1"/>
          </p:cNvPicPr>
          <p:nvPr userDrawn="1"/>
        </p:nvPicPr>
        <p:blipFill>
          <a:blip r:embed="rId3"/>
          <a:stretch>
            <a:fillRect/>
          </a:stretch>
        </p:blipFill>
        <p:spPr>
          <a:xfrm>
            <a:off x="6391885" y="314325"/>
            <a:ext cx="2523963" cy="432854"/>
          </a:xfrm>
          <a:prstGeom prst="rect">
            <a:avLst/>
          </a:prstGeom>
        </p:spPr>
      </p:pic>
    </p:spTree>
    <p:extLst>
      <p:ext uri="{BB962C8B-B14F-4D97-AF65-F5344CB8AC3E}">
        <p14:creationId xmlns:p14="http://schemas.microsoft.com/office/powerpoint/2010/main" val="413703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D8FFF-10F8-4B9C-9872-CC2BCD3FCFAC}" type="datetimeFigureOut">
              <a:rPr lang="zh-CN" altLang="en-US" smtClean="0"/>
              <a:t>17/11/17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1759841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D8FFF-10F8-4B9C-9872-CC2BCD3FCFAC}" type="datetimeFigureOut">
              <a:rPr lang="zh-CN" altLang="en-US" smtClean="0"/>
              <a:t>17/11/17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77780-C18D-4550-9036-EB623674AB53}" type="slidenum">
              <a:rPr lang="zh-CN" altLang="en-US" smtClean="0"/>
              <a:t>‹#›</a:t>
            </a:fld>
            <a:endParaRPr lang="zh-CN" altLang="en-US"/>
          </a:p>
        </p:txBody>
      </p:sp>
    </p:spTree>
    <p:extLst>
      <p:ext uri="{BB962C8B-B14F-4D97-AF65-F5344CB8AC3E}">
        <p14:creationId xmlns:p14="http://schemas.microsoft.com/office/powerpoint/2010/main" val="32677390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hpl.hp.com/techreports/2009/HPL-2009-360.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hboehm.info/gc/conservative.html" TargetMode="External"/><Relationship Id="rId2" Type="http://schemas.openxmlformats.org/officeDocument/2006/relationships/hyperlink" Target="http://www.hboehm.info/spe_gc_pap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justsoftwaresolutions.co.uk/threading/multithreading-in-c++0x-part-1-starting-threads.html" TargetMode="External"/><Relationship Id="rId2" Type="http://schemas.openxmlformats.org/officeDocument/2006/relationships/hyperlink" Target="http://www.manning.com/williams/" TargetMode="External"/><Relationship Id="rId1" Type="http://schemas.openxmlformats.org/officeDocument/2006/relationships/slideLayout" Target="../slideLayouts/slideLayout2.xml"/><Relationship Id="rId4" Type="http://schemas.openxmlformats.org/officeDocument/2006/relationships/hyperlink" Target="http://www.open-std.org/jtc1/sc22/wg21/"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www.hpl.hp.com/techreports/2004/HPL-2004-209.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Cache_coherency" TargetMode="External"/><Relationship Id="rId2" Type="http://schemas.openxmlformats.org/officeDocument/2006/relationships/hyperlink" Target="http://bucarotechelp.com/computers/anatomy/images/L3_cache.p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cs.umd.edu/class/sum2003/cmsc311/Notes/Memory/direc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image" Target="../media/image5.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image" Target="../media/image7.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CppCon/CppCon2014/blob/master/Presentations/What%20did%20C++%20do%20for%20Transactional%20Memory/What%20did%20C++%20do%20for%20Transactional%20Memory%20-%20Michael%20Wong%20-%20CppCon%202014.pdf" TargetMode="External"/><Relationship Id="rId2" Type="http://schemas.openxmlformats.org/officeDocument/2006/relationships/hyperlink" Target="http://transact2013.cse.lehigh.edu/gottschlich.pdf" TargetMode="External"/><Relationship Id="rId1" Type="http://schemas.openxmlformats.org/officeDocument/2006/relationships/slideLayout" Target="../slideLayouts/slideLayout2.xml"/><Relationship Id="rId4" Type="http://schemas.openxmlformats.org/officeDocument/2006/relationships/hyperlink" Target="http://www.open-std.org/jtc1/sc22/wg21/docs/papers/2014/n4302.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open-std.org/jtc1/sc22/wg21/docs/papers/2014/n3840.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0BDF59C-8876-4C07-86D1-096C6CCDE453}"/>
              </a:ext>
            </a:extLst>
          </p:cNvPr>
          <p:cNvSpPr txBox="1"/>
          <p:nvPr/>
        </p:nvSpPr>
        <p:spPr>
          <a:xfrm>
            <a:off x="535783" y="2082617"/>
            <a:ext cx="6331589" cy="1200329"/>
          </a:xfrm>
          <a:prstGeom prst="rect">
            <a:avLst/>
          </a:prstGeom>
          <a:noFill/>
        </p:spPr>
        <p:txBody>
          <a:bodyPr wrap="square" rtlCol="0">
            <a:spAutoFit/>
          </a:bodyPr>
          <a:lstStyle/>
          <a:p>
            <a:r>
              <a:rPr lang="en-US" altLang="zh-CN" sz="3600" b="1">
                <a:solidFill>
                  <a:schemeClr val="bg1"/>
                </a:solidFill>
                <a:latin typeface="Arial" panose="020B0604020202020204" pitchFamily="34" charset="0"/>
                <a:ea typeface="微软雅黑" panose="020B0503020204020204" pitchFamily="34" charset="-122"/>
                <a:cs typeface="Arial" panose="020B0604020202020204" pitchFamily="34" charset="0"/>
              </a:rPr>
              <a:t>Memory in C++:</a:t>
            </a:r>
          </a:p>
          <a:p>
            <a:r>
              <a:rPr lang="en-US" altLang="zh-CN" sz="3600" b="1">
                <a:solidFill>
                  <a:schemeClr val="bg1"/>
                </a:solidFill>
                <a:latin typeface="Arial" panose="020B0604020202020204" pitchFamily="34" charset="0"/>
                <a:ea typeface="微软雅黑" panose="020B0503020204020204" pitchFamily="34" charset="-122"/>
                <a:cs typeface="Arial" panose="020B0604020202020204" pitchFamily="34" charset="0"/>
              </a:rPr>
              <a:t>Past, Present, and Future</a:t>
            </a:r>
            <a:endParaRPr lang="en-US" altLang="zh-CN" sz="36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9641ACBE-BC14-4FC9-81D3-2BCBC14FA20C}"/>
              </a:ext>
            </a:extLst>
          </p:cNvPr>
          <p:cNvSpPr txBox="1"/>
          <p:nvPr/>
        </p:nvSpPr>
        <p:spPr>
          <a:xfrm>
            <a:off x="535783" y="3429000"/>
            <a:ext cx="4319587" cy="400110"/>
          </a:xfrm>
          <a:prstGeom prst="rect">
            <a:avLst/>
          </a:prstGeom>
          <a:noFill/>
        </p:spPr>
        <p:txBody>
          <a:bodyPr wrap="square" rtlCol="0">
            <a:spAutoFit/>
          </a:bodyPr>
          <a:lstStyle/>
          <a:p>
            <a:r>
              <a:rPr lang="en-US" altLang="zh-CN" sz="2000">
                <a:solidFill>
                  <a:schemeClr val="bg1"/>
                </a:solidFill>
                <a:latin typeface="Microsoft YaHei" panose="020B0503020204020204" pitchFamily="34" charset="-122"/>
                <a:ea typeface="Microsoft YaHei" panose="020B0503020204020204" pitchFamily="34" charset="-122"/>
              </a:rPr>
              <a:t>Mike Spertus</a:t>
            </a:r>
            <a:endParaRPr lang="zh-CN" altLang="en-US" sz="2000" dirty="0">
              <a:solidFill>
                <a:schemeClr val="bg1"/>
              </a:solidFill>
            </a:endParaRPr>
          </a:p>
        </p:txBody>
      </p:sp>
      <p:sp>
        <p:nvSpPr>
          <p:cNvPr id="8" name="文本框 7">
            <a:extLst>
              <a:ext uri="{FF2B5EF4-FFF2-40B4-BE49-F238E27FC236}">
                <a16:creationId xmlns:a16="http://schemas.microsoft.com/office/drawing/2014/main" id="{7B3317C5-8A3B-41BC-BEF9-80955951153B}"/>
              </a:ext>
            </a:extLst>
          </p:cNvPr>
          <p:cNvSpPr txBox="1"/>
          <p:nvPr/>
        </p:nvSpPr>
        <p:spPr>
          <a:xfrm>
            <a:off x="535783" y="3939862"/>
            <a:ext cx="4319587" cy="584775"/>
          </a:xfrm>
          <a:prstGeom prst="rect">
            <a:avLst/>
          </a:prstGeom>
          <a:noFill/>
        </p:spPr>
        <p:txBody>
          <a:bodyPr wrap="square" rtlCol="0">
            <a:spAutoFit/>
          </a:bodyPr>
          <a:lstStyle/>
          <a:p>
            <a:r>
              <a:rPr lang="en-US" altLang="zh-CN" sz="1600">
                <a:solidFill>
                  <a:schemeClr val="bg1"/>
                </a:solidFill>
                <a:latin typeface="Microsoft YaHei" panose="020B0503020204020204" pitchFamily="34" charset="-122"/>
                <a:ea typeface="Microsoft YaHei" panose="020B0503020204020204" pitchFamily="34" charset="-122"/>
              </a:rPr>
              <a:t>Fellow, Chief Scientist, Cyber Security Services, Symantec</a:t>
            </a:r>
            <a:endParaRPr lang="zh-CN" altLang="en-US" sz="1600" dirty="0">
              <a:solidFill>
                <a:schemeClr val="bg1"/>
              </a:solidFill>
            </a:endParaRPr>
          </a:p>
        </p:txBody>
      </p:sp>
    </p:spTree>
    <p:extLst>
      <p:ext uri="{BB962C8B-B14F-4D97-AF65-F5344CB8AC3E}">
        <p14:creationId xmlns:p14="http://schemas.microsoft.com/office/powerpoint/2010/main" val="208015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DB6AF9-9411-42F2-AF1B-B7150B8F870A}"/>
              </a:ext>
            </a:extLst>
          </p:cNvPr>
          <p:cNvSpPr>
            <a:spLocks noGrp="1"/>
          </p:cNvSpPr>
          <p:nvPr>
            <p:ph type="body" sz="quarter" idx="10"/>
          </p:nvPr>
        </p:nvSpPr>
        <p:spPr/>
        <p:txBody>
          <a:bodyPr>
            <a:normAutofit lnSpcReduction="10000"/>
          </a:bodyPr>
          <a:lstStyle/>
          <a:p>
            <a:r>
              <a:rPr lang="en-US" altLang="zh-CN" b="1">
                <a:latin typeface="Courier New" panose="02070309020205020404" pitchFamily="49" charset="0"/>
                <a:cs typeface="Courier New" panose="02070309020205020404" pitchFamily="49" charset="0"/>
              </a:rPr>
              <a:t>make_shared</a:t>
            </a:r>
            <a:r>
              <a:rPr lang="en-US" altLang="zh-CN" b="1"/>
              <a:t> and </a:t>
            </a:r>
            <a:r>
              <a:rPr lang="en-US" altLang="zh-CN" b="1">
                <a:latin typeface="Courier New" panose="02070309020205020404" pitchFamily="49" charset="0"/>
                <a:cs typeface="Courier New" panose="02070309020205020404" pitchFamily="49" charset="0"/>
              </a:rPr>
              <a:t>make_unique</a:t>
            </a:r>
            <a:endParaRPr lang="zh-CN" altLang="en-US"/>
          </a:p>
        </p:txBody>
      </p:sp>
      <p:sp>
        <p:nvSpPr>
          <p:cNvPr id="3" name="内容占位符 2">
            <a:extLst>
              <a:ext uri="{FF2B5EF4-FFF2-40B4-BE49-F238E27FC236}">
                <a16:creationId xmlns:a16="http://schemas.microsoft.com/office/drawing/2014/main" id="{3182B0C9-22C7-425F-8C0A-E6B58E5A7367}"/>
              </a:ext>
            </a:extLst>
          </p:cNvPr>
          <p:cNvSpPr>
            <a:spLocks noGrp="1"/>
          </p:cNvSpPr>
          <p:nvPr>
            <p:ph sz="quarter" idx="11"/>
          </p:nvPr>
        </p:nvSpPr>
        <p:spPr/>
        <p:txBody>
          <a:bodyPr>
            <a:normAutofit lnSpcReduction="10000"/>
          </a:bodyPr>
          <a:lstStyle/>
          <a:p>
            <a:r>
              <a:rPr lang="en-US" altLang="zh-CN" sz="2400"/>
              <a:t>make_shared&lt;T&gt; and make_unique&lt;T&gt; create an object and return an owning pointer</a:t>
            </a:r>
          </a:p>
          <a:p>
            <a:r>
              <a:rPr lang="en-US" altLang="zh-CN" sz="2400"/>
              <a:t>The following two lines act the same</a:t>
            </a:r>
            <a:endParaRPr lang="en-US" altLang="zh-CN" sz="1400"/>
          </a:p>
          <a:p>
            <a:pPr lvl="1"/>
            <a:r>
              <a:rPr lang="en-US" altLang="zh-CN" sz="1400">
                <a:latin typeface="Courier New" panose="02070309020205020404" pitchFamily="49" charset="0"/>
                <a:cs typeface="Courier New" panose="02070309020205020404" pitchFamily="49" charset="0"/>
              </a:rPr>
              <a:t>auto ap { make_shared&lt;T&gt;(4, 7) };</a:t>
            </a:r>
          </a:p>
          <a:p>
            <a:pPr lvl="1"/>
            <a:r>
              <a:rPr lang="en-US" altLang="zh-CN" sz="1400">
                <a:latin typeface="Courier New" panose="02070309020205020404" pitchFamily="49" charset="0"/>
                <a:cs typeface="Courier New" panose="02070309020205020404" pitchFamily="49" charset="0"/>
              </a:rPr>
              <a:t>shared_ptr&lt;T&gt; ap { new T(4, 7) };</a:t>
            </a:r>
          </a:p>
          <a:p>
            <a:r>
              <a:rPr lang="en-US" altLang="zh-CN" sz="2400"/>
              <a:t>make_unique wasn′t added until C++14</a:t>
            </a:r>
          </a:p>
          <a:p>
            <a:pPr lvl="1"/>
            <a:r>
              <a:rPr lang="en-US" altLang="zh-CN" sz="2000"/>
              <a:t>Oops</a:t>
            </a:r>
          </a:p>
          <a:p>
            <a:r>
              <a:rPr lang="en-US" altLang="zh-CN" sz="2400"/>
              <a:t>Now we can fix our previous example</a:t>
            </a:r>
          </a:p>
          <a:p>
            <a:pPr lvl="2">
              <a:buNone/>
            </a:pPr>
            <a:r>
              <a:rPr lang="en-US" altLang="zh-CN" sz="1400">
                <a:latin typeface="Courier New" pitchFamily="49" charset="0"/>
                <a:cs typeface="Courier New" pitchFamily="49" charset="0"/>
              </a:rPr>
              <a:t>void f()</a:t>
            </a:r>
          </a:p>
          <a:p>
            <a:pPr lvl="2">
              <a:buNone/>
            </a:pPr>
            <a:r>
              <a:rPr lang="en-US" altLang="zh-CN" sz="1400">
                <a:latin typeface="Courier New" pitchFamily="49" charset="0"/>
                <a:cs typeface="Courier New" pitchFamily="49" charset="0"/>
              </a:rPr>
              <a:t>{</a:t>
            </a:r>
            <a:br>
              <a:rPr lang="en-US" altLang="zh-CN" sz="1400">
                <a:latin typeface="Courier New" pitchFamily="49" charset="0"/>
                <a:cs typeface="Courier New" pitchFamily="49" charset="0"/>
              </a:rPr>
            </a:br>
            <a:r>
              <a:rPr lang="en-US" altLang="zh-CN" sz="1400">
                <a:latin typeface="Courier New" pitchFamily="49" charset="0"/>
                <a:cs typeface="Courier New" pitchFamily="49" charset="0"/>
              </a:rPr>
              <a:t>auto a1 = make_unique&lt;A&gt;(), a2 = make_unique&lt;A&gt;();</a:t>
            </a:r>
          </a:p>
          <a:p>
            <a:pPr lvl="2">
              <a:buNone/>
            </a:pPr>
            <a:r>
              <a:rPr lang="en-US" altLang="zh-CN" sz="1400">
                <a:latin typeface="Courier New" pitchFamily="49" charset="0"/>
                <a:cs typeface="Courier New" pitchFamily="49" charset="0"/>
              </a:rPr>
              <a:t>  // g is responsible for deleting</a:t>
            </a:r>
          </a:p>
          <a:p>
            <a:pPr lvl="2">
              <a:buNone/>
            </a:pPr>
            <a:r>
              <a:rPr lang="en-US" altLang="zh-CN" sz="1400">
                <a:latin typeface="Courier New" pitchFamily="49" charset="0"/>
                <a:cs typeface="Courier New" pitchFamily="49" charset="0"/>
              </a:rPr>
              <a:t>	g(a1.release(), a2.release());</a:t>
            </a:r>
          </a:p>
          <a:p>
            <a:pPr lvl="2">
              <a:buNone/>
            </a:pPr>
            <a:r>
              <a:rPr lang="en-US" altLang="zh-CN" sz="1400">
                <a:latin typeface="Courier New" pitchFamily="49" charset="0"/>
                <a:cs typeface="Courier New" pitchFamily="49" charset="0"/>
              </a:rPr>
              <a:t>}</a:t>
            </a:r>
          </a:p>
          <a:p>
            <a:r>
              <a:rPr lang="en-US" altLang="zh-CN" sz="2400" i="1"/>
              <a:t>Effective Modern C++ </a:t>
            </a:r>
            <a:r>
              <a:rPr lang="en-US" altLang="zh-CN" sz="2400"/>
              <a:t>Item 21</a:t>
            </a:r>
          </a:p>
          <a:p>
            <a:pPr lvl="1"/>
            <a:r>
              <a:rPr lang="en-US" altLang="zh-CN" sz="2000"/>
              <a:t>Prefer </a:t>
            </a:r>
            <a:r>
              <a:rPr lang="en-US" altLang="zh-CN" sz="2000">
                <a:latin typeface="Courier New" panose="02070309020205020404" pitchFamily="49" charset="0"/>
                <a:cs typeface="Courier New" panose="02070309020205020404" pitchFamily="49" charset="0"/>
              </a:rPr>
              <a:t>std::make_unique</a:t>
            </a:r>
            <a:r>
              <a:rPr lang="en-US" altLang="zh-CN" sz="2000"/>
              <a:t> and </a:t>
            </a:r>
            <a:r>
              <a:rPr lang="en-US" altLang="zh-CN" sz="2000">
                <a:latin typeface="Courier New" panose="02070309020205020404" pitchFamily="49" charset="0"/>
                <a:cs typeface="Courier New" panose="02070309020205020404" pitchFamily="49" charset="0"/>
              </a:rPr>
              <a:t>std::make_shared</a:t>
            </a:r>
            <a:r>
              <a:rPr lang="en-US" altLang="zh-CN" sz="2000"/>
              <a:t> to direct use of </a:t>
            </a:r>
            <a:r>
              <a:rPr lang="en-US" altLang="zh-CN" sz="2000">
                <a:latin typeface="Courier New" panose="02070309020205020404" pitchFamily="49" charset="0"/>
                <a:cs typeface="Courier New" panose="02070309020205020404" pitchFamily="49" charset="0"/>
              </a:rPr>
              <a:t>new</a:t>
            </a:r>
          </a:p>
          <a:p>
            <a:endParaRPr lang="zh-CN" altLang="en-US"/>
          </a:p>
        </p:txBody>
      </p:sp>
    </p:spTree>
    <p:extLst>
      <p:ext uri="{BB962C8B-B14F-4D97-AF65-F5344CB8AC3E}">
        <p14:creationId xmlns:p14="http://schemas.microsoft.com/office/powerpoint/2010/main" val="3368704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DB8D42-7018-4FB1-98DE-F45178B571D6}"/>
              </a:ext>
            </a:extLst>
          </p:cNvPr>
          <p:cNvSpPr>
            <a:spLocks noGrp="1"/>
          </p:cNvSpPr>
          <p:nvPr>
            <p:ph type="body" sz="quarter" idx="10"/>
          </p:nvPr>
        </p:nvSpPr>
        <p:spPr/>
        <p:txBody>
          <a:bodyPr>
            <a:normAutofit lnSpcReduction="10000"/>
          </a:bodyPr>
          <a:lstStyle/>
          <a:p>
            <a:r>
              <a:rPr lang="en-US" altLang="zh-CN" b="1"/>
              <a:t>Some further improvements</a:t>
            </a:r>
            <a:endParaRPr lang="zh-CN" altLang="en-US"/>
          </a:p>
        </p:txBody>
      </p:sp>
      <p:sp>
        <p:nvSpPr>
          <p:cNvPr id="3" name="内容占位符 2">
            <a:extLst>
              <a:ext uri="{FF2B5EF4-FFF2-40B4-BE49-F238E27FC236}">
                <a16:creationId xmlns:a16="http://schemas.microsoft.com/office/drawing/2014/main" id="{C81F3088-5E31-4BDD-AB88-005D50870E62}"/>
              </a:ext>
            </a:extLst>
          </p:cNvPr>
          <p:cNvSpPr>
            <a:spLocks noGrp="1"/>
          </p:cNvSpPr>
          <p:nvPr>
            <p:ph sz="quarter" idx="11"/>
          </p:nvPr>
        </p:nvSpPr>
        <p:spPr/>
        <p:txBody>
          <a:bodyPr/>
          <a:lstStyle/>
          <a:p>
            <a:r>
              <a:rPr lang="en-US" altLang="zh-CN"/>
              <a:t>If we can modify </a:t>
            </a:r>
            <a:r>
              <a:rPr lang="en-US" altLang="zh-CN">
                <a:latin typeface="Courier New" panose="02070309020205020404" pitchFamily="49" charset="0"/>
                <a:cs typeface="Courier New" panose="02070309020205020404" pitchFamily="49" charset="0"/>
              </a:rPr>
              <a:t>g()</a:t>
            </a:r>
            <a:r>
              <a:rPr lang="en-US" altLang="zh-CN"/>
              <a:t>, we should really change it to take </a:t>
            </a:r>
            <a:r>
              <a:rPr lang="en-US" altLang="zh-CN">
                <a:latin typeface="Courier New" panose="02070309020205020404" pitchFamily="49" charset="0"/>
                <a:cs typeface="Courier New" panose="02070309020205020404" pitchFamily="49" charset="0"/>
              </a:rPr>
              <a:t>unique_ptr&lt;T&gt;</a:t>
            </a:r>
            <a:r>
              <a:rPr lang="en-US" altLang="zh-CN"/>
              <a:t> arguments because otherwise, we would have an owning raw pointer</a:t>
            </a:r>
          </a:p>
          <a:p>
            <a:pPr lvl="1"/>
            <a:r>
              <a:rPr lang="en-US" altLang="zh-CN"/>
              <a:t>Remember, </a:t>
            </a:r>
            <a:r>
              <a:rPr lang="en-US" altLang="zh-CN">
                <a:latin typeface="Courier New" panose="02070309020205020404" pitchFamily="49" charset="0"/>
                <a:cs typeface="Courier New" panose="02070309020205020404" pitchFamily="49" charset="0"/>
              </a:rPr>
              <a:t>g()</a:t>
            </a:r>
            <a:r>
              <a:rPr lang="en-US" altLang="zh-CN"/>
              <a:t> takes ownership</a:t>
            </a:r>
          </a:p>
          <a:p>
            <a:pPr lvl="1"/>
            <a:r>
              <a:rPr lang="en-US" altLang="zh-CN">
                <a:latin typeface="Courier New" panose="02070309020205020404" pitchFamily="49" charset="0"/>
                <a:cs typeface="Courier New" panose="02070309020205020404" pitchFamily="49" charset="0"/>
              </a:rPr>
              <a:t>g(unique_ptr&lt;T&gt;, unique_ptr&lt;T&gt;);</a:t>
            </a:r>
          </a:p>
          <a:p>
            <a:r>
              <a:rPr lang="en-US" altLang="zh-CN"/>
              <a:t>Now we can call </a:t>
            </a:r>
            <a:br>
              <a:rPr lang="en-US" altLang="zh-CN" sz="1800"/>
            </a:br>
            <a:r>
              <a:rPr lang="en-US" altLang="zh-CN" sz="1800">
                <a:latin typeface="Courier New" panose="02070309020205020404" pitchFamily="49" charset="0"/>
                <a:cs typeface="Courier New" panose="02070309020205020404" pitchFamily="49" charset="0"/>
              </a:rPr>
              <a:t>g(make_unique&lt;T&gt;(), make_unique&lt;T&gt;());</a:t>
            </a:r>
          </a:p>
          <a:p>
            <a:r>
              <a:rPr lang="en-US" altLang="zh-CN"/>
              <a:t>Interestingly, the following does not work because ownership will no longer be unique</a:t>
            </a:r>
          </a:p>
          <a:p>
            <a:pPr lvl="1"/>
            <a:r>
              <a:rPr lang="en-US" altLang="zh-CN">
                <a:latin typeface="Courier New" panose="02070309020205020404" pitchFamily="49" charset="0"/>
                <a:cs typeface="Courier New" panose="02070309020205020404" pitchFamily="49" charset="0"/>
              </a:rPr>
              <a:t>auto p1 = g(make_unique&lt;T&gt;();</a:t>
            </a:r>
            <a:br>
              <a:rPr lang="en-US" altLang="zh-CN">
                <a:latin typeface="Courier New" panose="02070309020205020404" pitchFamily="49" charset="0"/>
                <a:cs typeface="Courier New" panose="02070309020205020404" pitchFamily="49" charset="0"/>
              </a:rPr>
            </a:br>
            <a:r>
              <a:rPr lang="en-US" altLang="zh-CN">
                <a:latin typeface="Courier New" panose="02070309020205020404" pitchFamily="49" charset="0"/>
                <a:cs typeface="Courier New" panose="02070309020205020404" pitchFamily="49" charset="0"/>
              </a:rPr>
              <a:t>auto p2 = g(make_unique&lt;T&gt;();</a:t>
            </a:r>
            <a:br>
              <a:rPr lang="en-US" altLang="zh-CN">
                <a:latin typeface="Courier New" panose="02070309020205020404" pitchFamily="49" charset="0"/>
                <a:cs typeface="Courier New" panose="02070309020205020404" pitchFamily="49" charset="0"/>
              </a:rPr>
            </a:br>
            <a:r>
              <a:rPr lang="en-US" altLang="zh-CN">
                <a:latin typeface="Courier New" panose="02070309020205020404" pitchFamily="49" charset="0"/>
                <a:cs typeface="Courier New" panose="02070309020205020404" pitchFamily="49" charset="0"/>
              </a:rPr>
              <a:t>g(p1, p2); // Illegal! unique_ptr not copyable</a:t>
            </a:r>
          </a:p>
          <a:p>
            <a:r>
              <a:rPr lang="en-US" altLang="zh-CN"/>
              <a:t>To fix, we need to move from p1 and p2</a:t>
            </a:r>
          </a:p>
          <a:p>
            <a:pPr lvl="1"/>
            <a:r>
              <a:rPr lang="en-US" altLang="zh-CN">
                <a:latin typeface="Courier New" panose="02070309020205020404" pitchFamily="49" charset="0"/>
                <a:cs typeface="Courier New" panose="02070309020205020404" pitchFamily="49" charset="0"/>
              </a:rPr>
              <a:t>g(move(p1), move(p2)); // OK. unique_ptr is movable</a:t>
            </a:r>
          </a:p>
          <a:p>
            <a:endParaRPr lang="zh-CN" altLang="en-US"/>
          </a:p>
        </p:txBody>
      </p:sp>
    </p:spTree>
    <p:extLst>
      <p:ext uri="{BB962C8B-B14F-4D97-AF65-F5344CB8AC3E}">
        <p14:creationId xmlns:p14="http://schemas.microsoft.com/office/powerpoint/2010/main" val="94467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E8E2ECA-E3C1-41C2-8DC6-67C2CAF4B47F}"/>
              </a:ext>
            </a:extLst>
          </p:cNvPr>
          <p:cNvSpPr>
            <a:spLocks noGrp="1"/>
          </p:cNvSpPr>
          <p:nvPr>
            <p:ph type="body" sz="quarter" idx="10"/>
          </p:nvPr>
        </p:nvSpPr>
        <p:spPr/>
        <p:txBody>
          <a:bodyPr>
            <a:normAutofit lnSpcReduction="10000"/>
          </a:bodyPr>
          <a:lstStyle/>
          <a:p>
            <a:r>
              <a:rPr lang="en-US" altLang="zh-CN" b="1"/>
              <a:t>Garbage Collection in C++</a:t>
            </a:r>
            <a:endParaRPr lang="zh-CN" altLang="en-US"/>
          </a:p>
        </p:txBody>
      </p:sp>
      <p:sp>
        <p:nvSpPr>
          <p:cNvPr id="3" name="内容占位符 2">
            <a:extLst>
              <a:ext uri="{FF2B5EF4-FFF2-40B4-BE49-F238E27FC236}">
                <a16:creationId xmlns:a16="http://schemas.microsoft.com/office/drawing/2014/main" id="{9367E534-6308-4A34-9BCF-D2A6B43BDA7C}"/>
              </a:ext>
            </a:extLst>
          </p:cNvPr>
          <p:cNvSpPr>
            <a:spLocks noGrp="1"/>
          </p:cNvSpPr>
          <p:nvPr>
            <p:ph sz="quarter" idx="11"/>
          </p:nvPr>
        </p:nvSpPr>
        <p:spPr/>
        <p:txBody>
          <a:bodyPr>
            <a:normAutofit/>
          </a:bodyPr>
          <a:lstStyle/>
          <a:p>
            <a:r>
              <a:rPr lang="en-US" altLang="zh-CN" sz="2800"/>
              <a:t>C++ can be garbage collected</a:t>
            </a:r>
          </a:p>
          <a:p>
            <a:r>
              <a:rPr lang="en-US" altLang="zh-CN" sz="2800"/>
              <a:t>There is some minimal support in the standard</a:t>
            </a:r>
          </a:p>
          <a:p>
            <a:pPr lvl="1"/>
            <a:r>
              <a:rPr lang="en-US" altLang="zh-CN" sz="2400"/>
              <a:t>See Boehm, Spertus, “</a:t>
            </a:r>
            <a:r>
              <a:rPr lang="en-US" altLang="zh-CN" sz="2400">
                <a:hlinkClick r:id="rId2"/>
              </a:rPr>
              <a:t>Garbage Collection in the Next C++ Standard</a:t>
            </a:r>
            <a:r>
              <a:rPr lang="en-US" altLang="zh-CN" sz="2400"/>
              <a:t>”, ISMM 09</a:t>
            </a:r>
          </a:p>
          <a:p>
            <a:r>
              <a:rPr lang="en-US" altLang="zh-CN" sz="2800"/>
              <a:t>To enable garbage collection, use a 3</a:t>
            </a:r>
            <a:r>
              <a:rPr lang="en-US" altLang="zh-CN" sz="2800" baseline="30000"/>
              <a:t>rd</a:t>
            </a:r>
            <a:r>
              <a:rPr lang="en-US" altLang="zh-CN" sz="2800"/>
              <a:t>-party library like the Boehm collector</a:t>
            </a:r>
          </a:p>
          <a:p>
            <a:endParaRPr lang="zh-CN" altLang="en-US" sz="2800"/>
          </a:p>
        </p:txBody>
      </p:sp>
    </p:spTree>
    <p:extLst>
      <p:ext uri="{BB962C8B-B14F-4D97-AF65-F5344CB8AC3E}">
        <p14:creationId xmlns:p14="http://schemas.microsoft.com/office/powerpoint/2010/main" val="264347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BD95BB-BD15-479B-B432-144CD95676C2}"/>
              </a:ext>
            </a:extLst>
          </p:cNvPr>
          <p:cNvSpPr>
            <a:spLocks noGrp="1"/>
          </p:cNvSpPr>
          <p:nvPr>
            <p:ph type="body" sz="quarter" idx="10"/>
          </p:nvPr>
        </p:nvSpPr>
        <p:spPr/>
        <p:txBody>
          <a:bodyPr>
            <a:normAutofit lnSpcReduction="10000"/>
          </a:bodyPr>
          <a:lstStyle/>
          <a:p>
            <a:r>
              <a:rPr lang="en-US" altLang="zh-CN" b="1"/>
              <a:t>The challenge of C++ garbage collection</a:t>
            </a:r>
            <a:endParaRPr lang="zh-CN" altLang="en-US"/>
          </a:p>
        </p:txBody>
      </p:sp>
      <p:sp>
        <p:nvSpPr>
          <p:cNvPr id="3" name="内容占位符 2">
            <a:extLst>
              <a:ext uri="{FF2B5EF4-FFF2-40B4-BE49-F238E27FC236}">
                <a16:creationId xmlns:a16="http://schemas.microsoft.com/office/drawing/2014/main" id="{EB416BD0-30CB-4136-9EF8-8C528BCA732A}"/>
              </a:ext>
            </a:extLst>
          </p:cNvPr>
          <p:cNvSpPr>
            <a:spLocks noGrp="1"/>
          </p:cNvSpPr>
          <p:nvPr>
            <p:ph sz="quarter" idx="11"/>
          </p:nvPr>
        </p:nvSpPr>
        <p:spPr/>
        <p:txBody>
          <a:bodyPr>
            <a:normAutofit/>
          </a:bodyPr>
          <a:lstStyle/>
          <a:p>
            <a:r>
              <a:rPr lang="en-US" altLang="zh-CN" sz="2400"/>
              <a:t>One needs to be careful because C++ types are not available at runtime</a:t>
            </a:r>
          </a:p>
          <a:p>
            <a:pPr lvl="1"/>
            <a:r>
              <a:rPr lang="en-US" altLang="zh-CN" sz="2000"/>
              <a:t>RTTI is something else entirely</a:t>
            </a:r>
          </a:p>
          <a:p>
            <a:r>
              <a:rPr lang="en-US" altLang="zh-CN" sz="2400"/>
              <a:t>Even if it were, C++ code often does things like store pointers in integers, xor pointers, etc. that could hide them from the garbage collector’s analysis of pointers leading to a premature free</a:t>
            </a:r>
          </a:p>
          <a:p>
            <a:pPr lvl="1"/>
            <a:r>
              <a:rPr lang="en-US" altLang="zh-CN" sz="2000"/>
              <a:t>Most of these practices were turned into undefined behavior in C++11</a:t>
            </a:r>
          </a:p>
          <a:p>
            <a:endParaRPr lang="zh-CN" altLang="en-US" sz="2400"/>
          </a:p>
        </p:txBody>
      </p:sp>
    </p:spTree>
    <p:extLst>
      <p:ext uri="{BB962C8B-B14F-4D97-AF65-F5344CB8AC3E}">
        <p14:creationId xmlns:p14="http://schemas.microsoft.com/office/powerpoint/2010/main" val="426029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89FFD7A-264B-4058-BB68-A1F062D6C9DD}"/>
              </a:ext>
            </a:extLst>
          </p:cNvPr>
          <p:cNvSpPr>
            <a:spLocks noGrp="1"/>
          </p:cNvSpPr>
          <p:nvPr>
            <p:ph type="body" sz="quarter" idx="10"/>
          </p:nvPr>
        </p:nvSpPr>
        <p:spPr/>
        <p:txBody>
          <a:bodyPr>
            <a:normAutofit lnSpcReduction="10000"/>
          </a:bodyPr>
          <a:lstStyle/>
          <a:p>
            <a:r>
              <a:rPr lang="en-US" altLang="zh-CN" b="1"/>
              <a:t>Conservative collection</a:t>
            </a:r>
            <a:endParaRPr lang="zh-CN" altLang="en-US"/>
          </a:p>
        </p:txBody>
      </p:sp>
      <p:sp>
        <p:nvSpPr>
          <p:cNvPr id="3" name="内容占位符 2">
            <a:extLst>
              <a:ext uri="{FF2B5EF4-FFF2-40B4-BE49-F238E27FC236}">
                <a16:creationId xmlns:a16="http://schemas.microsoft.com/office/drawing/2014/main" id="{9BF3D9A8-85A7-48D9-AD9A-4F0F78DE4FAA}"/>
              </a:ext>
            </a:extLst>
          </p:cNvPr>
          <p:cNvSpPr>
            <a:spLocks noGrp="1"/>
          </p:cNvSpPr>
          <p:nvPr>
            <p:ph sz="quarter" idx="11"/>
          </p:nvPr>
        </p:nvSpPr>
        <p:spPr/>
        <p:txBody>
          <a:bodyPr/>
          <a:lstStyle/>
          <a:p>
            <a:r>
              <a:rPr lang="en-US" altLang="zh-CN" sz="2400"/>
              <a:t>Treat every word of an object as if it were a pointer</a:t>
            </a:r>
          </a:p>
          <a:p>
            <a:pPr lvl="1"/>
            <a:r>
              <a:rPr lang="en-US" altLang="zh-CN" sz="2000">
                <a:hlinkClick r:id="rId2"/>
              </a:rPr>
              <a:t>"Garbage Collection in an Uncooperative Environment"</a:t>
            </a:r>
            <a:r>
              <a:rPr lang="en-US" altLang="zh-CN" sz="2000"/>
              <a:t>, </a:t>
            </a:r>
            <a:r>
              <a:rPr lang="en-US" altLang="zh-CN" sz="2000" i="1"/>
              <a:t>Software Practice &amp; Experience</a:t>
            </a:r>
            <a:r>
              <a:rPr lang="en-US" altLang="zh-CN" sz="2000"/>
              <a:t>, September 1988, pp. 807-820</a:t>
            </a:r>
          </a:p>
          <a:p>
            <a:r>
              <a:rPr lang="en-US" altLang="zh-CN" sz="2400"/>
              <a:t>Amazingly, this is performant</a:t>
            </a:r>
          </a:p>
          <a:p>
            <a:pPr lvl="1"/>
            <a:r>
              <a:rPr lang="en-US" altLang="zh-CN" sz="2000"/>
              <a:t>Computers are built to scan memory, and the vast majority of non-pointers can be rejected with one or two comparisons against the heap bounds</a:t>
            </a:r>
          </a:p>
          <a:p>
            <a:pPr lvl="1"/>
            <a:r>
              <a:rPr lang="en-US" altLang="zh-CN" sz="2000"/>
              <a:t>Works amazingly well in practice</a:t>
            </a:r>
          </a:p>
          <a:p>
            <a:pPr lvl="1"/>
            <a:r>
              <a:rPr lang="en-US" altLang="zh-CN" sz="2000"/>
              <a:t>See </a:t>
            </a:r>
            <a:r>
              <a:rPr lang="en-US" altLang="zh-CN" sz="2000">
                <a:hlinkClick r:id="rId3"/>
              </a:rPr>
              <a:t>Why Conservative Collection</a:t>
            </a:r>
            <a:r>
              <a:rPr lang="en-US" altLang="zh-CN" sz="2000"/>
              <a:t>?</a:t>
            </a:r>
          </a:p>
          <a:p>
            <a:r>
              <a:rPr lang="en-US" altLang="zh-CN" sz="2400"/>
              <a:t>Try the Boehm collector on some of your code to see</a:t>
            </a:r>
          </a:p>
          <a:p>
            <a:r>
              <a:rPr lang="en-US" altLang="zh-CN" sz="2400"/>
              <a:t>Precise (i.e., non-conservative) garbage collection approaches can be used with C++ as well</a:t>
            </a:r>
          </a:p>
          <a:p>
            <a:endParaRPr lang="zh-CN" altLang="en-US"/>
          </a:p>
        </p:txBody>
      </p:sp>
    </p:spTree>
    <p:extLst>
      <p:ext uri="{BB962C8B-B14F-4D97-AF65-F5344CB8AC3E}">
        <p14:creationId xmlns:p14="http://schemas.microsoft.com/office/powerpoint/2010/main" val="140145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EF33C9-59E3-4090-9529-099567973164}"/>
              </a:ext>
            </a:extLst>
          </p:cNvPr>
          <p:cNvSpPr txBox="1"/>
          <p:nvPr/>
        </p:nvSpPr>
        <p:spPr>
          <a:xfrm>
            <a:off x="535783" y="2828835"/>
            <a:ext cx="6331589" cy="1200329"/>
          </a:xfrm>
          <a:prstGeom prst="rect">
            <a:avLst/>
          </a:prstGeom>
          <a:noFill/>
        </p:spPr>
        <p:txBody>
          <a:bodyPr wrap="square" rtlCol="0">
            <a:spAutoFit/>
          </a:bodyPr>
          <a:lstStyle/>
          <a:p>
            <a:r>
              <a:rPr lang="en-US" altLang="zh-CN" sz="3600" b="1">
                <a:solidFill>
                  <a:schemeClr val="bg1"/>
                </a:solidFill>
                <a:latin typeface="Arial" panose="020B0604020202020204" pitchFamily="34" charset="0"/>
                <a:ea typeface="微软雅黑" panose="020B0503020204020204" pitchFamily="34" charset="-122"/>
                <a:cs typeface="Arial" panose="020B0604020202020204" pitchFamily="34" charset="0"/>
              </a:rPr>
              <a:t>What is Memory </a:t>
            </a:r>
          </a:p>
          <a:p>
            <a:r>
              <a:rPr lang="en-US" altLang="zh-CN" sz="3600" b="1">
                <a:solidFill>
                  <a:schemeClr val="bg1"/>
                </a:solidFill>
                <a:latin typeface="Arial" panose="020B0604020202020204" pitchFamily="34" charset="0"/>
                <a:ea typeface="微软雅黑" panose="020B0503020204020204" pitchFamily="34" charset="-122"/>
                <a:cs typeface="Arial" panose="020B0604020202020204" pitchFamily="34" charset="0"/>
              </a:rPr>
              <a:t>in C++?</a:t>
            </a:r>
          </a:p>
        </p:txBody>
      </p:sp>
    </p:spTree>
    <p:extLst>
      <p:ext uri="{BB962C8B-B14F-4D97-AF65-F5344CB8AC3E}">
        <p14:creationId xmlns:p14="http://schemas.microsoft.com/office/powerpoint/2010/main" val="105151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p:txBody>
          <a:bodyPr>
            <a:normAutofit lnSpcReduction="10000"/>
          </a:bodyPr>
          <a:lstStyle/>
          <a:p>
            <a:r>
              <a:rPr lang="en-US" altLang="zh-CN" b="1"/>
              <a:t>Overview</a:t>
            </a:r>
            <a:endParaRPr lang="zh-CN" altLang="en-US"/>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Perhaps the biggest addition to C++11 is support for standardized concurrency</a:t>
            </a:r>
          </a:p>
          <a:p>
            <a:pPr lvl="1"/>
            <a:r>
              <a:rPr lang="en-US" altLang="zh-CN" sz="2400"/>
              <a:t>Multithreading to run tasks in a process in parallel with each other</a:t>
            </a:r>
          </a:p>
          <a:p>
            <a:pPr lvl="1"/>
            <a:r>
              <a:rPr lang="en-US" altLang="zh-CN" sz="2400"/>
              <a:t>Synchronization primitives and memory model to allow different threads to safely work with the same data</a:t>
            </a:r>
          </a:p>
          <a:p>
            <a:r>
              <a:rPr lang="en-US" altLang="zh-CN" sz="2800"/>
              <a:t>WE WILL RETURN TO THE INTERACTION OF THREADS AND MEMORY MANAGEMENT AGAIN AND AGAIN</a:t>
            </a:r>
          </a:p>
          <a:p>
            <a:endParaRPr lang="zh-CN" altLang="en-US" sz="2800"/>
          </a:p>
        </p:txBody>
      </p:sp>
    </p:spTree>
    <p:extLst>
      <p:ext uri="{BB962C8B-B14F-4D97-AF65-F5344CB8AC3E}">
        <p14:creationId xmlns:p14="http://schemas.microsoft.com/office/powerpoint/2010/main" val="122401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p:txBody>
          <a:bodyPr>
            <a:normAutofit lnSpcReduction="10000"/>
          </a:bodyPr>
          <a:lstStyle/>
          <a:p>
            <a:r>
              <a:rPr lang="en-US" altLang="zh-CN" b="1"/>
              <a:t>Why is this a big deal?</a:t>
            </a:r>
            <a:endParaRPr lang="zh-CN" altLang="en-US"/>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Perhaps the biggest secret in computer progress is that computer cores have not gotten any faster in 10 years</a:t>
            </a:r>
          </a:p>
          <a:p>
            <a:pPr lvl="1"/>
            <a:r>
              <a:rPr lang="en-US" altLang="zh-CN" sz="2400"/>
              <a:t>2005’s Pentium 4 HT 571 ran at 3.8GHz, which is better than many high-end CPUs today</a:t>
            </a:r>
          </a:p>
          <a:p>
            <a:pPr lvl="1"/>
            <a:r>
              <a:rPr lang="en-US" altLang="zh-CN" sz="2400"/>
              <a:t>The problem with increasing clock speeds is heat</a:t>
            </a:r>
          </a:p>
          <a:p>
            <a:pPr lvl="2"/>
            <a:r>
              <a:rPr lang="en-US" altLang="zh-CN" sz="2000"/>
              <a:t>A high end CPU dissipates over 100 watts in about 1 cubic centimeter</a:t>
            </a:r>
          </a:p>
          <a:p>
            <a:pPr lvl="2"/>
            <a:r>
              <a:rPr lang="en-US" altLang="zh-CN" sz="2000"/>
              <a:t>A light bulb dissipates 100 watts in about 75 cubic centimeters</a:t>
            </a:r>
            <a:endParaRPr lang="en-US" altLang="zh-CN" sz="2000" dirty="0"/>
          </a:p>
        </p:txBody>
      </p:sp>
    </p:spTree>
    <p:extLst>
      <p:ext uri="{BB962C8B-B14F-4D97-AF65-F5344CB8AC3E}">
        <p14:creationId xmlns:p14="http://schemas.microsoft.com/office/powerpoint/2010/main" val="279699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p:txBody>
          <a:bodyPr>
            <a:normAutofit lnSpcReduction="10000"/>
          </a:bodyPr>
          <a:lstStyle/>
          <a:p>
            <a:r>
              <a:rPr lang="en-US" altLang="zh-CN" b="1"/>
              <a:t>Why doesn't anyone know about this?</a:t>
            </a:r>
            <a:endParaRPr lang="zh-CN" altLang="en-US"/>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Even though cores have not gotten faster, the continued progression of Moore's law means that computers today have many cores to run computations in parallel</a:t>
            </a:r>
          </a:p>
          <a:p>
            <a:pPr lvl="1"/>
            <a:r>
              <a:rPr lang="en-US" altLang="zh-CN" sz="2400"/>
              <a:t>Even cell phones can have 4 cores</a:t>
            </a:r>
          </a:p>
          <a:p>
            <a:pPr lvl="1"/>
            <a:r>
              <a:rPr lang="en-US" altLang="zh-CN" sz="2400"/>
              <a:t>12 to 24 cores are not unusual on high-end workstations and servers</a:t>
            </a:r>
          </a:p>
          <a:p>
            <a:pPr lvl="2"/>
            <a:r>
              <a:rPr lang="en-US" altLang="zh-CN" sz="2000"/>
              <a:t>24 to 48 if you count hyperthreading</a:t>
            </a:r>
            <a:endParaRPr lang="en-US" altLang="zh-CN" sz="2000" dirty="0"/>
          </a:p>
        </p:txBody>
      </p:sp>
    </p:spTree>
    <p:extLst>
      <p:ext uri="{BB962C8B-B14F-4D97-AF65-F5344CB8AC3E}">
        <p14:creationId xmlns:p14="http://schemas.microsoft.com/office/powerpoint/2010/main" val="1275388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p:txBody>
          <a:bodyPr>
            <a:normAutofit lnSpcReduction="10000"/>
          </a:bodyPr>
          <a:lstStyle/>
          <a:p>
            <a:r>
              <a:rPr lang="en-US" altLang="zh-CN" b="1"/>
              <a:t>Back to C++</a:t>
            </a:r>
            <a:endParaRPr lang="zh-CN" altLang="en-US"/>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Unfortunately, C++ did not have any notion of multithreading until C++11 came out</a:t>
            </a:r>
          </a:p>
          <a:p>
            <a:r>
              <a:rPr lang="en-US" altLang="zh-CN" sz="2800"/>
              <a:t>C++ programmers used os-provided multithreading libraries like pthreads and win32 threads</a:t>
            </a:r>
          </a:p>
          <a:p>
            <a:r>
              <a:rPr lang="en-US" altLang="zh-CN" sz="2800"/>
              <a:t>But this is not acceptable</a:t>
            </a:r>
          </a:p>
          <a:p>
            <a:pPr lvl="1"/>
            <a:r>
              <a:rPr lang="en-US" altLang="zh-CN" sz="2400"/>
              <a:t>Using these libraries are clunky, not well integrated with other language constructs, and not C++ like</a:t>
            </a:r>
          </a:p>
          <a:p>
            <a:pPr lvl="1"/>
            <a:r>
              <a:rPr lang="en-US" altLang="zh-CN" sz="2400"/>
              <a:t>Even worse, Threads Cannot be Implemented as a Library (Hans Boehm, PLDI 2005)</a:t>
            </a:r>
          </a:p>
          <a:p>
            <a:pPr lvl="3"/>
            <a:r>
              <a:rPr lang="en-US" altLang="zh-CN" sz="1800"/>
              <a:t>http://www.hpl.hp.com/techreports/2004/HPL-2004-209.pdf </a:t>
            </a:r>
            <a:endParaRPr lang="en-US" altLang="zh-CN" sz="1800" dirty="0"/>
          </a:p>
        </p:txBody>
      </p:sp>
    </p:spTree>
    <p:extLst>
      <p:ext uri="{BB962C8B-B14F-4D97-AF65-F5344CB8AC3E}">
        <p14:creationId xmlns:p14="http://schemas.microsoft.com/office/powerpoint/2010/main" val="99984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en-US" altLang="zh-CN" b="1"/>
              <a:t>C++ </a:t>
            </a:r>
            <a:r>
              <a:rPr lang="en-US" altLang="zh-CN" sz="2000" b="1"/>
              <a:t>Memory</a:t>
            </a:r>
            <a:r>
              <a:rPr lang="en-US" altLang="zh-CN" b="1"/>
              <a:t> Management</a:t>
            </a:r>
            <a:endParaRPr lang="zh-CN" altLang="en-US" dirty="0"/>
          </a:p>
        </p:txBody>
      </p:sp>
      <p:sp>
        <p:nvSpPr>
          <p:cNvPr id="3" name="内容占位符 2"/>
          <p:cNvSpPr>
            <a:spLocks noGrp="1"/>
          </p:cNvSpPr>
          <p:nvPr>
            <p:ph sz="quarter" idx="11"/>
          </p:nvPr>
        </p:nvSpPr>
        <p:spPr/>
        <p:txBody>
          <a:bodyPr/>
          <a:lstStyle/>
          <a:p>
            <a:pPr marL="285750" indent="-285750"/>
            <a:r>
              <a:rPr lang="en-US" altLang="zh-CN" sz="2800"/>
              <a:t>The first rules that every C++ programmer learns</a:t>
            </a:r>
          </a:p>
          <a:p>
            <a:pPr marL="971550" lvl="1" indent="-285750"/>
            <a:r>
              <a:rPr lang="en-US" altLang="zh-CN">
                <a:ea typeface="Microsoft YaHei" panose="020B0503020204020204" pitchFamily="34" charset="-122"/>
              </a:rPr>
              <a:t>You create with (dynamic lifetime) by calling </a:t>
            </a:r>
            <a:r>
              <a:rPr lang="en-US" altLang="zh-CN">
                <a:ea typeface="Microsoft YaHei" panose="020B0503020204020204" pitchFamily="34" charset="-122"/>
                <a:cs typeface="Courier New" panose="02070309020205020404" pitchFamily="49" charset="0"/>
              </a:rPr>
              <a:t>new</a:t>
            </a:r>
          </a:p>
          <a:p>
            <a:pPr marL="971550" lvl="1" indent="-285750"/>
            <a:r>
              <a:rPr lang="en-US" altLang="zh-CN">
                <a:ea typeface="Microsoft YaHei" panose="020B0503020204020204" pitchFamily="34" charset="-122"/>
                <a:cs typeface="Courier New" panose="02070309020205020404" pitchFamily="49" charset="0"/>
              </a:rPr>
              <a:t>When you are done with the object, you must release it by calling delete to avoid a memory leak</a:t>
            </a:r>
          </a:p>
          <a:p>
            <a:pPr marL="285750" indent="-285750"/>
            <a:r>
              <a:rPr lang="en-US" altLang="zh-CN" sz="2800">
                <a:cs typeface="Courier New" panose="02070309020205020404" pitchFamily="49" charset="0"/>
              </a:rPr>
              <a:t>Our first goal today will be to discard these rules</a:t>
            </a:r>
          </a:p>
          <a:p>
            <a:pPr marL="285750" indent="-285750"/>
            <a:r>
              <a:rPr lang="en-US" altLang="zh-CN" sz="2800">
                <a:cs typeface="Courier New" panose="02070309020205020404" pitchFamily="49" charset="0"/>
              </a:rPr>
              <a:t>And then things will get interesting</a:t>
            </a:r>
            <a:endParaRPr lang="en-US" altLang="zh-CN" sz="2800"/>
          </a:p>
          <a:p>
            <a:pPr marL="285750" indent="-285750"/>
            <a:endParaRPr lang="en-US" altLang="zh-CN">
              <a:latin typeface="Courier New" panose="02070309020205020404" pitchFamily="49" charset="0"/>
              <a:cs typeface="Courier New" panose="02070309020205020404" pitchFamily="49" charset="0"/>
            </a:endParaRPr>
          </a:p>
          <a:p>
            <a:pPr marL="971550" lvl="1" indent="-285750"/>
            <a:endParaRPr lang="en-US" altLang="zh-CN"/>
          </a:p>
          <a:p>
            <a:endParaRPr lang="zh-CN" altLang="en-US" dirty="0"/>
          </a:p>
        </p:txBody>
      </p:sp>
    </p:spTree>
    <p:extLst>
      <p:ext uri="{BB962C8B-B14F-4D97-AF65-F5344CB8AC3E}">
        <p14:creationId xmlns:p14="http://schemas.microsoft.com/office/powerpoint/2010/main" val="1047839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p:txBody>
          <a:bodyPr>
            <a:normAutofit lnSpcReduction="10000"/>
          </a:bodyPr>
          <a:lstStyle/>
          <a:p>
            <a:r>
              <a:rPr lang="en-US" altLang="zh-CN" b="1"/>
              <a:t>References</a:t>
            </a:r>
            <a:endParaRPr lang="zh-CN" altLang="en-US"/>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400"/>
              <a:t>C++ Concurrency in Action Book</a:t>
            </a:r>
            <a:endParaRPr lang="en-US" altLang="zh-CN" sz="2400" i="1"/>
          </a:p>
          <a:p>
            <a:pPr lvl="1"/>
            <a:r>
              <a:rPr lang="en-IE" altLang="zh-CN" sz="2000">
                <a:hlinkClick r:id="rId2"/>
              </a:rPr>
              <a:t>http://www.manning.com/williams/</a:t>
            </a:r>
            <a:endParaRPr lang="en-IE" altLang="zh-CN" sz="2000"/>
          </a:p>
          <a:p>
            <a:pPr lvl="2"/>
            <a:r>
              <a:rPr lang="en-US" altLang="zh-CN" sz="1800"/>
              <a:t>If you buy from Manning rather than Amazon, you can download a preprint right now without waiting for the official publication</a:t>
            </a:r>
            <a:endParaRPr lang="en-IE" altLang="zh-CN" sz="1800"/>
          </a:p>
          <a:p>
            <a:pPr lvl="1"/>
            <a:r>
              <a:rPr lang="en-US" altLang="zh-CN" sz="2000"/>
              <a:t>The author Anthony Williams is one of the lead architects of C++11 threads, the maintainer of Boost::Thread, and the author of just::thread</a:t>
            </a:r>
          </a:p>
          <a:p>
            <a:r>
              <a:rPr lang="en-US" altLang="zh-CN" sz="2400"/>
              <a:t>Anthony′s Multithreading in C++0x blog</a:t>
            </a:r>
          </a:p>
          <a:p>
            <a:pPr lvl="1"/>
            <a:r>
              <a:rPr lang="en-US" altLang="zh-CN" sz="2000">
                <a:hlinkClick r:id="rId3"/>
              </a:rPr>
              <a:t>http://www.justsoftwaresolutions.co.uk/threading/multithreading-in-c++0x-part-1-starting-threads.html</a:t>
            </a:r>
            <a:endParaRPr lang="en-US" altLang="zh-CN" sz="2000"/>
          </a:p>
          <a:p>
            <a:pPr lvl="1"/>
            <a:r>
              <a:rPr lang="en-US" altLang="zh-CN" sz="2000"/>
              <a:t>Free with concise coverage of all the main constructs</a:t>
            </a:r>
          </a:p>
          <a:p>
            <a:r>
              <a:rPr lang="en-US" altLang="zh-CN" sz="2400"/>
              <a:t>The standard, of course</a:t>
            </a:r>
          </a:p>
          <a:p>
            <a:pPr lvl="2"/>
            <a:r>
              <a:rPr lang="en-US" altLang="zh-CN" sz="1800"/>
              <a:t>Also look at the papers on the WG21 </a:t>
            </a:r>
            <a:r>
              <a:rPr lang="en-US" altLang="zh-CN" sz="1800">
                <a:hlinkClick r:id="rId4"/>
              </a:rPr>
              <a:t>site</a:t>
            </a:r>
            <a:endParaRPr lang="en-US" altLang="zh-CN" sz="1800" dirty="0"/>
          </a:p>
        </p:txBody>
      </p:sp>
    </p:spTree>
    <p:extLst>
      <p:ext uri="{BB962C8B-B14F-4D97-AF65-F5344CB8AC3E}">
        <p14:creationId xmlns:p14="http://schemas.microsoft.com/office/powerpoint/2010/main" val="2860314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p:txBody>
          <a:bodyPr>
            <a:normAutofit lnSpcReduction="10000"/>
          </a:bodyPr>
          <a:lstStyle/>
          <a:p>
            <a:r>
              <a:rPr lang="en-US" altLang="zh-CN" b="1"/>
              <a:t>WARNING</a:t>
            </a:r>
            <a:r>
              <a:rPr lang="en-US" altLang="zh-CN"/>
              <a:t>!</a:t>
            </a:r>
            <a:endParaRPr lang="zh-CN" altLang="en-US"/>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400"/>
              <a:t>The next several slides are very confusing</a:t>
            </a:r>
          </a:p>
          <a:p>
            <a:pPr lvl="1"/>
            <a:r>
              <a:rPr lang="en-US" altLang="zh-CN" sz="2000"/>
              <a:t>They are taken from Hans Boehm’s PLDI paper “</a:t>
            </a:r>
            <a:r>
              <a:rPr lang="en-US" altLang="zh-CN" sz="2000">
                <a:hlinkClick r:id="rId2"/>
              </a:rPr>
              <a:t>Threads cannot be implemented as a library.</a:t>
            </a:r>
            <a:r>
              <a:rPr lang="en-US" altLang="zh-CN" sz="2000"/>
              <a:t>”</a:t>
            </a:r>
          </a:p>
          <a:p>
            <a:r>
              <a:rPr lang="en-US" altLang="zh-CN" sz="2400"/>
              <a:t>You do not need to learn them in detail (or at all) as C++11 resolves these problems</a:t>
            </a:r>
          </a:p>
          <a:p>
            <a:r>
              <a:rPr lang="en-US" altLang="zh-CN" sz="2400"/>
              <a:t>However, we give these slides for several reasons</a:t>
            </a:r>
          </a:p>
          <a:p>
            <a:pPr lvl="1"/>
            <a:r>
              <a:rPr lang="en-US" altLang="zh-CN" sz="2000"/>
              <a:t>They motivate and clarify the memory model changes in C++11</a:t>
            </a:r>
          </a:p>
          <a:p>
            <a:pPr lvl="1"/>
            <a:r>
              <a:rPr lang="en-US" altLang="zh-CN" sz="2000"/>
              <a:t>Without seeing such bizarre unexpected behavior, one might be tempted to continue using thread libraries</a:t>
            </a:r>
          </a:p>
          <a:p>
            <a:pPr lvl="1"/>
            <a:r>
              <a:rPr lang="en-US" altLang="zh-CN" sz="2000"/>
              <a:t>They are very interesting</a:t>
            </a:r>
            <a:endParaRPr lang="en-US" altLang="zh-CN" sz="2000" dirty="0"/>
          </a:p>
        </p:txBody>
      </p:sp>
    </p:spTree>
    <p:extLst>
      <p:ext uri="{BB962C8B-B14F-4D97-AF65-F5344CB8AC3E}">
        <p14:creationId xmlns:p14="http://schemas.microsoft.com/office/powerpoint/2010/main" val="2798572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p:txBody>
          <a:bodyPr>
            <a:normAutofit fontScale="77500" lnSpcReduction="20000"/>
          </a:bodyPr>
          <a:lstStyle/>
          <a:p>
            <a:r>
              <a:rPr lang="en-US" altLang="zh-CN">
                <a:latin typeface="Microsoft YaHei" panose="020B0503020204020204" pitchFamily="34" charset="-122"/>
                <a:ea typeface="Microsoft YaHei" panose="020B0503020204020204" pitchFamily="34" charset="-122"/>
              </a:rPr>
              <a:t>What can r1 and r2 end up as before C++11? (Boehm)</a:t>
            </a:r>
            <a:endParaRPr lang="zh-CN" altLang="en-US"/>
          </a:p>
        </p:txBody>
      </p:sp>
      <p:sp>
        <p:nvSpPr>
          <p:cNvPr id="6" name="Content Placeholder 2">
            <a:extLst>
              <a:ext uri="{FF2B5EF4-FFF2-40B4-BE49-F238E27FC236}">
                <a16:creationId xmlns:a16="http://schemas.microsoft.com/office/drawing/2014/main" id="{24C20413-3F56-488D-961B-5A921448BEE6}"/>
              </a:ext>
            </a:extLst>
          </p:cNvPr>
          <p:cNvSpPr txBox="1">
            <a:spLocks/>
          </p:cNvSpPr>
          <p:nvPr/>
        </p:nvSpPr>
        <p:spPr>
          <a:xfrm>
            <a:off x="1100138" y="1749425"/>
            <a:ext cx="7239000" cy="358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2100" dirty="0">
                <a:cs typeface="Courier New" pitchFamily="49" charset="0"/>
              </a:rPr>
              <a:t>Initially x = y = 0;</a:t>
            </a:r>
          </a:p>
          <a:p>
            <a:pPr marL="0" indent="0">
              <a:buFont typeface="Wingdings" pitchFamily="2" charset="2"/>
              <a:buNone/>
            </a:pPr>
            <a:endParaRPr lang="en-US" sz="1900" dirty="0">
              <a:latin typeface="Courier New" pitchFamily="49" charset="0"/>
              <a:cs typeface="Courier New" pitchFamily="49" charset="0"/>
            </a:endParaRPr>
          </a:p>
        </p:txBody>
      </p:sp>
      <p:sp>
        <p:nvSpPr>
          <p:cNvPr id="7" name="Rounded Rectangle 3">
            <a:extLst>
              <a:ext uri="{FF2B5EF4-FFF2-40B4-BE49-F238E27FC236}">
                <a16:creationId xmlns:a16="http://schemas.microsoft.com/office/drawing/2014/main" id="{75364EFA-4B27-4F24-B7DD-14BD21C8872C}"/>
              </a:ext>
            </a:extLst>
          </p:cNvPr>
          <p:cNvSpPr>
            <a:spLocks noChangeArrowheads="1"/>
          </p:cNvSpPr>
          <p:nvPr/>
        </p:nvSpPr>
        <p:spPr bwMode="auto">
          <a:xfrm>
            <a:off x="1473200" y="2459038"/>
            <a:ext cx="3003550" cy="1843087"/>
          </a:xfrm>
          <a:prstGeom prst="roundRect">
            <a:avLst>
              <a:gd name="adj" fmla="val 16667"/>
            </a:avLst>
          </a:prstGeom>
          <a:solidFill>
            <a:srgbClr val="FFC000"/>
          </a:solidFill>
          <a:ln w="9525" algn="ctr">
            <a:noFill/>
            <a:round/>
            <a:headEnd/>
            <a:tailEnd/>
          </a:ln>
        </p:spPr>
        <p:txBody>
          <a:bodyPr wrap="none" anchor="ctr"/>
          <a:lstStyle/>
          <a:p>
            <a:pPr algn="ctr" eaLnBrk="0" hangingPunct="0"/>
            <a:endParaRPr lang="en-US" sz="2000"/>
          </a:p>
        </p:txBody>
      </p:sp>
      <p:sp>
        <p:nvSpPr>
          <p:cNvPr id="8" name="TextBox 4">
            <a:extLst>
              <a:ext uri="{FF2B5EF4-FFF2-40B4-BE49-F238E27FC236}">
                <a16:creationId xmlns:a16="http://schemas.microsoft.com/office/drawing/2014/main" id="{379404AB-9E0A-4295-9622-A3391E9D6C61}"/>
              </a:ext>
            </a:extLst>
          </p:cNvPr>
          <p:cNvSpPr txBox="1">
            <a:spLocks noChangeArrowheads="1"/>
          </p:cNvSpPr>
          <p:nvPr/>
        </p:nvSpPr>
        <p:spPr bwMode="auto">
          <a:xfrm>
            <a:off x="1706563" y="2459038"/>
            <a:ext cx="2619375" cy="1311275"/>
          </a:xfrm>
          <a:prstGeom prst="rect">
            <a:avLst/>
          </a:prstGeom>
          <a:noFill/>
          <a:ln w="9525">
            <a:noFill/>
            <a:miter lim="800000"/>
            <a:headEnd/>
            <a:tailEnd/>
          </a:ln>
        </p:spPr>
        <p:txBody>
          <a:bodyPr>
            <a:spAutoFit/>
          </a:bodyPr>
          <a:lstStyle/>
          <a:p>
            <a:pPr algn="ctr" eaLnBrk="0" hangingPunct="0"/>
            <a:r>
              <a:rPr lang="en-US" sz="2000" b="1"/>
              <a:t>Thread 1</a:t>
            </a:r>
          </a:p>
          <a:p>
            <a:pPr eaLnBrk="0" hangingPunct="0"/>
            <a:endParaRPr lang="en-US" sz="2000" b="1"/>
          </a:p>
          <a:p>
            <a:pPr eaLnBrk="0" hangingPunct="0"/>
            <a:r>
              <a:rPr lang="en-US" sz="2000" b="1">
                <a:latin typeface="Courier New" pitchFamily="49" charset="0"/>
                <a:cs typeface="Courier New" pitchFamily="49" charset="0"/>
              </a:rPr>
              <a:t>x = 1;</a:t>
            </a:r>
          </a:p>
          <a:p>
            <a:pPr eaLnBrk="0" hangingPunct="0"/>
            <a:r>
              <a:rPr lang="en-US" sz="2000" b="1">
                <a:latin typeface="Courier New" pitchFamily="49" charset="0"/>
                <a:cs typeface="Courier New" pitchFamily="49" charset="0"/>
              </a:rPr>
              <a:t>r1 = y;</a:t>
            </a:r>
          </a:p>
        </p:txBody>
      </p:sp>
      <p:sp>
        <p:nvSpPr>
          <p:cNvPr id="9" name="Rounded Rectangle 5">
            <a:extLst>
              <a:ext uri="{FF2B5EF4-FFF2-40B4-BE49-F238E27FC236}">
                <a16:creationId xmlns:a16="http://schemas.microsoft.com/office/drawing/2014/main" id="{C7F3EF38-72FC-400E-9A3D-D4AEBC738CBC}"/>
              </a:ext>
            </a:extLst>
          </p:cNvPr>
          <p:cNvSpPr>
            <a:spLocks noChangeArrowheads="1"/>
          </p:cNvSpPr>
          <p:nvPr/>
        </p:nvSpPr>
        <p:spPr bwMode="auto">
          <a:xfrm>
            <a:off x="5024438" y="2486025"/>
            <a:ext cx="3003550" cy="1843088"/>
          </a:xfrm>
          <a:prstGeom prst="roundRect">
            <a:avLst>
              <a:gd name="adj" fmla="val 16667"/>
            </a:avLst>
          </a:prstGeom>
          <a:solidFill>
            <a:srgbClr val="FFC000"/>
          </a:solidFill>
          <a:ln w="9525" algn="ctr">
            <a:noFill/>
            <a:round/>
            <a:headEnd/>
            <a:tailEnd/>
          </a:ln>
        </p:spPr>
        <p:txBody>
          <a:bodyPr wrap="none" anchor="ctr"/>
          <a:lstStyle/>
          <a:p>
            <a:pPr algn="ctr" eaLnBrk="0" hangingPunct="0"/>
            <a:endParaRPr lang="en-US" sz="2000"/>
          </a:p>
        </p:txBody>
      </p:sp>
      <p:sp>
        <p:nvSpPr>
          <p:cNvPr id="10" name="TextBox 6">
            <a:extLst>
              <a:ext uri="{FF2B5EF4-FFF2-40B4-BE49-F238E27FC236}">
                <a16:creationId xmlns:a16="http://schemas.microsoft.com/office/drawing/2014/main" id="{9BEC7AC2-C1ED-44D5-BC08-2592CE3190B6}"/>
              </a:ext>
            </a:extLst>
          </p:cNvPr>
          <p:cNvSpPr txBox="1">
            <a:spLocks noChangeArrowheads="1"/>
          </p:cNvSpPr>
          <p:nvPr/>
        </p:nvSpPr>
        <p:spPr bwMode="auto">
          <a:xfrm>
            <a:off x="5256213" y="2486025"/>
            <a:ext cx="2620962" cy="1920875"/>
          </a:xfrm>
          <a:prstGeom prst="rect">
            <a:avLst/>
          </a:prstGeom>
          <a:noFill/>
          <a:ln w="9525">
            <a:noFill/>
            <a:miter lim="800000"/>
            <a:headEnd/>
            <a:tailEnd/>
          </a:ln>
        </p:spPr>
        <p:txBody>
          <a:bodyPr>
            <a:spAutoFit/>
          </a:bodyPr>
          <a:lstStyle/>
          <a:p>
            <a:pPr algn="ctr" eaLnBrk="0" hangingPunct="0"/>
            <a:r>
              <a:rPr lang="en-US" sz="2000" b="1"/>
              <a:t>Thread 2</a:t>
            </a:r>
          </a:p>
          <a:p>
            <a:pPr eaLnBrk="0" hangingPunct="0"/>
            <a:endParaRPr lang="en-US" sz="2000" b="1"/>
          </a:p>
          <a:p>
            <a:pPr eaLnBrk="0" hangingPunct="0"/>
            <a:r>
              <a:rPr lang="en-US" sz="2000" b="1">
                <a:latin typeface="Courier New" pitchFamily="49" charset="0"/>
                <a:cs typeface="Courier New" pitchFamily="49" charset="0"/>
              </a:rPr>
              <a:t>y = 1;</a:t>
            </a:r>
          </a:p>
          <a:p>
            <a:pPr eaLnBrk="0" hangingPunct="0"/>
            <a:r>
              <a:rPr lang="en-US" sz="2000" b="1">
                <a:latin typeface="Courier New" pitchFamily="49" charset="0"/>
                <a:cs typeface="Courier New" pitchFamily="49" charset="0"/>
              </a:rPr>
              <a:t>r2 = x;</a:t>
            </a:r>
          </a:p>
          <a:p>
            <a:pPr algn="ctr" eaLnBrk="0" hangingPunct="0"/>
            <a:endParaRPr lang="en-US" sz="2000" b="1"/>
          </a:p>
          <a:p>
            <a:pPr eaLnBrk="0" hangingPunct="0"/>
            <a:endParaRPr lang="en-US" sz="2000" b="1">
              <a:latin typeface="Courier New" pitchFamily="49" charset="0"/>
              <a:cs typeface="Courier New" pitchFamily="49" charset="0"/>
            </a:endParaRPr>
          </a:p>
        </p:txBody>
      </p:sp>
    </p:spTree>
    <p:extLst>
      <p:ext uri="{BB962C8B-B14F-4D97-AF65-F5344CB8AC3E}">
        <p14:creationId xmlns:p14="http://schemas.microsoft.com/office/powerpoint/2010/main" val="965534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p:txBody>
          <a:bodyPr>
            <a:normAutofit lnSpcReduction="10000"/>
          </a:bodyPr>
          <a:lstStyle/>
          <a:p>
            <a:r>
              <a:rPr lang="en-US" altLang="zh-CN" b="1"/>
              <a:t>Answer: Any combinations of 0 and 1!</a:t>
            </a:r>
            <a:endParaRPr lang="zh-CN" altLang="en-US"/>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Intuitively r1 == r2 == 0 impossible</a:t>
            </a:r>
          </a:p>
          <a:p>
            <a:r>
              <a:rPr lang="en-US" altLang="zh-CN" sz="2800"/>
              <a:t>Practically, the compiler (or the hardware) may reorder the statements because it doesn’t matter within a given thread which order the assignments take place</a:t>
            </a:r>
          </a:p>
          <a:p>
            <a:r>
              <a:rPr lang="en-US" altLang="zh-CN" sz="2800"/>
              <a:t>However, it does matter if the variables are used by another thread at the same time and we could end up with both r1 and r2 being 0</a:t>
            </a:r>
          </a:p>
          <a:p>
            <a:pPr lvl="1"/>
            <a:r>
              <a:rPr lang="en-US" altLang="zh-CN" sz="2400"/>
              <a:t>Note: Under pthreads rules this is simply illegal</a:t>
            </a:r>
            <a:endParaRPr lang="en-US" altLang="zh-CN" sz="2400" dirty="0"/>
          </a:p>
        </p:txBody>
      </p:sp>
    </p:spTree>
    <p:extLst>
      <p:ext uri="{BB962C8B-B14F-4D97-AF65-F5344CB8AC3E}">
        <p14:creationId xmlns:p14="http://schemas.microsoft.com/office/powerpoint/2010/main" val="190065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233081"/>
            <a:ext cx="6887135" cy="706531"/>
          </a:xfrm>
        </p:spPr>
        <p:txBody>
          <a:bodyPr>
            <a:normAutofit/>
          </a:bodyPr>
          <a:lstStyle/>
          <a:p>
            <a:r>
              <a:rPr lang="en-US" altLang="zh-CN" sz="1600" b="1"/>
              <a:t>If q = 0, what can another thread see count </a:t>
            </a:r>
          </a:p>
          <a:p>
            <a:r>
              <a:rPr lang="en-US" altLang="zh-CN" sz="1600" b="1"/>
              <a:t>as before C++11? (Boehm)</a:t>
            </a:r>
            <a:endParaRPr lang="zh-CN" altLang="en-US" sz="1600"/>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pPr marL="234950" indent="-234950">
              <a:buFont typeface="Wingdings" pitchFamily="2" charset="2"/>
              <a:buNone/>
            </a:pPr>
            <a:r>
              <a:rPr lang="en-US" altLang="zh-CN" sz="1800">
                <a:latin typeface="Courier New" pitchFamily="49" charset="0"/>
                <a:cs typeface="Courier New" pitchFamily="49" charset="0"/>
              </a:rPr>
              <a:t>[count is global]</a:t>
            </a:r>
          </a:p>
          <a:p>
            <a:pPr marL="234950" indent="-234950">
              <a:buFont typeface="Wingdings" pitchFamily="2" charset="2"/>
              <a:buNone/>
            </a:pPr>
            <a:r>
              <a:rPr lang="en-US" altLang="zh-CN" sz="1800">
                <a:latin typeface="Courier New" pitchFamily="49" charset="0"/>
                <a:cs typeface="Courier New" pitchFamily="49" charset="0"/>
              </a:rPr>
              <a:t>for (p = q; p!= 0; p = p-&gt;next) {</a:t>
            </a:r>
          </a:p>
          <a:p>
            <a:pPr marL="234950" indent="-234950">
              <a:buFont typeface="Wingdings" pitchFamily="2" charset="2"/>
              <a:buNone/>
            </a:pPr>
            <a:r>
              <a:rPr lang="en-US" altLang="zh-CN" sz="1800">
                <a:latin typeface="Courier New" pitchFamily="49" charset="0"/>
                <a:cs typeface="Courier New" pitchFamily="49" charset="0"/>
              </a:rPr>
              <a:t>    count++;</a:t>
            </a:r>
          </a:p>
          <a:p>
            <a:pPr marL="234950" indent="-234950">
              <a:buFont typeface="Wingdings" pitchFamily="2" charset="2"/>
              <a:buNone/>
            </a:pPr>
            <a:r>
              <a:rPr lang="en-US" altLang="zh-CN" sz="1800">
                <a:latin typeface="Courier New" pitchFamily="49" charset="0"/>
                <a:cs typeface="Courier New" pitchFamily="49" charset="0"/>
              </a:rPr>
              <a:t>}</a:t>
            </a:r>
          </a:p>
          <a:p>
            <a:pPr marL="234950" indent="-234950"/>
            <a:r>
              <a:rPr lang="en-US" altLang="zh-CN" sz="2800"/>
              <a:t>Other threads may see </a:t>
            </a:r>
            <a:r>
              <a:rPr lang="en-US" altLang="zh-CN" sz="2800">
                <a:latin typeface="Courier New" pitchFamily="49" charset="0"/>
              </a:rPr>
              <a:t>count == 1</a:t>
            </a:r>
            <a:r>
              <a:rPr lang="en-US" altLang="zh-CN" sz="2800"/>
              <a:t>!</a:t>
            </a:r>
          </a:p>
          <a:p>
            <a:pPr marL="234950" indent="-234950"/>
            <a:r>
              <a:rPr lang="en-US" altLang="zh-CN" sz="2800"/>
              <a:t>Compiler may rewrite code by speculatively incrementing </a:t>
            </a:r>
            <a:r>
              <a:rPr lang="en-US" altLang="zh-CN" sz="2800">
                <a:latin typeface="Courier New" pitchFamily="49" charset="0"/>
              </a:rPr>
              <a:t>count</a:t>
            </a:r>
            <a:r>
              <a:rPr lang="en-US" altLang="zh-CN" sz="2800"/>
              <a:t> before the loop, and decrementing if necessary at the end!</a:t>
            </a:r>
          </a:p>
          <a:p>
            <a:pPr marL="234950" indent="-234950"/>
            <a:r>
              <a:rPr lang="en-US" altLang="zh-CN" sz="2800"/>
              <a:t>Even gcc –O2 does this.</a:t>
            </a:r>
          </a:p>
          <a:p>
            <a:pPr marL="234950" indent="-234950">
              <a:buFont typeface="Wingdings" pitchFamily="2" charset="2"/>
              <a:buNone/>
            </a:pPr>
            <a:endParaRPr lang="en-US" altLang="zh-CN" sz="2400" dirty="0">
              <a:latin typeface="Courier New" pitchFamily="49" charset="0"/>
              <a:cs typeface="Courier New" pitchFamily="49" charset="0"/>
            </a:endParaRPr>
          </a:p>
        </p:txBody>
      </p:sp>
    </p:spTree>
    <p:extLst>
      <p:ext uri="{BB962C8B-B14F-4D97-AF65-F5344CB8AC3E}">
        <p14:creationId xmlns:p14="http://schemas.microsoft.com/office/powerpoint/2010/main" val="2086473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p:txBody>
          <a:bodyPr>
            <a:normAutofit lnSpcReduction="10000"/>
          </a:bodyPr>
          <a:lstStyle/>
          <a:p>
            <a:r>
              <a:rPr lang="en-US" altLang="zh-CN" b="1"/>
              <a:t>Is this code correct?</a:t>
            </a:r>
            <a:endParaRPr lang="zh-CN" altLang="en-US" b="1"/>
          </a:p>
        </p:txBody>
      </p:sp>
      <p:sp>
        <p:nvSpPr>
          <p:cNvPr id="5" name="Content Placeholder 2">
            <a:extLst>
              <a:ext uri="{FF2B5EF4-FFF2-40B4-BE49-F238E27FC236}">
                <a16:creationId xmlns:a16="http://schemas.microsoft.com/office/drawing/2014/main" id="{12937A40-1C4F-4F4C-BACB-1C7D298EEEF1}"/>
              </a:ext>
            </a:extLst>
          </p:cNvPr>
          <p:cNvSpPr txBox="1">
            <a:spLocks/>
          </p:cNvSpPr>
          <p:nvPr/>
        </p:nvSpPr>
        <p:spPr>
          <a:xfrm>
            <a:off x="1100138" y="1749425"/>
            <a:ext cx="7239000" cy="358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2400" dirty="0">
                <a:latin typeface="Courier New" pitchFamily="49" charset="0"/>
                <a:cs typeface="Courier New" pitchFamily="49" charset="0"/>
              </a:rPr>
              <a:t>class A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public:</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virtual void f();</a:t>
            </a:r>
            <a:br>
              <a:rPr lang="en-US" sz="2400" dirty="0">
                <a:latin typeface="Courier New" pitchFamily="49" charset="0"/>
                <a:cs typeface="Courier New" pitchFamily="49" charset="0"/>
              </a:rPr>
            </a:br>
            <a:r>
              <a:rPr lang="en-US" sz="2400" dirty="0">
                <a:latin typeface="Courier New" pitchFamily="49" charset="0"/>
                <a:cs typeface="Courier New" pitchFamily="49" charset="0"/>
              </a:rPr>
              <a:t>};</a:t>
            </a:r>
          </a:p>
          <a:p>
            <a:pPr marL="0" indent="0">
              <a:buFont typeface="Wingdings" pitchFamily="2" charset="2"/>
              <a:buNone/>
            </a:pPr>
            <a:r>
              <a:rPr lang="en-US" sz="2400" dirty="0">
                <a:latin typeface="Courier New" pitchFamily="49" charset="0"/>
                <a:cs typeface="Courier New" pitchFamily="49" charset="0"/>
              </a:rPr>
              <a:t>A *a; // Global variable</a:t>
            </a:r>
          </a:p>
          <a:p>
            <a:pPr marL="0" indent="0">
              <a:buFont typeface="Wingdings" pitchFamily="2" charset="2"/>
              <a:buNone/>
            </a:pPr>
            <a:endParaRPr lang="en-US" sz="1900" dirty="0">
              <a:latin typeface="Courier New" pitchFamily="49" charset="0"/>
              <a:cs typeface="Courier New" pitchFamily="49" charset="0"/>
            </a:endParaRPr>
          </a:p>
        </p:txBody>
      </p:sp>
      <p:sp>
        <p:nvSpPr>
          <p:cNvPr id="6" name="Rounded Rectangle 3">
            <a:extLst>
              <a:ext uri="{FF2B5EF4-FFF2-40B4-BE49-F238E27FC236}">
                <a16:creationId xmlns:a16="http://schemas.microsoft.com/office/drawing/2014/main" id="{0C41CE0D-40DE-407E-A3C8-0B5632C5E549}"/>
              </a:ext>
            </a:extLst>
          </p:cNvPr>
          <p:cNvSpPr>
            <a:spLocks noChangeArrowheads="1"/>
          </p:cNvSpPr>
          <p:nvPr/>
        </p:nvSpPr>
        <p:spPr bwMode="auto">
          <a:xfrm>
            <a:off x="1473200" y="3983034"/>
            <a:ext cx="3003550" cy="1843087"/>
          </a:xfrm>
          <a:prstGeom prst="roundRect">
            <a:avLst>
              <a:gd name="adj" fmla="val 16667"/>
            </a:avLst>
          </a:prstGeom>
          <a:solidFill>
            <a:srgbClr val="FFC000"/>
          </a:solidFill>
          <a:ln w="9525" algn="ctr">
            <a:noFill/>
            <a:round/>
            <a:headEnd/>
            <a:tailEnd/>
          </a:ln>
        </p:spPr>
        <p:txBody>
          <a:bodyPr wrap="none" anchor="ctr"/>
          <a:lstStyle/>
          <a:p>
            <a:pPr algn="ctr" eaLnBrk="0" hangingPunct="0"/>
            <a:endParaRPr lang="en-US" sz="2000"/>
          </a:p>
        </p:txBody>
      </p:sp>
      <p:sp>
        <p:nvSpPr>
          <p:cNvPr id="7" name="TextBox 4">
            <a:extLst>
              <a:ext uri="{FF2B5EF4-FFF2-40B4-BE49-F238E27FC236}">
                <a16:creationId xmlns:a16="http://schemas.microsoft.com/office/drawing/2014/main" id="{8C61340C-DC3F-4209-90CC-A81D1AB12A2A}"/>
              </a:ext>
            </a:extLst>
          </p:cNvPr>
          <p:cNvSpPr txBox="1">
            <a:spLocks noChangeArrowheads="1"/>
          </p:cNvSpPr>
          <p:nvPr/>
        </p:nvSpPr>
        <p:spPr bwMode="auto">
          <a:xfrm>
            <a:off x="1706563" y="3983034"/>
            <a:ext cx="2619375" cy="1015663"/>
          </a:xfrm>
          <a:prstGeom prst="rect">
            <a:avLst/>
          </a:prstGeom>
          <a:noFill/>
          <a:ln w="9525">
            <a:noFill/>
            <a:miter lim="800000"/>
            <a:headEnd/>
            <a:tailEnd/>
          </a:ln>
        </p:spPr>
        <p:txBody>
          <a:bodyPr>
            <a:spAutoFit/>
          </a:bodyPr>
          <a:lstStyle/>
          <a:p>
            <a:pPr algn="ctr" eaLnBrk="0" hangingPunct="0"/>
            <a:r>
              <a:rPr lang="en-US" sz="2000" b="1" dirty="0"/>
              <a:t>Thread 1</a:t>
            </a:r>
          </a:p>
          <a:p>
            <a:pPr eaLnBrk="0" hangingPunct="0"/>
            <a:endParaRPr lang="en-US" sz="2000" b="1" dirty="0"/>
          </a:p>
          <a:p>
            <a:pPr eaLnBrk="0" hangingPunct="0"/>
            <a:r>
              <a:rPr lang="en-US" sz="2000" b="1" dirty="0">
                <a:latin typeface="Courier New" pitchFamily="49" charset="0"/>
                <a:cs typeface="Courier New" pitchFamily="49" charset="0"/>
              </a:rPr>
              <a:t>a = new A;</a:t>
            </a:r>
          </a:p>
        </p:txBody>
      </p:sp>
      <p:sp>
        <p:nvSpPr>
          <p:cNvPr id="8" name="Rounded Rectangle 5">
            <a:extLst>
              <a:ext uri="{FF2B5EF4-FFF2-40B4-BE49-F238E27FC236}">
                <a16:creationId xmlns:a16="http://schemas.microsoft.com/office/drawing/2014/main" id="{8E7D6C41-E56A-4EB5-A3C9-5ED51B77AA02}"/>
              </a:ext>
            </a:extLst>
          </p:cNvPr>
          <p:cNvSpPr>
            <a:spLocks noChangeArrowheads="1"/>
          </p:cNvSpPr>
          <p:nvPr/>
        </p:nvSpPr>
        <p:spPr bwMode="auto">
          <a:xfrm>
            <a:off x="5075094" y="3983034"/>
            <a:ext cx="3003550" cy="1843088"/>
          </a:xfrm>
          <a:prstGeom prst="roundRect">
            <a:avLst>
              <a:gd name="adj" fmla="val 16667"/>
            </a:avLst>
          </a:prstGeom>
          <a:solidFill>
            <a:srgbClr val="FFC000"/>
          </a:solidFill>
          <a:ln w="9525" algn="ctr">
            <a:noFill/>
            <a:round/>
            <a:headEnd/>
            <a:tailEnd/>
          </a:ln>
        </p:spPr>
        <p:txBody>
          <a:bodyPr wrap="none" anchor="ctr"/>
          <a:lstStyle/>
          <a:p>
            <a:pPr algn="ctr" eaLnBrk="0" hangingPunct="0"/>
            <a:endParaRPr lang="en-US" sz="2000"/>
          </a:p>
        </p:txBody>
      </p:sp>
      <p:sp>
        <p:nvSpPr>
          <p:cNvPr id="9" name="TextBox 6">
            <a:extLst>
              <a:ext uri="{FF2B5EF4-FFF2-40B4-BE49-F238E27FC236}">
                <a16:creationId xmlns:a16="http://schemas.microsoft.com/office/drawing/2014/main" id="{868616A8-791D-430F-8F9E-BEFD651DBD05}"/>
              </a:ext>
            </a:extLst>
          </p:cNvPr>
          <p:cNvSpPr txBox="1">
            <a:spLocks noChangeArrowheads="1"/>
          </p:cNvSpPr>
          <p:nvPr/>
        </p:nvSpPr>
        <p:spPr bwMode="auto">
          <a:xfrm>
            <a:off x="5306869" y="3983034"/>
            <a:ext cx="2620962" cy="1631216"/>
          </a:xfrm>
          <a:prstGeom prst="rect">
            <a:avLst/>
          </a:prstGeom>
          <a:noFill/>
          <a:ln w="9525">
            <a:noFill/>
            <a:miter lim="800000"/>
            <a:headEnd/>
            <a:tailEnd/>
          </a:ln>
        </p:spPr>
        <p:txBody>
          <a:bodyPr>
            <a:spAutoFit/>
          </a:bodyPr>
          <a:lstStyle/>
          <a:p>
            <a:pPr algn="ctr" eaLnBrk="0" hangingPunct="0"/>
            <a:r>
              <a:rPr lang="en-US" sz="2000" b="1" dirty="0"/>
              <a:t>Thread 2</a:t>
            </a:r>
          </a:p>
          <a:p>
            <a:pPr eaLnBrk="0" hangingPunct="0"/>
            <a:endParaRPr lang="en-US" sz="2000" b="1" dirty="0"/>
          </a:p>
          <a:p>
            <a:pPr eaLnBrk="0" hangingPunct="0"/>
            <a:r>
              <a:rPr lang="en-US" sz="2000" b="1" dirty="0">
                <a:latin typeface="Courier New" pitchFamily="49" charset="0"/>
                <a:cs typeface="Courier New" pitchFamily="49" charset="0"/>
              </a:rPr>
              <a:t>if (a) a-&gt;f();</a:t>
            </a:r>
          </a:p>
          <a:p>
            <a:pPr algn="ctr" eaLnBrk="0" hangingPunct="0"/>
            <a:endParaRPr lang="en-US" sz="2000" b="1" dirty="0"/>
          </a:p>
          <a:p>
            <a:pPr eaLnBrk="0" hangingPunct="0"/>
            <a:endParaRPr lang="en-US" sz="2000" b="1" dirty="0">
              <a:latin typeface="Courier New" pitchFamily="49" charset="0"/>
              <a:cs typeface="Courier New" pitchFamily="49" charset="0"/>
            </a:endParaRPr>
          </a:p>
        </p:txBody>
      </p:sp>
    </p:spTree>
    <p:extLst>
      <p:ext uri="{BB962C8B-B14F-4D97-AF65-F5344CB8AC3E}">
        <p14:creationId xmlns:p14="http://schemas.microsoft.com/office/powerpoint/2010/main" val="257500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Not on modern multicore computers!</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Writes made on one processor may not be seen in the same order on another processor!</a:t>
            </a:r>
          </a:p>
          <a:p>
            <a:pPr marL="742950" lvl="1" indent="-285750"/>
            <a:r>
              <a:rPr lang="en-US" altLang="zh-CN" sz="2400"/>
              <a:t>Allows microprocessor designers to use write buffers, instruction execution overlap, out-of-order memory accesses, lockup-free caches, etc.</a:t>
            </a:r>
          </a:p>
          <a:p>
            <a:r>
              <a:rPr lang="en-US" altLang="zh-CN" sz="2800"/>
              <a:t>Thread 2 may see the assignment to </a:t>
            </a:r>
            <a:r>
              <a:rPr lang="en-US" altLang="zh-CN" sz="2800">
                <a:latin typeface="Courier New" pitchFamily="49" charset="0"/>
                <a:cs typeface="Courier New" pitchFamily="49" charset="0"/>
              </a:rPr>
              <a:t>a</a:t>
            </a:r>
            <a:r>
              <a:rPr lang="en-US" altLang="zh-CN" sz="2800"/>
              <a:t> before it sees the vtable of the new </a:t>
            </a:r>
            <a:r>
              <a:rPr lang="en-US" altLang="zh-CN" sz="2800">
                <a:latin typeface="Courier New" pitchFamily="49" charset="0"/>
                <a:cs typeface="Courier New" pitchFamily="49" charset="0"/>
              </a:rPr>
              <a:t>A</a:t>
            </a:r>
            <a:r>
              <a:rPr lang="en-US" altLang="zh-CN" sz="2800"/>
              <a:t> object!</a:t>
            </a:r>
          </a:p>
          <a:p>
            <a:r>
              <a:rPr lang="en-US" altLang="zh-CN" sz="2800"/>
              <a:t>If that happens, the </a:t>
            </a:r>
            <a:r>
              <a:rPr lang="en-US" altLang="zh-CN" sz="2800">
                <a:latin typeface="Courier New" pitchFamily="49" charset="0"/>
                <a:cs typeface="Courier New" pitchFamily="49" charset="0"/>
              </a:rPr>
              <a:t>a-&gt;f()</a:t>
            </a:r>
            <a:r>
              <a:rPr lang="en-US" altLang="zh-CN" sz="2800"/>
              <a:t> call will crash!</a:t>
            </a:r>
          </a:p>
          <a:p>
            <a:r>
              <a:rPr lang="en-US" altLang="zh-CN" sz="2800"/>
              <a:t>Modern processors use </a:t>
            </a:r>
            <a:r>
              <a:rPr lang="en-US" altLang="zh-CN" sz="2800" i="1"/>
              <a:t>Weak Consistency</a:t>
            </a:r>
            <a:endParaRPr lang="en-US" altLang="zh-CN" sz="2800"/>
          </a:p>
          <a:p>
            <a:endParaRPr lang="en-US" altLang="zh-CN" sz="2800" dirty="0"/>
          </a:p>
        </p:txBody>
      </p:sp>
    </p:spTree>
    <p:extLst>
      <p:ext uri="{BB962C8B-B14F-4D97-AF65-F5344CB8AC3E}">
        <p14:creationId xmlns:p14="http://schemas.microsoft.com/office/powerpoint/2010/main" val="2617181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Weak memory consistency</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pPr marL="0" indent="0">
              <a:buFont typeface="Wingdings" pitchFamily="2" charset="2"/>
              <a:buNone/>
            </a:pPr>
            <a:r>
              <a:rPr lang="en-US" altLang="zh-CN"/>
              <a:t>In a multiprocessor system, storage accesses are weakly ordered if (1) accesses to global synchronizing variables are strongly ordered, (2) no access to a synchronizing variable is issued by a processor before all previous global data accesses have been globally performed, and if (3) no access to global data is issued by a processor before a previous access to a synchronizing variable has been performed.</a:t>
            </a:r>
            <a:br>
              <a:rPr lang="en-US" altLang="zh-CN"/>
            </a:br>
            <a:r>
              <a:rPr lang="en-US" altLang="zh-CN"/>
              <a:t>                         —Dubois, Scheurich, Briggs (1986)</a:t>
            </a:r>
          </a:p>
          <a:p>
            <a:pPr marL="0" indent="0">
              <a:buFont typeface="Wingdings" pitchFamily="2" charset="2"/>
              <a:buNone/>
            </a:pPr>
            <a:endParaRPr lang="en-US" altLang="zh-CN"/>
          </a:p>
          <a:p>
            <a:pPr marL="0" indent="0">
              <a:buFont typeface="Wingdings" pitchFamily="2" charset="2"/>
              <a:buNone/>
            </a:pPr>
            <a:r>
              <a:rPr lang="en-US" altLang="zh-CN"/>
              <a:t>If the compiler does not have a notion of synchronizing variables, the above says nothing! Prior to C++11, this is addressed non-portably by vendor-specific synchronization extensions to C++.</a:t>
            </a:r>
            <a:endParaRPr lang="en-US" altLang="zh-CN" dirty="0"/>
          </a:p>
        </p:txBody>
      </p:sp>
    </p:spTree>
    <p:extLst>
      <p:ext uri="{BB962C8B-B14F-4D97-AF65-F5344CB8AC3E}">
        <p14:creationId xmlns:p14="http://schemas.microsoft.com/office/powerpoint/2010/main" val="4230314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C++11 Memory Model</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Sequential Consistency in the absence of race conditions</a:t>
            </a:r>
          </a:p>
          <a:p>
            <a:pPr lvl="1"/>
            <a:r>
              <a:rPr lang="en-US" altLang="zh-CN" sz="2400"/>
              <a:t>This basically means that if data is shared between threads, you must use an atomic or lock</a:t>
            </a:r>
          </a:p>
          <a:p>
            <a:r>
              <a:rPr lang="en-IE" altLang="zh-CN" sz="2800"/>
              <a:t>Herb Sutter atomic&lt;&gt; Weapons</a:t>
            </a:r>
          </a:p>
          <a:p>
            <a:pPr lvl="1"/>
            <a:r>
              <a:rPr lang="en-IE" altLang="zh-CN" sz="2400"/>
              <a:t>http://channel9.msdn.com/Shows/Going+Deep/Cpp-and-Beyond-2012-Herb-Sutter-atomic-Weapons-1-of-2</a:t>
            </a:r>
            <a:endParaRPr lang="en-IE" altLang="zh-CN" sz="2400" dirty="0"/>
          </a:p>
        </p:txBody>
      </p:sp>
    </p:spTree>
    <p:extLst>
      <p:ext uri="{BB962C8B-B14F-4D97-AF65-F5344CB8AC3E}">
        <p14:creationId xmlns:p14="http://schemas.microsoft.com/office/powerpoint/2010/main" val="3865783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Memory model best practices</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Here are the takeaways</a:t>
            </a:r>
          </a:p>
          <a:p>
            <a:pPr lvl="1"/>
            <a:r>
              <a:rPr lang="en-US" altLang="zh-CN" sz="2400"/>
              <a:t>Try to avoid sharing data between threads except when necessary</a:t>
            </a:r>
          </a:p>
          <a:p>
            <a:pPr lvl="1"/>
            <a:r>
              <a:rPr lang="en-US" altLang="zh-CN" sz="2400"/>
              <a:t>When you share data between threads, always use locks or atomics to ensure both threads have a coherent view of the shared data</a:t>
            </a:r>
          </a:p>
          <a:p>
            <a:r>
              <a:rPr lang="en-US" altLang="zh-CN" sz="2800"/>
              <a:t>A good reference</a:t>
            </a:r>
          </a:p>
          <a:p>
            <a:pPr lvl="1"/>
            <a:r>
              <a:rPr lang="en-US" altLang="zh-CN" sz="2400"/>
              <a:t>Boehm, Adve, “</a:t>
            </a:r>
            <a:r>
              <a:rPr lang="en-US" altLang="zh-CN" sz="2400" i="1"/>
              <a:t>You Don’t Know Jack about Shared Variables of Memory Models: Data Races are Evil</a:t>
            </a:r>
            <a:r>
              <a:rPr lang="en-US" altLang="zh-CN" sz="2400"/>
              <a:t>” Communications of the ACM 55, 2 Feb. 2012</a:t>
            </a:r>
          </a:p>
          <a:p>
            <a:pPr lvl="1"/>
            <a:r>
              <a:rPr lang="en-US" altLang="zh-CN" sz="2400"/>
              <a:t>http://queue.acm.org/detail.cfm?id=2088916</a:t>
            </a:r>
            <a:endParaRPr lang="en-US" altLang="zh-CN" sz="2400" dirty="0"/>
          </a:p>
        </p:txBody>
      </p:sp>
    </p:spTree>
    <p:extLst>
      <p:ext uri="{BB962C8B-B14F-4D97-AF65-F5344CB8AC3E}">
        <p14:creationId xmlns:p14="http://schemas.microsoft.com/office/powerpoint/2010/main" val="356646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en-US" altLang="zh-CN" b="1"/>
              <a:t>What's wrong with new &amp; delete?</a:t>
            </a:r>
            <a:endParaRPr lang="zh-CN" altLang="en-US" dirty="0"/>
          </a:p>
        </p:txBody>
      </p:sp>
      <p:sp>
        <p:nvSpPr>
          <p:cNvPr id="3" name="内容占位符 2"/>
          <p:cNvSpPr>
            <a:spLocks noGrp="1"/>
          </p:cNvSpPr>
          <p:nvPr>
            <p:ph sz="quarter" idx="11"/>
          </p:nvPr>
        </p:nvSpPr>
        <p:spPr/>
        <p:txBody>
          <a:bodyPr/>
          <a:lstStyle/>
          <a:p>
            <a:pPr marL="457200" indent="-457200"/>
            <a:r>
              <a:rPr lang="en-US" altLang="zh-CN" sz="2800"/>
              <a:t>Exceptions</a:t>
            </a:r>
          </a:p>
          <a:p>
            <a:pPr lvl="1"/>
            <a:r>
              <a:rPr lang="en-US" altLang="zh-CN">
                <a:ea typeface="Microsoft YaHei" panose="020B0503020204020204" pitchFamily="34" charset="-122"/>
              </a:rPr>
              <a:t>Exceptions make control flow unpredictable, so it is very difficult to know when to </a:t>
            </a:r>
            <a:r>
              <a:rPr lang="en-US" altLang="zh-CN">
                <a:ea typeface="Microsoft YaHei" panose="020B0503020204020204" pitchFamily="34" charset="-122"/>
                <a:cs typeface="Courier New" panose="02070309020205020404" pitchFamily="49" charset="0"/>
              </a:rPr>
              <a:t>delete it</a:t>
            </a:r>
            <a:br>
              <a:rPr lang="en-US" altLang="zh-CN" sz="2000">
                <a:cs typeface="Courier New" panose="02070309020205020404" pitchFamily="49" charset="0"/>
              </a:rPr>
            </a:br>
            <a:r>
              <a:rPr lang="en-US" altLang="zh-CN" sz="1600">
                <a:latin typeface="Courier New" pitchFamily="49" charset="0"/>
                <a:cs typeface="Courier New" pitchFamily="49" charset="0"/>
              </a:rPr>
              <a:t>int f() {</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try {</a:t>
            </a:r>
          </a:p>
          <a:p>
            <a:pPr marL="0" indent="0">
              <a:buNone/>
            </a:pPr>
            <a:r>
              <a:rPr lang="en-US" altLang="zh-CN" sz="1600">
                <a:latin typeface="Courier New" pitchFamily="49" charset="0"/>
                <a:cs typeface="Courier New" pitchFamily="49" charset="0"/>
              </a:rPr>
              <a:t>        A *ap = new A;</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g();</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delete ap; // If g() throws exception, ap never deleted</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 catch (...) {</a:t>
            </a:r>
          </a:p>
          <a:p>
            <a:pPr marL="0" indent="0">
              <a:buNone/>
            </a:pPr>
            <a:r>
              <a:rPr lang="en-US" altLang="zh-CN" sz="1600">
                <a:latin typeface="Courier New" pitchFamily="49" charset="0"/>
                <a:cs typeface="Courier New" pitchFamily="49" charset="0"/>
              </a:rPr>
              <a:t>          cout &lt;&lt; "Exception " &lt;&lt; endl;</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return 0;</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a:t>
            </a:r>
          </a:p>
          <a:p>
            <a:pPr marL="285750" indent="-285750"/>
            <a:r>
              <a:rPr lang="en-US" altLang="zh-CN" sz="2800"/>
              <a:t>Threads </a:t>
            </a:r>
          </a:p>
          <a:p>
            <a:pPr lvl="1"/>
            <a:r>
              <a:rPr lang="en-US" altLang="zh-CN">
                <a:ea typeface="Microsoft YaHei" panose="020B0503020204020204" pitchFamily="34" charset="-122"/>
              </a:rPr>
              <a:t>Which thread is the last to use an object likely will not be known until runtime</a:t>
            </a:r>
            <a:endParaRPr lang="en-US" altLang="zh-CN">
              <a:ea typeface="Microsoft YaHei" panose="020B0503020204020204" pitchFamily="34" charset="-122"/>
              <a:cs typeface="Courier New" panose="02070309020205020404" pitchFamily="49" charset="0"/>
            </a:endParaRPr>
          </a:p>
          <a:p>
            <a:pPr marL="971550" lvl="1" indent="-285750"/>
            <a:endParaRPr lang="en-US" altLang="zh-CN" dirty="0"/>
          </a:p>
        </p:txBody>
      </p:sp>
    </p:spTree>
    <p:extLst>
      <p:ext uri="{BB962C8B-B14F-4D97-AF65-F5344CB8AC3E}">
        <p14:creationId xmlns:p14="http://schemas.microsoft.com/office/powerpoint/2010/main" val="1162152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EF33C9-59E3-4090-9529-099567973164}"/>
              </a:ext>
            </a:extLst>
          </p:cNvPr>
          <p:cNvSpPr txBox="1"/>
          <p:nvPr/>
        </p:nvSpPr>
        <p:spPr>
          <a:xfrm>
            <a:off x="535783" y="2828835"/>
            <a:ext cx="6331589" cy="1200329"/>
          </a:xfrm>
          <a:prstGeom prst="rect">
            <a:avLst/>
          </a:prstGeom>
          <a:noFill/>
        </p:spPr>
        <p:txBody>
          <a:bodyPr wrap="square" rtlCol="0">
            <a:spAutoFit/>
          </a:bodyPr>
          <a:lstStyle/>
          <a:p>
            <a:r>
              <a:rPr lang="en-US" altLang="zh-CN" sz="3600" b="1">
                <a:solidFill>
                  <a:schemeClr val="bg1"/>
                </a:solidFill>
                <a:latin typeface="微软雅黑" panose="020B0503020204020204" pitchFamily="34" charset="-122"/>
                <a:ea typeface="微软雅黑" panose="020B0503020204020204" pitchFamily="34" charset="-122"/>
              </a:rPr>
              <a:t>Cache-Conscious </a:t>
            </a:r>
          </a:p>
          <a:p>
            <a:r>
              <a:rPr lang="en-US" altLang="zh-CN" sz="3600" b="1">
                <a:solidFill>
                  <a:schemeClr val="bg1"/>
                </a:solidFill>
                <a:latin typeface="微软雅黑" panose="020B0503020204020204" pitchFamily="34" charset="-122"/>
                <a:ea typeface="微软雅黑" panose="020B0503020204020204" pitchFamily="34" charset="-122"/>
              </a:rPr>
              <a:t>Programming</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409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Cache effects</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Accessing main memory can take a processors hundreds of cycles</a:t>
            </a:r>
          </a:p>
          <a:p>
            <a:r>
              <a:rPr lang="en-US" altLang="zh-CN" sz="2800"/>
              <a:t>Therefore, processors use high-speed caches to maintain local copies of data</a:t>
            </a:r>
          </a:p>
          <a:p>
            <a:pPr lvl="1"/>
            <a:r>
              <a:rPr lang="en-US" altLang="zh-CN" sz="2400"/>
              <a:t>See</a:t>
            </a:r>
            <a:br>
              <a:rPr lang="en-US" altLang="zh-CN" sz="2400"/>
            </a:br>
            <a:r>
              <a:rPr lang="en-US" altLang="zh-CN" sz="2000">
                <a:hlinkClick r:id="rId2"/>
              </a:rPr>
              <a:t>http://bucarotechelp.com/computers/anatomy/images/L3_cache.png</a:t>
            </a:r>
            <a:endParaRPr lang="en-US" altLang="zh-CN" sz="2000"/>
          </a:p>
          <a:p>
            <a:pPr lvl="1"/>
            <a:r>
              <a:rPr lang="en-US" altLang="zh-CN" sz="2400"/>
              <a:t>If another processor needs to read/write that memory, it needs to force other processors to flush or invalidate any cached copies of the memory</a:t>
            </a:r>
          </a:p>
          <a:p>
            <a:pPr lvl="2"/>
            <a:r>
              <a:rPr lang="en-US" altLang="zh-CN" sz="2000"/>
              <a:t>See </a:t>
            </a:r>
            <a:r>
              <a:rPr lang="en-US" altLang="zh-CN" sz="2000">
                <a:hlinkClick r:id="rId3"/>
              </a:rPr>
              <a:t>http://en.wikipedia.org/wiki/Cache_coherency</a:t>
            </a:r>
            <a:endParaRPr lang="en-US" altLang="zh-CN" sz="2000" dirty="0"/>
          </a:p>
        </p:txBody>
      </p:sp>
    </p:spTree>
    <p:extLst>
      <p:ext uri="{BB962C8B-B14F-4D97-AF65-F5344CB8AC3E}">
        <p14:creationId xmlns:p14="http://schemas.microsoft.com/office/powerpoint/2010/main" val="2608000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Cache lines and false sharing</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600"/>
              <a:t>When data is moved from main memory to cache, enough data is always moved to fill a ″cache line.”</a:t>
            </a:r>
          </a:p>
          <a:p>
            <a:pPr lvl="1"/>
            <a:r>
              <a:rPr lang="en-US" altLang="zh-CN" sz="2200"/>
              <a:t>The size of a cache line varies by processor and needs to be looked up in the processor datasheet. A typical size would be 32 bytes, but it varies greatly.</a:t>
            </a:r>
          </a:p>
          <a:p>
            <a:r>
              <a:rPr lang="en-US" altLang="zh-CN" sz="2600"/>
              <a:t>As a result, if two processors are modifying data within 32 bytes, they are constantly forcing each other to invalidate their cache (″false sharing″)</a:t>
            </a:r>
            <a:endParaRPr lang="en-US" altLang="zh-CN" sz="2600" dirty="0"/>
          </a:p>
        </p:txBody>
      </p:sp>
    </p:spTree>
    <p:extLst>
      <p:ext uri="{BB962C8B-B14F-4D97-AF65-F5344CB8AC3E}">
        <p14:creationId xmlns:p14="http://schemas.microsoft.com/office/powerpoint/2010/main" val="3175575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False sharing example</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400"/>
              <a:t>Let us look at some code for a distributed method counter</a:t>
            </a:r>
          </a:p>
          <a:p>
            <a:r>
              <a:rPr lang="en-US" altLang="zh-CN" sz="2400"/>
              <a:t>Looks good. What is the problem?</a:t>
            </a:r>
          </a:p>
          <a:p>
            <a:r>
              <a:rPr lang="en-US" altLang="zh-CN" sz="2400"/>
              <a:t>Since all of the thread-specific counters are stored in an array, they pretty much all end up in the same cache line, which means updating a counter on one thread means that all of the other threads will have to reload their counters from main memory since they are in the same cache line</a:t>
            </a:r>
          </a:p>
          <a:p>
            <a:pPr lvl="1"/>
            <a:r>
              <a:rPr lang="en-US" altLang="zh-CN" sz="2000"/>
              <a:t>This is very slow. Maybe 100x slower than accessing cache memory</a:t>
            </a:r>
          </a:p>
          <a:p>
            <a:r>
              <a:rPr lang="en-US" altLang="zh-CN" sz="2400"/>
              <a:t>This kind of coupling of seemingly independent variables because they reside on the same cache line is known as </a:t>
            </a:r>
            <a:r>
              <a:rPr lang="en-US" altLang="zh-CN" sz="2400" b="1"/>
              <a:t>false sharing</a:t>
            </a:r>
            <a:endParaRPr lang="en-US" altLang="zh-CN" sz="2400" b="1" dirty="0"/>
          </a:p>
        </p:txBody>
      </p:sp>
    </p:spTree>
    <p:extLst>
      <p:ext uri="{BB962C8B-B14F-4D97-AF65-F5344CB8AC3E}">
        <p14:creationId xmlns:p14="http://schemas.microsoft.com/office/powerpoint/2010/main" val="4255430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Eliminating the false sharing</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a:t>Lets see what happens if</a:t>
            </a:r>
            <a:r>
              <a:rPr lang="en-US" altLang="zh-CN">
                <a:cs typeface="Courier New" panose="02070309020205020404" pitchFamily="49" charset="0"/>
              </a:rPr>
              <a:t> we add some padding to the counters so they all are far enough apart to fall in distinct cache lines</a:t>
            </a:r>
          </a:p>
          <a:p>
            <a:r>
              <a:rPr lang="en-US" altLang="zh-CN">
                <a:cs typeface="Courier New" panose="02070309020205020404" pitchFamily="49" charset="0"/>
              </a:rPr>
              <a:t>On my dual socket workstation with 10 threads per CPU, the program gets ~15 times faster!</a:t>
            </a:r>
            <a:endParaRPr lang="en-US" altLang="zh-CN"/>
          </a:p>
          <a:p>
            <a:r>
              <a:rPr lang="en-US" altLang="zh-CN"/>
              <a:t>However, on some single-socket laptops with a low number of cores, changing the amount of padding has no effect on performance!</a:t>
            </a:r>
          </a:p>
          <a:p>
            <a:pPr lvl="1"/>
            <a:r>
              <a:rPr lang="en-US" altLang="zh-CN"/>
              <a:t>Since all of the cores use the same caches</a:t>
            </a:r>
          </a:p>
          <a:p>
            <a:r>
              <a:rPr lang="en-US" altLang="zh-CN"/>
              <a:t>This is very insidious because code that performs well on dev laptops often performs very badly on multiprocessor servers!</a:t>
            </a:r>
          </a:p>
          <a:p>
            <a:r>
              <a:rPr lang="en-US" altLang="zh-CN"/>
              <a:t>This is a good illustration of why following best practices like ″putting independent variables on distinct cache lines″ is important, even if you aren′t seeing it in your own benchmarking</a:t>
            </a:r>
            <a:endParaRPr lang="en-US" altLang="zh-CN" dirty="0"/>
          </a:p>
        </p:txBody>
      </p:sp>
    </p:spTree>
    <p:extLst>
      <p:ext uri="{BB962C8B-B14F-4D97-AF65-F5344CB8AC3E}">
        <p14:creationId xmlns:p14="http://schemas.microsoft.com/office/powerpoint/2010/main" val="4047112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Direct-Mapped Caches</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Often a single memory location can only be mapped to one or two possible cache lines</a:t>
            </a:r>
          </a:p>
          <a:p>
            <a:pPr lvl="1"/>
            <a:r>
              <a:rPr lang="en-US" altLang="zh-CN" sz="2400"/>
              <a:t>See </a:t>
            </a:r>
            <a:r>
              <a:rPr lang="en-US" altLang="zh-CN" sz="2000">
                <a:hlinkClick r:id="rId2"/>
              </a:rPr>
              <a:t>http://www.cs.umd.edu/class/sum2003/cmsc311/Notes/Memory/direct.html</a:t>
            </a:r>
            <a:endParaRPr lang="en-US" altLang="zh-CN" sz="2000"/>
          </a:p>
          <a:p>
            <a:r>
              <a:rPr lang="en-US" altLang="zh-CN" sz="2800"/>
              <a:t>Not understanding direct-mapped caches can have dire consequences</a:t>
            </a:r>
          </a:p>
          <a:p>
            <a:pPr lvl="1"/>
            <a:r>
              <a:rPr lang="en-US" altLang="zh-CN" sz="2400"/>
              <a:t>See next slide</a:t>
            </a:r>
            <a:endParaRPr lang="en-US" altLang="zh-CN" sz="2400" dirty="0"/>
          </a:p>
        </p:txBody>
      </p:sp>
    </p:spTree>
    <p:extLst>
      <p:ext uri="{BB962C8B-B14F-4D97-AF65-F5344CB8AC3E}">
        <p14:creationId xmlns:p14="http://schemas.microsoft.com/office/powerpoint/2010/main" val="2397404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197223"/>
            <a:ext cx="7308476" cy="788895"/>
          </a:xfrm>
        </p:spPr>
        <p:txBody>
          <a:bodyPr>
            <a:normAutofit/>
          </a:bodyPr>
          <a:lstStyle/>
          <a:p>
            <a:r>
              <a:rPr lang="en-US" altLang="zh-CN" sz="1800" b="1"/>
              <a:t>Important real-world example </a:t>
            </a:r>
          </a:p>
          <a:p>
            <a:r>
              <a:rPr lang="en-US" altLang="zh-CN" sz="1800" b="1"/>
              <a:t>of direct-mapped caches going haywire</a:t>
            </a:r>
            <a:endParaRPr lang="zh-CN" altLang="en-US" sz="1800"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pPr>
              <a:lnSpc>
                <a:spcPct val="80000"/>
              </a:lnSpc>
            </a:pPr>
            <a:r>
              <a:rPr lang="en-US" altLang="zh-CN" sz="2800"/>
              <a:t>The popular postscript rendering program ghostscript was originally written by Peter Deutsch, who wrote a custom memory manager. It is certainly true that malloc()/free() performance is critical in postscript and Peter Deutsch was a memory management expert, having coauthored the first high-performance Smalltalk implementation.</a:t>
            </a:r>
          </a:p>
          <a:p>
            <a:pPr>
              <a:lnSpc>
                <a:spcPct val="80000"/>
              </a:lnSpc>
            </a:pPr>
            <a:r>
              <a:rPr lang="en-US" altLang="zh-CN" sz="2800"/>
              <a:t>Peter Deutsch used a custom allocator along the lines we discussed last quarter, with a free pages stored in a linked list</a:t>
            </a:r>
          </a:p>
          <a:p>
            <a:pPr>
              <a:lnSpc>
                <a:spcPct val="80000"/>
              </a:lnSpc>
            </a:pPr>
            <a:r>
              <a:rPr lang="en-US" altLang="zh-CN" sz="2800"/>
              <a:t>Tests 10 years later showed that ghostscript′s memory manager was actually slowing it down by 30%</a:t>
            </a:r>
            <a:endParaRPr lang="en-US" altLang="zh-CN" sz="2800" dirty="0"/>
          </a:p>
        </p:txBody>
      </p:sp>
    </p:spTree>
    <p:extLst>
      <p:ext uri="{BB962C8B-B14F-4D97-AF65-F5344CB8AC3E}">
        <p14:creationId xmlns:p14="http://schemas.microsoft.com/office/powerpoint/2010/main" val="329401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What went wrong?</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pPr>
              <a:lnSpc>
                <a:spcPct val="80000"/>
              </a:lnSpc>
            </a:pPr>
            <a:r>
              <a:rPr lang="en-US" altLang="zh-CN" sz="2800"/>
              <a:t>The custom allocator maintained a pool of free-pages in a linked list, with the first word of each free page as a pointer to the next free page. As this code was developed on a machine without a direct-mapped cache, it ran fine. However, on machines with direct-mapped caches, all of the freelist pointers mapped to the same cache line causing a cache miss on each step of walking through the freelist. Ghostscript was spending about a third of its time in cache misses from walking through the page freelist. </a:t>
            </a:r>
          </a:p>
          <a:p>
            <a:pPr>
              <a:lnSpc>
                <a:spcPct val="80000"/>
              </a:lnSpc>
            </a:pPr>
            <a:r>
              <a:rPr lang="en-US" altLang="zh-CN" sz="2800"/>
              <a:t>Note: You don′t need to understand this as long as you understand the moral</a:t>
            </a:r>
            <a:endParaRPr lang="en-US" altLang="zh-CN" sz="2800" dirty="0"/>
          </a:p>
        </p:txBody>
      </p:sp>
    </p:spTree>
    <p:extLst>
      <p:ext uri="{BB962C8B-B14F-4D97-AF65-F5344CB8AC3E}">
        <p14:creationId xmlns:p14="http://schemas.microsoft.com/office/powerpoint/2010/main" val="3512983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206189"/>
            <a:ext cx="6887135" cy="625848"/>
          </a:xfrm>
        </p:spPr>
        <p:txBody>
          <a:bodyPr>
            <a:normAutofit fontScale="77500" lnSpcReduction="20000"/>
          </a:bodyPr>
          <a:lstStyle/>
          <a:p>
            <a:r>
              <a:rPr lang="en-US" altLang="zh-CN" b="1"/>
              <a:t>Cache-conscious programming </a:t>
            </a:r>
          </a:p>
          <a:p>
            <a:r>
              <a:rPr lang="en-US" altLang="zh-CN" b="1"/>
              <a:t>(Adapted from Herlihy&amp;Shavit p. 477)</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fontScale="70000" lnSpcReduction="20000"/>
          </a:bodyPr>
          <a:lstStyle/>
          <a:p>
            <a:pPr>
              <a:lnSpc>
                <a:spcPct val="80000"/>
              </a:lnSpc>
            </a:pPr>
            <a:r>
              <a:rPr lang="en-US" altLang="zh-CN" sz="2800"/>
              <a:t>Objects or fields that are accessed independently should be aligned and padded so they end up on different cache lines.</a:t>
            </a:r>
          </a:p>
          <a:p>
            <a:pPr>
              <a:lnSpc>
                <a:spcPct val="80000"/>
              </a:lnSpc>
            </a:pPr>
            <a:r>
              <a:rPr lang="en-US" altLang="zh-CN" sz="2800"/>
              <a:t>Keep read-only data separate from data that is modified frequently.</a:t>
            </a:r>
          </a:p>
          <a:p>
            <a:pPr>
              <a:lnSpc>
                <a:spcPct val="80000"/>
              </a:lnSpc>
            </a:pPr>
            <a:r>
              <a:rPr lang="en-US" altLang="zh-CN" sz="2800"/>
              <a:t>When possible, split an object into thread-local pieces. For example, a counter used for statistics could be split into an array of counters, one per thread, each one residing on a different cache line. While a shared counter would cause invalidation traffic, the split counter allows each thread to update its own replica without causing cache coherence traffic.</a:t>
            </a:r>
          </a:p>
          <a:p>
            <a:pPr>
              <a:lnSpc>
                <a:spcPct val="80000"/>
              </a:lnSpc>
            </a:pPr>
            <a:r>
              <a:rPr lang="en-US" altLang="zh-CN" sz="2800"/>
              <a:t>If a lock protects data that is frequently modified, then keep the lock and the data on distinct cache lines, so that threads trying to acquire the lock do not interfere with the lock-holder′s access to the data.</a:t>
            </a:r>
          </a:p>
          <a:p>
            <a:pPr>
              <a:lnSpc>
                <a:spcPct val="80000"/>
              </a:lnSpc>
            </a:pPr>
            <a:r>
              <a:rPr lang="en-US" altLang="zh-CN" sz="2800"/>
              <a:t>If a lock protects data that is frequently uncontended, then try to keep the lock and the data on the same cache lines, so that acquiring the lock will also load some of the data into the cache.</a:t>
            </a:r>
          </a:p>
          <a:p>
            <a:pPr>
              <a:lnSpc>
                <a:spcPct val="80000"/>
              </a:lnSpc>
            </a:pPr>
            <a:r>
              <a:rPr lang="en-US" altLang="zh-CN" sz="2800"/>
              <a:t>If a class or struct contains a large chunk of data whose size is divisible by a high power of two, consider separating it out of the class and holding it with an </a:t>
            </a:r>
            <a:r>
              <a:rPr lang="en-US" altLang="zh-CN" sz="2800">
                <a:latin typeface="Courier New" pitchFamily="49" charset="0"/>
                <a:cs typeface="Courier New" pitchFamily="49" charset="0"/>
              </a:rPr>
              <a:t>auto_ptr</a:t>
            </a:r>
            <a:r>
              <a:rPr lang="en-US" altLang="zh-CN" sz="2800"/>
              <a:t> to avoid the Ghostscript problem from lecture 5.</a:t>
            </a:r>
          </a:p>
          <a:p>
            <a:pPr>
              <a:lnSpc>
                <a:spcPct val="80000"/>
              </a:lnSpc>
            </a:pPr>
            <a:r>
              <a:rPr lang="en-US" altLang="zh-CN" sz="2800"/>
              <a:t>Use a profiling tool like VTune to identify where your cache bottlenecks are</a:t>
            </a:r>
            <a:endParaRPr lang="en-US" altLang="zh-CN" sz="2800" dirty="0"/>
          </a:p>
        </p:txBody>
      </p:sp>
    </p:spTree>
    <p:extLst>
      <p:ext uri="{BB962C8B-B14F-4D97-AF65-F5344CB8AC3E}">
        <p14:creationId xmlns:p14="http://schemas.microsoft.com/office/powerpoint/2010/main" val="1433402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206189"/>
            <a:ext cx="6887135" cy="625848"/>
          </a:xfrm>
        </p:spPr>
        <p:txBody>
          <a:bodyPr>
            <a:normAutofit/>
          </a:bodyPr>
          <a:lstStyle/>
          <a:p>
            <a:r>
              <a:rPr lang="en-US" altLang="zh-CN"/>
              <a:t>C++ support for cache-conscious programming</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fontScale="92500" lnSpcReduction="10000"/>
          </a:bodyPr>
          <a:lstStyle/>
          <a:p>
            <a:r>
              <a:rPr lang="en-US" altLang="zh-CN" sz="2400"/>
              <a:t>C++17 adds </a:t>
            </a:r>
            <a:r>
              <a:rPr lang="en-US" altLang="zh-CN" sz="2400">
                <a:latin typeface="Courier New" panose="02070309020205020404" pitchFamily="49" charset="0"/>
                <a:cs typeface="Courier New" panose="02070309020205020404" pitchFamily="49" charset="0"/>
              </a:rPr>
              <a:t>std::hardware_destructive_interference_size</a:t>
            </a:r>
            <a:r>
              <a:rPr lang="en-US" altLang="zh-CN" sz="2400"/>
              <a:t> and </a:t>
            </a:r>
            <a:r>
              <a:rPr lang="en-US" altLang="zh-CN" sz="2400">
                <a:latin typeface="Courier New" panose="02070309020205020404" pitchFamily="49" charset="0"/>
                <a:cs typeface="Courier New" panose="02070309020205020404" pitchFamily="49" charset="0"/>
              </a:rPr>
              <a:t>std::hardware_constructive_interference_size</a:t>
            </a:r>
            <a:r>
              <a:rPr lang="en-US" altLang="en-US" sz="2800">
                <a:cs typeface="Courier New" panose="02070309020205020404" pitchFamily="49" charset="0"/>
              </a:rPr>
              <a:t> giving the maximum and minimum expected cache line sizes</a:t>
            </a:r>
          </a:p>
          <a:p>
            <a:r>
              <a:rPr lang="en-US" altLang="en-US" sz="2800">
                <a:cs typeface="Courier New" panose="02070309020205020404" pitchFamily="49" charset="0"/>
              </a:rPr>
              <a:t>hardware_destructive_interference_size</a:t>
            </a:r>
            <a:r>
              <a:rPr lang="en-US" altLang="en-US" sz="2800"/>
              <a:t> tells you how far you need to keep objects used by different threads apart from each other</a:t>
            </a:r>
          </a:p>
          <a:p>
            <a:r>
              <a:rPr lang="en-US" altLang="en-US" sz="2800">
                <a:cs typeface="Courier New" panose="02070309020205020404" pitchFamily="49" charset="0"/>
              </a:rPr>
              <a:t>hardware_constructive_interference_size</a:t>
            </a:r>
            <a:r>
              <a:rPr lang="en-US" altLang="en-US" sz="2800"/>
              <a:t> tells you how close you need to keep objects for a single thread to get both of them with a single read of main memory</a:t>
            </a:r>
          </a:p>
          <a:p>
            <a:r>
              <a:rPr lang="en-US" altLang="en-US" sz="2800"/>
              <a:t>By using these constructs, you can portably follow all of the cache-conscious programming Best Practices with ease</a:t>
            </a:r>
          </a:p>
          <a:p>
            <a:endParaRPr lang="en-US" altLang="zh-CN" sz="2400" dirty="0"/>
          </a:p>
        </p:txBody>
      </p:sp>
    </p:spTree>
    <p:extLst>
      <p:ext uri="{BB962C8B-B14F-4D97-AF65-F5344CB8AC3E}">
        <p14:creationId xmlns:p14="http://schemas.microsoft.com/office/powerpoint/2010/main" val="221216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en-US" altLang="zh-CN" b="1"/>
              <a:t>Can we ensure the delete is never skipped?</a:t>
            </a:r>
            <a:endParaRPr lang="zh-CN" altLang="en-US" dirty="0"/>
          </a:p>
        </p:txBody>
      </p:sp>
      <p:sp>
        <p:nvSpPr>
          <p:cNvPr id="3" name="内容占位符 2"/>
          <p:cNvSpPr>
            <a:spLocks noGrp="1"/>
          </p:cNvSpPr>
          <p:nvPr>
            <p:ph sz="quarter" idx="11"/>
          </p:nvPr>
        </p:nvSpPr>
        <p:spPr/>
        <p:txBody>
          <a:bodyPr/>
          <a:lstStyle/>
          <a:p>
            <a:pPr marL="285750" indent="-285750"/>
            <a:r>
              <a:rPr lang="en-US" altLang="zh-CN" sz="2800"/>
              <a:t>A Java programmer would wonder why we didn′t just use </a:t>
            </a:r>
            <a:r>
              <a:rPr lang="en-US" altLang="zh-CN" sz="2800">
                <a:latin typeface="Courier New" panose="02070309020205020404" pitchFamily="49" charset="0"/>
                <a:cs typeface="Courier New" panose="02070309020205020404" pitchFamily="49" charset="0"/>
              </a:rPr>
              <a:t>finally</a:t>
            </a:r>
          </a:p>
          <a:p>
            <a:pPr lvl="1"/>
            <a:r>
              <a:rPr lang="en-US" altLang="zh-CN">
                <a:ea typeface="Microsoft YaHei" panose="020B0503020204020204" pitchFamily="34" charset="-122"/>
              </a:rPr>
              <a:t>Actually, they would wonder why we didn’t use GC, but more on that later</a:t>
            </a:r>
          </a:p>
          <a:p>
            <a:pPr lvl="1"/>
            <a:r>
              <a:rPr lang="en-US" altLang="zh-CN" sz="1600">
                <a:latin typeface="Courier New" pitchFamily="49" charset="0"/>
                <a:cs typeface="Courier New" pitchFamily="49" charset="0"/>
              </a:rPr>
              <a:t>int f() {</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try {</a:t>
            </a:r>
          </a:p>
          <a:p>
            <a:r>
              <a:rPr lang="en-US" altLang="zh-CN" sz="1600">
                <a:latin typeface="Courier New" pitchFamily="49" charset="0"/>
                <a:cs typeface="Courier New" pitchFamily="49" charset="0"/>
              </a:rPr>
              <a:t>          A *ap = new A;</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g();</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 catch (...) { cerr &lt;&lt; "Exception\n“;}</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 finally { delete ap; } // Whoops! Not C++</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return 0;</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a:t>
            </a:r>
          </a:p>
          <a:p>
            <a:r>
              <a:rPr lang="en-US" altLang="zh-CN" sz="2800">
                <a:cs typeface="Courier New" pitchFamily="49" charset="0"/>
              </a:rPr>
              <a:t>One big problem</a:t>
            </a:r>
          </a:p>
          <a:p>
            <a:pPr lvl="1"/>
            <a:r>
              <a:rPr lang="en-US" altLang="zh-CN">
                <a:cs typeface="Courier New" pitchFamily="49" charset="0"/>
              </a:rPr>
              <a:t>It’s not C++!</a:t>
            </a:r>
            <a:endParaRPr lang="en-US" altLang="zh-CN" dirty="0">
              <a:cs typeface="Courier New" pitchFamily="49" charset="0"/>
            </a:endParaRPr>
          </a:p>
        </p:txBody>
      </p:sp>
    </p:spTree>
    <p:extLst>
      <p:ext uri="{BB962C8B-B14F-4D97-AF65-F5344CB8AC3E}">
        <p14:creationId xmlns:p14="http://schemas.microsoft.com/office/powerpoint/2010/main" val="2865733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EF33C9-59E3-4090-9529-099567973164}"/>
              </a:ext>
            </a:extLst>
          </p:cNvPr>
          <p:cNvSpPr txBox="1"/>
          <p:nvPr/>
        </p:nvSpPr>
        <p:spPr>
          <a:xfrm>
            <a:off x="535783" y="2407494"/>
            <a:ext cx="6331589" cy="2308324"/>
          </a:xfrm>
          <a:prstGeom prst="rect">
            <a:avLst/>
          </a:prstGeom>
          <a:noFill/>
        </p:spPr>
        <p:txBody>
          <a:bodyPr wrap="square" rtlCol="0">
            <a:spAutoFit/>
          </a:bodyPr>
          <a:lstStyle/>
          <a:p>
            <a:r>
              <a:rPr lang="en-US" altLang="zh-CN" sz="3600" b="1">
                <a:solidFill>
                  <a:schemeClr val="bg1"/>
                </a:solidFill>
                <a:latin typeface="微软雅黑" panose="020B0503020204020204" pitchFamily="34" charset="-122"/>
                <a:ea typeface="微软雅黑" panose="020B0503020204020204" pitchFamily="34" charset="-122"/>
              </a:rPr>
              <a:t>Case Study on the Risks</a:t>
            </a:r>
          </a:p>
          <a:p>
            <a:r>
              <a:rPr lang="en-US" altLang="zh-CN" sz="3600" b="1">
                <a:solidFill>
                  <a:schemeClr val="bg1"/>
                </a:solidFill>
                <a:latin typeface="微软雅黑" panose="020B0503020204020204" pitchFamily="34" charset="-122"/>
                <a:ea typeface="微软雅黑" panose="020B0503020204020204" pitchFamily="34" charset="-122"/>
              </a:rPr>
              <a:t>And Rewards of Trying</a:t>
            </a:r>
          </a:p>
          <a:p>
            <a:r>
              <a:rPr lang="en-US" altLang="zh-CN" sz="3600" b="1">
                <a:solidFill>
                  <a:schemeClr val="bg1"/>
                </a:solidFill>
                <a:latin typeface="微软雅黑" panose="020B0503020204020204" pitchFamily="34" charset="-122"/>
                <a:ea typeface="微软雅黑" panose="020B0503020204020204" pitchFamily="34" charset="-122"/>
              </a:rPr>
              <a:t>to (Over?) Optimize</a:t>
            </a:r>
          </a:p>
          <a:p>
            <a:r>
              <a:rPr lang="en-US" altLang="zh-CN" sz="3600" b="1">
                <a:solidFill>
                  <a:schemeClr val="bg1"/>
                </a:solidFill>
                <a:latin typeface="微软雅黑" panose="020B0503020204020204" pitchFamily="34" charset="-122"/>
                <a:ea typeface="微软雅黑" panose="020B0503020204020204" pitchFamily="34" charset="-122"/>
              </a:rPr>
              <a:t>Multithreaded Code</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9691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206189"/>
            <a:ext cx="6887135" cy="625848"/>
          </a:xfrm>
        </p:spPr>
        <p:txBody>
          <a:bodyPr>
            <a:normAutofit fontScale="92500" lnSpcReduction="20000"/>
          </a:bodyPr>
          <a:lstStyle/>
          <a:p>
            <a:r>
              <a:rPr lang="en-US" altLang="zh-CN" b="1"/>
              <a:t>Background: How to quickly allocate objects of a fixed size?</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Say we′re allocating 32-byte objects from 4096-byte pages</a:t>
            </a:r>
          </a:p>
          <a:p>
            <a:r>
              <a:rPr lang="en-US" altLang="zh-CN" sz="2800"/>
              <a:t>Divide each page in our memory pool into 128 objects in a linked list</a:t>
            </a:r>
          </a:p>
          <a:p>
            <a:r>
              <a:rPr lang="en-US" altLang="zh-CN" sz="2800"/>
              <a:t>Now, allocate and deallocate 32-byte objects from the list by pushing and popping</a:t>
            </a:r>
          </a:p>
          <a:p>
            <a:pPr lvl="1"/>
            <a:r>
              <a:rPr lang="en-US" altLang="zh-CN" sz="2400"/>
              <a:t>Fewer than a dozen instructions vs hundreds in a conventional allocator</a:t>
            </a:r>
          </a:p>
          <a:p>
            <a:pPr lvl="1"/>
            <a:r>
              <a:rPr lang="en-US" altLang="zh-CN" sz="2400"/>
              <a:t>Make sure you lock for thread-safety</a:t>
            </a:r>
          </a:p>
          <a:p>
            <a:r>
              <a:rPr lang="en-US" altLang="zh-CN" sz="2800"/>
              <a:t>You will implement such a lock-based stack as an exercise</a:t>
            </a:r>
            <a:endParaRPr lang="en-US" altLang="zh-CN" sz="2800" dirty="0"/>
          </a:p>
        </p:txBody>
      </p:sp>
    </p:spTree>
    <p:extLst>
      <p:ext uri="{BB962C8B-B14F-4D97-AF65-F5344CB8AC3E}">
        <p14:creationId xmlns:p14="http://schemas.microsoft.com/office/powerpoint/2010/main" val="4122736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42899"/>
            <a:ext cx="6887135" cy="489137"/>
          </a:xfrm>
        </p:spPr>
        <p:txBody>
          <a:bodyPr>
            <a:normAutofit/>
          </a:bodyPr>
          <a:lstStyle/>
          <a:p>
            <a:r>
              <a:rPr lang="en-US" altLang="zh-CN" b="1"/>
              <a:t>Allocating an object</a:t>
            </a:r>
            <a:endParaRPr lang="zh-CN" altLang="en-US" b="1"/>
          </a:p>
        </p:txBody>
      </p:sp>
      <p:sp>
        <p:nvSpPr>
          <p:cNvPr id="6" name="Text Placeholder 2">
            <a:extLst>
              <a:ext uri="{FF2B5EF4-FFF2-40B4-BE49-F238E27FC236}">
                <a16:creationId xmlns:a16="http://schemas.microsoft.com/office/drawing/2014/main" id="{C7BE5678-CAD1-4E2E-A7EF-A03AFCB7069E}"/>
              </a:ext>
            </a:extLst>
          </p:cNvPr>
          <p:cNvSpPr txBox="1">
            <a:spLocks/>
          </p:cNvSpPr>
          <p:nvPr/>
        </p:nvSpPr>
        <p:spPr>
          <a:xfrm>
            <a:off x="339653" y="1316761"/>
            <a:ext cx="8529911" cy="51983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Pop the first object off the list</a:t>
            </a:r>
          </a:p>
          <a:p>
            <a:pPr marL="0" indent="0">
              <a:buFont typeface="Arial" panose="020B0604020202020204" pitchFamily="34" charset="0"/>
              <a:buNone/>
            </a:pPr>
            <a:endParaRPr lang="en-US" dirty="0"/>
          </a:p>
        </p:txBody>
      </p:sp>
      <p:pic>
        <p:nvPicPr>
          <p:cNvPr id="7" name="Picture 5">
            <a:extLst>
              <a:ext uri="{FF2B5EF4-FFF2-40B4-BE49-F238E27FC236}">
                <a16:creationId xmlns:a16="http://schemas.microsoft.com/office/drawing/2014/main" id="{377E972D-5564-4153-AF7A-7D9F976ABA42}"/>
              </a:ext>
            </a:extLst>
          </p:cNvPr>
          <p:cNvPicPr>
            <a:picLocks noChangeAspect="1" noChangeArrowheads="1"/>
          </p:cNvPicPr>
          <p:nvPr/>
        </p:nvPicPr>
        <p:blipFill>
          <a:blip r:embed="rId2" cstate="print"/>
          <a:srcRect/>
          <a:stretch>
            <a:fillRect/>
          </a:stretch>
        </p:blipFill>
        <p:spPr bwMode="auto">
          <a:xfrm>
            <a:off x="457200" y="2144924"/>
            <a:ext cx="8229600" cy="3324225"/>
          </a:xfrm>
          <a:prstGeom prst="rect">
            <a:avLst/>
          </a:prstGeom>
          <a:noFill/>
          <a:ln w="9525">
            <a:noFill/>
            <a:miter lim="800000"/>
            <a:headEnd/>
            <a:tailEnd/>
          </a:ln>
        </p:spPr>
      </p:pic>
    </p:spTree>
    <p:extLst>
      <p:ext uri="{BB962C8B-B14F-4D97-AF65-F5344CB8AC3E}">
        <p14:creationId xmlns:p14="http://schemas.microsoft.com/office/powerpoint/2010/main" val="2339802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A True Story with a Twist—The Bad Beginning</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600"/>
              <a:t>A programmer released an application using a linked list allocator like in the previous slide</a:t>
            </a:r>
          </a:p>
          <a:p>
            <a:pPr lvl="1"/>
            <a:r>
              <a:rPr lang="en-US" altLang="zh-CN" sz="2200"/>
              <a:t>It appeared to speed up his program considerably</a:t>
            </a:r>
          </a:p>
          <a:p>
            <a:r>
              <a:rPr lang="en-US" altLang="zh-CN" sz="2600"/>
              <a:t>His customers reported that the application become slow as the number of threads increased into the hundreds</a:t>
            </a:r>
          </a:p>
          <a:p>
            <a:r>
              <a:rPr lang="en-US" altLang="zh-CN" sz="2600"/>
              <a:t>Even though the lock only protects a few instructions, if a thread holding the lock loses its quantum, the list is unavailable until that thread gets another timeslice (perhaps hundreds of quanta later)</a:t>
            </a:r>
          </a:p>
          <a:p>
            <a:r>
              <a:rPr lang="en-US" altLang="zh-CN" sz="2600"/>
              <a:t>Not acceptable</a:t>
            </a:r>
            <a:endParaRPr lang="en-US" altLang="zh-CN" sz="2600" dirty="0"/>
          </a:p>
        </p:txBody>
      </p:sp>
    </p:spTree>
    <p:extLst>
      <p:ext uri="{BB962C8B-B14F-4D97-AF65-F5344CB8AC3E}">
        <p14:creationId xmlns:p14="http://schemas.microsoft.com/office/powerpoint/2010/main" val="1727671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C++11 atomics</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Sometimes you just want a variable that you can read and update from multiple threads</a:t>
            </a:r>
          </a:p>
          <a:p>
            <a:r>
              <a:rPr lang="en-US" altLang="zh-CN" sz="2800"/>
              <a:t>Using locks seems a little too complicated for that</a:t>
            </a:r>
          </a:p>
          <a:p>
            <a:r>
              <a:rPr lang="en-US" altLang="zh-CN" sz="2800"/>
              <a:t>Fortunately, C++11 has a library of atomic types that can be shared between threads</a:t>
            </a:r>
            <a:endParaRPr lang="en-US" altLang="zh-CN" sz="2800" dirty="0"/>
          </a:p>
        </p:txBody>
      </p:sp>
    </p:spTree>
    <p:extLst>
      <p:ext uri="{BB962C8B-B14F-4D97-AF65-F5344CB8AC3E}">
        <p14:creationId xmlns:p14="http://schemas.microsoft.com/office/powerpoint/2010/main" val="3291365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An atomic counter</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a:t>You can read an atomic with its </a:t>
            </a:r>
            <a:r>
              <a:rPr lang="en-US" altLang="zh-CN">
                <a:latin typeface="Courier New" panose="02070309020205020404" pitchFamily="49" charset="0"/>
                <a:cs typeface="Courier New" panose="02070309020205020404" pitchFamily="49" charset="0"/>
              </a:rPr>
              <a:t>load()</a:t>
            </a:r>
            <a:r>
              <a:rPr lang="en-US" altLang="zh-CN"/>
              <a:t> method, write it with its </a:t>
            </a:r>
            <a:r>
              <a:rPr lang="en-US" altLang="zh-CN">
                <a:latin typeface="Courier New" panose="02070309020205020404" pitchFamily="49" charset="0"/>
                <a:cs typeface="Courier New" panose="02070309020205020404" pitchFamily="49" charset="0"/>
              </a:rPr>
              <a:t>store()</a:t>
            </a:r>
            <a:r>
              <a:rPr lang="en-US" altLang="zh-CN"/>
              <a:t> method and (usually) increment or decrement it with </a:t>
            </a:r>
            <a:r>
              <a:rPr lang="en-US" altLang="zh-CN">
                <a:latin typeface="Courier New" panose="02070309020205020404" pitchFamily="49" charset="0"/>
                <a:cs typeface="Courier New" panose="02070309020205020404" pitchFamily="49" charset="0"/>
              </a:rPr>
              <a:t>++</a:t>
            </a:r>
            <a:r>
              <a:rPr lang="en-US" altLang="zh-CN"/>
              <a:t> or </a:t>
            </a:r>
            <a:r>
              <a:rPr lang="en-US" altLang="zh-CN">
                <a:latin typeface="Courier New" panose="02070309020205020404" pitchFamily="49" charset="0"/>
                <a:cs typeface="Courier New" panose="02070309020205020404" pitchFamily="49" charset="0"/>
              </a:rPr>
              <a:t>–-</a:t>
            </a:r>
          </a:p>
          <a:p>
            <a:r>
              <a:rPr lang="en-US" altLang="zh-CN"/>
              <a:t>Here′s how you′d allow a bunch of threads to increment a global task counter</a:t>
            </a:r>
          </a:p>
          <a:p>
            <a:pPr marL="457200" lvl="1" indent="0">
              <a:buNone/>
            </a:pPr>
            <a:r>
              <a:rPr lang="en-US" altLang="zh-CN" sz="2000">
                <a:latin typeface="Courier New" panose="02070309020205020404" pitchFamily="49" charset="0"/>
                <a:cs typeface="Courier New" panose="02070309020205020404" pitchFamily="49" charset="0"/>
              </a:rPr>
              <a:t>atomic&lt;unsigned&gt; tasksCompleted;</a:t>
            </a:r>
            <a:br>
              <a:rPr lang="en-US" altLang="zh-CN" sz="2000">
                <a:latin typeface="Courier New" panose="02070309020205020404" pitchFamily="49" charset="0"/>
                <a:cs typeface="Courier New" panose="02070309020205020404" pitchFamily="49" charset="0"/>
              </a:rPr>
            </a:br>
            <a:r>
              <a:rPr lang="en-US" altLang="zh-CN" sz="2000">
                <a:latin typeface="Courier New" panose="02070309020205020404" pitchFamily="49" charset="0"/>
                <a:cs typeface="Courier New" panose="02070309020205020404" pitchFamily="49" charset="0"/>
              </a:rPr>
              <a:t>void doTask() {</a:t>
            </a:r>
            <a:br>
              <a:rPr lang="en-US" altLang="zh-CN" sz="2000">
                <a:latin typeface="Courier New" panose="02070309020205020404" pitchFamily="49" charset="0"/>
                <a:cs typeface="Courier New" panose="02070309020205020404" pitchFamily="49" charset="0"/>
              </a:rPr>
            </a:br>
            <a:r>
              <a:rPr lang="en-US" altLang="zh-CN" sz="2000">
                <a:latin typeface="Courier New" panose="02070309020205020404" pitchFamily="49" charset="0"/>
                <a:cs typeface="Courier New" panose="02070309020205020404" pitchFamily="49" charset="0"/>
              </a:rPr>
              <a:t>  /* ... */</a:t>
            </a:r>
            <a:br>
              <a:rPr lang="en-US" altLang="zh-CN" sz="2000">
                <a:latin typeface="Courier New" panose="02070309020205020404" pitchFamily="49" charset="0"/>
                <a:cs typeface="Courier New" panose="02070309020205020404" pitchFamily="49" charset="0"/>
              </a:rPr>
            </a:br>
            <a:r>
              <a:rPr lang="en-US" altLang="zh-CN" sz="2000">
                <a:latin typeface="Courier New" panose="02070309020205020404" pitchFamily="49" charset="0"/>
                <a:cs typeface="Courier New" panose="02070309020205020404" pitchFamily="49" charset="0"/>
              </a:rPr>
              <a:t>  // Next line gives right result even if</a:t>
            </a:r>
            <a:br>
              <a:rPr lang="en-US" altLang="zh-CN" sz="2000">
                <a:latin typeface="Courier New" panose="02070309020205020404" pitchFamily="49" charset="0"/>
                <a:cs typeface="Courier New" panose="02070309020205020404" pitchFamily="49" charset="0"/>
              </a:rPr>
            </a:br>
            <a:r>
              <a:rPr lang="en-US" altLang="zh-CN" sz="2000">
                <a:latin typeface="Courier New" panose="02070309020205020404" pitchFamily="49" charset="0"/>
                <a:cs typeface="Courier New" panose="02070309020205020404" pitchFamily="49" charset="0"/>
              </a:rPr>
              <a:t>  // called from multiple threads simultaneously</a:t>
            </a:r>
            <a:br>
              <a:rPr lang="en-US" altLang="zh-CN" sz="2000">
                <a:latin typeface="Courier New" panose="02070309020205020404" pitchFamily="49" charset="0"/>
                <a:cs typeface="Courier New" panose="02070309020205020404" pitchFamily="49" charset="0"/>
              </a:rPr>
            </a:br>
            <a:r>
              <a:rPr lang="en-US" altLang="zh-CN" sz="2000">
                <a:latin typeface="Courier New" panose="02070309020205020404" pitchFamily="49" charset="0"/>
                <a:cs typeface="Courier New" panose="02070309020205020404" pitchFamily="49" charset="0"/>
              </a:rPr>
              <a:t>  tasksCompleted++; </a:t>
            </a:r>
            <a:br>
              <a:rPr lang="en-US" altLang="zh-CN" sz="2000">
                <a:latin typeface="Courier New" panose="02070309020205020404" pitchFamily="49" charset="0"/>
                <a:cs typeface="Courier New" panose="02070309020205020404" pitchFamily="49" charset="0"/>
              </a:rPr>
            </a:br>
            <a:r>
              <a:rPr lang="en-US" altLang="zh-CN" sz="2000">
                <a:latin typeface="Courier New" panose="02070309020205020404" pitchFamily="49" charset="0"/>
                <a:cs typeface="Courier New" panose="02070309020205020404" pitchFamily="49" charset="0"/>
              </a:rPr>
              <a:t>}</a:t>
            </a:r>
            <a:br>
              <a:rPr lang="en-US" altLang="zh-CN" sz="2000">
                <a:latin typeface="Courier New" panose="02070309020205020404" pitchFamily="49" charset="0"/>
                <a:cs typeface="Courier New" panose="02070309020205020404" pitchFamily="49" charset="0"/>
              </a:rPr>
            </a:br>
            <a:r>
              <a:rPr lang="en-US" altLang="zh-CN" sz="2000">
                <a:latin typeface="Courier New" panose="02070309020205020404" pitchFamily="49" charset="0"/>
                <a:cs typeface="Courier New" panose="02070309020205020404" pitchFamily="49" charset="0"/>
              </a:rPr>
              <a:t>void reportsTasksCompleted() {</a:t>
            </a:r>
            <a:br>
              <a:rPr lang="en-US" altLang="zh-CN" sz="2000">
                <a:latin typeface="Courier New" panose="02070309020205020404" pitchFamily="49" charset="0"/>
                <a:cs typeface="Courier New" panose="02070309020205020404" pitchFamily="49" charset="0"/>
              </a:rPr>
            </a:br>
            <a:r>
              <a:rPr lang="en-US" altLang="zh-CN" sz="2000">
                <a:latin typeface="Courier New" panose="02070309020205020404" pitchFamily="49" charset="0"/>
                <a:cs typeface="Courier New" panose="02070309020205020404" pitchFamily="49" charset="0"/>
              </a:rPr>
              <a:t>  cout &lt;&lt; tasksCompleted.load();</a:t>
            </a:r>
            <a:br>
              <a:rPr lang="en-US" altLang="zh-CN" sz="2000">
                <a:latin typeface="Courier New" panose="02070309020205020404" pitchFamily="49" charset="0"/>
                <a:cs typeface="Courier New" panose="02070309020205020404" pitchFamily="49" charset="0"/>
              </a:rPr>
            </a:br>
            <a:r>
              <a:rPr lang="en-US" altLang="zh-CN" sz="2000">
                <a:latin typeface="Courier New" panose="02070309020205020404" pitchFamily="49" charset="0"/>
                <a:cs typeface="Courier New" panose="02070309020205020404" pitchFamily="49" charset="0"/>
              </a:rPr>
              <a:t>}</a:t>
            </a:r>
            <a:endParaRPr lang="en-US" altLang="zh-CN"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5583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Can we make a thread-safe list without locks?</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pPr>
              <a:lnSpc>
                <a:spcPct val="80000"/>
              </a:lnSpc>
            </a:pPr>
            <a:r>
              <a:rPr lang="en-US" altLang="zh-CN" sz="2400"/>
              <a:t>To remove an element</a:t>
            </a:r>
          </a:p>
          <a:p>
            <a:pPr marL="0" indent="0">
              <a:lnSpc>
                <a:spcPct val="80000"/>
              </a:lnSpc>
              <a:buNone/>
            </a:pPr>
            <a:endParaRPr lang="en-US" altLang="zh-CN" sz="2400"/>
          </a:p>
          <a:p>
            <a:pPr marL="0" indent="0">
              <a:lnSpc>
                <a:spcPct val="80000"/>
              </a:lnSpc>
              <a:buNone/>
            </a:pPr>
            <a:endParaRPr lang="en-US" altLang="zh-CN" sz="2400"/>
          </a:p>
          <a:p>
            <a:pPr marL="0" indent="0">
              <a:lnSpc>
                <a:spcPct val="80000"/>
              </a:lnSpc>
              <a:buNone/>
            </a:pPr>
            <a:endParaRPr lang="en-US" altLang="zh-CN" sz="2400"/>
          </a:p>
          <a:p>
            <a:pPr marL="0" indent="0">
              <a:lnSpc>
                <a:spcPct val="80000"/>
              </a:lnSpc>
              <a:buNone/>
            </a:pPr>
            <a:endParaRPr lang="en-US" altLang="zh-CN" sz="2400"/>
          </a:p>
          <a:p>
            <a:pPr>
              <a:lnSpc>
                <a:spcPct val="80000"/>
              </a:lnSpc>
            </a:pPr>
            <a:r>
              <a:rPr lang="en-US" altLang="zh-CN" sz="2400"/>
              <a:t>We need a lock because we need to both return A and update the head to point to B (i.e., A’s link) atomically </a:t>
            </a:r>
          </a:p>
          <a:p>
            <a:pPr>
              <a:lnSpc>
                <a:spcPct val="80000"/>
              </a:lnSpc>
            </a:pPr>
            <a:r>
              <a:rPr lang="en-US" altLang="zh-CN" sz="2400"/>
              <a:t>Or do we?</a:t>
            </a:r>
          </a:p>
          <a:p>
            <a:pPr>
              <a:lnSpc>
                <a:spcPct val="80000"/>
              </a:lnSpc>
            </a:pPr>
            <a:r>
              <a:rPr lang="en-US" altLang="zh-CN" sz="2400"/>
              <a:t>C++11 has an atomic </a:t>
            </a:r>
            <a:r>
              <a:rPr lang="en-US" altLang="zh-CN" sz="2400">
                <a:latin typeface="Courier New" pitchFamily="49" charset="0"/>
                <a:cs typeface="Courier New" pitchFamily="49" charset="0"/>
              </a:rPr>
              <a:t>compare_and_exchange_weak</a:t>
            </a:r>
            <a:r>
              <a:rPr lang="en-US" altLang="zh-CN" sz="2400">
                <a:cs typeface="Courier New" pitchFamily="49" charset="0"/>
              </a:rPr>
              <a:t> primitive that does a swap, but only if the target location has the value that we expect</a:t>
            </a:r>
            <a:endParaRPr lang="en-US" altLang="zh-CN" sz="2400"/>
          </a:p>
          <a:p>
            <a:pPr lvl="1">
              <a:lnSpc>
                <a:spcPct val="80000"/>
              </a:lnSpc>
            </a:pPr>
            <a:r>
              <a:rPr lang="en-US" altLang="zh-CN" sz="2000"/>
              <a:t>Then our update would fail if someone messed with the list in the critical section</a:t>
            </a:r>
          </a:p>
          <a:p>
            <a:pPr lvl="1">
              <a:lnSpc>
                <a:spcPct val="80000"/>
              </a:lnSpc>
            </a:pPr>
            <a:r>
              <a:rPr lang="en-US" altLang="zh-CN" sz="2000"/>
              <a:t>If so, just loop back and try again</a:t>
            </a:r>
          </a:p>
          <a:p>
            <a:pPr marL="0" indent="0">
              <a:lnSpc>
                <a:spcPct val="80000"/>
              </a:lnSpc>
              <a:buNone/>
            </a:pPr>
            <a:endParaRPr lang="en-US" altLang="zh-CN" sz="2400" dirty="0"/>
          </a:p>
        </p:txBody>
      </p:sp>
      <p:graphicFrame>
        <p:nvGraphicFramePr>
          <p:cNvPr id="4" name="Object 4">
            <a:extLst>
              <a:ext uri="{FF2B5EF4-FFF2-40B4-BE49-F238E27FC236}">
                <a16:creationId xmlns:a16="http://schemas.microsoft.com/office/drawing/2014/main" id="{0FC0F310-1F63-4F4E-8919-32CB6315EA45}"/>
              </a:ext>
            </a:extLst>
          </p:cNvPr>
          <p:cNvGraphicFramePr>
            <a:graphicFrameLocks noChangeAspect="1"/>
          </p:cNvGraphicFramePr>
          <p:nvPr>
            <p:extLst>
              <p:ext uri="{D42A27DB-BD31-4B8C-83A1-F6EECF244321}">
                <p14:modId xmlns:p14="http://schemas.microsoft.com/office/powerpoint/2010/main" val="1875595683"/>
              </p:ext>
            </p:extLst>
          </p:nvPr>
        </p:nvGraphicFramePr>
        <p:xfrm>
          <a:off x="1641140" y="1633944"/>
          <a:ext cx="4448175" cy="833437"/>
        </p:xfrm>
        <a:graphic>
          <a:graphicData uri="http://schemas.openxmlformats.org/presentationml/2006/ole">
            <mc:AlternateContent xmlns:mc="http://schemas.openxmlformats.org/markup-compatibility/2006">
              <mc:Choice xmlns:v="urn:schemas-microsoft-com:vml" Requires="v">
                <p:oleObj spid="_x0000_s4100" name="Visio" r:id="rId3" imgW="2951965" imgH="555844" progId="">
                  <p:embed/>
                </p:oleObj>
              </mc:Choice>
              <mc:Fallback>
                <p:oleObj name="Visio" r:id="rId3" imgW="2951965" imgH="555844" progId="">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1140" y="1633944"/>
                        <a:ext cx="4448175"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B2C7B657-DA08-41A1-9E69-9650F15FD8C6}"/>
              </a:ext>
            </a:extLst>
          </p:cNvPr>
          <p:cNvGraphicFramePr>
            <a:graphicFrameLocks noChangeAspect="1"/>
          </p:cNvGraphicFramePr>
          <p:nvPr>
            <p:extLst>
              <p:ext uri="{D42A27DB-BD31-4B8C-83A1-F6EECF244321}">
                <p14:modId xmlns:p14="http://schemas.microsoft.com/office/powerpoint/2010/main" val="1420265500"/>
              </p:ext>
            </p:extLst>
          </p:nvPr>
        </p:nvGraphicFramePr>
        <p:xfrm>
          <a:off x="1641140" y="2467381"/>
          <a:ext cx="4448175" cy="832992"/>
        </p:xfrm>
        <a:graphic>
          <a:graphicData uri="http://schemas.openxmlformats.org/presentationml/2006/ole">
            <mc:AlternateContent xmlns:mc="http://schemas.openxmlformats.org/markup-compatibility/2006">
              <mc:Choice xmlns:v="urn:schemas-microsoft-com:vml" Requires="v">
                <p:oleObj spid="_x0000_s4101" name="Visio" r:id="rId5" imgW="2951965" imgH="510124" progId="">
                  <p:embed/>
                </p:oleObj>
              </mc:Choice>
              <mc:Fallback>
                <p:oleObj name="Visio" r:id="rId5" imgW="2951965" imgH="510124" progId="">
                  <p:embed/>
                  <p:pic>
                    <p:nvPicPr>
                      <p:cNvPr id="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1140" y="2467381"/>
                        <a:ext cx="4448175" cy="83299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53760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Oops! Doesn′t quite work</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a:t>Some other thread could do two pops and one push during the critical section, leaving the head unchanged</a:t>
            </a:r>
          </a:p>
          <a:p>
            <a:endParaRPr lang="en-US" altLang="zh-CN"/>
          </a:p>
          <a:p>
            <a:endParaRPr lang="en-US" altLang="zh-CN"/>
          </a:p>
          <a:p>
            <a:endParaRPr lang="en-US" altLang="zh-CN"/>
          </a:p>
          <a:p>
            <a:endParaRPr lang="en-US" altLang="zh-CN"/>
          </a:p>
          <a:p>
            <a:endParaRPr lang="en-US" altLang="zh-CN"/>
          </a:p>
          <a:p>
            <a:r>
              <a:rPr lang="en-US" altLang="zh-CN"/>
              <a:t>After the </a:t>
            </a:r>
            <a:r>
              <a:rPr lang="en-US" altLang="zh-CN">
                <a:latin typeface="Courier New" pitchFamily="49" charset="0"/>
                <a:cs typeface="Courier New" pitchFamily="49" charset="0"/>
              </a:rPr>
              <a:t>compare_and_exchange_weak</a:t>
            </a:r>
            <a:r>
              <a:rPr lang="en-US" altLang="zh-CN"/>
              <a:t>, B is erroneously back on the list</a:t>
            </a:r>
          </a:p>
          <a:p>
            <a:pPr marL="0" indent="0">
              <a:buNone/>
            </a:pPr>
            <a:endParaRPr lang="en-US" altLang="zh-CN" dirty="0"/>
          </a:p>
        </p:txBody>
      </p:sp>
      <p:graphicFrame>
        <p:nvGraphicFramePr>
          <p:cNvPr id="4" name="Object 4">
            <a:extLst>
              <a:ext uri="{FF2B5EF4-FFF2-40B4-BE49-F238E27FC236}">
                <a16:creationId xmlns:a16="http://schemas.microsoft.com/office/drawing/2014/main" id="{9F98DBC3-F55F-47C1-B8FD-CE5A3F16007D}"/>
              </a:ext>
            </a:extLst>
          </p:cNvPr>
          <p:cNvGraphicFramePr>
            <a:graphicFrameLocks noChangeAspect="1"/>
          </p:cNvGraphicFramePr>
          <p:nvPr>
            <p:extLst>
              <p:ext uri="{D42A27DB-BD31-4B8C-83A1-F6EECF244321}">
                <p14:modId xmlns:p14="http://schemas.microsoft.com/office/powerpoint/2010/main" val="2979247179"/>
              </p:ext>
            </p:extLst>
          </p:nvPr>
        </p:nvGraphicFramePr>
        <p:xfrm>
          <a:off x="1676926" y="2132937"/>
          <a:ext cx="5035550" cy="1671637"/>
        </p:xfrm>
        <a:graphic>
          <a:graphicData uri="http://schemas.openxmlformats.org/presentationml/2006/ole">
            <mc:AlternateContent xmlns:mc="http://schemas.openxmlformats.org/markup-compatibility/2006">
              <mc:Choice xmlns:v="urn:schemas-microsoft-com:vml" Requires="v">
                <p:oleObj spid="_x0000_s5124" name="Visio" r:id="rId3" imgW="3900690" imgH="1195924" progId="">
                  <p:embed/>
                </p:oleObj>
              </mc:Choice>
              <mc:Fallback>
                <p:oleObj name="Visio" r:id="rId3" imgW="3900690" imgH="1195924" progId="">
                  <p:embed/>
                  <p:pic>
                    <p:nvPicPr>
                      <p:cNvPr id="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926" y="2132937"/>
                        <a:ext cx="5035550" cy="16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135E1AF7-C601-4DF2-B3FC-4669134E876C}"/>
              </a:ext>
            </a:extLst>
          </p:cNvPr>
          <p:cNvGraphicFramePr>
            <a:graphicFrameLocks noChangeAspect="1"/>
          </p:cNvGraphicFramePr>
          <p:nvPr>
            <p:extLst/>
          </p:nvPr>
        </p:nvGraphicFramePr>
        <p:xfrm>
          <a:off x="1706635" y="5065295"/>
          <a:ext cx="3116262" cy="1004888"/>
        </p:xfrm>
        <a:graphic>
          <a:graphicData uri="http://schemas.openxmlformats.org/presentationml/2006/ole">
            <mc:AlternateContent xmlns:mc="http://schemas.openxmlformats.org/markup-compatibility/2006">
              <mc:Choice xmlns:v="urn:schemas-microsoft-com:vml" Requires="v">
                <p:oleObj spid="_x0000_s5125" name="Visio" r:id="rId5" imgW="2407545" imgH="776409" progId="">
                  <p:embed/>
                </p:oleObj>
              </mc:Choice>
              <mc:Fallback>
                <p:oleObj name="Visio" r:id="rId5" imgW="2407545" imgH="776409" progId="">
                  <p:embed/>
                  <p:pic>
                    <p:nvPicPr>
                      <p:cNvPr id="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6635" y="5065295"/>
                        <a:ext cx="3116262"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712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We can fix this</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Add a ″list operation counter″ to the head</a:t>
            </a:r>
          </a:p>
          <a:p>
            <a:r>
              <a:rPr lang="en-US" altLang="zh-CN" sz="2800"/>
              <a:t>Update with 64-bit compare and exchange (on a 32-bit program), which C++ conveniently provides (and maps onto a single x86 instruction provided for just this reason)</a:t>
            </a:r>
          </a:p>
          <a:p>
            <a:r>
              <a:rPr lang="en-US" altLang="zh-CN" sz="2800"/>
              <a:t>Now the compare and swap fails if intervening list ops happened</a:t>
            </a:r>
          </a:p>
          <a:p>
            <a:pPr marL="0" indent="0">
              <a:buNone/>
            </a:pPr>
            <a:endParaRPr lang="en-US" altLang="zh-CN" sz="2800" dirty="0"/>
          </a:p>
        </p:txBody>
      </p:sp>
      <p:graphicFrame>
        <p:nvGraphicFramePr>
          <p:cNvPr id="4" name="Object 4">
            <a:extLst>
              <a:ext uri="{FF2B5EF4-FFF2-40B4-BE49-F238E27FC236}">
                <a16:creationId xmlns:a16="http://schemas.microsoft.com/office/drawing/2014/main" id="{D417F8F1-6311-4873-AE5D-7FF882049272}"/>
              </a:ext>
            </a:extLst>
          </p:cNvPr>
          <p:cNvGraphicFramePr>
            <a:graphicFrameLocks noChangeAspect="1"/>
          </p:cNvGraphicFramePr>
          <p:nvPr>
            <p:extLst/>
          </p:nvPr>
        </p:nvGraphicFramePr>
        <p:xfrm>
          <a:off x="1614488" y="4622800"/>
          <a:ext cx="6205537" cy="1701800"/>
        </p:xfrm>
        <a:graphic>
          <a:graphicData uri="http://schemas.openxmlformats.org/presentationml/2006/ole">
            <mc:AlternateContent xmlns:mc="http://schemas.openxmlformats.org/markup-compatibility/2006">
              <mc:Choice xmlns:v="urn:schemas-microsoft-com:vml" Requires="v">
                <p:oleObj spid="_x0000_s6147" name="Visio" r:id="rId3" imgW="4369144" imgH="1196756" progId="">
                  <p:embed/>
                </p:oleObj>
              </mc:Choice>
              <mc:Fallback>
                <p:oleObj name="Visio" r:id="rId3" imgW="4369144" imgH="1196756" progId="">
                  <p:embed/>
                  <p:pic>
                    <p:nvPicPr>
                      <p:cNvPr id="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488" y="4622800"/>
                        <a:ext cx="6205537"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48232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What′s the point?</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This is much better</a:t>
            </a:r>
          </a:p>
          <a:p>
            <a:r>
              <a:rPr lang="en-US" altLang="zh-CN" sz="2800"/>
              <a:t>No need for memory barrier</a:t>
            </a:r>
          </a:p>
          <a:p>
            <a:r>
              <a:rPr lang="en-US" altLang="zh-CN" sz="2800"/>
              <a:t>Only one atomic operation instead of two</a:t>
            </a:r>
          </a:p>
          <a:p>
            <a:r>
              <a:rPr lang="en-US" altLang="zh-CN" sz="2800"/>
              <a:t>If thread loses its quantum while doing the list operation, other threads are free to manipulate the list</a:t>
            </a:r>
          </a:p>
          <a:p>
            <a:pPr lvl="1"/>
            <a:r>
              <a:rPr lang="en-US" altLang="zh-CN" sz="2400"/>
              <a:t>This is the big one</a:t>
            </a:r>
          </a:p>
          <a:p>
            <a:r>
              <a:rPr lang="en-US" altLang="zh-CN" sz="2800"/>
              <a:t>Works on x86-32, x86-64, and Sparc</a:t>
            </a:r>
          </a:p>
          <a:p>
            <a:pPr marL="0" indent="0">
              <a:buNone/>
            </a:pPr>
            <a:endParaRPr lang="en-US" altLang="zh-CN" sz="2800" dirty="0"/>
          </a:p>
        </p:txBody>
      </p:sp>
    </p:spTree>
    <p:extLst>
      <p:ext uri="{BB962C8B-B14F-4D97-AF65-F5344CB8AC3E}">
        <p14:creationId xmlns:p14="http://schemas.microsoft.com/office/powerpoint/2010/main" val="364614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en-US" altLang="zh-CN" b="1"/>
              <a:t>RAII</a:t>
            </a:r>
            <a:endParaRPr lang="zh-CN" altLang="en-US" dirty="0"/>
          </a:p>
        </p:txBody>
      </p:sp>
      <p:sp>
        <p:nvSpPr>
          <p:cNvPr id="3" name="内容占位符 2"/>
          <p:cNvSpPr>
            <a:spLocks noGrp="1"/>
          </p:cNvSpPr>
          <p:nvPr>
            <p:ph sz="quarter" idx="11"/>
          </p:nvPr>
        </p:nvSpPr>
        <p:spPr/>
        <p:txBody>
          <a:bodyPr/>
          <a:lstStyle/>
          <a:p>
            <a:pPr marL="457200" indent="-457200"/>
            <a:r>
              <a:rPr lang="en-US" altLang="zh-CN" sz="2800"/>
              <a:t>Why doesn′t C++ have </a:t>
            </a:r>
            <a:r>
              <a:rPr lang="en-US" altLang="zh-CN" sz="2800">
                <a:latin typeface="Courier New" panose="02070309020205020404" pitchFamily="49" charset="0"/>
                <a:cs typeface="Courier New" panose="02070309020205020404" pitchFamily="49" charset="0"/>
              </a:rPr>
              <a:t>finally</a:t>
            </a:r>
            <a:r>
              <a:rPr lang="en-US" altLang="zh-CN" sz="2800"/>
              <a:t>?</a:t>
            </a:r>
          </a:p>
          <a:p>
            <a:pPr marL="457200" indent="-457200"/>
            <a:r>
              <a:rPr lang="en-US" altLang="zh-CN" sz="2800"/>
              <a:t>Because it has something better</a:t>
            </a:r>
          </a:p>
          <a:p>
            <a:pPr marL="457200" indent="-457200"/>
            <a:r>
              <a:rPr lang="en-US" altLang="zh-CN" sz="2800"/>
              <a:t>Destructors of local variables are always called however you leave scope</a:t>
            </a:r>
          </a:p>
          <a:p>
            <a:pPr marL="457200" indent="-457200"/>
            <a:r>
              <a:rPr lang="en-US" altLang="zh-CN" sz="2800"/>
              <a:t>Using this to manage resources is called RAII</a:t>
            </a:r>
          </a:p>
          <a:p>
            <a:pPr marL="1143000" lvl="1" indent="-457200"/>
            <a:r>
              <a:rPr lang="en-US" altLang="zh-CN">
                <a:ea typeface="Microsoft YaHei" panose="020B0503020204020204" pitchFamily="34" charset="-122"/>
              </a:rPr>
              <a:t>Resource Acquisition Is Initialization</a:t>
            </a:r>
          </a:p>
          <a:p>
            <a:pPr marL="285750" indent="-285750"/>
            <a:endParaRPr lang="en-US" altLang="zh-CN">
              <a:latin typeface="Courier New" panose="02070309020205020404" pitchFamily="49" charset="0"/>
              <a:cs typeface="Courier New" panose="02070309020205020404" pitchFamily="49" charset="0"/>
            </a:endParaRPr>
          </a:p>
          <a:p>
            <a:pPr marL="971550" lvl="1" indent="-285750"/>
            <a:endParaRPr lang="en-US" altLang="zh-CN" dirty="0"/>
          </a:p>
        </p:txBody>
      </p:sp>
    </p:spTree>
    <p:extLst>
      <p:ext uri="{BB962C8B-B14F-4D97-AF65-F5344CB8AC3E}">
        <p14:creationId xmlns:p14="http://schemas.microsoft.com/office/powerpoint/2010/main" val="290456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How is this implemented in C++?</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See lockFreeStack.h in chalk</a:t>
            </a:r>
          </a:p>
          <a:p>
            <a:r>
              <a:rPr lang="en-US" altLang="zh-CN" sz="2800"/>
              <a:t>Let′s look at it now</a:t>
            </a:r>
            <a:endParaRPr lang="en-US" altLang="zh-CN" sz="2800" dirty="0"/>
          </a:p>
        </p:txBody>
      </p:sp>
    </p:spTree>
    <p:extLst>
      <p:ext uri="{BB962C8B-B14F-4D97-AF65-F5344CB8AC3E}">
        <p14:creationId xmlns:p14="http://schemas.microsoft.com/office/powerpoint/2010/main" val="866244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What about PPC and Itanium?</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Even better, PPC and Itanium have Linked Load and Store Conditional (LLSC)</a:t>
            </a:r>
          </a:p>
          <a:p>
            <a:r>
              <a:rPr lang="en-US" altLang="zh-CN" sz="2800"/>
              <a:t>lwarx instruction loads from a memory address and ″reserves″ that address</a:t>
            </a:r>
          </a:p>
          <a:p>
            <a:r>
              <a:rPr lang="en-US" altLang="zh-CN" sz="2800"/>
              <a:t>stwcx instruction only does a store if no intervening writes have been made to that address since the reservation</a:t>
            </a:r>
          </a:p>
          <a:p>
            <a:r>
              <a:rPr lang="en-US" altLang="zh-CN" sz="2800"/>
              <a:t>Exactly what we want</a:t>
            </a:r>
            <a:endParaRPr lang="en-US" altLang="zh-CN" sz="2800" dirty="0"/>
          </a:p>
        </p:txBody>
      </p:sp>
    </p:spTree>
    <p:extLst>
      <p:ext uri="{BB962C8B-B14F-4D97-AF65-F5344CB8AC3E}">
        <p14:creationId xmlns:p14="http://schemas.microsoft.com/office/powerpoint/2010/main" val="3998136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What about push?</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3200"/>
              <a:t>The same techniques work for pushing onto the list</a:t>
            </a:r>
          </a:p>
          <a:p>
            <a:pPr lvl="1"/>
            <a:r>
              <a:rPr lang="en-US" altLang="zh-CN" sz="2800"/>
              <a:t>Exercise to see if you understand</a:t>
            </a:r>
          </a:p>
          <a:p>
            <a:r>
              <a:rPr lang="en-US" altLang="zh-CN" sz="3200"/>
              <a:t>Not just restricted to lists</a:t>
            </a:r>
          </a:p>
          <a:p>
            <a:pPr lvl="1"/>
            <a:r>
              <a:rPr lang="en-US" altLang="zh-CN" sz="2800"/>
              <a:t>Many other lock-free data structures are known</a:t>
            </a:r>
          </a:p>
          <a:p>
            <a:pPr lvl="1"/>
            <a:r>
              <a:rPr lang="en-US" altLang="zh-CN" sz="2800"/>
              <a:t>See the references</a:t>
            </a:r>
            <a:endParaRPr lang="en-US" altLang="zh-CN" sz="2800" dirty="0"/>
          </a:p>
        </p:txBody>
      </p:sp>
    </p:spTree>
    <p:extLst>
      <p:ext uri="{BB962C8B-B14F-4D97-AF65-F5344CB8AC3E}">
        <p14:creationId xmlns:p14="http://schemas.microsoft.com/office/powerpoint/2010/main" val="53327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A True Story with a Twist—A Happy Ending?</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3200"/>
              <a:t>The programmer switched to using Compare and Exchange-based atomic lists on Sparc</a:t>
            </a:r>
          </a:p>
          <a:p>
            <a:r>
              <a:rPr lang="en-US" altLang="zh-CN" sz="3200"/>
              <a:t>The customers were happy with the performance</a:t>
            </a:r>
          </a:p>
          <a:p>
            <a:r>
              <a:rPr lang="en-US" altLang="zh-CN" sz="3200"/>
              <a:t>But wait…</a:t>
            </a:r>
            <a:endParaRPr lang="en-US" altLang="zh-CN" sz="3200" dirty="0"/>
          </a:p>
        </p:txBody>
      </p:sp>
    </p:spTree>
    <p:extLst>
      <p:ext uri="{BB962C8B-B14F-4D97-AF65-F5344CB8AC3E}">
        <p14:creationId xmlns:p14="http://schemas.microsoft.com/office/powerpoint/2010/main" val="18328134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No happy ending?</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pPr>
              <a:lnSpc>
                <a:spcPct val="80000"/>
              </a:lnSpc>
            </a:pPr>
            <a:r>
              <a:rPr lang="en-US" altLang="zh-CN" sz="2600"/>
              <a:t>The customers started to experience extremely intermittent list corruption</a:t>
            </a:r>
          </a:p>
          <a:p>
            <a:pPr>
              <a:lnSpc>
                <a:spcPct val="80000"/>
              </a:lnSpc>
            </a:pPr>
            <a:r>
              <a:rPr lang="en-US" altLang="zh-CN" sz="2600"/>
              <a:t>Virtually impossible to debug</a:t>
            </a:r>
          </a:p>
          <a:p>
            <a:pPr lvl="1">
              <a:lnSpc>
                <a:spcPct val="80000"/>
              </a:lnSpc>
            </a:pPr>
            <a:r>
              <a:rPr lang="en-US" altLang="zh-CN" sz="2200"/>
              <a:t>He ran 100 threads doing only list operations for hours between failures</a:t>
            </a:r>
          </a:p>
          <a:p>
            <a:pPr>
              <a:lnSpc>
                <a:spcPct val="80000"/>
              </a:lnSpc>
            </a:pPr>
            <a:r>
              <a:rPr lang="en-US" altLang="zh-CN" sz="2600"/>
              <a:t>The problem was that Solaris interrupt handlers only saved the bottom 32-bits of some registers</a:t>
            </a:r>
          </a:p>
          <a:p>
            <a:pPr lvl="1">
              <a:lnSpc>
                <a:spcPct val="80000"/>
              </a:lnSpc>
            </a:pPr>
            <a:r>
              <a:rPr lang="en-US" altLang="zh-CN" sz="2200"/>
              <a:t>Timer interrupts in the critical section corrupted the compare and exchange</a:t>
            </a:r>
          </a:p>
          <a:p>
            <a:pPr lvl="1">
              <a:lnSpc>
                <a:spcPct val="80000"/>
              </a:lnSpc>
            </a:pPr>
            <a:r>
              <a:rPr lang="en-US" altLang="zh-CN" sz="2200"/>
              <a:t>Fix: Restrict list pointers to specific registers</a:t>
            </a:r>
          </a:p>
          <a:p>
            <a:pPr>
              <a:lnSpc>
                <a:spcPct val="80000"/>
              </a:lnSpc>
            </a:pPr>
            <a:r>
              <a:rPr lang="en-US" altLang="zh-CN" sz="2600"/>
              <a:t>Moral: The first rule of optimization is </a:t>
            </a:r>
            <a:r>
              <a:rPr lang="en-US" altLang="zh-CN" sz="2400"/>
              <a:t>″</a:t>
            </a:r>
            <a:r>
              <a:rPr lang="en-US" altLang="zh-CN" sz="2600"/>
              <a:t>Don′t!</a:t>
            </a:r>
            <a:r>
              <a:rPr lang="en-US" altLang="zh-CN" sz="2400"/>
              <a:t>″</a:t>
            </a:r>
            <a:endParaRPr lang="en-US" altLang="zh-CN" sz="2600"/>
          </a:p>
          <a:p>
            <a:pPr lvl="1">
              <a:lnSpc>
                <a:spcPct val="80000"/>
              </a:lnSpc>
            </a:pPr>
            <a:r>
              <a:rPr lang="en-US" altLang="zh-CN" sz="2200"/>
              <a:t>These techniques are powerful but only used where justified</a:t>
            </a:r>
            <a:endParaRPr lang="en-US" altLang="zh-CN" sz="2200" dirty="0"/>
          </a:p>
        </p:txBody>
      </p:sp>
    </p:spTree>
    <p:extLst>
      <p:ext uri="{BB962C8B-B14F-4D97-AF65-F5344CB8AC3E}">
        <p14:creationId xmlns:p14="http://schemas.microsoft.com/office/powerpoint/2010/main" val="30210973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But wait, there′s more</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600"/>
              <a:t>Later, the program started being used on massively SMP systems, and it started to exhibit performance problems</a:t>
            </a:r>
          </a:p>
          <a:p>
            <a:pPr lvl="1"/>
            <a:r>
              <a:rPr lang="en-US" altLang="zh-CN" sz="2200"/>
              <a:t>The Compare and Exchange locked the bus to be thread-safe but that is expensive as the number of processors went up (this results in a surprising implementation of the Windows Interlocked exchange primitive).</a:t>
            </a:r>
          </a:p>
          <a:p>
            <a:r>
              <a:rPr lang="en-US" altLang="zh-CN" sz="2600"/>
              <a:t>Since they no longer needed many more threads than processors, they went back to a lock-based</a:t>
            </a:r>
            <a:endParaRPr lang="en-US" altLang="zh-CN" sz="2200" dirty="0"/>
          </a:p>
        </p:txBody>
      </p:sp>
    </p:spTree>
    <p:extLst>
      <p:ext uri="{BB962C8B-B14F-4D97-AF65-F5344CB8AC3E}">
        <p14:creationId xmlns:p14="http://schemas.microsoft.com/office/powerpoint/2010/main" val="3583936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So should you do a class-specific allocator?</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3200"/>
              <a:t>Do you really want to pollute your class with deep assumptions about the HW and OS?</a:t>
            </a:r>
          </a:p>
          <a:p>
            <a:r>
              <a:rPr lang="en-US" altLang="zh-CN" sz="3200"/>
              <a:t>Do you want to update it everytime there is a new OS rev?</a:t>
            </a:r>
          </a:p>
          <a:p>
            <a:pPr lvl="1"/>
            <a:r>
              <a:rPr lang="en-US" altLang="zh-CN" sz="2800"/>
              <a:t>Early version of this before threading inadvertently made classes thread unsafe</a:t>
            </a:r>
          </a:p>
          <a:p>
            <a:r>
              <a:rPr lang="en-US" altLang="zh-CN" sz="3200"/>
              <a:t>The answer is almost always, ″No,″ but…</a:t>
            </a:r>
            <a:endParaRPr lang="en-US" altLang="zh-CN" sz="3200" dirty="0"/>
          </a:p>
        </p:txBody>
      </p:sp>
    </p:spTree>
    <p:extLst>
      <p:ext uri="{BB962C8B-B14F-4D97-AF65-F5344CB8AC3E}">
        <p14:creationId xmlns:p14="http://schemas.microsoft.com/office/powerpoint/2010/main" val="1480850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No way! Except…</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400"/>
              <a:t>My friend′s product wouldn′t have  been usable without a custom memory manager</a:t>
            </a:r>
          </a:p>
          <a:p>
            <a:r>
              <a:rPr lang="en-US" altLang="zh-CN" sz="2400"/>
              <a:t>He wouldn′t have sold his company for a large sum of money without usable products</a:t>
            </a:r>
          </a:p>
          <a:p>
            <a:r>
              <a:rPr lang="en-US" altLang="zh-CN" sz="2400"/>
              <a:t>Use it when necessary, but only if you can justify the costs of maintaining your code over every present and future OS/hardware revision</a:t>
            </a:r>
          </a:p>
          <a:p>
            <a:r>
              <a:rPr lang="en-US" altLang="zh-CN" sz="2400"/>
              <a:t>This story illustrates the real power and danger of using C++</a:t>
            </a:r>
          </a:p>
          <a:p>
            <a:pPr lvl="1"/>
            <a:r>
              <a:rPr lang="en-US" altLang="zh-CN" sz="2000"/>
              <a:t>Know the difference between “use” and “abuse”</a:t>
            </a:r>
            <a:endParaRPr lang="en-US" altLang="zh-CN" sz="2000" dirty="0"/>
          </a:p>
        </p:txBody>
      </p:sp>
    </p:spTree>
    <p:extLst>
      <p:ext uri="{BB962C8B-B14F-4D97-AF65-F5344CB8AC3E}">
        <p14:creationId xmlns:p14="http://schemas.microsoft.com/office/powerpoint/2010/main" val="8531420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Transactional</a:t>
            </a:r>
            <a:r>
              <a:rPr lang="en-US" altLang="zh-CN"/>
              <a:t> </a:t>
            </a:r>
            <a:r>
              <a:rPr lang="en-US" altLang="zh-CN" b="1"/>
              <a:t>Memory</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Can we generalize the lock-free stack above to create a new simple and general paradigm for lock-free coding?</a:t>
            </a:r>
          </a:p>
          <a:p>
            <a:r>
              <a:rPr lang="en-US" altLang="zh-CN" sz="2800"/>
              <a:t>Since locks don′t work well with templates (C++) or modular coding (all languages), people have been looking at other paradigms for concurrent programming that are ″compositional″ (meaning that combining components, either through templates or modular design will not cause deadlocks)</a:t>
            </a:r>
          </a:p>
          <a:p>
            <a:pPr marL="0" indent="0">
              <a:buNone/>
            </a:pPr>
            <a:endParaRPr lang="en-US" altLang="zh-CN" sz="2400" dirty="0"/>
          </a:p>
        </p:txBody>
      </p:sp>
    </p:spTree>
    <p:extLst>
      <p:ext uri="{BB962C8B-B14F-4D97-AF65-F5344CB8AC3E}">
        <p14:creationId xmlns:p14="http://schemas.microsoft.com/office/powerpoint/2010/main" val="39050541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Transactional</a:t>
            </a:r>
            <a:r>
              <a:rPr lang="en-US" altLang="zh-CN"/>
              <a:t> </a:t>
            </a:r>
            <a:r>
              <a:rPr lang="en-US" altLang="zh-CN" b="1"/>
              <a:t>Memory</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lnSpcReduction="10000"/>
          </a:bodyPr>
          <a:lstStyle/>
          <a:p>
            <a:r>
              <a:rPr lang="en-US" altLang="zh-CN"/>
              <a:t>″Transactional memory″ is an alternative to locks that is compositional</a:t>
            </a:r>
          </a:p>
          <a:p>
            <a:pPr lvl="1"/>
            <a:r>
              <a:rPr lang="en-US" altLang="zh-CN"/>
              <a:t>Basically, a thread works lock-free with its own view of shared memory and then “commits” its work as a transaction when it is done. If another conflicting transaction was made by another thread, there is an exception so you can try again.</a:t>
            </a:r>
          </a:p>
          <a:p>
            <a:r>
              <a:rPr lang="en-US" altLang="zh-CN"/>
              <a:t>See the following references</a:t>
            </a:r>
          </a:p>
          <a:p>
            <a:pPr lvl="1"/>
            <a:r>
              <a:rPr lang="en-US" altLang="zh-CN"/>
              <a:t>Gottschlich, Boehm, “Generic Programming Needs Transactional Memory”</a:t>
            </a:r>
          </a:p>
          <a:p>
            <a:pPr lvl="2"/>
            <a:r>
              <a:rPr lang="en-US" altLang="zh-CN">
                <a:hlinkClick r:id="rId2"/>
              </a:rPr>
              <a:t>http://transact2013.cse.lehigh.edu/gottschlich.pdf</a:t>
            </a:r>
            <a:endParaRPr lang="en-US" altLang="zh-CN"/>
          </a:p>
          <a:p>
            <a:pPr lvl="1"/>
            <a:r>
              <a:rPr lang="en-US" altLang="zh-CN"/>
              <a:t>Wong, “What did C++ do for transactional memory?”</a:t>
            </a:r>
          </a:p>
          <a:p>
            <a:pPr lvl="2"/>
            <a:r>
              <a:rPr lang="en-US" altLang="zh-CN">
                <a:hlinkClick r:id="rId3"/>
              </a:rPr>
              <a:t>https://github.com/CppCon/CppCon2014/blob/master/Presentations/What%20did%20C%2B%2B%20do%20for%20Transactional%20Memory/What%20did%20C%2B%2B%20do%20for%20Transactional%20Memory%20-%20Michael%20Wong%20-%20CppCon%202014.pdf</a:t>
            </a:r>
            <a:endParaRPr lang="en-US" altLang="zh-CN"/>
          </a:p>
          <a:p>
            <a:pPr lvl="2"/>
            <a:r>
              <a:rPr lang="en-US" altLang="zh-CN"/>
              <a:t>Also on chalk</a:t>
            </a:r>
          </a:p>
          <a:p>
            <a:r>
              <a:rPr lang="en-US" altLang="zh-CN"/>
              <a:t>The C++ committee has released a Preliminary Draft Technical Specification to add transactional memory to C++</a:t>
            </a:r>
          </a:p>
          <a:p>
            <a:pPr lvl="1"/>
            <a:r>
              <a:rPr lang="en-US" altLang="zh-CN">
                <a:hlinkClick r:id="rId4"/>
              </a:rPr>
              <a:t>http://www.open-std.org/jtc1/sc22/wg21/docs/papers/2014/n4302.pdf</a:t>
            </a:r>
            <a:endParaRPr lang="en-US" altLang="zh-CN"/>
          </a:p>
          <a:p>
            <a:endParaRPr lang="en-US" altLang="zh-CN" dirty="0"/>
          </a:p>
        </p:txBody>
      </p:sp>
    </p:spTree>
    <p:extLst>
      <p:ext uri="{BB962C8B-B14F-4D97-AF65-F5344CB8AC3E}">
        <p14:creationId xmlns:p14="http://schemas.microsoft.com/office/powerpoint/2010/main" val="231980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en-US" altLang="zh-CN" b="1"/>
              <a:t>unique_ptr</a:t>
            </a:r>
            <a:endParaRPr lang="zh-CN" altLang="en-US" dirty="0"/>
          </a:p>
        </p:txBody>
      </p:sp>
      <p:sp>
        <p:nvSpPr>
          <p:cNvPr id="3" name="内容占位符 2"/>
          <p:cNvSpPr>
            <a:spLocks noGrp="1"/>
          </p:cNvSpPr>
          <p:nvPr>
            <p:ph sz="quarter" idx="11"/>
          </p:nvPr>
        </p:nvSpPr>
        <p:spPr/>
        <p:txBody>
          <a:bodyPr/>
          <a:lstStyle/>
          <a:p>
            <a:r>
              <a:rPr lang="en-US" altLang="zh-CN">
                <a:latin typeface="Courier New" panose="02070309020205020404" pitchFamily="49" charset="0"/>
                <a:cs typeface="Courier New" panose="02070309020205020404" pitchFamily="49" charset="0"/>
              </a:rPr>
              <a:t>unique_ptr</a:t>
            </a:r>
            <a:r>
              <a:rPr lang="en-US" altLang="zh-CN"/>
              <a:t> destructor deletes the object pointed to</a:t>
            </a:r>
          </a:p>
          <a:p>
            <a:r>
              <a:rPr lang="en-US" altLang="zh-CN"/>
              <a:t>The memory leaked fixed:</a:t>
            </a:r>
          </a:p>
          <a:p>
            <a:pPr marL="457200" lvl="1" indent="0">
              <a:buNone/>
            </a:pPr>
            <a:r>
              <a:rPr lang="en-US" altLang="zh-CN" sz="1600">
                <a:latin typeface="Courier New" pitchFamily="49" charset="0"/>
                <a:cs typeface="Courier New" pitchFamily="49" charset="0"/>
              </a:rPr>
              <a:t>int f() {</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try {</a:t>
            </a:r>
          </a:p>
          <a:p>
            <a:pPr>
              <a:buNone/>
            </a:pPr>
            <a:r>
              <a:rPr lang="en-US" altLang="zh-CN" sz="1600">
                <a:latin typeface="Courier New" pitchFamily="49" charset="0"/>
                <a:cs typeface="Courier New" pitchFamily="49" charset="0"/>
              </a:rPr>
              <a:t>         unique_ptr&lt;A&gt; ap{new A};</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g();</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 catch (...) {</a:t>
            </a:r>
          </a:p>
          <a:p>
            <a:pPr>
              <a:buNone/>
            </a:pPr>
            <a:r>
              <a:rPr lang="en-US" altLang="zh-CN" sz="1600">
                <a:latin typeface="Courier New" pitchFamily="49" charset="0"/>
                <a:cs typeface="Courier New" pitchFamily="49" charset="0"/>
              </a:rPr>
              <a:t>         cout &lt;&lt; "Exception " &lt;&lt; endl;</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return 0;</a:t>
            </a:r>
            <a:br>
              <a:rPr lang="en-US" altLang="zh-CN" sz="1600">
                <a:latin typeface="Courier New" pitchFamily="49" charset="0"/>
                <a:cs typeface="Courier New" pitchFamily="49" charset="0"/>
              </a:rPr>
            </a:br>
            <a:r>
              <a:rPr lang="en-US" altLang="zh-CN" sz="1600">
                <a:latin typeface="Courier New" pitchFamily="49" charset="0"/>
                <a:cs typeface="Courier New" pitchFamily="49" charset="0"/>
              </a:rPr>
              <a:t>  }</a:t>
            </a:r>
          </a:p>
          <a:p>
            <a:pPr marL="971550" lvl="1" indent="-285750"/>
            <a:endParaRPr lang="en-US" altLang="zh-CN" dirty="0"/>
          </a:p>
        </p:txBody>
      </p:sp>
    </p:spTree>
    <p:extLst>
      <p:ext uri="{BB962C8B-B14F-4D97-AF65-F5344CB8AC3E}">
        <p14:creationId xmlns:p14="http://schemas.microsoft.com/office/powerpoint/2010/main" val="7561577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How to think about transactional memory</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3200"/>
              <a:t>The linked list allocator above was too low level</a:t>
            </a:r>
          </a:p>
          <a:p>
            <a:pPr lvl="1"/>
            <a:r>
              <a:rPr lang="en-US" altLang="zh-CN" sz="2800"/>
              <a:t>The programmer needs to keep retrying until the </a:t>
            </a:r>
            <a:r>
              <a:rPr lang="en-US" altLang="zh-CN" sz="2800">
                <a:latin typeface="Courier New" panose="02070309020205020404" pitchFamily="49" charset="0"/>
                <a:cs typeface="Courier New" panose="02070309020205020404" pitchFamily="49" charset="0"/>
              </a:rPr>
              <a:t>compare_and_swap</a:t>
            </a:r>
            <a:r>
              <a:rPr lang="en-US" altLang="zh-CN" sz="2800"/>
              <a:t> succeeds</a:t>
            </a:r>
          </a:p>
          <a:p>
            <a:pPr lvl="1"/>
            <a:r>
              <a:rPr lang="en-US" altLang="zh-CN" sz="2800"/>
              <a:t>On a PPC, which doesn’t have hardware </a:t>
            </a:r>
            <a:r>
              <a:rPr lang="en-US" altLang="zh-CN" sz="2800">
                <a:latin typeface="Courier New" panose="02070309020205020404" pitchFamily="49" charset="0"/>
                <a:cs typeface="Courier New" panose="02070309020205020404" pitchFamily="49" charset="0"/>
              </a:rPr>
              <a:t>compare_and_swap</a:t>
            </a:r>
            <a:r>
              <a:rPr lang="en-US" altLang="zh-CN" sz="2800"/>
              <a:t>, the code would need to be rewritten to avoid locks</a:t>
            </a:r>
          </a:p>
          <a:p>
            <a:r>
              <a:rPr lang="en-US" altLang="zh-CN" sz="3200"/>
              <a:t>Transactional memory allows you to state the high-level requirements and the compiler can figure out the best way to meet those requirements</a:t>
            </a:r>
            <a:endParaRPr lang="en-US" altLang="zh-CN" sz="3200" dirty="0"/>
          </a:p>
        </p:txBody>
      </p:sp>
    </p:spTree>
    <p:extLst>
      <p:ext uri="{BB962C8B-B14F-4D97-AF65-F5344CB8AC3E}">
        <p14:creationId xmlns:p14="http://schemas.microsoft.com/office/powerpoint/2010/main" val="613341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t>Transactional Memory in C++ proposal</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latin typeface="Courier New" panose="02070309020205020404" pitchFamily="49" charset="0"/>
                <a:cs typeface="Courier New" panose="02070309020205020404" pitchFamily="49" charset="0"/>
              </a:rPr>
              <a:t>synchronized { /* code */ }</a:t>
            </a:r>
            <a:endParaRPr lang="en-US" altLang="zh-CN" sz="2800">
              <a:cs typeface="Courier New" panose="02070309020205020404" pitchFamily="49" charset="0"/>
            </a:endParaRPr>
          </a:p>
          <a:p>
            <a:pPr lvl="1"/>
            <a:r>
              <a:rPr lang="en-US" altLang="zh-CN" sz="2400">
                <a:cs typeface="Courier New" panose="02070309020205020404" pitchFamily="49" charset="0"/>
              </a:rPr>
              <a:t>All such synchronized regions are executed as if they are protected by a single global lock</a:t>
            </a:r>
          </a:p>
          <a:p>
            <a:r>
              <a:rPr lang="en-US" altLang="zh-CN" sz="2800">
                <a:latin typeface="Courier New" panose="02070309020205020404" pitchFamily="49" charset="0"/>
                <a:cs typeface="Courier New" panose="02070309020205020404" pitchFamily="49" charset="0"/>
              </a:rPr>
              <a:t>atomic_cancel { /* code */ }</a:t>
            </a:r>
          </a:p>
          <a:p>
            <a:pPr lvl="1"/>
            <a:r>
              <a:rPr lang="en-US" altLang="zh-CN" sz="2400">
                <a:cs typeface="Courier New" panose="02070309020205020404" pitchFamily="49" charset="0"/>
              </a:rPr>
              <a:t>The code appears to all other threads as if it runs atomically</a:t>
            </a:r>
          </a:p>
          <a:p>
            <a:pPr lvl="1"/>
            <a:r>
              <a:rPr lang="en-US" altLang="zh-CN" sz="2400">
                <a:cs typeface="Courier New" panose="02070309020205020404" pitchFamily="49" charset="0"/>
              </a:rPr>
              <a:t>If the code throws an exception, the transaction is canceled and all the modifications to memory are rolled back</a:t>
            </a:r>
          </a:p>
          <a:p>
            <a:r>
              <a:rPr lang="en-US" altLang="zh-CN" sz="2800">
                <a:cs typeface="Courier New" panose="02070309020205020404" pitchFamily="49" charset="0"/>
              </a:rPr>
              <a:t>Sounds inefficient, but modern compilers and processors have many techniques, like speculative execution, hardware and software transactional memory, etc.</a:t>
            </a:r>
            <a:endParaRPr lang="en-US" altLang="zh-CN" sz="2800" dirty="0">
              <a:cs typeface="Courier New" panose="02070309020205020404" pitchFamily="49" charset="0"/>
            </a:endParaRPr>
          </a:p>
        </p:txBody>
      </p:sp>
    </p:spTree>
    <p:extLst>
      <p:ext uri="{BB962C8B-B14F-4D97-AF65-F5344CB8AC3E}">
        <p14:creationId xmlns:p14="http://schemas.microsoft.com/office/powerpoint/2010/main" val="14877677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FFE4AC4-41EF-4C3F-9E26-49C9231E4928}"/>
              </a:ext>
            </a:extLst>
          </p:cNvPr>
          <p:cNvSpPr>
            <a:spLocks noGrp="1"/>
          </p:cNvSpPr>
          <p:nvPr>
            <p:ph type="body" sz="quarter" idx="10"/>
          </p:nvPr>
        </p:nvSpPr>
        <p:spPr>
          <a:xfrm>
            <a:off x="266700" y="314325"/>
            <a:ext cx="6887135" cy="409575"/>
          </a:xfrm>
        </p:spPr>
        <p:txBody>
          <a:bodyPr>
            <a:normAutofit lnSpcReduction="10000"/>
          </a:bodyPr>
          <a:lstStyle/>
          <a:p>
            <a:r>
              <a:rPr lang="en-US" altLang="zh-CN" b="1">
                <a:latin typeface="Courier New" pitchFamily="49" charset="0"/>
                <a:cs typeface="Courier New" pitchFamily="49" charset="0"/>
              </a:rPr>
              <a:t>shared_ptr</a:t>
            </a:r>
            <a:endParaRPr lang="zh-CN" altLang="en-US" b="1"/>
          </a:p>
        </p:txBody>
      </p:sp>
      <p:sp>
        <p:nvSpPr>
          <p:cNvPr id="3" name="内容占位符 2">
            <a:extLst>
              <a:ext uri="{FF2B5EF4-FFF2-40B4-BE49-F238E27FC236}">
                <a16:creationId xmlns:a16="http://schemas.microsoft.com/office/drawing/2014/main" id="{6A0BD1A0-0C9F-4F2F-90B6-EC2771D87DD1}"/>
              </a:ext>
            </a:extLst>
          </p:cNvPr>
          <p:cNvSpPr>
            <a:spLocks noGrp="1"/>
          </p:cNvSpPr>
          <p:nvPr>
            <p:ph sz="quarter" idx="11"/>
          </p:nvPr>
        </p:nvSpPr>
        <p:spPr/>
        <p:txBody>
          <a:bodyPr>
            <a:normAutofit/>
          </a:bodyPr>
          <a:lstStyle/>
          <a:p>
            <a:r>
              <a:rPr lang="en-US" altLang="zh-CN" sz="2800"/>
              <a:t>Since </a:t>
            </a:r>
            <a:r>
              <a:rPr lang="en-US" altLang="zh-CN" sz="2800">
                <a:latin typeface="Courier New" pitchFamily="49" charset="0"/>
                <a:cs typeface="Courier New" pitchFamily="49" charset="0"/>
              </a:rPr>
              <a:t>shared_ptr</a:t>
            </a:r>
            <a:r>
              <a:rPr lang="en-US" altLang="zh-CN" sz="2800"/>
              <a:t>s delete their target whenever the reference count goes to zero, it is very difficult to know what locks will be held when the target classes destructor is called.</a:t>
            </a:r>
          </a:p>
          <a:p>
            <a:r>
              <a:rPr lang="en-US" altLang="zh-CN" sz="2800"/>
              <a:t>Great care (or even handle/proxy classes that schedule destruction in a different thread) may be necessary to avoid violating lock ordering.</a:t>
            </a:r>
          </a:p>
          <a:p>
            <a:r>
              <a:rPr lang="en-US" altLang="zh-CN" sz="2800"/>
              <a:t>When possible, avoid this complexity by not locking in destructors of class that may be managed by </a:t>
            </a:r>
            <a:r>
              <a:rPr lang="en-US" altLang="zh-CN" sz="2800">
                <a:latin typeface="Courier New" pitchFamily="49" charset="0"/>
                <a:cs typeface="Courier New" pitchFamily="49" charset="0"/>
              </a:rPr>
              <a:t>shared_ptr</a:t>
            </a:r>
            <a:r>
              <a:rPr lang="en-US" altLang="zh-CN" sz="2800"/>
              <a:t>s.</a:t>
            </a:r>
            <a:endParaRPr lang="en-US" altLang="zh-CN" sz="2800" dirty="0"/>
          </a:p>
        </p:txBody>
      </p:sp>
    </p:spTree>
    <p:extLst>
      <p:ext uri="{BB962C8B-B14F-4D97-AF65-F5344CB8AC3E}">
        <p14:creationId xmlns:p14="http://schemas.microsoft.com/office/powerpoint/2010/main" val="17680406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EF33C9-59E3-4090-9529-099567973164}"/>
              </a:ext>
            </a:extLst>
          </p:cNvPr>
          <p:cNvSpPr txBox="1"/>
          <p:nvPr/>
        </p:nvSpPr>
        <p:spPr>
          <a:xfrm>
            <a:off x="535783" y="3105834"/>
            <a:ext cx="6331589" cy="646331"/>
          </a:xfrm>
          <a:prstGeom prst="rect">
            <a:avLst/>
          </a:prstGeom>
          <a:noFill/>
        </p:spPr>
        <p:txBody>
          <a:bodyPr wrap="square" rtlCol="0">
            <a:spAutoFit/>
          </a:bodyPr>
          <a:lstStyle/>
          <a:p>
            <a:r>
              <a:rPr lang="en-US" altLang="zh-CN" sz="3600" b="1">
                <a:solidFill>
                  <a:schemeClr val="bg1"/>
                </a:solidFill>
                <a:latin typeface="微软雅黑" panose="020B0503020204020204" pitchFamily="34" charset="-122"/>
                <a:ea typeface="微软雅黑" panose="020B0503020204020204" pitchFamily="34" charset="-122"/>
              </a:rPr>
              <a:t>Questions?</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57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lnSpcReduction="10000"/>
          </a:bodyPr>
          <a:lstStyle/>
          <a:p>
            <a:r>
              <a:rPr lang="en-US" altLang="zh-CN" b="1"/>
              <a:t>Variants</a:t>
            </a:r>
            <a:endParaRPr lang="zh-CN" altLang="en-US" dirty="0"/>
          </a:p>
        </p:txBody>
      </p:sp>
      <p:sp>
        <p:nvSpPr>
          <p:cNvPr id="3" name="内容占位符 2"/>
          <p:cNvSpPr>
            <a:spLocks noGrp="1"/>
          </p:cNvSpPr>
          <p:nvPr>
            <p:ph sz="quarter" idx="11"/>
          </p:nvPr>
        </p:nvSpPr>
        <p:spPr/>
        <p:txBody>
          <a:bodyPr/>
          <a:lstStyle/>
          <a:p>
            <a:r>
              <a:rPr lang="en-US" altLang="zh-CN">
                <a:latin typeface="Courier New" panose="02070309020205020404" pitchFamily="49" charset="0"/>
                <a:cs typeface="Courier New" panose="02070309020205020404" pitchFamily="49" charset="0"/>
              </a:rPr>
              <a:t>unique_ptr&lt;A[]&gt;</a:t>
            </a:r>
            <a:r>
              <a:rPr lang="en-US" altLang="zh-CN"/>
              <a:t> owns an array</a:t>
            </a:r>
          </a:p>
          <a:p>
            <a:pPr lvl="1"/>
            <a:r>
              <a:rPr lang="en-US" altLang="zh-CN">
                <a:ea typeface="Microsoft YaHei" panose="020B0503020204020204" pitchFamily="34" charset="-122"/>
              </a:rPr>
              <a:t>Destructor uses </a:t>
            </a:r>
            <a:r>
              <a:rPr lang="en-US" altLang="zh-CN">
                <a:latin typeface="Courier New" panose="02070309020205020404" pitchFamily="49" charset="0"/>
                <a:cs typeface="Courier New" panose="02070309020205020404" pitchFamily="49" charset="0"/>
              </a:rPr>
              <a:t>delete []</a:t>
            </a:r>
          </a:p>
          <a:p>
            <a:pPr lvl="1"/>
            <a:r>
              <a:rPr lang="en-US" altLang="zh-CN">
                <a:ea typeface="Microsoft YaHei" panose="020B0503020204020204" pitchFamily="34" charset="-122"/>
                <a:cs typeface="Courier New" panose="02070309020205020404" pitchFamily="49" charset="0"/>
              </a:rPr>
              <a:t>Replaces C++98’s now deprecated </a:t>
            </a:r>
            <a:r>
              <a:rPr lang="en-US" altLang="zh-CN">
                <a:latin typeface="Courier New" panose="02070309020205020404" pitchFamily="49" charset="0"/>
                <a:cs typeface="Courier New" panose="02070309020205020404" pitchFamily="49" charset="0"/>
              </a:rPr>
              <a:t>auto_ptr</a:t>
            </a:r>
          </a:p>
          <a:p>
            <a:r>
              <a:rPr lang="en-US" altLang="zh-CN">
                <a:latin typeface="Courier New" panose="02070309020205020404" pitchFamily="49" charset="0"/>
                <a:cs typeface="Courier New" panose="02070309020205020404" pitchFamily="49" charset="0"/>
              </a:rPr>
              <a:t>shared_ptr&lt;A&gt;</a:t>
            </a:r>
            <a:r>
              <a:rPr lang="en-US" altLang="zh-CN">
                <a:cs typeface="Courier New" panose="02070309020205020404" pitchFamily="49" charset="0"/>
              </a:rPr>
              <a:t> is a reference counted pointer to </a:t>
            </a:r>
            <a:r>
              <a:rPr lang="en-US" altLang="zh-CN">
                <a:latin typeface="Courier New" panose="02070309020205020404" pitchFamily="49" charset="0"/>
                <a:cs typeface="Courier New" panose="02070309020205020404" pitchFamily="49" charset="0"/>
              </a:rPr>
              <a:t>A</a:t>
            </a:r>
            <a:endParaRPr lang="en-US" altLang="zh-CN">
              <a:cs typeface="Courier New" panose="02070309020205020404" pitchFamily="49" charset="0"/>
            </a:endParaRPr>
          </a:p>
          <a:p>
            <a:pPr lvl="1"/>
            <a:r>
              <a:rPr lang="en-US" altLang="zh-CN">
                <a:ea typeface="Microsoft YaHei" panose="020B0503020204020204" pitchFamily="34" charset="-122"/>
                <a:cs typeface="Courier New" panose="02070309020205020404" pitchFamily="49" charset="0"/>
              </a:rPr>
              <a:t>The object is deleted when its last </a:t>
            </a:r>
            <a:r>
              <a:rPr lang="en-US" altLang="zh-CN">
                <a:latin typeface="Courier New" panose="02070309020205020404" pitchFamily="49" charset="0"/>
                <a:ea typeface="Microsoft YaHei" panose="020B0503020204020204" pitchFamily="34" charset="-122"/>
                <a:cs typeface="Courier New" panose="02070309020205020404" pitchFamily="49" charset="0"/>
              </a:rPr>
              <a:t>shared_ptr</a:t>
            </a:r>
            <a:r>
              <a:rPr lang="en-US" altLang="zh-CN">
                <a:latin typeface="Microsoft YaHei" panose="020B0503020204020204" pitchFamily="34" charset="-122"/>
                <a:ea typeface="Microsoft YaHei" panose="020B0503020204020204" pitchFamily="34" charset="-122"/>
                <a:cs typeface="Courier New" panose="02070309020205020404" pitchFamily="49" charset="0"/>
              </a:rPr>
              <a:t> </a:t>
            </a:r>
            <a:r>
              <a:rPr lang="en-US" altLang="zh-CN">
                <a:ea typeface="Microsoft YaHei" panose="020B0503020204020204" pitchFamily="34" charset="-122"/>
                <a:cs typeface="Courier New" panose="02070309020205020404" pitchFamily="49" charset="0"/>
              </a:rPr>
              <a:t>goes away</a:t>
            </a:r>
          </a:p>
          <a:p>
            <a:pPr lvl="1"/>
            <a:r>
              <a:rPr lang="en-US" altLang="zh-CN">
                <a:ea typeface="Microsoft YaHei" panose="020B0503020204020204" pitchFamily="34" charset="-122"/>
                <a:cs typeface="Courier New" panose="02070309020205020404" pitchFamily="49" charset="0"/>
              </a:rPr>
              <a:t>Interestingly, there is no</a:t>
            </a:r>
            <a:r>
              <a:rPr lang="en-US" altLang="zh-CN">
                <a:latin typeface="Microsoft YaHei" panose="020B0503020204020204" pitchFamily="34" charset="-122"/>
                <a:ea typeface="Microsoft YaHei" panose="020B0503020204020204" pitchFamily="34" charset="-122"/>
                <a:cs typeface="Courier New" panose="02070309020205020404" pitchFamily="49" charset="0"/>
              </a:rPr>
              <a:t> </a:t>
            </a:r>
            <a:r>
              <a:rPr lang="en-US" altLang="zh-CN">
                <a:latin typeface="Courier New" panose="02070309020205020404" pitchFamily="49" charset="0"/>
                <a:ea typeface="Microsoft YaHei" panose="020B0503020204020204" pitchFamily="34" charset="-122"/>
                <a:cs typeface="Courier New" panose="02070309020205020404" pitchFamily="49" charset="0"/>
              </a:rPr>
              <a:t>shared_ptr&lt;A[]&gt;</a:t>
            </a:r>
          </a:p>
          <a:p>
            <a:pPr lvl="2"/>
            <a:r>
              <a:rPr lang="en-US" altLang="zh-CN">
                <a:ea typeface="Microsoft YaHei" panose="020B0503020204020204" pitchFamily="34" charset="-122"/>
                <a:cs typeface="Courier New" panose="02070309020205020404" pitchFamily="49" charset="0"/>
              </a:rPr>
              <a:t>This is a mistake and is corrected in the Library Fundamentals Technical Specification</a:t>
            </a:r>
          </a:p>
          <a:p>
            <a:pPr lvl="2"/>
            <a:r>
              <a:rPr lang="en-US" altLang="zh-CN">
                <a:ea typeface="Microsoft YaHei" panose="020B0503020204020204" pitchFamily="34" charset="-122"/>
                <a:cs typeface="Courier New" panose="02070309020205020404" pitchFamily="49" charset="0"/>
              </a:rPr>
              <a:t>Until then, you can use a custom deleter (google it), Boost, your own class, etc.</a:t>
            </a:r>
          </a:p>
          <a:p>
            <a:endParaRPr lang="en-US" altLang="zh-CN" dirty="0"/>
          </a:p>
        </p:txBody>
      </p:sp>
    </p:spTree>
    <p:extLst>
      <p:ext uri="{BB962C8B-B14F-4D97-AF65-F5344CB8AC3E}">
        <p14:creationId xmlns:p14="http://schemas.microsoft.com/office/powerpoint/2010/main" val="272424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08ABA3-3E30-4B74-A327-A807239285B0}"/>
              </a:ext>
            </a:extLst>
          </p:cNvPr>
          <p:cNvSpPr>
            <a:spLocks noGrp="1"/>
          </p:cNvSpPr>
          <p:nvPr>
            <p:ph type="body" sz="quarter" idx="10"/>
          </p:nvPr>
        </p:nvSpPr>
        <p:spPr/>
        <p:txBody>
          <a:bodyPr>
            <a:normAutofit lnSpcReduction="10000"/>
          </a:bodyPr>
          <a:lstStyle/>
          <a:p>
            <a:r>
              <a:rPr lang="en-US" altLang="zh-CN" b="1"/>
              <a:t>Best practice</a:t>
            </a:r>
            <a:endParaRPr lang="zh-CN" altLang="en-US"/>
          </a:p>
        </p:txBody>
      </p:sp>
      <p:sp>
        <p:nvSpPr>
          <p:cNvPr id="3" name="内容占位符 2">
            <a:extLst>
              <a:ext uri="{FF2B5EF4-FFF2-40B4-BE49-F238E27FC236}">
                <a16:creationId xmlns:a16="http://schemas.microsoft.com/office/drawing/2014/main" id="{D26D5117-0040-4972-B47B-C7DC93B0C3F1}"/>
              </a:ext>
            </a:extLst>
          </p:cNvPr>
          <p:cNvSpPr>
            <a:spLocks noGrp="1"/>
          </p:cNvSpPr>
          <p:nvPr>
            <p:ph sz="quarter" idx="11"/>
          </p:nvPr>
        </p:nvSpPr>
        <p:spPr/>
        <p:txBody>
          <a:bodyPr>
            <a:normAutofit/>
          </a:bodyPr>
          <a:lstStyle/>
          <a:p>
            <a:r>
              <a:rPr lang="en-US" altLang="zh-CN" sz="2400" i="1"/>
              <a:t>Effective C++</a:t>
            </a:r>
            <a:r>
              <a:rPr lang="en-US" altLang="zh-CN" sz="2400"/>
              <a:t> item 17</a:t>
            </a:r>
          </a:p>
          <a:p>
            <a:pPr lvl="1"/>
            <a:r>
              <a:rPr lang="en-US" altLang="zh-CN" sz="2000">
                <a:ea typeface="Microsoft YaHei" panose="020B0503020204020204" pitchFamily="34" charset="-122"/>
              </a:rPr>
              <a:t>Store </a:t>
            </a:r>
            <a:r>
              <a:rPr lang="en-US" altLang="zh-CN" sz="2000">
                <a:latin typeface="Courier New" panose="02070309020205020404" pitchFamily="49" charset="0"/>
                <a:ea typeface="Microsoft YaHei" panose="020B0503020204020204" pitchFamily="34" charset="-122"/>
                <a:cs typeface="Courier New" panose="02070309020205020404" pitchFamily="49" charset="0"/>
              </a:rPr>
              <a:t>new</a:t>
            </a:r>
            <a:r>
              <a:rPr lang="en-US" altLang="zh-CN" sz="2000">
                <a:ea typeface="Microsoft YaHei" panose="020B0503020204020204" pitchFamily="34" charset="-122"/>
              </a:rPr>
              <a:t>ed objects in smart pointers in standalone statements</a:t>
            </a:r>
          </a:p>
          <a:p>
            <a:pPr lvl="1"/>
            <a:r>
              <a:rPr lang="en-US" altLang="zh-CN" sz="2000">
                <a:ea typeface="Microsoft YaHei" panose="020B0503020204020204" pitchFamily="34" charset="-122"/>
              </a:rPr>
              <a:t>Gets rid of </a:t>
            </a:r>
            <a:r>
              <a:rPr lang="en-US" altLang="zh-CN" sz="2000">
                <a:latin typeface="Courier New" panose="02070309020205020404" pitchFamily="49" charset="0"/>
                <a:ea typeface="Microsoft YaHei" panose="020B0503020204020204" pitchFamily="34" charset="-122"/>
                <a:cs typeface="Courier New" panose="02070309020205020404" pitchFamily="49" charset="0"/>
              </a:rPr>
              <a:t>delete</a:t>
            </a:r>
          </a:p>
          <a:p>
            <a:r>
              <a:rPr lang="en-US" altLang="zh-CN" sz="2400"/>
              <a:t>An interesting proposal to make this easier</a:t>
            </a:r>
          </a:p>
          <a:p>
            <a:pPr lvl="1"/>
            <a:r>
              <a:rPr lang="en-US" altLang="zh-CN" sz="2000"/>
              <a:t>Walter Brown, </a:t>
            </a:r>
            <a:r>
              <a:rPr lang="en-US" altLang="zh-CN" sz="2000">
                <a:hlinkClick r:id="rId2"/>
              </a:rPr>
              <a:t>N3418: A Proposal for the World’s Dumbest Smart Pointer, v3</a:t>
            </a:r>
            <a:endParaRPr lang="en-US" altLang="zh-CN" sz="2000"/>
          </a:p>
          <a:p>
            <a:pPr lvl="1"/>
            <a:r>
              <a:rPr lang="en-US" altLang="zh-CN" sz="2000">
                <a:latin typeface="Courier New" panose="02070309020205020404" pitchFamily="49" charset="0"/>
                <a:cs typeface="Courier New" panose="02070309020205020404" pitchFamily="49" charset="0"/>
              </a:rPr>
              <a:t>observer_ptr</a:t>
            </a:r>
            <a:r>
              <a:rPr lang="en-US" altLang="zh-CN" sz="2000">
                <a:cs typeface="Courier New" panose="02070309020205020404" pitchFamily="49" charset="0"/>
              </a:rPr>
              <a:t> acts like a raw pointer, but reminds you that it doesn’t contribute to object ownership</a:t>
            </a:r>
          </a:p>
          <a:p>
            <a:pPr lvl="1"/>
            <a:r>
              <a:rPr lang="en-US" altLang="zh-CN" sz="2000">
                <a:cs typeface="Courier New" panose="02070309020205020404" pitchFamily="49" charset="0"/>
              </a:rPr>
              <a:t>Included in Library Fundamentals TS on the way to a future C++ standard</a:t>
            </a:r>
          </a:p>
          <a:p>
            <a:endParaRPr lang="en-US" altLang="zh-CN" sz="2400">
              <a:latin typeface="Courier New" panose="02070309020205020404" pitchFamily="49" charset="0"/>
              <a:ea typeface="Microsoft YaHei" panose="020B0503020204020204" pitchFamily="34" charset="-122"/>
              <a:cs typeface="Courier New" panose="02070309020205020404" pitchFamily="49" charset="0"/>
            </a:endParaRPr>
          </a:p>
          <a:p>
            <a:endParaRPr lang="en-US" altLang="zh-CN" sz="2400"/>
          </a:p>
          <a:p>
            <a:endParaRPr lang="zh-CN" altLang="en-US" sz="2400"/>
          </a:p>
        </p:txBody>
      </p:sp>
    </p:spTree>
    <p:extLst>
      <p:ext uri="{BB962C8B-B14F-4D97-AF65-F5344CB8AC3E}">
        <p14:creationId xmlns:p14="http://schemas.microsoft.com/office/powerpoint/2010/main" val="202684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52ED27D-3F67-4E68-89CA-8D7A36C902DB}"/>
              </a:ext>
            </a:extLst>
          </p:cNvPr>
          <p:cNvSpPr>
            <a:spLocks noGrp="1"/>
          </p:cNvSpPr>
          <p:nvPr>
            <p:ph type="body" sz="quarter" idx="10"/>
          </p:nvPr>
        </p:nvSpPr>
        <p:spPr/>
        <p:txBody>
          <a:bodyPr>
            <a:normAutofit lnSpcReduction="10000"/>
          </a:bodyPr>
          <a:lstStyle/>
          <a:p>
            <a:r>
              <a:rPr lang="en-US" altLang="zh-CN" b="1"/>
              <a:t>Getting rid of </a:t>
            </a:r>
            <a:r>
              <a:rPr lang="en-US" altLang="zh-CN" b="1">
                <a:latin typeface="Courier New" panose="02070309020205020404" pitchFamily="49" charset="0"/>
                <a:cs typeface="Courier New" panose="02070309020205020404" pitchFamily="49" charset="0"/>
              </a:rPr>
              <a:t>new</a:t>
            </a:r>
            <a:endParaRPr lang="zh-CN" altLang="en-US"/>
          </a:p>
        </p:txBody>
      </p:sp>
      <p:sp>
        <p:nvSpPr>
          <p:cNvPr id="3" name="内容占位符 2">
            <a:extLst>
              <a:ext uri="{FF2B5EF4-FFF2-40B4-BE49-F238E27FC236}">
                <a16:creationId xmlns:a16="http://schemas.microsoft.com/office/drawing/2014/main" id="{F8D57610-81D7-4507-8BF4-6B34239D9267}"/>
              </a:ext>
            </a:extLst>
          </p:cNvPr>
          <p:cNvSpPr>
            <a:spLocks noGrp="1"/>
          </p:cNvSpPr>
          <p:nvPr>
            <p:ph sz="quarter" idx="11"/>
          </p:nvPr>
        </p:nvSpPr>
        <p:spPr/>
        <p:txBody>
          <a:bodyPr/>
          <a:lstStyle/>
          <a:p>
            <a:r>
              <a:rPr lang="en-US" altLang="zh-CN"/>
              <a:t>Why get rid of </a:t>
            </a:r>
            <a:r>
              <a:rPr lang="en-US" altLang="zh-CN">
                <a:latin typeface="Courier New" panose="02070309020205020404" pitchFamily="49" charset="0"/>
                <a:cs typeface="Courier New" panose="02070309020205020404" pitchFamily="49" charset="0"/>
              </a:rPr>
              <a:t>new</a:t>
            </a:r>
            <a:r>
              <a:rPr lang="en-US" altLang="zh-CN"/>
              <a:t>?</a:t>
            </a:r>
          </a:p>
          <a:p>
            <a:pPr lvl="1"/>
            <a:r>
              <a:rPr lang="en-US" altLang="zh-CN"/>
              <a:t>Even garbage collected languages like Java have it</a:t>
            </a:r>
          </a:p>
          <a:p>
            <a:r>
              <a:rPr lang="en-US" altLang="zh-CN"/>
              <a:t>The problem is that new returns an owning raw pointer, in violation of the above best practice, which can get you into trouble:</a:t>
            </a:r>
          </a:p>
          <a:p>
            <a:pPr lvl="2">
              <a:buNone/>
            </a:pPr>
            <a:r>
              <a:rPr lang="en-US" altLang="zh-CN">
                <a:latin typeface="Courier New" pitchFamily="49" charset="0"/>
                <a:cs typeface="Courier New" pitchFamily="49" charset="0"/>
              </a:rPr>
              <a:t>void f()</a:t>
            </a:r>
          </a:p>
          <a:p>
            <a:pPr lvl="2">
              <a:buNone/>
            </a:pPr>
            <a:r>
              <a:rPr lang="en-US" altLang="zh-CN">
                <a:latin typeface="Courier New" pitchFamily="49" charset="0"/>
                <a:cs typeface="Courier New" pitchFamily="49" charset="0"/>
              </a:rPr>
              <a:t>{</a:t>
            </a:r>
          </a:p>
          <a:p>
            <a:pPr lvl="2">
              <a:buNone/>
            </a:pPr>
            <a:r>
              <a:rPr lang="en-US" altLang="zh-CN">
                <a:latin typeface="Courier New" pitchFamily="49" charset="0"/>
                <a:cs typeface="Courier New" pitchFamily="49" charset="0"/>
              </a:rPr>
              <a:t>  // g is responsible for deleting</a:t>
            </a:r>
          </a:p>
          <a:p>
            <a:pPr lvl="2">
              <a:buNone/>
            </a:pPr>
            <a:r>
              <a:rPr lang="en-US" altLang="zh-CN">
                <a:latin typeface="Courier New" pitchFamily="49" charset="0"/>
                <a:cs typeface="Courier New" pitchFamily="49" charset="0"/>
              </a:rPr>
              <a:t>	g(new A(), new A());</a:t>
            </a:r>
          </a:p>
          <a:p>
            <a:pPr lvl="2">
              <a:buNone/>
            </a:pPr>
            <a:r>
              <a:rPr lang="en-US" altLang="zh-CN">
                <a:latin typeface="Courier New" pitchFamily="49" charset="0"/>
                <a:cs typeface="Courier New" pitchFamily="49" charset="0"/>
              </a:rPr>
              <a:t>}</a:t>
            </a:r>
          </a:p>
          <a:p>
            <a:pPr lvl="1"/>
            <a:r>
              <a:rPr lang="en-US" altLang="zh-CN"/>
              <a:t>What if the second time A’s constructor is called, an exception is thrown?</a:t>
            </a:r>
          </a:p>
          <a:p>
            <a:pPr lvl="1"/>
            <a:r>
              <a:rPr lang="en-US" altLang="zh-CN"/>
              <a:t>The first one will be leaked</a:t>
            </a:r>
          </a:p>
          <a:p>
            <a:endParaRPr lang="zh-CN" altLang="en-US"/>
          </a:p>
        </p:txBody>
      </p:sp>
    </p:spTree>
    <p:extLst>
      <p:ext uri="{BB962C8B-B14F-4D97-AF65-F5344CB8AC3E}">
        <p14:creationId xmlns:p14="http://schemas.microsoft.com/office/powerpoint/2010/main" val="366991756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200</TotalTime>
  <Words>4367</Words>
  <Application>Microsoft Office PowerPoint</Application>
  <PresentationFormat>全屏显示(4:3)</PresentationFormat>
  <Paragraphs>389</Paragraphs>
  <Slides>63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4" baseType="lpstr">
      <vt:lpstr>Microsoft YaHei UI</vt:lpstr>
      <vt:lpstr>宋体</vt:lpstr>
      <vt:lpstr>微软雅黑</vt:lpstr>
      <vt:lpstr>微软雅黑</vt:lpstr>
      <vt:lpstr>Arial</vt:lpstr>
      <vt:lpstr>Calibri</vt:lpstr>
      <vt:lpstr>Calibri Light</vt:lpstr>
      <vt:lpstr>Courier New</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李肥</dc:creator>
  <cp:lastModifiedBy>李肥</cp:lastModifiedBy>
  <cp:revision>11</cp:revision>
  <dcterms:created xsi:type="dcterms:W3CDTF">2017-10-25T05:24:51Z</dcterms:created>
  <dcterms:modified xsi:type="dcterms:W3CDTF">2017-11-17T02:15:19Z</dcterms:modified>
</cp:coreProperties>
</file>