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92"/>
  </p:notesMasterIdLst>
  <p:sldIdLst>
    <p:sldId id="297" r:id="rId2"/>
    <p:sldId id="330" r:id="rId3"/>
    <p:sldId id="331" r:id="rId4"/>
    <p:sldId id="332" r:id="rId5"/>
    <p:sldId id="260" r:id="rId6"/>
    <p:sldId id="384" r:id="rId7"/>
    <p:sldId id="261" r:id="rId8"/>
    <p:sldId id="271" r:id="rId9"/>
    <p:sldId id="312" r:id="rId10"/>
    <p:sldId id="313" r:id="rId11"/>
    <p:sldId id="314" r:id="rId12"/>
    <p:sldId id="315" r:id="rId13"/>
    <p:sldId id="316" r:id="rId14"/>
    <p:sldId id="317" r:id="rId15"/>
    <p:sldId id="322" r:id="rId16"/>
    <p:sldId id="323" r:id="rId17"/>
    <p:sldId id="324" r:id="rId18"/>
    <p:sldId id="325" r:id="rId19"/>
    <p:sldId id="549" r:id="rId20"/>
    <p:sldId id="546" r:id="rId21"/>
    <p:sldId id="547" r:id="rId22"/>
    <p:sldId id="548" r:id="rId23"/>
    <p:sldId id="550" r:id="rId24"/>
    <p:sldId id="326" r:id="rId25"/>
    <p:sldId id="327" r:id="rId26"/>
    <p:sldId id="328" r:id="rId27"/>
    <p:sldId id="329" r:id="rId28"/>
    <p:sldId id="520" r:id="rId29"/>
    <p:sldId id="318" r:id="rId30"/>
    <p:sldId id="319" r:id="rId31"/>
    <p:sldId id="320" r:id="rId32"/>
    <p:sldId id="321" r:id="rId33"/>
    <p:sldId id="274" r:id="rId34"/>
    <p:sldId id="275" r:id="rId35"/>
    <p:sldId id="276" r:id="rId36"/>
    <p:sldId id="277" r:id="rId37"/>
    <p:sldId id="278" r:id="rId38"/>
    <p:sldId id="526" r:id="rId39"/>
    <p:sldId id="527" r:id="rId40"/>
    <p:sldId id="528" r:id="rId41"/>
    <p:sldId id="529" r:id="rId42"/>
    <p:sldId id="530" r:id="rId43"/>
    <p:sldId id="531" r:id="rId44"/>
    <p:sldId id="532" r:id="rId45"/>
    <p:sldId id="533" r:id="rId46"/>
    <p:sldId id="534" r:id="rId47"/>
    <p:sldId id="535" r:id="rId48"/>
    <p:sldId id="536" r:id="rId49"/>
    <p:sldId id="537" r:id="rId50"/>
    <p:sldId id="538" r:id="rId51"/>
    <p:sldId id="539" r:id="rId52"/>
    <p:sldId id="540" r:id="rId53"/>
    <p:sldId id="541" r:id="rId54"/>
    <p:sldId id="542" r:id="rId55"/>
    <p:sldId id="521" r:id="rId56"/>
    <p:sldId id="506" r:id="rId57"/>
    <p:sldId id="507" r:id="rId58"/>
    <p:sldId id="508" r:id="rId59"/>
    <p:sldId id="509" r:id="rId60"/>
    <p:sldId id="510" r:id="rId61"/>
    <p:sldId id="511" r:id="rId62"/>
    <p:sldId id="512" r:id="rId63"/>
    <p:sldId id="513" r:id="rId64"/>
    <p:sldId id="514" r:id="rId65"/>
    <p:sldId id="515" r:id="rId66"/>
    <p:sldId id="516" r:id="rId67"/>
    <p:sldId id="517" r:id="rId68"/>
    <p:sldId id="518" r:id="rId69"/>
    <p:sldId id="519" r:id="rId70"/>
    <p:sldId id="496" r:id="rId71"/>
    <p:sldId id="497" r:id="rId72"/>
    <p:sldId id="498" r:id="rId73"/>
    <p:sldId id="499" r:id="rId74"/>
    <p:sldId id="500" r:id="rId75"/>
    <p:sldId id="501" r:id="rId76"/>
    <p:sldId id="502" r:id="rId77"/>
    <p:sldId id="503" r:id="rId78"/>
    <p:sldId id="504" r:id="rId79"/>
    <p:sldId id="505" r:id="rId80"/>
    <p:sldId id="523" r:id="rId81"/>
    <p:sldId id="524" r:id="rId82"/>
    <p:sldId id="525" r:id="rId83"/>
    <p:sldId id="545" r:id="rId84"/>
    <p:sldId id="544" r:id="rId85"/>
    <p:sldId id="291" r:id="rId86"/>
    <p:sldId id="292" r:id="rId87"/>
    <p:sldId id="293" r:id="rId88"/>
    <p:sldId id="294" r:id="rId89"/>
    <p:sldId id="295" r:id="rId90"/>
    <p:sldId id="296"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F2C345-08D0-4EB0-BB07-B3325116D683}">
          <p14:sldIdLst>
            <p14:sldId id="297"/>
            <p14:sldId id="330"/>
            <p14:sldId id="331"/>
            <p14:sldId id="332"/>
            <p14:sldId id="260"/>
            <p14:sldId id="384"/>
            <p14:sldId id="261"/>
            <p14:sldId id="271"/>
          </p14:sldIdLst>
        </p14:section>
        <p14:section name="Untitled Section" id="{92D28BD6-714A-4208-B637-52C5DEDB1C86}">
          <p14:sldIdLst>
            <p14:sldId id="312"/>
            <p14:sldId id="313"/>
            <p14:sldId id="314"/>
            <p14:sldId id="315"/>
            <p14:sldId id="316"/>
            <p14:sldId id="317"/>
            <p14:sldId id="322"/>
            <p14:sldId id="323"/>
            <p14:sldId id="324"/>
            <p14:sldId id="325"/>
            <p14:sldId id="549"/>
            <p14:sldId id="546"/>
            <p14:sldId id="547"/>
            <p14:sldId id="548"/>
            <p14:sldId id="550"/>
            <p14:sldId id="326"/>
            <p14:sldId id="327"/>
            <p14:sldId id="328"/>
            <p14:sldId id="329"/>
            <p14:sldId id="520"/>
            <p14:sldId id="318"/>
            <p14:sldId id="319"/>
            <p14:sldId id="320"/>
            <p14:sldId id="321"/>
            <p14:sldId id="274"/>
            <p14:sldId id="275"/>
            <p14:sldId id="276"/>
            <p14:sldId id="277"/>
            <p14:sldId id="278"/>
            <p14:sldId id="526"/>
            <p14:sldId id="527"/>
            <p14:sldId id="528"/>
            <p14:sldId id="529"/>
            <p14:sldId id="530"/>
            <p14:sldId id="531"/>
            <p14:sldId id="532"/>
            <p14:sldId id="533"/>
            <p14:sldId id="534"/>
            <p14:sldId id="535"/>
            <p14:sldId id="536"/>
            <p14:sldId id="537"/>
            <p14:sldId id="538"/>
            <p14:sldId id="539"/>
            <p14:sldId id="540"/>
            <p14:sldId id="541"/>
            <p14:sldId id="542"/>
            <p14:sldId id="521"/>
            <p14:sldId id="506"/>
            <p14:sldId id="507"/>
            <p14:sldId id="508"/>
            <p14:sldId id="509"/>
            <p14:sldId id="510"/>
            <p14:sldId id="511"/>
            <p14:sldId id="512"/>
            <p14:sldId id="513"/>
            <p14:sldId id="514"/>
            <p14:sldId id="515"/>
            <p14:sldId id="516"/>
            <p14:sldId id="517"/>
            <p14:sldId id="518"/>
            <p14:sldId id="519"/>
            <p14:sldId id="496"/>
            <p14:sldId id="497"/>
            <p14:sldId id="498"/>
            <p14:sldId id="499"/>
            <p14:sldId id="500"/>
            <p14:sldId id="501"/>
            <p14:sldId id="502"/>
            <p14:sldId id="503"/>
            <p14:sldId id="504"/>
            <p14:sldId id="505"/>
            <p14:sldId id="523"/>
            <p14:sldId id="524"/>
            <p14:sldId id="525"/>
            <p14:sldId id="545"/>
            <p14:sldId id="544"/>
            <p14:sldId id="291"/>
            <p14:sldId id="292"/>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18" autoAdjust="0"/>
    <p:restoredTop sz="49657" autoAdjust="0"/>
  </p:normalViewPr>
  <p:slideViewPr>
    <p:cSldViewPr snapToGrid="0">
      <p:cViewPr varScale="1">
        <p:scale>
          <a:sx n="31" d="100"/>
          <a:sy n="31" d="100"/>
        </p:scale>
        <p:origin x="15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45F6C-574C-4790-89D0-F425C0FD217A}"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C47F131-836D-4E8F-8529-CD483B1BF40C}">
      <dgm:prSet custT="1"/>
      <dgm:spPr/>
      <dgm:t>
        <a:bodyPr/>
        <a:lstStyle/>
        <a:p>
          <a:pPr rtl="0" eaLnBrk="1" latinLnBrk="0" hangingPunct="1">
            <a:buClrTx/>
            <a:buSzPts val="1800"/>
            <a:buFont typeface="Arial" panose="020B0604020202020204" pitchFamily="34" charset="0"/>
            <a:buChar char="•"/>
          </a:pPr>
          <a:r>
            <a:rPr lang="en-GB" sz="1400" dirty="0">
              <a:latin typeface="Aharoni" panose="02010803020104030203" pitchFamily="2" charset="-79"/>
              <a:cs typeface="Aharoni" panose="02010803020104030203" pitchFamily="2" charset="-79"/>
            </a:rPr>
            <a:t>Standards bodies</a:t>
          </a:r>
        </a:p>
      </dgm:t>
    </dgm:pt>
    <dgm:pt modelId="{F72621BA-DFE9-4BBE-9384-499DD558DF33}" type="parTrans" cxnId="{E41DDEC1-3AEB-4D79-A395-E74E97335921}">
      <dgm:prSet/>
      <dgm:spPr/>
      <dgm:t>
        <a:bodyPr/>
        <a:lstStyle/>
        <a:p>
          <a:endParaRPr lang="en-US"/>
        </a:p>
      </dgm:t>
    </dgm:pt>
    <dgm:pt modelId="{B32E6BC7-EAB4-4C66-9A88-124839CB9989}" type="sibTrans" cxnId="{E41DDEC1-3AEB-4D79-A395-E74E97335921}">
      <dgm:prSet/>
      <dgm:spPr/>
      <dgm:t>
        <a:bodyPr/>
        <a:lstStyle/>
        <a:p>
          <a:endParaRPr lang="en-US"/>
        </a:p>
      </dgm:t>
    </dgm:pt>
    <dgm:pt modelId="{E8CC03CE-D1AE-41BB-8B06-486F524DF29C}">
      <dgm:prSet/>
      <dgm:spPr/>
      <dgm:t>
        <a:bodyPr/>
        <a:lstStyle/>
        <a:p>
          <a:pPr rtl="0" eaLnBrk="1" latinLnBrk="0" hangingPunct="1"/>
          <a:r>
            <a:rPr lang="en-GB" dirty="0"/>
            <a:t>HSA Foundation: Chair of software group, spec editor of runtime and debugging</a:t>
          </a:r>
        </a:p>
      </dgm:t>
    </dgm:pt>
    <dgm:pt modelId="{53611C23-AC7F-4B71-8A21-282E41ED98DB}" type="parTrans" cxnId="{3B87B471-E43A-4F3F-8E11-A969B43E0ACD}">
      <dgm:prSet/>
      <dgm:spPr/>
      <dgm:t>
        <a:bodyPr/>
        <a:lstStyle/>
        <a:p>
          <a:endParaRPr lang="en-US"/>
        </a:p>
      </dgm:t>
    </dgm:pt>
    <dgm:pt modelId="{7E301E6F-1F78-48A7-B350-6646EA472EB8}" type="sibTrans" cxnId="{3B87B471-E43A-4F3F-8E11-A969B43E0ACD}">
      <dgm:prSet/>
      <dgm:spPr/>
      <dgm:t>
        <a:bodyPr/>
        <a:lstStyle/>
        <a:p>
          <a:endParaRPr lang="en-US"/>
        </a:p>
      </dgm:t>
    </dgm:pt>
    <dgm:pt modelId="{2301459E-0303-4E3E-A97F-3340BF7213D8}">
      <dgm:prSet/>
      <dgm:spPr/>
      <dgm:t>
        <a:bodyPr/>
        <a:lstStyle/>
        <a:p>
          <a:pPr rtl="0" eaLnBrk="1" latinLnBrk="0" hangingPunct="1"/>
          <a:r>
            <a:rPr lang="en-GB" dirty="0"/>
            <a:t>Khronos: chair &amp; spec editor of SYCL. Contributors to OpenCL, Safety Critical, Vulkan</a:t>
          </a:r>
        </a:p>
      </dgm:t>
    </dgm:pt>
    <dgm:pt modelId="{D5E61B73-D0CC-4F2C-A826-DDEBE89D3B20}" type="parTrans" cxnId="{1D976371-BE05-461C-AB88-864F6E7D1ABA}">
      <dgm:prSet/>
      <dgm:spPr/>
      <dgm:t>
        <a:bodyPr/>
        <a:lstStyle/>
        <a:p>
          <a:endParaRPr lang="en-US"/>
        </a:p>
      </dgm:t>
    </dgm:pt>
    <dgm:pt modelId="{7E96B3BF-0C03-4D3C-9B4B-1B2784FF1CA9}" type="sibTrans" cxnId="{1D976371-BE05-461C-AB88-864F6E7D1ABA}">
      <dgm:prSet/>
      <dgm:spPr/>
      <dgm:t>
        <a:bodyPr/>
        <a:lstStyle/>
        <a:p>
          <a:endParaRPr lang="en-US"/>
        </a:p>
      </dgm:t>
    </dgm:pt>
    <dgm:pt modelId="{9E141C11-E9EE-4F54-B7D2-186323F173A1}">
      <dgm:prSet/>
      <dgm:spPr/>
      <dgm:t>
        <a:bodyPr/>
        <a:lstStyle/>
        <a:p>
          <a:pPr rtl="0" eaLnBrk="1" latinLnBrk="0" hangingPunct="1"/>
          <a:r>
            <a:rPr lang="en-GB" dirty="0"/>
            <a:t>ISO C++: Chair of Low Latency, Embedded WG; Editor of SG1 Concurrency TS</a:t>
          </a:r>
        </a:p>
      </dgm:t>
    </dgm:pt>
    <dgm:pt modelId="{DEFAD60D-61E7-463D-A4F8-8F12AE141051}" type="parTrans" cxnId="{2F6237D2-B1CE-4CEC-91B7-407AA4A2C128}">
      <dgm:prSet/>
      <dgm:spPr/>
      <dgm:t>
        <a:bodyPr/>
        <a:lstStyle/>
        <a:p>
          <a:endParaRPr lang="en-US"/>
        </a:p>
      </dgm:t>
    </dgm:pt>
    <dgm:pt modelId="{056634E5-93F8-4148-A87E-B8F87D5D8242}" type="sibTrans" cxnId="{2F6237D2-B1CE-4CEC-91B7-407AA4A2C128}">
      <dgm:prSet/>
      <dgm:spPr/>
      <dgm:t>
        <a:bodyPr/>
        <a:lstStyle/>
        <a:p>
          <a:endParaRPr lang="en-US"/>
        </a:p>
      </dgm:t>
    </dgm:pt>
    <dgm:pt modelId="{019F138A-B985-4F5D-A8BF-FBFE06D02DA0}">
      <dgm:prSet/>
      <dgm:spPr/>
      <dgm:t>
        <a:bodyPr/>
        <a:lstStyle/>
        <a:p>
          <a:pPr rtl="0" eaLnBrk="1" latinLnBrk="0" hangingPunct="1"/>
          <a:r>
            <a:rPr lang="en-GB" dirty="0"/>
            <a:t>EEMBC: members</a:t>
          </a:r>
        </a:p>
      </dgm:t>
    </dgm:pt>
    <dgm:pt modelId="{A722CF48-1C45-461F-AEFA-1048E497DD91}" type="parTrans" cxnId="{DD4BFF69-A410-4376-8525-B580BB3E02D5}">
      <dgm:prSet/>
      <dgm:spPr/>
      <dgm:t>
        <a:bodyPr/>
        <a:lstStyle/>
        <a:p>
          <a:endParaRPr lang="en-US"/>
        </a:p>
      </dgm:t>
    </dgm:pt>
    <dgm:pt modelId="{D6892052-D7A7-4480-ADD0-C639E55192ED}" type="sibTrans" cxnId="{DD4BFF69-A410-4376-8525-B580BB3E02D5}">
      <dgm:prSet/>
      <dgm:spPr/>
      <dgm:t>
        <a:bodyPr/>
        <a:lstStyle/>
        <a:p>
          <a:endParaRPr lang="en-US"/>
        </a:p>
      </dgm:t>
    </dgm:pt>
    <dgm:pt modelId="{8D376EC2-B59A-4E9C-984D-578826376722}">
      <dgm:prSet custT="1"/>
      <dgm:spPr/>
      <dgm:t>
        <a:bodyPr/>
        <a:lstStyle/>
        <a:p>
          <a:pPr rtl="0" eaLnBrk="1" latinLnBrk="0" hangingPunct="1"/>
          <a:r>
            <a:rPr lang="en-GB" sz="1400" dirty="0">
              <a:latin typeface="Aharoni" panose="02010803020104030203" pitchFamily="2" charset="-79"/>
              <a:cs typeface="Aharoni" panose="02010803020104030203" pitchFamily="2" charset="-79"/>
            </a:rPr>
            <a:t>Research</a:t>
          </a:r>
          <a:endParaRPr lang="en-GB" sz="1000" dirty="0">
            <a:latin typeface="Aharoni" panose="02010803020104030203" pitchFamily="2" charset="-79"/>
            <a:cs typeface="Aharoni" panose="02010803020104030203" pitchFamily="2" charset="-79"/>
          </a:endParaRPr>
        </a:p>
      </dgm:t>
    </dgm:pt>
    <dgm:pt modelId="{8EB1A2E1-2339-44E8-8486-D336F68B099B}" type="parTrans" cxnId="{75B1ADF6-4F93-4C9A-95A3-F8E097EE2180}">
      <dgm:prSet/>
      <dgm:spPr/>
      <dgm:t>
        <a:bodyPr/>
        <a:lstStyle/>
        <a:p>
          <a:endParaRPr lang="en-US"/>
        </a:p>
      </dgm:t>
    </dgm:pt>
    <dgm:pt modelId="{B643BDFD-EE35-479B-A34F-96A629A2521D}" type="sibTrans" cxnId="{75B1ADF6-4F93-4C9A-95A3-F8E097EE2180}">
      <dgm:prSet/>
      <dgm:spPr/>
      <dgm:t>
        <a:bodyPr/>
        <a:lstStyle/>
        <a:p>
          <a:endParaRPr lang="en-US"/>
        </a:p>
      </dgm:t>
    </dgm:pt>
    <dgm:pt modelId="{9D0EF82C-22B7-4A81-B745-B8FFB77161F1}">
      <dgm:prSet/>
      <dgm:spPr/>
      <dgm:t>
        <a:bodyPr/>
        <a:lstStyle/>
        <a:p>
          <a:pPr rtl="0" eaLnBrk="1" latinLnBrk="0" hangingPunct="1"/>
          <a:r>
            <a:rPr lang="en-GB" dirty="0"/>
            <a:t>Members of EU research consortiums: PEPPHER, LPGPU, LPGPU2, CARP</a:t>
          </a:r>
        </a:p>
      </dgm:t>
    </dgm:pt>
    <dgm:pt modelId="{4F50781B-5F56-499B-8A16-1E1112359FE2}" type="parTrans" cxnId="{C33A8AF9-EF07-4856-B1D9-7885D2881DB2}">
      <dgm:prSet/>
      <dgm:spPr/>
      <dgm:t>
        <a:bodyPr/>
        <a:lstStyle/>
        <a:p>
          <a:endParaRPr lang="en-US"/>
        </a:p>
      </dgm:t>
    </dgm:pt>
    <dgm:pt modelId="{612BCD16-559B-4442-97E9-C0ED9C0B516F}" type="sibTrans" cxnId="{C33A8AF9-EF07-4856-B1D9-7885D2881DB2}">
      <dgm:prSet/>
      <dgm:spPr/>
      <dgm:t>
        <a:bodyPr/>
        <a:lstStyle/>
        <a:p>
          <a:endParaRPr lang="en-US"/>
        </a:p>
      </dgm:t>
    </dgm:pt>
    <dgm:pt modelId="{387C8701-E3CB-46D6-A8A0-620CBE5858DB}">
      <dgm:prSet custT="1"/>
      <dgm:spPr/>
      <dgm:t>
        <a:bodyPr/>
        <a:lstStyle/>
        <a:p>
          <a:pPr rtl="0" eaLnBrk="1" latinLnBrk="0" hangingPunct="1"/>
          <a:r>
            <a:rPr lang="en-GB" sz="1200" dirty="0">
              <a:latin typeface="Aharoni" panose="02010803020104030203" pitchFamily="2" charset="-79"/>
              <a:cs typeface="Aharoni" panose="02010803020104030203" pitchFamily="2" charset="-79"/>
            </a:rPr>
            <a:t>Company</a:t>
          </a:r>
          <a:endParaRPr lang="en-GB" sz="900" dirty="0">
            <a:latin typeface="Aharoni" panose="02010803020104030203" pitchFamily="2" charset="-79"/>
            <a:cs typeface="Aharoni" panose="02010803020104030203" pitchFamily="2" charset="-79"/>
          </a:endParaRPr>
        </a:p>
      </dgm:t>
    </dgm:pt>
    <dgm:pt modelId="{5F982763-663E-4971-8F7D-0B335BE96A74}" type="parTrans" cxnId="{FB1C8F88-DE3F-41D3-969B-90E875CC7821}">
      <dgm:prSet/>
      <dgm:spPr/>
      <dgm:t>
        <a:bodyPr/>
        <a:lstStyle/>
        <a:p>
          <a:endParaRPr lang="en-US"/>
        </a:p>
      </dgm:t>
    </dgm:pt>
    <dgm:pt modelId="{907F8651-F6BB-449E-9E11-A7670D3C8A5B}" type="sibTrans" cxnId="{FB1C8F88-DE3F-41D3-969B-90E875CC7821}">
      <dgm:prSet/>
      <dgm:spPr/>
      <dgm:t>
        <a:bodyPr/>
        <a:lstStyle/>
        <a:p>
          <a:endParaRPr lang="en-US"/>
        </a:p>
      </dgm:t>
    </dgm:pt>
    <dgm:pt modelId="{0622EB26-78B4-42E0-A4D2-30CEAB600437}">
      <dgm:prSet/>
      <dgm:spPr/>
      <dgm:t>
        <a:bodyPr/>
        <a:lstStyle/>
        <a:p>
          <a:pPr rtl="0" eaLnBrk="1" latinLnBrk="0" hangingPunct="1"/>
          <a:r>
            <a:rPr lang="en-GB" dirty="0"/>
            <a:t>Based in Edinburgh, Scotland</a:t>
          </a:r>
        </a:p>
      </dgm:t>
    </dgm:pt>
    <dgm:pt modelId="{F6132808-4ADC-40A3-95F5-612495898D7C}" type="parTrans" cxnId="{1ECCACC0-936E-4F57-B5D4-C71FD2569B76}">
      <dgm:prSet/>
      <dgm:spPr/>
      <dgm:t>
        <a:bodyPr/>
        <a:lstStyle/>
        <a:p>
          <a:endParaRPr lang="en-US"/>
        </a:p>
      </dgm:t>
    </dgm:pt>
    <dgm:pt modelId="{9D4D9B59-0E64-4299-A401-B35E5EF44FE0}" type="sibTrans" cxnId="{1ECCACC0-936E-4F57-B5D4-C71FD2569B76}">
      <dgm:prSet/>
      <dgm:spPr/>
      <dgm:t>
        <a:bodyPr/>
        <a:lstStyle/>
        <a:p>
          <a:endParaRPr lang="en-US"/>
        </a:p>
      </dgm:t>
    </dgm:pt>
    <dgm:pt modelId="{6CC843FD-AE31-4C89-A877-B71C753F086D}">
      <dgm:prSet/>
      <dgm:spPr/>
      <dgm:t>
        <a:bodyPr/>
        <a:lstStyle/>
        <a:p>
          <a:pPr rtl="0" eaLnBrk="1" latinLnBrk="0" hangingPunct="1"/>
          <a:r>
            <a:rPr lang="en-GB" dirty="0"/>
            <a:t>57 staff, mostly engineering</a:t>
          </a:r>
        </a:p>
      </dgm:t>
    </dgm:pt>
    <dgm:pt modelId="{59EB77C8-4646-4769-9C3F-06ECDBE06A90}" type="parTrans" cxnId="{FF43B8D6-65AE-43F1-AEA5-01923CD243AB}">
      <dgm:prSet/>
      <dgm:spPr/>
      <dgm:t>
        <a:bodyPr/>
        <a:lstStyle/>
        <a:p>
          <a:endParaRPr lang="en-US"/>
        </a:p>
      </dgm:t>
    </dgm:pt>
    <dgm:pt modelId="{70E6DDA3-1380-4516-94DE-A3B215F1D87E}" type="sibTrans" cxnId="{FF43B8D6-65AE-43F1-AEA5-01923CD243AB}">
      <dgm:prSet/>
      <dgm:spPr/>
      <dgm:t>
        <a:bodyPr/>
        <a:lstStyle/>
        <a:p>
          <a:endParaRPr lang="en-US"/>
        </a:p>
      </dgm:t>
    </dgm:pt>
    <dgm:pt modelId="{4271D15E-5646-4E98-AB1E-028645DDEEE8}">
      <dgm:prSet custT="1"/>
      <dgm:spPr/>
      <dgm:t>
        <a:bodyPr/>
        <a:lstStyle/>
        <a:p>
          <a:pPr rtl="0" eaLnBrk="1" latinLnBrk="0" hangingPunct="1"/>
          <a:r>
            <a:rPr lang="en-GB" sz="1400" dirty="0">
              <a:latin typeface="Aharoni" panose="02010803020104030203" pitchFamily="2" charset="-79"/>
              <a:cs typeface="Aharoni" panose="02010803020104030203" pitchFamily="2" charset="-79"/>
            </a:rPr>
            <a:t>Open source</a:t>
          </a:r>
        </a:p>
      </dgm:t>
    </dgm:pt>
    <dgm:pt modelId="{8E415339-6208-4E26-859A-CB92FAC2E365}" type="parTrans" cxnId="{2E8E413C-E690-4EFE-8156-77F8439CF0D8}">
      <dgm:prSet/>
      <dgm:spPr/>
      <dgm:t>
        <a:bodyPr/>
        <a:lstStyle/>
        <a:p>
          <a:endParaRPr lang="en-US"/>
        </a:p>
      </dgm:t>
    </dgm:pt>
    <dgm:pt modelId="{63A70EDE-0C43-460F-8DFE-BC4E2A6DD1CA}" type="sibTrans" cxnId="{2E8E413C-E690-4EFE-8156-77F8439CF0D8}">
      <dgm:prSet/>
      <dgm:spPr/>
      <dgm:t>
        <a:bodyPr/>
        <a:lstStyle/>
        <a:p>
          <a:endParaRPr lang="en-US"/>
        </a:p>
      </dgm:t>
    </dgm:pt>
    <dgm:pt modelId="{D3C06CC5-B09B-4846-9ABE-6705B697A4B8}">
      <dgm:prSet/>
      <dgm:spPr/>
      <dgm:t>
        <a:bodyPr/>
        <a:lstStyle/>
        <a:p>
          <a:pPr rtl="0" eaLnBrk="1" latinLnBrk="0" hangingPunct="1"/>
          <a:r>
            <a:rPr lang="en-GB" dirty="0"/>
            <a:t>HSA LLDB Debugger</a:t>
          </a:r>
        </a:p>
      </dgm:t>
    </dgm:pt>
    <dgm:pt modelId="{D1A46D28-F89D-4CC9-B67A-ABF0FE323DAB}" type="parTrans" cxnId="{A0475C1C-573E-4F06-B7FD-5776102D2680}">
      <dgm:prSet/>
      <dgm:spPr/>
      <dgm:t>
        <a:bodyPr/>
        <a:lstStyle/>
        <a:p>
          <a:endParaRPr lang="en-US"/>
        </a:p>
      </dgm:t>
    </dgm:pt>
    <dgm:pt modelId="{D38D2123-962B-4CD4-B1EE-356CC005FF4F}" type="sibTrans" cxnId="{A0475C1C-573E-4F06-B7FD-5776102D2680}">
      <dgm:prSet/>
      <dgm:spPr/>
      <dgm:t>
        <a:bodyPr/>
        <a:lstStyle/>
        <a:p>
          <a:endParaRPr lang="en-US"/>
        </a:p>
      </dgm:t>
    </dgm:pt>
    <dgm:pt modelId="{3D2A9839-5687-4AAC-8C8E-1C34D8EE3503}">
      <dgm:prSet/>
      <dgm:spPr/>
      <dgm:t>
        <a:bodyPr/>
        <a:lstStyle/>
        <a:p>
          <a:pPr rtl="0" eaLnBrk="1" latinLnBrk="0" hangingPunct="1"/>
          <a:r>
            <a:rPr lang="en-GB" dirty="0"/>
            <a:t>SPIR-V tools</a:t>
          </a:r>
        </a:p>
      </dgm:t>
    </dgm:pt>
    <dgm:pt modelId="{D0A6C5F1-F42B-4F54-A422-047962C39B13}" type="parTrans" cxnId="{ECECD01A-4A0B-4887-A5B8-DD2B21307321}">
      <dgm:prSet/>
      <dgm:spPr/>
      <dgm:t>
        <a:bodyPr/>
        <a:lstStyle/>
        <a:p>
          <a:endParaRPr lang="en-US"/>
        </a:p>
      </dgm:t>
    </dgm:pt>
    <dgm:pt modelId="{9FC64063-A088-4CD5-90EB-890D513C01FE}" type="sibTrans" cxnId="{ECECD01A-4A0B-4887-A5B8-DD2B21307321}">
      <dgm:prSet/>
      <dgm:spPr/>
      <dgm:t>
        <a:bodyPr/>
        <a:lstStyle/>
        <a:p>
          <a:endParaRPr lang="en-US"/>
        </a:p>
      </dgm:t>
    </dgm:pt>
    <dgm:pt modelId="{A23681FD-7C25-46DB-AA04-A721F6E537EF}">
      <dgm:prSet/>
      <dgm:spPr/>
      <dgm:t>
        <a:bodyPr/>
        <a:lstStyle/>
        <a:p>
          <a:pPr rtl="0" eaLnBrk="1" latinLnBrk="0" hangingPunct="1"/>
          <a:r>
            <a:rPr lang="en-GB" dirty="0" err="1"/>
            <a:t>TensorFlow</a:t>
          </a:r>
          <a:r>
            <a:rPr lang="en-GB" dirty="0"/>
            <a:t> for OpenCL</a:t>
          </a:r>
        </a:p>
      </dgm:t>
    </dgm:pt>
    <dgm:pt modelId="{7B7F902A-524B-4986-9912-97D74517FF1E}" type="parTrans" cxnId="{3F207A3A-2DDB-434B-89C1-ECE3DB7776CB}">
      <dgm:prSet/>
      <dgm:spPr/>
      <dgm:t>
        <a:bodyPr/>
        <a:lstStyle/>
        <a:p>
          <a:endParaRPr lang="en-US"/>
        </a:p>
      </dgm:t>
    </dgm:pt>
    <dgm:pt modelId="{F8D79C4B-93F9-4868-A946-48662B78D434}" type="sibTrans" cxnId="{3F207A3A-2DDB-434B-89C1-ECE3DB7776CB}">
      <dgm:prSet/>
      <dgm:spPr/>
      <dgm:t>
        <a:bodyPr/>
        <a:lstStyle/>
        <a:p>
          <a:endParaRPr lang="en-US"/>
        </a:p>
      </dgm:t>
    </dgm:pt>
    <dgm:pt modelId="{0755DEFC-965B-41E3-90C6-B3026FBAAC53}">
      <dgm:prSet/>
      <dgm:spPr/>
      <dgm:t>
        <a:bodyPr/>
        <a:lstStyle/>
        <a:p>
          <a:pPr rtl="0" eaLnBrk="1" latinLnBrk="0" hangingPunct="1"/>
          <a:r>
            <a:rPr lang="en-GB" dirty="0"/>
            <a:t>RenderScript debugger in AOSP</a:t>
          </a:r>
        </a:p>
      </dgm:t>
    </dgm:pt>
    <dgm:pt modelId="{4083C783-5247-46BA-8EB9-04EEDBF889C5}" type="parTrans" cxnId="{253BC09F-C556-492F-B940-61A10A3DCFB1}">
      <dgm:prSet/>
      <dgm:spPr/>
      <dgm:t>
        <a:bodyPr/>
        <a:lstStyle/>
        <a:p>
          <a:endParaRPr lang="en-US"/>
        </a:p>
      </dgm:t>
    </dgm:pt>
    <dgm:pt modelId="{6EBC0CD0-2898-4F2C-AE61-EE46D6796531}" type="sibTrans" cxnId="{253BC09F-C556-492F-B940-61A10A3DCFB1}">
      <dgm:prSet/>
      <dgm:spPr/>
      <dgm:t>
        <a:bodyPr/>
        <a:lstStyle/>
        <a:p>
          <a:endParaRPr lang="en-US"/>
        </a:p>
      </dgm:t>
    </dgm:pt>
    <dgm:pt modelId="{A558E15F-1C80-4DC6-B7AE-F9DA25457CED}">
      <dgm:prSet/>
      <dgm:spPr/>
      <dgm:t>
        <a:bodyPr/>
        <a:lstStyle/>
        <a:p>
          <a:pPr rtl="0" eaLnBrk="1" latinLnBrk="0" hangingPunct="1"/>
          <a:r>
            <a:rPr lang="en-GB" dirty="0"/>
            <a:t>LLDB for Qualcomm Hexagon</a:t>
          </a:r>
        </a:p>
      </dgm:t>
    </dgm:pt>
    <dgm:pt modelId="{BC2D9627-EA77-47CC-91BE-D993AAEEAB24}" type="parTrans" cxnId="{F2A41EA6-5578-42A1-AC1D-58457DFC1932}">
      <dgm:prSet/>
      <dgm:spPr/>
      <dgm:t>
        <a:bodyPr/>
        <a:lstStyle/>
        <a:p>
          <a:endParaRPr lang="en-US"/>
        </a:p>
      </dgm:t>
    </dgm:pt>
    <dgm:pt modelId="{A8D1799A-398F-4E95-A66B-608B97CC9857}" type="sibTrans" cxnId="{F2A41EA6-5578-42A1-AC1D-58457DFC1932}">
      <dgm:prSet/>
      <dgm:spPr/>
      <dgm:t>
        <a:bodyPr/>
        <a:lstStyle/>
        <a:p>
          <a:endParaRPr lang="en-US"/>
        </a:p>
      </dgm:t>
    </dgm:pt>
    <dgm:pt modelId="{C7455B6D-7ECC-418E-AABE-3AF71953767E}">
      <dgm:prSet custT="1"/>
      <dgm:spPr/>
      <dgm:t>
        <a:bodyPr/>
        <a:lstStyle/>
        <a:p>
          <a:pPr rtl="0" eaLnBrk="1" latinLnBrk="0" hangingPunct="1"/>
          <a:r>
            <a:rPr lang="en-GB" sz="1400" dirty="0">
              <a:latin typeface="Aharoni" panose="02010803020104030203" pitchFamily="2" charset="-79"/>
              <a:cs typeface="Aharoni" panose="02010803020104030203" pitchFamily="2" charset="-79"/>
            </a:rPr>
            <a:t>Presentations</a:t>
          </a:r>
        </a:p>
      </dgm:t>
    </dgm:pt>
    <dgm:pt modelId="{A87E3016-F308-4E31-A4A2-CE0AB47DFCDB}" type="parTrans" cxnId="{2931A979-01AD-460D-A738-44F3EABF119C}">
      <dgm:prSet/>
      <dgm:spPr/>
      <dgm:t>
        <a:bodyPr/>
        <a:lstStyle/>
        <a:p>
          <a:endParaRPr lang="en-US"/>
        </a:p>
      </dgm:t>
    </dgm:pt>
    <dgm:pt modelId="{4B51DCEB-1123-4C94-A0AB-4567A04F9E4B}" type="sibTrans" cxnId="{2931A979-01AD-460D-A738-44F3EABF119C}">
      <dgm:prSet/>
      <dgm:spPr/>
      <dgm:t>
        <a:bodyPr/>
        <a:lstStyle/>
        <a:p>
          <a:endParaRPr lang="en-US"/>
        </a:p>
      </dgm:t>
    </dgm:pt>
    <dgm:pt modelId="{2BA796A8-2275-4C26-BD11-D25C5BA5EB14}">
      <dgm:prSet/>
      <dgm:spPr/>
      <dgm:t>
        <a:bodyPr/>
        <a:lstStyle/>
        <a:p>
          <a:pPr rtl="0" eaLnBrk="1" latinLnBrk="0" hangingPunct="1"/>
          <a:r>
            <a:rPr lang="en-GB" b="0" dirty="0"/>
            <a:t>Building an LLVM back-end</a:t>
          </a:r>
        </a:p>
      </dgm:t>
    </dgm:pt>
    <dgm:pt modelId="{73724439-F88B-407E-BC45-75DFE4136728}" type="parTrans" cxnId="{717E6933-229C-40A8-9E3A-CB99212167CF}">
      <dgm:prSet/>
      <dgm:spPr/>
      <dgm:t>
        <a:bodyPr/>
        <a:lstStyle/>
        <a:p>
          <a:endParaRPr lang="en-US"/>
        </a:p>
      </dgm:t>
    </dgm:pt>
    <dgm:pt modelId="{9801F1B9-9668-4CEA-A5AE-D7A944FD802C}" type="sibTrans" cxnId="{717E6933-229C-40A8-9E3A-CB99212167CF}">
      <dgm:prSet/>
      <dgm:spPr/>
      <dgm:t>
        <a:bodyPr/>
        <a:lstStyle/>
        <a:p>
          <a:endParaRPr lang="en-US"/>
        </a:p>
      </dgm:t>
    </dgm:pt>
    <dgm:pt modelId="{39E21297-B70C-4B3B-B268-7219663733AB}">
      <dgm:prSet/>
      <dgm:spPr/>
      <dgm:t>
        <a:bodyPr/>
        <a:lstStyle/>
        <a:p>
          <a:pPr rtl="0" eaLnBrk="1" latinLnBrk="0" hangingPunct="1"/>
          <a:r>
            <a:rPr lang="en-GB" dirty="0"/>
            <a:t>C++ 17 Parallel STL for SYCL</a:t>
          </a:r>
        </a:p>
      </dgm:t>
    </dgm:pt>
    <dgm:pt modelId="{8D3A6C00-5C4B-4948-ACA4-8B9139DBA407}" type="parTrans" cxnId="{7FD1655B-EAC2-4C70-A07A-49078F54077D}">
      <dgm:prSet/>
      <dgm:spPr/>
      <dgm:t>
        <a:bodyPr/>
        <a:lstStyle/>
        <a:p>
          <a:endParaRPr lang="en-US"/>
        </a:p>
      </dgm:t>
    </dgm:pt>
    <dgm:pt modelId="{418EA59B-634C-47A3-9093-1A7B93C76666}" type="sibTrans" cxnId="{7FD1655B-EAC2-4C70-A07A-49078F54077D}">
      <dgm:prSet/>
      <dgm:spPr/>
      <dgm:t>
        <a:bodyPr/>
        <a:lstStyle/>
        <a:p>
          <a:endParaRPr lang="en-US"/>
        </a:p>
      </dgm:t>
    </dgm:pt>
    <dgm:pt modelId="{8DD21736-4206-426C-B545-CA6996D3E75C}">
      <dgm:prSet/>
      <dgm:spPr/>
      <dgm:t>
        <a:bodyPr/>
        <a:lstStyle/>
        <a:p>
          <a:pPr rtl="0" eaLnBrk="1" latinLnBrk="0" hangingPunct="1"/>
          <a:r>
            <a:rPr lang="en-GB" dirty="0"/>
            <a:t>ComputeAorta and ComputeCpp: implementations of OpenCL, Vulkan and SYCL</a:t>
          </a:r>
        </a:p>
      </dgm:t>
    </dgm:pt>
    <dgm:pt modelId="{543BF679-23A2-409F-BD24-3ABDA913AC28}" type="parTrans" cxnId="{EF1B806D-3CD6-4751-B183-26BFB23FF915}">
      <dgm:prSet/>
      <dgm:spPr/>
      <dgm:t>
        <a:bodyPr/>
        <a:lstStyle/>
        <a:p>
          <a:endParaRPr lang="en-US"/>
        </a:p>
      </dgm:t>
    </dgm:pt>
    <dgm:pt modelId="{373F9A24-EB65-4F49-830E-CF57D4877434}" type="sibTrans" cxnId="{EF1B806D-3CD6-4751-B183-26BFB23FF915}">
      <dgm:prSet/>
      <dgm:spPr/>
      <dgm:t>
        <a:bodyPr/>
        <a:lstStyle/>
        <a:p>
          <a:endParaRPr lang="en-US"/>
        </a:p>
      </dgm:t>
    </dgm:pt>
    <dgm:pt modelId="{FBFEB218-00DE-4C82-98AC-7E7DE859C170}">
      <dgm:prSet/>
      <dgm:spPr/>
      <dgm:t>
        <a:bodyPr/>
        <a:lstStyle/>
        <a:p>
          <a:pPr rtl="0" eaLnBrk="1" latinLnBrk="0" hangingPunct="1"/>
          <a:r>
            <a:rPr lang="en-GB" dirty="0"/>
            <a:t>License and customize technologies for semiconductor companies</a:t>
          </a:r>
        </a:p>
      </dgm:t>
    </dgm:pt>
    <dgm:pt modelId="{920B1F9C-FECC-401F-8CFF-860D7C5279A7}" type="parTrans" cxnId="{46E3B7D2-C8DB-4E04-A5E9-9E279815558B}">
      <dgm:prSet/>
      <dgm:spPr/>
      <dgm:t>
        <a:bodyPr/>
        <a:lstStyle/>
        <a:p>
          <a:endParaRPr lang="en-US"/>
        </a:p>
      </dgm:t>
    </dgm:pt>
    <dgm:pt modelId="{E6294234-A864-492D-A1A4-D884C790B6E1}" type="sibTrans" cxnId="{46E3B7D2-C8DB-4E04-A5E9-9E279815558B}">
      <dgm:prSet/>
      <dgm:spPr/>
      <dgm:t>
        <a:bodyPr/>
        <a:lstStyle/>
        <a:p>
          <a:endParaRPr lang="en-US"/>
        </a:p>
      </dgm:t>
    </dgm:pt>
    <dgm:pt modelId="{C21476DA-AF73-497C-AFEE-7806235B38A0}">
      <dgm:prSet/>
      <dgm:spPr/>
      <dgm:t>
        <a:bodyPr/>
        <a:lstStyle/>
        <a:p>
          <a:pPr rtl="0" eaLnBrk="1" latinLnBrk="0" hangingPunct="1"/>
          <a:r>
            <a:rPr lang="en-GB" dirty="0"/>
            <a:t>Sponsorship of PhDs and </a:t>
          </a:r>
          <a:r>
            <a:rPr lang="en-GB" dirty="0" err="1"/>
            <a:t>EngDs</a:t>
          </a:r>
          <a:r>
            <a:rPr lang="en-GB" dirty="0"/>
            <a:t> for heterogeneous programming: HSA, FPGAs, ray-tracing</a:t>
          </a:r>
        </a:p>
      </dgm:t>
    </dgm:pt>
    <dgm:pt modelId="{112AF80F-FD4B-4DCC-9C1A-EE7640D1F0BE}" type="parTrans" cxnId="{BD8CE19F-5A6D-4F8C-89D2-F698708F6760}">
      <dgm:prSet/>
      <dgm:spPr/>
      <dgm:t>
        <a:bodyPr/>
        <a:lstStyle/>
        <a:p>
          <a:endParaRPr lang="en-US"/>
        </a:p>
      </dgm:t>
    </dgm:pt>
    <dgm:pt modelId="{0C825A92-B397-4065-9D06-E8D9A92CC096}" type="sibTrans" cxnId="{BD8CE19F-5A6D-4F8C-89D2-F698708F6760}">
      <dgm:prSet/>
      <dgm:spPr/>
      <dgm:t>
        <a:bodyPr/>
        <a:lstStyle/>
        <a:p>
          <a:endParaRPr lang="en-US"/>
        </a:p>
      </dgm:t>
    </dgm:pt>
    <dgm:pt modelId="{0CF62A64-2BEF-4E63-92A8-FE94E43D03F4}">
      <dgm:prSet/>
      <dgm:spPr/>
      <dgm:t>
        <a:bodyPr/>
        <a:lstStyle/>
        <a:p>
          <a:pPr rtl="0" eaLnBrk="1" latinLnBrk="0" hangingPunct="1"/>
          <a:r>
            <a:rPr lang="en-GB" b="0" dirty="0"/>
            <a:t>Creating an SPMD </a:t>
          </a:r>
          <a:r>
            <a:rPr lang="en-GB" b="0" dirty="0" err="1"/>
            <a:t>Vectorizer</a:t>
          </a:r>
          <a:r>
            <a:rPr lang="en-GB" b="0" dirty="0"/>
            <a:t> for OpenCL with LLVM</a:t>
          </a:r>
        </a:p>
      </dgm:t>
    </dgm:pt>
    <dgm:pt modelId="{88638DD5-E934-47A5-856A-A3376794DDE8}" type="parTrans" cxnId="{0169DF44-EE35-400C-9E9F-C1CB9D8EF946}">
      <dgm:prSet/>
      <dgm:spPr/>
      <dgm:t>
        <a:bodyPr/>
        <a:lstStyle/>
        <a:p>
          <a:endParaRPr lang="en-US"/>
        </a:p>
      </dgm:t>
    </dgm:pt>
    <dgm:pt modelId="{61A9BE0D-EFC1-4CB6-813E-04A75F87FD8C}" type="sibTrans" cxnId="{0169DF44-EE35-400C-9E9F-C1CB9D8EF946}">
      <dgm:prSet/>
      <dgm:spPr/>
      <dgm:t>
        <a:bodyPr/>
        <a:lstStyle/>
        <a:p>
          <a:endParaRPr lang="en-US"/>
        </a:p>
      </dgm:t>
    </dgm:pt>
    <dgm:pt modelId="{457DC8F9-C0D9-446D-92DE-E715ED2AE0FC}">
      <dgm:prSet/>
      <dgm:spPr/>
      <dgm:t>
        <a:bodyPr/>
        <a:lstStyle/>
        <a:p>
          <a:pPr rtl="0" eaLnBrk="1" latinLnBrk="0" hangingPunct="1"/>
          <a:r>
            <a:rPr lang="en-GB" b="0" dirty="0"/>
            <a:t>Challenges</a:t>
          </a:r>
          <a:r>
            <a:rPr lang="en-GB" b="0" baseline="0" dirty="0"/>
            <a:t> of Mixed-Width Vector Code Gen &amp; Scheduling in LLVM</a:t>
          </a:r>
          <a:endParaRPr lang="en-GB" b="0" dirty="0"/>
        </a:p>
      </dgm:t>
    </dgm:pt>
    <dgm:pt modelId="{68636ACF-3523-4B58-BB1D-4DCF228B15F4}" type="parTrans" cxnId="{67D1D94F-C1F1-41C4-BA6C-E1262E4888B6}">
      <dgm:prSet/>
      <dgm:spPr/>
      <dgm:t>
        <a:bodyPr/>
        <a:lstStyle/>
        <a:p>
          <a:endParaRPr lang="en-US"/>
        </a:p>
      </dgm:t>
    </dgm:pt>
    <dgm:pt modelId="{F293FC52-B9C4-4D31-91F3-2605B89178E1}" type="sibTrans" cxnId="{67D1D94F-C1F1-41C4-BA6C-E1262E4888B6}">
      <dgm:prSet/>
      <dgm:spPr/>
      <dgm:t>
        <a:bodyPr/>
        <a:lstStyle/>
        <a:p>
          <a:endParaRPr lang="en-US"/>
        </a:p>
      </dgm:t>
    </dgm:pt>
    <dgm:pt modelId="{ACB3B475-031F-475A-B4B0-51E5BFBCD4C8}">
      <dgm:prSet/>
      <dgm:spPr/>
      <dgm:t>
        <a:bodyPr/>
        <a:lstStyle/>
        <a:p>
          <a:pPr rtl="0" eaLnBrk="1" latinLnBrk="0" hangingPunct="1"/>
          <a:r>
            <a:rPr lang="en-GB" b="0" dirty="0"/>
            <a:t>C++ on Accelerators: Supporting Single-Source SYCL and HSA</a:t>
          </a:r>
        </a:p>
      </dgm:t>
    </dgm:pt>
    <dgm:pt modelId="{EF40F990-748A-40AE-947C-B205671D5E3C}" type="parTrans" cxnId="{EE969181-48BF-424E-9C88-0CC40F4CDBC0}">
      <dgm:prSet/>
      <dgm:spPr/>
      <dgm:t>
        <a:bodyPr/>
        <a:lstStyle/>
        <a:p>
          <a:endParaRPr lang="en-US"/>
        </a:p>
      </dgm:t>
    </dgm:pt>
    <dgm:pt modelId="{AF7C99FE-C684-4A6D-9BAC-8A72CBB49641}" type="sibTrans" cxnId="{EE969181-48BF-424E-9C88-0CC40F4CDBC0}">
      <dgm:prSet/>
      <dgm:spPr/>
      <dgm:t>
        <a:bodyPr/>
        <a:lstStyle/>
        <a:p>
          <a:endParaRPr lang="en-US"/>
        </a:p>
      </dgm:t>
    </dgm:pt>
    <dgm:pt modelId="{B76CF71C-CA7C-44BC-80BB-BE8BC7E1CF7A}">
      <dgm:prSet/>
      <dgm:spPr/>
      <dgm:t>
        <a:bodyPr/>
        <a:lstStyle/>
        <a:p>
          <a:pPr rtl="0" eaLnBrk="1" latinLnBrk="0" hangingPunct="1"/>
          <a:r>
            <a:rPr lang="en-GB" b="0" dirty="0"/>
            <a:t>LLDB Tutorial: Adding debugger support for your target</a:t>
          </a:r>
        </a:p>
      </dgm:t>
    </dgm:pt>
    <dgm:pt modelId="{106DF339-B5F3-42FF-BCCC-F437D7ECA3D7}" type="parTrans" cxnId="{A51AFADD-7DB2-40DC-82ED-B5F31114EA8B}">
      <dgm:prSet/>
      <dgm:spPr/>
      <dgm:t>
        <a:bodyPr/>
        <a:lstStyle/>
        <a:p>
          <a:endParaRPr lang="en-US"/>
        </a:p>
      </dgm:t>
    </dgm:pt>
    <dgm:pt modelId="{EDD7ECDD-DF61-4BB2-8CFC-65D6A8CE8543}" type="sibTrans" cxnId="{A51AFADD-7DB2-40DC-82ED-B5F31114EA8B}">
      <dgm:prSet/>
      <dgm:spPr/>
      <dgm:t>
        <a:bodyPr/>
        <a:lstStyle/>
        <a:p>
          <a:endParaRPr lang="en-US"/>
        </a:p>
      </dgm:t>
    </dgm:pt>
    <dgm:pt modelId="{1C6ACB6E-04D6-4725-BF9F-22FA73D2CB27}">
      <dgm:prSet/>
      <dgm:spPr/>
      <dgm:t>
        <a:bodyPr/>
        <a:lstStyle/>
        <a:p>
          <a:pPr rtl="0" eaLnBrk="1" latinLnBrk="0" hangingPunct="1"/>
          <a:r>
            <a:rPr lang="en-GB" dirty="0" err="1"/>
            <a:t>VisionCpp</a:t>
          </a:r>
          <a:r>
            <a:rPr lang="en-GB" dirty="0"/>
            <a:t>: C++ performance-portable programming model for vision</a:t>
          </a:r>
        </a:p>
      </dgm:t>
    </dgm:pt>
    <dgm:pt modelId="{9B2B179F-25BB-440E-911E-C7A2F6188B96}" type="parTrans" cxnId="{6AE05BF0-F4B9-4F41-A96E-0029F443FB49}">
      <dgm:prSet/>
      <dgm:spPr/>
      <dgm:t>
        <a:bodyPr/>
        <a:lstStyle/>
        <a:p>
          <a:endParaRPr lang="en-US"/>
        </a:p>
      </dgm:t>
    </dgm:pt>
    <dgm:pt modelId="{042EC21E-F528-4DEE-B0B9-B33499FAA5AF}" type="sibTrans" cxnId="{6AE05BF0-F4B9-4F41-A96E-0029F443FB49}">
      <dgm:prSet/>
      <dgm:spPr/>
      <dgm:t>
        <a:bodyPr/>
        <a:lstStyle/>
        <a:p>
          <a:endParaRPr lang="en-US"/>
        </a:p>
      </dgm:t>
    </dgm:pt>
    <dgm:pt modelId="{F46743E6-7574-477D-A3D5-020AFFAE6F3E}">
      <dgm:prSet/>
      <dgm:spPr/>
      <dgm:t>
        <a:bodyPr/>
        <a:lstStyle/>
        <a:p>
          <a:pPr rtl="0" eaLnBrk="1" latinLnBrk="0" hangingPunct="1"/>
          <a:r>
            <a:rPr lang="en-GB" dirty="0"/>
            <a:t>Collaborations with academics</a:t>
          </a:r>
        </a:p>
      </dgm:t>
    </dgm:pt>
    <dgm:pt modelId="{07AFD949-C4FB-4738-981B-A9A977686723}" type="parTrans" cxnId="{968A9A45-0A3F-4BCB-82FE-A1DF6777F2B7}">
      <dgm:prSet/>
      <dgm:spPr/>
      <dgm:t>
        <a:bodyPr/>
        <a:lstStyle/>
        <a:p>
          <a:endParaRPr lang="en-US"/>
        </a:p>
      </dgm:t>
    </dgm:pt>
    <dgm:pt modelId="{C719B60D-EE3B-43F9-9280-5AC4E983BA74}" type="sibTrans" cxnId="{968A9A45-0A3F-4BCB-82FE-A1DF6777F2B7}">
      <dgm:prSet/>
      <dgm:spPr/>
      <dgm:t>
        <a:bodyPr/>
        <a:lstStyle/>
        <a:p>
          <a:endParaRPr lang="en-US"/>
        </a:p>
      </dgm:t>
    </dgm:pt>
    <dgm:pt modelId="{5F02121B-3527-4EF0-A490-BDDBD59D30C9}">
      <dgm:prSet/>
      <dgm:spPr/>
      <dgm:t>
        <a:bodyPr/>
        <a:lstStyle/>
        <a:p>
          <a:pPr rtl="0" eaLnBrk="1" latinLnBrk="0" hangingPunct="1"/>
          <a:r>
            <a:rPr lang="en-GB" dirty="0"/>
            <a:t>Members of </a:t>
          </a:r>
          <a:r>
            <a:rPr lang="en-GB" dirty="0" err="1"/>
            <a:t>HiPEAC</a:t>
          </a:r>
          <a:endParaRPr lang="en-GB" dirty="0"/>
        </a:p>
      </dgm:t>
    </dgm:pt>
    <dgm:pt modelId="{FC423313-D0BA-4273-A4FD-01019B83A8D2}" type="parTrans" cxnId="{AAA520FC-70BB-4379-9212-4C9670ADBB33}">
      <dgm:prSet/>
      <dgm:spPr/>
      <dgm:t>
        <a:bodyPr/>
        <a:lstStyle/>
        <a:p>
          <a:endParaRPr lang="en-US"/>
        </a:p>
      </dgm:t>
    </dgm:pt>
    <dgm:pt modelId="{1E2CDB30-EC87-4411-9427-D4FDF06AF97C}" type="sibTrans" cxnId="{AAA520FC-70BB-4379-9212-4C9670ADBB33}">
      <dgm:prSet/>
      <dgm:spPr/>
      <dgm:t>
        <a:bodyPr/>
        <a:lstStyle/>
        <a:p>
          <a:endParaRPr lang="en-US"/>
        </a:p>
      </dgm:t>
    </dgm:pt>
    <dgm:pt modelId="{E1248F1F-00AF-4828-B623-D95D3AD7CE35}">
      <dgm:prSet/>
      <dgm:spPr/>
      <dgm:t>
        <a:bodyPr/>
        <a:lstStyle/>
        <a:p>
          <a:pPr rtl="0" eaLnBrk="1" latinLnBrk="0" hangingPunct="1"/>
          <a:r>
            <a:rPr lang="en-GB" dirty="0"/>
            <a:t>15+ years of experience in heterogeneous systems tools</a:t>
          </a:r>
        </a:p>
      </dgm:t>
    </dgm:pt>
    <dgm:pt modelId="{04551862-F106-4E5A-B13B-77A78E6D2D26}" type="parTrans" cxnId="{ABE6403A-E8EF-4EE1-BD28-93EB9EA3D89D}">
      <dgm:prSet/>
      <dgm:spPr/>
      <dgm:t>
        <a:bodyPr/>
        <a:lstStyle/>
        <a:p>
          <a:endParaRPr lang="en-US"/>
        </a:p>
      </dgm:t>
    </dgm:pt>
    <dgm:pt modelId="{741523CF-EA43-4F32-B956-7DE459D4DF81}" type="sibTrans" cxnId="{ABE6403A-E8EF-4EE1-BD28-93EB9EA3D89D}">
      <dgm:prSet/>
      <dgm:spPr/>
      <dgm:t>
        <a:bodyPr/>
        <a:lstStyle/>
        <a:p>
          <a:endParaRPr lang="en-US"/>
        </a:p>
      </dgm:t>
    </dgm:pt>
    <dgm:pt modelId="{3033901A-3387-4AE7-B212-A99BD4052821}" type="pres">
      <dgm:prSet presAssocID="{8B445F6C-574C-4790-89D0-F425C0FD217A}" presName="Name0" presStyleCnt="0">
        <dgm:presLayoutVars>
          <dgm:dir/>
          <dgm:animLvl val="lvl"/>
          <dgm:resizeHandles val="exact"/>
        </dgm:presLayoutVars>
      </dgm:prSet>
      <dgm:spPr/>
    </dgm:pt>
    <dgm:pt modelId="{0CE599AA-6F61-400F-A888-FD69ACE95845}" type="pres">
      <dgm:prSet presAssocID="{1C47F131-836D-4E8F-8529-CD483B1BF40C}" presName="composite" presStyleCnt="0"/>
      <dgm:spPr/>
    </dgm:pt>
    <dgm:pt modelId="{AEEE3A61-0D41-4C12-811E-AF2624CFD5B6}" type="pres">
      <dgm:prSet presAssocID="{1C47F131-836D-4E8F-8529-CD483B1BF40C}" presName="parTx" presStyleLbl="alignNode1" presStyleIdx="0" presStyleCnt="5">
        <dgm:presLayoutVars>
          <dgm:chMax val="0"/>
          <dgm:chPref val="0"/>
          <dgm:bulletEnabled val="1"/>
        </dgm:presLayoutVars>
      </dgm:prSet>
      <dgm:spPr/>
    </dgm:pt>
    <dgm:pt modelId="{5F7B0788-B634-414D-B57A-43CFA06CF82E}" type="pres">
      <dgm:prSet presAssocID="{1C47F131-836D-4E8F-8529-CD483B1BF40C}" presName="desTx" presStyleLbl="alignAccFollowNode1" presStyleIdx="0" presStyleCnt="5">
        <dgm:presLayoutVars>
          <dgm:bulletEnabled val="1"/>
        </dgm:presLayoutVars>
      </dgm:prSet>
      <dgm:spPr/>
    </dgm:pt>
    <dgm:pt modelId="{137BCC57-9305-4B4B-A646-54BAF95AE7E8}" type="pres">
      <dgm:prSet presAssocID="{B32E6BC7-EAB4-4C66-9A88-124839CB9989}" presName="space" presStyleCnt="0"/>
      <dgm:spPr/>
    </dgm:pt>
    <dgm:pt modelId="{FBF9BF55-6D19-41E8-92F1-474940F03FF8}" type="pres">
      <dgm:prSet presAssocID="{8D376EC2-B59A-4E9C-984D-578826376722}" presName="composite" presStyleCnt="0"/>
      <dgm:spPr/>
    </dgm:pt>
    <dgm:pt modelId="{2FD5C756-EA08-4639-AD46-1FF2DD5705EC}" type="pres">
      <dgm:prSet presAssocID="{8D376EC2-B59A-4E9C-984D-578826376722}" presName="parTx" presStyleLbl="alignNode1" presStyleIdx="1" presStyleCnt="5">
        <dgm:presLayoutVars>
          <dgm:chMax val="0"/>
          <dgm:chPref val="0"/>
          <dgm:bulletEnabled val="1"/>
        </dgm:presLayoutVars>
      </dgm:prSet>
      <dgm:spPr/>
    </dgm:pt>
    <dgm:pt modelId="{224E4A9D-8BB3-41C1-9A8C-B4DA89FD91F8}" type="pres">
      <dgm:prSet presAssocID="{8D376EC2-B59A-4E9C-984D-578826376722}" presName="desTx" presStyleLbl="alignAccFollowNode1" presStyleIdx="1" presStyleCnt="5">
        <dgm:presLayoutVars>
          <dgm:bulletEnabled val="1"/>
        </dgm:presLayoutVars>
      </dgm:prSet>
      <dgm:spPr/>
    </dgm:pt>
    <dgm:pt modelId="{A127DCB2-4A1E-40BD-B90D-10804E2564E7}" type="pres">
      <dgm:prSet presAssocID="{B643BDFD-EE35-479B-A34F-96A629A2521D}" presName="space" presStyleCnt="0"/>
      <dgm:spPr/>
    </dgm:pt>
    <dgm:pt modelId="{0F70E349-1FEA-46A3-A59F-E36A9687101A}" type="pres">
      <dgm:prSet presAssocID="{4271D15E-5646-4E98-AB1E-028645DDEEE8}" presName="composite" presStyleCnt="0"/>
      <dgm:spPr/>
    </dgm:pt>
    <dgm:pt modelId="{CEF67CFC-6E82-43A0-BDF8-320B39BEAAFE}" type="pres">
      <dgm:prSet presAssocID="{4271D15E-5646-4E98-AB1E-028645DDEEE8}" presName="parTx" presStyleLbl="alignNode1" presStyleIdx="2" presStyleCnt="5">
        <dgm:presLayoutVars>
          <dgm:chMax val="0"/>
          <dgm:chPref val="0"/>
          <dgm:bulletEnabled val="1"/>
        </dgm:presLayoutVars>
      </dgm:prSet>
      <dgm:spPr/>
    </dgm:pt>
    <dgm:pt modelId="{68432A9F-9CC8-44E3-B6BC-E52158283440}" type="pres">
      <dgm:prSet presAssocID="{4271D15E-5646-4E98-AB1E-028645DDEEE8}" presName="desTx" presStyleLbl="alignAccFollowNode1" presStyleIdx="2" presStyleCnt="5">
        <dgm:presLayoutVars>
          <dgm:bulletEnabled val="1"/>
        </dgm:presLayoutVars>
      </dgm:prSet>
      <dgm:spPr/>
    </dgm:pt>
    <dgm:pt modelId="{BB68C614-5D33-4CD4-890A-B98F6DC1F75A}" type="pres">
      <dgm:prSet presAssocID="{63A70EDE-0C43-460F-8DFE-BC4E2A6DD1CA}" presName="space" presStyleCnt="0"/>
      <dgm:spPr/>
    </dgm:pt>
    <dgm:pt modelId="{DB5E1B2F-DE36-4EF4-8E61-97F7871A4EE3}" type="pres">
      <dgm:prSet presAssocID="{C7455B6D-7ECC-418E-AABE-3AF71953767E}" presName="composite" presStyleCnt="0"/>
      <dgm:spPr/>
    </dgm:pt>
    <dgm:pt modelId="{EDC9C026-9B16-4EE4-A1E8-B9EB9CFBC908}" type="pres">
      <dgm:prSet presAssocID="{C7455B6D-7ECC-418E-AABE-3AF71953767E}" presName="parTx" presStyleLbl="alignNode1" presStyleIdx="3" presStyleCnt="5">
        <dgm:presLayoutVars>
          <dgm:chMax val="0"/>
          <dgm:chPref val="0"/>
          <dgm:bulletEnabled val="1"/>
        </dgm:presLayoutVars>
      </dgm:prSet>
      <dgm:spPr/>
    </dgm:pt>
    <dgm:pt modelId="{AF78733F-1C59-493A-A279-4F594EBCB6A8}" type="pres">
      <dgm:prSet presAssocID="{C7455B6D-7ECC-418E-AABE-3AF71953767E}" presName="desTx" presStyleLbl="alignAccFollowNode1" presStyleIdx="3" presStyleCnt="5">
        <dgm:presLayoutVars>
          <dgm:bulletEnabled val="1"/>
        </dgm:presLayoutVars>
      </dgm:prSet>
      <dgm:spPr/>
    </dgm:pt>
    <dgm:pt modelId="{E333822B-13E2-4657-BFA8-2CFA6FF695C0}" type="pres">
      <dgm:prSet presAssocID="{4B51DCEB-1123-4C94-A0AB-4567A04F9E4B}" presName="space" presStyleCnt="0"/>
      <dgm:spPr/>
    </dgm:pt>
    <dgm:pt modelId="{F2159465-2A20-4A1F-BCCA-F475B4381A75}" type="pres">
      <dgm:prSet presAssocID="{387C8701-E3CB-46D6-A8A0-620CBE5858DB}" presName="composite" presStyleCnt="0"/>
      <dgm:spPr/>
    </dgm:pt>
    <dgm:pt modelId="{768C9CA1-4E1B-45A0-9BAA-17E027163CCD}" type="pres">
      <dgm:prSet presAssocID="{387C8701-E3CB-46D6-A8A0-620CBE5858DB}" presName="parTx" presStyleLbl="alignNode1" presStyleIdx="4" presStyleCnt="5">
        <dgm:presLayoutVars>
          <dgm:chMax val="0"/>
          <dgm:chPref val="0"/>
          <dgm:bulletEnabled val="1"/>
        </dgm:presLayoutVars>
      </dgm:prSet>
      <dgm:spPr/>
    </dgm:pt>
    <dgm:pt modelId="{90F3FD00-A561-41AA-B357-FE089521F187}" type="pres">
      <dgm:prSet presAssocID="{387C8701-E3CB-46D6-A8A0-620CBE5858DB}" presName="desTx" presStyleLbl="alignAccFollowNode1" presStyleIdx="4" presStyleCnt="5">
        <dgm:presLayoutVars>
          <dgm:bulletEnabled val="1"/>
        </dgm:presLayoutVars>
      </dgm:prSet>
      <dgm:spPr/>
    </dgm:pt>
  </dgm:ptLst>
  <dgm:cxnLst>
    <dgm:cxn modelId="{3EAE1D04-A751-4375-B264-61E9152F5444}" type="presOf" srcId="{F46743E6-7574-477D-A3D5-020AFFAE6F3E}" destId="{224E4A9D-8BB3-41C1-9A8C-B4DA89FD91F8}" srcOrd="0" destOrd="2" presId="urn:microsoft.com/office/officeart/2005/8/layout/hList1"/>
    <dgm:cxn modelId="{8B73370A-2BC8-4458-94BA-5FE4116A16FF}" type="presOf" srcId="{019F138A-B985-4F5D-A8BF-FBFE06D02DA0}" destId="{5F7B0788-B634-414D-B57A-43CFA06CF82E}" srcOrd="0" destOrd="3" presId="urn:microsoft.com/office/officeart/2005/8/layout/hList1"/>
    <dgm:cxn modelId="{1454AC0D-A486-4179-9560-7706D0D23D12}" type="presOf" srcId="{FBFEB218-00DE-4C82-98AC-7E7DE859C170}" destId="{90F3FD00-A561-41AA-B357-FE089521F187}" srcOrd="0" destOrd="2" presId="urn:microsoft.com/office/officeart/2005/8/layout/hList1"/>
    <dgm:cxn modelId="{ECECD01A-4A0B-4887-A5B8-DD2B21307321}" srcId="{4271D15E-5646-4E98-AB1E-028645DDEEE8}" destId="{3D2A9839-5687-4AAC-8C8E-1C34D8EE3503}" srcOrd="1" destOrd="0" parTransId="{D0A6C5F1-F42B-4F54-A422-047962C39B13}" sibTransId="{9FC64063-A088-4CD5-90EB-890D513C01FE}"/>
    <dgm:cxn modelId="{A0475C1C-573E-4F06-B7FD-5776102D2680}" srcId="{4271D15E-5646-4E98-AB1E-028645DDEEE8}" destId="{D3C06CC5-B09B-4846-9ABE-6705B697A4B8}" srcOrd="0" destOrd="0" parTransId="{D1A46D28-F89D-4CC9-B67A-ABF0FE323DAB}" sibTransId="{D38D2123-962B-4CD4-B1EE-356CC005FF4F}"/>
    <dgm:cxn modelId="{31CB352A-49A1-43D5-AF8E-944CDF6C2AAE}" type="presOf" srcId="{4271D15E-5646-4E98-AB1E-028645DDEEE8}" destId="{CEF67CFC-6E82-43A0-BDF8-320B39BEAAFE}" srcOrd="0" destOrd="0" presId="urn:microsoft.com/office/officeart/2005/8/layout/hList1"/>
    <dgm:cxn modelId="{717E6933-229C-40A8-9E3A-CB99212167CF}" srcId="{C7455B6D-7ECC-418E-AABE-3AF71953767E}" destId="{2BA796A8-2275-4C26-BD11-D25C5BA5EB14}" srcOrd="0" destOrd="0" parTransId="{73724439-F88B-407E-BC45-75DFE4136728}" sibTransId="{9801F1B9-9668-4CEA-A5AE-D7A944FD802C}"/>
    <dgm:cxn modelId="{ABE6403A-E8EF-4EE1-BD28-93EB9EA3D89D}" srcId="{387C8701-E3CB-46D6-A8A0-620CBE5858DB}" destId="{E1248F1F-00AF-4828-B623-D95D3AD7CE35}" srcOrd="4" destOrd="0" parTransId="{04551862-F106-4E5A-B13B-77A78E6D2D26}" sibTransId="{741523CF-EA43-4F32-B956-7DE459D4DF81}"/>
    <dgm:cxn modelId="{3F207A3A-2DDB-434B-89C1-ECE3DB7776CB}" srcId="{4271D15E-5646-4E98-AB1E-028645DDEEE8}" destId="{A23681FD-7C25-46DB-AA04-A721F6E537EF}" srcOrd="4" destOrd="0" parTransId="{7B7F902A-524B-4986-9912-97D74517FF1E}" sibTransId="{F8D79C4B-93F9-4868-A946-48662B78D434}"/>
    <dgm:cxn modelId="{2E8E413C-E690-4EFE-8156-77F8439CF0D8}" srcId="{8B445F6C-574C-4790-89D0-F425C0FD217A}" destId="{4271D15E-5646-4E98-AB1E-028645DDEEE8}" srcOrd="2" destOrd="0" parTransId="{8E415339-6208-4E26-859A-CB92FAC2E365}" sibTransId="{63A70EDE-0C43-460F-8DFE-BC4E2A6DD1CA}"/>
    <dgm:cxn modelId="{75284E3E-9555-4241-8996-1F424FF7A11E}" type="presOf" srcId="{2301459E-0303-4E3E-A97F-3340BF7213D8}" destId="{5F7B0788-B634-414D-B57A-43CFA06CF82E}" srcOrd="0" destOrd="1" presId="urn:microsoft.com/office/officeart/2005/8/layout/hList1"/>
    <dgm:cxn modelId="{C181503F-0898-4742-AAD1-320A5DC39022}" type="presOf" srcId="{1C47F131-836D-4E8F-8529-CD483B1BF40C}" destId="{AEEE3A61-0D41-4C12-811E-AF2624CFD5B6}" srcOrd="0" destOrd="0" presId="urn:microsoft.com/office/officeart/2005/8/layout/hList1"/>
    <dgm:cxn modelId="{7FD1655B-EAC2-4C70-A07A-49078F54077D}" srcId="{4271D15E-5646-4E98-AB1E-028645DDEEE8}" destId="{39E21297-B70C-4B3B-B268-7219663733AB}" srcOrd="5" destOrd="0" parTransId="{8D3A6C00-5C4B-4948-ACA4-8B9139DBA407}" sibTransId="{418EA59B-634C-47A3-9093-1A7B93C76666}"/>
    <dgm:cxn modelId="{D9CE185C-8780-45CF-B44B-F4DFD1513114}" type="presOf" srcId="{2BA796A8-2275-4C26-BD11-D25C5BA5EB14}" destId="{AF78733F-1C59-493A-A279-4F594EBCB6A8}" srcOrd="0" destOrd="0" presId="urn:microsoft.com/office/officeart/2005/8/layout/hList1"/>
    <dgm:cxn modelId="{0169DF44-EE35-400C-9E9F-C1CB9D8EF946}" srcId="{C7455B6D-7ECC-418E-AABE-3AF71953767E}" destId="{0CF62A64-2BEF-4E63-92A8-FE94E43D03F4}" srcOrd="1" destOrd="0" parTransId="{88638DD5-E934-47A5-856A-A3376794DDE8}" sibTransId="{61A9BE0D-EFC1-4CB6-813E-04A75F87FD8C}"/>
    <dgm:cxn modelId="{968A9A45-0A3F-4BCB-82FE-A1DF6777F2B7}" srcId="{8D376EC2-B59A-4E9C-984D-578826376722}" destId="{F46743E6-7574-477D-A3D5-020AFFAE6F3E}" srcOrd="2" destOrd="0" parTransId="{07AFD949-C4FB-4738-981B-A9A977686723}" sibTransId="{C719B60D-EE3B-43F9-9280-5AC4E983BA74}"/>
    <dgm:cxn modelId="{DB076D66-F8AD-4C72-B994-2DF26270C903}" type="presOf" srcId="{8D376EC2-B59A-4E9C-984D-578826376722}" destId="{2FD5C756-EA08-4639-AD46-1FF2DD5705EC}" srcOrd="0" destOrd="0" presId="urn:microsoft.com/office/officeart/2005/8/layout/hList1"/>
    <dgm:cxn modelId="{76435C48-5792-48DB-A17A-6F063F0CEBC8}" type="presOf" srcId="{6CC843FD-AE31-4C89-A877-B71C753F086D}" destId="{90F3FD00-A561-41AA-B357-FE089521F187}" srcOrd="0" destOrd="1" presId="urn:microsoft.com/office/officeart/2005/8/layout/hList1"/>
    <dgm:cxn modelId="{DD4BFF69-A410-4376-8525-B580BB3E02D5}" srcId="{1C47F131-836D-4E8F-8529-CD483B1BF40C}" destId="{019F138A-B985-4F5D-A8BF-FBFE06D02DA0}" srcOrd="3" destOrd="0" parTransId="{A722CF48-1C45-461F-AEFA-1048E497DD91}" sibTransId="{D6892052-D7A7-4480-ADD0-C639E55192ED}"/>
    <dgm:cxn modelId="{5A37414D-7499-47B3-B3E7-0F08AEFBA507}" type="presOf" srcId="{C21476DA-AF73-497C-AFEE-7806235B38A0}" destId="{224E4A9D-8BB3-41C1-9A8C-B4DA89FD91F8}" srcOrd="0" destOrd="1" presId="urn:microsoft.com/office/officeart/2005/8/layout/hList1"/>
    <dgm:cxn modelId="{EF1B806D-3CD6-4751-B183-26BFB23FF915}" srcId="{387C8701-E3CB-46D6-A8A0-620CBE5858DB}" destId="{8DD21736-4206-426C-B545-CA6996D3E75C}" srcOrd="3" destOrd="0" parTransId="{543BF679-23A2-409F-BD24-3ABDA913AC28}" sibTransId="{373F9A24-EB65-4F49-830E-CF57D4877434}"/>
    <dgm:cxn modelId="{67D1D94F-C1F1-41C4-BA6C-E1262E4888B6}" srcId="{C7455B6D-7ECC-418E-AABE-3AF71953767E}" destId="{457DC8F9-C0D9-446D-92DE-E715ED2AE0FC}" srcOrd="2" destOrd="0" parTransId="{68636ACF-3523-4B58-BB1D-4DCF228B15F4}" sibTransId="{F293FC52-B9C4-4D31-91F3-2605B89178E1}"/>
    <dgm:cxn modelId="{1D976371-BE05-461C-AB88-864F6E7D1ABA}" srcId="{1C47F131-836D-4E8F-8529-CD483B1BF40C}" destId="{2301459E-0303-4E3E-A97F-3340BF7213D8}" srcOrd="1" destOrd="0" parTransId="{D5E61B73-D0CC-4F2C-A826-DDEBE89D3B20}" sibTransId="{7E96B3BF-0C03-4D3C-9B4B-1B2784FF1CA9}"/>
    <dgm:cxn modelId="{3B87B471-E43A-4F3F-8E11-A969B43E0ACD}" srcId="{1C47F131-836D-4E8F-8529-CD483B1BF40C}" destId="{E8CC03CE-D1AE-41BB-8B06-486F524DF29C}" srcOrd="0" destOrd="0" parTransId="{53611C23-AC7F-4B71-8A21-282E41ED98DB}" sibTransId="{7E301E6F-1F78-48A7-B350-6646EA472EB8}"/>
    <dgm:cxn modelId="{B5469177-097E-4C64-BE45-4601333A37C6}" type="presOf" srcId="{387C8701-E3CB-46D6-A8A0-620CBE5858DB}" destId="{768C9CA1-4E1B-45A0-9BAA-17E027163CCD}" srcOrd="0" destOrd="0" presId="urn:microsoft.com/office/officeart/2005/8/layout/hList1"/>
    <dgm:cxn modelId="{9D8FDB57-8D7C-4491-9408-F5CCCF2899E0}" type="presOf" srcId="{ACB3B475-031F-475A-B4B0-51E5BFBCD4C8}" destId="{AF78733F-1C59-493A-A279-4F594EBCB6A8}" srcOrd="0" destOrd="3" presId="urn:microsoft.com/office/officeart/2005/8/layout/hList1"/>
    <dgm:cxn modelId="{BDC19359-E9F8-4B12-B8D3-BB27C4E70C74}" type="presOf" srcId="{0CF62A64-2BEF-4E63-92A8-FE94E43D03F4}" destId="{AF78733F-1C59-493A-A279-4F594EBCB6A8}" srcOrd="0" destOrd="1" presId="urn:microsoft.com/office/officeart/2005/8/layout/hList1"/>
    <dgm:cxn modelId="{3587A379-BC28-4424-928D-6E9FE8EAE014}" type="presOf" srcId="{0755DEFC-965B-41E3-90C6-B3026FBAAC53}" destId="{68432A9F-9CC8-44E3-B6BC-E52158283440}" srcOrd="0" destOrd="2" presId="urn:microsoft.com/office/officeart/2005/8/layout/hList1"/>
    <dgm:cxn modelId="{2931A979-01AD-460D-A738-44F3EABF119C}" srcId="{8B445F6C-574C-4790-89D0-F425C0FD217A}" destId="{C7455B6D-7ECC-418E-AABE-3AF71953767E}" srcOrd="3" destOrd="0" parTransId="{A87E3016-F308-4E31-A4A2-CE0AB47DFCDB}" sibTransId="{4B51DCEB-1123-4C94-A0AB-4567A04F9E4B}"/>
    <dgm:cxn modelId="{EE969181-48BF-424E-9C88-0CC40F4CDBC0}" srcId="{C7455B6D-7ECC-418E-AABE-3AF71953767E}" destId="{ACB3B475-031F-475A-B4B0-51E5BFBCD4C8}" srcOrd="3" destOrd="0" parTransId="{EF40F990-748A-40AE-947C-B205671D5E3C}" sibTransId="{AF7C99FE-C684-4A6D-9BAC-8A72CBB49641}"/>
    <dgm:cxn modelId="{FB1C8F88-DE3F-41D3-969B-90E875CC7821}" srcId="{8B445F6C-574C-4790-89D0-F425C0FD217A}" destId="{387C8701-E3CB-46D6-A8A0-620CBE5858DB}" srcOrd="4" destOrd="0" parTransId="{5F982763-663E-4971-8F7D-0B335BE96A74}" sibTransId="{907F8651-F6BB-449E-9E11-A7670D3C8A5B}"/>
    <dgm:cxn modelId="{B8922E97-CC0F-4A99-8ADD-E35E7B1B4B0A}" type="presOf" srcId="{8B445F6C-574C-4790-89D0-F425C0FD217A}" destId="{3033901A-3387-4AE7-B212-A99BD4052821}" srcOrd="0" destOrd="0" presId="urn:microsoft.com/office/officeart/2005/8/layout/hList1"/>
    <dgm:cxn modelId="{253BC09F-C556-492F-B940-61A10A3DCFB1}" srcId="{4271D15E-5646-4E98-AB1E-028645DDEEE8}" destId="{0755DEFC-965B-41E3-90C6-B3026FBAAC53}" srcOrd="2" destOrd="0" parTransId="{4083C783-5247-46BA-8EB9-04EEDBF889C5}" sibTransId="{6EBC0CD0-2898-4F2C-AE61-EE46D6796531}"/>
    <dgm:cxn modelId="{BD8CE19F-5A6D-4F8C-89D2-F698708F6760}" srcId="{8D376EC2-B59A-4E9C-984D-578826376722}" destId="{C21476DA-AF73-497C-AFEE-7806235B38A0}" srcOrd="1" destOrd="0" parTransId="{112AF80F-FD4B-4DCC-9C1A-EE7640D1F0BE}" sibTransId="{0C825A92-B397-4065-9D06-E8D9A92CC096}"/>
    <dgm:cxn modelId="{9AD420A5-04CC-41F9-AE73-12C1CFB555BD}" type="presOf" srcId="{A558E15F-1C80-4DC6-B7AE-F9DA25457CED}" destId="{68432A9F-9CC8-44E3-B6BC-E52158283440}" srcOrd="0" destOrd="3" presId="urn:microsoft.com/office/officeart/2005/8/layout/hList1"/>
    <dgm:cxn modelId="{F2A41EA6-5578-42A1-AC1D-58457DFC1932}" srcId="{4271D15E-5646-4E98-AB1E-028645DDEEE8}" destId="{A558E15F-1C80-4DC6-B7AE-F9DA25457CED}" srcOrd="3" destOrd="0" parTransId="{BC2D9627-EA77-47CC-91BE-D993AAEEAB24}" sibTransId="{A8D1799A-398F-4E95-A66B-608B97CC9857}"/>
    <dgm:cxn modelId="{A7B434A9-4D34-40CA-92D4-80EF388EC111}" type="presOf" srcId="{457DC8F9-C0D9-446D-92DE-E715ED2AE0FC}" destId="{AF78733F-1C59-493A-A279-4F594EBCB6A8}" srcOrd="0" destOrd="2" presId="urn:microsoft.com/office/officeart/2005/8/layout/hList1"/>
    <dgm:cxn modelId="{89F069B3-487B-41A6-A8D7-D878322746C7}" type="presOf" srcId="{E1248F1F-00AF-4828-B623-D95D3AD7CE35}" destId="{90F3FD00-A561-41AA-B357-FE089521F187}" srcOrd="0" destOrd="4" presId="urn:microsoft.com/office/officeart/2005/8/layout/hList1"/>
    <dgm:cxn modelId="{7DDE3BBA-A8BC-489B-90CE-688228B7D844}" type="presOf" srcId="{9D0EF82C-22B7-4A81-B745-B8FFB77161F1}" destId="{224E4A9D-8BB3-41C1-9A8C-B4DA89FD91F8}" srcOrd="0" destOrd="0" presId="urn:microsoft.com/office/officeart/2005/8/layout/hList1"/>
    <dgm:cxn modelId="{D8EA4BBB-3151-41E6-96B0-94E1851C9CCE}" type="presOf" srcId="{B76CF71C-CA7C-44BC-80BB-BE8BC7E1CF7A}" destId="{AF78733F-1C59-493A-A279-4F594EBCB6A8}" srcOrd="0" destOrd="4" presId="urn:microsoft.com/office/officeart/2005/8/layout/hList1"/>
    <dgm:cxn modelId="{C91451BE-9C24-4C8D-9476-DBEC3D475304}" type="presOf" srcId="{0622EB26-78B4-42E0-A4D2-30CEAB600437}" destId="{90F3FD00-A561-41AA-B357-FE089521F187}" srcOrd="0" destOrd="0" presId="urn:microsoft.com/office/officeart/2005/8/layout/hList1"/>
    <dgm:cxn modelId="{1ECCACC0-936E-4F57-B5D4-C71FD2569B76}" srcId="{387C8701-E3CB-46D6-A8A0-620CBE5858DB}" destId="{0622EB26-78B4-42E0-A4D2-30CEAB600437}" srcOrd="0" destOrd="0" parTransId="{F6132808-4ADC-40A3-95F5-612495898D7C}" sibTransId="{9D4D9B59-0E64-4299-A401-B35E5EF44FE0}"/>
    <dgm:cxn modelId="{E41DDEC1-3AEB-4D79-A395-E74E97335921}" srcId="{8B445F6C-574C-4790-89D0-F425C0FD217A}" destId="{1C47F131-836D-4E8F-8529-CD483B1BF40C}" srcOrd="0" destOrd="0" parTransId="{F72621BA-DFE9-4BBE-9384-499DD558DF33}" sibTransId="{B32E6BC7-EAB4-4C66-9A88-124839CB9989}"/>
    <dgm:cxn modelId="{58F656C3-87FF-4F99-B186-7E48AE0E7A13}" type="presOf" srcId="{D3C06CC5-B09B-4846-9ABE-6705B697A4B8}" destId="{68432A9F-9CC8-44E3-B6BC-E52158283440}" srcOrd="0" destOrd="0" presId="urn:microsoft.com/office/officeart/2005/8/layout/hList1"/>
    <dgm:cxn modelId="{8EFA30C5-2F04-4600-B942-737DAF7D4A97}" type="presOf" srcId="{C7455B6D-7ECC-418E-AABE-3AF71953767E}" destId="{EDC9C026-9B16-4EE4-A1E8-B9EB9CFBC908}" srcOrd="0" destOrd="0" presId="urn:microsoft.com/office/officeart/2005/8/layout/hList1"/>
    <dgm:cxn modelId="{436876D1-3222-4D24-8147-AE1260828A20}" type="presOf" srcId="{9E141C11-E9EE-4F54-B7D2-186323F173A1}" destId="{5F7B0788-B634-414D-B57A-43CFA06CF82E}" srcOrd="0" destOrd="2" presId="urn:microsoft.com/office/officeart/2005/8/layout/hList1"/>
    <dgm:cxn modelId="{2F6237D2-B1CE-4CEC-91B7-407AA4A2C128}" srcId="{1C47F131-836D-4E8F-8529-CD483B1BF40C}" destId="{9E141C11-E9EE-4F54-B7D2-186323F173A1}" srcOrd="2" destOrd="0" parTransId="{DEFAD60D-61E7-463D-A4F8-8F12AE141051}" sibTransId="{056634E5-93F8-4148-A87E-B8F87D5D8242}"/>
    <dgm:cxn modelId="{46E3B7D2-C8DB-4E04-A5E9-9E279815558B}" srcId="{387C8701-E3CB-46D6-A8A0-620CBE5858DB}" destId="{FBFEB218-00DE-4C82-98AC-7E7DE859C170}" srcOrd="2" destOrd="0" parTransId="{920B1F9C-FECC-401F-8CFF-860D7C5279A7}" sibTransId="{E6294234-A864-492D-A1A4-D884C790B6E1}"/>
    <dgm:cxn modelId="{1A2E6ED4-2F60-4A46-AE0A-C1063180F319}" type="presOf" srcId="{39E21297-B70C-4B3B-B268-7219663733AB}" destId="{68432A9F-9CC8-44E3-B6BC-E52158283440}" srcOrd="0" destOrd="5" presId="urn:microsoft.com/office/officeart/2005/8/layout/hList1"/>
    <dgm:cxn modelId="{03C5A1D4-EB78-4945-9CAD-142656761C07}" type="presOf" srcId="{8DD21736-4206-426C-B545-CA6996D3E75C}" destId="{90F3FD00-A561-41AA-B357-FE089521F187}" srcOrd="0" destOrd="3" presId="urn:microsoft.com/office/officeart/2005/8/layout/hList1"/>
    <dgm:cxn modelId="{FF43B8D6-65AE-43F1-AEA5-01923CD243AB}" srcId="{387C8701-E3CB-46D6-A8A0-620CBE5858DB}" destId="{6CC843FD-AE31-4C89-A877-B71C753F086D}" srcOrd="1" destOrd="0" parTransId="{59EB77C8-4646-4769-9C3F-06ECDBE06A90}" sibTransId="{70E6DDA3-1380-4516-94DE-A3B215F1D87E}"/>
    <dgm:cxn modelId="{4143D7DB-817E-49D0-8772-A16B128A2E1F}" type="presOf" srcId="{1C6ACB6E-04D6-4725-BF9F-22FA73D2CB27}" destId="{68432A9F-9CC8-44E3-B6BC-E52158283440}" srcOrd="0" destOrd="6" presId="urn:microsoft.com/office/officeart/2005/8/layout/hList1"/>
    <dgm:cxn modelId="{A51AFADD-7DB2-40DC-82ED-B5F31114EA8B}" srcId="{C7455B6D-7ECC-418E-AABE-3AF71953767E}" destId="{B76CF71C-CA7C-44BC-80BB-BE8BC7E1CF7A}" srcOrd="4" destOrd="0" parTransId="{106DF339-B5F3-42FF-BCCC-F437D7ECA3D7}" sibTransId="{EDD7ECDD-DF61-4BB2-8CFC-65D6A8CE8543}"/>
    <dgm:cxn modelId="{F2BA9CE4-C63E-43A0-8547-6408634F7339}" type="presOf" srcId="{3D2A9839-5687-4AAC-8C8E-1C34D8EE3503}" destId="{68432A9F-9CC8-44E3-B6BC-E52158283440}" srcOrd="0" destOrd="1" presId="urn:microsoft.com/office/officeart/2005/8/layout/hList1"/>
    <dgm:cxn modelId="{6AE05BF0-F4B9-4F41-A96E-0029F443FB49}" srcId="{4271D15E-5646-4E98-AB1E-028645DDEEE8}" destId="{1C6ACB6E-04D6-4725-BF9F-22FA73D2CB27}" srcOrd="6" destOrd="0" parTransId="{9B2B179F-25BB-440E-911E-C7A2F6188B96}" sibTransId="{042EC21E-F528-4DEE-B0B9-B33499FAA5AF}"/>
    <dgm:cxn modelId="{507DB9F2-57D7-40C9-82D6-D58D23522AF8}" type="presOf" srcId="{5F02121B-3527-4EF0-A490-BDDBD59D30C9}" destId="{224E4A9D-8BB3-41C1-9A8C-B4DA89FD91F8}" srcOrd="0" destOrd="3" presId="urn:microsoft.com/office/officeart/2005/8/layout/hList1"/>
    <dgm:cxn modelId="{4D5F90F3-630C-4DFA-8D26-EA8B11BCC9F7}" type="presOf" srcId="{A23681FD-7C25-46DB-AA04-A721F6E537EF}" destId="{68432A9F-9CC8-44E3-B6BC-E52158283440}" srcOrd="0" destOrd="4" presId="urn:microsoft.com/office/officeart/2005/8/layout/hList1"/>
    <dgm:cxn modelId="{75B1ADF6-4F93-4C9A-95A3-F8E097EE2180}" srcId="{8B445F6C-574C-4790-89D0-F425C0FD217A}" destId="{8D376EC2-B59A-4E9C-984D-578826376722}" srcOrd="1" destOrd="0" parTransId="{8EB1A2E1-2339-44E8-8486-D336F68B099B}" sibTransId="{B643BDFD-EE35-479B-A34F-96A629A2521D}"/>
    <dgm:cxn modelId="{C33A8AF9-EF07-4856-B1D9-7885D2881DB2}" srcId="{8D376EC2-B59A-4E9C-984D-578826376722}" destId="{9D0EF82C-22B7-4A81-B745-B8FFB77161F1}" srcOrd="0" destOrd="0" parTransId="{4F50781B-5F56-499B-8A16-1E1112359FE2}" sibTransId="{612BCD16-559B-4442-97E9-C0ED9C0B516F}"/>
    <dgm:cxn modelId="{AAA520FC-70BB-4379-9212-4C9670ADBB33}" srcId="{8D376EC2-B59A-4E9C-984D-578826376722}" destId="{5F02121B-3527-4EF0-A490-BDDBD59D30C9}" srcOrd="3" destOrd="0" parTransId="{FC423313-D0BA-4273-A4FD-01019B83A8D2}" sibTransId="{1E2CDB30-EC87-4411-9427-D4FDF06AF97C}"/>
    <dgm:cxn modelId="{67596AFF-E8E7-43A3-A1CD-D8E4158A95B4}" type="presOf" srcId="{E8CC03CE-D1AE-41BB-8B06-486F524DF29C}" destId="{5F7B0788-B634-414D-B57A-43CFA06CF82E}" srcOrd="0" destOrd="0" presId="urn:microsoft.com/office/officeart/2005/8/layout/hList1"/>
    <dgm:cxn modelId="{23BC0F52-496C-4F98-A829-A06A1768BF0D}" type="presParOf" srcId="{3033901A-3387-4AE7-B212-A99BD4052821}" destId="{0CE599AA-6F61-400F-A888-FD69ACE95845}" srcOrd="0" destOrd="0" presId="urn:microsoft.com/office/officeart/2005/8/layout/hList1"/>
    <dgm:cxn modelId="{4EE4DCD0-ED6B-408E-B06D-7C72DE4B3C46}" type="presParOf" srcId="{0CE599AA-6F61-400F-A888-FD69ACE95845}" destId="{AEEE3A61-0D41-4C12-811E-AF2624CFD5B6}" srcOrd="0" destOrd="0" presId="urn:microsoft.com/office/officeart/2005/8/layout/hList1"/>
    <dgm:cxn modelId="{12EA46AC-0D2A-4686-90F0-93B71A70E847}" type="presParOf" srcId="{0CE599AA-6F61-400F-A888-FD69ACE95845}" destId="{5F7B0788-B634-414D-B57A-43CFA06CF82E}" srcOrd="1" destOrd="0" presId="urn:microsoft.com/office/officeart/2005/8/layout/hList1"/>
    <dgm:cxn modelId="{8A3E5FD2-855C-46A1-A57A-3517E26C9CB7}" type="presParOf" srcId="{3033901A-3387-4AE7-B212-A99BD4052821}" destId="{137BCC57-9305-4B4B-A646-54BAF95AE7E8}" srcOrd="1" destOrd="0" presId="urn:microsoft.com/office/officeart/2005/8/layout/hList1"/>
    <dgm:cxn modelId="{97E84E2C-FC09-47AE-841C-FEBB38031C2E}" type="presParOf" srcId="{3033901A-3387-4AE7-B212-A99BD4052821}" destId="{FBF9BF55-6D19-41E8-92F1-474940F03FF8}" srcOrd="2" destOrd="0" presId="urn:microsoft.com/office/officeart/2005/8/layout/hList1"/>
    <dgm:cxn modelId="{AE581971-CBFA-4AB6-9B58-9EBF3D75C82D}" type="presParOf" srcId="{FBF9BF55-6D19-41E8-92F1-474940F03FF8}" destId="{2FD5C756-EA08-4639-AD46-1FF2DD5705EC}" srcOrd="0" destOrd="0" presId="urn:microsoft.com/office/officeart/2005/8/layout/hList1"/>
    <dgm:cxn modelId="{30C6D92B-8FEC-4CFB-ACD2-3AEC8D20082D}" type="presParOf" srcId="{FBF9BF55-6D19-41E8-92F1-474940F03FF8}" destId="{224E4A9D-8BB3-41C1-9A8C-B4DA89FD91F8}" srcOrd="1" destOrd="0" presId="urn:microsoft.com/office/officeart/2005/8/layout/hList1"/>
    <dgm:cxn modelId="{246170CC-A623-4CA6-9AC9-E4219ABE611A}" type="presParOf" srcId="{3033901A-3387-4AE7-B212-A99BD4052821}" destId="{A127DCB2-4A1E-40BD-B90D-10804E2564E7}" srcOrd="3" destOrd="0" presId="urn:microsoft.com/office/officeart/2005/8/layout/hList1"/>
    <dgm:cxn modelId="{134CF064-666F-428B-A2CE-B84FAE91ED9F}" type="presParOf" srcId="{3033901A-3387-4AE7-B212-A99BD4052821}" destId="{0F70E349-1FEA-46A3-A59F-E36A9687101A}" srcOrd="4" destOrd="0" presId="urn:microsoft.com/office/officeart/2005/8/layout/hList1"/>
    <dgm:cxn modelId="{623D9517-3422-4BBC-9596-7EC3FD0AF7ED}" type="presParOf" srcId="{0F70E349-1FEA-46A3-A59F-E36A9687101A}" destId="{CEF67CFC-6E82-43A0-BDF8-320B39BEAAFE}" srcOrd="0" destOrd="0" presId="urn:microsoft.com/office/officeart/2005/8/layout/hList1"/>
    <dgm:cxn modelId="{4759682A-A906-436C-874E-7DABB55BB421}" type="presParOf" srcId="{0F70E349-1FEA-46A3-A59F-E36A9687101A}" destId="{68432A9F-9CC8-44E3-B6BC-E52158283440}" srcOrd="1" destOrd="0" presId="urn:microsoft.com/office/officeart/2005/8/layout/hList1"/>
    <dgm:cxn modelId="{9E76BD4F-D9B1-4064-A29E-4AA64BE9AFED}" type="presParOf" srcId="{3033901A-3387-4AE7-B212-A99BD4052821}" destId="{BB68C614-5D33-4CD4-890A-B98F6DC1F75A}" srcOrd="5" destOrd="0" presId="urn:microsoft.com/office/officeart/2005/8/layout/hList1"/>
    <dgm:cxn modelId="{9705E31A-96FC-486D-B361-3FD9CE02F72C}" type="presParOf" srcId="{3033901A-3387-4AE7-B212-A99BD4052821}" destId="{DB5E1B2F-DE36-4EF4-8E61-97F7871A4EE3}" srcOrd="6" destOrd="0" presId="urn:microsoft.com/office/officeart/2005/8/layout/hList1"/>
    <dgm:cxn modelId="{976BD0FA-4B91-44C4-94A4-82997BC70F17}" type="presParOf" srcId="{DB5E1B2F-DE36-4EF4-8E61-97F7871A4EE3}" destId="{EDC9C026-9B16-4EE4-A1E8-B9EB9CFBC908}" srcOrd="0" destOrd="0" presId="urn:microsoft.com/office/officeart/2005/8/layout/hList1"/>
    <dgm:cxn modelId="{6574462D-C0E8-408F-BB49-2E54D3A97329}" type="presParOf" srcId="{DB5E1B2F-DE36-4EF4-8E61-97F7871A4EE3}" destId="{AF78733F-1C59-493A-A279-4F594EBCB6A8}" srcOrd="1" destOrd="0" presId="urn:microsoft.com/office/officeart/2005/8/layout/hList1"/>
    <dgm:cxn modelId="{C64C961B-0717-4398-B808-DD1F5A7F2CFF}" type="presParOf" srcId="{3033901A-3387-4AE7-B212-A99BD4052821}" destId="{E333822B-13E2-4657-BFA8-2CFA6FF695C0}" srcOrd="7" destOrd="0" presId="urn:microsoft.com/office/officeart/2005/8/layout/hList1"/>
    <dgm:cxn modelId="{C3B42F6D-E4FB-4DB7-861C-451ED7E6B15F}" type="presParOf" srcId="{3033901A-3387-4AE7-B212-A99BD4052821}" destId="{F2159465-2A20-4A1F-BCCA-F475B4381A75}" srcOrd="8" destOrd="0" presId="urn:microsoft.com/office/officeart/2005/8/layout/hList1"/>
    <dgm:cxn modelId="{1CD1C056-B34A-4D72-8A99-3DDE301B73C9}" type="presParOf" srcId="{F2159465-2A20-4A1F-BCCA-F475B4381A75}" destId="{768C9CA1-4E1B-45A0-9BAA-17E027163CCD}" srcOrd="0" destOrd="0" presId="urn:microsoft.com/office/officeart/2005/8/layout/hList1"/>
    <dgm:cxn modelId="{C50903BC-F27E-47C3-A05E-0C73F1DB34DA}" type="presParOf" srcId="{F2159465-2A20-4A1F-BCCA-F475B4381A75}" destId="{90F3FD00-A561-41AA-B357-FE089521F18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1B9738-6618-4215-9341-92F6CD2FDE94}" type="doc">
      <dgm:prSet loTypeId="urn:microsoft.com/office/officeart/2008/layout/TitlePictureLineup" loCatId="picture" qsTypeId="urn:microsoft.com/office/officeart/2005/8/quickstyle/simple1" qsCatId="simple" csTypeId="urn:microsoft.com/office/officeart/2005/8/colors/colorful5" csCatId="colorful" phldr="1"/>
      <dgm:spPr/>
      <dgm:t>
        <a:bodyPr/>
        <a:lstStyle/>
        <a:p>
          <a:endParaRPr lang="en-US"/>
        </a:p>
      </dgm:t>
    </dgm:pt>
    <dgm:pt modelId="{773C7503-30C5-4788-8BF1-923936F70C78}">
      <dgm:prSet/>
      <dgm:spPr/>
      <dgm:t>
        <a:bodyPr/>
        <a:lstStyle/>
        <a:p>
          <a:pPr rtl="0" eaLnBrk="1" latinLnBrk="0" hangingPunct="1"/>
          <a:r>
            <a:rPr lang="en-GB" i="1" dirty="0"/>
            <a:t>Benoit Steiner – Google TensorFlow engineer</a:t>
          </a:r>
          <a:endParaRPr lang="en-GB" dirty="0"/>
        </a:p>
      </dgm:t>
    </dgm:pt>
    <dgm:pt modelId="{B6A39417-FA55-47DD-89CB-F650DAFFF037}" type="parTrans" cxnId="{1592424E-7858-4740-8CC3-F340B931A2DF}">
      <dgm:prSet/>
      <dgm:spPr/>
      <dgm:t>
        <a:bodyPr/>
        <a:lstStyle/>
        <a:p>
          <a:endParaRPr lang="en-US"/>
        </a:p>
      </dgm:t>
    </dgm:pt>
    <dgm:pt modelId="{8FA2F8E4-14F3-44A9-AA98-EA234683DC9E}" type="sibTrans" cxnId="{1592424E-7858-4740-8CC3-F340B931A2DF}">
      <dgm:prSet/>
      <dgm:spPr/>
      <dgm:t>
        <a:bodyPr/>
        <a:lstStyle/>
        <a:p>
          <a:endParaRPr lang="en-US"/>
        </a:p>
      </dgm:t>
    </dgm:pt>
    <dgm:pt modelId="{6EECE310-2ABB-4A6E-9EAF-5068BB1C9B5D}">
      <dgm:prSet/>
      <dgm:spPr/>
      <dgm:t>
        <a:bodyPr/>
        <a:lstStyle/>
        <a:p>
          <a:pPr rtl="0" eaLnBrk="1" latinLnBrk="0" hangingPunct="1"/>
          <a:r>
            <a:rPr lang="en-GB" dirty="0"/>
            <a:t>ONERA</a:t>
          </a:r>
        </a:p>
      </dgm:t>
    </dgm:pt>
    <dgm:pt modelId="{E36DBDE5-A84D-45EA-8640-3EC25190BADB}" type="parTrans" cxnId="{26E84C46-5F4F-4E2F-8F05-759E3F46D27A}">
      <dgm:prSet/>
      <dgm:spPr/>
      <dgm:t>
        <a:bodyPr/>
        <a:lstStyle/>
        <a:p>
          <a:endParaRPr lang="en-US"/>
        </a:p>
      </dgm:t>
    </dgm:pt>
    <dgm:pt modelId="{5A75FE23-C04C-421E-B163-F75D89883DFB}" type="sibTrans" cxnId="{26E84C46-5F4F-4E2F-8F05-759E3F46D27A}">
      <dgm:prSet/>
      <dgm:spPr/>
      <dgm:t>
        <a:bodyPr/>
        <a:lstStyle/>
        <a:p>
          <a:endParaRPr lang="en-US"/>
        </a:p>
      </dgm:t>
    </dgm:pt>
    <dgm:pt modelId="{79EFA99B-5BDF-41F8-A8D6-77F66BF9BDE8}">
      <dgm:prSet/>
      <dgm:spPr/>
      <dgm:t>
        <a:bodyPr/>
        <a:lstStyle/>
        <a:p>
          <a:pPr rtl="0" eaLnBrk="1" latinLnBrk="0" hangingPunct="1"/>
          <a:r>
            <a:rPr lang="en-GB" dirty="0" err="1"/>
            <a:t>Hartmut</a:t>
          </a:r>
          <a:r>
            <a:rPr lang="en-GB" dirty="0"/>
            <a:t> Kaiser -HPX</a:t>
          </a:r>
        </a:p>
      </dgm:t>
    </dgm:pt>
    <dgm:pt modelId="{8906EEEF-6A36-44F6-8FF6-FAC68A8C7E37}" type="parTrans" cxnId="{5E6A19F7-B730-4384-BA8C-8E0AA0691259}">
      <dgm:prSet/>
      <dgm:spPr/>
      <dgm:t>
        <a:bodyPr/>
        <a:lstStyle/>
        <a:p>
          <a:endParaRPr lang="en-US"/>
        </a:p>
      </dgm:t>
    </dgm:pt>
    <dgm:pt modelId="{DC729101-2AEB-4908-8769-EA8B481DBA3B}" type="sibTrans" cxnId="{5E6A19F7-B730-4384-BA8C-8E0AA0691259}">
      <dgm:prSet/>
      <dgm:spPr/>
      <dgm:t>
        <a:bodyPr/>
        <a:lstStyle/>
        <a:p>
          <a:endParaRPr lang="en-US"/>
        </a:p>
      </dgm:t>
    </dgm:pt>
    <dgm:pt modelId="{54BD2949-6747-40B0-843F-0CB319F6C84D}">
      <dgm:prSet/>
      <dgm:spPr/>
      <dgm:t>
        <a:bodyPr/>
        <a:lstStyle/>
        <a:p>
          <a:pPr rtl="0" eaLnBrk="1" latinLnBrk="0" hangingPunct="1"/>
          <a:r>
            <a:rPr lang="en-GB" dirty="0"/>
            <a:t>WIGNER Research Centre</a:t>
          </a:r>
        </a:p>
        <a:p>
          <a:pPr rtl="0" eaLnBrk="1" latinLnBrk="0" hangingPunct="1"/>
          <a:r>
            <a:rPr lang="en-GB" dirty="0"/>
            <a:t>for Physics</a:t>
          </a:r>
        </a:p>
      </dgm:t>
    </dgm:pt>
    <dgm:pt modelId="{2400F97E-0E5B-4044-A35A-00095F86A05A}" type="parTrans" cxnId="{F0665B5D-97AD-4CA2-BFF5-69A35380BCF4}">
      <dgm:prSet/>
      <dgm:spPr/>
      <dgm:t>
        <a:bodyPr/>
        <a:lstStyle/>
        <a:p>
          <a:endParaRPr lang="en-US"/>
        </a:p>
      </dgm:t>
    </dgm:pt>
    <dgm:pt modelId="{FE9611C7-1FAF-4294-9546-EA7087F20FB2}" type="sibTrans" cxnId="{F0665B5D-97AD-4CA2-BFF5-69A35380BCF4}">
      <dgm:prSet/>
      <dgm:spPr/>
      <dgm:t>
        <a:bodyPr/>
        <a:lstStyle/>
        <a:p>
          <a:endParaRPr lang="en-US"/>
        </a:p>
      </dgm:t>
    </dgm:pt>
    <dgm:pt modelId="{AB1D854A-B6B5-4C4C-8964-35AD7C5235E8}">
      <dgm:prSet/>
      <dgm:spPr/>
      <dgm:t>
        <a:bodyPr/>
        <a:lstStyle/>
        <a:p>
          <a:pPr rtl="0" eaLnBrk="1" latinLnBrk="0" hangingPunct="1"/>
          <a:r>
            <a:rPr lang="en-GB" i="1" dirty="0"/>
            <a:t>“We at Google have been working closely with Luke and his Codeplay colleagues on this project for almost 12 months now. Codeplay's contribution to this effort has been tremendous, so we felt that we should let them take the lead when it comes down to communicating updates related to OpenCL. …  we are planning to merge the work that has been done so far… we want to put together a comprehensive test infrastructure”</a:t>
          </a:r>
          <a:endParaRPr lang="en-GB" dirty="0"/>
        </a:p>
      </dgm:t>
    </dgm:pt>
    <dgm:pt modelId="{88A7CD21-0A10-4E78-8012-A2F1BC9A8E56}" type="parTrans" cxnId="{871945AB-71FE-4A98-A065-6827BB24A906}">
      <dgm:prSet/>
      <dgm:spPr/>
      <dgm:t>
        <a:bodyPr/>
        <a:lstStyle/>
        <a:p>
          <a:endParaRPr lang="en-US"/>
        </a:p>
      </dgm:t>
    </dgm:pt>
    <dgm:pt modelId="{9F40DEE3-8BEF-460C-8C30-356135B6A26E}" type="sibTrans" cxnId="{871945AB-71FE-4A98-A065-6827BB24A906}">
      <dgm:prSet/>
      <dgm:spPr/>
      <dgm:t>
        <a:bodyPr/>
        <a:lstStyle/>
        <a:p>
          <a:endParaRPr lang="en-US"/>
        </a:p>
      </dgm:t>
    </dgm:pt>
    <dgm:pt modelId="{088CE429-6819-4D1C-8272-A40F2EF58D74}">
      <dgm:prSet/>
      <dgm:spPr/>
      <dgm:t>
        <a:bodyPr/>
        <a:lstStyle/>
        <a:p>
          <a:r>
            <a:rPr lang="en-GB" dirty="0"/>
            <a:t>It was a great pleasure this week for us, that Codeplay released the ComputeCpp project for the wider audience. We've been waiting for this moment and keeping our colleagues and students in constant rally and excitement. We'd like to build on this opportunity to increase the awareness of this technology by providing sample codes and talks to potential users. We're going to give a lecture series on modern scientific programming providing field specific examples.“</a:t>
          </a:r>
          <a:endParaRPr lang="en-US" dirty="0"/>
        </a:p>
      </dgm:t>
    </dgm:pt>
    <dgm:pt modelId="{DB0E183A-8D43-4B72-8CD0-7489B13EEDCC}" type="parTrans" cxnId="{4A9D5C8E-1638-4111-83B9-47B93D9C09A8}">
      <dgm:prSet/>
      <dgm:spPr/>
      <dgm:t>
        <a:bodyPr/>
        <a:lstStyle/>
        <a:p>
          <a:endParaRPr lang="en-US"/>
        </a:p>
      </dgm:t>
    </dgm:pt>
    <dgm:pt modelId="{1D5A568F-5A9D-405F-A04E-81FA1936A181}" type="sibTrans" cxnId="{4A9D5C8E-1638-4111-83B9-47B93D9C09A8}">
      <dgm:prSet/>
      <dgm:spPr/>
      <dgm:t>
        <a:bodyPr/>
        <a:lstStyle/>
        <a:p>
          <a:endParaRPr lang="en-US"/>
        </a:p>
      </dgm:t>
    </dgm:pt>
    <dgm:pt modelId="{BCB13169-51F0-4F06-BB41-5925D77ED747}">
      <dgm:prSet/>
      <dgm:spPr/>
      <dgm:t>
        <a:bodyPr/>
        <a:lstStyle/>
        <a:p>
          <a:r>
            <a:rPr lang="en-GB" dirty="0"/>
            <a:t>“My team and I are working with Codeplay's ComputeCpp for almost a year now and they have resolved every issue in a timely manner, while demonstrating that this technology can work with the most complex C++ template code. I am happy to say that the combination of Codeplay's SYCL implementation with our HPX runtime system has turned out to be a very capable basis for Building a Heterogeneous Computing Model for the  C++ Standard using high-level abstractions.”</a:t>
          </a:r>
          <a:endParaRPr lang="en-US" dirty="0"/>
        </a:p>
      </dgm:t>
    </dgm:pt>
    <dgm:pt modelId="{BB1F826E-796D-4530-B9BD-70D4232419C5}" type="parTrans" cxnId="{5EFDC5AC-8514-4105-89F7-DF4FBA6D2060}">
      <dgm:prSet/>
      <dgm:spPr/>
      <dgm:t>
        <a:bodyPr/>
        <a:lstStyle/>
        <a:p>
          <a:endParaRPr lang="en-US"/>
        </a:p>
      </dgm:t>
    </dgm:pt>
    <dgm:pt modelId="{F9AD4F68-DAEE-47B0-8E1D-2D993E6BE6CD}" type="sibTrans" cxnId="{5EFDC5AC-8514-4105-89F7-DF4FBA6D2060}">
      <dgm:prSet/>
      <dgm:spPr/>
      <dgm:t>
        <a:bodyPr/>
        <a:lstStyle/>
        <a:p>
          <a:endParaRPr lang="en-US"/>
        </a:p>
      </dgm:t>
    </dgm:pt>
    <dgm:pt modelId="{6D7147EA-5BDD-4A8A-A089-7FF3367AC52B}">
      <dgm:prSet/>
      <dgm:spPr/>
      <dgm:t>
        <a:bodyPr/>
        <a:lstStyle/>
        <a:p>
          <a:pPr rtl="0" eaLnBrk="1" latinLnBrk="0" hangingPunct="1"/>
          <a:r>
            <a:rPr lang="en-GB" dirty="0"/>
            <a:t>“We work with royalty-free SYCL because it is hardware vendor agnostic, single-source C++ programming model without platform specific keywords. This will allow us to easily work with any heterogeneous processor solutions using OpenCL to develop our complex algorithms and ensure future compatibility”</a:t>
          </a:r>
        </a:p>
      </dgm:t>
    </dgm:pt>
    <dgm:pt modelId="{DBE2D642-CA12-47BB-AD74-AD93D9AC11A1}" type="parTrans" cxnId="{E5DB3A6E-D82F-4CE2-9E3B-9D6314B51B6E}">
      <dgm:prSet/>
      <dgm:spPr/>
      <dgm:t>
        <a:bodyPr/>
        <a:lstStyle/>
        <a:p>
          <a:endParaRPr lang="en-US"/>
        </a:p>
      </dgm:t>
    </dgm:pt>
    <dgm:pt modelId="{50C5A4CF-96E0-47ED-80F4-1B7B87BFF954}" type="sibTrans" cxnId="{E5DB3A6E-D82F-4CE2-9E3B-9D6314B51B6E}">
      <dgm:prSet/>
      <dgm:spPr/>
      <dgm:t>
        <a:bodyPr/>
        <a:lstStyle/>
        <a:p>
          <a:endParaRPr lang="en-US"/>
        </a:p>
      </dgm:t>
    </dgm:pt>
    <dgm:pt modelId="{42DE64A6-6A13-4B41-8C4C-3B69DEA40343}" type="pres">
      <dgm:prSet presAssocID="{1F1B9738-6618-4215-9341-92F6CD2FDE94}" presName="Name0" presStyleCnt="0">
        <dgm:presLayoutVars>
          <dgm:dir/>
        </dgm:presLayoutVars>
      </dgm:prSet>
      <dgm:spPr/>
    </dgm:pt>
    <dgm:pt modelId="{3FAB43DD-4FAC-4B42-9B62-5FD5ECCF5EA5}" type="pres">
      <dgm:prSet presAssocID="{773C7503-30C5-4788-8BF1-923936F70C78}" presName="composite" presStyleCnt="0"/>
      <dgm:spPr/>
    </dgm:pt>
    <dgm:pt modelId="{10F51829-2C3F-4B4E-A87A-2F5523FFCE9D}" type="pres">
      <dgm:prSet presAssocID="{773C7503-30C5-4788-8BF1-923936F70C78}" presName="Accent" presStyleLbl="alignAcc1" presStyleIdx="0" presStyleCnt="4"/>
      <dgm:spPr/>
    </dgm:pt>
    <dgm:pt modelId="{A9E4BCCD-277D-48CA-814D-1B22F5337B1B}" type="pres">
      <dgm:prSet presAssocID="{773C7503-30C5-4788-8BF1-923936F70C78}" presName="Image" presStyleLbl="node1" presStyleIdx="0" presStyleCnt="4"/>
      <dgm:spPr>
        <a:blipFill dpi="0" rotWithShape="1">
          <a:blip xmlns:r="http://schemas.openxmlformats.org/officeDocument/2006/relationships" r:embed="rId1" cstate="print">
            <a:extLst/>
          </a:blip>
          <a:srcRect/>
          <a:stretch>
            <a:fillRect t="9318" b="9318"/>
          </a:stretch>
        </a:blipFill>
      </dgm:spPr>
    </dgm:pt>
    <dgm:pt modelId="{2F0112A7-566D-4365-AE5C-26E16C13BBE6}" type="pres">
      <dgm:prSet presAssocID="{773C7503-30C5-4788-8BF1-923936F70C78}" presName="Child" presStyleLbl="revTx" presStyleIdx="0" presStyleCnt="4">
        <dgm:presLayoutVars>
          <dgm:bulletEnabled val="1"/>
        </dgm:presLayoutVars>
      </dgm:prSet>
      <dgm:spPr/>
    </dgm:pt>
    <dgm:pt modelId="{6A0732F3-3DE1-4D2B-A314-15AC61677014}" type="pres">
      <dgm:prSet presAssocID="{773C7503-30C5-4788-8BF1-923936F70C78}" presName="Parent" presStyleLbl="alignNode1" presStyleIdx="0" presStyleCnt="4">
        <dgm:presLayoutVars>
          <dgm:bulletEnabled val="1"/>
        </dgm:presLayoutVars>
      </dgm:prSet>
      <dgm:spPr/>
    </dgm:pt>
    <dgm:pt modelId="{F9FA1C5F-8B46-4A36-83DE-A927CEA6E25F}" type="pres">
      <dgm:prSet presAssocID="{8FA2F8E4-14F3-44A9-AA98-EA234683DC9E}" presName="sibTrans" presStyleCnt="0"/>
      <dgm:spPr/>
    </dgm:pt>
    <dgm:pt modelId="{6B995299-CF2D-4A17-9E4B-9C01484EE1F2}" type="pres">
      <dgm:prSet presAssocID="{6EECE310-2ABB-4A6E-9EAF-5068BB1C9B5D}" presName="composite" presStyleCnt="0"/>
      <dgm:spPr/>
    </dgm:pt>
    <dgm:pt modelId="{1D7A8D69-805E-4612-AF3A-32319319D7D6}" type="pres">
      <dgm:prSet presAssocID="{6EECE310-2ABB-4A6E-9EAF-5068BB1C9B5D}" presName="Accent" presStyleLbl="alignAcc1" presStyleIdx="1" presStyleCnt="4"/>
      <dgm:spPr/>
    </dgm:pt>
    <dgm:pt modelId="{13581DF0-320F-4FC1-8014-12930CFC4692}" type="pres">
      <dgm:prSet presAssocID="{6EECE310-2ABB-4A6E-9EAF-5068BB1C9B5D}" presName="Image" presStyleLbl="node1" presStyleIdx="1" presStyleCnt="4"/>
      <dgm:spPr>
        <a:blipFill dpi="0" rotWithShape="1">
          <a:blip xmlns:r="http://schemas.openxmlformats.org/officeDocument/2006/relationships" r:embed="rId2" cstate="print">
            <a:extLst/>
          </a:blip>
          <a:srcRect/>
          <a:stretch>
            <a:fillRect t="38750" b="38750"/>
          </a:stretch>
        </a:blipFill>
      </dgm:spPr>
    </dgm:pt>
    <dgm:pt modelId="{79882AC6-E798-45C8-9D05-1495B62A18A6}" type="pres">
      <dgm:prSet presAssocID="{6EECE310-2ABB-4A6E-9EAF-5068BB1C9B5D}" presName="Child" presStyleLbl="revTx" presStyleIdx="1" presStyleCnt="4">
        <dgm:presLayoutVars>
          <dgm:bulletEnabled val="1"/>
        </dgm:presLayoutVars>
      </dgm:prSet>
      <dgm:spPr/>
    </dgm:pt>
    <dgm:pt modelId="{E243D7A0-F18B-4CD2-AF60-FA23FA98D10F}" type="pres">
      <dgm:prSet presAssocID="{6EECE310-2ABB-4A6E-9EAF-5068BB1C9B5D}" presName="Parent" presStyleLbl="alignNode1" presStyleIdx="1" presStyleCnt="4">
        <dgm:presLayoutVars>
          <dgm:bulletEnabled val="1"/>
        </dgm:presLayoutVars>
      </dgm:prSet>
      <dgm:spPr/>
    </dgm:pt>
    <dgm:pt modelId="{8E37D2A3-9DDD-458D-86F7-B1E35DBB7D9E}" type="pres">
      <dgm:prSet presAssocID="{5A75FE23-C04C-421E-B163-F75D89883DFB}" presName="sibTrans" presStyleCnt="0"/>
      <dgm:spPr/>
    </dgm:pt>
    <dgm:pt modelId="{4B6AC072-4A46-444A-84C9-E5D41A5F3360}" type="pres">
      <dgm:prSet presAssocID="{79EFA99B-5BDF-41F8-A8D6-77F66BF9BDE8}" presName="composite" presStyleCnt="0"/>
      <dgm:spPr/>
    </dgm:pt>
    <dgm:pt modelId="{08B28633-7838-4AF8-9DA4-8CB383266ADB}" type="pres">
      <dgm:prSet presAssocID="{79EFA99B-5BDF-41F8-A8D6-77F66BF9BDE8}" presName="Accent" presStyleLbl="alignAcc1" presStyleIdx="2" presStyleCnt="4"/>
      <dgm:spPr/>
    </dgm:pt>
    <dgm:pt modelId="{3FCBA34D-F0FA-41B6-A3AF-18A9C4A9F383}" type="pres">
      <dgm:prSet presAssocID="{79EFA99B-5BDF-41F8-A8D6-77F66BF9BDE8}" presName="Image" presStyleLbl="node1" presStyleIdx="2" presStyleCnt="4"/>
      <dgm:spPr>
        <a:blipFill dpi="0" rotWithShape="1">
          <a:blip xmlns:r="http://schemas.openxmlformats.org/officeDocument/2006/relationships" r:embed="rId3">
            <a:extLst/>
          </a:blip>
          <a:srcRect/>
          <a:stretch>
            <a:fillRect t="30671" b="30671"/>
          </a:stretch>
        </a:blipFill>
      </dgm:spPr>
    </dgm:pt>
    <dgm:pt modelId="{DF41D8C3-A437-45EF-B250-924E508411B9}" type="pres">
      <dgm:prSet presAssocID="{79EFA99B-5BDF-41F8-A8D6-77F66BF9BDE8}" presName="Child" presStyleLbl="revTx" presStyleIdx="2" presStyleCnt="4">
        <dgm:presLayoutVars>
          <dgm:bulletEnabled val="1"/>
        </dgm:presLayoutVars>
      </dgm:prSet>
      <dgm:spPr/>
    </dgm:pt>
    <dgm:pt modelId="{1D5E2044-6F59-48CD-B6FF-BBA3F8409F7C}" type="pres">
      <dgm:prSet presAssocID="{79EFA99B-5BDF-41F8-A8D6-77F66BF9BDE8}" presName="Parent" presStyleLbl="alignNode1" presStyleIdx="2" presStyleCnt="4">
        <dgm:presLayoutVars>
          <dgm:bulletEnabled val="1"/>
        </dgm:presLayoutVars>
      </dgm:prSet>
      <dgm:spPr/>
    </dgm:pt>
    <dgm:pt modelId="{8485FC9A-A0C9-42B3-9C78-FE2D611667F2}" type="pres">
      <dgm:prSet presAssocID="{DC729101-2AEB-4908-8769-EA8B481DBA3B}" presName="sibTrans" presStyleCnt="0"/>
      <dgm:spPr/>
    </dgm:pt>
    <dgm:pt modelId="{D3C23E18-DAD5-431C-95E1-AB08B4EE445E}" type="pres">
      <dgm:prSet presAssocID="{54BD2949-6747-40B0-843F-0CB319F6C84D}" presName="composite" presStyleCnt="0"/>
      <dgm:spPr/>
    </dgm:pt>
    <dgm:pt modelId="{F3393605-A311-49A4-A3AB-51077CEEB53A}" type="pres">
      <dgm:prSet presAssocID="{54BD2949-6747-40B0-843F-0CB319F6C84D}" presName="Accent" presStyleLbl="alignAcc1" presStyleIdx="3" presStyleCnt="4"/>
      <dgm:spPr/>
    </dgm:pt>
    <dgm:pt modelId="{F0A44D08-3ECB-4006-8354-6989A2BA337A}" type="pres">
      <dgm:prSet presAssocID="{54BD2949-6747-40B0-843F-0CB319F6C84D}" presName="Image" presStyleLbl="node1" presStyleIdx="3" presStyleCnt="4"/>
      <dgm:spPr>
        <a:blipFill dpi="0" rotWithShape="1">
          <a:blip xmlns:r="http://schemas.openxmlformats.org/officeDocument/2006/relationships" r:embed="rId4">
            <a:extLst/>
          </a:blip>
          <a:srcRect/>
          <a:stretch>
            <a:fillRect l="18125" r="18125"/>
          </a:stretch>
        </a:blipFill>
      </dgm:spPr>
    </dgm:pt>
    <dgm:pt modelId="{470B31F9-FEA4-467B-B4D5-72FFF42923E9}" type="pres">
      <dgm:prSet presAssocID="{54BD2949-6747-40B0-843F-0CB319F6C84D}" presName="Child" presStyleLbl="revTx" presStyleIdx="3" presStyleCnt="4">
        <dgm:presLayoutVars>
          <dgm:bulletEnabled val="1"/>
        </dgm:presLayoutVars>
      </dgm:prSet>
      <dgm:spPr/>
    </dgm:pt>
    <dgm:pt modelId="{B43BB7C3-E287-4D0F-A2E4-2E2910397815}" type="pres">
      <dgm:prSet presAssocID="{54BD2949-6747-40B0-843F-0CB319F6C84D}" presName="Parent" presStyleLbl="alignNode1" presStyleIdx="3" presStyleCnt="4">
        <dgm:presLayoutVars>
          <dgm:bulletEnabled val="1"/>
        </dgm:presLayoutVars>
      </dgm:prSet>
      <dgm:spPr/>
    </dgm:pt>
  </dgm:ptLst>
  <dgm:cxnLst>
    <dgm:cxn modelId="{4C7F470E-48D8-49FC-A9C1-1F4603D339C3}" type="presOf" srcId="{088CE429-6819-4D1C-8272-A40F2EF58D74}" destId="{470B31F9-FEA4-467B-B4D5-72FFF42923E9}" srcOrd="0" destOrd="0" presId="urn:microsoft.com/office/officeart/2008/layout/TitlePictureLineup"/>
    <dgm:cxn modelId="{F0EFFD10-8B74-4BA9-85AC-597C157B9B78}" type="presOf" srcId="{6D7147EA-5BDD-4A8A-A089-7FF3367AC52B}" destId="{79882AC6-E798-45C8-9D05-1495B62A18A6}" srcOrd="0" destOrd="0" presId="urn:microsoft.com/office/officeart/2008/layout/TitlePictureLineup"/>
    <dgm:cxn modelId="{C14FB329-BC0C-427F-BC6C-D2BCA683DF90}" type="presOf" srcId="{79EFA99B-5BDF-41F8-A8D6-77F66BF9BDE8}" destId="{1D5E2044-6F59-48CD-B6FF-BBA3F8409F7C}" srcOrd="0" destOrd="0" presId="urn:microsoft.com/office/officeart/2008/layout/TitlePictureLineup"/>
    <dgm:cxn modelId="{F0665B5D-97AD-4CA2-BFF5-69A35380BCF4}" srcId="{1F1B9738-6618-4215-9341-92F6CD2FDE94}" destId="{54BD2949-6747-40B0-843F-0CB319F6C84D}" srcOrd="3" destOrd="0" parTransId="{2400F97E-0E5B-4044-A35A-00095F86A05A}" sibTransId="{FE9611C7-1FAF-4294-9546-EA7087F20FB2}"/>
    <dgm:cxn modelId="{26E84C46-5F4F-4E2F-8F05-759E3F46D27A}" srcId="{1F1B9738-6618-4215-9341-92F6CD2FDE94}" destId="{6EECE310-2ABB-4A6E-9EAF-5068BB1C9B5D}" srcOrd="1" destOrd="0" parTransId="{E36DBDE5-A84D-45EA-8640-3EC25190BADB}" sibTransId="{5A75FE23-C04C-421E-B163-F75D89883DFB}"/>
    <dgm:cxn modelId="{EE85EE48-50E9-4D40-92FB-283822645601}" type="presOf" srcId="{54BD2949-6747-40B0-843F-0CB319F6C84D}" destId="{B43BB7C3-E287-4D0F-A2E4-2E2910397815}" srcOrd="0" destOrd="0" presId="urn:microsoft.com/office/officeart/2008/layout/TitlePictureLineup"/>
    <dgm:cxn modelId="{E437A66B-96B3-40E9-9A2B-130D357583FF}" type="presOf" srcId="{773C7503-30C5-4788-8BF1-923936F70C78}" destId="{6A0732F3-3DE1-4D2B-A314-15AC61677014}" srcOrd="0" destOrd="0" presId="urn:microsoft.com/office/officeart/2008/layout/TitlePictureLineup"/>
    <dgm:cxn modelId="{E5DB3A6E-D82F-4CE2-9E3B-9D6314B51B6E}" srcId="{6EECE310-2ABB-4A6E-9EAF-5068BB1C9B5D}" destId="{6D7147EA-5BDD-4A8A-A089-7FF3367AC52B}" srcOrd="0" destOrd="0" parTransId="{DBE2D642-CA12-47BB-AD74-AD93D9AC11A1}" sibTransId="{50C5A4CF-96E0-47ED-80F4-1B7B87BFF954}"/>
    <dgm:cxn modelId="{1592424E-7858-4740-8CC3-F340B931A2DF}" srcId="{1F1B9738-6618-4215-9341-92F6CD2FDE94}" destId="{773C7503-30C5-4788-8BF1-923936F70C78}" srcOrd="0" destOrd="0" parTransId="{B6A39417-FA55-47DD-89CB-F650DAFFF037}" sibTransId="{8FA2F8E4-14F3-44A9-AA98-EA234683DC9E}"/>
    <dgm:cxn modelId="{44A4F051-1BBB-408B-B9CE-23558D722F8D}" type="presOf" srcId="{AB1D854A-B6B5-4C4C-8964-35AD7C5235E8}" destId="{2F0112A7-566D-4365-AE5C-26E16C13BBE6}" srcOrd="0" destOrd="0" presId="urn:microsoft.com/office/officeart/2008/layout/TitlePictureLineup"/>
    <dgm:cxn modelId="{A60C6B7E-876C-4854-9589-235896D49E8F}" type="presOf" srcId="{BCB13169-51F0-4F06-BB41-5925D77ED747}" destId="{DF41D8C3-A437-45EF-B250-924E508411B9}" srcOrd="0" destOrd="0" presId="urn:microsoft.com/office/officeart/2008/layout/TitlePictureLineup"/>
    <dgm:cxn modelId="{4A9D5C8E-1638-4111-83B9-47B93D9C09A8}" srcId="{54BD2949-6747-40B0-843F-0CB319F6C84D}" destId="{088CE429-6819-4D1C-8272-A40F2EF58D74}" srcOrd="0" destOrd="0" parTransId="{DB0E183A-8D43-4B72-8CD0-7489B13EEDCC}" sibTransId="{1D5A568F-5A9D-405F-A04E-81FA1936A181}"/>
    <dgm:cxn modelId="{871945AB-71FE-4A98-A065-6827BB24A906}" srcId="{773C7503-30C5-4788-8BF1-923936F70C78}" destId="{AB1D854A-B6B5-4C4C-8964-35AD7C5235E8}" srcOrd="0" destOrd="0" parTransId="{88A7CD21-0A10-4E78-8012-A2F1BC9A8E56}" sibTransId="{9F40DEE3-8BEF-460C-8C30-356135B6A26E}"/>
    <dgm:cxn modelId="{5EFDC5AC-8514-4105-89F7-DF4FBA6D2060}" srcId="{79EFA99B-5BDF-41F8-A8D6-77F66BF9BDE8}" destId="{BCB13169-51F0-4F06-BB41-5925D77ED747}" srcOrd="0" destOrd="0" parTransId="{BB1F826E-796D-4530-B9BD-70D4232419C5}" sibTransId="{F9AD4F68-DAEE-47B0-8E1D-2D993E6BE6CD}"/>
    <dgm:cxn modelId="{5BBDD9C4-EFE5-4DB3-8992-12EE32C98AD2}" type="presOf" srcId="{1F1B9738-6618-4215-9341-92F6CD2FDE94}" destId="{42DE64A6-6A13-4B41-8C4C-3B69DEA40343}" srcOrd="0" destOrd="0" presId="urn:microsoft.com/office/officeart/2008/layout/TitlePictureLineup"/>
    <dgm:cxn modelId="{AC9FE3DC-3CA8-43E2-8116-D2A736FFB4BE}" type="presOf" srcId="{6EECE310-2ABB-4A6E-9EAF-5068BB1C9B5D}" destId="{E243D7A0-F18B-4CD2-AF60-FA23FA98D10F}" srcOrd="0" destOrd="0" presId="urn:microsoft.com/office/officeart/2008/layout/TitlePictureLineup"/>
    <dgm:cxn modelId="{5E6A19F7-B730-4384-BA8C-8E0AA0691259}" srcId="{1F1B9738-6618-4215-9341-92F6CD2FDE94}" destId="{79EFA99B-5BDF-41F8-A8D6-77F66BF9BDE8}" srcOrd="2" destOrd="0" parTransId="{8906EEEF-6A36-44F6-8FF6-FAC68A8C7E37}" sibTransId="{DC729101-2AEB-4908-8769-EA8B481DBA3B}"/>
    <dgm:cxn modelId="{86FF9E5A-4681-4806-A3E3-5428B189AC9C}" type="presParOf" srcId="{42DE64A6-6A13-4B41-8C4C-3B69DEA40343}" destId="{3FAB43DD-4FAC-4B42-9B62-5FD5ECCF5EA5}" srcOrd="0" destOrd="0" presId="urn:microsoft.com/office/officeart/2008/layout/TitlePictureLineup"/>
    <dgm:cxn modelId="{B0991A9C-A899-4BC4-967A-352F1A307A7D}" type="presParOf" srcId="{3FAB43DD-4FAC-4B42-9B62-5FD5ECCF5EA5}" destId="{10F51829-2C3F-4B4E-A87A-2F5523FFCE9D}" srcOrd="0" destOrd="0" presId="urn:microsoft.com/office/officeart/2008/layout/TitlePictureLineup"/>
    <dgm:cxn modelId="{2066F7EF-C47B-488C-BC64-1464031D706F}" type="presParOf" srcId="{3FAB43DD-4FAC-4B42-9B62-5FD5ECCF5EA5}" destId="{A9E4BCCD-277D-48CA-814D-1B22F5337B1B}" srcOrd="1" destOrd="0" presId="urn:microsoft.com/office/officeart/2008/layout/TitlePictureLineup"/>
    <dgm:cxn modelId="{799B2946-B38D-4CB5-837A-4C23A26A4FC3}" type="presParOf" srcId="{3FAB43DD-4FAC-4B42-9B62-5FD5ECCF5EA5}" destId="{2F0112A7-566D-4365-AE5C-26E16C13BBE6}" srcOrd="2" destOrd="0" presId="urn:microsoft.com/office/officeart/2008/layout/TitlePictureLineup"/>
    <dgm:cxn modelId="{433B9D7D-29CB-4842-A6DC-11CEE5F3D2BD}" type="presParOf" srcId="{3FAB43DD-4FAC-4B42-9B62-5FD5ECCF5EA5}" destId="{6A0732F3-3DE1-4D2B-A314-15AC61677014}" srcOrd="3" destOrd="0" presId="urn:microsoft.com/office/officeart/2008/layout/TitlePictureLineup"/>
    <dgm:cxn modelId="{48882D00-8CAF-49B4-877D-EE68AF9A4B8A}" type="presParOf" srcId="{42DE64A6-6A13-4B41-8C4C-3B69DEA40343}" destId="{F9FA1C5F-8B46-4A36-83DE-A927CEA6E25F}" srcOrd="1" destOrd="0" presId="urn:microsoft.com/office/officeart/2008/layout/TitlePictureLineup"/>
    <dgm:cxn modelId="{852B843A-1283-498A-8911-A26F27194A57}" type="presParOf" srcId="{42DE64A6-6A13-4B41-8C4C-3B69DEA40343}" destId="{6B995299-CF2D-4A17-9E4B-9C01484EE1F2}" srcOrd="2" destOrd="0" presId="urn:microsoft.com/office/officeart/2008/layout/TitlePictureLineup"/>
    <dgm:cxn modelId="{AD2F31DA-2256-497B-8E25-C24DA74ABF58}" type="presParOf" srcId="{6B995299-CF2D-4A17-9E4B-9C01484EE1F2}" destId="{1D7A8D69-805E-4612-AF3A-32319319D7D6}" srcOrd="0" destOrd="0" presId="urn:microsoft.com/office/officeart/2008/layout/TitlePictureLineup"/>
    <dgm:cxn modelId="{C1ED7449-2E75-4278-85A6-503DE6387998}" type="presParOf" srcId="{6B995299-CF2D-4A17-9E4B-9C01484EE1F2}" destId="{13581DF0-320F-4FC1-8014-12930CFC4692}" srcOrd="1" destOrd="0" presId="urn:microsoft.com/office/officeart/2008/layout/TitlePictureLineup"/>
    <dgm:cxn modelId="{ED4A79D8-8190-4DED-A103-DFD797560A9B}" type="presParOf" srcId="{6B995299-CF2D-4A17-9E4B-9C01484EE1F2}" destId="{79882AC6-E798-45C8-9D05-1495B62A18A6}" srcOrd="2" destOrd="0" presId="urn:microsoft.com/office/officeart/2008/layout/TitlePictureLineup"/>
    <dgm:cxn modelId="{69F29487-4293-40F9-B1F1-D69E5184CC3F}" type="presParOf" srcId="{6B995299-CF2D-4A17-9E4B-9C01484EE1F2}" destId="{E243D7A0-F18B-4CD2-AF60-FA23FA98D10F}" srcOrd="3" destOrd="0" presId="urn:microsoft.com/office/officeart/2008/layout/TitlePictureLineup"/>
    <dgm:cxn modelId="{F987B24F-5D87-4755-8F33-512AEA1F8BA5}" type="presParOf" srcId="{42DE64A6-6A13-4B41-8C4C-3B69DEA40343}" destId="{8E37D2A3-9DDD-458D-86F7-B1E35DBB7D9E}" srcOrd="3" destOrd="0" presId="urn:microsoft.com/office/officeart/2008/layout/TitlePictureLineup"/>
    <dgm:cxn modelId="{21F7B3CE-2B8E-4F4B-9BD2-B8CBDF406216}" type="presParOf" srcId="{42DE64A6-6A13-4B41-8C4C-3B69DEA40343}" destId="{4B6AC072-4A46-444A-84C9-E5D41A5F3360}" srcOrd="4" destOrd="0" presId="urn:microsoft.com/office/officeart/2008/layout/TitlePictureLineup"/>
    <dgm:cxn modelId="{6D782975-9C1F-439B-85B9-46E936FB4108}" type="presParOf" srcId="{4B6AC072-4A46-444A-84C9-E5D41A5F3360}" destId="{08B28633-7838-4AF8-9DA4-8CB383266ADB}" srcOrd="0" destOrd="0" presId="urn:microsoft.com/office/officeart/2008/layout/TitlePictureLineup"/>
    <dgm:cxn modelId="{8C8DB1DB-E545-40DE-B70D-82C36AAA1D58}" type="presParOf" srcId="{4B6AC072-4A46-444A-84C9-E5D41A5F3360}" destId="{3FCBA34D-F0FA-41B6-A3AF-18A9C4A9F383}" srcOrd="1" destOrd="0" presId="urn:microsoft.com/office/officeart/2008/layout/TitlePictureLineup"/>
    <dgm:cxn modelId="{CBB2C157-1A7C-4080-A7CD-B05301401F7C}" type="presParOf" srcId="{4B6AC072-4A46-444A-84C9-E5D41A5F3360}" destId="{DF41D8C3-A437-45EF-B250-924E508411B9}" srcOrd="2" destOrd="0" presId="urn:microsoft.com/office/officeart/2008/layout/TitlePictureLineup"/>
    <dgm:cxn modelId="{A0E8D2A9-D589-46B8-96F0-790959DD0BB1}" type="presParOf" srcId="{4B6AC072-4A46-444A-84C9-E5D41A5F3360}" destId="{1D5E2044-6F59-48CD-B6FF-BBA3F8409F7C}" srcOrd="3" destOrd="0" presId="urn:microsoft.com/office/officeart/2008/layout/TitlePictureLineup"/>
    <dgm:cxn modelId="{2CAA94DB-FDA7-4FEA-BAB7-DD71A243794F}" type="presParOf" srcId="{42DE64A6-6A13-4B41-8C4C-3B69DEA40343}" destId="{8485FC9A-A0C9-42B3-9C78-FE2D611667F2}" srcOrd="5" destOrd="0" presId="urn:microsoft.com/office/officeart/2008/layout/TitlePictureLineup"/>
    <dgm:cxn modelId="{E07089F1-492E-49C7-BD48-E1D593360318}" type="presParOf" srcId="{42DE64A6-6A13-4B41-8C4C-3B69DEA40343}" destId="{D3C23E18-DAD5-431C-95E1-AB08B4EE445E}" srcOrd="6" destOrd="0" presId="urn:microsoft.com/office/officeart/2008/layout/TitlePictureLineup"/>
    <dgm:cxn modelId="{0D77A783-8BE5-4BAC-B888-6E3F42F84ED9}" type="presParOf" srcId="{D3C23E18-DAD5-431C-95E1-AB08B4EE445E}" destId="{F3393605-A311-49A4-A3AB-51077CEEB53A}" srcOrd="0" destOrd="0" presId="urn:microsoft.com/office/officeart/2008/layout/TitlePictureLineup"/>
    <dgm:cxn modelId="{D9F0EB41-169F-4BAC-8B72-6DD614972179}" type="presParOf" srcId="{D3C23E18-DAD5-431C-95E1-AB08B4EE445E}" destId="{F0A44D08-3ECB-4006-8354-6989A2BA337A}" srcOrd="1" destOrd="0" presId="urn:microsoft.com/office/officeart/2008/layout/TitlePictureLineup"/>
    <dgm:cxn modelId="{81214ACF-5B28-4601-8D1A-AEE55E8D60CB}" type="presParOf" srcId="{D3C23E18-DAD5-431C-95E1-AB08B4EE445E}" destId="{470B31F9-FEA4-467B-B4D5-72FFF42923E9}" srcOrd="2" destOrd="0" presId="urn:microsoft.com/office/officeart/2008/layout/TitlePictureLineup"/>
    <dgm:cxn modelId="{21BD0839-5D9D-4BE4-A200-BFF8E3CBC610}" type="presParOf" srcId="{D3C23E18-DAD5-431C-95E1-AB08B4EE445E}" destId="{B43BB7C3-E287-4D0F-A2E4-2E2910397815}"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E3A61-0D41-4C12-811E-AF2624CFD5B6}">
      <dsp:nvSpPr>
        <dsp:cNvPr id="0" name=""/>
        <dsp:cNvSpPr/>
      </dsp:nvSpPr>
      <dsp:spPr>
        <a:xfrm>
          <a:off x="3683" y="2579"/>
          <a:ext cx="1412006" cy="4913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eaLnBrk="1" latinLnBrk="0" hangingPunct="1">
            <a:lnSpc>
              <a:spcPct val="90000"/>
            </a:lnSpc>
            <a:spcBef>
              <a:spcPct val="0"/>
            </a:spcBef>
            <a:spcAft>
              <a:spcPct val="35000"/>
            </a:spcAft>
            <a:buClrTx/>
            <a:buSzPts val="1800"/>
            <a:buFont typeface="Arial" panose="020B0604020202020204" pitchFamily="34" charset="0"/>
            <a:buNone/>
          </a:pPr>
          <a:r>
            <a:rPr lang="en-GB" sz="1400" kern="1200" dirty="0">
              <a:latin typeface="Aharoni" panose="02010803020104030203" pitchFamily="2" charset="-79"/>
              <a:cs typeface="Aharoni" panose="02010803020104030203" pitchFamily="2" charset="-79"/>
            </a:rPr>
            <a:t>Standards bodies</a:t>
          </a:r>
        </a:p>
      </dsp:txBody>
      <dsp:txXfrm>
        <a:off x="3683" y="2579"/>
        <a:ext cx="1412006" cy="491302"/>
      </dsp:txXfrm>
    </dsp:sp>
    <dsp:sp modelId="{5F7B0788-B634-414D-B57A-43CFA06CF82E}">
      <dsp:nvSpPr>
        <dsp:cNvPr id="0" name=""/>
        <dsp:cNvSpPr/>
      </dsp:nvSpPr>
      <dsp:spPr>
        <a:xfrm>
          <a:off x="3683" y="493881"/>
          <a:ext cx="1412006" cy="97173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rtl="0" eaLnBrk="1" latinLnBrk="0" hangingPunct="1">
            <a:lnSpc>
              <a:spcPct val="90000"/>
            </a:lnSpc>
            <a:spcBef>
              <a:spcPct val="0"/>
            </a:spcBef>
            <a:spcAft>
              <a:spcPct val="15000"/>
            </a:spcAft>
            <a:buChar char="•"/>
          </a:pPr>
          <a:r>
            <a:rPr lang="en-GB" sz="600" kern="1200" dirty="0"/>
            <a:t>HSA Foundation: Chair of software group, spec editor of runtime and debugging</a:t>
          </a:r>
        </a:p>
        <a:p>
          <a:pPr marL="57150" lvl="1" indent="-57150" algn="l" defTabSz="266700" rtl="0" eaLnBrk="1" latinLnBrk="0" hangingPunct="1">
            <a:lnSpc>
              <a:spcPct val="90000"/>
            </a:lnSpc>
            <a:spcBef>
              <a:spcPct val="0"/>
            </a:spcBef>
            <a:spcAft>
              <a:spcPct val="15000"/>
            </a:spcAft>
            <a:buChar char="•"/>
          </a:pPr>
          <a:r>
            <a:rPr lang="en-GB" sz="600" kern="1200" dirty="0"/>
            <a:t>Khronos: chair &amp; spec editor of SYCL. Contributors to OpenCL, Safety Critical, Vulkan</a:t>
          </a:r>
        </a:p>
        <a:p>
          <a:pPr marL="57150" lvl="1" indent="-57150" algn="l" defTabSz="266700" rtl="0" eaLnBrk="1" latinLnBrk="0" hangingPunct="1">
            <a:lnSpc>
              <a:spcPct val="90000"/>
            </a:lnSpc>
            <a:spcBef>
              <a:spcPct val="0"/>
            </a:spcBef>
            <a:spcAft>
              <a:spcPct val="15000"/>
            </a:spcAft>
            <a:buChar char="•"/>
          </a:pPr>
          <a:r>
            <a:rPr lang="en-GB" sz="600" kern="1200" dirty="0"/>
            <a:t>ISO C++: Chair of Low Latency, Embedded WG; Editor of SG1 Concurrency TS</a:t>
          </a:r>
        </a:p>
        <a:p>
          <a:pPr marL="57150" lvl="1" indent="-57150" algn="l" defTabSz="266700" rtl="0" eaLnBrk="1" latinLnBrk="0" hangingPunct="1">
            <a:lnSpc>
              <a:spcPct val="90000"/>
            </a:lnSpc>
            <a:spcBef>
              <a:spcPct val="0"/>
            </a:spcBef>
            <a:spcAft>
              <a:spcPct val="15000"/>
            </a:spcAft>
            <a:buChar char="•"/>
          </a:pPr>
          <a:r>
            <a:rPr lang="en-GB" sz="600" kern="1200" dirty="0"/>
            <a:t>EEMBC: members</a:t>
          </a:r>
        </a:p>
      </dsp:txBody>
      <dsp:txXfrm>
        <a:off x="3683" y="493881"/>
        <a:ext cx="1412006" cy="971730"/>
      </dsp:txXfrm>
    </dsp:sp>
    <dsp:sp modelId="{2FD5C756-EA08-4639-AD46-1FF2DD5705EC}">
      <dsp:nvSpPr>
        <dsp:cNvPr id="0" name=""/>
        <dsp:cNvSpPr/>
      </dsp:nvSpPr>
      <dsp:spPr>
        <a:xfrm>
          <a:off x="1613371" y="2579"/>
          <a:ext cx="1412006" cy="491302"/>
        </a:xfrm>
        <a:prstGeom prst="rect">
          <a:avLst/>
        </a:prstGeom>
        <a:solidFill>
          <a:schemeClr val="accent4">
            <a:hueOff val="2450223"/>
            <a:satOff val="-10194"/>
            <a:lumOff val="2402"/>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eaLnBrk="1" latinLnBrk="0" hangingPunct="1">
            <a:lnSpc>
              <a:spcPct val="90000"/>
            </a:lnSpc>
            <a:spcBef>
              <a:spcPct val="0"/>
            </a:spcBef>
            <a:spcAft>
              <a:spcPct val="35000"/>
            </a:spcAft>
            <a:buNone/>
          </a:pPr>
          <a:r>
            <a:rPr lang="en-GB" sz="1400" kern="1200" dirty="0">
              <a:latin typeface="Aharoni" panose="02010803020104030203" pitchFamily="2" charset="-79"/>
              <a:cs typeface="Aharoni" panose="02010803020104030203" pitchFamily="2" charset="-79"/>
            </a:rPr>
            <a:t>Research</a:t>
          </a:r>
          <a:endParaRPr lang="en-GB" sz="1000" kern="1200" dirty="0">
            <a:latin typeface="Aharoni" panose="02010803020104030203" pitchFamily="2" charset="-79"/>
            <a:cs typeface="Aharoni" panose="02010803020104030203" pitchFamily="2" charset="-79"/>
          </a:endParaRPr>
        </a:p>
      </dsp:txBody>
      <dsp:txXfrm>
        <a:off x="1613371" y="2579"/>
        <a:ext cx="1412006" cy="491302"/>
      </dsp:txXfrm>
    </dsp:sp>
    <dsp:sp modelId="{224E4A9D-8BB3-41C1-9A8C-B4DA89FD91F8}">
      <dsp:nvSpPr>
        <dsp:cNvPr id="0" name=""/>
        <dsp:cNvSpPr/>
      </dsp:nvSpPr>
      <dsp:spPr>
        <a:xfrm>
          <a:off x="1613371" y="493881"/>
          <a:ext cx="1412006" cy="971730"/>
        </a:xfrm>
        <a:prstGeom prst="rect">
          <a:avLst/>
        </a:prstGeom>
        <a:solidFill>
          <a:schemeClr val="accent4">
            <a:tint val="40000"/>
            <a:alpha val="90000"/>
            <a:hueOff val="2715481"/>
            <a:satOff val="-12811"/>
            <a:lumOff val="-463"/>
            <a:alphaOff val="0"/>
          </a:schemeClr>
        </a:solidFill>
        <a:ln w="12700" cap="flat" cmpd="sng" algn="ctr">
          <a:solidFill>
            <a:schemeClr val="accent4">
              <a:tint val="40000"/>
              <a:alpha val="90000"/>
              <a:hueOff val="2715481"/>
              <a:satOff val="-12811"/>
              <a:lumOff val="-4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rtl="0" eaLnBrk="1" latinLnBrk="0" hangingPunct="1">
            <a:lnSpc>
              <a:spcPct val="90000"/>
            </a:lnSpc>
            <a:spcBef>
              <a:spcPct val="0"/>
            </a:spcBef>
            <a:spcAft>
              <a:spcPct val="15000"/>
            </a:spcAft>
            <a:buChar char="•"/>
          </a:pPr>
          <a:r>
            <a:rPr lang="en-GB" sz="600" kern="1200" dirty="0"/>
            <a:t>Members of EU research consortiums: PEPPHER, LPGPU, LPGPU2, CARP</a:t>
          </a:r>
        </a:p>
        <a:p>
          <a:pPr marL="57150" lvl="1" indent="-57150" algn="l" defTabSz="266700" rtl="0" eaLnBrk="1" latinLnBrk="0" hangingPunct="1">
            <a:lnSpc>
              <a:spcPct val="90000"/>
            </a:lnSpc>
            <a:spcBef>
              <a:spcPct val="0"/>
            </a:spcBef>
            <a:spcAft>
              <a:spcPct val="15000"/>
            </a:spcAft>
            <a:buChar char="•"/>
          </a:pPr>
          <a:r>
            <a:rPr lang="en-GB" sz="600" kern="1200" dirty="0"/>
            <a:t>Sponsorship of PhDs and </a:t>
          </a:r>
          <a:r>
            <a:rPr lang="en-GB" sz="600" kern="1200" dirty="0" err="1"/>
            <a:t>EngDs</a:t>
          </a:r>
          <a:r>
            <a:rPr lang="en-GB" sz="600" kern="1200" dirty="0"/>
            <a:t> for heterogeneous programming: HSA, FPGAs, ray-tracing</a:t>
          </a:r>
        </a:p>
        <a:p>
          <a:pPr marL="57150" lvl="1" indent="-57150" algn="l" defTabSz="266700" rtl="0" eaLnBrk="1" latinLnBrk="0" hangingPunct="1">
            <a:lnSpc>
              <a:spcPct val="90000"/>
            </a:lnSpc>
            <a:spcBef>
              <a:spcPct val="0"/>
            </a:spcBef>
            <a:spcAft>
              <a:spcPct val="15000"/>
            </a:spcAft>
            <a:buChar char="•"/>
          </a:pPr>
          <a:r>
            <a:rPr lang="en-GB" sz="600" kern="1200" dirty="0"/>
            <a:t>Collaborations with academics</a:t>
          </a:r>
        </a:p>
        <a:p>
          <a:pPr marL="57150" lvl="1" indent="-57150" algn="l" defTabSz="266700" rtl="0" eaLnBrk="1" latinLnBrk="0" hangingPunct="1">
            <a:lnSpc>
              <a:spcPct val="90000"/>
            </a:lnSpc>
            <a:spcBef>
              <a:spcPct val="0"/>
            </a:spcBef>
            <a:spcAft>
              <a:spcPct val="15000"/>
            </a:spcAft>
            <a:buChar char="•"/>
          </a:pPr>
          <a:r>
            <a:rPr lang="en-GB" sz="600" kern="1200" dirty="0"/>
            <a:t>Members of </a:t>
          </a:r>
          <a:r>
            <a:rPr lang="en-GB" sz="600" kern="1200" dirty="0" err="1"/>
            <a:t>HiPEAC</a:t>
          </a:r>
          <a:endParaRPr lang="en-GB" sz="600" kern="1200" dirty="0"/>
        </a:p>
      </dsp:txBody>
      <dsp:txXfrm>
        <a:off x="1613371" y="493881"/>
        <a:ext cx="1412006" cy="971730"/>
      </dsp:txXfrm>
    </dsp:sp>
    <dsp:sp modelId="{CEF67CFC-6E82-43A0-BDF8-320B39BEAAFE}">
      <dsp:nvSpPr>
        <dsp:cNvPr id="0" name=""/>
        <dsp:cNvSpPr/>
      </dsp:nvSpPr>
      <dsp:spPr>
        <a:xfrm>
          <a:off x="3223059" y="2579"/>
          <a:ext cx="1412006" cy="491302"/>
        </a:xfrm>
        <a:prstGeom prst="rect">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eaLnBrk="1" latinLnBrk="0" hangingPunct="1">
            <a:lnSpc>
              <a:spcPct val="90000"/>
            </a:lnSpc>
            <a:spcBef>
              <a:spcPct val="0"/>
            </a:spcBef>
            <a:spcAft>
              <a:spcPct val="35000"/>
            </a:spcAft>
            <a:buNone/>
          </a:pPr>
          <a:r>
            <a:rPr lang="en-GB" sz="1400" kern="1200" dirty="0">
              <a:latin typeface="Aharoni" panose="02010803020104030203" pitchFamily="2" charset="-79"/>
              <a:cs typeface="Aharoni" panose="02010803020104030203" pitchFamily="2" charset="-79"/>
            </a:rPr>
            <a:t>Open source</a:t>
          </a:r>
        </a:p>
      </dsp:txBody>
      <dsp:txXfrm>
        <a:off x="3223059" y="2579"/>
        <a:ext cx="1412006" cy="491302"/>
      </dsp:txXfrm>
    </dsp:sp>
    <dsp:sp modelId="{68432A9F-9CC8-44E3-B6BC-E52158283440}">
      <dsp:nvSpPr>
        <dsp:cNvPr id="0" name=""/>
        <dsp:cNvSpPr/>
      </dsp:nvSpPr>
      <dsp:spPr>
        <a:xfrm>
          <a:off x="3223059" y="493881"/>
          <a:ext cx="1412006" cy="971730"/>
        </a:xfrm>
        <a:prstGeom prst="rect">
          <a:avLst/>
        </a:prstGeom>
        <a:solidFill>
          <a:schemeClr val="accent4">
            <a:tint val="40000"/>
            <a:alpha val="90000"/>
            <a:hueOff val="5430963"/>
            <a:satOff val="-25622"/>
            <a:lumOff val="-925"/>
            <a:alphaOff val="0"/>
          </a:schemeClr>
        </a:solidFill>
        <a:ln w="12700" cap="flat" cmpd="sng" algn="ctr">
          <a:solidFill>
            <a:schemeClr val="accent4">
              <a:tint val="40000"/>
              <a:alpha val="90000"/>
              <a:hueOff val="5430963"/>
              <a:satOff val="-25622"/>
              <a:lumOff val="-9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rtl="0" eaLnBrk="1" latinLnBrk="0" hangingPunct="1">
            <a:lnSpc>
              <a:spcPct val="90000"/>
            </a:lnSpc>
            <a:spcBef>
              <a:spcPct val="0"/>
            </a:spcBef>
            <a:spcAft>
              <a:spcPct val="15000"/>
            </a:spcAft>
            <a:buChar char="•"/>
          </a:pPr>
          <a:r>
            <a:rPr lang="en-GB" sz="600" kern="1200" dirty="0"/>
            <a:t>HSA LLDB Debugger</a:t>
          </a:r>
        </a:p>
        <a:p>
          <a:pPr marL="57150" lvl="1" indent="-57150" algn="l" defTabSz="266700" rtl="0" eaLnBrk="1" latinLnBrk="0" hangingPunct="1">
            <a:lnSpc>
              <a:spcPct val="90000"/>
            </a:lnSpc>
            <a:spcBef>
              <a:spcPct val="0"/>
            </a:spcBef>
            <a:spcAft>
              <a:spcPct val="15000"/>
            </a:spcAft>
            <a:buChar char="•"/>
          </a:pPr>
          <a:r>
            <a:rPr lang="en-GB" sz="600" kern="1200" dirty="0"/>
            <a:t>SPIR-V tools</a:t>
          </a:r>
        </a:p>
        <a:p>
          <a:pPr marL="57150" lvl="1" indent="-57150" algn="l" defTabSz="266700" rtl="0" eaLnBrk="1" latinLnBrk="0" hangingPunct="1">
            <a:lnSpc>
              <a:spcPct val="90000"/>
            </a:lnSpc>
            <a:spcBef>
              <a:spcPct val="0"/>
            </a:spcBef>
            <a:spcAft>
              <a:spcPct val="15000"/>
            </a:spcAft>
            <a:buChar char="•"/>
          </a:pPr>
          <a:r>
            <a:rPr lang="en-GB" sz="600" kern="1200" dirty="0"/>
            <a:t>RenderScript debugger in AOSP</a:t>
          </a:r>
        </a:p>
        <a:p>
          <a:pPr marL="57150" lvl="1" indent="-57150" algn="l" defTabSz="266700" rtl="0" eaLnBrk="1" latinLnBrk="0" hangingPunct="1">
            <a:lnSpc>
              <a:spcPct val="90000"/>
            </a:lnSpc>
            <a:spcBef>
              <a:spcPct val="0"/>
            </a:spcBef>
            <a:spcAft>
              <a:spcPct val="15000"/>
            </a:spcAft>
            <a:buChar char="•"/>
          </a:pPr>
          <a:r>
            <a:rPr lang="en-GB" sz="600" kern="1200" dirty="0"/>
            <a:t>LLDB for Qualcomm Hexagon</a:t>
          </a:r>
        </a:p>
        <a:p>
          <a:pPr marL="57150" lvl="1" indent="-57150" algn="l" defTabSz="266700" rtl="0" eaLnBrk="1" latinLnBrk="0" hangingPunct="1">
            <a:lnSpc>
              <a:spcPct val="90000"/>
            </a:lnSpc>
            <a:spcBef>
              <a:spcPct val="0"/>
            </a:spcBef>
            <a:spcAft>
              <a:spcPct val="15000"/>
            </a:spcAft>
            <a:buChar char="•"/>
          </a:pPr>
          <a:r>
            <a:rPr lang="en-GB" sz="600" kern="1200" dirty="0" err="1"/>
            <a:t>TensorFlow</a:t>
          </a:r>
          <a:r>
            <a:rPr lang="en-GB" sz="600" kern="1200" dirty="0"/>
            <a:t> for OpenCL</a:t>
          </a:r>
        </a:p>
        <a:p>
          <a:pPr marL="57150" lvl="1" indent="-57150" algn="l" defTabSz="266700" rtl="0" eaLnBrk="1" latinLnBrk="0" hangingPunct="1">
            <a:lnSpc>
              <a:spcPct val="90000"/>
            </a:lnSpc>
            <a:spcBef>
              <a:spcPct val="0"/>
            </a:spcBef>
            <a:spcAft>
              <a:spcPct val="15000"/>
            </a:spcAft>
            <a:buChar char="•"/>
          </a:pPr>
          <a:r>
            <a:rPr lang="en-GB" sz="600" kern="1200" dirty="0"/>
            <a:t>C++ 17 Parallel STL for SYCL</a:t>
          </a:r>
        </a:p>
        <a:p>
          <a:pPr marL="57150" lvl="1" indent="-57150" algn="l" defTabSz="266700" rtl="0" eaLnBrk="1" latinLnBrk="0" hangingPunct="1">
            <a:lnSpc>
              <a:spcPct val="90000"/>
            </a:lnSpc>
            <a:spcBef>
              <a:spcPct val="0"/>
            </a:spcBef>
            <a:spcAft>
              <a:spcPct val="15000"/>
            </a:spcAft>
            <a:buChar char="•"/>
          </a:pPr>
          <a:r>
            <a:rPr lang="en-GB" sz="600" kern="1200" dirty="0" err="1"/>
            <a:t>VisionCpp</a:t>
          </a:r>
          <a:r>
            <a:rPr lang="en-GB" sz="600" kern="1200" dirty="0"/>
            <a:t>: C++ performance-portable programming model for vision</a:t>
          </a:r>
        </a:p>
      </dsp:txBody>
      <dsp:txXfrm>
        <a:off x="3223059" y="493881"/>
        <a:ext cx="1412006" cy="971730"/>
      </dsp:txXfrm>
    </dsp:sp>
    <dsp:sp modelId="{EDC9C026-9B16-4EE4-A1E8-B9EB9CFBC908}">
      <dsp:nvSpPr>
        <dsp:cNvPr id="0" name=""/>
        <dsp:cNvSpPr/>
      </dsp:nvSpPr>
      <dsp:spPr>
        <a:xfrm>
          <a:off x="4832746" y="2579"/>
          <a:ext cx="1412006" cy="491302"/>
        </a:xfrm>
        <a:prstGeom prst="rect">
          <a:avLst/>
        </a:prstGeom>
        <a:solidFill>
          <a:schemeClr val="accent4">
            <a:hueOff val="7350668"/>
            <a:satOff val="-30583"/>
            <a:lumOff val="7206"/>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eaLnBrk="1" latinLnBrk="0" hangingPunct="1">
            <a:lnSpc>
              <a:spcPct val="90000"/>
            </a:lnSpc>
            <a:spcBef>
              <a:spcPct val="0"/>
            </a:spcBef>
            <a:spcAft>
              <a:spcPct val="35000"/>
            </a:spcAft>
            <a:buNone/>
          </a:pPr>
          <a:r>
            <a:rPr lang="en-GB" sz="1400" kern="1200" dirty="0">
              <a:latin typeface="Aharoni" panose="02010803020104030203" pitchFamily="2" charset="-79"/>
              <a:cs typeface="Aharoni" panose="02010803020104030203" pitchFamily="2" charset="-79"/>
            </a:rPr>
            <a:t>Presentations</a:t>
          </a:r>
        </a:p>
      </dsp:txBody>
      <dsp:txXfrm>
        <a:off x="4832746" y="2579"/>
        <a:ext cx="1412006" cy="491302"/>
      </dsp:txXfrm>
    </dsp:sp>
    <dsp:sp modelId="{AF78733F-1C59-493A-A279-4F594EBCB6A8}">
      <dsp:nvSpPr>
        <dsp:cNvPr id="0" name=""/>
        <dsp:cNvSpPr/>
      </dsp:nvSpPr>
      <dsp:spPr>
        <a:xfrm>
          <a:off x="4832746" y="493881"/>
          <a:ext cx="1412006" cy="971730"/>
        </a:xfrm>
        <a:prstGeom prst="rect">
          <a:avLst/>
        </a:prstGeom>
        <a:solidFill>
          <a:schemeClr val="accent4">
            <a:tint val="40000"/>
            <a:alpha val="90000"/>
            <a:hueOff val="8146444"/>
            <a:satOff val="-38434"/>
            <a:lumOff val="-1388"/>
            <a:alphaOff val="0"/>
          </a:schemeClr>
        </a:solidFill>
        <a:ln w="12700" cap="flat" cmpd="sng" algn="ctr">
          <a:solidFill>
            <a:schemeClr val="accent4">
              <a:tint val="40000"/>
              <a:alpha val="90000"/>
              <a:hueOff val="8146444"/>
              <a:satOff val="-38434"/>
              <a:lumOff val="-13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rtl="0" eaLnBrk="1" latinLnBrk="0" hangingPunct="1">
            <a:lnSpc>
              <a:spcPct val="90000"/>
            </a:lnSpc>
            <a:spcBef>
              <a:spcPct val="0"/>
            </a:spcBef>
            <a:spcAft>
              <a:spcPct val="15000"/>
            </a:spcAft>
            <a:buChar char="•"/>
          </a:pPr>
          <a:r>
            <a:rPr lang="en-GB" sz="600" b="0" kern="1200" dirty="0"/>
            <a:t>Building an LLVM back-end</a:t>
          </a:r>
        </a:p>
        <a:p>
          <a:pPr marL="57150" lvl="1" indent="-57150" algn="l" defTabSz="266700" rtl="0" eaLnBrk="1" latinLnBrk="0" hangingPunct="1">
            <a:lnSpc>
              <a:spcPct val="90000"/>
            </a:lnSpc>
            <a:spcBef>
              <a:spcPct val="0"/>
            </a:spcBef>
            <a:spcAft>
              <a:spcPct val="15000"/>
            </a:spcAft>
            <a:buChar char="•"/>
          </a:pPr>
          <a:r>
            <a:rPr lang="en-GB" sz="600" b="0" kern="1200" dirty="0"/>
            <a:t>Creating an SPMD </a:t>
          </a:r>
          <a:r>
            <a:rPr lang="en-GB" sz="600" b="0" kern="1200" dirty="0" err="1"/>
            <a:t>Vectorizer</a:t>
          </a:r>
          <a:r>
            <a:rPr lang="en-GB" sz="600" b="0" kern="1200" dirty="0"/>
            <a:t> for OpenCL with LLVM</a:t>
          </a:r>
        </a:p>
        <a:p>
          <a:pPr marL="57150" lvl="1" indent="-57150" algn="l" defTabSz="266700" rtl="0" eaLnBrk="1" latinLnBrk="0" hangingPunct="1">
            <a:lnSpc>
              <a:spcPct val="90000"/>
            </a:lnSpc>
            <a:spcBef>
              <a:spcPct val="0"/>
            </a:spcBef>
            <a:spcAft>
              <a:spcPct val="15000"/>
            </a:spcAft>
            <a:buChar char="•"/>
          </a:pPr>
          <a:r>
            <a:rPr lang="en-GB" sz="600" b="0" kern="1200" dirty="0"/>
            <a:t>Challenges</a:t>
          </a:r>
          <a:r>
            <a:rPr lang="en-GB" sz="600" b="0" kern="1200" baseline="0" dirty="0"/>
            <a:t> of Mixed-Width Vector Code Gen &amp; Scheduling in LLVM</a:t>
          </a:r>
          <a:endParaRPr lang="en-GB" sz="600" b="0" kern="1200" dirty="0"/>
        </a:p>
        <a:p>
          <a:pPr marL="57150" lvl="1" indent="-57150" algn="l" defTabSz="266700" rtl="0" eaLnBrk="1" latinLnBrk="0" hangingPunct="1">
            <a:lnSpc>
              <a:spcPct val="90000"/>
            </a:lnSpc>
            <a:spcBef>
              <a:spcPct val="0"/>
            </a:spcBef>
            <a:spcAft>
              <a:spcPct val="15000"/>
            </a:spcAft>
            <a:buChar char="•"/>
          </a:pPr>
          <a:r>
            <a:rPr lang="en-GB" sz="600" b="0" kern="1200" dirty="0"/>
            <a:t>C++ on Accelerators: Supporting Single-Source SYCL and HSA</a:t>
          </a:r>
        </a:p>
        <a:p>
          <a:pPr marL="57150" lvl="1" indent="-57150" algn="l" defTabSz="266700" rtl="0" eaLnBrk="1" latinLnBrk="0" hangingPunct="1">
            <a:lnSpc>
              <a:spcPct val="90000"/>
            </a:lnSpc>
            <a:spcBef>
              <a:spcPct val="0"/>
            </a:spcBef>
            <a:spcAft>
              <a:spcPct val="15000"/>
            </a:spcAft>
            <a:buChar char="•"/>
          </a:pPr>
          <a:r>
            <a:rPr lang="en-GB" sz="600" b="0" kern="1200" dirty="0"/>
            <a:t>LLDB Tutorial: Adding debugger support for your target</a:t>
          </a:r>
        </a:p>
      </dsp:txBody>
      <dsp:txXfrm>
        <a:off x="4832746" y="493881"/>
        <a:ext cx="1412006" cy="971730"/>
      </dsp:txXfrm>
    </dsp:sp>
    <dsp:sp modelId="{768C9CA1-4E1B-45A0-9BAA-17E027163CCD}">
      <dsp:nvSpPr>
        <dsp:cNvPr id="0" name=""/>
        <dsp:cNvSpPr/>
      </dsp:nvSpPr>
      <dsp:spPr>
        <a:xfrm>
          <a:off x="6442434" y="2579"/>
          <a:ext cx="1412006" cy="491302"/>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rtl="0" eaLnBrk="1" latinLnBrk="0" hangingPunct="1">
            <a:lnSpc>
              <a:spcPct val="90000"/>
            </a:lnSpc>
            <a:spcBef>
              <a:spcPct val="0"/>
            </a:spcBef>
            <a:spcAft>
              <a:spcPct val="35000"/>
            </a:spcAft>
            <a:buNone/>
          </a:pPr>
          <a:r>
            <a:rPr lang="en-GB" sz="1200" kern="1200" dirty="0">
              <a:latin typeface="Aharoni" panose="02010803020104030203" pitchFamily="2" charset="-79"/>
              <a:cs typeface="Aharoni" panose="02010803020104030203" pitchFamily="2" charset="-79"/>
            </a:rPr>
            <a:t>Company</a:t>
          </a:r>
          <a:endParaRPr lang="en-GB" sz="900" kern="1200" dirty="0">
            <a:latin typeface="Aharoni" panose="02010803020104030203" pitchFamily="2" charset="-79"/>
            <a:cs typeface="Aharoni" panose="02010803020104030203" pitchFamily="2" charset="-79"/>
          </a:endParaRPr>
        </a:p>
      </dsp:txBody>
      <dsp:txXfrm>
        <a:off x="6442434" y="2579"/>
        <a:ext cx="1412006" cy="491302"/>
      </dsp:txXfrm>
    </dsp:sp>
    <dsp:sp modelId="{90F3FD00-A561-41AA-B357-FE089521F187}">
      <dsp:nvSpPr>
        <dsp:cNvPr id="0" name=""/>
        <dsp:cNvSpPr/>
      </dsp:nvSpPr>
      <dsp:spPr>
        <a:xfrm>
          <a:off x="6442434" y="493881"/>
          <a:ext cx="1412006" cy="971730"/>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04" tIns="32004" rIns="42672" bIns="48006" numCol="1" spcCol="1270" anchor="t" anchorCtr="0">
          <a:noAutofit/>
        </a:bodyPr>
        <a:lstStyle/>
        <a:p>
          <a:pPr marL="57150" lvl="1" indent="-57150" algn="l" defTabSz="266700" rtl="0" eaLnBrk="1" latinLnBrk="0" hangingPunct="1">
            <a:lnSpc>
              <a:spcPct val="90000"/>
            </a:lnSpc>
            <a:spcBef>
              <a:spcPct val="0"/>
            </a:spcBef>
            <a:spcAft>
              <a:spcPct val="15000"/>
            </a:spcAft>
            <a:buChar char="•"/>
          </a:pPr>
          <a:r>
            <a:rPr lang="en-GB" sz="600" kern="1200" dirty="0"/>
            <a:t>Based in Edinburgh, Scotland</a:t>
          </a:r>
        </a:p>
        <a:p>
          <a:pPr marL="57150" lvl="1" indent="-57150" algn="l" defTabSz="266700" rtl="0" eaLnBrk="1" latinLnBrk="0" hangingPunct="1">
            <a:lnSpc>
              <a:spcPct val="90000"/>
            </a:lnSpc>
            <a:spcBef>
              <a:spcPct val="0"/>
            </a:spcBef>
            <a:spcAft>
              <a:spcPct val="15000"/>
            </a:spcAft>
            <a:buChar char="•"/>
          </a:pPr>
          <a:r>
            <a:rPr lang="en-GB" sz="600" kern="1200" dirty="0"/>
            <a:t>57 staff, mostly engineering</a:t>
          </a:r>
        </a:p>
        <a:p>
          <a:pPr marL="57150" lvl="1" indent="-57150" algn="l" defTabSz="266700" rtl="0" eaLnBrk="1" latinLnBrk="0" hangingPunct="1">
            <a:lnSpc>
              <a:spcPct val="90000"/>
            </a:lnSpc>
            <a:spcBef>
              <a:spcPct val="0"/>
            </a:spcBef>
            <a:spcAft>
              <a:spcPct val="15000"/>
            </a:spcAft>
            <a:buChar char="•"/>
          </a:pPr>
          <a:r>
            <a:rPr lang="en-GB" sz="600" kern="1200" dirty="0"/>
            <a:t>License and customize technologies for semiconductor companies</a:t>
          </a:r>
        </a:p>
        <a:p>
          <a:pPr marL="57150" lvl="1" indent="-57150" algn="l" defTabSz="266700" rtl="0" eaLnBrk="1" latinLnBrk="0" hangingPunct="1">
            <a:lnSpc>
              <a:spcPct val="90000"/>
            </a:lnSpc>
            <a:spcBef>
              <a:spcPct val="0"/>
            </a:spcBef>
            <a:spcAft>
              <a:spcPct val="15000"/>
            </a:spcAft>
            <a:buChar char="•"/>
          </a:pPr>
          <a:r>
            <a:rPr lang="en-GB" sz="600" kern="1200" dirty="0"/>
            <a:t>ComputeAorta and ComputeCpp: implementations of OpenCL, Vulkan and SYCL</a:t>
          </a:r>
        </a:p>
        <a:p>
          <a:pPr marL="57150" lvl="1" indent="-57150" algn="l" defTabSz="266700" rtl="0" eaLnBrk="1" latinLnBrk="0" hangingPunct="1">
            <a:lnSpc>
              <a:spcPct val="90000"/>
            </a:lnSpc>
            <a:spcBef>
              <a:spcPct val="0"/>
            </a:spcBef>
            <a:spcAft>
              <a:spcPct val="15000"/>
            </a:spcAft>
            <a:buChar char="•"/>
          </a:pPr>
          <a:r>
            <a:rPr lang="en-GB" sz="600" kern="1200" dirty="0"/>
            <a:t>15+ years of experience in heterogeneous systems tools</a:t>
          </a:r>
        </a:p>
      </dsp:txBody>
      <dsp:txXfrm>
        <a:off x="6442434" y="493881"/>
        <a:ext cx="1412006" cy="971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51829-2C3F-4B4E-A87A-2F5523FFCE9D}">
      <dsp:nvSpPr>
        <dsp:cNvPr id="0" name=""/>
        <dsp:cNvSpPr/>
      </dsp:nvSpPr>
      <dsp:spPr>
        <a:xfrm>
          <a:off x="2728" y="566925"/>
          <a:ext cx="0" cy="2965314"/>
        </a:xfrm>
        <a:prstGeom prst="lin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E4BCCD-277D-48CA-814D-1B22F5337B1B}">
      <dsp:nvSpPr>
        <dsp:cNvPr id="0" name=""/>
        <dsp:cNvSpPr/>
      </dsp:nvSpPr>
      <dsp:spPr>
        <a:xfrm>
          <a:off x="85098" y="665769"/>
          <a:ext cx="1559590" cy="1334391"/>
        </a:xfrm>
        <a:prstGeom prst="rect">
          <a:avLst/>
        </a:prstGeom>
        <a:blipFill dpi="0" rotWithShape="1">
          <a:blip xmlns:r="http://schemas.openxmlformats.org/officeDocument/2006/relationships" r:embed="rId1" cstate="print">
            <a:extLst/>
          </a:blip>
          <a:srcRect/>
          <a:stretch>
            <a:fillRect t="9318" b="931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0112A7-566D-4365-AE5C-26E16C13BBE6}">
      <dsp:nvSpPr>
        <dsp:cNvPr id="0" name=""/>
        <dsp:cNvSpPr/>
      </dsp:nvSpPr>
      <dsp:spPr>
        <a:xfrm>
          <a:off x="85098" y="2000160"/>
          <a:ext cx="1559590" cy="15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0" lvl="0" indent="0" algn="ctr" defTabSz="311150" rtl="0" eaLnBrk="1" latinLnBrk="0" hangingPunct="1">
            <a:lnSpc>
              <a:spcPct val="90000"/>
            </a:lnSpc>
            <a:spcBef>
              <a:spcPct val="0"/>
            </a:spcBef>
            <a:spcAft>
              <a:spcPct val="35000"/>
            </a:spcAft>
            <a:buNone/>
          </a:pPr>
          <a:r>
            <a:rPr lang="en-GB" sz="700" i="1" kern="1200" dirty="0"/>
            <a:t>“We at Google have been working closely with Luke and his Codeplay colleagues on this project for almost 12 months now. Codeplay's contribution to this effort has been tremendous, so we felt that we should let them take the lead when it comes down to communicating updates related to OpenCL. …  we are planning to merge the work that has been done so far… we want to put together a comprehensive test infrastructure”</a:t>
          </a:r>
          <a:endParaRPr lang="en-GB" sz="700" kern="1200" dirty="0"/>
        </a:p>
      </dsp:txBody>
      <dsp:txXfrm>
        <a:off x="85098" y="2000160"/>
        <a:ext cx="1559590" cy="1532079"/>
      </dsp:txXfrm>
    </dsp:sp>
    <dsp:sp modelId="{6A0732F3-3DE1-4D2B-A314-15AC61677014}">
      <dsp:nvSpPr>
        <dsp:cNvPr id="0" name=""/>
        <dsp:cNvSpPr/>
      </dsp:nvSpPr>
      <dsp:spPr>
        <a:xfrm>
          <a:off x="2728" y="237446"/>
          <a:ext cx="1647396" cy="32947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355600" rtl="0" eaLnBrk="1" latinLnBrk="0" hangingPunct="1">
            <a:lnSpc>
              <a:spcPct val="90000"/>
            </a:lnSpc>
            <a:spcBef>
              <a:spcPct val="0"/>
            </a:spcBef>
            <a:spcAft>
              <a:spcPct val="35000"/>
            </a:spcAft>
            <a:buNone/>
          </a:pPr>
          <a:r>
            <a:rPr lang="en-GB" sz="800" i="1" kern="1200" dirty="0"/>
            <a:t>Benoit Steiner – Google TensorFlow engineer</a:t>
          </a:r>
          <a:endParaRPr lang="en-GB" sz="800" kern="1200" dirty="0"/>
        </a:p>
      </dsp:txBody>
      <dsp:txXfrm>
        <a:off x="2728" y="237446"/>
        <a:ext cx="1647396" cy="329479"/>
      </dsp:txXfrm>
    </dsp:sp>
    <dsp:sp modelId="{1D7A8D69-805E-4612-AF3A-32319319D7D6}">
      <dsp:nvSpPr>
        <dsp:cNvPr id="0" name=""/>
        <dsp:cNvSpPr/>
      </dsp:nvSpPr>
      <dsp:spPr>
        <a:xfrm>
          <a:off x="1981823" y="566925"/>
          <a:ext cx="0" cy="2965314"/>
        </a:xfrm>
        <a:prstGeom prst="line">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581DF0-320F-4FC1-8014-12930CFC4692}">
      <dsp:nvSpPr>
        <dsp:cNvPr id="0" name=""/>
        <dsp:cNvSpPr/>
      </dsp:nvSpPr>
      <dsp:spPr>
        <a:xfrm>
          <a:off x="2064192" y="665769"/>
          <a:ext cx="1559590" cy="1334391"/>
        </a:xfrm>
        <a:prstGeom prst="rect">
          <a:avLst/>
        </a:prstGeom>
        <a:blipFill dpi="0" rotWithShape="1">
          <a:blip xmlns:r="http://schemas.openxmlformats.org/officeDocument/2006/relationships" r:embed="rId2" cstate="print">
            <a:extLst/>
          </a:blip>
          <a:srcRect/>
          <a:stretch>
            <a:fillRect t="38750" b="3875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82AC6-E798-45C8-9D05-1495B62A18A6}">
      <dsp:nvSpPr>
        <dsp:cNvPr id="0" name=""/>
        <dsp:cNvSpPr/>
      </dsp:nvSpPr>
      <dsp:spPr>
        <a:xfrm>
          <a:off x="2064192" y="2000160"/>
          <a:ext cx="1559590" cy="15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0" lvl="0" indent="0" algn="ctr" defTabSz="311150" rtl="0" eaLnBrk="1" latinLnBrk="0" hangingPunct="1">
            <a:lnSpc>
              <a:spcPct val="90000"/>
            </a:lnSpc>
            <a:spcBef>
              <a:spcPct val="0"/>
            </a:spcBef>
            <a:spcAft>
              <a:spcPct val="35000"/>
            </a:spcAft>
            <a:buNone/>
          </a:pPr>
          <a:r>
            <a:rPr lang="en-GB" sz="700" kern="1200" dirty="0"/>
            <a:t>“We work with royalty-free SYCL because it is hardware vendor agnostic, single-source C++ programming model without platform specific keywords. This will allow us to easily work with any heterogeneous processor solutions using OpenCL to develop our complex algorithms and ensure future compatibility”</a:t>
          </a:r>
        </a:p>
      </dsp:txBody>
      <dsp:txXfrm>
        <a:off x="2064192" y="2000160"/>
        <a:ext cx="1559590" cy="1532079"/>
      </dsp:txXfrm>
    </dsp:sp>
    <dsp:sp modelId="{E243D7A0-F18B-4CD2-AF60-FA23FA98D10F}">
      <dsp:nvSpPr>
        <dsp:cNvPr id="0" name=""/>
        <dsp:cNvSpPr/>
      </dsp:nvSpPr>
      <dsp:spPr>
        <a:xfrm>
          <a:off x="1981823" y="237446"/>
          <a:ext cx="1647396" cy="329479"/>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355600" rtl="0" eaLnBrk="1" latinLnBrk="0" hangingPunct="1">
            <a:lnSpc>
              <a:spcPct val="90000"/>
            </a:lnSpc>
            <a:spcBef>
              <a:spcPct val="0"/>
            </a:spcBef>
            <a:spcAft>
              <a:spcPct val="35000"/>
            </a:spcAft>
            <a:buNone/>
          </a:pPr>
          <a:r>
            <a:rPr lang="en-GB" sz="800" kern="1200" dirty="0"/>
            <a:t>ONERA</a:t>
          </a:r>
        </a:p>
      </dsp:txBody>
      <dsp:txXfrm>
        <a:off x="1981823" y="237446"/>
        <a:ext cx="1647396" cy="329479"/>
      </dsp:txXfrm>
    </dsp:sp>
    <dsp:sp modelId="{08B28633-7838-4AF8-9DA4-8CB383266ADB}">
      <dsp:nvSpPr>
        <dsp:cNvPr id="0" name=""/>
        <dsp:cNvSpPr/>
      </dsp:nvSpPr>
      <dsp:spPr>
        <a:xfrm>
          <a:off x="3960917" y="566925"/>
          <a:ext cx="0" cy="2965314"/>
        </a:xfrm>
        <a:prstGeom prst="line">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CBA34D-F0FA-41B6-A3AF-18A9C4A9F383}">
      <dsp:nvSpPr>
        <dsp:cNvPr id="0" name=""/>
        <dsp:cNvSpPr/>
      </dsp:nvSpPr>
      <dsp:spPr>
        <a:xfrm>
          <a:off x="4043287" y="665769"/>
          <a:ext cx="1559590" cy="1334391"/>
        </a:xfrm>
        <a:prstGeom prst="rect">
          <a:avLst/>
        </a:prstGeom>
        <a:blipFill dpi="0" rotWithShape="1">
          <a:blip xmlns:r="http://schemas.openxmlformats.org/officeDocument/2006/relationships" r:embed="rId3">
            <a:extLst/>
          </a:blip>
          <a:srcRect/>
          <a:stretch>
            <a:fillRect t="30671" b="3067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1D8C3-A437-45EF-B250-924E508411B9}">
      <dsp:nvSpPr>
        <dsp:cNvPr id="0" name=""/>
        <dsp:cNvSpPr/>
      </dsp:nvSpPr>
      <dsp:spPr>
        <a:xfrm>
          <a:off x="4043287" y="2000160"/>
          <a:ext cx="1559590" cy="15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0" lvl="0" indent="0" algn="ctr" defTabSz="311150">
            <a:lnSpc>
              <a:spcPct val="90000"/>
            </a:lnSpc>
            <a:spcBef>
              <a:spcPct val="0"/>
            </a:spcBef>
            <a:spcAft>
              <a:spcPct val="35000"/>
            </a:spcAft>
            <a:buNone/>
          </a:pPr>
          <a:r>
            <a:rPr lang="en-GB" sz="700" kern="1200" dirty="0"/>
            <a:t>“My team and I are working with Codeplay's ComputeCpp for almost a year now and they have resolved every issue in a timely manner, while demonstrating that this technology can work with the most complex C++ template code. I am happy to say that the combination of Codeplay's SYCL implementation with our HPX runtime system has turned out to be a very capable basis for Building a Heterogeneous Computing Model for the  C++ Standard using high-level abstractions.”</a:t>
          </a:r>
          <a:endParaRPr lang="en-US" sz="700" kern="1200" dirty="0"/>
        </a:p>
      </dsp:txBody>
      <dsp:txXfrm>
        <a:off x="4043287" y="2000160"/>
        <a:ext cx="1559590" cy="1532079"/>
      </dsp:txXfrm>
    </dsp:sp>
    <dsp:sp modelId="{1D5E2044-6F59-48CD-B6FF-BBA3F8409F7C}">
      <dsp:nvSpPr>
        <dsp:cNvPr id="0" name=""/>
        <dsp:cNvSpPr/>
      </dsp:nvSpPr>
      <dsp:spPr>
        <a:xfrm>
          <a:off x="3960917" y="237446"/>
          <a:ext cx="1647396" cy="329479"/>
        </a:xfrm>
        <a:prstGeom prst="rect">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355600" rtl="0" eaLnBrk="1" latinLnBrk="0" hangingPunct="1">
            <a:lnSpc>
              <a:spcPct val="90000"/>
            </a:lnSpc>
            <a:spcBef>
              <a:spcPct val="0"/>
            </a:spcBef>
            <a:spcAft>
              <a:spcPct val="35000"/>
            </a:spcAft>
            <a:buNone/>
          </a:pPr>
          <a:r>
            <a:rPr lang="en-GB" sz="800" kern="1200" dirty="0" err="1"/>
            <a:t>Hartmut</a:t>
          </a:r>
          <a:r>
            <a:rPr lang="en-GB" sz="800" kern="1200" dirty="0"/>
            <a:t> Kaiser -HPX</a:t>
          </a:r>
        </a:p>
      </dsp:txBody>
      <dsp:txXfrm>
        <a:off x="3960917" y="237446"/>
        <a:ext cx="1647396" cy="329479"/>
      </dsp:txXfrm>
    </dsp:sp>
    <dsp:sp modelId="{F3393605-A311-49A4-A3AB-51077CEEB53A}">
      <dsp:nvSpPr>
        <dsp:cNvPr id="0" name=""/>
        <dsp:cNvSpPr/>
      </dsp:nvSpPr>
      <dsp:spPr>
        <a:xfrm>
          <a:off x="5940012" y="566925"/>
          <a:ext cx="0" cy="2965314"/>
        </a:xfrm>
        <a:prstGeom prst="line">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A44D08-3ECB-4006-8354-6989A2BA337A}">
      <dsp:nvSpPr>
        <dsp:cNvPr id="0" name=""/>
        <dsp:cNvSpPr/>
      </dsp:nvSpPr>
      <dsp:spPr>
        <a:xfrm>
          <a:off x="6022382" y="665769"/>
          <a:ext cx="1559590" cy="1334391"/>
        </a:xfrm>
        <a:prstGeom prst="rect">
          <a:avLst/>
        </a:prstGeom>
        <a:blipFill dpi="0" rotWithShape="1">
          <a:blip xmlns:r="http://schemas.openxmlformats.org/officeDocument/2006/relationships" r:embed="rId4">
            <a:extLst/>
          </a:blip>
          <a:srcRect/>
          <a:stretch>
            <a:fillRect l="18125" r="18125"/>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B31F9-FEA4-467B-B4D5-72FFF42923E9}">
      <dsp:nvSpPr>
        <dsp:cNvPr id="0" name=""/>
        <dsp:cNvSpPr/>
      </dsp:nvSpPr>
      <dsp:spPr>
        <a:xfrm>
          <a:off x="6022382" y="2000160"/>
          <a:ext cx="1559590" cy="1532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0" lvl="0" indent="0" algn="ctr" defTabSz="311150">
            <a:lnSpc>
              <a:spcPct val="90000"/>
            </a:lnSpc>
            <a:spcBef>
              <a:spcPct val="0"/>
            </a:spcBef>
            <a:spcAft>
              <a:spcPct val="35000"/>
            </a:spcAft>
            <a:buNone/>
          </a:pPr>
          <a:r>
            <a:rPr lang="en-GB" sz="700" kern="1200" dirty="0"/>
            <a:t>It was a great pleasure this week for us, that Codeplay released the ComputeCpp project for the wider audience. We've been waiting for this moment and keeping our colleagues and students in constant rally and excitement. We'd like to build on this opportunity to increase the awareness of this technology by providing sample codes and talks to potential users. We're going to give a lecture series on modern scientific programming providing field specific examples.“</a:t>
          </a:r>
          <a:endParaRPr lang="en-US" sz="700" kern="1200" dirty="0"/>
        </a:p>
      </dsp:txBody>
      <dsp:txXfrm>
        <a:off x="6022382" y="2000160"/>
        <a:ext cx="1559590" cy="1532079"/>
      </dsp:txXfrm>
    </dsp:sp>
    <dsp:sp modelId="{B43BB7C3-E287-4D0F-A2E4-2E2910397815}">
      <dsp:nvSpPr>
        <dsp:cNvPr id="0" name=""/>
        <dsp:cNvSpPr/>
      </dsp:nvSpPr>
      <dsp:spPr>
        <a:xfrm>
          <a:off x="5940012" y="237446"/>
          <a:ext cx="1647396" cy="329479"/>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355600" rtl="0" eaLnBrk="1" latinLnBrk="0" hangingPunct="1">
            <a:lnSpc>
              <a:spcPct val="90000"/>
            </a:lnSpc>
            <a:spcBef>
              <a:spcPct val="0"/>
            </a:spcBef>
            <a:spcAft>
              <a:spcPct val="35000"/>
            </a:spcAft>
            <a:buNone/>
          </a:pPr>
          <a:r>
            <a:rPr lang="en-GB" sz="800" kern="1200" dirty="0"/>
            <a:t>WIGNER Research Centre</a:t>
          </a:r>
        </a:p>
        <a:p>
          <a:pPr marL="0" lvl="0" indent="0" algn="ctr" defTabSz="355600" rtl="0" eaLnBrk="1" latinLnBrk="0" hangingPunct="1">
            <a:lnSpc>
              <a:spcPct val="90000"/>
            </a:lnSpc>
            <a:spcBef>
              <a:spcPct val="0"/>
            </a:spcBef>
            <a:spcAft>
              <a:spcPct val="35000"/>
            </a:spcAft>
            <a:buNone/>
          </a:pPr>
          <a:r>
            <a:rPr lang="en-GB" sz="800" kern="1200" dirty="0"/>
            <a:t>for Physics</a:t>
          </a:r>
        </a:p>
      </dsp:txBody>
      <dsp:txXfrm>
        <a:off x="5940012" y="237446"/>
        <a:ext cx="1647396" cy="3294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42ABD-A1F7-449C-8A5F-E6CE3D55E728}"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21478-E5C6-4FFB-A277-7EBA049AB6FC}" type="slidenum">
              <a:rPr lang="en-GB" smtClean="0"/>
              <a:t>‹#›</a:t>
            </a:fld>
            <a:endParaRPr lang="en-GB"/>
          </a:p>
        </p:txBody>
      </p:sp>
    </p:spTree>
    <p:extLst>
      <p:ext uri="{BB962C8B-B14F-4D97-AF65-F5344CB8AC3E}">
        <p14:creationId xmlns:p14="http://schemas.microsoft.com/office/powerpoint/2010/main" val="396121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wg21.link/n4424" TargetMode="External"/><Relationship Id="rId13" Type="http://schemas.openxmlformats.org/officeDocument/2006/relationships/hyperlink" Target="http://wg21.link/p0145" TargetMode="External"/><Relationship Id="rId18" Type="http://schemas.openxmlformats.org/officeDocument/2006/relationships/hyperlink" Target="http://wg21.link/p0127r1" TargetMode="External"/><Relationship Id="rId3" Type="http://schemas.openxmlformats.org/officeDocument/2006/relationships/hyperlink" Target="http://wg21.link/p0128r0" TargetMode="External"/><Relationship Id="rId21" Type="http://schemas.openxmlformats.org/officeDocument/2006/relationships/hyperlink" Target="http://wg21.link/p0035r0" TargetMode="External"/><Relationship Id="rId7" Type="http://schemas.openxmlformats.org/officeDocument/2006/relationships/hyperlink" Target="http://wg21.link/p0060r0" TargetMode="External"/><Relationship Id="rId12" Type="http://schemas.openxmlformats.org/officeDocument/2006/relationships/hyperlink" Target="http://wg21.link/p0145r0" TargetMode="External"/><Relationship Id="rId17" Type="http://schemas.openxmlformats.org/officeDocument/2006/relationships/hyperlink" Target="http://wg21.link/p0029r0" TargetMode="External"/><Relationship Id="rId2" Type="http://schemas.openxmlformats.org/officeDocument/2006/relationships/slide" Target="../slides/slide10.xml"/><Relationship Id="rId16" Type="http://schemas.openxmlformats.org/officeDocument/2006/relationships/hyperlink" Target="http://wg21.link/p0258r0" TargetMode="External"/><Relationship Id="rId20" Type="http://schemas.openxmlformats.org/officeDocument/2006/relationships/hyperlink" Target="http://wg21.link/p0003r0" TargetMode="External"/><Relationship Id="rId1" Type="http://schemas.openxmlformats.org/officeDocument/2006/relationships/notesMaster" Target="../notesMasters/notesMaster1.xml"/><Relationship Id="rId6" Type="http://schemas.openxmlformats.org/officeDocument/2006/relationships/hyperlink" Target="http://wg21.link/n4477" TargetMode="External"/><Relationship Id="rId11" Type="http://schemas.openxmlformats.org/officeDocument/2006/relationships/hyperlink" Target="http://wg21.link/p0221" TargetMode="External"/><Relationship Id="rId5" Type="http://schemas.openxmlformats.org/officeDocument/2006/relationships/hyperlink" Target="http://stackoverflow.com/questions/19630570/what-does-it-mean-to-odr-use-something" TargetMode="External"/><Relationship Id="rId15" Type="http://schemas.openxmlformats.org/officeDocument/2006/relationships/hyperlink" Target="http://wg21.link/p0091r1" TargetMode="External"/><Relationship Id="rId10" Type="http://schemas.openxmlformats.org/officeDocument/2006/relationships/hyperlink" Target="http://wg21.link/n4532" TargetMode="External"/><Relationship Id="rId19" Type="http://schemas.openxmlformats.org/officeDocument/2006/relationships/hyperlink" Target="http://wg21.link/p0078r0" TargetMode="External"/><Relationship Id="rId4" Type="http://schemas.openxmlformats.org/officeDocument/2006/relationships/hyperlink" Target="http://wg21.link/p0128" TargetMode="External"/><Relationship Id="rId9" Type="http://schemas.openxmlformats.org/officeDocument/2006/relationships/hyperlink" Target="http://wg21.link/p0135r0" TargetMode="External"/><Relationship Id="rId14" Type="http://schemas.openxmlformats.org/officeDocument/2006/relationships/hyperlink" Target="http://wg21.link/p0091r0" TargetMode="External"/><Relationship Id="rId22" Type="http://schemas.openxmlformats.org/officeDocument/2006/relationships/hyperlink" Target="http://wg21.link/p0035r1"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g21.link/n4498" TargetMode="External"/><Relationship Id="rId13" Type="http://schemas.openxmlformats.org/officeDocument/2006/relationships/hyperlink" Target="http://wg21.link/p0152" TargetMode="External"/><Relationship Id="rId18" Type="http://schemas.openxmlformats.org/officeDocument/2006/relationships/hyperlink" Target="http://wg21.link/p0030" TargetMode="External"/><Relationship Id="rId3" Type="http://schemas.openxmlformats.org/officeDocument/2006/relationships/hyperlink" Target="http://wg21.link/p0006r0" TargetMode="External"/><Relationship Id="rId21" Type="http://schemas.openxmlformats.org/officeDocument/2006/relationships/hyperlink" Target="http://wg21.link/p0077" TargetMode="External"/><Relationship Id="rId7" Type="http://schemas.openxmlformats.org/officeDocument/2006/relationships/hyperlink" Target="http://wg21.link/p0092r0" TargetMode="External"/><Relationship Id="rId12" Type="http://schemas.openxmlformats.org/officeDocument/2006/relationships/hyperlink" Target="http://wg21.link/p0005" TargetMode="External"/><Relationship Id="rId17" Type="http://schemas.openxmlformats.org/officeDocument/2006/relationships/hyperlink" Target="http://wg21.link/p0154" TargetMode="External"/><Relationship Id="rId2" Type="http://schemas.openxmlformats.org/officeDocument/2006/relationships/slide" Target="../slides/slide11.xml"/><Relationship Id="rId16" Type="http://schemas.openxmlformats.org/officeDocument/2006/relationships/hyperlink" Target="http://wg21.link/p0025" TargetMode="External"/><Relationship Id="rId20" Type="http://schemas.openxmlformats.org/officeDocument/2006/relationships/hyperlink" Target="http://wg21.link/p0272" TargetMode="External"/><Relationship Id="rId1" Type="http://schemas.openxmlformats.org/officeDocument/2006/relationships/notesMaster" Target="../notesMasters/notesMaster1.xml"/><Relationship Id="rId6" Type="http://schemas.openxmlformats.org/officeDocument/2006/relationships/hyperlink" Target="http://wg21.link/p0074r0" TargetMode="External"/><Relationship Id="rId11" Type="http://schemas.openxmlformats.org/officeDocument/2006/relationships/hyperlink" Target="http://wg21.link/p0033" TargetMode="External"/><Relationship Id="rId5" Type="http://schemas.openxmlformats.org/officeDocument/2006/relationships/hyperlink" Target="http://wg21.link/p0004r0" TargetMode="External"/><Relationship Id="rId15" Type="http://schemas.openxmlformats.org/officeDocument/2006/relationships/hyperlink" Target="http://wg21.link/p0253" TargetMode="External"/><Relationship Id="rId10" Type="http://schemas.openxmlformats.org/officeDocument/2006/relationships/hyperlink" Target="http://wg21.link/p0005r0" TargetMode="External"/><Relationship Id="rId19" Type="http://schemas.openxmlformats.org/officeDocument/2006/relationships/hyperlink" Target="http://wg21.link/p0031" TargetMode="External"/><Relationship Id="rId4" Type="http://schemas.openxmlformats.org/officeDocument/2006/relationships/hyperlink" Target="http://wg21.link/p0007r0" TargetMode="External"/><Relationship Id="rId9" Type="http://schemas.openxmlformats.org/officeDocument/2006/relationships/hyperlink" Target="http://wg21.link/p0013r0" TargetMode="External"/><Relationship Id="rId14" Type="http://schemas.openxmlformats.org/officeDocument/2006/relationships/hyperlink" Target="http://wg21.link/p0185"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g21.link/p0178" TargetMode="External"/><Relationship Id="rId13" Type="http://schemas.openxmlformats.org/officeDocument/2006/relationships/hyperlink" Target="http://wg21.link/n4061" TargetMode="External"/><Relationship Id="rId18" Type="http://schemas.openxmlformats.org/officeDocument/2006/relationships/hyperlink" Target="http://www.open-std.org/jtc1/sc22/wg21/docs/papers/2015/#mailing2015-09" TargetMode="External"/><Relationship Id="rId3" Type="http://schemas.openxmlformats.org/officeDocument/2006/relationships/hyperlink" Target="http://wg21.link/p0067" TargetMode="External"/><Relationship Id="rId21" Type="http://schemas.openxmlformats.org/officeDocument/2006/relationships/hyperlink" Target="http://wg21.link/p0095r0" TargetMode="External"/><Relationship Id="rId7" Type="http://schemas.openxmlformats.org/officeDocument/2006/relationships/hyperlink" Target="http://wg21.link/p0083" TargetMode="External"/><Relationship Id="rId12" Type="http://schemas.openxmlformats.org/officeDocument/2006/relationships/hyperlink" Target="http://wg21.link/p0163" TargetMode="External"/><Relationship Id="rId17" Type="http://schemas.openxmlformats.org/officeDocument/2006/relationships/hyperlink" Target="http://wg21.link/p0088" TargetMode="External"/><Relationship Id="rId2" Type="http://schemas.openxmlformats.org/officeDocument/2006/relationships/slide" Target="../slides/slide12.xml"/><Relationship Id="rId16" Type="http://schemas.openxmlformats.org/officeDocument/2006/relationships/hyperlink" Target="http://wg21.link/p0180" TargetMode="External"/><Relationship Id="rId20" Type="http://schemas.openxmlformats.org/officeDocument/2006/relationships/hyperlink" Target="http://wg21.link/p0129r0" TargetMode="External"/><Relationship Id="rId1" Type="http://schemas.openxmlformats.org/officeDocument/2006/relationships/notesMaster" Target="../notesMasters/notesMaster1.xml"/><Relationship Id="rId6" Type="http://schemas.openxmlformats.org/officeDocument/2006/relationships/hyperlink" Target="http://wg21.link/p0181" TargetMode="External"/><Relationship Id="rId11" Type="http://schemas.openxmlformats.org/officeDocument/2006/relationships/hyperlink" Target="http://wg21.link/p0063r0" TargetMode="External"/><Relationship Id="rId5" Type="http://schemas.openxmlformats.org/officeDocument/2006/relationships/hyperlink" Target="http://wg21.link/p0209" TargetMode="External"/><Relationship Id="rId15" Type="http://schemas.openxmlformats.org/officeDocument/2006/relationships/hyperlink" Target="http://wg21.link/p0174" TargetMode="External"/><Relationship Id="rId10" Type="http://schemas.openxmlformats.org/officeDocument/2006/relationships/hyperlink" Target="http://wg21.link/p0063" TargetMode="External"/><Relationship Id="rId19" Type="http://schemas.openxmlformats.org/officeDocument/2006/relationships/hyperlink" Target="http://www.boost.org/doc/libs/1_58_0/doc/html/variant/design.html#variant.design.never-empty" TargetMode="External"/><Relationship Id="rId4" Type="http://schemas.openxmlformats.org/officeDocument/2006/relationships/hyperlink" Target="http://wg21.link/p0206" TargetMode="External"/><Relationship Id="rId9" Type="http://schemas.openxmlformats.org/officeDocument/2006/relationships/hyperlink" Target="http://wg21.link/p0219" TargetMode="External"/><Relationship Id="rId14" Type="http://schemas.openxmlformats.org/officeDocument/2006/relationships/hyperlink" Target="http://wg21.link/p0227"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g21.link/p0592r0"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wg21.link/n4647"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wg21.link/p0634r0" TargetMode="External"/><Relationship Id="rId13" Type="http://schemas.openxmlformats.org/officeDocument/2006/relationships/hyperlink" Target="https://botondballo.wordpress.com/#concepts" TargetMode="External"/><Relationship Id="rId18" Type="http://schemas.openxmlformats.org/officeDocument/2006/relationships/hyperlink" Target="http://wg21.link/p0306" TargetMode="External"/><Relationship Id="rId3" Type="http://schemas.openxmlformats.org/officeDocument/2006/relationships/hyperlink" Target="http://wg21.link/p0683r0" TargetMode="External"/><Relationship Id="rId21" Type="http://schemas.openxmlformats.org/officeDocument/2006/relationships/hyperlink" Target="http://wg21.link/p0704" TargetMode="External"/><Relationship Id="rId7" Type="http://schemas.openxmlformats.org/officeDocument/2006/relationships/hyperlink" Target="http://wg21.link/p0627" TargetMode="External"/><Relationship Id="rId12" Type="http://schemas.openxmlformats.org/officeDocument/2006/relationships/hyperlink" Target="https://botondballo.wordpress.com/#modules" TargetMode="External"/><Relationship Id="rId17" Type="http://schemas.openxmlformats.org/officeDocument/2006/relationships/hyperlink" Target="http://wg21.link/p0409" TargetMode="External"/><Relationship Id="rId25" Type="http://schemas.openxmlformats.org/officeDocument/2006/relationships/hyperlink" Target="http://wg21.link/p0674" TargetMode="External"/><Relationship Id="rId2" Type="http://schemas.openxmlformats.org/officeDocument/2006/relationships/slide" Target="../slides/slide31.xml"/><Relationship Id="rId16" Type="http://schemas.openxmlformats.org/officeDocument/2006/relationships/hyperlink" Target="http://wg21.link/p0329" TargetMode="External"/><Relationship Id="rId20" Type="http://schemas.openxmlformats.org/officeDocument/2006/relationships/hyperlink" Target="http://wg21.link/p0702" TargetMode="External"/><Relationship Id="rId1" Type="http://schemas.openxmlformats.org/officeDocument/2006/relationships/notesMaster" Target="../notesMasters/notesMaster1.xml"/><Relationship Id="rId6" Type="http://schemas.openxmlformats.org/officeDocument/2006/relationships/hyperlink" Target="http://wg21.link/p0389r0" TargetMode="External"/><Relationship Id="rId11" Type="http://schemas.openxmlformats.org/officeDocument/2006/relationships/hyperlink" Target="http://wg21.link/cwg1498" TargetMode="External"/><Relationship Id="rId24" Type="http://schemas.openxmlformats.org/officeDocument/2006/relationships/hyperlink" Target="http://wg21.link/p0739" TargetMode="External"/><Relationship Id="rId5" Type="http://schemas.openxmlformats.org/officeDocument/2006/relationships/hyperlink" Target="http://wg21.link/p0641r0" TargetMode="External"/><Relationship Id="rId15" Type="http://schemas.openxmlformats.org/officeDocument/2006/relationships/hyperlink" Target="http://wg21.link/p0428" TargetMode="External"/><Relationship Id="rId23" Type="http://schemas.openxmlformats.org/officeDocument/2006/relationships/hyperlink" Target="http://wg21.link/p0682" TargetMode="External"/><Relationship Id="rId10" Type="http://schemas.openxmlformats.org/officeDocument/2006/relationships/hyperlink" Target="http://wg21.link/p0614r0" TargetMode="External"/><Relationship Id="rId19" Type="http://schemas.openxmlformats.org/officeDocument/2006/relationships/hyperlink" Target="http://wg21.link/p0683" TargetMode="External"/><Relationship Id="rId4" Type="http://schemas.openxmlformats.org/officeDocument/2006/relationships/hyperlink" Target="http://wg21.link/p0702r0" TargetMode="External"/><Relationship Id="rId9" Type="http://schemas.openxmlformats.org/officeDocument/2006/relationships/hyperlink" Target="http://wg21.link/p0691r1" TargetMode="External"/><Relationship Id="rId14" Type="http://schemas.openxmlformats.org/officeDocument/2006/relationships/hyperlink" Target="http://wg21.link/n4641" TargetMode="External"/><Relationship Id="rId22" Type="http://schemas.openxmlformats.org/officeDocument/2006/relationships/hyperlink" Target="http://wg21.link/p0463"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g21.link/p0226"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boost.org/doc/libs/release/libs/math/doc/html/special.html"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wg21.link/p0587r0" TargetMode="External"/><Relationship Id="rId13" Type="http://schemas.openxmlformats.org/officeDocument/2006/relationships/hyperlink" Target="http://wg21.link/p0021r0" TargetMode="External"/><Relationship Id="rId18" Type="http://schemas.openxmlformats.org/officeDocument/2006/relationships/hyperlink" Target="http://www.open-std.org/jtc1/sc22/wg21/docs/papers/2015/n4560.pdf" TargetMode="External"/><Relationship Id="rId3" Type="http://schemas.openxmlformats.org/officeDocument/2006/relationships/hyperlink" Target="http://wg21.link/p0218" TargetMode="External"/><Relationship Id="rId7" Type="http://schemas.openxmlformats.org/officeDocument/2006/relationships/hyperlink" Target="http://wg21.link/p0464r1" TargetMode="External"/><Relationship Id="rId12" Type="http://schemas.openxmlformats.org/officeDocument/2006/relationships/hyperlink" Target="https://gcc.gnu.org/gcc-6/changes.html" TargetMode="External"/><Relationship Id="rId17" Type="http://schemas.openxmlformats.org/officeDocument/2006/relationships/hyperlink" Target="http://honermann.net/blog/?p=3" TargetMode="External"/><Relationship Id="rId2" Type="http://schemas.openxmlformats.org/officeDocument/2006/relationships/slide" Target="../slides/slide34.xml"/><Relationship Id="rId16" Type="http://schemas.openxmlformats.org/officeDocument/2006/relationships/hyperlink" Target="http://www.iso.org/iso/home/store/catalogue_tc/catalogue_detail.htm?csnumber=64031" TargetMode="External"/><Relationship Id="rId20" Type="http://schemas.openxmlformats.org/officeDocument/2006/relationships/hyperlink" Target="http://www.open-std.org/jtc1/sc22/wg21/docs/papers/2015/p0127r0.html" TargetMode="External"/><Relationship Id="rId1" Type="http://schemas.openxmlformats.org/officeDocument/2006/relationships/notesMaster" Target="../notesMasters/notesMaster1.xml"/><Relationship Id="rId6" Type="http://schemas.openxmlformats.org/officeDocument/2006/relationships/hyperlink" Target="http://wg21.link/p0324r0" TargetMode="External"/><Relationship Id="rId11" Type="http://schemas.openxmlformats.org/officeDocument/2006/relationships/hyperlink" Target="https://botondballo.wordpress.com/#cxx20" TargetMode="External"/><Relationship Id="rId5" Type="http://schemas.openxmlformats.org/officeDocument/2006/relationships/hyperlink" Target="https://botondballo.wordpress.com/2016/03/21/trip-report-c-standards-meeting-in-jacksonville-february-2016/#axedjax" TargetMode="External"/><Relationship Id="rId15" Type="http://schemas.openxmlformats.org/officeDocument/2006/relationships/hyperlink" Target="https://github.com/ericniebler/range-v3" TargetMode="External"/><Relationship Id="rId10" Type="http://schemas.openxmlformats.org/officeDocument/2006/relationships/hyperlink" Target="https://botondballo.wordpress.com/2016/03/21/trip-report-c-standards-meeting-in-jacksonville-february-2016/" TargetMode="External"/><Relationship Id="rId19" Type="http://schemas.openxmlformats.org/officeDocument/2006/relationships/hyperlink" Target="https://github.com/tahonermann/text_view" TargetMode="External"/><Relationship Id="rId4" Type="http://schemas.openxmlformats.org/officeDocument/2006/relationships/hyperlink" Target="http://wg21.link/n4641" TargetMode="External"/><Relationship Id="rId9" Type="http://schemas.openxmlformats.org/officeDocument/2006/relationships/hyperlink" Target="https://botondballo.wordpress.com/#concepts" TargetMode="External"/><Relationship Id="rId14" Type="http://schemas.openxmlformats.org/officeDocument/2006/relationships/hyperlink" Target="https://github.com/CaseyCarter/cmcstl2"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botondballo.wordpress.com/#modules" TargetMode="External"/><Relationship Id="rId13" Type="http://schemas.openxmlformats.org/officeDocument/2006/relationships/hyperlink" Target="http://wg21.link/n4466" TargetMode="External"/><Relationship Id="rId3" Type="http://schemas.openxmlformats.org/officeDocument/2006/relationships/hyperlink" Target="http://wg21.link/n4651" TargetMode="External"/><Relationship Id="rId7" Type="http://schemas.openxmlformats.org/officeDocument/2006/relationships/hyperlink" Target="http://wg21.link/p0273r1" TargetMode="External"/><Relationship Id="rId12" Type="http://schemas.openxmlformats.org/officeDocument/2006/relationships/hyperlink" Target="http://wg21.link/n4465"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wg21.link/n4637" TargetMode="External"/><Relationship Id="rId11" Type="http://schemas.openxmlformats.org/officeDocument/2006/relationships/hyperlink" Target="http://wg21.link/n4519" TargetMode="External"/><Relationship Id="rId5" Type="http://schemas.openxmlformats.org/officeDocument/2006/relationships/hyperlink" Target="http://wg21.link/n4656" TargetMode="External"/><Relationship Id="rId15" Type="http://schemas.openxmlformats.org/officeDocument/2006/relationships/hyperlink" Target="http://wg21.link/p0143r1" TargetMode="External"/><Relationship Id="rId10" Type="http://schemas.openxmlformats.org/officeDocument/2006/relationships/hyperlink" Target="https://botondballo.wordpress.com/2015/11/09/trip-report-c-standards-meeting-in-kona-october-2015/" TargetMode="External"/><Relationship Id="rId4" Type="http://schemas.openxmlformats.org/officeDocument/2006/relationships/hyperlink" Target="http://wg21.link/p0621r0" TargetMode="External"/><Relationship Id="rId9" Type="http://schemas.openxmlformats.org/officeDocument/2006/relationships/hyperlink" Target="https://botondballo.wordpress.com/#modules-overview" TargetMode="External"/><Relationship Id="rId14" Type="http://schemas.openxmlformats.org/officeDocument/2006/relationships/hyperlink" Target="http://wg21.link/p0273r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wg21.link/p0233r3" TargetMode="External"/><Relationship Id="rId13" Type="http://schemas.openxmlformats.org/officeDocument/2006/relationships/hyperlink" Target="http://wg21.link/n4578" TargetMode="External"/><Relationship Id="rId3" Type="http://schemas.openxmlformats.org/officeDocument/2006/relationships/hyperlink" Target="http://wg21.link/p0101r0" TargetMode="External"/><Relationship Id="rId7" Type="http://schemas.openxmlformats.org/officeDocument/2006/relationships/hyperlink" Target="http://wg21.link/p0561r0" TargetMode="External"/><Relationship Id="rId12" Type="http://schemas.openxmlformats.org/officeDocument/2006/relationships/hyperlink" Target="http://wg21.link/p0155r0" TargetMode="External"/><Relationship Id="rId2" Type="http://schemas.openxmlformats.org/officeDocument/2006/relationships/slide" Target="../slides/slide36.xml"/><Relationship Id="rId16" Type="http://schemas.openxmlformats.org/officeDocument/2006/relationships/hyperlink" Target="http://wg21.link/p0267r3" TargetMode="External"/><Relationship Id="rId1" Type="http://schemas.openxmlformats.org/officeDocument/2006/relationships/notesMaster" Target="../notesMasters/notesMaster1.xml"/><Relationship Id="rId6" Type="http://schemas.openxmlformats.org/officeDocument/2006/relationships/hyperlink" Target="http://wg21.link/p0556r0" TargetMode="External"/><Relationship Id="rId11" Type="http://schemas.openxmlformats.org/officeDocument/2006/relationships/hyperlink" Target="http://wg21.link/p0260r1" TargetMode="External"/><Relationship Id="rId5" Type="http://schemas.openxmlformats.org/officeDocument/2006/relationships/hyperlink" Target="http://wg21.link/p0553r0" TargetMode="External"/><Relationship Id="rId15" Type="http://schemas.openxmlformats.org/officeDocument/2006/relationships/hyperlink" Target="https://www.cairographics.org/" TargetMode="External"/><Relationship Id="rId10" Type="http://schemas.openxmlformats.org/officeDocument/2006/relationships/hyperlink" Target="http://wg21.link/p0528r0" TargetMode="External"/><Relationship Id="rId4" Type="http://schemas.openxmlformats.org/officeDocument/2006/relationships/hyperlink" Target="http://wg21.link/p0237r5" TargetMode="External"/><Relationship Id="rId9" Type="http://schemas.openxmlformats.org/officeDocument/2006/relationships/hyperlink" Target="http://wg21.link/p0461r1" TargetMode="External"/><Relationship Id="rId14" Type="http://schemas.openxmlformats.org/officeDocument/2006/relationships/hyperlink" Target="http://wg21.link/p0214r3"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wg21.link/p0385r2" TargetMode="External"/><Relationship Id="rId13" Type="http://schemas.openxmlformats.org/officeDocument/2006/relationships/hyperlink" Target="http://wg21.link/p0071r0" TargetMode="External"/><Relationship Id="rId18" Type="http://schemas.openxmlformats.org/officeDocument/2006/relationships/hyperlink" Target="http://wg21.link/p0114r0" TargetMode="External"/><Relationship Id="rId26" Type="http://schemas.openxmlformats.org/officeDocument/2006/relationships/hyperlink" Target="http://wg21.link/p0073r0" TargetMode="External"/><Relationship Id="rId3" Type="http://schemas.openxmlformats.org/officeDocument/2006/relationships/hyperlink" Target="http://wg21.link/p0057" TargetMode="External"/><Relationship Id="rId21" Type="http://schemas.openxmlformats.org/officeDocument/2006/relationships/hyperlink" Target="http://www.boost.org/doc/libs/release/libs/coroutine2/" TargetMode="External"/><Relationship Id="rId34" Type="http://schemas.openxmlformats.org/officeDocument/2006/relationships/hyperlink" Target="http://wg21.link/n4428" TargetMode="External"/><Relationship Id="rId7" Type="http://schemas.openxmlformats.org/officeDocument/2006/relationships/hyperlink" Target="http://wg21.link/p0578r0" TargetMode="External"/><Relationship Id="rId12" Type="http://schemas.openxmlformats.org/officeDocument/2006/relationships/hyperlink" Target="http://wg21.link/p0542r0" TargetMode="External"/><Relationship Id="rId17" Type="http://schemas.openxmlformats.org/officeDocument/2006/relationships/hyperlink" Target="http://wg21.link/p0099r0" TargetMode="External"/><Relationship Id="rId25" Type="http://schemas.openxmlformats.org/officeDocument/2006/relationships/hyperlink" Target="http://wg21.link/p0114" TargetMode="External"/><Relationship Id="rId33" Type="http://schemas.openxmlformats.org/officeDocument/2006/relationships/hyperlink" Target="https://botondballo.wordpress.com/2016/03/21/trip-report-c-standards-meeting-in-jacksonville-february-2016/" TargetMode="External"/><Relationship Id="rId38" Type="http://schemas.openxmlformats.org/officeDocument/2006/relationships/hyperlink" Target="http://wg21.link/p0060r0" TargetMode="External"/><Relationship Id="rId2" Type="http://schemas.openxmlformats.org/officeDocument/2006/relationships/slide" Target="../slides/slide37.xml"/><Relationship Id="rId16" Type="http://schemas.openxmlformats.org/officeDocument/2006/relationships/hyperlink" Target="http://wg21.link/p0057r0" TargetMode="External"/><Relationship Id="rId20" Type="http://schemas.openxmlformats.org/officeDocument/2006/relationships/hyperlink" Target="https://botondballo.wordpress.com/2015/06/05/trip-report-c-standards-meeting-in-lenexa-may-2015/" TargetMode="External"/><Relationship Id="rId29" Type="http://schemas.openxmlformats.org/officeDocument/2006/relationships/hyperlink" Target="http://wg21.link/n4514" TargetMode="External"/><Relationship Id="rId1" Type="http://schemas.openxmlformats.org/officeDocument/2006/relationships/notesMaster" Target="../notesMasters/notesMaster1.xml"/><Relationship Id="rId6" Type="http://schemas.openxmlformats.org/officeDocument/2006/relationships/hyperlink" Target="http://wg21.link/p0073r2" TargetMode="External"/><Relationship Id="rId11" Type="http://schemas.openxmlformats.org/officeDocument/2006/relationships/hyperlink" Target="https://botondballo.wordpress.com/#reflection" TargetMode="External"/><Relationship Id="rId24" Type="http://schemas.openxmlformats.org/officeDocument/2006/relationships/hyperlink" Target="http://wg21.link/p0099" TargetMode="External"/><Relationship Id="rId32" Type="http://schemas.openxmlformats.org/officeDocument/2006/relationships/hyperlink" Target="http://wg21.link/p0287r0" TargetMode="External"/><Relationship Id="rId37" Type="http://schemas.openxmlformats.org/officeDocument/2006/relationships/hyperlink" Target="http://wg21.link/p0259r0" TargetMode="External"/><Relationship Id="rId5" Type="http://schemas.openxmlformats.org/officeDocument/2006/relationships/hyperlink" Target="https://en.wikipedia.org/wiki/Call-with-current-continuation" TargetMode="External"/><Relationship Id="rId15" Type="http://schemas.openxmlformats.org/officeDocument/2006/relationships/hyperlink" Target="http://wg21.link/p0054r0" TargetMode="External"/><Relationship Id="rId23" Type="http://schemas.openxmlformats.org/officeDocument/2006/relationships/hyperlink" Target="http://www.boost.org/doc/libs/release/libs/coroutine2/doc/html/index.html" TargetMode="External"/><Relationship Id="rId28" Type="http://schemas.openxmlformats.org/officeDocument/2006/relationships/hyperlink" Target="http://wg21.link/p0073r1" TargetMode="External"/><Relationship Id="rId36" Type="http://schemas.openxmlformats.org/officeDocument/2006/relationships/hyperlink" Target="http://wg21.link/p0255r0" TargetMode="External"/><Relationship Id="rId10" Type="http://schemas.openxmlformats.org/officeDocument/2006/relationships/hyperlink" Target="http://wg21.link/p0598r0" TargetMode="External"/><Relationship Id="rId19" Type="http://schemas.openxmlformats.org/officeDocument/2006/relationships/hyperlink" Target="https://botondballo.wordpress.com/2014/11/23/trip-report-c-standards-meeting-in-urbana-champaign-november-2014/" TargetMode="External"/><Relationship Id="rId31" Type="http://schemas.openxmlformats.org/officeDocument/2006/relationships/hyperlink" Target="http://wg21.link/p0246r0" TargetMode="External"/><Relationship Id="rId4" Type="http://schemas.openxmlformats.org/officeDocument/2006/relationships/hyperlink" Target="http://wg21.link/p0534r0" TargetMode="External"/><Relationship Id="rId9" Type="http://schemas.openxmlformats.org/officeDocument/2006/relationships/hyperlink" Target="http://wg21.link/p0194r3" TargetMode="External"/><Relationship Id="rId14" Type="http://schemas.openxmlformats.org/officeDocument/2006/relationships/hyperlink" Target="http://wg21.link/p0068r0" TargetMode="External"/><Relationship Id="rId22" Type="http://schemas.openxmlformats.org/officeDocument/2006/relationships/hyperlink" Target="http://wg21.link/p0072r0" TargetMode="External"/><Relationship Id="rId27" Type="http://schemas.openxmlformats.org/officeDocument/2006/relationships/hyperlink" Target="http://wg21.link/p0158" TargetMode="External"/><Relationship Id="rId30" Type="http://schemas.openxmlformats.org/officeDocument/2006/relationships/hyperlink" Target="https://botondballo.wordpress.com/2015/11/09/trip-report-c-standards-meeting-in-kona-october-2015/" TargetMode="External"/><Relationship Id="rId35" Type="http://schemas.openxmlformats.org/officeDocument/2006/relationships/hyperlink" Target="http://wg21.link/p0194r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godbolt.org/g/HVVBwK" TargetMode="External"/><Relationship Id="rId2" Type="http://schemas.openxmlformats.org/officeDocument/2006/relationships/slide" Target="../slides/slide71.xml"/><Relationship Id="rId1" Type="http://schemas.openxmlformats.org/officeDocument/2006/relationships/notesMaster" Target="../notesMasters/notesMaster1.xml"/><Relationship Id="rId4" Type="http://schemas.openxmlformats.org/officeDocument/2006/relationships/hyperlink" Target="https://godbolt.org/g/HLyGWy"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github.com/ericniebler/range-v3/"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github.com/ericniebler/range-v3/"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g21.link/p0136r0" TargetMode="External"/><Relationship Id="rId13" Type="http://schemas.openxmlformats.org/officeDocument/2006/relationships/hyperlink" Target="http://wg21.link/p0017r0" TargetMode="External"/><Relationship Id="rId18" Type="http://schemas.openxmlformats.org/officeDocument/2006/relationships/hyperlink" Target="http://wg21.link/p0036r0" TargetMode="External"/><Relationship Id="rId26" Type="http://schemas.openxmlformats.org/officeDocument/2006/relationships/hyperlink" Target="http://wg21.link/p0245r0" TargetMode="External"/><Relationship Id="rId3" Type="http://schemas.openxmlformats.org/officeDocument/2006/relationships/hyperlink" Target="http://wg21.link/p0001r0" TargetMode="External"/><Relationship Id="rId21" Type="http://schemas.openxmlformats.org/officeDocument/2006/relationships/hyperlink" Target="http://wg21.link/p0018r0" TargetMode="External"/><Relationship Id="rId7" Type="http://schemas.openxmlformats.org/officeDocument/2006/relationships/hyperlink" Target="http://wg21.link/p0134r0" TargetMode="External"/><Relationship Id="rId12" Type="http://schemas.openxmlformats.org/officeDocument/2006/relationships/hyperlink" Target="http://wg21.link/p0212" TargetMode="External"/><Relationship Id="rId17" Type="http://schemas.openxmlformats.org/officeDocument/2006/relationships/hyperlink" Target="http://wg21.link/p0036" TargetMode="External"/><Relationship Id="rId25" Type="http://schemas.openxmlformats.org/officeDocument/2006/relationships/hyperlink" Target="http://wg21.link/p0018r2" TargetMode="External"/><Relationship Id="rId2" Type="http://schemas.openxmlformats.org/officeDocument/2006/relationships/slide" Target="../slides/slide9.xml"/><Relationship Id="rId16" Type="http://schemas.openxmlformats.org/officeDocument/2006/relationships/hyperlink" Target="http://wg21.link/n4487" TargetMode="External"/><Relationship Id="rId20" Type="http://schemas.openxmlformats.org/officeDocument/2006/relationships/hyperlink" Target="http://wg21.link/p0018" TargetMode="External"/><Relationship Id="rId1" Type="http://schemas.openxmlformats.org/officeDocument/2006/relationships/notesMaster" Target="../notesMasters/notesMaster1.xml"/><Relationship Id="rId6" Type="http://schemas.openxmlformats.org/officeDocument/2006/relationships/hyperlink" Target="http://wg21.link/p0061r0" TargetMode="External"/><Relationship Id="rId11" Type="http://schemas.openxmlformats.org/officeDocument/2006/relationships/hyperlink" Target="http://wg21.link/p0189" TargetMode="External"/><Relationship Id="rId24" Type="http://schemas.openxmlformats.org/officeDocument/2006/relationships/hyperlink" Target="http://wg21.link/p0245" TargetMode="External"/><Relationship Id="rId5" Type="http://schemas.openxmlformats.org/officeDocument/2006/relationships/hyperlink" Target="http://wg21.link/p0012r0" TargetMode="External"/><Relationship Id="rId15" Type="http://schemas.openxmlformats.org/officeDocument/2006/relationships/hyperlink" Target="http://wg21.link/p0170" TargetMode="External"/><Relationship Id="rId23" Type="http://schemas.openxmlformats.org/officeDocument/2006/relationships/hyperlink" Target="http://wg21.link/p0138r0" TargetMode="External"/><Relationship Id="rId10" Type="http://schemas.openxmlformats.org/officeDocument/2006/relationships/hyperlink" Target="http://wg21.link/p0188" TargetMode="External"/><Relationship Id="rId19" Type="http://schemas.openxmlformats.org/officeDocument/2006/relationships/hyperlink" Target="http://wg21.link/p0184" TargetMode="External"/><Relationship Id="rId4" Type="http://schemas.openxmlformats.org/officeDocument/2006/relationships/hyperlink" Target="http://wg21.link/p0002r0" TargetMode="External"/><Relationship Id="rId9" Type="http://schemas.openxmlformats.org/officeDocument/2006/relationships/hyperlink" Target="http://wg21.link/p0068r0" TargetMode="External"/><Relationship Id="rId14" Type="http://schemas.openxmlformats.org/officeDocument/2006/relationships/hyperlink" Target="http://wg21.link/p0017" TargetMode="External"/><Relationship Id="rId22" Type="http://schemas.openxmlformats.org/officeDocument/2006/relationships/hyperlink" Target="http://wg21.link/p013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F21478-E5C6-4FFB-A277-7EBA049AB6FC}" type="slidenum">
              <a:rPr lang="en-GB" smtClean="0"/>
              <a:t>1</a:t>
            </a:fld>
            <a:endParaRPr lang="en-GB"/>
          </a:p>
        </p:txBody>
      </p:sp>
    </p:spTree>
    <p:extLst>
      <p:ext uri="{BB962C8B-B14F-4D97-AF65-F5344CB8AC3E}">
        <p14:creationId xmlns:p14="http://schemas.microsoft.com/office/powerpoint/2010/main" val="3432840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25000" lnSpcReduction="20000"/>
          </a:bodyPr>
          <a:lstStyle/>
          <a:p>
            <a:pPr>
              <a:defRPr/>
            </a:pPr>
            <a:r>
              <a:rPr lang="en-US" dirty="0"/>
              <a:t>Of the language features listed above, default comparisons and operator dot are slightly controversial; we’ll have to see how they fare at the vote in Oulu.</a:t>
            </a:r>
          </a:p>
          <a:p>
            <a:pPr>
              <a:defRPr/>
            </a:pPr>
            <a:endParaRPr lang="en-US" dirty="0"/>
          </a:p>
          <a:p>
            <a:pPr>
              <a:defRPr/>
            </a:pPr>
            <a:r>
              <a:rPr lang="en-US" dirty="0" err="1">
                <a:hlinkClick r:id="rId3"/>
              </a:rPr>
              <a:t>constexpr_if</a:t>
            </a:r>
            <a:r>
              <a:rPr lang="en-US" dirty="0"/>
              <a:t>, which was called </a:t>
            </a:r>
            <a:r>
              <a:rPr lang="en-US" dirty="0" err="1"/>
              <a:t>static_if</a:t>
            </a:r>
            <a:r>
              <a:rPr lang="en-US" dirty="0"/>
              <a:t> in previous iterations of the proposal. It’s like an if statement, but its condition is evaluated at compile time, and if it appears in a template, the branch not taken is not instantiated. This is neat because it allows code like </a:t>
            </a:r>
            <a:r>
              <a:rPr lang="en-US" dirty="0" err="1"/>
              <a:t>constexpr_if</a:t>
            </a:r>
            <a:r>
              <a:rPr lang="en-US" dirty="0"/>
              <a:t> (/* T is </a:t>
            </a:r>
            <a:r>
              <a:rPr lang="en-US" dirty="0" err="1"/>
              <a:t>refcounted</a:t>
            </a:r>
            <a:r>
              <a:rPr lang="en-US" dirty="0"/>
              <a:t> */) { /* do something */ } </a:t>
            </a:r>
            <a:r>
              <a:rPr lang="en-US" dirty="0" err="1"/>
              <a:t>constexpr_else</a:t>
            </a:r>
            <a:r>
              <a:rPr lang="en-US" dirty="0"/>
              <a:t> { /* do something else */ }; currently, things like this need to be accomplished more verbosely via specialization.</a:t>
            </a:r>
          </a:p>
          <a:p>
            <a:pPr>
              <a:defRPr/>
            </a:pPr>
            <a:r>
              <a:rPr lang="en-US" dirty="0"/>
              <a:t>Finishing touches were put on the </a:t>
            </a:r>
            <a:r>
              <a:rPr lang="en-US" dirty="0" err="1">
                <a:hlinkClick r:id="rId4"/>
              </a:rPr>
              <a:t>constexpr_if</a:t>
            </a:r>
            <a:r>
              <a:rPr lang="en-US" dirty="0"/>
              <a:t> proposal. The proposal has undergone two syntax changes since the last meeting. The original proposed syntax was:</a:t>
            </a:r>
            <a:br>
              <a:rPr lang="en-US" dirty="0"/>
            </a:br>
            <a:r>
              <a:rPr lang="en-US" dirty="0" err="1"/>
              <a:t>constexpr_if</a:t>
            </a:r>
            <a:r>
              <a:rPr lang="en-US" dirty="0"/>
              <a:t> (...) {</a:t>
            </a:r>
            <a:br>
              <a:rPr lang="en-US" dirty="0"/>
            </a:br>
            <a:r>
              <a:rPr lang="en-US" dirty="0"/>
              <a:t>...</a:t>
            </a:r>
            <a:br>
              <a:rPr lang="en-US" dirty="0"/>
            </a:br>
            <a:r>
              <a:rPr lang="en-US" dirty="0"/>
              <a:t>} </a:t>
            </a:r>
            <a:r>
              <a:rPr lang="en-US" dirty="0" err="1"/>
              <a:t>constexpr_else</a:t>
            </a:r>
            <a:r>
              <a:rPr lang="en-US" dirty="0"/>
              <a:t> </a:t>
            </a:r>
            <a:r>
              <a:rPr lang="en-US" dirty="0" err="1"/>
              <a:t>constexpr_if</a:t>
            </a:r>
            <a:r>
              <a:rPr lang="en-US" dirty="0"/>
              <a:t> (...) {</a:t>
            </a:r>
            <a:br>
              <a:rPr lang="en-US" dirty="0"/>
            </a:br>
            <a:r>
              <a:rPr lang="en-US" dirty="0"/>
              <a:t>...</a:t>
            </a:r>
            <a:br>
              <a:rPr lang="en-US" dirty="0"/>
            </a:br>
            <a:r>
              <a:rPr lang="en-US" dirty="0"/>
              <a:t>} </a:t>
            </a:r>
            <a:r>
              <a:rPr lang="en-US" dirty="0" err="1"/>
              <a:t>constexpr_else</a:t>
            </a:r>
            <a:r>
              <a:rPr lang="en-US" dirty="0"/>
              <a:t> {</a:t>
            </a:r>
            <a:br>
              <a:rPr lang="en-US" dirty="0"/>
            </a:br>
            <a:r>
              <a:rPr lang="en-US" dirty="0"/>
              <a:t>...</a:t>
            </a:r>
            <a:br>
              <a:rPr lang="en-US" dirty="0"/>
            </a:br>
            <a:r>
              <a:rPr lang="en-US" dirty="0"/>
              <a:t>}</a:t>
            </a:r>
            <a:br>
              <a:rPr lang="en-US" dirty="0"/>
            </a:br>
            <a:r>
              <a:rPr lang="en-US" dirty="0"/>
              <a:t>The underscores were then dropped, yielding:</a:t>
            </a:r>
            <a:br>
              <a:rPr lang="en-US" dirty="0"/>
            </a:br>
            <a:r>
              <a:rPr lang="en-US" dirty="0" err="1"/>
              <a:t>constexpr</a:t>
            </a:r>
            <a:r>
              <a:rPr lang="en-US" dirty="0"/>
              <a:t> if (...) {</a:t>
            </a:r>
            <a:br>
              <a:rPr lang="en-US" dirty="0"/>
            </a:br>
            <a:r>
              <a:rPr lang="en-US" dirty="0"/>
              <a:t>...</a:t>
            </a:r>
            <a:br>
              <a:rPr lang="en-US" dirty="0"/>
            </a:br>
            <a:r>
              <a:rPr lang="en-US" dirty="0"/>
              <a:t>} </a:t>
            </a:r>
            <a:r>
              <a:rPr lang="en-US" dirty="0" err="1"/>
              <a:t>constexpr</a:t>
            </a:r>
            <a:r>
              <a:rPr lang="en-US" dirty="0"/>
              <a:t> else </a:t>
            </a:r>
            <a:r>
              <a:rPr lang="en-US" dirty="0" err="1"/>
              <a:t>constexpr</a:t>
            </a:r>
            <a:r>
              <a:rPr lang="en-US" dirty="0"/>
              <a:t> if (...) {</a:t>
            </a:r>
            <a:br>
              <a:rPr lang="en-US" dirty="0"/>
            </a:br>
            <a:r>
              <a:rPr lang="en-US" dirty="0"/>
              <a:t>...</a:t>
            </a:r>
            <a:br>
              <a:rPr lang="en-US" dirty="0"/>
            </a:br>
            <a:r>
              <a:rPr lang="en-US" dirty="0"/>
              <a:t>} </a:t>
            </a:r>
            <a:r>
              <a:rPr lang="en-US" dirty="0" err="1"/>
              <a:t>constexpr</a:t>
            </a:r>
            <a:r>
              <a:rPr lang="en-US" dirty="0"/>
              <a:t> else {</a:t>
            </a:r>
            <a:br>
              <a:rPr lang="en-US" dirty="0"/>
            </a:br>
            <a:r>
              <a:rPr lang="en-US" dirty="0"/>
              <a:t>...</a:t>
            </a:r>
            <a:br>
              <a:rPr lang="en-US" dirty="0"/>
            </a:br>
            <a:r>
              <a:rPr lang="en-US" dirty="0"/>
              <a:t>}</a:t>
            </a:r>
            <a:br>
              <a:rPr lang="en-US" dirty="0"/>
            </a:br>
            <a:r>
              <a:rPr lang="en-US" dirty="0"/>
              <a:t>Finally, the shorter</a:t>
            </a:r>
            <a:br>
              <a:rPr lang="en-US" dirty="0"/>
            </a:br>
            <a:r>
              <a:rPr lang="en-US" dirty="0"/>
              <a:t>if </a:t>
            </a:r>
            <a:r>
              <a:rPr lang="en-US" dirty="0" err="1"/>
              <a:t>constexpr</a:t>
            </a:r>
            <a:r>
              <a:rPr lang="en-US" dirty="0"/>
              <a:t> (...) {</a:t>
            </a:r>
            <a:br>
              <a:rPr lang="en-US" dirty="0"/>
            </a:br>
            <a:r>
              <a:rPr lang="en-US" dirty="0"/>
              <a:t>...</a:t>
            </a:r>
            <a:br>
              <a:rPr lang="en-US" dirty="0"/>
            </a:br>
            <a:r>
              <a:rPr lang="en-US" dirty="0"/>
              <a:t>} else if </a:t>
            </a:r>
            <a:r>
              <a:rPr lang="en-US" dirty="0" err="1"/>
              <a:t>constexpr</a:t>
            </a:r>
            <a:r>
              <a:rPr lang="en-US" dirty="0"/>
              <a:t> (...) {</a:t>
            </a:r>
            <a:br>
              <a:rPr lang="en-US" dirty="0"/>
            </a:br>
            <a:r>
              <a:rPr lang="en-US" dirty="0"/>
              <a:t>...</a:t>
            </a:r>
            <a:br>
              <a:rPr lang="en-US" dirty="0"/>
            </a:br>
            <a:r>
              <a:rPr lang="en-US" dirty="0"/>
              <a:t>} else {</a:t>
            </a:r>
            <a:br>
              <a:rPr lang="en-US" dirty="0"/>
            </a:br>
            <a:r>
              <a:rPr lang="en-US" dirty="0"/>
              <a:t>...</a:t>
            </a:r>
            <a:br>
              <a:rPr lang="en-US" dirty="0"/>
            </a:br>
            <a:r>
              <a:rPr lang="en-US" dirty="0"/>
              <a:t>}</a:t>
            </a:r>
            <a:br>
              <a:rPr lang="en-US" dirty="0"/>
            </a:br>
            <a:r>
              <a:rPr lang="en-US" dirty="0"/>
              <a:t>was proposed, and this is what was settled on in the end. The proposal was also modified to allow the construct outside of templates; the semantics for such uses is that the branch not taken is fully type-checked, but entities referenced in it are not </a:t>
            </a:r>
            <a:r>
              <a:rPr lang="en-US" i="1" dirty="0" err="1">
                <a:hlinkClick r:id="rId5"/>
              </a:rPr>
              <a:t>odr</a:t>
            </a:r>
            <a:r>
              <a:rPr lang="en-US" i="1" dirty="0">
                <a:hlinkClick r:id="rId5"/>
              </a:rPr>
              <a:t>-used</a:t>
            </a:r>
            <a:r>
              <a:rPr lang="en-US" dirty="0"/>
              <a:t>, and return statements contained in it do not contribute to return type deduction.</a:t>
            </a:r>
          </a:p>
          <a:p>
            <a:pPr>
              <a:defRPr/>
            </a:pPr>
            <a:r>
              <a:rPr lang="en-US" b="1" dirty="0"/>
              <a:t>Operator Dot</a:t>
            </a:r>
          </a:p>
          <a:p>
            <a:pPr>
              <a:defRPr/>
            </a:pPr>
            <a:r>
              <a:rPr lang="en-US" dirty="0"/>
              <a:t>Overloading </a:t>
            </a:r>
            <a:r>
              <a:rPr lang="en-US" b="1" dirty="0"/>
              <a:t>operator dot</a:t>
            </a:r>
            <a:r>
              <a:rPr lang="en-US" dirty="0"/>
              <a:t> (the member access operator) allows new forms of interface composition that weren’t possible before.</a:t>
            </a:r>
          </a:p>
          <a:p>
            <a:pPr>
              <a:defRPr/>
            </a:pPr>
            <a:r>
              <a:rPr lang="en-US" dirty="0"/>
              <a:t>A </a:t>
            </a:r>
            <a:r>
              <a:rPr lang="en-US" dirty="0">
                <a:hlinkClick r:id="rId6"/>
              </a:rPr>
              <a:t>proposal for doing so</a:t>
            </a:r>
            <a:r>
              <a:rPr lang="en-US" dirty="0"/>
              <a:t> was approved by EWG at the previous meeting; it’s currently pending wording review by CWG.</a:t>
            </a:r>
          </a:p>
          <a:p>
            <a:pPr>
              <a:defRPr/>
            </a:pPr>
            <a:r>
              <a:rPr lang="en-US" dirty="0">
                <a:hlinkClick r:id="rId7"/>
              </a:rPr>
              <a:t>Another proposal</a:t>
            </a:r>
            <a:r>
              <a:rPr lang="en-US" dirty="0"/>
              <a:t> that brings even more expressive power was looked at this meeting; it was sent to the Reflection Study Group as the abilities it unlocks effectively constitute a form of reflection.</a:t>
            </a:r>
          </a:p>
          <a:p>
            <a:pPr>
              <a:defRPr/>
            </a:pPr>
            <a:r>
              <a:rPr lang="en-US" dirty="0"/>
              <a:t>The original proposal is slated to come up for a vote to go into C++17 once it passes wording review; however, some object to it on the basis that reflection facilities (such as those that might be produced by iterating on the second proposal) would supersede it. </a:t>
            </a:r>
          </a:p>
          <a:p>
            <a:pPr>
              <a:defRPr/>
            </a:pPr>
            <a:endParaRPr lang="en-US" dirty="0"/>
          </a:p>
          <a:p>
            <a:pPr>
              <a:defRPr/>
            </a:pPr>
            <a:r>
              <a:rPr lang="en-US" dirty="0">
                <a:hlinkClick r:id="rId8"/>
              </a:rPr>
              <a:t>Inline variables</a:t>
            </a:r>
            <a:r>
              <a:rPr lang="en-US" dirty="0"/>
              <a:t> allow declaring namespace-scope variables and </a:t>
            </a:r>
            <a:r>
              <a:rPr lang="en-US" dirty="0" err="1"/>
              <a:t>and</a:t>
            </a:r>
            <a:r>
              <a:rPr lang="en-US" dirty="0"/>
              <a:t> static data members as inline, in which case the declaration counts as a definition. (The declaration must then include any </a:t>
            </a:r>
            <a:r>
              <a:rPr lang="en-US" dirty="0" err="1"/>
              <a:t>initializer</a:t>
            </a:r>
            <a:r>
              <a:rPr lang="en-US" dirty="0"/>
              <a:t>.) This is analogous to inline functions, and spares the programmer from having to provide an out-of-line definition in a single translation unit (which can force an otherwise header-only library to no longer be header-only, among other annoyances). The proposal was accepted, with two notable changes. First, to reduce verbosity, </a:t>
            </a:r>
            <a:r>
              <a:rPr lang="en-US" dirty="0" err="1"/>
              <a:t>constexpr</a:t>
            </a:r>
            <a:r>
              <a:rPr lang="en-US" dirty="0"/>
              <a:t> will imply inline. Second, namespace-scope variables will only be allowed to be inline if they are also const. The motivation for the second change is to discourage proliferation of mutable global state; it passed despite objections from some who thought it was complicating the rules with little benefit.</a:t>
            </a:r>
          </a:p>
          <a:p>
            <a:pPr>
              <a:defRPr/>
            </a:pPr>
            <a:endParaRPr lang="en-US" dirty="0"/>
          </a:p>
          <a:p>
            <a:pPr>
              <a:defRPr/>
            </a:pPr>
            <a:r>
              <a:rPr lang="en-US" dirty="0">
                <a:hlinkClick r:id="rId9"/>
              </a:rPr>
              <a:t>Guaranteeing copy elision</a:t>
            </a:r>
            <a:r>
              <a:rPr lang="en-US" dirty="0"/>
              <a:t> in certain contexts. </a:t>
            </a:r>
            <a:r>
              <a:rPr lang="en-US" i="1" dirty="0"/>
              <a:t>Copy elision</a:t>
            </a:r>
            <a:r>
              <a:rPr lang="en-US" dirty="0"/>
              <a:t> refers to the compiler eliding (i.e. not performing) a copy or move of an object in some situations. It differs from a pure optimization in that the compiler is allowed to do it even if the elided copy or move constructor has side effects. Every major compiler does this, but it’s not mandatory, and as a result, the language requires the type whose copy or move is elided to still be </a:t>
            </a:r>
            <a:r>
              <a:rPr lang="en-US" dirty="0" err="1"/>
              <a:t>copyable</a:t>
            </a:r>
            <a:r>
              <a:rPr lang="en-US" dirty="0"/>
              <a:t> or movable. This precludes some useful patterns, such as writing a factory function for a non-</a:t>
            </a:r>
            <a:r>
              <a:rPr lang="en-US" dirty="0" err="1"/>
              <a:t>copyable</a:t>
            </a:r>
            <a:r>
              <a:rPr lang="en-US" dirty="0"/>
              <a:t>, non-movable type. This proposal rectifies the problem by requiring that copy elision be performed in certain contexts (specifically, when a temporary object is used to initialize another object; this happens when returning a temporary from a function, initializing a function parameter with a temporary, and throwing a temporary as an exception), and removing the requirement that types which are only notionally copied or moved in those circumstances, be </a:t>
            </a:r>
            <a:r>
              <a:rPr lang="en-US" dirty="0" err="1"/>
              <a:t>copyable</a:t>
            </a:r>
            <a:r>
              <a:rPr lang="en-US" dirty="0"/>
              <a:t> or movable.</a:t>
            </a:r>
          </a:p>
          <a:p>
            <a:pPr>
              <a:defRPr/>
            </a:pPr>
            <a:endParaRPr lang="en-US" dirty="0"/>
          </a:p>
          <a:p>
            <a:pPr>
              <a:defRPr/>
            </a:pPr>
            <a:r>
              <a:rPr lang="en-US" dirty="0"/>
              <a:t>EWG looked at some design issues that came up during wording review of the </a:t>
            </a:r>
            <a:r>
              <a:rPr lang="en-US" dirty="0">
                <a:hlinkClick r:id="rId10"/>
              </a:rPr>
              <a:t>default comparisons</a:t>
            </a:r>
            <a:r>
              <a:rPr lang="en-US" dirty="0"/>
              <a:t> proposal. The most significant one concerned the name lookup rules for auto-generated comparisons. The current wording effectively lexically expands a comparison like a == b into something like a.foo == b.foo &amp;&amp; a.bar == b.bar </a:t>
            </a:r>
            <a:r>
              <a:rPr lang="en-US" i="1" dirty="0"/>
              <a:t>at each call site</a:t>
            </a:r>
            <a:r>
              <a:rPr lang="en-US" dirty="0"/>
              <a:t>, performing lookup for each member’s comparison operator at the call site. As these lookups can yield different results for different call sites, the comparison can have different semantics at different call sites. People didn’t like this; several alternatives were proposed along the lines of generating a single, canonical comparison operator for a type, and using it at each call site. An updated proposal that formalizes one of these alternatives is expected at the next meeting.</a:t>
            </a:r>
          </a:p>
          <a:p>
            <a:pPr>
              <a:defRPr/>
            </a:pPr>
            <a:r>
              <a:rPr lang="en-US" dirty="0">
                <a:hlinkClick r:id="rId11"/>
              </a:rPr>
              <a:t>Default comparisons</a:t>
            </a:r>
            <a:r>
              <a:rPr lang="en-US" dirty="0"/>
              <a:t> passed its final round of design review. The semantic model that EWG ended up settling on is quite simple: an implicitly generated comparison operator for a class behaves as if it had been declared as a friend of the class just before the closing brace of the class declaration. Among other things, this allows libraries to leave unspecified whether their classes use explicit or implicit comparison operators, because users cannot tell the difference. The generation of an implicit operator is triggered the first time the operator is used without an explicit operator being in scope; a subsequent explicit declaration makes the program ill-formed.</a:t>
            </a:r>
            <a:br>
              <a:rPr lang="en-US" dirty="0"/>
            </a:br>
            <a:br>
              <a:rPr lang="en-US" dirty="0"/>
            </a:br>
            <a:endParaRPr lang="en-US" dirty="0"/>
          </a:p>
          <a:p>
            <a:pPr>
              <a:defRPr/>
            </a:pPr>
            <a:r>
              <a:rPr lang="en-US" dirty="0"/>
              <a:t>A notable change since the last version of the proposal is that comparing a base object to a derived object is now ill-formed. To keep comparison consistent with copy construction and assignment, </a:t>
            </a:r>
            <a:r>
              <a:rPr lang="en-US" b="1" dirty="0"/>
              <a:t>slicing during copy construction and assignment will also become ill-formed</a:t>
            </a:r>
            <a:r>
              <a:rPr lang="en-US" dirty="0"/>
              <a:t>, unless the derived class doesn’t add any new non-static data members or non-empty bases. This is a breaking change, but the overwhelming majority of cases that would break are likely to be actual bugs, so EWG felt this was acceptable.</a:t>
            </a:r>
          </a:p>
          <a:p>
            <a:pPr>
              <a:defRPr/>
            </a:pPr>
            <a:r>
              <a:rPr lang="en-US" dirty="0"/>
              <a:t>The semantics of &lt;= and &gt;= also came up: should a &lt;= b be implemented as a &lt; b || a == b or as !(a &gt; b)? EWG confirmed its previous consensus that it should be the former, but current standard library facilities such as std::</a:t>
            </a:r>
            <a:r>
              <a:rPr lang="en-US" dirty="0" err="1"/>
              <a:t>tuple</a:t>
            </a:r>
            <a:r>
              <a:rPr lang="en-US" dirty="0"/>
              <a:t> use the latter. EWG felt that the library should change to become consistent with the language, while recognizing that it’s not realistic for this to happen before STL2 (the upcoming non-backwards-compatible overhaul of the STL). There was also some disagreement about the </a:t>
            </a:r>
            <a:r>
              <a:rPr lang="en-US" dirty="0" err="1"/>
              <a:t>behaviour</a:t>
            </a:r>
            <a:r>
              <a:rPr lang="en-US" dirty="0"/>
              <a:t> of wrapper types like std::optional, which wrap exactly one underlying object; some felt strongly that for such type a &lt;= b should be implemented as neither of the above choices, but as </a:t>
            </a:r>
            <a:r>
              <a:rPr lang="en-US" dirty="0" err="1"/>
              <a:t>a.wrapped_object</a:t>
            </a:r>
            <a:r>
              <a:rPr lang="en-US" dirty="0"/>
              <a:t> &lt;= </a:t>
            </a:r>
            <a:r>
              <a:rPr lang="en-US" dirty="0" err="1"/>
              <a:t>b.wrapped_object</a:t>
            </a:r>
            <a:r>
              <a:rPr lang="en-US" dirty="0"/>
              <a:t>.</a:t>
            </a:r>
          </a:p>
          <a:p>
            <a:pPr>
              <a:defRPr/>
            </a:pPr>
            <a:r>
              <a:rPr lang="en-US" dirty="0"/>
              <a:t>A proposal to </a:t>
            </a:r>
            <a:r>
              <a:rPr lang="en-US" dirty="0">
                <a:hlinkClick r:id="rId12"/>
              </a:rPr>
              <a:t>specify the order of evaluation of operands</a:t>
            </a:r>
            <a:r>
              <a:rPr lang="en-US" dirty="0"/>
              <a:t> for all expressions. This is a breaking change, but one people agree we need to make because not </a:t>
            </a:r>
            <a:r>
              <a:rPr lang="en-US" dirty="0" err="1"/>
              <a:t>sepcifying</a:t>
            </a:r>
            <a:r>
              <a:rPr lang="en-US" dirty="0"/>
              <a:t> the order of evaluation leads to a lot of subtle bugs.</a:t>
            </a:r>
          </a:p>
          <a:p>
            <a:pPr>
              <a:defRPr/>
            </a:pPr>
            <a:r>
              <a:rPr lang="en-US" dirty="0">
                <a:hlinkClick r:id="rId13"/>
              </a:rPr>
              <a:t>Specifying expression evaluation order</a:t>
            </a:r>
            <a:r>
              <a:rPr lang="en-US" dirty="0"/>
              <a:t> was briefly revisited, to choose between two alternatives for the evaluation of operands in a function call expression: left-to-right sequencing, or indeterminate sequencing without any interleaving. Proponents of the second option argued that it was sufficient to fix practically all the real-life bugs that motivated the feature, and that the first option would allow people to design APIs that rely on the left-to-right sequencing of function call expressions, which is seen as undesirable; nonetheless, the first option prevailed.</a:t>
            </a:r>
          </a:p>
          <a:p>
            <a:pPr>
              <a:defRPr/>
            </a:pPr>
            <a:endParaRPr lang="en-US" dirty="0"/>
          </a:p>
          <a:p>
            <a:pPr>
              <a:defRPr/>
            </a:pPr>
            <a:r>
              <a:rPr lang="en-US" dirty="0"/>
              <a:t>A revised version of a proposal to allow </a:t>
            </a:r>
            <a:r>
              <a:rPr lang="en-US" dirty="0">
                <a:hlinkClick r:id="rId14"/>
              </a:rPr>
              <a:t>template argument deduction for constructors</a:t>
            </a:r>
            <a:r>
              <a:rPr lang="en-US" dirty="0"/>
              <a:t>. This would allow omitting the template argument list from the name of a class when constructing it, if the template arguments can be deduced from the constructor. The proposal contained two complementary mechanisms for performing the deduction. The first is to perform deduction against the set of constructors of the primary template of the class, as if they were non-member functions and their template parameters included those of the class. The second is to introduce a new construct called a “canonical factory function”, which would be outside the class, and would look something like this:</a:t>
            </a:r>
            <a:br>
              <a:rPr lang="en-US" dirty="0"/>
            </a:br>
            <a:br>
              <a:rPr lang="en-US" dirty="0"/>
            </a:br>
            <a:r>
              <a:rPr lang="en-US" dirty="0"/>
              <a:t>template &lt;</a:t>
            </a:r>
            <a:r>
              <a:rPr lang="en-US" dirty="0" err="1"/>
              <a:t>typename</a:t>
            </a:r>
            <a:r>
              <a:rPr lang="en-US" dirty="0"/>
              <a:t> </a:t>
            </a:r>
            <a:r>
              <a:rPr lang="en-US" dirty="0" err="1"/>
              <a:t>Iter</a:t>
            </a:r>
            <a:r>
              <a:rPr lang="en-US" dirty="0"/>
              <a:t>&gt;</a:t>
            </a:r>
            <a:br>
              <a:rPr lang="en-US" dirty="0"/>
            </a:br>
            <a:r>
              <a:rPr lang="en-US" dirty="0"/>
              <a:t>vector(</a:t>
            </a:r>
            <a:r>
              <a:rPr lang="en-US" dirty="0" err="1"/>
              <a:t>Iter</a:t>
            </a:r>
            <a:r>
              <a:rPr lang="en-US" dirty="0"/>
              <a:t> begin, </a:t>
            </a:r>
            <a:r>
              <a:rPr lang="en-US" dirty="0" err="1"/>
              <a:t>Iter</a:t>
            </a:r>
            <a:r>
              <a:rPr lang="en-US" dirty="0"/>
              <a:t> end) -&gt; vector&lt;</a:t>
            </a:r>
            <a:r>
              <a:rPr lang="en-US" dirty="0" err="1"/>
              <a:t>ValueTypeOf</a:t>
            </a:r>
            <a:r>
              <a:rPr lang="en-US" dirty="0"/>
              <a:t>&lt;</a:t>
            </a:r>
            <a:r>
              <a:rPr lang="en-US" dirty="0" err="1"/>
              <a:t>Iter</a:t>
            </a:r>
            <a:r>
              <a:rPr lang="en-US" dirty="0"/>
              <a:t>&gt;&gt;;</a:t>
            </a:r>
            <a:br>
              <a:rPr lang="en-US" dirty="0"/>
            </a:br>
            <a:br>
              <a:rPr lang="en-US" dirty="0"/>
            </a:br>
            <a:r>
              <a:rPr lang="en-US" dirty="0"/>
              <a:t>The meaning of this is “if vector is constructed without explicit template arguments and the constructor arguments have type </a:t>
            </a:r>
            <a:r>
              <a:rPr lang="en-US" dirty="0" err="1"/>
              <a:t>Iter</a:t>
            </a:r>
            <a:r>
              <a:rPr lang="en-US" dirty="0"/>
              <a:t>, deduce vector‘s template argument to be </a:t>
            </a:r>
            <a:r>
              <a:rPr lang="en-US" dirty="0" err="1"/>
              <a:t>ValueTypeOf</a:t>
            </a:r>
            <a:r>
              <a:rPr lang="en-US" dirty="0"/>
              <a:t>&lt;</a:t>
            </a:r>
            <a:r>
              <a:rPr lang="en-US" dirty="0" err="1"/>
              <a:t>Iter</a:t>
            </a:r>
            <a:r>
              <a:rPr lang="en-US" dirty="0"/>
              <a:t>&gt;. The proposal author recommended allowing </a:t>
            </a:r>
            <a:r>
              <a:rPr lang="en-US" b="1" dirty="0"/>
              <a:t>both</a:t>
            </a:r>
            <a:r>
              <a:rPr lang="en-US" dirty="0"/>
              <a:t> forms of deduction, and EWG, after discussing both at length, agreed; the author will write standard wording for the next meeting.</a:t>
            </a:r>
          </a:p>
          <a:p>
            <a:pPr>
              <a:defRPr/>
            </a:pPr>
            <a:r>
              <a:rPr lang="en-US" dirty="0">
                <a:hlinkClick r:id="rId15"/>
              </a:rPr>
              <a:t>Template parameter deduction for constructors</a:t>
            </a:r>
            <a:r>
              <a:rPr lang="en-US" dirty="0"/>
              <a:t> passed its final round of design review as well. Following feedback from the previous meeting, the proposal allows deduction via both </a:t>
            </a:r>
            <a:r>
              <a:rPr lang="en-US" i="1" dirty="0"/>
              <a:t>implicit deduction guides</a:t>
            </a:r>
            <a:r>
              <a:rPr lang="en-US" dirty="0"/>
              <a:t> (the constructors of the primary template) and </a:t>
            </a:r>
            <a:r>
              <a:rPr lang="en-US" i="1" dirty="0"/>
              <a:t>explicit deduction guides</a:t>
            </a:r>
            <a:r>
              <a:rPr lang="en-US" dirty="0"/>
              <a:t> (formerly called </a:t>
            </a:r>
            <a:r>
              <a:rPr lang="en-US" i="1" dirty="0"/>
              <a:t>canonical factory functions</a:t>
            </a:r>
            <a:r>
              <a:rPr lang="en-US" dirty="0"/>
              <a:t>). The syntax for the latter is:</a:t>
            </a:r>
            <a:br>
              <a:rPr lang="en-US" dirty="0"/>
            </a:br>
            <a:r>
              <a:rPr lang="en-US" dirty="0"/>
              <a:t>template &lt;</a:t>
            </a:r>
            <a:r>
              <a:rPr lang="en-US" dirty="0" err="1"/>
              <a:t>typename</a:t>
            </a:r>
            <a:r>
              <a:rPr lang="en-US" dirty="0"/>
              <a:t> </a:t>
            </a:r>
            <a:r>
              <a:rPr lang="en-US" dirty="0" err="1"/>
              <a:t>Iter</a:t>
            </a:r>
            <a:r>
              <a:rPr lang="en-US" dirty="0"/>
              <a:t>&gt;</a:t>
            </a:r>
            <a:br>
              <a:rPr lang="en-US" dirty="0"/>
            </a:br>
            <a:r>
              <a:rPr lang="en-US" dirty="0"/>
              <a:t>vector(</a:t>
            </a:r>
            <a:r>
              <a:rPr lang="en-US" dirty="0" err="1"/>
              <a:t>Iter</a:t>
            </a:r>
            <a:r>
              <a:rPr lang="en-US" dirty="0"/>
              <a:t> b, </a:t>
            </a:r>
            <a:r>
              <a:rPr lang="en-US" dirty="0" err="1"/>
              <a:t>Iter</a:t>
            </a:r>
            <a:r>
              <a:rPr lang="en-US" dirty="0"/>
              <a:t> e) -&gt; vector&lt;</a:t>
            </a:r>
            <a:r>
              <a:rPr lang="en-US" dirty="0" err="1"/>
              <a:t>ValueTypeOf</a:t>
            </a:r>
            <a:r>
              <a:rPr lang="en-US" dirty="0"/>
              <a:t>&lt;</a:t>
            </a:r>
            <a:r>
              <a:rPr lang="en-US" dirty="0" err="1"/>
              <a:t>Iter</a:t>
            </a:r>
            <a:r>
              <a:rPr lang="en-US" dirty="0"/>
              <a:t>&gt;&gt;</a:t>
            </a:r>
            <a:br>
              <a:rPr lang="en-US" dirty="0"/>
            </a:br>
            <a:r>
              <a:rPr lang="en-US" dirty="0"/>
              <a:t>placed outside of a class declaration. </a:t>
            </a:r>
            <a:r>
              <a:rPr lang="en-US" i="1" dirty="0"/>
              <a:t>Injected-class-names</a:t>
            </a:r>
            <a:r>
              <a:rPr lang="en-US" dirty="0"/>
              <a:t> retain their meaning (referring to the current instantiation) rather than triggering deduction. A new addition to the proposal is the treatment of partial parameter lists. If a </a:t>
            </a:r>
            <a:r>
              <a:rPr lang="en-US" i="1" dirty="0"/>
              <a:t>template-id</a:t>
            </a:r>
            <a:r>
              <a:rPr lang="en-US" dirty="0"/>
              <a:t> omits some arguments which have defaults, the defaults are used rather than deduction being triggered. However, auto can be used instead of omitting the argument to trigger deduction </a:t>
            </a:r>
            <a:r>
              <a:rPr lang="en-US" i="1" dirty="0"/>
              <a:t>for that argument only</a:t>
            </a:r>
            <a:r>
              <a:rPr lang="en-US" dirty="0"/>
              <a:t>.</a:t>
            </a:r>
            <a:br>
              <a:rPr lang="en-US" dirty="0"/>
            </a:br>
            <a:r>
              <a:rPr lang="en-US" dirty="0"/>
              <a:t>Example:</a:t>
            </a:r>
            <a:br>
              <a:rPr lang="en-US" dirty="0"/>
            </a:br>
            <a:r>
              <a:rPr lang="en-US" dirty="0"/>
              <a:t>std::vector&lt;</a:t>
            </a:r>
            <a:r>
              <a:rPr lang="en-US" dirty="0" err="1"/>
              <a:t>int</a:t>
            </a:r>
            <a:r>
              <a:rPr lang="en-US" dirty="0"/>
              <a:t>&gt; v{</a:t>
            </a:r>
            <a:r>
              <a:rPr lang="en-US" dirty="0" err="1"/>
              <a:t>myAlloc</a:t>
            </a:r>
            <a:r>
              <a:rPr lang="en-US" dirty="0"/>
              <a:t>}; // uses std::allocator&lt;</a:t>
            </a:r>
            <a:r>
              <a:rPr lang="en-US" dirty="0" err="1"/>
              <a:t>int</a:t>
            </a:r>
            <a:r>
              <a:rPr lang="en-US" dirty="0"/>
              <a:t>&gt; (oops)</a:t>
            </a:r>
            <a:br>
              <a:rPr lang="en-US" dirty="0"/>
            </a:br>
            <a:r>
              <a:rPr lang="en-US" dirty="0"/>
              <a:t>std::vector&lt;</a:t>
            </a:r>
            <a:r>
              <a:rPr lang="en-US" dirty="0" err="1"/>
              <a:t>int</a:t>
            </a:r>
            <a:r>
              <a:rPr lang="en-US" dirty="0"/>
              <a:t>, auto&gt; v{</a:t>
            </a:r>
            <a:r>
              <a:rPr lang="en-US" dirty="0" err="1"/>
              <a:t>myAlloc</a:t>
            </a:r>
            <a:r>
              <a:rPr lang="en-US" dirty="0"/>
              <a:t>}; // allocator type deduced from '</a:t>
            </a:r>
            <a:r>
              <a:rPr lang="en-US" dirty="0" err="1"/>
              <a:t>myAlloc</a:t>
            </a:r>
            <a:r>
              <a:rPr lang="en-US" dirty="0"/>
              <a:t>‘</a:t>
            </a:r>
          </a:p>
          <a:p>
            <a:pPr>
              <a:defRPr/>
            </a:pPr>
            <a:endParaRPr lang="en-US" dirty="0"/>
          </a:p>
          <a:p>
            <a:pPr>
              <a:defRPr/>
            </a:pPr>
            <a:r>
              <a:rPr lang="en-US" dirty="0"/>
              <a:t>An </a:t>
            </a:r>
            <a:r>
              <a:rPr lang="en-US" dirty="0" err="1">
                <a:hlinkClick r:id="rId16"/>
              </a:rPr>
              <a:t>is_contiguous_layout</a:t>
            </a:r>
            <a:r>
              <a:rPr lang="en-US" dirty="0">
                <a:hlinkClick r:id="rId16"/>
              </a:rPr>
              <a:t> type trait</a:t>
            </a:r>
            <a:r>
              <a:rPr lang="en-US" dirty="0"/>
              <a:t>, which returns true for types for which every bit in the object representation participates in the value representation. Such a trait can be used to implement a higher-level </a:t>
            </a:r>
            <a:r>
              <a:rPr lang="en-US" dirty="0" err="1"/>
              <a:t>is_uniquely_represented</a:t>
            </a:r>
            <a:r>
              <a:rPr lang="en-US" dirty="0"/>
              <a:t> trait, which is true if two objects of the type are equal if and only if their object representations are equal; this is in turn used for </a:t>
            </a:r>
            <a:r>
              <a:rPr lang="en-US" dirty="0">
                <a:hlinkClick r:id="rId17"/>
              </a:rPr>
              <a:t>hashing</a:t>
            </a:r>
            <a:r>
              <a:rPr lang="en-US" dirty="0"/>
              <a:t>. (The difference between the two traits is that </a:t>
            </a:r>
            <a:r>
              <a:rPr lang="en-US" dirty="0" err="1"/>
              <a:t>is_uniquely_represented</a:t>
            </a:r>
            <a:r>
              <a:rPr lang="en-US" dirty="0"/>
              <a:t> can be specialized by the author of a class type, since the author gets to determine whether two objects with the same value representation are considered equal.) </a:t>
            </a:r>
            <a:r>
              <a:rPr lang="en-US" dirty="0" err="1"/>
              <a:t>is_contiguous_layout</a:t>
            </a:r>
            <a:r>
              <a:rPr lang="en-US" dirty="0"/>
              <a:t> requires compiler support to implement, so it was brought in front of EWG, which approved it.</a:t>
            </a:r>
          </a:p>
          <a:p>
            <a:pPr>
              <a:defRPr/>
            </a:pPr>
            <a:endParaRPr lang="en-US" dirty="0"/>
          </a:p>
          <a:p>
            <a:pPr>
              <a:defRPr/>
            </a:pPr>
            <a:r>
              <a:rPr lang="en-US" dirty="0">
                <a:hlinkClick r:id="rId18"/>
              </a:rPr>
              <a:t>template &lt;auto V&gt;</a:t>
            </a:r>
            <a:r>
              <a:rPr lang="en-US" dirty="0"/>
              <a:t>, </a:t>
            </a:r>
          </a:p>
          <a:p>
            <a:pPr>
              <a:defRPr/>
            </a:pPr>
            <a:r>
              <a:rPr lang="en-US" dirty="0"/>
              <a:t>A proposal to allow non-type template parameters of deduced type, spelt </a:t>
            </a:r>
            <a:r>
              <a:rPr lang="en-US" dirty="0">
                <a:hlinkClick r:id="rId19"/>
              </a:rPr>
              <a:t>template &lt;auto V&gt;</a:t>
            </a:r>
            <a:r>
              <a:rPr lang="en-US" dirty="0"/>
              <a:t>. This was almost approved, but then someone noticed a potential conflict with the Concepts TS. In the Concepts TS, auto is treated as a concept which is </a:t>
            </a:r>
            <a:r>
              <a:rPr lang="en-US" dirty="0" err="1"/>
              <a:t>modelled</a:t>
            </a:r>
            <a:r>
              <a:rPr lang="en-US" dirty="0"/>
              <a:t> by all types, and in most contexts where auto can be used, so can a concept name. Extending those semantics to this proposal, the meaning of template &lt;</a:t>
            </a:r>
            <a:r>
              <a:rPr lang="en-US" dirty="0" err="1"/>
              <a:t>ConceptName</a:t>
            </a:r>
            <a:r>
              <a:rPr lang="en-US" dirty="0"/>
              <a:t> V&gt; ought to be “a template with a single non-type template parameter whose type is deduced but must satisfy the concept </a:t>
            </a:r>
            <a:r>
              <a:rPr lang="en-US" dirty="0" err="1"/>
              <a:t>ConceptName</a:t>
            </a:r>
            <a:r>
              <a:rPr lang="en-US" dirty="0"/>
              <a:t>“. The problem is, template &lt;</a:t>
            </a:r>
            <a:r>
              <a:rPr lang="en-US" dirty="0" err="1"/>
              <a:t>ConceptName</a:t>
            </a:r>
            <a:r>
              <a:rPr lang="en-US" dirty="0"/>
              <a:t> V&gt; currently has a different meaning in the Concepts TS: “a template with a single </a:t>
            </a:r>
            <a:r>
              <a:rPr lang="en-US" i="1" dirty="0"/>
              <a:t>type</a:t>
            </a:r>
            <a:r>
              <a:rPr lang="en-US" dirty="0"/>
              <a:t> template parameter which must satisfy </a:t>
            </a:r>
            <a:r>
              <a:rPr lang="en-US" dirty="0" err="1"/>
              <a:t>ConceptName</a:t>
            </a:r>
            <a:r>
              <a:rPr lang="en-US" dirty="0"/>
              <a:t>. EWG encouraged the proposal author to work with the editor of the Concepts TS to resolve this conflict, and to propose any resulting feature for addition </a:t>
            </a:r>
            <a:r>
              <a:rPr lang="en-US" i="1" dirty="0"/>
              <a:t>into the Concepts TS</a:t>
            </a:r>
            <a:r>
              <a:rPr lang="en-US" dirty="0"/>
              <a:t>.</a:t>
            </a:r>
          </a:p>
          <a:p>
            <a:pPr>
              <a:defRPr/>
            </a:pPr>
            <a:endParaRPr lang="en-US" dirty="0"/>
          </a:p>
          <a:p>
            <a:pPr>
              <a:defRPr/>
            </a:pPr>
            <a:r>
              <a:rPr lang="en-US" dirty="0"/>
              <a:t>where V is a non-type template parameter whose type is deduced. In Kona it was discovered that this clashes a bit with Concepts, because the natural extension template &lt;</a:t>
            </a:r>
            <a:r>
              <a:rPr lang="en-US" dirty="0" err="1"/>
              <a:t>ConceptName</a:t>
            </a:r>
            <a:r>
              <a:rPr lang="en-US" dirty="0"/>
              <a:t> V&gt; (which, given the relationship between auto and concept names in other contexts, ought to mean a non-type template parameter whose type is deduced but must satisfy </a:t>
            </a:r>
            <a:r>
              <a:rPr lang="en-US" dirty="0" err="1"/>
              <a:t>ConceptName</a:t>
            </a:r>
            <a:r>
              <a:rPr lang="en-US" dirty="0"/>
              <a:t>) already has a meaning in the Concepts TS (namely, a </a:t>
            </a:r>
            <a:r>
              <a:rPr lang="en-US" i="1" dirty="0"/>
              <a:t>type</a:t>
            </a:r>
            <a:r>
              <a:rPr lang="en-US" dirty="0"/>
              <a:t> parameter which must satisfy </a:t>
            </a:r>
            <a:r>
              <a:rPr lang="en-US" dirty="0" err="1"/>
              <a:t>ConceptName</a:t>
            </a:r>
            <a:r>
              <a:rPr lang="en-US" dirty="0"/>
              <a:t>). The proposal author discussed this with </a:t>
            </a:r>
            <a:r>
              <a:rPr lang="en-US" dirty="0" err="1"/>
              <a:t>with</a:t>
            </a:r>
            <a:r>
              <a:rPr lang="en-US" dirty="0"/>
              <a:t> the editor of the Concepts TS, and decided this isn’t an issue: template &lt;</a:t>
            </a:r>
            <a:r>
              <a:rPr lang="en-US" dirty="0" err="1"/>
              <a:t>ConceptName</a:t>
            </a:r>
            <a:r>
              <a:rPr lang="en-US" dirty="0"/>
              <a:t> V&gt; can retain its existing meaning in the Concepts TS, while “a non-type template parameter whose type is constrained by a concept” can be expressed a bit more verbosely as template &lt;auto V&gt; requires </a:t>
            </a:r>
            <a:r>
              <a:rPr lang="en-US" dirty="0" err="1"/>
              <a:t>ConceptName</a:t>
            </a:r>
            <a:r>
              <a:rPr lang="en-US" dirty="0"/>
              <a:t>&lt;</a:t>
            </a:r>
            <a:r>
              <a:rPr lang="en-US" dirty="0" err="1"/>
              <a:t>decltype</a:t>
            </a:r>
            <a:r>
              <a:rPr lang="en-US" dirty="0"/>
              <a:t>(V)&gt;. The feature is targeting C++17, time permitting.</a:t>
            </a:r>
          </a:p>
          <a:p>
            <a:pPr>
              <a:defRPr/>
            </a:pPr>
            <a:endParaRPr lang="en-US" dirty="0"/>
          </a:p>
          <a:p>
            <a:pPr>
              <a:defRPr/>
            </a:pPr>
            <a:r>
              <a:rPr lang="en-US" dirty="0">
                <a:hlinkClick r:id="rId20"/>
              </a:rPr>
              <a:t>Removing dynamic exception specifications</a:t>
            </a:r>
            <a:r>
              <a:rPr lang="en-US" dirty="0"/>
              <a:t>, i.e. constructs of the form throw(&lt;list of exception types&gt;) at the end of a function declaration. These have been deprecated since C++11 introduced </a:t>
            </a:r>
            <a:r>
              <a:rPr lang="en-US" dirty="0" err="1"/>
              <a:t>noexcept</a:t>
            </a:r>
            <a:r>
              <a:rPr lang="en-US" dirty="0"/>
              <a:t>. throw() is kept as a (deprecated) synonym for </a:t>
            </a:r>
            <a:r>
              <a:rPr lang="en-US" dirty="0" err="1"/>
              <a:t>noexcept</a:t>
            </a:r>
            <a:r>
              <a:rPr lang="en-US" dirty="0"/>
              <a:t>(true).</a:t>
            </a:r>
          </a:p>
          <a:p>
            <a:pPr>
              <a:defRPr/>
            </a:pPr>
            <a:endParaRPr lang="en-US" dirty="0"/>
          </a:p>
          <a:p>
            <a:pPr>
              <a:defRPr/>
            </a:pPr>
            <a:r>
              <a:rPr lang="en-US" dirty="0">
                <a:hlinkClick r:id="rId21"/>
              </a:rPr>
              <a:t>Dynamic allocation with user-specified alignment</a:t>
            </a:r>
            <a:r>
              <a:rPr lang="en-US" dirty="0"/>
              <a:t>. Currently, the user can specify custom alignment for a type using </a:t>
            </a:r>
            <a:r>
              <a:rPr lang="en-US" dirty="0" err="1"/>
              <a:t>alignas</a:t>
            </a:r>
            <a:r>
              <a:rPr lang="en-US" dirty="0"/>
              <a:t>(N), but this does not affect dynamic allocation; the proposal makes it do so. EWG agreed that this should be fixed, but there were some concerns about backward-compatibility; the proposal author will iterate on the proposal to address these concerns.</a:t>
            </a:r>
          </a:p>
          <a:p>
            <a:pPr>
              <a:defRPr/>
            </a:pPr>
            <a:r>
              <a:rPr lang="en-US" dirty="0"/>
              <a:t>A revised version of the </a:t>
            </a:r>
            <a:r>
              <a:rPr lang="en-US" dirty="0">
                <a:hlinkClick r:id="rId22"/>
              </a:rPr>
              <a:t>dynamic memory allocation for over-aligned data</a:t>
            </a:r>
            <a:r>
              <a:rPr lang="en-US" dirty="0"/>
              <a:t> proposal was accepted. Some concerns about ABI compatibility were raised, but they were worked out.</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8A4DD8-90C2-48B2-B189-00F9D0FE14C7}" type="slidenum">
              <a:rPr lang="en-GB" altLang="en-US" smtClean="0"/>
              <a:pPr>
                <a:spcBef>
                  <a:spcPct val="0"/>
                </a:spcBef>
              </a:pPr>
              <a:t>10</a:t>
            </a:fld>
            <a:endParaRPr lang="en-GB" altLang="en-US"/>
          </a:p>
        </p:txBody>
      </p:sp>
    </p:spTree>
    <p:extLst>
      <p:ext uri="{BB962C8B-B14F-4D97-AF65-F5344CB8AC3E}">
        <p14:creationId xmlns:p14="http://schemas.microsoft.com/office/powerpoint/2010/main" val="74831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endParaRPr lang="en-US" dirty="0"/>
          </a:p>
          <a:p>
            <a:pPr lvl="1">
              <a:defRPr/>
            </a:pPr>
            <a:r>
              <a:rPr lang="en-US" dirty="0">
                <a:hlinkClick r:id="rId3"/>
              </a:rPr>
              <a:t>Type traits variable templates.</a:t>
            </a:r>
            <a:r>
              <a:rPr lang="en-US" dirty="0"/>
              <a:t> These are variable template versions of type traits that return a value (as opposed to a type), such as </a:t>
            </a:r>
            <a:r>
              <a:rPr lang="en-US" dirty="0" err="1"/>
              <a:t>is_convertible</a:t>
            </a:r>
            <a:r>
              <a:rPr lang="en-US" dirty="0"/>
              <a:t>. The variable template version’s name is the original trait’s name suffixed with _v. For example, </a:t>
            </a:r>
            <a:r>
              <a:rPr lang="en-US" dirty="0" err="1"/>
              <a:t>is_convertible</a:t>
            </a:r>
            <a:r>
              <a:rPr lang="en-US" dirty="0"/>
              <a:t>&lt;From, To&gt;::value can now be written </a:t>
            </a:r>
            <a:r>
              <a:rPr lang="en-US" dirty="0" err="1"/>
              <a:t>is_convertible_v</a:t>
            </a:r>
            <a:r>
              <a:rPr lang="en-US" dirty="0"/>
              <a:t>&lt;From, To&gt;. This feature is also in the Library Fundamentals TS II, but it’s so popular that people wanted in C++17 as well.</a:t>
            </a:r>
          </a:p>
          <a:p>
            <a:pPr lvl="1">
              <a:defRPr/>
            </a:pPr>
            <a:r>
              <a:rPr lang="en-US" dirty="0" err="1">
                <a:hlinkClick r:id="rId4"/>
              </a:rPr>
              <a:t>as_const</a:t>
            </a:r>
            <a:r>
              <a:rPr lang="en-US" dirty="0">
                <a:hlinkClick r:id="rId4"/>
              </a:rPr>
              <a:t>()</a:t>
            </a:r>
            <a:r>
              <a:rPr lang="en-US" dirty="0"/>
              <a:t>, a function that provides a constant view of its argument</a:t>
            </a:r>
          </a:p>
          <a:p>
            <a:pPr lvl="1">
              <a:defRPr/>
            </a:pPr>
            <a:r>
              <a:rPr lang="en-US" dirty="0">
                <a:hlinkClick r:id="rId5"/>
              </a:rPr>
              <a:t>Removing deprecated </a:t>
            </a:r>
            <a:r>
              <a:rPr lang="en-US" dirty="0" err="1">
                <a:hlinkClick r:id="rId5"/>
              </a:rPr>
              <a:t>iostreams</a:t>
            </a:r>
            <a:r>
              <a:rPr lang="en-US" dirty="0">
                <a:hlinkClick r:id="rId5"/>
              </a:rPr>
              <a:t> aliases</a:t>
            </a:r>
            <a:endParaRPr lang="en-US" dirty="0"/>
          </a:p>
          <a:p>
            <a:pPr lvl="1">
              <a:defRPr/>
            </a:pPr>
            <a:r>
              <a:rPr lang="en-US" dirty="0">
                <a:hlinkClick r:id="rId6"/>
              </a:rPr>
              <a:t>Making std::</a:t>
            </a:r>
            <a:r>
              <a:rPr lang="en-US" dirty="0" err="1">
                <a:hlinkClick r:id="rId6"/>
              </a:rPr>
              <a:t>owner_less</a:t>
            </a:r>
            <a:r>
              <a:rPr lang="en-US" dirty="0">
                <a:hlinkClick r:id="rId6"/>
              </a:rPr>
              <a:t> more flexible</a:t>
            </a:r>
            <a:endParaRPr lang="en-US" dirty="0"/>
          </a:p>
          <a:p>
            <a:pPr lvl="1">
              <a:defRPr/>
            </a:pPr>
            <a:r>
              <a:rPr lang="en-US" dirty="0">
                <a:hlinkClick r:id="rId7"/>
              </a:rPr>
              <a:t>Polishing &lt;</a:t>
            </a:r>
            <a:r>
              <a:rPr lang="en-US" dirty="0" err="1">
                <a:hlinkClick r:id="rId7"/>
              </a:rPr>
              <a:t>chrono</a:t>
            </a:r>
            <a:r>
              <a:rPr lang="en-US" dirty="0">
                <a:hlinkClick r:id="rId7"/>
              </a:rPr>
              <a:t>&gt;</a:t>
            </a:r>
            <a:endParaRPr lang="en-US" dirty="0"/>
          </a:p>
          <a:p>
            <a:pPr lvl="1">
              <a:defRPr/>
            </a:pPr>
            <a:r>
              <a:rPr lang="en-US" dirty="0" err="1">
                <a:hlinkClick r:id="rId8"/>
              </a:rPr>
              <a:t>Variadic</a:t>
            </a:r>
            <a:r>
              <a:rPr lang="en-US" dirty="0">
                <a:hlinkClick r:id="rId8"/>
              </a:rPr>
              <a:t> </a:t>
            </a:r>
            <a:r>
              <a:rPr lang="en-US" dirty="0" err="1">
                <a:hlinkClick r:id="rId8"/>
              </a:rPr>
              <a:t>lock_guard</a:t>
            </a:r>
            <a:endParaRPr lang="en-US" dirty="0"/>
          </a:p>
          <a:p>
            <a:pPr lvl="1">
              <a:defRPr/>
            </a:pPr>
            <a:r>
              <a:rPr lang="en-US" dirty="0">
                <a:hlinkClick r:id="rId9"/>
              </a:rPr>
              <a:t>Logical type traits.</a:t>
            </a:r>
            <a:r>
              <a:rPr lang="en-US" dirty="0"/>
              <a:t> These are type traits that take </a:t>
            </a:r>
            <a:r>
              <a:rPr lang="en-US" dirty="0" err="1"/>
              <a:t>boolean</a:t>
            </a:r>
            <a:r>
              <a:rPr lang="en-US" dirty="0"/>
              <a:t> arguments and perform logical operations on them. The traits are conjunction, disjunction, and negation.</a:t>
            </a:r>
          </a:p>
          <a:p>
            <a:pPr lvl="1">
              <a:defRPr/>
            </a:pPr>
            <a:r>
              <a:rPr lang="en-US" dirty="0">
                <a:hlinkClick r:id="rId10"/>
              </a:rPr>
              <a:t>not_fn</a:t>
            </a:r>
            <a:r>
              <a:rPr lang="en-US" dirty="0"/>
              <a:t> was </a:t>
            </a:r>
            <a:r>
              <a:rPr lang="en-US" b="1" dirty="0"/>
              <a:t>rejected</a:t>
            </a:r>
            <a:r>
              <a:rPr lang="en-US" dirty="0"/>
              <a:t> on the basis that the proposal also included removing the legacy not1 and not2 facilities without deprecating them first, and there was opposition to this. An updated version of the proposal that changes the removal to deprecation is expected to pass at the next meeting.</a:t>
            </a:r>
          </a:p>
          <a:p>
            <a:pPr>
              <a:defRPr/>
            </a:pPr>
            <a:r>
              <a:rPr lang="en-US" dirty="0"/>
              <a:t>By and large, this is also minor stuff.</a:t>
            </a:r>
          </a:p>
          <a:p>
            <a:pPr>
              <a:defRPr/>
            </a:pPr>
            <a:endParaRPr lang="en-US" dirty="0"/>
          </a:p>
          <a:p>
            <a:pPr>
              <a:defRPr/>
            </a:pPr>
            <a:r>
              <a:rPr lang="en-US" dirty="0"/>
              <a:t>Library: </a:t>
            </a:r>
            <a:r>
              <a:rPr lang="en-US" dirty="0">
                <a:hlinkClick r:id="rId11"/>
              </a:rPr>
              <a:t>Re-enabling </a:t>
            </a:r>
            <a:r>
              <a:rPr lang="en-US" dirty="0" err="1">
                <a:hlinkClick r:id="rId11"/>
              </a:rPr>
              <a:t>shared_from_this</a:t>
            </a:r>
            <a:endParaRPr lang="en-US" dirty="0"/>
          </a:p>
          <a:p>
            <a:pPr>
              <a:defRPr/>
            </a:pPr>
            <a:r>
              <a:rPr lang="en-US" dirty="0">
                <a:hlinkClick r:id="rId12"/>
              </a:rPr>
              <a:t>not_fn</a:t>
            </a:r>
            <a:r>
              <a:rPr lang="en-US" dirty="0"/>
              <a:t>, cherry-picked into C++17 from the second Library Fundamentals TS</a:t>
            </a:r>
          </a:p>
          <a:p>
            <a:pPr>
              <a:defRPr/>
            </a:pPr>
            <a:r>
              <a:rPr lang="en-US" dirty="0" err="1">
                <a:hlinkClick r:id="rId13"/>
              </a:rPr>
              <a:t>constexpr</a:t>
            </a:r>
            <a:r>
              <a:rPr lang="en-US" dirty="0">
                <a:hlinkClick r:id="rId13"/>
              </a:rPr>
              <a:t> atomic::</a:t>
            </a:r>
            <a:r>
              <a:rPr lang="en-US" dirty="0" err="1">
                <a:hlinkClick r:id="rId13"/>
              </a:rPr>
              <a:t>is_always_lock_free</a:t>
            </a:r>
            <a:endParaRPr lang="en-US" dirty="0"/>
          </a:p>
          <a:p>
            <a:pPr>
              <a:defRPr/>
            </a:pPr>
            <a:r>
              <a:rPr lang="en-US" dirty="0" err="1">
                <a:hlinkClick r:id="rId14"/>
              </a:rPr>
              <a:t>Nothrow</a:t>
            </a:r>
            <a:r>
              <a:rPr lang="en-US" dirty="0">
                <a:hlinkClick r:id="rId14"/>
              </a:rPr>
              <a:t>-swappable traits</a:t>
            </a:r>
            <a:endParaRPr lang="en-US" dirty="0"/>
          </a:p>
          <a:p>
            <a:pPr>
              <a:defRPr/>
            </a:pPr>
            <a:r>
              <a:rPr lang="en-US" dirty="0">
                <a:hlinkClick r:id="rId15"/>
              </a:rPr>
              <a:t>Fixing a design mistake in the searchers interface</a:t>
            </a:r>
            <a:endParaRPr lang="en-US" dirty="0"/>
          </a:p>
          <a:p>
            <a:pPr>
              <a:defRPr/>
            </a:pPr>
            <a:r>
              <a:rPr lang="en-US" dirty="0">
                <a:hlinkClick r:id="rId16"/>
              </a:rPr>
              <a:t>An algorithm to clamp a value between a pair of boundary values</a:t>
            </a:r>
            <a:endParaRPr lang="en-US" dirty="0"/>
          </a:p>
          <a:p>
            <a:pPr>
              <a:defRPr/>
            </a:pPr>
            <a:r>
              <a:rPr lang="en-US" dirty="0" err="1">
                <a:hlinkClick r:id="rId17"/>
              </a:rPr>
              <a:t>constexpr</a:t>
            </a:r>
            <a:r>
              <a:rPr lang="en-US" dirty="0">
                <a:hlinkClick r:id="rId17"/>
              </a:rPr>
              <a:t> std::hardware_{</a:t>
            </a:r>
            <a:r>
              <a:rPr lang="en-US" dirty="0" err="1">
                <a:hlinkClick r:id="rId17"/>
              </a:rPr>
              <a:t>constructive,destructive</a:t>
            </a:r>
            <a:r>
              <a:rPr lang="en-US" dirty="0">
                <a:hlinkClick r:id="rId17"/>
              </a:rPr>
              <a:t>}_</a:t>
            </a:r>
            <a:r>
              <a:rPr lang="en-US" dirty="0" err="1">
                <a:hlinkClick r:id="rId17"/>
              </a:rPr>
              <a:t>interference_size</a:t>
            </a:r>
            <a:endParaRPr lang="en-US" dirty="0"/>
          </a:p>
          <a:p>
            <a:pPr>
              <a:defRPr/>
            </a:pPr>
            <a:r>
              <a:rPr lang="en-US" dirty="0">
                <a:hlinkClick r:id="rId18"/>
              </a:rPr>
              <a:t>A 3-argument overload of std::</a:t>
            </a:r>
            <a:r>
              <a:rPr lang="en-US" dirty="0" err="1">
                <a:hlinkClick r:id="rId18"/>
              </a:rPr>
              <a:t>hypot</a:t>
            </a:r>
            <a:r>
              <a:rPr lang="en-US" dirty="0"/>
              <a:t> (option #2 from the paper)</a:t>
            </a:r>
          </a:p>
          <a:p>
            <a:pPr>
              <a:defRPr/>
            </a:pPr>
            <a:r>
              <a:rPr lang="en-US" dirty="0">
                <a:hlinkClick r:id="rId19"/>
              </a:rPr>
              <a:t>Adding </a:t>
            </a:r>
            <a:r>
              <a:rPr lang="en-US" dirty="0" err="1">
                <a:hlinkClick r:id="rId19"/>
              </a:rPr>
              <a:t>constexpr</a:t>
            </a:r>
            <a:r>
              <a:rPr lang="en-US" dirty="0">
                <a:hlinkClick r:id="rId19"/>
              </a:rPr>
              <a:t> modifiers</a:t>
            </a:r>
            <a:r>
              <a:rPr lang="en-US" dirty="0"/>
              <a:t> to </a:t>
            </a:r>
            <a:r>
              <a:rPr lang="en-US" dirty="0" err="1"/>
              <a:t>reverse_iterator</a:t>
            </a:r>
            <a:r>
              <a:rPr lang="en-US" dirty="0"/>
              <a:t>, </a:t>
            </a:r>
            <a:r>
              <a:rPr lang="en-US" dirty="0" err="1"/>
              <a:t>move_iterator</a:t>
            </a:r>
            <a:r>
              <a:rPr lang="en-US" dirty="0"/>
              <a:t>, array, and range access</a:t>
            </a:r>
          </a:p>
          <a:p>
            <a:pPr>
              <a:defRPr/>
            </a:pPr>
            <a:r>
              <a:rPr lang="en-US" dirty="0">
                <a:hlinkClick r:id="rId20"/>
              </a:rPr>
              <a:t>Giving std::string a non-const data() member function</a:t>
            </a:r>
            <a:endParaRPr lang="en-US" dirty="0"/>
          </a:p>
          <a:p>
            <a:pPr>
              <a:defRPr/>
            </a:pPr>
            <a:r>
              <a:rPr lang="en-US" dirty="0">
                <a:hlinkClick r:id="rId21"/>
              </a:rPr>
              <a:t>is_callable, the missing INVOKE-related trait</a:t>
            </a:r>
            <a:endParaRPr lang="en-US" dirty="0"/>
          </a:p>
          <a:p>
            <a:pPr>
              <a:defRPr/>
            </a:pPr>
            <a:endParaRPr lang="en-US" dirty="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119803-B06C-493D-9853-B770CFFD6750}" type="slidenum">
              <a:rPr lang="en-GB" altLang="en-US" smtClean="0"/>
              <a:pPr>
                <a:spcBef>
                  <a:spcPct val="0"/>
                </a:spcBef>
              </a:pPr>
              <a:t>11</a:t>
            </a:fld>
            <a:endParaRPr lang="en-GB" altLang="en-US"/>
          </a:p>
        </p:txBody>
      </p:sp>
    </p:spTree>
    <p:extLst>
      <p:ext uri="{BB962C8B-B14F-4D97-AF65-F5344CB8AC3E}">
        <p14:creationId xmlns:p14="http://schemas.microsoft.com/office/powerpoint/2010/main" val="4110343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7500" lnSpcReduction="20000"/>
          </a:bodyPr>
          <a:lstStyle/>
          <a:p>
            <a:pPr>
              <a:defRPr/>
            </a:pPr>
            <a:r>
              <a:rPr lang="en-US" dirty="0">
                <a:hlinkClick r:id="rId3"/>
              </a:rPr>
              <a:t>High-performance, locale-independent number &lt;-&gt; string conversions</a:t>
            </a:r>
            <a:r>
              <a:rPr lang="en-US" dirty="0"/>
              <a:t> </a:t>
            </a:r>
          </a:p>
          <a:p>
            <a:pPr>
              <a:defRPr/>
            </a:pPr>
            <a:r>
              <a:rPr lang="en-US" dirty="0" err="1"/>
              <a:t>joining_thread</a:t>
            </a:r>
            <a:r>
              <a:rPr lang="en-US" dirty="0"/>
              <a:t>, the name chosen for the </a:t>
            </a:r>
            <a:r>
              <a:rPr lang="en-US" dirty="0">
                <a:hlinkClick r:id="rId4"/>
              </a:rPr>
              <a:t>proposed wrapper around std::thread</a:t>
            </a:r>
            <a:r>
              <a:rPr lang="en-US" dirty="0"/>
              <a:t> whose destructor joins the thread if it’s still running, rather than terminating the program </a:t>
            </a:r>
          </a:p>
          <a:p>
            <a:pPr>
              <a:defRPr/>
            </a:pPr>
            <a:r>
              <a:rPr lang="en-US" dirty="0">
                <a:hlinkClick r:id="rId5"/>
              </a:rPr>
              <a:t>make_from_tuple() (like apply(), but for constructors)</a:t>
            </a:r>
            <a:r>
              <a:rPr lang="en-US" dirty="0"/>
              <a:t> </a:t>
            </a:r>
          </a:p>
          <a:p>
            <a:pPr>
              <a:defRPr/>
            </a:pPr>
            <a:r>
              <a:rPr lang="en-US" dirty="0">
                <a:hlinkClick r:id="rId6"/>
              </a:rPr>
              <a:t>Letting folks define a </a:t>
            </a:r>
            <a:r>
              <a:rPr lang="en-US" dirty="0" err="1">
                <a:hlinkClick r:id="rId6"/>
              </a:rPr>
              <a:t>default_order</a:t>
            </a:r>
            <a:r>
              <a:rPr lang="en-US" dirty="0">
                <a:hlinkClick r:id="rId6"/>
              </a:rPr>
              <a:t>&lt;&gt; without defining std::less&lt;&gt;</a:t>
            </a:r>
            <a:r>
              <a:rPr lang="en-US" dirty="0"/>
              <a:t> </a:t>
            </a:r>
          </a:p>
          <a:p>
            <a:pPr>
              <a:defRPr/>
            </a:pPr>
            <a:r>
              <a:rPr lang="en-US" dirty="0">
                <a:hlinkClick r:id="rId7"/>
              </a:rPr>
              <a:t>Splicing between associative containers</a:t>
            </a:r>
            <a:r>
              <a:rPr lang="en-US" dirty="0"/>
              <a:t> </a:t>
            </a:r>
          </a:p>
          <a:p>
            <a:pPr>
              <a:defRPr/>
            </a:pPr>
            <a:r>
              <a:rPr lang="en-US" dirty="0">
                <a:hlinkClick r:id="rId8"/>
              </a:rPr>
              <a:t>Global swap() accepts unequal allocators</a:t>
            </a:r>
            <a:r>
              <a:rPr lang="en-US" dirty="0"/>
              <a:t> </a:t>
            </a:r>
          </a:p>
          <a:p>
            <a:pPr>
              <a:defRPr/>
            </a:pPr>
            <a:r>
              <a:rPr lang="en-US" dirty="0">
                <a:hlinkClick r:id="rId9"/>
              </a:rPr>
              <a:t>Relative paths</a:t>
            </a:r>
            <a:r>
              <a:rPr lang="en-US" dirty="0"/>
              <a:t> (this is an enhancement to the </a:t>
            </a:r>
            <a:r>
              <a:rPr lang="en-US" dirty="0" err="1"/>
              <a:t>filesystem</a:t>
            </a:r>
            <a:r>
              <a:rPr lang="en-US" dirty="0"/>
              <a:t> functionality that C++17 gained form the </a:t>
            </a:r>
            <a:r>
              <a:rPr lang="en-US" dirty="0" err="1"/>
              <a:t>Filesystem</a:t>
            </a:r>
            <a:r>
              <a:rPr lang="en-US" dirty="0"/>
              <a:t> TS) </a:t>
            </a:r>
          </a:p>
          <a:p>
            <a:pPr>
              <a:defRPr/>
            </a:pPr>
            <a:r>
              <a:rPr lang="en-US" dirty="0">
                <a:hlinkClick r:id="rId10"/>
              </a:rPr>
              <a:t>C11 libraries</a:t>
            </a:r>
            <a:r>
              <a:rPr lang="en-US" dirty="0"/>
              <a:t> (update the version of the C standard whose libraries C++ includes by reference, from C99 to C11) </a:t>
            </a:r>
          </a:p>
          <a:p>
            <a:pPr>
              <a:defRPr/>
            </a:pPr>
            <a:r>
              <a:rPr lang="en-US" dirty="0"/>
              <a:t>The C++ standard library includes parts of the C standard library by reference. Currently, the referenced version of C is C99. EWG looked at a proposal to </a:t>
            </a:r>
            <a:r>
              <a:rPr lang="en-US" dirty="0">
                <a:hlinkClick r:id="rId11"/>
              </a:rPr>
              <a:t>update the referenced version to C11</a:t>
            </a:r>
            <a:r>
              <a:rPr lang="en-US" dirty="0"/>
              <a:t>. EWG encouraged this, and further suggested that the topic of compatibility between C++ and C in two areas, threads and atomics, be explored.</a:t>
            </a:r>
          </a:p>
          <a:p>
            <a:pPr>
              <a:defRPr/>
            </a:pPr>
            <a:r>
              <a:rPr lang="en-US" dirty="0">
                <a:hlinkClick r:id="rId12"/>
              </a:rPr>
              <a:t>shared_ptr::</a:t>
            </a:r>
            <a:r>
              <a:rPr lang="en-US" dirty="0" err="1">
                <a:hlinkClick r:id="rId12"/>
              </a:rPr>
              <a:t>weak_type</a:t>
            </a:r>
            <a:r>
              <a:rPr lang="en-US" dirty="0"/>
              <a:t> </a:t>
            </a:r>
          </a:p>
          <a:p>
            <a:pPr>
              <a:defRPr/>
            </a:pPr>
            <a:r>
              <a:rPr lang="en-US" dirty="0">
                <a:hlinkClick r:id="rId13"/>
              </a:rPr>
              <a:t>gcd()</a:t>
            </a:r>
            <a:r>
              <a:rPr lang="en-US" dirty="0"/>
              <a:t> </a:t>
            </a:r>
          </a:p>
          <a:p>
            <a:pPr>
              <a:defRPr/>
            </a:pPr>
            <a:r>
              <a:rPr lang="en-US" dirty="0">
                <a:hlinkClick r:id="rId14"/>
              </a:rPr>
              <a:t>Generalize some sorting algorithms to more </a:t>
            </a:r>
            <a:r>
              <a:rPr lang="en-US" dirty="0" err="1">
                <a:hlinkClick r:id="rId14"/>
              </a:rPr>
              <a:t>iterator</a:t>
            </a:r>
            <a:r>
              <a:rPr lang="en-US" dirty="0">
                <a:hlinkClick r:id="rId14"/>
              </a:rPr>
              <a:t> types</a:t>
            </a:r>
            <a:r>
              <a:rPr lang="en-US" dirty="0"/>
              <a:t> </a:t>
            </a:r>
          </a:p>
          <a:p>
            <a:pPr>
              <a:defRPr/>
            </a:pPr>
            <a:r>
              <a:rPr lang="en-US" dirty="0">
                <a:hlinkClick r:id="rId15"/>
              </a:rPr>
              <a:t>Deprecating std::</a:t>
            </a:r>
            <a:r>
              <a:rPr lang="en-US" dirty="0" err="1">
                <a:hlinkClick r:id="rId15"/>
              </a:rPr>
              <a:t>iterator</a:t>
            </a:r>
            <a:r>
              <a:rPr lang="en-US" dirty="0">
                <a:hlinkClick r:id="rId15"/>
              </a:rPr>
              <a:t>, redundant members of std::allocator, and </a:t>
            </a:r>
            <a:r>
              <a:rPr lang="en-US" dirty="0" err="1">
                <a:hlinkClick r:id="rId15"/>
              </a:rPr>
              <a:t>is_literal</a:t>
            </a:r>
            <a:r>
              <a:rPr lang="en-US" dirty="0"/>
              <a:t> </a:t>
            </a:r>
          </a:p>
          <a:p>
            <a:pPr>
              <a:defRPr/>
            </a:pPr>
            <a:r>
              <a:rPr lang="en-US" dirty="0">
                <a:hlinkClick r:id="rId16"/>
              </a:rPr>
              <a:t>Reserve a namespace for STL v2</a:t>
            </a:r>
            <a:r>
              <a:rPr lang="en-US" dirty="0"/>
              <a:t>. The name itself remains to be chosen. </a:t>
            </a:r>
          </a:p>
          <a:p>
            <a:pPr>
              <a:defRPr/>
            </a:pPr>
            <a:r>
              <a:rPr lang="en-US" dirty="0">
                <a:hlinkClick r:id="rId17"/>
              </a:rPr>
              <a:t>std::variant&lt;&gt;</a:t>
            </a:r>
            <a:r>
              <a:rPr lang="en-US" dirty="0"/>
              <a:t> was put forward for </a:t>
            </a:r>
            <a:r>
              <a:rPr lang="en-US" i="1" dirty="0"/>
              <a:t>potential</a:t>
            </a:r>
            <a:r>
              <a:rPr lang="en-US" dirty="0"/>
              <a:t> inclusion into C++17. As a large feature whose design was completed only recently, it faces a higher hurdle than the others, but there’s a chance it might make it.</a:t>
            </a:r>
          </a:p>
          <a:p>
            <a:pPr>
              <a:defRPr/>
            </a:pPr>
            <a:r>
              <a:rPr lang="en-US" b="1" dirty="0"/>
              <a:t>Variant</a:t>
            </a:r>
          </a:p>
          <a:p>
            <a:pPr>
              <a:defRPr/>
            </a:pPr>
            <a:r>
              <a:rPr lang="en-US" dirty="0"/>
              <a:t>The design of the proposed std::variant class was a hot topic at this meeting; the pre-meeting mailing contained no fewer than </a:t>
            </a:r>
            <a:r>
              <a:rPr lang="en-US" i="1" dirty="0"/>
              <a:t>nine</a:t>
            </a:r>
            <a:r>
              <a:rPr lang="en-US" dirty="0"/>
              <a:t> papers related to variant. (I won’t link to them all here; if you’re interested, look at the </a:t>
            </a:r>
            <a:r>
              <a:rPr lang="en-US" dirty="0">
                <a:hlinkClick r:id="rId18"/>
              </a:rPr>
              <a:t>list of papers in the mailing</a:t>
            </a:r>
            <a:r>
              <a:rPr lang="en-US" dirty="0"/>
              <a:t> as search for “variant”.)</a:t>
            </a:r>
          </a:p>
          <a:p>
            <a:pPr>
              <a:defRPr/>
            </a:pPr>
            <a:r>
              <a:rPr lang="en-US" dirty="0"/>
              <a:t>The most contentious design decision was what to do when a variant&lt;T, U, ...&gt; currently storing a T is assigned a U, and U has a throwing move constructor. Since the storage areas for the T and the U overlap, the T needs to be destroyed before the U is constructed; if this construction then throws, what state is the variant left in? The problem can be solved for the case of a throwing </a:t>
            </a:r>
            <a:r>
              <a:rPr lang="en-US" b="1" dirty="0"/>
              <a:t>copy</a:t>
            </a:r>
            <a:r>
              <a:rPr lang="en-US" dirty="0"/>
              <a:t> constructor: copy the U to a temporary location; if the copy throws, the variant is left in a state where it still stores the T; if the copy succeeds, destroy the T, and move the U from the temporary location into the variant. However, the problem of a throwing move remains.</a:t>
            </a:r>
          </a:p>
          <a:p>
            <a:pPr>
              <a:defRPr/>
            </a:pPr>
            <a:r>
              <a:rPr lang="en-US" dirty="0"/>
              <a:t>The proposed alternative solutions include:</a:t>
            </a:r>
          </a:p>
          <a:p>
            <a:pPr>
              <a:defRPr/>
            </a:pPr>
            <a:r>
              <a:rPr lang="en-US" dirty="0"/>
              <a:t>Allow the variant to store the object on the heap. If U has a throwing move constructor, create it on the heap before destroying the T. If that succeeds, destroy the T, put the variant into heap-storage mode, and point it at the U. This is called </a:t>
            </a:r>
            <a:r>
              <a:rPr lang="en-US" b="1" dirty="0"/>
              <a:t>double-buffering</a:t>
            </a:r>
            <a:r>
              <a:rPr lang="en-US" dirty="0"/>
              <a:t>, and is what </a:t>
            </a:r>
            <a:r>
              <a:rPr lang="en-US" dirty="0">
                <a:hlinkClick r:id="rId19"/>
              </a:rPr>
              <a:t>boost::variant does</a:t>
            </a:r>
            <a:r>
              <a:rPr lang="en-US" dirty="0"/>
              <a:t>, but it had a lot of opposition in the committee from people who wanted a variant that never incurs heap allocation.</a:t>
            </a:r>
          </a:p>
          <a:p>
            <a:pPr>
              <a:defRPr/>
            </a:pPr>
            <a:r>
              <a:rPr lang="en-US" dirty="0"/>
              <a:t>Disallow types with throwing move constructors. This was argued to be </a:t>
            </a:r>
            <a:r>
              <a:rPr lang="en-US" dirty="0">
                <a:hlinkClick r:id="rId20"/>
              </a:rPr>
              <a:t>infeasible</a:t>
            </a:r>
            <a:r>
              <a:rPr lang="en-US" dirty="0"/>
              <a:t>.</a:t>
            </a:r>
          </a:p>
          <a:p>
            <a:pPr>
              <a:defRPr/>
            </a:pPr>
            <a:r>
              <a:rPr lang="en-US" dirty="0"/>
              <a:t>Disallow assignment for variants where one of the types has a throwing move constructor.</a:t>
            </a:r>
          </a:p>
          <a:p>
            <a:pPr>
              <a:defRPr/>
            </a:pPr>
            <a:r>
              <a:rPr lang="en-US" dirty="0"/>
              <a:t>Require one of the elements to be default-constructible, and fall back to default-constructing that if U‘s move constructor throws.</a:t>
            </a:r>
          </a:p>
          <a:p>
            <a:pPr>
              <a:defRPr/>
            </a:pPr>
            <a:r>
              <a:rPr lang="en-US" dirty="0"/>
              <a:t>Give every variant an empty state, and leave the variant in the empty state if U‘s move constructor throws. This was one of the more popular options, but it had considerable opposition on the basis that it would force people who have no use for such a state logically to do extra checks to consider it.</a:t>
            </a:r>
          </a:p>
          <a:p>
            <a:pPr>
              <a:defRPr/>
            </a:pPr>
            <a:r>
              <a:rPr lang="en-US" dirty="0"/>
              <a:t>Have an empty state, but only allow it to arise in this exceptional situation, and make it undefined </a:t>
            </a:r>
            <a:r>
              <a:rPr lang="en-US" dirty="0" err="1"/>
              <a:t>behaviour</a:t>
            </a:r>
            <a:r>
              <a:rPr lang="en-US" dirty="0"/>
              <a:t> to access the variant in its </a:t>
            </a:r>
            <a:r>
              <a:rPr lang="en-US" dirty="0" err="1"/>
              <a:t>emtpy</a:t>
            </a:r>
            <a:r>
              <a:rPr lang="en-US" dirty="0"/>
              <a:t> state in any way other than assigning a new value to it. This was the consensus coming out of the previous meeting, but since then people raised objections about the introduction of a new instance of undefined </a:t>
            </a:r>
            <a:r>
              <a:rPr lang="en-US" dirty="0" err="1"/>
              <a:t>behaviour</a:t>
            </a:r>
            <a:r>
              <a:rPr lang="en-US" dirty="0"/>
              <a:t>.</a:t>
            </a:r>
          </a:p>
          <a:p>
            <a:pPr>
              <a:defRPr/>
            </a:pPr>
            <a:r>
              <a:rPr lang="en-US" dirty="0"/>
              <a:t>This topic was discussed at length during an evening session; the outcome was a compromise where you have an empty state that can only arise in the exceptional situation, but trying to access it throws an exception rather than incurring undefined </a:t>
            </a:r>
            <a:r>
              <a:rPr lang="en-US" dirty="0" err="1"/>
              <a:t>behaviour</a:t>
            </a:r>
            <a:r>
              <a:rPr lang="en-US" dirty="0"/>
              <a:t>.</a:t>
            </a:r>
          </a:p>
          <a:p>
            <a:pPr>
              <a:defRPr/>
            </a:pPr>
            <a:r>
              <a:rPr lang="en-US" dirty="0"/>
              <a:t>A proposal for a </a:t>
            </a:r>
            <a:r>
              <a:rPr lang="en-US" dirty="0">
                <a:hlinkClick r:id="rId21"/>
              </a:rPr>
              <a:t>language-based variant</a:t>
            </a:r>
            <a:r>
              <a:rPr lang="en-US" dirty="0"/>
              <a:t> was also looked at; people liked the idea, but not the syntax, and encouraged continued exploration (without blocking the std::variant proposal) in the context of a more general pattern-matching feature for the language.</a:t>
            </a:r>
          </a:p>
          <a:p>
            <a:pPr>
              <a:defRPr/>
            </a:pPr>
            <a:endParaRPr lang="en-US" dirty="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6B804B-B053-43F0-BC5B-E900716659C8}" type="slidenum">
              <a:rPr lang="en-GB" altLang="en-US" smtClean="0"/>
              <a:pPr>
                <a:spcBef>
                  <a:spcPct val="0"/>
                </a:spcBef>
              </a:pPr>
              <a:t>12</a:t>
            </a:fld>
            <a:endParaRPr lang="en-GB" altLang="en-US"/>
          </a:p>
        </p:txBody>
      </p:sp>
    </p:spTree>
    <p:extLst>
      <p:ext uri="{BB962C8B-B14F-4D97-AF65-F5344CB8AC3E}">
        <p14:creationId xmlns:p14="http://schemas.microsoft.com/office/powerpoint/2010/main" val="357281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8372" name="Slide Number Placeholder 3"/>
          <p:cNvSpPr>
            <a:spLocks noGrp="1"/>
          </p:cNvSpPr>
          <p:nvPr>
            <p:ph type="sldNum" sz="quarter" idx="5"/>
          </p:nvPr>
        </p:nvSpPr>
        <p:spPr bwMode="auto">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F2758D-390F-4195-9209-3039665F065F}" type="slidenum">
              <a:rPr lang="en-US" altLang="en-US" smtClean="0"/>
              <a:pPr>
                <a:spcBef>
                  <a:spcPct val="0"/>
                </a:spcBef>
              </a:pPr>
              <a:t>15</a:t>
            </a:fld>
            <a:endParaRPr lang="en-US" altLang="en-US"/>
          </a:p>
        </p:txBody>
      </p:sp>
    </p:spTree>
    <p:extLst>
      <p:ext uri="{BB962C8B-B14F-4D97-AF65-F5344CB8AC3E}">
        <p14:creationId xmlns:p14="http://schemas.microsoft.com/office/powerpoint/2010/main" val="2996976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0000" lnSpcReduction="20000"/>
          </a:bodyPr>
          <a:lstStyle/>
          <a:p>
            <a:pPr>
              <a:defRPr/>
            </a:pPr>
            <a:r>
              <a:rPr lang="en-US" dirty="0"/>
              <a:t>People evaluate language from a range of criteria. I tend to focus on two</a:t>
            </a:r>
            <a:br>
              <a:rPr lang="en-US" dirty="0"/>
            </a:br>
            <a:r>
              <a:rPr lang="en-US" dirty="0"/>
              <a:t>    what can you do with the language now?</a:t>
            </a:r>
            <a:br>
              <a:rPr lang="en-US" dirty="0"/>
            </a:br>
            <a:r>
              <a:rPr lang="en-US" dirty="0"/>
              <a:t>    what will the language offer in the future?</a:t>
            </a:r>
            <a:br>
              <a:rPr lang="en-US" dirty="0"/>
            </a:br>
            <a:r>
              <a:rPr lang="en-US" dirty="0"/>
              <a:t>For a long-lived project (the ones that I think of most), you need to look at both. You live in "the now", but soon, you'll live in "the future."</a:t>
            </a:r>
            <a:br>
              <a:rPr lang="en-US" dirty="0"/>
            </a:br>
            <a:br>
              <a:rPr lang="en-US" dirty="0"/>
            </a:br>
            <a:r>
              <a:rPr lang="en-US" dirty="0"/>
              <a:t>Traditionally C++ has offered (among other things)</a:t>
            </a:r>
            <a:br>
              <a:rPr lang="en-US" dirty="0"/>
            </a:br>
            <a:r>
              <a:rPr lang="en-US" dirty="0"/>
              <a:t>    speed</a:t>
            </a:r>
            <a:br>
              <a:rPr lang="en-US" dirty="0"/>
            </a:br>
            <a:r>
              <a:rPr lang="en-US" dirty="0"/>
              <a:t>    flexibility</a:t>
            </a:r>
            <a:br>
              <a:rPr lang="en-US" dirty="0"/>
            </a:br>
            <a:r>
              <a:rPr lang="en-US" dirty="0"/>
              <a:t>    terse code</a:t>
            </a:r>
            <a:br>
              <a:rPr lang="en-US" dirty="0"/>
            </a:br>
            <a:r>
              <a:rPr lang="en-US" dirty="0"/>
              <a:t>but not</a:t>
            </a:r>
            <a:br>
              <a:rPr lang="en-US" dirty="0"/>
            </a:br>
            <a:r>
              <a:rPr lang="en-US" dirty="0"/>
              <a:t>    ease of use</a:t>
            </a:r>
            <a:br>
              <a:rPr lang="en-US" dirty="0"/>
            </a:br>
            <a:br>
              <a:rPr lang="en-US" dirty="0"/>
            </a:br>
            <a:r>
              <a:rPr lang="en-US" dirty="0"/>
              <a:t>My impression is that  the advantages of flexibility and terse code are being eroded by a combination of Java8 vs. C++17 compared to Java6 vs. C++11.</a:t>
            </a:r>
            <a:br>
              <a:rPr lang="en-US" dirty="0"/>
            </a:br>
            <a:br>
              <a:rPr lang="en-US" dirty="0"/>
            </a:br>
            <a:r>
              <a:rPr lang="en-US" dirty="0"/>
              <a:t>We are roughly standing still or at least perceived to do so (as in the early 2000s) but Java is not.</a:t>
            </a:r>
            <a:br>
              <a:rPr lang="en-US" dirty="0"/>
            </a:br>
            <a:br>
              <a:rPr lang="en-US" dirty="0"/>
            </a:br>
            <a:r>
              <a:rPr lang="en-US" dirty="0"/>
              <a:t>Worse, you could argue for a similar situation when you compare C++ to several other languages (e.g., Swift, Go, Rust, C#, and D).</a:t>
            </a:r>
            <a:br>
              <a:rPr lang="en-US" dirty="0"/>
            </a:br>
            <a:br>
              <a:rPr lang="en-US" dirty="0"/>
            </a:br>
            <a:r>
              <a:rPr lang="en-US" dirty="0"/>
              <a:t>Among other things we are fighting for mind share, and C++ is always (typically unfairly) painted as the old, staid, and boring language. That's not good: From where will the next generation of C++ programmers come? Note that every language mentioned have advantages compared to C++ in addition to their weaknesses.</a:t>
            </a:r>
            <a:br>
              <a:rPr lang="en-US" dirty="0"/>
            </a:br>
            <a:br>
              <a:rPr lang="en-US" dirty="0"/>
            </a:br>
            <a:r>
              <a:rPr lang="en-US" dirty="0"/>
              <a:t>Please don't get me wrong: C++ is a great language and stability is important, but getting to this point involved taking a few risks along the way (e.g., virtual functions, templates, and the STL). </a:t>
            </a:r>
            <a:br>
              <a:rPr lang="en-US" dirty="0"/>
            </a:br>
            <a:br>
              <a:rPr lang="en-US" dirty="0"/>
            </a:br>
            <a:r>
              <a:rPr lang="en-US" dirty="0"/>
              <a:t>As you should all know by now: IMO, the committee has become to risk adverse and even though shipping all the major features in the pipeline is infeasible in the short term, shipping none is (again IMO) a bad mistake. C++11 and C++14 built up a momentum, that we should maintain. We need something for the enthusiasts to present as well as something for the established users to use.</a:t>
            </a:r>
            <a:br>
              <a:rPr lang="en-US" dirty="0"/>
            </a:br>
            <a:br>
              <a:rPr lang="en-US" dirty="0"/>
            </a:br>
            <a:r>
              <a:rPr lang="en-US" dirty="0"/>
              <a:t>And no, even though I consider file system and the parallel algorithms great additions and important, I don't see them as major in the competition for mind share.</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D4DBA3-7E12-4F2D-9C4F-976998609007}" type="slidenum">
              <a:rPr lang="en-GB" altLang="en-US" smtClean="0"/>
              <a:pPr>
                <a:spcBef>
                  <a:spcPct val="0"/>
                </a:spcBef>
              </a:pPr>
              <a:t>27</a:t>
            </a:fld>
            <a:endParaRPr lang="en-GB" altLang="en-US"/>
          </a:p>
        </p:txBody>
      </p:sp>
    </p:spTree>
    <p:extLst>
      <p:ext uri="{BB962C8B-B14F-4D97-AF65-F5344CB8AC3E}">
        <p14:creationId xmlns:p14="http://schemas.microsoft.com/office/powerpoint/2010/main" val="93896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Notably, at this meeting, in addition to discussing individual proposals targeted for C++20, a plan for an overall direction / set of primary goals for C++20 was also discussed. The discussion was prompted by a </a:t>
            </a:r>
            <a:r>
              <a:rPr lang="en-US" altLang="en-US">
                <a:hlinkClick r:id="rId3"/>
              </a:rPr>
              <a:t>paper</a:t>
            </a:r>
            <a:r>
              <a:rPr lang="en-US" altLang="en-US"/>
              <a:t> in the pre-meeting mailing outlining such a proposed vision, which was discussed during an evening session on Thursday.</a:t>
            </a:r>
          </a:p>
          <a:p>
            <a:r>
              <a:rPr lang="en-US" altLang="en-US"/>
              <a:t>This paper suggests that we aim to get the following major features into C++20:</a:t>
            </a:r>
          </a:p>
          <a:p>
            <a:r>
              <a:rPr lang="en-US" altLang="en-US"/>
              <a:t>Concepts</a:t>
            </a:r>
          </a:p>
          <a:p>
            <a:r>
              <a:rPr lang="en-US" altLang="en-US"/>
              <a:t>Modules</a:t>
            </a:r>
          </a:p>
          <a:p>
            <a:r>
              <a:rPr lang="en-US" altLang="en-US"/>
              <a:t>Ranges</a:t>
            </a:r>
          </a:p>
          <a:p>
            <a:r>
              <a:rPr lang="en-US" altLang="en-US"/>
              <a:t>Networking</a:t>
            </a:r>
          </a:p>
          <a:p>
            <a:r>
              <a:rPr lang="en-US" altLang="en-US"/>
              <a:t>It does not suggest focusing on these features to the </a:t>
            </a:r>
            <a:r>
              <a:rPr lang="en-US" altLang="en-US" i="1"/>
              <a:t>exclusion</a:t>
            </a:r>
            <a:r>
              <a:rPr lang="en-US" altLang="en-US"/>
              <a:t> of others, but does propose </a:t>
            </a:r>
            <a:r>
              <a:rPr lang="en-US" altLang="en-US" i="1"/>
              <a:t>prioritizing</a:t>
            </a:r>
            <a:r>
              <a:rPr lang="en-US" altLang="en-US"/>
              <a:t> these over others. The reasoning for why these features merit special attention is well-argued in the paper; read it for details.</a:t>
            </a:r>
          </a:p>
          <a:p>
            <a:r>
              <a:rPr lang="en-US" altLang="en-US"/>
              <a:t>It’s worth noting that each of these features is first being standardized in the form of a Technical Specification, and these are at various stages of publication (Concepts is published; Ranges and Networking have had Preliminary Drafts published and comments on them are in the process of being addressed; for </a:t>
            </a:r>
            <a:r>
              <a:rPr lang="en-US" altLang="en-US">
                <a:hlinkClick r:id="rId4"/>
              </a:rPr>
              <a:t>Modules</a:t>
            </a:r>
            <a:r>
              <a:rPr lang="en-US" altLang="en-US"/>
              <a:t>, we hope to publish a Preliminary Draft at the next meeting). Getting these features into C++20 will require promptly completing the TS publication in cases where it’s not there yet, and then merging the TS’s into C++20.</a:t>
            </a:r>
          </a:p>
          <a:p>
            <a:r>
              <a:rPr lang="en-US" altLang="en-US"/>
              <a:t>The proposal for focusing on these four was received favourably by the committee. It is </a:t>
            </a:r>
            <a:r>
              <a:rPr lang="en-US" altLang="en-US" b="1"/>
              <a:t>very important</a:t>
            </a:r>
            <a:r>
              <a:rPr lang="en-US" altLang="en-US"/>
              <a:t> to note that this should not be construed as a </a:t>
            </a:r>
            <a:r>
              <a:rPr lang="en-US" altLang="en-US" i="1"/>
              <a:t>promise</a:t>
            </a:r>
            <a:r>
              <a:rPr lang="en-US" altLang="en-US"/>
              <a:t> to get these features into C++20; the committee isn’t in a position to make such a promise ahead of time, nor is anyone on it. As always, a feature only goes into the IS wen it’s </a:t>
            </a:r>
            <a:r>
              <a:rPr lang="en-US" altLang="en-US" i="1"/>
              <a:t>ready</a:t>
            </a:r>
            <a:r>
              <a:rPr lang="en-US" altLang="en-US"/>
              <a:t> – that is, when the committee has a high confidence in the design, its specification, its implementability, the interaction of the feature with other language and library features, and the appropriateness of the feature for standardization in the context of the language as a whole. We will work hard to get these features into C++20, but there are no promises.</a:t>
            </a:r>
          </a:p>
          <a:p>
            <a:endParaRPr lang="en-GB"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4E9D5E5-41DC-4271-A361-7F13C29213B0}" type="slidenum">
              <a:rPr lang="en-GB" altLang="en-US" smtClean="0">
                <a:latin typeface="Calibri" panose="020F0502020204030204" pitchFamily="34" charset="0"/>
              </a:rPr>
              <a:pPr/>
              <a:t>29</a:t>
            </a:fld>
            <a:endParaRPr lang="en-GB" altLang="en-US">
              <a:latin typeface="Calibri" panose="020F0502020204030204" pitchFamily="34" charset="0"/>
            </a:endParaRPr>
          </a:p>
        </p:txBody>
      </p:sp>
    </p:spTree>
    <p:extLst>
      <p:ext uri="{BB962C8B-B14F-4D97-AF65-F5344CB8AC3E}">
        <p14:creationId xmlns:p14="http://schemas.microsoft.com/office/powerpoint/2010/main" val="1500249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hlinkClick r:id="rId3"/>
              </a:rPr>
              <a:t>Default member initializers for bitfields</a:t>
            </a:r>
            <a:r>
              <a:rPr lang="en-US" altLang="en-US"/>
              <a:t>. Previously, bit-fields couldn’t have default member initializers; now they can, with the “natural” syntax, int x : 5 = 42; (brace initialization is also allowed). A disambiguation rule was added to deal with parsing ambiguities (since e.g. an = could conceivably be part of the bitfield width expression).</a:t>
            </a:r>
          </a:p>
          <a:p>
            <a:r>
              <a:rPr lang="en-US" altLang="en-US">
                <a:hlinkClick r:id="rId4"/>
              </a:rPr>
              <a:t>Tweaking the rules</a:t>
            </a:r>
            <a:r>
              <a:rPr lang="en-US" altLang="en-US"/>
              <a:t> for constructor template argument deduction. At the last meeting, EWG decided that for wrapper types like tuple, </a:t>
            </a:r>
            <a:r>
              <a:rPr lang="en-US" altLang="en-US" i="1"/>
              <a:t>copying</a:t>
            </a:r>
            <a:r>
              <a:rPr lang="en-US" altLang="en-US"/>
              <a:t> should be preferable to </a:t>
            </a:r>
            <a:r>
              <a:rPr lang="en-US" altLang="en-US" i="1"/>
              <a:t>wrapping</a:t>
            </a:r>
            <a:r>
              <a:rPr lang="en-US" altLang="en-US"/>
              <a:t>; that is, something like tuple t{tuple{1, 2}}; should deduce the type of t as tuple&lt;int, int&gt; rather than tuple&lt;tuple&lt;int, int&gt;&gt;. However, it had been unclear whether this guidance applied to types like vector that had std::initializer_list constructors. EWG clarified that copying should indeed be preferred to wrapping for those types, too. (The paper also proposed several other tweaks to the rules, which did not gain consensus to be approved just yet; the author will come back with a revised paper for those.)</a:t>
            </a:r>
          </a:p>
          <a:p>
            <a:r>
              <a:rPr lang="en-US" altLang="en-US"/>
              <a:t>Resolving a </a:t>
            </a:r>
            <a:r>
              <a:rPr lang="en-US" altLang="en-US">
                <a:hlinkClick r:id="rId5"/>
              </a:rPr>
              <a:t>language defect related to defaulted copy constructors</a:t>
            </a:r>
            <a:r>
              <a:rPr lang="en-US" altLang="en-US"/>
              <a:t>. This was actually a proposal that I co-authored, and it was prompted by me running into this language defect in Mozilla code (it prevented the storing of an nsAutoPtr inside a std::tuple). It’s also, to date, my first proposal to be approved by EWG!</a:t>
            </a:r>
          </a:p>
          <a:p>
            <a:r>
              <a:rPr lang="en-US" altLang="en-US"/>
              <a:t>A simpler solution to the problem that </a:t>
            </a:r>
            <a:r>
              <a:rPr lang="en-US" altLang="en-US">
                <a:hlinkClick r:id="rId6"/>
              </a:rPr>
              <a:t>allowing the template keyword in unqualified-ids</a:t>
            </a:r>
            <a:r>
              <a:rPr lang="en-US" altLang="en-US"/>
              <a:t> aimed to solve. While reviewing that proposal, the Core Working Group found that the relevant lookup rules could be tweaked so as to avoid having to use the template keyword at all. The proposed rules technically change the meaning of certain existing code patterns, but only ones that are very obscure and unlikely to occur in the wild. EWG was, naturally, delighted with this simplification.</a:t>
            </a:r>
          </a:p>
          <a:p>
            <a:r>
              <a:rPr lang="en-US" altLang="en-US"/>
              <a:t>An </a:t>
            </a:r>
            <a:r>
              <a:rPr lang="en-US" altLang="en-US">
                <a:hlinkClick r:id="rId7"/>
              </a:rPr>
              <a:t>attribute to mark unreachable code</a:t>
            </a:r>
            <a:r>
              <a:rPr lang="en-US" altLang="en-US"/>
              <a:t>. This proposal aims to standardize existing practice where a point in the code that the author expects cannot be reached is marked with __builtin_unreachable() or __assume(false). The initial proposal was to make the standardized version an [[unreachable]] attribute, but based on EWG’s feedback, this was revised to be a std::unreachable() library function instead. The semantics is that if such a call is reached during execution, the behaviour is undefined. (EWG discussed at length whether this facility should be tied to the Contracts proposal. The outcome was that it should not be; since “undefined behaviour” encompasses everything, we can later change the specified behaviour to be something like “call the contract violation handler” without that being a breaking change.) The proposal was sent to LEWG, which will design the library interface more precisely, and consider the possibility of passing in a compile-time string argument for diagnostic purposes.</a:t>
            </a:r>
          </a:p>
          <a:p>
            <a:r>
              <a:rPr lang="en-US" altLang="en-US">
                <a:hlinkClick r:id="rId8"/>
              </a:rPr>
              <a:t>Down with typename!</a:t>
            </a:r>
            <a:r>
              <a:rPr lang="en-US" altLang="en-US"/>
              <a:t> This paper argued that in some contexts where typename is currently required to disambiguate a name nested in a dependent scope as being a type, the compiler can actually disambiguate based on the context, and proposed removing the requirement of writing typename in such contexts. The proposal passed with flying colours. (It was, however, pointed out that the proposal prevents certain hypothetical future extensions. For example, one of the contexts in question is y in using x = y;: that can currently only be a type. However, suppose we later want to add </a:t>
            </a:r>
            <a:r>
              <a:rPr lang="en-US" altLang="en-US" i="1"/>
              <a:t>expression aliases</a:t>
            </a:r>
            <a:r>
              <a:rPr lang="en-US" altLang="en-US"/>
              <a:t> to C++; this proposal rules out re-using the using x = y; syntax for them.)</a:t>
            </a:r>
          </a:p>
          <a:p>
            <a:r>
              <a:rPr lang="en-US" altLang="en-US">
                <a:hlinkClick r:id="rId9"/>
              </a:rPr>
              <a:t>Removing throw()</a:t>
            </a:r>
            <a:r>
              <a:rPr lang="en-US" altLang="en-US"/>
              <a:t>. Dynamic exception specifications have been deprecated since C++11 (superseded by noexcept), and removed altogether in C++17, with the exception of throw() as an alias for noexcept(true). This paper proposed removing that last vestige, too, and EWG approved it. (The paper also proposed removing some other things that were deprecated in C++17, which were rejected; I mention those in the list of rejected proposals below.)</a:t>
            </a:r>
          </a:p>
          <a:p>
            <a:r>
              <a:rPr lang="en-US" altLang="en-US">
                <a:hlinkClick r:id="rId10"/>
              </a:rPr>
              <a:t>Ranged-based for statement with initializer</a:t>
            </a:r>
            <a:r>
              <a:rPr lang="en-US" altLang="en-US"/>
              <a:t>. This introduces a new form of range-for: for (T var = init; U elem : </a:t>
            </a:r>
            <a:r>
              <a:rPr lang="en-US" altLang="en-US" i="1"/>
              <a:t>&lt;range-expression&gt;</a:t>
            </a:r>
            <a:r>
              <a:rPr lang="en-US" altLang="en-US"/>
              <a:t>); here, var is a variable that lives for the duration of the loop, and can be referenced by </a:t>
            </a:r>
            <a:r>
              <a:rPr lang="en-US" altLang="en-US" i="1"/>
              <a:t>&lt;range-expression&gt;</a:t>
            </a:r>
            <a:r>
              <a:rPr lang="en-US" altLang="en-US"/>
              <a:t> (whereas elem is the usual loop variable that takes on a new value on every iteration). This is useful for both scope hygiene (it avoids polluting the enclosing scope with var) and resolving a category of </a:t>
            </a:r>
            <a:r>
              <a:rPr lang="en-US" altLang="en-US">
                <a:hlinkClick r:id="rId11"/>
              </a:rPr>
              <a:t>lifetime issues</a:t>
            </a:r>
            <a:r>
              <a:rPr lang="en-US" altLang="en-US"/>
              <a:t> with range-for. EWG expressed concerns about parseability (parsers will now need to perform more lookahead to determine which form of loop they are parsing) and readability (the “semicolon colon” punctuation in a loop header of this form can look deceptively like the “semicolon semicolon” punctuation in a traditional for loop), but passed the proposal anyways.</a:t>
            </a:r>
          </a:p>
          <a:p>
            <a:r>
              <a:rPr lang="en-US" altLang="en-US"/>
              <a:t>Some changes to the Modules TS (other proposed changes were deferred to Modules v2) – I talk about these </a:t>
            </a:r>
            <a:r>
              <a:rPr lang="en-US" altLang="en-US">
                <a:hlinkClick r:id="rId12"/>
              </a:rPr>
              <a:t>below</a:t>
            </a:r>
            <a:endParaRPr lang="en-US" altLang="en-US"/>
          </a:p>
          <a:p>
            <a:r>
              <a:rPr lang="en-US" altLang="en-US"/>
              <a:t>Changes to Concepts – see </a:t>
            </a:r>
            <a:r>
              <a:rPr lang="en-US" altLang="en-US">
                <a:hlinkClick r:id="rId13"/>
              </a:rPr>
              <a:t>below</a:t>
            </a:r>
            <a:endParaRPr lang="en-US" altLang="en-US"/>
          </a:p>
          <a:p>
            <a:endParaRPr lang="en-GB" altLang="en-US"/>
          </a:p>
          <a:p>
            <a:r>
              <a:rPr lang="en-US" altLang="en-US"/>
              <a:t>Language: </a:t>
            </a:r>
          </a:p>
          <a:p>
            <a:pPr lvl="1"/>
            <a:r>
              <a:rPr lang="en-US" altLang="en-US"/>
              <a:t>Most notably, the </a:t>
            </a:r>
            <a:r>
              <a:rPr lang="en-US" altLang="en-US" b="1">
                <a:hlinkClick r:id="rId14"/>
              </a:rPr>
              <a:t>Concepts Technical Specification</a:t>
            </a:r>
            <a:r>
              <a:rPr lang="en-US" altLang="en-US" b="1"/>
              <a:t> has been merged into C++20</a:t>
            </a:r>
            <a:r>
              <a:rPr lang="en-US" altLang="en-US"/>
              <a:t>! Not without modification, though: the version voted in iterates on the TS version by unifying function and variable concepts into a single concept definition syntax, and removing abbreviated function templates, a.k.a. the “terse syntax” (for now; it may come back in some form before C++20’s publication), among other smaller changes. I talk about Concepts in more detail </a:t>
            </a:r>
            <a:r>
              <a:rPr lang="en-US" altLang="en-US">
                <a:hlinkClick r:id="rId13"/>
              </a:rPr>
              <a:t>below</a:t>
            </a:r>
            <a:r>
              <a:rPr lang="en-US" altLang="en-US"/>
              <a:t>.</a:t>
            </a:r>
          </a:p>
          <a:p>
            <a:pPr lvl="1"/>
            <a:r>
              <a:rPr lang="en-US" altLang="en-US">
                <a:hlinkClick r:id="rId15"/>
              </a:rPr>
              <a:t>Template parameter lists for generic lambdas</a:t>
            </a:r>
            <a:r>
              <a:rPr lang="en-US" altLang="en-US"/>
              <a:t>. This allows expressing some generic lambdas that couldn’t (easily) be expressed before, such as []&lt;typename T&gt;(T a, T b), and makes lambdas more consistent with functions in general.</a:t>
            </a:r>
          </a:p>
          <a:p>
            <a:pPr lvl="1"/>
            <a:r>
              <a:rPr lang="en-US" altLang="en-US">
                <a:hlinkClick r:id="rId16"/>
              </a:rPr>
              <a:t>Designated initializers</a:t>
            </a:r>
            <a:r>
              <a:rPr lang="en-US" altLang="en-US"/>
              <a:t>. As mentioned in previous posts, this is a subset of the C feature, and comes with the important restriction that members cannot be reordered in the initializer.</a:t>
            </a:r>
          </a:p>
          <a:p>
            <a:pPr lvl="1"/>
            <a:r>
              <a:rPr lang="en-US" altLang="en-US">
                <a:hlinkClick r:id="rId17"/>
              </a:rPr>
              <a:t>Lambda capture [=, *this]</a:t>
            </a:r>
            <a:endParaRPr lang="en-US" altLang="en-US"/>
          </a:p>
          <a:p>
            <a:pPr lvl="1"/>
            <a:r>
              <a:rPr lang="en-US" altLang="en-US"/>
              <a:t>A </a:t>
            </a:r>
            <a:r>
              <a:rPr lang="en-US" altLang="en-US">
                <a:hlinkClick r:id="rId18"/>
              </a:rPr>
              <a:t>__VA_OPT__ macro</a:t>
            </a:r>
            <a:r>
              <a:rPr lang="en-US" altLang="en-US"/>
              <a:t> to make variadic macros easier to use. The C standards committee is expected to make the same change to C in due course, thus keeping the C and C++ preprocessors compatible.</a:t>
            </a:r>
          </a:p>
          <a:p>
            <a:pPr lvl="1"/>
            <a:r>
              <a:rPr lang="en-US" altLang="en-US">
                <a:hlinkClick r:id="rId19"/>
              </a:rPr>
              <a:t>Default member initializers for bitfields</a:t>
            </a:r>
            <a:endParaRPr lang="en-US" altLang="en-US"/>
          </a:p>
          <a:p>
            <a:pPr lvl="1"/>
            <a:r>
              <a:rPr lang="en-US" altLang="en-US"/>
              <a:t>A </a:t>
            </a:r>
            <a:r>
              <a:rPr lang="en-US" altLang="en-US">
                <a:hlinkClick r:id="rId20"/>
              </a:rPr>
              <a:t>tweak to C++17’s constructor template argument deduction rules</a:t>
            </a:r>
            <a:r>
              <a:rPr lang="en-US" altLang="en-US"/>
              <a:t> (this change is also a C++17 Defect Report, meaning implementations are encouraged to adopt the new behaviour even in C++17 mode).</a:t>
            </a:r>
          </a:p>
          <a:p>
            <a:pPr lvl="1"/>
            <a:r>
              <a:rPr lang="en-US" altLang="en-US">
                <a:hlinkClick r:id="rId21"/>
              </a:rPr>
              <a:t>Fixing const-qualified pointers to members</a:t>
            </a:r>
            <a:endParaRPr lang="en-US" altLang="en-US"/>
          </a:p>
          <a:p>
            <a:r>
              <a:rPr lang="en-US" altLang="en-US"/>
              <a:t>Library: </a:t>
            </a:r>
          </a:p>
          <a:p>
            <a:pPr lvl="1"/>
            <a:r>
              <a:rPr lang="en-US" altLang="en-US"/>
              <a:t>Support for </a:t>
            </a:r>
            <a:r>
              <a:rPr lang="en-US" altLang="en-US">
                <a:hlinkClick r:id="rId22"/>
              </a:rPr>
              <a:t>detecting endianness programmatically</a:t>
            </a:r>
            <a:endParaRPr lang="en-US" altLang="en-US"/>
          </a:p>
          <a:p>
            <a:pPr lvl="1"/>
            <a:r>
              <a:rPr lang="en-US" altLang="en-US">
                <a:hlinkClick r:id="rId23"/>
              </a:rPr>
              <a:t>Repairing elementary string conversions</a:t>
            </a:r>
            <a:r>
              <a:rPr lang="en-US" altLang="en-US"/>
              <a:t> (also a Defect Report)</a:t>
            </a:r>
          </a:p>
          <a:p>
            <a:pPr lvl="1"/>
            <a:r>
              <a:rPr lang="en-US" altLang="en-US">
                <a:hlinkClick r:id="rId24"/>
              </a:rPr>
              <a:t>Improvements</a:t>
            </a:r>
            <a:r>
              <a:rPr lang="en-US" altLang="en-US"/>
              <a:t> to the integration of C++17 class template argument deduction into the standard library (also a Defect Report)</a:t>
            </a:r>
          </a:p>
          <a:p>
            <a:pPr lvl="1"/>
            <a:r>
              <a:rPr lang="en-US" altLang="en-US">
                <a:hlinkClick r:id="rId25"/>
              </a:rPr>
              <a:t>Extending make_shared to support arrays</a:t>
            </a:r>
            <a:endParaRPr lang="en-US" altLang="en-US"/>
          </a:p>
          <a:p>
            <a:endParaRPr lang="en-GB"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66F11C5-4279-442F-AE7B-20E1DC796F93}" type="slidenum">
              <a:rPr lang="en-GB" altLang="en-US" smtClean="0">
                <a:latin typeface="Calibri" panose="020F0502020204030204" pitchFamily="34" charset="0"/>
              </a:rPr>
              <a:pPr/>
              <a:t>31</a:t>
            </a:fld>
            <a:endParaRPr lang="en-GB" altLang="en-US">
              <a:latin typeface="Calibri" panose="020F0502020204030204" pitchFamily="34" charset="0"/>
            </a:endParaRPr>
          </a:p>
        </p:txBody>
      </p:sp>
    </p:spTree>
    <p:extLst>
      <p:ext uri="{BB962C8B-B14F-4D97-AF65-F5344CB8AC3E}">
        <p14:creationId xmlns:p14="http://schemas.microsoft.com/office/powerpoint/2010/main" val="1572210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This is actually not a TS but a separate International Standard, but it seemed appropriate to list this it here as well: the </a:t>
            </a:r>
            <a:r>
              <a:rPr lang="en-US" altLang="en-US" b="1">
                <a:hlinkClick r:id="rId3"/>
              </a:rPr>
              <a:t>Mathematical Special Functions IS</a:t>
            </a:r>
            <a:r>
              <a:rPr lang="en-US" altLang="en-US"/>
              <a:t> has been merged into C++17. This was originally proposed and voted down in Lenexa (two meetings ago), over concerns about implementation difficulty by implementers who did not have userbases particularly clamoring for this functionality; since Lenexa, these worries have been allayed, in part by assurances that the </a:t>
            </a:r>
            <a:r>
              <a:rPr lang="en-US" altLang="en-US">
                <a:hlinkClick r:id="rId4"/>
              </a:rPr>
              <a:t>Boost implementation</a:t>
            </a:r>
            <a:r>
              <a:rPr lang="en-US" altLang="en-US"/>
              <a:t> is of sufficiently high quality to serve as a basis for standard library implementations. The functions defined by this IS will go into namespace std (in the IS, since it was targeted at both C and C++, they were in the global namespace).</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4016FF-32DE-4D94-B1AE-42C7CF808C53}" type="slidenum">
              <a:rPr lang="en-GB" altLang="en-US" smtClean="0">
                <a:latin typeface="Arial" panose="020B0604020202020204" pitchFamily="34" charset="0"/>
              </a:rPr>
              <a:pPr>
                <a:spcBef>
                  <a:spcPct val="0"/>
                </a:spcBef>
              </a:pPr>
              <a:t>33</a:t>
            </a:fld>
            <a:endParaRPr lang="en-GB" altLang="en-US">
              <a:latin typeface="Arial" panose="020B0604020202020204" pitchFamily="34" charset="0"/>
            </a:endParaRPr>
          </a:p>
        </p:txBody>
      </p:sp>
    </p:spTree>
    <p:extLst>
      <p:ext uri="{BB962C8B-B14F-4D97-AF65-F5344CB8AC3E}">
        <p14:creationId xmlns:p14="http://schemas.microsoft.com/office/powerpoint/2010/main" val="57283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25000" lnSpcReduction="20000"/>
          </a:bodyPr>
          <a:lstStyle/>
          <a:p>
            <a:pPr>
              <a:defRPr/>
            </a:pPr>
            <a:r>
              <a:rPr lang="en-US" dirty="0"/>
              <a:t>The </a:t>
            </a:r>
            <a:r>
              <a:rPr lang="en-US" b="1" dirty="0" err="1">
                <a:hlinkClick r:id="rId3"/>
              </a:rPr>
              <a:t>Filesystem</a:t>
            </a:r>
            <a:r>
              <a:rPr lang="en-US" b="1" dirty="0">
                <a:hlinkClick r:id="rId3"/>
              </a:rPr>
              <a:t> TS</a:t>
            </a:r>
            <a:r>
              <a:rPr lang="en-US" dirty="0"/>
              <a:t> has been merged into C++17 (in its entirety). There was mild opposition to this, mostly by implementers who support systems with non-hierarchical </a:t>
            </a:r>
            <a:r>
              <a:rPr lang="en-US" dirty="0" err="1"/>
              <a:t>filesystems</a:t>
            </a:r>
            <a:r>
              <a:rPr lang="en-US" dirty="0"/>
              <a:t> (such as IBM’s mainframe operating system, z/OS) which do not fit the </a:t>
            </a:r>
            <a:r>
              <a:rPr lang="en-US" dirty="0" err="1"/>
              <a:t>filesystem</a:t>
            </a:r>
            <a:r>
              <a:rPr lang="en-US" dirty="0"/>
              <a:t> model defined by the TS very well, but the vote to merge passed nonetheless. The components defined by this TS will go into namespace std::</a:t>
            </a:r>
            <a:r>
              <a:rPr lang="en-US" dirty="0" err="1"/>
              <a:t>filesystem</a:t>
            </a:r>
            <a:r>
              <a:rPr lang="en-US" dirty="0"/>
              <a:t> (in the TS they were in std::experimental::</a:t>
            </a:r>
            <a:r>
              <a:rPr lang="en-US" dirty="0" err="1"/>
              <a:t>filesystem</a:t>
            </a:r>
            <a:r>
              <a:rPr lang="en-US" dirty="0"/>
              <a:t>).</a:t>
            </a:r>
          </a:p>
          <a:p>
            <a:pPr>
              <a:defRPr/>
            </a:pPr>
            <a:endParaRPr lang="en-US" dirty="0"/>
          </a:p>
          <a:p>
            <a:pPr>
              <a:defRPr/>
            </a:pPr>
            <a:r>
              <a:rPr lang="en-US" dirty="0"/>
              <a:t>The </a:t>
            </a:r>
            <a:r>
              <a:rPr lang="en-US" dirty="0">
                <a:hlinkClick r:id="rId4"/>
              </a:rPr>
              <a:t>Concepts TS</a:t>
            </a:r>
            <a:r>
              <a:rPr lang="en-US" dirty="0"/>
              <a:t> was published in late 2015, and is now being eyed for merger into C++20. </a:t>
            </a:r>
          </a:p>
          <a:p>
            <a:pPr>
              <a:defRPr/>
            </a:pPr>
            <a:r>
              <a:rPr lang="en-US" dirty="0"/>
              <a:t>Recall that the purpose of standardizing a feature as a Technical Specification first, is to give implementers and users the ability to gain experience with the feature, and provide feedback that may motivate changes to the feature, before standardizing it in its final form.</a:t>
            </a:r>
          </a:p>
          <a:p>
            <a:pPr>
              <a:defRPr/>
            </a:pPr>
            <a:r>
              <a:rPr lang="en-US" dirty="0"/>
              <a:t>Now that the Concepts TS has been published for a while, and a compiler that supports it (GCC 6) released almost a year ago, user and implementer feedback (the latter primarily from developers working on an implementation in Clang) has started trickling in.</a:t>
            </a:r>
          </a:p>
          <a:p>
            <a:pPr>
              <a:defRPr/>
            </a:pPr>
            <a:r>
              <a:rPr lang="en-US" dirty="0"/>
              <a:t>(There was previously an attempt to merge the Concepts TS into C++17, which </a:t>
            </a:r>
            <a:r>
              <a:rPr lang="en-US" dirty="0">
                <a:hlinkClick r:id="rId5"/>
              </a:rPr>
              <a:t>failed</a:t>
            </a:r>
            <a:r>
              <a:rPr lang="en-US" dirty="0"/>
              <a:t> because at that point, the amount of user and implementer feedback had been small, and the committee felt people should have more time to try the feature out.)</a:t>
            </a:r>
          </a:p>
          <a:p>
            <a:pPr>
              <a:defRPr/>
            </a:pPr>
            <a:r>
              <a:rPr lang="en-US" dirty="0"/>
              <a:t>The feedback so far has generated a few proposals for changes to the Concepts TS (</a:t>
            </a:r>
            <a:r>
              <a:rPr lang="en-US" dirty="0">
                <a:hlinkClick r:id="rId6"/>
              </a:rPr>
              <a:t>P0342</a:t>
            </a:r>
            <a:r>
              <a:rPr lang="en-US" dirty="0"/>
              <a:t>, </a:t>
            </a:r>
            <a:r>
              <a:rPr lang="en-US" dirty="0">
                <a:hlinkClick r:id="rId7"/>
              </a:rPr>
              <a:t>P0464</a:t>
            </a:r>
            <a:r>
              <a:rPr lang="en-US" dirty="0"/>
              <a:t>, and </a:t>
            </a:r>
            <a:r>
              <a:rPr lang="en-US" dirty="0">
                <a:hlinkClick r:id="rId8"/>
              </a:rPr>
              <a:t>P0587</a:t>
            </a:r>
            <a:r>
              <a:rPr lang="en-US" dirty="0"/>
              <a:t>). Some of these were looked at this week; I summarize the technical discussion </a:t>
            </a:r>
            <a:r>
              <a:rPr lang="en-US" dirty="0">
                <a:hlinkClick r:id="rId9"/>
              </a:rPr>
              <a:t>below</a:t>
            </a:r>
            <a:r>
              <a:rPr lang="en-US" dirty="0"/>
              <a:t>, but the high-level summary is that, while people agree on the general direction of some changes, other proposed changes remain rather controversial.</a:t>
            </a:r>
          </a:p>
          <a:p>
            <a:pPr>
              <a:defRPr/>
            </a:pPr>
            <a:r>
              <a:rPr lang="en-US" dirty="0"/>
              <a:t>One thing that’s not controversial, is that everyone wants Concepts to make it into C++20. Procedurally, the question arose whether we should (1) merge the TS into the IS now, and treat remaining points of contention as “issues” to be tracked and resolved before the publication of C++20; or (2) resolve the issues in the Concepts TS working draft, and only then merge the result into C++20. A proposal to take route #1 (merge now) failed to gain consensus in the Evolution Working Group (EWG), so for now, the plan is to take approach #2 (resolve issues first, merge after).</a:t>
            </a:r>
          </a:p>
          <a:p>
            <a:pPr>
              <a:defRPr/>
            </a:pPr>
            <a:endParaRPr lang="en-US" dirty="0"/>
          </a:p>
          <a:p>
            <a:pPr>
              <a:defRPr/>
            </a:pPr>
            <a:r>
              <a:rPr lang="en-US" b="1" dirty="0"/>
              <a:t>Concepts</a:t>
            </a:r>
          </a:p>
          <a:p>
            <a:pPr>
              <a:defRPr/>
            </a:pPr>
            <a:r>
              <a:rPr lang="en-US" dirty="0"/>
              <a:t>This meeting marked the first significant design discussion about Concepts in EWG since a proposal to merge the Concepts TS into C++17 without modifications </a:t>
            </a:r>
            <a:r>
              <a:rPr lang="en-US" dirty="0">
                <a:hlinkClick r:id="rId5"/>
              </a:rPr>
              <a:t>failed</a:t>
            </a:r>
            <a:r>
              <a:rPr lang="en-US" dirty="0"/>
              <a:t> at the February 2016 meeting in Jacksonville.</a:t>
            </a:r>
          </a:p>
          <a:p>
            <a:pPr>
              <a:defRPr/>
            </a:pPr>
            <a:r>
              <a:rPr lang="en-US" dirty="0"/>
              <a:t>The main topic of discussion was the </a:t>
            </a:r>
            <a:r>
              <a:rPr lang="en-US" dirty="0">
                <a:hlinkClick r:id="rId8"/>
              </a:rPr>
              <a:t>Concepts TS revisited</a:t>
            </a:r>
            <a:r>
              <a:rPr lang="en-US" dirty="0"/>
              <a:t> paper which proposed several design changes to Concepts:</a:t>
            </a:r>
          </a:p>
          <a:p>
            <a:pPr>
              <a:defRPr/>
            </a:pPr>
            <a:r>
              <a:rPr lang="en-US" dirty="0"/>
              <a:t>Unifying function-like and variable-like concepts into a single concept definition syntax, as </a:t>
            </a:r>
            <a:r>
              <a:rPr lang="en-US" dirty="0">
                <a:hlinkClick r:id="rId6"/>
              </a:rPr>
              <a:t>previously proposed</a:t>
            </a:r>
            <a:r>
              <a:rPr lang="en-US" dirty="0"/>
              <a:t>. The unified syntax would drop the redundant bool keyword from concept bool, and the entities it would declare would be a kind unto their own, not variables or functions. The question of whether such entities can overload on the number and kinds of their template parameters (the original motivation for having function-like concepts) remains open, though it seems people are leaning towards not allowing overloading, arguing that if you have two concepts taking a different number or kind of template parameters, it’s probably clearer to give them different names (a canonical example is </a:t>
            </a:r>
            <a:r>
              <a:rPr lang="en-US" dirty="0" err="1"/>
              <a:t>EqualityComparable</a:t>
            </a:r>
            <a:r>
              <a:rPr lang="en-US" dirty="0"/>
              <a:t>&lt;T&gt; vs. </a:t>
            </a:r>
            <a:r>
              <a:rPr lang="en-US" dirty="0" err="1"/>
              <a:t>EqualityComparableTo</a:t>
            </a:r>
            <a:r>
              <a:rPr lang="en-US" dirty="0"/>
              <a:t>&lt;T, U&gt;; the latter becomes </a:t>
            </a:r>
            <a:r>
              <a:rPr lang="en-US" dirty="0" err="1"/>
              <a:t>EqualityComparableTo</a:t>
            </a:r>
            <a:r>
              <a:rPr lang="en-US" dirty="0"/>
              <a:t>&lt;U&gt; T in a </a:t>
            </a:r>
            <a:r>
              <a:rPr lang="en-US" i="1" dirty="0"/>
              <a:t>constrained-parameter</a:t>
            </a:r>
            <a:r>
              <a:rPr lang="en-US" dirty="0"/>
              <a:t> declaration, which reads very naturally: T must be of a type that’s equality-comparable to U). EWG encouraged continued exploration of this unification.</a:t>
            </a:r>
          </a:p>
          <a:p>
            <a:pPr>
              <a:defRPr/>
            </a:pPr>
            <a:r>
              <a:rPr lang="en-US" dirty="0"/>
              <a:t>Changes to the </a:t>
            </a:r>
            <a:r>
              <a:rPr lang="en-US" dirty="0" err="1"/>
              <a:t>redeclaration</a:t>
            </a:r>
            <a:r>
              <a:rPr lang="en-US" dirty="0"/>
              <a:t> rules for constrained function templates. The Concepts TS provides multiple ways to express the same constrained function template. Currently, for purposes of determining whether two declarations declare the same function template, the shorthand forms are “</a:t>
            </a:r>
            <a:r>
              <a:rPr lang="en-US" dirty="0" err="1"/>
              <a:t>desugared</a:t>
            </a:r>
            <a:r>
              <a:rPr lang="en-US" dirty="0"/>
              <a:t>” to the long form (using </a:t>
            </a:r>
            <a:r>
              <a:rPr lang="en-US" i="1" dirty="0"/>
              <a:t>requires-clauses</a:t>
            </a:r>
            <a:r>
              <a:rPr lang="en-US" dirty="0"/>
              <a:t> only), and the usual </a:t>
            </a:r>
            <a:r>
              <a:rPr lang="en-US" dirty="0" err="1"/>
              <a:t>redeclaration</a:t>
            </a:r>
            <a:r>
              <a:rPr lang="en-US" dirty="0"/>
              <a:t> rules (which require token-for-token equivalence) are applied to the result. This means that e.g. a function template declared using the long form can be re-declared using one of the shorthand forms. The paper argued that this is brittle (among other things, it requires specifying the </a:t>
            </a:r>
            <a:r>
              <a:rPr lang="en-US" dirty="0" err="1"/>
              <a:t>desugaring</a:t>
            </a:r>
            <a:r>
              <a:rPr lang="en-US" dirty="0"/>
              <a:t> at the token level), and proposed requiring that </a:t>
            </a:r>
            <a:r>
              <a:rPr lang="en-US" dirty="0" err="1"/>
              <a:t>redeclarations</a:t>
            </a:r>
            <a:r>
              <a:rPr lang="en-US" dirty="0"/>
              <a:t> be token-for-token equivalent </a:t>
            </a:r>
            <a:r>
              <a:rPr lang="en-US" i="1" dirty="0"/>
              <a:t>before</a:t>
            </a:r>
            <a:r>
              <a:rPr lang="en-US" dirty="0"/>
              <a:t> </a:t>
            </a:r>
            <a:r>
              <a:rPr lang="en-US" dirty="0" err="1"/>
              <a:t>desugaring</a:t>
            </a:r>
            <a:r>
              <a:rPr lang="en-US" dirty="0"/>
              <a:t>. After extensive discussion, EWG was supportive of this change.</a:t>
            </a:r>
          </a:p>
          <a:p>
            <a:pPr>
              <a:defRPr/>
            </a:pPr>
            <a:r>
              <a:rPr lang="en-US" dirty="0"/>
              <a:t>A minor change to the concept </a:t>
            </a:r>
            <a:r>
              <a:rPr lang="en-US" dirty="0" err="1"/>
              <a:t>subsumption</a:t>
            </a:r>
            <a:r>
              <a:rPr lang="en-US" dirty="0"/>
              <a:t> rules (that come into play during partial ordering of constrained function templates) where, for the purpose of determining whether two constraints are equivalent, the compiler does not “look into” atomic constraints and determine equivalence textually; two constraints are only equivalent if they refer to the same concept. This also garnered support.</a:t>
            </a:r>
          </a:p>
          <a:p>
            <a:pPr>
              <a:defRPr/>
            </a:pPr>
            <a:r>
              <a:rPr lang="en-US" dirty="0"/>
              <a:t>Addressing the issue that </a:t>
            </a:r>
            <a:r>
              <a:rPr lang="en-US" dirty="0" err="1"/>
              <a:t>subsumption</a:t>
            </a:r>
            <a:r>
              <a:rPr lang="en-US" dirty="0"/>
              <a:t> checking can sometimes be </a:t>
            </a:r>
            <a:r>
              <a:rPr lang="en-US" dirty="0" err="1"/>
              <a:t>expontential</a:t>
            </a:r>
            <a:r>
              <a:rPr lang="en-US" dirty="0"/>
              <a:t>-time in the presence of disjunctions. The paper proposes addressing this by removing disjunctions, and instead introducing an explicit syntax for declaring concept refinement relationships, but the authors have since withdrawn that proposal, in part because it was quite controversial. It was pointed out that the previous change (not “looking into” atomic constraints during </a:t>
            </a:r>
            <a:r>
              <a:rPr lang="en-US" dirty="0" err="1"/>
              <a:t>subsumption</a:t>
            </a:r>
            <a:r>
              <a:rPr lang="en-US" dirty="0"/>
              <a:t> checking) will significantly alleviate the problem by reducing how often we run into the </a:t>
            </a:r>
            <a:r>
              <a:rPr lang="en-US" dirty="0" err="1"/>
              <a:t>expontential</a:t>
            </a:r>
            <a:r>
              <a:rPr lang="en-US" dirty="0"/>
              <a:t> case.</a:t>
            </a:r>
          </a:p>
          <a:p>
            <a:pPr>
              <a:defRPr/>
            </a:pPr>
            <a:r>
              <a:rPr lang="en-US" dirty="0"/>
              <a:t>Modifying the abbreviated function template syntax to make it clear to readers that the function being declared is a template. Currently, the Concepts TS allowed an “abbreviated” syntax like void foo(Sortable&amp; s); which declares a function template if Sortable is a concept. Many members of the committee and the larger C++ community expressed concern about having a template look exactly like a non-template, discriminated only by the result of name lookup on the argument types.</a:t>
            </a:r>
            <a:br>
              <a:rPr lang="en-US" dirty="0"/>
            </a:br>
            <a:br>
              <a:rPr lang="en-US" dirty="0"/>
            </a:br>
            <a:r>
              <a:rPr lang="en-US" dirty="0"/>
              <a:t>EWG had a vigorous debate on this topic. On the one hand, people argued that templates and non-templates are fundamentally different entities, due to differences like the way name lookup works inside each, requiring </a:t>
            </a:r>
            <a:r>
              <a:rPr lang="en-US" dirty="0" err="1"/>
              <a:t>typename</a:t>
            </a:r>
            <a:r>
              <a:rPr lang="en-US" dirty="0"/>
              <a:t> in some contexts inside templates, and so on. Countering this, others argued that these differences are relatively minor, and that the long-term aim should be to make generic programming (programming with templates) be just like regular programming.</a:t>
            </a:r>
            <a:br>
              <a:rPr lang="en-US" dirty="0"/>
            </a:br>
            <a:br>
              <a:rPr lang="en-US" dirty="0"/>
            </a:br>
            <a:r>
              <a:rPr lang="en-US" dirty="0"/>
              <a:t>One argument I found particularly interesting was: instead of having </a:t>
            </a:r>
            <a:r>
              <a:rPr lang="en-US" i="1" dirty="0"/>
              <a:t>syntax</a:t>
            </a:r>
            <a:r>
              <a:rPr lang="en-US" dirty="0"/>
              <a:t> to discriminate between templates and non-templates, why don’t we rely on </a:t>
            </a:r>
            <a:r>
              <a:rPr lang="en-US" i="1" dirty="0"/>
              <a:t>tooling</a:t>
            </a:r>
            <a:r>
              <a:rPr lang="en-US" dirty="0"/>
              <a:t>, such as having concept names syntax-colored differently from type names? I found this fairly convincing: since we are designing modern language features, it seems reasonable to design them with modern tools in mind. Then again, while many editors are capable of performing the sort of semantic highlighting contemplated here, programmers also spend a lot of time looking at code in non-editor contexts, such as in review tools, and I’ve yet to see one of </a:t>
            </a:r>
            <a:r>
              <a:rPr lang="en-US" i="1" dirty="0"/>
              <a:t>those</a:t>
            </a:r>
            <a:r>
              <a:rPr lang="en-US" dirty="0"/>
              <a:t> with semantic highlighting (although such a thing is conceivable).</a:t>
            </a:r>
            <a:br>
              <a:rPr lang="en-US" dirty="0"/>
            </a:br>
            <a:br>
              <a:rPr lang="en-US" dirty="0"/>
            </a:br>
            <a:r>
              <a:rPr lang="en-US" dirty="0"/>
              <a:t>EWG did not reach a consensus on this topic. Several concrete proposals for syntax that would alert readers to the template-ness of an abbreviated function template were briefly discussed, but none of them were given serious consideration, because many people weren’t convinced of the need to have such syntax in the first place.</a:t>
            </a:r>
          </a:p>
          <a:p>
            <a:pPr>
              <a:defRPr/>
            </a:pPr>
            <a:r>
              <a:rPr lang="en-US" dirty="0"/>
              <a:t>There was </a:t>
            </a:r>
            <a:r>
              <a:rPr lang="en-US" dirty="0">
                <a:hlinkClick r:id="rId7"/>
              </a:rPr>
              <a:t>another proposal</a:t>
            </a:r>
            <a:r>
              <a:rPr lang="en-US" dirty="0"/>
              <a:t> in the mailing concerning Concepts – one that I coauthored – that touched on the semantics of a concept name appearing twice in an abbreviated function template. It was not presented at this meeting for procedural reasons; I expect it will be presented at the next meeting in Toronto.</a:t>
            </a:r>
          </a:p>
          <a:p>
            <a:pPr>
              <a:defRPr/>
            </a:pPr>
            <a:r>
              <a:rPr lang="en-US" b="1" dirty="0"/>
              <a:t>Definition Checking</a:t>
            </a:r>
          </a:p>
          <a:p>
            <a:pPr>
              <a:defRPr/>
            </a:pPr>
            <a:r>
              <a:rPr lang="en-US" dirty="0"/>
              <a:t>There is one other topic related to Concepts that I’ve talked about before, and would like to touch on again: </a:t>
            </a:r>
            <a:r>
              <a:rPr lang="en-US" b="1" dirty="0"/>
              <a:t>definition checking</a:t>
            </a:r>
            <a:r>
              <a:rPr lang="en-US" dirty="0"/>
              <a:t>. To recap, this involves having the compiler check an </a:t>
            </a:r>
            <a:r>
              <a:rPr lang="en-US" i="1" dirty="0" err="1"/>
              <a:t>uninstantiated</a:t>
            </a:r>
            <a:r>
              <a:rPr lang="en-US" dirty="0"/>
              <a:t> template definition to make sure that it only uses its template parameters in ways allowed for by their constraints. In principle, definition checking combined with checking constraints at call sites (which the Concepts TS already does) should completely eliminate the possibility of compiler errors with instantiation </a:t>
            </a:r>
            <a:r>
              <a:rPr lang="en-US" dirty="0" err="1"/>
              <a:t>backtraces</a:t>
            </a:r>
            <a:r>
              <a:rPr lang="en-US" dirty="0"/>
              <a:t>: either the error is that the caller is not passing in types that meet the constraints, in which case the error pertains to the call site only; or the error is that the implementation uses the template parameters in ways not provided for by the constraints, in which case the error pertains to the </a:t>
            </a:r>
            <a:r>
              <a:rPr lang="en-US" i="1" dirty="0" err="1"/>
              <a:t>uninstantiated</a:t>
            </a:r>
            <a:r>
              <a:rPr lang="en-US" dirty="0"/>
              <a:t> definition site only.</a:t>
            </a:r>
          </a:p>
          <a:p>
            <a:pPr>
              <a:defRPr/>
            </a:pPr>
            <a:r>
              <a:rPr lang="en-US" dirty="0"/>
              <a:t>As I described in my </a:t>
            </a:r>
            <a:r>
              <a:rPr lang="en-US" dirty="0">
                <a:hlinkClick r:id="rId10"/>
              </a:rPr>
              <a:t>Jacksonville report</a:t>
            </a:r>
            <a:r>
              <a:rPr lang="en-US" dirty="0"/>
              <a:t>, one of the reasons Concepts failed to make C++17 is that people had concerns about whether concepts in their current form are conducive to definition checking. However, that was not the only reason, and since Jacksonville I’ve increasingly heard the sentiment expressed that definition checking is a hard problem, and we should not hold up Concepts while we figure out how to do it. To quote the “vision for C++20” paper that I talked about </a:t>
            </a:r>
            <a:r>
              <a:rPr lang="en-US" dirty="0">
                <a:hlinkClick r:id="rId11"/>
              </a:rPr>
              <a:t>above</a:t>
            </a:r>
            <a:r>
              <a:rPr lang="en-US" dirty="0"/>
              <a:t>:</a:t>
            </a:r>
          </a:p>
          <a:p>
            <a:pPr>
              <a:defRPr/>
            </a:pPr>
            <a:r>
              <a:rPr lang="en-US" dirty="0"/>
              <a:t>At the risk of sounding like a broken record, I will repeat a particular point: we need to throw definition checking under the bus. If we insist on having it, we will probably get nothing in C++20, and chances are we’ll get nothing in C++23. Such a trade-off is unacceptable. The benefits of Concepts as proposed far outweigh the benefits of definition checking, and most users wouldn’t care less about not having definition checking.</a:t>
            </a:r>
          </a:p>
          <a:p>
            <a:pPr>
              <a:defRPr/>
            </a:pPr>
            <a:r>
              <a:rPr lang="en-US" dirty="0"/>
              <a:t>While I personally disagree with the sentiment that “most users wouldn’t care less about not having definition checking” – I believe it’s actually a critical part of a complete generic programming design – I do agree that Concepts is still very useful without it, and having to wait for Concepts until C++23 or beyond on its account would be very unfortunate.</a:t>
            </a:r>
          </a:p>
          <a:p>
            <a:pPr>
              <a:defRPr/>
            </a:pPr>
            <a:r>
              <a:rPr lang="en-US" dirty="0"/>
              <a:t>A year ago, I was quite hopeful that we could make progress on the technical problems surrounding definition checking in time to make appropriate revisions to the Concepts TS (to, for example, tweak the way concepts are defined to be more amenable to definition checking) and get the result into C++20. Today, based on statements like the above, I am significantly less hopeful. My prediction is that, at this point, we’ll get Concepts in C++20, without any changes geared towards definition checking, and then maybe at some point in the future we’ll get some form of definition checking, that will be constrained by choices made in the Concepts TS as currently written. In this scenario, the desirable property I described above – that </a:t>
            </a:r>
            <a:r>
              <a:rPr lang="en-US" i="1" dirty="0"/>
              <a:t>all</a:t>
            </a:r>
            <a:r>
              <a:rPr lang="en-US" dirty="0"/>
              <a:t> errors are caught either purely at the call site, or purely at the definition site – which, I’ll note, is a property that other languages like Haskell and Rust </a:t>
            </a:r>
            <a:r>
              <a:rPr lang="en-US" i="1" dirty="0"/>
              <a:t>do</a:t>
            </a:r>
            <a:r>
              <a:rPr lang="en-US" dirty="0"/>
              <a:t> have – is unlikely to be achieved.</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r>
              <a:rPr lang="en-US" b="1" dirty="0"/>
              <a:t>Concepts</a:t>
            </a:r>
          </a:p>
          <a:p>
            <a:pPr>
              <a:defRPr/>
            </a:pPr>
            <a:endParaRPr lang="en-US" dirty="0"/>
          </a:p>
          <a:p>
            <a:pPr>
              <a:defRPr/>
            </a:pPr>
            <a:r>
              <a:rPr lang="en-US" dirty="0"/>
              <a:t>The Concepts TS currently has one complete implementation (modulo bugs), </a:t>
            </a:r>
            <a:r>
              <a:rPr lang="en-US" dirty="0">
                <a:hlinkClick r:id="rId12"/>
              </a:rPr>
              <a:t>in GCC trunk</a:t>
            </a:r>
            <a:r>
              <a:rPr lang="en-US" dirty="0"/>
              <a:t>, which will make it into a release (GCC 6) next year. This, currently experimental, implementation has already been used to gain experience with the feature. Most notably, the </a:t>
            </a:r>
            <a:r>
              <a:rPr lang="en-US" dirty="0">
                <a:hlinkClick r:id="rId13"/>
              </a:rPr>
              <a:t>Ranges Technical Specification</a:t>
            </a:r>
            <a:r>
              <a:rPr lang="en-US" dirty="0"/>
              <a:t>, which revamps significant parts of the C++ Standard Library using Concepts, has </a:t>
            </a:r>
            <a:r>
              <a:rPr lang="en-US" dirty="0">
                <a:hlinkClick r:id="rId14"/>
              </a:rPr>
              <a:t>an implementation that uses Concepts</a:t>
            </a:r>
            <a:r>
              <a:rPr lang="en-US" dirty="0"/>
              <a:t> (in contrast to the </a:t>
            </a:r>
            <a:r>
              <a:rPr lang="en-US" dirty="0">
                <a:hlinkClick r:id="rId15"/>
              </a:rPr>
              <a:t>previous implementation</a:t>
            </a:r>
            <a:r>
              <a:rPr lang="en-US" dirty="0"/>
              <a:t> which emulated Concepts in C++11) and compiles with GCC trunk.</a:t>
            </a:r>
          </a:p>
          <a:p>
            <a:pPr>
              <a:defRPr/>
            </a:pPr>
            <a:r>
              <a:rPr lang="en-US" dirty="0"/>
              <a:t>Based on this and other experience, several committee members have argued that Concepts is ripe for standardization in C++17. Others have expressed various concerns about the current design, and argued on this basis that Concepts is not ready for C++17:</a:t>
            </a:r>
          </a:p>
          <a:p>
            <a:pPr>
              <a:defRPr/>
            </a:pPr>
            <a:r>
              <a:rPr lang="en-US" u="sng" dirty="0"/>
              <a:t>There is some concern that the current design gives programmers </a:t>
            </a:r>
            <a:r>
              <a:rPr lang="en-US" b="1" u="sng" dirty="0"/>
              <a:t>too many syntactic ways of expressing the same thing</a:t>
            </a:r>
            <a:r>
              <a:rPr lang="en-US" u="sng" dirty="0"/>
              <a:t>, and that some of these are redundant. There is no specific proposal for removal one or more of them, but some feel that additional use experience may give insight into what could be removed.</a:t>
            </a:r>
          </a:p>
          <a:p>
            <a:pPr>
              <a:defRPr/>
            </a:pPr>
            <a:r>
              <a:rPr lang="en-US" u="sng" dirty="0"/>
              <a:t>Some have argued that Concepts as a </a:t>
            </a:r>
            <a:r>
              <a:rPr lang="en-US" b="1" u="sng" dirty="0"/>
              <a:t>language</a:t>
            </a:r>
            <a:r>
              <a:rPr lang="en-US" u="sng" dirty="0"/>
              <a:t> feature, and a revamped </a:t>
            </a:r>
            <a:r>
              <a:rPr lang="en-US" b="1" u="sng" dirty="0"/>
              <a:t>standard library</a:t>
            </a:r>
            <a:r>
              <a:rPr lang="en-US" u="sng" dirty="0"/>
              <a:t> that takes advantage of Concepts, should be standardized </a:t>
            </a:r>
            <a:r>
              <a:rPr lang="en-US" b="1" u="sng" dirty="0"/>
              <a:t>simultaneously</a:t>
            </a:r>
            <a:r>
              <a:rPr lang="en-US" u="sng" dirty="0"/>
              <a:t>, to demonstrate confidence that the language feature is able to meet the needs of complex, demanding use cases such as those in standard library. The latter is being worked on in the form of the </a:t>
            </a:r>
            <a:r>
              <a:rPr lang="en-US" u="sng" dirty="0">
                <a:hlinkClick r:id="rId13"/>
              </a:rPr>
              <a:t>Ranges TS</a:t>
            </a:r>
            <a:r>
              <a:rPr lang="en-US" u="sng" dirty="0"/>
              <a:t>, but that’s quite unlikely to make C++17, so some argue the language feature shouldn’t, either.</a:t>
            </a:r>
          </a:p>
          <a:p>
            <a:pPr>
              <a:defRPr/>
            </a:pPr>
            <a:r>
              <a:rPr lang="en-US" u="sng" dirty="0"/>
              <a:t>Some have expressed concern that we don’t yet have a good picture of how well the current Concepts design lends itself to </a:t>
            </a:r>
            <a:r>
              <a:rPr lang="en-US" b="1" u="sng" dirty="0"/>
              <a:t>separate checking of template definitions</a:t>
            </a:r>
            <a:r>
              <a:rPr lang="en-US" u="sng" dirty="0"/>
              <a:t>, and that it’s premature to standardize the design until we do.</a:t>
            </a:r>
          </a:p>
          <a:p>
            <a:pPr>
              <a:defRPr/>
            </a:pPr>
            <a:r>
              <a:rPr lang="en-US" dirty="0"/>
              <a:t>This last point deserves some elaboration. </a:t>
            </a:r>
          </a:p>
          <a:p>
            <a:pPr>
              <a:defRPr/>
            </a:pPr>
            <a:r>
              <a:rPr lang="en-US" dirty="0"/>
              <a:t>When you write a reusable piece of code, such as a function or class, you’re defining an </a:t>
            </a:r>
            <a:r>
              <a:rPr lang="en-US" i="1" dirty="0"/>
              <a:t>interface</a:t>
            </a:r>
            <a:r>
              <a:rPr lang="en-US" dirty="0"/>
              <a:t> between the users of the code, and its implementation. When the function or class is a template, the interface includes requirements on the types (or values) of the template parameters, which are checked at compile time. </a:t>
            </a:r>
          </a:p>
          <a:p>
            <a:pPr>
              <a:defRPr/>
            </a:pPr>
            <a:r>
              <a:rPr lang="en-US" dirty="0"/>
              <a:t>Prior to Concepts, these requirements were </a:t>
            </a:r>
            <a:r>
              <a:rPr lang="en-US" i="1" dirty="0"/>
              <a:t>implicit</a:t>
            </a:r>
            <a:r>
              <a:rPr lang="en-US" dirty="0"/>
              <a:t>; you could document the requirements, and you could approximate making them explicit in code by using certain techniques like </a:t>
            </a:r>
            <a:r>
              <a:rPr lang="en-US" dirty="0" err="1"/>
              <a:t>enable_if</a:t>
            </a:r>
            <a:r>
              <a:rPr lang="en-US" dirty="0"/>
              <a:t>, but there was no first-class language support for making them explicit in code. As a result, violations of these requirements – either </a:t>
            </a:r>
            <a:r>
              <a:rPr lang="en-US" b="1" dirty="0"/>
              <a:t>on the user side</a:t>
            </a:r>
            <a:r>
              <a:rPr lang="en-US" dirty="0"/>
              <a:t> by passing template arguments that don’t meet the requirements, or </a:t>
            </a:r>
            <a:r>
              <a:rPr lang="en-US" b="1" dirty="0"/>
              <a:t>on the implementation side</a:t>
            </a:r>
            <a:r>
              <a:rPr lang="en-US" dirty="0"/>
              <a:t> by using the template arguments in ways that go beyond the requirements – would only be caught at </a:t>
            </a:r>
            <a:r>
              <a:rPr lang="en-US" i="1" dirty="0"/>
              <a:t>instantiation time</a:t>
            </a:r>
            <a:r>
              <a:rPr lang="en-US" dirty="0"/>
              <a:t>, that is, when the template is instantiated with concrete arguments for a particular use site. Compiler errors resulting from such violations typically come with long instantiation </a:t>
            </a:r>
            <a:r>
              <a:rPr lang="en-US" dirty="0" err="1"/>
              <a:t>backtraces</a:t>
            </a:r>
            <a:r>
              <a:rPr lang="en-US" dirty="0"/>
              <a:t>, and are notoriously difficult to understand.</a:t>
            </a:r>
          </a:p>
          <a:p>
            <a:pPr>
              <a:defRPr/>
            </a:pPr>
            <a:r>
              <a:rPr lang="en-US" dirty="0"/>
              <a:t>Concepts </a:t>
            </a:r>
            <a:r>
              <a:rPr lang="en-US" dirty="0" err="1"/>
              <a:t>Lite</a:t>
            </a:r>
            <a:r>
              <a:rPr lang="en-US" dirty="0"/>
              <a:t> allows us to express these requirements explicitly in code, and to catch violations </a:t>
            </a:r>
            <a:r>
              <a:rPr lang="en-US" b="1" dirty="0"/>
              <a:t>on the user side</a:t>
            </a:r>
            <a:r>
              <a:rPr lang="en-US" dirty="0"/>
              <a:t> “early”, by checking the concrete template arguments passed at a use site against the requirements, without having to look at the implementation of the template. The resulting compiler errors are much easier to understand, and do not contain instantiation </a:t>
            </a:r>
            <a:r>
              <a:rPr lang="en-US" dirty="0" err="1"/>
              <a:t>backtraces</a:t>
            </a:r>
            <a:r>
              <a:rPr lang="en-US" dirty="0"/>
              <a:t>.</a:t>
            </a:r>
          </a:p>
          <a:p>
            <a:pPr>
              <a:defRPr/>
            </a:pPr>
            <a:r>
              <a:rPr lang="en-US" dirty="0"/>
              <a:t>However, with the current Concepts </a:t>
            </a:r>
            <a:r>
              <a:rPr lang="en-US" dirty="0" err="1"/>
              <a:t>Lite</a:t>
            </a:r>
            <a:r>
              <a:rPr lang="en-US" dirty="0"/>
              <a:t> design, violations of the requirements </a:t>
            </a:r>
            <a:r>
              <a:rPr lang="en-US" b="1" dirty="0"/>
              <a:t>on the implementation side</a:t>
            </a:r>
            <a:r>
              <a:rPr lang="en-US" dirty="0"/>
              <a:t> – that is, using the template arguments in ways that go beyond the specified requirements – continue to be caught only at instantiation time, and produce hard-to-understand errors with long </a:t>
            </a:r>
            <a:r>
              <a:rPr lang="en-US" dirty="0" err="1"/>
              <a:t>backtraces</a:t>
            </a:r>
            <a:r>
              <a:rPr lang="en-US" dirty="0"/>
              <a:t>. A complete Concepts design, such as the one originally proposed for C++11, includes checking the body of a template against the specified requirements independently of any particular instantiation, to catch implementation-side errors “early” as well; this is referred to as </a:t>
            </a:r>
            <a:r>
              <a:rPr lang="en-US" b="1" dirty="0"/>
              <a:t>separate checking</a:t>
            </a:r>
            <a:r>
              <a:rPr lang="en-US" dirty="0"/>
              <a:t> of template definitions.</a:t>
            </a:r>
          </a:p>
          <a:p>
            <a:pPr>
              <a:defRPr/>
            </a:pPr>
            <a:r>
              <a:rPr lang="en-US" dirty="0"/>
              <a:t>Concepts </a:t>
            </a:r>
            <a:r>
              <a:rPr lang="en-US" dirty="0" err="1"/>
              <a:t>Lite</a:t>
            </a:r>
            <a:r>
              <a:rPr lang="en-US" dirty="0"/>
              <a:t> doesn’t currently provide for separate checking of template definitions. Claims have been made that it can be extended to support this, but as this is a difficult-to-implement feature, some would like to see stronger evidence for this (such as a proof-of-concept implementation, or a detailed description of how one </a:t>
            </a:r>
            <a:r>
              <a:rPr lang="en-US" i="1" dirty="0"/>
              <a:t>would</a:t>
            </a:r>
            <a:r>
              <a:rPr lang="en-US" dirty="0"/>
              <a:t> implement it) prior to standardizing Concepts </a:t>
            </a:r>
            <a:r>
              <a:rPr lang="en-US" dirty="0" err="1"/>
              <a:t>Lite</a:t>
            </a:r>
            <a:r>
              <a:rPr lang="en-US" dirty="0"/>
              <a:t> and thus locking us into the current design.</a:t>
            </a:r>
          </a:p>
          <a:p>
            <a:pPr>
              <a:defRPr/>
            </a:pPr>
            <a:r>
              <a:rPr lang="en-US" b="1" dirty="0"/>
              <a:t>Concepts Design Review</a:t>
            </a:r>
          </a:p>
          <a:p>
            <a:pPr>
              <a:defRPr/>
            </a:pPr>
            <a:r>
              <a:rPr lang="en-US" dirty="0"/>
              <a:t>When the Concepts TS was balloted by national standards bodies, some of the resulting ballot comments were deferred as design issues to be considered for the next revision of the TS (or its merger into the standard, whichever happens first). EWG looked at these issues at this meeting. Here’s the outcome for the most notable ones:</a:t>
            </a:r>
          </a:p>
          <a:p>
            <a:pPr>
              <a:defRPr/>
            </a:pPr>
            <a:r>
              <a:rPr lang="en-US" dirty="0"/>
              <a:t>A suggestion to remove terse notation (where void </a:t>
            </a:r>
            <a:r>
              <a:rPr lang="en-US" dirty="0" err="1"/>
              <a:t>foo</a:t>
            </a:r>
            <a:r>
              <a:rPr lang="en-US" dirty="0"/>
              <a:t>(</a:t>
            </a:r>
            <a:r>
              <a:rPr lang="en-US" dirty="0" err="1"/>
              <a:t>ConceptName</a:t>
            </a:r>
            <a:r>
              <a:rPr lang="en-US" dirty="0"/>
              <a:t> c) declares a constrained template function) was rejected on the basis that user feedback about this feature so far has been mostly positive.</a:t>
            </a:r>
          </a:p>
          <a:p>
            <a:pPr>
              <a:defRPr/>
            </a:pPr>
            <a:r>
              <a:rPr lang="en-US" dirty="0"/>
              <a:t>A suggestion to remove one or more of the four current ways of declaring a constrained template function was rejected on the basis that no specific proposal as to what to remove has been made; the comment authors are welcome to write such a specific proposal if they wish.</a:t>
            </a:r>
          </a:p>
          <a:p>
            <a:pPr>
              <a:defRPr/>
            </a:pPr>
            <a:r>
              <a:rPr lang="en-US" dirty="0"/>
              <a:t>Unifying the two ways of declaring concepts (as a variable and as a function) was discussed. EWG agreed that this is a worthy goal, but there is no specific proposal on the table. (“Just remove function concepts” isn’t a viable approach because variable concepts cannot be overloaded on the kind and </a:t>
            </a:r>
            <a:r>
              <a:rPr lang="en-US" dirty="0" err="1"/>
              <a:t>arity</a:t>
            </a:r>
            <a:r>
              <a:rPr lang="en-US" dirty="0"/>
              <a:t> of their template parameters, and such overloading is considered an important use case.)</a:t>
            </a:r>
          </a:p>
          <a:p>
            <a:pPr>
              <a:defRPr/>
            </a:pPr>
            <a:r>
              <a:rPr lang="en-US" dirty="0"/>
              <a:t>Allowing the evaluation of a concept anywhere (such as in a </a:t>
            </a:r>
            <a:r>
              <a:rPr lang="en-US" dirty="0" err="1"/>
              <a:t>static_assert</a:t>
            </a:r>
            <a:r>
              <a:rPr lang="en-US" dirty="0"/>
              <a:t> or a </a:t>
            </a:r>
            <a:r>
              <a:rPr lang="en-US" dirty="0" err="1"/>
              <a:t>constexpr_if</a:t>
            </a:r>
            <a:r>
              <a:rPr lang="en-US" dirty="0"/>
              <a:t>), not just in a requires-clause, was approved.</a:t>
            </a:r>
          </a:p>
          <a:p>
            <a:pPr>
              <a:defRPr/>
            </a:pPr>
            <a:r>
              <a:rPr lang="en-US" dirty="0"/>
              <a:t>A suggestion to add syntax for same-type constraints (in addition to the existing syntax for “convertible-to” constraints) was rejected on the basis that same-type constraints can easily be expressed as convertible-to constraints with the use of simple helper concept (e.g. { </a:t>
            </a:r>
            <a:r>
              <a:rPr lang="en-US" dirty="0" err="1"/>
              <a:t>expr</a:t>
            </a:r>
            <a:r>
              <a:rPr lang="en-US" dirty="0"/>
              <a:t> } -&gt; Same&lt;T&gt;).</a:t>
            </a:r>
          </a:p>
          <a:p>
            <a:pPr>
              <a:defRPr/>
            </a:pPr>
            <a:endParaRPr lang="en-US" dirty="0"/>
          </a:p>
          <a:p>
            <a:pPr>
              <a:defRPr/>
            </a:pPr>
            <a:endParaRPr lang="en-US" dirty="0"/>
          </a:p>
          <a:p>
            <a:pPr>
              <a:defRPr/>
            </a:pPr>
            <a:r>
              <a:rPr lang="en-US" u="sng" dirty="0"/>
              <a:t>The short explanation is: the committee failed to achieve consensus that Concepts, as specified in the TS, has attained sufficient implementation and usage experience to be confident in the current design.  Basically, the committee did not say “no” to concepts, it said “not yet.”</a:t>
            </a:r>
          </a:p>
          <a:p>
            <a:pPr>
              <a:defRPr/>
            </a:pPr>
            <a:r>
              <a:rPr lang="en-US" dirty="0"/>
              <a:t>The long explanation is, well, longer…</a:t>
            </a:r>
          </a:p>
          <a:p>
            <a:pPr>
              <a:defRPr/>
            </a:pPr>
            <a:r>
              <a:rPr lang="en-US" dirty="0"/>
              <a:t>The most significant opposition was not due to technical concerns.  The primary concerns raised included:</a:t>
            </a:r>
          </a:p>
          <a:p>
            <a:pPr>
              <a:defRPr/>
            </a:pPr>
            <a:r>
              <a:rPr lang="en-US" dirty="0"/>
              <a:t>The </a:t>
            </a:r>
            <a:r>
              <a:rPr lang="en-US" dirty="0">
                <a:hlinkClick r:id="rId16" tooltip="C++ Extensions for concepts"/>
              </a:rPr>
              <a:t>Concepts TS</a:t>
            </a:r>
            <a:r>
              <a:rPr lang="en-US" dirty="0"/>
              <a:t> </a:t>
            </a:r>
            <a:r>
              <a:rPr lang="en-US" baseline="30000" dirty="0">
                <a:hlinkClick r:id="rId17" tooltip="C++ Extensions for concepts"/>
              </a:rPr>
              <a:t>[Concepts]</a:t>
            </a:r>
            <a:r>
              <a:rPr lang="en-US" dirty="0"/>
              <a:t> was published 2015-11-15 following approval by the committee in between the Lenexa and Kona meetings.  The TS has therefore only existed in a published form for less than four months.</a:t>
            </a:r>
          </a:p>
          <a:p>
            <a:pPr>
              <a:defRPr/>
            </a:pPr>
            <a:r>
              <a:rPr lang="en-US" dirty="0"/>
              <a:t>The only known publicly available implementation is in an unreleased version of the </a:t>
            </a:r>
            <a:r>
              <a:rPr lang="en-US" dirty="0" err="1"/>
              <a:t>gcc</a:t>
            </a:r>
            <a:r>
              <a:rPr lang="en-US" dirty="0"/>
              <a:t> compiler.</a:t>
            </a:r>
          </a:p>
          <a:p>
            <a:pPr>
              <a:defRPr/>
            </a:pPr>
            <a:r>
              <a:rPr lang="en-US" dirty="0"/>
              <a:t>The implementation in the </a:t>
            </a:r>
            <a:r>
              <a:rPr lang="en-US" dirty="0" err="1"/>
              <a:t>gcc</a:t>
            </a:r>
            <a:r>
              <a:rPr lang="en-US" dirty="0"/>
              <a:t> compiler was developed by the same (very talented) individual that wrote the specification.  An implementation is therefore available for testing, but no known attempt has been made to produce an implementation based on the specification and the specification is therefore untested.  Several core working group (CWG) members indicated that having an implementation produced from specification is critical for identifying specification issues.</a:t>
            </a:r>
          </a:p>
          <a:p>
            <a:pPr>
              <a:defRPr/>
            </a:pPr>
            <a:r>
              <a:rPr lang="en-US" u="sng" dirty="0"/>
              <a:t>The most significant known usage of Concepts is in the </a:t>
            </a:r>
            <a:r>
              <a:rPr lang="en-US" u="sng" dirty="0">
                <a:hlinkClick r:id="rId18" tooltip="C++ Extensions for Ranges"/>
              </a:rPr>
              <a:t>Ranges TS</a:t>
            </a:r>
            <a:r>
              <a:rPr lang="en-US" u="sng" dirty="0"/>
              <a:t> </a:t>
            </a:r>
            <a:r>
              <a:rPr lang="en-US" u="sng" baseline="30000" dirty="0">
                <a:hlinkClick r:id="rId17" tooltip="C++ Extensions for Ranges"/>
              </a:rPr>
              <a:t>[Ranges]</a:t>
            </a:r>
            <a:r>
              <a:rPr lang="en-US" u="sng" dirty="0"/>
              <a:t> and in its only known implementation in Casey Carter and Eric </a:t>
            </a:r>
            <a:r>
              <a:rPr lang="en-US" u="sng" dirty="0" err="1"/>
              <a:t>Niebler’s</a:t>
            </a:r>
            <a:r>
              <a:rPr lang="en-US" u="sng" dirty="0"/>
              <a:t> </a:t>
            </a:r>
            <a:r>
              <a:rPr lang="en-US" u="sng" dirty="0">
                <a:hlinkClick r:id="rId14" tooltip="An implementation of C++ Extensions for Ranges"/>
              </a:rPr>
              <a:t>cmcstl2</a:t>
            </a:r>
            <a:r>
              <a:rPr lang="en-US" u="sng" dirty="0"/>
              <a:t> </a:t>
            </a:r>
            <a:r>
              <a:rPr lang="en-US" u="sng" baseline="30000" dirty="0">
                <a:hlinkClick r:id="rId17" tooltip=" An implementation of C++ Extensions for Ranges"/>
              </a:rPr>
              <a:t>[cmcstl2]</a:t>
            </a:r>
            <a:r>
              <a:rPr lang="en-US" u="sng" dirty="0"/>
              <a:t>.  There are a few other projects experimenting with Concepts (including my own </a:t>
            </a:r>
            <a:r>
              <a:rPr lang="en-US" u="sng" dirty="0" err="1">
                <a:hlinkClick r:id="rId19" tooltip="Text_view library"/>
              </a:rPr>
              <a:t>text_view</a:t>
            </a:r>
            <a:r>
              <a:rPr lang="en-US" u="sng" dirty="0"/>
              <a:t> </a:t>
            </a:r>
            <a:r>
              <a:rPr lang="en-US" u="sng" baseline="30000" dirty="0">
                <a:hlinkClick r:id="rId17" tooltip="Text_view library"/>
              </a:rPr>
              <a:t>[</a:t>
            </a:r>
            <a:r>
              <a:rPr lang="en-US" u="sng" baseline="30000" dirty="0" err="1">
                <a:hlinkClick r:id="rId17" tooltip="Text_view library"/>
              </a:rPr>
              <a:t>Text_view</a:t>
            </a:r>
            <a:r>
              <a:rPr lang="en-US" u="sng" baseline="30000" dirty="0">
                <a:hlinkClick r:id="rId17" tooltip="Text_view library"/>
              </a:rPr>
              <a:t>]</a:t>
            </a:r>
            <a:r>
              <a:rPr lang="en-US" u="sng" dirty="0"/>
              <a:t> library), but none that approach the scale that would be expected when developers really start making use of the feature</a:t>
            </a:r>
            <a:r>
              <a:rPr lang="en-US" dirty="0"/>
              <a:t>.  Performance and error handling issues with the current </a:t>
            </a:r>
            <a:r>
              <a:rPr lang="en-US" dirty="0" err="1"/>
              <a:t>gcc</a:t>
            </a:r>
            <a:r>
              <a:rPr lang="en-US" dirty="0"/>
              <a:t> implementation provide further evidence that no such large scale attempts at using Concepts exists.</a:t>
            </a:r>
          </a:p>
          <a:p>
            <a:pPr>
              <a:defRPr/>
            </a:pPr>
            <a:r>
              <a:rPr lang="en-US" dirty="0"/>
              <a:t>The Concepts TS does not specify any concept definitions.  Some committee members question the usefulness of concepts without the availability of a concept definition library such as that in the Ranges TS.  Adopting the Concepts TS into C++17 without a corresponding concept definition library risks locking down the language without proof that it provides the features needed to implement a library as might be designed to </a:t>
            </a:r>
            <a:r>
              <a:rPr lang="en-US" dirty="0" err="1"/>
              <a:t>conceptify</a:t>
            </a:r>
            <a:r>
              <a:rPr lang="en-US" dirty="0"/>
              <a:t> the standard library.</a:t>
            </a:r>
          </a:p>
          <a:p>
            <a:pPr>
              <a:defRPr/>
            </a:pPr>
            <a:r>
              <a:rPr lang="en-US" dirty="0"/>
              <a:t>If more implementation and usage experience had been available, would it have affected the decision to adopt Concepts into C++17?  I’m not sure.  A number of technical concerns were raised and I suspect that at least one nation body was prepared to vote no on a final C++17 publication if it included Concepts in its current form.  Technical concerns raised throughout the week included:</a:t>
            </a:r>
          </a:p>
          <a:p>
            <a:pPr>
              <a:defRPr/>
            </a:pPr>
            <a:r>
              <a:rPr lang="en-US" dirty="0"/>
              <a:t>The Concepts TS includes new syntax to define function templates.  An </a:t>
            </a:r>
            <a:r>
              <a:rPr lang="en-US" i="1" dirty="0"/>
              <a:t>abbreviated function template</a:t>
            </a:r>
            <a:r>
              <a:rPr lang="en-US" dirty="0"/>
              <a:t> declaration looks similar to a non-template function declaration except that at least one of its parameters is declared with a placeholder type </a:t>
            </a:r>
            <a:r>
              <a:rPr lang="en-US" dirty="0" err="1"/>
              <a:t>specifier</a:t>
            </a:r>
            <a:r>
              <a:rPr lang="en-US" dirty="0"/>
              <a:t>; either ‘auto’ or the name of a concept.  The concern is that a declaration like this:</a:t>
            </a:r>
            <a:br>
              <a:rPr lang="en-US" dirty="0"/>
            </a:br>
            <a:r>
              <a:rPr lang="en-US" dirty="0"/>
              <a:t>    void f(X </a:t>
            </a:r>
            <a:r>
              <a:rPr lang="en-US" dirty="0" err="1"/>
              <a:t>x</a:t>
            </a:r>
            <a:r>
              <a:rPr lang="en-US" dirty="0"/>
              <a:t>) {} </a:t>
            </a:r>
            <a:br>
              <a:rPr lang="en-US" dirty="0"/>
            </a:br>
            <a:r>
              <a:rPr lang="en-US" dirty="0"/>
              <a:t>defines a non-template function if ‘X’ is a type, but defines a function template if ‘X’ is a concept.  This has subtle ramifications for whether the function can be defined in a header file, whether the </a:t>
            </a:r>
            <a:r>
              <a:rPr lang="en-US" i="1" dirty="0" err="1"/>
              <a:t>typename</a:t>
            </a:r>
            <a:r>
              <a:rPr lang="en-US" dirty="0"/>
              <a:t> keyword is needed to reference member types of ‘X’, whether parameters declared with </a:t>
            </a:r>
            <a:r>
              <a:rPr lang="en-US" dirty="0" err="1"/>
              <a:t>rvalue</a:t>
            </a:r>
            <a:r>
              <a:rPr lang="en-US" dirty="0"/>
              <a:t> reference qualifiers are forwarding references or parameters that only bind to </a:t>
            </a:r>
            <a:r>
              <a:rPr lang="en-US" dirty="0" err="1"/>
              <a:t>rvalue</a:t>
            </a:r>
            <a:r>
              <a:rPr lang="en-US" dirty="0"/>
              <a:t> arguments, whether there is exactly one variable or potentially none or many for each declared static local variable, etc…</a:t>
            </a:r>
          </a:p>
          <a:p>
            <a:pPr>
              <a:defRPr/>
            </a:pPr>
            <a:r>
              <a:rPr lang="en-US" dirty="0"/>
              <a:t>The Concepts TS also includes a </a:t>
            </a:r>
            <a:r>
              <a:rPr lang="en-US" i="1" dirty="0"/>
              <a:t>template-introduction</a:t>
            </a:r>
            <a:r>
              <a:rPr lang="en-US" dirty="0"/>
              <a:t> syntax that allows omitting the verbose template declaration syntax that we’re all used to while simultaneously stating type constraints.  For example, the following declares function template ‘f’ taking two parameters ‘A’ and ‘B’ that satisfy concept C&lt;A, B&gt;:</a:t>
            </a:r>
            <a:br>
              <a:rPr lang="en-US" dirty="0"/>
            </a:br>
            <a:r>
              <a:rPr lang="en-US" dirty="0"/>
              <a:t>    C{A,B} void f(A </a:t>
            </a:r>
            <a:r>
              <a:rPr lang="en-US" dirty="0" err="1"/>
              <a:t>a</a:t>
            </a:r>
            <a:r>
              <a:rPr lang="en-US" dirty="0"/>
              <a:t>, B </a:t>
            </a:r>
            <a:r>
              <a:rPr lang="en-US" dirty="0" err="1"/>
              <a:t>b</a:t>
            </a:r>
            <a:r>
              <a:rPr lang="en-US" dirty="0"/>
              <a:t>);</a:t>
            </a:r>
            <a:br>
              <a:rPr lang="en-US" dirty="0"/>
            </a:br>
            <a:r>
              <a:rPr lang="en-US" dirty="0"/>
              <a:t>This syntax is not loved by all.  It was mentioned that a version of the Ranges TS used it at one point and the library evolution working group (LEWG) requested that it be changed and never used again.</a:t>
            </a:r>
          </a:p>
          <a:p>
            <a:pPr>
              <a:defRPr/>
            </a:pPr>
            <a:r>
              <a:rPr lang="en-US" dirty="0"/>
              <a:t>There are two forms of concept definitions; function and variable.  The function form exists to support overloading of concept definitions based on template parameter </a:t>
            </a:r>
            <a:r>
              <a:rPr lang="en-US" dirty="0" err="1"/>
              <a:t>arity</a:t>
            </a:r>
            <a:r>
              <a:rPr lang="en-US" dirty="0"/>
              <a:t>.  The variable form exists to support slightly shorter definitions.</a:t>
            </a:r>
            <a:br>
              <a:rPr lang="en-US" dirty="0"/>
            </a:br>
            <a:r>
              <a:rPr lang="en-US" dirty="0"/>
              <a:t>    // function form:</a:t>
            </a:r>
            <a:br>
              <a:rPr lang="en-US" dirty="0"/>
            </a:br>
            <a:r>
              <a:rPr lang="en-US" dirty="0"/>
              <a:t>    template&lt;</a:t>
            </a:r>
            <a:r>
              <a:rPr lang="en-US" dirty="0" err="1"/>
              <a:t>typename</a:t>
            </a:r>
            <a:r>
              <a:rPr lang="en-US" dirty="0"/>
              <a:t> T&gt;</a:t>
            </a:r>
            <a:br>
              <a:rPr lang="en-US" dirty="0"/>
            </a:br>
            <a:r>
              <a:rPr lang="en-US" dirty="0"/>
              <a:t>    concept </a:t>
            </a:r>
            <a:r>
              <a:rPr lang="en-US" dirty="0" err="1"/>
              <a:t>bool</a:t>
            </a:r>
            <a:r>
              <a:rPr lang="en-US" dirty="0"/>
              <a:t> C() {</a:t>
            </a:r>
            <a:br>
              <a:rPr lang="en-US" dirty="0"/>
            </a:br>
            <a:r>
              <a:rPr lang="en-US" dirty="0"/>
              <a:t>        return ...;</a:t>
            </a:r>
            <a:br>
              <a:rPr lang="en-US" dirty="0"/>
            </a:br>
            <a:r>
              <a:rPr lang="en-US" dirty="0"/>
              <a:t>    }</a:t>
            </a:r>
            <a:br>
              <a:rPr lang="en-US" dirty="0"/>
            </a:br>
            <a:r>
              <a:rPr lang="en-US" dirty="0"/>
              <a:t>    </a:t>
            </a:r>
            <a:br>
              <a:rPr lang="en-US" dirty="0"/>
            </a:br>
            <a:r>
              <a:rPr lang="en-US" dirty="0"/>
              <a:t>    // variable form:</a:t>
            </a:r>
            <a:br>
              <a:rPr lang="en-US" dirty="0"/>
            </a:br>
            <a:r>
              <a:rPr lang="en-US" dirty="0"/>
              <a:t>    template&lt;</a:t>
            </a:r>
            <a:r>
              <a:rPr lang="en-US" dirty="0" err="1"/>
              <a:t>typename</a:t>
            </a:r>
            <a:r>
              <a:rPr lang="en-US" dirty="0"/>
              <a:t> T&gt;</a:t>
            </a:r>
            <a:br>
              <a:rPr lang="en-US" dirty="0"/>
            </a:br>
            <a:r>
              <a:rPr lang="en-US" dirty="0"/>
              <a:t>    concept </a:t>
            </a:r>
            <a:r>
              <a:rPr lang="en-US" dirty="0" err="1"/>
              <a:t>bool</a:t>
            </a:r>
            <a:r>
              <a:rPr lang="en-US" dirty="0"/>
              <a:t> C = ...;</a:t>
            </a:r>
            <a:br>
              <a:rPr lang="en-US" dirty="0"/>
            </a:br>
            <a:r>
              <a:rPr lang="en-US" dirty="0"/>
              <a:t>All concepts that can be defined using the variable form can be defined using the function form.  The form that is used impacts the syntax required to evaluate a concept, thus usage of a concept requires knowing the form used to define the concept.  An early version of the Ranges TS used both the variable and function forms to define concepts and the inconsistency produced many errors in specification.  The current Ranges TS uses only the function form to define specified concepts.  Some committee members feel that a single concept definition form would simplify the language and avoid usage and teaching difficulties.  Providing a distinct syntax for defining concepts rather than defining them in terms of functions or variables would also avoid the awkward ‘concept </a:t>
            </a:r>
            <a:r>
              <a:rPr lang="en-US" dirty="0" err="1"/>
              <a:t>bool</a:t>
            </a:r>
            <a:r>
              <a:rPr lang="en-US" dirty="0"/>
              <a:t>’ syntax.</a:t>
            </a:r>
          </a:p>
          <a:p>
            <a:pPr>
              <a:defRPr/>
            </a:pPr>
            <a:r>
              <a:rPr lang="en-US" dirty="0"/>
              <a:t>A revision of </a:t>
            </a:r>
            <a:r>
              <a:rPr lang="en-US" dirty="0">
                <a:hlinkClick r:id="rId20" tooltip="Declaring non-type template arguments with auto"/>
              </a:rPr>
              <a:t>P0127R0</a:t>
            </a:r>
            <a:r>
              <a:rPr lang="en-US" dirty="0"/>
              <a:t> </a:t>
            </a:r>
            <a:r>
              <a:rPr lang="en-US" baseline="30000" dirty="0">
                <a:hlinkClick r:id="rId17" tooltip="Declaring non-type template arguments with auto"/>
              </a:rPr>
              <a:t>[P0127R0]</a:t>
            </a:r>
            <a:r>
              <a:rPr lang="en-US" dirty="0"/>
              <a:t> was approved by the evolution working group (EWG) in Jacksonville for C++17.  This proposal adds the ability to use ‘auto’ as a type </a:t>
            </a:r>
            <a:r>
              <a:rPr lang="en-US" dirty="0" err="1"/>
              <a:t>specifier</a:t>
            </a:r>
            <a:r>
              <a:rPr lang="en-US" dirty="0"/>
              <a:t> for a non-type template parameter:</a:t>
            </a:r>
            <a:br>
              <a:rPr lang="en-US" dirty="0"/>
            </a:br>
            <a:r>
              <a:rPr lang="en-US" dirty="0"/>
              <a:t>    template&lt;auto V&gt;</a:t>
            </a:r>
            <a:br>
              <a:rPr lang="en-US" dirty="0"/>
            </a:br>
            <a:r>
              <a:rPr lang="en-US" dirty="0"/>
              <a:t>    </a:t>
            </a:r>
            <a:r>
              <a:rPr lang="en-US" dirty="0" err="1"/>
              <a:t>constexpr</a:t>
            </a:r>
            <a:r>
              <a:rPr lang="en-US" dirty="0"/>
              <a:t> auto v = V*2;</a:t>
            </a:r>
            <a:br>
              <a:rPr lang="en-US" dirty="0"/>
            </a:br>
            <a:r>
              <a:rPr lang="en-US" dirty="0"/>
              <a:t>With Concepts, one might want to constrain the above template such that the type of ‘V’ must satisfy the Integral concept:</a:t>
            </a:r>
            <a:br>
              <a:rPr lang="en-US" dirty="0"/>
            </a:br>
            <a:r>
              <a:rPr lang="en-US" dirty="0"/>
              <a:t>    template&lt;Integral V&gt;</a:t>
            </a:r>
            <a:br>
              <a:rPr lang="en-US" dirty="0"/>
            </a:br>
            <a:r>
              <a:rPr lang="en-US" dirty="0"/>
              <a:t>    </a:t>
            </a:r>
            <a:r>
              <a:rPr lang="en-US" dirty="0" err="1"/>
              <a:t>constexpr</a:t>
            </a:r>
            <a:r>
              <a:rPr lang="en-US" dirty="0"/>
              <a:t> auto v = V*2;</a:t>
            </a:r>
            <a:br>
              <a:rPr lang="en-US" dirty="0"/>
            </a:br>
            <a:r>
              <a:rPr lang="en-US" dirty="0"/>
              <a:t>However, this is the same syntax currently used by the Concepts TS to declare a constrained template type parameter.  If the Concepts TS were to be adopted, then some other syntax would be needed to declare a constrained non-type template parameter.  Arguably, the syntax used by the Concepts TS would be more suitable for declaring template non-type parameters as shown above since this matches the syntax used for other variable declarations.  This implies that a new syntax for declaring constrained type parameters would be desirable for language consistency reasons.</a:t>
            </a:r>
          </a:p>
          <a:p>
            <a:pPr>
              <a:defRPr/>
            </a:pPr>
            <a:r>
              <a:rPr lang="en-US" u="sng" dirty="0"/>
              <a:t>Concepts have been widely expected to produce better error messages than are currently produced when template instantiation fails.  The theory goes, since Concepts enables rejecting code based on a constraint at the point of usage of a template, the compiler can simply report the constraint failure rather than an error in some expression in a potentially deeply nested template instantiation stack.  Unfortunately, it turns out not to be so simple and use of concepts sometimes results in worse error messages.  Constraint failures frequently manifest as overload resolution failures resulting in a potentially long list of candidates, each with its own list of reasons for rejection.  Identifying the candidate that was intended for a given use and then figuring out why the constraint failure occurred, can be a worse experience than navigating a template instantiation stack.</a:t>
            </a:r>
          </a:p>
          <a:p>
            <a:pPr>
              <a:defRPr/>
            </a:pPr>
            <a:r>
              <a:rPr lang="en-US" u="sng" dirty="0"/>
              <a:t>A number of committee members are concerned about whether the current Concepts design suffices as a foundation on which full template definition checking can be implemented in the future.  Though assertions were made by Concepts advocates that such checking will be possible, many questions remain unanswered, and these committee members remain unconvinced</a:t>
            </a:r>
            <a:r>
              <a:rPr lang="en-US" dirty="0"/>
              <a:t>.  It seems unlikely that these concerns will be addressed other than through an implementation of definition checking.</a:t>
            </a:r>
          </a:p>
          <a:p>
            <a:pPr>
              <a:defRPr/>
            </a:pPr>
            <a:endParaRPr lang="en-US" dirty="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90650F-2632-4383-9F54-B2BD2563CFA2}" type="slidenum">
              <a:rPr lang="en-GB" altLang="en-US" smtClean="0">
                <a:latin typeface="Arial" panose="020B0604020202020204" pitchFamily="34" charset="0"/>
              </a:rPr>
              <a:pPr>
                <a:spcBef>
                  <a:spcPct val="0"/>
                </a:spcBef>
              </a:pPr>
              <a:t>34</a:t>
            </a:fld>
            <a:endParaRPr lang="en-GB" altLang="en-US">
              <a:latin typeface="Arial" panose="020B0604020202020204" pitchFamily="34" charset="0"/>
            </a:endParaRPr>
          </a:p>
        </p:txBody>
      </p:sp>
    </p:spTree>
    <p:extLst>
      <p:ext uri="{BB962C8B-B14F-4D97-AF65-F5344CB8AC3E}">
        <p14:creationId xmlns:p14="http://schemas.microsoft.com/office/powerpoint/2010/main" val="801552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25000" lnSpcReduction="20000"/>
          </a:bodyPr>
          <a:lstStyle/>
          <a:p>
            <a:pPr>
              <a:defRPr/>
            </a:pPr>
            <a:r>
              <a:rPr lang="en-US" b="1" dirty="0"/>
              <a:t>Ranges TS</a:t>
            </a:r>
          </a:p>
          <a:p>
            <a:pPr>
              <a:defRPr/>
            </a:pPr>
            <a:r>
              <a:rPr lang="en-US" dirty="0"/>
              <a:t>The </a:t>
            </a:r>
            <a:r>
              <a:rPr lang="en-US" dirty="0">
                <a:hlinkClick r:id="rId3"/>
              </a:rPr>
              <a:t>Ranges TS</a:t>
            </a:r>
            <a:r>
              <a:rPr lang="en-US" dirty="0"/>
              <a:t> was sent out for its PDTS ballot at the end of the last meeting. The ballot comments have since come back, and the library groups have been busy addressing them, resulting in a </a:t>
            </a:r>
            <a:r>
              <a:rPr lang="en-US" dirty="0">
                <a:hlinkClick r:id="rId4"/>
              </a:rPr>
              <a:t>few changes</a:t>
            </a:r>
            <a:r>
              <a:rPr lang="en-US" dirty="0"/>
              <a:t> to the working draft being approved. With the focus being on the C++17 CD comments, however, not all comments have been addressed yet, and the TS is not yet ready for final publication.</a:t>
            </a:r>
          </a:p>
          <a:p>
            <a:pPr>
              <a:defRPr/>
            </a:pPr>
            <a:r>
              <a:rPr lang="en-US" b="1" dirty="0"/>
              <a:t>Networking TS</a:t>
            </a:r>
          </a:p>
          <a:p>
            <a:pPr>
              <a:defRPr/>
            </a:pPr>
            <a:r>
              <a:rPr lang="en-US" dirty="0"/>
              <a:t>The </a:t>
            </a:r>
            <a:r>
              <a:rPr lang="en-US" dirty="0">
                <a:hlinkClick r:id="rId5"/>
              </a:rPr>
              <a:t>Networking TS</a:t>
            </a:r>
            <a:r>
              <a:rPr lang="en-US" dirty="0"/>
              <a:t> was also sent out for its PDTS ballot at the end of the last meeting and, as with the Ranges TS, the ballot comments have come back. The library groups did not have much time to spend on addressing the comments (due to the C++17 focus), so that work will continue at the next meeting.</a:t>
            </a:r>
          </a:p>
          <a:p>
            <a:pPr>
              <a:defRPr/>
            </a:pPr>
            <a:endParaRPr lang="en-US" b="1" dirty="0"/>
          </a:p>
          <a:p>
            <a:pPr>
              <a:defRPr/>
            </a:pPr>
            <a:r>
              <a:rPr lang="en-US" b="1" dirty="0"/>
              <a:t>Modules TS</a:t>
            </a:r>
          </a:p>
          <a:p>
            <a:pPr>
              <a:defRPr/>
            </a:pPr>
            <a:r>
              <a:rPr lang="en-US" dirty="0"/>
              <a:t>Modules currently has two implementations – one in MSVC, and one in Clang – which diverge in some aspects of their conceptual and implementation models. Most notably, the Clang implementation includes </a:t>
            </a:r>
            <a:r>
              <a:rPr lang="en-US" b="1" dirty="0"/>
              <a:t>macros</a:t>
            </a:r>
            <a:r>
              <a:rPr lang="en-US" dirty="0"/>
              <a:t> in the set of </a:t>
            </a:r>
            <a:r>
              <a:rPr lang="en-US" dirty="0" err="1"/>
              <a:t>entitites</a:t>
            </a:r>
            <a:r>
              <a:rPr lang="en-US" dirty="0"/>
              <a:t> that can be exported by one module and imported by another, while the MSVC one does not.</a:t>
            </a:r>
          </a:p>
          <a:p>
            <a:pPr>
              <a:defRPr/>
            </a:pPr>
            <a:r>
              <a:rPr lang="en-US" dirty="0"/>
              <a:t>At the October 2015 meeting (which, as it happens, was also in Kona), it was decided that, since supporting macros is both contentious and comes with significant implementation complexity, Modules will initially be pursued in the form of a Technical Specification that does not support macros, and macro support can be considered for a second iteration of the feature (which I’ll henceforth refer to as “Modules v2”; the ship vehicle for that is still to be determined – it might be a second Modules TS, or it might be C++20).</a:t>
            </a:r>
          </a:p>
          <a:p>
            <a:pPr>
              <a:defRPr/>
            </a:pPr>
            <a:r>
              <a:rPr lang="en-US" dirty="0"/>
              <a:t>Accordingly, the current Modules TS </a:t>
            </a:r>
            <a:r>
              <a:rPr lang="en-US" dirty="0">
                <a:hlinkClick r:id="rId6"/>
              </a:rPr>
              <a:t>working draft</a:t>
            </a:r>
            <a:r>
              <a:rPr lang="en-US" dirty="0"/>
              <a:t> largely reflects Microsoft’s design. </a:t>
            </a:r>
          </a:p>
          <a:p>
            <a:pPr>
              <a:defRPr/>
            </a:pPr>
            <a:r>
              <a:rPr lang="en-US" dirty="0"/>
              <a:t>Meanwhile, the Clang implementers have submitted a </a:t>
            </a:r>
            <a:r>
              <a:rPr lang="en-US" dirty="0">
                <a:hlinkClick r:id="rId7"/>
              </a:rPr>
              <a:t>proposal for design changes</a:t>
            </a:r>
            <a:r>
              <a:rPr lang="en-US" dirty="0"/>
              <a:t> that includes adding support for macros among other, smaller changes. EWG looked at parts of this proposal at the February 2016 meeting in Jacksonville, and some of the smaller changes gained the group’s consensus at that time.</a:t>
            </a:r>
          </a:p>
          <a:p>
            <a:pPr>
              <a:defRPr/>
            </a:pPr>
            <a:r>
              <a:rPr lang="en-US" dirty="0"/>
              <a:t>However, it appears that there was some confusion as to whether those changes were intended for Modules v1, or v2. Since one of the proposals in the paper was adding macro support, a feature previously earmarked for v2, some people assumed the entire paper was v2 material. Other people had understood that the smaller changes that were approved, were approved for v1.</a:t>
            </a:r>
          </a:p>
          <a:p>
            <a:pPr>
              <a:defRPr/>
            </a:pPr>
            <a:r>
              <a:rPr lang="en-US" dirty="0"/>
              <a:t>This misunderstanding came to light when the Modules TS (v1) working draft (which does not contain the mentioned changes) came up for a vote in full committee to be sent out for its PDTS ballot. The vote failed, and the matter referred back to EWG to clarify whether the changes in question are in fact approved for v1 or not.</a:t>
            </a:r>
          </a:p>
          <a:p>
            <a:pPr>
              <a:defRPr/>
            </a:pPr>
            <a:r>
              <a:rPr lang="en-US" dirty="0"/>
              <a:t>EWG ended up effectively re-discussing the proposed changes (since during the first discussion, it wasn’t clear whether people were considering the changes for v1 or v2), with the outcome being that some but not all of them had consensus to go into v1 (I summarize the technical discussion </a:t>
            </a:r>
            <a:r>
              <a:rPr lang="en-US" dirty="0">
                <a:hlinkClick r:id="rId8"/>
              </a:rPr>
              <a:t>below</a:t>
            </a:r>
            <a:r>
              <a:rPr lang="en-US" dirty="0"/>
              <a:t>).</a:t>
            </a:r>
          </a:p>
          <a:p>
            <a:pPr>
              <a:defRPr/>
            </a:pPr>
            <a:r>
              <a:rPr lang="en-US" dirty="0"/>
              <a:t>The hope is that Modules v1, as amended with these approved changes, can be sent out for its PDTS ballot at the next meeting (this July, in Toronto).</a:t>
            </a:r>
          </a:p>
          <a:p>
            <a:pPr>
              <a:defRPr/>
            </a:pPr>
            <a:endParaRPr lang="en-US" b="1" dirty="0"/>
          </a:p>
          <a:p>
            <a:pPr>
              <a:defRPr/>
            </a:pPr>
            <a:r>
              <a:rPr lang="en-GB" b="1" dirty="0"/>
              <a:t>Modules</a:t>
            </a:r>
          </a:p>
          <a:p>
            <a:pPr>
              <a:defRPr/>
            </a:pPr>
            <a:r>
              <a:rPr lang="en-US" dirty="0"/>
              <a:t>EWG spent half a day on the Modules TS. (I summarized the procedural developments </a:t>
            </a:r>
            <a:r>
              <a:rPr lang="en-US" dirty="0">
                <a:hlinkClick r:id="rId9"/>
              </a:rPr>
              <a:t>above</a:t>
            </a:r>
            <a:r>
              <a:rPr lang="en-US" dirty="0"/>
              <a:t>.)</a:t>
            </a:r>
          </a:p>
          <a:p>
            <a:pPr>
              <a:defRPr/>
            </a:pPr>
            <a:r>
              <a:rPr lang="en-US" dirty="0"/>
              <a:t>The first main topic of discussion was a name lookup issue that came up during wording review of the Modules TS working draft in the Core Working Group. The issue concerns situations like this:</a:t>
            </a:r>
          </a:p>
          <a:p>
            <a:pPr>
              <a:defRPr/>
            </a:pPr>
            <a:r>
              <a:rPr lang="en-US" dirty="0"/>
              <a:t>A module A defines a template foo, which uses an operation op on its argument.</a:t>
            </a:r>
          </a:p>
          <a:p>
            <a:pPr>
              <a:defRPr/>
            </a:pPr>
            <a:r>
              <a:rPr lang="en-US" dirty="0"/>
              <a:t>A module B includes a non-modular (“legacy”) header that defines a type S and provides operation op for it.</a:t>
            </a:r>
          </a:p>
          <a:p>
            <a:pPr>
              <a:defRPr/>
            </a:pPr>
            <a:r>
              <a:rPr lang="en-US" dirty="0"/>
              <a:t>B imports A, and defines a template bar that invokes foo with S as an argument, but still in a dependent context (so as not to trigger immediate </a:t>
            </a:r>
            <a:r>
              <a:rPr lang="en-US" dirty="0" err="1"/>
              <a:t>instantiaion</a:t>
            </a:r>
            <a:r>
              <a:rPr lang="en-US" dirty="0"/>
              <a:t> of foo).</a:t>
            </a:r>
          </a:p>
          <a:p>
            <a:pPr>
              <a:defRPr/>
            </a:pPr>
            <a:r>
              <a:rPr lang="en-US" dirty="0"/>
              <a:t>A translation unit C imports B and instantiates bar.</a:t>
            </a:r>
          </a:p>
          <a:p>
            <a:pPr>
              <a:defRPr/>
            </a:pPr>
            <a:r>
              <a:rPr lang="en-US" dirty="0"/>
              <a:t>What happens here is, the instantiation of foo happens in the context of C, where S‘s op is not visible. This could lead to:</a:t>
            </a:r>
          </a:p>
          <a:p>
            <a:pPr>
              <a:defRPr/>
            </a:pPr>
            <a:r>
              <a:rPr lang="en-US" dirty="0"/>
              <a:t>A compiler error, if no other viable definition of op is visible.</a:t>
            </a:r>
          </a:p>
          <a:p>
            <a:pPr>
              <a:defRPr/>
            </a:pPr>
            <a:r>
              <a:rPr lang="en-US" dirty="0"/>
              <a:t>A different (viable) definition of op than the intended one being silently called.</a:t>
            </a:r>
          </a:p>
          <a:p>
            <a:pPr>
              <a:defRPr/>
            </a:pPr>
            <a:r>
              <a:rPr lang="en-US" dirty="0"/>
              <a:t>An ODR violation (undefined </a:t>
            </a:r>
            <a:r>
              <a:rPr lang="en-US" dirty="0" err="1"/>
              <a:t>behaviour</a:t>
            </a:r>
            <a:r>
              <a:rPr lang="en-US" dirty="0"/>
              <a:t>) if another translation unit has already instantiated foo, and op resolved to something else there.</a:t>
            </a:r>
          </a:p>
          <a:p>
            <a:pPr>
              <a:defRPr/>
            </a:pPr>
            <a:r>
              <a:rPr lang="en-US" dirty="0"/>
              <a:t>Note that if the modules are replaced with headers, and imports with #includes, this setup works just fine.</a:t>
            </a:r>
          </a:p>
          <a:p>
            <a:pPr>
              <a:defRPr/>
            </a:pPr>
            <a:r>
              <a:rPr lang="en-US" dirty="0"/>
              <a:t>To work around this, the programmer can do one of two things:</a:t>
            </a:r>
          </a:p>
          <a:p>
            <a:pPr>
              <a:defRPr/>
            </a:pPr>
            <a:r>
              <a:rPr lang="en-US" dirty="0"/>
              <a:t>Have B export S‘s op, so it’s visible in all units that import B. There’s syntax for doing this even though S is defined inside a non-modular header.</a:t>
            </a:r>
          </a:p>
          <a:p>
            <a:pPr>
              <a:defRPr/>
            </a:pPr>
            <a:r>
              <a:rPr lang="en-US" dirty="0"/>
              <a:t>Include the non-modular header that defines S and its op from C.</a:t>
            </a:r>
          </a:p>
          <a:p>
            <a:pPr>
              <a:defRPr/>
            </a:pPr>
            <a:r>
              <a:rPr lang="en-US" dirty="0"/>
              <a:t>Neither of these is particularly satisfying. The first, because it involves repeating the declaration of op; the second, because S may be an implementation detail of B that C can’t be expected to know anything about.</a:t>
            </a:r>
          </a:p>
          <a:p>
            <a:pPr>
              <a:defRPr/>
            </a:pPr>
            <a:r>
              <a:rPr lang="en-US" dirty="0"/>
              <a:t>The implementers of Modules at Microsoft argued that they haven’t run into this situation very much while deploying their implementation in a large codebase, and suggested shipping Modules v1 as a PDTS without addressing this issue, to gather feedback about how widespread of a problem it is. The Clang implementers stated that they </a:t>
            </a:r>
            <a:r>
              <a:rPr lang="en-US" i="1" dirty="0"/>
              <a:t>had</a:t>
            </a:r>
            <a:r>
              <a:rPr lang="en-US" dirty="0"/>
              <a:t> run into this, and needed to adjust the semantics of their modules implementation to deal with it. In the end, there was no consensus on changing the Modules TS semantics to deal with this problem before releasing the PDTS.</a:t>
            </a:r>
          </a:p>
          <a:p>
            <a:pPr>
              <a:defRPr/>
            </a:pPr>
            <a:r>
              <a:rPr lang="en-US" dirty="0"/>
              <a:t>The other main topic of discussion was a paper containing </a:t>
            </a:r>
            <a:r>
              <a:rPr lang="en-US" dirty="0">
                <a:hlinkClick r:id="rId7"/>
              </a:rPr>
              <a:t>proposed changes to the Modules TS</a:t>
            </a:r>
            <a:r>
              <a:rPr lang="en-US" dirty="0"/>
              <a:t> from the Clang implementers – specifically the ones approved in Jacksonville for which there was confusion about whether they were meant to apply to Modules v1:</a:t>
            </a:r>
          </a:p>
          <a:p>
            <a:pPr>
              <a:defRPr/>
            </a:pPr>
            <a:r>
              <a:rPr lang="en-US" dirty="0"/>
              <a:t>Requiring the module declaration to be the first declaration in a module file. Currently, it doesn’t have to be, and preceding declarations belong to the global module. The proposal would come with a mechanism to “reopen” the global module after the module declaration and place declarations in it. Apart from implementation considerations (from which point of view there are arguments on both sides), the motivation is readability: making it immediately clear to the reader that a file is a module file. There was no consensus for making this changes in Modules v1.</a:t>
            </a:r>
          </a:p>
          <a:p>
            <a:pPr>
              <a:defRPr/>
            </a:pPr>
            <a:r>
              <a:rPr lang="en-US" dirty="0"/>
              <a:t>Introducing syntax to differentiate the module declaration for a module interface file from the module declaration for a module implementation file. EWG expressed support for this for Modules v1, and a preference to add the extra syntax to the interface declaration. No specific syntax was chosen yet.</a:t>
            </a:r>
          </a:p>
          <a:p>
            <a:pPr>
              <a:defRPr/>
            </a:pPr>
            <a:r>
              <a:rPr lang="en-US" dirty="0"/>
              <a:t>Introducing syntax for module partitions (module interfaces spread across multiple files). EWG supported putting this in Modules v1 as well, though again no specific syntax was yet chosen.</a:t>
            </a:r>
          </a:p>
          <a:p>
            <a:pPr>
              <a:defRPr/>
            </a:pPr>
            <a:r>
              <a:rPr lang="en-US" dirty="0"/>
              <a:t>As stated above, the hope is that Modules v1, as amended with the approved changes I described, can ship as a PDTS at the next meeting in Toronto.</a:t>
            </a:r>
          </a:p>
          <a:p>
            <a:pPr>
              <a:defRPr/>
            </a:pPr>
            <a:endParaRPr lang="en-US" b="1" dirty="0"/>
          </a:p>
          <a:p>
            <a:pPr>
              <a:defRPr/>
            </a:pPr>
            <a:endParaRPr lang="en-US" b="1" dirty="0"/>
          </a:p>
          <a:p>
            <a:pPr>
              <a:defRPr/>
            </a:pPr>
            <a:endParaRPr lang="en-US" b="1" dirty="0"/>
          </a:p>
          <a:p>
            <a:pPr>
              <a:defRPr/>
            </a:pPr>
            <a:endParaRPr lang="en-US" b="1" dirty="0"/>
          </a:p>
          <a:p>
            <a:pPr>
              <a:defRPr/>
            </a:pPr>
            <a:r>
              <a:rPr lang="en-US" b="1" dirty="0"/>
              <a:t>What about Modules?</a:t>
            </a:r>
          </a:p>
          <a:p>
            <a:pPr>
              <a:defRPr/>
            </a:pPr>
            <a:r>
              <a:rPr lang="en-US" dirty="0"/>
              <a:t>Modules currently has two implementations – one in MSVC, and one in Clang – which diverge in some aspects of their conceptual and implementation models. Most notably, the Clang implementation includes </a:t>
            </a:r>
            <a:r>
              <a:rPr lang="en-US" b="1" dirty="0"/>
              <a:t>macros</a:t>
            </a:r>
            <a:r>
              <a:rPr lang="en-US" dirty="0"/>
              <a:t> in the set of </a:t>
            </a:r>
            <a:r>
              <a:rPr lang="en-US" dirty="0" err="1"/>
              <a:t>entitites</a:t>
            </a:r>
            <a:r>
              <a:rPr lang="en-US" dirty="0"/>
              <a:t> that can be exported by one module and imported by another, while the MSVC one does not.</a:t>
            </a:r>
          </a:p>
          <a:p>
            <a:pPr>
              <a:defRPr/>
            </a:pPr>
            <a:r>
              <a:rPr lang="en-US" dirty="0"/>
              <a:t>At the October 2015 meeting (which, as it happens, was also in Kona), it was decided that, since supporting macros is both contentious and comes with significant implementation complexity, Modules will initially be pursued in the form of a Technical Specification that does not support macros, and macro support can be considered for a second iteration of the feature (which I’ll henceforth refer to as “Modules v2”; the ship vehicle for that is still to be determined – it might be a second Modules TS, or it might be C++20).</a:t>
            </a:r>
          </a:p>
          <a:p>
            <a:pPr>
              <a:defRPr/>
            </a:pPr>
            <a:r>
              <a:rPr lang="en-US" dirty="0"/>
              <a:t>Accordingly, the current Modules TS </a:t>
            </a:r>
            <a:r>
              <a:rPr lang="en-US" dirty="0">
                <a:hlinkClick r:id="rId6"/>
              </a:rPr>
              <a:t>working draft</a:t>
            </a:r>
            <a:r>
              <a:rPr lang="en-US" dirty="0"/>
              <a:t> largely reflects Microsoft’s design. </a:t>
            </a:r>
          </a:p>
          <a:p>
            <a:pPr>
              <a:defRPr/>
            </a:pPr>
            <a:r>
              <a:rPr lang="en-US" dirty="0"/>
              <a:t>Meanwhile, the Clang implementers have submitted a </a:t>
            </a:r>
            <a:r>
              <a:rPr lang="en-US" dirty="0">
                <a:hlinkClick r:id="rId7"/>
              </a:rPr>
              <a:t>proposal for design changes</a:t>
            </a:r>
            <a:r>
              <a:rPr lang="en-US" dirty="0"/>
              <a:t> that includes adding support for macros among other, smaller changes. EWG looked at parts of this proposal at the February 2016 meeting in Jacksonville, and some of the smaller changes gained the group’s consensus at that time.</a:t>
            </a:r>
          </a:p>
          <a:p>
            <a:pPr>
              <a:defRPr/>
            </a:pPr>
            <a:r>
              <a:rPr lang="en-US" dirty="0"/>
              <a:t>However, it appears that there was some confusion as to whether those changes were intended for Modules v1, or v2. Since one of the proposals in the paper was adding macro support, a feature previously earmarked for v2, some people assumed the entire paper was v2 material. Other people had understood that the smaller changes that were approved, were approved for v1.</a:t>
            </a:r>
          </a:p>
          <a:p>
            <a:pPr>
              <a:defRPr/>
            </a:pPr>
            <a:r>
              <a:rPr lang="en-US" dirty="0"/>
              <a:t>This misunderstanding came to light when the Modules TS (v1) working draft (which does not contain the mentioned changes) came up for a vote in full committee to be sent out for its PDTS ballot. The vote failed, and the matter referred back to EWG to clarify whether the changes in question are in fact approved for v1 or not.</a:t>
            </a:r>
          </a:p>
          <a:p>
            <a:pPr>
              <a:defRPr/>
            </a:pPr>
            <a:r>
              <a:rPr lang="en-US" dirty="0"/>
              <a:t>EWG ended up effectively re-discussing the proposed changes (since during the first discussion, it wasn’t clear whether people were considering the changes for v1 or v2), with the outcome being that some but not all of them had consensus to go into v1 (I summarize the technical discussion </a:t>
            </a:r>
            <a:r>
              <a:rPr lang="en-US" dirty="0">
                <a:hlinkClick r:id="rId8"/>
              </a:rPr>
              <a:t>below</a:t>
            </a:r>
            <a:r>
              <a:rPr lang="en-US" dirty="0"/>
              <a:t>).</a:t>
            </a:r>
          </a:p>
          <a:p>
            <a:pPr>
              <a:defRPr/>
            </a:pPr>
            <a:r>
              <a:rPr lang="en-US" dirty="0"/>
              <a:t>The hope is that Modules v1, as amended with these approved changes, can be sent out for its PDTS ballot at the next meeting (this July, in Toronto).</a:t>
            </a:r>
          </a:p>
          <a:p>
            <a:pPr>
              <a:defRPr/>
            </a:pPr>
            <a:endParaRPr lang="en-US" b="1" dirty="0"/>
          </a:p>
          <a:p>
            <a:pPr>
              <a:defRPr/>
            </a:pPr>
            <a:endParaRPr lang="en-US" b="1" dirty="0"/>
          </a:p>
          <a:p>
            <a:pPr>
              <a:defRPr/>
            </a:pPr>
            <a:r>
              <a:rPr lang="en-US" u="sng" dirty="0"/>
              <a:t>Modules are possibly the single hottest feature on the horizon for C++ right now. Everyone wants them, and everyone agrees that they will solve very significant problems ranging from code organization to build times. They are also a very challenging feature to specify and implement.</a:t>
            </a:r>
          </a:p>
          <a:p>
            <a:pPr>
              <a:defRPr/>
            </a:pPr>
            <a:r>
              <a:rPr lang="en-US" dirty="0"/>
              <a:t>There are two work-in-progress Modules implementations: one in Microsoft’s compiler, and one in Clang, developed primarily by Google. The two implementations take slightly different approaches, and the implementers have been working hard to try to converge their designs.</a:t>
            </a:r>
          </a:p>
          <a:p>
            <a:pPr>
              <a:defRPr/>
            </a:pPr>
            <a:r>
              <a:rPr lang="en-US" dirty="0"/>
              <a:t>The Evolution Working Group held a lengthy design discussion about Modules, which culminated in a poll about which of two possible ship vehicles is more appropriate: C++17, or a Technical Specification. A Technical Specification had a stronger consensus, and this is what is currently being pursued. This means Modules are not currently slated for inclusion in C++17. It’s not inconceivable for this to change, if the </a:t>
            </a:r>
            <a:r>
              <a:rPr lang="en-US" dirty="0" err="1"/>
              <a:t>implementors</a:t>
            </a:r>
            <a:r>
              <a:rPr lang="en-US" dirty="0"/>
              <a:t> make very significant progress before the next meeting and convince the committee to change its mind; in my opinion, that’s unlikely to happen.</a:t>
            </a:r>
          </a:p>
          <a:p>
            <a:pPr>
              <a:defRPr/>
            </a:pPr>
            <a:r>
              <a:rPr lang="en-US" dirty="0"/>
              <a:t>I talk about the technical issues surrounding Modules in more detail </a:t>
            </a:r>
            <a:r>
              <a:rPr lang="en-US" dirty="0">
                <a:hlinkClick r:id="rId10"/>
              </a:rPr>
              <a:t>below</a:t>
            </a:r>
            <a:r>
              <a:rPr lang="en-US" dirty="0"/>
              <a:t>.</a:t>
            </a:r>
          </a:p>
          <a:p>
            <a:pPr>
              <a:defRPr/>
            </a:pPr>
            <a:r>
              <a:rPr lang="en-US" dirty="0"/>
              <a:t>Modules enable C++ programmers to fundamentally change how they structure their code, and derive many benefits as a result, ranging from improved build times to better tooling. However, programmers often don’t have the luxury of making such fundamental changes to their existing codebases, so there is an enormous demand for implementations to support paradigms that allow reaping some of these benefits with minimal changes to existing code. A big open question is, to what extent should this set of use cases – transitioning existing codebases to a modular world – influence the design of the language feature as standardized, versus being provided for in implementation-specific extensions. Having different answers for this question is the largest source of divergence between the two current Modules implementations.</a:t>
            </a:r>
          </a:p>
          <a:p>
            <a:pPr>
              <a:defRPr/>
            </a:pPr>
            <a:r>
              <a:rPr lang="en-US" dirty="0"/>
              <a:t>The most significant issue that this question manifests itself in, is </a:t>
            </a:r>
            <a:r>
              <a:rPr lang="en-US" b="1" dirty="0"/>
              <a:t>whether modules should “carry” macros</a:t>
            </a:r>
            <a:r>
              <a:rPr lang="en-US" dirty="0"/>
              <a:t>; that is, whether macros should be among the set of semantic entities that one module can export and another import. </a:t>
            </a:r>
          </a:p>
          <a:p>
            <a:pPr>
              <a:defRPr/>
            </a:pPr>
            <a:r>
              <a:rPr lang="en-US" dirty="0"/>
              <a:t>There are compelling arguments on both sides. On the one hand, due to their nature (being preprocessor constructs, handled during a phase of translation when no syntactic or semantic information is yet available), macros hugely complicate the analysis of C++ code by tools. The vast majority of their uses cases now have non-preprocessor-based alternatives, from const variables and inline functions introduced back in the days of C, to reflection features like </a:t>
            </a:r>
            <a:r>
              <a:rPr lang="en-US" dirty="0">
                <a:hlinkClick r:id="rId11"/>
              </a:rPr>
              <a:t>source code information capture</a:t>
            </a:r>
            <a:r>
              <a:rPr lang="en-US" dirty="0"/>
              <a:t> (to replace things like __FILE__) being standardized today. They are widely viewed as a scourge on the language, and a legacy feature that has no place in new code and does not deserve consideration when designing new language features. As a result, many argue that Modules should not have first-class support for macros. This is the position reflected in Microsoft’s implementation. (It’s important to note that Microsoft’s implementation does have a mechanism for dealing with macros to support transitioning existing codebases (specifically, there exists a compiler flag that can be used when compiling a module that, in addition to generating a module interface file, generates a “side header” containing macro definitions that a consumer of the module can #include in addition to importing the module), but this is strictly an extension and not part of the language feature as they propose it.)</a:t>
            </a:r>
          </a:p>
          <a:p>
            <a:pPr>
              <a:defRPr/>
            </a:pPr>
            <a:r>
              <a:rPr lang="en-US" dirty="0"/>
              <a:t>On the other hand, practically all existing large codebases include components that use macros in their interfaces – most notably system headers – and this is unlikely to change in the near future. (As someone put it, “no one is going to rewrite all of POSIX to not use macros any time soon”.) To allow modularizing such codebases in a portable way, many argue that it’s critical that Modules have first-class, standardized support for macros. This is the position reflected in Clang’s implementation.</a:t>
            </a:r>
          </a:p>
          <a:p>
            <a:pPr>
              <a:defRPr/>
            </a:pPr>
            <a:r>
              <a:rPr lang="en-US" dirty="0"/>
              <a:t>Factoring into this debate is the state of progress of the two implementations. Microsoft claims to have a substantially complete implementation of their design (where modules do </a:t>
            </a:r>
            <a:r>
              <a:rPr lang="en-US" b="1" dirty="0"/>
              <a:t>not</a:t>
            </a:r>
            <a:r>
              <a:rPr lang="en-US" dirty="0"/>
              <a:t> carry macros), to be released as part of Visual C++ 2015 Update 1, and has submitted </a:t>
            </a:r>
            <a:r>
              <a:rPr lang="en-US" dirty="0">
                <a:hlinkClick r:id="rId12"/>
              </a:rPr>
              <a:t>a paper</a:t>
            </a:r>
            <a:r>
              <a:rPr lang="en-US" dirty="0"/>
              <a:t> with </a:t>
            </a:r>
            <a:r>
              <a:rPr lang="en-US" dirty="0">
                <a:hlinkClick r:id="rId13"/>
              </a:rPr>
              <a:t>standard wording</a:t>
            </a:r>
            <a:r>
              <a:rPr lang="en-US" dirty="0"/>
              <a:t> to the committee. The Clang folks have not yet written such a paper or wording for their design (where modules </a:t>
            </a:r>
            <a:r>
              <a:rPr lang="en-US" b="1" dirty="0"/>
              <a:t>do</a:t>
            </a:r>
            <a:r>
              <a:rPr lang="en-US" dirty="0"/>
              <a:t> carry macros), because they feel their implementation is not yet sufficiently complete that they can be confident that the design </a:t>
            </a:r>
            <a:r>
              <a:rPr lang="en-US" i="1" dirty="0"/>
              <a:t>works</a:t>
            </a:r>
            <a:r>
              <a:rPr lang="en-US" dirty="0"/>
              <a:t>.</a:t>
            </a:r>
          </a:p>
          <a:p>
            <a:pPr>
              <a:defRPr/>
            </a:pPr>
            <a:r>
              <a:rPr lang="en-US" dirty="0"/>
              <a:t>EWG discussed all this, and recognized the practical need to support macros in some way, while also recognizing that there is a lot of demand to have some form of Modules available for people to use as soon as possible. A preference was expressed for standardizing Microsoft’s “ready to go” design </a:t>
            </a:r>
            <a:r>
              <a:rPr lang="en-US" i="1" dirty="0"/>
              <a:t>in some form</a:t>
            </a:r>
            <a:r>
              <a:rPr lang="en-US" dirty="0"/>
              <a:t>, while treating the additional abilities conferred by Clang’s design (namely, modules carrying macros) as a possible future extension. The decision to pursue Microsoft’s design </a:t>
            </a:r>
            <a:r>
              <a:rPr lang="en-US" i="1" dirty="0"/>
              <a:t>as a Technical Specification</a:t>
            </a:r>
            <a:r>
              <a:rPr lang="en-US" dirty="0"/>
              <a:t> rather than in C++17 was made primarily because at this stage, we cannot yet be confident that Clang’s design can be expressed as a pure, no-breaking-changes extension to Microsoft’s design. A Technical Specification comes with no guarantee that future standards will be compatible with it, making it the safer and more appropriate choice of ship vehicle.</a:t>
            </a:r>
          </a:p>
          <a:p>
            <a:pPr>
              <a:defRPr/>
            </a:pPr>
            <a:r>
              <a:rPr lang="en-US" dirty="0"/>
              <a:t>Later in the week, there was an informal evening session about the implementation of Modules. Many interesting topics were brought up, such as whether the result of compiling a module is suitable as a distribution format for code, and what the implications of that are for things like DRM. Such topics are strictly out of scope of standardization by the committee, but it’s good to hear implementers are thinking about them.</a:t>
            </a:r>
          </a:p>
          <a:p>
            <a:pPr>
              <a:defRPr/>
            </a:pPr>
            <a:endParaRPr lang="en-US" b="1" dirty="0"/>
          </a:p>
          <a:p>
            <a:pPr>
              <a:defRPr/>
            </a:pPr>
            <a:r>
              <a:rPr lang="en-US" b="1" dirty="0"/>
              <a:t>Modules</a:t>
            </a:r>
          </a:p>
          <a:p>
            <a:pPr>
              <a:defRPr/>
            </a:pPr>
            <a:r>
              <a:rPr lang="en-US" u="sng" dirty="0"/>
              <a:t>In Kona, the committee decided that Modules would target a TS rather than C++17. I said in my </a:t>
            </a:r>
            <a:r>
              <a:rPr lang="en-US" u="sng" dirty="0">
                <a:hlinkClick r:id="rId10"/>
              </a:rPr>
              <a:t>Kona report</a:t>
            </a:r>
            <a:r>
              <a:rPr lang="en-US" u="sng" dirty="0"/>
              <a:t> that there’s a chance the committee might change its mind at this meeting, but that I thought it was unlikely. Indeed, the committee did not change its mind; a discussion of </a:t>
            </a:r>
            <a:r>
              <a:rPr lang="en-US" u="sng" dirty="0">
                <a:hlinkClick r:id="rId14"/>
              </a:rPr>
              <a:t>this proposal</a:t>
            </a:r>
            <a:r>
              <a:rPr lang="en-US" u="sng" dirty="0"/>
              <a:t> from the authors of the Clang modules implementation to make changes to the </a:t>
            </a:r>
            <a:r>
              <a:rPr lang="en-US" u="sng" dirty="0">
                <a:hlinkClick r:id="rId15"/>
              </a:rPr>
              <a:t>design being proposed by Microsoft</a:t>
            </a:r>
            <a:r>
              <a:rPr lang="en-US" u="sng" dirty="0"/>
              <a:t>, made it clear that, while significant convergence has occurred between the two implementations, there still remain gaps to be bridged, and targeting the feature for C++17 would be premature. As a result, Modules will continue to target a TS.</a:t>
            </a:r>
          </a:p>
          <a:p>
            <a:pPr>
              <a:defRPr/>
            </a:pPr>
            <a:r>
              <a:rPr lang="en-US" u="sng" dirty="0"/>
              <a:t>The Modules TS was officially created at this meeting, with its initial working draft consisting of Microsoft’s proposal. (The Clang implementers will formulate updated versions of their proposal as a set of changes to this draft.) The creation of an initial working draft is usually just a procedural detail, but in this case it may be significant, as the GCC and EDG implementers may view it as unblocking their own implementation efforts (as they now have </a:t>
            </a:r>
            <a:r>
              <a:rPr lang="en-US" i="1" u="sng" dirty="0"/>
              <a:t>some</a:t>
            </a:r>
            <a:r>
              <a:rPr lang="en-US" u="sng" dirty="0"/>
              <a:t> sort of spec to work with).</a:t>
            </a:r>
          </a:p>
          <a:p>
            <a:pPr>
              <a:defRPr/>
            </a:pPr>
            <a:r>
              <a:rPr lang="en-US" b="1" u="sng" dirty="0"/>
              <a:t>Modules</a:t>
            </a:r>
          </a:p>
          <a:p>
            <a:pPr>
              <a:defRPr/>
            </a:pPr>
            <a:r>
              <a:rPr lang="en-US" u="sng" dirty="0"/>
              <a:t>EWG spent most of an entire day discussing Modules. The developers of Clang’s modules implementation described their experience deploying this implementation across large parts of Google’s codebase, with impressive results (for example, an average 40% reduction of compile times as a result of modularizing the most heavily used 10% of libraries). They then presented the most salient differences between their Modules design and Microsoft’s, formulated as a set of </a:t>
            </a:r>
            <a:r>
              <a:rPr lang="en-US" u="sng" dirty="0">
                <a:hlinkClick r:id="rId14"/>
              </a:rPr>
              <a:t>proposed changes</a:t>
            </a:r>
            <a:r>
              <a:rPr lang="en-US" u="sng" dirty="0"/>
              <a:t> to </a:t>
            </a:r>
            <a:r>
              <a:rPr lang="en-US" u="sng" dirty="0">
                <a:hlinkClick r:id="rId15"/>
              </a:rPr>
              <a:t>Microsoft’s design</a:t>
            </a:r>
            <a:r>
              <a:rPr lang="en-US" u="sng" dirty="0"/>
              <a:t>.</a:t>
            </a:r>
          </a:p>
          <a:p>
            <a:pPr>
              <a:defRPr/>
            </a:pPr>
            <a:r>
              <a:rPr lang="en-US" dirty="0"/>
              <a:t>EWG discussed these proposed changes in depth. The following changes were reviewed </a:t>
            </a:r>
            <a:r>
              <a:rPr lang="en-US" dirty="0" err="1"/>
              <a:t>favourably</a:t>
            </a:r>
            <a:r>
              <a:rPr lang="en-US" dirty="0"/>
              <a:t>:</a:t>
            </a:r>
          </a:p>
          <a:p>
            <a:pPr>
              <a:defRPr/>
            </a:pPr>
            <a:r>
              <a:rPr lang="en-US" dirty="0"/>
              <a:t>Requiring a module declaration to appear at the top of a file (modulo whitespace and comments). In Microsoft’s proposal, it can be anywhere, and declarations above it are considered to live in the global module. To </a:t>
            </a:r>
            <a:r>
              <a:rPr lang="en-US" dirty="0" err="1"/>
              <a:t>accomodate</a:t>
            </a:r>
            <a:r>
              <a:rPr lang="en-US" dirty="0"/>
              <a:t> declaring things in the global module, the syntax module { /* declarations here live in the global module */ } is proposed. The main motivations are to allow tools to associate files with modules more easily (by not having to parse too far from the beginning of the file), and to avoid imposing a requirement that declarations in the global module must appear before everything else.</a:t>
            </a:r>
          </a:p>
          <a:p>
            <a:pPr>
              <a:defRPr/>
            </a:pPr>
            <a:r>
              <a:rPr lang="en-US" dirty="0"/>
              <a:t>Allowing the interface of a module to be split across several files. There will still be one primary module interface file, but parts of the module interface can live in secondary files called </a:t>
            </a:r>
            <a:r>
              <a:rPr lang="en-US" i="1" dirty="0"/>
              <a:t>module partitions</a:t>
            </a:r>
            <a:r>
              <a:rPr lang="en-US" dirty="0"/>
              <a:t>. The motivation here is to allow classes with circular dependency between their interfaces to live in two separate files that are partitions of the same module. They are still required to live in the same module; a previous version of Clang’s implementation allowed them to live in different modules, but this necessitated allowing one module to forward-declare entities owned by another module, which placed unfortunate constraints on how modules can be implemented. As a result, they are now required to be in the same module, but requiring them to be in the same </a:t>
            </a:r>
            <a:r>
              <a:rPr lang="en-US" i="1" dirty="0"/>
              <a:t>file</a:t>
            </a:r>
            <a:r>
              <a:rPr lang="en-US" dirty="0"/>
              <a:t> is too restrictive, hence the proposal to split a module interface across files. Importantly, module partitions can be compiled independently. Module partitions bear some resemblance to </a:t>
            </a:r>
            <a:r>
              <a:rPr lang="en-US" i="1" dirty="0" err="1"/>
              <a:t>submodules</a:t>
            </a:r>
            <a:r>
              <a:rPr lang="en-US" dirty="0"/>
              <a:t> (of which there is no formal notion in either design), but with the important difference that a module partition cannot be imported by a different module by itself; importing works at the level of entire modules.</a:t>
            </a:r>
          </a:p>
          <a:p>
            <a:pPr>
              <a:defRPr/>
            </a:pPr>
            <a:r>
              <a:rPr lang="en-US" dirty="0"/>
              <a:t>Using a new syntax, such as module implementation </a:t>
            </a:r>
            <a:r>
              <a:rPr lang="en-US" dirty="0" err="1"/>
              <a:t>ModuleName</a:t>
            </a:r>
            <a:r>
              <a:rPr lang="en-US" dirty="0"/>
              <a:t>;, to begin a module implementation unit (while module interface units use module </a:t>
            </a:r>
            <a:r>
              <a:rPr lang="en-US" dirty="0" err="1"/>
              <a:t>ModuleName</a:t>
            </a:r>
            <a:r>
              <a:rPr lang="en-US" dirty="0"/>
              <a:t>;). The compiler already needs to know whether a translation unit is a module interface unit or a module implementation unit. It currently gets this information from </a:t>
            </a:r>
            <a:r>
              <a:rPr lang="en-US" i="1" dirty="0"/>
              <a:t>metadata</a:t>
            </a:r>
            <a:r>
              <a:rPr lang="en-US" dirty="0"/>
              <a:t>, such as compiler flags or the filename extension. This proposal places that information into the file contents.</a:t>
            </a:r>
          </a:p>
          <a:p>
            <a:pPr>
              <a:defRPr/>
            </a:pPr>
            <a:r>
              <a:rPr lang="en-US" dirty="0"/>
              <a:t>The following changes did not yet gain a clear consensus in terms of direction. They will need to be iterated on and discussed further at future meetings:</a:t>
            </a:r>
          </a:p>
          <a:p>
            <a:pPr>
              <a:defRPr/>
            </a:pPr>
            <a:r>
              <a:rPr lang="en-US" dirty="0"/>
              <a:t>Allowing modules to be found based on their names. This would change the module import syntax from import </a:t>
            </a:r>
            <a:r>
              <a:rPr lang="en-US" dirty="0" err="1"/>
              <a:t>ModuleName</a:t>
            </a:r>
            <a:r>
              <a:rPr lang="en-US" dirty="0"/>
              <a:t>; to import &lt;</a:t>
            </a:r>
            <a:r>
              <a:rPr lang="en-US" dirty="0" err="1"/>
              <a:t>ModuleName</a:t>
            </a:r>
            <a:r>
              <a:rPr lang="en-US" dirty="0"/>
              <a:t>&gt; (or import "</a:t>
            </a:r>
            <a:r>
              <a:rPr lang="en-US" dirty="0" err="1"/>
              <a:t>ModuleName</a:t>
            </a:r>
            <a:r>
              <a:rPr lang="en-US" dirty="0"/>
              <a:t>" or import &lt;path/to/</a:t>
            </a:r>
            <a:r>
              <a:rPr lang="en-US" dirty="0" err="1"/>
              <a:t>ModuleName</a:t>
            </a:r>
            <a:r>
              <a:rPr lang="en-US" dirty="0"/>
              <a:t>&gt;, or any other variation permitted by the #include syntax), with the intention being that it would allow the compiler to find the module based only on its name (together with some per-translation implementation-defined metadata, such as the “#include search path” or an analogue), rather than requiring a separate mapping from module names to their locations. EWG found the motivation to be reasonable, but expressed caution about using </a:t>
            </a:r>
            <a:r>
              <a:rPr lang="en-US" i="1" dirty="0"/>
              <a:t>strings</a:t>
            </a:r>
            <a:r>
              <a:rPr lang="en-US" dirty="0"/>
              <a:t> in this context, and suggested instead using a hierarchical notation that can correspond to a </a:t>
            </a:r>
            <a:r>
              <a:rPr lang="en-US" dirty="0" err="1"/>
              <a:t>filesystem</a:t>
            </a:r>
            <a:r>
              <a:rPr lang="en-US" dirty="0"/>
              <a:t> path rather than being one, such as import </a:t>
            </a:r>
            <a:r>
              <a:rPr lang="en-US" dirty="0" err="1"/>
              <a:t>x.y.z</a:t>
            </a:r>
            <a:r>
              <a:rPr lang="en-US" dirty="0"/>
              <a:t>; standing for the relative path x/y/z (much as with Java imports).</a:t>
            </a:r>
          </a:p>
          <a:p>
            <a:pPr>
              <a:defRPr/>
            </a:pPr>
            <a:r>
              <a:rPr lang="en-US" dirty="0"/>
              <a:t>Probably the most controversial of the bunch: allowing macros to be exported by a module (and imported by another). Microsoft’s approach is to disallow this, instead requiring authors of a module who wish to export macros to define them in a side header instead, and have client code both import the module and #include the side header. The Clang implementers argued that this was too heavy a burden for module authors and users, particularly in cases where a macro is added to a component’s interface, necessitating a change in how the component is imported. After a lengthy discussion, a basic consensus emerged that there was a lot of demand for both (1) a way to import a module that imported any macros exported by it, and (2) a way to import a module that did not import any macros, and that a Modules proposal would need to support both. The possibility of standardizing these as separate TS’s was brought up, but discarded because it would be confusing for users. No consensus was reached on which of (1) or (2) would be the </a:t>
            </a:r>
            <a:r>
              <a:rPr lang="en-US" i="1" dirty="0"/>
              <a:t>default</a:t>
            </a:r>
            <a:r>
              <a:rPr lang="en-US" dirty="0"/>
              <a:t> (that is, which would simply writing import </a:t>
            </a:r>
            <a:r>
              <a:rPr lang="en-US" dirty="0" err="1"/>
              <a:t>ModuleName</a:t>
            </a:r>
            <a:r>
              <a:rPr lang="en-US" dirty="0"/>
              <a:t>; do), nor on what semantics (2) might have if the module does in fact export macros (the options were to given an error at the import site, and to import the module anyways, silently stripping macros from the set of imported entities).</a:t>
            </a:r>
          </a:p>
          <a:p>
            <a:pPr>
              <a:defRPr/>
            </a:pPr>
            <a:r>
              <a:rPr lang="en-US" dirty="0"/>
              <a:t>A new mechanism for importing a legacy (non-modularized) header from a module (invoked by some new syntax, like import header "</a:t>
            </a:r>
            <a:r>
              <a:rPr lang="en-US" dirty="0" err="1"/>
              <a:t>header.h</a:t>
            </a:r>
            <a:r>
              <a:rPr lang="en-US" dirty="0"/>
              <a:t>";), which would cause the module to export all macros defined at the end of the header. The motivation for this is that, when transitioning a large codebase to use modules in some order other than strictly bottom-up, a contents of a legacy header can be brought in both through a direct #include, and via a module. Direct inclusion relies, as ever, on an </a:t>
            </a:r>
            <a:r>
              <a:rPr lang="en-US" b="1" dirty="0"/>
              <a:t>include guard</a:t>
            </a:r>
            <a:r>
              <a:rPr lang="en-US" dirty="0"/>
              <a:t> to determine whether the file has been previously included. An inclusion via a module must, therefore, cause that include guard to become defined, to avoid a subsequent direct inclusion bringing in a second copy of the declared entities. The Clang implementers originally tried having this mechanism export </a:t>
            </a:r>
            <a:r>
              <a:rPr lang="en-US" i="1" dirty="0"/>
              <a:t>just the header guard</a:t>
            </a:r>
            <a:r>
              <a:rPr lang="en-US" dirty="0"/>
              <a:t>, but that requires heuristically detecting which macro is the header guard; this can be done in most cases, but is practically impossible for certain headers, such as standard C library headers, which have more complicated inclusion semantics than simple include guards. Another alternative that was tried was allowing multiple inclusion, and performing </a:t>
            </a:r>
            <a:r>
              <a:rPr lang="en-US" i="1" dirty="0"/>
              <a:t>equivalence merging</a:t>
            </a:r>
            <a:r>
              <a:rPr lang="en-US" dirty="0"/>
              <a:t> (a deep structural comparison of two entities) to weed out duplicate definitions, but this was found to be slow (undoing much of the compile-time performance benefit that Modules bring) and error-prone (slight differences in inclusion contexts could lead to two instances of a definition being just different enough not to be merged).</a:t>
            </a:r>
          </a:p>
          <a:p>
            <a:pPr>
              <a:defRPr/>
            </a:pPr>
            <a:endParaRPr lang="en-US" dirty="0"/>
          </a:p>
          <a:p>
            <a:pPr>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BFD96E-E0CC-4FA8-A593-8C59DFA8A9B7}" type="slidenum">
              <a:rPr lang="en-GB" altLang="en-US" smtClean="0">
                <a:latin typeface="Arial" panose="020B0604020202020204" pitchFamily="34" charset="0"/>
              </a:rPr>
              <a:pPr>
                <a:spcBef>
                  <a:spcPct val="0"/>
                </a:spcBef>
              </a:pPr>
              <a:t>35</a:t>
            </a:fld>
            <a:endParaRPr lang="en-GB" altLang="en-US">
              <a:latin typeface="Arial" panose="020B0604020202020204" pitchFamily="34" charset="0"/>
            </a:endParaRPr>
          </a:p>
        </p:txBody>
      </p:sp>
    </p:spTree>
    <p:extLst>
      <p:ext uri="{BB962C8B-B14F-4D97-AF65-F5344CB8AC3E}">
        <p14:creationId xmlns:p14="http://schemas.microsoft.com/office/powerpoint/2010/main" val="20244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755950" y="5078600"/>
            <a:ext cx="6047700" cy="48114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1558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Numerics</a:t>
            </a:r>
          </a:p>
          <a:p>
            <a:r>
              <a:rPr lang="en-US" altLang="en-US"/>
              <a:t>As previously outlined, the Numerics Study Group (SG 6) plans to put out a Numerics TS containing various facilities (summarized </a:t>
            </a:r>
            <a:r>
              <a:rPr lang="en-US" altLang="en-US">
                <a:hlinkClick r:id="rId3"/>
              </a:rPr>
              <a:t>here</a:t>
            </a:r>
            <a:r>
              <a:rPr lang="en-US" altLang="en-US"/>
              <a:t>). SG 6 met for two days this week, primarily to work on the TS; the group’s chair hopes that an initial working draft for the TS, to be edited collaboratively over Github, will be ready for the next meeting.</a:t>
            </a:r>
          </a:p>
          <a:p>
            <a:r>
              <a:rPr lang="en-US" altLang="en-US"/>
              <a:t>SG 6 also approved some library features related to bitwise operations (</a:t>
            </a:r>
            <a:r>
              <a:rPr lang="en-US" altLang="en-US">
                <a:hlinkClick r:id="rId4"/>
              </a:rPr>
              <a:t>P0237</a:t>
            </a:r>
            <a:r>
              <a:rPr lang="en-US" altLang="en-US"/>
              <a:t>, </a:t>
            </a:r>
            <a:r>
              <a:rPr lang="en-US" altLang="en-US">
                <a:hlinkClick r:id="rId5"/>
              </a:rPr>
              <a:t>P0553</a:t>
            </a:r>
            <a:r>
              <a:rPr lang="en-US" altLang="en-US"/>
              <a:t>, </a:t>
            </a:r>
            <a:r>
              <a:rPr lang="en-US" altLang="en-US">
                <a:hlinkClick r:id="rId6"/>
              </a:rPr>
              <a:t>P0556</a:t>
            </a:r>
            <a:r>
              <a:rPr lang="en-US" altLang="en-US"/>
              <a:t>) that are not slated for the Numerics TS, but will go directly into C++20 (or the latest version of the Library Fundamentals TS, at LEWG’s choosing).</a:t>
            </a:r>
          </a:p>
          <a:p>
            <a:endParaRPr lang="en-US" altLang="en-US" b="1"/>
          </a:p>
          <a:p>
            <a:r>
              <a:rPr lang="en-US" altLang="en-US" b="1"/>
              <a:t>Concurrency TS v2</a:t>
            </a:r>
          </a:p>
          <a:p>
            <a:r>
              <a:rPr lang="en-US" altLang="en-US"/>
              <a:t>The Concurrency TS v2 does not have a working draft yet. New proposals being considered for it include an </a:t>
            </a:r>
            <a:r>
              <a:rPr lang="en-US" altLang="en-US">
                <a:hlinkClick r:id="rId7"/>
              </a:rPr>
              <a:t>RAII interface for deferreed reclamation</a:t>
            </a:r>
            <a:r>
              <a:rPr lang="en-US" altLang="en-US"/>
              <a:t>, </a:t>
            </a:r>
            <a:r>
              <a:rPr lang="en-US" altLang="en-US">
                <a:hlinkClick r:id="rId8"/>
              </a:rPr>
              <a:t>hazard pointers</a:t>
            </a:r>
            <a:r>
              <a:rPr lang="en-US" altLang="en-US"/>
              <a:t>, an </a:t>
            </a:r>
            <a:r>
              <a:rPr lang="en-US" altLang="en-US">
                <a:hlinkClick r:id="rId9"/>
              </a:rPr>
              <a:t>RCU API</a:t>
            </a:r>
            <a:r>
              <a:rPr lang="en-US" altLang="en-US"/>
              <a:t>, and </a:t>
            </a:r>
            <a:r>
              <a:rPr lang="en-US" altLang="en-US">
                <a:hlinkClick r:id="rId10"/>
              </a:rPr>
              <a:t>padding bits for compare-and-excahnge</a:t>
            </a:r>
            <a:r>
              <a:rPr lang="en-US" altLang="en-US"/>
              <a:t>. The </a:t>
            </a:r>
            <a:r>
              <a:rPr lang="en-US" altLang="en-US">
                <a:hlinkClick r:id="rId11"/>
              </a:rPr>
              <a:t>concurrent queues</a:t>
            </a:r>
            <a:r>
              <a:rPr lang="en-US" altLang="en-US"/>
              <a:t> proposal has been approved by SG1 (the Study Group that deals with concurrency) and forwarded to the library groups for review.</a:t>
            </a:r>
          </a:p>
          <a:p>
            <a:r>
              <a:rPr lang="en-US" altLang="en-US" b="1"/>
              <a:t>Parallelism TS v2</a:t>
            </a:r>
          </a:p>
          <a:p>
            <a:r>
              <a:rPr lang="en-US" altLang="en-US"/>
              <a:t>Not too much new to report for Parallelism TS v2. </a:t>
            </a:r>
            <a:r>
              <a:rPr lang="en-US" altLang="en-US">
                <a:hlinkClick r:id="rId12"/>
              </a:rPr>
              <a:t>Task blocks</a:t>
            </a:r>
            <a:r>
              <a:rPr lang="en-US" altLang="en-US"/>
              <a:t> are already in the </a:t>
            </a:r>
            <a:r>
              <a:rPr lang="en-US" altLang="en-US">
                <a:hlinkClick r:id="rId13"/>
              </a:rPr>
              <a:t>working draft</a:t>
            </a:r>
            <a:r>
              <a:rPr lang="en-US" altLang="en-US"/>
              <a:t>, while </a:t>
            </a:r>
            <a:r>
              <a:rPr lang="en-US" altLang="en-US">
                <a:hlinkClick r:id="rId14"/>
              </a:rPr>
              <a:t>vector types and algorithms</a:t>
            </a:r>
            <a:r>
              <a:rPr lang="en-US" altLang="en-US"/>
              <a:t> are still working their way through the library groups.</a:t>
            </a:r>
          </a:p>
          <a:p>
            <a:r>
              <a:rPr lang="en-US" altLang="en-US" b="1"/>
              <a:t>Graphics</a:t>
            </a:r>
          </a:p>
          <a:p>
            <a:r>
              <a:rPr lang="en-US" altLang="en-US"/>
              <a:t>The Graphics TS, which proposes to standardize a set of 2D graphics primitives inspired by </a:t>
            </a:r>
            <a:r>
              <a:rPr lang="en-US" altLang="en-US">
                <a:hlinkClick r:id="rId15"/>
              </a:rPr>
              <a:t>cairo</a:t>
            </a:r>
            <a:r>
              <a:rPr lang="en-US" altLang="en-US"/>
              <a:t>, has </a:t>
            </a:r>
            <a:r>
              <a:rPr lang="en-US" altLang="en-US">
                <a:hlinkClick r:id="rId16"/>
              </a:rPr>
              <a:t>updated wording</a:t>
            </a:r>
            <a:r>
              <a:rPr lang="en-US" altLang="en-US"/>
              <a:t> that addresses issues raised during a previous round of design review. The Library Evolution Working Group looked at the updated proposal this week, and suggested one more round of changes; the hope is to forward the proposal to the Library Working Group (which will then review it at the wording level) at the next meeting.</a:t>
            </a:r>
          </a:p>
          <a:p>
            <a:endParaRPr lang="en-US" altLang="en-US"/>
          </a:p>
          <a:p>
            <a:endParaRPr lang="en-US"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B70832-84E3-40DC-BD1A-8656C087CA32}" type="slidenum">
              <a:rPr lang="en-GB" altLang="en-US" smtClean="0">
                <a:latin typeface="Arial" panose="020B0604020202020204" pitchFamily="34" charset="0"/>
              </a:rPr>
              <a:pPr>
                <a:spcBef>
                  <a:spcPct val="0"/>
                </a:spcBef>
              </a:pPr>
              <a:t>36</a:t>
            </a:fld>
            <a:endParaRPr lang="en-GB" altLang="en-US">
              <a:latin typeface="Arial" panose="020B0604020202020204" pitchFamily="34" charset="0"/>
            </a:endParaRPr>
          </a:p>
        </p:txBody>
      </p:sp>
    </p:spTree>
    <p:extLst>
      <p:ext uri="{BB962C8B-B14F-4D97-AF65-F5344CB8AC3E}">
        <p14:creationId xmlns:p14="http://schemas.microsoft.com/office/powerpoint/2010/main" val="3932967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25000" lnSpcReduction="20000"/>
          </a:bodyPr>
          <a:lstStyle/>
          <a:p>
            <a:pPr>
              <a:defRPr/>
            </a:pPr>
            <a:r>
              <a:rPr lang="en-US" b="1" dirty="0" err="1"/>
              <a:t>Coroutines</a:t>
            </a:r>
            <a:r>
              <a:rPr lang="en-US" b="1" dirty="0"/>
              <a:t> TS</a:t>
            </a:r>
          </a:p>
          <a:p>
            <a:pPr>
              <a:defRPr/>
            </a:pPr>
            <a:r>
              <a:rPr lang="en-US" dirty="0"/>
              <a:t>The </a:t>
            </a:r>
            <a:r>
              <a:rPr lang="en-US" dirty="0" err="1">
                <a:hlinkClick r:id="rId3"/>
              </a:rPr>
              <a:t>Coroutines</a:t>
            </a:r>
            <a:r>
              <a:rPr lang="en-US" dirty="0">
                <a:hlinkClick r:id="rId3"/>
              </a:rPr>
              <a:t> TS</a:t>
            </a:r>
            <a:r>
              <a:rPr lang="en-US" dirty="0"/>
              <a:t> – which contains the “</a:t>
            </a:r>
            <a:r>
              <a:rPr lang="en-US" dirty="0" err="1"/>
              <a:t>stackless</a:t>
            </a:r>
            <a:r>
              <a:rPr lang="en-US" dirty="0"/>
              <a:t> </a:t>
            </a:r>
            <a:r>
              <a:rPr lang="en-US" dirty="0" err="1"/>
              <a:t>coroutines</a:t>
            </a:r>
            <a:r>
              <a:rPr lang="en-US" dirty="0"/>
              <a:t>” / </a:t>
            </a:r>
            <a:r>
              <a:rPr lang="en-US" dirty="0" err="1"/>
              <a:t>co_await</a:t>
            </a:r>
            <a:r>
              <a:rPr lang="en-US" dirty="0"/>
              <a:t> proposal based on Microsoft’s design – was </a:t>
            </a:r>
            <a:r>
              <a:rPr lang="en-US" b="1" dirty="0"/>
              <a:t>approved to be sent out for its PDTS ballot</a:t>
            </a:r>
            <a:r>
              <a:rPr lang="en-US" dirty="0"/>
              <a:t> at this meeting. (This was attempted at the last meeting, but it was voted down on the basis that there had not been time for a sufficiently thorough review of the core language wording. Such review has since taken place, so it sailed through this time.)</a:t>
            </a:r>
          </a:p>
          <a:p>
            <a:pPr>
              <a:defRPr/>
            </a:pPr>
            <a:r>
              <a:rPr lang="en-US" dirty="0"/>
              <a:t>As mentioned in my previous posts, there are also efforts underway to standardize a different, </a:t>
            </a:r>
            <a:r>
              <a:rPr lang="en-US" dirty="0" err="1"/>
              <a:t>stackful</a:t>
            </a:r>
            <a:r>
              <a:rPr lang="en-US" dirty="0"/>
              <a:t> </a:t>
            </a:r>
            <a:r>
              <a:rPr lang="en-US" dirty="0" err="1"/>
              <a:t>flavour</a:t>
            </a:r>
            <a:r>
              <a:rPr lang="en-US" dirty="0"/>
              <a:t> of </a:t>
            </a:r>
            <a:r>
              <a:rPr lang="en-US" dirty="0" err="1"/>
              <a:t>coroutines</a:t>
            </a:r>
            <a:r>
              <a:rPr lang="en-US" dirty="0"/>
              <a:t> (the </a:t>
            </a:r>
            <a:r>
              <a:rPr lang="en-US" dirty="0">
                <a:hlinkClick r:id="rId4"/>
              </a:rPr>
              <a:t>latest iteration</a:t>
            </a:r>
            <a:r>
              <a:rPr lang="en-US" dirty="0"/>
              <a:t> of that proposal suggests a library interface similar to the </a:t>
            </a:r>
            <a:r>
              <a:rPr lang="en-US" dirty="0">
                <a:hlinkClick r:id="rId5"/>
              </a:rPr>
              <a:t>call/cc</a:t>
            </a:r>
            <a:r>
              <a:rPr lang="en-US" dirty="0"/>
              <a:t> facility found in some functional languages), and a proposal to </a:t>
            </a:r>
            <a:r>
              <a:rPr lang="en-US" dirty="0">
                <a:hlinkClick r:id="rId6"/>
              </a:rPr>
              <a:t>unify the two </a:t>
            </a:r>
            <a:r>
              <a:rPr lang="en-US" dirty="0" err="1">
                <a:hlinkClick r:id="rId6"/>
              </a:rPr>
              <a:t>flavours</a:t>
            </a:r>
            <a:r>
              <a:rPr lang="en-US" dirty="0"/>
              <a:t> (this latter seems to be stalled after a discussion of it at the last meeting convinced some people that unification is not worth it). </a:t>
            </a:r>
          </a:p>
          <a:p>
            <a:pPr>
              <a:defRPr/>
            </a:pPr>
            <a:r>
              <a:rPr lang="en-US" dirty="0"/>
              <a:t>These alternative proposals are progressing (or not) independently of the </a:t>
            </a:r>
            <a:r>
              <a:rPr lang="en-US" dirty="0" err="1"/>
              <a:t>Coroutines</a:t>
            </a:r>
            <a:r>
              <a:rPr lang="en-US" dirty="0"/>
              <a:t> TS for the time being. Depending on how they progress, they may still have an impact on the form(s) in which </a:t>
            </a:r>
            <a:r>
              <a:rPr lang="en-US" dirty="0" err="1"/>
              <a:t>coroutines</a:t>
            </a:r>
            <a:r>
              <a:rPr lang="en-US" dirty="0"/>
              <a:t> are ultimately standardized in the C++ IS.</a:t>
            </a:r>
          </a:p>
          <a:p>
            <a:pPr>
              <a:defRPr/>
            </a:pPr>
            <a:r>
              <a:rPr lang="en-US" b="1" dirty="0"/>
              <a:t>Reflection</a:t>
            </a:r>
          </a:p>
          <a:p>
            <a:pPr>
              <a:defRPr/>
            </a:pPr>
            <a:r>
              <a:rPr lang="en-US" dirty="0"/>
              <a:t>The Reflection Study Group (SG 7) approved a proposal for static introspection (</a:t>
            </a:r>
            <a:r>
              <a:rPr lang="en-US" dirty="0">
                <a:hlinkClick r:id="rId7"/>
              </a:rPr>
              <a:t>summary</a:t>
            </a:r>
            <a:r>
              <a:rPr lang="en-US" dirty="0"/>
              <a:t>, </a:t>
            </a:r>
            <a:r>
              <a:rPr lang="en-US" dirty="0">
                <a:hlinkClick r:id="rId8"/>
              </a:rPr>
              <a:t>design</a:t>
            </a:r>
            <a:r>
              <a:rPr lang="en-US" dirty="0"/>
              <a:t>, </a:t>
            </a:r>
            <a:r>
              <a:rPr lang="en-US" dirty="0">
                <a:hlinkClick r:id="rId9"/>
              </a:rPr>
              <a:t>specification</a:t>
            </a:r>
            <a:r>
              <a:rPr lang="en-US" dirty="0"/>
              <a:t>) at the last meeting. This week, the Evolution Working Group looked at it and approved it as well; they also agreed with the decision to start by standardizing the proposal as a TS. The next stop for the proposal is the Library Evolution Working Group.</a:t>
            </a:r>
          </a:p>
          <a:p>
            <a:pPr>
              <a:defRPr/>
            </a:pPr>
            <a:r>
              <a:rPr lang="en-US" dirty="0"/>
              <a:t>There were some proposals in the latest mailing that aimed to change aspects of the introspection proposal – not core aspects like “what can be reflected”, but more like “how does the reflection facility integrate into the language”, such as the proposal to </a:t>
            </a:r>
            <a:r>
              <a:rPr lang="en-US" dirty="0">
                <a:hlinkClick r:id="rId10"/>
              </a:rPr>
              <a:t>reflect through values instead of types</a:t>
            </a:r>
            <a:r>
              <a:rPr lang="en-US" dirty="0"/>
              <a:t>. These proposals will be given due consideration (and SG 7 started looking at them this meeting; I summarize the discussion </a:t>
            </a:r>
            <a:r>
              <a:rPr lang="en-US" dirty="0">
                <a:hlinkClick r:id="rId11"/>
              </a:rPr>
              <a:t>below</a:t>
            </a:r>
            <a:r>
              <a:rPr lang="en-US" dirty="0"/>
              <a:t>), but in the meantime, the introspection TS will go forward as-is, so that valuable implementer and user feedback can be collected on the core aspects of the proposal as soon as possible. Changes such as reflecting through values can then be made post-TS.</a:t>
            </a:r>
          </a:p>
          <a:p>
            <a:pPr>
              <a:defRPr/>
            </a:pPr>
            <a:endParaRPr lang="en-US" dirty="0"/>
          </a:p>
          <a:p>
            <a:pPr>
              <a:defRPr/>
            </a:pPr>
            <a:r>
              <a:rPr lang="en-US" dirty="0">
                <a:hlinkClick r:id="rId12"/>
              </a:rPr>
              <a:t>Contracts</a:t>
            </a:r>
            <a:r>
              <a:rPr lang="en-US" dirty="0"/>
              <a:t>. This is a refinement of the proposal for contract checking that was approved at previous meeting.</a:t>
            </a:r>
            <a:br>
              <a:rPr lang="en-US" dirty="0"/>
            </a:br>
            <a:br>
              <a:rPr lang="en-US" dirty="0"/>
            </a:br>
            <a:r>
              <a:rPr lang="en-US" dirty="0"/>
              <a:t>There was one point of controversy, concerning the use of an attribute-like syntax. Some people found this objectionable on the basis that attributes are not supposed to have semantic effects. Others pointed out that, in a correct program, the contract attributes do not, in fact, have a semantic effect. Of particular concern was the “always” checking level specified in the proposal, which allows marking specific contract checks as being always performed, even if the program-wide contract checking level is set of “off“; it was argued that this means a conforming implementation cannot ignore contract attributes the way it can ignore other attributes.</a:t>
            </a:r>
            <a:br>
              <a:rPr lang="en-US" dirty="0"/>
            </a:br>
            <a:br>
              <a:rPr lang="en-US" dirty="0"/>
            </a:br>
            <a:r>
              <a:rPr lang="en-US" dirty="0"/>
              <a:t>To resolve this concern, options such as using a different (non-attribute) syntax, or removing the “always” checking level, were considered. However, neither of these had stronger consensus than the proposal as written, so the proposal was sent onwards to the Library Evolution Working Group without changes. </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r>
              <a:rPr lang="en-US" dirty="0"/>
              <a:t>Several modifications to the await proposal (a.k.a. </a:t>
            </a:r>
            <a:r>
              <a:rPr lang="en-US" dirty="0" err="1"/>
              <a:t>resumable</a:t>
            </a:r>
            <a:r>
              <a:rPr lang="en-US" dirty="0"/>
              <a:t> functions / </a:t>
            </a:r>
            <a:r>
              <a:rPr lang="en-US" dirty="0" err="1"/>
              <a:t>stackless</a:t>
            </a:r>
            <a:r>
              <a:rPr lang="en-US" dirty="0"/>
              <a:t> </a:t>
            </a:r>
            <a:r>
              <a:rPr lang="en-US" dirty="0" err="1"/>
              <a:t>coroutines</a:t>
            </a:r>
            <a:r>
              <a:rPr lang="en-US" dirty="0"/>
              <a:t>). Most notably, EWG settled on the keyword choices </a:t>
            </a:r>
            <a:r>
              <a:rPr lang="en-US" dirty="0" err="1"/>
              <a:t>co_await</a:t>
            </a:r>
            <a:r>
              <a:rPr lang="en-US" dirty="0"/>
              <a:t>, </a:t>
            </a:r>
            <a:r>
              <a:rPr lang="en-US" dirty="0" err="1"/>
              <a:t>co_yield</a:t>
            </a:r>
            <a:r>
              <a:rPr lang="en-US" dirty="0"/>
              <a:t>, and </a:t>
            </a:r>
            <a:r>
              <a:rPr lang="en-US" dirty="0" err="1"/>
              <a:t>co_return</a:t>
            </a:r>
            <a:r>
              <a:rPr lang="en-US" dirty="0"/>
              <a:t>; the </a:t>
            </a:r>
            <a:r>
              <a:rPr lang="en-US" dirty="0">
                <a:hlinkClick r:id="rId13"/>
              </a:rPr>
              <a:t>proposed alternative</a:t>
            </a:r>
            <a:r>
              <a:rPr lang="en-US" dirty="0"/>
              <a:t> of “soft keywords” that tried to allow using await and yield without making them keywords, was rejected on the basis that “the difficulty of adding keywords to C++ is a feature”. The various modifications listed in </a:t>
            </a:r>
            <a:r>
              <a:rPr lang="en-US" dirty="0">
                <a:hlinkClick r:id="rId14"/>
              </a:rPr>
              <a:t>this paper</a:t>
            </a:r>
            <a:r>
              <a:rPr lang="en-US" dirty="0"/>
              <a:t> and </a:t>
            </a:r>
            <a:r>
              <a:rPr lang="en-US" dirty="0">
                <a:hlinkClick r:id="rId15"/>
              </a:rPr>
              <a:t>this one</a:t>
            </a:r>
            <a:r>
              <a:rPr lang="en-US" dirty="0"/>
              <a:t> were also accepted.</a:t>
            </a:r>
            <a:endParaRPr lang="en-US" b="1" dirty="0"/>
          </a:p>
          <a:p>
            <a:pPr>
              <a:defRPr/>
            </a:pPr>
            <a:r>
              <a:rPr lang="en-US" b="1" dirty="0" err="1"/>
              <a:t>Coroutines</a:t>
            </a:r>
            <a:endParaRPr lang="en-US" b="1" dirty="0"/>
          </a:p>
          <a:p>
            <a:pPr>
              <a:defRPr/>
            </a:pPr>
            <a:r>
              <a:rPr lang="en-US" dirty="0"/>
              <a:t>As I’ve described in previous posts, there are three competing </a:t>
            </a:r>
            <a:r>
              <a:rPr lang="en-US" dirty="0" err="1"/>
              <a:t>coroutines</a:t>
            </a:r>
            <a:r>
              <a:rPr lang="en-US" dirty="0"/>
              <a:t> proposals in front of the committee:</a:t>
            </a:r>
          </a:p>
          <a:p>
            <a:pPr>
              <a:defRPr/>
            </a:pPr>
            <a:r>
              <a:rPr lang="en-US" dirty="0"/>
              <a:t>A proposal for </a:t>
            </a:r>
            <a:r>
              <a:rPr lang="en-US" b="1" dirty="0" err="1"/>
              <a:t>stackless</a:t>
            </a:r>
            <a:r>
              <a:rPr lang="en-US" dirty="0"/>
              <a:t> </a:t>
            </a:r>
            <a:r>
              <a:rPr lang="en-US" dirty="0" err="1"/>
              <a:t>coroutines</a:t>
            </a:r>
            <a:r>
              <a:rPr lang="en-US" dirty="0"/>
              <a:t>, also known as </a:t>
            </a:r>
            <a:r>
              <a:rPr lang="en-US" b="1" dirty="0" err="1">
                <a:hlinkClick r:id="rId16"/>
              </a:rPr>
              <a:t>resumable</a:t>
            </a:r>
            <a:r>
              <a:rPr lang="en-US" b="1" dirty="0">
                <a:hlinkClick r:id="rId16"/>
              </a:rPr>
              <a:t> functions</a:t>
            </a:r>
            <a:r>
              <a:rPr lang="en-US" dirty="0"/>
              <a:t>. (This is sometimes called “the await proposal” after one of the keywords it introduces.</a:t>
            </a:r>
          </a:p>
          <a:p>
            <a:pPr>
              <a:defRPr/>
            </a:pPr>
            <a:r>
              <a:rPr lang="en-US" dirty="0"/>
              <a:t>A proposal for </a:t>
            </a:r>
            <a:r>
              <a:rPr lang="en-US" b="1" dirty="0" err="1">
                <a:hlinkClick r:id="rId17"/>
              </a:rPr>
              <a:t>stackful</a:t>
            </a:r>
            <a:r>
              <a:rPr lang="en-US" dirty="0">
                <a:hlinkClick r:id="rId17"/>
              </a:rPr>
              <a:t> </a:t>
            </a:r>
            <a:r>
              <a:rPr lang="en-US" dirty="0" err="1">
                <a:hlinkClick r:id="rId17"/>
              </a:rPr>
              <a:t>coroutines</a:t>
            </a:r>
            <a:r>
              <a:rPr lang="en-US" dirty="0"/>
              <a:t>.</a:t>
            </a:r>
          </a:p>
          <a:p>
            <a:pPr>
              <a:defRPr/>
            </a:pPr>
            <a:r>
              <a:rPr lang="en-US" dirty="0"/>
              <a:t>A hybrid proposal called </a:t>
            </a:r>
            <a:r>
              <a:rPr lang="en-US" b="1" dirty="0" err="1">
                <a:hlinkClick r:id="rId18"/>
              </a:rPr>
              <a:t>resumable</a:t>
            </a:r>
            <a:r>
              <a:rPr lang="en-US" b="1" dirty="0">
                <a:hlinkClick r:id="rId18"/>
              </a:rPr>
              <a:t> expressions</a:t>
            </a:r>
            <a:r>
              <a:rPr lang="en-US" dirty="0"/>
              <a:t> that tries to achieve some of the appealing characteristics of both </a:t>
            </a:r>
            <a:r>
              <a:rPr lang="en-US" dirty="0" err="1"/>
              <a:t>stackful</a:t>
            </a:r>
            <a:r>
              <a:rPr lang="en-US" dirty="0"/>
              <a:t> and </a:t>
            </a:r>
            <a:r>
              <a:rPr lang="en-US" dirty="0" err="1"/>
              <a:t>stackless</a:t>
            </a:r>
            <a:r>
              <a:rPr lang="en-US" dirty="0"/>
              <a:t> </a:t>
            </a:r>
            <a:r>
              <a:rPr lang="en-US" dirty="0" err="1"/>
              <a:t>coroutines</a:t>
            </a:r>
            <a:r>
              <a:rPr lang="en-US" dirty="0"/>
              <a:t>.</a:t>
            </a:r>
          </a:p>
          <a:p>
            <a:pPr>
              <a:defRPr/>
            </a:pPr>
            <a:r>
              <a:rPr lang="en-US" dirty="0"/>
              <a:t>I talk more about the tradeoffs between </a:t>
            </a:r>
            <a:r>
              <a:rPr lang="en-US" dirty="0" err="1"/>
              <a:t>stackful</a:t>
            </a:r>
            <a:r>
              <a:rPr lang="en-US" dirty="0"/>
              <a:t> and </a:t>
            </a:r>
            <a:r>
              <a:rPr lang="en-US" dirty="0" err="1"/>
              <a:t>stackless</a:t>
            </a:r>
            <a:r>
              <a:rPr lang="en-US" dirty="0"/>
              <a:t> </a:t>
            </a:r>
            <a:r>
              <a:rPr lang="en-US" dirty="0" err="1"/>
              <a:t>coroutines</a:t>
            </a:r>
            <a:r>
              <a:rPr lang="en-US" dirty="0"/>
              <a:t> in my </a:t>
            </a:r>
            <a:r>
              <a:rPr lang="en-US" dirty="0">
                <a:hlinkClick r:id="rId19"/>
              </a:rPr>
              <a:t>Urbana report</a:t>
            </a:r>
            <a:r>
              <a:rPr lang="en-US" dirty="0"/>
              <a:t>, and describe the hybrid approach in more detail in my </a:t>
            </a:r>
            <a:r>
              <a:rPr lang="en-US" dirty="0">
                <a:hlinkClick r:id="rId20"/>
              </a:rPr>
              <a:t>Lenexa report</a:t>
            </a:r>
            <a:r>
              <a:rPr lang="en-US" dirty="0"/>
              <a:t>.</a:t>
            </a:r>
          </a:p>
          <a:p>
            <a:pPr>
              <a:defRPr/>
            </a:pPr>
            <a:r>
              <a:rPr lang="en-US" dirty="0"/>
              <a:t>In terms of standardization, at the Urbana meeting the consensus was that </a:t>
            </a:r>
            <a:r>
              <a:rPr lang="en-US" dirty="0" err="1"/>
              <a:t>stackful</a:t>
            </a:r>
            <a:r>
              <a:rPr lang="en-US" dirty="0"/>
              <a:t> and </a:t>
            </a:r>
            <a:r>
              <a:rPr lang="en-US" dirty="0" err="1"/>
              <a:t>stackless</a:t>
            </a:r>
            <a:r>
              <a:rPr lang="en-US" dirty="0"/>
              <a:t> </a:t>
            </a:r>
            <a:r>
              <a:rPr lang="en-US" dirty="0" err="1"/>
              <a:t>coroutines</a:t>
            </a:r>
            <a:r>
              <a:rPr lang="en-US" dirty="0"/>
              <a:t> should advance as independent proposals in the form of a Technical Specification, with a possible view of unifying them in the future. Developments since then can be summed up as follows:</a:t>
            </a:r>
          </a:p>
          <a:p>
            <a:pPr>
              <a:defRPr/>
            </a:pPr>
            <a:r>
              <a:rPr lang="en-US" dirty="0"/>
              <a:t>The </a:t>
            </a:r>
            <a:r>
              <a:rPr lang="en-US" dirty="0" err="1"/>
              <a:t>stackless</a:t>
            </a:r>
            <a:r>
              <a:rPr lang="en-US" dirty="0"/>
              <a:t> / </a:t>
            </a:r>
            <a:r>
              <a:rPr lang="en-US" dirty="0" err="1"/>
              <a:t>resumable</a:t>
            </a:r>
            <a:r>
              <a:rPr lang="en-US" dirty="0"/>
              <a:t> functions / await proposal has advanced to a stage where it is fully fleshed out, has standard wording, and the Core Working Group has begun reviewing the standard wording.</a:t>
            </a:r>
          </a:p>
          <a:p>
            <a:pPr>
              <a:defRPr/>
            </a:pPr>
            <a:r>
              <a:rPr lang="en-US" dirty="0"/>
              <a:t>Purely </a:t>
            </a:r>
            <a:r>
              <a:rPr lang="en-US" dirty="0" err="1"/>
              <a:t>stackful</a:t>
            </a:r>
            <a:r>
              <a:rPr lang="en-US" dirty="0"/>
              <a:t> </a:t>
            </a:r>
            <a:r>
              <a:rPr lang="en-US" dirty="0" err="1"/>
              <a:t>coroutines</a:t>
            </a:r>
            <a:r>
              <a:rPr lang="en-US" dirty="0"/>
              <a:t> can be used today as a library-only feature (see e.g. </a:t>
            </a:r>
            <a:r>
              <a:rPr lang="en-US" dirty="0" err="1">
                <a:hlinkClick r:id="rId21"/>
              </a:rPr>
              <a:t>Boost.Coroutine</a:t>
            </a:r>
            <a:r>
              <a:rPr lang="en-US" dirty="0"/>
              <a:t>); as such, there is less of a pressing need to standardize them than designs that require language changes.</a:t>
            </a:r>
          </a:p>
          <a:p>
            <a:pPr>
              <a:defRPr/>
            </a:pPr>
            <a:r>
              <a:rPr lang="en-US" dirty="0"/>
              <a:t>Attempts to achieve a unified proposal are still very much in the design stage. The most recent development on this front is that the author of the “</a:t>
            </a:r>
            <a:r>
              <a:rPr lang="en-US" dirty="0" err="1"/>
              <a:t>resumable</a:t>
            </a:r>
            <a:r>
              <a:rPr lang="en-US" dirty="0"/>
              <a:t> expressions” proposal, Chris </a:t>
            </a:r>
            <a:r>
              <a:rPr lang="en-US" dirty="0" err="1"/>
              <a:t>Kohlhoff</a:t>
            </a:r>
            <a:r>
              <a:rPr lang="en-US" dirty="0"/>
              <a:t>, has decided to abandon the </a:t>
            </a:r>
            <a:r>
              <a:rPr lang="en-US" i="1" dirty="0"/>
              <a:t>syntax</a:t>
            </a:r>
            <a:r>
              <a:rPr lang="en-US" dirty="0"/>
              <a:t> of his proposal, and instead join forces with the authors of the </a:t>
            </a:r>
            <a:r>
              <a:rPr lang="en-US" dirty="0" err="1"/>
              <a:t>stackful</a:t>
            </a:r>
            <a:r>
              <a:rPr lang="en-US" dirty="0"/>
              <a:t> </a:t>
            </a:r>
            <a:r>
              <a:rPr lang="en-US" dirty="0" err="1"/>
              <a:t>coroutines</a:t>
            </a:r>
            <a:r>
              <a:rPr lang="en-US" dirty="0"/>
              <a:t> proposal to come up with an attempt at a unified proposal where the syntax would similar to the one in the </a:t>
            </a:r>
            <a:r>
              <a:rPr lang="en-US" dirty="0" err="1"/>
              <a:t>stackful</a:t>
            </a:r>
            <a:r>
              <a:rPr lang="en-US" dirty="0"/>
              <a:t> proposal, but there would be provisions for the compiler to transform </a:t>
            </a:r>
            <a:r>
              <a:rPr lang="en-US" dirty="0" err="1"/>
              <a:t>coroutines</a:t>
            </a:r>
            <a:r>
              <a:rPr lang="en-US" dirty="0"/>
              <a:t> into a </a:t>
            </a:r>
            <a:r>
              <a:rPr lang="en-US" dirty="0" err="1"/>
              <a:t>stackless</a:t>
            </a:r>
            <a:r>
              <a:rPr lang="en-US" dirty="0"/>
              <a:t> form where possible as an optimization.</a:t>
            </a:r>
          </a:p>
          <a:p>
            <a:pPr>
              <a:defRPr/>
            </a:pPr>
            <a:r>
              <a:rPr lang="en-US" dirty="0"/>
              <a:t>Given this state of affairs, and particularly the advanced stage of the await proposal, the question of whether it should be standardized in C++17, rather than a TS, came up. A poll was held on this topic in the Evolution Working Group, with the options being (1) standardizing the await proposal in C++17, and (2) having a TS with both proposals as originally planned. There wasn’t a strong consensus </a:t>
            </a:r>
            <a:r>
              <a:rPr lang="en-US" dirty="0" err="1"/>
              <a:t>favouring</a:t>
            </a:r>
            <a:r>
              <a:rPr lang="en-US" dirty="0"/>
              <a:t> either of these choices over the other; opinion was mostly divided between people who felt we should have </a:t>
            </a:r>
            <a:r>
              <a:rPr lang="en-US" i="1" dirty="0"/>
              <a:t>some</a:t>
            </a:r>
            <a:r>
              <a:rPr lang="en-US" dirty="0"/>
              <a:t> form of </a:t>
            </a:r>
            <a:r>
              <a:rPr lang="en-US" dirty="0" err="1"/>
              <a:t>coroutines</a:t>
            </a:r>
            <a:r>
              <a:rPr lang="en-US" dirty="0"/>
              <a:t> in C++17, and people who felt there was still room for iteration on and convergence between the proposals, making a TS the more appropriate vehicle. </a:t>
            </a:r>
          </a:p>
          <a:p>
            <a:pPr>
              <a:defRPr/>
            </a:pPr>
            <a:r>
              <a:rPr lang="en-US" dirty="0"/>
              <a:t>For now, the Core Working Group will continue reviewing the wording of the await proposal; the ship vehicle will presumably be decided by a vote of the full committee at a future meeting.</a:t>
            </a:r>
          </a:p>
          <a:p>
            <a:pPr>
              <a:defRPr/>
            </a:pPr>
            <a:endParaRPr lang="en-US" b="1" dirty="0"/>
          </a:p>
          <a:p>
            <a:pPr>
              <a:defRPr/>
            </a:pPr>
            <a:endParaRPr lang="en-US" b="1" dirty="0"/>
          </a:p>
          <a:p>
            <a:pPr>
              <a:defRPr/>
            </a:pPr>
            <a:r>
              <a:rPr lang="en-US" dirty="0"/>
              <a:t>A paper outlining a strategy for </a:t>
            </a:r>
            <a:r>
              <a:rPr lang="en-US" dirty="0">
                <a:hlinkClick r:id="rId22"/>
              </a:rPr>
              <a:t>unifying the </a:t>
            </a:r>
            <a:r>
              <a:rPr lang="en-US" dirty="0" err="1">
                <a:hlinkClick r:id="rId22"/>
              </a:rPr>
              <a:t>stackless</a:t>
            </a:r>
            <a:r>
              <a:rPr lang="en-US" dirty="0">
                <a:hlinkClick r:id="rId22"/>
              </a:rPr>
              <a:t> and </a:t>
            </a:r>
            <a:r>
              <a:rPr lang="en-US" dirty="0" err="1">
                <a:hlinkClick r:id="rId22"/>
              </a:rPr>
              <a:t>stackful</a:t>
            </a:r>
            <a:r>
              <a:rPr lang="en-US" dirty="0">
                <a:hlinkClick r:id="rId22"/>
              </a:rPr>
              <a:t> </a:t>
            </a:r>
            <a:r>
              <a:rPr lang="en-US" dirty="0" err="1">
                <a:hlinkClick r:id="rId22"/>
              </a:rPr>
              <a:t>coroutine</a:t>
            </a:r>
            <a:r>
              <a:rPr lang="en-US" dirty="0">
                <a:hlinkClick r:id="rId22"/>
              </a:rPr>
              <a:t> proposals</a:t>
            </a:r>
            <a:r>
              <a:rPr lang="en-US" dirty="0"/>
              <a:t>. The paper argued that the </a:t>
            </a:r>
            <a:r>
              <a:rPr lang="en-US" dirty="0" err="1"/>
              <a:t>stackless</a:t>
            </a:r>
            <a:r>
              <a:rPr lang="en-US" dirty="0"/>
              <a:t>/</a:t>
            </a:r>
            <a:r>
              <a:rPr lang="en-US" dirty="0" err="1"/>
              <a:t>stackful</a:t>
            </a:r>
            <a:r>
              <a:rPr lang="en-US" dirty="0"/>
              <a:t> distinction is focusing in on one dimension of the design space (the call stack implementation), while there are a number of other dimensions, such as forward progress guarantees, thread-local storage, and lock ownership; it further observed that </a:t>
            </a:r>
            <a:r>
              <a:rPr lang="en-US" dirty="0" err="1"/>
              <a:t>coroutines</a:t>
            </a:r>
            <a:r>
              <a:rPr lang="en-US" dirty="0"/>
              <a:t> have a lot in common with threads, </a:t>
            </a:r>
            <a:r>
              <a:rPr lang="en-US" dirty="0" err="1"/>
              <a:t>fibres</a:t>
            </a:r>
            <a:r>
              <a:rPr lang="en-US" dirty="0"/>
              <a:t>, task-region task, and other similar constructs – collectively, “threads of execution” – and that unification should be sought across all these dimensions. EWG encouraged the author to come back with a fleshed-out proposal.</a:t>
            </a:r>
            <a:endParaRPr lang="en-US" b="1" dirty="0"/>
          </a:p>
          <a:p>
            <a:pPr>
              <a:defRPr/>
            </a:pPr>
            <a:r>
              <a:rPr lang="en-US" b="1" dirty="0" err="1"/>
              <a:t>Coroutines</a:t>
            </a:r>
            <a:endParaRPr lang="en-US" b="1" dirty="0"/>
          </a:p>
          <a:p>
            <a:pPr>
              <a:defRPr/>
            </a:pPr>
            <a:r>
              <a:rPr lang="en-US" dirty="0"/>
              <a:t>Recapping the status of </a:t>
            </a:r>
            <a:r>
              <a:rPr lang="en-US" dirty="0" err="1"/>
              <a:t>coroutines</a:t>
            </a:r>
            <a:r>
              <a:rPr lang="en-US" dirty="0"/>
              <a:t> coming out of the last meeting:</a:t>
            </a:r>
          </a:p>
          <a:p>
            <a:pPr>
              <a:defRPr/>
            </a:pPr>
            <a:r>
              <a:rPr lang="en-US" dirty="0"/>
              <a:t>The </a:t>
            </a:r>
            <a:r>
              <a:rPr lang="en-US" dirty="0" err="1">
                <a:hlinkClick r:id="rId3"/>
              </a:rPr>
              <a:t>stackless</a:t>
            </a:r>
            <a:r>
              <a:rPr lang="en-US" dirty="0">
                <a:hlinkClick r:id="rId3"/>
              </a:rPr>
              <a:t> </a:t>
            </a:r>
            <a:r>
              <a:rPr lang="en-US" dirty="0" err="1">
                <a:hlinkClick r:id="rId3"/>
              </a:rPr>
              <a:t>coroutines</a:t>
            </a:r>
            <a:r>
              <a:rPr lang="en-US" dirty="0">
                <a:hlinkClick r:id="rId3"/>
              </a:rPr>
              <a:t> proposal</a:t>
            </a:r>
            <a:r>
              <a:rPr lang="en-US" dirty="0"/>
              <a:t> championed by Microsoft (a.k.a. the await proposal) already undergoing wording review, but with its ship vehicle (C++17 or a TS) uncertain.</a:t>
            </a:r>
          </a:p>
          <a:p>
            <a:pPr>
              <a:defRPr/>
            </a:pPr>
            <a:r>
              <a:rPr lang="en-US" dirty="0" err="1"/>
              <a:t>Stackful</a:t>
            </a:r>
            <a:r>
              <a:rPr lang="en-US" dirty="0"/>
              <a:t> </a:t>
            </a:r>
            <a:r>
              <a:rPr lang="en-US" dirty="0" err="1"/>
              <a:t>coroutines</a:t>
            </a:r>
            <a:r>
              <a:rPr lang="en-US" dirty="0"/>
              <a:t> usable as a </a:t>
            </a:r>
            <a:r>
              <a:rPr lang="en-US" dirty="0">
                <a:hlinkClick r:id="rId23"/>
              </a:rPr>
              <a:t>library</a:t>
            </a:r>
            <a:r>
              <a:rPr lang="en-US" dirty="0"/>
              <a:t>, with a </a:t>
            </a:r>
            <a:r>
              <a:rPr lang="en-US" dirty="0">
                <a:hlinkClick r:id="rId24"/>
              </a:rPr>
              <a:t>standardization attempt</a:t>
            </a:r>
            <a:r>
              <a:rPr lang="en-US" dirty="0"/>
              <a:t> in a relatively early stage.</a:t>
            </a:r>
          </a:p>
          <a:p>
            <a:pPr>
              <a:defRPr/>
            </a:pPr>
            <a:r>
              <a:rPr lang="en-US" dirty="0"/>
              <a:t>Attempts to create a unified approach (</a:t>
            </a:r>
            <a:r>
              <a:rPr lang="en-US" dirty="0">
                <a:hlinkClick r:id="rId25"/>
              </a:rPr>
              <a:t>this one</a:t>
            </a:r>
            <a:r>
              <a:rPr lang="en-US" dirty="0"/>
              <a:t> and </a:t>
            </a:r>
            <a:r>
              <a:rPr lang="en-US" dirty="0">
                <a:hlinkClick r:id="rId26"/>
              </a:rPr>
              <a:t>this one</a:t>
            </a:r>
            <a:r>
              <a:rPr lang="en-US" dirty="0"/>
              <a:t>) that combines the advantages of </a:t>
            </a:r>
            <a:r>
              <a:rPr lang="en-US" dirty="0" err="1"/>
              <a:t>stackless</a:t>
            </a:r>
            <a:r>
              <a:rPr lang="en-US" dirty="0"/>
              <a:t> (performance) and </a:t>
            </a:r>
            <a:r>
              <a:rPr lang="en-US" dirty="0" err="1"/>
              <a:t>stackful</a:t>
            </a:r>
            <a:r>
              <a:rPr lang="en-US" dirty="0"/>
              <a:t> (no viral effects on a codebase), in an early design stage.</a:t>
            </a:r>
          </a:p>
          <a:p>
            <a:pPr>
              <a:defRPr/>
            </a:pPr>
            <a:r>
              <a:rPr lang="en-US" dirty="0"/>
              <a:t>Since then, there have been two interesting developments:</a:t>
            </a:r>
          </a:p>
          <a:p>
            <a:pPr>
              <a:defRPr/>
            </a:pPr>
            <a:r>
              <a:rPr lang="en-US" dirty="0"/>
              <a:t>A relatively diverse group of people submitted an </a:t>
            </a:r>
            <a:r>
              <a:rPr lang="en-US" dirty="0">
                <a:hlinkClick r:id="rId27"/>
              </a:rPr>
              <a:t>opinion paper</a:t>
            </a:r>
            <a:r>
              <a:rPr lang="en-US" dirty="0"/>
              <a:t> arguing that the await proposal should target a TS, because of a lack of sufficient implementation and deployment experience, and because the design space for alternative approaches (such as the unified approach being sought) is still fairly open.</a:t>
            </a:r>
          </a:p>
          <a:p>
            <a:pPr>
              <a:defRPr/>
            </a:pPr>
            <a:r>
              <a:rPr lang="en-US" dirty="0"/>
              <a:t>A more fleshed-out </a:t>
            </a:r>
            <a:r>
              <a:rPr lang="en-US" dirty="0">
                <a:hlinkClick r:id="rId28"/>
              </a:rPr>
              <a:t>proposal for such a unified approach</a:t>
            </a:r>
            <a:r>
              <a:rPr lang="en-US" dirty="0"/>
              <a:t> was brought forward. This bore a lot of similarity to the previous </a:t>
            </a:r>
            <a:r>
              <a:rPr lang="en-US" dirty="0">
                <a:hlinkClick r:id="rId25"/>
              </a:rPr>
              <a:t>“</a:t>
            </a:r>
            <a:r>
              <a:rPr lang="en-US" dirty="0" err="1">
                <a:hlinkClick r:id="rId25"/>
              </a:rPr>
              <a:t>resumable</a:t>
            </a:r>
            <a:r>
              <a:rPr lang="en-US" dirty="0">
                <a:hlinkClick r:id="rId25"/>
              </a:rPr>
              <a:t> expressions”</a:t>
            </a:r>
            <a:r>
              <a:rPr lang="en-US" dirty="0"/>
              <a:t> proposal, but with the significant change that calls across translation unit (TU) boundaries no longer required virtual function calls (which was the strongest criticism of </a:t>
            </a:r>
            <a:r>
              <a:rPr lang="en-US" dirty="0" err="1"/>
              <a:t>resumable</a:t>
            </a:r>
            <a:r>
              <a:rPr lang="en-US" dirty="0"/>
              <a:t> expressions at previous meetings); rather, an annotation system is proposed that allows the compiler to know which functions will be called as part of a </a:t>
            </a:r>
            <a:r>
              <a:rPr lang="en-US" dirty="0" err="1"/>
              <a:t>coroutine</a:t>
            </a:r>
            <a:r>
              <a:rPr lang="en-US" dirty="0"/>
              <a:t> execution, and generate efficient code accordingly. To avoid these annotations being viral like await, a mechanism for inferring the annotations within a TU is proposed; this is then extended to handle cross-TU calls by having the compiler generate two versions of a function (one for </a:t>
            </a:r>
            <a:r>
              <a:rPr lang="en-US" dirty="0" err="1"/>
              <a:t>coroutine</a:t>
            </a:r>
            <a:r>
              <a:rPr lang="en-US" dirty="0"/>
              <a:t> execution, and one for normal execution), and having the linker hook up cross-TU calls among these (the </a:t>
            </a:r>
            <a:r>
              <a:rPr lang="en-US" dirty="0">
                <a:hlinkClick r:id="rId29"/>
              </a:rPr>
              <a:t>Transactional Memory TS</a:t>
            </a:r>
            <a:r>
              <a:rPr lang="en-US" dirty="0"/>
              <a:t> uses a similar mechanism to deal with transaction-safe and transaction-unsafe versions of functions). </a:t>
            </a:r>
          </a:p>
          <a:p>
            <a:pPr>
              <a:defRPr/>
            </a:pPr>
            <a:r>
              <a:rPr lang="en-US" dirty="0"/>
              <a:t>The “unified” aspect of this approach comes from the fact that a compiler can use a </a:t>
            </a:r>
            <a:r>
              <a:rPr lang="en-US" dirty="0" err="1"/>
              <a:t>stackful</a:t>
            </a:r>
            <a:r>
              <a:rPr lang="en-US" dirty="0"/>
              <a:t> implementation for part or all of a </a:t>
            </a:r>
            <a:r>
              <a:rPr lang="en-US" dirty="0" err="1"/>
              <a:t>coroutine</a:t>
            </a:r>
            <a:r>
              <a:rPr lang="en-US" dirty="0"/>
              <a:t> execution, without any change to the syntax. While this proposal is obviously still in an early design stage, I got the impression that this was the first time a “unified </a:t>
            </a:r>
            <a:r>
              <a:rPr lang="en-US" dirty="0" err="1"/>
              <a:t>coroutines</a:t>
            </a:r>
            <a:r>
              <a:rPr lang="en-US" dirty="0"/>
              <a:t>” proposal was sufficiently fleshed out to make the committee view it as a serious contender for being </a:t>
            </a:r>
            <a:r>
              <a:rPr lang="en-US" i="1" dirty="0"/>
              <a:t>the</a:t>
            </a:r>
            <a:r>
              <a:rPr lang="en-US" dirty="0"/>
              <a:t> C++ </a:t>
            </a:r>
            <a:r>
              <a:rPr lang="en-US" dirty="0" err="1"/>
              <a:t>coroutines</a:t>
            </a:r>
            <a:r>
              <a:rPr lang="en-US" dirty="0"/>
              <a:t> design.</a:t>
            </a:r>
          </a:p>
          <a:p>
            <a:pPr>
              <a:defRPr/>
            </a:pPr>
            <a:r>
              <a:rPr lang="en-US" dirty="0"/>
              <a:t>In light of these developments, a discussion was held on whether the await proposal should target a TS or C++17. The outcome was that a TS had a much stronger consensus, and this was the direction chosen. I would imagine that the unified proposal will then be pursued as a set of changes to this TS, or as a separate proposal in the same TS (or in a different TS).</a:t>
            </a:r>
          </a:p>
          <a:p>
            <a:pPr>
              <a:defRPr/>
            </a:pPr>
            <a:endParaRPr lang="en-US" dirty="0"/>
          </a:p>
          <a:p>
            <a:pPr>
              <a:defRPr/>
            </a:pPr>
            <a:r>
              <a:rPr lang="en-US" b="1" dirty="0"/>
              <a:t>Contracts</a:t>
            </a:r>
          </a:p>
          <a:p>
            <a:pPr>
              <a:defRPr/>
            </a:pPr>
            <a:r>
              <a:rPr lang="en-US" b="1" dirty="0"/>
              <a:t>Contracts</a:t>
            </a:r>
            <a:r>
              <a:rPr lang="en-US" dirty="0"/>
              <a:t> are a way to express preconditions, </a:t>
            </a:r>
            <a:r>
              <a:rPr lang="en-US" dirty="0" err="1"/>
              <a:t>postconditions</a:t>
            </a:r>
            <a:r>
              <a:rPr lang="en-US" dirty="0"/>
              <a:t>, and other runtime requirements in code, with a view toward opening up use cases such as:</a:t>
            </a:r>
          </a:p>
          <a:p>
            <a:pPr>
              <a:defRPr/>
            </a:pPr>
            <a:r>
              <a:rPr lang="en-US" dirty="0"/>
              <a:t>Optionally checking the requirements at runtime, and handling their violation in some way.</a:t>
            </a:r>
          </a:p>
          <a:p>
            <a:pPr>
              <a:defRPr/>
            </a:pPr>
            <a:r>
              <a:rPr lang="en-US" dirty="0"/>
              <a:t>Exposing the requirements to tools such as an analyzer that might attempt to check some of them statically</a:t>
            </a:r>
          </a:p>
          <a:p>
            <a:pPr>
              <a:defRPr/>
            </a:pPr>
            <a:r>
              <a:rPr lang="en-US" dirty="0"/>
              <a:t>Exposing the requirements to optimizers that might make assumptions (such as assuming that the requirements at met) when optimizing</a:t>
            </a:r>
          </a:p>
          <a:p>
            <a:pPr>
              <a:defRPr/>
            </a:pPr>
            <a:r>
              <a:rPr lang="en-US" dirty="0"/>
              <a:t>Initial proposals in the area tended to cater to one or more of these use cases to the detriment of others; guidance from the committee was to aim for a unified proposal. While no such unified proposal has been written yet, the authors of the original proposal and other interested parties have been hard at work trying to solve some of the technical problems involved. I give some details </a:t>
            </a:r>
            <a:r>
              <a:rPr lang="en-US" dirty="0">
                <a:hlinkClick r:id="rId30"/>
              </a:rPr>
              <a:t>further down</a:t>
            </a:r>
            <a:r>
              <a:rPr lang="en-US" dirty="0"/>
              <a:t>.</a:t>
            </a:r>
          </a:p>
          <a:p>
            <a:pPr>
              <a:defRPr/>
            </a:pPr>
            <a:r>
              <a:rPr lang="en-US" dirty="0"/>
              <a:t>Two evening sessions were held on the topic of </a:t>
            </a:r>
            <a:r>
              <a:rPr lang="en-US" b="1" dirty="0"/>
              <a:t>contract programming</a:t>
            </a:r>
            <a:r>
              <a:rPr lang="en-US" dirty="0"/>
              <a:t>, to try to make progress towards standardization. Building on the consensus from the previous meeting that it should be possible to express contracts both in the interface of a function (such as a precondition stated in the declaration) and in the implementation (such as an assertion in the function body), the group tackled some remaining technical challenges.</a:t>
            </a:r>
          </a:p>
          <a:p>
            <a:pPr>
              <a:defRPr/>
            </a:pPr>
            <a:r>
              <a:rPr lang="en-US" dirty="0"/>
              <a:t>The security implications of having a global “contract violation handler” which anyone can install, were discussed: it opens up an attack vector where malicious code sets a handler and causes the program to violate a contract, leading to execution of the handler. It was observed that two existing language features, the “terminate handler” (called when std::terminate() is invoked) and the “unexpected handler” (called when an exception is thrown during stack unwinding) have a similar problem, and protection mechanisms employed for those can be applied to the contract violation handler as well.</a:t>
            </a:r>
          </a:p>
          <a:p>
            <a:pPr>
              <a:defRPr/>
            </a:pPr>
            <a:r>
              <a:rPr lang="en-US" dirty="0"/>
              <a:t>The thorniest issue was the interaction between a possibly-throwing contract violation handler and a </a:t>
            </a:r>
            <a:r>
              <a:rPr lang="en-US" dirty="0" err="1"/>
              <a:t>noexcept</a:t>
            </a:r>
            <a:r>
              <a:rPr lang="en-US" dirty="0"/>
              <a:t> function: what should happen if a </a:t>
            </a:r>
            <a:r>
              <a:rPr lang="en-US" dirty="0" err="1"/>
              <a:t>noexcept</a:t>
            </a:r>
            <a:r>
              <a:rPr lang="en-US" dirty="0"/>
              <a:t> function has a precondition, the program is compiled in a mode where preconditions are checked, the precondition is checked and fails, the contract violation handler is invoked, and it throws an exception? The possibility of “just allowing it” was considered but rejected, as it would be very problematic for </a:t>
            </a:r>
            <a:r>
              <a:rPr lang="en-US" dirty="0" err="1"/>
              <a:t>noexcept</a:t>
            </a:r>
            <a:r>
              <a:rPr lang="en-US" dirty="0"/>
              <a:t> to mean “does not throw, unless the precondition fails” (code relying on the </a:t>
            </a:r>
            <a:r>
              <a:rPr lang="en-US" dirty="0" err="1"/>
              <a:t>noexcept</a:t>
            </a:r>
            <a:r>
              <a:rPr lang="en-US" dirty="0"/>
              <a:t> would be operating on a possibly-incorrect assumption). The possibilities of not allowing contract violation handlers to throw, and of not allowing preconditions on </a:t>
            </a:r>
            <a:r>
              <a:rPr lang="en-US" dirty="0" err="1"/>
              <a:t>noexcept</a:t>
            </a:r>
            <a:r>
              <a:rPr lang="en-US" dirty="0"/>
              <a:t> functions, were also considered but discarded as being too restrictive. The consensus in the end was, </a:t>
            </a:r>
            <a:r>
              <a:rPr lang="en-US" dirty="0" err="1"/>
              <a:t>noexcept</a:t>
            </a:r>
            <a:r>
              <a:rPr lang="en-US" dirty="0"/>
              <a:t> functions can have preconditions, and contract violation handlers can throw, but if an exception is thrown from a contract violation handler while checking the preconditions of a </a:t>
            </a:r>
            <a:r>
              <a:rPr lang="en-US" dirty="0" err="1"/>
              <a:t>noecept</a:t>
            </a:r>
            <a:r>
              <a:rPr lang="en-US" dirty="0"/>
              <a:t> function, the program will terminate. This is consistent with the more general rule that if an exception is thrown from a </a:t>
            </a:r>
            <a:r>
              <a:rPr lang="en-US" dirty="0" err="1"/>
              <a:t>noexcept</a:t>
            </a:r>
            <a:r>
              <a:rPr lang="en-US" dirty="0"/>
              <a:t> function, the program terminates.</a:t>
            </a:r>
          </a:p>
          <a:p>
            <a:pPr>
              <a:defRPr/>
            </a:pPr>
            <a:r>
              <a:rPr lang="en-US" dirty="0"/>
              <a:t>The question of whether a contract violation handler should be allowed to return, i.e. neither throw nor terminate but allow execution of the contract-violated function to proceed, came up, but there was no time for a full discussion on this topic.</a:t>
            </a:r>
          </a:p>
          <a:p>
            <a:pPr>
              <a:defRPr/>
            </a:pPr>
            <a:endParaRPr lang="en-US" dirty="0"/>
          </a:p>
          <a:p>
            <a:pPr>
              <a:defRPr/>
            </a:pPr>
            <a:endParaRPr lang="en-US" dirty="0"/>
          </a:p>
          <a:p>
            <a:pPr>
              <a:defRPr/>
            </a:pPr>
            <a:r>
              <a:rPr lang="en-US" b="1" dirty="0"/>
              <a:t>Contracts</a:t>
            </a:r>
          </a:p>
          <a:p>
            <a:pPr>
              <a:defRPr/>
            </a:pPr>
            <a:r>
              <a:rPr lang="en-US" dirty="0"/>
              <a:t>Significant design progress has been made on </a:t>
            </a:r>
            <a:r>
              <a:rPr lang="en-US" b="1" dirty="0"/>
              <a:t>contracts</a:t>
            </a:r>
            <a:r>
              <a:rPr lang="en-US" dirty="0"/>
              <a:t> at this meeting. What started out as two very different competing proposals, had by the beginning of the meeting converged (</a:t>
            </a:r>
            <a:r>
              <a:rPr lang="en-US" dirty="0">
                <a:hlinkClick r:id="rId31"/>
              </a:rPr>
              <a:t>#1</a:t>
            </a:r>
            <a:r>
              <a:rPr lang="en-US" dirty="0"/>
              <a:t>, </a:t>
            </a:r>
            <a:r>
              <a:rPr lang="en-US" dirty="0">
                <a:hlinkClick r:id="rId32"/>
              </a:rPr>
              <a:t>#2</a:t>
            </a:r>
            <a:r>
              <a:rPr lang="en-US" dirty="0"/>
              <a:t>) to the point where the remaining differences were largely superficial. During the meeting, these remaining differences were bridged, resulting in a truly unified proposal (paper forthcoming). The proposal is very simple, leaving a lot of features as potential future extensions. However, it’s still too early in the process to realistically target C++17.</a:t>
            </a:r>
          </a:p>
          <a:p>
            <a:pPr>
              <a:defRPr/>
            </a:pPr>
            <a:endParaRPr lang="en-US" dirty="0"/>
          </a:p>
          <a:p>
            <a:pPr>
              <a:defRPr/>
            </a:pPr>
            <a:r>
              <a:rPr lang="en-US" b="1" dirty="0"/>
              <a:t>Reflection</a:t>
            </a:r>
          </a:p>
          <a:p>
            <a:pPr>
              <a:defRPr/>
            </a:pPr>
            <a:r>
              <a:rPr lang="en-US" dirty="0"/>
              <a:t>Reflection was never targeted for C++17, I just mention it because of its popularity. The Reflection Study Group </a:t>
            </a:r>
            <a:r>
              <a:rPr lang="en-US" i="1" dirty="0"/>
              <a:t>did</a:t>
            </a:r>
            <a:r>
              <a:rPr lang="en-US" dirty="0"/>
              <a:t> make significant progress at this meeting, as I describe </a:t>
            </a:r>
            <a:r>
              <a:rPr lang="en-US" dirty="0">
                <a:hlinkClick r:id="rId33"/>
              </a:rPr>
              <a:t>below</a:t>
            </a:r>
            <a:r>
              <a:rPr lang="en-US" dirty="0"/>
              <a:t>.</a:t>
            </a:r>
          </a:p>
          <a:p>
            <a:pPr>
              <a:defRPr/>
            </a:pPr>
            <a:r>
              <a:rPr lang="en-US" b="1" dirty="0"/>
              <a:t>SG 7 (Reflection)</a:t>
            </a:r>
          </a:p>
          <a:p>
            <a:pPr>
              <a:defRPr/>
            </a:pPr>
            <a:r>
              <a:rPr lang="en-US" dirty="0"/>
              <a:t>SG 7 met for two evening sessions, and made very significant progress this week.</a:t>
            </a:r>
          </a:p>
          <a:p>
            <a:pPr>
              <a:defRPr/>
            </a:pPr>
            <a:r>
              <a:rPr lang="en-US" dirty="0"/>
              <a:t>Out of the three approaches to static reflection (specifically, introspection) on the table – </a:t>
            </a:r>
            <a:r>
              <a:rPr lang="en-US" dirty="0">
                <a:hlinkClick r:id="rId34"/>
              </a:rPr>
              <a:t>type property queries</a:t>
            </a:r>
            <a:r>
              <a:rPr lang="en-US" dirty="0"/>
              <a:t>, </a:t>
            </a:r>
            <a:r>
              <a:rPr lang="en-US" dirty="0">
                <a:hlinkClick r:id="rId35"/>
              </a:rPr>
              <a:t>static reflection</a:t>
            </a:r>
            <a:r>
              <a:rPr lang="en-US" dirty="0"/>
              <a:t>, and </a:t>
            </a:r>
            <a:r>
              <a:rPr lang="en-US" dirty="0">
                <a:hlinkClick r:id="rId36"/>
              </a:rPr>
              <a:t>static reflection via template pack expansion</a:t>
            </a:r>
            <a:r>
              <a:rPr lang="en-US" dirty="0"/>
              <a:t> – the group arrived at clear guidance to pursue the second (</a:t>
            </a:r>
            <a:r>
              <a:rPr lang="en-US" dirty="0">
                <a:hlinkClick r:id="rId35"/>
              </a:rPr>
              <a:t>static reflection</a:t>
            </a:r>
            <a:r>
              <a:rPr lang="en-US" dirty="0"/>
              <a:t>), and gave the author of that proposal specific guidance on how to progress it.</a:t>
            </a:r>
          </a:p>
          <a:p>
            <a:pPr>
              <a:defRPr/>
            </a:pPr>
            <a:r>
              <a:rPr lang="en-US" dirty="0"/>
              <a:t>Several considerations went into the choice of direction. First, it had become clear that we will, if not now then eventually, want to reflect entities that cannot be passed as template parameters, so it made sense to pick a proposal that used an operator syntax (</a:t>
            </a:r>
            <a:r>
              <a:rPr lang="en-US" dirty="0" err="1"/>
              <a:t>reflexpr</a:t>
            </a:r>
            <a:r>
              <a:rPr lang="en-US" dirty="0"/>
              <a:t>(name) in the chosen proposal) rather than a trait syntax. Of the two proposals that used an operator syntax, “static reflection” was preferred because it seemed more flexible, including extensibility to interface synthesis, which the reflection group expects to want to do in the future.</a:t>
            </a:r>
          </a:p>
          <a:p>
            <a:pPr>
              <a:defRPr/>
            </a:pPr>
            <a:r>
              <a:rPr lang="en-US" dirty="0"/>
              <a:t>Specific guidance for the author of the “static reflection” proposal included avoiding situations where reflecting over an entity at different points in a program yields different results (due to e.g. additional declarations of the entity having been made, which provide extra information, like an extra default argument), and steering clear of syntax-level reflection (that is, allowing reflection to observe </a:t>
            </a:r>
            <a:r>
              <a:rPr lang="en-US" i="1" dirty="0"/>
              <a:t>how</a:t>
            </a:r>
            <a:r>
              <a:rPr lang="en-US" dirty="0"/>
              <a:t> something was written in code rather than just </a:t>
            </a:r>
            <a:r>
              <a:rPr lang="en-US" i="1" dirty="0"/>
              <a:t>what</a:t>
            </a:r>
            <a:r>
              <a:rPr lang="en-US" dirty="0"/>
              <a:t> the properties of a semantic entity are). The most prominent example of the latter is reflection just telling you the type of a member, versus telling you the specific </a:t>
            </a:r>
            <a:r>
              <a:rPr lang="en-US" i="1" dirty="0" err="1"/>
              <a:t>typedef</a:t>
            </a:r>
            <a:r>
              <a:rPr lang="en-US" dirty="0"/>
              <a:t> used to write down that type. While good use cases for the latter have been brought forth, the group views this feature as dangerous territory, and suggests leaving it for a subsequent iteration of the proposal.</a:t>
            </a:r>
          </a:p>
          <a:p>
            <a:pPr>
              <a:defRPr/>
            </a:pPr>
            <a:r>
              <a:rPr lang="en-US" dirty="0"/>
              <a:t>SG 7 intends to look at </a:t>
            </a:r>
            <a:r>
              <a:rPr lang="en-US" dirty="0" err="1"/>
              <a:t>at</a:t>
            </a:r>
            <a:r>
              <a:rPr lang="en-US" dirty="0"/>
              <a:t> least one more updated version of the “static reflection” proposal before forwarding it to EWG.</a:t>
            </a:r>
          </a:p>
          <a:p>
            <a:pPr>
              <a:defRPr/>
            </a:pPr>
            <a:r>
              <a:rPr lang="en-US" dirty="0"/>
              <a:t>The group also expects to need help from LEWG for library facilities in support of reflection: compile-time strings, which are being </a:t>
            </a:r>
            <a:r>
              <a:rPr lang="en-US" dirty="0">
                <a:hlinkClick r:id="rId37"/>
              </a:rPr>
              <a:t>worked on</a:t>
            </a:r>
            <a:r>
              <a:rPr lang="en-US" dirty="0"/>
              <a:t>, and type lists.</a:t>
            </a:r>
          </a:p>
          <a:p>
            <a:pPr>
              <a:defRPr/>
            </a:pPr>
            <a:r>
              <a:rPr lang="en-US" dirty="0"/>
              <a:t>After forwarding an introspection proposal to EWG, SG 7 intends to look at proposals for interface synthesis – the second half of static reflection, where, rather than introspecting entities to get some metadata about them, you take some metadata (that you perhaps have massaged), and reify it into new entities in your program. There is already </a:t>
            </a:r>
            <a:r>
              <a:rPr lang="en-US" dirty="0">
                <a:hlinkClick r:id="rId38"/>
              </a:rPr>
              <a:t>one such proposal</a:t>
            </a:r>
            <a:r>
              <a:rPr lang="en-US" dirty="0"/>
              <a:t> in the queue.</a:t>
            </a:r>
          </a:p>
          <a:p>
            <a:pPr>
              <a:defRPr/>
            </a:pPr>
            <a:endParaRPr lang="en-US" dirty="0"/>
          </a:p>
          <a:p>
            <a:pPr>
              <a:defRPr/>
            </a:pPr>
            <a:endParaRPr lang="en-US" dirty="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73AC3BA-F115-4C6A-BD0F-084E4A6AD96F}" type="slidenum">
              <a:rPr lang="en-GB" altLang="en-US" smtClean="0">
                <a:latin typeface="Arial" panose="020B0604020202020204" pitchFamily="34" charset="0"/>
              </a:rPr>
              <a:pPr>
                <a:spcBef>
                  <a:spcPct val="0"/>
                </a:spcBef>
              </a:pPr>
              <a:t>37</a:t>
            </a:fld>
            <a:endParaRPr lang="en-GB" altLang="en-US">
              <a:latin typeface="Arial" panose="020B0604020202020204" pitchFamily="34" charset="0"/>
            </a:endParaRPr>
          </a:p>
        </p:txBody>
      </p:sp>
    </p:spTree>
    <p:extLst>
      <p:ext uri="{BB962C8B-B14F-4D97-AF65-F5344CB8AC3E}">
        <p14:creationId xmlns:p14="http://schemas.microsoft.com/office/powerpoint/2010/main" val="3263009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lvl="0" rtl="0">
              <a:spcBef>
                <a:spcPts val="0"/>
              </a:spcBef>
              <a:buNone/>
            </a:pPr>
            <a:endParaRPr/>
          </a:p>
        </p:txBody>
      </p:sp>
      <p:sp>
        <p:nvSpPr>
          <p:cNvPr id="122" name="Shape 122"/>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6523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a:t>Modern C++ -- any Standard since C++11</a:t>
            </a:r>
          </a:p>
          <a:p>
            <a:pPr marL="457200" lvl="0" indent="-317500" rtl="0">
              <a:spcBef>
                <a:spcPts val="0"/>
              </a:spcBef>
              <a:spcAft>
                <a:spcPts val="0"/>
              </a:spcAft>
              <a:buSzPct val="116666"/>
              <a:buChar char="●"/>
            </a:pPr>
            <a:r>
              <a:rPr lang="en-GB"/>
              <a:t>Concepts TS -- shorthand for </a:t>
            </a:r>
            <a:r>
              <a:rPr lang="en-GB" i="1"/>
              <a:t>ISO/IEC TS 19217:2015, Programming Languages -- C++ Extensions for Concepts</a:t>
            </a:r>
          </a:p>
          <a:p>
            <a:pPr marL="457200" lvl="0" indent="-317500" rtl="0">
              <a:spcBef>
                <a:spcPts val="0"/>
              </a:spcBef>
              <a:spcAft>
                <a:spcPts val="0"/>
              </a:spcAft>
              <a:buSzPct val="116666"/>
              <a:buChar char="●"/>
            </a:pPr>
            <a:r>
              <a:rPr lang="en-GB"/>
              <a:t>Concepts -- analogous to “Concepts TS”</a:t>
            </a:r>
          </a:p>
          <a:p>
            <a:pPr marL="457200" lvl="0" indent="-317500" rtl="0">
              <a:spcBef>
                <a:spcPts val="0"/>
              </a:spcBef>
              <a:spcAft>
                <a:spcPts val="0"/>
              </a:spcAft>
              <a:buSzPct val="116666"/>
              <a:buChar char="●"/>
            </a:pPr>
            <a:r>
              <a:rPr lang="en-GB"/>
              <a:t>Ranges TS -- </a:t>
            </a:r>
            <a:r>
              <a:rPr lang="en-GB" i="1"/>
              <a:t>ISO/IEC TS 21425:XXXX, Programming Languages -- C++ Extensions for Ranges</a:t>
            </a:r>
          </a:p>
          <a:p>
            <a:pPr marL="457200" lvl="0" indent="-317500" rtl="0">
              <a:spcBef>
                <a:spcPts val="0"/>
              </a:spcBef>
              <a:spcAft>
                <a:spcPts val="0"/>
              </a:spcAft>
              <a:buSzPct val="116666"/>
              <a:buChar char="●"/>
            </a:pPr>
            <a:r>
              <a:rPr lang="en-GB"/>
              <a:t>Ranges -- analogous to “Ranges TS”</a:t>
            </a:r>
          </a:p>
          <a:p>
            <a:pPr marL="457200" lvl="0" indent="-317500" rtl="0">
              <a:spcBef>
                <a:spcPts val="0"/>
              </a:spcBef>
              <a:spcAft>
                <a:spcPts val="0"/>
              </a:spcAft>
              <a:buSzPct val="116666"/>
              <a:buChar char="●"/>
            </a:pPr>
            <a:r>
              <a:rPr lang="en-GB"/>
              <a:t>Novice -- C++ programmer with &lt; 3 years experience in modern C++</a:t>
            </a:r>
          </a:p>
          <a:p>
            <a:pPr marL="457200" lvl="0" indent="-317500" rtl="0">
              <a:spcBef>
                <a:spcPts val="0"/>
              </a:spcBef>
              <a:spcAft>
                <a:spcPts val="0"/>
              </a:spcAft>
              <a:buSzPct val="116666"/>
              <a:buChar char="●"/>
            </a:pPr>
            <a:r>
              <a:rPr lang="en-GB"/>
              <a:t>Average programmer -- C++ programmer with 3+ years experience in modern C++</a:t>
            </a:r>
          </a:p>
          <a:p>
            <a:pPr marL="457200" lvl="0" indent="-317500" rtl="0">
              <a:spcBef>
                <a:spcPts val="0"/>
              </a:spcBef>
              <a:spcAft>
                <a:spcPts val="0"/>
              </a:spcAft>
              <a:buSzPct val="116666"/>
              <a:buChar char="●"/>
            </a:pPr>
            <a:r>
              <a:rPr lang="en-GB"/>
              <a:t>Expert -- satisfies any of these:</a:t>
            </a:r>
          </a:p>
          <a:p>
            <a:pPr marL="914400" lvl="1" indent="-317500" rtl="0">
              <a:spcBef>
                <a:spcPts val="0"/>
              </a:spcBef>
              <a:spcAft>
                <a:spcPts val="0"/>
              </a:spcAft>
              <a:buSzPct val="116666"/>
              <a:buChar char="○"/>
            </a:pPr>
            <a:r>
              <a:rPr lang="en-GB"/>
              <a:t>WG21 attendee/paper author</a:t>
            </a:r>
          </a:p>
          <a:p>
            <a:pPr marL="914400" lvl="1" indent="-317500" rtl="0">
              <a:spcBef>
                <a:spcPts val="0"/>
              </a:spcBef>
              <a:spcAft>
                <a:spcPts val="0"/>
              </a:spcAft>
              <a:buSzPct val="116666"/>
              <a:buChar char="○"/>
            </a:pPr>
            <a:r>
              <a:rPr lang="en-GB"/>
              <a:t>contributes to a modern C++ compiler or Standard Library implementation (e.g. GCC, libc++)</a:t>
            </a:r>
          </a:p>
          <a:p>
            <a:pPr marL="914400" lvl="1" indent="-317500" rtl="0">
              <a:spcBef>
                <a:spcPts val="0"/>
              </a:spcBef>
              <a:spcAft>
                <a:spcPts val="0"/>
              </a:spcAft>
              <a:buSzPct val="116666"/>
              <a:buChar char="○"/>
            </a:pPr>
            <a:r>
              <a:rPr lang="en-GB"/>
              <a:t>contributes to a Standard Library-like library (e.g. Boost, range-v3, etc.)</a:t>
            </a:r>
          </a:p>
          <a:p>
            <a:pPr marL="914400" lvl="1" indent="-317500" rtl="0">
              <a:spcBef>
                <a:spcPts val="0"/>
              </a:spcBef>
              <a:spcAft>
                <a:spcPts val="0"/>
              </a:spcAft>
              <a:buSzPct val="116666"/>
              <a:buChar char="○"/>
            </a:pPr>
            <a:r>
              <a:rPr lang="en-GB"/>
              <a:t>contributes to a reference implementation for a proposal/TS (e.g. cmcstl2)</a:t>
            </a:r>
          </a:p>
          <a:p>
            <a:pPr marL="914400" lvl="1" indent="-317500" rtl="0">
              <a:spcBef>
                <a:spcPts val="0"/>
              </a:spcBef>
              <a:buSzPct val="116666"/>
              <a:buChar char="○"/>
            </a:pPr>
            <a:r>
              <a:rPr lang="en-GB"/>
              <a:t>has 10+ years experience with C++, with templates, including substantial amounts of template metaprogramming (e.g. through Boost.MPL)</a:t>
            </a:r>
          </a:p>
        </p:txBody>
      </p:sp>
      <p:sp>
        <p:nvSpPr>
          <p:cNvPr id="128" name="Shape 128"/>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3850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R="0" lvl="0" algn="l" rtl="0">
              <a:lnSpc>
                <a:spcPct val="100000"/>
              </a:lnSpc>
              <a:spcBef>
                <a:spcPts val="360"/>
              </a:spcBef>
              <a:spcAft>
                <a:spcPts val="0"/>
              </a:spcAft>
              <a:buNone/>
            </a:pPr>
            <a:endParaRPr/>
          </a:p>
        </p:txBody>
      </p:sp>
      <p:sp>
        <p:nvSpPr>
          <p:cNvPr id="134" name="Shape 134"/>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131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R="0" lvl="0" algn="l" rtl="0">
              <a:lnSpc>
                <a:spcPct val="100000"/>
              </a:lnSpc>
              <a:spcBef>
                <a:spcPts val="360"/>
              </a:spcBef>
              <a:spcAft>
                <a:spcPts val="0"/>
              </a:spcAft>
              <a:buNone/>
            </a:pPr>
            <a:endParaRPr/>
          </a:p>
        </p:txBody>
      </p:sp>
      <p:sp>
        <p:nvSpPr>
          <p:cNvPr id="140" name="Shape 140"/>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151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R="0" lvl="0" algn="l" rtl="0">
              <a:lnSpc>
                <a:spcPct val="100000"/>
              </a:lnSpc>
              <a:spcBef>
                <a:spcPts val="360"/>
              </a:spcBef>
              <a:spcAft>
                <a:spcPts val="0"/>
              </a:spcAft>
              <a:buNone/>
            </a:pPr>
            <a:endParaRPr/>
          </a:p>
        </p:txBody>
      </p:sp>
      <p:sp>
        <p:nvSpPr>
          <p:cNvPr id="146" name="Shape 146"/>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765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R="0" lvl="0" algn="l" rtl="0">
              <a:lnSpc>
                <a:spcPct val="100000"/>
              </a:lnSpc>
              <a:spcBef>
                <a:spcPts val="360"/>
              </a:spcBef>
              <a:spcAft>
                <a:spcPts val="0"/>
              </a:spcAft>
              <a:buNone/>
            </a:pPr>
            <a:endParaRPr/>
          </a:p>
        </p:txBody>
      </p:sp>
      <p:sp>
        <p:nvSpPr>
          <p:cNvPr id="152" name="Shape 152"/>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25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R="0" lvl="0" algn="l" rtl="0">
              <a:lnSpc>
                <a:spcPct val="100000"/>
              </a:lnSpc>
              <a:spcBef>
                <a:spcPts val="360"/>
              </a:spcBef>
              <a:spcAft>
                <a:spcPts val="0"/>
              </a:spcAft>
              <a:buNone/>
            </a:pPr>
            <a:endParaRPr/>
          </a:p>
        </p:txBody>
      </p:sp>
      <p:sp>
        <p:nvSpPr>
          <p:cNvPr id="157" name="Shape 157"/>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463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lvl="0" rtl="0">
              <a:spcBef>
                <a:spcPts val="0"/>
              </a:spcBef>
              <a:buNone/>
            </a:pPr>
            <a:endParaRPr/>
          </a:p>
        </p:txBody>
      </p:sp>
      <p:sp>
        <p:nvSpPr>
          <p:cNvPr id="164" name="Shape 164"/>
          <p:cNvSpPr txBox="1">
            <a:spLocks noGrp="1"/>
          </p:cNvSpPr>
          <p:nvPr>
            <p:ph type="sldNum" idx="12"/>
          </p:nvPr>
        </p:nvSpPr>
        <p:spPr>
          <a:xfrm>
            <a:off x="3814763" y="9371013"/>
            <a:ext cx="2919300" cy="4953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GB"/>
              <a:t>63</a:t>
            </a:fld>
            <a:endParaRPr lang="en-GB"/>
          </a:p>
        </p:txBody>
      </p:sp>
    </p:spTree>
    <p:extLst>
      <p:ext uri="{BB962C8B-B14F-4D97-AF65-F5344CB8AC3E}">
        <p14:creationId xmlns:p14="http://schemas.microsoft.com/office/powerpoint/2010/main" val="185052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755950" y="5078600"/>
            <a:ext cx="6047700" cy="48114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5475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a:t>Ensuing diagnostic spews implementation details.</a:t>
            </a:r>
          </a:p>
          <a:p>
            <a:pPr marL="457200" lvl="0" indent="-317500" rtl="0">
              <a:spcBef>
                <a:spcPts val="0"/>
              </a:spcBef>
              <a:spcAft>
                <a:spcPts val="0"/>
              </a:spcAft>
              <a:buSzPct val="116666"/>
              <a:buChar char="●"/>
            </a:pPr>
            <a:r>
              <a:rPr lang="en-GB"/>
              <a:t>Rambling on about </a:t>
            </a:r>
            <a:r>
              <a:rPr lang="en-GB">
                <a:latin typeface="Consolas"/>
                <a:ea typeface="Consolas"/>
                <a:cs typeface="Consolas"/>
                <a:sym typeface="Consolas"/>
              </a:rPr>
              <a:t>operator-</a:t>
            </a:r>
          </a:p>
          <a:p>
            <a:pPr marL="457200" lvl="0" indent="-317500" rtl="0">
              <a:spcBef>
                <a:spcPts val="0"/>
              </a:spcBef>
              <a:buSzPct val="116666"/>
              <a:buChar char="●"/>
            </a:pPr>
            <a:r>
              <a:rPr lang="en-GB"/>
              <a:t>libc++ cryptically mentions </a:t>
            </a:r>
            <a:r>
              <a:rPr lang="en-GB">
                <a:latin typeface="Consolas"/>
                <a:ea typeface="Consolas"/>
                <a:cs typeface="Consolas"/>
                <a:sym typeface="Consolas"/>
              </a:rPr>
              <a:t>_RandomAccessIterator</a:t>
            </a:r>
            <a:r>
              <a:rPr lang="en-GB"/>
              <a:t>, which is a non-Standard name</a:t>
            </a:r>
          </a:p>
          <a:p>
            <a:pPr lvl="0" rtl="0">
              <a:spcBef>
                <a:spcPts val="0"/>
              </a:spcBef>
              <a:buNone/>
            </a:pPr>
            <a:r>
              <a:rPr lang="en-GB"/>
              <a:t>Take home:</a:t>
            </a:r>
          </a:p>
          <a:p>
            <a:pPr marL="457200" lvl="0" indent="-317500" rtl="0">
              <a:spcBef>
                <a:spcPts val="0"/>
              </a:spcBef>
              <a:spcAft>
                <a:spcPts val="0"/>
              </a:spcAft>
              <a:buSzPct val="116666"/>
              <a:buChar char="●"/>
            </a:pPr>
            <a:r>
              <a:rPr lang="en-GB"/>
              <a:t>Something to do with </a:t>
            </a:r>
            <a:r>
              <a:rPr lang="en-GB">
                <a:latin typeface="Consolas"/>
                <a:ea typeface="Consolas"/>
                <a:cs typeface="Consolas"/>
                <a:sym typeface="Consolas"/>
              </a:rPr>
              <a:t>std::sort</a:t>
            </a:r>
          </a:p>
          <a:p>
            <a:pPr marL="457200" lvl="0" indent="-317500" rtl="0">
              <a:spcBef>
                <a:spcPts val="0"/>
              </a:spcBef>
              <a:spcAft>
                <a:spcPts val="0"/>
              </a:spcAft>
              <a:buSzPct val="116666"/>
              <a:buChar char="●"/>
            </a:pPr>
            <a:r>
              <a:rPr lang="en-GB"/>
              <a:t>Something to do with </a:t>
            </a:r>
            <a:r>
              <a:rPr lang="en-GB">
                <a:latin typeface="Consolas"/>
                <a:ea typeface="Consolas"/>
                <a:cs typeface="Consolas"/>
                <a:sym typeface="Consolas"/>
              </a:rPr>
              <a:t>operator-</a:t>
            </a:r>
          </a:p>
          <a:p>
            <a:pPr marL="457200" lvl="0" indent="-317500" rtl="0">
              <a:spcBef>
                <a:spcPts val="0"/>
              </a:spcBef>
              <a:buSzPct val="116666"/>
              <a:buChar char="●"/>
            </a:pPr>
            <a:r>
              <a:rPr lang="en-GB"/>
              <a:t>Nothing to do with type of iterator</a:t>
            </a:r>
          </a:p>
        </p:txBody>
      </p:sp>
      <p:sp>
        <p:nvSpPr>
          <p:cNvPr id="169" name="Shape 169"/>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051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a:t>Ensuing diagnostic is very large -- </a:t>
            </a:r>
            <a:r>
              <a:rPr lang="en-GB" b="1"/>
              <a:t>but this is because we’re working with a prototype implementation!</a:t>
            </a:r>
          </a:p>
          <a:p>
            <a:pPr marL="457200" lvl="0" indent="-317500" rtl="0">
              <a:spcBef>
                <a:spcPts val="0"/>
              </a:spcBef>
              <a:spcAft>
                <a:spcPts val="0"/>
              </a:spcAft>
              <a:buSzPct val="116666"/>
              <a:buChar char="●"/>
            </a:pPr>
            <a:r>
              <a:rPr lang="en-GB"/>
              <a:t>Opens opportunities to provide more informative diagnostics</a:t>
            </a:r>
          </a:p>
          <a:p>
            <a:pPr marL="457200" lvl="0" indent="-317500" rtl="0">
              <a:spcBef>
                <a:spcPts val="0"/>
              </a:spcBef>
              <a:spcAft>
                <a:spcPts val="0"/>
              </a:spcAft>
              <a:buSzPct val="116666"/>
              <a:buChar char="●"/>
            </a:pPr>
            <a:r>
              <a:rPr lang="en-GB"/>
              <a:t>No implementation details leaked -- only the interface</a:t>
            </a:r>
          </a:p>
          <a:p>
            <a:pPr marL="457200" lvl="0" indent="-317500" rtl="0">
              <a:spcBef>
                <a:spcPts val="0"/>
              </a:spcBef>
              <a:buSzPct val="116666"/>
              <a:buChar char="●"/>
            </a:pPr>
            <a:r>
              <a:rPr lang="en-GB"/>
              <a:t>Very clearly about </a:t>
            </a:r>
            <a:r>
              <a:rPr lang="en-GB">
                <a:latin typeface="Consolas"/>
                <a:ea typeface="Consolas"/>
                <a:cs typeface="Consolas"/>
                <a:sym typeface="Consolas"/>
              </a:rPr>
              <a:t>RandomAccessIterator</a:t>
            </a:r>
            <a:r>
              <a:rPr lang="en-GB"/>
              <a:t> requirements not being satisfied</a:t>
            </a:r>
          </a:p>
        </p:txBody>
      </p:sp>
      <p:sp>
        <p:nvSpPr>
          <p:cNvPr id="175" name="Shape 175"/>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75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a:t>Diagnostics mention something about a less-than comparison</a:t>
            </a:r>
          </a:p>
          <a:p>
            <a:pPr marL="457200" lvl="0" indent="-317500" rtl="0">
              <a:spcBef>
                <a:spcPts val="0"/>
              </a:spcBef>
              <a:buSzPct val="116666"/>
              <a:buChar char="●"/>
            </a:pPr>
            <a:r>
              <a:rPr lang="en-GB"/>
              <a:t>Implementation leaks, yet again...</a:t>
            </a:r>
          </a:p>
        </p:txBody>
      </p:sp>
      <p:sp>
        <p:nvSpPr>
          <p:cNvPr id="181" name="Shape 181"/>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95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a:t>Relevant, interface information given; the remainder can be pruned (better tools can fix this)</a:t>
            </a:r>
          </a:p>
          <a:p>
            <a:pPr marL="914400" lvl="1" indent="-317500" rtl="0">
              <a:spcBef>
                <a:spcPts val="0"/>
              </a:spcBef>
              <a:spcAft>
                <a:spcPts val="0"/>
              </a:spcAft>
              <a:buSzPct val="116666"/>
              <a:buChar char="○"/>
            </a:pPr>
            <a:r>
              <a:rPr lang="en-GB"/>
              <a:t>Clearly something to do with </a:t>
            </a:r>
            <a:r>
              <a:rPr lang="en-GB">
                <a:latin typeface="Consolas"/>
                <a:ea typeface="Consolas"/>
                <a:cs typeface="Consolas"/>
                <a:sym typeface="Consolas"/>
              </a:rPr>
              <a:t>vector&lt;Foo&gt;</a:t>
            </a:r>
            <a:r>
              <a:rPr lang="en-GB"/>
              <a:t>’s sortability and with respect to </a:t>
            </a:r>
            <a:r>
              <a:rPr lang="en-GB">
                <a:latin typeface="Consolas"/>
                <a:ea typeface="Consolas"/>
                <a:cs typeface="Consolas"/>
                <a:sym typeface="Consolas"/>
              </a:rPr>
              <a:t>Foo</a:t>
            </a:r>
            <a:r>
              <a:rPr lang="en-GB"/>
              <a:t> and a </a:t>
            </a:r>
            <a:r>
              <a:rPr lang="en-GB">
                <a:latin typeface="Consolas"/>
                <a:ea typeface="Consolas"/>
                <a:cs typeface="Consolas"/>
                <a:sym typeface="Consolas"/>
              </a:rPr>
              <a:t>StrictWeakOrder</a:t>
            </a:r>
            <a:r>
              <a:rPr lang="en-GB"/>
              <a:t>.</a:t>
            </a:r>
          </a:p>
          <a:p>
            <a:pPr marL="457200" lvl="0" indent="-317500" rtl="0">
              <a:spcBef>
                <a:spcPts val="0"/>
              </a:spcBef>
              <a:spcAft>
                <a:spcPts val="0"/>
              </a:spcAft>
              <a:buSzPct val="116666"/>
              <a:buChar char="●"/>
            </a:pPr>
            <a:r>
              <a:rPr lang="en-GB"/>
              <a:t>Can very easily explain the mathematical definitions of a relation and a strict weak order are.</a:t>
            </a:r>
          </a:p>
          <a:p>
            <a:pPr marL="457200" lvl="0" indent="-317500" rtl="0">
              <a:spcBef>
                <a:spcPts val="0"/>
              </a:spcBef>
              <a:spcAft>
                <a:spcPts val="0"/>
              </a:spcAft>
              <a:buSzPct val="116666"/>
              <a:buChar char="●"/>
            </a:pPr>
            <a:r>
              <a:rPr lang="en-GB"/>
              <a:t>Definition of Sortable in a moment.</a:t>
            </a:r>
          </a:p>
          <a:p>
            <a:pPr marL="457200" lvl="0" indent="-317500" rtl="0">
              <a:spcBef>
                <a:spcPts val="0"/>
              </a:spcBef>
              <a:buSzPct val="116666"/>
              <a:buChar char="●"/>
            </a:pPr>
            <a:r>
              <a:rPr lang="en-GB"/>
              <a:t>Extra terms to remember/look up are better than arbitrary diagnostics whose quality depends on the implementation</a:t>
            </a:r>
          </a:p>
        </p:txBody>
      </p:sp>
      <p:sp>
        <p:nvSpPr>
          <p:cNvPr id="187" name="Shape 187"/>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07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04800" rtl="0">
              <a:spcBef>
                <a:spcPts val="0"/>
              </a:spcBef>
              <a:spcAft>
                <a:spcPts val="0"/>
              </a:spcAft>
              <a:buClr>
                <a:srgbClr val="24292E"/>
              </a:buClr>
              <a:buSzPct val="100000"/>
              <a:buChar char="●"/>
            </a:pPr>
            <a:r>
              <a:rPr lang="en-GB">
                <a:solidFill>
                  <a:srgbClr val="24292E"/>
                </a:solidFill>
                <a:highlight>
                  <a:srgbClr val="FFFFFF"/>
                </a:highlight>
              </a:rPr>
              <a:t>It has been argued that real-world concepts, such as </a:t>
            </a:r>
            <a:r>
              <a:rPr lang="en-GB">
                <a:solidFill>
                  <a:srgbClr val="24292E"/>
                </a:solidFill>
                <a:latin typeface="Consolas"/>
                <a:ea typeface="Consolas"/>
                <a:cs typeface="Consolas"/>
                <a:sym typeface="Consolas"/>
              </a:rPr>
              <a:t>Sortable</a:t>
            </a:r>
            <a:r>
              <a:rPr lang="en-GB">
                <a:solidFill>
                  <a:srgbClr val="24292E"/>
                </a:solidFill>
                <a:highlight>
                  <a:srgbClr val="FFFFFF"/>
                </a:highlight>
              </a:rPr>
              <a:t>, are difficult to understand.</a:t>
            </a:r>
          </a:p>
          <a:p>
            <a:pPr marL="457200" lvl="0" indent="-304800" rtl="0">
              <a:spcBef>
                <a:spcPts val="0"/>
              </a:spcBef>
              <a:spcAft>
                <a:spcPts val="0"/>
              </a:spcAft>
              <a:buClr>
                <a:srgbClr val="24292E"/>
              </a:buClr>
              <a:buSzPct val="100000"/>
              <a:buFont typeface="Calibri"/>
              <a:buChar char="●"/>
            </a:pPr>
            <a:r>
              <a:rPr lang="en-GB">
                <a:solidFill>
                  <a:srgbClr val="24292E"/>
                </a:solidFill>
                <a:highlight>
                  <a:srgbClr val="FFFFFF"/>
                </a:highlight>
              </a:rPr>
              <a:t>This is correct. I do not expect the authors of the Palo Alto TR, nor the authors of the Ranges TS to disagree either.</a:t>
            </a:r>
          </a:p>
          <a:p>
            <a:pPr marL="457200" lvl="0" indent="-304800" rtl="0">
              <a:spcBef>
                <a:spcPts val="0"/>
              </a:spcBef>
              <a:spcAft>
                <a:spcPts val="0"/>
              </a:spcAft>
              <a:buClr>
                <a:srgbClr val="24292E"/>
              </a:buClr>
              <a:buSzPct val="100000"/>
              <a:buFont typeface="Calibri"/>
              <a:buChar char="●"/>
            </a:pPr>
            <a:r>
              <a:rPr lang="en-GB">
                <a:solidFill>
                  <a:srgbClr val="24292E"/>
                </a:solidFill>
                <a:highlight>
                  <a:srgbClr val="FFFFFF"/>
                </a:highlight>
              </a:rPr>
              <a:t>The mathematics involved is complex and took years to correctly derive (the Palo Alto TR was published in 2012; the Ranges TS in 2017).</a:t>
            </a:r>
          </a:p>
          <a:p>
            <a:pPr marL="457200" lvl="0" indent="-304800" rtl="0">
              <a:spcBef>
                <a:spcPts val="0"/>
              </a:spcBef>
              <a:spcAft>
                <a:spcPts val="0"/>
              </a:spcAft>
              <a:buClr>
                <a:srgbClr val="24292E"/>
              </a:buClr>
              <a:buSzPct val="100000"/>
              <a:buFont typeface="Calibri"/>
              <a:buChar char="●"/>
            </a:pPr>
            <a:r>
              <a:rPr lang="en-GB">
                <a:solidFill>
                  <a:srgbClr val="24292E"/>
                </a:solidFill>
                <a:highlight>
                  <a:srgbClr val="FFFFFF"/>
                </a:highlight>
              </a:rPr>
              <a:t>The algebra required to employ Standard algorithms is present regardless of them using concepts – wildly incorrect code will still violate the contract, and well-specified concepts can help to </a:t>
            </a:r>
            <a:r>
              <a:rPr lang="en-GB" i="1">
                <a:solidFill>
                  <a:srgbClr val="24292E"/>
                </a:solidFill>
                <a:highlight>
                  <a:srgbClr val="FFFFFF"/>
                </a:highlight>
              </a:rPr>
              <a:t>enforce</a:t>
            </a:r>
            <a:r>
              <a:rPr lang="en-GB">
                <a:solidFill>
                  <a:srgbClr val="24292E"/>
                </a:solidFill>
                <a:highlight>
                  <a:srgbClr val="FFFFFF"/>
                </a:highlight>
              </a:rPr>
              <a:t> said contract.</a:t>
            </a:r>
          </a:p>
          <a:p>
            <a:pPr marL="457200" lvl="0" indent="-317500" rtl="0">
              <a:spcBef>
                <a:spcPts val="0"/>
              </a:spcBef>
              <a:spcAft>
                <a:spcPts val="0"/>
              </a:spcAft>
              <a:buClr>
                <a:srgbClr val="24292E"/>
              </a:buClr>
              <a:buSzPct val="116666"/>
              <a:buFont typeface="Calibri"/>
              <a:buChar char="●"/>
            </a:pPr>
            <a:r>
              <a:rPr lang="en-GB">
                <a:solidFill>
                  <a:srgbClr val="24292E"/>
                </a:solidFill>
                <a:highlight>
                  <a:srgbClr val="FFFFFF"/>
                </a:highlight>
              </a:rPr>
              <a:t>What the Ranges TS does is provide a </a:t>
            </a:r>
            <a:r>
              <a:rPr lang="en-GB" i="1">
                <a:solidFill>
                  <a:srgbClr val="24292E"/>
                </a:solidFill>
                <a:highlight>
                  <a:srgbClr val="FFFFFF"/>
                </a:highlight>
              </a:rPr>
              <a:t>formal</a:t>
            </a:r>
            <a:r>
              <a:rPr lang="en-GB">
                <a:solidFill>
                  <a:srgbClr val="24292E"/>
                </a:solidFill>
                <a:highlight>
                  <a:srgbClr val="FFFFFF"/>
                </a:highlight>
              </a:rPr>
              <a:t> way for compilers (and other tools) to check if a type can be sorted, and </a:t>
            </a:r>
            <a:r>
              <a:rPr lang="en-GB" i="1">
                <a:solidFill>
                  <a:srgbClr val="24292E"/>
                </a:solidFill>
                <a:highlight>
                  <a:srgbClr val="FFFFFF"/>
                </a:highlight>
              </a:rPr>
              <a:t>clearly </a:t>
            </a:r>
            <a:r>
              <a:rPr lang="en-GB">
                <a:solidFill>
                  <a:srgbClr val="24292E"/>
                </a:solidFill>
                <a:highlight>
                  <a:srgbClr val="FFFFFF"/>
                </a:highlight>
              </a:rPr>
              <a:t>communicate the requirements of an interface to users.</a:t>
            </a:r>
          </a:p>
          <a:p>
            <a:pPr marL="457200" lvl="0" indent="-317500" rtl="0">
              <a:spcBef>
                <a:spcPts val="0"/>
              </a:spcBef>
              <a:buClr>
                <a:srgbClr val="24292E"/>
              </a:buClr>
              <a:buSzPct val="116666"/>
              <a:buFont typeface="Arial"/>
              <a:buChar char="●"/>
            </a:pPr>
            <a:r>
              <a:rPr lang="en-GB">
                <a:solidFill>
                  <a:srgbClr val="24292E"/>
                </a:solidFill>
                <a:highlight>
                  <a:srgbClr val="FFFFFF"/>
                </a:highlight>
              </a:rPr>
              <a:t>Someone needs to write </a:t>
            </a:r>
            <a:r>
              <a:rPr lang="en-GB">
                <a:solidFill>
                  <a:srgbClr val="24292E"/>
                </a:solidFill>
                <a:latin typeface="Consolas"/>
                <a:ea typeface="Consolas"/>
                <a:cs typeface="Consolas"/>
                <a:sym typeface="Consolas"/>
              </a:rPr>
              <a:t>Sortable</a:t>
            </a:r>
            <a:r>
              <a:rPr lang="en-GB">
                <a:solidFill>
                  <a:srgbClr val="24292E"/>
                </a:solidFill>
                <a:highlight>
                  <a:srgbClr val="FFFFFF"/>
                </a:highlight>
              </a:rPr>
              <a:t> – in fact, it took at least two people to define this, possibly more – which means that it’s not a trivial requirement to properly pin down. Leaving this in the hands of the average programmer is not advisable.</a:t>
            </a:r>
          </a:p>
          <a:p>
            <a:pPr lvl="0" rtl="0">
              <a:spcBef>
                <a:spcPts val="0"/>
              </a:spcBef>
              <a:buNone/>
            </a:pPr>
            <a:r>
              <a:rPr lang="en-GB">
                <a:solidFill>
                  <a:srgbClr val="24292E"/>
                </a:solidFill>
                <a:highlight>
                  <a:srgbClr val="FFFFFF"/>
                </a:highlight>
              </a:rPr>
              <a:t>“</a:t>
            </a:r>
            <a:r>
              <a:rPr lang="en-GB">
                <a:solidFill>
                  <a:srgbClr val="6A737D"/>
                </a:solidFill>
                <a:highlight>
                  <a:srgbClr val="FFFFFF"/>
                </a:highlight>
                <a:latin typeface="Arial"/>
                <a:ea typeface="Arial"/>
                <a:cs typeface="Arial"/>
                <a:sym typeface="Arial"/>
              </a:rPr>
              <a:t>An iterator is </a:t>
            </a:r>
            <a:r>
              <a:rPr lang="en-GB" sz="1000">
                <a:solidFill>
                  <a:srgbClr val="6A737D"/>
                </a:solidFill>
                <a:latin typeface="Consolas"/>
                <a:ea typeface="Consolas"/>
                <a:cs typeface="Consolas"/>
                <a:sym typeface="Consolas"/>
              </a:rPr>
              <a:t>Sortable</a:t>
            </a:r>
            <a:r>
              <a:rPr lang="en-GB">
                <a:solidFill>
                  <a:srgbClr val="6A737D"/>
                </a:solidFill>
                <a:highlight>
                  <a:srgbClr val="FFFFFF"/>
                </a:highlight>
                <a:latin typeface="Arial"/>
                <a:ea typeface="Arial"/>
                <a:cs typeface="Arial"/>
                <a:sym typeface="Arial"/>
              </a:rPr>
              <a:t> if, and only if, it is mutable and its </a:t>
            </a:r>
            <a:r>
              <a:rPr lang="en-GB" sz="1000">
                <a:solidFill>
                  <a:srgbClr val="6A737D"/>
                </a:solidFill>
                <a:latin typeface="Consolas"/>
                <a:ea typeface="Consolas"/>
                <a:cs typeface="Consolas"/>
                <a:sym typeface="Consolas"/>
              </a:rPr>
              <a:t>value_type</a:t>
            </a:r>
            <a:r>
              <a:rPr lang="en-GB">
                <a:solidFill>
                  <a:srgbClr val="6A737D"/>
                </a:solidFill>
                <a:highlight>
                  <a:srgbClr val="FFFFFF"/>
                </a:highlight>
                <a:latin typeface="Arial"/>
                <a:ea typeface="Arial"/>
                <a:cs typeface="Arial"/>
                <a:sym typeface="Arial"/>
              </a:rPr>
              <a:t> is both </a:t>
            </a:r>
            <a:r>
              <a:rPr lang="en-GB" sz="1000">
                <a:solidFill>
                  <a:srgbClr val="6A737D"/>
                </a:solidFill>
                <a:latin typeface="Consolas"/>
                <a:ea typeface="Consolas"/>
                <a:cs typeface="Consolas"/>
                <a:sym typeface="Consolas"/>
              </a:rPr>
              <a:t>Movable</a:t>
            </a:r>
            <a:r>
              <a:rPr lang="en-GB">
                <a:solidFill>
                  <a:srgbClr val="6A737D"/>
                </a:solidFill>
                <a:highlight>
                  <a:srgbClr val="FFFFFF"/>
                </a:highlight>
                <a:latin typeface="Arial"/>
                <a:ea typeface="Arial"/>
                <a:cs typeface="Arial"/>
                <a:sym typeface="Arial"/>
              </a:rPr>
              <a:t> and has a strict weak ordering imposed on it.”</a:t>
            </a:r>
          </a:p>
          <a:p>
            <a:pPr lvl="0" rtl="0">
              <a:spcBef>
                <a:spcPts val="0"/>
              </a:spcBef>
              <a:buNone/>
            </a:pPr>
            <a:endParaRPr>
              <a:solidFill>
                <a:srgbClr val="6A737D"/>
              </a:solidFill>
              <a:highlight>
                <a:srgbClr val="FFFFFF"/>
              </a:highlight>
              <a:latin typeface="Arial"/>
              <a:ea typeface="Arial"/>
              <a:cs typeface="Arial"/>
              <a:sym typeface="Arial"/>
            </a:endParaRPr>
          </a:p>
          <a:p>
            <a:pPr marL="457200" lvl="0" indent="-317500" rtl="0">
              <a:spcBef>
                <a:spcPts val="0"/>
              </a:spcBef>
              <a:buSzPct val="116666"/>
              <a:buFont typeface="Calibri"/>
              <a:buChar char="●"/>
            </a:pPr>
            <a:r>
              <a:rPr lang="en-GB">
                <a:solidFill>
                  <a:srgbClr val="000000"/>
                </a:solidFill>
                <a:highlight>
                  <a:srgbClr val="FFFFFF"/>
                </a:highlight>
              </a:rPr>
              <a:t>Terms ‘iterator’, ‘mutable’, </a:t>
            </a:r>
            <a:r>
              <a:rPr lang="en-GB">
                <a:solidFill>
                  <a:srgbClr val="000000"/>
                </a:solidFill>
                <a:highlight>
                  <a:srgbClr val="FFFFFF"/>
                </a:highlight>
                <a:latin typeface="Consolas"/>
                <a:ea typeface="Consolas"/>
                <a:cs typeface="Consolas"/>
                <a:sym typeface="Consolas"/>
              </a:rPr>
              <a:t>value_type</a:t>
            </a:r>
            <a:r>
              <a:rPr lang="en-GB">
                <a:solidFill>
                  <a:srgbClr val="000000"/>
                </a:solidFill>
                <a:highlight>
                  <a:srgbClr val="FFFFFF"/>
                </a:highlight>
              </a:rPr>
              <a:t>, and </a:t>
            </a:r>
            <a:r>
              <a:rPr lang="en-GB">
                <a:solidFill>
                  <a:srgbClr val="000000"/>
                </a:solidFill>
                <a:highlight>
                  <a:srgbClr val="FFFFFF"/>
                </a:highlight>
                <a:latin typeface="Consolas"/>
                <a:ea typeface="Consolas"/>
                <a:cs typeface="Consolas"/>
                <a:sym typeface="Consolas"/>
              </a:rPr>
              <a:t>Movable</a:t>
            </a:r>
            <a:r>
              <a:rPr lang="en-GB">
                <a:solidFill>
                  <a:srgbClr val="000000"/>
                </a:solidFill>
                <a:highlight>
                  <a:srgbClr val="FFFFFF"/>
                </a:highlight>
              </a:rPr>
              <a:t> should all be explained before reaching the (advanced) definition of </a:t>
            </a:r>
            <a:r>
              <a:rPr lang="en-GB">
                <a:solidFill>
                  <a:srgbClr val="000000"/>
                </a:solidFill>
                <a:highlight>
                  <a:srgbClr val="FFFFFF"/>
                </a:highlight>
                <a:latin typeface="Consolas"/>
                <a:ea typeface="Consolas"/>
                <a:cs typeface="Consolas"/>
                <a:sym typeface="Consolas"/>
              </a:rPr>
              <a:t>Sortable</a:t>
            </a:r>
            <a:r>
              <a:rPr lang="en-GB">
                <a:solidFill>
                  <a:srgbClr val="000000"/>
                </a:solidFill>
                <a:highlight>
                  <a:srgbClr val="FFFFFF"/>
                </a:highlight>
              </a:rPr>
              <a:t>.</a:t>
            </a:r>
          </a:p>
        </p:txBody>
      </p:sp>
      <p:sp>
        <p:nvSpPr>
          <p:cNvPr id="193" name="Shape 193"/>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6745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marR="0" lvl="0" indent="-317500" algn="l" rtl="0">
              <a:lnSpc>
                <a:spcPct val="100000"/>
              </a:lnSpc>
              <a:spcBef>
                <a:spcPts val="36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Spending five years on modelling the requirements for the Standard Library implicitly suggests that concepts </a:t>
            </a:r>
            <a:r>
              <a:rPr lang="en-GB" i="1">
                <a:solidFill>
                  <a:srgbClr val="24292E"/>
                </a:solidFill>
                <a:highlight>
                  <a:srgbClr val="FFFFFF"/>
                </a:highlight>
                <a:latin typeface="Arial"/>
                <a:ea typeface="Arial"/>
                <a:cs typeface="Arial"/>
                <a:sym typeface="Arial"/>
              </a:rPr>
              <a:t>should not</a:t>
            </a:r>
            <a:r>
              <a:rPr lang="en-GB">
                <a:solidFill>
                  <a:srgbClr val="24292E"/>
                </a:solidFill>
                <a:highlight>
                  <a:srgbClr val="FFFFFF"/>
                </a:highlight>
                <a:latin typeface="Arial"/>
                <a:ea typeface="Arial"/>
                <a:cs typeface="Arial"/>
                <a:sym typeface="Arial"/>
              </a:rPr>
              <a:t> be an easy pass.</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This demonstrates that even experts shouldn’t be writing concepts on their own.</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They can use them, knowing that once they’ve been thoroughly vetted, the code is guaranteed to block things that shouldn’t be used as parameters.</a:t>
            </a:r>
          </a:p>
        </p:txBody>
      </p:sp>
      <p:sp>
        <p:nvSpPr>
          <p:cNvPr id="198" name="Shape 198"/>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871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lvl="0" rtl="0">
              <a:spcBef>
                <a:spcPts val="0"/>
              </a:spcBef>
              <a:buNone/>
            </a:pPr>
            <a:endParaRPr/>
          </a:p>
        </p:txBody>
      </p:sp>
      <p:sp>
        <p:nvSpPr>
          <p:cNvPr id="204" name="Shape 204"/>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565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marR="0" lvl="0" indent="-317500" algn="l" rtl="0">
              <a:lnSpc>
                <a:spcPct val="100000"/>
              </a:lnSpc>
              <a:spcBef>
                <a:spcPts val="360"/>
              </a:spcBef>
              <a:spcAft>
                <a:spcPts val="0"/>
              </a:spcAft>
              <a:buClr>
                <a:srgbClr val="24292E"/>
              </a:buClr>
              <a:buSzPct val="116666"/>
              <a:buFont typeface="Arial"/>
              <a:buChar char="●"/>
            </a:pPr>
            <a:r>
              <a:rPr lang="en-GB">
                <a:solidFill>
                  <a:srgbClr val="24292E"/>
                </a:solidFill>
                <a:highlight>
                  <a:srgbClr val="FFFFFF"/>
                </a:highlight>
                <a:latin typeface="Consolas"/>
                <a:ea typeface="Consolas"/>
                <a:cs typeface="Consolas"/>
                <a:sym typeface="Consolas"/>
              </a:rPr>
              <a:t>enable_if</a:t>
            </a:r>
            <a:r>
              <a:rPr lang="en-GB">
                <a:solidFill>
                  <a:srgbClr val="24292E"/>
                </a:solidFill>
                <a:highlight>
                  <a:srgbClr val="FFFFFF"/>
                </a:highlight>
                <a:latin typeface="Arial"/>
                <a:ea typeface="Arial"/>
                <a:cs typeface="Arial"/>
                <a:sym typeface="Arial"/>
              </a:rPr>
              <a:t> is a hacky way to implement concepts at best.</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This provides a way to leverage SFINAE to conditionally disable template specialisations and overloads.</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However, diagnostics will range from </a:t>
            </a:r>
            <a:r>
              <a:rPr lang="en-GB" u="sng">
                <a:solidFill>
                  <a:srgbClr val="0366D6"/>
                </a:solidFill>
                <a:highlight>
                  <a:srgbClr val="FFFFFF"/>
                </a:highlight>
                <a:latin typeface="Arial"/>
                <a:ea typeface="Arial"/>
                <a:cs typeface="Arial"/>
                <a:sym typeface="Arial"/>
                <a:hlinkClick r:id="rId3"/>
              </a:rPr>
              <a:t>overload resolution failures</a:t>
            </a:r>
            <a:r>
              <a:rPr lang="en-GB">
                <a:solidFill>
                  <a:srgbClr val="24292E"/>
                </a:solidFill>
                <a:highlight>
                  <a:srgbClr val="FFFFFF"/>
                </a:highlight>
                <a:latin typeface="Arial"/>
                <a:ea typeface="Arial"/>
                <a:cs typeface="Arial"/>
                <a:sym typeface="Arial"/>
              </a:rPr>
              <a:t> (above) to </a:t>
            </a:r>
            <a:r>
              <a:rPr lang="en-GB" u="sng">
                <a:solidFill>
                  <a:srgbClr val="0366D6"/>
                </a:solidFill>
                <a:highlight>
                  <a:srgbClr val="FFFFFF"/>
                </a:highlight>
                <a:latin typeface="Arial"/>
                <a:ea typeface="Arial"/>
                <a:cs typeface="Arial"/>
                <a:sym typeface="Arial"/>
                <a:hlinkClick r:id="rId4"/>
              </a:rPr>
              <a:t>incomplete type errors</a:t>
            </a:r>
            <a:r>
              <a:rPr lang="en-GB">
                <a:solidFill>
                  <a:srgbClr val="24292E"/>
                </a:solidFill>
                <a:highlight>
                  <a:srgbClr val="FFFFFF"/>
                </a:highlight>
                <a:latin typeface="Arial"/>
                <a:ea typeface="Arial"/>
                <a:cs typeface="Arial"/>
                <a:sym typeface="Arial"/>
              </a:rPr>
              <a:t> (next slide) none of which provide information of </a:t>
            </a:r>
            <a:r>
              <a:rPr lang="en-GB" i="1">
                <a:solidFill>
                  <a:srgbClr val="24292E"/>
                </a:solidFill>
                <a:highlight>
                  <a:srgbClr val="FFFFFF"/>
                </a:highlight>
                <a:latin typeface="Arial"/>
                <a:ea typeface="Arial"/>
                <a:cs typeface="Arial"/>
                <a:sym typeface="Arial"/>
              </a:rPr>
              <a:t>why</a:t>
            </a:r>
            <a:r>
              <a:rPr lang="en-GB">
                <a:solidFill>
                  <a:srgbClr val="24292E"/>
                </a:solidFill>
                <a:highlight>
                  <a:srgbClr val="FFFFFF"/>
                </a:highlight>
                <a:latin typeface="Arial"/>
                <a:ea typeface="Arial"/>
                <a:cs typeface="Arial"/>
                <a:sym typeface="Arial"/>
              </a:rPr>
              <a:t> there was a failure.</a:t>
            </a:r>
          </a:p>
        </p:txBody>
      </p:sp>
      <p:sp>
        <p:nvSpPr>
          <p:cNvPr id="209" name="Shape 209"/>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4538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marR="0" lvl="0" indent="-317500" algn="l" rtl="0">
              <a:lnSpc>
                <a:spcPct val="100000"/>
              </a:lnSpc>
              <a:spcBef>
                <a:spcPts val="36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Concepts, on the other hand, offer a robust mechanism for detecting which requirement isn’t satisfied.</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This is likely due to the fact that it is a first-class, core language feature.</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Another bonus is that it explicitly communicates that a constraint hasn’t been satisfied – something that is not made clear by our </a:t>
            </a:r>
            <a:r>
              <a:rPr lang="en-GB">
                <a:solidFill>
                  <a:srgbClr val="24292E"/>
                </a:solidFill>
                <a:highlight>
                  <a:srgbClr val="FFFFFF"/>
                </a:highlight>
                <a:latin typeface="Consolas"/>
                <a:ea typeface="Consolas"/>
                <a:cs typeface="Consolas"/>
                <a:sym typeface="Consolas"/>
              </a:rPr>
              <a:t>enable_if</a:t>
            </a:r>
            <a:r>
              <a:rPr lang="en-GB">
                <a:solidFill>
                  <a:srgbClr val="24292E"/>
                </a:solidFill>
                <a:highlight>
                  <a:srgbClr val="FFFFFF"/>
                </a:highlight>
                <a:latin typeface="Arial"/>
                <a:ea typeface="Arial"/>
                <a:cs typeface="Arial"/>
                <a:sym typeface="Arial"/>
              </a:rPr>
              <a:t> hack!</a:t>
            </a:r>
          </a:p>
        </p:txBody>
      </p:sp>
      <p:sp>
        <p:nvSpPr>
          <p:cNvPr id="216" name="Shape 216"/>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658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dirty="0"/>
              <a:t>While it’s is possible to work out that </a:t>
            </a:r>
            <a:r>
              <a:rPr lang="en-GB" dirty="0" err="1">
                <a:latin typeface="Consolas"/>
                <a:ea typeface="Consolas"/>
                <a:cs typeface="Consolas"/>
                <a:sym typeface="Consolas"/>
              </a:rPr>
              <a:t>std</a:t>
            </a:r>
            <a:r>
              <a:rPr lang="en-GB" dirty="0">
                <a:latin typeface="Consolas"/>
                <a:ea typeface="Consolas"/>
                <a:cs typeface="Consolas"/>
                <a:sym typeface="Consolas"/>
              </a:rPr>
              <a:t>::regex</a:t>
            </a:r>
            <a:r>
              <a:rPr lang="en-GB" dirty="0"/>
              <a:t> isn’t </a:t>
            </a:r>
            <a:r>
              <a:rPr lang="en-GB" dirty="0" err="1">
                <a:latin typeface="Consolas"/>
                <a:ea typeface="Consolas"/>
                <a:cs typeface="Consolas"/>
                <a:sym typeface="Consolas"/>
              </a:rPr>
              <a:t>EqualityComparable</a:t>
            </a:r>
            <a:r>
              <a:rPr lang="en-GB" dirty="0"/>
              <a:t> when using GCC without concepts, it’s not nearly as clear as the concept-equivalent version.</a:t>
            </a:r>
          </a:p>
          <a:p>
            <a:pPr marL="457200" lvl="0" indent="-317500" rtl="0">
              <a:spcBef>
                <a:spcPts val="0"/>
              </a:spcBef>
              <a:spcAft>
                <a:spcPts val="0"/>
              </a:spcAft>
              <a:buSzPct val="116666"/>
              <a:buChar char="●"/>
            </a:pPr>
            <a:r>
              <a:rPr lang="en-GB" dirty="0"/>
              <a:t>There are considerable more diagnostics to decipher, and GCC sells the idea that the problem lies with the definition of </a:t>
            </a:r>
            <a:r>
              <a:rPr lang="en-GB" dirty="0" err="1">
                <a:latin typeface="Consolas"/>
                <a:ea typeface="Consolas"/>
                <a:cs typeface="Consolas"/>
                <a:sym typeface="Consolas"/>
              </a:rPr>
              <a:t>EqualityComparable</a:t>
            </a:r>
            <a:r>
              <a:rPr lang="en-GB" dirty="0"/>
              <a:t>, instead of directing the programmer to understand that </a:t>
            </a:r>
            <a:r>
              <a:rPr lang="en-GB" dirty="0" err="1"/>
              <a:t>std</a:t>
            </a:r>
            <a:r>
              <a:rPr lang="en-GB" dirty="0"/>
              <a:t>::regex fails to meet the requirements of Regular, because it fails to meet the requirements outlined by </a:t>
            </a:r>
            <a:r>
              <a:rPr lang="en-GB" dirty="0" err="1">
                <a:latin typeface="Consolas"/>
                <a:ea typeface="Consolas"/>
                <a:cs typeface="Consolas"/>
                <a:sym typeface="Consolas"/>
              </a:rPr>
              <a:t>EqualityComparable</a:t>
            </a:r>
            <a:r>
              <a:rPr lang="en-GB" dirty="0"/>
              <a:t>.</a:t>
            </a:r>
          </a:p>
          <a:p>
            <a:pPr marL="457200" lvl="0" indent="-317500" rtl="0">
              <a:spcBef>
                <a:spcPts val="0"/>
              </a:spcBef>
              <a:spcAft>
                <a:spcPts val="0"/>
              </a:spcAft>
              <a:buSzPct val="116666"/>
              <a:buChar char="●"/>
            </a:pPr>
            <a:r>
              <a:rPr lang="en-GB" dirty="0"/>
              <a:t>MSVC identifies that </a:t>
            </a:r>
            <a:r>
              <a:rPr lang="en-GB" dirty="0" err="1">
                <a:latin typeface="Consolas"/>
                <a:ea typeface="Consolas"/>
                <a:cs typeface="Consolas"/>
                <a:sym typeface="Consolas"/>
              </a:rPr>
              <a:t>std</a:t>
            </a:r>
            <a:r>
              <a:rPr lang="en-GB" dirty="0">
                <a:latin typeface="Consolas"/>
                <a:ea typeface="Consolas"/>
                <a:cs typeface="Consolas"/>
                <a:sym typeface="Consolas"/>
              </a:rPr>
              <a:t>::regex</a:t>
            </a:r>
            <a:r>
              <a:rPr lang="en-GB" dirty="0"/>
              <a:t> doesn’t have an </a:t>
            </a:r>
            <a:r>
              <a:rPr lang="en-GB" dirty="0">
                <a:latin typeface="Consolas"/>
                <a:ea typeface="Consolas"/>
                <a:cs typeface="Consolas"/>
                <a:sym typeface="Consolas"/>
              </a:rPr>
              <a:t>operator==</a:t>
            </a:r>
            <a:r>
              <a:rPr lang="en-GB" dirty="0"/>
              <a:t>, nor an </a:t>
            </a:r>
            <a:r>
              <a:rPr lang="en-GB" dirty="0">
                <a:latin typeface="Consolas"/>
                <a:ea typeface="Consolas"/>
                <a:cs typeface="Consolas"/>
                <a:sym typeface="Consolas"/>
              </a:rPr>
              <a:t>operator!=</a:t>
            </a:r>
            <a:r>
              <a:rPr lang="en-GB" dirty="0"/>
              <a:t>, but it also spits out a lot of spurious and irrelevant diagnostics.</a:t>
            </a:r>
          </a:p>
          <a:p>
            <a:pPr marL="457200" lvl="0" indent="-317500" rtl="0">
              <a:spcBef>
                <a:spcPts val="0"/>
              </a:spcBef>
              <a:spcAft>
                <a:spcPts val="0"/>
              </a:spcAft>
              <a:buSzPct val="116666"/>
              <a:buChar char="●"/>
            </a:pPr>
            <a:r>
              <a:rPr lang="en-GB" dirty="0"/>
              <a:t>Clang offers the best non-concept-diagnostics.</a:t>
            </a:r>
          </a:p>
          <a:p>
            <a:pPr marL="457200" lvl="0" indent="-317500" rtl="0">
              <a:spcBef>
                <a:spcPts val="0"/>
              </a:spcBef>
              <a:spcAft>
                <a:spcPts val="0"/>
              </a:spcAft>
              <a:buSzPct val="116666"/>
              <a:buChar char="●"/>
            </a:pPr>
            <a:r>
              <a:rPr lang="en-GB" dirty="0"/>
              <a:t>It also sells the idea that there is a problem with </a:t>
            </a:r>
            <a:r>
              <a:rPr lang="en-GB" dirty="0" err="1">
                <a:latin typeface="Consolas"/>
                <a:ea typeface="Consolas"/>
                <a:cs typeface="Consolas"/>
                <a:sym typeface="Consolas"/>
              </a:rPr>
              <a:t>EqualityComparable</a:t>
            </a:r>
            <a:r>
              <a:rPr lang="en-GB" dirty="0"/>
              <a:t>, but words it in such a way that with experience, one can be able to discern what is happening.</a:t>
            </a:r>
          </a:p>
          <a:p>
            <a:pPr marL="457200" lvl="0" indent="-317500" rtl="0">
              <a:spcBef>
                <a:spcPts val="0"/>
              </a:spcBef>
              <a:buSzPct val="116666"/>
              <a:buChar char="●"/>
            </a:pPr>
            <a:r>
              <a:rPr lang="en-GB" dirty="0"/>
              <a:t>The biggest issue is that it reports the error in reverse – something that Concepts fixes.</a:t>
            </a:r>
          </a:p>
        </p:txBody>
      </p:sp>
      <p:sp>
        <p:nvSpPr>
          <p:cNvPr id="223" name="Shape 223"/>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932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755434" y="5145489"/>
            <a:ext cx="6048900" cy="4209600"/>
          </a:xfrm>
          <a:prstGeom prst="rect">
            <a:avLst/>
          </a:prstGeom>
          <a:noFill/>
          <a:ln>
            <a:noFill/>
          </a:ln>
        </p:spPr>
        <p:txBody>
          <a:bodyPr wrap="square" lIns="96700" tIns="96700" rIns="96700" bIns="96700" anchor="ctr" anchorCtr="0">
            <a:noAutofit/>
          </a:bodyPr>
          <a:lstStyle/>
          <a:p>
            <a:pPr lvl="0" rtl="0">
              <a:spcBef>
                <a:spcPts val="0"/>
              </a:spcBef>
              <a:buNone/>
            </a:pPr>
            <a:endParaRPr sz="1500"/>
          </a:p>
        </p:txBody>
      </p:sp>
      <p:sp>
        <p:nvSpPr>
          <p:cNvPr id="487" name="Shape 487"/>
          <p:cNvSpPr>
            <a:spLocks noGrp="1" noRot="1" noChangeAspect="1"/>
          </p:cNvSpPr>
          <p:nvPr>
            <p:ph type="sldImg" idx="2"/>
          </p:nvPr>
        </p:nvSpPr>
        <p:spPr>
          <a:xfrm>
            <a:off x="573088" y="1336675"/>
            <a:ext cx="6411912" cy="36083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4743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a:t>Listing 11 is a slightly modified version of this example implementation[7] of </a:t>
            </a:r>
            <a:r>
              <a:rPr lang="en-GB">
                <a:latin typeface="Consolas"/>
                <a:ea typeface="Consolas"/>
                <a:cs typeface="Consolas"/>
                <a:sym typeface="Consolas"/>
              </a:rPr>
              <a:t>std::advance</a:t>
            </a:r>
            <a:r>
              <a:rPr lang="en-GB"/>
              <a:t> to illustrate type traits.</a:t>
            </a:r>
          </a:p>
          <a:p>
            <a:pPr marL="457200" lvl="0" indent="-317500" rtl="0">
              <a:spcBef>
                <a:spcPts val="0"/>
              </a:spcBef>
              <a:spcAft>
                <a:spcPts val="0"/>
              </a:spcAft>
              <a:buSzPct val="116666"/>
              <a:buChar char="●"/>
            </a:pPr>
            <a:r>
              <a:rPr lang="en-GB"/>
              <a:t>This isn’t exactly complex code, but it is clunky, and it’s possible to trick the compiler into thinking that we have a tag that we don’t really have.</a:t>
            </a:r>
          </a:p>
          <a:p>
            <a:pPr marL="457200" lvl="0" indent="-317500" rtl="0">
              <a:spcBef>
                <a:spcPts val="0"/>
              </a:spcBef>
              <a:buSzPct val="116666"/>
              <a:buChar char="●"/>
            </a:pPr>
            <a:r>
              <a:rPr lang="en-GB"/>
              <a:t>It is also very awkward to call this function: we need to define an object that doesn’t really serve any purpose other than to tell the compiler “call this function”.</a:t>
            </a:r>
          </a:p>
        </p:txBody>
      </p:sp>
      <p:sp>
        <p:nvSpPr>
          <p:cNvPr id="230" name="Shape 230"/>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844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a:solidFill>
                  <a:srgbClr val="24292E"/>
                </a:solidFill>
                <a:highlight>
                  <a:srgbClr val="FFFFFF"/>
                </a:highlight>
                <a:latin typeface="Arial"/>
                <a:ea typeface="Arial"/>
                <a:cs typeface="Arial"/>
                <a:sym typeface="Arial"/>
              </a:rPr>
              <a:t>Listing 12 eliminates all of these problems.</a:t>
            </a:r>
          </a:p>
          <a:p>
            <a:pPr marL="457200" lvl="0" indent="-317500" rtl="0">
              <a:spcBef>
                <a:spcPts val="0"/>
              </a:spcBef>
              <a:spcAft>
                <a:spcPts val="0"/>
              </a:spcAft>
              <a:buSzPct val="116666"/>
              <a:buChar char="●"/>
            </a:pPr>
            <a:r>
              <a:rPr lang="en-GB">
                <a:solidFill>
                  <a:srgbClr val="24292E"/>
                </a:solidFill>
                <a:highlight>
                  <a:srgbClr val="FFFFFF"/>
                </a:highlight>
                <a:latin typeface="Arial"/>
                <a:ea typeface="Arial"/>
                <a:cs typeface="Arial"/>
                <a:sym typeface="Arial"/>
              </a:rPr>
              <a:t>It clearly states what the requirements are in the template header and makes it considerably harder to trick the compiler.</a:t>
            </a:r>
          </a:p>
          <a:p>
            <a:pPr marL="457200" lvl="0" indent="-317500" rtl="0">
              <a:spcBef>
                <a:spcPts val="0"/>
              </a:spcBef>
              <a:spcAft>
                <a:spcPts val="0"/>
              </a:spcAft>
              <a:buSzPct val="116666"/>
              <a:buChar char="●"/>
            </a:pPr>
            <a:r>
              <a:rPr lang="en-GB">
                <a:solidFill>
                  <a:srgbClr val="24292E"/>
                </a:solidFill>
                <a:highlight>
                  <a:srgbClr val="FFFFFF"/>
                </a:highlight>
                <a:latin typeface="Arial"/>
                <a:ea typeface="Arial"/>
                <a:cs typeface="Arial"/>
                <a:sym typeface="Arial"/>
              </a:rPr>
              <a:t>Furthermore, we don’t need to have a tag to say “call me!”.</a:t>
            </a:r>
          </a:p>
          <a:p>
            <a:pPr marL="457200" lvl="0" indent="-317500" rtl="0">
              <a:spcBef>
                <a:spcPts val="0"/>
              </a:spcBef>
              <a:buSzPct val="116666"/>
              <a:buChar char="●"/>
            </a:pPr>
            <a:r>
              <a:rPr lang="en-GB">
                <a:solidFill>
                  <a:srgbClr val="24292E"/>
                </a:solidFill>
                <a:highlight>
                  <a:srgbClr val="FFFFFF"/>
                </a:highlight>
                <a:latin typeface="Arial"/>
                <a:ea typeface="Arial"/>
                <a:cs typeface="Arial"/>
                <a:sym typeface="Arial"/>
              </a:rPr>
              <a:t>This makes </a:t>
            </a:r>
            <a:r>
              <a:rPr lang="en-GB" i="1">
                <a:solidFill>
                  <a:srgbClr val="24292E"/>
                </a:solidFill>
                <a:highlight>
                  <a:srgbClr val="FFFFFF"/>
                </a:highlight>
                <a:latin typeface="Arial"/>
                <a:ea typeface="Arial"/>
                <a:cs typeface="Arial"/>
                <a:sym typeface="Arial"/>
              </a:rPr>
              <a:t>using</a:t>
            </a:r>
            <a:r>
              <a:rPr lang="en-GB">
                <a:solidFill>
                  <a:srgbClr val="24292E"/>
                </a:solidFill>
                <a:highlight>
                  <a:srgbClr val="FFFFFF"/>
                </a:highlight>
                <a:latin typeface="Arial"/>
                <a:ea typeface="Arial"/>
                <a:cs typeface="Arial"/>
                <a:sym typeface="Arial"/>
              </a:rPr>
              <a:t> constrained functions simpler than their tag-counterparts.</a:t>
            </a:r>
          </a:p>
        </p:txBody>
      </p:sp>
      <p:sp>
        <p:nvSpPr>
          <p:cNvPr id="236" name="Shape 236"/>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797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lnSpc>
                <a:spcPct val="115000"/>
              </a:lnSpc>
              <a:spcBef>
                <a:spcPts val="0"/>
              </a:spcBef>
              <a:spcAft>
                <a:spcPts val="0"/>
              </a:spcAft>
              <a:buSzPct val="140000"/>
              <a:buChar char="●"/>
            </a:pPr>
            <a:r>
              <a:rPr lang="en-GB" sz="1000">
                <a:solidFill>
                  <a:srgbClr val="24292E"/>
                </a:solidFill>
                <a:highlight>
                  <a:srgbClr val="FFFFFF"/>
                </a:highlight>
                <a:latin typeface="Consolas"/>
                <a:ea typeface="Consolas"/>
                <a:cs typeface="Consolas"/>
                <a:sym typeface="Consolas"/>
              </a:rPr>
              <a:t>constexpr</a:t>
            </a:r>
            <a:r>
              <a:rPr lang="en-GB">
                <a:solidFill>
                  <a:srgbClr val="24292E"/>
                </a:solidFill>
                <a:highlight>
                  <a:srgbClr val="FFFFFF"/>
                </a:highlight>
                <a:latin typeface="Arial"/>
                <a:ea typeface="Arial"/>
                <a:cs typeface="Arial"/>
                <a:sym typeface="Arial"/>
              </a:rPr>
              <a:t>-</a:t>
            </a:r>
            <a:r>
              <a:rPr lang="en-GB" sz="1000">
                <a:solidFill>
                  <a:srgbClr val="24292E"/>
                </a:solidFill>
                <a:highlight>
                  <a:srgbClr val="FFFFFF"/>
                </a:highlight>
                <a:latin typeface="Consolas"/>
                <a:ea typeface="Consolas"/>
                <a:cs typeface="Consolas"/>
                <a:sym typeface="Consolas"/>
              </a:rPr>
              <a:t>if</a:t>
            </a:r>
            <a:r>
              <a:rPr lang="en-GB">
                <a:solidFill>
                  <a:srgbClr val="24292E"/>
                </a:solidFill>
                <a:highlight>
                  <a:srgbClr val="FFFFFF"/>
                </a:highlight>
                <a:latin typeface="Arial"/>
                <a:ea typeface="Arial"/>
                <a:cs typeface="Arial"/>
                <a:sym typeface="Arial"/>
              </a:rPr>
              <a:t> statements are a great way to eliminate SFINAE, as are Concepts.</a:t>
            </a:r>
          </a:p>
          <a:p>
            <a:pPr marL="457200" lvl="0" indent="-317500" rtl="0">
              <a:lnSpc>
                <a:spcPct val="115000"/>
              </a:lnSpc>
              <a:spcBef>
                <a:spcPts val="0"/>
              </a:spcBef>
              <a:spcAft>
                <a:spcPts val="0"/>
              </a:spcAft>
              <a:buSzPct val="116666"/>
              <a:buChar char="●"/>
            </a:pPr>
            <a:r>
              <a:rPr lang="en-GB">
                <a:solidFill>
                  <a:srgbClr val="24292E"/>
                </a:solidFill>
                <a:highlight>
                  <a:srgbClr val="FFFFFF"/>
                </a:highlight>
                <a:latin typeface="Arial"/>
                <a:ea typeface="Arial"/>
                <a:cs typeface="Arial"/>
                <a:sym typeface="Arial"/>
              </a:rPr>
              <a:t>One might argue that the above program could also be written as it is in Listing 13.</a:t>
            </a:r>
          </a:p>
          <a:p>
            <a:pPr marL="457200" lvl="0" indent="-317500" rtl="0">
              <a:lnSpc>
                <a:spcPct val="115000"/>
              </a:lnSpc>
              <a:spcBef>
                <a:spcPts val="0"/>
              </a:spcBef>
              <a:spcAft>
                <a:spcPts val="0"/>
              </a:spcAft>
              <a:buSzPct val="116666"/>
              <a:buChar char="●"/>
            </a:pPr>
            <a:r>
              <a:rPr lang="en-GB">
                <a:solidFill>
                  <a:srgbClr val="24292E"/>
                </a:solidFill>
                <a:highlight>
                  <a:srgbClr val="FFFFFF"/>
                </a:highlight>
                <a:latin typeface="Arial"/>
                <a:ea typeface="Arial"/>
                <a:cs typeface="Arial"/>
                <a:sym typeface="Arial"/>
              </a:rPr>
              <a:t>This is terrible design.</a:t>
            </a:r>
          </a:p>
          <a:p>
            <a:pPr marL="457200" lvl="0" indent="-317500" rtl="0">
              <a:lnSpc>
                <a:spcPct val="115000"/>
              </a:lnSpc>
              <a:spcBef>
                <a:spcPts val="0"/>
              </a:spcBef>
              <a:spcAft>
                <a:spcPts val="0"/>
              </a:spcAft>
              <a:buSzPct val="116666"/>
              <a:buChar char="●"/>
            </a:pPr>
            <a:r>
              <a:rPr lang="en-GB">
                <a:solidFill>
                  <a:srgbClr val="24292E"/>
                </a:solidFill>
                <a:highlight>
                  <a:srgbClr val="FFFFFF"/>
                </a:highlight>
                <a:latin typeface="Arial"/>
                <a:ea typeface="Arial"/>
                <a:cs typeface="Arial"/>
                <a:sym typeface="Arial"/>
              </a:rPr>
              <a:t>We have combined three different functions, which articulate three different forms of logic, into a single function that operates on </a:t>
            </a:r>
            <a:r>
              <a:rPr lang="en-GB" sz="1000">
                <a:solidFill>
                  <a:srgbClr val="24292E"/>
                </a:solidFill>
                <a:highlight>
                  <a:srgbClr val="FFFFFF"/>
                </a:highlight>
                <a:latin typeface="Consolas"/>
                <a:ea typeface="Consolas"/>
                <a:cs typeface="Consolas"/>
                <a:sym typeface="Consolas"/>
              </a:rPr>
              <a:t>if</a:t>
            </a:r>
            <a:r>
              <a:rPr lang="en-GB">
                <a:solidFill>
                  <a:srgbClr val="24292E"/>
                </a:solidFill>
                <a:highlight>
                  <a:srgbClr val="FFFFFF"/>
                </a:highlight>
                <a:latin typeface="Arial"/>
                <a:ea typeface="Arial"/>
                <a:cs typeface="Arial"/>
                <a:sym typeface="Arial"/>
              </a:rPr>
              <a:t>-statements.</a:t>
            </a:r>
          </a:p>
          <a:p>
            <a:pPr marL="457200" lvl="0" indent="-317500" rtl="0">
              <a:lnSpc>
                <a:spcPct val="115000"/>
              </a:lnSpc>
              <a:spcBef>
                <a:spcPts val="0"/>
              </a:spcBef>
              <a:spcAft>
                <a:spcPts val="120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See </a:t>
            </a:r>
            <a:r>
              <a:rPr lang="en-GB" i="1">
                <a:solidFill>
                  <a:srgbClr val="24292E"/>
                </a:solidFill>
                <a:highlight>
                  <a:srgbClr val="FFFFFF"/>
                </a:highlight>
                <a:latin typeface="Arial"/>
                <a:ea typeface="Arial"/>
                <a:cs typeface="Arial"/>
                <a:sym typeface="Arial"/>
              </a:rPr>
              <a:t>N3613 “Static If ” Considered</a:t>
            </a:r>
            <a:r>
              <a:rPr lang="en-GB">
                <a:solidFill>
                  <a:srgbClr val="24292E"/>
                </a:solidFill>
                <a:highlight>
                  <a:srgbClr val="FFFFFF"/>
                </a:highlight>
                <a:latin typeface="Arial"/>
                <a:ea typeface="Arial"/>
                <a:cs typeface="Arial"/>
                <a:sym typeface="Arial"/>
              </a:rPr>
              <a:t> by Bjarne Stroustrup, Gabriel Dos Reis, Andrew Sutton for other interesting points.</a:t>
            </a:r>
          </a:p>
        </p:txBody>
      </p:sp>
      <p:sp>
        <p:nvSpPr>
          <p:cNvPr id="242" name="Shape 242"/>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29123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lnSpc>
                <a:spcPct val="115000"/>
              </a:lnSpc>
              <a:spcBef>
                <a:spcPts val="0"/>
              </a:spcBef>
              <a:spcAft>
                <a:spcPts val="0"/>
              </a:spcAft>
              <a:buSzPct val="140000"/>
              <a:buChar char="●"/>
            </a:pPr>
            <a:r>
              <a:rPr lang="en-GB" sz="1000">
                <a:solidFill>
                  <a:srgbClr val="24292E"/>
                </a:solidFill>
                <a:highlight>
                  <a:srgbClr val="FFFFFF"/>
                </a:highlight>
                <a:latin typeface="Consolas"/>
                <a:ea typeface="Consolas"/>
                <a:cs typeface="Consolas"/>
                <a:sym typeface="Consolas"/>
              </a:rPr>
              <a:t>constexpr if</a:t>
            </a:r>
            <a:r>
              <a:rPr lang="en-GB">
                <a:solidFill>
                  <a:srgbClr val="24292E"/>
                </a:solidFill>
                <a:highlight>
                  <a:srgbClr val="FFFFFF"/>
                </a:highlight>
                <a:latin typeface="Arial"/>
                <a:ea typeface="Arial"/>
                <a:cs typeface="Arial"/>
                <a:sym typeface="Arial"/>
              </a:rPr>
              <a:t>-statements are a powerful tool, that when used correctly, are a great way for avoiding nasty and obscure SFINAE.</a:t>
            </a:r>
          </a:p>
          <a:p>
            <a:pPr marL="457200" lvl="0" indent="-317500" rtl="0">
              <a:lnSpc>
                <a:spcPct val="115000"/>
              </a:lnSpc>
              <a:spcBef>
                <a:spcPts val="0"/>
              </a:spcBef>
              <a:spcAft>
                <a:spcPts val="0"/>
              </a:spcAft>
              <a:buSzPct val="116666"/>
              <a:buChar char="●"/>
            </a:pPr>
            <a:r>
              <a:rPr lang="en-GB">
                <a:solidFill>
                  <a:srgbClr val="24292E"/>
                </a:solidFill>
                <a:highlight>
                  <a:srgbClr val="FFFFFF"/>
                </a:highlight>
                <a:latin typeface="Arial"/>
                <a:ea typeface="Arial"/>
                <a:cs typeface="Arial"/>
                <a:sym typeface="Arial"/>
              </a:rPr>
              <a:t>This is great in small doses, but it isn’t viable for something where lots of specialised logic is present, or the logic for a specialisation is independent to another specialisation.</a:t>
            </a:r>
          </a:p>
          <a:p>
            <a:pPr marL="457200" lvl="0" indent="-317500"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An example of what constitutes as a ‘valid’ use of </a:t>
            </a:r>
            <a:r>
              <a:rPr lang="en-GB" sz="1000">
                <a:solidFill>
                  <a:srgbClr val="24292E"/>
                </a:solidFill>
                <a:latin typeface="Consolas"/>
                <a:ea typeface="Consolas"/>
                <a:cs typeface="Consolas"/>
                <a:sym typeface="Consolas"/>
              </a:rPr>
              <a:t>constexpr if</a:t>
            </a:r>
            <a:r>
              <a:rPr lang="en-GB">
                <a:solidFill>
                  <a:srgbClr val="24292E"/>
                </a:solidFill>
                <a:highlight>
                  <a:srgbClr val="FFFFFF"/>
                </a:highlight>
                <a:latin typeface="Arial"/>
                <a:ea typeface="Arial"/>
                <a:cs typeface="Arial"/>
                <a:sym typeface="Arial"/>
              </a:rPr>
              <a:t> might look like Listing 14.</a:t>
            </a:r>
          </a:p>
          <a:p>
            <a:pPr marL="457200" lvl="0" indent="-317500"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The point of this contrived example is to show that </a:t>
            </a:r>
            <a:r>
              <a:rPr lang="en-GB" sz="1000">
                <a:solidFill>
                  <a:srgbClr val="24292E"/>
                </a:solidFill>
                <a:latin typeface="Consolas"/>
                <a:ea typeface="Consolas"/>
                <a:cs typeface="Consolas"/>
                <a:sym typeface="Consolas"/>
              </a:rPr>
              <a:t>if constexpr</a:t>
            </a:r>
            <a:r>
              <a:rPr lang="en-GB">
                <a:solidFill>
                  <a:srgbClr val="24292E"/>
                </a:solidFill>
                <a:highlight>
                  <a:srgbClr val="FFFFFF"/>
                </a:highlight>
                <a:latin typeface="Arial"/>
                <a:ea typeface="Arial"/>
                <a:cs typeface="Arial"/>
                <a:sym typeface="Arial"/>
              </a:rPr>
              <a:t> is used to complement the function: not to completely switch behaviour on a different type, as is demonstrated in the </a:t>
            </a:r>
            <a:r>
              <a:rPr lang="en-GB" sz="1000">
                <a:solidFill>
                  <a:srgbClr val="24292E"/>
                </a:solidFill>
                <a:latin typeface="Consolas"/>
                <a:ea typeface="Consolas"/>
                <a:cs typeface="Consolas"/>
                <a:sym typeface="Consolas"/>
              </a:rPr>
              <a:t>advance</a:t>
            </a:r>
            <a:r>
              <a:rPr lang="en-GB">
                <a:solidFill>
                  <a:srgbClr val="24292E"/>
                </a:solidFill>
                <a:highlight>
                  <a:srgbClr val="FFFFFF"/>
                </a:highlight>
                <a:latin typeface="Arial"/>
                <a:ea typeface="Arial"/>
                <a:cs typeface="Arial"/>
                <a:sym typeface="Arial"/>
              </a:rPr>
              <a:t> port.</a:t>
            </a:r>
          </a:p>
          <a:p>
            <a:pPr marL="457200" lvl="0" indent="-317500"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This is an example of separating interfaces from implementations.</a:t>
            </a:r>
          </a:p>
          <a:p>
            <a:pPr marL="914400" lvl="1" indent="-317500"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Listing 13 confuses the boundary between the interface and the implementation that is very clearly provided in Lisiting 12.</a:t>
            </a:r>
          </a:p>
          <a:p>
            <a:pPr marL="914400" lvl="1" indent="-317500" rtl="0">
              <a:lnSpc>
                <a:spcPct val="115000"/>
              </a:lnSpc>
              <a:spcBef>
                <a:spcPts val="0"/>
              </a:spcBef>
              <a:spcAft>
                <a:spcPts val="120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Listing 14 does no such thing – enables one features that are very specific to </a:t>
            </a:r>
            <a:r>
              <a:rPr lang="en-GB" sz="1000">
                <a:solidFill>
                  <a:srgbClr val="24292E"/>
                </a:solidFill>
                <a:latin typeface="Consolas"/>
                <a:ea typeface="Consolas"/>
                <a:cs typeface="Consolas"/>
                <a:sym typeface="Consolas"/>
              </a:rPr>
              <a:t>std::vector</a:t>
            </a:r>
            <a:r>
              <a:rPr lang="en-GB">
                <a:solidFill>
                  <a:srgbClr val="24292E"/>
                </a:solidFill>
                <a:highlight>
                  <a:srgbClr val="FFFFFF"/>
                </a:highlight>
                <a:latin typeface="Arial"/>
                <a:ea typeface="Arial"/>
                <a:cs typeface="Arial"/>
                <a:sym typeface="Arial"/>
              </a:rPr>
              <a:t>, but it in no way alters the bulk of the algorithm if we choose to use </a:t>
            </a:r>
            <a:r>
              <a:rPr lang="en-GB" sz="1000">
                <a:solidFill>
                  <a:srgbClr val="24292E"/>
                </a:solidFill>
                <a:latin typeface="Consolas"/>
                <a:ea typeface="Consolas"/>
                <a:cs typeface="Consolas"/>
                <a:sym typeface="Consolas"/>
              </a:rPr>
              <a:t>std::deque</a:t>
            </a:r>
            <a:r>
              <a:rPr lang="en-GB">
                <a:solidFill>
                  <a:srgbClr val="24292E"/>
                </a:solidFill>
                <a:highlight>
                  <a:srgbClr val="FFFFFF"/>
                </a:highlight>
                <a:latin typeface="Arial"/>
                <a:ea typeface="Arial"/>
                <a:cs typeface="Arial"/>
                <a:sym typeface="Arial"/>
              </a:rPr>
              <a:t> instead.</a:t>
            </a:r>
          </a:p>
        </p:txBody>
      </p:sp>
      <p:sp>
        <p:nvSpPr>
          <p:cNvPr id="248" name="Shape 248"/>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676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lnSpc>
                <a:spcPct val="115000"/>
              </a:lnSpc>
              <a:spcBef>
                <a:spcPts val="0"/>
              </a:spcBef>
              <a:spcAft>
                <a:spcPts val="0"/>
              </a:spcAft>
              <a:buClr>
                <a:srgbClr val="24292E"/>
              </a:buClr>
              <a:buSzPct val="116666"/>
              <a:buChar char="●"/>
            </a:pPr>
            <a:r>
              <a:rPr lang="en-GB">
                <a:solidFill>
                  <a:srgbClr val="24292E"/>
                </a:solidFill>
                <a:highlight>
                  <a:srgbClr val="FFFFFF"/>
                </a:highlight>
                <a:latin typeface="Arial"/>
                <a:ea typeface="Arial"/>
                <a:cs typeface="Arial"/>
                <a:sym typeface="Arial"/>
              </a:rPr>
              <a:t>Some might argue that the constrained variable declaration syntax can already be achieved by templated </a:t>
            </a:r>
            <a:r>
              <a:rPr lang="en-GB" sz="1000">
                <a:solidFill>
                  <a:srgbClr val="24292E"/>
                </a:solidFill>
                <a:highlight>
                  <a:srgbClr val="FFFFFF"/>
                </a:highlight>
                <a:latin typeface="Consolas"/>
                <a:ea typeface="Consolas"/>
                <a:cs typeface="Consolas"/>
                <a:sym typeface="Consolas"/>
              </a:rPr>
              <a:t>constexpr bool</a:t>
            </a:r>
            <a:r>
              <a:rPr lang="en-GB">
                <a:solidFill>
                  <a:srgbClr val="24292E"/>
                </a:solidFill>
                <a:highlight>
                  <a:srgbClr val="FFFFFF"/>
                </a:highlight>
                <a:latin typeface="Arial"/>
                <a:ea typeface="Arial"/>
                <a:cs typeface="Arial"/>
                <a:sym typeface="Arial"/>
              </a:rPr>
              <a:t> objects. For an example, simply visit any of the links to Compiler Explorer for a non-Concepts-enabled example.</a:t>
            </a:r>
          </a:p>
          <a:p>
            <a:pPr marL="457200" lvl="0" indent="-317500" rtl="0">
              <a:lnSpc>
                <a:spcPct val="115000"/>
              </a:lnSpc>
              <a:spcBef>
                <a:spcPts val="0"/>
              </a:spcBef>
              <a:spcAft>
                <a:spcPts val="0"/>
              </a:spcAft>
              <a:buClr>
                <a:srgbClr val="24292E"/>
              </a:buClr>
              <a:buSzPct val="116666"/>
              <a:buChar char="●"/>
            </a:pPr>
            <a:r>
              <a:rPr lang="en-GB">
                <a:solidFill>
                  <a:srgbClr val="24292E"/>
                </a:solidFill>
                <a:highlight>
                  <a:srgbClr val="FFFFFF"/>
                </a:highlight>
                <a:latin typeface="Arial"/>
                <a:ea typeface="Arial"/>
                <a:cs typeface="Arial"/>
                <a:sym typeface="Arial"/>
              </a:rPr>
              <a:t>When using them with </a:t>
            </a:r>
            <a:r>
              <a:rPr lang="en-GB" sz="1000">
                <a:solidFill>
                  <a:srgbClr val="24292E"/>
                </a:solidFill>
                <a:highlight>
                  <a:srgbClr val="FFFFFF"/>
                </a:highlight>
                <a:latin typeface="Consolas"/>
                <a:ea typeface="Consolas"/>
                <a:cs typeface="Consolas"/>
                <a:sym typeface="Consolas"/>
              </a:rPr>
              <a:t>enable_if</a:t>
            </a:r>
            <a:r>
              <a:rPr lang="en-GB">
                <a:solidFill>
                  <a:srgbClr val="24292E"/>
                </a:solidFill>
                <a:highlight>
                  <a:srgbClr val="FFFFFF"/>
                </a:highlight>
                <a:latin typeface="Arial"/>
                <a:ea typeface="Arial"/>
                <a:cs typeface="Arial"/>
                <a:sym typeface="Arial"/>
              </a:rPr>
              <a:t>, they choke out the ability to use automatic type deduction: perhaps we should write code like so</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Quite frankly, this is far more intrusive than needing to learn about Concepts’ constrained variable syntax, which enables this check, by default.</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Additionally, I wager that it would take a very dedicated programmer to provide concept checks in such a manner.</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Then, the code will need to pass a review, and reviewers mightn’t like such code, or understand why it’s necessary. Arguing that the regularity is a part of the type deduction is far simpler, and far more readable.</a:t>
            </a:r>
          </a:p>
        </p:txBody>
      </p:sp>
      <p:sp>
        <p:nvSpPr>
          <p:cNvPr id="254" name="Shape 254"/>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05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marR="0" lvl="0"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And we haven’t looked at reference types.</a:t>
            </a:r>
          </a:p>
          <a:p>
            <a:pPr marL="457200" marR="0" lvl="0"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To check that the underlying type of a reference is regular, we ought to strip the reference part, because </a:t>
            </a:r>
            <a:r>
              <a:rPr lang="en-GB" sz="1000">
                <a:solidFill>
                  <a:srgbClr val="24292E"/>
                </a:solidFill>
                <a:latin typeface="Consolas"/>
                <a:ea typeface="Consolas"/>
                <a:cs typeface="Consolas"/>
                <a:sym typeface="Consolas"/>
              </a:rPr>
              <a:t>Regular&lt;T&amp;&gt;</a:t>
            </a:r>
            <a:r>
              <a:rPr lang="en-GB">
                <a:solidFill>
                  <a:srgbClr val="24292E"/>
                </a:solidFill>
                <a:highlight>
                  <a:srgbClr val="FFFFFF"/>
                </a:highlight>
                <a:latin typeface="Arial"/>
                <a:ea typeface="Arial"/>
                <a:cs typeface="Arial"/>
                <a:sym typeface="Arial"/>
              </a:rPr>
              <a:t> doesn’t mean the same thing as </a:t>
            </a:r>
            <a:r>
              <a:rPr lang="en-GB" sz="1000">
                <a:solidFill>
                  <a:srgbClr val="24292E"/>
                </a:solidFill>
                <a:latin typeface="Consolas"/>
                <a:ea typeface="Consolas"/>
                <a:cs typeface="Consolas"/>
                <a:sym typeface="Consolas"/>
              </a:rPr>
              <a:t>Regular&lt;T&gt;</a:t>
            </a:r>
            <a:r>
              <a:rPr lang="en-GB">
                <a:solidFill>
                  <a:srgbClr val="24292E"/>
                </a:solidFill>
                <a:highlight>
                  <a:srgbClr val="FFFFFF"/>
                </a:highlight>
                <a:latin typeface="Arial"/>
                <a:ea typeface="Arial"/>
                <a:cs typeface="Arial"/>
                <a:sym typeface="Arial"/>
              </a:rPr>
              <a:t>. </a:t>
            </a:r>
            <a:r>
              <a:rPr lang="en-GB" u="sng">
                <a:solidFill>
                  <a:srgbClr val="24292E"/>
                </a:solidFill>
                <a:highlight>
                  <a:srgbClr val="FFFFFF"/>
                </a:highlight>
                <a:latin typeface="Arial"/>
                <a:ea typeface="Arial"/>
                <a:cs typeface="Arial"/>
                <a:sym typeface="Arial"/>
              </a:rPr>
              <a:t>(Note to Michael: the correct timing, pitch, and speed for the sub-points is critical)</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To do that, we need to use </a:t>
            </a:r>
            <a:r>
              <a:rPr lang="en-GB" sz="1000">
                <a:solidFill>
                  <a:srgbClr val="24292E"/>
                </a:solidFill>
                <a:latin typeface="Consolas"/>
                <a:ea typeface="Consolas"/>
                <a:cs typeface="Consolas"/>
                <a:sym typeface="Consolas"/>
              </a:rPr>
              <a:t>std::decay_t</a:t>
            </a:r>
            <a:r>
              <a:rPr lang="en-GB">
                <a:solidFill>
                  <a:srgbClr val="24292E"/>
                </a:solidFill>
                <a:highlight>
                  <a:srgbClr val="FFFFFF"/>
                </a:highlight>
                <a:latin typeface="Arial"/>
                <a:ea typeface="Arial"/>
                <a:cs typeface="Arial"/>
                <a:sym typeface="Arial"/>
              </a:rPr>
              <a: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Or is it </a:t>
            </a:r>
            <a:r>
              <a:rPr lang="en-GB" sz="1000">
                <a:solidFill>
                  <a:srgbClr val="24292E"/>
                </a:solidFill>
                <a:latin typeface="Consolas"/>
                <a:ea typeface="Consolas"/>
                <a:cs typeface="Consolas"/>
                <a:sym typeface="Consolas"/>
              </a:rPr>
              <a:t>std::remove_reference_t</a:t>
            </a:r>
            <a:r>
              <a:rPr lang="en-GB">
                <a:solidFill>
                  <a:srgbClr val="24292E"/>
                </a:solidFill>
                <a:highlight>
                  <a:srgbClr val="FFFFFF"/>
                </a:highlight>
                <a:latin typeface="Arial"/>
                <a:ea typeface="Arial"/>
                <a:cs typeface="Arial"/>
                <a:sym typeface="Arial"/>
              </a:rPr>
              <a: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What about when </a:t>
            </a:r>
            <a:r>
              <a:rPr lang="en-GB" sz="1000">
                <a:solidFill>
                  <a:srgbClr val="24292E"/>
                </a:solidFill>
                <a:latin typeface="Consolas"/>
                <a:ea typeface="Consolas"/>
                <a:cs typeface="Consolas"/>
                <a:sym typeface="Consolas"/>
              </a:rPr>
              <a:t>const</a:t>
            </a:r>
            <a:r>
              <a:rPr lang="en-GB">
                <a:solidFill>
                  <a:srgbClr val="24292E"/>
                </a:solidFill>
                <a:highlight>
                  <a:srgbClr val="FFFFFF"/>
                </a:highlight>
                <a:latin typeface="Arial"/>
                <a:ea typeface="Arial"/>
                <a:cs typeface="Arial"/>
                <a:sym typeface="Arial"/>
              </a:rPr>
              <a:t> is involved?</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That’s </a:t>
            </a:r>
            <a:r>
              <a:rPr lang="en-GB" sz="1000">
                <a:solidFill>
                  <a:srgbClr val="24292E"/>
                </a:solidFill>
                <a:latin typeface="Consolas"/>
                <a:ea typeface="Consolas"/>
                <a:cs typeface="Consolas"/>
                <a:sym typeface="Consolas"/>
              </a:rPr>
              <a:t>std::remove_const_t</a:t>
            </a:r>
            <a:r>
              <a:rPr lang="en-GB">
                <a:solidFill>
                  <a:srgbClr val="24292E"/>
                </a:solidFill>
                <a:highlight>
                  <a:srgbClr val="FFFFFF"/>
                </a:highlight>
                <a:latin typeface="Arial"/>
                <a:ea typeface="Arial"/>
                <a:cs typeface="Arial"/>
                <a:sym typeface="Arial"/>
              </a:rPr>
              <a: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Should I just combine all of them together and hope for the best?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Crap, the order matters too.</a:t>
            </a:r>
          </a:p>
          <a:p>
            <a:pPr marL="914400" marR="0" lvl="1" indent="-317500" algn="l" rtl="0">
              <a:lnSpc>
                <a:spcPct val="115000"/>
              </a:lnSpc>
              <a:spcBef>
                <a:spcPts val="0"/>
              </a:spcBef>
              <a:spcAft>
                <a:spcPts val="0"/>
              </a:spcAft>
              <a:buClr>
                <a:srgbClr val="000000"/>
              </a:buClr>
              <a:buSzPct val="140000"/>
              <a:buFont typeface="Arial"/>
              <a:buChar char="○"/>
            </a:pPr>
            <a:r>
              <a:rPr lang="en-GB" sz="1000">
                <a:solidFill>
                  <a:srgbClr val="24292E"/>
                </a:solidFill>
                <a:latin typeface="Consolas"/>
                <a:ea typeface="Consolas"/>
                <a:cs typeface="Consolas"/>
                <a:sym typeface="Consolas"/>
              </a:rPr>
              <a:t>std::remove_reference_t&lt;std::remove_const_t&lt;T&gt;&gt;</a:t>
            </a:r>
            <a:r>
              <a:rPr lang="en-GB">
                <a:solidFill>
                  <a:srgbClr val="24292E"/>
                </a:solidFill>
                <a:highlight>
                  <a:srgbClr val="FFFFFF"/>
                </a:highlight>
                <a:latin typeface="Arial"/>
                <a:ea typeface="Arial"/>
                <a:cs typeface="Arial"/>
                <a:sym typeface="Arial"/>
              </a:rPr>
              <a:t> isn’t the same as</a:t>
            </a:r>
            <a:r>
              <a:rPr lang="en-GB" sz="1000">
                <a:solidFill>
                  <a:srgbClr val="24292E"/>
                </a:solidFill>
                <a:latin typeface="Consolas"/>
                <a:ea typeface="Consolas"/>
                <a:cs typeface="Consolas"/>
                <a:sym typeface="Consolas"/>
              </a:rPr>
              <a:t>std::remove_const_t&lt;std::remove_reference_t&lt;T&gt;&gt;</a:t>
            </a:r>
            <a:r>
              <a:rPr lang="en-GB">
                <a:solidFill>
                  <a:srgbClr val="24292E"/>
                </a:solidFill>
                <a:highlight>
                  <a:srgbClr val="FFFFFF"/>
                </a:highlight>
                <a:latin typeface="Arial"/>
                <a:ea typeface="Arial"/>
                <a:cs typeface="Arial"/>
                <a:sym typeface="Arial"/>
              </a:rPr>
              <a: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Where does </a:t>
            </a:r>
            <a:r>
              <a:rPr lang="en-GB" sz="1000">
                <a:solidFill>
                  <a:srgbClr val="24292E"/>
                </a:solidFill>
                <a:latin typeface="Consolas"/>
                <a:ea typeface="Consolas"/>
                <a:cs typeface="Consolas"/>
                <a:sym typeface="Consolas"/>
              </a:rPr>
              <a:t>std::decay</a:t>
            </a:r>
            <a:r>
              <a:rPr lang="en-GB">
                <a:solidFill>
                  <a:srgbClr val="24292E"/>
                </a:solidFill>
                <a:highlight>
                  <a:srgbClr val="FFFFFF"/>
                </a:highlight>
                <a:latin typeface="Arial"/>
                <a:ea typeface="Arial"/>
                <a:cs typeface="Arial"/>
                <a:sym typeface="Arial"/>
              </a:rPr>
              <a:t> fit in again?</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Is this snippet right?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Is it </a:t>
            </a:r>
            <a:r>
              <a:rPr lang="en-GB" i="1">
                <a:solidFill>
                  <a:srgbClr val="24292E"/>
                </a:solidFill>
                <a:highlight>
                  <a:srgbClr val="FFFFFF"/>
                </a:highlight>
                <a:latin typeface="Arial"/>
                <a:ea typeface="Arial"/>
                <a:cs typeface="Arial"/>
                <a:sym typeface="Arial"/>
              </a:rPr>
              <a:t>understandable</a:t>
            </a:r>
            <a:r>
              <a:rPr lang="en-GB">
                <a:solidFill>
                  <a:srgbClr val="24292E"/>
                </a:solidFill>
                <a:highlight>
                  <a:srgbClr val="FFFFFF"/>
                </a:highlight>
                <a:latin typeface="Arial"/>
                <a:ea typeface="Arial"/>
                <a:cs typeface="Arial"/>
                <a:sym typeface="Arial"/>
              </a:rPr>
              <a:t>?</a:t>
            </a:r>
          </a:p>
          <a:p>
            <a:pPr marL="457200" marR="0" lvl="0" indent="-317500" algn="l"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Concepts avoid this issue by going directly to the underlying type, which is checked before the reference is ever applied.</a:t>
            </a:r>
          </a:p>
          <a:p>
            <a:pPr marL="457200" marR="0" lvl="0" indent="-317500" algn="l"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Modern C++ programmers shouldn’t need to worry about template metaprogramming on a daily basis.</a:t>
            </a:r>
          </a:p>
          <a:p>
            <a:pPr marL="457200" marR="0" lvl="0" indent="-317500" algn="l"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Novices should worry about template metaprogramming even less than average C++ programmers.</a:t>
            </a:r>
          </a:p>
          <a:p>
            <a:pPr marL="457200" marR="0" lvl="0" indent="-317500" algn="l"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The problem is that we thrust template metaprogramming on to non-experts and non-library developers in contexts that probably do not require such code.</a:t>
            </a:r>
          </a:p>
          <a:p>
            <a:pPr marL="457200" marR="0" lvl="0" indent="-317500" algn="l" rtl="0">
              <a:lnSpc>
                <a:spcPct val="115000"/>
              </a:lnSpc>
              <a:spcBef>
                <a:spcPts val="0"/>
              </a:spcBef>
              <a:spcAft>
                <a:spcPts val="120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Concepts, especially when paired with Ranges, offer a way to curb high amounts of template metaprogramming. Eric Niebler’s </a:t>
            </a:r>
            <a:r>
              <a:rPr lang="en-GB" u="sng">
                <a:solidFill>
                  <a:srgbClr val="0366D6"/>
                </a:solidFill>
                <a:highlight>
                  <a:srgbClr val="FFFFFF"/>
                </a:highlight>
                <a:latin typeface="Arial"/>
                <a:ea typeface="Arial"/>
                <a:cs typeface="Arial"/>
                <a:sym typeface="Arial"/>
                <a:hlinkClick r:id="rId3"/>
              </a:rPr>
              <a:t>Range-v3</a:t>
            </a:r>
            <a:r>
              <a:rPr lang="en-GB">
                <a:solidFill>
                  <a:srgbClr val="24292E"/>
                </a:solidFill>
                <a:highlight>
                  <a:srgbClr val="FFFFFF"/>
                </a:highlight>
                <a:latin typeface="Arial"/>
                <a:ea typeface="Arial"/>
                <a:cs typeface="Arial"/>
                <a:sym typeface="Arial"/>
              </a:rPr>
              <a:t> library offers no such mechanism; it does not have language support.</a:t>
            </a:r>
          </a:p>
        </p:txBody>
      </p:sp>
      <p:sp>
        <p:nvSpPr>
          <p:cNvPr id="260" name="Shape 260"/>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7685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lnSpc>
                <a:spcPct val="115000"/>
              </a:lnSpc>
              <a:spcBef>
                <a:spcPts val="0"/>
              </a:spcBef>
              <a:spcAft>
                <a:spcPts val="0"/>
              </a:spcAft>
              <a:buClr>
                <a:srgbClr val="24292E"/>
              </a:buClr>
              <a:buSzPct val="116666"/>
              <a:buChar char="●"/>
            </a:pPr>
            <a:r>
              <a:rPr lang="en-GB">
                <a:solidFill>
                  <a:srgbClr val="24292E"/>
                </a:solidFill>
                <a:highlight>
                  <a:srgbClr val="FFFFFF"/>
                </a:highlight>
                <a:latin typeface="Arial"/>
                <a:ea typeface="Arial"/>
                <a:cs typeface="Arial"/>
                <a:sym typeface="Arial"/>
              </a:rPr>
              <a:t>Some might argue that the constrained variable declaration syntax can already be achieved by templated </a:t>
            </a:r>
            <a:r>
              <a:rPr lang="en-GB" sz="1000">
                <a:solidFill>
                  <a:srgbClr val="24292E"/>
                </a:solidFill>
                <a:highlight>
                  <a:srgbClr val="FFFFFF"/>
                </a:highlight>
                <a:latin typeface="Consolas"/>
                <a:ea typeface="Consolas"/>
                <a:cs typeface="Consolas"/>
                <a:sym typeface="Consolas"/>
              </a:rPr>
              <a:t>constexpr bool</a:t>
            </a:r>
            <a:r>
              <a:rPr lang="en-GB">
                <a:solidFill>
                  <a:srgbClr val="24292E"/>
                </a:solidFill>
                <a:highlight>
                  <a:srgbClr val="FFFFFF"/>
                </a:highlight>
                <a:latin typeface="Arial"/>
                <a:ea typeface="Arial"/>
                <a:cs typeface="Arial"/>
                <a:sym typeface="Arial"/>
              </a:rPr>
              <a:t> objects. For an example, simply visit any of the links to Compiler Explorer for a non-Concepts-enabled example.</a:t>
            </a:r>
          </a:p>
          <a:p>
            <a:pPr marL="457200" lvl="0" indent="-317500" rtl="0">
              <a:lnSpc>
                <a:spcPct val="115000"/>
              </a:lnSpc>
              <a:spcBef>
                <a:spcPts val="0"/>
              </a:spcBef>
              <a:spcAft>
                <a:spcPts val="0"/>
              </a:spcAft>
              <a:buClr>
                <a:srgbClr val="24292E"/>
              </a:buClr>
              <a:buSzPct val="116666"/>
              <a:buChar char="●"/>
            </a:pPr>
            <a:r>
              <a:rPr lang="en-GB">
                <a:solidFill>
                  <a:srgbClr val="24292E"/>
                </a:solidFill>
                <a:highlight>
                  <a:srgbClr val="FFFFFF"/>
                </a:highlight>
                <a:latin typeface="Arial"/>
                <a:ea typeface="Arial"/>
                <a:cs typeface="Arial"/>
                <a:sym typeface="Arial"/>
              </a:rPr>
              <a:t>When using them with </a:t>
            </a:r>
            <a:r>
              <a:rPr lang="en-GB" sz="1000">
                <a:solidFill>
                  <a:srgbClr val="24292E"/>
                </a:solidFill>
                <a:highlight>
                  <a:srgbClr val="FFFFFF"/>
                </a:highlight>
                <a:latin typeface="Consolas"/>
                <a:ea typeface="Consolas"/>
                <a:cs typeface="Consolas"/>
                <a:sym typeface="Consolas"/>
              </a:rPr>
              <a:t>enable_if</a:t>
            </a:r>
            <a:r>
              <a:rPr lang="en-GB">
                <a:solidFill>
                  <a:srgbClr val="24292E"/>
                </a:solidFill>
                <a:highlight>
                  <a:srgbClr val="FFFFFF"/>
                </a:highlight>
                <a:latin typeface="Arial"/>
                <a:ea typeface="Arial"/>
                <a:cs typeface="Arial"/>
                <a:sym typeface="Arial"/>
              </a:rPr>
              <a:t>, they choke out the ability to use automatic type deduction: perhaps we should write code like so</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Quite frankly, this is far more intrusive than needing to learn about Concepts’ constrained variable syntax, which enables this check, by default.</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Additionally, I wager that it would take a very dedicated programmer to provide concept checks in such a manner.</a:t>
            </a:r>
          </a:p>
          <a:p>
            <a:pPr marL="457200" marR="0" lvl="0" indent="-317500" algn="l" rtl="0">
              <a:lnSpc>
                <a:spcPct val="100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Then, the code will need to pass a review, and reviewers mightn’t like such code, or understand why it’s necessary. Arguing that the regularity is a part of the type deduction is far simpler, and far more readable.</a:t>
            </a:r>
          </a:p>
        </p:txBody>
      </p:sp>
      <p:sp>
        <p:nvSpPr>
          <p:cNvPr id="254" name="Shape 254"/>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4733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marR="0" lvl="0"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And we haven’t looked at reference types.</a:t>
            </a:r>
          </a:p>
          <a:p>
            <a:pPr marL="457200" marR="0" lvl="0"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To check that the underlying type of a reference is regular, we ought to strip the reference part, because </a:t>
            </a:r>
            <a:r>
              <a:rPr lang="en-GB" sz="1000">
                <a:solidFill>
                  <a:srgbClr val="24292E"/>
                </a:solidFill>
                <a:latin typeface="Consolas"/>
                <a:ea typeface="Consolas"/>
                <a:cs typeface="Consolas"/>
                <a:sym typeface="Consolas"/>
              </a:rPr>
              <a:t>Regular&lt;T&amp;&gt;</a:t>
            </a:r>
            <a:r>
              <a:rPr lang="en-GB">
                <a:solidFill>
                  <a:srgbClr val="24292E"/>
                </a:solidFill>
                <a:highlight>
                  <a:srgbClr val="FFFFFF"/>
                </a:highlight>
                <a:latin typeface="Arial"/>
                <a:ea typeface="Arial"/>
                <a:cs typeface="Arial"/>
                <a:sym typeface="Arial"/>
              </a:rPr>
              <a:t> doesn’t mean the same thing as </a:t>
            </a:r>
            <a:r>
              <a:rPr lang="en-GB" sz="1000">
                <a:solidFill>
                  <a:srgbClr val="24292E"/>
                </a:solidFill>
                <a:latin typeface="Consolas"/>
                <a:ea typeface="Consolas"/>
                <a:cs typeface="Consolas"/>
                <a:sym typeface="Consolas"/>
              </a:rPr>
              <a:t>Regular&lt;T&gt;</a:t>
            </a:r>
            <a:r>
              <a:rPr lang="en-GB">
                <a:solidFill>
                  <a:srgbClr val="24292E"/>
                </a:solidFill>
                <a:highlight>
                  <a:srgbClr val="FFFFFF"/>
                </a:highlight>
                <a:latin typeface="Arial"/>
                <a:ea typeface="Arial"/>
                <a:cs typeface="Arial"/>
                <a:sym typeface="Arial"/>
              </a:rPr>
              <a:t>. </a:t>
            </a:r>
            <a:r>
              <a:rPr lang="en-GB" u="sng">
                <a:solidFill>
                  <a:srgbClr val="24292E"/>
                </a:solidFill>
                <a:highlight>
                  <a:srgbClr val="FFFFFF"/>
                </a:highlight>
                <a:latin typeface="Arial"/>
                <a:ea typeface="Arial"/>
                <a:cs typeface="Arial"/>
                <a:sym typeface="Arial"/>
              </a:rPr>
              <a:t>(Note to Michael: the correct timing, pitch, and speed for the sub-points is critical)</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To do that, we need to use </a:t>
            </a:r>
            <a:r>
              <a:rPr lang="en-GB" sz="1000">
                <a:solidFill>
                  <a:srgbClr val="24292E"/>
                </a:solidFill>
                <a:latin typeface="Consolas"/>
                <a:ea typeface="Consolas"/>
                <a:cs typeface="Consolas"/>
                <a:sym typeface="Consolas"/>
              </a:rPr>
              <a:t>std::decay_t</a:t>
            </a:r>
            <a:r>
              <a:rPr lang="en-GB">
                <a:solidFill>
                  <a:srgbClr val="24292E"/>
                </a:solidFill>
                <a:highlight>
                  <a:srgbClr val="FFFFFF"/>
                </a:highlight>
                <a:latin typeface="Arial"/>
                <a:ea typeface="Arial"/>
                <a:cs typeface="Arial"/>
                <a:sym typeface="Arial"/>
              </a:rPr>
              <a: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Or is it </a:t>
            </a:r>
            <a:r>
              <a:rPr lang="en-GB" sz="1000">
                <a:solidFill>
                  <a:srgbClr val="24292E"/>
                </a:solidFill>
                <a:latin typeface="Consolas"/>
                <a:ea typeface="Consolas"/>
                <a:cs typeface="Consolas"/>
                <a:sym typeface="Consolas"/>
              </a:rPr>
              <a:t>std::remove_reference_t</a:t>
            </a:r>
            <a:r>
              <a:rPr lang="en-GB">
                <a:solidFill>
                  <a:srgbClr val="24292E"/>
                </a:solidFill>
                <a:highlight>
                  <a:srgbClr val="FFFFFF"/>
                </a:highlight>
                <a:latin typeface="Arial"/>
                <a:ea typeface="Arial"/>
                <a:cs typeface="Arial"/>
                <a:sym typeface="Arial"/>
              </a:rPr>
              <a: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What about when </a:t>
            </a:r>
            <a:r>
              <a:rPr lang="en-GB" sz="1000">
                <a:solidFill>
                  <a:srgbClr val="24292E"/>
                </a:solidFill>
                <a:latin typeface="Consolas"/>
                <a:ea typeface="Consolas"/>
                <a:cs typeface="Consolas"/>
                <a:sym typeface="Consolas"/>
              </a:rPr>
              <a:t>const</a:t>
            </a:r>
            <a:r>
              <a:rPr lang="en-GB">
                <a:solidFill>
                  <a:srgbClr val="24292E"/>
                </a:solidFill>
                <a:highlight>
                  <a:srgbClr val="FFFFFF"/>
                </a:highlight>
                <a:latin typeface="Arial"/>
                <a:ea typeface="Arial"/>
                <a:cs typeface="Arial"/>
                <a:sym typeface="Arial"/>
              </a:rPr>
              <a:t> is involved?</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That’s </a:t>
            </a:r>
            <a:r>
              <a:rPr lang="en-GB" sz="1000">
                <a:solidFill>
                  <a:srgbClr val="24292E"/>
                </a:solidFill>
                <a:latin typeface="Consolas"/>
                <a:ea typeface="Consolas"/>
                <a:cs typeface="Consolas"/>
                <a:sym typeface="Consolas"/>
              </a:rPr>
              <a:t>std::remove_const_t</a:t>
            </a:r>
            <a:r>
              <a:rPr lang="en-GB">
                <a:solidFill>
                  <a:srgbClr val="24292E"/>
                </a:solidFill>
                <a:highlight>
                  <a:srgbClr val="FFFFFF"/>
                </a:highlight>
                <a:latin typeface="Arial"/>
                <a:ea typeface="Arial"/>
                <a:cs typeface="Arial"/>
                <a:sym typeface="Arial"/>
              </a:rPr>
              <a: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Should I just combine all of them together and hope for the best?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Crap, the order matters too.</a:t>
            </a:r>
          </a:p>
          <a:p>
            <a:pPr marL="914400" marR="0" lvl="1" indent="-317500" algn="l" rtl="0">
              <a:lnSpc>
                <a:spcPct val="115000"/>
              </a:lnSpc>
              <a:spcBef>
                <a:spcPts val="0"/>
              </a:spcBef>
              <a:spcAft>
                <a:spcPts val="0"/>
              </a:spcAft>
              <a:buClr>
                <a:srgbClr val="000000"/>
              </a:buClr>
              <a:buSzPct val="140000"/>
              <a:buFont typeface="Arial"/>
              <a:buChar char="○"/>
            </a:pPr>
            <a:r>
              <a:rPr lang="en-GB" sz="1000">
                <a:solidFill>
                  <a:srgbClr val="24292E"/>
                </a:solidFill>
                <a:latin typeface="Consolas"/>
                <a:ea typeface="Consolas"/>
                <a:cs typeface="Consolas"/>
                <a:sym typeface="Consolas"/>
              </a:rPr>
              <a:t>std::remove_reference_t&lt;std::remove_const_t&lt;T&gt;&gt;</a:t>
            </a:r>
            <a:r>
              <a:rPr lang="en-GB">
                <a:solidFill>
                  <a:srgbClr val="24292E"/>
                </a:solidFill>
                <a:highlight>
                  <a:srgbClr val="FFFFFF"/>
                </a:highlight>
                <a:latin typeface="Arial"/>
                <a:ea typeface="Arial"/>
                <a:cs typeface="Arial"/>
                <a:sym typeface="Arial"/>
              </a:rPr>
              <a:t> isn’t the same as</a:t>
            </a:r>
            <a:r>
              <a:rPr lang="en-GB" sz="1000">
                <a:solidFill>
                  <a:srgbClr val="24292E"/>
                </a:solidFill>
                <a:latin typeface="Consolas"/>
                <a:ea typeface="Consolas"/>
                <a:cs typeface="Consolas"/>
                <a:sym typeface="Consolas"/>
              </a:rPr>
              <a:t>std::remove_const_t&lt;std::remove_reference_t&lt;T&gt;&gt;</a:t>
            </a:r>
            <a:r>
              <a:rPr lang="en-GB">
                <a:solidFill>
                  <a:srgbClr val="24292E"/>
                </a:solidFill>
                <a:highlight>
                  <a:srgbClr val="FFFFFF"/>
                </a:highlight>
                <a:latin typeface="Arial"/>
                <a:ea typeface="Arial"/>
                <a:cs typeface="Arial"/>
                <a:sym typeface="Arial"/>
              </a:rPr>
              <a: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Where does </a:t>
            </a:r>
            <a:r>
              <a:rPr lang="en-GB" sz="1000">
                <a:solidFill>
                  <a:srgbClr val="24292E"/>
                </a:solidFill>
                <a:latin typeface="Consolas"/>
                <a:ea typeface="Consolas"/>
                <a:cs typeface="Consolas"/>
                <a:sym typeface="Consolas"/>
              </a:rPr>
              <a:t>std::decay</a:t>
            </a:r>
            <a:r>
              <a:rPr lang="en-GB">
                <a:solidFill>
                  <a:srgbClr val="24292E"/>
                </a:solidFill>
                <a:highlight>
                  <a:srgbClr val="FFFFFF"/>
                </a:highlight>
                <a:latin typeface="Arial"/>
                <a:ea typeface="Arial"/>
                <a:cs typeface="Arial"/>
                <a:sym typeface="Arial"/>
              </a:rPr>
              <a:t> fit in again?</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Is this snippet right?</a:t>
            </a:r>
          </a:p>
          <a:p>
            <a:pPr marL="914400" marR="0" lvl="1" indent="-317500" algn="l" rtl="0">
              <a:lnSpc>
                <a:spcPct val="115000"/>
              </a:lnSpc>
              <a:spcBef>
                <a:spcPts val="0"/>
              </a:spcBef>
              <a:spcAft>
                <a:spcPts val="0"/>
              </a:spcAft>
              <a:buClr>
                <a:srgbClr val="000000"/>
              </a:buClr>
              <a:buSzPct val="116666"/>
              <a:buFont typeface="Arial"/>
              <a:buChar char="○"/>
            </a:pPr>
            <a:r>
              <a:rPr lang="en-GB">
                <a:solidFill>
                  <a:srgbClr val="24292E"/>
                </a:solidFill>
                <a:highlight>
                  <a:srgbClr val="FFFFFF"/>
                </a:highlight>
                <a:latin typeface="Arial"/>
                <a:ea typeface="Arial"/>
                <a:cs typeface="Arial"/>
                <a:sym typeface="Arial"/>
              </a:rPr>
              <a:t>Is it </a:t>
            </a:r>
            <a:r>
              <a:rPr lang="en-GB" i="1">
                <a:solidFill>
                  <a:srgbClr val="24292E"/>
                </a:solidFill>
                <a:highlight>
                  <a:srgbClr val="FFFFFF"/>
                </a:highlight>
                <a:latin typeface="Arial"/>
                <a:ea typeface="Arial"/>
                <a:cs typeface="Arial"/>
                <a:sym typeface="Arial"/>
              </a:rPr>
              <a:t>understandable</a:t>
            </a:r>
            <a:r>
              <a:rPr lang="en-GB">
                <a:solidFill>
                  <a:srgbClr val="24292E"/>
                </a:solidFill>
                <a:highlight>
                  <a:srgbClr val="FFFFFF"/>
                </a:highlight>
                <a:latin typeface="Arial"/>
                <a:ea typeface="Arial"/>
                <a:cs typeface="Arial"/>
                <a:sym typeface="Arial"/>
              </a:rPr>
              <a:t>?</a:t>
            </a:r>
          </a:p>
          <a:p>
            <a:pPr marL="457200" marR="0" lvl="0" indent="-317500" algn="l"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Concepts avoid this issue by going directly to the underlying type, which is checked before the reference is ever applied.</a:t>
            </a:r>
          </a:p>
          <a:p>
            <a:pPr marL="457200" marR="0" lvl="0" indent="-317500" algn="l"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Modern C++ programmers shouldn’t need to worry about template metaprogramming on a daily basis.</a:t>
            </a:r>
          </a:p>
          <a:p>
            <a:pPr marL="457200" marR="0" lvl="0" indent="-317500" algn="l"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Novices should worry about template metaprogramming even less than average C++ programmers.</a:t>
            </a:r>
          </a:p>
          <a:p>
            <a:pPr marL="457200" marR="0" lvl="0" indent="-317500" algn="l"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The problem is that we thrust template metaprogramming on to non-experts and non-library developers in contexts that probably do not require such code.</a:t>
            </a:r>
          </a:p>
          <a:p>
            <a:pPr marL="457200" marR="0" lvl="0" indent="-317500" algn="l" rtl="0">
              <a:lnSpc>
                <a:spcPct val="115000"/>
              </a:lnSpc>
              <a:spcBef>
                <a:spcPts val="0"/>
              </a:spcBef>
              <a:spcAft>
                <a:spcPts val="120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Concepts, especially when paired with Ranges, offer a way to curb high amounts of template metaprogramming. Eric Niebler’s </a:t>
            </a:r>
            <a:r>
              <a:rPr lang="en-GB" u="sng">
                <a:solidFill>
                  <a:srgbClr val="0366D6"/>
                </a:solidFill>
                <a:highlight>
                  <a:srgbClr val="FFFFFF"/>
                </a:highlight>
                <a:latin typeface="Arial"/>
                <a:ea typeface="Arial"/>
                <a:cs typeface="Arial"/>
                <a:sym typeface="Arial"/>
                <a:hlinkClick r:id="rId3"/>
              </a:rPr>
              <a:t>Range-v3</a:t>
            </a:r>
            <a:r>
              <a:rPr lang="en-GB">
                <a:solidFill>
                  <a:srgbClr val="24292E"/>
                </a:solidFill>
                <a:highlight>
                  <a:srgbClr val="FFFFFF"/>
                </a:highlight>
                <a:latin typeface="Arial"/>
                <a:ea typeface="Arial"/>
                <a:cs typeface="Arial"/>
                <a:sym typeface="Arial"/>
              </a:rPr>
              <a:t> library offers no such mechanism; it does not have language support.</a:t>
            </a:r>
          </a:p>
        </p:txBody>
      </p:sp>
      <p:sp>
        <p:nvSpPr>
          <p:cNvPr id="260" name="Shape 260"/>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17857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73100" y="4748213"/>
            <a:ext cx="5389500" cy="3884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16666"/>
              <a:buChar char="●"/>
            </a:pPr>
            <a:r>
              <a:rPr lang="en-GB">
                <a:solidFill>
                  <a:srgbClr val="24292E"/>
                </a:solidFill>
                <a:highlight>
                  <a:srgbClr val="FFFFFF"/>
                </a:highlight>
                <a:latin typeface="Arial"/>
                <a:ea typeface="Arial"/>
                <a:cs typeface="Arial"/>
                <a:sym typeface="Arial"/>
              </a:rPr>
              <a:t>There are arguments that the Concepts TS don’t offer anything to simplify generic programming in C++, but most overlook the fact that the tools we currently have are Hacky-at-Best.</a:t>
            </a:r>
          </a:p>
          <a:p>
            <a:pPr marL="457200" lvl="0" indent="-317500" rtl="0">
              <a:spcBef>
                <a:spcPts val="0"/>
              </a:spcBef>
              <a:spcAft>
                <a:spcPts val="0"/>
              </a:spcAft>
              <a:buSzPct val="116666"/>
              <a:buChar char="●"/>
            </a:pPr>
            <a:r>
              <a:rPr lang="en-GB">
                <a:solidFill>
                  <a:srgbClr val="24292E"/>
                </a:solidFill>
                <a:highlight>
                  <a:srgbClr val="FFFFFF"/>
                </a:highlight>
                <a:latin typeface="Arial"/>
                <a:ea typeface="Arial"/>
                <a:cs typeface="Arial"/>
                <a:sym typeface="Arial"/>
              </a:rPr>
              <a:t>Arguments made against diagnostics forget that there is only one reference implementation for Concepts, and that the “complex” diagnostics resulting from said implementation can always be improved upon.</a:t>
            </a:r>
          </a:p>
          <a:p>
            <a:pPr marL="457200" lvl="0" indent="-317500" rtl="0">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Concepts do simplify generic programming when used correctly. As someone who works with templates on a daily basis, tools such as </a:t>
            </a:r>
            <a:r>
              <a:rPr lang="en-GB" sz="1000">
                <a:solidFill>
                  <a:srgbClr val="24292E"/>
                </a:solidFill>
                <a:latin typeface="Consolas"/>
                <a:ea typeface="Consolas"/>
                <a:cs typeface="Consolas"/>
                <a:sym typeface="Consolas"/>
              </a:rPr>
              <a:t>enable_if</a:t>
            </a:r>
            <a:r>
              <a:rPr lang="en-GB">
                <a:solidFill>
                  <a:srgbClr val="24292E"/>
                </a:solidFill>
                <a:highlight>
                  <a:srgbClr val="FFFFFF"/>
                </a:highlight>
                <a:latin typeface="Arial"/>
                <a:ea typeface="Arial"/>
                <a:cs typeface="Arial"/>
                <a:sym typeface="Arial"/>
              </a:rPr>
              <a:t> are obscure and tools such as </a:t>
            </a:r>
            <a:r>
              <a:rPr lang="en-GB" sz="1000">
                <a:solidFill>
                  <a:srgbClr val="24292E"/>
                </a:solidFill>
                <a:latin typeface="Consolas"/>
                <a:ea typeface="Consolas"/>
                <a:cs typeface="Consolas"/>
                <a:sym typeface="Consolas"/>
              </a:rPr>
              <a:t>constexpr if</a:t>
            </a:r>
            <a:r>
              <a:rPr lang="en-GB">
                <a:solidFill>
                  <a:srgbClr val="24292E"/>
                </a:solidFill>
                <a:highlight>
                  <a:srgbClr val="FFFFFF"/>
                </a:highlight>
                <a:latin typeface="Arial"/>
                <a:ea typeface="Arial"/>
                <a:cs typeface="Arial"/>
                <a:sym typeface="Arial"/>
              </a:rPr>
              <a:t> are not always the correct answer. To add concepts to the mix is to add:</a:t>
            </a:r>
          </a:p>
          <a:p>
            <a:pPr marL="914400" lvl="1" indent="-304800" rtl="0">
              <a:lnSpc>
                <a:spcPct val="115000"/>
              </a:lnSpc>
              <a:spcBef>
                <a:spcPts val="0"/>
              </a:spcBef>
              <a:spcAft>
                <a:spcPts val="0"/>
              </a:spcAft>
              <a:buClr>
                <a:srgbClr val="24292E"/>
              </a:buClr>
              <a:buSzPct val="100000"/>
              <a:buChar char="○"/>
            </a:pPr>
            <a:r>
              <a:rPr lang="en-GB">
                <a:solidFill>
                  <a:srgbClr val="24292E"/>
                </a:solidFill>
                <a:highlight>
                  <a:srgbClr val="FFFFFF"/>
                </a:highlight>
                <a:latin typeface="Arial"/>
                <a:ea typeface="Arial"/>
                <a:cs typeface="Arial"/>
                <a:sym typeface="Arial"/>
              </a:rPr>
              <a:t>a valuable tool that helps reduce the amount of expert-friendly code by banishing complex template metaprogramming to concept definitions,</a:t>
            </a:r>
          </a:p>
          <a:p>
            <a:pPr marL="914400" lvl="1" indent="-304800" rtl="0">
              <a:lnSpc>
                <a:spcPct val="115000"/>
              </a:lnSpc>
              <a:spcBef>
                <a:spcPts val="0"/>
              </a:spcBef>
              <a:spcAft>
                <a:spcPts val="0"/>
              </a:spcAft>
              <a:buClr>
                <a:srgbClr val="24292E"/>
              </a:buClr>
              <a:buSzPct val="100000"/>
              <a:buChar char="○"/>
            </a:pPr>
            <a:r>
              <a:rPr lang="en-GB">
                <a:solidFill>
                  <a:srgbClr val="24292E"/>
                </a:solidFill>
                <a:highlight>
                  <a:srgbClr val="FFFFFF"/>
                </a:highlight>
                <a:latin typeface="Arial"/>
                <a:ea typeface="Arial"/>
                <a:cs typeface="Arial"/>
                <a:sym typeface="Arial"/>
              </a:rPr>
              <a:t>first-class support for constraint-based type deduction</a:t>
            </a:r>
          </a:p>
          <a:p>
            <a:pPr marL="914400" lvl="1" indent="-304800" rtl="0">
              <a:lnSpc>
                <a:spcPct val="115000"/>
              </a:lnSpc>
              <a:spcBef>
                <a:spcPts val="0"/>
              </a:spcBef>
              <a:spcAft>
                <a:spcPts val="0"/>
              </a:spcAft>
              <a:buClr>
                <a:srgbClr val="24292E"/>
              </a:buClr>
              <a:buSzPct val="100000"/>
              <a:buChar char="○"/>
            </a:pPr>
            <a:r>
              <a:rPr lang="en-GB">
                <a:solidFill>
                  <a:srgbClr val="24292E"/>
                </a:solidFill>
                <a:highlight>
                  <a:srgbClr val="FFFFFF"/>
                </a:highlight>
                <a:latin typeface="Arial"/>
                <a:ea typeface="Arial"/>
                <a:cs typeface="Arial"/>
                <a:sym typeface="Arial"/>
              </a:rPr>
              <a:t>offering the opportunity to receive clearer diagnostics</a:t>
            </a:r>
          </a:p>
          <a:p>
            <a:pPr marL="914400" lvl="1" indent="-304800" rtl="0">
              <a:lnSpc>
                <a:spcPct val="115000"/>
              </a:lnSpc>
              <a:spcBef>
                <a:spcPts val="0"/>
              </a:spcBef>
              <a:spcAft>
                <a:spcPts val="0"/>
              </a:spcAft>
              <a:buClr>
                <a:srgbClr val="24292E"/>
              </a:buClr>
              <a:buSzPct val="100000"/>
              <a:buChar char="○"/>
            </a:pPr>
            <a:r>
              <a:rPr lang="en-GB">
                <a:solidFill>
                  <a:srgbClr val="24292E"/>
                </a:solidFill>
                <a:highlight>
                  <a:srgbClr val="FFFFFF"/>
                </a:highlight>
                <a:latin typeface="Arial"/>
                <a:ea typeface="Arial"/>
                <a:cs typeface="Arial"/>
                <a:sym typeface="Arial"/>
              </a:rPr>
              <a:t>the choice between </a:t>
            </a:r>
            <a:r>
              <a:rPr lang="en-GB" sz="1000">
                <a:solidFill>
                  <a:srgbClr val="24292E"/>
                </a:solidFill>
                <a:highlight>
                  <a:srgbClr val="FFFFFF"/>
                </a:highlight>
                <a:latin typeface="Consolas"/>
                <a:ea typeface="Consolas"/>
                <a:cs typeface="Consolas"/>
                <a:sym typeface="Consolas"/>
              </a:rPr>
              <a:t>constexpr if</a:t>
            </a:r>
            <a:r>
              <a:rPr lang="en-GB">
                <a:solidFill>
                  <a:srgbClr val="24292E"/>
                </a:solidFill>
                <a:highlight>
                  <a:srgbClr val="FFFFFF"/>
                </a:highlight>
                <a:latin typeface="Arial"/>
                <a:ea typeface="Arial"/>
                <a:cs typeface="Arial"/>
                <a:sym typeface="Arial"/>
              </a:rPr>
              <a:t> and constrained functions when the situation calls for one or the other.</a:t>
            </a:r>
          </a:p>
          <a:p>
            <a:pPr marL="457200" lvl="0" indent="-317500" rtl="0">
              <a:lnSpc>
                <a:spcPct val="115000"/>
              </a:lnSpc>
              <a:spcBef>
                <a:spcPts val="0"/>
              </a:spcBef>
              <a:spcAft>
                <a:spcPts val="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Concepts don’t make any of the above features redundant; nor do any of the above features make Concepts dead-on-arrival. They instead offer programmers the opportunity to choose the correct tool for the correct problem.</a:t>
            </a:r>
          </a:p>
          <a:p>
            <a:pPr marL="457200" lvl="0" indent="-317500" rtl="0">
              <a:lnSpc>
                <a:spcPct val="115000"/>
              </a:lnSpc>
              <a:spcBef>
                <a:spcPts val="0"/>
              </a:spcBef>
              <a:spcAft>
                <a:spcPts val="1200"/>
              </a:spcAft>
              <a:buClr>
                <a:srgbClr val="24292E"/>
              </a:buClr>
              <a:buSzPct val="116666"/>
              <a:buFont typeface="Arial"/>
              <a:buChar char="●"/>
            </a:pPr>
            <a:r>
              <a:rPr lang="en-GB">
                <a:solidFill>
                  <a:srgbClr val="24292E"/>
                </a:solidFill>
                <a:highlight>
                  <a:srgbClr val="FFFFFF"/>
                </a:highlight>
                <a:latin typeface="Arial"/>
                <a:ea typeface="Arial"/>
                <a:cs typeface="Arial"/>
                <a:sym typeface="Arial"/>
              </a:rPr>
              <a:t>Concepts make C++ better.</a:t>
            </a:r>
          </a:p>
        </p:txBody>
      </p:sp>
      <p:sp>
        <p:nvSpPr>
          <p:cNvPr id="268" name="Shape 268"/>
          <p:cNvSpPr>
            <a:spLocks noGrp="1" noRot="1" noChangeAspect="1"/>
          </p:cNvSpPr>
          <p:nvPr>
            <p:ph type="sldImg" idx="2"/>
          </p:nvPr>
        </p:nvSpPr>
        <p:spPr>
          <a:xfrm>
            <a:off x="409575" y="1233488"/>
            <a:ext cx="5916613" cy="33289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8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F21478-E5C6-4FFB-A277-7EBA049AB6FC}" type="slidenum">
              <a:rPr lang="en-GB" smtClean="0"/>
              <a:t>5</a:t>
            </a:fld>
            <a:endParaRPr lang="en-GB"/>
          </a:p>
        </p:txBody>
      </p:sp>
    </p:spTree>
    <p:extLst>
      <p:ext uri="{BB962C8B-B14F-4D97-AF65-F5344CB8AC3E}">
        <p14:creationId xmlns:p14="http://schemas.microsoft.com/office/powerpoint/2010/main" val="303533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F21478-E5C6-4FFB-A277-7EBA049AB6FC}" type="slidenum">
              <a:rPr lang="en-GB" smtClean="0"/>
              <a:t>6</a:t>
            </a:fld>
            <a:endParaRPr lang="en-GB"/>
          </a:p>
        </p:txBody>
      </p:sp>
    </p:spTree>
    <p:extLst>
      <p:ext uri="{BB962C8B-B14F-4D97-AF65-F5344CB8AC3E}">
        <p14:creationId xmlns:p14="http://schemas.microsoft.com/office/powerpoint/2010/main" val="113499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F21478-E5C6-4FFB-A277-7EBA049AB6FC}" type="slidenum">
              <a:rPr lang="en-GB" smtClean="0"/>
              <a:t>7</a:t>
            </a:fld>
            <a:endParaRPr lang="en-GB"/>
          </a:p>
        </p:txBody>
      </p:sp>
    </p:spTree>
    <p:extLst>
      <p:ext uri="{BB962C8B-B14F-4D97-AF65-F5344CB8AC3E}">
        <p14:creationId xmlns:p14="http://schemas.microsoft.com/office/powerpoint/2010/main" val="252935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u="sng" dirty="0"/>
              <a:t>There are members who are very disappointed that we didn’t include more in C++17, especially concepts which was very close. To understand where we’re at, consider the following snapshot of our current “trunk” and “beta feature branches” status, shown in the context of three eras of C++ standardization laid side by side: C++9x, C++0x, and C++1x.</a:t>
            </a:r>
          </a:p>
          <a:p>
            <a:pPr>
              <a:defRPr/>
            </a:pPr>
            <a:endParaRPr lang="en-US" dirty="0"/>
          </a:p>
          <a:p>
            <a:pPr>
              <a:defRPr/>
            </a:pPr>
            <a:r>
              <a:rPr lang="en-US" u="sng" dirty="0"/>
              <a:t>The C++ international standard (IS) is the “trunk” containing everything that is formally part of C++. Every time it is published, we have a new official international legal specification for C++.</a:t>
            </a:r>
          </a:p>
          <a:p>
            <a:pPr>
              <a:defRPr/>
            </a:pPr>
            <a:r>
              <a:rPr lang="en-US" u="sng" dirty="0"/>
              <a:t>A Technical Specification (TS) is a “beta feature branch” shipped as a separate published document. The contents of a TS are the committee’s best guess at what C++ users need, with a lower confidence bar on that guess because it is a “beta” and we do get a chance to make corrections before setting it in stone in the standard. </a:t>
            </a:r>
            <a:r>
              <a:rPr lang="en-US" dirty="0"/>
              <a:t>In 2015, we completed our first round of six published major </a:t>
            </a:r>
            <a:r>
              <a:rPr lang="en-US" dirty="0" err="1"/>
              <a:t>TSes</a:t>
            </a:r>
            <a:r>
              <a:rPr lang="en-US" dirty="0"/>
              <a:t>, and are launching a second round.</a:t>
            </a:r>
          </a:p>
          <a:p>
            <a:pPr>
              <a:defRPr/>
            </a:pPr>
            <a:r>
              <a:rPr lang="en-US" dirty="0"/>
              <a:t>This is a turning point: We just finished filling the pipeline, and this meeting saw the first merge from the beta branches. </a:t>
            </a:r>
            <a:r>
              <a:rPr lang="en-US" u="sng" dirty="0"/>
              <a:t>The disappointment came from that some would have liked to merge another branch or two. The good news is that, those branches are already shipped beta specifications that vendors can implement—in fact, most of them already have at least one supported implementation in a production compiler or library product. The branches that did not quite land in time to merge for C++17 can be expected to merge early in the next cycle—and in the meantime we’re still shipping the “trunk” and its ready features too. </a:t>
            </a:r>
            <a:r>
              <a:rPr lang="en-US" dirty="0"/>
              <a:t>Now that the pipeline is full, we can expect features to leave the pipeline and merge regularly at high quality, which is essential with over four million C++ users worldwide relying on our work.</a:t>
            </a:r>
          </a:p>
          <a:p>
            <a:pPr>
              <a:defRPr/>
            </a:pPr>
            <a:r>
              <a:rPr lang="en-US" dirty="0"/>
              <a:t>Notes:</a:t>
            </a:r>
          </a:p>
          <a:p>
            <a:pPr>
              <a:defRPr/>
            </a:pPr>
            <a:r>
              <a:rPr lang="en-US" dirty="0"/>
              <a:t>Each bar starts at the meeting where the detailed specification work officially began (usually “adopt initial draft”) and ends at the meeting that technical work was completed (usually “start final ballot / send for publication”).</a:t>
            </a:r>
          </a:p>
          <a:p>
            <a:pPr>
              <a:defRPr/>
            </a:pPr>
            <a:r>
              <a:rPr lang="en-US" dirty="0"/>
              <a:t>Arrowheads join the IS at the meeting at which a TS feature branch was merged into the IS trunk.</a:t>
            </a:r>
          </a:p>
          <a:p>
            <a:pPr>
              <a:defRPr/>
            </a:pPr>
            <a:r>
              <a:rPr lang="en-US" dirty="0"/>
              <a:t>In the current decade, the smaller boxes show full ISO C++ meetings—sometimes two per year, sometimes three per year—and highlights the meetings where we launch a C++ CD (ISO comment ballot, light blue) or DIS (ISO approval ballot, dark blue).</a:t>
            </a:r>
          </a:p>
          <a:p>
            <a:pPr>
              <a:defRPr/>
            </a:pPr>
            <a:r>
              <a:rPr lang="en-US" dirty="0"/>
              <a:t>I’ve omitted the 1998-2001 hiatus because no new features were under active development in that period. The committee was voluntarily taking a break, and also catching up with C++98 bug reports while compilers caught up with the standard</a:t>
            </a:r>
          </a:p>
          <a:p>
            <a:pPr>
              <a:defRPr/>
            </a:pPr>
            <a:endParaRPr lang="en-US" dirty="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DB567A-3E10-481D-A64D-565CBE503A87}" type="slidenum">
              <a:rPr lang="en-GB" altLang="en-US" smtClean="0">
                <a:latin typeface="Arial" panose="020B0604020202020204" pitchFamily="34" charset="0"/>
              </a:rPr>
              <a:pPr>
                <a:spcBef>
                  <a:spcPct val="0"/>
                </a:spcBef>
              </a:pPr>
              <a:t>8</a:t>
            </a:fld>
            <a:endParaRPr lang="en-GB" altLang="en-US">
              <a:latin typeface="Arial" panose="020B0604020202020204" pitchFamily="34" charset="0"/>
            </a:endParaRPr>
          </a:p>
        </p:txBody>
      </p:sp>
    </p:spTree>
    <p:extLst>
      <p:ext uri="{BB962C8B-B14F-4D97-AF65-F5344CB8AC3E}">
        <p14:creationId xmlns:p14="http://schemas.microsoft.com/office/powerpoint/2010/main" val="166741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0000" lnSpcReduction="20000"/>
          </a:bodyPr>
          <a:lstStyle/>
          <a:p>
            <a:pPr>
              <a:defRPr/>
            </a:pPr>
            <a:r>
              <a:rPr lang="en-US" dirty="0"/>
              <a:t>I’d classify all of the above as “minor” except for folding expressions, which significantly increase the expressiveness of </a:t>
            </a:r>
            <a:r>
              <a:rPr lang="en-US" dirty="0" err="1"/>
              <a:t>variadic</a:t>
            </a:r>
            <a:r>
              <a:rPr lang="en-US" dirty="0"/>
              <a:t> template code.</a:t>
            </a:r>
          </a:p>
          <a:p>
            <a:pPr>
              <a:defRPr/>
            </a:pPr>
            <a:r>
              <a:rPr lang="en-US" dirty="0"/>
              <a:t>Language: </a:t>
            </a:r>
            <a:r>
              <a:rPr lang="en-US" dirty="0">
                <a:hlinkClick r:id="rId3"/>
              </a:rPr>
              <a:t>Removing the register keyword, while keeping it reserved for future use</a:t>
            </a:r>
            <a:endParaRPr lang="en-US" dirty="0"/>
          </a:p>
          <a:p>
            <a:pPr>
              <a:defRPr/>
            </a:pPr>
            <a:r>
              <a:rPr lang="en-US" dirty="0">
                <a:hlinkClick r:id="rId4"/>
              </a:rPr>
              <a:t>Removing operator++ for </a:t>
            </a:r>
            <a:r>
              <a:rPr lang="en-US" dirty="0" err="1">
                <a:hlinkClick r:id="rId4"/>
              </a:rPr>
              <a:t>bool</a:t>
            </a:r>
            <a:endParaRPr lang="en-US" dirty="0"/>
          </a:p>
          <a:p>
            <a:pPr>
              <a:defRPr/>
            </a:pPr>
            <a:r>
              <a:rPr lang="en-US" dirty="0">
                <a:hlinkClick r:id="rId5"/>
              </a:rPr>
              <a:t>Making exception specifications part of the type system</a:t>
            </a:r>
            <a:r>
              <a:rPr lang="en-US" dirty="0"/>
              <a:t>. This resolves a long-standing issue where exception specifications sort-of contributed to a function’s type but not quite, and as such their handling in various contexts (passing template arguments, conversions between function pointer types, and others) required special rules.</a:t>
            </a:r>
          </a:p>
          <a:p>
            <a:pPr>
              <a:defRPr/>
            </a:pPr>
            <a:r>
              <a:rPr lang="en-US" dirty="0">
                <a:hlinkClick r:id="rId6"/>
              </a:rPr>
              <a:t>__</a:t>
            </a:r>
            <a:r>
              <a:rPr lang="en-US" dirty="0" err="1">
                <a:hlinkClick r:id="rId6"/>
              </a:rPr>
              <a:t>has_include</a:t>
            </a:r>
            <a:r>
              <a:rPr lang="en-US" dirty="0">
                <a:hlinkClick r:id="rId6"/>
              </a:rPr>
              <a:t>()</a:t>
            </a:r>
            <a:r>
              <a:rPr lang="en-US" dirty="0"/>
              <a:t>, a portable way of testing for the presence of a header. (The original proposal also included a __</a:t>
            </a:r>
            <a:r>
              <a:rPr lang="en-US" dirty="0" err="1"/>
              <a:t>has_attribute</a:t>
            </a:r>
            <a:r>
              <a:rPr lang="en-US" dirty="0"/>
              <a:t>() facility that would portably test for support for an attribute, but EWG rejected this on the basis that it encourages wrapping attributes into macros, and will have limited utility once compiler support for standard attributes becomes universal.)</a:t>
            </a:r>
          </a:p>
          <a:p>
            <a:pPr>
              <a:defRPr/>
            </a:pPr>
            <a:r>
              <a:rPr lang="en-US" dirty="0">
                <a:hlinkClick r:id="rId7"/>
              </a:rPr>
              <a:t>Choosing an official name for what are commonly called “non-static data member </a:t>
            </a:r>
            <a:r>
              <a:rPr lang="en-US" dirty="0" err="1">
                <a:hlinkClick r:id="rId7"/>
              </a:rPr>
              <a:t>initializers</a:t>
            </a:r>
            <a:r>
              <a:rPr lang="en-US" dirty="0">
                <a:hlinkClick r:id="rId7"/>
              </a:rPr>
              <a:t>” or NSDMIs.</a:t>
            </a:r>
            <a:r>
              <a:rPr lang="en-US" dirty="0"/>
              <a:t> The official name is “default member </a:t>
            </a:r>
            <a:r>
              <a:rPr lang="en-US" dirty="0" err="1"/>
              <a:t>initializers</a:t>
            </a:r>
            <a:r>
              <a:rPr lang="en-US" dirty="0"/>
              <a:t>”.</a:t>
            </a:r>
          </a:p>
          <a:p>
            <a:pPr>
              <a:defRPr/>
            </a:pPr>
            <a:r>
              <a:rPr lang="en-US" dirty="0">
                <a:hlinkClick r:id="rId8"/>
              </a:rPr>
              <a:t>A minor change to the semantics of inheriting constructors</a:t>
            </a:r>
            <a:endParaRPr lang="en-US" dirty="0"/>
          </a:p>
          <a:p>
            <a:pPr>
              <a:defRPr/>
            </a:pPr>
            <a:endParaRPr lang="en-US" dirty="0"/>
          </a:p>
          <a:p>
            <a:pPr>
              <a:defRPr/>
            </a:pPr>
            <a:r>
              <a:rPr lang="en-US" dirty="0"/>
              <a:t>Language: </a:t>
            </a:r>
          </a:p>
          <a:p>
            <a:pPr>
              <a:defRPr/>
            </a:pPr>
            <a:r>
              <a:rPr lang="en-US" dirty="0">
                <a:hlinkClick r:id="rId9"/>
              </a:rPr>
              <a:t>[[unused]], [[</a:t>
            </a:r>
            <a:r>
              <a:rPr lang="en-US" dirty="0" err="1">
                <a:hlinkClick r:id="rId9"/>
              </a:rPr>
              <a:t>nodiscard</a:t>
            </a:r>
            <a:r>
              <a:rPr lang="en-US" dirty="0">
                <a:hlinkClick r:id="rId9"/>
              </a:rPr>
              <a:t>]], and [[</a:t>
            </a:r>
            <a:r>
              <a:rPr lang="en-US" dirty="0" err="1">
                <a:hlinkClick r:id="rId9"/>
              </a:rPr>
              <a:t>fallthrough</a:t>
            </a:r>
            <a:r>
              <a:rPr lang="en-US" dirty="0">
                <a:hlinkClick r:id="rId9"/>
              </a:rPr>
              <a:t>]] attributes</a:t>
            </a:r>
            <a:r>
              <a:rPr lang="en-US" dirty="0"/>
              <a:t>, whose meanings are roughly “if this entity isn’t used, that’s intentional”, “it’s important that callers of this function use the return value”, and “this switch case deliberately falls through to the next”. The purpose of the attributes is to allow implementations to give or omit warnings related to these scenarios more accurately; they all exist in the wild as implementation-specific attributes, so standardizing them makes sense. EWG liked these attributes, but slightly preferred the name [[</a:t>
            </a:r>
            <a:r>
              <a:rPr lang="en-US" dirty="0" err="1"/>
              <a:t>maybe_unused</a:t>
            </a:r>
            <a:r>
              <a:rPr lang="en-US" dirty="0"/>
              <a:t>]] for the first, as [[unused]] might wrongly suggest the semantics “this should not be used”. The notion that [[</a:t>
            </a:r>
            <a:r>
              <a:rPr lang="en-US" dirty="0" err="1"/>
              <a:t>nodiscard</a:t>
            </a:r>
            <a:r>
              <a:rPr lang="en-US" dirty="0"/>
              <a:t>]] should be something other than an attribute (such as a keyword) so that the standard can </a:t>
            </a:r>
            <a:r>
              <a:rPr lang="en-US" i="1" dirty="0"/>
              <a:t>require</a:t>
            </a:r>
            <a:r>
              <a:rPr lang="en-US" dirty="0"/>
              <a:t> a diagnostic if the result of a function so marked is discarded, came up but was rejected.</a:t>
            </a:r>
          </a:p>
          <a:p>
            <a:pPr>
              <a:defRPr/>
            </a:pPr>
            <a:r>
              <a:rPr lang="en-US" dirty="0"/>
              <a:t>The </a:t>
            </a:r>
            <a:r>
              <a:rPr lang="en-US" dirty="0">
                <a:hlinkClick r:id="rId10"/>
              </a:rPr>
              <a:t>[[</a:t>
            </a:r>
            <a:r>
              <a:rPr lang="en-US" dirty="0" err="1">
                <a:hlinkClick r:id="rId10"/>
              </a:rPr>
              <a:t>fallthrough</a:t>
            </a:r>
            <a:r>
              <a:rPr lang="en-US" dirty="0">
                <a:hlinkClick r:id="rId10"/>
              </a:rPr>
              <a:t>]] attribute</a:t>
            </a:r>
            <a:r>
              <a:rPr lang="en-US" dirty="0"/>
              <a:t>, indicating that one switch case intentionally falls through to the next</a:t>
            </a:r>
          </a:p>
          <a:p>
            <a:pPr>
              <a:defRPr/>
            </a:pPr>
            <a:r>
              <a:rPr lang="en-US" dirty="0"/>
              <a:t>The </a:t>
            </a:r>
            <a:r>
              <a:rPr lang="en-US" dirty="0">
                <a:hlinkClick r:id="rId11"/>
              </a:rPr>
              <a:t>[[</a:t>
            </a:r>
            <a:r>
              <a:rPr lang="en-US" dirty="0" err="1">
                <a:hlinkClick r:id="rId11"/>
              </a:rPr>
              <a:t>nodiscard</a:t>
            </a:r>
            <a:r>
              <a:rPr lang="en-US" dirty="0">
                <a:hlinkClick r:id="rId11"/>
              </a:rPr>
              <a:t>]] attribute</a:t>
            </a:r>
            <a:r>
              <a:rPr lang="en-US" dirty="0"/>
              <a:t>, indicating that the return value of a function should not be ignored</a:t>
            </a:r>
          </a:p>
          <a:p>
            <a:pPr>
              <a:defRPr/>
            </a:pPr>
            <a:r>
              <a:rPr lang="en-US" dirty="0"/>
              <a:t>The </a:t>
            </a:r>
            <a:r>
              <a:rPr lang="en-US" dirty="0">
                <a:hlinkClick r:id="rId12"/>
              </a:rPr>
              <a:t>[[</a:t>
            </a:r>
            <a:r>
              <a:rPr lang="en-US" dirty="0" err="1">
                <a:hlinkClick r:id="rId12"/>
              </a:rPr>
              <a:t>maybe_unused</a:t>
            </a:r>
            <a:r>
              <a:rPr lang="en-US" dirty="0">
                <a:hlinkClick r:id="rId12"/>
              </a:rPr>
              <a:t>]] attribute</a:t>
            </a:r>
            <a:r>
              <a:rPr lang="en-US" dirty="0"/>
              <a:t>, indicating that a variable may be intentionally unused</a:t>
            </a:r>
          </a:p>
          <a:p>
            <a:pPr>
              <a:defRPr/>
            </a:pPr>
            <a:r>
              <a:rPr lang="en-US" dirty="0"/>
              <a:t>An </a:t>
            </a:r>
            <a:r>
              <a:rPr lang="en-US" dirty="0">
                <a:hlinkClick r:id="rId13"/>
              </a:rPr>
              <a:t>extension to aggregate initialization</a:t>
            </a:r>
            <a:r>
              <a:rPr lang="en-US" dirty="0"/>
              <a:t> that allows aggregate initialization of types with base classes. The base classes are treated as </a:t>
            </a:r>
            <a:r>
              <a:rPr lang="en-US" dirty="0" err="1"/>
              <a:t>subobjects</a:t>
            </a:r>
            <a:r>
              <a:rPr lang="en-US" dirty="0"/>
              <a:t>, in order of declaration, preceding the class’s own members. Not allowed for classes with virtual bases.</a:t>
            </a:r>
            <a:endParaRPr lang="en-US" dirty="0">
              <a:hlinkClick r:id="rId14"/>
            </a:endParaRPr>
          </a:p>
          <a:p>
            <a:pPr>
              <a:defRPr/>
            </a:pPr>
            <a:r>
              <a:rPr lang="en-US" dirty="0">
                <a:hlinkClick r:id="rId14"/>
              </a:rPr>
              <a:t>Extending aggregate initialization to allow initializing base </a:t>
            </a:r>
            <a:r>
              <a:rPr lang="en-US" dirty="0" err="1">
                <a:hlinkClick r:id="rId14"/>
              </a:rPr>
              <a:t>subobjects</a:t>
            </a:r>
            <a:r>
              <a:rPr lang="en-US" dirty="0"/>
              <a:t>. It was pointed out that this can result in some minor ABI incompatibility because it causes more variable initializations to be considered “static initialization”, however this was not viewed as particularly concerning.</a:t>
            </a:r>
          </a:p>
          <a:p>
            <a:pPr>
              <a:defRPr/>
            </a:pPr>
            <a:r>
              <a:rPr lang="en-US" dirty="0">
                <a:hlinkClick r:id="rId15"/>
              </a:rPr>
              <a:t>Lambdas in </a:t>
            </a:r>
            <a:r>
              <a:rPr lang="en-US" dirty="0" err="1">
                <a:hlinkClick r:id="rId15"/>
              </a:rPr>
              <a:t>constexpr</a:t>
            </a:r>
            <a:r>
              <a:rPr lang="en-US" dirty="0">
                <a:hlinkClick r:id="rId15"/>
              </a:rPr>
              <a:t> contexts</a:t>
            </a:r>
            <a:endParaRPr lang="en-US" dirty="0"/>
          </a:p>
          <a:p>
            <a:pPr>
              <a:defRPr/>
            </a:pPr>
            <a:r>
              <a:rPr lang="en-US" dirty="0"/>
              <a:t>A proposal to </a:t>
            </a:r>
            <a:r>
              <a:rPr lang="en-US" dirty="0">
                <a:hlinkClick r:id="rId16"/>
              </a:rPr>
              <a:t>allow lambdas to appear in a </a:t>
            </a:r>
            <a:r>
              <a:rPr lang="en-US" dirty="0" err="1">
                <a:hlinkClick r:id="rId16"/>
              </a:rPr>
              <a:t>constexpr</a:t>
            </a:r>
            <a:r>
              <a:rPr lang="en-US" dirty="0">
                <a:hlinkClick r:id="rId16"/>
              </a:rPr>
              <a:t> context</a:t>
            </a:r>
            <a:r>
              <a:rPr lang="en-US" dirty="0"/>
              <a:t>. These have good use cases, and there isn’t any compelling motivation to disallow them; the proposal had near unanimous support.</a:t>
            </a:r>
            <a:endParaRPr lang="en-US" dirty="0">
              <a:hlinkClick r:id="rId17"/>
            </a:endParaRPr>
          </a:p>
          <a:p>
            <a:pPr>
              <a:defRPr/>
            </a:pPr>
            <a:r>
              <a:rPr lang="en-US" dirty="0">
                <a:hlinkClick r:id="rId17"/>
              </a:rPr>
              <a:t>Disallowing unary folds of some operators over an empty parameter pack</a:t>
            </a:r>
            <a:r>
              <a:rPr lang="en-US" dirty="0"/>
              <a:t>. </a:t>
            </a:r>
          </a:p>
          <a:p>
            <a:pPr>
              <a:defRPr/>
            </a:pPr>
            <a:r>
              <a:rPr lang="en-US" dirty="0"/>
              <a:t>A proposal to </a:t>
            </a:r>
            <a:r>
              <a:rPr lang="en-US" dirty="0">
                <a:hlinkClick r:id="rId18"/>
              </a:rPr>
              <a:t>disallow unary folds of some operators over an empty parameter pack</a:t>
            </a:r>
            <a:r>
              <a:rPr lang="en-US" dirty="0"/>
              <a:t> was approved by EWG, with the modification that it should be disallowed for </a:t>
            </a:r>
            <a:r>
              <a:rPr lang="en-US" i="1" dirty="0"/>
              <a:t>all</a:t>
            </a:r>
            <a:r>
              <a:rPr lang="en-US" dirty="0"/>
              <a:t> operators. However, the proposal failed to achieve consensus at the plenary meeting, and will not be moving forward at this time.</a:t>
            </a:r>
          </a:p>
          <a:p>
            <a:pPr>
              <a:defRPr/>
            </a:pPr>
            <a:r>
              <a:rPr lang="en-US" dirty="0"/>
              <a:t>This was originally put up for a vote in Kona in a modified form, where it would be disallowed for </a:t>
            </a:r>
            <a:r>
              <a:rPr lang="en-US" i="1" dirty="0"/>
              <a:t>all</a:t>
            </a:r>
            <a:r>
              <a:rPr lang="en-US" dirty="0"/>
              <a:t> operators; that failed to gain consensus. Now, it was put up for a vote again in its original form, where it would continue to be allowed for the &amp;&amp;, ||, and , (comma) operators, and passed in this form.</a:t>
            </a:r>
          </a:p>
          <a:p>
            <a:pPr>
              <a:defRPr/>
            </a:pPr>
            <a:r>
              <a:rPr lang="en-US" dirty="0">
                <a:hlinkClick r:id="rId19"/>
              </a:rPr>
              <a:t>Generalizing the range-based for loop</a:t>
            </a:r>
            <a:r>
              <a:rPr lang="en-US" dirty="0"/>
              <a:t> to allow the begin and end </a:t>
            </a:r>
            <a:r>
              <a:rPr lang="en-US" dirty="0" err="1"/>
              <a:t>iterator</a:t>
            </a:r>
            <a:r>
              <a:rPr lang="en-US" dirty="0"/>
              <a:t> to have different types. This is necessary to </a:t>
            </a:r>
            <a:r>
              <a:rPr lang="en-US" dirty="0" err="1"/>
              <a:t>accomodate</a:t>
            </a:r>
            <a:r>
              <a:rPr lang="en-US" dirty="0"/>
              <a:t> the design of the Ranges TS, where a range is </a:t>
            </a:r>
            <a:r>
              <a:rPr lang="en-US" dirty="0" err="1"/>
              <a:t>modelled</a:t>
            </a:r>
            <a:r>
              <a:rPr lang="en-US" dirty="0"/>
              <a:t> as an (</a:t>
            </a:r>
            <a:r>
              <a:rPr lang="en-US" dirty="0" err="1"/>
              <a:t>iterator</a:t>
            </a:r>
            <a:r>
              <a:rPr lang="en-US" dirty="0"/>
              <a:t>, sentinel) pair rather than a pair of two </a:t>
            </a:r>
            <a:r>
              <a:rPr lang="en-US" dirty="0" err="1"/>
              <a:t>iterators</a:t>
            </a:r>
            <a:r>
              <a:rPr lang="en-US" dirty="0"/>
              <a:t>.</a:t>
            </a:r>
          </a:p>
          <a:p>
            <a:pPr>
              <a:defRPr/>
            </a:pPr>
            <a:r>
              <a:rPr lang="en-US" dirty="0">
                <a:hlinkClick r:id="rId20"/>
              </a:rPr>
              <a:t>Lambda capture of *this by value</a:t>
            </a:r>
            <a:endParaRPr lang="en-US" dirty="0"/>
          </a:p>
          <a:p>
            <a:pPr>
              <a:defRPr/>
            </a:pPr>
            <a:r>
              <a:rPr lang="en-US" dirty="0"/>
              <a:t>Allowing lambdas declared at class scope to </a:t>
            </a:r>
            <a:r>
              <a:rPr lang="en-US" dirty="0">
                <a:hlinkClick r:id="rId21"/>
              </a:rPr>
              <a:t>capture *this by value</a:t>
            </a:r>
            <a:r>
              <a:rPr lang="en-US" dirty="0"/>
              <a:t>. Currently, capturing this captures the containing object by reference; in situations where capture by value is desired (for example, because the lambda can outlive the object), a temporary copy of the object has to be made and then captured, which is easy to forget to do. The paper proposes introducing two new forms in the capture list: *this, to mean “capture the containing object by value”, and *, to mean “capture all referenced variables including the containing object by value”. EWG advised going forward with the first one only (* looks like “capture by pointer”, and we don’t need a third kind of default capture).</a:t>
            </a:r>
          </a:p>
          <a:p>
            <a:pPr>
              <a:defRPr/>
            </a:pPr>
            <a:r>
              <a:rPr lang="en-US" dirty="0">
                <a:hlinkClick r:id="rId22"/>
              </a:rPr>
              <a:t>Relaxing the initialization rules for scoped </a:t>
            </a:r>
            <a:r>
              <a:rPr lang="en-US" dirty="0" err="1">
                <a:hlinkClick r:id="rId22"/>
              </a:rPr>
              <a:t>enum</a:t>
            </a:r>
            <a:r>
              <a:rPr lang="en-US" dirty="0">
                <a:hlinkClick r:id="rId22"/>
              </a:rPr>
              <a:t> types</a:t>
            </a:r>
            <a:r>
              <a:rPr lang="en-US" dirty="0"/>
              <a:t>. </a:t>
            </a:r>
          </a:p>
          <a:p>
            <a:pPr>
              <a:defRPr/>
            </a:pPr>
            <a:r>
              <a:rPr lang="en-US" dirty="0"/>
              <a:t>A </a:t>
            </a:r>
            <a:r>
              <a:rPr lang="en-US" dirty="0">
                <a:hlinkClick r:id="rId23"/>
              </a:rPr>
              <a:t>proposal</a:t>
            </a:r>
            <a:r>
              <a:rPr lang="en-US" dirty="0"/>
              <a:t> to allow an empty enumeration (that is, one with no enumerators) with a fixed underlying type to be constructed from any integer in the range of its underlying type using the </a:t>
            </a:r>
            <a:r>
              <a:rPr lang="en-US" dirty="0" err="1"/>
              <a:t>EnumName</a:t>
            </a:r>
            <a:r>
              <a:rPr lang="en-US" dirty="0"/>
              <a:t>{42} syntax. This was already allowed using the </a:t>
            </a:r>
            <a:r>
              <a:rPr lang="en-US" dirty="0" err="1"/>
              <a:t>EnumName</a:t>
            </a:r>
            <a:r>
              <a:rPr lang="en-US" dirty="0"/>
              <a:t>(42) syntax, but it was considered a narrowing conversion which is not allowed with the {} syntax. This allows using an enumeration as an opaque/strong </a:t>
            </a:r>
            <a:r>
              <a:rPr lang="en-US" dirty="0" err="1"/>
              <a:t>typedef</a:t>
            </a:r>
            <a:r>
              <a:rPr lang="en-US" dirty="0"/>
              <a:t> for an integer type more effectively. It passed despite objections that a full opaque </a:t>
            </a:r>
            <a:r>
              <a:rPr lang="en-US" dirty="0" err="1"/>
              <a:t>typedefs</a:t>
            </a:r>
            <a:r>
              <a:rPr lang="en-US" dirty="0"/>
              <a:t> proposal would make using </a:t>
            </a:r>
            <a:r>
              <a:rPr lang="en-US" dirty="0" err="1"/>
              <a:t>enums</a:t>
            </a:r>
            <a:r>
              <a:rPr lang="en-US" dirty="0"/>
              <a:t> for this purpose unnecessary.</a:t>
            </a:r>
          </a:p>
          <a:p>
            <a:pPr>
              <a:defRPr/>
            </a:pPr>
            <a:r>
              <a:rPr lang="en-US" dirty="0"/>
              <a:t>This underwent additional revisions since Kona to ensure that no existing code changes meaning, and that the intent of existing </a:t>
            </a:r>
            <a:r>
              <a:rPr lang="en-US" dirty="0" err="1"/>
              <a:t>anguage</a:t>
            </a:r>
            <a:r>
              <a:rPr lang="en-US" dirty="0"/>
              <a:t> constructs, such as explicit, is preserved under the new rules.</a:t>
            </a:r>
          </a:p>
          <a:p>
            <a:pPr>
              <a:defRPr/>
            </a:pPr>
            <a:r>
              <a:rPr lang="en-US" dirty="0">
                <a:hlinkClick r:id="rId24"/>
              </a:rPr>
              <a:t>Hexadecimal floating-point literals</a:t>
            </a:r>
            <a:r>
              <a:rPr lang="en-US" dirty="0"/>
              <a:t>. C also has this feature, and the C++ feature is compatible (that is, C programs using hex float literals are now valid C++ programs).</a:t>
            </a:r>
          </a:p>
          <a:p>
            <a:pPr>
              <a:defRPr/>
            </a:pPr>
            <a:endParaRPr lang="en-US" dirty="0"/>
          </a:p>
          <a:p>
            <a:pPr>
              <a:defRPr/>
            </a:pPr>
            <a:r>
              <a:rPr lang="en-US" dirty="0"/>
              <a:t>A revised version of the </a:t>
            </a:r>
            <a:r>
              <a:rPr lang="en-US" dirty="0">
                <a:hlinkClick r:id="rId25"/>
              </a:rPr>
              <a:t>lambda capture of *this by value</a:t>
            </a:r>
            <a:r>
              <a:rPr lang="en-US" dirty="0"/>
              <a:t> proposal was accepted as well. This version only proposes *this as a new kind of thing that can appear in the capture list; that results in the lambda capturing the enclosing object by value, and this inside the lambda referring to the copied object. (The previous version also proposed * to mean a combination of = and *this, but people didn’t like that.) A couple of extension ideas were floated around: allowing </a:t>
            </a:r>
            <a:r>
              <a:rPr lang="en-US" i="1" dirty="0"/>
              <a:t>moving</a:t>
            </a:r>
            <a:r>
              <a:rPr lang="en-US" dirty="0"/>
              <a:t> *this into the lambda, and capturing an arbitrary object to become the this of the lambda; those are left for future exploration. </a:t>
            </a:r>
          </a:p>
          <a:p>
            <a:pPr>
              <a:defRPr/>
            </a:pPr>
            <a:endParaRPr lang="en-US" dirty="0"/>
          </a:p>
          <a:p>
            <a:pPr>
              <a:defRPr/>
            </a:pPr>
            <a:r>
              <a:rPr lang="en-US" dirty="0"/>
              <a:t>A few changes to the previously accepted proposal to </a:t>
            </a:r>
            <a:r>
              <a:rPr lang="en-US" dirty="0">
                <a:hlinkClick r:id="rId22"/>
              </a:rPr>
              <a:t>relax initialization rules for enumerations</a:t>
            </a:r>
            <a:r>
              <a:rPr lang="en-US" dirty="0"/>
              <a:t> were made. Most notably, the scope of the proposal was expanded to cover all enumerations, not just those with no enumerators, because people felt special-casing the latter would be confusing. </a:t>
            </a:r>
          </a:p>
          <a:p>
            <a:pPr>
              <a:defRPr/>
            </a:pPr>
            <a:endParaRPr lang="en-US" dirty="0"/>
          </a:p>
          <a:p>
            <a:pPr>
              <a:defRPr/>
            </a:pPr>
            <a:r>
              <a:rPr lang="en-US" dirty="0">
                <a:hlinkClick r:id="rId26"/>
              </a:rPr>
              <a:t>Hexadecimal floating-point literals</a:t>
            </a:r>
            <a:r>
              <a:rPr lang="en-US" dirty="0"/>
              <a:t>. This is an uncontroversial feature that has been supported by C since C99; it was approved without objection.</a:t>
            </a:r>
          </a:p>
          <a:p>
            <a:pPr>
              <a:defRPr/>
            </a:pPr>
            <a:endParaRPr 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366A86-F831-4CD2-B3A3-3FB2A5D4E09C}" type="slidenum">
              <a:rPr lang="en-GB" altLang="en-US" smtClean="0"/>
              <a:pPr>
                <a:spcBef>
                  <a:spcPct val="0"/>
                </a:spcBef>
              </a:pPr>
              <a:t>9</a:t>
            </a:fld>
            <a:endParaRPr lang="en-GB" altLang="en-US"/>
          </a:p>
        </p:txBody>
      </p:sp>
    </p:spTree>
    <p:extLst>
      <p:ext uri="{BB962C8B-B14F-4D97-AF65-F5344CB8AC3E}">
        <p14:creationId xmlns:p14="http://schemas.microsoft.com/office/powerpoint/2010/main" val="50326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142690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277819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1745062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userDrawn="1"/>
        </p:nvPicPr>
        <p:blipFill>
          <a:blip r:embed="rId3"/>
          <a:stretch>
            <a:fillRect/>
          </a:stretch>
        </p:blipFill>
        <p:spPr>
          <a:xfrm>
            <a:off x="641953" y="750928"/>
            <a:ext cx="5758847" cy="536494"/>
          </a:xfrm>
          <a:prstGeom prst="rect">
            <a:avLst/>
          </a:prstGeom>
        </p:spPr>
      </p:pic>
    </p:spTree>
    <p:extLst>
      <p:ext uri="{BB962C8B-B14F-4D97-AF65-F5344CB8AC3E}">
        <p14:creationId xmlns:p14="http://schemas.microsoft.com/office/powerpoint/2010/main" val="408290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838200" y="365127"/>
            <a:ext cx="10515600" cy="1207135"/>
          </a:xfrm>
          <a:prstGeom prst="rect">
            <a:avLst/>
          </a:prstGeom>
        </p:spPr>
        <p:txBody>
          <a:bodyPr rtlCol="0">
            <a:normAutofit/>
          </a:bodyPr>
          <a:lstStyle/>
          <a:p>
            <a:r>
              <a:rPr lang="en-US"/>
              <a:t>Click to edit Master title style</a:t>
            </a:r>
            <a:endParaRPr lang="en-GB" dirty="0"/>
          </a:p>
        </p:txBody>
      </p:sp>
      <p:sp>
        <p:nvSpPr>
          <p:cNvPr id="5" name="Text Placeholder 2"/>
          <p:cNvSpPr>
            <a:spLocks noGrp="1"/>
          </p:cNvSpPr>
          <p:nvPr>
            <p:ph idx="1"/>
          </p:nvPr>
        </p:nvSpPr>
        <p:spPr>
          <a:xfrm>
            <a:off x="838200" y="1572260"/>
            <a:ext cx="10515600" cy="4209415"/>
          </a:xfrm>
          <a:prstGeom prst="rect">
            <a:avLst/>
          </a:prstGeom>
        </p:spPr>
        <p:txBody>
          <a:bodyPr rtlCol="0">
            <a:normAutofit/>
          </a:bodyPr>
          <a:lstStyle>
            <a:lvl2pPr>
              <a:defRPr sz="1800"/>
            </a:lvl2pPr>
            <a:lvl3pPr>
              <a:defRPr sz="150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6"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Tree>
    <p:extLst>
      <p:ext uri="{BB962C8B-B14F-4D97-AF65-F5344CB8AC3E}">
        <p14:creationId xmlns:p14="http://schemas.microsoft.com/office/powerpoint/2010/main" val="1945768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ource Code an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72260"/>
            <a:ext cx="5181600" cy="4604703"/>
          </a:xfrm>
        </p:spPr>
        <p:txBody>
          <a:bodyPr/>
          <a:lstStyle>
            <a:lvl1pPr marL="0" indent="0">
              <a:buNone/>
              <a:defRPr baseline="0">
                <a:latin typeface="Consolas" panose="020B0609020204030204" pitchFamily="49" charset="0"/>
                <a:cs typeface="Consolas" panose="020B0609020204030204" pitchFamily="49" charset="0"/>
              </a:defRPr>
            </a:lvl1pPr>
          </a:lstStyle>
          <a:p>
            <a:pPr lvl="0"/>
            <a:r>
              <a:rPr lang="en-US"/>
              <a:t>Click to edit Master text styles</a:t>
            </a:r>
          </a:p>
        </p:txBody>
      </p:sp>
      <p:sp>
        <p:nvSpPr>
          <p:cNvPr id="4" name="Content Placeholder 3"/>
          <p:cNvSpPr>
            <a:spLocks noGrp="1"/>
          </p:cNvSpPr>
          <p:nvPr>
            <p:ph sz="half" idx="2"/>
          </p:nvPr>
        </p:nvSpPr>
        <p:spPr>
          <a:xfrm>
            <a:off x="6172200" y="1572260"/>
            <a:ext cx="5181600" cy="46047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Placeholder 1"/>
          <p:cNvSpPr>
            <a:spLocks noGrp="1"/>
          </p:cNvSpPr>
          <p:nvPr>
            <p:ph type="title"/>
          </p:nvPr>
        </p:nvSpPr>
        <p:spPr>
          <a:xfrm>
            <a:off x="838200" y="365127"/>
            <a:ext cx="10515600" cy="1207135"/>
          </a:xfrm>
          <a:prstGeom prst="rect">
            <a:avLst/>
          </a:prstGeom>
        </p:spPr>
        <p:txBody>
          <a:bodyPr rtlCol="0">
            <a:normAutofit/>
          </a:bodyPr>
          <a:lstStyle/>
          <a:p>
            <a:r>
              <a:rPr lang="en-US"/>
              <a:t>Click to edit Master title style</a:t>
            </a:r>
            <a:endParaRPr lang="en-GB" dirty="0"/>
          </a:p>
        </p:txBody>
      </p:sp>
      <p:pic>
        <p:nvPicPr>
          <p:cNvPr id="5"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Tree>
    <p:extLst>
      <p:ext uri="{BB962C8B-B14F-4D97-AF65-F5344CB8AC3E}">
        <p14:creationId xmlns:p14="http://schemas.microsoft.com/office/powerpoint/2010/main" val="139733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72260"/>
            <a:ext cx="5181600" cy="4604703"/>
          </a:xfrm>
        </p:spPr>
        <p:txBody>
          <a:bodyPr/>
          <a:lstStyle>
            <a:lvl1pPr marL="0" indent="0">
              <a:buNone/>
              <a:defRPr/>
            </a:lvl1pPr>
          </a:lstStyle>
          <a:p>
            <a:pPr lvl="0"/>
            <a:r>
              <a:rPr lang="en-US"/>
              <a:t>Edit Master text styles</a:t>
            </a:r>
          </a:p>
        </p:txBody>
      </p:sp>
      <p:sp>
        <p:nvSpPr>
          <p:cNvPr id="4" name="Content Placeholder 3"/>
          <p:cNvSpPr>
            <a:spLocks noGrp="1"/>
          </p:cNvSpPr>
          <p:nvPr>
            <p:ph sz="half" idx="2"/>
          </p:nvPr>
        </p:nvSpPr>
        <p:spPr>
          <a:xfrm>
            <a:off x="6172200" y="1572260"/>
            <a:ext cx="5181600" cy="46047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Placeholder 1"/>
          <p:cNvSpPr>
            <a:spLocks noGrp="1"/>
          </p:cNvSpPr>
          <p:nvPr>
            <p:ph type="title"/>
          </p:nvPr>
        </p:nvSpPr>
        <p:spPr>
          <a:xfrm>
            <a:off x="838200" y="365127"/>
            <a:ext cx="10515600" cy="1207135"/>
          </a:xfrm>
          <a:prstGeom prst="rect">
            <a:avLst/>
          </a:prstGeom>
        </p:spPr>
        <p:txBody>
          <a:bodyPr rtlCol="0">
            <a:normAutofit/>
          </a:bodyPr>
          <a:lstStyle/>
          <a:p>
            <a:r>
              <a:rPr lang="en-US"/>
              <a:t>Click to edit Master title style</a:t>
            </a:r>
            <a:endParaRPr lang="en-GB" dirty="0"/>
          </a:p>
        </p:txBody>
      </p:sp>
      <p:pic>
        <p:nvPicPr>
          <p:cNvPr id="5"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31432"/>
            <a:ext cx="12192000" cy="1000125"/>
          </a:xfrm>
          <a:prstGeom prst="rect">
            <a:avLst/>
          </a:prstGeom>
        </p:spPr>
      </p:pic>
    </p:spTree>
    <p:extLst>
      <p:ext uri="{BB962C8B-B14F-4D97-AF65-F5344CB8AC3E}">
        <p14:creationId xmlns:p14="http://schemas.microsoft.com/office/powerpoint/2010/main" val="2161905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3"/>
            <a:ext cx="2689275" cy="4481203"/>
          </a:xfrm>
        </p:spPr>
        <p:txBody>
          <a:bodyPr lIns="179277" tIns="143422" rIns="179277" bIns="143422" rtlCol="0">
            <a:noAutofit/>
          </a:bodyPr>
          <a:lstStyle>
            <a:lvl1pPr>
              <a:defRPr lang="en-US" sz="1800" dirty="0" smtClean="0">
                <a:latin typeface="+mn-lt"/>
                <a:ea typeface="+mj-ea"/>
                <a:cs typeface="+mj-cs"/>
              </a:defRPr>
            </a:lvl1pPr>
          </a:lstStyle>
          <a:p>
            <a:pPr lvl="0"/>
            <a:r>
              <a:rPr lang="en-US" dirty="0"/>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pic>
        <p:nvPicPr>
          <p:cNvPr id="5"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Tree>
    <p:extLst>
      <p:ext uri="{BB962C8B-B14F-4D97-AF65-F5344CB8AC3E}">
        <p14:creationId xmlns:p14="http://schemas.microsoft.com/office/powerpoint/2010/main" val="425672769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38200" y="365127"/>
            <a:ext cx="10515600" cy="1207135"/>
          </a:xfrm>
          <a:prstGeom prst="rect">
            <a:avLst/>
          </a:prstGeom>
        </p:spPr>
        <p:txBody>
          <a:bodyPr rtlCol="0">
            <a:normAutofit/>
          </a:bodyPr>
          <a:lstStyle/>
          <a:p>
            <a:r>
              <a:rPr lang="en-US"/>
              <a:t>Click to edit Master title style</a:t>
            </a:r>
            <a:endParaRPr lang="en-GB" dirty="0"/>
          </a:p>
        </p:txBody>
      </p:sp>
      <p:sp>
        <p:nvSpPr>
          <p:cNvPr id="10" name="Text Placeholder 5"/>
          <p:cNvSpPr>
            <a:spLocks noGrp="1"/>
          </p:cNvSpPr>
          <p:nvPr>
            <p:ph type="body" sz="quarter" idx="13"/>
          </p:nvPr>
        </p:nvSpPr>
        <p:spPr>
          <a:xfrm>
            <a:off x="838200" y="1572260"/>
            <a:ext cx="5162549" cy="647065"/>
          </a:xfrm>
        </p:spPr>
        <p:txBody>
          <a:bodyPr anchor="ctr">
            <a:normAutofit/>
          </a:bodyPr>
          <a:lstStyle>
            <a:lvl1pPr marL="0" indent="0" algn="l">
              <a:buNone/>
              <a:defRPr sz="2700" b="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ext Placeholder 5"/>
          <p:cNvSpPr>
            <a:spLocks noGrp="1"/>
          </p:cNvSpPr>
          <p:nvPr>
            <p:ph type="body" sz="quarter" idx="14"/>
          </p:nvPr>
        </p:nvSpPr>
        <p:spPr>
          <a:xfrm>
            <a:off x="6210301" y="1572260"/>
            <a:ext cx="5143499" cy="647065"/>
          </a:xfrm>
        </p:spPr>
        <p:txBody>
          <a:bodyPr anchor="ctr">
            <a:normAutofit/>
          </a:bodyPr>
          <a:lstStyle>
            <a:lvl1pPr marL="0" indent="0" algn="l">
              <a:buNone/>
              <a:defRPr sz="270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2" name="Text Placeholder 11"/>
          <p:cNvSpPr>
            <a:spLocks noGrp="1"/>
          </p:cNvSpPr>
          <p:nvPr>
            <p:ph type="body" sz="quarter" idx="15"/>
          </p:nvPr>
        </p:nvSpPr>
        <p:spPr>
          <a:xfrm>
            <a:off x="838200" y="2219325"/>
            <a:ext cx="5162549" cy="3648074"/>
          </a:xfrm>
        </p:spPr>
        <p:txBody>
          <a:bodyPr>
            <a:normAutofit/>
          </a:bodyPr>
          <a:lstStyle>
            <a:lvl1pPr>
              <a:defRPr sz="2400" baseline="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16"/>
          </p:nvPr>
        </p:nvSpPr>
        <p:spPr>
          <a:xfrm>
            <a:off x="6210301" y="2219327"/>
            <a:ext cx="5143499" cy="3648073"/>
          </a:xfrm>
        </p:spPr>
        <p:txBody>
          <a:bodyPr>
            <a:normAutofit/>
          </a:bodyPr>
          <a:lstStyle>
            <a:lvl1pPr>
              <a:defRPr sz="2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Tree>
    <p:extLst>
      <p:ext uri="{BB962C8B-B14F-4D97-AF65-F5344CB8AC3E}">
        <p14:creationId xmlns:p14="http://schemas.microsoft.com/office/powerpoint/2010/main" val="3235150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2828290"/>
            <a:ext cx="10515600" cy="1207200"/>
          </a:xfrm>
          <a:prstGeom prst="rect">
            <a:avLst/>
          </a:prstGeom>
          <a:noFill/>
          <a:ln>
            <a:noFill/>
          </a:ln>
        </p:spPr>
        <p:txBody>
          <a:bodyPr wrap="square" lIns="91425" tIns="91425" rIns="91425" bIns="91425" anchor="ctr" anchorCtr="0"/>
          <a:lstStyle>
            <a:lvl1pPr marL="0" marR="0" lvl="0"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1pPr>
            <a:lvl2pPr marL="0" marR="0" lvl="1"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2pPr>
            <a:lvl3pPr marL="0" marR="0" lvl="2"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3pPr>
            <a:lvl4pPr marL="0" marR="0" lvl="3"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4pPr>
            <a:lvl5pPr marL="0" marR="0" lvl="4"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5pPr>
            <a:lvl6pPr marL="342900" marR="0" lvl="5"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6pPr>
            <a:lvl7pPr marL="685800" marR="0" lvl="6"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7pPr>
            <a:lvl8pPr marL="1028700" marR="0" lvl="7"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8pPr>
            <a:lvl9pPr marL="1371600" marR="0" lvl="8" indent="0" algn="ctr" rtl="0">
              <a:lnSpc>
                <a:spcPct val="90000"/>
              </a:lnSpc>
              <a:spcBef>
                <a:spcPts val="0"/>
              </a:spcBef>
              <a:spcAft>
                <a:spcPts val="0"/>
              </a:spcAft>
              <a:buSzPct val="31818"/>
              <a:buNone/>
              <a:defRPr sz="33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08038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838200" y="365127"/>
            <a:ext cx="10515600" cy="1207135"/>
          </a:xfrm>
          <a:prstGeom prst="rect">
            <a:avLst/>
          </a:prstGeom>
        </p:spPr>
        <p:txBody>
          <a:bodyPr rtlCol="0">
            <a:normAutofit/>
          </a:bodyPr>
          <a:lstStyle/>
          <a:p>
            <a:r>
              <a:rPr lang="en-US"/>
              <a:t>Click to edit Master title style</a:t>
            </a:r>
            <a:endParaRPr lang="en-GB" dirty="0"/>
          </a:p>
        </p:txBody>
      </p:sp>
      <p:pic>
        <p:nvPicPr>
          <p:cNvPr id="4"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Tree>
    <p:extLst>
      <p:ext uri="{BB962C8B-B14F-4D97-AF65-F5344CB8AC3E}">
        <p14:creationId xmlns:p14="http://schemas.microsoft.com/office/powerpoint/2010/main" val="10922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799473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End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2575269"/>
            <a:ext cx="10515600" cy="1325563"/>
          </a:xfrm>
        </p:spPr>
        <p:txBody>
          <a:bodyPr/>
          <a:lstStyle>
            <a:lvl1pPr algn="ctr">
              <a:defRPr baseline="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438715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9188388" y="314325"/>
            <a:ext cx="2699410" cy="432854"/>
          </a:xfrm>
          <a:prstGeom prst="rect">
            <a:avLst/>
          </a:prstGeom>
        </p:spPr>
      </p:pic>
    </p:spTree>
    <p:extLst>
      <p:ext uri="{BB962C8B-B14F-4D97-AF65-F5344CB8AC3E}">
        <p14:creationId xmlns:p14="http://schemas.microsoft.com/office/powerpoint/2010/main" val="413703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377880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151002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15246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395378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C77780-C18D-4550-9036-EB623674AB53}" type="slidenum">
              <a:rPr lang="zh-CN" altLang="en-US" smtClean="0"/>
              <a:t>‹#›</a:t>
            </a:fld>
            <a:endParaRPr lang="zh-CN" altLang="en-US"/>
          </a:p>
        </p:txBody>
      </p:sp>
      <p:pic>
        <p:nvPicPr>
          <p:cNvPr id="5" name="图片 6">
            <a:extLst>
              <a:ext uri="{FF2B5EF4-FFF2-40B4-BE49-F238E27FC236}">
                <a16:creationId xmlns:a16="http://schemas.microsoft.com/office/drawing/2014/main" id="{4FA5AAA3-683B-4F75-AC73-1E26732E6D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2701"/>
            <a:ext cx="12192000" cy="1000125"/>
          </a:xfrm>
          <a:prstGeom prst="rect">
            <a:avLst/>
          </a:prstGeom>
        </p:spPr>
      </p:pic>
    </p:spTree>
    <p:extLst>
      <p:ext uri="{BB962C8B-B14F-4D97-AF65-F5344CB8AC3E}">
        <p14:creationId xmlns:p14="http://schemas.microsoft.com/office/powerpoint/2010/main" val="285768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158417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46D8FFF-10F8-4B9C-9872-CC2BCD3FCFAC}" type="datetimeFigureOut">
              <a:rPr lang="zh-CN" altLang="en-US" smtClean="0"/>
              <a:t>2017/11/18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231068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D8FFF-10F8-4B9C-9872-CC2BCD3FCFAC}" type="datetimeFigureOut">
              <a:rPr lang="zh-CN" altLang="en-US" smtClean="0"/>
              <a:t>2017/11/18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77780-C18D-4550-9036-EB623674AB53}" type="slidenum">
              <a:rPr lang="zh-CN" altLang="en-US" smtClean="0"/>
              <a:t>‹#›</a:t>
            </a:fld>
            <a:endParaRPr lang="zh-CN" altLang="en-US"/>
          </a:p>
        </p:txBody>
      </p:sp>
      <p:pic>
        <p:nvPicPr>
          <p:cNvPr id="7" name="图片 6">
            <a:extLst>
              <a:ext uri="{FF2B5EF4-FFF2-40B4-BE49-F238E27FC236}">
                <a16:creationId xmlns:a16="http://schemas.microsoft.com/office/drawing/2014/main" id="{3B9549F4-6418-4D6E-BCF9-AD3883AF4DE3}"/>
              </a:ext>
            </a:extLst>
          </p:cNvPr>
          <p:cNvPicPr>
            <a:picLocks noChangeAspect="1"/>
          </p:cNvPicPr>
          <p:nvPr userDrawn="1"/>
        </p:nvPicPr>
        <p:blipFill rotWithShape="1">
          <a:blip r:embed="rId23">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Tree>
    <p:extLst>
      <p:ext uri="{BB962C8B-B14F-4D97-AF65-F5344CB8AC3E}">
        <p14:creationId xmlns:p14="http://schemas.microsoft.com/office/powerpoint/2010/main" val="52165381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66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socpp.org/wiki/faq/wg21"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wg21.link/p0145" TargetMode="External"/><Relationship Id="rId13" Type="http://schemas.openxmlformats.org/officeDocument/2006/relationships/hyperlink" Target="http://wg21.link/p0028" TargetMode="External"/><Relationship Id="rId18" Type="http://schemas.openxmlformats.org/officeDocument/2006/relationships/hyperlink" Target="http://wg21.link/p0391" TargetMode="External"/><Relationship Id="rId3" Type="http://schemas.openxmlformats.org/officeDocument/2006/relationships/hyperlink" Target="http://wg21.link/p0292" TargetMode="External"/><Relationship Id="rId21" Type="http://schemas.openxmlformats.org/officeDocument/2006/relationships/hyperlink" Target="http://wg21.link/p0398" TargetMode="External"/><Relationship Id="rId7" Type="http://schemas.openxmlformats.org/officeDocument/2006/relationships/hyperlink" Target="http://wg21.link/p0135" TargetMode="External"/><Relationship Id="rId12" Type="http://schemas.openxmlformats.org/officeDocument/2006/relationships/hyperlink" Target="http://wiki.edg.com/pub/Wg21oulu/StrawPolls/p0028r4.html" TargetMode="External"/><Relationship Id="rId17" Type="http://schemas.openxmlformats.org/officeDocument/2006/relationships/hyperlink" Target="http://wg21.link/p0299" TargetMode="External"/><Relationship Id="rId2" Type="http://schemas.openxmlformats.org/officeDocument/2006/relationships/notesSlide" Target="../notesSlides/notesSlide10.xml"/><Relationship Id="rId16" Type="http://schemas.openxmlformats.org/officeDocument/2006/relationships/hyperlink" Target="http://wg21.link/p0296" TargetMode="External"/><Relationship Id="rId20" Type="http://schemas.openxmlformats.org/officeDocument/2006/relationships/hyperlink" Target="http://wg21.link/p0305" TargetMode="External"/><Relationship Id="rId1" Type="http://schemas.openxmlformats.org/officeDocument/2006/relationships/slideLayout" Target="../slideLayouts/slideLayout14.xml"/><Relationship Id="rId6" Type="http://schemas.openxmlformats.org/officeDocument/2006/relationships/hyperlink" Target="http://wg21.link/P0386" TargetMode="External"/><Relationship Id="rId11" Type="http://schemas.openxmlformats.org/officeDocument/2006/relationships/hyperlink" Target="http://wg21.link/p0003" TargetMode="External"/><Relationship Id="rId5" Type="http://schemas.openxmlformats.org/officeDocument/2006/relationships/hyperlink" Target="http://wg21.link/p0127" TargetMode="External"/><Relationship Id="rId15" Type="http://schemas.openxmlformats.org/officeDocument/2006/relationships/hyperlink" Target="http://wg21.link/P0283" TargetMode="External"/><Relationship Id="rId23" Type="http://schemas.openxmlformats.org/officeDocument/2006/relationships/hyperlink" Target="http://wg21.link/p0252" TargetMode="External"/><Relationship Id="rId10" Type="http://schemas.openxmlformats.org/officeDocument/2006/relationships/hyperlink" Target="http://wg21.link/p0258" TargetMode="External"/><Relationship Id="rId19" Type="http://schemas.openxmlformats.org/officeDocument/2006/relationships/hyperlink" Target="http://wg21.link/p0217" TargetMode="External"/><Relationship Id="rId4" Type="http://schemas.openxmlformats.org/officeDocument/2006/relationships/hyperlink" Target="http://wg21.link/p0091" TargetMode="External"/><Relationship Id="rId9" Type="http://schemas.openxmlformats.org/officeDocument/2006/relationships/hyperlink" Target="http://wg21.link/p0035" TargetMode="External"/><Relationship Id="rId14" Type="http://schemas.openxmlformats.org/officeDocument/2006/relationships/hyperlink" Target="http://wg21.link/P0137" TargetMode="External"/><Relationship Id="rId22" Type="http://schemas.openxmlformats.org/officeDocument/2006/relationships/hyperlink" Target="http://wg21.link/p022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g21.link/n4279" TargetMode="External"/><Relationship Id="rId13" Type="http://schemas.openxmlformats.org/officeDocument/2006/relationships/hyperlink" Target="http://wg21.link/n4389" TargetMode="External"/><Relationship Id="rId18" Type="http://schemas.openxmlformats.org/officeDocument/2006/relationships/hyperlink" Target="http://wg21.link/p0004r0" TargetMode="External"/><Relationship Id="rId26" Type="http://schemas.openxmlformats.org/officeDocument/2006/relationships/hyperlink" Target="http://wg21.link/p0185" TargetMode="External"/><Relationship Id="rId3" Type="http://schemas.openxmlformats.org/officeDocument/2006/relationships/hyperlink" Target="http://wg21.link/n4190" TargetMode="External"/><Relationship Id="rId21" Type="http://schemas.openxmlformats.org/officeDocument/2006/relationships/hyperlink" Target="http://wg21.link/n4498" TargetMode="External"/><Relationship Id="rId7" Type="http://schemas.openxmlformats.org/officeDocument/2006/relationships/hyperlink" Target="http://wg21.link/n4258" TargetMode="External"/><Relationship Id="rId12" Type="http://schemas.openxmlformats.org/officeDocument/2006/relationships/hyperlink" Target="http://wg21.link/n4387" TargetMode="External"/><Relationship Id="rId17" Type="http://schemas.openxmlformats.org/officeDocument/2006/relationships/hyperlink" Target="http://wg21.link/p0007r0" TargetMode="External"/><Relationship Id="rId25" Type="http://schemas.openxmlformats.org/officeDocument/2006/relationships/hyperlink" Target="http://wg21.link/p0152" TargetMode="External"/><Relationship Id="rId33" Type="http://schemas.openxmlformats.org/officeDocument/2006/relationships/hyperlink" Target="http://wg21.link/p0077" TargetMode="External"/><Relationship Id="rId2" Type="http://schemas.openxmlformats.org/officeDocument/2006/relationships/notesSlide" Target="../notesSlides/notesSlide11.xml"/><Relationship Id="rId16" Type="http://schemas.openxmlformats.org/officeDocument/2006/relationships/hyperlink" Target="http://wg21.link/p0006r0" TargetMode="External"/><Relationship Id="rId20" Type="http://schemas.openxmlformats.org/officeDocument/2006/relationships/hyperlink" Target="http://wg21.link/p0092r0" TargetMode="External"/><Relationship Id="rId29" Type="http://schemas.openxmlformats.org/officeDocument/2006/relationships/hyperlink" Target="http://wg21.link/p0154" TargetMode="External"/><Relationship Id="rId1" Type="http://schemas.openxmlformats.org/officeDocument/2006/relationships/slideLayout" Target="../slideLayouts/slideLayout14.xml"/><Relationship Id="rId6" Type="http://schemas.openxmlformats.org/officeDocument/2006/relationships/hyperlink" Target="http://wg21.link/n4277" TargetMode="External"/><Relationship Id="rId11" Type="http://schemas.openxmlformats.org/officeDocument/2006/relationships/hyperlink" Target="http://wg21.link/n4280" TargetMode="External"/><Relationship Id="rId24" Type="http://schemas.openxmlformats.org/officeDocument/2006/relationships/hyperlink" Target="http://wg21.link/p0005" TargetMode="External"/><Relationship Id="rId32" Type="http://schemas.openxmlformats.org/officeDocument/2006/relationships/hyperlink" Target="http://wg21.link/p0272" TargetMode="External"/><Relationship Id="rId5" Type="http://schemas.openxmlformats.org/officeDocument/2006/relationships/hyperlink" Target="http://wg21.link/n4089" TargetMode="External"/><Relationship Id="rId15" Type="http://schemas.openxmlformats.org/officeDocument/2006/relationships/hyperlink" Target="http://wg21.link/n4510" TargetMode="External"/><Relationship Id="rId23" Type="http://schemas.openxmlformats.org/officeDocument/2006/relationships/hyperlink" Target="http://wg21.link/p0033" TargetMode="External"/><Relationship Id="rId28" Type="http://schemas.openxmlformats.org/officeDocument/2006/relationships/hyperlink" Target="http://wg21.link/p0025" TargetMode="External"/><Relationship Id="rId10" Type="http://schemas.openxmlformats.org/officeDocument/2006/relationships/hyperlink" Target="http://wg21.link/n4169" TargetMode="External"/><Relationship Id="rId19" Type="http://schemas.openxmlformats.org/officeDocument/2006/relationships/hyperlink" Target="http://wg21.link/p0074r0" TargetMode="External"/><Relationship Id="rId31" Type="http://schemas.openxmlformats.org/officeDocument/2006/relationships/hyperlink" Target="http://wg21.link/p0031" TargetMode="External"/><Relationship Id="rId4" Type="http://schemas.openxmlformats.org/officeDocument/2006/relationships/hyperlink" Target="http://wg21.link/n4132" TargetMode="External"/><Relationship Id="rId9" Type="http://schemas.openxmlformats.org/officeDocument/2006/relationships/hyperlink" Target="http://wg21.link/n3911" TargetMode="External"/><Relationship Id="rId14" Type="http://schemas.openxmlformats.org/officeDocument/2006/relationships/hyperlink" Target="http://wg21.link/n4508" TargetMode="External"/><Relationship Id="rId22" Type="http://schemas.openxmlformats.org/officeDocument/2006/relationships/hyperlink" Target="http://wg21.link/p0013r0" TargetMode="External"/><Relationship Id="rId27" Type="http://schemas.openxmlformats.org/officeDocument/2006/relationships/hyperlink" Target="http://wg21.link/p0253" TargetMode="External"/><Relationship Id="rId30" Type="http://schemas.openxmlformats.org/officeDocument/2006/relationships/hyperlink" Target="http://wg21.link/p0030"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g21.link/p0063" TargetMode="External"/><Relationship Id="rId13" Type="http://schemas.openxmlformats.org/officeDocument/2006/relationships/hyperlink" Target="http://wg21.link/p0088" TargetMode="External"/><Relationship Id="rId18" Type="http://schemas.openxmlformats.org/officeDocument/2006/relationships/hyperlink" Target="http://wg21.link/p0307" TargetMode="External"/><Relationship Id="rId26" Type="http://schemas.openxmlformats.org/officeDocument/2006/relationships/hyperlink" Target="http://wg21.link/P0337" TargetMode="External"/><Relationship Id="rId3" Type="http://schemas.openxmlformats.org/officeDocument/2006/relationships/hyperlink" Target="http://wg21.link/p0067" TargetMode="External"/><Relationship Id="rId21" Type="http://schemas.openxmlformats.org/officeDocument/2006/relationships/hyperlink" Target="http://wg21.link/p0254" TargetMode="External"/><Relationship Id="rId7" Type="http://schemas.openxmlformats.org/officeDocument/2006/relationships/hyperlink" Target="http://wg21.link/p0219" TargetMode="External"/><Relationship Id="rId12" Type="http://schemas.openxmlformats.org/officeDocument/2006/relationships/hyperlink" Target="http://wg21.link/p0180" TargetMode="External"/><Relationship Id="rId17" Type="http://schemas.openxmlformats.org/officeDocument/2006/relationships/hyperlink" Target="http://wg21.link/p0175" TargetMode="External"/><Relationship Id="rId25" Type="http://schemas.openxmlformats.org/officeDocument/2006/relationships/hyperlink" Target="http://wg21.link/p0302" TargetMode="External"/><Relationship Id="rId2" Type="http://schemas.openxmlformats.org/officeDocument/2006/relationships/notesSlide" Target="../notesSlides/notesSlide12.xml"/><Relationship Id="rId16" Type="http://schemas.openxmlformats.org/officeDocument/2006/relationships/hyperlink" Target="http://wg21.link/P0346" TargetMode="External"/><Relationship Id="rId20" Type="http://schemas.openxmlformats.org/officeDocument/2006/relationships/hyperlink" Target="http://wg21.link/p0032" TargetMode="External"/><Relationship Id="rId29" Type="http://schemas.openxmlformats.org/officeDocument/2006/relationships/hyperlink" Target="http://wg21.link/P0394" TargetMode="External"/><Relationship Id="rId1" Type="http://schemas.openxmlformats.org/officeDocument/2006/relationships/slideLayout" Target="../slideLayouts/slideLayout14.xml"/><Relationship Id="rId6" Type="http://schemas.openxmlformats.org/officeDocument/2006/relationships/hyperlink" Target="http://wg21.link/p0083" TargetMode="External"/><Relationship Id="rId11" Type="http://schemas.openxmlformats.org/officeDocument/2006/relationships/hyperlink" Target="http://wg21.link/p0174" TargetMode="External"/><Relationship Id="rId24" Type="http://schemas.openxmlformats.org/officeDocument/2006/relationships/hyperlink" Target="http://wg21.link/p0084" TargetMode="External"/><Relationship Id="rId5" Type="http://schemas.openxmlformats.org/officeDocument/2006/relationships/hyperlink" Target="http://wg21.link/p0181" TargetMode="External"/><Relationship Id="rId15" Type="http://schemas.openxmlformats.org/officeDocument/2006/relationships/hyperlink" Target="http://wg21.link/P0371" TargetMode="External"/><Relationship Id="rId23" Type="http://schemas.openxmlformats.org/officeDocument/2006/relationships/hyperlink" Target="http://wg21.link/p0040" TargetMode="External"/><Relationship Id="rId28" Type="http://schemas.openxmlformats.org/officeDocument/2006/relationships/hyperlink" Target="http://wg21.link/P0392" TargetMode="External"/><Relationship Id="rId10" Type="http://schemas.openxmlformats.org/officeDocument/2006/relationships/hyperlink" Target="http://wg21.link/p0295" TargetMode="External"/><Relationship Id="rId19" Type="http://schemas.openxmlformats.org/officeDocument/2006/relationships/hyperlink" Target="http://wg21.link/p0393" TargetMode="External"/><Relationship Id="rId4" Type="http://schemas.openxmlformats.org/officeDocument/2006/relationships/hyperlink" Target="http://wg21.link/p0209" TargetMode="External"/><Relationship Id="rId9" Type="http://schemas.openxmlformats.org/officeDocument/2006/relationships/hyperlink" Target="http://wg21.link/p0163" TargetMode="External"/><Relationship Id="rId14" Type="http://schemas.openxmlformats.org/officeDocument/2006/relationships/hyperlink" Target="http://wg21.link/P0336" TargetMode="External"/><Relationship Id="rId22" Type="http://schemas.openxmlformats.org/officeDocument/2006/relationships/hyperlink" Target="http://wg21.link/p0258" TargetMode="External"/><Relationship Id="rId27" Type="http://schemas.openxmlformats.org/officeDocument/2006/relationships/hyperlink" Target="http://wg21.link/P035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stroustrup.com/OpenPatternMatching.pdf"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www.stroustrup.com/OpenPatternMatching.pdf"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hyperlink" Target="http://wg21.link/p0542r0" TargetMode="External"/><Relationship Id="rId3" Type="http://schemas.openxmlformats.org/officeDocument/2006/relationships/hyperlink" Target="http://wg21.link/p0537r0" TargetMode="External"/><Relationship Id="rId7" Type="http://schemas.openxmlformats.org/officeDocument/2006/relationships/hyperlink" Target="http://wg21.link/p0527r0"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hyperlink" Target="http://wg21.link/p0194r3" TargetMode="External"/><Relationship Id="rId5" Type="http://schemas.openxmlformats.org/officeDocument/2006/relationships/hyperlink" Target="http://wg21.link/p0515r0" TargetMode="External"/><Relationship Id="rId4" Type="http://schemas.openxmlformats.org/officeDocument/2006/relationships/hyperlink" Target="http://wg21.link/p0588r0" TargetMode="External"/><Relationship Id="rId9" Type="http://schemas.openxmlformats.org/officeDocument/2006/relationships/hyperlink" Target="http://wg21.link/p0192r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hyperlink" Target="http://wg21.link/p0704" TargetMode="External"/><Relationship Id="rId13" Type="http://schemas.openxmlformats.org/officeDocument/2006/relationships/hyperlink" Target="http://wg21.link/p0634r0" TargetMode="External"/><Relationship Id="rId18" Type="http://schemas.openxmlformats.org/officeDocument/2006/relationships/hyperlink" Target="http://wg21.link/p0674" TargetMode="External"/><Relationship Id="rId3" Type="http://schemas.openxmlformats.org/officeDocument/2006/relationships/hyperlink" Target="http://wg21.link/p0428" TargetMode="External"/><Relationship Id="rId7" Type="http://schemas.openxmlformats.org/officeDocument/2006/relationships/hyperlink" Target="http://wg21.link/p0409" TargetMode="External"/><Relationship Id="rId12" Type="http://schemas.openxmlformats.org/officeDocument/2006/relationships/hyperlink" Target="http://wg21.link/p0627" TargetMode="External"/><Relationship Id="rId17" Type="http://schemas.openxmlformats.org/officeDocument/2006/relationships/hyperlink" Target="http://wg21.link/p0682" TargetMode="External"/><Relationship Id="rId2" Type="http://schemas.openxmlformats.org/officeDocument/2006/relationships/notesSlide" Target="../notesSlides/notesSlide16.xml"/><Relationship Id="rId16" Type="http://schemas.openxmlformats.org/officeDocument/2006/relationships/hyperlink" Target="http://wg21.link/p0463" TargetMode="External"/><Relationship Id="rId1" Type="http://schemas.openxmlformats.org/officeDocument/2006/relationships/slideLayout" Target="../slideLayouts/slideLayout14.xml"/><Relationship Id="rId6" Type="http://schemas.openxmlformats.org/officeDocument/2006/relationships/hyperlink" Target="http://wg21.link/p0702" TargetMode="External"/><Relationship Id="rId11" Type="http://schemas.openxmlformats.org/officeDocument/2006/relationships/hyperlink" Target="http://wg21.link/p0389r0" TargetMode="External"/><Relationship Id="rId5" Type="http://schemas.openxmlformats.org/officeDocument/2006/relationships/hyperlink" Target="http://wg21.link/p0683" TargetMode="External"/><Relationship Id="rId15" Type="http://schemas.openxmlformats.org/officeDocument/2006/relationships/hyperlink" Target="http://wg21.link/p0614r0" TargetMode="External"/><Relationship Id="rId10" Type="http://schemas.openxmlformats.org/officeDocument/2006/relationships/hyperlink" Target="http://wg21.link/p0641r0" TargetMode="External"/><Relationship Id="rId19" Type="http://schemas.openxmlformats.org/officeDocument/2006/relationships/hyperlink" Target="http://wg21.link/p0739" TargetMode="External"/><Relationship Id="rId4" Type="http://schemas.openxmlformats.org/officeDocument/2006/relationships/hyperlink" Target="http://wg21.link/p0329" TargetMode="External"/><Relationship Id="rId9" Type="http://schemas.openxmlformats.org/officeDocument/2006/relationships/hyperlink" Target="http://wg21.link/p0306" TargetMode="External"/><Relationship Id="rId14" Type="http://schemas.openxmlformats.org/officeDocument/2006/relationships/hyperlink" Target="http://wg21.link/p0691r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hyperlink" Target="http://www.open-std.org/jtc1/sc22/wg21/docs/papers/2010/n3060.pdf" TargetMode="External"/><Relationship Id="rId3" Type="http://schemas.openxmlformats.org/officeDocument/2006/relationships/hyperlink" Target="http://www.iso.org/iso/home/store/catalogue_tc/catalogue_detail.htm?csnumber=43351" TargetMode="External"/><Relationship Id="rId7" Type="http://schemas.openxmlformats.org/officeDocument/2006/relationships/hyperlink" Target="http://www.iso.org/iso/home/store/catalogue_tc/catalogue_detail.htm?csnumber=50511" TargetMode="External"/><Relationship Id="rId12" Type="http://schemas.openxmlformats.org/officeDocument/2006/relationships/hyperlink" Target="http://www.open-std.org/jtc1/sc22/wg21/docs/papers/2014/n3871.html"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hyperlink" Target="http://www.open-std.org/jtc1/sc22/wg21/docs/papers/2005/n1745.pdf" TargetMode="External"/><Relationship Id="rId11" Type="http://schemas.openxmlformats.org/officeDocument/2006/relationships/hyperlink" Target="http://www.open-std.org/jtc1/sc22/wg21/docs/papers/2009/n2849.pdf" TargetMode="External"/><Relationship Id="rId5" Type="http://schemas.openxmlformats.org/officeDocument/2006/relationships/hyperlink" Target="http://www.iso.org/iso/home/store/catalogue_tc/catalogue_detail.htm?csnumber=43289" TargetMode="External"/><Relationship Id="rId10" Type="http://schemas.openxmlformats.org/officeDocument/2006/relationships/hyperlink" Target="http://www.iso.org/iso/home/store/catalogue_tc/catalogue_detail.htm?csnumber=38843" TargetMode="External"/><Relationship Id="rId4" Type="http://schemas.openxmlformats.org/officeDocument/2006/relationships/hyperlink" Target="http://www.open-std.org/jtc1/sc22/wg21/docs/TR18015.pdf" TargetMode="External"/><Relationship Id="rId9" Type="http://schemas.openxmlformats.org/officeDocument/2006/relationships/hyperlink" Target="http://www.open-std.org/jtc1/sc22/wg21/docs/papers/2016/p0226r0.pdf"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open-std.org/jtc1/sc22/wg21/docs/papers/2015/n4514.pdf" TargetMode="External"/><Relationship Id="rId3" Type="http://schemas.openxmlformats.org/officeDocument/2006/relationships/hyperlink" Target="http://www.iso.org/iso/catalogue_detail.htm?csnumber=63483" TargetMode="External"/><Relationship Id="rId7" Type="http://schemas.openxmlformats.org/officeDocument/2006/relationships/hyperlink" Target="http://www.iso.org/iso/home/store/catalogue_tc/catalogue_detail.htm?csnumber=66343" TargetMode="External"/><Relationship Id="rId12" Type="http://schemas.openxmlformats.org/officeDocument/2006/relationships/hyperlink" Target="http://www.open-std.org/jtc1/sc22/wg21/docs/papers/2015/n4553.pdf"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hyperlink" Target="http://www.open-std.org/jtc1/sc22/wg21/docs/papers/2015/n4507.pdf" TargetMode="External"/><Relationship Id="rId11" Type="http://schemas.openxmlformats.org/officeDocument/2006/relationships/hyperlink" Target="http://www.iso.org/iso/home/store/catalogue_tc/catalogue_detail.htm?csnumber=64031" TargetMode="External"/><Relationship Id="rId5" Type="http://schemas.openxmlformats.org/officeDocument/2006/relationships/hyperlink" Target="http://www.iso.org/iso/home/store/catalogue_tc/catalogue_detail.htm?csnumber=65241" TargetMode="External"/><Relationship Id="rId10" Type="http://schemas.openxmlformats.org/officeDocument/2006/relationships/hyperlink" Target="http://www.open-std.org/jtc1/sc22/wg21/docs/papers/2015/n4480.html" TargetMode="External"/><Relationship Id="rId4" Type="http://schemas.openxmlformats.org/officeDocument/2006/relationships/hyperlink" Target="http://www.open-std.org/jtc1/sc22/wg21/docs/papers/2014/n4100.pdf" TargetMode="External"/><Relationship Id="rId9" Type="http://schemas.openxmlformats.org/officeDocument/2006/relationships/hyperlink" Target="http://www.iso.org/iso/home/store/catalogue_tc/catalogue_detail.htm?csnumber=65238"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www.open-std.org/jtc1/sc22/wg21/docs/papers/2017/n4656.pdf" TargetMode="External"/><Relationship Id="rId3" Type="http://schemas.openxmlformats.org/officeDocument/2006/relationships/hyperlink" Target="http://www.iso.org/iso/home/store/catalogue_tc/catalogue_detail.htm?csnumber=65242" TargetMode="External"/><Relationship Id="rId7" Type="http://schemas.openxmlformats.org/officeDocument/2006/relationships/hyperlink" Target="http://www.open-std.org/jtc1/sc22/wg21/docs/papers/2017/n4651.pdf"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hyperlink" Target="http://www.open-std.org/jtc1/sc22/wg21/docs/papers/2016/n4617.pdf" TargetMode="External"/><Relationship Id="rId5" Type="http://schemas.openxmlformats.org/officeDocument/2006/relationships/hyperlink" Target="https://www.iso.org/standard/70587.html" TargetMode="External"/><Relationship Id="rId10" Type="http://schemas.openxmlformats.org/officeDocument/2006/relationships/hyperlink" Target="http://wg21.link/n4647" TargetMode="External"/><Relationship Id="rId4" Type="http://schemas.openxmlformats.org/officeDocument/2006/relationships/hyperlink" Target="http://www.open-std.org/jtc1/sc22/wg21/docs/papers/2015/p0159r0.html" TargetMode="External"/><Relationship Id="rId9" Type="http://schemas.openxmlformats.org/officeDocument/2006/relationships/hyperlink" Target="http://www.open-std.org/jtc1/sc22/wg21/docs/papers/2017/n4647.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open-std.org/jtc1/sc22/wg21/docs/papers/2015/p0101r0.html"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hyperlink" Target="http://www.open-std.org/jtc1/sc22/wg21/docs/papers/2013/n3820.html" TargetMode="External"/><Relationship Id="rId5" Type="http://schemas.openxmlformats.org/officeDocument/2006/relationships/hyperlink" Target="http://www.open-std.org/jtc1/sc22/wg21/docs/papers/2016/p0267r0.pdf" TargetMode="External"/><Relationship Id="rId4" Type="http://schemas.openxmlformats.org/officeDocument/2006/relationships/hyperlink" Target="https://isocpp.org/files/papers/N4578.html"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g21.link/p0194r3" TargetMode="External"/><Relationship Id="rId3" Type="http://schemas.openxmlformats.org/officeDocument/2006/relationships/hyperlink" Target="http://www.open-std.org/jtc1/sc22/wg21/docs/papers/2017/n4663.pdf" TargetMode="External"/><Relationship Id="rId7" Type="http://schemas.openxmlformats.org/officeDocument/2006/relationships/hyperlink" Target="http://www.open-std.org/jtc1/sc22/wg21/docs/papers/2017/p0590r0.pdf"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www.open-std.org/jtc1/sc22/wg21/docs/papers/2017/p0385r2.pdf" TargetMode="External"/><Relationship Id="rId5" Type="http://schemas.openxmlformats.org/officeDocument/2006/relationships/hyperlink" Target="http://www.open-std.org/jtc1/sc22/wg21/docs/papers/2016/p0194r2.html" TargetMode="External"/><Relationship Id="rId10" Type="http://schemas.openxmlformats.org/officeDocument/2006/relationships/hyperlink" Target="http://wg21.link/p0433r1" TargetMode="External"/><Relationship Id="rId4" Type="http://schemas.openxmlformats.org/officeDocument/2006/relationships/hyperlink" Target="http://wg21.link/n4649" TargetMode="External"/><Relationship Id="rId9" Type="http://schemas.openxmlformats.org/officeDocument/2006/relationships/hyperlink" Target="http://wg21.link/p0542r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7.xml.rels><?xml version="1.0" encoding="UTF-8" standalone="yes"?>
<Relationships xmlns="http://schemas.openxmlformats.org/package/2006/relationships"><Relationship Id="rId8" Type="http://schemas.openxmlformats.org/officeDocument/2006/relationships/hyperlink" Target="https://github.com/codeplaysoftware/visioncpp" TargetMode="External"/><Relationship Id="rId3" Type="http://schemas.openxmlformats.org/officeDocument/2006/relationships/hyperlink" Target="https://www.khronos.org/openvx/" TargetMode="External"/><Relationship Id="rId7" Type="http://schemas.openxmlformats.org/officeDocument/2006/relationships/hyperlink" Target="http://halide-lang.org/" TargetMode="External"/><Relationship Id="rId2" Type="http://schemas.openxmlformats.org/officeDocument/2006/relationships/hyperlink" Target="https://www.khronos.org/opencl/" TargetMode="External"/><Relationship Id="rId1" Type="http://schemas.openxmlformats.org/officeDocument/2006/relationships/slideLayout" Target="../slideLayouts/slideLayout13.xml"/><Relationship Id="rId6" Type="http://schemas.openxmlformats.org/officeDocument/2006/relationships/hyperlink" Target="http://opencv.org/" TargetMode="External"/><Relationship Id="rId5" Type="http://schemas.openxmlformats.org/officeDocument/2006/relationships/hyperlink" Target="http://sycl.tech/" TargetMode="External"/><Relationship Id="rId4" Type="http://schemas.openxmlformats.org/officeDocument/2006/relationships/hyperlink" Target="http://www.hsafoundation.com/"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ycl.tech/" TargetMode="Externa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hyperlink" Target="http://wg21.link/n4152" TargetMode="External"/><Relationship Id="rId13" Type="http://schemas.openxmlformats.org/officeDocument/2006/relationships/hyperlink" Target="http://wg21.link/p0001r0" TargetMode="External"/><Relationship Id="rId18" Type="http://schemas.openxmlformats.org/officeDocument/2006/relationships/hyperlink" Target="http://wg21.link/p0136r0" TargetMode="External"/><Relationship Id="rId26" Type="http://schemas.openxmlformats.org/officeDocument/2006/relationships/hyperlink" Target="http://wg21.link/p0018" TargetMode="External"/><Relationship Id="rId3" Type="http://schemas.openxmlformats.org/officeDocument/2006/relationships/hyperlink" Target="http://wg21.link/n3928" TargetMode="External"/><Relationship Id="rId21" Type="http://schemas.openxmlformats.org/officeDocument/2006/relationships/hyperlink" Target="http://wg21.link/p0212" TargetMode="External"/><Relationship Id="rId7" Type="http://schemas.openxmlformats.org/officeDocument/2006/relationships/hyperlink" Target="http://wg21.link/n4191" TargetMode="External"/><Relationship Id="rId12" Type="http://schemas.openxmlformats.org/officeDocument/2006/relationships/hyperlink" Target="http://wg21.link/n4198" TargetMode="External"/><Relationship Id="rId17" Type="http://schemas.openxmlformats.org/officeDocument/2006/relationships/hyperlink" Target="http://wg21.link/p0134r0" TargetMode="External"/><Relationship Id="rId25" Type="http://schemas.openxmlformats.org/officeDocument/2006/relationships/hyperlink" Target="http://wg21.link/p0184" TargetMode="External"/><Relationship Id="rId2" Type="http://schemas.openxmlformats.org/officeDocument/2006/relationships/notesSlide" Target="../notesSlides/notesSlide9.xml"/><Relationship Id="rId16" Type="http://schemas.openxmlformats.org/officeDocument/2006/relationships/hyperlink" Target="http://wg21.link/p0061r0" TargetMode="External"/><Relationship Id="rId20" Type="http://schemas.openxmlformats.org/officeDocument/2006/relationships/hyperlink" Target="http://wg21.link/p0189" TargetMode="External"/><Relationship Id="rId1" Type="http://schemas.openxmlformats.org/officeDocument/2006/relationships/slideLayout" Target="../slideLayouts/slideLayout14.xml"/><Relationship Id="rId6" Type="http://schemas.openxmlformats.org/officeDocument/2006/relationships/hyperlink" Target="http://wg21.link/n4086" TargetMode="External"/><Relationship Id="rId11" Type="http://schemas.openxmlformats.org/officeDocument/2006/relationships/hyperlink" Target="http://wg21.link/n4197" TargetMode="External"/><Relationship Id="rId24" Type="http://schemas.openxmlformats.org/officeDocument/2006/relationships/hyperlink" Target="http://wg21.link/p0036" TargetMode="External"/><Relationship Id="rId5" Type="http://schemas.openxmlformats.org/officeDocument/2006/relationships/hyperlink" Target="http://wg21.link/n4051" TargetMode="External"/><Relationship Id="rId15" Type="http://schemas.openxmlformats.org/officeDocument/2006/relationships/hyperlink" Target="http://wg21.link/p0012r0" TargetMode="External"/><Relationship Id="rId23" Type="http://schemas.openxmlformats.org/officeDocument/2006/relationships/hyperlink" Target="http://wg21.link/p0170" TargetMode="External"/><Relationship Id="rId28" Type="http://schemas.openxmlformats.org/officeDocument/2006/relationships/hyperlink" Target="http://wg21.link/p0245" TargetMode="External"/><Relationship Id="rId10" Type="http://schemas.openxmlformats.org/officeDocument/2006/relationships/hyperlink" Target="http://wg21.link/n4230" TargetMode="External"/><Relationship Id="rId19" Type="http://schemas.openxmlformats.org/officeDocument/2006/relationships/hyperlink" Target="http://wg21.link/p0188" TargetMode="External"/><Relationship Id="rId4" Type="http://schemas.openxmlformats.org/officeDocument/2006/relationships/hyperlink" Target="http://wg21.link/n3912" TargetMode="External"/><Relationship Id="rId9" Type="http://schemas.openxmlformats.org/officeDocument/2006/relationships/hyperlink" Target="http://wg21.link/n4196" TargetMode="External"/><Relationship Id="rId14" Type="http://schemas.openxmlformats.org/officeDocument/2006/relationships/hyperlink" Target="http://wg21.link/p0002r0" TargetMode="External"/><Relationship Id="rId22" Type="http://schemas.openxmlformats.org/officeDocument/2006/relationships/hyperlink" Target="http://wg21.link/p0017" TargetMode="External"/><Relationship Id="rId27" Type="http://schemas.openxmlformats.org/officeDocument/2006/relationships/hyperlink" Target="http://wg21.link/p0138"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0BDF59C-8876-4C07-86D1-096C6CCDE453}"/>
              </a:ext>
            </a:extLst>
          </p:cNvPr>
          <p:cNvSpPr txBox="1"/>
          <p:nvPr/>
        </p:nvSpPr>
        <p:spPr>
          <a:xfrm>
            <a:off x="812875" y="1285430"/>
            <a:ext cx="6331589" cy="1200329"/>
          </a:xfrm>
          <a:prstGeom prst="rect">
            <a:avLst/>
          </a:prstGeom>
          <a:noFill/>
        </p:spPr>
        <p:txBody>
          <a:bodyPr wrap="square" rtlCol="0">
            <a:spAutoFit/>
          </a:bodyPr>
          <a:lstStyle/>
          <a:p>
            <a:pPr>
              <a:defRPr/>
            </a:pPr>
            <a:r>
              <a:rPr lang="en-US" sz="3600" b="1" dirty="0"/>
              <a:t>C++17 was not that great. How can C++20, 23 do better?</a:t>
            </a:r>
            <a:endParaRPr lang="en-US" altLang="zh-CN" sz="36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9641ACBE-BC14-4FC9-81D3-2BCBC14FA20C}"/>
              </a:ext>
            </a:extLst>
          </p:cNvPr>
          <p:cNvSpPr txBox="1"/>
          <p:nvPr/>
        </p:nvSpPr>
        <p:spPr>
          <a:xfrm>
            <a:off x="812875" y="2485758"/>
            <a:ext cx="8366917" cy="4185761"/>
          </a:xfrm>
          <a:prstGeom prst="rect">
            <a:avLst/>
          </a:prstGeom>
          <a:noFill/>
        </p:spPr>
        <p:txBody>
          <a:bodyPr wrap="square" rtlCol="0">
            <a:spAutoFit/>
          </a:bodyPr>
          <a:lstStyle/>
          <a:p>
            <a:pPr>
              <a:defRPr/>
            </a:pPr>
            <a:r>
              <a:rPr lang="en-US" sz="2800" dirty="0"/>
              <a:t>Michael Wong, </a:t>
            </a:r>
            <a:r>
              <a:rPr lang="en-US" sz="2800" dirty="0" err="1"/>
              <a:t>Codeplay</a:t>
            </a:r>
            <a:r>
              <a:rPr lang="en-US" sz="2800" dirty="0"/>
              <a:t> Software, </a:t>
            </a:r>
          </a:p>
          <a:p>
            <a:pPr>
              <a:defRPr/>
            </a:pPr>
            <a:r>
              <a:rPr lang="en-US" sz="2800" dirty="0"/>
              <a:t>VP of Research and Development</a:t>
            </a:r>
          </a:p>
          <a:p>
            <a:pPr>
              <a:defRPr/>
            </a:pPr>
            <a:r>
              <a:rPr lang="en-US" sz="2800" dirty="0"/>
              <a:t>Chair of SYCL Heterogeneous Programming Language</a:t>
            </a:r>
          </a:p>
          <a:p>
            <a:pPr>
              <a:defRPr/>
            </a:pPr>
            <a:r>
              <a:rPr lang="en-US" b="1" dirty="0"/>
              <a:t>ISOCPP.org Director, VP </a:t>
            </a:r>
            <a:r>
              <a:rPr lang="en-US" b="1" dirty="0">
                <a:hlinkClick r:id="rId3"/>
              </a:rPr>
              <a:t>http://isocpp.org/wiki/faq/wg21#michael-wong</a:t>
            </a:r>
            <a:endParaRPr lang="en-US" dirty="0"/>
          </a:p>
          <a:p>
            <a:pPr>
              <a:defRPr/>
            </a:pPr>
            <a:r>
              <a:rPr lang="en-US" b="1" dirty="0"/>
              <a:t>Head of Delegation for C++ Standard for Canada</a:t>
            </a:r>
            <a:endParaRPr lang="en-US" dirty="0"/>
          </a:p>
          <a:p>
            <a:pPr>
              <a:defRPr/>
            </a:pPr>
            <a:r>
              <a:rPr lang="en-US" b="1" dirty="0"/>
              <a:t>Chair of Programming Languages for Standards Council of Canada</a:t>
            </a:r>
            <a:br>
              <a:rPr lang="en-US" b="1" dirty="0"/>
            </a:br>
            <a:br>
              <a:rPr lang="en-US" b="1" dirty="0"/>
            </a:br>
            <a:r>
              <a:rPr lang="en-US" b="1" dirty="0"/>
              <a:t>Chair of WG21 SG5 Transactional Memory</a:t>
            </a:r>
            <a:br>
              <a:rPr lang="en-US" b="1" dirty="0"/>
            </a:br>
            <a:r>
              <a:rPr lang="en-US" b="1" dirty="0"/>
              <a:t>Chair of WG21 SG14 Games Dev/Low Latency/Financial Trading/Embedded</a:t>
            </a:r>
            <a:endParaRPr lang="en-US" dirty="0"/>
          </a:p>
          <a:p>
            <a:pPr>
              <a:defRPr/>
            </a:pPr>
            <a:r>
              <a:rPr lang="en-US" b="1" dirty="0"/>
              <a:t>Editor: C++ SG5 Transactional Memory Technical Specification</a:t>
            </a:r>
            <a:endParaRPr lang="en-US" dirty="0"/>
          </a:p>
          <a:p>
            <a:pPr>
              <a:defRPr/>
            </a:pPr>
            <a:r>
              <a:rPr lang="en-US" b="1" dirty="0"/>
              <a:t>Editor: C++ SG1 Concurrency Technical Specification</a:t>
            </a:r>
            <a:endParaRPr lang="en-US" dirty="0"/>
          </a:p>
          <a:p>
            <a:pPr>
              <a:defRPr/>
            </a:pPr>
            <a:r>
              <a:rPr lang="en-US" dirty="0"/>
              <a:t>http:://wongmichael.com/about</a:t>
            </a:r>
            <a:endParaRPr lang="en-US" altLang="zh-CN" sz="2000" dirty="0">
              <a:solidFill>
                <a:schemeClr val="bg1">
                  <a:alpha val="40000"/>
                </a:schemeClr>
              </a:solidFill>
              <a:latin typeface="Arial" panose="020B0604020202020204" pitchFamily="34" charset="0"/>
              <a:ea typeface="微软雅黑" panose="020B0503020204020204" pitchFamily="34" charset="-122"/>
              <a:cs typeface="Arial" panose="020B0604020202020204" pitchFamily="34" charset="0"/>
            </a:endParaRPr>
          </a:p>
          <a:p>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5588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sz="half" idx="1"/>
          </p:nvPr>
        </p:nvSpPr>
        <p:spPr>
          <a:xfrm>
            <a:off x="2133600" y="1789511"/>
            <a:ext cx="3886200" cy="3452813"/>
          </a:xfrm>
        </p:spPr>
        <p:txBody>
          <a:bodyPr>
            <a:normAutofit fontScale="85000" lnSpcReduction="20000"/>
          </a:bodyPr>
          <a:lstStyle/>
          <a:p>
            <a:r>
              <a:rPr lang="en-US" altLang="en-US" sz="1050">
                <a:hlinkClick r:id="rId3"/>
              </a:rPr>
              <a:t>if constexpr </a:t>
            </a:r>
            <a:r>
              <a:rPr lang="en-US" altLang="en-US" sz="1050"/>
              <a:t>(formerly known as constexpr_if, and before that, static_if)</a:t>
            </a:r>
          </a:p>
          <a:p>
            <a:r>
              <a:rPr lang="en-US" altLang="en-US" sz="1050">
                <a:hlinkClick r:id="rId4"/>
              </a:rPr>
              <a:t>Template parameter deduction for constructors</a:t>
            </a:r>
            <a:endParaRPr lang="en-US" altLang="en-US" sz="1050"/>
          </a:p>
          <a:p>
            <a:r>
              <a:rPr lang="en-US" altLang="en-US" sz="1050">
                <a:hlinkClick r:id="rId5"/>
              </a:rPr>
              <a:t>template &lt;auto N&gt;</a:t>
            </a:r>
            <a:endParaRPr lang="en-US" altLang="en-US" sz="1050"/>
          </a:p>
          <a:p>
            <a:r>
              <a:rPr lang="en-US" altLang="en-US" sz="1050">
                <a:hlinkClick r:id="rId6"/>
              </a:rPr>
              <a:t>Inline variables</a:t>
            </a:r>
            <a:endParaRPr lang="en-US" altLang="en-US" sz="1050"/>
          </a:p>
          <a:p>
            <a:r>
              <a:rPr lang="en-US" altLang="en-US" sz="1050">
                <a:hlinkClick r:id="rId7"/>
              </a:rPr>
              <a:t>Guaranteed copy elision</a:t>
            </a:r>
            <a:endParaRPr lang="en-US" altLang="en-US" sz="1050"/>
          </a:p>
          <a:p>
            <a:r>
              <a:rPr lang="en-US" altLang="en-US" sz="1050">
                <a:hlinkClick r:id="rId8"/>
              </a:rPr>
              <a:t>Guarantees on expression evaluation order</a:t>
            </a:r>
            <a:endParaRPr lang="en-US" altLang="en-US" sz="1050"/>
          </a:p>
          <a:p>
            <a:r>
              <a:rPr lang="en-US" altLang="en-US" sz="1050">
                <a:hlinkClick r:id="rId9"/>
              </a:rPr>
              <a:t>Dynamic memory allocation for over-aligned data</a:t>
            </a:r>
            <a:endParaRPr lang="en-US" altLang="en-US" sz="1050"/>
          </a:p>
          <a:p>
            <a:r>
              <a:rPr lang="en-US" altLang="en-US" sz="1050">
                <a:hlinkClick r:id="rId10"/>
              </a:rPr>
              <a:t>is_contiguous_layout</a:t>
            </a:r>
            <a:r>
              <a:rPr lang="en-US" altLang="en-US" sz="1050"/>
              <a:t> (really a library feature, but it needs compiler support)</a:t>
            </a:r>
          </a:p>
          <a:p>
            <a:r>
              <a:rPr lang="en-US" altLang="en-US" sz="1050">
                <a:hlinkClick r:id="rId11"/>
              </a:rPr>
              <a:t>Removing exception specifications</a:t>
            </a:r>
            <a:endParaRPr lang="en-US" altLang="en-US" sz="1050">
              <a:hlinkClick r:id="rId12"/>
            </a:endParaRPr>
          </a:p>
          <a:p>
            <a:r>
              <a:rPr lang="en-US" altLang="en-US" sz="1050">
                <a:hlinkClick r:id="rId13"/>
              </a:rPr>
              <a:t>Using attribute namespaces without repetition</a:t>
            </a:r>
            <a:endParaRPr lang="en-US" altLang="en-US" sz="1050"/>
          </a:p>
          <a:p>
            <a:r>
              <a:rPr lang="en-US" altLang="en-US" sz="1050">
                <a:hlinkClick r:id="rId14"/>
              </a:rPr>
              <a:t>Replacement of class objects containing reference members</a:t>
            </a:r>
            <a:endParaRPr lang="en-US" altLang="en-US" sz="1050"/>
          </a:p>
          <a:p>
            <a:r>
              <a:rPr lang="en-US" altLang="en-US" sz="1050">
                <a:hlinkClick r:id="rId15"/>
              </a:rPr>
              <a:t>Standard and non-standard attributes</a:t>
            </a:r>
            <a:endParaRPr lang="en-US" altLang="en-US" sz="1050"/>
          </a:p>
          <a:p>
            <a:r>
              <a:rPr lang="en-US" altLang="en-US" sz="1050">
                <a:hlinkClick r:id="rId16"/>
              </a:rPr>
              <a:t>Forward progress guarantees: Base definitions</a:t>
            </a:r>
            <a:endParaRPr lang="en-US" altLang="en-US" sz="1050"/>
          </a:p>
          <a:p>
            <a:r>
              <a:rPr lang="en-US" altLang="en-US" sz="1050">
                <a:hlinkClick r:id="rId17"/>
              </a:rPr>
              <a:t>Forward progress guarantees for the Parallelism TS </a:t>
            </a:r>
            <a:r>
              <a:rPr lang="en-US" altLang="en-US" sz="1050"/>
              <a:t>features</a:t>
            </a:r>
          </a:p>
          <a:p>
            <a:endParaRPr lang="en-US" altLang="en-US"/>
          </a:p>
        </p:txBody>
      </p:sp>
      <p:sp>
        <p:nvSpPr>
          <p:cNvPr id="59395" name="Content Placeholder 8"/>
          <p:cNvSpPr>
            <a:spLocks noGrp="1"/>
          </p:cNvSpPr>
          <p:nvPr>
            <p:ph sz="half" idx="2"/>
          </p:nvPr>
        </p:nvSpPr>
        <p:spPr>
          <a:xfrm>
            <a:off x="6153150" y="1857375"/>
            <a:ext cx="3886200" cy="3454004"/>
          </a:xfrm>
        </p:spPr>
        <p:txBody>
          <a:bodyPr>
            <a:normAutofit lnSpcReduction="10000"/>
          </a:bodyPr>
          <a:lstStyle/>
          <a:p>
            <a:r>
              <a:rPr lang="en-US" altLang="en-US" sz="1800">
                <a:hlinkClick r:id="rId18"/>
              </a:rPr>
              <a:t>Introducing the term 'templated entity‘</a:t>
            </a:r>
            <a:endParaRPr lang="en-US" altLang="en-US" sz="1800"/>
          </a:p>
          <a:p>
            <a:r>
              <a:rPr lang="en-US" altLang="en-US" sz="1800">
                <a:hlinkClick r:id="rId19"/>
              </a:rPr>
              <a:t>Proposed wording for structured bindings</a:t>
            </a:r>
            <a:endParaRPr lang="en-US" altLang="en-US" sz="1800"/>
          </a:p>
          <a:p>
            <a:r>
              <a:rPr lang="en-US" altLang="en-US" sz="1800">
                <a:hlinkClick r:id="rId20"/>
              </a:rPr>
              <a:t>Selection statements with initializer</a:t>
            </a:r>
            <a:endParaRPr lang="en-US" altLang="en-US" sz="1800"/>
          </a:p>
          <a:p>
            <a:r>
              <a:rPr lang="en-US" altLang="en-US" sz="1800">
                <a:hlinkClick r:id="rId21"/>
              </a:rPr>
              <a:t>Explicit default constructors and copy-list-initialization</a:t>
            </a:r>
            <a:endParaRPr lang="en-US" altLang="en-US" sz="1800"/>
          </a:p>
          <a:p>
            <a:r>
              <a:rPr lang="en-US" altLang="en-US" sz="1800"/>
              <a:t>Not in C++17 </a:t>
            </a:r>
          </a:p>
          <a:p>
            <a:pPr lvl="1"/>
            <a:r>
              <a:rPr lang="en-US" altLang="en-US" sz="1350" b="1">
                <a:solidFill>
                  <a:srgbClr val="FF0000"/>
                </a:solidFill>
                <a:hlinkClick r:id="rId22"/>
              </a:rPr>
              <a:t>Default comparisons</a:t>
            </a:r>
            <a:endParaRPr lang="en-US" altLang="en-US" sz="1350" b="1">
              <a:solidFill>
                <a:srgbClr val="FF0000"/>
              </a:solidFill>
            </a:endParaRPr>
          </a:p>
          <a:p>
            <a:pPr lvl="2"/>
            <a:r>
              <a:rPr lang="en-US" altLang="en-US" sz="1200" b="1">
                <a:solidFill>
                  <a:srgbClr val="FF0000"/>
                </a:solidFill>
              </a:rPr>
              <a:t>For/against/neutral: 16/31/20 </a:t>
            </a:r>
          </a:p>
          <a:p>
            <a:pPr lvl="1"/>
            <a:r>
              <a:rPr lang="en-US" altLang="en-US" sz="1350" b="1">
                <a:solidFill>
                  <a:srgbClr val="FF0000"/>
                </a:solidFill>
                <a:hlinkClick r:id="rId23"/>
              </a:rPr>
              <a:t>Operator dot</a:t>
            </a:r>
            <a:endParaRPr lang="en-US" altLang="en-US" sz="1350" b="1">
              <a:solidFill>
                <a:srgbClr val="FF0000"/>
              </a:solidFill>
            </a:endParaRPr>
          </a:p>
          <a:p>
            <a:pPr lvl="2"/>
            <a:r>
              <a:rPr lang="en-US" altLang="en-US" sz="1200" b="1">
                <a:solidFill>
                  <a:srgbClr val="FF0000"/>
                </a:solidFill>
              </a:rPr>
              <a:t>Not moved as CWG discovered a flaw</a:t>
            </a:r>
            <a:endParaRPr lang="en-US" altLang="en-US" b="1">
              <a:solidFill>
                <a:srgbClr val="FF0000"/>
              </a:solidFill>
            </a:endParaRPr>
          </a:p>
          <a:p>
            <a:endParaRPr lang="en-US" altLang="en-US"/>
          </a:p>
        </p:txBody>
      </p:sp>
      <p:sp>
        <p:nvSpPr>
          <p:cNvPr id="4" name="Title 3"/>
          <p:cNvSpPr>
            <a:spLocks noGrp="1"/>
          </p:cNvSpPr>
          <p:nvPr>
            <p:ph type="title"/>
          </p:nvPr>
        </p:nvSpPr>
        <p:spPr>
          <a:xfrm>
            <a:off x="2152650" y="985621"/>
            <a:ext cx="7886700" cy="904875"/>
          </a:xfrm>
        </p:spPr>
        <p:txBody>
          <a:bodyPr>
            <a:normAutofit/>
          </a:bodyPr>
          <a:lstStyle/>
          <a:p>
            <a:pPr>
              <a:defRPr/>
            </a:pPr>
            <a:r>
              <a:rPr lang="en-US" dirty="0"/>
              <a:t>C++17 Language features</a:t>
            </a:r>
          </a:p>
        </p:txBody>
      </p:sp>
    </p:spTree>
    <p:extLst>
      <p:ext uri="{BB962C8B-B14F-4D97-AF65-F5344CB8AC3E}">
        <p14:creationId xmlns:p14="http://schemas.microsoft.com/office/powerpoint/2010/main" val="385649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2169319" y="1623147"/>
            <a:ext cx="3886200" cy="5061177"/>
          </a:xfrm>
        </p:spPr>
        <p:txBody>
          <a:bodyPr>
            <a:normAutofit lnSpcReduction="10000"/>
          </a:bodyPr>
          <a:lstStyle/>
          <a:p>
            <a:pPr>
              <a:buFont typeface="Arial" panose="020B0604020202020204" pitchFamily="34" charset="0"/>
              <a:buChar char="•"/>
              <a:defRPr/>
            </a:pPr>
            <a:r>
              <a:rPr lang="en-US" sz="1000" dirty="0">
                <a:hlinkClick r:id="rId3"/>
              </a:rPr>
              <a:t>Removing some legacy library components</a:t>
            </a:r>
            <a:endParaRPr lang="en-US" sz="1000" dirty="0"/>
          </a:p>
          <a:p>
            <a:pPr>
              <a:buFont typeface="Arial" panose="020B0604020202020204" pitchFamily="34" charset="0"/>
              <a:buChar char="•"/>
              <a:defRPr/>
            </a:pPr>
            <a:r>
              <a:rPr lang="en-US" sz="1000" dirty="0">
                <a:hlinkClick r:id="rId4"/>
              </a:rPr>
              <a:t>Contiguous </a:t>
            </a:r>
            <a:r>
              <a:rPr lang="en-US" sz="1000" dirty="0" err="1">
                <a:hlinkClick r:id="rId4"/>
              </a:rPr>
              <a:t>iterators</a:t>
            </a:r>
            <a:endParaRPr lang="en-US" sz="1000" dirty="0"/>
          </a:p>
          <a:p>
            <a:pPr>
              <a:buFont typeface="Arial" panose="020B0604020202020204" pitchFamily="34" charset="0"/>
              <a:buChar char="•"/>
              <a:defRPr/>
            </a:pPr>
            <a:r>
              <a:rPr lang="en-US" sz="1000" dirty="0">
                <a:hlinkClick r:id="rId5"/>
              </a:rPr>
              <a:t>Safe conversions in </a:t>
            </a:r>
            <a:r>
              <a:rPr lang="en-US" sz="1000" dirty="0" err="1">
                <a:hlinkClick r:id="rId5"/>
              </a:rPr>
              <a:t>unique_ptr</a:t>
            </a:r>
            <a:r>
              <a:rPr lang="en-US" sz="1000" dirty="0">
                <a:hlinkClick r:id="rId5"/>
              </a:rPr>
              <a:t>&lt;T[]&gt;</a:t>
            </a:r>
            <a:endParaRPr lang="en-US" sz="1000" dirty="0"/>
          </a:p>
          <a:p>
            <a:pPr>
              <a:buFont typeface="Arial" panose="020B0604020202020204" pitchFamily="34" charset="0"/>
              <a:buChar char="•"/>
              <a:defRPr/>
            </a:pPr>
            <a:r>
              <a:rPr lang="en-US" sz="1000" dirty="0">
                <a:hlinkClick r:id="rId6"/>
              </a:rPr>
              <a:t>Making std::</a:t>
            </a:r>
            <a:r>
              <a:rPr lang="en-US" sz="1000" dirty="0" err="1">
                <a:hlinkClick r:id="rId6"/>
              </a:rPr>
              <a:t>reference_wrapper</a:t>
            </a:r>
            <a:r>
              <a:rPr lang="en-US" sz="1000" dirty="0">
                <a:hlinkClick r:id="rId6"/>
              </a:rPr>
              <a:t> trivially </a:t>
            </a:r>
            <a:r>
              <a:rPr lang="en-US" sz="1000" dirty="0" err="1">
                <a:hlinkClick r:id="rId6"/>
              </a:rPr>
              <a:t>copyable</a:t>
            </a:r>
            <a:endParaRPr lang="en-US" sz="1000" dirty="0"/>
          </a:p>
          <a:p>
            <a:pPr>
              <a:buFont typeface="Arial" panose="020B0604020202020204" pitchFamily="34" charset="0"/>
              <a:buChar char="•"/>
              <a:defRPr/>
            </a:pPr>
            <a:r>
              <a:rPr lang="en-US" sz="1000" dirty="0">
                <a:hlinkClick r:id="rId7"/>
              </a:rPr>
              <a:t>Cleaning up </a:t>
            </a:r>
            <a:r>
              <a:rPr lang="en-US" sz="1000" dirty="0" err="1">
                <a:hlinkClick r:id="rId7"/>
              </a:rPr>
              <a:t>noexcept</a:t>
            </a:r>
            <a:r>
              <a:rPr lang="en-US" sz="1000" dirty="0">
                <a:hlinkClick r:id="rId7"/>
              </a:rPr>
              <a:t> in containers</a:t>
            </a:r>
            <a:endParaRPr lang="en-US" sz="1000" dirty="0"/>
          </a:p>
          <a:p>
            <a:pPr>
              <a:buFont typeface="Arial" panose="020B0604020202020204" pitchFamily="34" charset="0"/>
              <a:buChar char="•"/>
              <a:defRPr/>
            </a:pPr>
            <a:r>
              <a:rPr lang="en-US" sz="1000" dirty="0">
                <a:hlinkClick r:id="rId8"/>
              </a:rPr>
              <a:t>Improved insertion interface for unique-key maps</a:t>
            </a:r>
            <a:endParaRPr lang="en-US" sz="1000" dirty="0"/>
          </a:p>
          <a:p>
            <a:pPr>
              <a:buFont typeface="Arial" panose="020B0604020202020204" pitchFamily="34" charset="0"/>
              <a:buChar char="•"/>
              <a:defRPr/>
            </a:pPr>
            <a:r>
              <a:rPr lang="en-US" sz="1000" dirty="0" err="1">
                <a:hlinkClick r:id="rId9"/>
              </a:rPr>
              <a:t>void_t</a:t>
            </a:r>
            <a:r>
              <a:rPr lang="en-US" sz="1000" dirty="0">
                <a:hlinkClick r:id="rId9"/>
              </a:rPr>
              <a:t> alias template</a:t>
            </a:r>
            <a:endParaRPr lang="en-US" sz="1000" dirty="0"/>
          </a:p>
          <a:p>
            <a:pPr>
              <a:buFont typeface="Arial" panose="020B0604020202020204" pitchFamily="34" charset="0"/>
              <a:buChar char="•"/>
              <a:defRPr/>
            </a:pPr>
            <a:r>
              <a:rPr lang="en-US" sz="1000" dirty="0">
                <a:hlinkClick r:id="rId10"/>
              </a:rPr>
              <a:t>invoke function template</a:t>
            </a:r>
            <a:endParaRPr lang="en-US" sz="1000" dirty="0"/>
          </a:p>
          <a:p>
            <a:pPr>
              <a:buFont typeface="Arial" panose="020B0604020202020204" pitchFamily="34" charset="0"/>
              <a:buChar char="•"/>
              <a:defRPr/>
            </a:pPr>
            <a:r>
              <a:rPr lang="en-US" sz="1000" dirty="0">
                <a:hlinkClick r:id="rId11"/>
              </a:rPr>
              <a:t>Non-member size(), empty(), and data() functions</a:t>
            </a:r>
            <a:endParaRPr lang="en-US" sz="1000" dirty="0"/>
          </a:p>
          <a:p>
            <a:pPr>
              <a:buFont typeface="Arial" panose="020B0604020202020204" pitchFamily="34" charset="0"/>
              <a:buChar char="•"/>
              <a:defRPr/>
            </a:pPr>
            <a:r>
              <a:rPr lang="en-US" sz="1000" dirty="0">
                <a:hlinkClick r:id="rId12"/>
              </a:rPr>
              <a:t>Improvements to pair and </a:t>
            </a:r>
            <a:r>
              <a:rPr lang="en-US" sz="1000" dirty="0" err="1">
                <a:hlinkClick r:id="rId12"/>
              </a:rPr>
              <a:t>tuple</a:t>
            </a:r>
            <a:endParaRPr lang="en-US" sz="1000" dirty="0"/>
          </a:p>
          <a:p>
            <a:pPr>
              <a:buFont typeface="Arial" panose="020B0604020202020204" pitchFamily="34" charset="0"/>
              <a:buChar char="•"/>
              <a:defRPr/>
            </a:pPr>
            <a:r>
              <a:rPr lang="en-US" sz="1000" dirty="0" err="1">
                <a:hlinkClick r:id="rId13"/>
              </a:rPr>
              <a:t>bool_constant</a:t>
            </a:r>
            <a:endParaRPr lang="en-US" sz="1000" dirty="0"/>
          </a:p>
          <a:p>
            <a:pPr>
              <a:buFont typeface="Arial" panose="020B0604020202020204" pitchFamily="34" charset="0"/>
              <a:buChar char="•"/>
              <a:defRPr/>
            </a:pPr>
            <a:r>
              <a:rPr lang="en-US" sz="1000" dirty="0" err="1">
                <a:hlinkClick r:id="rId14"/>
              </a:rPr>
              <a:t>shared_mutex</a:t>
            </a:r>
            <a:endParaRPr lang="en-US" sz="1000" dirty="0"/>
          </a:p>
          <a:p>
            <a:pPr>
              <a:buFont typeface="Arial" panose="020B0604020202020204" pitchFamily="34" charset="0"/>
              <a:buChar char="•"/>
              <a:defRPr/>
            </a:pPr>
            <a:r>
              <a:rPr lang="en-US" sz="1000" dirty="0">
                <a:hlinkClick r:id="rId15"/>
              </a:rPr>
              <a:t>Incomplete type support for standard containers</a:t>
            </a:r>
            <a:endParaRPr lang="en-US" sz="1000" dirty="0"/>
          </a:p>
          <a:p>
            <a:pPr>
              <a:buFont typeface="Arial" panose="020B0604020202020204" pitchFamily="34" charset="0"/>
              <a:buChar char="•"/>
              <a:defRPr/>
            </a:pPr>
            <a:r>
              <a:rPr lang="en-US" sz="1000" dirty="0">
                <a:hlinkClick r:id="rId16"/>
              </a:rPr>
              <a:t>Type traits variable templates.</a:t>
            </a:r>
            <a:endParaRPr lang="en-US" sz="1000" dirty="0"/>
          </a:p>
          <a:p>
            <a:pPr>
              <a:buFont typeface="Arial" panose="020B0604020202020204" pitchFamily="34" charset="0"/>
              <a:buChar char="•"/>
              <a:defRPr/>
            </a:pPr>
            <a:r>
              <a:rPr lang="en-US" sz="1000" dirty="0" err="1">
                <a:hlinkClick r:id="rId17"/>
              </a:rPr>
              <a:t>as_const</a:t>
            </a:r>
            <a:r>
              <a:rPr lang="en-US" sz="1000" dirty="0">
                <a:hlinkClick r:id="rId17"/>
              </a:rPr>
              <a:t>()</a:t>
            </a:r>
            <a:endParaRPr lang="en-US" sz="1000" dirty="0"/>
          </a:p>
          <a:p>
            <a:pPr>
              <a:buFont typeface="Arial" panose="020B0604020202020204" pitchFamily="34" charset="0"/>
              <a:buChar char="•"/>
              <a:defRPr/>
            </a:pPr>
            <a:r>
              <a:rPr lang="en-US" sz="1000" dirty="0">
                <a:hlinkClick r:id="rId18"/>
              </a:rPr>
              <a:t>Removing deprecated </a:t>
            </a:r>
            <a:r>
              <a:rPr lang="en-US" sz="1000" dirty="0" err="1">
                <a:hlinkClick r:id="rId18"/>
              </a:rPr>
              <a:t>iostreams</a:t>
            </a:r>
            <a:r>
              <a:rPr lang="en-US" sz="1000" dirty="0">
                <a:hlinkClick r:id="rId18"/>
              </a:rPr>
              <a:t> aliases</a:t>
            </a:r>
            <a:endParaRPr lang="en-US" sz="1000" dirty="0"/>
          </a:p>
          <a:p>
            <a:pPr>
              <a:buFont typeface="Arial" panose="020B0604020202020204" pitchFamily="34" charset="0"/>
              <a:buChar char="•"/>
              <a:defRPr/>
            </a:pPr>
            <a:r>
              <a:rPr lang="en-US" sz="1000" dirty="0">
                <a:hlinkClick r:id="rId19"/>
              </a:rPr>
              <a:t>Making std::</a:t>
            </a:r>
            <a:r>
              <a:rPr lang="en-US" sz="1000" dirty="0" err="1">
                <a:hlinkClick r:id="rId19"/>
              </a:rPr>
              <a:t>owner_less</a:t>
            </a:r>
            <a:r>
              <a:rPr lang="en-US" sz="1000" dirty="0">
                <a:hlinkClick r:id="rId19"/>
              </a:rPr>
              <a:t> more flexible</a:t>
            </a:r>
            <a:endParaRPr lang="en-US" sz="1000" dirty="0"/>
          </a:p>
          <a:p>
            <a:pPr>
              <a:buFont typeface="Arial" panose="020B0604020202020204" pitchFamily="34" charset="0"/>
              <a:buChar char="•"/>
              <a:defRPr/>
            </a:pPr>
            <a:r>
              <a:rPr lang="en-US" sz="1000" dirty="0">
                <a:hlinkClick r:id="rId20"/>
              </a:rPr>
              <a:t>Polishing &lt;</a:t>
            </a:r>
            <a:r>
              <a:rPr lang="en-US" sz="1000" dirty="0" err="1">
                <a:hlinkClick r:id="rId20"/>
              </a:rPr>
              <a:t>chrono</a:t>
            </a:r>
            <a:r>
              <a:rPr lang="en-US" sz="1000" dirty="0">
                <a:hlinkClick r:id="rId20"/>
              </a:rPr>
              <a:t>&gt;</a:t>
            </a:r>
            <a:endParaRPr lang="en-US" sz="1000" dirty="0"/>
          </a:p>
          <a:p>
            <a:pPr>
              <a:buFont typeface="Arial" panose="020B0604020202020204" pitchFamily="34" charset="0"/>
              <a:buChar char="•"/>
              <a:defRPr/>
            </a:pPr>
            <a:r>
              <a:rPr lang="en-US" sz="1000" dirty="0" err="1">
                <a:hlinkClick r:id="rId21"/>
              </a:rPr>
              <a:t>Variadic</a:t>
            </a:r>
            <a:r>
              <a:rPr lang="en-US" sz="1000" dirty="0">
                <a:hlinkClick r:id="rId21"/>
              </a:rPr>
              <a:t> </a:t>
            </a:r>
            <a:r>
              <a:rPr lang="en-US" sz="1000" dirty="0" err="1">
                <a:hlinkClick r:id="rId21"/>
              </a:rPr>
              <a:t>lock_guard</a:t>
            </a:r>
            <a:endParaRPr lang="en-US" sz="1000" dirty="0"/>
          </a:p>
          <a:p>
            <a:pPr>
              <a:buFont typeface="Arial" panose="020B0604020202020204" pitchFamily="34" charset="0"/>
              <a:buChar char="•"/>
              <a:defRPr/>
            </a:pPr>
            <a:r>
              <a:rPr lang="en-US" sz="1000" dirty="0">
                <a:hlinkClick r:id="rId22"/>
              </a:rPr>
              <a:t>Logical type traits.</a:t>
            </a:r>
            <a:endParaRPr lang="en-US" sz="1000" dirty="0"/>
          </a:p>
          <a:p>
            <a:pPr>
              <a:buFont typeface="Arial" charset="0"/>
              <a:buNone/>
              <a:defRPr/>
            </a:pPr>
            <a:endParaRPr lang="en-US" dirty="0"/>
          </a:p>
        </p:txBody>
      </p:sp>
      <p:sp>
        <p:nvSpPr>
          <p:cNvPr id="61443" name="Content Placeholder 4"/>
          <p:cNvSpPr>
            <a:spLocks noGrp="1"/>
          </p:cNvSpPr>
          <p:nvPr>
            <p:ph sz="half" idx="2"/>
          </p:nvPr>
        </p:nvSpPr>
        <p:spPr>
          <a:xfrm>
            <a:off x="6147198" y="1864845"/>
            <a:ext cx="4056459" cy="4819478"/>
          </a:xfrm>
        </p:spPr>
        <p:txBody>
          <a:bodyPr>
            <a:normAutofit/>
          </a:bodyPr>
          <a:lstStyle/>
          <a:p>
            <a:r>
              <a:rPr lang="en-US" altLang="en-US" sz="1500" dirty="0">
                <a:hlinkClick r:id="rId23"/>
              </a:rPr>
              <a:t>Re-enabling </a:t>
            </a:r>
            <a:r>
              <a:rPr lang="en-US" altLang="en-US" sz="1500" dirty="0" err="1">
                <a:hlinkClick r:id="rId23"/>
              </a:rPr>
              <a:t>shared_from_this</a:t>
            </a:r>
            <a:endParaRPr lang="en-US" altLang="en-US" sz="1500" dirty="0"/>
          </a:p>
          <a:p>
            <a:r>
              <a:rPr lang="en-US" altLang="en-US" sz="1500" b="1" i="1" dirty="0" err="1">
                <a:solidFill>
                  <a:srgbClr val="FF0000"/>
                </a:solidFill>
                <a:hlinkClick r:id="rId24"/>
              </a:rPr>
              <a:t>not_fn</a:t>
            </a:r>
            <a:endParaRPr lang="en-US" altLang="en-US" sz="1500" b="1" i="1" dirty="0">
              <a:solidFill>
                <a:srgbClr val="FF0000"/>
              </a:solidFill>
            </a:endParaRPr>
          </a:p>
          <a:p>
            <a:r>
              <a:rPr lang="en-US" altLang="en-US" sz="1500" dirty="0" err="1">
                <a:hlinkClick r:id="rId25"/>
              </a:rPr>
              <a:t>constexpr</a:t>
            </a:r>
            <a:r>
              <a:rPr lang="en-US" altLang="en-US" sz="1500" dirty="0">
                <a:hlinkClick r:id="rId25"/>
              </a:rPr>
              <a:t> atomic::</a:t>
            </a:r>
            <a:r>
              <a:rPr lang="en-US" altLang="en-US" sz="1500" dirty="0" err="1">
                <a:hlinkClick r:id="rId25"/>
              </a:rPr>
              <a:t>is_always_lock_free</a:t>
            </a:r>
            <a:endParaRPr lang="en-US" altLang="en-US" sz="1500" dirty="0"/>
          </a:p>
          <a:p>
            <a:r>
              <a:rPr lang="en-US" altLang="en-US" sz="1500" dirty="0" err="1">
                <a:hlinkClick r:id="rId26"/>
              </a:rPr>
              <a:t>Nothrow</a:t>
            </a:r>
            <a:r>
              <a:rPr lang="en-US" altLang="en-US" sz="1500" dirty="0">
                <a:hlinkClick r:id="rId26"/>
              </a:rPr>
              <a:t>-swappable traits</a:t>
            </a:r>
            <a:endParaRPr lang="en-US" altLang="en-US" sz="1500" dirty="0"/>
          </a:p>
          <a:p>
            <a:r>
              <a:rPr lang="en-US" altLang="en-US" sz="1500" dirty="0">
                <a:hlinkClick r:id="rId27"/>
              </a:rPr>
              <a:t>Fixing a design mistake in the searchers interface</a:t>
            </a:r>
            <a:endParaRPr lang="en-US" altLang="en-US" sz="1500" dirty="0"/>
          </a:p>
          <a:p>
            <a:r>
              <a:rPr lang="en-US" altLang="en-US" sz="1500" dirty="0">
                <a:hlinkClick r:id="rId28"/>
              </a:rPr>
              <a:t>An algorithm to clamp a value between a pair of boundary values</a:t>
            </a:r>
            <a:endParaRPr lang="en-US" altLang="en-US" sz="1500" dirty="0"/>
          </a:p>
          <a:p>
            <a:r>
              <a:rPr lang="en-US" altLang="en-US" sz="1500" dirty="0" err="1">
                <a:hlinkClick r:id="rId29"/>
              </a:rPr>
              <a:t>constexpr</a:t>
            </a:r>
            <a:r>
              <a:rPr lang="en-US" altLang="en-US" sz="1500" dirty="0">
                <a:hlinkClick r:id="rId29"/>
              </a:rPr>
              <a:t> </a:t>
            </a:r>
            <a:r>
              <a:rPr lang="en-US" altLang="en-US" sz="1500" dirty="0" err="1">
                <a:hlinkClick r:id="rId29"/>
              </a:rPr>
              <a:t>std</a:t>
            </a:r>
            <a:r>
              <a:rPr lang="en-US" altLang="en-US" sz="1500" dirty="0">
                <a:hlinkClick r:id="rId29"/>
              </a:rPr>
              <a:t>::hardware_{</a:t>
            </a:r>
            <a:r>
              <a:rPr lang="en-US" altLang="en-US" sz="1500" dirty="0" err="1">
                <a:hlinkClick r:id="rId29"/>
              </a:rPr>
              <a:t>constructive,destructive</a:t>
            </a:r>
            <a:r>
              <a:rPr lang="en-US" altLang="en-US" sz="1500" dirty="0">
                <a:hlinkClick r:id="rId29"/>
              </a:rPr>
              <a:t>}_</a:t>
            </a:r>
            <a:r>
              <a:rPr lang="en-US" altLang="en-US" sz="1500" dirty="0" err="1">
                <a:hlinkClick r:id="rId29"/>
              </a:rPr>
              <a:t>interference_size</a:t>
            </a:r>
            <a:endParaRPr lang="en-US" altLang="en-US" sz="1500" dirty="0"/>
          </a:p>
          <a:p>
            <a:r>
              <a:rPr lang="en-US" altLang="en-US" sz="1500" dirty="0">
                <a:hlinkClick r:id="rId30"/>
              </a:rPr>
              <a:t>A 3-argument overload of </a:t>
            </a:r>
            <a:r>
              <a:rPr lang="en-US" altLang="en-US" sz="1500" dirty="0" err="1">
                <a:hlinkClick r:id="rId30"/>
              </a:rPr>
              <a:t>std</a:t>
            </a:r>
            <a:r>
              <a:rPr lang="en-US" altLang="en-US" sz="1500" dirty="0">
                <a:hlinkClick r:id="rId30"/>
              </a:rPr>
              <a:t>::</a:t>
            </a:r>
            <a:r>
              <a:rPr lang="en-US" altLang="en-US" sz="1500" dirty="0" err="1">
                <a:hlinkClick r:id="rId30"/>
              </a:rPr>
              <a:t>hypot</a:t>
            </a:r>
            <a:endParaRPr lang="en-US" altLang="en-US" sz="1500" dirty="0"/>
          </a:p>
          <a:p>
            <a:r>
              <a:rPr lang="en-US" altLang="en-US" sz="1500" dirty="0">
                <a:hlinkClick r:id="rId31"/>
              </a:rPr>
              <a:t>Adding </a:t>
            </a:r>
            <a:r>
              <a:rPr lang="en-US" altLang="en-US" sz="1500" dirty="0" err="1">
                <a:hlinkClick r:id="rId31"/>
              </a:rPr>
              <a:t>constexpr</a:t>
            </a:r>
            <a:r>
              <a:rPr lang="en-US" altLang="en-US" sz="1500" dirty="0">
                <a:hlinkClick r:id="rId31"/>
              </a:rPr>
              <a:t> modifiers</a:t>
            </a:r>
            <a:endParaRPr lang="en-US" altLang="en-US" sz="1500" dirty="0"/>
          </a:p>
          <a:p>
            <a:r>
              <a:rPr lang="en-US" altLang="en-US" sz="1500" dirty="0">
                <a:hlinkClick r:id="rId32"/>
              </a:rPr>
              <a:t>Giving </a:t>
            </a:r>
            <a:r>
              <a:rPr lang="en-US" altLang="en-US" sz="1500" dirty="0" err="1">
                <a:hlinkClick r:id="rId32"/>
              </a:rPr>
              <a:t>std</a:t>
            </a:r>
            <a:r>
              <a:rPr lang="en-US" altLang="en-US" sz="1500" dirty="0">
                <a:hlinkClick r:id="rId32"/>
              </a:rPr>
              <a:t>::string a non-</a:t>
            </a:r>
            <a:r>
              <a:rPr lang="en-US" altLang="en-US" sz="1500" dirty="0" err="1">
                <a:hlinkClick r:id="rId32"/>
              </a:rPr>
              <a:t>const</a:t>
            </a:r>
            <a:r>
              <a:rPr lang="en-US" altLang="en-US" sz="1500" dirty="0">
                <a:hlinkClick r:id="rId32"/>
              </a:rPr>
              <a:t> data() member function</a:t>
            </a:r>
            <a:endParaRPr lang="en-US" altLang="en-US" sz="1500" dirty="0"/>
          </a:p>
          <a:p>
            <a:r>
              <a:rPr lang="en-US" altLang="en-US" sz="1500" dirty="0" err="1">
                <a:hlinkClick r:id="rId33"/>
              </a:rPr>
              <a:t>is_callable</a:t>
            </a:r>
            <a:r>
              <a:rPr lang="en-US" altLang="en-US" sz="1500" dirty="0">
                <a:hlinkClick r:id="rId33"/>
              </a:rPr>
              <a:t>, the missing INVOKE-related trait</a:t>
            </a:r>
            <a:endParaRPr lang="en-US" altLang="en-US" sz="1500" dirty="0"/>
          </a:p>
          <a:p>
            <a:endParaRPr lang="en-US" altLang="en-US" dirty="0"/>
          </a:p>
        </p:txBody>
      </p:sp>
      <p:sp>
        <p:nvSpPr>
          <p:cNvPr id="61444" name="Title 1"/>
          <p:cNvSpPr>
            <a:spLocks noGrp="1"/>
          </p:cNvSpPr>
          <p:nvPr>
            <p:ph type="title"/>
          </p:nvPr>
        </p:nvSpPr>
        <p:spPr>
          <a:xfrm>
            <a:off x="2163366" y="815687"/>
            <a:ext cx="7886700" cy="904875"/>
          </a:xfrm>
        </p:spPr>
        <p:txBody>
          <a:bodyPr>
            <a:normAutofit/>
          </a:bodyPr>
          <a:lstStyle/>
          <a:p>
            <a:r>
              <a:rPr lang="en-US" altLang="en-US" dirty="0"/>
              <a:t>C++17 Library Features</a:t>
            </a:r>
          </a:p>
        </p:txBody>
      </p:sp>
    </p:spTree>
    <p:extLst>
      <p:ext uri="{BB962C8B-B14F-4D97-AF65-F5344CB8AC3E}">
        <p14:creationId xmlns:p14="http://schemas.microsoft.com/office/powerpoint/2010/main" val="367009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152650" y="2035969"/>
            <a:ext cx="3886200" cy="4609760"/>
          </a:xfrm>
        </p:spPr>
        <p:txBody>
          <a:bodyPr>
            <a:normAutofit fontScale="55000" lnSpcReduction="20000"/>
          </a:bodyPr>
          <a:lstStyle/>
          <a:p>
            <a:pPr>
              <a:buFont typeface="Arial" panose="020B0604020202020204" pitchFamily="34" charset="0"/>
              <a:buChar char="•"/>
              <a:defRPr/>
            </a:pPr>
            <a:r>
              <a:rPr lang="en-US" sz="2175" dirty="0">
                <a:hlinkClick r:id="rId3"/>
              </a:rPr>
              <a:t>High-performance, locale-independent number &lt;-&gt; string conversions</a:t>
            </a:r>
            <a:r>
              <a:rPr lang="en-US" sz="2175" dirty="0"/>
              <a:t> </a:t>
            </a:r>
          </a:p>
          <a:p>
            <a:pPr>
              <a:buFont typeface="Arial" panose="020B0604020202020204" pitchFamily="34" charset="0"/>
              <a:buChar char="•"/>
              <a:defRPr/>
            </a:pPr>
            <a:r>
              <a:rPr lang="en-US" sz="2175" dirty="0">
                <a:hlinkClick r:id="rId4"/>
              </a:rPr>
              <a:t>make_from_tuple() (like apply(), but for constructors)</a:t>
            </a:r>
            <a:r>
              <a:rPr lang="en-US" sz="2175" dirty="0"/>
              <a:t> </a:t>
            </a:r>
          </a:p>
          <a:p>
            <a:pPr>
              <a:buFont typeface="Arial" panose="020B0604020202020204" pitchFamily="34" charset="0"/>
              <a:buChar char="•"/>
              <a:defRPr/>
            </a:pPr>
            <a:r>
              <a:rPr lang="en-US" sz="2175" dirty="0">
                <a:hlinkClick r:id="rId5"/>
              </a:rPr>
              <a:t>Letting folks define a </a:t>
            </a:r>
            <a:r>
              <a:rPr lang="en-US" sz="2175" dirty="0" err="1">
                <a:hlinkClick r:id="rId5"/>
              </a:rPr>
              <a:t>default_order</a:t>
            </a:r>
            <a:r>
              <a:rPr lang="en-US" sz="2175" dirty="0">
                <a:hlinkClick r:id="rId5"/>
              </a:rPr>
              <a:t>&lt;&gt; without defining std::less&lt;&gt;</a:t>
            </a:r>
            <a:r>
              <a:rPr lang="en-US" sz="2175" dirty="0"/>
              <a:t> </a:t>
            </a:r>
          </a:p>
          <a:p>
            <a:pPr>
              <a:buFont typeface="Arial" panose="020B0604020202020204" pitchFamily="34" charset="0"/>
              <a:buChar char="•"/>
              <a:defRPr/>
            </a:pPr>
            <a:r>
              <a:rPr lang="en-US" sz="2175" dirty="0">
                <a:hlinkClick r:id="rId6"/>
              </a:rPr>
              <a:t>Splicing between associative containers</a:t>
            </a:r>
            <a:r>
              <a:rPr lang="en-US" sz="2175" dirty="0"/>
              <a:t> </a:t>
            </a:r>
          </a:p>
          <a:p>
            <a:pPr>
              <a:buFont typeface="Arial" panose="020B0604020202020204" pitchFamily="34" charset="0"/>
              <a:buChar char="•"/>
              <a:defRPr/>
            </a:pPr>
            <a:r>
              <a:rPr lang="en-US" sz="2175" dirty="0">
                <a:hlinkClick r:id="rId7"/>
              </a:rPr>
              <a:t>Relative paths</a:t>
            </a:r>
            <a:endParaRPr lang="en-US" sz="2175" dirty="0"/>
          </a:p>
          <a:p>
            <a:pPr>
              <a:buFont typeface="Arial" panose="020B0604020202020204" pitchFamily="34" charset="0"/>
              <a:buChar char="•"/>
              <a:defRPr/>
            </a:pPr>
            <a:r>
              <a:rPr lang="en-US" sz="2175" dirty="0">
                <a:hlinkClick r:id="rId8"/>
              </a:rPr>
              <a:t>C11 libraries</a:t>
            </a:r>
            <a:endParaRPr lang="en-US" sz="2175" dirty="0"/>
          </a:p>
          <a:p>
            <a:pPr>
              <a:buFont typeface="Arial" panose="020B0604020202020204" pitchFamily="34" charset="0"/>
              <a:buChar char="•"/>
              <a:defRPr/>
            </a:pPr>
            <a:r>
              <a:rPr lang="en-US" sz="2175" dirty="0">
                <a:hlinkClick r:id="rId9"/>
              </a:rPr>
              <a:t>shared_ptr::</a:t>
            </a:r>
            <a:r>
              <a:rPr lang="en-US" sz="2175" dirty="0" err="1">
                <a:hlinkClick r:id="rId9"/>
              </a:rPr>
              <a:t>weak_type</a:t>
            </a:r>
            <a:r>
              <a:rPr lang="en-US" sz="2175" dirty="0"/>
              <a:t> </a:t>
            </a:r>
          </a:p>
          <a:p>
            <a:pPr>
              <a:buFont typeface="Arial" panose="020B0604020202020204" pitchFamily="34" charset="0"/>
              <a:buChar char="•"/>
              <a:defRPr/>
            </a:pPr>
            <a:r>
              <a:rPr lang="en-US" sz="2175" dirty="0">
                <a:hlinkClick r:id="rId10"/>
              </a:rPr>
              <a:t>gcd() and lcm()  </a:t>
            </a:r>
            <a:r>
              <a:rPr lang="en-US" sz="2175" dirty="0"/>
              <a:t>from LF TS 2</a:t>
            </a:r>
          </a:p>
          <a:p>
            <a:pPr>
              <a:buFont typeface="Arial" panose="020B0604020202020204" pitchFamily="34" charset="0"/>
              <a:buChar char="•"/>
              <a:defRPr/>
            </a:pPr>
            <a:r>
              <a:rPr lang="en-US" sz="2175" dirty="0">
                <a:hlinkClick r:id="rId11"/>
              </a:rPr>
              <a:t>Deprecating std::</a:t>
            </a:r>
            <a:r>
              <a:rPr lang="en-US" sz="2175" dirty="0" err="1">
                <a:hlinkClick r:id="rId11"/>
              </a:rPr>
              <a:t>iterator</a:t>
            </a:r>
            <a:r>
              <a:rPr lang="en-US" sz="2175" dirty="0">
                <a:hlinkClick r:id="rId11"/>
              </a:rPr>
              <a:t>, redundant members of std::allocator, and </a:t>
            </a:r>
            <a:r>
              <a:rPr lang="en-US" sz="2175" dirty="0" err="1">
                <a:hlinkClick r:id="rId11"/>
              </a:rPr>
              <a:t>is_literal</a:t>
            </a:r>
            <a:r>
              <a:rPr lang="en-US" sz="2175" dirty="0"/>
              <a:t> </a:t>
            </a:r>
          </a:p>
          <a:p>
            <a:pPr>
              <a:buFont typeface="Arial" panose="020B0604020202020204" pitchFamily="34" charset="0"/>
              <a:buChar char="•"/>
              <a:defRPr/>
            </a:pPr>
            <a:r>
              <a:rPr lang="en-US" sz="2175" dirty="0">
                <a:hlinkClick r:id="rId12"/>
              </a:rPr>
              <a:t>Reserve a namespace for STL v2</a:t>
            </a:r>
            <a:endParaRPr lang="en-US" sz="2175" dirty="0"/>
          </a:p>
          <a:p>
            <a:pPr>
              <a:buFont typeface="Arial" panose="020B0604020202020204" pitchFamily="34" charset="0"/>
              <a:buChar char="•"/>
              <a:defRPr/>
            </a:pPr>
            <a:r>
              <a:rPr lang="en-US" sz="2175" b="1" i="1" dirty="0">
                <a:solidFill>
                  <a:srgbClr val="FF0000"/>
                </a:solidFill>
                <a:hlinkClick r:id="rId13"/>
              </a:rPr>
              <a:t>std::variant&lt;&gt;</a:t>
            </a:r>
            <a:r>
              <a:rPr lang="en-US" sz="2175" b="1" i="1" dirty="0">
                <a:solidFill>
                  <a:srgbClr val="FF0000"/>
                </a:solidFill>
              </a:rPr>
              <a:t> </a:t>
            </a:r>
          </a:p>
          <a:p>
            <a:pPr>
              <a:buFont typeface="Arial" panose="020B0604020202020204" pitchFamily="34" charset="0"/>
              <a:buChar char="•"/>
              <a:defRPr/>
            </a:pPr>
            <a:r>
              <a:rPr lang="en-US" sz="2175" dirty="0">
                <a:hlinkClick r:id="rId14"/>
              </a:rPr>
              <a:t>Better Names for Parallel Execution Policies in C++17 </a:t>
            </a:r>
            <a:endParaRPr lang="en-US" sz="2175" dirty="0"/>
          </a:p>
          <a:p>
            <a:pPr>
              <a:buFont typeface="Arial" panose="020B0604020202020204" pitchFamily="34" charset="0"/>
              <a:buChar char="•"/>
              <a:defRPr/>
            </a:pPr>
            <a:r>
              <a:rPr lang="en-US" sz="2175" dirty="0">
                <a:hlinkClick r:id="rId15"/>
              </a:rPr>
              <a:t>Temporarily discourage </a:t>
            </a:r>
            <a:r>
              <a:rPr lang="en-US" sz="2175" dirty="0" err="1">
                <a:hlinkClick r:id="rId15"/>
              </a:rPr>
              <a:t>memory_order_consume</a:t>
            </a:r>
            <a:r>
              <a:rPr lang="en-US" sz="2175" dirty="0">
                <a:hlinkClick r:id="rId15"/>
              </a:rPr>
              <a:t> </a:t>
            </a:r>
            <a:endParaRPr lang="en-US" sz="2175" dirty="0"/>
          </a:p>
          <a:p>
            <a:pPr>
              <a:buFont typeface="Arial" panose="020B0604020202020204" pitchFamily="34" charset="0"/>
              <a:buChar char="•"/>
              <a:defRPr/>
            </a:pPr>
            <a:r>
              <a:rPr lang="en-US" sz="2175" dirty="0">
                <a:hlinkClick r:id="rId16"/>
              </a:rPr>
              <a:t>A &lt;random&gt; Nomenclature Tweak </a:t>
            </a:r>
            <a:endParaRPr lang="en-US" sz="2175" dirty="0"/>
          </a:p>
          <a:p>
            <a:pPr>
              <a:buFont typeface="Arial" panose="020B0604020202020204" pitchFamily="34" charset="0"/>
              <a:buChar char="•"/>
              <a:defRPr/>
            </a:pPr>
            <a:endParaRPr lang="en-US" sz="2175"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p:txBody>
      </p:sp>
      <p:sp>
        <p:nvSpPr>
          <p:cNvPr id="63491" name="Content Placeholder 5"/>
          <p:cNvSpPr>
            <a:spLocks noGrp="1"/>
          </p:cNvSpPr>
          <p:nvPr>
            <p:ph sz="half" idx="2"/>
          </p:nvPr>
        </p:nvSpPr>
        <p:spPr>
          <a:xfrm>
            <a:off x="6165056" y="1906191"/>
            <a:ext cx="3886200" cy="4739538"/>
          </a:xfrm>
        </p:spPr>
        <p:txBody>
          <a:bodyPr>
            <a:normAutofit fontScale="92500" lnSpcReduction="10000"/>
          </a:bodyPr>
          <a:lstStyle/>
          <a:p>
            <a:r>
              <a:rPr lang="en-US" altLang="en-US" sz="1400" dirty="0">
                <a:hlinkClick r:id="rId17"/>
              </a:rPr>
              <a:t>Synopses for the C library </a:t>
            </a:r>
            <a:endParaRPr lang="en-US" altLang="en-US" sz="1400" dirty="0"/>
          </a:p>
          <a:p>
            <a:r>
              <a:rPr lang="en-US" altLang="en-US" sz="1400" dirty="0">
                <a:hlinkClick r:id="rId18"/>
              </a:rPr>
              <a:t>Making Optional Greater Equal Again </a:t>
            </a:r>
            <a:endParaRPr lang="en-US" altLang="en-US" sz="1400" dirty="0"/>
          </a:p>
          <a:p>
            <a:r>
              <a:rPr lang="en-US" altLang="en-US" sz="1400" dirty="0">
                <a:hlinkClick r:id="rId19"/>
              </a:rPr>
              <a:t>Making Variant Greater Equal </a:t>
            </a:r>
            <a:endParaRPr lang="en-US" altLang="en-US" sz="1400" dirty="0"/>
          </a:p>
          <a:p>
            <a:r>
              <a:rPr lang="en-US" altLang="en-US" sz="1400" dirty="0">
                <a:hlinkClick r:id="rId20"/>
              </a:rPr>
              <a:t>Homogeneous interface for variant, any and optional </a:t>
            </a:r>
            <a:endParaRPr lang="en-US" altLang="en-US" sz="1400" dirty="0"/>
          </a:p>
          <a:p>
            <a:r>
              <a:rPr lang="en-US" altLang="en-US" sz="1400" dirty="0">
                <a:hlinkClick r:id="rId3"/>
              </a:rPr>
              <a:t>Elementary string conversions </a:t>
            </a:r>
            <a:endParaRPr lang="en-US" altLang="en-US" sz="1400" dirty="0"/>
          </a:p>
          <a:p>
            <a:r>
              <a:rPr lang="en-US" altLang="en-US" sz="1400" dirty="0">
                <a:hlinkClick r:id="rId21"/>
              </a:rPr>
              <a:t>Integrating </a:t>
            </a:r>
            <a:r>
              <a:rPr lang="en-US" altLang="en-US" sz="1400" dirty="0" err="1">
                <a:hlinkClick r:id="rId21"/>
              </a:rPr>
              <a:t>std</a:t>
            </a:r>
            <a:r>
              <a:rPr lang="en-US" altLang="en-US" sz="1400" dirty="0">
                <a:hlinkClick r:id="rId21"/>
              </a:rPr>
              <a:t>::</a:t>
            </a:r>
            <a:r>
              <a:rPr lang="en-US" altLang="en-US" sz="1400" dirty="0" err="1">
                <a:hlinkClick r:id="rId21"/>
              </a:rPr>
              <a:t>string_view</a:t>
            </a:r>
            <a:r>
              <a:rPr lang="en-US" altLang="en-US" sz="1400" dirty="0">
                <a:hlinkClick r:id="rId21"/>
              </a:rPr>
              <a:t> and </a:t>
            </a:r>
            <a:r>
              <a:rPr lang="en-US" altLang="en-US" sz="1400" dirty="0" err="1">
                <a:hlinkClick r:id="rId21"/>
              </a:rPr>
              <a:t>std</a:t>
            </a:r>
            <a:r>
              <a:rPr lang="en-US" altLang="en-US" sz="1400" dirty="0">
                <a:hlinkClick r:id="rId21"/>
              </a:rPr>
              <a:t>::string </a:t>
            </a:r>
            <a:endParaRPr lang="en-US" altLang="en-US" sz="1400" dirty="0"/>
          </a:p>
          <a:p>
            <a:r>
              <a:rPr lang="en-US" altLang="en-US" sz="1400" dirty="0" err="1">
                <a:hlinkClick r:id="rId22"/>
              </a:rPr>
              <a:t>has_unique_object_representations</a:t>
            </a:r>
            <a:endParaRPr lang="en-US" altLang="en-US" sz="1400" dirty="0"/>
          </a:p>
          <a:p>
            <a:r>
              <a:rPr lang="en-US" altLang="en-US" sz="1400" dirty="0">
                <a:hlinkClick r:id="rId23"/>
              </a:rPr>
              <a:t>Extending memory management tools </a:t>
            </a:r>
            <a:endParaRPr lang="en-US" altLang="en-US" sz="1400" dirty="0"/>
          </a:p>
          <a:p>
            <a:r>
              <a:rPr lang="en-US" altLang="en-US" sz="1400" dirty="0">
                <a:hlinkClick r:id="rId24"/>
              </a:rPr>
              <a:t>Emplace Return Type </a:t>
            </a:r>
            <a:endParaRPr lang="en-US" altLang="en-US" sz="1400" dirty="0"/>
          </a:p>
          <a:p>
            <a:r>
              <a:rPr lang="en-US" altLang="en-US" sz="1400" dirty="0">
                <a:hlinkClick r:id="rId25"/>
              </a:rPr>
              <a:t>Removing Allocator Support in </a:t>
            </a:r>
            <a:r>
              <a:rPr lang="en-US" altLang="en-US" sz="1400" dirty="0" err="1">
                <a:hlinkClick r:id="rId25"/>
              </a:rPr>
              <a:t>std</a:t>
            </a:r>
            <a:r>
              <a:rPr lang="en-US" altLang="en-US" sz="1400" dirty="0">
                <a:hlinkClick r:id="rId25"/>
              </a:rPr>
              <a:t>::function </a:t>
            </a:r>
            <a:endParaRPr lang="en-US" altLang="en-US" sz="1400" dirty="0"/>
          </a:p>
          <a:p>
            <a:r>
              <a:rPr lang="en-US" altLang="en-US" sz="1400" dirty="0" err="1">
                <a:hlinkClick r:id="rId4"/>
              </a:rPr>
              <a:t>make_from_tuple</a:t>
            </a:r>
            <a:r>
              <a:rPr lang="en-US" altLang="en-US" sz="1400" dirty="0">
                <a:hlinkClick r:id="rId4"/>
              </a:rPr>
              <a:t>: apply for construction</a:t>
            </a:r>
            <a:endParaRPr lang="en-US" altLang="en-US" sz="1400" dirty="0"/>
          </a:p>
          <a:p>
            <a:r>
              <a:rPr lang="en-US" altLang="en-US" sz="1400" dirty="0">
                <a:hlinkClick r:id="rId26"/>
              </a:rPr>
              <a:t>Delete operator= for </a:t>
            </a:r>
            <a:r>
              <a:rPr lang="en-US" altLang="en-US" sz="1400" dirty="0" err="1">
                <a:hlinkClick r:id="rId26"/>
              </a:rPr>
              <a:t>polymorphic_allocator</a:t>
            </a:r>
            <a:r>
              <a:rPr lang="en-US" altLang="en-US" sz="1400" dirty="0">
                <a:hlinkClick r:id="rId26"/>
              </a:rPr>
              <a:t> </a:t>
            </a:r>
            <a:endParaRPr lang="en-US" altLang="en-US" sz="1400" dirty="0"/>
          </a:p>
          <a:p>
            <a:r>
              <a:rPr lang="en-US" altLang="en-US" sz="1400" dirty="0">
                <a:hlinkClick r:id="rId27"/>
              </a:rPr>
              <a:t>Fixes for </a:t>
            </a:r>
            <a:r>
              <a:rPr lang="en-US" altLang="en-US" sz="1400" dirty="0" err="1">
                <a:hlinkClick r:id="rId27"/>
              </a:rPr>
              <a:t>not_fn</a:t>
            </a:r>
            <a:r>
              <a:rPr lang="en-US" altLang="en-US" sz="1400" dirty="0">
                <a:hlinkClick r:id="rId27"/>
              </a:rPr>
              <a:t> </a:t>
            </a:r>
            <a:endParaRPr lang="en-US" altLang="en-US" sz="1400" dirty="0"/>
          </a:p>
          <a:p>
            <a:r>
              <a:rPr lang="en-US" altLang="en-US" sz="1400" dirty="0">
                <a:hlinkClick r:id="rId28"/>
              </a:rPr>
              <a:t>Adapting </a:t>
            </a:r>
            <a:r>
              <a:rPr lang="en-US" altLang="en-US" sz="1400" dirty="0" err="1">
                <a:hlinkClick r:id="rId28"/>
              </a:rPr>
              <a:t>string_view</a:t>
            </a:r>
            <a:r>
              <a:rPr lang="en-US" altLang="en-US" sz="1400" dirty="0">
                <a:hlinkClick r:id="rId28"/>
              </a:rPr>
              <a:t> by filesystem paths </a:t>
            </a:r>
            <a:endParaRPr lang="en-US" altLang="en-US" sz="1400" dirty="0"/>
          </a:p>
          <a:p>
            <a:r>
              <a:rPr lang="en-US" altLang="en-US" sz="1400" dirty="0">
                <a:hlinkClick r:id="rId29"/>
              </a:rPr>
              <a:t>Hotel </a:t>
            </a:r>
            <a:r>
              <a:rPr lang="en-US" altLang="en-US" sz="1400" dirty="0" err="1">
                <a:hlinkClick r:id="rId29"/>
              </a:rPr>
              <a:t>Parallelifornia</a:t>
            </a:r>
            <a:r>
              <a:rPr lang="en-US" altLang="en-US" sz="1400" dirty="0">
                <a:hlinkClick r:id="rId29"/>
              </a:rPr>
              <a:t>: terminate() for Parallel Algorithms Exception Handling</a:t>
            </a:r>
            <a:endParaRPr lang="en-US" altLang="en-US" sz="1400" dirty="0"/>
          </a:p>
          <a:p>
            <a:endParaRPr lang="en-US" altLang="en-US" sz="900" dirty="0"/>
          </a:p>
          <a:p>
            <a:endParaRPr lang="en-US" altLang="en-US" sz="900" dirty="0"/>
          </a:p>
          <a:p>
            <a:endParaRPr lang="en-US" altLang="en-US" sz="9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sz="1200" dirty="0"/>
          </a:p>
          <a:p>
            <a:endParaRPr lang="en-US" altLang="en-US" dirty="0"/>
          </a:p>
          <a:p>
            <a:endParaRPr lang="en-US" altLang="en-US" dirty="0"/>
          </a:p>
          <a:p>
            <a:endParaRPr lang="en-US" altLang="en-US" dirty="0"/>
          </a:p>
          <a:p>
            <a:endParaRPr lang="en-US" altLang="en-US" dirty="0"/>
          </a:p>
        </p:txBody>
      </p:sp>
      <p:sp>
        <p:nvSpPr>
          <p:cNvPr id="63492" name="Title 3"/>
          <p:cNvSpPr>
            <a:spLocks noGrp="1"/>
          </p:cNvSpPr>
          <p:nvPr>
            <p:ph type="title"/>
          </p:nvPr>
        </p:nvSpPr>
        <p:spPr>
          <a:xfrm>
            <a:off x="2152650" y="1131095"/>
            <a:ext cx="7886700" cy="904875"/>
          </a:xfrm>
        </p:spPr>
        <p:txBody>
          <a:bodyPr>
            <a:normAutofit/>
          </a:bodyPr>
          <a:lstStyle/>
          <a:p>
            <a:r>
              <a:rPr lang="en-US" altLang="en-US" dirty="0"/>
              <a:t>C++17 Library features</a:t>
            </a:r>
          </a:p>
        </p:txBody>
      </p:sp>
    </p:spTree>
    <p:extLst>
      <p:ext uri="{BB962C8B-B14F-4D97-AF65-F5344CB8AC3E}">
        <p14:creationId xmlns:p14="http://schemas.microsoft.com/office/powerpoint/2010/main" val="145191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sz="half" idx="1"/>
          </p:nvPr>
        </p:nvSpPr>
        <p:spPr>
          <a:xfrm>
            <a:off x="2152650" y="2035969"/>
            <a:ext cx="3886200" cy="3454004"/>
          </a:xfrm>
        </p:spPr>
        <p:txBody>
          <a:bodyPr/>
          <a:lstStyle/>
          <a:p>
            <a:r>
              <a:rPr lang="en-US" altLang="en-US"/>
              <a:t>No Concepts</a:t>
            </a:r>
          </a:p>
          <a:p>
            <a:r>
              <a:rPr lang="en-US" altLang="en-US"/>
              <a:t>No Unified Call Syntax</a:t>
            </a:r>
          </a:p>
          <a:p>
            <a:r>
              <a:rPr lang="en-US" altLang="en-US"/>
              <a:t>No Default Comparison</a:t>
            </a:r>
          </a:p>
          <a:p>
            <a:r>
              <a:rPr lang="en-US" altLang="en-US"/>
              <a:t>No operator dot</a:t>
            </a:r>
          </a:p>
          <a:p>
            <a:endParaRPr lang="en-US" altLang="en-US"/>
          </a:p>
        </p:txBody>
      </p:sp>
      <p:sp>
        <p:nvSpPr>
          <p:cNvPr id="65539" name="Content Placeholder 3"/>
          <p:cNvSpPr>
            <a:spLocks noGrp="1"/>
          </p:cNvSpPr>
          <p:nvPr>
            <p:ph sz="half" idx="2"/>
          </p:nvPr>
        </p:nvSpPr>
        <p:spPr>
          <a:xfrm>
            <a:off x="6153150" y="2035969"/>
            <a:ext cx="3886200" cy="3454004"/>
          </a:xfrm>
        </p:spPr>
        <p:txBody>
          <a:bodyPr/>
          <a:lstStyle/>
          <a:p>
            <a:r>
              <a:rPr lang="en-US" altLang="en-US"/>
              <a:t>Inline variable stays</a:t>
            </a:r>
          </a:p>
        </p:txBody>
      </p:sp>
      <p:sp>
        <p:nvSpPr>
          <p:cNvPr id="65540" name="Title 1"/>
          <p:cNvSpPr>
            <a:spLocks noGrp="1"/>
          </p:cNvSpPr>
          <p:nvPr>
            <p:ph type="title"/>
          </p:nvPr>
        </p:nvSpPr>
        <p:spPr>
          <a:xfrm>
            <a:off x="2152650" y="1131095"/>
            <a:ext cx="7886700" cy="904875"/>
          </a:xfrm>
        </p:spPr>
        <p:txBody>
          <a:bodyPr>
            <a:normAutofit/>
          </a:bodyPr>
          <a:lstStyle/>
          <a:p>
            <a:r>
              <a:rPr lang="en-US" altLang="en-US" dirty="0"/>
              <a:t>What is not in C++ 17</a:t>
            </a:r>
          </a:p>
        </p:txBody>
      </p:sp>
    </p:spTree>
    <p:extLst>
      <p:ext uri="{BB962C8B-B14F-4D97-AF65-F5344CB8AC3E}">
        <p14:creationId xmlns:p14="http://schemas.microsoft.com/office/powerpoint/2010/main" val="584857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3"/>
          <p:cNvSpPr>
            <a:spLocks noGrp="1"/>
          </p:cNvSpPr>
          <p:nvPr>
            <p:ph sz="half" idx="1"/>
          </p:nvPr>
        </p:nvSpPr>
        <p:spPr>
          <a:xfrm>
            <a:off x="2152650" y="2035969"/>
            <a:ext cx="3886200" cy="3454004"/>
          </a:xfrm>
        </p:spPr>
        <p:txBody>
          <a:bodyPr/>
          <a:lstStyle/>
          <a:p>
            <a:r>
              <a:rPr lang="en-US" altLang="en-US"/>
              <a:t>Fixes to C+17</a:t>
            </a:r>
          </a:p>
        </p:txBody>
      </p:sp>
      <p:sp>
        <p:nvSpPr>
          <p:cNvPr id="66563" name="Text Placeholder 5"/>
          <p:cNvSpPr>
            <a:spLocks noGrp="1"/>
          </p:cNvSpPr>
          <p:nvPr>
            <p:ph sz="half" idx="2"/>
          </p:nvPr>
        </p:nvSpPr>
        <p:spPr>
          <a:xfrm>
            <a:off x="6153150" y="2035969"/>
            <a:ext cx="3886200" cy="3454004"/>
          </a:xfrm>
        </p:spPr>
        <p:txBody>
          <a:bodyPr/>
          <a:lstStyle/>
          <a:p>
            <a:r>
              <a:rPr lang="en-US" altLang="en-US"/>
              <a:t>https://isocpp.org/std/standing-documents/sd-6-sg10-feature-test-recommendations#recs.cpp17</a:t>
            </a:r>
          </a:p>
        </p:txBody>
      </p:sp>
      <p:sp>
        <p:nvSpPr>
          <p:cNvPr id="66564" name="Title 1"/>
          <p:cNvSpPr>
            <a:spLocks noGrp="1"/>
          </p:cNvSpPr>
          <p:nvPr>
            <p:ph type="title"/>
          </p:nvPr>
        </p:nvSpPr>
        <p:spPr>
          <a:xfrm>
            <a:off x="2152650" y="1131095"/>
            <a:ext cx="7886700" cy="904875"/>
          </a:xfrm>
        </p:spPr>
        <p:txBody>
          <a:bodyPr>
            <a:normAutofit/>
          </a:bodyPr>
          <a:lstStyle/>
          <a:p>
            <a:r>
              <a:rPr lang="en-US" altLang="en-US" dirty="0"/>
              <a:t>Changes voted in the last minute</a:t>
            </a:r>
          </a:p>
        </p:txBody>
      </p:sp>
      <p:sp>
        <p:nvSpPr>
          <p:cNvPr id="66565" name="Text Placeholder 6"/>
          <p:cNvSpPr>
            <a:spLocks noGrp="1"/>
          </p:cNvSpPr>
          <p:nvPr>
            <p:ph type="body" sz="quarter" idx="4294967295"/>
          </p:nvPr>
        </p:nvSpPr>
        <p:spPr>
          <a:xfrm>
            <a:off x="1891146" y="2522538"/>
            <a:ext cx="3871913" cy="2735262"/>
          </a:xfrm>
        </p:spPr>
        <p:txBody>
          <a:bodyPr>
            <a:normAutofit lnSpcReduction="10000"/>
          </a:bodyPr>
          <a:lstStyle/>
          <a:p>
            <a:r>
              <a:rPr lang="en-US" altLang="en-US" dirty="0"/>
              <a:t>Removing Deprecated Exception Specifications from C++17</a:t>
            </a:r>
          </a:p>
          <a:p>
            <a:r>
              <a:rPr lang="en-US" altLang="en-US" dirty="0"/>
              <a:t>Added Elementary string conversions</a:t>
            </a:r>
          </a:p>
          <a:p>
            <a:r>
              <a:rPr lang="en-US" altLang="en-US" dirty="0" err="1">
                <a:solidFill>
                  <a:srgbClr val="FF0000"/>
                </a:solidFill>
              </a:rPr>
              <a:t>Std</a:t>
            </a:r>
            <a:r>
              <a:rPr lang="en-US" altLang="en-US" dirty="0">
                <a:solidFill>
                  <a:srgbClr val="FF0000"/>
                </a:solidFill>
              </a:rPr>
              <a:t>::byte was added</a:t>
            </a:r>
          </a:p>
          <a:p>
            <a:endParaRPr lang="en-US" altLang="en-US" dirty="0"/>
          </a:p>
        </p:txBody>
      </p:sp>
    </p:spTree>
    <p:extLst>
      <p:ext uri="{BB962C8B-B14F-4D97-AF65-F5344CB8AC3E}">
        <p14:creationId xmlns:p14="http://schemas.microsoft.com/office/powerpoint/2010/main" val="238401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8"/>
          <p:cNvSpPr txBox="1">
            <a:spLocks noGrp="1"/>
          </p:cNvSpPr>
          <p:nvPr>
            <p:ph sz="half" idx="1"/>
          </p:nvPr>
        </p:nvSpPr>
        <p:spPr>
          <a:xfrm>
            <a:off x="2152650" y="2035969"/>
            <a:ext cx="3886200" cy="3454004"/>
          </a:xfrm>
        </p:spPr>
        <p:txBody>
          <a:bodyPr vert="horz" lIns="91438" tIns="45719" rIns="91438" bIns="45719" rtlCol="0">
            <a:normAutofit fontScale="92500" lnSpcReduction="20000"/>
          </a:bodyPr>
          <a:lstStyle/>
          <a:p>
            <a:pPr>
              <a:spcBef>
                <a:spcPts val="638"/>
              </a:spcBef>
              <a:buClr>
                <a:srgbClr val="000000"/>
              </a:buClr>
              <a:buFontTx/>
              <a:buChar char="•"/>
              <a:defRPr/>
            </a:pPr>
            <a:r>
              <a:rPr lang="en-US" sz="2025" dirty="0">
                <a:solidFill>
                  <a:srgbClr val="000000"/>
                </a:solidFill>
                <a:latin typeface="Calibri" pitchFamily="34" charset="0"/>
                <a:cs typeface="Arial" charset="0"/>
                <a:sym typeface="Calibri" pitchFamily="34" charset="0"/>
              </a:rPr>
              <a:t>C</a:t>
            </a:r>
            <a:r>
              <a:rPr lang="en-US" sz="2250" dirty="0">
                <a:solidFill>
                  <a:srgbClr val="000000"/>
                </a:solidFill>
                <a:latin typeface="Calibri" pitchFamily="34" charset="0"/>
                <a:cs typeface="Arial" charset="0"/>
                <a:sym typeface="Calibri" pitchFamily="34" charset="0"/>
              </a:rPr>
              <a:t>++11 Std is</a:t>
            </a:r>
          </a:p>
          <a:p>
            <a:pPr lvl="1">
              <a:spcBef>
                <a:spcPts val="563"/>
              </a:spcBef>
              <a:buClr>
                <a:srgbClr val="000000"/>
              </a:buClr>
              <a:buFontTx/>
              <a:buChar char="–"/>
              <a:defRPr/>
            </a:pPr>
            <a:r>
              <a:rPr lang="en-US" sz="1950" dirty="0">
                <a:solidFill>
                  <a:srgbClr val="000000"/>
                </a:solidFill>
                <a:latin typeface="Calibri" pitchFamily="34" charset="0"/>
                <a:cs typeface="Arial" charset="0"/>
                <a:sym typeface="Calibri" pitchFamily="34" charset="0"/>
              </a:rPr>
              <a:t>1353 pages compared to 817 pages in C++03</a:t>
            </a:r>
          </a:p>
          <a:p>
            <a:pPr>
              <a:spcBef>
                <a:spcPts val="638"/>
              </a:spcBef>
              <a:buClr>
                <a:srgbClr val="000000"/>
              </a:buClr>
              <a:buFontTx/>
              <a:buChar char="•"/>
              <a:defRPr/>
            </a:pPr>
            <a:r>
              <a:rPr lang="en-US" sz="2250" dirty="0">
                <a:solidFill>
                  <a:srgbClr val="000000"/>
                </a:solidFill>
                <a:latin typeface="Calibri" pitchFamily="34" charset="0"/>
                <a:cs typeface="Arial" charset="0"/>
                <a:sym typeface="Calibri" pitchFamily="34" charset="0"/>
              </a:rPr>
              <a:t>C++14 Std is</a:t>
            </a:r>
          </a:p>
          <a:p>
            <a:pPr lvl="1">
              <a:spcBef>
                <a:spcPts val="563"/>
              </a:spcBef>
              <a:buClr>
                <a:srgbClr val="000000"/>
              </a:buClr>
              <a:buFontTx/>
              <a:buChar char="–"/>
              <a:defRPr/>
            </a:pPr>
            <a:r>
              <a:rPr lang="en-US" sz="1950" dirty="0">
                <a:solidFill>
                  <a:srgbClr val="000000"/>
                </a:solidFill>
                <a:latin typeface="Calibri" pitchFamily="34" charset="0"/>
                <a:cs typeface="Arial" charset="0"/>
                <a:sym typeface="Calibri" pitchFamily="34" charset="0"/>
              </a:rPr>
              <a:t>1373 pages (N3937), n3972 (free)</a:t>
            </a:r>
          </a:p>
          <a:p>
            <a:pPr>
              <a:spcBef>
                <a:spcPts val="563"/>
              </a:spcBef>
              <a:buClr>
                <a:srgbClr val="000000"/>
              </a:buClr>
              <a:buFont typeface="Arial" panose="020B0604020202020204" pitchFamily="34" charset="0"/>
              <a:buChar char="•"/>
              <a:defRPr/>
            </a:pPr>
            <a:r>
              <a:rPr lang="en-US" sz="2625" dirty="0">
                <a:solidFill>
                  <a:srgbClr val="000000"/>
                </a:solidFill>
                <a:latin typeface="Calibri" pitchFamily="34" charset="0"/>
                <a:cs typeface="Arial" charset="0"/>
                <a:sym typeface="Calibri" pitchFamily="34" charset="0"/>
              </a:rPr>
              <a:t>The new C++17 CD is</a:t>
            </a:r>
          </a:p>
          <a:p>
            <a:pPr lvl="1">
              <a:spcBef>
                <a:spcPts val="563"/>
              </a:spcBef>
              <a:buClr>
                <a:srgbClr val="000000"/>
              </a:buClr>
              <a:buFontTx/>
              <a:buChar char="–"/>
              <a:defRPr/>
            </a:pPr>
            <a:r>
              <a:rPr lang="en-US" sz="1950" dirty="0">
                <a:solidFill>
                  <a:srgbClr val="000000"/>
                </a:solidFill>
                <a:latin typeface="Calibri" pitchFamily="34" charset="0"/>
                <a:cs typeface="Arial" charset="0"/>
                <a:sym typeface="Calibri" pitchFamily="34" charset="0"/>
              </a:rPr>
              <a:t>N4606:  1572 pages</a:t>
            </a:r>
          </a:p>
          <a:p>
            <a:pPr>
              <a:spcBef>
                <a:spcPts val="638"/>
              </a:spcBef>
              <a:buClr>
                <a:srgbClr val="000000"/>
              </a:buClr>
              <a:buFontTx/>
              <a:buChar char="•"/>
              <a:defRPr/>
            </a:pPr>
            <a:r>
              <a:rPr lang="en-US" sz="2250" dirty="0">
                <a:solidFill>
                  <a:srgbClr val="000000"/>
                </a:solidFill>
                <a:latin typeface="Calibri" pitchFamily="34" charset="0"/>
                <a:cs typeface="Arial" charset="0"/>
                <a:sym typeface="Calibri" pitchFamily="34" charset="0"/>
              </a:rPr>
              <a:t>C99</a:t>
            </a:r>
          </a:p>
          <a:p>
            <a:pPr lvl="1">
              <a:spcBef>
                <a:spcPts val="638"/>
              </a:spcBef>
              <a:buClr>
                <a:srgbClr val="000000"/>
              </a:buClr>
              <a:buFontTx/>
              <a:buChar char="•"/>
              <a:defRPr/>
            </a:pPr>
            <a:r>
              <a:rPr lang="en-US" sz="1650" dirty="0">
                <a:solidFill>
                  <a:srgbClr val="000000"/>
                </a:solidFill>
                <a:latin typeface="Calibri" pitchFamily="34" charset="0"/>
                <a:cs typeface="Arial" charset="0"/>
                <a:sym typeface="Calibri" pitchFamily="34" charset="0"/>
              </a:rPr>
              <a:t>550 pages</a:t>
            </a:r>
          </a:p>
          <a:p>
            <a:pPr>
              <a:spcBef>
                <a:spcPts val="638"/>
              </a:spcBef>
              <a:buClr>
                <a:srgbClr val="000000"/>
              </a:buClr>
              <a:buFontTx/>
              <a:buChar char="•"/>
              <a:defRPr/>
            </a:pPr>
            <a:r>
              <a:rPr lang="en-US" sz="2250" dirty="0">
                <a:solidFill>
                  <a:srgbClr val="000000"/>
                </a:solidFill>
                <a:latin typeface="Calibri" pitchFamily="34" charset="0"/>
                <a:cs typeface="Arial" charset="0"/>
                <a:sym typeface="Calibri" pitchFamily="34" charset="0"/>
              </a:rPr>
              <a:t>C11 is </a:t>
            </a:r>
          </a:p>
          <a:p>
            <a:pPr lvl="1">
              <a:spcBef>
                <a:spcPts val="563"/>
              </a:spcBef>
              <a:buClr>
                <a:srgbClr val="000000"/>
              </a:buClr>
              <a:buFontTx/>
              <a:buChar char="–"/>
              <a:defRPr/>
            </a:pPr>
            <a:r>
              <a:rPr lang="en-US" sz="1950" dirty="0">
                <a:solidFill>
                  <a:srgbClr val="000000"/>
                </a:solidFill>
                <a:latin typeface="Calibri" pitchFamily="34" charset="0"/>
                <a:cs typeface="Arial" charset="0"/>
                <a:sym typeface="Calibri" pitchFamily="34" charset="0"/>
              </a:rPr>
              <a:t>701 pages compared to 550 pages in C99</a:t>
            </a:r>
          </a:p>
          <a:p>
            <a:pPr>
              <a:spcBef>
                <a:spcPts val="563"/>
              </a:spcBef>
              <a:buClr>
                <a:srgbClr val="000000"/>
              </a:buClr>
              <a:buFontTx/>
              <a:buChar char="–"/>
              <a:defRPr/>
            </a:pPr>
            <a:endParaRPr lang="en-US" dirty="0">
              <a:solidFill>
                <a:srgbClr val="000000"/>
              </a:solidFill>
              <a:latin typeface="Calibri" pitchFamily="34" charset="0"/>
              <a:cs typeface="Arial" charset="0"/>
              <a:sym typeface="Calibri" pitchFamily="34" charset="0"/>
            </a:endParaRPr>
          </a:p>
          <a:p>
            <a:pPr>
              <a:spcBef>
                <a:spcPts val="638"/>
              </a:spcBef>
              <a:buClr>
                <a:srgbClr val="000000"/>
              </a:buClr>
              <a:buFontTx/>
              <a:buChar char="•"/>
              <a:defRPr/>
            </a:pPr>
            <a:endParaRPr lang="en-US" dirty="0">
              <a:solidFill>
                <a:srgbClr val="000000"/>
              </a:solidFill>
              <a:latin typeface="Calibri" pitchFamily="34" charset="0"/>
              <a:cs typeface="Arial" charset="0"/>
              <a:sym typeface="Calibri" pitchFamily="34" charset="0"/>
            </a:endParaRPr>
          </a:p>
        </p:txBody>
      </p:sp>
      <p:sp>
        <p:nvSpPr>
          <p:cNvPr id="57347" name="Content Placeholder 7"/>
          <p:cNvSpPr>
            <a:spLocks noGrp="1"/>
          </p:cNvSpPr>
          <p:nvPr>
            <p:ph sz="half" idx="2"/>
          </p:nvPr>
        </p:nvSpPr>
        <p:spPr>
          <a:xfrm>
            <a:off x="6153150" y="2035969"/>
            <a:ext cx="3886200" cy="3454004"/>
          </a:xfrm>
        </p:spPr>
        <p:txBody>
          <a:bodyPr/>
          <a:lstStyle/>
          <a:p>
            <a:pPr>
              <a:spcBef>
                <a:spcPts val="638"/>
              </a:spcBef>
              <a:buClr>
                <a:srgbClr val="000000"/>
              </a:buClr>
              <a:buFontTx/>
              <a:buChar char="•"/>
            </a:pPr>
            <a:r>
              <a:rPr lang="en-US" altLang="en-US" sz="1500">
                <a:solidFill>
                  <a:srgbClr val="000000"/>
                </a:solidFill>
                <a:latin typeface="Calibri" panose="020F0502020204030204" pitchFamily="34" charset="0"/>
                <a:cs typeface="Arial" panose="020B0604020202020204" pitchFamily="34" charset="0"/>
                <a:sym typeface="Calibri" panose="020F0502020204030204" pitchFamily="34" charset="0"/>
              </a:rPr>
              <a:t>OpenMP 3.1 is</a:t>
            </a:r>
          </a:p>
          <a:p>
            <a:pPr lvl="1">
              <a:spcBef>
                <a:spcPts val="563"/>
              </a:spcBef>
              <a:buClr>
                <a:srgbClr val="000000"/>
              </a:buClr>
              <a:buFontTx/>
              <a:buChar char="–"/>
            </a:pPr>
            <a:r>
              <a:rPr lang="en-US" altLang="en-US" sz="1350">
                <a:solidFill>
                  <a:srgbClr val="000000"/>
                </a:solidFill>
                <a:latin typeface="Calibri" panose="020F0502020204030204" pitchFamily="34" charset="0"/>
                <a:cs typeface="Arial" panose="020B0604020202020204" pitchFamily="34" charset="0"/>
                <a:sym typeface="Calibri" panose="020F0502020204030204" pitchFamily="34" charset="0"/>
              </a:rPr>
              <a:t>160 pages and growing</a:t>
            </a:r>
          </a:p>
          <a:p>
            <a:pPr>
              <a:spcBef>
                <a:spcPts val="638"/>
              </a:spcBef>
              <a:buClr>
                <a:srgbClr val="000000"/>
              </a:buClr>
              <a:buFontTx/>
              <a:buChar char="•"/>
            </a:pPr>
            <a:r>
              <a:rPr lang="en-US" altLang="en-US" sz="1500">
                <a:solidFill>
                  <a:srgbClr val="000000"/>
                </a:solidFill>
                <a:latin typeface="Calibri" panose="020F0502020204030204" pitchFamily="34" charset="0"/>
                <a:cs typeface="Arial" panose="020B0604020202020204" pitchFamily="34" charset="0"/>
                <a:sym typeface="Calibri" panose="020F0502020204030204" pitchFamily="34" charset="0"/>
              </a:rPr>
              <a:t>OpenMP 4.0 is </a:t>
            </a:r>
          </a:p>
          <a:p>
            <a:pPr lvl="1">
              <a:spcBef>
                <a:spcPts val="563"/>
              </a:spcBef>
              <a:buClr>
                <a:srgbClr val="000000"/>
              </a:buClr>
              <a:buFontTx/>
              <a:buChar char="–"/>
            </a:pPr>
            <a:r>
              <a:rPr lang="en-US" altLang="en-US" sz="1350">
                <a:solidFill>
                  <a:srgbClr val="000000"/>
                </a:solidFill>
                <a:latin typeface="Calibri" panose="020F0502020204030204" pitchFamily="34" charset="0"/>
                <a:cs typeface="Arial" panose="020B0604020202020204" pitchFamily="34" charset="0"/>
                <a:sym typeface="Calibri" panose="020F0502020204030204" pitchFamily="34" charset="0"/>
              </a:rPr>
              <a:t>320 pages </a:t>
            </a:r>
          </a:p>
          <a:p>
            <a:pPr>
              <a:spcBef>
                <a:spcPts val="638"/>
              </a:spcBef>
              <a:buClr>
                <a:srgbClr val="000000"/>
              </a:buClr>
              <a:buFontTx/>
              <a:buChar char="•"/>
            </a:pPr>
            <a:r>
              <a:rPr lang="en-US" altLang="en-US" sz="1500">
                <a:solidFill>
                  <a:srgbClr val="000000"/>
                </a:solidFill>
                <a:latin typeface="Calibri" panose="020F0502020204030204" pitchFamily="34" charset="0"/>
                <a:cs typeface="Arial" panose="020B0604020202020204" pitchFamily="34" charset="0"/>
                <a:sym typeface="Calibri" panose="020F0502020204030204" pitchFamily="34" charset="0"/>
              </a:rPr>
              <a:t>OpenMP 4.5 is </a:t>
            </a:r>
          </a:p>
          <a:p>
            <a:pPr lvl="1">
              <a:spcBef>
                <a:spcPts val="563"/>
              </a:spcBef>
              <a:buClr>
                <a:srgbClr val="000000"/>
              </a:buClr>
              <a:buFontTx/>
              <a:buChar char="–"/>
            </a:pPr>
            <a:r>
              <a:rPr lang="en-US" altLang="en-US" sz="1350">
                <a:solidFill>
                  <a:srgbClr val="000000"/>
                </a:solidFill>
                <a:latin typeface="Calibri" panose="020F0502020204030204" pitchFamily="34" charset="0"/>
                <a:cs typeface="Arial" panose="020B0604020202020204" pitchFamily="34" charset="0"/>
                <a:sym typeface="Calibri" panose="020F0502020204030204" pitchFamily="34" charset="0"/>
              </a:rPr>
              <a:t>359 pages</a:t>
            </a:r>
          </a:p>
          <a:p>
            <a:pPr>
              <a:spcBef>
                <a:spcPts val="563"/>
              </a:spcBef>
              <a:buClr>
                <a:srgbClr val="000000"/>
              </a:buClr>
            </a:pPr>
            <a:r>
              <a:rPr lang="en-US" altLang="en-US" sz="1500">
                <a:solidFill>
                  <a:srgbClr val="000000"/>
                </a:solidFill>
                <a:latin typeface="Calibri" panose="020F0502020204030204" pitchFamily="34" charset="0"/>
                <a:cs typeface="Arial" panose="020B0604020202020204" pitchFamily="34" charset="0"/>
                <a:sym typeface="Calibri" panose="020F0502020204030204" pitchFamily="34" charset="0"/>
              </a:rPr>
              <a:t>OpenCL 2.0</a:t>
            </a:r>
          </a:p>
          <a:p>
            <a:pPr lvl="1">
              <a:spcBef>
                <a:spcPts val="563"/>
              </a:spcBef>
              <a:buClr>
                <a:srgbClr val="000000"/>
              </a:buClr>
            </a:pPr>
            <a:r>
              <a:rPr lang="en-US" altLang="en-US" sz="1200">
                <a:solidFill>
                  <a:srgbClr val="000000"/>
                </a:solidFill>
                <a:latin typeface="Calibri" panose="020F0502020204030204" pitchFamily="34" charset="0"/>
                <a:cs typeface="Arial" panose="020B0604020202020204" pitchFamily="34" charset="0"/>
                <a:sym typeface="Calibri" panose="020F0502020204030204" pitchFamily="34" charset="0"/>
              </a:rPr>
              <a:t>288 pages</a:t>
            </a:r>
          </a:p>
          <a:p>
            <a:pPr>
              <a:spcBef>
                <a:spcPts val="563"/>
              </a:spcBef>
              <a:buClr>
                <a:srgbClr val="000000"/>
              </a:buClr>
            </a:pPr>
            <a:r>
              <a:rPr lang="en-US" altLang="en-US" sz="1500">
                <a:solidFill>
                  <a:srgbClr val="000000"/>
                </a:solidFill>
                <a:latin typeface="Calibri" panose="020F0502020204030204" pitchFamily="34" charset="0"/>
                <a:cs typeface="Arial" panose="020B0604020202020204" pitchFamily="34" charset="0"/>
                <a:sym typeface="Calibri" panose="020F0502020204030204" pitchFamily="34" charset="0"/>
              </a:rPr>
              <a:t>OpenCL 2.1</a:t>
            </a:r>
          </a:p>
          <a:p>
            <a:pPr lvl="1">
              <a:spcBef>
                <a:spcPts val="563"/>
              </a:spcBef>
              <a:buClr>
                <a:srgbClr val="000000"/>
              </a:buClr>
            </a:pPr>
            <a:r>
              <a:rPr lang="en-US" altLang="en-US" sz="1200">
                <a:solidFill>
                  <a:srgbClr val="000000"/>
                </a:solidFill>
                <a:latin typeface="Calibri" panose="020F0502020204030204" pitchFamily="34" charset="0"/>
                <a:cs typeface="Arial" panose="020B0604020202020204" pitchFamily="34" charset="0"/>
                <a:sym typeface="Calibri" panose="020F0502020204030204" pitchFamily="34" charset="0"/>
              </a:rPr>
              <a:t>300 pages</a:t>
            </a:r>
          </a:p>
          <a:p>
            <a:pPr>
              <a:spcBef>
                <a:spcPts val="563"/>
              </a:spcBef>
              <a:buClr>
                <a:srgbClr val="000000"/>
              </a:buClr>
            </a:pPr>
            <a:r>
              <a:rPr lang="en-US" altLang="en-US" sz="1500">
                <a:solidFill>
                  <a:srgbClr val="000000"/>
                </a:solidFill>
                <a:latin typeface="Calibri" panose="020F0502020204030204" pitchFamily="34" charset="0"/>
                <a:cs typeface="Arial" panose="020B0604020202020204" pitchFamily="34" charset="0"/>
                <a:sym typeface="Calibri" panose="020F0502020204030204" pitchFamily="34" charset="0"/>
              </a:rPr>
              <a:t>OpenCL 2.2</a:t>
            </a:r>
          </a:p>
          <a:p>
            <a:pPr lvl="1">
              <a:spcBef>
                <a:spcPts val="563"/>
              </a:spcBef>
              <a:buClr>
                <a:srgbClr val="000000"/>
              </a:buClr>
            </a:pPr>
            <a:r>
              <a:rPr lang="en-US" altLang="en-US" sz="1200">
                <a:solidFill>
                  <a:srgbClr val="000000"/>
                </a:solidFill>
                <a:latin typeface="Calibri" panose="020F0502020204030204" pitchFamily="34" charset="0"/>
                <a:cs typeface="Arial" panose="020B0604020202020204" pitchFamily="34" charset="0"/>
                <a:sym typeface="Calibri" panose="020F0502020204030204" pitchFamily="34" charset="0"/>
              </a:rPr>
              <a:t>304 pages</a:t>
            </a:r>
            <a:endParaRPr lang="en-US" altLang="en-US" sz="1350"/>
          </a:p>
        </p:txBody>
      </p:sp>
      <p:sp>
        <p:nvSpPr>
          <p:cNvPr id="57348" name="Title 7"/>
          <p:cNvSpPr>
            <a:spLocks noGrp="1"/>
          </p:cNvSpPr>
          <p:nvPr>
            <p:ph type="title"/>
          </p:nvPr>
        </p:nvSpPr>
        <p:spPr>
          <a:xfrm>
            <a:off x="2152650" y="1131095"/>
            <a:ext cx="7886700" cy="904875"/>
          </a:xfrm>
        </p:spPr>
        <p:txBody>
          <a:bodyPr vert="horz" lIns="91438" tIns="45719" rIns="91438" bIns="45719" rtlCol="0" anchor="t">
            <a:normAutofit/>
          </a:bodyPr>
          <a:lstStyle/>
          <a:p>
            <a:pPr eaLnBrk="1" hangingPunct="1">
              <a:buClr>
                <a:srgbClr val="000000"/>
              </a:buClr>
              <a:buFont typeface="Calibri" panose="020F0502020204030204" pitchFamily="34" charset="0"/>
              <a:buNone/>
            </a:pPr>
            <a:r>
              <a:rPr lang="en-US" altLang="en-US">
                <a:solidFill>
                  <a:srgbClr val="000000"/>
                </a:solidFill>
                <a:latin typeface="Calibri" panose="020F0502020204030204" pitchFamily="34" charset="0"/>
                <a:cs typeface="Arial" panose="020B0604020202020204" pitchFamily="34" charset="0"/>
                <a:sym typeface="Calibri" panose="020F0502020204030204" pitchFamily="34" charset="0"/>
              </a:rPr>
              <a:t>By the number of pages </a:t>
            </a:r>
          </a:p>
        </p:txBody>
      </p:sp>
      <p:sp>
        <p:nvSpPr>
          <p:cNvPr id="57349" name="Footer Placeholder 6"/>
          <p:cNvSpPr>
            <a:spLocks noGrp="1"/>
          </p:cNvSpPr>
          <p:nvPr>
            <p:ph type="ftr" sz="quarter" idx="4294967295"/>
          </p:nvPr>
        </p:nvSpPr>
        <p:spPr bwMode="auto">
          <a:xfrm>
            <a:off x="0" y="5732463"/>
            <a:ext cx="3811588" cy="1857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8" tIns="45719" rIns="91438" bIns="45719" rtlCol="0" anchor="ctr"/>
          <a:lstStyle>
            <a:lvl1pPr>
              <a:lnSpc>
                <a:spcPct val="90000"/>
              </a:lnSpc>
              <a:spcBef>
                <a:spcPts val="750"/>
              </a:spcBef>
              <a:buFont typeface="Arial" panose="020B0604020202020204" pitchFamily="34" charset="0"/>
              <a:buChar char="•"/>
              <a:defRPr sz="2400">
                <a:solidFill>
                  <a:schemeClr val="tx1"/>
                </a:solidFill>
                <a:latin typeface="Calibri Light" panose="020F0302020204030204" pitchFamily="34" charset="0"/>
              </a:defRPr>
            </a:lvl1pPr>
            <a:lvl2pPr marL="557213" indent="-214313">
              <a:lnSpc>
                <a:spcPct val="90000"/>
              </a:lnSpc>
              <a:spcBef>
                <a:spcPts val="375"/>
              </a:spcBef>
              <a:buFont typeface="Arial" panose="020B0604020202020204" pitchFamily="34" charset="0"/>
              <a:buChar char="•"/>
              <a:defRPr sz="1800">
                <a:solidFill>
                  <a:schemeClr val="tx1"/>
                </a:solidFill>
                <a:latin typeface="Calibri Light" panose="020F03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Light" panose="020F0302020204030204" pitchFamily="34" charset="0"/>
              </a:defRPr>
            </a:lvl3pPr>
            <a:lvl4pPr marL="12001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4pPr>
            <a:lvl5pPr marL="15430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5pPr>
            <a:lvl6pPr marL="18859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2288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25717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29146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eaLnBrk="1" hangingPunct="1">
              <a:lnSpc>
                <a:spcPct val="100000"/>
              </a:lnSpc>
              <a:spcBef>
                <a:spcPct val="0"/>
              </a:spcBef>
              <a:buFontTx/>
              <a:buNone/>
            </a:pPr>
            <a:r>
              <a:rPr lang="en-US" altLang="en-US" sz="1350">
                <a:latin typeface="Arial" panose="020B0604020202020204" pitchFamily="34" charset="0"/>
              </a:rPr>
              <a:t> </a:t>
            </a:r>
          </a:p>
        </p:txBody>
      </p:sp>
      <p:sp>
        <p:nvSpPr>
          <p:cNvPr id="57350" name="AutoShape 8" descr="Image result for c++ amp"/>
          <p:cNvSpPr>
            <a:spLocks noChangeAspect="1" noChangeArrowheads="1"/>
          </p:cNvSpPr>
          <p:nvPr/>
        </p:nvSpPr>
        <p:spPr bwMode="auto">
          <a:xfrm>
            <a:off x="1665685" y="7131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a:lnSpc>
                <a:spcPct val="90000"/>
              </a:lnSpc>
              <a:spcBef>
                <a:spcPts val="1000"/>
              </a:spcBef>
              <a:buFont typeface="Arial" panose="020B0604020202020204" pitchFamily="34" charset="0"/>
              <a:buChar char="•"/>
              <a:defRPr sz="3200">
                <a:solidFill>
                  <a:schemeClr val="tx1"/>
                </a:solidFill>
                <a:latin typeface="Calibri Light" panose="020F03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eaLnBrk="1" hangingPunct="1">
              <a:lnSpc>
                <a:spcPct val="100000"/>
              </a:lnSpc>
              <a:spcBef>
                <a:spcPct val="0"/>
              </a:spcBef>
              <a:buFontTx/>
              <a:buNone/>
            </a:pPr>
            <a:endParaRPr lang="en-US" altLang="en-US" sz="1350">
              <a:latin typeface="Arial" panose="020B0604020202020204" pitchFamily="34" charset="0"/>
            </a:endParaRPr>
          </a:p>
        </p:txBody>
      </p:sp>
      <p:sp>
        <p:nvSpPr>
          <p:cNvPr id="57351" name="AutoShape 10" descr="Image result for c++ amp"/>
          <p:cNvSpPr>
            <a:spLocks noChangeAspect="1" noChangeArrowheads="1"/>
          </p:cNvSpPr>
          <p:nvPr/>
        </p:nvSpPr>
        <p:spPr bwMode="auto">
          <a:xfrm>
            <a:off x="1665685" y="7131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a:lnSpc>
                <a:spcPct val="90000"/>
              </a:lnSpc>
              <a:spcBef>
                <a:spcPts val="1000"/>
              </a:spcBef>
              <a:buFont typeface="Arial" panose="020B0604020202020204" pitchFamily="34" charset="0"/>
              <a:buChar char="•"/>
              <a:defRPr sz="3200">
                <a:solidFill>
                  <a:schemeClr val="tx1"/>
                </a:solidFill>
                <a:latin typeface="Calibri Light" panose="020F03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eaLnBrk="1" hangingPunct="1">
              <a:lnSpc>
                <a:spcPct val="100000"/>
              </a:lnSpc>
              <a:spcBef>
                <a:spcPct val="0"/>
              </a:spcBef>
              <a:buFontTx/>
              <a:buNone/>
            </a:pPr>
            <a:endParaRPr lang="en-US" altLang="en-US" sz="1350">
              <a:latin typeface="Arial" panose="020B0604020202020204" pitchFamily="34" charset="0"/>
            </a:endParaRPr>
          </a:p>
        </p:txBody>
      </p:sp>
      <p:sp>
        <p:nvSpPr>
          <p:cNvPr id="57352" name="AutoShape 12" descr="Image result for c++ amp"/>
          <p:cNvSpPr>
            <a:spLocks noChangeAspect="1" noChangeArrowheads="1"/>
          </p:cNvSpPr>
          <p:nvPr/>
        </p:nvSpPr>
        <p:spPr bwMode="auto">
          <a:xfrm>
            <a:off x="1665685" y="7131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a:lnSpc>
                <a:spcPct val="90000"/>
              </a:lnSpc>
              <a:spcBef>
                <a:spcPts val="1000"/>
              </a:spcBef>
              <a:buFont typeface="Arial" panose="020B0604020202020204" pitchFamily="34" charset="0"/>
              <a:buChar char="•"/>
              <a:defRPr sz="3200">
                <a:solidFill>
                  <a:schemeClr val="tx1"/>
                </a:solidFill>
                <a:latin typeface="Calibri Light" panose="020F03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eaLnBrk="1" hangingPunct="1">
              <a:lnSpc>
                <a:spcPct val="100000"/>
              </a:lnSpc>
              <a:spcBef>
                <a:spcPct val="0"/>
              </a:spcBef>
              <a:buFontTx/>
              <a:buNone/>
            </a:pPr>
            <a:endParaRPr lang="en-US" altLang="en-US" sz="1350">
              <a:latin typeface="Arial" panose="020B0604020202020204" pitchFamily="34" charset="0"/>
            </a:endParaRPr>
          </a:p>
        </p:txBody>
      </p:sp>
    </p:spTree>
    <p:extLst>
      <p:ext uri="{BB962C8B-B14F-4D97-AF65-F5344CB8AC3E}">
        <p14:creationId xmlns:p14="http://schemas.microsoft.com/office/powerpoint/2010/main" val="96250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726406" y="3023214"/>
            <a:ext cx="2520554" cy="3359944"/>
          </a:xfrm>
        </p:spPr>
        <p:txBody>
          <a:bodyPr/>
          <a:lstStyle/>
          <a:p>
            <a:pPr>
              <a:defRPr/>
            </a:pPr>
            <a:r>
              <a:t>Each round of international comment ballots generates bugs, tweaks, and requests</a:t>
            </a:r>
          </a:p>
        </p:txBody>
      </p:sp>
      <p:sp>
        <p:nvSpPr>
          <p:cNvPr id="59395" name="Title 2"/>
          <p:cNvSpPr>
            <a:spLocks noGrp="1"/>
          </p:cNvSpPr>
          <p:nvPr>
            <p:ph type="title"/>
          </p:nvPr>
        </p:nvSpPr>
        <p:spPr>
          <a:xfrm>
            <a:off x="838200" y="967798"/>
            <a:ext cx="10515600" cy="1325563"/>
          </a:xfrm>
        </p:spPr>
        <p:txBody>
          <a:bodyPr/>
          <a:lstStyle/>
          <a:p>
            <a:r>
              <a:rPr lang="en-US" altLang="en-US" dirty="0">
                <a:solidFill>
                  <a:srgbClr val="FF0000"/>
                </a:solidFill>
              </a:rPr>
              <a:t>C++11/14/17: Stability</a:t>
            </a:r>
          </a:p>
        </p:txBody>
      </p:sp>
      <p:graphicFrame>
        <p:nvGraphicFramePr>
          <p:cNvPr id="59396" name="Chart 4"/>
          <p:cNvGraphicFramePr>
            <a:graphicFrameLocks/>
          </p:cNvGraphicFramePr>
          <p:nvPr>
            <p:extLst>
              <p:ext uri="{D42A27DB-BD31-4B8C-83A1-F6EECF244321}">
                <p14:modId xmlns:p14="http://schemas.microsoft.com/office/powerpoint/2010/main" val="425554200"/>
              </p:ext>
            </p:extLst>
          </p:nvPr>
        </p:nvGraphicFramePr>
        <p:xfrm>
          <a:off x="4377930" y="2312412"/>
          <a:ext cx="6125765" cy="4108847"/>
        </p:xfrm>
        <a:graphic>
          <a:graphicData uri="http://schemas.openxmlformats.org/presentationml/2006/ole">
            <mc:AlternateContent xmlns:mc="http://schemas.openxmlformats.org/markup-compatibility/2006">
              <mc:Choice xmlns:v="urn:schemas-microsoft-com:vml" Requires="v">
                <p:oleObj spid="_x0000_s4115" r:id="rId3" imgW="8169348" imgH="5474682" progId="Excel.Chart.8">
                  <p:embed/>
                </p:oleObj>
              </mc:Choice>
              <mc:Fallback>
                <p:oleObj r:id="rId3" imgW="8169348" imgH="5474682"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930" y="2312412"/>
                        <a:ext cx="6125765" cy="410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358431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726406" y="2856962"/>
            <a:ext cx="2520554" cy="3359944"/>
          </a:xfrm>
        </p:spPr>
        <p:txBody>
          <a:bodyPr/>
          <a:lstStyle/>
          <a:p>
            <a:pPr>
              <a:defRPr/>
            </a:pPr>
            <a:r>
              <a:t>Spain</a:t>
            </a:r>
          </a:p>
          <a:p>
            <a:pPr>
              <a:defRPr/>
            </a:pPr>
            <a:r>
              <a:t>US</a:t>
            </a:r>
          </a:p>
          <a:p>
            <a:pPr>
              <a:defRPr/>
            </a:pPr>
            <a:r>
              <a:t>Great Britain</a:t>
            </a:r>
          </a:p>
          <a:p>
            <a:pPr>
              <a:defRPr/>
            </a:pPr>
            <a:r>
              <a:t>Russia</a:t>
            </a:r>
          </a:p>
          <a:p>
            <a:pPr>
              <a:defRPr/>
            </a:pPr>
            <a:r>
              <a:t>Japan</a:t>
            </a:r>
          </a:p>
          <a:p>
            <a:pPr>
              <a:defRPr/>
            </a:pPr>
            <a:r>
              <a:t>Canada</a:t>
            </a:r>
          </a:p>
          <a:p>
            <a:pPr>
              <a:defRPr/>
            </a:pPr>
            <a:r>
              <a:t>Finland</a:t>
            </a:r>
          </a:p>
          <a:p>
            <a:pPr>
              <a:defRPr/>
            </a:pPr>
            <a:r>
              <a:t>Switzerland</a:t>
            </a:r>
          </a:p>
          <a:p>
            <a:pPr>
              <a:defRPr/>
            </a:pPr>
            <a:r>
              <a:t>Late</a:t>
            </a:r>
          </a:p>
        </p:txBody>
      </p:sp>
      <p:sp>
        <p:nvSpPr>
          <p:cNvPr id="60419" name="Title 2"/>
          <p:cNvSpPr>
            <a:spLocks noGrp="1"/>
          </p:cNvSpPr>
          <p:nvPr>
            <p:ph type="title"/>
          </p:nvPr>
        </p:nvSpPr>
        <p:spPr>
          <a:xfrm>
            <a:off x="838200" y="801546"/>
            <a:ext cx="10515600" cy="1325563"/>
          </a:xfrm>
        </p:spPr>
        <p:txBody>
          <a:bodyPr/>
          <a:lstStyle/>
          <a:p>
            <a:r>
              <a:rPr lang="en-US" altLang="en-US" dirty="0">
                <a:solidFill>
                  <a:srgbClr val="FF0000"/>
                </a:solidFill>
              </a:rPr>
              <a:t>C++ 17: by Country</a:t>
            </a:r>
          </a:p>
        </p:txBody>
      </p:sp>
      <p:graphicFrame>
        <p:nvGraphicFramePr>
          <p:cNvPr id="60420" name="Chart 4"/>
          <p:cNvGraphicFramePr>
            <a:graphicFrameLocks/>
          </p:cNvGraphicFramePr>
          <p:nvPr>
            <p:extLst>
              <p:ext uri="{D42A27DB-BD31-4B8C-83A1-F6EECF244321}">
                <p14:modId xmlns:p14="http://schemas.microsoft.com/office/powerpoint/2010/main" val="1068018329"/>
              </p:ext>
            </p:extLst>
          </p:nvPr>
        </p:nvGraphicFramePr>
        <p:xfrm>
          <a:off x="4377930" y="2146160"/>
          <a:ext cx="6125765" cy="4108847"/>
        </p:xfrm>
        <a:graphic>
          <a:graphicData uri="http://schemas.openxmlformats.org/presentationml/2006/ole">
            <mc:AlternateContent xmlns:mc="http://schemas.openxmlformats.org/markup-compatibility/2006">
              <mc:Choice xmlns:v="urn:schemas-microsoft-com:vml" Requires="v">
                <p:oleObj spid="_x0000_s5139" name="Chart" r:id="rId3" imgW="8169348" imgH="5474682" progId="Excel.Chart.8">
                  <p:embed/>
                </p:oleObj>
              </mc:Choice>
              <mc:Fallback>
                <p:oleObj name="Chart" r:id="rId3" imgW="8169348" imgH="5474682"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930" y="2146160"/>
                        <a:ext cx="6125765" cy="410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7566211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726406" y="2836181"/>
            <a:ext cx="2520554" cy="3359944"/>
          </a:xfrm>
        </p:spPr>
        <p:txBody>
          <a:bodyPr/>
          <a:lstStyle/>
          <a:p>
            <a:pPr>
              <a:defRPr/>
            </a:pPr>
            <a:r>
              <a:t>Evolution</a:t>
            </a:r>
          </a:p>
          <a:p>
            <a:pPr>
              <a:defRPr/>
            </a:pPr>
            <a:r>
              <a:t>Core</a:t>
            </a:r>
          </a:p>
          <a:p>
            <a:pPr>
              <a:defRPr/>
            </a:pPr>
            <a:r>
              <a:t>Library Evolution</a:t>
            </a:r>
          </a:p>
          <a:p>
            <a:pPr>
              <a:defRPr/>
            </a:pPr>
            <a:r>
              <a:t>Library</a:t>
            </a:r>
          </a:p>
          <a:p>
            <a:pPr>
              <a:defRPr/>
            </a:pPr>
            <a:r>
              <a:t>Parallel/Concurrency</a:t>
            </a:r>
          </a:p>
        </p:txBody>
      </p:sp>
      <p:sp>
        <p:nvSpPr>
          <p:cNvPr id="61443" name="Title 2"/>
          <p:cNvSpPr>
            <a:spLocks noGrp="1"/>
          </p:cNvSpPr>
          <p:nvPr>
            <p:ph type="title"/>
          </p:nvPr>
        </p:nvSpPr>
        <p:spPr>
          <a:xfrm>
            <a:off x="838200" y="780765"/>
            <a:ext cx="10515600" cy="1325563"/>
          </a:xfrm>
        </p:spPr>
        <p:txBody>
          <a:bodyPr/>
          <a:lstStyle/>
          <a:p>
            <a:r>
              <a:rPr lang="en-US" altLang="en-US" dirty="0">
                <a:solidFill>
                  <a:srgbClr val="FF0000"/>
                </a:solidFill>
              </a:rPr>
              <a:t>C++ 17: by EWG, CWG, LEWG, LWG, SG1</a:t>
            </a:r>
          </a:p>
        </p:txBody>
      </p:sp>
      <p:graphicFrame>
        <p:nvGraphicFramePr>
          <p:cNvPr id="61444" name="Chart 4"/>
          <p:cNvGraphicFramePr>
            <a:graphicFrameLocks/>
          </p:cNvGraphicFramePr>
          <p:nvPr>
            <p:extLst>
              <p:ext uri="{D42A27DB-BD31-4B8C-83A1-F6EECF244321}">
                <p14:modId xmlns:p14="http://schemas.microsoft.com/office/powerpoint/2010/main" val="1842797705"/>
              </p:ext>
            </p:extLst>
          </p:nvPr>
        </p:nvGraphicFramePr>
        <p:xfrm>
          <a:off x="4380311" y="2128951"/>
          <a:ext cx="6121003" cy="4108847"/>
        </p:xfrm>
        <a:graphic>
          <a:graphicData uri="http://schemas.openxmlformats.org/presentationml/2006/ole">
            <mc:AlternateContent xmlns:mc="http://schemas.openxmlformats.org/markup-compatibility/2006">
              <mc:Choice xmlns:v="urn:schemas-microsoft-com:vml" Requires="v">
                <p:oleObj spid="_x0000_s6166" name="Chart" r:id="rId3" imgW="8163055" imgH="5477106" progId="Excel.Chart.8">
                  <p:embed/>
                </p:oleObj>
              </mc:Choice>
              <mc:Fallback>
                <p:oleObj name="Chart" r:id="rId3" imgW="8163055" imgH="5477106"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0311" y="2128951"/>
                        <a:ext cx="6121003" cy="410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Chart 4">
            <a:extLst>
              <a:ext uri="{FF2B5EF4-FFF2-40B4-BE49-F238E27FC236}">
                <a16:creationId xmlns:a16="http://schemas.microsoft.com/office/drawing/2014/main" id="{3812976F-DAE7-49B4-A644-55BA46435CB1}"/>
              </a:ext>
            </a:extLst>
          </p:cNvPr>
          <p:cNvGraphicFramePr>
            <a:graphicFrameLocks/>
          </p:cNvGraphicFramePr>
          <p:nvPr>
            <p:extLst>
              <p:ext uri="{D42A27DB-BD31-4B8C-83A1-F6EECF244321}">
                <p14:modId xmlns:p14="http://schemas.microsoft.com/office/powerpoint/2010/main" val="1677962237"/>
              </p:ext>
            </p:extLst>
          </p:nvPr>
        </p:nvGraphicFramePr>
        <p:xfrm>
          <a:off x="4344591" y="2128842"/>
          <a:ext cx="6121003" cy="4108847"/>
        </p:xfrm>
        <a:graphic>
          <a:graphicData uri="http://schemas.openxmlformats.org/presentationml/2006/ole">
            <mc:AlternateContent xmlns:mc="http://schemas.openxmlformats.org/markup-compatibility/2006">
              <mc:Choice xmlns:v="urn:schemas-microsoft-com:vml" Requires="v">
                <p:oleObj spid="_x0000_s6167" name="Chart" r:id="rId3" imgW="8163055" imgH="5477106" progId="Excel.Chart.8">
                  <p:embed/>
                </p:oleObj>
              </mc:Choice>
              <mc:Fallback>
                <p:oleObj name="Chart" r:id="rId3" imgW="8163055" imgH="5477106" progId="Excel.Chart.8">
                  <p:embed/>
                  <p:pic>
                    <p:nvPicPr>
                      <p:cNvPr id="61444" name="Char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591" y="2128842"/>
                        <a:ext cx="6121003" cy="410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0280355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2395902"/>
            <a:ext cx="2689275" cy="4481203"/>
          </a:xfrm>
        </p:spPr>
        <p:txBody>
          <a:bodyPr/>
          <a:lstStyle/>
          <a:p>
            <a:endParaRPr lang="en-GB"/>
          </a:p>
        </p:txBody>
      </p:sp>
      <p:sp>
        <p:nvSpPr>
          <p:cNvPr id="3" name="Title 2"/>
          <p:cNvSpPr>
            <a:spLocks noGrp="1"/>
          </p:cNvSpPr>
          <p:nvPr>
            <p:ph type="title"/>
          </p:nvPr>
        </p:nvSpPr>
        <p:spPr>
          <a:xfrm>
            <a:off x="838200" y="780764"/>
            <a:ext cx="10515600" cy="1325563"/>
          </a:xfrm>
        </p:spPr>
        <p:txBody>
          <a:bodyPr/>
          <a:lstStyle/>
          <a:p>
            <a:r>
              <a:rPr lang="en-GB" dirty="0">
                <a:solidFill>
                  <a:srgbClr val="FF0000"/>
                </a:solidFill>
              </a:rPr>
              <a:t>C++ 18 Goals</a:t>
            </a:r>
          </a:p>
        </p:txBody>
      </p:sp>
    </p:spTree>
    <p:extLst>
      <p:ext uri="{BB962C8B-B14F-4D97-AF65-F5344CB8AC3E}">
        <p14:creationId xmlns:p14="http://schemas.microsoft.com/office/powerpoint/2010/main" val="292278609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p:nvPr/>
        </p:nvSpPr>
        <p:spPr>
          <a:xfrm>
            <a:off x="1953751" y="1085532"/>
            <a:ext cx="8252325" cy="451125"/>
          </a:xfrm>
          <a:prstGeom prst="rect">
            <a:avLst/>
          </a:prstGeom>
          <a:noFill/>
          <a:ln>
            <a:noFill/>
          </a:ln>
        </p:spPr>
        <p:txBody>
          <a:bodyPr wrap="square" lIns="68569" tIns="68569" rIns="68569" bIns="68569" anchor="t" anchorCtr="0">
            <a:noAutofit/>
          </a:bodyPr>
          <a:lstStyle/>
          <a:p>
            <a:r>
              <a:rPr lang="en-GB" sz="2250" b="1"/>
              <a:t>Acknowledgement Disclaimer</a:t>
            </a:r>
          </a:p>
        </p:txBody>
      </p:sp>
      <p:sp>
        <p:nvSpPr>
          <p:cNvPr id="478" name="Shape 478"/>
          <p:cNvSpPr txBox="1"/>
          <p:nvPr/>
        </p:nvSpPr>
        <p:spPr>
          <a:xfrm>
            <a:off x="1953751" y="1642876"/>
            <a:ext cx="7836075" cy="1658475"/>
          </a:xfrm>
          <a:prstGeom prst="rect">
            <a:avLst/>
          </a:prstGeom>
          <a:noFill/>
          <a:ln>
            <a:noFill/>
          </a:ln>
        </p:spPr>
        <p:txBody>
          <a:bodyPr wrap="square" lIns="68569" tIns="68569" rIns="68569" bIns="68569" anchor="t" anchorCtr="0">
            <a:noAutofit/>
          </a:bodyPr>
          <a:lstStyle/>
          <a:p>
            <a:pPr>
              <a:buClr>
                <a:schemeClr val="dk1"/>
              </a:buClr>
              <a:buSzPct val="36666"/>
            </a:pPr>
            <a:r>
              <a:rPr lang="en-GB" sz="2250"/>
              <a:t>Numerous people internal and external to the original C++/Khronos group, in industry and academia, have made contributions, influenced ideas, written part of this presentations, and offered feedbacks to form part of this talk.</a:t>
            </a:r>
          </a:p>
          <a:p>
            <a:pPr>
              <a:buClr>
                <a:schemeClr val="dk1"/>
              </a:buClr>
              <a:buSzPct val="36666"/>
            </a:pPr>
            <a:r>
              <a:rPr lang="en-GB" sz="2250"/>
              <a:t>I even lifted this acknowledgement and disclaimer from some of them.</a:t>
            </a:r>
          </a:p>
          <a:p>
            <a:pPr>
              <a:buClr>
                <a:schemeClr val="dk1"/>
              </a:buClr>
              <a:buSzPct val="36666"/>
            </a:pPr>
            <a:r>
              <a:rPr lang="en-GB" sz="2250"/>
              <a:t>But I claim all credit for errors, and stupid mistakes. </a:t>
            </a:r>
            <a:r>
              <a:rPr lang="en-GB" sz="2250" b="1"/>
              <a:t>These are mine, all mine!</a:t>
            </a:r>
          </a:p>
          <a:p>
            <a:endParaRPr sz="2250"/>
          </a:p>
        </p:txBody>
      </p:sp>
    </p:spTree>
    <p:extLst>
      <p:ext uri="{BB962C8B-B14F-4D97-AF65-F5344CB8AC3E}">
        <p14:creationId xmlns:p14="http://schemas.microsoft.com/office/powerpoint/2010/main" val="1920463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52650" y="1131095"/>
            <a:ext cx="7886700" cy="904875"/>
          </a:xfrm>
        </p:spPr>
        <p:txBody>
          <a:bodyPr/>
          <a:lstStyle/>
          <a:p>
            <a:r>
              <a:rPr lang="en-US" altLang="en-US" sz="2700"/>
              <a:t>Improve support for large-scale dependable software</a:t>
            </a:r>
            <a:endParaRPr lang="en-US" altLang="en-US" sz="3000"/>
          </a:p>
        </p:txBody>
      </p:sp>
      <p:sp>
        <p:nvSpPr>
          <p:cNvPr id="35843" name="Content Placeholder 2"/>
          <p:cNvSpPr>
            <a:spLocks noGrp="1"/>
          </p:cNvSpPr>
          <p:nvPr>
            <p:ph idx="1"/>
          </p:nvPr>
        </p:nvSpPr>
        <p:spPr>
          <a:xfrm>
            <a:off x="2152650" y="2035969"/>
            <a:ext cx="7886700" cy="3157538"/>
          </a:xfrm>
        </p:spPr>
        <p:txBody>
          <a:bodyPr>
            <a:normAutofit lnSpcReduction="10000"/>
          </a:bodyPr>
          <a:lstStyle/>
          <a:p>
            <a:r>
              <a:rPr lang="en-US" altLang="en-US"/>
              <a:t>Modules</a:t>
            </a:r>
          </a:p>
          <a:p>
            <a:pPr lvl="1"/>
            <a:r>
              <a:rPr lang="en-US" altLang="en-US"/>
              <a:t>to improve locality and improve compile time; </a:t>
            </a:r>
            <a:r>
              <a:rPr lang="en-US" altLang="en-US" u="sng"/>
              <a:t>n4465</a:t>
            </a:r>
            <a:r>
              <a:rPr lang="en-US" altLang="en-US"/>
              <a:t> and </a:t>
            </a:r>
            <a:r>
              <a:rPr lang="en-US" altLang="en-US" u="sng"/>
              <a:t>n4466</a:t>
            </a:r>
            <a:endParaRPr lang="en-US" altLang="en-US"/>
          </a:p>
          <a:p>
            <a:r>
              <a:rPr lang="en-US" altLang="en-US"/>
              <a:t>Contracts</a:t>
            </a:r>
          </a:p>
          <a:p>
            <a:pPr lvl="1"/>
            <a:r>
              <a:rPr lang="en-US" altLang="en-US"/>
              <a:t>for improved specification; n4378 and </a:t>
            </a:r>
            <a:r>
              <a:rPr lang="en-US" altLang="en-US" u="sng"/>
              <a:t>n4415</a:t>
            </a:r>
            <a:endParaRPr lang="en-US" altLang="en-US"/>
          </a:p>
          <a:p>
            <a:r>
              <a:rPr lang="en-US" altLang="en-US"/>
              <a:t>A type-safe union</a:t>
            </a:r>
          </a:p>
          <a:p>
            <a:pPr lvl="1"/>
            <a:r>
              <a:rPr lang="en-US" altLang="en-US"/>
              <a:t>probably functional-programming style pattern matching; something based on my Urbana presentation, which relied on the Mach7 library: Yuriy Solodkyy, Gabriel Dos Reis and Bjarne Stroustrup: </a:t>
            </a:r>
            <a:r>
              <a:rPr lang="en-US" altLang="en-US" u="sng">
                <a:hlinkClick r:id="rId2"/>
              </a:rPr>
              <a:t>Open Pattern Matching for C++</a:t>
            </a:r>
            <a:r>
              <a:rPr lang="en-US" altLang="en-US"/>
              <a:t>. ACM GPCE'13.</a:t>
            </a:r>
          </a:p>
          <a:p>
            <a:endParaRPr lang="en-US" altLang="en-US"/>
          </a:p>
        </p:txBody>
      </p:sp>
      <p:sp>
        <p:nvSpPr>
          <p:cNvPr id="35845" name="Slide Number Placeholder 4"/>
          <p:cNvSpPr>
            <a:spLocks noGrp="1"/>
          </p:cNvSpPr>
          <p:nvPr>
            <p:ph type="sldNum" sz="quarter" idx="4294967295"/>
          </p:nvPr>
        </p:nvSpPr>
        <p:spPr bwMode="auto">
          <a:xfrm>
            <a:off x="1013460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95E781-5B20-4C28-9214-84FAD3225E05}" type="slidenum">
              <a:rPr lang="en-US" altLang="en-US"/>
              <a:pPr eaLnBrk="1" hangingPunct="1"/>
              <a:t>20</a:t>
            </a:fld>
            <a:endParaRPr lang="en-US" altLang="en-US"/>
          </a:p>
        </p:txBody>
      </p:sp>
    </p:spTree>
    <p:extLst>
      <p:ext uri="{BB962C8B-B14F-4D97-AF65-F5344CB8AC3E}">
        <p14:creationId xmlns:p14="http://schemas.microsoft.com/office/powerpoint/2010/main" val="277120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152650" y="1131095"/>
            <a:ext cx="7886700" cy="904875"/>
          </a:xfrm>
        </p:spPr>
        <p:txBody>
          <a:bodyPr/>
          <a:lstStyle/>
          <a:p>
            <a:r>
              <a:rPr lang="en-US" altLang="en-US" sz="2700"/>
              <a:t>Provide support for higher-level concurrency models</a:t>
            </a:r>
            <a:endParaRPr lang="en-US" altLang="en-US" sz="3000"/>
          </a:p>
        </p:txBody>
      </p:sp>
      <p:sp>
        <p:nvSpPr>
          <p:cNvPr id="3" name="Content Placeholder 2"/>
          <p:cNvSpPr>
            <a:spLocks noGrp="1"/>
          </p:cNvSpPr>
          <p:nvPr>
            <p:ph idx="1"/>
          </p:nvPr>
        </p:nvSpPr>
        <p:spPr>
          <a:xfrm>
            <a:off x="2152650" y="2035969"/>
            <a:ext cx="7886700" cy="3157538"/>
          </a:xfrm>
        </p:spPr>
        <p:txBody>
          <a:bodyPr>
            <a:normAutofit fontScale="62500" lnSpcReduction="20000"/>
          </a:bodyPr>
          <a:lstStyle/>
          <a:p>
            <a:pPr>
              <a:defRPr/>
            </a:pPr>
            <a:r>
              <a:rPr lang="en-US" dirty="0"/>
              <a:t>Basic networking </a:t>
            </a:r>
          </a:p>
          <a:p>
            <a:pPr lvl="1">
              <a:defRPr/>
            </a:pPr>
            <a:r>
              <a:rPr lang="en-US" dirty="0" err="1"/>
              <a:t>asio</a:t>
            </a:r>
            <a:r>
              <a:rPr lang="en-US" dirty="0"/>
              <a:t> </a:t>
            </a:r>
            <a:r>
              <a:rPr lang="en-US" u="sng" dirty="0"/>
              <a:t>n4478</a:t>
            </a:r>
            <a:endParaRPr lang="en-US" dirty="0"/>
          </a:p>
          <a:p>
            <a:pPr>
              <a:defRPr/>
            </a:pPr>
            <a:r>
              <a:rPr lang="en-US" dirty="0"/>
              <a:t>A SIMD vector</a:t>
            </a:r>
          </a:p>
          <a:p>
            <a:pPr lvl="1">
              <a:defRPr/>
            </a:pPr>
            <a:r>
              <a:rPr lang="en-US" dirty="0"/>
              <a:t>to better utilize modern high-performance hardware; e.g., </a:t>
            </a:r>
            <a:r>
              <a:rPr lang="en-US" u="sng" dirty="0"/>
              <a:t>n4454</a:t>
            </a:r>
            <a:r>
              <a:rPr lang="en-US" dirty="0"/>
              <a:t> but I’d like a real vector rather than just a way of writing parallelizable loops</a:t>
            </a:r>
          </a:p>
          <a:p>
            <a:pPr>
              <a:defRPr/>
            </a:pPr>
            <a:r>
              <a:rPr lang="en-US" dirty="0"/>
              <a:t>Improved futures</a:t>
            </a:r>
          </a:p>
          <a:p>
            <a:pPr lvl="1">
              <a:defRPr/>
            </a:pPr>
            <a:r>
              <a:rPr lang="en-US" dirty="0"/>
              <a:t>e.g., </a:t>
            </a:r>
            <a:r>
              <a:rPr lang="en-US" u="sng" dirty="0"/>
              <a:t>n3857</a:t>
            </a:r>
            <a:r>
              <a:rPr lang="en-US" dirty="0"/>
              <a:t> and </a:t>
            </a:r>
            <a:r>
              <a:rPr lang="en-US" u="sng" dirty="0"/>
              <a:t>n3865</a:t>
            </a:r>
            <a:endParaRPr lang="en-US" dirty="0"/>
          </a:p>
          <a:p>
            <a:pPr>
              <a:defRPr/>
            </a:pPr>
            <a:r>
              <a:rPr lang="en-US" dirty="0"/>
              <a:t>Co-routines</a:t>
            </a:r>
          </a:p>
          <a:p>
            <a:pPr lvl="1">
              <a:defRPr/>
            </a:pPr>
            <a:r>
              <a:rPr lang="en-US" dirty="0"/>
              <a:t>finally, again for the first time since 1990; </a:t>
            </a:r>
            <a:r>
              <a:rPr lang="en-US" u="sng" dirty="0"/>
              <a:t>N4402</a:t>
            </a:r>
            <a:r>
              <a:rPr lang="en-US" dirty="0"/>
              <a:t>, </a:t>
            </a:r>
            <a:r>
              <a:rPr lang="en-US" u="sng" dirty="0"/>
              <a:t>N4403</a:t>
            </a:r>
            <a:r>
              <a:rPr lang="en-US" dirty="0"/>
              <a:t>, and </a:t>
            </a:r>
            <a:r>
              <a:rPr lang="en-US" u="sng" dirty="0"/>
              <a:t>n4398</a:t>
            </a:r>
            <a:r>
              <a:rPr lang="en-US" dirty="0"/>
              <a:t> </a:t>
            </a:r>
          </a:p>
          <a:p>
            <a:pPr>
              <a:defRPr/>
            </a:pPr>
            <a:r>
              <a:rPr lang="en-US" dirty="0"/>
              <a:t>Transactional memory</a:t>
            </a:r>
          </a:p>
          <a:p>
            <a:pPr lvl="1">
              <a:defRPr/>
            </a:pPr>
            <a:r>
              <a:rPr lang="en-US" u="sng" dirty="0"/>
              <a:t>n4302</a:t>
            </a:r>
            <a:endParaRPr lang="en-US" dirty="0"/>
          </a:p>
          <a:p>
            <a:pPr>
              <a:defRPr/>
            </a:pPr>
            <a:r>
              <a:rPr lang="en-US" dirty="0"/>
              <a:t>Parallel algorithms (incl. parallel versions of some of the STL)</a:t>
            </a:r>
          </a:p>
          <a:p>
            <a:pPr lvl="1">
              <a:defRPr/>
            </a:pPr>
            <a:r>
              <a:rPr lang="en-US" dirty="0"/>
              <a:t> </a:t>
            </a:r>
            <a:r>
              <a:rPr lang="en-US" u="sng" dirty="0"/>
              <a:t>n4409</a:t>
            </a:r>
            <a:endParaRPr lang="en-US" dirty="0"/>
          </a:p>
          <a:p>
            <a:pPr>
              <a:defRPr/>
            </a:pPr>
            <a:endParaRPr lang="en-US" dirty="0"/>
          </a:p>
        </p:txBody>
      </p:sp>
      <p:sp>
        <p:nvSpPr>
          <p:cNvPr id="36869" name="Slide Number Placeholder 4"/>
          <p:cNvSpPr>
            <a:spLocks noGrp="1"/>
          </p:cNvSpPr>
          <p:nvPr>
            <p:ph type="sldNum" sz="quarter" idx="4294967295"/>
          </p:nvPr>
        </p:nvSpPr>
        <p:spPr bwMode="auto">
          <a:xfrm>
            <a:off x="1013460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0FE14E-3713-4742-94E9-CC1C74573321}" type="slidenum">
              <a:rPr lang="en-US" altLang="en-US"/>
              <a:pPr eaLnBrk="1" hangingPunct="1"/>
              <a:t>21</a:t>
            </a:fld>
            <a:endParaRPr lang="en-US" altLang="en-US"/>
          </a:p>
        </p:txBody>
      </p:sp>
    </p:spTree>
    <p:extLst>
      <p:ext uri="{BB962C8B-B14F-4D97-AF65-F5344CB8AC3E}">
        <p14:creationId xmlns:p14="http://schemas.microsoft.com/office/powerpoint/2010/main" val="268475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152650" y="1021558"/>
            <a:ext cx="7886700" cy="679847"/>
          </a:xfrm>
        </p:spPr>
        <p:txBody>
          <a:bodyPr/>
          <a:lstStyle/>
          <a:p>
            <a:r>
              <a:rPr lang="en-US" altLang="en-US" sz="2100"/>
              <a:t>Simplify core language use and address major sources of errors</a:t>
            </a:r>
          </a:p>
        </p:txBody>
      </p:sp>
      <p:sp>
        <p:nvSpPr>
          <p:cNvPr id="37891" name="Content Placeholder 2"/>
          <p:cNvSpPr>
            <a:spLocks noGrp="1"/>
          </p:cNvSpPr>
          <p:nvPr>
            <p:ph idx="1"/>
          </p:nvPr>
        </p:nvSpPr>
        <p:spPr>
          <a:xfrm>
            <a:off x="2152650" y="1569245"/>
            <a:ext cx="7886700" cy="4264819"/>
          </a:xfrm>
        </p:spPr>
        <p:txBody>
          <a:bodyPr>
            <a:normAutofit lnSpcReduction="10000"/>
          </a:bodyPr>
          <a:lstStyle/>
          <a:p>
            <a:r>
              <a:rPr lang="en-US" altLang="en-US" sz="1500"/>
              <a:t>Concepts (</a:t>
            </a:r>
            <a:r>
              <a:rPr lang="en-US" altLang="en-US" sz="1350" u="sng"/>
              <a:t>n3701</a:t>
            </a:r>
            <a:r>
              <a:rPr lang="en-US" altLang="en-US" sz="1350"/>
              <a:t>  and </a:t>
            </a:r>
            <a:r>
              <a:rPr lang="en-US" altLang="en-US" sz="1350" u="sng"/>
              <a:t>n4361)</a:t>
            </a:r>
            <a:endParaRPr lang="en-US" altLang="en-US" sz="1350"/>
          </a:p>
          <a:p>
            <a:r>
              <a:rPr lang="en-US" altLang="en-US" sz="1500"/>
              <a:t>concepts in the standard library</a:t>
            </a:r>
          </a:p>
          <a:p>
            <a:pPr lvl="1"/>
            <a:r>
              <a:rPr lang="en-US" altLang="en-US" sz="1350"/>
              <a:t>based on the work done in Origin, The Palo Alto TR, and Ranges </a:t>
            </a:r>
            <a:r>
              <a:rPr lang="en-US" altLang="en-US" sz="1350" u="sng"/>
              <a:t>n4263</a:t>
            </a:r>
            <a:r>
              <a:rPr lang="en-US" altLang="en-US" sz="1350"/>
              <a:t>, </a:t>
            </a:r>
            <a:r>
              <a:rPr lang="en-US" altLang="en-US" sz="1350" u="sng"/>
              <a:t>n4128</a:t>
            </a:r>
            <a:r>
              <a:rPr lang="en-US" altLang="en-US" sz="1350"/>
              <a:t>  and </a:t>
            </a:r>
            <a:r>
              <a:rPr lang="en-US" altLang="en-US" sz="1350" u="sng"/>
              <a:t>n4382</a:t>
            </a:r>
            <a:endParaRPr lang="en-US" altLang="en-US" sz="1350"/>
          </a:p>
          <a:p>
            <a:r>
              <a:rPr lang="en-US" altLang="en-US" sz="1500"/>
              <a:t>default comparisons</a:t>
            </a:r>
          </a:p>
          <a:p>
            <a:pPr lvl="1"/>
            <a:r>
              <a:rPr lang="en-US" altLang="en-US" sz="1350"/>
              <a:t>to complete the support for fundamental operations; </a:t>
            </a:r>
            <a:r>
              <a:rPr lang="en-US" altLang="en-US" sz="1350" u="sng"/>
              <a:t>n4475 </a:t>
            </a:r>
            <a:r>
              <a:rPr lang="en-US" altLang="en-US" sz="1350"/>
              <a:t>and </a:t>
            </a:r>
            <a:r>
              <a:rPr lang="en-US" altLang="en-US" sz="1350" u="sng"/>
              <a:t>n4476</a:t>
            </a:r>
            <a:endParaRPr lang="en-US" altLang="en-US" sz="1350"/>
          </a:p>
          <a:p>
            <a:r>
              <a:rPr lang="en-US" altLang="en-US" sz="1500"/>
              <a:t>uniform call syntax</a:t>
            </a:r>
          </a:p>
          <a:p>
            <a:pPr lvl="1"/>
            <a:r>
              <a:rPr lang="en-US" altLang="en-US" sz="1350"/>
              <a:t>among other things: it helps concepts and STL style library use; </a:t>
            </a:r>
            <a:r>
              <a:rPr lang="en-US" altLang="en-US" sz="1350" u="sng"/>
              <a:t>n4474</a:t>
            </a:r>
            <a:endParaRPr lang="en-US" altLang="en-US" sz="1350"/>
          </a:p>
          <a:p>
            <a:r>
              <a:rPr lang="en-US" altLang="en-US" sz="1500"/>
              <a:t>operator dot</a:t>
            </a:r>
          </a:p>
          <a:p>
            <a:pPr lvl="1"/>
            <a:r>
              <a:rPr lang="en-US" altLang="en-US" sz="1350"/>
              <a:t>to finally get proxies and smart references; </a:t>
            </a:r>
            <a:r>
              <a:rPr lang="en-US" altLang="en-US" sz="1350" u="sng"/>
              <a:t>n4477</a:t>
            </a:r>
            <a:endParaRPr lang="en-US" altLang="en-US" sz="1350"/>
          </a:p>
          <a:p>
            <a:r>
              <a:rPr lang="en-US" altLang="en-US" sz="1500"/>
              <a:t>array_view and string_view</a:t>
            </a:r>
          </a:p>
          <a:p>
            <a:pPr lvl="1"/>
            <a:r>
              <a:rPr lang="en-US" altLang="en-US" sz="1350"/>
              <a:t>better range checking, DMR wanted those: "fat pointers"; </a:t>
            </a:r>
            <a:r>
              <a:rPr lang="en-US" altLang="en-US" sz="1350" u="sng"/>
              <a:t>n4480</a:t>
            </a:r>
            <a:endParaRPr lang="en-US" altLang="en-US" sz="1350"/>
          </a:p>
          <a:p>
            <a:r>
              <a:rPr lang="en-US" altLang="en-US" sz="1500"/>
              <a:t>arrays on the stack </a:t>
            </a:r>
          </a:p>
          <a:p>
            <a:pPr lvl="1"/>
            <a:r>
              <a:rPr lang="en-US" altLang="en-US" sz="1350"/>
              <a:t>"stack_array" anyone? But we need to find a safe way of dealing with stack overflow; </a:t>
            </a:r>
            <a:r>
              <a:rPr lang="en-US" altLang="en-US" sz="1350" u="sng"/>
              <a:t>n4294</a:t>
            </a:r>
            <a:endParaRPr lang="en-US" altLang="en-US" sz="1350"/>
          </a:p>
          <a:p>
            <a:r>
              <a:rPr lang="en-US" altLang="en-US" sz="1500"/>
              <a:t> optional</a:t>
            </a:r>
          </a:p>
          <a:p>
            <a:pPr lvl="1"/>
            <a:r>
              <a:rPr lang="en-US" altLang="en-US" sz="1350"/>
              <a:t>unless it is subsumed by pattern matching, and I think not in time for C++17, </a:t>
            </a:r>
            <a:r>
              <a:rPr lang="en-US" altLang="en-US" sz="1350" u="sng"/>
              <a:t>n4480</a:t>
            </a:r>
            <a:endParaRPr lang="en-US" altLang="en-US" sz="1350"/>
          </a:p>
        </p:txBody>
      </p:sp>
      <p:sp>
        <p:nvSpPr>
          <p:cNvPr id="37893" name="Slide Number Placeholder 4"/>
          <p:cNvSpPr>
            <a:spLocks noGrp="1"/>
          </p:cNvSpPr>
          <p:nvPr>
            <p:ph type="sldNum" sz="quarter" idx="4294967295"/>
          </p:nvPr>
        </p:nvSpPr>
        <p:spPr bwMode="auto">
          <a:xfrm>
            <a:off x="1013460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72EC20-D3D1-4009-A42F-AD4A0BCF47E4}" type="slidenum">
              <a:rPr lang="en-US" altLang="en-US"/>
              <a:pPr eaLnBrk="1" hangingPunct="1"/>
              <a:t>22</a:t>
            </a:fld>
            <a:endParaRPr lang="en-US" altLang="en-US"/>
          </a:p>
        </p:txBody>
      </p:sp>
    </p:spTree>
    <p:extLst>
      <p:ext uri="{BB962C8B-B14F-4D97-AF65-F5344CB8AC3E}">
        <p14:creationId xmlns:p14="http://schemas.microsoft.com/office/powerpoint/2010/main" val="287401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6235"/>
            <a:ext cx="10515600" cy="1207135"/>
          </a:xfrm>
        </p:spPr>
        <p:txBody>
          <a:bodyPr/>
          <a:lstStyle/>
          <a:p>
            <a:r>
              <a:rPr lang="en-GB" dirty="0">
                <a:solidFill>
                  <a:srgbClr val="FF0000"/>
                </a:solidFill>
              </a:rPr>
              <a:t>C++ 17 Report Card</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7154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152650" y="1131095"/>
            <a:ext cx="7886700" cy="904875"/>
          </a:xfrm>
        </p:spPr>
        <p:txBody>
          <a:bodyPr/>
          <a:lstStyle/>
          <a:p>
            <a:r>
              <a:rPr lang="en-US" altLang="en-US" sz="2700"/>
              <a:t>Improve support for large-scale dependable software</a:t>
            </a:r>
            <a:endParaRPr lang="en-US" altLang="en-US" sz="3000"/>
          </a:p>
        </p:txBody>
      </p:sp>
      <p:sp>
        <p:nvSpPr>
          <p:cNvPr id="66563" name="Content Placeholder 2"/>
          <p:cNvSpPr>
            <a:spLocks noGrp="1"/>
          </p:cNvSpPr>
          <p:nvPr>
            <p:ph idx="1"/>
          </p:nvPr>
        </p:nvSpPr>
        <p:spPr>
          <a:xfrm>
            <a:off x="2152650" y="2035969"/>
            <a:ext cx="7886700" cy="3157538"/>
          </a:xfrm>
        </p:spPr>
        <p:txBody>
          <a:bodyPr>
            <a:normAutofit lnSpcReduction="10000"/>
          </a:bodyPr>
          <a:lstStyle/>
          <a:p>
            <a:r>
              <a:rPr lang="en-US" altLang="en-US"/>
              <a:t>Modules</a:t>
            </a:r>
          </a:p>
          <a:p>
            <a:pPr lvl="1"/>
            <a:r>
              <a:rPr lang="en-US" altLang="en-US"/>
              <a:t>to improve locality and improve compile time; </a:t>
            </a:r>
            <a:r>
              <a:rPr lang="en-US" altLang="en-US" u="sng"/>
              <a:t>n4465</a:t>
            </a:r>
            <a:r>
              <a:rPr lang="en-US" altLang="en-US"/>
              <a:t> and </a:t>
            </a:r>
            <a:r>
              <a:rPr lang="en-US" altLang="en-US" u="sng"/>
              <a:t>n4466</a:t>
            </a:r>
            <a:endParaRPr lang="en-US" altLang="en-US"/>
          </a:p>
          <a:p>
            <a:r>
              <a:rPr lang="en-US" altLang="en-US"/>
              <a:t>Contracts</a:t>
            </a:r>
          </a:p>
          <a:p>
            <a:pPr lvl="1"/>
            <a:r>
              <a:rPr lang="en-US" altLang="en-US"/>
              <a:t>for improved specification; n4378 and </a:t>
            </a:r>
            <a:r>
              <a:rPr lang="en-US" altLang="en-US" u="sng"/>
              <a:t>n4415</a:t>
            </a:r>
            <a:endParaRPr lang="en-US" altLang="en-US"/>
          </a:p>
          <a:p>
            <a:r>
              <a:rPr lang="en-US" altLang="en-US"/>
              <a:t>A type-safe union</a:t>
            </a:r>
          </a:p>
          <a:p>
            <a:pPr lvl="1"/>
            <a:r>
              <a:rPr lang="en-US" altLang="en-US"/>
              <a:t>functional-programming style pattern matching; something based on my Urbana presentation, which relied on the Mach7 library: Yuriy Solodkyy, Gabriel Dos Reis and Bjarne Stroustrup: </a:t>
            </a:r>
            <a:r>
              <a:rPr lang="en-US" altLang="en-US" u="sng">
                <a:hlinkClick r:id="rId2"/>
              </a:rPr>
              <a:t>Open Pattern Matching for C++</a:t>
            </a:r>
            <a:r>
              <a:rPr lang="en-US" altLang="en-US"/>
              <a:t>. ACM GPCE'13.</a:t>
            </a:r>
          </a:p>
          <a:p>
            <a:endParaRPr lang="en-US" altLang="en-US"/>
          </a:p>
        </p:txBody>
      </p:sp>
      <p:sp>
        <p:nvSpPr>
          <p:cNvPr id="66565" name="Slide Number Placeholder 4"/>
          <p:cNvSpPr>
            <a:spLocks noGrp="1"/>
          </p:cNvSpPr>
          <p:nvPr>
            <p:ph type="sldNum" sz="quarter" idx="4294967295"/>
          </p:nvPr>
        </p:nvSpPr>
        <p:spPr bwMode="auto">
          <a:xfrm>
            <a:off x="1013460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400">
                <a:solidFill>
                  <a:schemeClr val="tx1"/>
                </a:solidFill>
                <a:latin typeface="Calibri Light" panose="020F0302020204030204" pitchFamily="34" charset="0"/>
              </a:defRPr>
            </a:lvl1pPr>
            <a:lvl2pPr marL="557213" indent="-214313">
              <a:lnSpc>
                <a:spcPct val="90000"/>
              </a:lnSpc>
              <a:spcBef>
                <a:spcPts val="375"/>
              </a:spcBef>
              <a:buFont typeface="Arial" panose="020B0604020202020204" pitchFamily="34" charset="0"/>
              <a:buChar char="•"/>
              <a:defRPr sz="1800">
                <a:solidFill>
                  <a:schemeClr val="tx1"/>
                </a:solidFill>
                <a:latin typeface="Calibri Light" panose="020F03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Light" panose="020F0302020204030204" pitchFamily="34" charset="0"/>
              </a:defRPr>
            </a:lvl3pPr>
            <a:lvl4pPr marL="12001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4pPr>
            <a:lvl5pPr marL="15430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5pPr>
            <a:lvl6pPr marL="18859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2288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25717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29146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eaLnBrk="1" hangingPunct="1">
              <a:lnSpc>
                <a:spcPct val="100000"/>
              </a:lnSpc>
              <a:spcBef>
                <a:spcPct val="0"/>
              </a:spcBef>
              <a:buFontTx/>
              <a:buNone/>
            </a:pPr>
            <a:fld id="{661D0004-A0DF-4442-97AF-6AB2BD1FB7B5}" type="slidenum">
              <a:rPr lang="en-US" altLang="en-US" sz="1350">
                <a:latin typeface="Arial" panose="020B0604020202020204" pitchFamily="34" charset="0"/>
              </a:rPr>
              <a:pPr eaLnBrk="1" hangingPunct="1">
                <a:lnSpc>
                  <a:spcPct val="100000"/>
                </a:lnSpc>
                <a:spcBef>
                  <a:spcPct val="0"/>
                </a:spcBef>
                <a:buFontTx/>
                <a:buNone/>
              </a:pPr>
              <a:t>24</a:t>
            </a:fld>
            <a:endParaRPr lang="en-US" altLang="en-US" sz="1350">
              <a:latin typeface="Arial" panose="020B0604020202020204" pitchFamily="34" charset="0"/>
            </a:endParaRPr>
          </a:p>
        </p:txBody>
      </p:sp>
      <p:sp>
        <p:nvSpPr>
          <p:cNvPr id="7" name="Multiply 6"/>
          <p:cNvSpPr/>
          <p:nvPr/>
        </p:nvSpPr>
        <p:spPr>
          <a:xfrm>
            <a:off x="1524000" y="2865835"/>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8" name="Smiley Face 7"/>
          <p:cNvSpPr/>
          <p:nvPr/>
        </p:nvSpPr>
        <p:spPr>
          <a:xfrm>
            <a:off x="1635919" y="3780235"/>
            <a:ext cx="563166" cy="590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9" name="Multiply 8"/>
          <p:cNvSpPr/>
          <p:nvPr/>
        </p:nvSpPr>
        <p:spPr>
          <a:xfrm>
            <a:off x="1524000" y="1934766"/>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Tree>
    <p:extLst>
      <p:ext uri="{BB962C8B-B14F-4D97-AF65-F5344CB8AC3E}">
        <p14:creationId xmlns:p14="http://schemas.microsoft.com/office/powerpoint/2010/main" val="3592819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152650" y="1131095"/>
            <a:ext cx="7886700" cy="904875"/>
          </a:xfrm>
        </p:spPr>
        <p:txBody>
          <a:bodyPr/>
          <a:lstStyle/>
          <a:p>
            <a:r>
              <a:rPr lang="en-US" altLang="en-US" sz="2700"/>
              <a:t>Provide support for higher-level concurrency models</a:t>
            </a:r>
            <a:endParaRPr lang="en-US" altLang="en-US" sz="3000"/>
          </a:p>
        </p:txBody>
      </p:sp>
      <p:sp>
        <p:nvSpPr>
          <p:cNvPr id="3" name="Content Placeholder 2"/>
          <p:cNvSpPr>
            <a:spLocks noGrp="1"/>
          </p:cNvSpPr>
          <p:nvPr>
            <p:ph idx="1"/>
          </p:nvPr>
        </p:nvSpPr>
        <p:spPr>
          <a:xfrm>
            <a:off x="2152650" y="2035969"/>
            <a:ext cx="7886700" cy="3157538"/>
          </a:xfrm>
        </p:spPr>
        <p:txBody>
          <a:bodyPr>
            <a:normAutofit fontScale="55000" lnSpcReduction="20000"/>
          </a:bodyPr>
          <a:lstStyle/>
          <a:p>
            <a:pPr>
              <a:defRPr/>
            </a:pPr>
            <a:r>
              <a:rPr lang="en-US" dirty="0"/>
              <a:t>Basic networking </a:t>
            </a:r>
          </a:p>
          <a:p>
            <a:pPr lvl="1">
              <a:defRPr/>
            </a:pPr>
            <a:r>
              <a:rPr lang="en-US" dirty="0" err="1"/>
              <a:t>asio</a:t>
            </a:r>
            <a:r>
              <a:rPr lang="en-US" dirty="0"/>
              <a:t> </a:t>
            </a:r>
            <a:r>
              <a:rPr lang="en-US" u="sng" dirty="0"/>
              <a:t>n4478</a:t>
            </a:r>
            <a:endParaRPr lang="en-US" dirty="0"/>
          </a:p>
          <a:p>
            <a:pPr>
              <a:defRPr/>
            </a:pPr>
            <a:r>
              <a:rPr lang="en-US" dirty="0"/>
              <a:t>A SIMD vector</a:t>
            </a:r>
          </a:p>
          <a:p>
            <a:pPr lvl="1">
              <a:defRPr/>
            </a:pPr>
            <a:r>
              <a:rPr lang="en-US" dirty="0"/>
              <a:t>to better utilize modern high-performance hardware; e.g., </a:t>
            </a:r>
            <a:r>
              <a:rPr lang="en-US" u="sng" dirty="0"/>
              <a:t>n4454</a:t>
            </a:r>
            <a:r>
              <a:rPr lang="en-US" dirty="0"/>
              <a:t> but I’d like a real vector rather than just a way of writing parallelizable loops</a:t>
            </a:r>
          </a:p>
          <a:p>
            <a:pPr>
              <a:defRPr/>
            </a:pPr>
            <a:r>
              <a:rPr lang="en-US" dirty="0"/>
              <a:t>Improved futures</a:t>
            </a:r>
          </a:p>
          <a:p>
            <a:pPr lvl="1">
              <a:defRPr/>
            </a:pPr>
            <a:r>
              <a:rPr lang="en-US" dirty="0"/>
              <a:t>e.g., </a:t>
            </a:r>
            <a:r>
              <a:rPr lang="en-US" u="sng" dirty="0"/>
              <a:t>n3857</a:t>
            </a:r>
            <a:r>
              <a:rPr lang="en-US" dirty="0"/>
              <a:t> and </a:t>
            </a:r>
            <a:r>
              <a:rPr lang="en-US" u="sng" dirty="0"/>
              <a:t>n3865</a:t>
            </a:r>
            <a:endParaRPr lang="en-US" dirty="0"/>
          </a:p>
          <a:p>
            <a:pPr>
              <a:defRPr/>
            </a:pPr>
            <a:r>
              <a:rPr lang="en-US" dirty="0"/>
              <a:t>Co-routines</a:t>
            </a:r>
          </a:p>
          <a:p>
            <a:pPr lvl="1">
              <a:defRPr/>
            </a:pPr>
            <a:r>
              <a:rPr lang="en-US" dirty="0"/>
              <a:t>finally, again for the first time since 1990; </a:t>
            </a:r>
            <a:r>
              <a:rPr lang="en-US" u="sng" dirty="0"/>
              <a:t>N4402</a:t>
            </a:r>
            <a:r>
              <a:rPr lang="en-US" dirty="0"/>
              <a:t>, </a:t>
            </a:r>
            <a:r>
              <a:rPr lang="en-US" u="sng" dirty="0"/>
              <a:t>N4403</a:t>
            </a:r>
            <a:r>
              <a:rPr lang="en-US" dirty="0"/>
              <a:t>, and </a:t>
            </a:r>
            <a:r>
              <a:rPr lang="en-US" u="sng" dirty="0"/>
              <a:t>n4398</a:t>
            </a:r>
            <a:r>
              <a:rPr lang="en-US" dirty="0"/>
              <a:t> </a:t>
            </a:r>
          </a:p>
          <a:p>
            <a:pPr>
              <a:defRPr/>
            </a:pPr>
            <a:r>
              <a:rPr lang="en-US" dirty="0"/>
              <a:t>Transactional memory</a:t>
            </a:r>
          </a:p>
          <a:p>
            <a:pPr lvl="1">
              <a:defRPr/>
            </a:pPr>
            <a:r>
              <a:rPr lang="en-US" u="sng" dirty="0"/>
              <a:t>n4302</a:t>
            </a:r>
            <a:endParaRPr lang="en-US" dirty="0"/>
          </a:p>
          <a:p>
            <a:pPr>
              <a:defRPr/>
            </a:pPr>
            <a:r>
              <a:rPr lang="en-US" dirty="0"/>
              <a:t>Parallel algorithms (incl. parallel versions of some of the STL</a:t>
            </a:r>
          </a:p>
          <a:p>
            <a:pPr>
              <a:defRPr/>
            </a:pPr>
            <a:r>
              <a:rPr lang="en-US" dirty="0"/>
              <a:t> </a:t>
            </a:r>
            <a:r>
              <a:rPr lang="en-US" u="sng" dirty="0"/>
              <a:t>n4409</a:t>
            </a:r>
            <a:endParaRPr lang="en-US" dirty="0"/>
          </a:p>
          <a:p>
            <a:pPr>
              <a:defRPr/>
            </a:pPr>
            <a:endParaRPr lang="en-US" dirty="0"/>
          </a:p>
        </p:txBody>
      </p:sp>
      <p:sp>
        <p:nvSpPr>
          <p:cNvPr id="67589" name="Slide Number Placeholder 4"/>
          <p:cNvSpPr>
            <a:spLocks noGrp="1"/>
          </p:cNvSpPr>
          <p:nvPr>
            <p:ph type="sldNum" sz="quarter" idx="4294967295"/>
          </p:nvPr>
        </p:nvSpPr>
        <p:spPr bwMode="auto">
          <a:xfrm>
            <a:off x="1013460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400">
                <a:solidFill>
                  <a:schemeClr val="tx1"/>
                </a:solidFill>
                <a:latin typeface="Calibri Light" panose="020F0302020204030204" pitchFamily="34" charset="0"/>
              </a:defRPr>
            </a:lvl1pPr>
            <a:lvl2pPr marL="557213" indent="-214313">
              <a:lnSpc>
                <a:spcPct val="90000"/>
              </a:lnSpc>
              <a:spcBef>
                <a:spcPts val="375"/>
              </a:spcBef>
              <a:buFont typeface="Arial" panose="020B0604020202020204" pitchFamily="34" charset="0"/>
              <a:buChar char="•"/>
              <a:defRPr sz="1800">
                <a:solidFill>
                  <a:schemeClr val="tx1"/>
                </a:solidFill>
                <a:latin typeface="Calibri Light" panose="020F03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Light" panose="020F0302020204030204" pitchFamily="34" charset="0"/>
              </a:defRPr>
            </a:lvl3pPr>
            <a:lvl4pPr marL="12001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4pPr>
            <a:lvl5pPr marL="15430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5pPr>
            <a:lvl6pPr marL="18859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2288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25717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29146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eaLnBrk="1" hangingPunct="1">
              <a:lnSpc>
                <a:spcPct val="100000"/>
              </a:lnSpc>
              <a:spcBef>
                <a:spcPct val="0"/>
              </a:spcBef>
              <a:buFontTx/>
              <a:buNone/>
            </a:pPr>
            <a:fld id="{C2CA74D4-8FD1-47AC-B3E5-5967E7399ED5}" type="slidenum">
              <a:rPr lang="en-US" altLang="en-US" sz="1350">
                <a:latin typeface="Arial" panose="020B0604020202020204" pitchFamily="34" charset="0"/>
              </a:rPr>
              <a:pPr eaLnBrk="1" hangingPunct="1">
                <a:lnSpc>
                  <a:spcPct val="100000"/>
                </a:lnSpc>
                <a:spcBef>
                  <a:spcPct val="0"/>
                </a:spcBef>
                <a:buFontTx/>
                <a:buNone/>
              </a:pPr>
              <a:t>25</a:t>
            </a:fld>
            <a:endParaRPr lang="en-US" altLang="en-US" sz="1350">
              <a:latin typeface="Arial" panose="020B0604020202020204" pitchFamily="34" charset="0"/>
            </a:endParaRPr>
          </a:p>
        </p:txBody>
      </p:sp>
      <p:sp>
        <p:nvSpPr>
          <p:cNvPr id="6" name="Multiply 5"/>
          <p:cNvSpPr/>
          <p:nvPr/>
        </p:nvSpPr>
        <p:spPr>
          <a:xfrm>
            <a:off x="1524000" y="1707357"/>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7" name="Multiply 6"/>
          <p:cNvSpPr/>
          <p:nvPr/>
        </p:nvSpPr>
        <p:spPr>
          <a:xfrm>
            <a:off x="1524000" y="2241948"/>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8" name="Multiply 7"/>
          <p:cNvSpPr/>
          <p:nvPr/>
        </p:nvSpPr>
        <p:spPr>
          <a:xfrm>
            <a:off x="1524000" y="2797969"/>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9" name="Multiply 8"/>
          <p:cNvSpPr/>
          <p:nvPr/>
        </p:nvSpPr>
        <p:spPr>
          <a:xfrm>
            <a:off x="1524000" y="3343275"/>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0" name="Multiply 9"/>
          <p:cNvSpPr/>
          <p:nvPr/>
        </p:nvSpPr>
        <p:spPr>
          <a:xfrm>
            <a:off x="1524000" y="3838575"/>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1" name="Smiley Face 10"/>
          <p:cNvSpPr/>
          <p:nvPr/>
        </p:nvSpPr>
        <p:spPr>
          <a:xfrm>
            <a:off x="1625205" y="4505325"/>
            <a:ext cx="561975" cy="590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Tree>
    <p:extLst>
      <p:ext uri="{BB962C8B-B14F-4D97-AF65-F5344CB8AC3E}">
        <p14:creationId xmlns:p14="http://schemas.microsoft.com/office/powerpoint/2010/main" val="169784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2152650" y="1021558"/>
            <a:ext cx="7886700" cy="679847"/>
          </a:xfrm>
        </p:spPr>
        <p:txBody>
          <a:bodyPr/>
          <a:lstStyle/>
          <a:p>
            <a:r>
              <a:rPr lang="en-US" altLang="en-US" sz="2100"/>
              <a:t>Simplify core language use and address major sources of errors</a:t>
            </a:r>
          </a:p>
        </p:txBody>
      </p:sp>
      <p:sp>
        <p:nvSpPr>
          <p:cNvPr id="68611" name="Content Placeholder 2"/>
          <p:cNvSpPr>
            <a:spLocks noGrp="1"/>
          </p:cNvSpPr>
          <p:nvPr>
            <p:ph idx="1"/>
          </p:nvPr>
        </p:nvSpPr>
        <p:spPr>
          <a:xfrm>
            <a:off x="2152650" y="1569245"/>
            <a:ext cx="7886700" cy="4264819"/>
          </a:xfrm>
        </p:spPr>
        <p:txBody>
          <a:bodyPr>
            <a:normAutofit lnSpcReduction="10000"/>
          </a:bodyPr>
          <a:lstStyle/>
          <a:p>
            <a:r>
              <a:rPr lang="en-US" altLang="en-US" sz="1500"/>
              <a:t>Concepts (</a:t>
            </a:r>
            <a:r>
              <a:rPr lang="en-US" altLang="en-US" sz="1350" u="sng"/>
              <a:t>n3701</a:t>
            </a:r>
            <a:r>
              <a:rPr lang="en-US" altLang="en-US" sz="1350"/>
              <a:t>  and </a:t>
            </a:r>
            <a:r>
              <a:rPr lang="en-US" altLang="en-US" sz="1350" u="sng"/>
              <a:t>n4361)</a:t>
            </a:r>
            <a:endParaRPr lang="en-US" altLang="en-US" sz="1350"/>
          </a:p>
          <a:p>
            <a:r>
              <a:rPr lang="en-US" altLang="en-US" sz="1500"/>
              <a:t>concepts in the standard library</a:t>
            </a:r>
          </a:p>
          <a:p>
            <a:pPr lvl="1"/>
            <a:r>
              <a:rPr lang="en-US" altLang="en-US" sz="1350"/>
              <a:t>based on the work done in Origin, The Palo Alto TR, and Ranges </a:t>
            </a:r>
            <a:r>
              <a:rPr lang="en-US" altLang="en-US" sz="1350" u="sng"/>
              <a:t>n4263</a:t>
            </a:r>
            <a:r>
              <a:rPr lang="en-US" altLang="en-US" sz="1350"/>
              <a:t>, </a:t>
            </a:r>
            <a:r>
              <a:rPr lang="en-US" altLang="en-US" sz="1350" u="sng"/>
              <a:t>n4128</a:t>
            </a:r>
            <a:r>
              <a:rPr lang="en-US" altLang="en-US" sz="1350"/>
              <a:t>  and </a:t>
            </a:r>
            <a:r>
              <a:rPr lang="en-US" altLang="en-US" sz="1350" u="sng"/>
              <a:t>n4382</a:t>
            </a:r>
            <a:endParaRPr lang="en-US" altLang="en-US" sz="1350"/>
          </a:p>
          <a:p>
            <a:r>
              <a:rPr lang="en-US" altLang="en-US" sz="1500"/>
              <a:t>default comparisons</a:t>
            </a:r>
          </a:p>
          <a:p>
            <a:pPr lvl="1"/>
            <a:r>
              <a:rPr lang="en-US" altLang="en-US" sz="1350"/>
              <a:t>to complete the support for fundamental operations; </a:t>
            </a:r>
            <a:r>
              <a:rPr lang="en-US" altLang="en-US" sz="1350" u="sng"/>
              <a:t>n4475 </a:t>
            </a:r>
            <a:r>
              <a:rPr lang="en-US" altLang="en-US" sz="1350"/>
              <a:t>and </a:t>
            </a:r>
            <a:r>
              <a:rPr lang="en-US" altLang="en-US" sz="1350" u="sng"/>
              <a:t>n4476</a:t>
            </a:r>
            <a:endParaRPr lang="en-US" altLang="en-US" sz="1350"/>
          </a:p>
          <a:p>
            <a:r>
              <a:rPr lang="en-US" altLang="en-US" sz="1500"/>
              <a:t>uniform call syntax</a:t>
            </a:r>
          </a:p>
          <a:p>
            <a:pPr lvl="1"/>
            <a:r>
              <a:rPr lang="en-US" altLang="en-US" sz="1350"/>
              <a:t>among other things: it helps concepts and STL style library use; </a:t>
            </a:r>
            <a:r>
              <a:rPr lang="en-US" altLang="en-US" sz="1350" u="sng"/>
              <a:t>n4474</a:t>
            </a:r>
            <a:endParaRPr lang="en-US" altLang="en-US" sz="1350"/>
          </a:p>
          <a:p>
            <a:r>
              <a:rPr lang="en-US" altLang="en-US" sz="1500"/>
              <a:t>operator dot</a:t>
            </a:r>
          </a:p>
          <a:p>
            <a:pPr lvl="1"/>
            <a:r>
              <a:rPr lang="en-US" altLang="en-US" sz="1350"/>
              <a:t>to finally get proxies and smart references; </a:t>
            </a:r>
            <a:r>
              <a:rPr lang="en-US" altLang="en-US" sz="1350" u="sng"/>
              <a:t>n4477</a:t>
            </a:r>
            <a:endParaRPr lang="en-US" altLang="en-US" sz="1350"/>
          </a:p>
          <a:p>
            <a:r>
              <a:rPr lang="en-US" altLang="en-US" sz="1500"/>
              <a:t>array_view and string_view</a:t>
            </a:r>
          </a:p>
          <a:p>
            <a:pPr lvl="1"/>
            <a:r>
              <a:rPr lang="en-US" altLang="en-US" sz="1350"/>
              <a:t>better range checking, DMR wanted those: "fat pointers"; </a:t>
            </a:r>
            <a:r>
              <a:rPr lang="en-US" altLang="en-US" sz="1350" u="sng"/>
              <a:t>n4480</a:t>
            </a:r>
            <a:endParaRPr lang="en-US" altLang="en-US" sz="1350"/>
          </a:p>
          <a:p>
            <a:r>
              <a:rPr lang="en-US" altLang="en-US" sz="1500"/>
              <a:t>arrays on the stack </a:t>
            </a:r>
          </a:p>
          <a:p>
            <a:pPr lvl="1"/>
            <a:r>
              <a:rPr lang="en-US" altLang="en-US" sz="1350"/>
              <a:t>"stack_array" anyone? But we need to find a safe way of dealing with stack overflow; </a:t>
            </a:r>
            <a:r>
              <a:rPr lang="en-US" altLang="en-US" sz="1350" u="sng"/>
              <a:t>n4294</a:t>
            </a:r>
            <a:endParaRPr lang="en-US" altLang="en-US" sz="1350"/>
          </a:p>
          <a:p>
            <a:r>
              <a:rPr lang="en-US" altLang="en-US" sz="1500"/>
              <a:t> optional</a:t>
            </a:r>
          </a:p>
          <a:p>
            <a:pPr lvl="1"/>
            <a:r>
              <a:rPr lang="en-US" altLang="en-US" sz="1350"/>
              <a:t>unless it is subsumed by pattern matching, and I think not in time for C++17, </a:t>
            </a:r>
            <a:r>
              <a:rPr lang="en-US" altLang="en-US" sz="1350" u="sng"/>
              <a:t>n4480</a:t>
            </a:r>
            <a:endParaRPr lang="en-US" altLang="en-US" sz="1350"/>
          </a:p>
        </p:txBody>
      </p:sp>
      <p:sp>
        <p:nvSpPr>
          <p:cNvPr id="68613" name="Slide Number Placeholder 4"/>
          <p:cNvSpPr>
            <a:spLocks noGrp="1"/>
          </p:cNvSpPr>
          <p:nvPr>
            <p:ph type="sldNum" sz="quarter" idx="4294967295"/>
          </p:nvPr>
        </p:nvSpPr>
        <p:spPr bwMode="auto">
          <a:xfrm>
            <a:off x="1013460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400">
                <a:solidFill>
                  <a:schemeClr val="tx1"/>
                </a:solidFill>
                <a:latin typeface="Calibri Light" panose="020F0302020204030204" pitchFamily="34" charset="0"/>
              </a:defRPr>
            </a:lvl1pPr>
            <a:lvl2pPr marL="557213" indent="-214313">
              <a:lnSpc>
                <a:spcPct val="90000"/>
              </a:lnSpc>
              <a:spcBef>
                <a:spcPts val="375"/>
              </a:spcBef>
              <a:buFont typeface="Arial" panose="020B0604020202020204" pitchFamily="34" charset="0"/>
              <a:buChar char="•"/>
              <a:defRPr sz="1800">
                <a:solidFill>
                  <a:schemeClr val="tx1"/>
                </a:solidFill>
                <a:latin typeface="Calibri Light" panose="020F03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Light" panose="020F0302020204030204" pitchFamily="34" charset="0"/>
              </a:defRPr>
            </a:lvl3pPr>
            <a:lvl4pPr marL="12001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4pPr>
            <a:lvl5pPr marL="15430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5pPr>
            <a:lvl6pPr marL="18859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2288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25717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29146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eaLnBrk="1" hangingPunct="1">
              <a:lnSpc>
                <a:spcPct val="100000"/>
              </a:lnSpc>
              <a:spcBef>
                <a:spcPct val="0"/>
              </a:spcBef>
              <a:buFontTx/>
              <a:buNone/>
            </a:pPr>
            <a:fld id="{C83B3429-D59F-4EFB-A8BA-EBA326481FAB}" type="slidenum">
              <a:rPr lang="en-US" altLang="en-US" sz="1350">
                <a:latin typeface="Arial" panose="020B0604020202020204" pitchFamily="34" charset="0"/>
              </a:rPr>
              <a:pPr eaLnBrk="1" hangingPunct="1">
                <a:lnSpc>
                  <a:spcPct val="100000"/>
                </a:lnSpc>
                <a:spcBef>
                  <a:spcPct val="0"/>
                </a:spcBef>
                <a:buFontTx/>
                <a:buNone/>
              </a:pPr>
              <a:t>26</a:t>
            </a:fld>
            <a:endParaRPr lang="en-US" altLang="en-US" sz="1350">
              <a:latin typeface="Arial" panose="020B0604020202020204" pitchFamily="34" charset="0"/>
            </a:endParaRPr>
          </a:p>
        </p:txBody>
      </p:sp>
      <p:sp>
        <p:nvSpPr>
          <p:cNvPr id="6" name="Smiley Face 5"/>
          <p:cNvSpPr/>
          <p:nvPr/>
        </p:nvSpPr>
        <p:spPr>
          <a:xfrm>
            <a:off x="7862889" y="2412206"/>
            <a:ext cx="561975" cy="590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8" name="Smiley Face 7"/>
          <p:cNvSpPr/>
          <p:nvPr/>
        </p:nvSpPr>
        <p:spPr>
          <a:xfrm>
            <a:off x="6596064" y="3542111"/>
            <a:ext cx="561975" cy="58935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9" name="Smiley Face 8"/>
          <p:cNvSpPr/>
          <p:nvPr/>
        </p:nvSpPr>
        <p:spPr>
          <a:xfrm>
            <a:off x="1524001" y="4094560"/>
            <a:ext cx="561975" cy="590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0" name="Smiley Face 9"/>
          <p:cNvSpPr/>
          <p:nvPr/>
        </p:nvSpPr>
        <p:spPr>
          <a:xfrm>
            <a:off x="1524001" y="5157788"/>
            <a:ext cx="561975" cy="590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1" name="Multiply 10"/>
          <p:cNvSpPr/>
          <p:nvPr/>
        </p:nvSpPr>
        <p:spPr>
          <a:xfrm>
            <a:off x="1524000" y="1196579"/>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2" name="Multiply 11"/>
          <p:cNvSpPr/>
          <p:nvPr/>
        </p:nvSpPr>
        <p:spPr>
          <a:xfrm>
            <a:off x="1524000" y="1713310"/>
            <a:ext cx="807244" cy="73104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3" name="Multiply 12"/>
          <p:cNvSpPr/>
          <p:nvPr/>
        </p:nvSpPr>
        <p:spPr>
          <a:xfrm>
            <a:off x="1524000" y="1707357"/>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4" name="Multiply 13"/>
          <p:cNvSpPr/>
          <p:nvPr/>
        </p:nvSpPr>
        <p:spPr>
          <a:xfrm>
            <a:off x="1524000" y="4543425"/>
            <a:ext cx="807244" cy="7298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5" name="Multiply 14"/>
          <p:cNvSpPr/>
          <p:nvPr/>
        </p:nvSpPr>
        <p:spPr>
          <a:xfrm>
            <a:off x="1524000" y="2817019"/>
            <a:ext cx="807244"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6" name="Multiply 15"/>
          <p:cNvSpPr/>
          <p:nvPr/>
        </p:nvSpPr>
        <p:spPr>
          <a:xfrm>
            <a:off x="1444228" y="2269332"/>
            <a:ext cx="807245" cy="73104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17" name="Multiply 16"/>
          <p:cNvSpPr/>
          <p:nvPr/>
        </p:nvSpPr>
        <p:spPr>
          <a:xfrm>
            <a:off x="1524000" y="3384949"/>
            <a:ext cx="807244" cy="72985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p>
        </p:txBody>
      </p:sp>
      <p:sp>
        <p:nvSpPr>
          <p:cNvPr id="18" name="Rectangular Callout 17"/>
          <p:cNvSpPr/>
          <p:nvPr/>
        </p:nvSpPr>
        <p:spPr>
          <a:xfrm>
            <a:off x="8974932" y="2476501"/>
            <a:ext cx="1588294" cy="759619"/>
          </a:xfrm>
          <a:prstGeom prst="wedgeRectCallout">
            <a:avLst>
              <a:gd name="adj1" fmla="val -80293"/>
              <a:gd name="adj2" fmla="val -6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350" strike="sngStrike" dirty="0"/>
              <a:t>May come back in limited form with National Body comment</a:t>
            </a:r>
          </a:p>
        </p:txBody>
      </p:sp>
      <p:sp>
        <p:nvSpPr>
          <p:cNvPr id="19" name="Rectangular Callout 18"/>
          <p:cNvSpPr/>
          <p:nvPr/>
        </p:nvSpPr>
        <p:spPr>
          <a:xfrm>
            <a:off x="7798594" y="3412332"/>
            <a:ext cx="1587104" cy="769144"/>
          </a:xfrm>
          <a:prstGeom prst="wedgeRectCallout">
            <a:avLst>
              <a:gd name="adj1" fmla="val -80293"/>
              <a:gd name="adj2" fmla="val -6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350" strike="sngStrike" dirty="0"/>
              <a:t>May come back in limited form with National Body comment</a:t>
            </a:r>
          </a:p>
        </p:txBody>
      </p:sp>
      <p:sp>
        <p:nvSpPr>
          <p:cNvPr id="20" name="Multiply 19"/>
          <p:cNvSpPr/>
          <p:nvPr/>
        </p:nvSpPr>
        <p:spPr>
          <a:xfrm>
            <a:off x="6480573" y="3471862"/>
            <a:ext cx="807244" cy="7298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p>
        </p:txBody>
      </p:sp>
      <p:sp>
        <p:nvSpPr>
          <p:cNvPr id="21" name="Multiply 20"/>
          <p:cNvSpPr/>
          <p:nvPr/>
        </p:nvSpPr>
        <p:spPr>
          <a:xfrm>
            <a:off x="7740254" y="2341961"/>
            <a:ext cx="807244" cy="72985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dirty="0"/>
          </a:p>
        </p:txBody>
      </p:sp>
    </p:spTree>
    <p:extLst>
      <p:ext uri="{BB962C8B-B14F-4D97-AF65-F5344CB8AC3E}">
        <p14:creationId xmlns:p14="http://schemas.microsoft.com/office/powerpoint/2010/main" val="2842153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7"/>
          <p:cNvSpPr>
            <a:spLocks noGrp="1"/>
          </p:cNvSpPr>
          <p:nvPr>
            <p:ph sz="half" idx="1"/>
          </p:nvPr>
        </p:nvSpPr>
        <p:spPr>
          <a:xfrm>
            <a:off x="2152650" y="2035969"/>
            <a:ext cx="3886200" cy="3454004"/>
          </a:xfrm>
        </p:spPr>
        <p:txBody>
          <a:bodyPr/>
          <a:lstStyle/>
          <a:p>
            <a:pPr>
              <a:buFont typeface="Arial" panose="020B0604020202020204" pitchFamily="34" charset="0"/>
              <a:buChar char="•"/>
            </a:pPr>
            <a:r>
              <a:rPr lang="en-US" altLang="en-US"/>
              <a:t>You blew it</a:t>
            </a:r>
          </a:p>
          <a:p>
            <a:pPr>
              <a:buFont typeface="Arial" panose="020B0604020202020204" pitchFamily="34" charset="0"/>
              <a:buChar char="•"/>
            </a:pPr>
            <a:r>
              <a:rPr lang="en-US" altLang="en-US"/>
              <a:t>Not a Major release</a:t>
            </a:r>
          </a:p>
          <a:p>
            <a:pPr>
              <a:buFont typeface="Arial" panose="020B0604020202020204" pitchFamily="34" charset="0"/>
              <a:buChar char="•"/>
            </a:pPr>
            <a:r>
              <a:rPr lang="en-US" altLang="en-US"/>
              <a:t>No risk, no gain</a:t>
            </a:r>
          </a:p>
          <a:p>
            <a:pPr>
              <a:buFont typeface="Arial" panose="020B0604020202020204" pitchFamily="34" charset="0"/>
              <a:buChar char="•"/>
            </a:pPr>
            <a:r>
              <a:rPr lang="en-US" altLang="en-US"/>
              <a:t>Nobody implement TSs</a:t>
            </a:r>
          </a:p>
          <a:p>
            <a:pPr>
              <a:buFont typeface="Arial" panose="020B0604020202020204" pitchFamily="34" charset="0"/>
              <a:buChar char="•"/>
            </a:pPr>
            <a:r>
              <a:rPr lang="en-US" altLang="en-US"/>
              <a:t>Tethering tower of Babel of TSs</a:t>
            </a:r>
          </a:p>
        </p:txBody>
      </p:sp>
      <p:sp>
        <p:nvSpPr>
          <p:cNvPr id="69635" name="Content Placeholder 8"/>
          <p:cNvSpPr>
            <a:spLocks noGrp="1"/>
          </p:cNvSpPr>
          <p:nvPr>
            <p:ph sz="half" idx="2"/>
          </p:nvPr>
        </p:nvSpPr>
        <p:spPr>
          <a:xfrm>
            <a:off x="6153150" y="2035969"/>
            <a:ext cx="3886200" cy="3454004"/>
          </a:xfrm>
        </p:spPr>
        <p:txBody>
          <a:bodyPr>
            <a:normAutofit fontScale="92500" lnSpcReduction="10000"/>
          </a:bodyPr>
          <a:lstStyle/>
          <a:p>
            <a:r>
              <a:rPr lang="en-US" altLang="en-US"/>
              <a:t>Did a nice job</a:t>
            </a:r>
          </a:p>
          <a:p>
            <a:r>
              <a:rPr lang="en-US" altLang="en-US"/>
              <a:t>But not Minor either</a:t>
            </a:r>
          </a:p>
          <a:p>
            <a:r>
              <a:rPr lang="en-US" altLang="en-US"/>
              <a:t>Safe and conservative wins </a:t>
            </a:r>
          </a:p>
          <a:p>
            <a:r>
              <a:rPr lang="en-US" altLang="en-US"/>
              <a:t>TSs are implemented</a:t>
            </a:r>
          </a:p>
          <a:p>
            <a:r>
              <a:rPr lang="en-US" altLang="en-US"/>
              <a:t>Followed the rules of a bus train model, how to get 110 people to work together</a:t>
            </a:r>
          </a:p>
        </p:txBody>
      </p:sp>
      <p:sp>
        <p:nvSpPr>
          <p:cNvPr id="69636" name="Title 1"/>
          <p:cNvSpPr>
            <a:spLocks noGrp="1"/>
          </p:cNvSpPr>
          <p:nvPr>
            <p:ph type="title"/>
          </p:nvPr>
        </p:nvSpPr>
        <p:spPr>
          <a:xfrm>
            <a:off x="2152650" y="1131095"/>
            <a:ext cx="7886700" cy="904875"/>
          </a:xfrm>
        </p:spPr>
        <p:txBody>
          <a:bodyPr>
            <a:normAutofit fontScale="90000"/>
          </a:bodyPr>
          <a:lstStyle/>
          <a:p>
            <a:r>
              <a:rPr lang="en-US" altLang="en-US"/>
              <a:t>The Verdict on C++17? (from reddit)</a:t>
            </a:r>
          </a:p>
        </p:txBody>
      </p:sp>
      <p:sp>
        <p:nvSpPr>
          <p:cNvPr id="10" name="Double Wave 9"/>
          <p:cNvSpPr/>
          <p:nvPr/>
        </p:nvSpPr>
        <p:spPr>
          <a:xfrm>
            <a:off x="4115992" y="5532626"/>
            <a:ext cx="3537347" cy="1103709"/>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000" dirty="0"/>
              <a:t>A Medium/OK Release</a:t>
            </a:r>
            <a:endParaRPr lang="en-US" sz="1350" dirty="0"/>
          </a:p>
        </p:txBody>
      </p:sp>
    </p:spTree>
    <p:extLst>
      <p:ext uri="{BB962C8B-B14F-4D97-AF65-F5344CB8AC3E}">
        <p14:creationId xmlns:p14="http://schemas.microsoft.com/office/powerpoint/2010/main" val="633178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152650" y="1131095"/>
            <a:ext cx="7886700" cy="904875"/>
          </a:xfrm>
        </p:spPr>
        <p:txBody>
          <a:bodyPr/>
          <a:lstStyle/>
          <a:p>
            <a:pPr eaLnBrk="1" hangingPunct="1"/>
            <a:r>
              <a:rPr lang="en-GB" altLang="en-US"/>
              <a:t>Agenda</a:t>
            </a:r>
          </a:p>
        </p:txBody>
      </p:sp>
      <p:sp>
        <p:nvSpPr>
          <p:cNvPr id="24579" name="Content Placeholder 2"/>
          <p:cNvSpPr>
            <a:spLocks noGrp="1"/>
          </p:cNvSpPr>
          <p:nvPr>
            <p:ph idx="1"/>
          </p:nvPr>
        </p:nvSpPr>
        <p:spPr>
          <a:xfrm>
            <a:off x="2152650" y="2035969"/>
            <a:ext cx="7886700" cy="3157538"/>
          </a:xfrm>
        </p:spPr>
        <p:txBody>
          <a:bodyPr>
            <a:normAutofit/>
          </a:bodyPr>
          <a:lstStyle/>
          <a:p>
            <a:pPr eaLnBrk="1" hangingPunct="1">
              <a:defRPr/>
            </a:pPr>
            <a:r>
              <a:rPr lang="en-GB" altLang="en-US" dirty="0"/>
              <a:t>A recap, C++17, the final report card. Is it great or just OK?</a:t>
            </a:r>
          </a:p>
          <a:p>
            <a:pPr eaLnBrk="1" hangingPunct="1">
              <a:defRPr/>
            </a:pPr>
            <a:r>
              <a:rPr lang="en-GB" altLang="en-US" dirty="0">
                <a:solidFill>
                  <a:srgbClr val="FF0000"/>
                </a:solidFill>
              </a:rPr>
              <a:t>C++20 and the future of C++</a:t>
            </a:r>
          </a:p>
          <a:p>
            <a:pPr>
              <a:defRPr/>
            </a:pPr>
            <a:r>
              <a:rPr lang="en-GB" altLang="en-US" dirty="0"/>
              <a:t>Networking</a:t>
            </a:r>
          </a:p>
          <a:p>
            <a:pPr eaLnBrk="1" hangingPunct="1">
              <a:defRPr/>
            </a:pPr>
            <a:r>
              <a:rPr lang="en-GB" altLang="en-US" dirty="0"/>
              <a:t>Concepts</a:t>
            </a:r>
          </a:p>
          <a:p>
            <a:pPr eaLnBrk="1" hangingPunct="1">
              <a:defRPr/>
            </a:pPr>
            <a:r>
              <a:rPr lang="en-GB" altLang="en-US" dirty="0"/>
              <a:t>… more</a:t>
            </a:r>
          </a:p>
          <a:p>
            <a:pPr eaLnBrk="1" hangingPunct="1">
              <a:defRPr/>
            </a:pPr>
            <a:endParaRPr lang="en-GB" altLang="en-US" dirty="0"/>
          </a:p>
          <a:p>
            <a:pPr marL="0" indent="0">
              <a:buNone/>
              <a:defRPr/>
            </a:pPr>
            <a:endParaRPr lang="en-GB" altLang="en-US" dirty="0"/>
          </a:p>
        </p:txBody>
      </p:sp>
    </p:spTree>
    <p:extLst>
      <p:ext uri="{BB962C8B-B14F-4D97-AF65-F5344CB8AC3E}">
        <p14:creationId xmlns:p14="http://schemas.microsoft.com/office/powerpoint/2010/main" val="2231020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7"/>
          <p:cNvSpPr>
            <a:spLocks noGrp="1"/>
          </p:cNvSpPr>
          <p:nvPr>
            <p:ph sz="half" idx="1"/>
          </p:nvPr>
        </p:nvSpPr>
        <p:spPr>
          <a:xfrm>
            <a:off x="2152650" y="2035969"/>
            <a:ext cx="3886200" cy="3454004"/>
          </a:xfrm>
        </p:spPr>
        <p:txBody>
          <a:bodyPr/>
          <a:lstStyle/>
          <a:p>
            <a:r>
              <a:rPr lang="en-US" altLang="en-US"/>
              <a:t>Overall direction plan:</a:t>
            </a:r>
          </a:p>
          <a:p>
            <a:pPr lvl="1"/>
            <a:r>
              <a:rPr lang="en-GB" altLang="en-US"/>
              <a:t>Concepts</a:t>
            </a:r>
          </a:p>
          <a:p>
            <a:pPr lvl="1"/>
            <a:r>
              <a:rPr lang="en-GB" altLang="en-US"/>
              <a:t>Modules</a:t>
            </a:r>
          </a:p>
          <a:p>
            <a:pPr lvl="1"/>
            <a:r>
              <a:rPr lang="en-GB" altLang="en-US"/>
              <a:t>Ranges</a:t>
            </a:r>
          </a:p>
          <a:p>
            <a:pPr lvl="1"/>
            <a:r>
              <a:rPr lang="en-GB" altLang="en-US"/>
              <a:t>Networking</a:t>
            </a:r>
          </a:p>
          <a:p>
            <a:endParaRPr lang="en-US" altLang="en-US"/>
          </a:p>
          <a:p>
            <a:endParaRPr lang="en-GB" altLang="en-US"/>
          </a:p>
        </p:txBody>
      </p:sp>
      <p:sp>
        <p:nvSpPr>
          <p:cNvPr id="67587" name="Content Placeholder 9"/>
          <p:cNvSpPr>
            <a:spLocks noGrp="1"/>
          </p:cNvSpPr>
          <p:nvPr>
            <p:ph sz="half" idx="2"/>
          </p:nvPr>
        </p:nvSpPr>
        <p:spPr>
          <a:xfrm>
            <a:off x="6153150" y="2035969"/>
            <a:ext cx="3886200" cy="3454004"/>
          </a:xfrm>
        </p:spPr>
        <p:txBody>
          <a:bodyPr>
            <a:normAutofit fontScale="92500" lnSpcReduction="10000"/>
          </a:bodyPr>
          <a:lstStyle/>
          <a:p>
            <a:r>
              <a:rPr lang="en-US" altLang="en-US" sz="1800"/>
              <a:t>Pack expansions in </a:t>
            </a:r>
            <a:r>
              <a:rPr lang="en-US" altLang="en-US" sz="1800" i="1"/>
              <a:t>using-declaration</a:t>
            </a:r>
            <a:r>
              <a:rPr lang="en-US" altLang="en-US" sz="1800"/>
              <a:t>s</a:t>
            </a:r>
          </a:p>
          <a:p>
            <a:r>
              <a:rPr lang="en-US" altLang="en-US" sz="1800"/>
              <a:t>Lifting Restrictions on requires-Expressions</a:t>
            </a:r>
          </a:p>
          <a:p>
            <a:r>
              <a:rPr lang="en-GB" altLang="en-US" sz="1800">
                <a:hlinkClick r:id="rId3"/>
              </a:rPr>
              <a:t>Allowing attributes on template instantiations</a:t>
            </a:r>
            <a:r>
              <a:rPr lang="en-GB" altLang="en-US" sz="1800"/>
              <a:t>.</a:t>
            </a:r>
            <a:endParaRPr lang="en-US" altLang="en-US" sz="1800"/>
          </a:p>
          <a:p>
            <a:r>
              <a:rPr lang="en-GB" altLang="en-US" sz="1800">
                <a:hlinkClick r:id="rId4"/>
              </a:rPr>
              <a:t>Simplifying implicit lambda capture</a:t>
            </a:r>
            <a:r>
              <a:rPr lang="en-GB" altLang="en-US" sz="1800"/>
              <a:t>.</a:t>
            </a:r>
          </a:p>
          <a:p>
            <a:r>
              <a:rPr lang="en-GB" altLang="en-US" sz="1800">
                <a:hlinkClick r:id="rId5"/>
              </a:rPr>
              <a:t>Consistent comparisons</a:t>
            </a:r>
            <a:r>
              <a:rPr lang="en-GB" altLang="en-US" sz="1800"/>
              <a:t>.</a:t>
            </a:r>
          </a:p>
          <a:p>
            <a:r>
              <a:rPr lang="en-GB" altLang="en-US" sz="1800">
                <a:hlinkClick r:id="rId6"/>
              </a:rPr>
              <a:t>Static reflection</a:t>
            </a:r>
            <a:r>
              <a:rPr lang="en-GB" altLang="en-US" sz="1800"/>
              <a:t>.</a:t>
            </a:r>
          </a:p>
          <a:p>
            <a:r>
              <a:rPr lang="en-US" altLang="en-US" sz="1800">
                <a:hlinkClick r:id="rId7"/>
              </a:rPr>
              <a:t>Implicit moving from rvalue references in return statements</a:t>
            </a:r>
            <a:endParaRPr lang="en-US" altLang="en-US" sz="1800"/>
          </a:p>
          <a:p>
            <a:r>
              <a:rPr lang="en-GB" altLang="en-US" sz="1800">
                <a:hlinkClick r:id="rId8"/>
              </a:rPr>
              <a:t>Contracts</a:t>
            </a:r>
            <a:r>
              <a:rPr lang="en-GB" altLang="en-US" sz="1800"/>
              <a:t>.</a:t>
            </a:r>
          </a:p>
          <a:p>
            <a:endParaRPr lang="en-GB" altLang="en-US"/>
          </a:p>
        </p:txBody>
      </p:sp>
      <p:sp>
        <p:nvSpPr>
          <p:cNvPr id="67588" name="Title 6"/>
          <p:cNvSpPr>
            <a:spLocks noGrp="1"/>
          </p:cNvSpPr>
          <p:nvPr>
            <p:ph type="title"/>
          </p:nvPr>
        </p:nvSpPr>
        <p:spPr>
          <a:xfrm>
            <a:off x="2152650" y="1131095"/>
            <a:ext cx="7886700" cy="904875"/>
          </a:xfrm>
        </p:spPr>
        <p:txBody>
          <a:bodyPr/>
          <a:lstStyle/>
          <a:p>
            <a:r>
              <a:rPr lang="en-GB" altLang="en-US"/>
              <a:t>C++20 new features Kona</a:t>
            </a:r>
          </a:p>
        </p:txBody>
      </p:sp>
      <p:sp>
        <p:nvSpPr>
          <p:cNvPr id="67589" name="Rectangle 1"/>
          <p:cNvSpPr>
            <a:spLocks noChangeArrowheads="1"/>
          </p:cNvSpPr>
          <p:nvPr/>
        </p:nvSpPr>
        <p:spPr bwMode="auto">
          <a:xfrm>
            <a:off x="1524000" y="753378"/>
            <a:ext cx="9144000"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3200">
                <a:solidFill>
                  <a:schemeClr val="tx1"/>
                </a:solidFill>
                <a:latin typeface="Calibri Light" panose="020F03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a:lnSpc>
                <a:spcPct val="100000"/>
              </a:lnSpc>
              <a:spcBef>
                <a:spcPct val="0"/>
              </a:spcBef>
              <a:buFontTx/>
              <a:buNone/>
            </a:pPr>
            <a:r>
              <a:rPr lang="en-US" altLang="en-US" sz="750">
                <a:latin typeface="Arial Unicode MS" panose="020B0604020202020204" pitchFamily="34" charset="-128"/>
                <a:hlinkClick r:id="rId9"/>
              </a:rPr>
              <a:t>short float</a:t>
            </a:r>
            <a:r>
              <a:rPr lang="en-US" altLang="en-US" sz="600">
                <a:latin typeface="Arial" panose="020B0604020202020204" pitchFamily="34" charset="0"/>
              </a:rPr>
              <a:t>. </a:t>
            </a:r>
            <a:endParaRPr lang="en-US" altLang="en-US" sz="1350">
              <a:latin typeface="Arial" panose="020B0604020202020204" pitchFamily="34" charset="0"/>
            </a:endParaRPr>
          </a:p>
        </p:txBody>
      </p:sp>
    </p:spTree>
    <p:extLst>
      <p:ext uri="{BB962C8B-B14F-4D97-AF65-F5344CB8AC3E}">
        <p14:creationId xmlns:p14="http://schemas.microsoft.com/office/powerpoint/2010/main" val="241923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p:nvPr/>
        </p:nvSpPr>
        <p:spPr>
          <a:xfrm>
            <a:off x="1953751" y="1085532"/>
            <a:ext cx="8252325" cy="451125"/>
          </a:xfrm>
          <a:prstGeom prst="rect">
            <a:avLst/>
          </a:prstGeom>
          <a:noFill/>
          <a:ln>
            <a:noFill/>
          </a:ln>
        </p:spPr>
        <p:txBody>
          <a:bodyPr wrap="square" lIns="68569" tIns="68569" rIns="68569" bIns="68569" anchor="t" anchorCtr="0">
            <a:noAutofit/>
          </a:bodyPr>
          <a:lstStyle/>
          <a:p>
            <a:r>
              <a:rPr lang="en-GB" sz="2250" b="1"/>
              <a:t>Legal Disclaimer</a:t>
            </a:r>
          </a:p>
        </p:txBody>
      </p:sp>
      <p:sp>
        <p:nvSpPr>
          <p:cNvPr id="484" name="Shape 484"/>
          <p:cNvSpPr txBox="1"/>
          <p:nvPr/>
        </p:nvSpPr>
        <p:spPr>
          <a:xfrm>
            <a:off x="1953751" y="1642876"/>
            <a:ext cx="7836075" cy="1658475"/>
          </a:xfrm>
          <a:prstGeom prst="rect">
            <a:avLst/>
          </a:prstGeom>
          <a:noFill/>
          <a:ln>
            <a:noFill/>
          </a:ln>
        </p:spPr>
        <p:txBody>
          <a:bodyPr wrap="square" lIns="68569" tIns="68569" rIns="68569" bIns="68569" anchor="t" anchorCtr="0">
            <a:noAutofit/>
          </a:bodyPr>
          <a:lstStyle/>
          <a:p>
            <a:endParaRPr sz="2550" b="1"/>
          </a:p>
          <a:p>
            <a:r>
              <a:rPr lang="en-GB" sz="2550"/>
              <a:t>This work represents the view of the author and does not necessarily represent the view of Codeplay.</a:t>
            </a:r>
          </a:p>
          <a:p>
            <a:pPr>
              <a:buClr>
                <a:schemeClr val="dk1"/>
              </a:buClr>
              <a:buSzPct val="32352"/>
            </a:pPr>
            <a:endParaRPr sz="2550"/>
          </a:p>
          <a:p>
            <a:pPr>
              <a:buClr>
                <a:schemeClr val="dk1"/>
              </a:buClr>
              <a:buSzPct val="32352"/>
            </a:pPr>
            <a:r>
              <a:rPr lang="en-GB" sz="2550"/>
              <a:t>Other company, product, and service names may be trademarks or service marks of others.</a:t>
            </a:r>
          </a:p>
          <a:p>
            <a:endParaRPr sz="2550"/>
          </a:p>
        </p:txBody>
      </p:sp>
    </p:spTree>
    <p:extLst>
      <p:ext uri="{BB962C8B-B14F-4D97-AF65-F5344CB8AC3E}">
        <p14:creationId xmlns:p14="http://schemas.microsoft.com/office/powerpoint/2010/main" val="3272685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2152650" y="1131095"/>
            <a:ext cx="7886700" cy="904875"/>
          </a:xfrm>
        </p:spPr>
        <p:txBody>
          <a:bodyPr/>
          <a:lstStyle/>
          <a:p>
            <a:r>
              <a:rPr lang="en-US" altLang="en-US" dirty="0"/>
              <a:t>C++17 DIS</a:t>
            </a:r>
          </a:p>
        </p:txBody>
      </p:sp>
      <p:sp>
        <p:nvSpPr>
          <p:cNvPr id="3" name="Text Placeholder 2"/>
          <p:cNvSpPr>
            <a:spLocks noGrp="1"/>
          </p:cNvSpPr>
          <p:nvPr>
            <p:ph idx="1"/>
          </p:nvPr>
        </p:nvSpPr>
        <p:spPr>
          <a:xfrm>
            <a:off x="2152650" y="2035969"/>
            <a:ext cx="7886700" cy="3157538"/>
          </a:xfrm>
        </p:spPr>
        <p:txBody>
          <a:bodyPr>
            <a:noAutofit/>
          </a:bodyPr>
          <a:lstStyle/>
          <a:p>
            <a:pPr>
              <a:defRPr/>
            </a:pPr>
            <a:r>
              <a:rPr lang="en-US" dirty="0"/>
              <a:t>In Kona </a:t>
            </a:r>
          </a:p>
          <a:p>
            <a:pPr lvl="1">
              <a:defRPr/>
            </a:pPr>
            <a:r>
              <a:rPr lang="en-US" sz="1500" dirty="0"/>
              <a:t>Address additional returned comments in February Kona</a:t>
            </a:r>
          </a:p>
          <a:p>
            <a:pPr lvl="1">
              <a:defRPr/>
            </a:pPr>
            <a:r>
              <a:rPr lang="en-US" sz="1500" dirty="0"/>
              <a:t>Issue  DIS after Kona, Feb 2017, send it to National Body for final approval ballot; this is just an up/down vote, no comments</a:t>
            </a:r>
          </a:p>
          <a:p>
            <a:pPr lvl="1">
              <a:defRPr/>
            </a:pPr>
            <a:r>
              <a:rPr lang="en-US" sz="1500" dirty="0"/>
              <a:t>Will not be approved in time for July 2017 Toronto Meeting due to translation time</a:t>
            </a:r>
          </a:p>
          <a:p>
            <a:pPr lvl="1">
              <a:defRPr/>
            </a:pPr>
            <a:r>
              <a:rPr lang="en-US" sz="1500" dirty="0"/>
              <a:t>Then send it to ISO Geneva for publication, likely by EOY 2017</a:t>
            </a:r>
          </a:p>
        </p:txBody>
      </p:sp>
    </p:spTree>
    <p:extLst>
      <p:ext uri="{BB962C8B-B14F-4D97-AF65-F5344CB8AC3E}">
        <p14:creationId xmlns:p14="http://schemas.microsoft.com/office/powerpoint/2010/main" val="205272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66950" y="1718302"/>
            <a:ext cx="3886200" cy="3454004"/>
          </a:xfrm>
        </p:spPr>
        <p:txBody>
          <a:bodyPr>
            <a:normAutofit fontScale="25000" lnSpcReduction="20000"/>
          </a:bodyPr>
          <a:lstStyle/>
          <a:p>
            <a:pPr marL="342900" indent="-342900">
              <a:buFont typeface="Arial" panose="020B0604020202020204" pitchFamily="34" charset="0"/>
              <a:buChar char="•"/>
              <a:defRPr/>
            </a:pPr>
            <a:r>
              <a:rPr lang="en-GB" sz="6400" dirty="0">
                <a:hlinkClick r:id="rId3"/>
              </a:rPr>
              <a:t>Template parameter lists for generic lambdas</a:t>
            </a:r>
            <a:r>
              <a:rPr lang="en-GB" sz="6400" dirty="0"/>
              <a:t>.</a:t>
            </a:r>
          </a:p>
          <a:p>
            <a:pPr marL="342900" indent="-342900">
              <a:buFont typeface="Arial" panose="020B0604020202020204" pitchFamily="34" charset="0"/>
              <a:buChar char="•"/>
              <a:defRPr/>
            </a:pPr>
            <a:r>
              <a:rPr lang="en-GB" sz="6400" dirty="0">
                <a:hlinkClick r:id="rId4"/>
              </a:rPr>
              <a:t>Designated initializers</a:t>
            </a:r>
            <a:r>
              <a:rPr lang="en-GB" sz="6400" dirty="0"/>
              <a:t>.</a:t>
            </a:r>
          </a:p>
          <a:p>
            <a:pPr marL="342900" indent="-342900">
              <a:buFont typeface="Arial" panose="020B0604020202020204" pitchFamily="34" charset="0"/>
              <a:buChar char="•"/>
              <a:defRPr/>
            </a:pPr>
            <a:r>
              <a:rPr lang="en-US" sz="6400" dirty="0">
                <a:hlinkClick r:id="rId5"/>
              </a:rPr>
              <a:t>Default member initializers for </a:t>
            </a:r>
            <a:r>
              <a:rPr lang="en-US" sz="6400" dirty="0" err="1">
                <a:hlinkClick r:id="rId5"/>
              </a:rPr>
              <a:t>bitfields</a:t>
            </a:r>
            <a:endParaRPr lang="en-US" sz="6400" dirty="0"/>
          </a:p>
          <a:p>
            <a:pPr marL="342900" indent="-342900">
              <a:buFont typeface="Arial" panose="020B0604020202020204" pitchFamily="34" charset="0"/>
              <a:buChar char="•"/>
              <a:defRPr/>
            </a:pPr>
            <a:r>
              <a:rPr lang="en-US" sz="6400" dirty="0">
                <a:hlinkClick r:id="rId6"/>
              </a:rPr>
              <a:t>tweak to C++17’s constructor template argument deduction rules</a:t>
            </a:r>
            <a:endParaRPr lang="en-US" sz="6400" dirty="0"/>
          </a:p>
          <a:p>
            <a:pPr marL="342900" indent="-342900">
              <a:buFont typeface="Arial" panose="020B0604020202020204" pitchFamily="34" charset="0"/>
              <a:buChar char="•"/>
              <a:defRPr/>
            </a:pPr>
            <a:r>
              <a:rPr lang="en-US" altLang="en-US" sz="6400" dirty="0">
                <a:latin typeface="Arial" panose="020B0604020202020204" pitchFamily="34" charset="0"/>
                <a:cs typeface="Arial" panose="020B0604020202020204" pitchFamily="34" charset="0"/>
                <a:hlinkClick r:id="rId7"/>
              </a:rPr>
              <a:t>Lambda capture </a:t>
            </a:r>
            <a:r>
              <a:rPr lang="en-US" altLang="en-US" sz="5600" dirty="0">
                <a:latin typeface="Arial Unicode MS" panose="020B0604020202020204" pitchFamily="34" charset="-128"/>
                <a:cs typeface="Arial" panose="020B0604020202020204" pitchFamily="34" charset="0"/>
                <a:hlinkClick r:id="rId7"/>
              </a:rPr>
              <a:t>[=, *this]</a:t>
            </a:r>
            <a:r>
              <a:rPr lang="en-US" altLang="en-US" sz="48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defRPr/>
            </a:pPr>
            <a:r>
              <a:rPr lang="en-US" altLang="en-US" sz="6400" dirty="0">
                <a:latin typeface="Arial" panose="020B0604020202020204" pitchFamily="34" charset="0"/>
                <a:cs typeface="Arial" panose="020B0604020202020204" pitchFamily="34" charset="0"/>
                <a:hlinkClick r:id="rId8"/>
              </a:rPr>
              <a:t>Fixing </a:t>
            </a:r>
            <a:r>
              <a:rPr lang="en-US" altLang="en-US" sz="5600" dirty="0" err="1">
                <a:latin typeface="Arial Unicode MS" panose="020B0604020202020204" pitchFamily="34" charset="-128"/>
                <a:cs typeface="Arial" panose="020B0604020202020204" pitchFamily="34" charset="0"/>
                <a:hlinkClick r:id="rId8"/>
              </a:rPr>
              <a:t>const</a:t>
            </a:r>
            <a:r>
              <a:rPr lang="en-US" altLang="en-US" sz="4800" dirty="0">
                <a:latin typeface="Arial" panose="020B0604020202020204" pitchFamily="34" charset="0"/>
                <a:cs typeface="Arial" panose="020B0604020202020204" pitchFamily="34" charset="0"/>
                <a:hlinkClick r:id="rId8"/>
              </a:rPr>
              <a:t>-qualified pointers to members</a:t>
            </a:r>
            <a:r>
              <a:rPr lang="en-US" altLang="en-US" sz="64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defRPr/>
            </a:pPr>
            <a:r>
              <a:rPr lang="en-US" altLang="en-US" sz="5600" dirty="0">
                <a:latin typeface="Arial Unicode MS" panose="020B0604020202020204" pitchFamily="34" charset="-128"/>
                <a:cs typeface="Arial" panose="020B0604020202020204" pitchFamily="34" charset="0"/>
                <a:hlinkClick r:id="rId9"/>
              </a:rPr>
              <a:t>__VA_OPT__</a:t>
            </a:r>
            <a:r>
              <a:rPr lang="en-US" altLang="en-US" sz="5600" dirty="0">
                <a:latin typeface="Arial" panose="020B0604020202020204" pitchFamily="34" charset="0"/>
                <a:cs typeface="Arial" panose="020B0604020202020204" pitchFamily="34" charset="0"/>
                <a:hlinkClick r:id="rId9"/>
              </a:rPr>
              <a:t> macro</a:t>
            </a:r>
            <a:r>
              <a:rPr lang="en-US" altLang="en-US" sz="64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defRPr/>
            </a:pPr>
            <a:r>
              <a:rPr lang="en-US" sz="5600" dirty="0">
                <a:hlinkClick r:id="rId10"/>
              </a:rPr>
              <a:t>language defect related to defaulted copy constructors</a:t>
            </a:r>
            <a:r>
              <a:rPr lang="en-US" sz="5600" dirty="0"/>
              <a:t>.</a:t>
            </a:r>
          </a:p>
          <a:p>
            <a:pPr marL="342900" indent="-342900">
              <a:buFont typeface="Arial" panose="020B0604020202020204" pitchFamily="34" charset="0"/>
              <a:buChar char="•"/>
              <a:defRPr/>
            </a:pPr>
            <a:r>
              <a:rPr lang="en-US" altLang="en-US" sz="5600" dirty="0">
                <a:latin typeface="Arial" panose="020B0604020202020204" pitchFamily="34" charset="0"/>
                <a:cs typeface="Arial" panose="020B0604020202020204" pitchFamily="34" charset="0"/>
                <a:hlinkClick r:id="rId11"/>
              </a:rPr>
              <a:t>allowing the </a:t>
            </a:r>
            <a:r>
              <a:rPr lang="en-US" altLang="en-US" sz="4800" dirty="0">
                <a:latin typeface="Arial Unicode MS" panose="020B0604020202020204" pitchFamily="34" charset="-128"/>
                <a:cs typeface="Arial" panose="020B0604020202020204" pitchFamily="34" charset="0"/>
                <a:hlinkClick r:id="rId11"/>
              </a:rPr>
              <a:t>template</a:t>
            </a:r>
            <a:r>
              <a:rPr lang="en-US" altLang="en-US" sz="4800" dirty="0">
                <a:latin typeface="Arial" panose="020B0604020202020204" pitchFamily="34" charset="0"/>
                <a:cs typeface="Arial" panose="020B0604020202020204" pitchFamily="34" charset="0"/>
                <a:hlinkClick r:id="rId11"/>
              </a:rPr>
              <a:t> keyword in unqualified-ids</a:t>
            </a:r>
            <a:r>
              <a:rPr lang="en-US" altLang="en-US" sz="56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defRPr/>
            </a:pPr>
            <a:r>
              <a:rPr lang="en-GB" sz="5600" dirty="0">
                <a:hlinkClick r:id="rId12"/>
              </a:rPr>
              <a:t>attribute to mark unreachable code</a:t>
            </a:r>
            <a:endParaRPr lang="en-GB" sz="5600" dirty="0"/>
          </a:p>
          <a:p>
            <a:pPr marL="342900" indent="-342900">
              <a:buFont typeface="Arial" panose="020B0604020202020204" pitchFamily="34" charset="0"/>
              <a:buChar char="•"/>
              <a:defRPr/>
            </a:pPr>
            <a:r>
              <a:rPr lang="en-US" altLang="en-US" sz="5600" dirty="0">
                <a:latin typeface="Arial" panose="020B0604020202020204" pitchFamily="34" charset="0"/>
                <a:cs typeface="Arial" panose="020B0604020202020204" pitchFamily="34" charset="0"/>
                <a:hlinkClick r:id="rId13"/>
              </a:rPr>
              <a:t>Down with </a:t>
            </a:r>
            <a:r>
              <a:rPr lang="en-US" altLang="en-US" sz="5600" dirty="0" err="1">
                <a:latin typeface="Arial Unicode MS" panose="020B0604020202020204" pitchFamily="34" charset="-128"/>
                <a:cs typeface="Arial" panose="020B0604020202020204" pitchFamily="34" charset="0"/>
                <a:hlinkClick r:id="rId13"/>
              </a:rPr>
              <a:t>typename</a:t>
            </a:r>
            <a:r>
              <a:rPr lang="en-US" altLang="en-US" sz="4800" dirty="0">
                <a:latin typeface="Arial" panose="020B0604020202020204" pitchFamily="34" charset="0"/>
                <a:cs typeface="Arial" panose="020B0604020202020204" pitchFamily="34" charset="0"/>
                <a:hlinkClick r:id="rId13"/>
              </a:rPr>
              <a:t>!</a:t>
            </a:r>
            <a:r>
              <a:rPr lang="en-US" altLang="en-US" sz="56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defRPr/>
            </a:pPr>
            <a:r>
              <a:rPr lang="en-US" altLang="en-US" sz="5600" dirty="0">
                <a:latin typeface="Arial" panose="020B0604020202020204" pitchFamily="34" charset="0"/>
                <a:cs typeface="Arial" panose="020B0604020202020204" pitchFamily="34" charset="0"/>
                <a:hlinkClick r:id="rId14"/>
              </a:rPr>
              <a:t>Removing </a:t>
            </a:r>
            <a:r>
              <a:rPr lang="en-US" altLang="en-US" sz="5600" dirty="0">
                <a:latin typeface="Arial Unicode MS" panose="020B0604020202020204" pitchFamily="34" charset="-128"/>
                <a:cs typeface="Arial" panose="020B0604020202020204" pitchFamily="34" charset="0"/>
                <a:hlinkClick r:id="rId14"/>
              </a:rPr>
              <a:t>throw()</a:t>
            </a:r>
            <a:r>
              <a:rPr lang="en-US" altLang="en-US" sz="48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defRPr/>
            </a:pPr>
            <a:r>
              <a:rPr lang="en-US" altLang="en-US" sz="6400" dirty="0">
                <a:latin typeface="Arial" panose="020B0604020202020204" pitchFamily="34" charset="0"/>
                <a:cs typeface="Arial" panose="020B0604020202020204" pitchFamily="34" charset="0"/>
                <a:hlinkClick r:id="rId15"/>
              </a:rPr>
              <a:t>Ranged-based </a:t>
            </a:r>
            <a:r>
              <a:rPr lang="en-US" altLang="en-US" sz="5600" dirty="0">
                <a:latin typeface="Arial Unicode MS" panose="020B0604020202020204" pitchFamily="34" charset="-128"/>
                <a:cs typeface="Arial" panose="020B0604020202020204" pitchFamily="34" charset="0"/>
                <a:hlinkClick r:id="rId15"/>
              </a:rPr>
              <a:t>for</a:t>
            </a:r>
            <a:r>
              <a:rPr lang="en-US" altLang="en-US" sz="4800" dirty="0">
                <a:latin typeface="Arial" panose="020B0604020202020204" pitchFamily="34" charset="0"/>
                <a:cs typeface="Arial" panose="020B0604020202020204" pitchFamily="34" charset="0"/>
                <a:hlinkClick r:id="rId15"/>
              </a:rPr>
              <a:t> statement with initializer</a:t>
            </a:r>
            <a:r>
              <a:rPr lang="en-US" altLang="en-US" sz="64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defRPr/>
            </a:pPr>
            <a:r>
              <a:rPr lang="en-US" sz="5600" dirty="0"/>
              <a:t>changes to the Modules TS and Concepts</a:t>
            </a:r>
            <a:endParaRPr lang="en-US" altLang="en-US" sz="5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endParaRPr lang="en-US" altLang="en-US" sz="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endParaRPr lang="en-US" altLang="en-US" sz="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endParaRPr lang="en-GB" sz="900" dirty="0"/>
          </a:p>
          <a:p>
            <a:pPr marL="342900" indent="-342900">
              <a:buFont typeface="Arial" panose="020B0604020202020204" pitchFamily="34" charset="0"/>
              <a:buChar char="•"/>
              <a:defRPr/>
            </a:pPr>
            <a:endParaRPr lang="en-US" altLang="en-US" sz="9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endParaRPr lang="en-US" sz="1200" dirty="0"/>
          </a:p>
          <a:p>
            <a:pPr marL="342900" indent="-342900">
              <a:buFont typeface="Arial" panose="020B0604020202020204" pitchFamily="34" charset="0"/>
              <a:buChar char="•"/>
              <a:defRPr/>
            </a:pPr>
            <a:endParaRPr lang="en-US" altLang="en-US" sz="1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endParaRPr lang="en-US" altLang="en-US" sz="15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endParaRPr lang="en-GB" sz="1500" dirty="0"/>
          </a:p>
          <a:p>
            <a:pPr marL="342900" indent="-342900">
              <a:buFont typeface="Arial" panose="020B0604020202020204" pitchFamily="34" charset="0"/>
              <a:buChar char="•"/>
              <a:defRPr/>
            </a:pPr>
            <a:endParaRPr lang="en-GB" sz="1500" dirty="0"/>
          </a:p>
          <a:p>
            <a:pPr marL="342900" indent="-342900">
              <a:buFont typeface="Arial" panose="020B0604020202020204" pitchFamily="34" charset="0"/>
              <a:buChar char="•"/>
              <a:defRPr/>
            </a:pPr>
            <a:endParaRPr lang="en-GB" sz="1500" dirty="0"/>
          </a:p>
          <a:p>
            <a:pPr>
              <a:defRPr/>
            </a:pPr>
            <a:r>
              <a:rPr lang="en-GB" dirty="0"/>
              <a:t> </a:t>
            </a:r>
          </a:p>
          <a:p>
            <a:pPr>
              <a:defRPr/>
            </a:pPr>
            <a:endParaRPr lang="en-GB" dirty="0"/>
          </a:p>
        </p:txBody>
      </p:sp>
      <p:sp>
        <p:nvSpPr>
          <p:cNvPr id="69635" name="Content Placeholder 2"/>
          <p:cNvSpPr>
            <a:spLocks noGrp="1"/>
          </p:cNvSpPr>
          <p:nvPr>
            <p:ph sz="half" idx="2"/>
          </p:nvPr>
        </p:nvSpPr>
        <p:spPr>
          <a:xfrm>
            <a:off x="6153150" y="1848931"/>
            <a:ext cx="3886200" cy="3454004"/>
          </a:xfrm>
        </p:spPr>
        <p:txBody>
          <a:bodyPr>
            <a:normAutofit fontScale="77500" lnSpcReduction="20000"/>
          </a:bodyPr>
          <a:lstStyle/>
          <a:p>
            <a:r>
              <a:rPr lang="en-GB" altLang="en-US" sz="3800" dirty="0">
                <a:hlinkClick r:id="rId16"/>
              </a:rPr>
              <a:t>detecting endianness programmatically</a:t>
            </a:r>
            <a:endParaRPr lang="en-GB" altLang="en-US" sz="3800" dirty="0"/>
          </a:p>
          <a:p>
            <a:r>
              <a:rPr lang="en-GB" altLang="en-US" sz="3800" dirty="0">
                <a:hlinkClick r:id="rId17"/>
              </a:rPr>
              <a:t>Repairing elementary string conversions</a:t>
            </a:r>
            <a:endParaRPr lang="en-GB" altLang="en-US" sz="3800" dirty="0"/>
          </a:p>
          <a:p>
            <a:r>
              <a:rPr lang="en-US" altLang="en-US" dirty="0">
                <a:latin typeface="Arial" panose="020B0604020202020204" pitchFamily="34" charset="0"/>
                <a:cs typeface="Arial" panose="020B0604020202020204" pitchFamily="34" charset="0"/>
                <a:hlinkClick r:id="rId18"/>
              </a:rPr>
              <a:t>Extending </a:t>
            </a:r>
            <a:r>
              <a:rPr lang="en-US" altLang="en-US" sz="1200" dirty="0" err="1">
                <a:latin typeface="Arial Unicode MS" panose="020B0604020202020204" pitchFamily="34" charset="-128"/>
                <a:cs typeface="Arial" panose="020B0604020202020204" pitchFamily="34" charset="0"/>
                <a:hlinkClick r:id="rId18"/>
              </a:rPr>
              <a:t>make_shared</a:t>
            </a:r>
            <a:r>
              <a:rPr lang="en-US" altLang="en-US" sz="1100" dirty="0">
                <a:latin typeface="Arial" panose="020B0604020202020204" pitchFamily="34" charset="0"/>
                <a:cs typeface="Arial" panose="020B0604020202020204" pitchFamily="34" charset="0"/>
                <a:hlinkClick r:id="rId18"/>
              </a:rPr>
              <a:t> to support arrays</a:t>
            </a:r>
            <a:r>
              <a:rPr lang="en-US" altLang="en-US" dirty="0">
                <a:latin typeface="Arial" panose="020B0604020202020204" pitchFamily="34" charset="0"/>
                <a:cs typeface="Arial" panose="020B0604020202020204" pitchFamily="34" charset="0"/>
              </a:rPr>
              <a:t> </a:t>
            </a:r>
          </a:p>
          <a:p>
            <a:r>
              <a:rPr lang="en-US" altLang="en-US" dirty="0">
                <a:hlinkClick r:id="rId19"/>
              </a:rPr>
              <a:t>Improvements</a:t>
            </a:r>
            <a:r>
              <a:rPr lang="en-US" altLang="en-US" dirty="0"/>
              <a:t> to the integration of C++17 class template argument deduction into the standard library</a:t>
            </a:r>
            <a:endParaRPr lang="en-US" altLang="en-US" dirty="0">
              <a:latin typeface="Arial" panose="020B0604020202020204" pitchFamily="34" charset="0"/>
              <a:cs typeface="Arial" panose="020B0604020202020204" pitchFamily="34" charset="0"/>
            </a:endParaRPr>
          </a:p>
          <a:p>
            <a:endParaRPr lang="en-GB" altLang="en-US" dirty="0"/>
          </a:p>
          <a:p>
            <a:endParaRPr lang="en-GB" altLang="en-US" dirty="0"/>
          </a:p>
        </p:txBody>
      </p:sp>
      <p:sp>
        <p:nvSpPr>
          <p:cNvPr id="69636" name="Title 3"/>
          <p:cNvSpPr>
            <a:spLocks noGrp="1"/>
          </p:cNvSpPr>
          <p:nvPr>
            <p:ph type="title"/>
          </p:nvPr>
        </p:nvSpPr>
        <p:spPr>
          <a:xfrm>
            <a:off x="2381250" y="977393"/>
            <a:ext cx="7886700" cy="906066"/>
          </a:xfrm>
        </p:spPr>
        <p:txBody>
          <a:bodyPr/>
          <a:lstStyle/>
          <a:p>
            <a:r>
              <a:rPr lang="en-GB" altLang="en-US" dirty="0"/>
              <a:t>C++20 features Toronto</a:t>
            </a:r>
          </a:p>
        </p:txBody>
      </p:sp>
    </p:spTree>
    <p:extLst>
      <p:ext uri="{BB962C8B-B14F-4D97-AF65-F5344CB8AC3E}">
        <p14:creationId xmlns:p14="http://schemas.microsoft.com/office/powerpoint/2010/main" val="2314319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946336"/>
            <a:ext cx="5181600" cy="4604703"/>
          </a:xfrm>
        </p:spPr>
        <p:txBody>
          <a:bodyPr>
            <a:normAutofit fontScale="85000" lnSpcReduction="20000"/>
          </a:bodyPr>
          <a:lstStyle/>
          <a:p>
            <a:pPr marL="457200" indent="-457200">
              <a:buFont typeface="Arial" panose="020B0604020202020204" pitchFamily="34" charset="0"/>
              <a:buChar char="•"/>
            </a:pPr>
            <a:r>
              <a:rPr lang="en-GB" dirty="0"/>
              <a:t>All Modules PDTS comment processed</a:t>
            </a:r>
          </a:p>
          <a:p>
            <a:pPr marL="457200" indent="-457200">
              <a:buFont typeface="Arial" panose="020B0604020202020204" pitchFamily="34" charset="0"/>
              <a:buChar char="•"/>
            </a:pPr>
            <a:r>
              <a:rPr lang="en-GB" dirty="0"/>
              <a:t>Range based for </a:t>
            </a:r>
          </a:p>
          <a:p>
            <a:pPr marL="457200" indent="-457200">
              <a:buFont typeface="Arial" panose="020B0604020202020204" pitchFamily="34" charset="0"/>
              <a:buChar char="•"/>
            </a:pPr>
            <a:r>
              <a:rPr lang="en-GB" dirty="0"/>
              <a:t>Simplify implicit lambda capture</a:t>
            </a:r>
          </a:p>
          <a:p>
            <a:pPr marL="457200" indent="-457200">
              <a:buFont typeface="Arial" panose="020B0604020202020204" pitchFamily="34" charset="0"/>
              <a:buChar char="•"/>
            </a:pPr>
            <a:r>
              <a:rPr lang="en-GB" dirty="0">
                <a:solidFill>
                  <a:srgbClr val="FF0000"/>
                </a:solidFill>
              </a:rPr>
              <a:t>Spaceship operator for consistent comparison</a:t>
            </a:r>
          </a:p>
          <a:p>
            <a:pPr marL="457200" indent="-457200">
              <a:buFont typeface="Arial" panose="020B0604020202020204" pitchFamily="34" charset="0"/>
              <a:buChar char="•"/>
            </a:pPr>
            <a:r>
              <a:rPr lang="en-GB" dirty="0"/>
              <a:t>C++ </a:t>
            </a:r>
            <a:r>
              <a:rPr lang="en-GB" dirty="0" err="1"/>
              <a:t>ostream</a:t>
            </a:r>
            <a:r>
              <a:rPr lang="en-GB" dirty="0"/>
              <a:t> synchronized buffer</a:t>
            </a:r>
          </a:p>
          <a:p>
            <a:pPr marL="457200" indent="-457200">
              <a:buFont typeface="Arial" panose="020B0604020202020204" pitchFamily="34" charset="0"/>
              <a:buChar char="•"/>
            </a:pPr>
            <a:r>
              <a:rPr lang="en-GB" dirty="0"/>
              <a:t>Atomic&lt;</a:t>
            </a:r>
            <a:r>
              <a:rPr lang="en-GB" dirty="0" err="1"/>
              <a:t>Shared_ptr</a:t>
            </a:r>
            <a:r>
              <a:rPr lang="en-GB" dirty="0"/>
              <a:t>&gt;</a:t>
            </a:r>
          </a:p>
          <a:p>
            <a:pPr marL="457200" indent="-457200">
              <a:buFont typeface="Arial" panose="020B0604020202020204" pitchFamily="34" charset="0"/>
              <a:buChar char="•"/>
            </a:pPr>
            <a:r>
              <a:rPr lang="en-GB" dirty="0"/>
              <a:t>Floating point atomics</a:t>
            </a:r>
          </a:p>
          <a:p>
            <a:pPr marL="457200" indent="-457200">
              <a:buFont typeface="Arial" panose="020B0604020202020204" pitchFamily="34" charset="0"/>
              <a:buChar char="•"/>
            </a:pPr>
            <a:r>
              <a:rPr lang="en-GB" dirty="0"/>
              <a:t>Memory order is an enumeration</a:t>
            </a:r>
          </a:p>
          <a:p>
            <a:pPr marL="457200" indent="-457200">
              <a:buFont typeface="Arial" panose="020B0604020202020204" pitchFamily="34" charset="0"/>
              <a:buChar char="•"/>
            </a:pPr>
            <a:endParaRPr lang="en-GB" dirty="0"/>
          </a:p>
        </p:txBody>
      </p:sp>
      <p:sp>
        <p:nvSpPr>
          <p:cNvPr id="3" name="Content Placeholder 2"/>
          <p:cNvSpPr>
            <a:spLocks noGrp="1"/>
          </p:cNvSpPr>
          <p:nvPr>
            <p:ph sz="half" idx="2"/>
          </p:nvPr>
        </p:nvSpPr>
        <p:spPr>
          <a:xfrm>
            <a:off x="6172200" y="1946336"/>
            <a:ext cx="5181600" cy="4604703"/>
          </a:xfrm>
        </p:spPr>
        <p:txBody>
          <a:bodyPr/>
          <a:lstStyle/>
          <a:p>
            <a:pPr>
              <a:defRPr/>
            </a:pPr>
            <a:r>
              <a:rPr lang="en-US" dirty="0"/>
              <a:t>After C++17</a:t>
            </a:r>
          </a:p>
          <a:p>
            <a:pPr lvl="1">
              <a:defRPr/>
            </a:pPr>
            <a:r>
              <a:rPr lang="en-US" sz="1500" dirty="0"/>
              <a:t>Default is 3 </a:t>
            </a:r>
            <a:r>
              <a:rPr lang="en-US" sz="1500" dirty="0" err="1"/>
              <a:t>yr</a:t>
            </a:r>
            <a:r>
              <a:rPr lang="en-US" sz="1500" dirty="0"/>
              <a:t> cycle: C++20, 23</a:t>
            </a:r>
          </a:p>
          <a:p>
            <a:pPr>
              <a:defRPr/>
            </a:pPr>
            <a:r>
              <a:rPr lang="en-US" sz="2100" dirty="0"/>
              <a:t>C++20 prediction</a:t>
            </a:r>
          </a:p>
          <a:p>
            <a:pPr lvl="1">
              <a:defRPr/>
            </a:pPr>
            <a:r>
              <a:rPr lang="en-US" sz="1500" dirty="0"/>
              <a:t>Concepts, ranges, Concurrency TS1/TS2, Parallelism TS2, Executor TS1, Reflection TS1, </a:t>
            </a:r>
            <a:r>
              <a:rPr lang="en-US" sz="1500" dirty="0" err="1"/>
              <a:t>Coroutine</a:t>
            </a:r>
            <a:r>
              <a:rPr lang="en-US" sz="1500" dirty="0"/>
              <a:t> TS1, Networking TS1, Modules TS1, Transactional Memory TS1, </a:t>
            </a:r>
            <a:r>
              <a:rPr lang="en-US" sz="1500" dirty="0" err="1"/>
              <a:t>Numerics</a:t>
            </a:r>
            <a:r>
              <a:rPr lang="en-US" sz="1500" dirty="0"/>
              <a:t> TS1, Heterogeneous TS1</a:t>
            </a:r>
          </a:p>
          <a:p>
            <a:endParaRPr lang="en-GB" dirty="0"/>
          </a:p>
        </p:txBody>
      </p:sp>
      <p:sp>
        <p:nvSpPr>
          <p:cNvPr id="4" name="Title 3"/>
          <p:cNvSpPr>
            <a:spLocks noGrp="1"/>
          </p:cNvSpPr>
          <p:nvPr>
            <p:ph type="title"/>
          </p:nvPr>
        </p:nvSpPr>
        <p:spPr>
          <a:xfrm>
            <a:off x="838200" y="739203"/>
            <a:ext cx="10515600" cy="1207135"/>
          </a:xfrm>
        </p:spPr>
        <p:txBody>
          <a:bodyPr>
            <a:normAutofit/>
          </a:bodyPr>
          <a:lstStyle/>
          <a:p>
            <a:r>
              <a:rPr lang="en-GB" dirty="0">
                <a:solidFill>
                  <a:srgbClr val="FF0000"/>
                </a:solidFill>
              </a:rPr>
              <a:t>C++ 20 Features just added in ABQ</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244" y="4651718"/>
            <a:ext cx="2035579" cy="203557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3123" y="4846065"/>
            <a:ext cx="2676525" cy="1704975"/>
          </a:xfrm>
          <a:prstGeom prst="rect">
            <a:avLst/>
          </a:prstGeom>
        </p:spPr>
      </p:pic>
      <p:sp>
        <p:nvSpPr>
          <p:cNvPr id="7" name="Title 3">
            <a:extLst>
              <a:ext uri="{FF2B5EF4-FFF2-40B4-BE49-F238E27FC236}">
                <a16:creationId xmlns:a16="http://schemas.microsoft.com/office/drawing/2014/main" id="{ED587607-0069-4F61-A267-4A0FC3360C00}"/>
              </a:ext>
            </a:extLst>
          </p:cNvPr>
          <p:cNvSpPr txBox="1">
            <a:spLocks/>
          </p:cNvSpPr>
          <p:nvPr/>
        </p:nvSpPr>
        <p:spPr>
          <a:xfrm>
            <a:off x="838200" y="739201"/>
            <a:ext cx="10515600" cy="1207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solidFill>
                  <a:srgbClr val="FF0000"/>
                </a:solidFill>
              </a:rPr>
              <a:t>C++ 20 Features just added in ABQ</a:t>
            </a:r>
            <a:endParaRPr lang="en-GB" dirty="0">
              <a:solidFill>
                <a:srgbClr val="FF0000"/>
              </a:solidFill>
            </a:endParaRPr>
          </a:p>
        </p:txBody>
      </p:sp>
    </p:spTree>
    <p:extLst>
      <p:ext uri="{BB962C8B-B14F-4D97-AF65-F5344CB8AC3E}">
        <p14:creationId xmlns:p14="http://schemas.microsoft.com/office/powerpoint/2010/main" val="2239265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24000" y="85725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7107" name="Title 1"/>
          <p:cNvSpPr>
            <a:spLocks noGrp="1"/>
          </p:cNvSpPr>
          <p:nvPr>
            <p:ph type="title"/>
          </p:nvPr>
        </p:nvSpPr>
        <p:spPr>
          <a:xfrm>
            <a:off x="2152650" y="1132286"/>
            <a:ext cx="7886700" cy="904875"/>
          </a:xfrm>
        </p:spPr>
        <p:txBody>
          <a:bodyPr/>
          <a:lstStyle/>
          <a:p>
            <a:pPr eaLnBrk="1" hangingPunct="1"/>
            <a:r>
              <a:rPr lang="en-US" altLang="en-US"/>
              <a:t>Pre-C++11 projects</a:t>
            </a:r>
          </a:p>
        </p:txBody>
      </p:sp>
      <p:graphicFrame>
        <p:nvGraphicFramePr>
          <p:cNvPr id="5" name="Content Placeholder 4"/>
          <p:cNvGraphicFramePr>
            <a:graphicFrameLocks noGrp="1"/>
          </p:cNvGraphicFramePr>
          <p:nvPr>
            <p:ph idx="1"/>
          </p:nvPr>
        </p:nvGraphicFramePr>
        <p:xfrm>
          <a:off x="2125267" y="1764507"/>
          <a:ext cx="7914085" cy="4254445"/>
        </p:xfrm>
        <a:graphic>
          <a:graphicData uri="http://schemas.openxmlformats.org/drawingml/2006/table">
            <a:tbl>
              <a:tblPr/>
              <a:tblGrid>
                <a:gridCol w="1582817">
                  <a:extLst>
                    <a:ext uri="{9D8B030D-6E8A-4147-A177-3AD203B41FA5}">
                      <a16:colId xmlns:a16="http://schemas.microsoft.com/office/drawing/2014/main" val="20000"/>
                    </a:ext>
                  </a:extLst>
                </a:gridCol>
                <a:gridCol w="1582817">
                  <a:extLst>
                    <a:ext uri="{9D8B030D-6E8A-4147-A177-3AD203B41FA5}">
                      <a16:colId xmlns:a16="http://schemas.microsoft.com/office/drawing/2014/main" val="20001"/>
                    </a:ext>
                  </a:extLst>
                </a:gridCol>
                <a:gridCol w="1582817">
                  <a:extLst>
                    <a:ext uri="{9D8B030D-6E8A-4147-A177-3AD203B41FA5}">
                      <a16:colId xmlns:a16="http://schemas.microsoft.com/office/drawing/2014/main" val="20002"/>
                    </a:ext>
                  </a:extLst>
                </a:gridCol>
                <a:gridCol w="1582817">
                  <a:extLst>
                    <a:ext uri="{9D8B030D-6E8A-4147-A177-3AD203B41FA5}">
                      <a16:colId xmlns:a16="http://schemas.microsoft.com/office/drawing/2014/main" val="20003"/>
                    </a:ext>
                  </a:extLst>
                </a:gridCol>
                <a:gridCol w="1582817">
                  <a:extLst>
                    <a:ext uri="{9D8B030D-6E8A-4147-A177-3AD203B41FA5}">
                      <a16:colId xmlns:a16="http://schemas.microsoft.com/office/drawing/2014/main" val="20004"/>
                    </a:ext>
                  </a:extLst>
                </a:gridCol>
              </a:tblGrid>
              <a:tr h="199379">
                <a:tc>
                  <a:txBody>
                    <a:bodyPr/>
                    <a:lstStyle/>
                    <a:p>
                      <a:r>
                        <a:rPr lang="en-US" sz="1100" b="1" dirty="0"/>
                        <a:t>ISO number</a:t>
                      </a:r>
                      <a:endParaRPr lang="en-US" sz="1100" dirty="0"/>
                    </a:p>
                  </a:txBody>
                  <a:tcPr marL="27945" marR="27945" marT="13964" marB="13964" anchor="ctr">
                    <a:lnL>
                      <a:noFill/>
                    </a:lnL>
                    <a:lnR>
                      <a:noFill/>
                    </a:lnR>
                    <a:lnT>
                      <a:noFill/>
                    </a:lnT>
                    <a:lnB>
                      <a:noFill/>
                    </a:lnB>
                  </a:tcPr>
                </a:tc>
                <a:tc>
                  <a:txBody>
                    <a:bodyPr/>
                    <a:lstStyle/>
                    <a:p>
                      <a:r>
                        <a:rPr lang="en-US" sz="1100" b="1"/>
                        <a:t>Name</a:t>
                      </a:r>
                      <a:endParaRPr lang="en-US" sz="1100"/>
                    </a:p>
                  </a:txBody>
                  <a:tcPr marL="27945" marR="27945" marT="13964" marB="13964" anchor="ctr">
                    <a:lnL>
                      <a:noFill/>
                    </a:lnL>
                    <a:lnR>
                      <a:noFill/>
                    </a:lnR>
                    <a:lnT>
                      <a:noFill/>
                    </a:lnT>
                    <a:lnB>
                      <a:noFill/>
                    </a:lnB>
                  </a:tcPr>
                </a:tc>
                <a:tc>
                  <a:txBody>
                    <a:bodyPr/>
                    <a:lstStyle/>
                    <a:p>
                      <a:r>
                        <a:rPr lang="en-US" sz="1100" b="1"/>
                        <a:t>Status</a:t>
                      </a:r>
                      <a:endParaRPr lang="en-US" sz="1100"/>
                    </a:p>
                  </a:txBody>
                  <a:tcPr marL="27945" marR="27945" marT="13964" marB="13964" anchor="ctr">
                    <a:lnL>
                      <a:noFill/>
                    </a:lnL>
                    <a:lnR>
                      <a:noFill/>
                    </a:lnR>
                    <a:lnT>
                      <a:noFill/>
                    </a:lnT>
                    <a:lnB>
                      <a:noFill/>
                    </a:lnB>
                  </a:tcPr>
                </a:tc>
                <a:tc>
                  <a:txBody>
                    <a:bodyPr/>
                    <a:lstStyle/>
                    <a:p>
                      <a:r>
                        <a:rPr lang="en-US" sz="1100" b="1" dirty="0"/>
                        <a:t>What</a:t>
                      </a:r>
                      <a:r>
                        <a:rPr lang="en-US" sz="1100" b="1" baseline="0" dirty="0"/>
                        <a:t> is it?</a:t>
                      </a:r>
                      <a:endParaRPr lang="en-US" sz="1100" dirty="0"/>
                    </a:p>
                  </a:txBody>
                  <a:tcPr marL="27945" marR="27945" marT="13964" marB="13964" anchor="ctr">
                    <a:lnL>
                      <a:noFill/>
                    </a:lnL>
                    <a:lnR>
                      <a:noFill/>
                    </a:lnR>
                    <a:lnT>
                      <a:noFill/>
                    </a:lnT>
                    <a:lnB>
                      <a:noFill/>
                    </a:lnB>
                  </a:tcPr>
                </a:tc>
                <a:tc>
                  <a:txBody>
                    <a:bodyPr/>
                    <a:lstStyle/>
                    <a:p>
                      <a:r>
                        <a:rPr lang="en-US" sz="1100" b="1" dirty="0"/>
                        <a:t>C++17?</a:t>
                      </a:r>
                      <a:endParaRPr lang="en-US" sz="1100" dirty="0"/>
                    </a:p>
                  </a:txBody>
                  <a:tcPr marL="27945" marR="27945" marT="13964" marB="13964" anchor="ctr">
                    <a:lnL>
                      <a:noFill/>
                    </a:lnL>
                    <a:lnR>
                      <a:noFill/>
                    </a:lnR>
                    <a:lnT>
                      <a:noFill/>
                    </a:lnT>
                    <a:lnB>
                      <a:noFill/>
                    </a:lnB>
                  </a:tcPr>
                </a:tc>
                <a:extLst>
                  <a:ext uri="{0D108BD9-81ED-4DB2-BD59-A6C34878D82A}">
                    <a16:rowId xmlns:a16="http://schemas.microsoft.com/office/drawing/2014/main" val="10000"/>
                  </a:ext>
                </a:extLst>
              </a:tr>
              <a:tr h="713729">
                <a:tc>
                  <a:txBody>
                    <a:bodyPr/>
                    <a:lstStyle/>
                    <a:p>
                      <a:r>
                        <a:rPr lang="en-US" sz="1100"/>
                        <a:t>ISO/IEC TR 18015:2006</a:t>
                      </a:r>
                    </a:p>
                  </a:txBody>
                  <a:tcPr marL="27945" marR="27945" marT="13964" marB="13964" anchor="ctr">
                    <a:lnL>
                      <a:noFill/>
                    </a:lnL>
                    <a:lnR>
                      <a:noFill/>
                    </a:lnR>
                    <a:lnT>
                      <a:noFill/>
                    </a:lnT>
                    <a:lnB>
                      <a:noFill/>
                    </a:lnB>
                  </a:tcPr>
                </a:tc>
                <a:tc>
                  <a:txBody>
                    <a:bodyPr/>
                    <a:lstStyle/>
                    <a:p>
                      <a:r>
                        <a:rPr lang="en-US" sz="1100"/>
                        <a:t>Technical Report on C++ Performance</a:t>
                      </a:r>
                    </a:p>
                  </a:txBody>
                  <a:tcPr marL="27945" marR="27945" marT="13964" marB="13964" anchor="ctr">
                    <a:lnL>
                      <a:noFill/>
                    </a:lnL>
                    <a:lnR>
                      <a:noFill/>
                    </a:lnR>
                    <a:lnT>
                      <a:noFill/>
                    </a:lnT>
                    <a:lnB>
                      <a:noFill/>
                    </a:lnB>
                  </a:tcPr>
                </a:tc>
                <a:tc>
                  <a:txBody>
                    <a:bodyPr/>
                    <a:lstStyle/>
                    <a:p>
                      <a:r>
                        <a:rPr lang="en-US" sz="1100" dirty="0"/>
                        <a:t>Published 2006 (</a:t>
                      </a:r>
                      <a:r>
                        <a:rPr lang="en-US" sz="1100" dirty="0">
                          <a:hlinkClick r:id="rId3"/>
                        </a:rPr>
                        <a:t>ISO store</a:t>
                      </a:r>
                      <a:r>
                        <a:rPr lang="en-US" sz="1100" dirty="0"/>
                        <a:t>)</a:t>
                      </a:r>
                    </a:p>
                    <a:p>
                      <a:r>
                        <a:rPr lang="en-US" sz="1100" dirty="0"/>
                        <a:t>Draft: </a:t>
                      </a:r>
                      <a:r>
                        <a:rPr lang="en-US" sz="1100" dirty="0">
                          <a:hlinkClick r:id="rId4"/>
                        </a:rPr>
                        <a:t>TR18015</a:t>
                      </a:r>
                      <a:r>
                        <a:rPr lang="en-US" sz="1100" dirty="0"/>
                        <a:t> (2006-02-15)</a:t>
                      </a:r>
                    </a:p>
                  </a:txBody>
                  <a:tcPr marL="27945" marR="27945" marT="13964" marB="13964" anchor="ctr">
                    <a:lnL>
                      <a:noFill/>
                    </a:lnL>
                    <a:lnR>
                      <a:noFill/>
                    </a:lnR>
                    <a:lnT>
                      <a:noFill/>
                    </a:lnT>
                    <a:lnB>
                      <a:noFill/>
                    </a:lnB>
                  </a:tcPr>
                </a:tc>
                <a:tc>
                  <a:txBody>
                    <a:bodyPr/>
                    <a:lstStyle/>
                    <a:p>
                      <a:r>
                        <a:rPr lang="en-US" sz="1100" dirty="0"/>
                        <a:t>C++ Performance report</a:t>
                      </a:r>
                    </a:p>
                  </a:txBody>
                  <a:tcPr marL="27945" marR="27945" marT="13964" marB="13964" anchor="ctr">
                    <a:lnL>
                      <a:noFill/>
                    </a:lnL>
                    <a:lnR>
                      <a:noFill/>
                    </a:lnR>
                    <a:lnT>
                      <a:noFill/>
                    </a:lnT>
                    <a:lnB>
                      <a:noFill/>
                    </a:lnB>
                  </a:tcPr>
                </a:tc>
                <a:tc>
                  <a:txBody>
                    <a:bodyPr/>
                    <a:lstStyle/>
                    <a:p>
                      <a:r>
                        <a:rPr lang="en-US" sz="1100"/>
                        <a:t>No</a:t>
                      </a:r>
                    </a:p>
                  </a:txBody>
                  <a:tcPr marL="27945" marR="27945" marT="13964" marB="13964" anchor="ctr">
                    <a:lnL>
                      <a:noFill/>
                    </a:lnL>
                    <a:lnR>
                      <a:noFill/>
                    </a:lnR>
                    <a:lnT>
                      <a:noFill/>
                    </a:lnT>
                    <a:lnB>
                      <a:noFill/>
                    </a:lnB>
                  </a:tcPr>
                </a:tc>
                <a:extLst>
                  <a:ext uri="{0D108BD9-81ED-4DB2-BD59-A6C34878D82A}">
                    <a16:rowId xmlns:a16="http://schemas.microsoft.com/office/drawing/2014/main" val="10001"/>
                  </a:ext>
                </a:extLst>
              </a:tr>
              <a:tr h="885179">
                <a:tc>
                  <a:txBody>
                    <a:bodyPr/>
                    <a:lstStyle/>
                    <a:p>
                      <a:r>
                        <a:rPr lang="en-US" sz="1100"/>
                        <a:t>ISO/IEC TR 19768:2007</a:t>
                      </a:r>
                    </a:p>
                  </a:txBody>
                  <a:tcPr marL="27945" marR="27945" marT="13964" marB="13964" anchor="ctr">
                    <a:lnL>
                      <a:noFill/>
                    </a:lnL>
                    <a:lnR>
                      <a:noFill/>
                    </a:lnR>
                    <a:lnT>
                      <a:noFill/>
                    </a:lnT>
                    <a:lnB>
                      <a:noFill/>
                    </a:lnB>
                  </a:tcPr>
                </a:tc>
                <a:tc>
                  <a:txBody>
                    <a:bodyPr/>
                    <a:lstStyle/>
                    <a:p>
                      <a:r>
                        <a:rPr lang="en-US" sz="1100" dirty="0"/>
                        <a:t>Technical Report on C++ Library Extensions</a:t>
                      </a:r>
                    </a:p>
                  </a:txBody>
                  <a:tcPr marL="27945" marR="27945" marT="13964" marB="13964" anchor="ctr">
                    <a:lnL>
                      <a:noFill/>
                    </a:lnL>
                    <a:lnR>
                      <a:noFill/>
                    </a:lnR>
                    <a:lnT>
                      <a:noFill/>
                    </a:lnT>
                    <a:lnB>
                      <a:noFill/>
                    </a:lnB>
                  </a:tcPr>
                </a:tc>
                <a:tc>
                  <a:txBody>
                    <a:bodyPr/>
                    <a:lstStyle/>
                    <a:p>
                      <a:r>
                        <a:rPr lang="en-US" sz="1100" dirty="0"/>
                        <a:t>Published 2007-11-15 (</a:t>
                      </a:r>
                      <a:r>
                        <a:rPr lang="en-US" sz="1100" dirty="0">
                          <a:hlinkClick r:id="rId5"/>
                        </a:rPr>
                        <a:t>ISO store</a:t>
                      </a:r>
                      <a:r>
                        <a:rPr lang="en-US" sz="1100" dirty="0"/>
                        <a:t>)</a:t>
                      </a:r>
                    </a:p>
                    <a:p>
                      <a:r>
                        <a:rPr lang="en-US" sz="1100" dirty="0"/>
                        <a:t>Draft: </a:t>
                      </a:r>
                      <a:r>
                        <a:rPr lang="en-US" sz="1100" dirty="0">
                          <a:hlinkClick r:id="rId6"/>
                        </a:rPr>
                        <a:t>n1745</a:t>
                      </a:r>
                      <a:r>
                        <a:rPr lang="en-US" sz="1100" dirty="0"/>
                        <a:t> (2005-01-17)</a:t>
                      </a:r>
                      <a:br>
                        <a:rPr lang="en-US" sz="1100" dirty="0"/>
                      </a:br>
                      <a:r>
                        <a:rPr lang="en-US" sz="1100" dirty="0"/>
                        <a:t>TR 29124 split off, the rest merged into C++11</a:t>
                      </a:r>
                    </a:p>
                  </a:txBody>
                  <a:tcPr marL="27945" marR="27945" marT="13964" marB="13964" anchor="ctr">
                    <a:lnL>
                      <a:noFill/>
                    </a:lnL>
                    <a:lnR>
                      <a:noFill/>
                    </a:lnR>
                    <a:lnT>
                      <a:noFill/>
                    </a:lnT>
                    <a:lnB>
                      <a:noFill/>
                    </a:lnB>
                  </a:tcPr>
                </a:tc>
                <a:tc>
                  <a:txBody>
                    <a:bodyPr/>
                    <a:lstStyle/>
                    <a:p>
                      <a:r>
                        <a:rPr lang="en-US" sz="1100" baseline="0" dirty="0"/>
                        <a:t>Has 14 Boost libraries, 13 of which was added to C++11.</a:t>
                      </a:r>
                      <a:endParaRPr lang="en-US" sz="1100" dirty="0"/>
                    </a:p>
                  </a:txBody>
                  <a:tcPr marL="27945" marR="27945" marT="13964" marB="13964" anchor="ctr">
                    <a:lnL>
                      <a:noFill/>
                    </a:lnL>
                    <a:lnR>
                      <a:noFill/>
                    </a:lnR>
                    <a:lnT>
                      <a:noFill/>
                    </a:lnT>
                    <a:lnB>
                      <a:noFill/>
                    </a:lnB>
                  </a:tcPr>
                </a:tc>
                <a:tc>
                  <a:txBody>
                    <a:bodyPr/>
                    <a:lstStyle/>
                    <a:p>
                      <a:r>
                        <a:rPr lang="en-US" sz="1100"/>
                        <a:t>N/A (mostly already included into C++11)</a:t>
                      </a:r>
                    </a:p>
                  </a:txBody>
                  <a:tcPr marL="27945" marR="27945" marT="13964" marB="13964" anchor="ctr">
                    <a:lnL>
                      <a:noFill/>
                    </a:lnL>
                    <a:lnR>
                      <a:noFill/>
                    </a:lnR>
                    <a:lnT>
                      <a:noFill/>
                    </a:lnT>
                    <a:lnB>
                      <a:noFill/>
                    </a:lnB>
                  </a:tcPr>
                </a:tc>
                <a:extLst>
                  <a:ext uri="{0D108BD9-81ED-4DB2-BD59-A6C34878D82A}">
                    <a16:rowId xmlns:a16="http://schemas.microsoft.com/office/drawing/2014/main" val="10002"/>
                  </a:ext>
                </a:extLst>
              </a:tr>
              <a:tr h="1228079">
                <a:tc>
                  <a:txBody>
                    <a:bodyPr/>
                    <a:lstStyle/>
                    <a:p>
                      <a:r>
                        <a:rPr lang="en-US" sz="1100"/>
                        <a:t>ISO/IEC TR 29124:2010</a:t>
                      </a:r>
                    </a:p>
                  </a:txBody>
                  <a:tcPr marL="27945" marR="27945" marT="13964" marB="13964" anchor="ctr">
                    <a:lnL>
                      <a:noFill/>
                    </a:lnL>
                    <a:lnR>
                      <a:noFill/>
                    </a:lnR>
                    <a:lnT>
                      <a:noFill/>
                    </a:lnT>
                    <a:lnB>
                      <a:noFill/>
                    </a:lnB>
                  </a:tcPr>
                </a:tc>
                <a:tc>
                  <a:txBody>
                    <a:bodyPr/>
                    <a:lstStyle/>
                    <a:p>
                      <a:r>
                        <a:rPr lang="en-US" sz="1100"/>
                        <a:t>Extensions to the C++ Library to support mathematical special functions</a:t>
                      </a:r>
                    </a:p>
                  </a:txBody>
                  <a:tcPr marL="27945" marR="27945" marT="13964" marB="13964" anchor="ctr">
                    <a:lnL>
                      <a:noFill/>
                    </a:lnL>
                    <a:lnR>
                      <a:noFill/>
                    </a:lnR>
                    <a:lnT>
                      <a:noFill/>
                    </a:lnT>
                    <a:lnB>
                      <a:noFill/>
                    </a:lnB>
                  </a:tcPr>
                </a:tc>
                <a:tc>
                  <a:txBody>
                    <a:bodyPr/>
                    <a:lstStyle/>
                    <a:p>
                      <a:r>
                        <a:rPr lang="en-US" sz="1100" dirty="0"/>
                        <a:t>Published 2010-09-03 (</a:t>
                      </a:r>
                      <a:r>
                        <a:rPr lang="en-US" sz="1100" dirty="0">
                          <a:hlinkClick r:id="rId7"/>
                        </a:rPr>
                        <a:t>ISO Store</a:t>
                      </a:r>
                      <a:r>
                        <a:rPr lang="en-US" sz="1100" dirty="0"/>
                        <a:t>)</a:t>
                      </a:r>
                    </a:p>
                    <a:p>
                      <a:r>
                        <a:rPr lang="en-US" sz="1100" dirty="0"/>
                        <a:t>Final draft: </a:t>
                      </a:r>
                      <a:r>
                        <a:rPr lang="en-US" sz="1100" dirty="0">
                          <a:hlinkClick r:id="rId8"/>
                        </a:rPr>
                        <a:t>n3060</a:t>
                      </a:r>
                      <a:r>
                        <a:rPr lang="en-US" sz="1100" dirty="0"/>
                        <a:t> (2010-03-06). Under consideration to merge into C++17 by </a:t>
                      </a:r>
                      <a:r>
                        <a:rPr lang="en-US" sz="1100" dirty="0">
                          <a:hlinkClick r:id="rId9"/>
                        </a:rPr>
                        <a:t>p0226</a:t>
                      </a:r>
                      <a:r>
                        <a:rPr lang="en-US" sz="1100" dirty="0"/>
                        <a:t> (2016-02-10)</a:t>
                      </a:r>
                    </a:p>
                  </a:txBody>
                  <a:tcPr marL="27945" marR="27945" marT="13964" marB="13964" anchor="ctr">
                    <a:lnL>
                      <a:noFill/>
                    </a:lnL>
                    <a:lnR>
                      <a:noFill/>
                    </a:lnR>
                    <a:lnT>
                      <a:noFill/>
                    </a:lnT>
                    <a:lnB>
                      <a:noFill/>
                    </a:lnB>
                  </a:tcPr>
                </a:tc>
                <a:tc>
                  <a:txBody>
                    <a:bodyPr/>
                    <a:lstStyle/>
                    <a:p>
                      <a:r>
                        <a:rPr lang="en-US" sz="1100" dirty="0"/>
                        <a:t>Really,</a:t>
                      </a:r>
                      <a:r>
                        <a:rPr lang="en-US" sz="1100" baseline="0" dirty="0"/>
                        <a:t> ORDINARY math today with a Boost and </a:t>
                      </a:r>
                      <a:r>
                        <a:rPr lang="en-US" sz="1100" baseline="0" dirty="0" err="1"/>
                        <a:t>Dinkumware</a:t>
                      </a:r>
                      <a:r>
                        <a:rPr lang="en-US" sz="1100" baseline="0" dirty="0"/>
                        <a:t> Implementation</a:t>
                      </a:r>
                      <a:endParaRPr lang="en-US" sz="1100" dirty="0"/>
                    </a:p>
                  </a:txBody>
                  <a:tcPr marL="27945" marR="27945" marT="13964" marB="13964" anchor="ctr">
                    <a:lnL>
                      <a:noFill/>
                    </a:lnL>
                    <a:lnR>
                      <a:noFill/>
                    </a:lnR>
                    <a:lnT>
                      <a:noFill/>
                    </a:lnT>
                    <a:lnB>
                      <a:noFill/>
                    </a:lnB>
                  </a:tcPr>
                </a:tc>
                <a:tc>
                  <a:txBody>
                    <a:bodyPr/>
                    <a:lstStyle/>
                    <a:p>
                      <a:r>
                        <a:rPr lang="en-US" sz="1100" dirty="0">
                          <a:solidFill>
                            <a:srgbClr val="FF0000"/>
                          </a:solidFill>
                        </a:rPr>
                        <a:t>YES</a:t>
                      </a:r>
                    </a:p>
                    <a:p>
                      <a:r>
                        <a:rPr lang="en-US" sz="1100" dirty="0">
                          <a:solidFill>
                            <a:srgbClr val="FF0000"/>
                          </a:solidFill>
                        </a:rPr>
                        <a:t> </a:t>
                      </a:r>
                    </a:p>
                  </a:txBody>
                  <a:tcPr marL="27945" marR="27945" marT="13964" marB="13964" anchor="ctr">
                    <a:lnL>
                      <a:noFill/>
                    </a:lnL>
                    <a:lnR>
                      <a:noFill/>
                    </a:lnR>
                    <a:lnT>
                      <a:noFill/>
                    </a:lnT>
                    <a:lnB>
                      <a:noFill/>
                    </a:lnB>
                  </a:tcPr>
                </a:tc>
                <a:extLst>
                  <a:ext uri="{0D108BD9-81ED-4DB2-BD59-A6C34878D82A}">
                    <a16:rowId xmlns:a16="http://schemas.microsoft.com/office/drawing/2014/main" val="10003"/>
                  </a:ext>
                </a:extLst>
              </a:tr>
              <a:tr h="1228079">
                <a:tc>
                  <a:txBody>
                    <a:bodyPr/>
                    <a:lstStyle/>
                    <a:p>
                      <a:r>
                        <a:rPr lang="en-US" sz="1100" dirty="0"/>
                        <a:t>ISO/IEC TR 24733:2011</a:t>
                      </a:r>
                    </a:p>
                  </a:txBody>
                  <a:tcPr marL="27945" marR="27945" marT="13964" marB="13964" anchor="ctr">
                    <a:lnL>
                      <a:noFill/>
                    </a:lnL>
                    <a:lnR>
                      <a:noFill/>
                    </a:lnR>
                    <a:lnT>
                      <a:noFill/>
                    </a:lnT>
                    <a:lnB>
                      <a:noFill/>
                    </a:lnB>
                  </a:tcPr>
                </a:tc>
                <a:tc>
                  <a:txBody>
                    <a:bodyPr/>
                    <a:lstStyle/>
                    <a:p>
                      <a:r>
                        <a:rPr lang="en-US" sz="1100"/>
                        <a:t>Extensions for the programming language C++ to support decimal floating-point arithmetic</a:t>
                      </a:r>
                    </a:p>
                  </a:txBody>
                  <a:tcPr marL="27945" marR="27945" marT="13964" marB="13964" anchor="ctr">
                    <a:lnL>
                      <a:noFill/>
                    </a:lnL>
                    <a:lnR>
                      <a:noFill/>
                    </a:lnR>
                    <a:lnT>
                      <a:noFill/>
                    </a:lnT>
                    <a:lnB>
                      <a:noFill/>
                    </a:lnB>
                  </a:tcPr>
                </a:tc>
                <a:tc>
                  <a:txBody>
                    <a:bodyPr/>
                    <a:lstStyle/>
                    <a:p>
                      <a:r>
                        <a:rPr lang="en-US" sz="1100" dirty="0"/>
                        <a:t>Published 2011-10-25 (</a:t>
                      </a:r>
                      <a:r>
                        <a:rPr lang="en-US" sz="1100" dirty="0">
                          <a:hlinkClick r:id="rId10"/>
                        </a:rPr>
                        <a:t>ISO Store</a:t>
                      </a:r>
                      <a:r>
                        <a:rPr lang="en-US" sz="1100" dirty="0"/>
                        <a:t>)</a:t>
                      </a:r>
                    </a:p>
                    <a:p>
                      <a:r>
                        <a:rPr lang="en-US" sz="1100" dirty="0"/>
                        <a:t>Draft: </a:t>
                      </a:r>
                      <a:r>
                        <a:rPr lang="en-US" sz="1100" dirty="0">
                          <a:hlinkClick r:id="rId11"/>
                        </a:rPr>
                        <a:t>n2849</a:t>
                      </a:r>
                      <a:r>
                        <a:rPr lang="en-US" sz="1100" dirty="0"/>
                        <a:t> (2009-03-06)</a:t>
                      </a:r>
                      <a:br>
                        <a:rPr lang="en-US" sz="1100" dirty="0"/>
                      </a:br>
                      <a:r>
                        <a:rPr lang="en-US" sz="1100" dirty="0"/>
                        <a:t>May be superseded by a future Decimal TS or merged into C++ by </a:t>
                      </a:r>
                      <a:r>
                        <a:rPr lang="en-US" sz="1100" dirty="0">
                          <a:hlinkClick r:id="rId12"/>
                        </a:rPr>
                        <a:t>n3871</a:t>
                      </a:r>
                      <a:endParaRPr lang="en-US" sz="1100" dirty="0"/>
                    </a:p>
                  </a:txBody>
                  <a:tcPr marL="27945" marR="27945" marT="13964" marB="13964" anchor="ctr">
                    <a:lnL>
                      <a:noFill/>
                    </a:lnL>
                    <a:lnR>
                      <a:noFill/>
                    </a:lnR>
                    <a:lnT>
                      <a:noFill/>
                    </a:lnT>
                    <a:lnB>
                      <a:noFill/>
                    </a:lnB>
                  </a:tcPr>
                </a:tc>
                <a:tc>
                  <a:txBody>
                    <a:bodyPr/>
                    <a:lstStyle/>
                    <a:p>
                      <a:r>
                        <a:rPr lang="en-US" sz="1100" dirty="0"/>
                        <a:t>Decimal Floating Point</a:t>
                      </a:r>
                    </a:p>
                    <a:p>
                      <a:r>
                        <a:rPr lang="en-US" sz="1100" dirty="0"/>
                        <a:t>decimal32</a:t>
                      </a:r>
                      <a:br>
                        <a:rPr lang="en-US" sz="1100" dirty="0"/>
                      </a:br>
                      <a:r>
                        <a:rPr lang="en-US" sz="1100" dirty="0"/>
                        <a:t>decimal64</a:t>
                      </a:r>
                      <a:br>
                        <a:rPr lang="en-US" sz="1100" dirty="0"/>
                      </a:br>
                      <a:r>
                        <a:rPr lang="en-US" sz="1100" dirty="0"/>
                        <a:t>decimal128</a:t>
                      </a:r>
                    </a:p>
                  </a:txBody>
                  <a:tcPr marL="27945" marR="27945" marT="13964" marB="13964" anchor="ctr">
                    <a:lnL>
                      <a:noFill/>
                    </a:lnL>
                    <a:lnR>
                      <a:noFill/>
                    </a:lnR>
                    <a:lnT>
                      <a:noFill/>
                    </a:lnT>
                    <a:lnB>
                      <a:noFill/>
                    </a:lnB>
                  </a:tcPr>
                </a:tc>
                <a:tc>
                  <a:txBody>
                    <a:bodyPr/>
                    <a:lstStyle/>
                    <a:p>
                      <a:r>
                        <a:rPr lang="en-US" sz="1100" dirty="0"/>
                        <a:t>No. Ongoing</a:t>
                      </a:r>
                      <a:r>
                        <a:rPr lang="en-US" sz="1100" baseline="0" dirty="0"/>
                        <a:t> work in SG6</a:t>
                      </a:r>
                      <a:endParaRPr lang="en-US" sz="1100" dirty="0"/>
                    </a:p>
                  </a:txBody>
                  <a:tcPr marL="27945" marR="27945" marT="13964" marB="13964"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577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524000" y="85725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9155" name="Title 1"/>
          <p:cNvSpPr>
            <a:spLocks noGrp="1"/>
          </p:cNvSpPr>
          <p:nvPr>
            <p:ph type="title"/>
          </p:nvPr>
        </p:nvSpPr>
        <p:spPr>
          <a:xfrm>
            <a:off x="1981200" y="857250"/>
            <a:ext cx="8229600" cy="857250"/>
          </a:xfrm>
        </p:spPr>
        <p:txBody>
          <a:bodyPr>
            <a:normAutofit/>
          </a:bodyPr>
          <a:lstStyle/>
          <a:p>
            <a:pPr eaLnBrk="1" hangingPunct="1">
              <a:buClr>
                <a:srgbClr val="000000"/>
              </a:buClr>
              <a:buFont typeface="Calibri" panose="020F0502020204030204" pitchFamily="34" charset="0"/>
              <a:buNone/>
            </a:pPr>
            <a:r>
              <a:rPr lang="en-US" altLang="en-US" dirty="0">
                <a:solidFill>
                  <a:srgbClr val="000000"/>
                </a:solidFill>
                <a:latin typeface="Calibri" panose="020F0502020204030204" pitchFamily="34" charset="0"/>
                <a:cs typeface="Arial" panose="020B0604020202020204" pitchFamily="34" charset="0"/>
                <a:sym typeface="Calibri" panose="020F0502020204030204" pitchFamily="34" charset="0"/>
              </a:rPr>
              <a:t>Status after Nov ABQ C++ Meeting</a:t>
            </a:r>
          </a:p>
        </p:txBody>
      </p:sp>
      <p:sp>
        <p:nvSpPr>
          <p:cNvPr id="49156" name="Text Placeholder 2"/>
          <p:cNvSpPr>
            <a:spLocks noGrp="1"/>
          </p:cNvSpPr>
          <p:nvPr>
            <p:ph idx="1"/>
          </p:nvPr>
        </p:nvSpPr>
        <p:spPr>
          <a:xfrm>
            <a:off x="1981200" y="2057401"/>
            <a:ext cx="8229600" cy="3394472"/>
          </a:xfrm>
        </p:spPr>
        <p:txBody>
          <a:bodyPr/>
          <a:lstStyle/>
          <a:p>
            <a:pPr>
              <a:spcBef>
                <a:spcPts val="638"/>
              </a:spcBef>
              <a:buClr>
                <a:srgbClr val="000000"/>
              </a:buClr>
              <a:buFontTx/>
              <a:buChar char="•"/>
            </a:pPr>
            <a:endParaRPr lang="en-US" altLang="en-US">
              <a:solidFill>
                <a:srgbClr val="000000"/>
              </a:solidFill>
              <a:cs typeface="Arial" panose="020B0604020202020204" pitchFamily="34" charset="0"/>
              <a:sym typeface="Calibri" panose="020F0502020204030204" pitchFamily="34" charset="0"/>
            </a:endParaRPr>
          </a:p>
        </p:txBody>
      </p:sp>
      <p:graphicFrame>
        <p:nvGraphicFramePr>
          <p:cNvPr id="5" name="Table 4"/>
          <p:cNvGraphicFramePr>
            <a:graphicFrameLocks noGrp="1"/>
          </p:cNvGraphicFramePr>
          <p:nvPr/>
        </p:nvGraphicFramePr>
        <p:xfrm>
          <a:off x="1972868" y="1484710"/>
          <a:ext cx="8260555" cy="4736550"/>
        </p:xfrm>
        <a:graphic>
          <a:graphicData uri="http://schemas.openxmlformats.org/drawingml/2006/table">
            <a:tbl>
              <a:tblPr/>
              <a:tblGrid>
                <a:gridCol w="1652111">
                  <a:extLst>
                    <a:ext uri="{9D8B030D-6E8A-4147-A177-3AD203B41FA5}">
                      <a16:colId xmlns:a16="http://schemas.microsoft.com/office/drawing/2014/main" val="20000"/>
                    </a:ext>
                  </a:extLst>
                </a:gridCol>
                <a:gridCol w="1652111">
                  <a:extLst>
                    <a:ext uri="{9D8B030D-6E8A-4147-A177-3AD203B41FA5}">
                      <a16:colId xmlns:a16="http://schemas.microsoft.com/office/drawing/2014/main" val="20001"/>
                    </a:ext>
                  </a:extLst>
                </a:gridCol>
                <a:gridCol w="1652111">
                  <a:extLst>
                    <a:ext uri="{9D8B030D-6E8A-4147-A177-3AD203B41FA5}">
                      <a16:colId xmlns:a16="http://schemas.microsoft.com/office/drawing/2014/main" val="20002"/>
                    </a:ext>
                  </a:extLst>
                </a:gridCol>
                <a:gridCol w="1652111">
                  <a:extLst>
                    <a:ext uri="{9D8B030D-6E8A-4147-A177-3AD203B41FA5}">
                      <a16:colId xmlns:a16="http://schemas.microsoft.com/office/drawing/2014/main" val="20003"/>
                    </a:ext>
                  </a:extLst>
                </a:gridCol>
                <a:gridCol w="1652111">
                  <a:extLst>
                    <a:ext uri="{9D8B030D-6E8A-4147-A177-3AD203B41FA5}">
                      <a16:colId xmlns:a16="http://schemas.microsoft.com/office/drawing/2014/main" val="20004"/>
                    </a:ext>
                  </a:extLst>
                </a:gridCol>
              </a:tblGrid>
              <a:tr h="226853">
                <a:tc>
                  <a:txBody>
                    <a:bodyPr/>
                    <a:lstStyle/>
                    <a:p>
                      <a:r>
                        <a:rPr lang="en-US" sz="1100" b="1" dirty="0"/>
                        <a:t>ISO number</a:t>
                      </a:r>
                      <a:endParaRPr lang="en-US" sz="1100" dirty="0"/>
                    </a:p>
                  </a:txBody>
                  <a:tcPr marL="27942" marR="27942" marT="13967" marB="13967" anchor="ctr">
                    <a:lnL>
                      <a:noFill/>
                    </a:lnL>
                    <a:lnR>
                      <a:noFill/>
                    </a:lnR>
                    <a:lnT>
                      <a:noFill/>
                    </a:lnT>
                    <a:lnB>
                      <a:noFill/>
                    </a:lnB>
                  </a:tcPr>
                </a:tc>
                <a:tc>
                  <a:txBody>
                    <a:bodyPr/>
                    <a:lstStyle/>
                    <a:p>
                      <a:r>
                        <a:rPr lang="en-US" sz="1100" b="1"/>
                        <a:t>Name</a:t>
                      </a:r>
                      <a:endParaRPr lang="en-US" sz="1100"/>
                    </a:p>
                  </a:txBody>
                  <a:tcPr marL="27942" marR="27942" marT="13967" marB="13967" anchor="ctr">
                    <a:lnL>
                      <a:noFill/>
                    </a:lnL>
                    <a:lnR>
                      <a:noFill/>
                    </a:lnR>
                    <a:lnT>
                      <a:noFill/>
                    </a:lnT>
                    <a:lnB>
                      <a:noFill/>
                    </a:lnB>
                  </a:tcPr>
                </a:tc>
                <a:tc>
                  <a:txBody>
                    <a:bodyPr/>
                    <a:lstStyle/>
                    <a:p>
                      <a:r>
                        <a:rPr lang="en-US" sz="1100" b="1"/>
                        <a:t>Status</a:t>
                      </a:r>
                      <a:endParaRPr lang="en-US" sz="1100"/>
                    </a:p>
                  </a:txBody>
                  <a:tcPr marL="27942" marR="27942" marT="13967" marB="13967" anchor="ctr">
                    <a:lnL>
                      <a:noFill/>
                    </a:lnL>
                    <a:lnR>
                      <a:noFill/>
                    </a:lnR>
                    <a:lnT>
                      <a:noFill/>
                    </a:lnT>
                    <a:lnB>
                      <a:noFill/>
                    </a:lnB>
                  </a:tcPr>
                </a:tc>
                <a:tc>
                  <a:txBody>
                    <a:bodyPr/>
                    <a:lstStyle/>
                    <a:p>
                      <a:r>
                        <a:rPr lang="en-US" sz="1100" b="1"/>
                        <a:t>links </a:t>
                      </a:r>
                      <a:endParaRPr lang="en-US" sz="1100"/>
                    </a:p>
                  </a:txBody>
                  <a:tcPr marL="27942" marR="27942" marT="13967" marB="13967" anchor="ctr">
                    <a:lnL>
                      <a:noFill/>
                    </a:lnL>
                    <a:lnR>
                      <a:noFill/>
                    </a:lnR>
                    <a:lnT>
                      <a:noFill/>
                    </a:lnT>
                    <a:lnB>
                      <a:noFill/>
                    </a:lnB>
                  </a:tcPr>
                </a:tc>
                <a:tc>
                  <a:txBody>
                    <a:bodyPr/>
                    <a:lstStyle/>
                    <a:p>
                      <a:r>
                        <a:rPr lang="en-US" sz="1100" b="1" dirty="0"/>
                        <a:t>C++17?</a:t>
                      </a:r>
                      <a:endParaRPr lang="en-US" sz="1100" dirty="0"/>
                    </a:p>
                  </a:txBody>
                  <a:tcPr marL="27942" marR="27942" marT="13967" marB="13967" anchor="ctr">
                    <a:lnL>
                      <a:noFill/>
                    </a:lnL>
                    <a:lnR>
                      <a:noFill/>
                    </a:lnR>
                    <a:lnT>
                      <a:noFill/>
                    </a:lnT>
                    <a:lnB>
                      <a:noFill/>
                    </a:lnB>
                  </a:tcPr>
                </a:tc>
                <a:extLst>
                  <a:ext uri="{0D108BD9-81ED-4DB2-BD59-A6C34878D82A}">
                    <a16:rowId xmlns:a16="http://schemas.microsoft.com/office/drawing/2014/main" val="10000"/>
                  </a:ext>
                </a:extLst>
              </a:tr>
              <a:tr h="681041">
                <a:tc>
                  <a:txBody>
                    <a:bodyPr/>
                    <a:lstStyle/>
                    <a:p>
                      <a:r>
                        <a:rPr lang="en-US" sz="1200" dirty="0"/>
                        <a:t>ISO/IEC TS 18822:2015</a:t>
                      </a:r>
                    </a:p>
                  </a:txBody>
                  <a:tcPr marL="42779" marR="42779" marT="21382" marB="21382" anchor="ctr">
                    <a:lnL>
                      <a:noFill/>
                    </a:lnL>
                    <a:lnR>
                      <a:noFill/>
                    </a:lnR>
                    <a:lnT>
                      <a:noFill/>
                    </a:lnT>
                    <a:lnB>
                      <a:noFill/>
                    </a:lnB>
                  </a:tcPr>
                </a:tc>
                <a:tc>
                  <a:txBody>
                    <a:bodyPr/>
                    <a:lstStyle/>
                    <a:p>
                      <a:r>
                        <a:rPr lang="en-US" sz="1200"/>
                        <a:t>C++ File System Technical Specification</a:t>
                      </a:r>
                    </a:p>
                  </a:txBody>
                  <a:tcPr marL="42779" marR="42779" marT="21382" marB="21382" anchor="ctr">
                    <a:lnL>
                      <a:noFill/>
                    </a:lnL>
                    <a:lnR>
                      <a:noFill/>
                    </a:lnR>
                    <a:lnT>
                      <a:noFill/>
                    </a:lnT>
                    <a:lnB>
                      <a:noFill/>
                    </a:lnB>
                  </a:tcPr>
                </a:tc>
                <a:tc>
                  <a:txBody>
                    <a:bodyPr/>
                    <a:lstStyle/>
                    <a:p>
                      <a:r>
                        <a:rPr lang="en-US" sz="1200" dirty="0"/>
                        <a:t>Published 2015-06-18. (</a:t>
                      </a:r>
                      <a:r>
                        <a:rPr lang="en-US" sz="1200" dirty="0">
                          <a:hlinkClick r:id="rId3"/>
                        </a:rPr>
                        <a:t>ISO store</a:t>
                      </a:r>
                      <a:r>
                        <a:rPr lang="en-US" sz="1200" dirty="0"/>
                        <a:t>). Final draft: </a:t>
                      </a:r>
                      <a:r>
                        <a:rPr lang="en-US" sz="1200" dirty="0">
                          <a:hlinkClick r:id="rId4"/>
                        </a:rPr>
                        <a:t>n4100</a:t>
                      </a:r>
                      <a:r>
                        <a:rPr lang="en-US" sz="1200" dirty="0"/>
                        <a:t> (2014-07-04)</a:t>
                      </a:r>
                    </a:p>
                  </a:txBody>
                  <a:tcPr marL="42779" marR="42779" marT="21382" marB="21382" anchor="ctr">
                    <a:lnL>
                      <a:noFill/>
                    </a:lnL>
                    <a:lnR>
                      <a:noFill/>
                    </a:lnR>
                    <a:lnT>
                      <a:noFill/>
                    </a:lnT>
                    <a:lnB>
                      <a:noFill/>
                    </a:lnB>
                  </a:tcPr>
                </a:tc>
                <a:tc>
                  <a:txBody>
                    <a:bodyPr/>
                    <a:lstStyle/>
                    <a:p>
                      <a:r>
                        <a:rPr lang="en-US" sz="1200" dirty="0"/>
                        <a:t>Standard</a:t>
                      </a:r>
                      <a:r>
                        <a:rPr lang="en-US" sz="1200" baseline="0" dirty="0"/>
                        <a:t>ize Linux and Windows file system interface</a:t>
                      </a:r>
                      <a:endParaRPr lang="en-US" sz="1200" dirty="0"/>
                    </a:p>
                  </a:txBody>
                  <a:tcPr marL="42779" marR="42779" marT="21382" marB="21382" anchor="ctr">
                    <a:lnL>
                      <a:noFill/>
                    </a:lnL>
                    <a:lnR>
                      <a:noFill/>
                    </a:lnR>
                    <a:lnT>
                      <a:noFill/>
                    </a:lnT>
                    <a:lnB>
                      <a:noFill/>
                    </a:lnB>
                  </a:tcPr>
                </a:tc>
                <a:tc>
                  <a:txBody>
                    <a:bodyPr/>
                    <a:lstStyle/>
                    <a:p>
                      <a:r>
                        <a:rPr lang="en-US" sz="1200" dirty="0">
                          <a:solidFill>
                            <a:srgbClr val="FF0000"/>
                          </a:solidFill>
                        </a:rPr>
                        <a:t>YES</a:t>
                      </a:r>
                    </a:p>
                    <a:p>
                      <a:r>
                        <a:rPr lang="en-US" sz="1200" dirty="0"/>
                        <a:t> </a:t>
                      </a:r>
                    </a:p>
                  </a:txBody>
                  <a:tcPr marL="42779" marR="42779" marT="21382" marB="21382" anchor="ctr">
                    <a:lnL>
                      <a:noFill/>
                    </a:lnL>
                    <a:lnR>
                      <a:noFill/>
                    </a:lnR>
                    <a:lnT>
                      <a:noFill/>
                    </a:lnT>
                    <a:lnB>
                      <a:noFill/>
                    </a:lnB>
                  </a:tcPr>
                </a:tc>
                <a:extLst>
                  <a:ext uri="{0D108BD9-81ED-4DB2-BD59-A6C34878D82A}">
                    <a16:rowId xmlns:a16="http://schemas.microsoft.com/office/drawing/2014/main" val="10001"/>
                  </a:ext>
                </a:extLst>
              </a:tr>
              <a:tr h="957164">
                <a:tc>
                  <a:txBody>
                    <a:bodyPr/>
                    <a:lstStyle/>
                    <a:p>
                      <a:r>
                        <a:rPr lang="en-US" sz="1200" dirty="0"/>
                        <a:t>ISO/IEC TS 19570:2015</a:t>
                      </a:r>
                    </a:p>
                  </a:txBody>
                  <a:tcPr marL="42779" marR="42779" marT="21382" marB="21382" anchor="ctr">
                    <a:lnL>
                      <a:noFill/>
                    </a:lnL>
                    <a:lnR>
                      <a:noFill/>
                    </a:lnR>
                    <a:lnT>
                      <a:noFill/>
                    </a:lnT>
                    <a:lnB>
                      <a:noFill/>
                    </a:lnB>
                  </a:tcPr>
                </a:tc>
                <a:tc>
                  <a:txBody>
                    <a:bodyPr/>
                    <a:lstStyle/>
                    <a:p>
                      <a:r>
                        <a:rPr lang="en-US" sz="1200"/>
                        <a:t>C++ Extensions for Parallelism</a:t>
                      </a:r>
                    </a:p>
                  </a:txBody>
                  <a:tcPr marL="42779" marR="42779" marT="21382" marB="21382" anchor="ctr">
                    <a:lnL>
                      <a:noFill/>
                    </a:lnL>
                    <a:lnR>
                      <a:noFill/>
                    </a:lnR>
                    <a:lnT>
                      <a:noFill/>
                    </a:lnT>
                    <a:lnB>
                      <a:noFill/>
                    </a:lnB>
                  </a:tcPr>
                </a:tc>
                <a:tc>
                  <a:txBody>
                    <a:bodyPr/>
                    <a:lstStyle/>
                    <a:p>
                      <a:r>
                        <a:rPr lang="en-US" sz="1200" dirty="0"/>
                        <a:t>Published 2015-06-24. (</a:t>
                      </a:r>
                      <a:r>
                        <a:rPr lang="en-US" sz="1200" dirty="0">
                          <a:hlinkClick r:id="rId5"/>
                        </a:rPr>
                        <a:t>ISO Store</a:t>
                      </a:r>
                      <a:r>
                        <a:rPr lang="en-US" sz="1200" dirty="0"/>
                        <a:t>). Final draft: </a:t>
                      </a:r>
                      <a:r>
                        <a:rPr lang="en-US" sz="1200" dirty="0">
                          <a:hlinkClick r:id="rId6"/>
                        </a:rPr>
                        <a:t>n4507</a:t>
                      </a:r>
                      <a:r>
                        <a:rPr lang="en-US" sz="1200" dirty="0"/>
                        <a:t> (2015-05-05)</a:t>
                      </a:r>
                    </a:p>
                  </a:txBody>
                  <a:tcPr marL="42779" marR="42779" marT="21382" marB="21382" anchor="ctr">
                    <a:lnL>
                      <a:noFill/>
                    </a:lnL>
                    <a:lnR>
                      <a:noFill/>
                    </a:lnR>
                    <a:lnT>
                      <a:noFill/>
                    </a:lnT>
                    <a:lnB>
                      <a:noFill/>
                    </a:lnB>
                  </a:tcPr>
                </a:tc>
                <a:tc>
                  <a:txBody>
                    <a:bodyPr/>
                    <a:lstStyle/>
                    <a:p>
                      <a:r>
                        <a:rPr lang="en-US" sz="1200" dirty="0"/>
                        <a:t>Parallel</a:t>
                      </a:r>
                      <a:r>
                        <a:rPr lang="en-US" sz="1200" baseline="0" dirty="0"/>
                        <a:t> STL algorithms.</a:t>
                      </a:r>
                      <a:endParaRPr lang="en-US" sz="1200" dirty="0"/>
                    </a:p>
                  </a:txBody>
                  <a:tcPr marL="42779" marR="42779" marT="21382" marB="21382" anchor="ctr">
                    <a:lnL>
                      <a:noFill/>
                    </a:lnL>
                    <a:lnR>
                      <a:noFill/>
                    </a:lnR>
                    <a:lnT>
                      <a:noFill/>
                    </a:lnT>
                    <a:lnB>
                      <a:noFill/>
                    </a:lnB>
                  </a:tcPr>
                </a:tc>
                <a:tc>
                  <a:txBody>
                    <a:bodyPr/>
                    <a:lstStyle/>
                    <a:p>
                      <a:r>
                        <a:rPr lang="en-US" sz="1200" dirty="0">
                          <a:solidFill>
                            <a:srgbClr val="FF0000"/>
                          </a:solidFill>
                        </a:rPr>
                        <a:t>YES but removed dynamic  execution policy, </a:t>
                      </a:r>
                      <a:r>
                        <a:rPr lang="en-US" sz="1200" dirty="0" err="1">
                          <a:solidFill>
                            <a:srgbClr val="FF0000"/>
                          </a:solidFill>
                        </a:rPr>
                        <a:t>exception_lists</a:t>
                      </a:r>
                      <a:r>
                        <a:rPr lang="en-US" sz="1200" dirty="0">
                          <a:solidFill>
                            <a:srgbClr val="FF0000"/>
                          </a:solidFill>
                        </a:rPr>
                        <a:t>, changed some names</a:t>
                      </a:r>
                    </a:p>
                    <a:p>
                      <a:r>
                        <a:rPr lang="en-US" sz="1200" dirty="0"/>
                        <a:t> </a:t>
                      </a:r>
                    </a:p>
                  </a:txBody>
                  <a:tcPr marL="42779" marR="42779" marT="21382" marB="21382" anchor="ctr">
                    <a:lnL>
                      <a:noFill/>
                    </a:lnL>
                    <a:lnR>
                      <a:noFill/>
                    </a:lnR>
                    <a:lnT>
                      <a:noFill/>
                    </a:lnT>
                    <a:lnB>
                      <a:noFill/>
                    </a:lnB>
                  </a:tcPr>
                </a:tc>
                <a:extLst>
                  <a:ext uri="{0D108BD9-81ED-4DB2-BD59-A6C34878D82A}">
                    <a16:rowId xmlns:a16="http://schemas.microsoft.com/office/drawing/2014/main" val="10002"/>
                  </a:ext>
                </a:extLst>
              </a:tr>
              <a:tr h="774284">
                <a:tc>
                  <a:txBody>
                    <a:bodyPr/>
                    <a:lstStyle/>
                    <a:p>
                      <a:r>
                        <a:rPr lang="en-US" sz="1200"/>
                        <a:t>ISO/IEC TS 19841:2015</a:t>
                      </a:r>
                    </a:p>
                  </a:txBody>
                  <a:tcPr marL="42779" marR="42779" marT="21382" marB="21382" anchor="ctr">
                    <a:lnL>
                      <a:noFill/>
                    </a:lnL>
                    <a:lnR>
                      <a:noFill/>
                    </a:lnR>
                    <a:lnT>
                      <a:noFill/>
                    </a:lnT>
                    <a:lnB>
                      <a:noFill/>
                    </a:lnB>
                  </a:tcPr>
                </a:tc>
                <a:tc>
                  <a:txBody>
                    <a:bodyPr/>
                    <a:lstStyle/>
                    <a:p>
                      <a:r>
                        <a:rPr lang="en-US" sz="1200"/>
                        <a:t>Transactional Memory TS</a:t>
                      </a:r>
                    </a:p>
                  </a:txBody>
                  <a:tcPr marL="42779" marR="42779" marT="21382" marB="21382" anchor="ctr">
                    <a:lnL>
                      <a:noFill/>
                    </a:lnL>
                    <a:lnR>
                      <a:noFill/>
                    </a:lnR>
                    <a:lnT>
                      <a:noFill/>
                    </a:lnT>
                    <a:lnB>
                      <a:noFill/>
                    </a:lnB>
                  </a:tcPr>
                </a:tc>
                <a:tc>
                  <a:txBody>
                    <a:bodyPr/>
                    <a:lstStyle/>
                    <a:p>
                      <a:r>
                        <a:rPr lang="en-US" sz="1200" dirty="0"/>
                        <a:t>Published 2015-09-16, (</a:t>
                      </a:r>
                      <a:r>
                        <a:rPr lang="en-US" sz="1200" dirty="0">
                          <a:hlinkClick r:id="rId7"/>
                        </a:rPr>
                        <a:t>ISO Store</a:t>
                      </a:r>
                      <a:r>
                        <a:rPr lang="en-US" sz="1200" dirty="0"/>
                        <a:t>). Final draft: </a:t>
                      </a:r>
                      <a:r>
                        <a:rPr lang="en-US" sz="1200" dirty="0">
                          <a:hlinkClick r:id="rId8"/>
                        </a:rPr>
                        <a:t>n4514</a:t>
                      </a:r>
                      <a:r>
                        <a:rPr lang="en-US" sz="1200" dirty="0"/>
                        <a:t> (2015-05-08)</a:t>
                      </a:r>
                    </a:p>
                  </a:txBody>
                  <a:tcPr marL="42779" marR="42779" marT="21382" marB="21382" anchor="ctr">
                    <a:lnL>
                      <a:noFill/>
                    </a:lnL>
                    <a:lnR>
                      <a:noFill/>
                    </a:lnR>
                    <a:lnT>
                      <a:noFill/>
                    </a:lnT>
                    <a:lnB>
                      <a:noFill/>
                    </a:lnB>
                  </a:tcPr>
                </a:tc>
                <a:tc>
                  <a:txBody>
                    <a:bodyPr/>
                    <a:lstStyle/>
                    <a:p>
                      <a:r>
                        <a:rPr lang="en-US" sz="1200" dirty="0" err="1"/>
                        <a:t>Composable</a:t>
                      </a:r>
                      <a:r>
                        <a:rPr lang="en-US" sz="1200" baseline="0" dirty="0"/>
                        <a:t> lock-free programming that scales</a:t>
                      </a:r>
                      <a:endParaRPr lang="en-US" sz="1200" dirty="0"/>
                    </a:p>
                  </a:txBody>
                  <a:tcPr marL="42779" marR="42779" marT="21382" marB="21382" anchor="ctr">
                    <a:lnL>
                      <a:noFill/>
                    </a:lnL>
                    <a:lnR>
                      <a:noFill/>
                    </a:lnR>
                    <a:lnT>
                      <a:noFill/>
                    </a:lnT>
                    <a:lnB>
                      <a:noFill/>
                    </a:lnB>
                  </a:tcPr>
                </a:tc>
                <a:tc>
                  <a:txBody>
                    <a:bodyPr/>
                    <a:lstStyle/>
                    <a:p>
                      <a:r>
                        <a:rPr lang="en-US" sz="1200" dirty="0">
                          <a:solidFill>
                            <a:schemeClr val="tx1"/>
                          </a:solidFill>
                        </a:rPr>
                        <a:t>No. Already</a:t>
                      </a:r>
                      <a:r>
                        <a:rPr lang="en-US" sz="1200" baseline="0" dirty="0">
                          <a:solidFill>
                            <a:schemeClr val="tx1"/>
                          </a:solidFill>
                        </a:rPr>
                        <a:t> in GCC 6 release and waiting for subsequent usage experience.</a:t>
                      </a:r>
                      <a:endParaRPr lang="en-US" sz="1200" dirty="0">
                        <a:solidFill>
                          <a:schemeClr val="tx1"/>
                        </a:solidFill>
                      </a:endParaRPr>
                    </a:p>
                  </a:txBody>
                  <a:tcPr marL="42779" marR="42779" marT="21382" marB="21382" anchor="ctr">
                    <a:lnL>
                      <a:noFill/>
                    </a:lnL>
                    <a:lnR>
                      <a:noFill/>
                    </a:lnR>
                    <a:lnT>
                      <a:noFill/>
                    </a:lnT>
                    <a:lnB>
                      <a:noFill/>
                    </a:lnB>
                  </a:tcPr>
                </a:tc>
                <a:extLst>
                  <a:ext uri="{0D108BD9-81ED-4DB2-BD59-A6C34878D82A}">
                    <a16:rowId xmlns:a16="http://schemas.microsoft.com/office/drawing/2014/main" val="10003"/>
                  </a:ext>
                </a:extLst>
              </a:tr>
              <a:tr h="774284">
                <a:tc>
                  <a:txBody>
                    <a:bodyPr/>
                    <a:lstStyle/>
                    <a:p>
                      <a:r>
                        <a:rPr lang="en-US" sz="1200"/>
                        <a:t>ISO/IEC TS 19568:2015</a:t>
                      </a:r>
                    </a:p>
                  </a:txBody>
                  <a:tcPr marL="42779" marR="42779" marT="21382" marB="21382" anchor="ctr">
                    <a:lnL>
                      <a:noFill/>
                    </a:lnL>
                    <a:lnR>
                      <a:noFill/>
                    </a:lnR>
                    <a:lnT>
                      <a:noFill/>
                    </a:lnT>
                    <a:lnB>
                      <a:noFill/>
                    </a:lnB>
                  </a:tcPr>
                </a:tc>
                <a:tc>
                  <a:txBody>
                    <a:bodyPr/>
                    <a:lstStyle/>
                    <a:p>
                      <a:r>
                        <a:rPr lang="en-US" sz="1200"/>
                        <a:t>C++ Extensions for Library Fundamentals</a:t>
                      </a:r>
                    </a:p>
                  </a:txBody>
                  <a:tcPr marL="42779" marR="42779" marT="21382" marB="21382" anchor="ctr">
                    <a:lnL>
                      <a:noFill/>
                    </a:lnL>
                    <a:lnR>
                      <a:noFill/>
                    </a:lnR>
                    <a:lnT>
                      <a:noFill/>
                    </a:lnT>
                    <a:lnB>
                      <a:noFill/>
                    </a:lnB>
                  </a:tcPr>
                </a:tc>
                <a:tc>
                  <a:txBody>
                    <a:bodyPr/>
                    <a:lstStyle/>
                    <a:p>
                      <a:r>
                        <a:rPr lang="en-US" sz="1200" dirty="0"/>
                        <a:t>Published 2015-09-30, (</a:t>
                      </a:r>
                      <a:r>
                        <a:rPr lang="en-US" sz="1200" dirty="0">
                          <a:hlinkClick r:id="rId9"/>
                        </a:rPr>
                        <a:t>ISO Store</a:t>
                      </a:r>
                      <a:r>
                        <a:rPr lang="en-US" sz="1200" dirty="0"/>
                        <a:t>). Final draft: </a:t>
                      </a:r>
                      <a:r>
                        <a:rPr lang="en-US" sz="1200" dirty="0">
                          <a:hlinkClick r:id="rId10"/>
                        </a:rPr>
                        <a:t>n4480</a:t>
                      </a:r>
                      <a:r>
                        <a:rPr lang="en-US" sz="1200" dirty="0"/>
                        <a:t> (2015-04-07)</a:t>
                      </a:r>
                    </a:p>
                  </a:txBody>
                  <a:tcPr marL="42779" marR="42779" marT="21382" marB="21382" anchor="ctr">
                    <a:lnL>
                      <a:noFill/>
                    </a:lnL>
                    <a:lnR>
                      <a:noFill/>
                    </a:lnR>
                    <a:lnT>
                      <a:noFill/>
                    </a:lnT>
                    <a:lnB>
                      <a:noFill/>
                    </a:lnB>
                  </a:tcPr>
                </a:tc>
                <a:tc>
                  <a:txBody>
                    <a:bodyPr/>
                    <a:lstStyle/>
                    <a:p>
                      <a:r>
                        <a:rPr lang="en-US" sz="1200" baseline="0" dirty="0">
                          <a:solidFill>
                            <a:srgbClr val="000000"/>
                          </a:solidFill>
                          <a:latin typeface="Arial"/>
                        </a:rPr>
                        <a:t>optional, any, </a:t>
                      </a:r>
                      <a:r>
                        <a:rPr lang="en-US" sz="1200" baseline="0" dirty="0" err="1">
                          <a:solidFill>
                            <a:srgbClr val="000000"/>
                          </a:solidFill>
                          <a:latin typeface="Arial"/>
                        </a:rPr>
                        <a:t>string_view</a:t>
                      </a:r>
                      <a:r>
                        <a:rPr lang="en-US" sz="1200" baseline="0" dirty="0">
                          <a:solidFill>
                            <a:srgbClr val="000000"/>
                          </a:solidFill>
                          <a:latin typeface="Arial"/>
                        </a:rPr>
                        <a:t> and more 	</a:t>
                      </a:r>
                    </a:p>
                    <a:p>
                      <a:endParaRPr lang="en-US" sz="1200" dirty="0"/>
                    </a:p>
                  </a:txBody>
                  <a:tcPr marL="42779" marR="42779" marT="21382" marB="21382" anchor="ctr">
                    <a:lnL>
                      <a:noFill/>
                    </a:lnL>
                    <a:lnR>
                      <a:noFill/>
                    </a:lnR>
                    <a:lnT>
                      <a:noFill/>
                    </a:lnT>
                    <a:lnB>
                      <a:noFill/>
                    </a:lnB>
                  </a:tcPr>
                </a:tc>
                <a:tc>
                  <a:txBody>
                    <a:bodyPr/>
                    <a:lstStyle/>
                    <a:p>
                      <a:r>
                        <a:rPr lang="en-US" sz="1200" dirty="0">
                          <a:solidFill>
                            <a:srgbClr val="FF0000"/>
                          </a:solidFill>
                        </a:rPr>
                        <a:t>YES but </a:t>
                      </a:r>
                      <a:r>
                        <a:rPr lang="en-US" sz="1200" baseline="0" dirty="0">
                          <a:solidFill>
                            <a:srgbClr val="FF0000"/>
                          </a:solidFill>
                        </a:rPr>
                        <a:t> moved Invocation Traits and Polymorphic allocators into LF TS2</a:t>
                      </a:r>
                      <a:r>
                        <a:rPr lang="en-US" sz="1200" dirty="0"/>
                        <a:t> </a:t>
                      </a:r>
                    </a:p>
                  </a:txBody>
                  <a:tcPr marL="42779" marR="42779" marT="21382" marB="21382" anchor="ctr">
                    <a:lnL>
                      <a:noFill/>
                    </a:lnL>
                    <a:lnR>
                      <a:noFill/>
                    </a:lnR>
                    <a:lnT>
                      <a:noFill/>
                    </a:lnT>
                    <a:lnB>
                      <a:noFill/>
                    </a:lnB>
                  </a:tcPr>
                </a:tc>
                <a:extLst>
                  <a:ext uri="{0D108BD9-81ED-4DB2-BD59-A6C34878D82A}">
                    <a16:rowId xmlns:a16="http://schemas.microsoft.com/office/drawing/2014/main" val="10004"/>
                  </a:ext>
                </a:extLst>
              </a:tr>
              <a:tr h="1322924">
                <a:tc>
                  <a:txBody>
                    <a:bodyPr/>
                    <a:lstStyle/>
                    <a:p>
                      <a:r>
                        <a:rPr lang="en-US" sz="1200"/>
                        <a:t>ISO/IEC TS 19217:2015</a:t>
                      </a:r>
                    </a:p>
                  </a:txBody>
                  <a:tcPr marL="42779" marR="42779" marT="21382" marB="21382" anchor="ctr">
                    <a:lnL>
                      <a:noFill/>
                    </a:lnL>
                    <a:lnR>
                      <a:noFill/>
                    </a:lnR>
                    <a:lnT>
                      <a:noFill/>
                    </a:lnT>
                    <a:lnB>
                      <a:noFill/>
                    </a:lnB>
                  </a:tcPr>
                </a:tc>
                <a:tc>
                  <a:txBody>
                    <a:bodyPr/>
                    <a:lstStyle/>
                    <a:p>
                      <a:r>
                        <a:rPr lang="en-US" sz="1200" dirty="0"/>
                        <a:t>C++ Extensions for Concepts</a:t>
                      </a:r>
                    </a:p>
                  </a:txBody>
                  <a:tcPr marL="42779" marR="42779" marT="21382" marB="21382" anchor="ctr">
                    <a:lnL>
                      <a:noFill/>
                    </a:lnL>
                    <a:lnR>
                      <a:noFill/>
                    </a:lnR>
                    <a:lnT>
                      <a:noFill/>
                    </a:lnT>
                    <a:lnB>
                      <a:noFill/>
                    </a:lnB>
                  </a:tcPr>
                </a:tc>
                <a:tc>
                  <a:txBody>
                    <a:bodyPr/>
                    <a:lstStyle/>
                    <a:p>
                      <a:r>
                        <a:rPr lang="en-US" sz="1200" dirty="0"/>
                        <a:t>Published 2015-11-13. (</a:t>
                      </a:r>
                      <a:r>
                        <a:rPr lang="en-US" sz="1200" dirty="0">
                          <a:hlinkClick r:id="rId11"/>
                        </a:rPr>
                        <a:t>ISO Store</a:t>
                      </a:r>
                      <a:r>
                        <a:rPr lang="en-US" sz="1200" dirty="0"/>
                        <a:t>). Final draft: </a:t>
                      </a:r>
                      <a:r>
                        <a:rPr lang="en-US" sz="1200" dirty="0">
                          <a:hlinkClick r:id="rId12"/>
                        </a:rPr>
                        <a:t>n4553</a:t>
                      </a:r>
                      <a:r>
                        <a:rPr lang="en-US" sz="1200" dirty="0"/>
                        <a:t> (2015-10-02)</a:t>
                      </a:r>
                    </a:p>
                  </a:txBody>
                  <a:tcPr marL="42779" marR="42779" marT="21382" marB="21382" anchor="ctr">
                    <a:lnL>
                      <a:noFill/>
                    </a:lnL>
                    <a:lnR>
                      <a:noFill/>
                    </a:lnR>
                    <a:lnT>
                      <a:noFill/>
                    </a:lnT>
                    <a:lnB>
                      <a:noFill/>
                    </a:lnB>
                  </a:tcPr>
                </a:tc>
                <a:tc>
                  <a:txBody>
                    <a:bodyPr/>
                    <a:lstStyle/>
                    <a:p>
                      <a:r>
                        <a:rPr lang="en-US" sz="1200" baseline="0" dirty="0">
                          <a:solidFill>
                            <a:srgbClr val="000000"/>
                          </a:solidFill>
                          <a:latin typeface="Arial"/>
                        </a:rPr>
                        <a:t>Constrained templates 	</a:t>
                      </a:r>
                    </a:p>
                    <a:p>
                      <a:endParaRPr lang="en-US" sz="1200" dirty="0"/>
                    </a:p>
                  </a:txBody>
                  <a:tcPr marL="42779" marR="42779" marT="21382" marB="21382" anchor="ctr">
                    <a:lnL>
                      <a:noFill/>
                    </a:lnL>
                    <a:lnR>
                      <a:noFill/>
                    </a:lnR>
                    <a:lnT>
                      <a:noFill/>
                    </a:lnT>
                    <a:lnB>
                      <a:noFill/>
                    </a:lnB>
                  </a:tcPr>
                </a:tc>
                <a:tc>
                  <a:txBody>
                    <a:bodyPr/>
                    <a:lstStyle/>
                    <a:p>
                      <a:r>
                        <a:rPr lang="en-US" sz="1200" dirty="0">
                          <a:solidFill>
                            <a:srgbClr val="FF0000"/>
                          </a:solidFill>
                        </a:rPr>
                        <a:t>Merged into C++20 without terse syntax. </a:t>
                      </a:r>
                      <a:r>
                        <a:rPr lang="en-US" sz="1200" dirty="0"/>
                        <a:t>. </a:t>
                      </a:r>
                      <a:r>
                        <a:rPr lang="en-US" sz="1200" dirty="0">
                          <a:solidFill>
                            <a:schemeClr val="tx1"/>
                          </a:solidFill>
                        </a:rPr>
                        <a:t>Already</a:t>
                      </a:r>
                      <a:r>
                        <a:rPr lang="en-US" sz="1200" baseline="0" dirty="0">
                          <a:solidFill>
                            <a:schemeClr val="tx1"/>
                          </a:solidFill>
                        </a:rPr>
                        <a:t> in GCC 6 release and </a:t>
                      </a:r>
                      <a:r>
                        <a:rPr lang="en-US" sz="1200" baseline="0" dirty="0" err="1">
                          <a:solidFill>
                            <a:schemeClr val="tx1"/>
                          </a:solidFill>
                        </a:rPr>
                        <a:t>and</a:t>
                      </a:r>
                      <a:r>
                        <a:rPr lang="en-US" sz="1200" baseline="0" dirty="0">
                          <a:solidFill>
                            <a:schemeClr val="tx1"/>
                          </a:solidFill>
                        </a:rPr>
                        <a:t> waiting for subsequent usage experience.</a:t>
                      </a:r>
                      <a:endParaRPr lang="en-US" sz="1200" dirty="0"/>
                    </a:p>
                    <a:p>
                      <a:r>
                        <a:rPr lang="en-US" sz="1200" dirty="0"/>
                        <a:t> </a:t>
                      </a:r>
                    </a:p>
                  </a:txBody>
                  <a:tcPr marL="42779" marR="42779" marT="21382" marB="21382"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48053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524000" y="85725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51203" name="Title 1"/>
          <p:cNvSpPr>
            <a:spLocks noGrp="1"/>
          </p:cNvSpPr>
          <p:nvPr>
            <p:ph type="title"/>
          </p:nvPr>
        </p:nvSpPr>
        <p:spPr>
          <a:xfrm>
            <a:off x="2157413" y="857251"/>
            <a:ext cx="7886700" cy="904875"/>
          </a:xfrm>
        </p:spPr>
        <p:txBody>
          <a:bodyPr>
            <a:normAutofit fontScale="90000"/>
          </a:bodyPr>
          <a:lstStyle/>
          <a:p>
            <a:r>
              <a:rPr lang="en-US" altLang="en-US" dirty="0">
                <a:solidFill>
                  <a:srgbClr val="000000"/>
                </a:solidFill>
                <a:latin typeface="Calibri" panose="020F0502020204030204" pitchFamily="34" charset="0"/>
                <a:cs typeface="Arial" panose="020B0604020202020204" pitchFamily="34" charset="0"/>
                <a:sym typeface="Calibri" panose="020F0502020204030204" pitchFamily="34" charset="0"/>
              </a:rPr>
              <a:t>Status after Nov ABQ C++ Meeting</a:t>
            </a:r>
            <a:endParaRPr lang="en-US" altLang="en-US" dirty="0"/>
          </a:p>
        </p:txBody>
      </p:sp>
      <p:graphicFrame>
        <p:nvGraphicFramePr>
          <p:cNvPr id="4" name="Content Placeholder 3"/>
          <p:cNvGraphicFramePr>
            <a:graphicFrameLocks noGrp="1"/>
          </p:cNvGraphicFramePr>
          <p:nvPr>
            <p:ph idx="1"/>
          </p:nvPr>
        </p:nvGraphicFramePr>
        <p:xfrm>
          <a:off x="2153843" y="1615680"/>
          <a:ext cx="7902175" cy="4409273"/>
        </p:xfrm>
        <a:graphic>
          <a:graphicData uri="http://schemas.openxmlformats.org/drawingml/2006/table">
            <a:tbl>
              <a:tblPr/>
              <a:tblGrid>
                <a:gridCol w="1580435">
                  <a:extLst>
                    <a:ext uri="{9D8B030D-6E8A-4147-A177-3AD203B41FA5}">
                      <a16:colId xmlns:a16="http://schemas.microsoft.com/office/drawing/2014/main" val="20000"/>
                    </a:ext>
                  </a:extLst>
                </a:gridCol>
                <a:gridCol w="1580435">
                  <a:extLst>
                    <a:ext uri="{9D8B030D-6E8A-4147-A177-3AD203B41FA5}">
                      <a16:colId xmlns:a16="http://schemas.microsoft.com/office/drawing/2014/main" val="20001"/>
                    </a:ext>
                  </a:extLst>
                </a:gridCol>
                <a:gridCol w="1580435">
                  <a:extLst>
                    <a:ext uri="{9D8B030D-6E8A-4147-A177-3AD203B41FA5}">
                      <a16:colId xmlns:a16="http://schemas.microsoft.com/office/drawing/2014/main" val="20002"/>
                    </a:ext>
                  </a:extLst>
                </a:gridCol>
                <a:gridCol w="1580435">
                  <a:extLst>
                    <a:ext uri="{9D8B030D-6E8A-4147-A177-3AD203B41FA5}">
                      <a16:colId xmlns:a16="http://schemas.microsoft.com/office/drawing/2014/main" val="20003"/>
                    </a:ext>
                  </a:extLst>
                </a:gridCol>
                <a:gridCol w="1580435">
                  <a:extLst>
                    <a:ext uri="{9D8B030D-6E8A-4147-A177-3AD203B41FA5}">
                      <a16:colId xmlns:a16="http://schemas.microsoft.com/office/drawing/2014/main" val="20004"/>
                    </a:ext>
                  </a:extLst>
                </a:gridCol>
              </a:tblGrid>
              <a:tr h="208092">
                <a:tc>
                  <a:txBody>
                    <a:bodyPr/>
                    <a:lstStyle/>
                    <a:p>
                      <a:r>
                        <a:rPr lang="en-US" sz="1100" b="1" dirty="0"/>
                        <a:t>ISO number</a:t>
                      </a:r>
                      <a:endParaRPr lang="en-US" sz="1100" dirty="0"/>
                    </a:p>
                  </a:txBody>
                  <a:tcPr marL="27942" marR="27942" marT="13973" marB="13973" anchor="ctr">
                    <a:lnL>
                      <a:noFill/>
                    </a:lnL>
                    <a:lnR>
                      <a:noFill/>
                    </a:lnR>
                    <a:lnT>
                      <a:noFill/>
                    </a:lnT>
                    <a:lnB>
                      <a:noFill/>
                    </a:lnB>
                  </a:tcPr>
                </a:tc>
                <a:tc>
                  <a:txBody>
                    <a:bodyPr/>
                    <a:lstStyle/>
                    <a:p>
                      <a:r>
                        <a:rPr lang="en-US" sz="1100" b="1"/>
                        <a:t>Name</a:t>
                      </a:r>
                      <a:endParaRPr lang="en-US" sz="1100"/>
                    </a:p>
                  </a:txBody>
                  <a:tcPr marL="27942" marR="27942" marT="13973" marB="13973" anchor="ctr">
                    <a:lnL>
                      <a:noFill/>
                    </a:lnL>
                    <a:lnR>
                      <a:noFill/>
                    </a:lnR>
                    <a:lnT>
                      <a:noFill/>
                    </a:lnT>
                    <a:lnB>
                      <a:noFill/>
                    </a:lnB>
                  </a:tcPr>
                </a:tc>
                <a:tc>
                  <a:txBody>
                    <a:bodyPr/>
                    <a:lstStyle/>
                    <a:p>
                      <a:r>
                        <a:rPr lang="en-US" sz="1100" b="1"/>
                        <a:t>Status</a:t>
                      </a:r>
                      <a:endParaRPr lang="en-US" sz="1100"/>
                    </a:p>
                  </a:txBody>
                  <a:tcPr marL="27942" marR="27942" marT="13973" marB="13973" anchor="ctr">
                    <a:lnL>
                      <a:noFill/>
                    </a:lnL>
                    <a:lnR>
                      <a:noFill/>
                    </a:lnR>
                    <a:lnT>
                      <a:noFill/>
                    </a:lnT>
                    <a:lnB>
                      <a:noFill/>
                    </a:lnB>
                  </a:tcPr>
                </a:tc>
                <a:tc>
                  <a:txBody>
                    <a:bodyPr/>
                    <a:lstStyle/>
                    <a:p>
                      <a:r>
                        <a:rPr lang="en-US" sz="1100" b="1" dirty="0"/>
                        <a:t>What</a:t>
                      </a:r>
                      <a:r>
                        <a:rPr lang="en-US" sz="1100" b="1" baseline="0" dirty="0"/>
                        <a:t> is it?</a:t>
                      </a:r>
                      <a:endParaRPr lang="en-US" sz="1100" dirty="0"/>
                    </a:p>
                  </a:txBody>
                  <a:tcPr marL="27942" marR="27942" marT="13973" marB="13973" anchor="ctr">
                    <a:lnL>
                      <a:noFill/>
                    </a:lnL>
                    <a:lnR>
                      <a:noFill/>
                    </a:lnR>
                    <a:lnT>
                      <a:noFill/>
                    </a:lnT>
                    <a:lnB>
                      <a:noFill/>
                    </a:lnB>
                  </a:tcPr>
                </a:tc>
                <a:tc>
                  <a:txBody>
                    <a:bodyPr/>
                    <a:lstStyle/>
                    <a:p>
                      <a:r>
                        <a:rPr lang="en-US" sz="1100" b="1" dirty="0"/>
                        <a:t>C++17?</a:t>
                      </a:r>
                      <a:endParaRPr lang="en-US" sz="1100" dirty="0"/>
                    </a:p>
                  </a:txBody>
                  <a:tcPr marL="27942" marR="27942" marT="13973" marB="13973" anchor="ctr">
                    <a:lnL>
                      <a:noFill/>
                    </a:lnL>
                    <a:lnR>
                      <a:noFill/>
                    </a:lnR>
                    <a:lnT>
                      <a:noFill/>
                    </a:lnT>
                    <a:lnB>
                      <a:noFill/>
                    </a:lnB>
                  </a:tcPr>
                </a:tc>
                <a:extLst>
                  <a:ext uri="{0D108BD9-81ED-4DB2-BD59-A6C34878D82A}">
                    <a16:rowId xmlns:a16="http://schemas.microsoft.com/office/drawing/2014/main" val="10000"/>
                  </a:ext>
                </a:extLst>
              </a:tr>
              <a:tr h="1321305">
                <a:tc>
                  <a:txBody>
                    <a:bodyPr/>
                    <a:lstStyle/>
                    <a:p>
                      <a:r>
                        <a:rPr lang="en-US" sz="1100" dirty="0"/>
                        <a:t>ISO/IEC TS 19571:2016</a:t>
                      </a:r>
                    </a:p>
                  </a:txBody>
                  <a:tcPr marL="41006" marR="41006" marT="20507" marB="20507" anchor="ctr">
                    <a:lnL>
                      <a:noFill/>
                    </a:lnL>
                    <a:lnR>
                      <a:noFill/>
                    </a:lnR>
                    <a:lnT>
                      <a:noFill/>
                    </a:lnT>
                    <a:lnB>
                      <a:noFill/>
                    </a:lnB>
                  </a:tcPr>
                </a:tc>
                <a:tc>
                  <a:txBody>
                    <a:bodyPr/>
                    <a:lstStyle/>
                    <a:p>
                      <a:r>
                        <a:rPr lang="en-US" sz="1100" dirty="0"/>
                        <a:t>C++ Extensions for Concurrency</a:t>
                      </a:r>
                    </a:p>
                  </a:txBody>
                  <a:tcPr marL="41006" marR="41006" marT="20507" marB="20507" anchor="ctr">
                    <a:lnL>
                      <a:noFill/>
                    </a:lnL>
                    <a:lnR>
                      <a:noFill/>
                    </a:lnR>
                    <a:lnT>
                      <a:noFill/>
                    </a:lnT>
                    <a:lnB>
                      <a:noFill/>
                    </a:lnB>
                  </a:tcPr>
                </a:tc>
                <a:tc>
                  <a:txBody>
                    <a:bodyPr/>
                    <a:lstStyle/>
                    <a:p>
                      <a:r>
                        <a:rPr lang="en-US" sz="1100" dirty="0"/>
                        <a:t>Published 2016-01-19. (</a:t>
                      </a:r>
                      <a:r>
                        <a:rPr lang="en-US" sz="1100" dirty="0">
                          <a:hlinkClick r:id="rId3"/>
                        </a:rPr>
                        <a:t>ISO Store</a:t>
                      </a:r>
                      <a:r>
                        <a:rPr lang="en-US" sz="1100" dirty="0"/>
                        <a:t>) Final draft: </a:t>
                      </a:r>
                      <a:r>
                        <a:rPr lang="en-US" sz="1100" dirty="0">
                          <a:hlinkClick r:id="rId4"/>
                        </a:rPr>
                        <a:t>p0159r0</a:t>
                      </a:r>
                      <a:r>
                        <a:rPr lang="en-US" sz="1100" dirty="0"/>
                        <a:t> (2015-10-22)</a:t>
                      </a:r>
                    </a:p>
                  </a:txBody>
                  <a:tcPr marL="41006" marR="41006" marT="20507" marB="20507" anchor="ctr">
                    <a:lnL>
                      <a:noFill/>
                    </a:lnL>
                    <a:lnR>
                      <a:noFill/>
                    </a:lnR>
                    <a:lnT>
                      <a:noFill/>
                    </a:lnT>
                    <a:lnB>
                      <a:noFill/>
                    </a:lnB>
                  </a:tcPr>
                </a:tc>
                <a:tc>
                  <a:txBody>
                    <a:bodyPr/>
                    <a:lstStyle/>
                    <a:p>
                      <a:r>
                        <a:rPr lang="en-US" sz="1100" baseline="0">
                          <a:solidFill>
                            <a:srgbClr val="000000"/>
                          </a:solidFill>
                          <a:latin typeface="Arial"/>
                        </a:rPr>
                        <a:t>improvements to future, latches and barriers, atomic smart pointers 	</a:t>
                      </a:r>
                    </a:p>
                  </a:txBody>
                  <a:tcPr marL="41006" marR="41006" marT="20507" marB="20507" anchor="ctr">
                    <a:lnL>
                      <a:noFill/>
                    </a:lnL>
                    <a:lnR>
                      <a:noFill/>
                    </a:lnR>
                    <a:lnT>
                      <a:noFill/>
                    </a:lnT>
                    <a:lnB>
                      <a:noFill/>
                    </a:lnB>
                  </a:tcPr>
                </a:tc>
                <a:tc>
                  <a:txBody>
                    <a:bodyPr/>
                    <a:lstStyle/>
                    <a:p>
                      <a:r>
                        <a:rPr lang="en-US" sz="1100" dirty="0">
                          <a:solidFill>
                            <a:srgbClr val="FF0000"/>
                          </a:solidFill>
                        </a:rPr>
                        <a:t>Latches, atomic&lt;</a:t>
                      </a:r>
                      <a:r>
                        <a:rPr lang="en-US" sz="1100" dirty="0" err="1">
                          <a:solidFill>
                            <a:srgbClr val="FF0000"/>
                          </a:solidFill>
                        </a:rPr>
                        <a:t>shared_ptr</a:t>
                      </a:r>
                      <a:r>
                        <a:rPr lang="en-US" sz="1100" dirty="0">
                          <a:solidFill>
                            <a:srgbClr val="FF0000"/>
                          </a:solidFill>
                        </a:rPr>
                        <a:t>&lt;t&gt;&gt;</a:t>
                      </a:r>
                      <a:r>
                        <a:rPr lang="en-US" sz="1100" baseline="0" dirty="0">
                          <a:solidFill>
                            <a:srgbClr val="FF0000"/>
                          </a:solidFill>
                        </a:rPr>
                        <a:t> headed into C++20</a:t>
                      </a:r>
                      <a:r>
                        <a:rPr lang="en-US" sz="1100" baseline="0" dirty="0"/>
                        <a:t>. </a:t>
                      </a:r>
                      <a:r>
                        <a:rPr lang="en-US" sz="1100" dirty="0">
                          <a:solidFill>
                            <a:schemeClr val="tx1"/>
                          </a:solidFill>
                        </a:rPr>
                        <a:t>Already</a:t>
                      </a:r>
                      <a:r>
                        <a:rPr lang="en-US" sz="1100" baseline="0" dirty="0">
                          <a:solidFill>
                            <a:schemeClr val="tx1"/>
                          </a:solidFill>
                        </a:rPr>
                        <a:t> in Visual Studio release and Anthony Williams Just Threads!  and waiting for subsequent usage experience.</a:t>
                      </a:r>
                      <a:endParaRPr lang="en-US" sz="1100" dirty="0"/>
                    </a:p>
                  </a:txBody>
                  <a:tcPr marL="41006" marR="41006" marT="20507" marB="20507" anchor="ctr">
                    <a:lnL>
                      <a:noFill/>
                    </a:lnL>
                    <a:lnR>
                      <a:noFill/>
                    </a:lnR>
                    <a:lnT>
                      <a:noFill/>
                    </a:lnT>
                    <a:lnB>
                      <a:noFill/>
                    </a:lnB>
                  </a:tcPr>
                </a:tc>
                <a:extLst>
                  <a:ext uri="{0D108BD9-81ED-4DB2-BD59-A6C34878D82A}">
                    <a16:rowId xmlns:a16="http://schemas.microsoft.com/office/drawing/2014/main" val="10001"/>
                  </a:ext>
                </a:extLst>
              </a:tr>
              <a:tr h="590695">
                <a:tc>
                  <a:txBody>
                    <a:bodyPr/>
                    <a:lstStyle/>
                    <a:p>
                      <a:r>
                        <a:rPr lang="en-GB" sz="1100" dirty="0"/>
                        <a:t>ISO/IEC TS 19568:2017 </a:t>
                      </a:r>
                      <a:endParaRPr lang="en-US" sz="1100" dirty="0"/>
                    </a:p>
                  </a:txBody>
                  <a:tcPr marL="41006" marR="41006" marT="20507" marB="20507" anchor="ctr">
                    <a:lnL>
                      <a:noFill/>
                    </a:lnL>
                    <a:lnR>
                      <a:noFill/>
                    </a:lnR>
                    <a:lnT>
                      <a:noFill/>
                    </a:lnT>
                    <a:lnB>
                      <a:noFill/>
                    </a:lnB>
                  </a:tcPr>
                </a:tc>
                <a:tc>
                  <a:txBody>
                    <a:bodyPr/>
                    <a:lstStyle/>
                    <a:p>
                      <a:r>
                        <a:rPr lang="en-US" sz="1100" dirty="0"/>
                        <a:t>C++ Extensions for Library Fundamentals, Version 2</a:t>
                      </a:r>
                    </a:p>
                  </a:txBody>
                  <a:tcPr marL="41006" marR="41006" marT="20507" marB="20507" anchor="ctr">
                    <a:lnL>
                      <a:noFill/>
                    </a:lnL>
                    <a:lnR>
                      <a:noFill/>
                    </a:lnR>
                    <a:lnT>
                      <a:noFill/>
                    </a:lnT>
                    <a:lnB>
                      <a:noFill/>
                    </a:lnB>
                  </a:tcPr>
                </a:tc>
                <a:tc>
                  <a:txBody>
                    <a:bodyPr/>
                    <a:lstStyle/>
                    <a:p>
                      <a:r>
                        <a:rPr lang="en-GB" sz="1100" dirty="0">
                          <a:solidFill>
                            <a:srgbClr val="FF0000"/>
                          </a:solidFill>
                        </a:rPr>
                        <a:t>Published 2017-03-30. (</a:t>
                      </a:r>
                      <a:r>
                        <a:rPr lang="en-GB" sz="1100" dirty="0">
                          <a:solidFill>
                            <a:srgbClr val="FF0000"/>
                          </a:solidFill>
                          <a:hlinkClick r:id="rId5"/>
                        </a:rPr>
                        <a:t>ISO Store</a:t>
                      </a:r>
                      <a:r>
                        <a:rPr lang="en-GB" sz="1100" dirty="0">
                          <a:solidFill>
                            <a:srgbClr val="FF0000"/>
                          </a:solidFill>
                        </a:rPr>
                        <a:t>) Draft: </a:t>
                      </a:r>
                      <a:r>
                        <a:rPr lang="en-GB" sz="1100" dirty="0">
                          <a:solidFill>
                            <a:srgbClr val="FF0000"/>
                          </a:solidFill>
                          <a:hlinkClick r:id="rId6"/>
                        </a:rPr>
                        <a:t>n4617</a:t>
                      </a:r>
                      <a:r>
                        <a:rPr lang="en-GB" sz="1100" dirty="0">
                          <a:solidFill>
                            <a:srgbClr val="FF0000"/>
                          </a:solidFill>
                        </a:rPr>
                        <a:t> (2016-11-28) </a:t>
                      </a:r>
                      <a:endParaRPr lang="en-US" sz="1100" dirty="0">
                        <a:solidFill>
                          <a:srgbClr val="FF0000"/>
                        </a:solidFill>
                      </a:endParaRPr>
                    </a:p>
                  </a:txBody>
                  <a:tcPr marL="41006" marR="41006" marT="20507" marB="20507" anchor="ctr">
                    <a:lnL>
                      <a:noFill/>
                    </a:lnL>
                    <a:lnR>
                      <a:noFill/>
                    </a:lnR>
                    <a:lnT>
                      <a:noFill/>
                    </a:lnT>
                    <a:lnB>
                      <a:noFill/>
                    </a:lnB>
                  </a:tcPr>
                </a:tc>
                <a:tc>
                  <a:txBody>
                    <a:bodyPr/>
                    <a:lstStyle/>
                    <a:p>
                      <a:r>
                        <a:rPr lang="en-US" sz="1100" dirty="0"/>
                        <a:t>source code information capture and various utilities</a:t>
                      </a:r>
                    </a:p>
                  </a:txBody>
                  <a:tcPr marL="41006" marR="41006" marT="20507" marB="20507"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No. </a:t>
                      </a:r>
                    </a:p>
                  </a:txBody>
                  <a:tcPr marL="41006" marR="41006" marT="20507" marB="20507" anchor="ctr">
                    <a:lnL>
                      <a:noFill/>
                    </a:lnL>
                    <a:lnR>
                      <a:noFill/>
                    </a:lnR>
                    <a:lnT>
                      <a:noFill/>
                    </a:lnT>
                    <a:lnB>
                      <a:noFill/>
                    </a:lnB>
                  </a:tcPr>
                </a:tc>
                <a:extLst>
                  <a:ext uri="{0D108BD9-81ED-4DB2-BD59-A6C34878D82A}">
                    <a16:rowId xmlns:a16="http://schemas.microsoft.com/office/drawing/2014/main" val="10002"/>
                  </a:ext>
                </a:extLst>
              </a:tr>
              <a:tr h="590749">
                <a:tc>
                  <a:txBody>
                    <a:bodyPr/>
                    <a:lstStyle/>
                    <a:p>
                      <a:r>
                        <a:rPr lang="en-US" sz="1100"/>
                        <a:t>ISO/IEC DTS 21425:xxxx</a:t>
                      </a:r>
                    </a:p>
                  </a:txBody>
                  <a:tcPr marL="41006" marR="41006" marT="20507" marB="20507" anchor="ctr">
                    <a:lnL>
                      <a:noFill/>
                    </a:lnL>
                    <a:lnR>
                      <a:noFill/>
                    </a:lnR>
                    <a:lnT>
                      <a:noFill/>
                    </a:lnT>
                    <a:lnB>
                      <a:noFill/>
                    </a:lnB>
                  </a:tcPr>
                </a:tc>
                <a:tc>
                  <a:txBody>
                    <a:bodyPr/>
                    <a:lstStyle/>
                    <a:p>
                      <a:r>
                        <a:rPr lang="en-US" sz="1100" dirty="0"/>
                        <a:t>Ranges TS</a:t>
                      </a:r>
                    </a:p>
                  </a:txBody>
                  <a:tcPr marL="41006" marR="41006" marT="20507" marB="20507" anchor="ctr">
                    <a:lnL>
                      <a:noFill/>
                    </a:lnL>
                    <a:lnR>
                      <a:noFill/>
                    </a:lnR>
                    <a:lnT>
                      <a:noFill/>
                    </a:lnT>
                    <a:lnB>
                      <a:noFill/>
                    </a:lnB>
                  </a:tcPr>
                </a:tc>
                <a:tc>
                  <a:txBody>
                    <a:bodyPr/>
                    <a:lstStyle/>
                    <a:p>
                      <a:r>
                        <a:rPr lang="en-GB" sz="1100" dirty="0">
                          <a:solidFill>
                            <a:srgbClr val="FF0000"/>
                          </a:solidFill>
                        </a:rPr>
                        <a:t>PDTS, Draft </a:t>
                      </a:r>
                      <a:r>
                        <a:rPr lang="en-GB" sz="1100" dirty="0">
                          <a:solidFill>
                            <a:srgbClr val="FF0000"/>
                          </a:solidFill>
                          <a:hlinkClick r:id="rId7"/>
                        </a:rPr>
                        <a:t>n4651</a:t>
                      </a:r>
                      <a:r>
                        <a:rPr lang="en-GB" sz="1100" dirty="0">
                          <a:solidFill>
                            <a:srgbClr val="FF0000"/>
                          </a:solidFill>
                        </a:rPr>
                        <a:t> (2017-03-15) </a:t>
                      </a:r>
                      <a:endParaRPr lang="en-US" sz="1100" dirty="0">
                        <a:solidFill>
                          <a:srgbClr val="FF0000"/>
                        </a:solidFill>
                      </a:endParaRPr>
                    </a:p>
                  </a:txBody>
                  <a:tcPr marL="41006" marR="41006" marT="20507" marB="20507"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Range-based algorithms and views</a:t>
                      </a:r>
                    </a:p>
                  </a:txBody>
                  <a:tcPr marL="41006" marR="41006" marT="20507" marB="20507" anchor="ctr">
                    <a:lnL>
                      <a:noFill/>
                    </a:lnL>
                    <a:lnR>
                      <a:noFill/>
                    </a:lnR>
                    <a:lnT>
                      <a:noFill/>
                    </a:lnT>
                    <a:lnB>
                      <a:noFill/>
                    </a:lnB>
                  </a:tcPr>
                </a:tc>
                <a:tc>
                  <a:txBody>
                    <a:bodyPr/>
                    <a:lstStyle/>
                    <a:p>
                      <a:r>
                        <a:rPr lang="en-US" sz="1100" dirty="0"/>
                        <a:t>No. Resolution of comments on Preliminary Draft in progress</a:t>
                      </a:r>
                    </a:p>
                  </a:txBody>
                  <a:tcPr marL="41006" marR="41006" marT="20507" marB="20507" anchor="ctr">
                    <a:lnL>
                      <a:noFill/>
                    </a:lnL>
                    <a:lnR>
                      <a:noFill/>
                    </a:lnR>
                    <a:lnT>
                      <a:noFill/>
                    </a:lnT>
                    <a:lnB>
                      <a:noFill/>
                    </a:lnB>
                  </a:tcPr>
                </a:tc>
                <a:extLst>
                  <a:ext uri="{0D108BD9-81ED-4DB2-BD59-A6C34878D82A}">
                    <a16:rowId xmlns:a16="http://schemas.microsoft.com/office/drawing/2014/main" val="10003"/>
                  </a:ext>
                </a:extLst>
              </a:tr>
              <a:tr h="590749">
                <a:tc>
                  <a:txBody>
                    <a:bodyPr/>
                    <a:lstStyle/>
                    <a:p>
                      <a:r>
                        <a:rPr lang="en-US" sz="1100" dirty="0"/>
                        <a:t>ISO/IEC DTS 19216:xxxx</a:t>
                      </a:r>
                    </a:p>
                  </a:txBody>
                  <a:tcPr marL="41006" marR="41006" marT="20507" marB="20507" anchor="ctr">
                    <a:lnL>
                      <a:noFill/>
                    </a:lnL>
                    <a:lnR>
                      <a:noFill/>
                    </a:lnR>
                    <a:lnT>
                      <a:noFill/>
                    </a:lnT>
                    <a:lnB>
                      <a:noFill/>
                    </a:lnB>
                  </a:tcPr>
                </a:tc>
                <a:tc>
                  <a:txBody>
                    <a:bodyPr/>
                    <a:lstStyle/>
                    <a:p>
                      <a:r>
                        <a:rPr lang="en-US" sz="1100"/>
                        <a:t>Networking TS</a:t>
                      </a:r>
                    </a:p>
                  </a:txBody>
                  <a:tcPr marL="41006" marR="41006" marT="20507" marB="20507" anchor="ctr">
                    <a:lnL>
                      <a:noFill/>
                    </a:lnL>
                    <a:lnR>
                      <a:noFill/>
                    </a:lnR>
                    <a:lnT>
                      <a:noFill/>
                    </a:lnT>
                    <a:lnB>
                      <a:noFill/>
                    </a:lnB>
                  </a:tcPr>
                </a:tc>
                <a:tc>
                  <a:txBody>
                    <a:bodyPr/>
                    <a:lstStyle/>
                    <a:p>
                      <a:r>
                        <a:rPr lang="en-GB" sz="1100" dirty="0">
                          <a:solidFill>
                            <a:srgbClr val="FF0000"/>
                          </a:solidFill>
                        </a:rPr>
                        <a:t>PDTS, Draft </a:t>
                      </a:r>
                      <a:r>
                        <a:rPr lang="en-GB" sz="1100" dirty="0">
                          <a:solidFill>
                            <a:srgbClr val="FF0000"/>
                          </a:solidFill>
                          <a:hlinkClick r:id="rId8"/>
                        </a:rPr>
                        <a:t>n4656</a:t>
                      </a:r>
                      <a:r>
                        <a:rPr lang="en-GB" sz="1100" dirty="0">
                          <a:solidFill>
                            <a:srgbClr val="FF0000"/>
                          </a:solidFill>
                        </a:rPr>
                        <a:t> (2017-03-17) </a:t>
                      </a:r>
                      <a:endParaRPr lang="en-US" sz="1100" dirty="0">
                        <a:solidFill>
                          <a:srgbClr val="FF0000"/>
                        </a:solidFill>
                      </a:endParaRPr>
                    </a:p>
                  </a:txBody>
                  <a:tcPr marL="41006" marR="41006" marT="20507" marB="20507"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Sockets library based on </a:t>
                      </a:r>
                      <a:r>
                        <a:rPr lang="en-US" sz="1100" dirty="0" err="1"/>
                        <a:t>Boost.ASIO</a:t>
                      </a:r>
                      <a:endParaRPr lang="en-US" sz="1100" dirty="0"/>
                    </a:p>
                  </a:txBody>
                  <a:tcPr marL="41006" marR="41006" marT="20507" marB="20507"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No. Resolution of comments on Preliminary Draft in progress</a:t>
                      </a:r>
                    </a:p>
                  </a:txBody>
                  <a:tcPr marL="41006" marR="41006" marT="20507" marB="20507" anchor="ctr">
                    <a:lnL>
                      <a:noFill/>
                    </a:lnL>
                    <a:lnR>
                      <a:noFill/>
                    </a:lnR>
                    <a:lnT>
                      <a:noFill/>
                    </a:lnT>
                    <a:lnB>
                      <a:noFill/>
                    </a:lnB>
                  </a:tcPr>
                </a:tc>
                <a:extLst>
                  <a:ext uri="{0D108BD9-81ED-4DB2-BD59-A6C34878D82A}">
                    <a16:rowId xmlns:a16="http://schemas.microsoft.com/office/drawing/2014/main" val="10004"/>
                  </a:ext>
                </a:extLst>
              </a:tr>
              <a:tr h="870362">
                <a:tc>
                  <a:txBody>
                    <a:bodyPr/>
                    <a:lstStyle/>
                    <a:p>
                      <a:r>
                        <a:rPr lang="en-GB" sz="1100" dirty="0"/>
                        <a:t>ISO/IEC DTS 21544:xxxx </a:t>
                      </a:r>
                    </a:p>
                  </a:txBody>
                  <a:tcPr marL="68580" marR="68580" marT="34298" marB="34298" anchor="ctr">
                    <a:lnL>
                      <a:noFill/>
                    </a:lnL>
                    <a:lnR>
                      <a:noFill/>
                    </a:lnR>
                    <a:lnT>
                      <a:noFill/>
                    </a:lnT>
                    <a:lnB>
                      <a:noFill/>
                    </a:lnB>
                  </a:tcPr>
                </a:tc>
                <a:tc>
                  <a:txBody>
                    <a:bodyPr/>
                    <a:lstStyle/>
                    <a:p>
                      <a:r>
                        <a:rPr lang="en-US" sz="1100" dirty="0"/>
                        <a:t>Modules</a:t>
                      </a:r>
                    </a:p>
                  </a:txBody>
                  <a:tcPr marL="41006" marR="41006" marT="20507" marB="20507" anchor="ctr">
                    <a:lnL>
                      <a:noFill/>
                    </a:lnL>
                    <a:lnR>
                      <a:noFill/>
                    </a:lnR>
                    <a:lnT>
                      <a:noFill/>
                    </a:lnT>
                    <a:lnB>
                      <a:noFill/>
                    </a:lnB>
                  </a:tcPr>
                </a:tc>
                <a:tc>
                  <a:txBody>
                    <a:bodyPr/>
                    <a:lstStyle/>
                    <a:p>
                      <a:r>
                        <a:rPr lang="en-US" sz="1200" dirty="0">
                          <a:solidFill>
                            <a:srgbClr val="FF0000"/>
                          </a:solidFill>
                        </a:rPr>
                        <a:t>Proposed  Draft </a:t>
                      </a:r>
                      <a:r>
                        <a:rPr lang="en-US" sz="1200" dirty="0">
                          <a:solidFill>
                            <a:srgbClr val="FF0000"/>
                          </a:solidFill>
                          <a:hlinkClick r:id="rId9"/>
                        </a:rPr>
                        <a:t>n4689</a:t>
                      </a:r>
                      <a:r>
                        <a:rPr lang="en-US" sz="1200" dirty="0">
                          <a:solidFill>
                            <a:srgbClr val="FF0000"/>
                          </a:solidFill>
                        </a:rPr>
                        <a:t> (2017-07-31) out for ballot </a:t>
                      </a:r>
                    </a:p>
                  </a:txBody>
                  <a:tcPr marL="68580" marR="68580" marT="34298" marB="34298"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A component system to supersede the textual header file inclusion model</a:t>
                      </a:r>
                    </a:p>
                  </a:txBody>
                  <a:tcPr marL="41006" marR="41006" marT="20507" marB="20507" anchor="ctr">
                    <a:lnL>
                      <a:noFill/>
                    </a:lnL>
                    <a:lnR>
                      <a:noFill/>
                    </a:lnR>
                    <a:lnT>
                      <a:noFill/>
                    </a:lnT>
                    <a:lnB>
                      <a:noFill/>
                    </a:lnB>
                  </a:tcPr>
                </a:tc>
                <a:tc>
                  <a:txBody>
                    <a:bodyPr/>
                    <a:lstStyle/>
                    <a:p>
                      <a:r>
                        <a:rPr lang="en-US" sz="1100" dirty="0"/>
                        <a:t>No. First version based largely on Microsoft’s design; hope to vote out </a:t>
                      </a:r>
                      <a:r>
                        <a:rPr lang="en-US" sz="1100" dirty="0">
                          <a:hlinkClick r:id="rId10"/>
                        </a:rPr>
                        <a:t>Preliminary Draft</a:t>
                      </a:r>
                      <a:r>
                        <a:rPr lang="en-US" sz="1100" dirty="0"/>
                        <a:t> at next meeting.</a:t>
                      </a:r>
                    </a:p>
                  </a:txBody>
                  <a:tcPr marL="41006" marR="41006" marT="20507" marB="20507"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61336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524000" y="85725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53251" name="Title 1"/>
          <p:cNvSpPr>
            <a:spLocks noGrp="1"/>
          </p:cNvSpPr>
          <p:nvPr>
            <p:ph type="title"/>
          </p:nvPr>
        </p:nvSpPr>
        <p:spPr>
          <a:xfrm>
            <a:off x="2138363" y="928689"/>
            <a:ext cx="7886700" cy="904875"/>
          </a:xfrm>
        </p:spPr>
        <p:txBody>
          <a:bodyPr>
            <a:normAutofit fontScale="90000"/>
          </a:bodyPr>
          <a:lstStyle/>
          <a:p>
            <a:r>
              <a:rPr lang="en-US" altLang="en-US" dirty="0">
                <a:solidFill>
                  <a:srgbClr val="000000"/>
                </a:solidFill>
                <a:latin typeface="Calibri" panose="020F0502020204030204" pitchFamily="34" charset="0"/>
                <a:cs typeface="Arial" panose="020B0604020202020204" pitchFamily="34" charset="0"/>
                <a:sym typeface="Calibri" panose="020F0502020204030204" pitchFamily="34" charset="0"/>
              </a:rPr>
              <a:t>Status after Nov ABQ C++ Meeting</a:t>
            </a:r>
            <a:endParaRPr lang="en-US" altLang="en-US" dirty="0"/>
          </a:p>
        </p:txBody>
      </p:sp>
      <p:graphicFrame>
        <p:nvGraphicFramePr>
          <p:cNvPr id="4" name="Content Placeholder 3"/>
          <p:cNvGraphicFramePr>
            <a:graphicFrameLocks noGrp="1"/>
          </p:cNvGraphicFramePr>
          <p:nvPr>
            <p:ph idx="1"/>
          </p:nvPr>
        </p:nvGraphicFramePr>
        <p:xfrm>
          <a:off x="2056211" y="1641873"/>
          <a:ext cx="7902175" cy="3967167"/>
        </p:xfrm>
        <a:graphic>
          <a:graphicData uri="http://schemas.openxmlformats.org/drawingml/2006/table">
            <a:tbl>
              <a:tblPr/>
              <a:tblGrid>
                <a:gridCol w="1580435">
                  <a:extLst>
                    <a:ext uri="{9D8B030D-6E8A-4147-A177-3AD203B41FA5}">
                      <a16:colId xmlns:a16="http://schemas.microsoft.com/office/drawing/2014/main" val="20000"/>
                    </a:ext>
                  </a:extLst>
                </a:gridCol>
                <a:gridCol w="1580435">
                  <a:extLst>
                    <a:ext uri="{9D8B030D-6E8A-4147-A177-3AD203B41FA5}">
                      <a16:colId xmlns:a16="http://schemas.microsoft.com/office/drawing/2014/main" val="20001"/>
                    </a:ext>
                  </a:extLst>
                </a:gridCol>
                <a:gridCol w="1580435">
                  <a:extLst>
                    <a:ext uri="{9D8B030D-6E8A-4147-A177-3AD203B41FA5}">
                      <a16:colId xmlns:a16="http://schemas.microsoft.com/office/drawing/2014/main" val="20002"/>
                    </a:ext>
                  </a:extLst>
                </a:gridCol>
                <a:gridCol w="1580435">
                  <a:extLst>
                    <a:ext uri="{9D8B030D-6E8A-4147-A177-3AD203B41FA5}">
                      <a16:colId xmlns:a16="http://schemas.microsoft.com/office/drawing/2014/main" val="20003"/>
                    </a:ext>
                  </a:extLst>
                </a:gridCol>
                <a:gridCol w="1580435">
                  <a:extLst>
                    <a:ext uri="{9D8B030D-6E8A-4147-A177-3AD203B41FA5}">
                      <a16:colId xmlns:a16="http://schemas.microsoft.com/office/drawing/2014/main" val="20004"/>
                    </a:ext>
                  </a:extLst>
                </a:gridCol>
              </a:tblGrid>
              <a:tr h="203371">
                <a:tc>
                  <a:txBody>
                    <a:bodyPr/>
                    <a:lstStyle/>
                    <a:p>
                      <a:r>
                        <a:rPr lang="en-US" sz="1100" b="1" dirty="0"/>
                        <a:t>ISO number</a:t>
                      </a:r>
                      <a:endParaRPr lang="en-US" sz="1100" dirty="0"/>
                    </a:p>
                  </a:txBody>
                  <a:tcPr marL="27942" marR="27942" marT="13973" marB="13973" anchor="ctr">
                    <a:lnL>
                      <a:noFill/>
                    </a:lnL>
                    <a:lnR>
                      <a:noFill/>
                    </a:lnR>
                    <a:lnT>
                      <a:noFill/>
                    </a:lnT>
                    <a:lnB>
                      <a:noFill/>
                    </a:lnB>
                  </a:tcPr>
                </a:tc>
                <a:tc>
                  <a:txBody>
                    <a:bodyPr/>
                    <a:lstStyle/>
                    <a:p>
                      <a:r>
                        <a:rPr lang="en-US" sz="1100" b="1"/>
                        <a:t>Name</a:t>
                      </a:r>
                      <a:endParaRPr lang="en-US" sz="1100"/>
                    </a:p>
                  </a:txBody>
                  <a:tcPr marL="27942" marR="27942" marT="13973" marB="13973" anchor="ctr">
                    <a:lnL>
                      <a:noFill/>
                    </a:lnL>
                    <a:lnR>
                      <a:noFill/>
                    </a:lnR>
                    <a:lnT>
                      <a:noFill/>
                    </a:lnT>
                    <a:lnB>
                      <a:noFill/>
                    </a:lnB>
                  </a:tcPr>
                </a:tc>
                <a:tc>
                  <a:txBody>
                    <a:bodyPr/>
                    <a:lstStyle/>
                    <a:p>
                      <a:r>
                        <a:rPr lang="en-US" sz="1100" b="1" dirty="0"/>
                        <a:t>Status</a:t>
                      </a:r>
                      <a:endParaRPr lang="en-US" sz="1100" dirty="0"/>
                    </a:p>
                  </a:txBody>
                  <a:tcPr marL="27942" marR="27942" marT="13973" marB="13973" anchor="ctr">
                    <a:lnL>
                      <a:noFill/>
                    </a:lnL>
                    <a:lnR>
                      <a:noFill/>
                    </a:lnR>
                    <a:lnT>
                      <a:noFill/>
                    </a:lnT>
                    <a:lnB>
                      <a:noFill/>
                    </a:lnB>
                  </a:tcPr>
                </a:tc>
                <a:tc>
                  <a:txBody>
                    <a:bodyPr/>
                    <a:lstStyle/>
                    <a:p>
                      <a:r>
                        <a:rPr lang="en-US" sz="1100" b="1" dirty="0"/>
                        <a:t>What</a:t>
                      </a:r>
                      <a:r>
                        <a:rPr lang="en-US" sz="1100" b="1" baseline="0" dirty="0"/>
                        <a:t> is it?</a:t>
                      </a:r>
                      <a:endParaRPr lang="en-US" sz="1100" dirty="0"/>
                    </a:p>
                  </a:txBody>
                  <a:tcPr marL="27942" marR="27942" marT="13973" marB="13973" anchor="ctr">
                    <a:lnL>
                      <a:noFill/>
                    </a:lnL>
                    <a:lnR>
                      <a:noFill/>
                    </a:lnR>
                    <a:lnT>
                      <a:noFill/>
                    </a:lnT>
                    <a:lnB>
                      <a:noFill/>
                    </a:lnB>
                  </a:tcPr>
                </a:tc>
                <a:tc>
                  <a:txBody>
                    <a:bodyPr/>
                    <a:lstStyle/>
                    <a:p>
                      <a:r>
                        <a:rPr lang="en-US" sz="1100" b="1" dirty="0"/>
                        <a:t>C++17?</a:t>
                      </a:r>
                      <a:endParaRPr lang="en-US" sz="1100" dirty="0"/>
                    </a:p>
                  </a:txBody>
                  <a:tcPr marL="27942" marR="27942" marT="13973" marB="13973" anchor="ctr">
                    <a:lnL>
                      <a:noFill/>
                    </a:lnL>
                    <a:lnR>
                      <a:noFill/>
                    </a:lnR>
                    <a:lnT>
                      <a:noFill/>
                    </a:lnT>
                    <a:lnB>
                      <a:noFill/>
                    </a:lnB>
                  </a:tcPr>
                </a:tc>
                <a:extLst>
                  <a:ext uri="{0D108BD9-81ED-4DB2-BD59-A6C34878D82A}">
                    <a16:rowId xmlns:a16="http://schemas.microsoft.com/office/drawing/2014/main" val="10000"/>
                  </a:ext>
                </a:extLst>
              </a:tr>
              <a:tr h="596366">
                <a:tc>
                  <a:txBody>
                    <a:bodyPr/>
                    <a:lstStyle/>
                    <a:p>
                      <a:endParaRPr lang="en-US" sz="1100" dirty="0"/>
                    </a:p>
                  </a:txBody>
                  <a:tcPr marL="43854" marR="43854" marT="21929" marB="21929" anchor="ctr">
                    <a:lnL>
                      <a:noFill/>
                    </a:lnL>
                    <a:lnR>
                      <a:noFill/>
                    </a:lnR>
                    <a:lnT>
                      <a:noFill/>
                    </a:lnT>
                    <a:lnB>
                      <a:noFill/>
                    </a:lnB>
                  </a:tcPr>
                </a:tc>
                <a:tc>
                  <a:txBody>
                    <a:bodyPr/>
                    <a:lstStyle/>
                    <a:p>
                      <a:r>
                        <a:rPr lang="en-US" sz="1100" dirty="0" err="1"/>
                        <a:t>Numerics</a:t>
                      </a:r>
                      <a:r>
                        <a:rPr lang="en-US" sz="1100" dirty="0"/>
                        <a:t> TS</a:t>
                      </a:r>
                    </a:p>
                  </a:txBody>
                  <a:tcPr marL="43854" marR="43854" marT="21929" marB="21929" anchor="ctr">
                    <a:lnL>
                      <a:noFill/>
                    </a:lnL>
                    <a:lnR>
                      <a:noFill/>
                    </a:lnR>
                    <a:lnT>
                      <a:noFill/>
                    </a:lnT>
                    <a:lnB>
                      <a:noFill/>
                    </a:lnB>
                  </a:tcPr>
                </a:tc>
                <a:tc>
                  <a:txBody>
                    <a:bodyPr/>
                    <a:lstStyle/>
                    <a:p>
                      <a:r>
                        <a:rPr lang="en-US" sz="1100" dirty="0"/>
                        <a:t>Early development. Draft </a:t>
                      </a:r>
                      <a:r>
                        <a:rPr lang="en-US" sz="1100" dirty="0">
                          <a:hlinkClick r:id="rId3"/>
                        </a:rPr>
                        <a:t>p0101</a:t>
                      </a:r>
                      <a:r>
                        <a:rPr lang="en-US" sz="1100" dirty="0"/>
                        <a:t> (2015-09-27)</a:t>
                      </a:r>
                    </a:p>
                  </a:txBody>
                  <a:tcPr marL="43854" marR="43854" marT="21929" marB="21929"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Various numerical facilities</a:t>
                      </a:r>
                    </a:p>
                  </a:txBody>
                  <a:tcPr marL="43854" marR="43854" marT="21929" marB="21929"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No. Under active development</a:t>
                      </a:r>
                    </a:p>
                  </a:txBody>
                  <a:tcPr marL="43854" marR="43854" marT="21929" marB="21929" anchor="ctr">
                    <a:lnL>
                      <a:noFill/>
                    </a:lnL>
                    <a:lnR>
                      <a:noFill/>
                    </a:lnR>
                    <a:lnT>
                      <a:noFill/>
                    </a:lnT>
                    <a:lnB>
                      <a:noFill/>
                    </a:lnB>
                  </a:tcPr>
                </a:tc>
                <a:extLst>
                  <a:ext uri="{0D108BD9-81ED-4DB2-BD59-A6C34878D82A}">
                    <a16:rowId xmlns:a16="http://schemas.microsoft.com/office/drawing/2014/main" val="10001"/>
                  </a:ext>
                </a:extLst>
              </a:tr>
              <a:tr h="967568">
                <a:tc>
                  <a:txBody>
                    <a:bodyPr/>
                    <a:lstStyle/>
                    <a:p>
                      <a:r>
                        <a:rPr lang="en-US" sz="1100" dirty="0"/>
                        <a:t>ISO/IEC DTS 19571:xxxx</a:t>
                      </a:r>
                    </a:p>
                  </a:txBody>
                  <a:tcPr marL="43854" marR="43854" marT="21929" marB="21929" anchor="ctr">
                    <a:lnL>
                      <a:noFill/>
                    </a:lnL>
                    <a:lnR>
                      <a:noFill/>
                    </a:lnR>
                    <a:lnT>
                      <a:noFill/>
                    </a:lnT>
                    <a:lnB>
                      <a:noFill/>
                    </a:lnB>
                  </a:tcPr>
                </a:tc>
                <a:tc>
                  <a:txBody>
                    <a:bodyPr/>
                    <a:lstStyle/>
                    <a:p>
                      <a:r>
                        <a:rPr lang="en-US" sz="1100" dirty="0"/>
                        <a:t>Concurrency TS 2</a:t>
                      </a:r>
                    </a:p>
                  </a:txBody>
                  <a:tcPr marL="43854" marR="43854" marT="21929" marB="21929" anchor="ctr">
                    <a:lnL>
                      <a:noFill/>
                    </a:lnL>
                    <a:lnR>
                      <a:noFill/>
                    </a:lnR>
                    <a:lnT>
                      <a:noFill/>
                    </a:lnT>
                    <a:lnB>
                      <a:noFill/>
                    </a:lnB>
                  </a:tcPr>
                </a:tc>
                <a:tc>
                  <a:txBody>
                    <a:bodyPr/>
                    <a:lstStyle/>
                    <a:p>
                      <a:r>
                        <a:rPr lang="en-US" sz="1100" dirty="0"/>
                        <a:t>Early development</a:t>
                      </a:r>
                    </a:p>
                  </a:txBody>
                  <a:tcPr marL="43854" marR="43854" marT="21929" marB="21929"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Exploring , lock-free, hazard pointers, RCU, atomic views, concurrent data structures</a:t>
                      </a:r>
                    </a:p>
                  </a:txBody>
                  <a:tcPr marL="43854" marR="43854" marT="21929" marB="21929"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No. Under active development</a:t>
                      </a:r>
                    </a:p>
                  </a:txBody>
                  <a:tcPr marL="43854" marR="43854" marT="21929" marB="21929" anchor="ctr">
                    <a:lnL>
                      <a:noFill/>
                    </a:lnL>
                    <a:lnR>
                      <a:noFill/>
                    </a:lnR>
                    <a:lnT>
                      <a:noFill/>
                    </a:lnT>
                    <a:lnB>
                      <a:noFill/>
                    </a:lnB>
                  </a:tcPr>
                </a:tc>
                <a:extLst>
                  <a:ext uri="{0D108BD9-81ED-4DB2-BD59-A6C34878D82A}">
                    <a16:rowId xmlns:a16="http://schemas.microsoft.com/office/drawing/2014/main" val="10002"/>
                  </a:ext>
                </a:extLst>
              </a:tr>
              <a:tr h="596366">
                <a:tc>
                  <a:txBody>
                    <a:bodyPr/>
                    <a:lstStyle/>
                    <a:p>
                      <a:r>
                        <a:rPr lang="en-US" sz="1100"/>
                        <a:t>ISO/IEC DTS 19570:xxxx</a:t>
                      </a:r>
                    </a:p>
                  </a:txBody>
                  <a:tcPr marL="43854" marR="43854" marT="21929" marB="21929" anchor="ctr">
                    <a:lnL>
                      <a:noFill/>
                    </a:lnL>
                    <a:lnR>
                      <a:noFill/>
                    </a:lnR>
                    <a:lnT>
                      <a:noFill/>
                    </a:lnT>
                    <a:lnB>
                      <a:noFill/>
                    </a:lnB>
                  </a:tcPr>
                </a:tc>
                <a:tc>
                  <a:txBody>
                    <a:bodyPr/>
                    <a:lstStyle/>
                    <a:p>
                      <a:r>
                        <a:rPr lang="en-US" sz="1100" dirty="0"/>
                        <a:t>Parallelism TS 2</a:t>
                      </a:r>
                    </a:p>
                  </a:txBody>
                  <a:tcPr marL="43854" marR="43854" marT="21929" marB="21929" anchor="ctr">
                    <a:lnL>
                      <a:noFill/>
                    </a:lnL>
                    <a:lnR>
                      <a:noFill/>
                    </a:lnR>
                    <a:lnT>
                      <a:noFill/>
                    </a:lnT>
                    <a:lnB>
                      <a:noFill/>
                    </a:lnB>
                  </a:tcPr>
                </a:tc>
                <a:tc>
                  <a:txBody>
                    <a:bodyPr/>
                    <a:lstStyle/>
                    <a:p>
                      <a:r>
                        <a:rPr lang="en-US" sz="1100" dirty="0"/>
                        <a:t>Early development. Draft </a:t>
                      </a:r>
                      <a:r>
                        <a:rPr lang="en-US" sz="1100" dirty="0">
                          <a:hlinkClick r:id="rId4"/>
                        </a:rPr>
                        <a:t>n4578</a:t>
                      </a:r>
                      <a:r>
                        <a:rPr lang="en-US" sz="1100" dirty="0"/>
                        <a:t> (2016-02-22)</a:t>
                      </a:r>
                    </a:p>
                  </a:txBody>
                  <a:tcPr marL="43854" marR="43854" marT="21929" marB="21929" anchor="ctr">
                    <a:lnL>
                      <a:noFill/>
                    </a:lnL>
                    <a:lnR>
                      <a:noFill/>
                    </a:lnR>
                    <a:lnT>
                      <a:noFill/>
                    </a:lnT>
                    <a:lnB>
                      <a:noFill/>
                    </a:lnB>
                  </a:tcPr>
                </a:tc>
                <a:tc>
                  <a:txBody>
                    <a:bodyPr/>
                    <a:lstStyle/>
                    <a:p>
                      <a:r>
                        <a:rPr lang="en-US" sz="1100" dirty="0"/>
                        <a:t>Exploring task blocks, progress guarantees, SIMD.</a:t>
                      </a:r>
                    </a:p>
                  </a:txBody>
                  <a:tcPr marL="43854" marR="43854" marT="21929" marB="21929" anchor="ctr">
                    <a:lnL>
                      <a:noFill/>
                    </a:lnL>
                    <a:lnR>
                      <a:noFill/>
                    </a:lnR>
                    <a:lnT>
                      <a:noFill/>
                    </a:lnT>
                    <a:lnB>
                      <a:noFill/>
                    </a:lnB>
                  </a:tcPr>
                </a:tc>
                <a:tc>
                  <a:txBody>
                    <a:bodyPr/>
                    <a:lstStyle/>
                    <a:p>
                      <a:r>
                        <a:rPr lang="en-US" sz="1100" dirty="0"/>
                        <a:t>No. Under active development</a:t>
                      </a:r>
                    </a:p>
                  </a:txBody>
                  <a:tcPr marL="43854" marR="43854" marT="21929" marB="21929" anchor="ctr">
                    <a:lnL>
                      <a:noFill/>
                    </a:lnL>
                    <a:lnR>
                      <a:noFill/>
                    </a:lnR>
                    <a:lnT>
                      <a:noFill/>
                    </a:lnT>
                    <a:lnB>
                      <a:noFill/>
                    </a:lnB>
                  </a:tcPr>
                </a:tc>
                <a:extLst>
                  <a:ext uri="{0D108BD9-81ED-4DB2-BD59-A6C34878D82A}">
                    <a16:rowId xmlns:a16="http://schemas.microsoft.com/office/drawing/2014/main" val="10003"/>
                  </a:ext>
                </a:extLst>
              </a:tr>
              <a:tr h="410764">
                <a:tc>
                  <a:txBody>
                    <a:bodyPr/>
                    <a:lstStyle/>
                    <a:p>
                      <a:r>
                        <a:rPr lang="en-US" sz="1100"/>
                        <a:t>ISO/IEC DTS 19841:xxxx</a:t>
                      </a:r>
                    </a:p>
                  </a:txBody>
                  <a:tcPr marL="43854" marR="43854" marT="21929" marB="21929" anchor="ctr">
                    <a:lnL>
                      <a:noFill/>
                    </a:lnL>
                    <a:lnR>
                      <a:noFill/>
                    </a:lnR>
                    <a:lnT>
                      <a:noFill/>
                    </a:lnT>
                    <a:lnB>
                      <a:noFill/>
                    </a:lnB>
                  </a:tcPr>
                </a:tc>
                <a:tc>
                  <a:txBody>
                    <a:bodyPr/>
                    <a:lstStyle/>
                    <a:p>
                      <a:r>
                        <a:rPr lang="en-US" sz="1100" dirty="0"/>
                        <a:t>Transactional Memory TS 2</a:t>
                      </a:r>
                    </a:p>
                  </a:txBody>
                  <a:tcPr marL="43854" marR="43854" marT="21929" marB="21929" anchor="ctr">
                    <a:lnL>
                      <a:noFill/>
                    </a:lnL>
                    <a:lnR>
                      <a:noFill/>
                    </a:lnR>
                    <a:lnT>
                      <a:noFill/>
                    </a:lnT>
                    <a:lnB>
                      <a:noFill/>
                    </a:lnB>
                  </a:tcPr>
                </a:tc>
                <a:tc>
                  <a:txBody>
                    <a:bodyPr/>
                    <a:lstStyle/>
                    <a:p>
                      <a:r>
                        <a:rPr lang="en-US" sz="1100"/>
                        <a:t>Early development</a:t>
                      </a:r>
                    </a:p>
                  </a:txBody>
                  <a:tcPr marL="43854" marR="43854" marT="21929" marB="21929" anchor="ctr">
                    <a:lnL>
                      <a:noFill/>
                    </a:lnL>
                    <a:lnR>
                      <a:noFill/>
                    </a:lnR>
                    <a:lnT>
                      <a:noFill/>
                    </a:lnT>
                    <a:lnB>
                      <a:noFill/>
                    </a:lnB>
                  </a:tcPr>
                </a:tc>
                <a:tc>
                  <a:txBody>
                    <a:bodyPr/>
                    <a:lstStyle/>
                    <a:p>
                      <a:r>
                        <a:rPr lang="en-US" sz="1100" dirty="0"/>
                        <a:t>Exploring </a:t>
                      </a:r>
                      <a:r>
                        <a:rPr lang="en-US" sz="1100" dirty="0" err="1"/>
                        <a:t>on_commit</a:t>
                      </a:r>
                      <a:r>
                        <a:rPr lang="en-US" sz="1100" dirty="0"/>
                        <a:t>, </a:t>
                      </a:r>
                      <a:r>
                        <a:rPr lang="en-US" sz="1100" dirty="0" err="1"/>
                        <a:t>in_transaction</a:t>
                      </a:r>
                      <a:r>
                        <a:rPr lang="en-US" sz="1100" dirty="0"/>
                        <a:t>.</a:t>
                      </a:r>
                    </a:p>
                  </a:txBody>
                  <a:tcPr marL="43854" marR="43854" marT="21929" marB="21929" anchor="ctr">
                    <a:lnL>
                      <a:noFill/>
                    </a:lnL>
                    <a:lnR>
                      <a:noFill/>
                    </a:lnR>
                    <a:lnT>
                      <a:noFill/>
                    </a:lnT>
                    <a:lnB>
                      <a:noFill/>
                    </a:lnB>
                  </a:tcPr>
                </a:tc>
                <a:tc>
                  <a:txBody>
                    <a:bodyPr/>
                    <a:lstStyle/>
                    <a:p>
                      <a:r>
                        <a:rPr lang="en-US" sz="1100" dirty="0"/>
                        <a:t>No. Under active development.</a:t>
                      </a:r>
                    </a:p>
                  </a:txBody>
                  <a:tcPr marL="43854" marR="43854" marT="21929" marB="21929" anchor="ctr">
                    <a:lnL>
                      <a:noFill/>
                    </a:lnL>
                    <a:lnR>
                      <a:noFill/>
                    </a:lnR>
                    <a:lnT>
                      <a:noFill/>
                    </a:lnT>
                    <a:lnB>
                      <a:noFill/>
                    </a:lnB>
                  </a:tcPr>
                </a:tc>
                <a:extLst>
                  <a:ext uri="{0D108BD9-81ED-4DB2-BD59-A6C34878D82A}">
                    <a16:rowId xmlns:a16="http://schemas.microsoft.com/office/drawing/2014/main" val="10004"/>
                  </a:ext>
                </a:extLst>
              </a:tr>
              <a:tr h="596366">
                <a:tc>
                  <a:txBody>
                    <a:bodyPr/>
                    <a:lstStyle/>
                    <a:p>
                      <a:endParaRPr lang="en-US" sz="1100"/>
                    </a:p>
                  </a:txBody>
                  <a:tcPr marL="43854" marR="43854" marT="21929" marB="21929" anchor="ctr">
                    <a:lnL>
                      <a:noFill/>
                    </a:lnL>
                    <a:lnR>
                      <a:noFill/>
                    </a:lnR>
                    <a:lnT>
                      <a:noFill/>
                    </a:lnT>
                    <a:lnB>
                      <a:noFill/>
                    </a:lnB>
                  </a:tcPr>
                </a:tc>
                <a:tc>
                  <a:txBody>
                    <a:bodyPr/>
                    <a:lstStyle/>
                    <a:p>
                      <a:r>
                        <a:rPr lang="en-US" sz="1100"/>
                        <a:t>Graphics TS</a:t>
                      </a:r>
                    </a:p>
                  </a:txBody>
                  <a:tcPr marL="43854" marR="43854" marT="21929" marB="21929" anchor="ctr">
                    <a:lnL>
                      <a:noFill/>
                    </a:lnL>
                    <a:lnR>
                      <a:noFill/>
                    </a:lnR>
                    <a:lnT>
                      <a:noFill/>
                    </a:lnT>
                    <a:lnB>
                      <a:noFill/>
                    </a:lnB>
                  </a:tcPr>
                </a:tc>
                <a:tc>
                  <a:txBody>
                    <a:bodyPr/>
                    <a:lstStyle/>
                    <a:p>
                      <a:r>
                        <a:rPr lang="en-US" sz="1100" dirty="0"/>
                        <a:t>Early development. Draft </a:t>
                      </a:r>
                      <a:r>
                        <a:rPr lang="en-US" sz="1100" dirty="0">
                          <a:hlinkClick r:id="rId5"/>
                        </a:rPr>
                        <a:t>p0267r0</a:t>
                      </a:r>
                      <a:r>
                        <a:rPr lang="en-US" sz="1100" dirty="0"/>
                        <a:t> (2016-02-12)</a:t>
                      </a:r>
                    </a:p>
                  </a:txBody>
                  <a:tcPr marL="43854" marR="43854" marT="21929" marB="21929" anchor="ctr">
                    <a:lnL>
                      <a:noFill/>
                    </a:lnL>
                    <a:lnR>
                      <a:noFill/>
                    </a:lnR>
                    <a:lnT>
                      <a:noFill/>
                    </a:lnT>
                    <a:lnB>
                      <a:noFill/>
                    </a:lnB>
                  </a:tcPr>
                </a:tc>
                <a:tc>
                  <a:txBody>
                    <a:bodyPr/>
                    <a:lstStyle/>
                    <a:p>
                      <a:r>
                        <a:rPr lang="en-US" sz="1100" dirty="0"/>
                        <a:t>2D drawing API using Cairo interface, adding stateless </a:t>
                      </a:r>
                      <a:r>
                        <a:rPr lang="en-US" sz="1100" dirty="0" err="1"/>
                        <a:t>interfacec</a:t>
                      </a:r>
                      <a:endParaRPr lang="en-US" sz="1100" dirty="0"/>
                    </a:p>
                  </a:txBody>
                  <a:tcPr marL="43854" marR="43854" marT="21929" marB="21929" anchor="ctr">
                    <a:lnL>
                      <a:noFill/>
                    </a:lnL>
                    <a:lnR>
                      <a:noFill/>
                    </a:lnR>
                    <a:lnT>
                      <a:noFill/>
                    </a:lnT>
                    <a:lnB>
                      <a:noFill/>
                    </a:lnB>
                  </a:tcPr>
                </a:tc>
                <a:tc>
                  <a:txBody>
                    <a:bodyPr/>
                    <a:lstStyle/>
                    <a:p>
                      <a:r>
                        <a:rPr lang="en-US" sz="1100" dirty="0"/>
                        <a:t>No. Wording review of the spec in progress</a:t>
                      </a:r>
                    </a:p>
                  </a:txBody>
                  <a:tcPr marL="43854" marR="43854" marT="21929" marB="21929" anchor="ctr">
                    <a:lnL>
                      <a:noFill/>
                    </a:lnL>
                    <a:lnR>
                      <a:noFill/>
                    </a:lnR>
                    <a:lnT>
                      <a:noFill/>
                    </a:lnT>
                    <a:lnB>
                      <a:noFill/>
                    </a:lnB>
                  </a:tcPr>
                </a:tc>
                <a:extLst>
                  <a:ext uri="{0D108BD9-81ED-4DB2-BD59-A6C34878D82A}">
                    <a16:rowId xmlns:a16="http://schemas.microsoft.com/office/drawing/2014/main" val="10005"/>
                  </a:ext>
                </a:extLst>
              </a:tr>
              <a:tr h="596366">
                <a:tc>
                  <a:txBody>
                    <a:bodyPr/>
                    <a:lstStyle/>
                    <a:p>
                      <a:r>
                        <a:rPr lang="en-US" sz="1100" dirty="0"/>
                        <a:t>ISO/IEC DTS 19569:xxxx</a:t>
                      </a:r>
                    </a:p>
                  </a:txBody>
                  <a:tcPr marL="43854" marR="43854" marT="21929" marB="21929" anchor="ctr">
                    <a:lnL>
                      <a:noFill/>
                    </a:lnL>
                    <a:lnR>
                      <a:noFill/>
                    </a:lnR>
                    <a:lnT>
                      <a:noFill/>
                    </a:lnT>
                    <a:lnB>
                      <a:noFill/>
                    </a:lnB>
                  </a:tcPr>
                </a:tc>
                <a:tc>
                  <a:txBody>
                    <a:bodyPr/>
                    <a:lstStyle/>
                    <a:p>
                      <a:r>
                        <a:rPr lang="en-US" sz="1100"/>
                        <a:t>Array Extensions TS</a:t>
                      </a:r>
                    </a:p>
                  </a:txBody>
                  <a:tcPr marL="43854" marR="43854" marT="21929" marB="21929" anchor="ctr">
                    <a:lnL>
                      <a:noFill/>
                    </a:lnL>
                    <a:lnR>
                      <a:noFill/>
                    </a:lnR>
                    <a:lnT>
                      <a:noFill/>
                    </a:lnT>
                    <a:lnB>
                      <a:noFill/>
                    </a:lnB>
                  </a:tcPr>
                </a:tc>
                <a:tc>
                  <a:txBody>
                    <a:bodyPr/>
                    <a:lstStyle/>
                    <a:p>
                      <a:r>
                        <a:rPr lang="en-US" sz="1100" dirty="0"/>
                        <a:t>Under overhaul. Abandoned draft: </a:t>
                      </a:r>
                      <a:r>
                        <a:rPr lang="en-US" sz="1100" dirty="0">
                          <a:hlinkClick r:id="rId6"/>
                        </a:rPr>
                        <a:t>n3820</a:t>
                      </a:r>
                      <a:r>
                        <a:rPr lang="en-US" sz="1100" dirty="0"/>
                        <a:t> (2013-10-10)</a:t>
                      </a:r>
                    </a:p>
                  </a:txBody>
                  <a:tcPr marL="43854" marR="43854" marT="21929" marB="21929" anchor="ctr">
                    <a:lnL>
                      <a:noFill/>
                    </a:lnL>
                    <a:lnR>
                      <a:noFill/>
                    </a:lnR>
                    <a:lnT>
                      <a:noFill/>
                    </a:lnT>
                    <a:lnB>
                      <a:noFill/>
                    </a:lnB>
                  </a:tcPr>
                </a:tc>
                <a:tc>
                  <a:txBody>
                    <a:bodyPr/>
                    <a:lstStyle/>
                    <a:p>
                      <a:r>
                        <a:rPr lang="en-US" sz="1100" dirty="0"/>
                        <a:t>Stack arrays whose size is not known at compile time</a:t>
                      </a:r>
                    </a:p>
                  </a:txBody>
                  <a:tcPr marL="43854" marR="43854" marT="21929" marB="21929" anchor="ctr">
                    <a:lnL>
                      <a:noFill/>
                    </a:lnL>
                    <a:lnR>
                      <a:noFill/>
                    </a:lnR>
                    <a:lnT>
                      <a:noFill/>
                    </a:lnT>
                    <a:lnB>
                      <a:noFill/>
                    </a:lnB>
                  </a:tcPr>
                </a:tc>
                <a:tc>
                  <a:txBody>
                    <a:bodyPr/>
                    <a:lstStyle/>
                    <a:p>
                      <a:r>
                        <a:rPr lang="en-US" sz="1100" dirty="0"/>
                        <a:t>No. Withdrawn; any future proposals will target a different vehicle</a:t>
                      </a:r>
                    </a:p>
                  </a:txBody>
                  <a:tcPr marL="43854" marR="43854" marT="21929" marB="21929"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18202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524000" y="85725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55299" name="Title 1"/>
          <p:cNvSpPr>
            <a:spLocks noGrp="1"/>
          </p:cNvSpPr>
          <p:nvPr>
            <p:ph type="title"/>
          </p:nvPr>
        </p:nvSpPr>
        <p:spPr>
          <a:xfrm>
            <a:off x="2147888" y="857251"/>
            <a:ext cx="7886700" cy="904875"/>
          </a:xfrm>
        </p:spPr>
        <p:txBody>
          <a:bodyPr>
            <a:normAutofit fontScale="90000"/>
          </a:bodyPr>
          <a:lstStyle/>
          <a:p>
            <a:r>
              <a:rPr lang="en-US" altLang="en-US" dirty="0">
                <a:solidFill>
                  <a:srgbClr val="000000"/>
                </a:solidFill>
                <a:latin typeface="Calibri" panose="020F0502020204030204" pitchFamily="34" charset="0"/>
                <a:cs typeface="Arial" panose="020B0604020202020204" pitchFamily="34" charset="0"/>
                <a:sym typeface="Calibri" panose="020F0502020204030204" pitchFamily="34" charset="0"/>
              </a:rPr>
              <a:t>Status after Nov ABQ C++ Meeting</a:t>
            </a:r>
            <a:endParaRPr lang="en-US" altLang="en-US" dirty="0"/>
          </a:p>
        </p:txBody>
      </p:sp>
      <p:sp>
        <p:nvSpPr>
          <p:cNvPr id="55300" name="Content Placeholder 2"/>
          <p:cNvSpPr>
            <a:spLocks noGrp="1"/>
          </p:cNvSpPr>
          <p:nvPr>
            <p:ph idx="1"/>
          </p:nvPr>
        </p:nvSpPr>
        <p:spPr>
          <a:xfrm>
            <a:off x="2152650" y="2037160"/>
            <a:ext cx="7886700" cy="3157538"/>
          </a:xfrm>
        </p:spPr>
        <p:txBody>
          <a:bodyPr/>
          <a:lstStyle/>
          <a:p>
            <a:pPr eaLnBrk="1" hangingPunct="1"/>
            <a:endParaRPr lang="en-US" altLang="en-US"/>
          </a:p>
        </p:txBody>
      </p:sp>
      <p:graphicFrame>
        <p:nvGraphicFramePr>
          <p:cNvPr id="4" name="Content Placeholder 3"/>
          <p:cNvGraphicFramePr>
            <a:graphicFrameLocks/>
          </p:cNvGraphicFramePr>
          <p:nvPr/>
        </p:nvGraphicFramePr>
        <p:xfrm>
          <a:off x="2037161" y="1489474"/>
          <a:ext cx="7902175" cy="4286267"/>
        </p:xfrm>
        <a:graphic>
          <a:graphicData uri="http://schemas.openxmlformats.org/drawingml/2006/table">
            <a:tbl>
              <a:tblPr/>
              <a:tblGrid>
                <a:gridCol w="1580435">
                  <a:extLst>
                    <a:ext uri="{9D8B030D-6E8A-4147-A177-3AD203B41FA5}">
                      <a16:colId xmlns:a16="http://schemas.microsoft.com/office/drawing/2014/main" val="20000"/>
                    </a:ext>
                  </a:extLst>
                </a:gridCol>
                <a:gridCol w="1580435">
                  <a:extLst>
                    <a:ext uri="{9D8B030D-6E8A-4147-A177-3AD203B41FA5}">
                      <a16:colId xmlns:a16="http://schemas.microsoft.com/office/drawing/2014/main" val="20001"/>
                    </a:ext>
                  </a:extLst>
                </a:gridCol>
                <a:gridCol w="1580435">
                  <a:extLst>
                    <a:ext uri="{9D8B030D-6E8A-4147-A177-3AD203B41FA5}">
                      <a16:colId xmlns:a16="http://schemas.microsoft.com/office/drawing/2014/main" val="20002"/>
                    </a:ext>
                  </a:extLst>
                </a:gridCol>
                <a:gridCol w="1580435">
                  <a:extLst>
                    <a:ext uri="{9D8B030D-6E8A-4147-A177-3AD203B41FA5}">
                      <a16:colId xmlns:a16="http://schemas.microsoft.com/office/drawing/2014/main" val="20003"/>
                    </a:ext>
                  </a:extLst>
                </a:gridCol>
                <a:gridCol w="1580435">
                  <a:extLst>
                    <a:ext uri="{9D8B030D-6E8A-4147-A177-3AD203B41FA5}">
                      <a16:colId xmlns:a16="http://schemas.microsoft.com/office/drawing/2014/main" val="20004"/>
                    </a:ext>
                  </a:extLst>
                </a:gridCol>
              </a:tblGrid>
              <a:tr h="203307">
                <a:tc>
                  <a:txBody>
                    <a:bodyPr/>
                    <a:lstStyle/>
                    <a:p>
                      <a:r>
                        <a:rPr lang="en-US" sz="1100" b="1" dirty="0"/>
                        <a:t>ISO number</a:t>
                      </a:r>
                      <a:endParaRPr lang="en-US" sz="1100" dirty="0"/>
                    </a:p>
                  </a:txBody>
                  <a:tcPr marL="27942" marR="27942" marT="13969" marB="13969" anchor="ctr">
                    <a:lnL>
                      <a:noFill/>
                    </a:lnL>
                    <a:lnR>
                      <a:noFill/>
                    </a:lnR>
                    <a:lnT>
                      <a:noFill/>
                    </a:lnT>
                    <a:lnB>
                      <a:noFill/>
                    </a:lnB>
                  </a:tcPr>
                </a:tc>
                <a:tc>
                  <a:txBody>
                    <a:bodyPr/>
                    <a:lstStyle/>
                    <a:p>
                      <a:r>
                        <a:rPr lang="en-US" sz="1100" b="1"/>
                        <a:t>Name</a:t>
                      </a:r>
                      <a:endParaRPr lang="en-US" sz="1100"/>
                    </a:p>
                  </a:txBody>
                  <a:tcPr marL="27942" marR="27942" marT="13969" marB="13969" anchor="ctr">
                    <a:lnL>
                      <a:noFill/>
                    </a:lnL>
                    <a:lnR>
                      <a:noFill/>
                    </a:lnR>
                    <a:lnT>
                      <a:noFill/>
                    </a:lnT>
                    <a:lnB>
                      <a:noFill/>
                    </a:lnB>
                  </a:tcPr>
                </a:tc>
                <a:tc>
                  <a:txBody>
                    <a:bodyPr/>
                    <a:lstStyle/>
                    <a:p>
                      <a:r>
                        <a:rPr lang="en-US" sz="1100" b="1" dirty="0"/>
                        <a:t>Status</a:t>
                      </a:r>
                      <a:endParaRPr lang="en-US" sz="1100" dirty="0"/>
                    </a:p>
                  </a:txBody>
                  <a:tcPr marL="27942" marR="27942" marT="13969" marB="13969" anchor="ctr">
                    <a:lnL>
                      <a:noFill/>
                    </a:lnL>
                    <a:lnR>
                      <a:noFill/>
                    </a:lnR>
                    <a:lnT>
                      <a:noFill/>
                    </a:lnT>
                    <a:lnB>
                      <a:noFill/>
                    </a:lnB>
                  </a:tcPr>
                </a:tc>
                <a:tc>
                  <a:txBody>
                    <a:bodyPr/>
                    <a:lstStyle/>
                    <a:p>
                      <a:r>
                        <a:rPr lang="en-US" sz="1100" b="1" dirty="0"/>
                        <a:t>What</a:t>
                      </a:r>
                      <a:r>
                        <a:rPr lang="en-US" sz="1100" b="1" baseline="0" dirty="0"/>
                        <a:t> is it?</a:t>
                      </a:r>
                      <a:endParaRPr lang="en-US" sz="1100" dirty="0"/>
                    </a:p>
                  </a:txBody>
                  <a:tcPr marL="27942" marR="27942" marT="13969" marB="13969" anchor="ctr">
                    <a:lnL>
                      <a:noFill/>
                    </a:lnL>
                    <a:lnR>
                      <a:noFill/>
                    </a:lnR>
                    <a:lnT>
                      <a:noFill/>
                    </a:lnT>
                    <a:lnB>
                      <a:noFill/>
                    </a:lnB>
                  </a:tcPr>
                </a:tc>
                <a:tc>
                  <a:txBody>
                    <a:bodyPr/>
                    <a:lstStyle/>
                    <a:p>
                      <a:r>
                        <a:rPr lang="en-US" sz="1100" b="1" dirty="0"/>
                        <a:t>C++17?</a:t>
                      </a:r>
                      <a:endParaRPr lang="en-US" sz="1100" dirty="0"/>
                    </a:p>
                  </a:txBody>
                  <a:tcPr marL="27942" marR="27942" marT="13969" marB="13969" anchor="ctr">
                    <a:lnL>
                      <a:noFill/>
                    </a:lnL>
                    <a:lnR>
                      <a:noFill/>
                    </a:lnR>
                    <a:lnT>
                      <a:noFill/>
                    </a:lnT>
                    <a:lnB>
                      <a:noFill/>
                    </a:lnB>
                  </a:tcPr>
                </a:tc>
                <a:extLst>
                  <a:ext uri="{0D108BD9-81ED-4DB2-BD59-A6C34878D82A}">
                    <a16:rowId xmlns:a16="http://schemas.microsoft.com/office/drawing/2014/main" val="10000"/>
                  </a:ext>
                </a:extLst>
              </a:tr>
              <a:tr h="596179">
                <a:tc>
                  <a:txBody>
                    <a:bodyPr/>
                    <a:lstStyle/>
                    <a:p>
                      <a:r>
                        <a:rPr lang="en-GB" sz="900" dirty="0"/>
                        <a:t>ISO/IEC DTS 22277:xxxx </a:t>
                      </a:r>
                      <a:endParaRPr lang="en-US" sz="900" dirty="0"/>
                    </a:p>
                  </a:txBody>
                  <a:tcPr marL="43854" marR="43854" marT="21921" marB="21921" anchor="ctr">
                    <a:lnL>
                      <a:noFill/>
                    </a:lnL>
                    <a:lnR>
                      <a:noFill/>
                    </a:lnR>
                    <a:lnT>
                      <a:noFill/>
                    </a:lnT>
                    <a:lnB>
                      <a:noFill/>
                    </a:lnB>
                  </a:tcPr>
                </a:tc>
                <a:tc>
                  <a:txBody>
                    <a:bodyPr/>
                    <a:lstStyle/>
                    <a:p>
                      <a:r>
                        <a:rPr lang="en-US" sz="900" dirty="0" err="1"/>
                        <a:t>Coroutine</a:t>
                      </a:r>
                      <a:r>
                        <a:rPr lang="en-US" sz="900" dirty="0"/>
                        <a:t> TS</a:t>
                      </a:r>
                    </a:p>
                  </a:txBody>
                  <a:tcPr marL="43854" marR="43854" marT="21921" marB="21921"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solidFill>
                            <a:srgbClr val="FF0000"/>
                          </a:solidFill>
                        </a:rPr>
                        <a:t>PDTS. Draft </a:t>
                      </a:r>
                      <a:r>
                        <a:rPr lang="en-GB" sz="900" dirty="0">
                          <a:solidFill>
                            <a:srgbClr val="FF0000"/>
                          </a:solidFill>
                          <a:hlinkClick r:id="rId3"/>
                        </a:rPr>
                        <a:t>n4663</a:t>
                      </a:r>
                      <a:r>
                        <a:rPr lang="en-GB" sz="900" dirty="0">
                          <a:solidFill>
                            <a:srgbClr val="FF0000"/>
                          </a:solidFill>
                        </a:rPr>
                        <a:t> (2017-03-25) </a:t>
                      </a:r>
                      <a:endParaRPr lang="en-US" sz="900" dirty="0">
                        <a:solidFill>
                          <a:srgbClr val="FF0000"/>
                        </a:solidFill>
                      </a:endParaRPr>
                    </a:p>
                  </a:txBody>
                  <a:tcPr marL="43854" marR="43854" marT="21921" marB="21921"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a:t>Resumable</a:t>
                      </a:r>
                      <a:r>
                        <a:rPr lang="en-US" sz="900" dirty="0"/>
                        <a:t> functions, based on Microsoft’s await design</a:t>
                      </a:r>
                    </a:p>
                  </a:txBody>
                  <a:tcPr marL="43854" marR="43854" marT="21921" marB="21921"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hlinkClick r:id="rId4"/>
                        </a:rPr>
                        <a:t>Preliminary Draft</a:t>
                      </a:r>
                      <a:r>
                        <a:rPr lang="en-US" sz="900" dirty="0"/>
                        <a:t> voted out for balloting by national standards bodies</a:t>
                      </a:r>
                    </a:p>
                  </a:txBody>
                  <a:tcPr marL="43854" marR="43854" marT="21921" marB="21921" anchor="ctr">
                    <a:lnL>
                      <a:noFill/>
                    </a:lnL>
                    <a:lnR>
                      <a:noFill/>
                    </a:lnR>
                    <a:lnT>
                      <a:noFill/>
                    </a:lnT>
                    <a:lnB>
                      <a:noFill/>
                    </a:lnB>
                  </a:tcPr>
                </a:tc>
                <a:extLst>
                  <a:ext uri="{0D108BD9-81ED-4DB2-BD59-A6C34878D82A}">
                    <a16:rowId xmlns:a16="http://schemas.microsoft.com/office/drawing/2014/main" val="10001"/>
                  </a:ext>
                </a:extLst>
              </a:tr>
              <a:tr h="967265">
                <a:tc>
                  <a:txBody>
                    <a:bodyPr/>
                    <a:lstStyle/>
                    <a:p>
                      <a:endParaRPr lang="en-US" sz="900" dirty="0"/>
                    </a:p>
                  </a:txBody>
                  <a:tcPr marL="43854" marR="43854" marT="21921" marB="21921" anchor="ctr">
                    <a:lnL>
                      <a:noFill/>
                    </a:lnL>
                    <a:lnR>
                      <a:noFill/>
                    </a:lnR>
                    <a:lnT>
                      <a:noFill/>
                    </a:lnT>
                    <a:lnB>
                      <a:noFill/>
                    </a:lnB>
                  </a:tcPr>
                </a:tc>
                <a:tc>
                  <a:txBody>
                    <a:bodyPr/>
                    <a:lstStyle/>
                    <a:p>
                      <a:r>
                        <a:rPr lang="en-US" sz="900" dirty="0"/>
                        <a:t>Reflection TS</a:t>
                      </a:r>
                    </a:p>
                  </a:txBody>
                  <a:tcPr marL="43854" marR="43854" marT="21921" marB="21921" anchor="ctr">
                    <a:lnL>
                      <a:noFill/>
                    </a:lnL>
                    <a:lnR>
                      <a:noFill/>
                    </a:lnR>
                    <a:lnT>
                      <a:noFill/>
                    </a:lnT>
                    <a:lnB>
                      <a:noFill/>
                    </a:lnB>
                  </a:tcPr>
                </a:tc>
                <a:tc>
                  <a:txBody>
                    <a:bodyPr/>
                    <a:lstStyle/>
                    <a:p>
                      <a:r>
                        <a:rPr lang="en-US" sz="900" dirty="0"/>
                        <a:t>Early development. Draft </a:t>
                      </a:r>
                      <a:r>
                        <a:rPr lang="en-US" sz="900" dirty="0">
                          <a:hlinkClick r:id="rId5"/>
                        </a:rPr>
                        <a:t>p0194r2</a:t>
                      </a:r>
                      <a:r>
                        <a:rPr lang="en-US" sz="900" dirty="0"/>
                        <a:t> (2016-10-15) with rationale in </a:t>
                      </a:r>
                      <a:r>
                        <a:rPr lang="en-US" sz="900" dirty="0">
                          <a:hlinkClick r:id="rId6"/>
                        </a:rPr>
                        <a:t>p0385r2</a:t>
                      </a:r>
                      <a:r>
                        <a:rPr lang="en-US" sz="900" dirty="0"/>
                        <a:t> (2017-02-06). Alternative: </a:t>
                      </a:r>
                      <a:r>
                        <a:rPr lang="en-US" sz="900" dirty="0">
                          <a:hlinkClick r:id="rId7"/>
                        </a:rPr>
                        <a:t>p0590r0</a:t>
                      </a:r>
                      <a:r>
                        <a:rPr lang="en-US" sz="900" dirty="0"/>
                        <a:t> (2017-02-05) </a:t>
                      </a:r>
                    </a:p>
                  </a:txBody>
                  <a:tcPr marL="43854" marR="43854" marT="21921" marB="21921"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Code introspection and (later) reification mechanisms</a:t>
                      </a:r>
                    </a:p>
                  </a:txBody>
                  <a:tcPr marL="43854" marR="43854" marT="21921" marB="21921"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No. </a:t>
                      </a:r>
                      <a:r>
                        <a:rPr lang="en-US" sz="900" dirty="0">
                          <a:hlinkClick r:id="rId8"/>
                        </a:rPr>
                        <a:t>Introspection proposal</a:t>
                      </a:r>
                      <a:r>
                        <a:rPr lang="en-US" sz="900" dirty="0"/>
                        <a:t> passed core language design review; next stop is design review of the library components. Targeting a Reflection TS.</a:t>
                      </a:r>
                    </a:p>
                  </a:txBody>
                  <a:tcPr marL="43854" marR="43854" marT="21921" marB="21921" anchor="ctr">
                    <a:lnL>
                      <a:noFill/>
                    </a:lnL>
                    <a:lnR>
                      <a:noFill/>
                    </a:lnR>
                    <a:lnT>
                      <a:noFill/>
                    </a:lnT>
                    <a:lnB>
                      <a:noFill/>
                    </a:lnB>
                  </a:tcPr>
                </a:tc>
                <a:extLst>
                  <a:ext uri="{0D108BD9-81ED-4DB2-BD59-A6C34878D82A}">
                    <a16:rowId xmlns:a16="http://schemas.microsoft.com/office/drawing/2014/main" val="10002"/>
                  </a:ext>
                </a:extLst>
              </a:tr>
              <a:tr h="729642">
                <a:tc>
                  <a:txBody>
                    <a:bodyPr/>
                    <a:lstStyle/>
                    <a:p>
                      <a:endParaRPr lang="en-US" sz="900" dirty="0"/>
                    </a:p>
                  </a:txBody>
                  <a:tcPr marL="43854" marR="43854" marT="21921" marB="21921" anchor="ctr">
                    <a:lnL>
                      <a:noFill/>
                    </a:lnL>
                    <a:lnR>
                      <a:noFill/>
                    </a:lnR>
                    <a:lnT>
                      <a:noFill/>
                    </a:lnT>
                    <a:lnB>
                      <a:noFill/>
                    </a:lnB>
                  </a:tcPr>
                </a:tc>
                <a:tc>
                  <a:txBody>
                    <a:bodyPr/>
                    <a:lstStyle/>
                    <a:p>
                      <a:r>
                        <a:rPr lang="en-US" sz="900" dirty="0"/>
                        <a:t>Contracts TS</a:t>
                      </a:r>
                    </a:p>
                  </a:txBody>
                  <a:tcPr marL="43854" marR="43854" marT="21921" marB="21921" anchor="ctr">
                    <a:lnL>
                      <a:noFill/>
                    </a:lnL>
                    <a:lnR>
                      <a:noFill/>
                    </a:lnR>
                    <a:lnT>
                      <a:noFill/>
                    </a:lnT>
                    <a:lnB>
                      <a:noFill/>
                    </a:lnB>
                  </a:tcPr>
                </a:tc>
                <a:tc>
                  <a:txBody>
                    <a:bodyPr/>
                    <a:lstStyle/>
                    <a:p>
                      <a:r>
                        <a:rPr lang="en-US" sz="900" dirty="0"/>
                        <a:t>Unified proposal reviewed </a:t>
                      </a:r>
                      <a:r>
                        <a:rPr lang="en-US" sz="900" dirty="0" err="1"/>
                        <a:t>favourably</a:t>
                      </a:r>
                      <a:r>
                        <a:rPr lang="en-US" sz="900" dirty="0"/>
                        <a:t>. )</a:t>
                      </a:r>
                    </a:p>
                  </a:txBody>
                  <a:tcPr marL="43854" marR="43854" marT="21921" marB="21921" anchor="ctr">
                    <a:lnL>
                      <a:noFill/>
                    </a:lnL>
                    <a:lnR>
                      <a:noFill/>
                    </a:lnR>
                    <a:lnT>
                      <a:noFill/>
                    </a:lnT>
                    <a:lnB>
                      <a:noFill/>
                    </a:lnB>
                  </a:tcPr>
                </a:tc>
                <a:tc>
                  <a:txBody>
                    <a:bodyPr/>
                    <a:lstStyle/>
                    <a:p>
                      <a:r>
                        <a:rPr lang="en-US" sz="900" dirty="0"/>
                        <a:t>Preconditions, </a:t>
                      </a:r>
                      <a:r>
                        <a:rPr lang="en-US" sz="900" dirty="0" err="1"/>
                        <a:t>postconditions</a:t>
                      </a:r>
                      <a:r>
                        <a:rPr lang="en-US" sz="900" dirty="0"/>
                        <a:t>, etc.</a:t>
                      </a:r>
                    </a:p>
                  </a:txBody>
                  <a:tcPr marL="43854" marR="43854" marT="21921" marB="21921" anchor="ctr">
                    <a:lnL>
                      <a:noFill/>
                    </a:lnL>
                    <a:lnR>
                      <a:noFill/>
                    </a:lnR>
                    <a:lnT>
                      <a:noFill/>
                    </a:lnT>
                    <a:lnB>
                      <a:noFill/>
                    </a:lnB>
                  </a:tcPr>
                </a:tc>
                <a:tc>
                  <a:txBody>
                    <a:bodyPr/>
                    <a:lstStyle/>
                    <a:p>
                      <a:r>
                        <a:rPr lang="en-US" sz="900" dirty="0"/>
                        <a:t>No. </a:t>
                      </a:r>
                      <a:r>
                        <a:rPr lang="en-US" sz="900" dirty="0">
                          <a:hlinkClick r:id="rId9"/>
                        </a:rPr>
                        <a:t>Proposal</a:t>
                      </a:r>
                      <a:r>
                        <a:rPr lang="en-US" sz="900" dirty="0"/>
                        <a:t> passed core language design review; next stop is design review of the library components. Targeting C++20.</a:t>
                      </a:r>
                    </a:p>
                  </a:txBody>
                  <a:tcPr marL="43854" marR="43854" marT="21921" marB="21921" anchor="ctr">
                    <a:lnL>
                      <a:noFill/>
                    </a:lnL>
                    <a:lnR>
                      <a:noFill/>
                    </a:lnR>
                    <a:lnT>
                      <a:noFill/>
                    </a:lnT>
                    <a:lnB>
                      <a:noFill/>
                    </a:lnB>
                  </a:tcPr>
                </a:tc>
                <a:extLst>
                  <a:ext uri="{0D108BD9-81ED-4DB2-BD59-A6C34878D82A}">
                    <a16:rowId xmlns:a16="http://schemas.microsoft.com/office/drawing/2014/main" val="10003"/>
                  </a:ext>
                </a:extLst>
              </a:tr>
              <a:tr h="455322">
                <a:tc>
                  <a:txBody>
                    <a:bodyPr/>
                    <a:lstStyle/>
                    <a:p>
                      <a:endParaRPr lang="en-US" sz="900" dirty="0"/>
                    </a:p>
                  </a:txBody>
                  <a:tcPr marL="43854" marR="43854" marT="21921" marB="21921" anchor="ctr">
                    <a:lnL>
                      <a:noFill/>
                    </a:lnL>
                    <a:lnR>
                      <a:noFill/>
                    </a:lnR>
                    <a:lnT>
                      <a:noFill/>
                    </a:lnT>
                    <a:lnB>
                      <a:noFill/>
                    </a:lnB>
                  </a:tcPr>
                </a:tc>
                <a:tc>
                  <a:txBody>
                    <a:bodyPr/>
                    <a:lstStyle/>
                    <a:p>
                      <a:r>
                        <a:rPr lang="en-US" sz="900" dirty="0">
                          <a:solidFill>
                            <a:srgbClr val="FF0000"/>
                          </a:solidFill>
                        </a:rPr>
                        <a:t>Executor TS</a:t>
                      </a:r>
                    </a:p>
                  </a:txBody>
                  <a:tcPr marL="43854" marR="43854" marT="21921" marB="21921" anchor="ctr">
                    <a:lnL>
                      <a:noFill/>
                    </a:lnL>
                    <a:lnR>
                      <a:noFill/>
                    </a:lnR>
                    <a:lnT>
                      <a:noFill/>
                    </a:lnT>
                    <a:lnB>
                      <a:noFill/>
                    </a:lnB>
                  </a:tcPr>
                </a:tc>
                <a:tc>
                  <a:txBody>
                    <a:bodyPr/>
                    <a:lstStyle/>
                    <a:p>
                      <a:r>
                        <a:rPr lang="en-US" sz="900" dirty="0">
                          <a:solidFill>
                            <a:srgbClr val="FF0000"/>
                          </a:solidFill>
                        </a:rPr>
                        <a:t>Separated from Concurrency TS. </a:t>
                      </a:r>
                      <a:r>
                        <a:rPr lang="en-GB" sz="900" dirty="0">
                          <a:solidFill>
                            <a:srgbClr val="FF0000"/>
                          </a:solidFill>
                        </a:rPr>
                        <a:t>have a </a:t>
                      </a:r>
                      <a:r>
                        <a:rPr lang="en-GB" sz="900" dirty="0">
                          <a:solidFill>
                            <a:srgbClr val="FF0000"/>
                          </a:solidFill>
                          <a:hlinkClick r:id="rId10"/>
                        </a:rPr>
                        <a:t>unified proposal</a:t>
                      </a:r>
                      <a:r>
                        <a:rPr lang="en-GB" sz="900" dirty="0">
                          <a:solidFill>
                            <a:srgbClr val="FF0000"/>
                          </a:solidFill>
                        </a:rPr>
                        <a:t> </a:t>
                      </a:r>
                      <a:r>
                        <a:rPr lang="en-GB" sz="900" baseline="0" dirty="0">
                          <a:solidFill>
                            <a:srgbClr val="FF0000"/>
                          </a:solidFill>
                        </a:rPr>
                        <a:t>.</a:t>
                      </a:r>
                      <a:endParaRPr lang="en-US" sz="900" dirty="0">
                        <a:solidFill>
                          <a:srgbClr val="FF0000"/>
                        </a:solidFill>
                      </a:endParaRPr>
                    </a:p>
                  </a:txBody>
                  <a:tcPr marL="43854" marR="43854" marT="21921" marB="21921" anchor="ctr">
                    <a:lnL>
                      <a:noFill/>
                    </a:lnL>
                    <a:lnR>
                      <a:noFill/>
                    </a:lnR>
                    <a:lnT>
                      <a:noFill/>
                    </a:lnT>
                    <a:lnB>
                      <a:noFill/>
                    </a:lnB>
                  </a:tcPr>
                </a:tc>
                <a:tc>
                  <a:txBody>
                    <a:bodyPr/>
                    <a:lstStyle/>
                    <a:p>
                      <a:r>
                        <a:rPr lang="en-US" sz="900" dirty="0">
                          <a:solidFill>
                            <a:srgbClr val="FF0000"/>
                          </a:solidFill>
                        </a:rPr>
                        <a:t>Describes how, where,</a:t>
                      </a:r>
                      <a:r>
                        <a:rPr lang="en-US" sz="900" baseline="0" dirty="0">
                          <a:solidFill>
                            <a:srgbClr val="FF0000"/>
                          </a:solidFill>
                        </a:rPr>
                        <a:t> when of execution. Enables distributed and heterogeneous computing.</a:t>
                      </a:r>
                      <a:endParaRPr lang="en-US" sz="900" dirty="0">
                        <a:solidFill>
                          <a:srgbClr val="FF0000"/>
                        </a:solidFill>
                      </a:endParaRPr>
                    </a:p>
                  </a:txBody>
                  <a:tcPr marL="43854" marR="43854" marT="21921" marB="21921" anchor="ctr">
                    <a:lnL>
                      <a:noFill/>
                    </a:lnL>
                    <a:lnR>
                      <a:noFill/>
                    </a:lnR>
                    <a:lnT>
                      <a:noFill/>
                    </a:lnT>
                    <a:lnB>
                      <a:noFill/>
                    </a:lnB>
                  </a:tcPr>
                </a:tc>
                <a:tc>
                  <a:txBody>
                    <a:bodyPr/>
                    <a:lstStyle/>
                    <a:p>
                      <a:r>
                        <a:rPr lang="en-US" sz="900" dirty="0">
                          <a:solidFill>
                            <a:srgbClr val="FF0000"/>
                          </a:solidFill>
                        </a:rPr>
                        <a:t>No. bi-weekly</a:t>
                      </a:r>
                      <a:r>
                        <a:rPr lang="en-US" sz="900" baseline="0" dirty="0">
                          <a:solidFill>
                            <a:srgbClr val="FF0000"/>
                          </a:solidFill>
                        </a:rPr>
                        <a:t> calls</a:t>
                      </a:r>
                      <a:endParaRPr lang="en-US" sz="900" dirty="0">
                        <a:solidFill>
                          <a:srgbClr val="FF0000"/>
                        </a:solidFill>
                      </a:endParaRPr>
                    </a:p>
                  </a:txBody>
                  <a:tcPr marL="43854" marR="43854" marT="21921" marB="21921" anchor="ctr">
                    <a:lnL>
                      <a:noFill/>
                    </a:lnL>
                    <a:lnR>
                      <a:noFill/>
                    </a:lnR>
                    <a:lnT>
                      <a:noFill/>
                    </a:lnT>
                    <a:lnB>
                      <a:noFill/>
                    </a:lnB>
                  </a:tcPr>
                </a:tc>
                <a:extLst>
                  <a:ext uri="{0D108BD9-81ED-4DB2-BD59-A6C34878D82A}">
                    <a16:rowId xmlns:a16="http://schemas.microsoft.com/office/drawing/2014/main" val="10004"/>
                  </a:ext>
                </a:extLst>
              </a:tr>
              <a:tr h="604910">
                <a:tc>
                  <a:txBody>
                    <a:bodyPr/>
                    <a:lstStyle/>
                    <a:p>
                      <a:endParaRPr lang="en-US" sz="900"/>
                    </a:p>
                  </a:txBody>
                  <a:tcPr marL="43854" marR="43854" marT="21921" marB="21921" anchor="ctr">
                    <a:lnL>
                      <a:noFill/>
                    </a:lnL>
                    <a:lnR>
                      <a:noFill/>
                    </a:lnR>
                    <a:lnT>
                      <a:noFill/>
                    </a:lnT>
                    <a:lnB>
                      <a:noFill/>
                    </a:lnB>
                  </a:tcPr>
                </a:tc>
                <a:tc>
                  <a:txBody>
                    <a:bodyPr/>
                    <a:lstStyle/>
                    <a:p>
                      <a:r>
                        <a:rPr lang="en-US" sz="900" dirty="0"/>
                        <a:t>Heterogeneous</a:t>
                      </a:r>
                      <a:r>
                        <a:rPr lang="en-US" sz="900" baseline="0" dirty="0"/>
                        <a:t> Device TS</a:t>
                      </a:r>
                      <a:endParaRPr lang="en-US" sz="900" dirty="0"/>
                    </a:p>
                  </a:txBody>
                  <a:tcPr marL="43854" marR="43854" marT="21921" marB="21921" anchor="ctr">
                    <a:lnL>
                      <a:noFill/>
                    </a:lnL>
                    <a:lnR>
                      <a:noFill/>
                    </a:lnR>
                    <a:lnT>
                      <a:noFill/>
                    </a:lnT>
                    <a:lnB>
                      <a:noFill/>
                    </a:lnB>
                  </a:tcPr>
                </a:tc>
                <a:tc>
                  <a:txBody>
                    <a:bodyPr/>
                    <a:lstStyle/>
                    <a:p>
                      <a:r>
                        <a:rPr lang="en-US" sz="900" dirty="0" err="1"/>
                        <a:t>Managed_ptr</a:t>
                      </a:r>
                      <a:r>
                        <a:rPr lang="en-US" sz="900" baseline="0" dirty="0"/>
                        <a:t> and Channels proposal.</a:t>
                      </a:r>
                      <a:endParaRPr lang="en-US" sz="900" dirty="0"/>
                    </a:p>
                  </a:txBody>
                  <a:tcPr marL="43854" marR="43854" marT="21921" marB="21921" anchor="ctr">
                    <a:lnL>
                      <a:noFill/>
                    </a:lnL>
                    <a:lnR>
                      <a:noFill/>
                    </a:lnR>
                    <a:lnT>
                      <a:noFill/>
                    </a:lnT>
                    <a:lnB>
                      <a:noFill/>
                    </a:lnB>
                  </a:tcPr>
                </a:tc>
                <a:tc>
                  <a:txBody>
                    <a:bodyPr/>
                    <a:lstStyle/>
                    <a:p>
                      <a:r>
                        <a:rPr lang="en-US" sz="900" dirty="0"/>
                        <a:t>Support </a:t>
                      </a:r>
                      <a:r>
                        <a:rPr lang="en-US" sz="900" dirty="0" err="1"/>
                        <a:t>Hetereogeneous</a:t>
                      </a:r>
                      <a:r>
                        <a:rPr lang="en-US" sz="900" dirty="0"/>
                        <a:t> Devices</a:t>
                      </a:r>
                    </a:p>
                  </a:txBody>
                  <a:tcPr marL="43854" marR="43854" marT="21921" marB="21921"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No. Under active development.</a:t>
                      </a:r>
                    </a:p>
                    <a:p>
                      <a:endParaRPr lang="en-US" sz="900" dirty="0"/>
                    </a:p>
                  </a:txBody>
                  <a:tcPr marL="43854" marR="43854" marT="21921" marB="21921" anchor="ctr">
                    <a:lnL>
                      <a:noFill/>
                    </a:lnL>
                    <a:lnR>
                      <a:noFill/>
                    </a:lnR>
                    <a:lnT>
                      <a:noFill/>
                    </a:lnT>
                    <a:lnB>
                      <a:noFill/>
                    </a:lnB>
                  </a:tcPr>
                </a:tc>
                <a:extLst>
                  <a:ext uri="{0D108BD9-81ED-4DB2-BD59-A6C34878D82A}">
                    <a16:rowId xmlns:a16="http://schemas.microsoft.com/office/drawing/2014/main" val="10005"/>
                  </a:ext>
                </a:extLst>
              </a:tr>
              <a:tr h="729642">
                <a:tc>
                  <a:txBody>
                    <a:bodyPr/>
                    <a:lstStyle/>
                    <a:p>
                      <a:endParaRPr lang="en-US" sz="900" dirty="0"/>
                    </a:p>
                  </a:txBody>
                  <a:tcPr marL="43854" marR="43854" marT="21921" marB="21921" anchor="ctr">
                    <a:lnL>
                      <a:noFill/>
                    </a:lnL>
                    <a:lnR>
                      <a:noFill/>
                    </a:lnR>
                    <a:lnT>
                      <a:noFill/>
                    </a:lnT>
                    <a:lnB>
                      <a:noFill/>
                    </a:lnB>
                  </a:tcPr>
                </a:tc>
                <a:tc>
                  <a:txBody>
                    <a:bodyPr/>
                    <a:lstStyle/>
                    <a:p>
                      <a:r>
                        <a:rPr lang="en-US" sz="900" dirty="0">
                          <a:solidFill>
                            <a:srgbClr val="FF0000"/>
                          </a:solidFill>
                        </a:rPr>
                        <a:t>C++17</a:t>
                      </a:r>
                    </a:p>
                  </a:txBody>
                  <a:tcPr marL="43854" marR="43854" marT="21921" marB="21921" anchor="ctr">
                    <a:lnL>
                      <a:noFill/>
                    </a:lnL>
                    <a:lnR>
                      <a:noFill/>
                    </a:lnR>
                    <a:lnT>
                      <a:noFill/>
                    </a:lnT>
                    <a:lnB>
                      <a:noFill/>
                    </a:lnB>
                  </a:tcPr>
                </a:tc>
                <a:tc>
                  <a:txBody>
                    <a:bodyPr/>
                    <a:lstStyle/>
                    <a:p>
                      <a:r>
                        <a:rPr lang="en-US" sz="900" dirty="0"/>
                        <a:t>Draft International Standard published; on track for final publication by end of 2017</a:t>
                      </a:r>
                      <a:endParaRPr lang="en-US" sz="900" dirty="0">
                        <a:solidFill>
                          <a:srgbClr val="FF0000"/>
                        </a:solidFill>
                      </a:endParaRPr>
                    </a:p>
                  </a:txBody>
                  <a:tcPr marL="43854" marR="43854" marT="21921" marB="21921" anchor="ctr">
                    <a:lnL>
                      <a:noFill/>
                    </a:lnL>
                    <a:lnR>
                      <a:noFill/>
                    </a:lnR>
                    <a:lnT>
                      <a:noFill/>
                    </a:lnT>
                    <a:lnB>
                      <a:noFill/>
                    </a:lnB>
                  </a:tcPr>
                </a:tc>
                <a:tc>
                  <a:txBody>
                    <a:bodyPr/>
                    <a:lstStyle/>
                    <a:p>
                      <a:r>
                        <a:rPr lang="en-US" sz="900" dirty="0" err="1">
                          <a:solidFill>
                            <a:srgbClr val="FF0000"/>
                          </a:solidFill>
                        </a:rPr>
                        <a:t>Filesystem</a:t>
                      </a:r>
                      <a:r>
                        <a:rPr lang="en-US" sz="900" dirty="0">
                          <a:solidFill>
                            <a:srgbClr val="FF0000"/>
                          </a:solidFill>
                        </a:rPr>
                        <a:t> TS, Parallelism TS, Library Fundamentals TS I, if </a:t>
                      </a:r>
                      <a:r>
                        <a:rPr lang="en-US" sz="900" dirty="0" err="1">
                          <a:solidFill>
                            <a:srgbClr val="FF0000"/>
                          </a:solidFill>
                        </a:rPr>
                        <a:t>constexpr</a:t>
                      </a:r>
                      <a:r>
                        <a:rPr lang="en-US" sz="900" dirty="0">
                          <a:solidFill>
                            <a:srgbClr val="FF0000"/>
                          </a:solidFill>
                        </a:rPr>
                        <a:t>, and various other enhancements are in. See slide 44-47</a:t>
                      </a:r>
                      <a:r>
                        <a:rPr lang="en-US" sz="900" baseline="0" dirty="0">
                          <a:solidFill>
                            <a:srgbClr val="FF0000"/>
                          </a:solidFill>
                        </a:rPr>
                        <a:t> for details.</a:t>
                      </a:r>
                      <a:endParaRPr lang="en-US" sz="900" dirty="0">
                        <a:solidFill>
                          <a:srgbClr val="FF0000"/>
                        </a:solidFill>
                      </a:endParaRPr>
                    </a:p>
                  </a:txBody>
                  <a:tcPr marL="43854" marR="43854" marT="21921" marB="21921" anchor="ctr">
                    <a:lnL>
                      <a:noFill/>
                    </a:lnL>
                    <a:lnR>
                      <a:noFill/>
                    </a:lnR>
                    <a:lnT>
                      <a:noFill/>
                    </a:lnT>
                    <a:lnB>
                      <a:noFill/>
                    </a:lnB>
                  </a:tcPr>
                </a:tc>
                <a:tc>
                  <a:txBody>
                    <a:bodyPr/>
                    <a:lstStyle/>
                    <a:p>
                      <a:r>
                        <a:rPr lang="en-US" sz="900" dirty="0">
                          <a:solidFill>
                            <a:srgbClr val="FF0000"/>
                          </a:solidFill>
                        </a:rPr>
                        <a:t>YES</a:t>
                      </a:r>
                    </a:p>
                  </a:txBody>
                  <a:tcPr marL="43854" marR="43854" marT="21921" marB="21921"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1689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152650" y="1131095"/>
            <a:ext cx="7886700" cy="904875"/>
          </a:xfrm>
        </p:spPr>
        <p:txBody>
          <a:bodyPr/>
          <a:lstStyle/>
          <a:p>
            <a:pPr eaLnBrk="1" hangingPunct="1"/>
            <a:r>
              <a:rPr lang="en-GB" altLang="en-US"/>
              <a:t>Agenda</a:t>
            </a:r>
          </a:p>
        </p:txBody>
      </p:sp>
      <p:sp>
        <p:nvSpPr>
          <p:cNvPr id="24579" name="Content Placeholder 2"/>
          <p:cNvSpPr>
            <a:spLocks noGrp="1"/>
          </p:cNvSpPr>
          <p:nvPr>
            <p:ph idx="1"/>
          </p:nvPr>
        </p:nvSpPr>
        <p:spPr>
          <a:xfrm>
            <a:off x="2152650" y="2035969"/>
            <a:ext cx="7886700" cy="3157538"/>
          </a:xfrm>
        </p:spPr>
        <p:txBody>
          <a:bodyPr>
            <a:normAutofit/>
          </a:bodyPr>
          <a:lstStyle/>
          <a:p>
            <a:pPr eaLnBrk="1" hangingPunct="1">
              <a:defRPr/>
            </a:pPr>
            <a:r>
              <a:rPr lang="en-GB" altLang="en-US" dirty="0"/>
              <a:t>A recap, C++17, the final report card. Is it great or just OK?</a:t>
            </a:r>
          </a:p>
          <a:p>
            <a:pPr eaLnBrk="1" hangingPunct="1">
              <a:defRPr/>
            </a:pPr>
            <a:r>
              <a:rPr lang="en-GB" altLang="en-US" dirty="0"/>
              <a:t>C++20 and the future of C++</a:t>
            </a:r>
          </a:p>
          <a:p>
            <a:pPr>
              <a:defRPr/>
            </a:pPr>
            <a:r>
              <a:rPr lang="en-GB" altLang="en-US" dirty="0">
                <a:solidFill>
                  <a:srgbClr val="FF0000"/>
                </a:solidFill>
              </a:rPr>
              <a:t>Networking</a:t>
            </a:r>
          </a:p>
          <a:p>
            <a:pPr eaLnBrk="1" hangingPunct="1">
              <a:defRPr/>
            </a:pPr>
            <a:r>
              <a:rPr lang="en-GB" altLang="en-US" dirty="0"/>
              <a:t>Concepts</a:t>
            </a:r>
          </a:p>
          <a:p>
            <a:pPr eaLnBrk="1" hangingPunct="1">
              <a:defRPr/>
            </a:pPr>
            <a:r>
              <a:rPr lang="en-GB" altLang="en-US" dirty="0"/>
              <a:t>… more</a:t>
            </a:r>
          </a:p>
          <a:p>
            <a:pPr eaLnBrk="1" hangingPunct="1">
              <a:defRPr/>
            </a:pPr>
            <a:endParaRPr lang="en-GB" altLang="en-US" dirty="0"/>
          </a:p>
          <a:p>
            <a:pPr marL="0" indent="0">
              <a:buNone/>
              <a:defRPr/>
            </a:pPr>
            <a:endParaRPr lang="en-GB" altLang="en-US" dirty="0"/>
          </a:p>
        </p:txBody>
      </p:sp>
    </p:spTree>
    <p:extLst>
      <p:ext uri="{BB962C8B-B14F-4D97-AF65-F5344CB8AC3E}">
        <p14:creationId xmlns:p14="http://schemas.microsoft.com/office/powerpoint/2010/main" val="536746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4"/>
          <p:cNvSpPr>
            <a:spLocks noGrp="1"/>
          </p:cNvSpPr>
          <p:nvPr>
            <p:ph sz="half" idx="1"/>
          </p:nvPr>
        </p:nvSpPr>
        <p:spPr/>
        <p:txBody>
          <a:bodyPr/>
          <a:lstStyle/>
          <a:p>
            <a:r>
              <a:rPr lang="en-US" altLang="en-US"/>
              <a:t>Run a function asynchronously.</a:t>
            </a:r>
          </a:p>
        </p:txBody>
      </p:sp>
      <p:sp>
        <p:nvSpPr>
          <p:cNvPr id="65540" name="Content Placeholder 5"/>
          <p:cNvSpPr>
            <a:spLocks noGrp="1"/>
          </p:cNvSpPr>
          <p:nvPr>
            <p:ph sz="half" idx="2"/>
          </p:nvPr>
        </p:nvSpPr>
        <p:spPr/>
        <p:txBody>
          <a:bodyPr/>
          <a:lstStyle/>
          <a:p>
            <a:pPr>
              <a:buFont typeface="Wingdings" panose="05000000000000000000" pitchFamily="2" charset="2"/>
              <a:buNone/>
            </a:pPr>
            <a:r>
              <a:rPr lang="en-US" altLang="en-US" sz="2400">
                <a:solidFill>
                  <a:srgbClr val="DADADA"/>
                </a:solidFill>
                <a:latin typeface="LucidaConsole"/>
              </a:rPr>
              <a:t>#include &lt;experimental/executor&gt;</a:t>
            </a:r>
          </a:p>
          <a:p>
            <a:pPr>
              <a:buFont typeface="Wingdings" panose="05000000000000000000" pitchFamily="2" charset="2"/>
              <a:buNone/>
            </a:pPr>
            <a:r>
              <a:rPr lang="en-US" altLang="en-US" sz="2400">
                <a:solidFill>
                  <a:srgbClr val="DADADA"/>
                </a:solidFill>
                <a:latin typeface="LucidaConsole"/>
              </a:rPr>
              <a:t>using std::experimental::post;</a:t>
            </a:r>
          </a:p>
          <a:p>
            <a:pPr>
              <a:buFont typeface="Wingdings" panose="05000000000000000000" pitchFamily="2" charset="2"/>
              <a:buNone/>
            </a:pPr>
            <a:r>
              <a:rPr lang="en-US" altLang="en-US" sz="2400">
                <a:solidFill>
                  <a:srgbClr val="DADADA"/>
                </a:solidFill>
                <a:latin typeface="LucidaConsole"/>
              </a:rPr>
              <a:t>int main()</a:t>
            </a:r>
          </a:p>
          <a:p>
            <a:pPr>
              <a:buFont typeface="Wingdings" panose="05000000000000000000" pitchFamily="2" charset="2"/>
              <a:buNone/>
            </a:pPr>
            <a:r>
              <a:rPr lang="en-US" altLang="en-US" sz="2400">
                <a:solidFill>
                  <a:srgbClr val="DADADA"/>
                </a:solidFill>
                <a:latin typeface="LucidaConsole"/>
              </a:rPr>
              <a:t>{</a:t>
            </a:r>
          </a:p>
          <a:p>
            <a:pPr lvl="1">
              <a:buFont typeface="Arial" panose="020B0604020202020204" pitchFamily="34" charset="0"/>
              <a:buNone/>
            </a:pPr>
            <a:r>
              <a:rPr lang="en-US" altLang="en-US" sz="2800">
                <a:solidFill>
                  <a:srgbClr val="595959"/>
                </a:solidFill>
                <a:latin typeface="LucidaConsole"/>
              </a:rPr>
              <a:t>post([]{</a:t>
            </a:r>
          </a:p>
          <a:p>
            <a:pPr lvl="1">
              <a:buFont typeface="Arial" panose="020B0604020202020204" pitchFamily="34" charset="0"/>
              <a:buNone/>
            </a:pPr>
            <a:r>
              <a:rPr lang="en-US" altLang="en-US" sz="2800">
                <a:solidFill>
                  <a:srgbClr val="595959"/>
                </a:solidFill>
                <a:latin typeface="LucidaConsole"/>
              </a:rPr>
              <a:t>	// ...</a:t>
            </a:r>
          </a:p>
          <a:p>
            <a:pPr lvl="1">
              <a:buFont typeface="Arial" panose="020B0604020202020204" pitchFamily="34" charset="0"/>
              <a:buNone/>
            </a:pPr>
            <a:r>
              <a:rPr lang="en-US" altLang="en-US" sz="2800">
                <a:solidFill>
                  <a:srgbClr val="595959"/>
                </a:solidFill>
                <a:latin typeface="LucidaConsole"/>
              </a:rPr>
              <a:t>});</a:t>
            </a:r>
          </a:p>
          <a:p>
            <a:pPr>
              <a:buFont typeface="Wingdings" panose="05000000000000000000" pitchFamily="2" charset="2"/>
              <a:buNone/>
            </a:pPr>
            <a:r>
              <a:rPr lang="en-US" altLang="en-US" sz="2400">
                <a:solidFill>
                  <a:srgbClr val="DADADA"/>
                </a:solidFill>
                <a:latin typeface="LucidaConsole"/>
              </a:rPr>
              <a:t>}</a:t>
            </a:r>
            <a:endParaRPr lang="en-US" altLang="en-US" sz="2400"/>
          </a:p>
        </p:txBody>
      </p:sp>
      <p:sp>
        <p:nvSpPr>
          <p:cNvPr id="65538" name="Title 1"/>
          <p:cNvSpPr>
            <a:spLocks noGrp="1"/>
          </p:cNvSpPr>
          <p:nvPr>
            <p:ph type="title"/>
          </p:nvPr>
        </p:nvSpPr>
        <p:spPr>
          <a:xfrm>
            <a:off x="2152650" y="41276"/>
            <a:ext cx="7886700" cy="1207135"/>
          </a:xfrm>
        </p:spPr>
        <p:txBody>
          <a:bodyPr/>
          <a:lstStyle/>
          <a:p>
            <a:r>
              <a:rPr lang="en-US" altLang="en-US" sz="2400" dirty="0">
                <a:solidFill>
                  <a:srgbClr val="FF0000"/>
                </a:solidFill>
              </a:rPr>
              <a:t>1. Using the executors library: a two minute introduction</a:t>
            </a:r>
          </a:p>
        </p:txBody>
      </p:sp>
      <p:sp>
        <p:nvSpPr>
          <p:cNvPr id="65541"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1EE3D877-6F85-4344-8A4E-6FE3B4129142}" type="slidenum">
              <a:rPr lang="en-US" altLang="en-US">
                <a:solidFill>
                  <a:srgbClr val="FFFFFF"/>
                </a:solidFill>
              </a:rPr>
              <a:pPr eaLnBrk="1" hangingPunct="1"/>
              <a:t>39</a:t>
            </a:fld>
            <a:r>
              <a:rPr lang="en-US" altLang="en-US">
                <a:solidFill>
                  <a:srgbClr val="FFFFFF"/>
                </a:solidFill>
              </a:rPr>
              <a:t> </a:t>
            </a:r>
          </a:p>
        </p:txBody>
      </p:sp>
    </p:spTree>
    <p:extLst>
      <p:ext uri="{BB962C8B-B14F-4D97-AF65-F5344CB8AC3E}">
        <p14:creationId xmlns:p14="http://schemas.microsoft.com/office/powerpoint/2010/main" val="59698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9617375" y="5066825"/>
            <a:ext cx="919575" cy="403650"/>
          </a:xfrm>
          <a:prstGeom prst="roundRect">
            <a:avLst>
              <a:gd name="adj" fmla="val 16667"/>
            </a:avLst>
          </a:prstGeom>
          <a:solidFill>
            <a:srgbClr val="D8D8D8"/>
          </a:solidFill>
          <a:ln w="12700" cap="flat" cmpd="sng">
            <a:solidFill>
              <a:srgbClr val="42719B"/>
            </a:solidFill>
            <a:prstDash val="solid"/>
            <a:miter lim="800000"/>
            <a:headEnd type="none" w="med" len="med"/>
            <a:tailEnd type="none" w="med" len="med"/>
          </a:ln>
        </p:spPr>
        <p:txBody>
          <a:bodyPr wrap="square" lIns="0" tIns="0" rIns="0" bIns="0" anchor="t" anchorCtr="0">
            <a:noAutofit/>
          </a:bodyPr>
          <a:lstStyle/>
          <a:p>
            <a:pPr algn="r">
              <a:buSzPct val="25000"/>
            </a:pPr>
            <a:r>
              <a:rPr lang="en-GB" sz="1050">
                <a:solidFill>
                  <a:schemeClr val="dk1"/>
                </a:solidFill>
                <a:latin typeface="Arial"/>
                <a:ea typeface="Arial"/>
                <a:cs typeface="Arial"/>
                <a:sym typeface="Arial"/>
              </a:rPr>
              <a:t>Partners</a:t>
            </a:r>
          </a:p>
        </p:txBody>
      </p:sp>
      <p:sp>
        <p:nvSpPr>
          <p:cNvPr id="490" name="Shape 490"/>
          <p:cNvSpPr txBox="1">
            <a:spLocks noGrp="1"/>
          </p:cNvSpPr>
          <p:nvPr>
            <p:ph type="title"/>
          </p:nvPr>
        </p:nvSpPr>
        <p:spPr>
          <a:xfrm>
            <a:off x="2677529" y="1072219"/>
            <a:ext cx="6824925" cy="356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sz="2400">
                <a:solidFill>
                  <a:schemeClr val="dk1"/>
                </a:solidFill>
                <a:latin typeface="Calibri"/>
                <a:ea typeface="Calibri"/>
                <a:cs typeface="Calibri"/>
                <a:sym typeface="Calibri"/>
              </a:rPr>
              <a:t>Codeplay - Connecting AI to Silicon</a:t>
            </a:r>
          </a:p>
        </p:txBody>
      </p:sp>
      <p:cxnSp>
        <p:nvCxnSpPr>
          <p:cNvPr id="491" name="Shape 491"/>
          <p:cNvCxnSpPr/>
          <p:nvPr/>
        </p:nvCxnSpPr>
        <p:spPr>
          <a:xfrm rot="10800000">
            <a:off x="1523905" y="3589171"/>
            <a:ext cx="3393000" cy="0"/>
          </a:xfrm>
          <a:prstGeom prst="straightConnector1">
            <a:avLst/>
          </a:prstGeom>
          <a:noFill/>
          <a:ln w="9525" cap="flat" cmpd="sng">
            <a:solidFill>
              <a:srgbClr val="D8D8D8"/>
            </a:solidFill>
            <a:prstDash val="solid"/>
            <a:miter lim="800000"/>
            <a:headEnd type="none" w="med" len="med"/>
            <a:tailEnd type="none" w="med" len="med"/>
          </a:ln>
        </p:spPr>
      </p:cxnSp>
      <p:cxnSp>
        <p:nvCxnSpPr>
          <p:cNvPr id="492" name="Shape 492"/>
          <p:cNvCxnSpPr/>
          <p:nvPr/>
        </p:nvCxnSpPr>
        <p:spPr>
          <a:xfrm rot="10800000">
            <a:off x="7275000" y="3594341"/>
            <a:ext cx="3393000" cy="0"/>
          </a:xfrm>
          <a:prstGeom prst="straightConnector1">
            <a:avLst/>
          </a:prstGeom>
          <a:noFill/>
          <a:ln w="9525" cap="flat" cmpd="sng">
            <a:solidFill>
              <a:srgbClr val="D8D8D8"/>
            </a:solidFill>
            <a:prstDash val="solid"/>
            <a:miter lim="800000"/>
            <a:headEnd type="none" w="med" len="med"/>
            <a:tailEnd type="none" w="med" len="med"/>
          </a:ln>
        </p:spPr>
      </p:cxnSp>
      <p:cxnSp>
        <p:nvCxnSpPr>
          <p:cNvPr id="493" name="Shape 493"/>
          <p:cNvCxnSpPr/>
          <p:nvPr/>
        </p:nvCxnSpPr>
        <p:spPr>
          <a:xfrm>
            <a:off x="6261441" y="1561097"/>
            <a:ext cx="0" cy="818100"/>
          </a:xfrm>
          <a:prstGeom prst="straightConnector1">
            <a:avLst/>
          </a:prstGeom>
          <a:noFill/>
          <a:ln w="9525" cap="flat" cmpd="sng">
            <a:solidFill>
              <a:srgbClr val="D8D8D8"/>
            </a:solidFill>
            <a:prstDash val="solid"/>
            <a:miter lim="800000"/>
            <a:headEnd type="none" w="med" len="med"/>
            <a:tailEnd type="none" w="med" len="med"/>
          </a:ln>
        </p:spPr>
      </p:cxnSp>
      <p:cxnSp>
        <p:nvCxnSpPr>
          <p:cNvPr id="494" name="Shape 494"/>
          <p:cNvCxnSpPr/>
          <p:nvPr/>
        </p:nvCxnSpPr>
        <p:spPr>
          <a:xfrm flipH="1">
            <a:off x="6261493" y="4739879"/>
            <a:ext cx="2025" cy="851175"/>
          </a:xfrm>
          <a:prstGeom prst="straightConnector1">
            <a:avLst/>
          </a:prstGeom>
          <a:noFill/>
          <a:ln w="9525" cap="flat" cmpd="sng">
            <a:solidFill>
              <a:srgbClr val="D8D8D8"/>
            </a:solidFill>
            <a:prstDash val="solid"/>
            <a:miter lim="800000"/>
            <a:headEnd type="none" w="med" len="med"/>
            <a:tailEnd type="none" w="med" len="med"/>
          </a:ln>
        </p:spPr>
      </p:cxnSp>
      <p:cxnSp>
        <p:nvCxnSpPr>
          <p:cNvPr id="495" name="Shape 495"/>
          <p:cNvCxnSpPr/>
          <p:nvPr/>
        </p:nvCxnSpPr>
        <p:spPr>
          <a:xfrm>
            <a:off x="1524000" y="1561097"/>
            <a:ext cx="9144000" cy="0"/>
          </a:xfrm>
          <a:prstGeom prst="straightConnector1">
            <a:avLst/>
          </a:prstGeom>
          <a:noFill/>
          <a:ln w="9525" cap="flat" cmpd="sng">
            <a:solidFill>
              <a:srgbClr val="D8D8D8"/>
            </a:solidFill>
            <a:prstDash val="solid"/>
            <a:miter lim="800000"/>
            <a:headEnd type="none" w="med" len="med"/>
            <a:tailEnd type="none" w="med" len="med"/>
          </a:ln>
        </p:spPr>
      </p:cxnSp>
      <p:sp>
        <p:nvSpPr>
          <p:cNvPr id="496" name="Shape 496"/>
          <p:cNvSpPr txBox="1"/>
          <p:nvPr/>
        </p:nvSpPr>
        <p:spPr>
          <a:xfrm>
            <a:off x="8103253" y="3678886"/>
            <a:ext cx="2424600" cy="346275"/>
          </a:xfrm>
          <a:prstGeom prst="rect">
            <a:avLst/>
          </a:prstGeom>
          <a:noFill/>
          <a:ln>
            <a:noFill/>
          </a:ln>
        </p:spPr>
        <p:txBody>
          <a:bodyPr wrap="square" lIns="68569" tIns="34275" rIns="68569" bIns="34275" anchor="t" anchorCtr="0">
            <a:noAutofit/>
          </a:bodyPr>
          <a:lstStyle/>
          <a:p>
            <a:pPr algn="r">
              <a:buSzPct val="25000"/>
            </a:pPr>
            <a:r>
              <a:rPr lang="en-GB" b="1">
                <a:solidFill>
                  <a:schemeClr val="dk1"/>
                </a:solidFill>
                <a:latin typeface="Calibri"/>
                <a:ea typeface="Calibri"/>
                <a:cs typeface="Calibri"/>
                <a:sym typeface="Calibri"/>
              </a:rPr>
              <a:t>Customers</a:t>
            </a:r>
          </a:p>
        </p:txBody>
      </p:sp>
      <p:pic>
        <p:nvPicPr>
          <p:cNvPr id="497" name="Shape 497"/>
          <p:cNvPicPr preferRelativeResize="0"/>
          <p:nvPr/>
        </p:nvPicPr>
        <p:blipFill rotWithShape="1">
          <a:blip r:embed="rId3">
            <a:alphaModFix/>
          </a:blip>
          <a:srcRect/>
          <a:stretch/>
        </p:blipFill>
        <p:spPr>
          <a:xfrm>
            <a:off x="9838440" y="5198903"/>
            <a:ext cx="837161" cy="291599"/>
          </a:xfrm>
          <a:prstGeom prst="rect">
            <a:avLst/>
          </a:prstGeom>
          <a:noFill/>
          <a:ln>
            <a:noFill/>
          </a:ln>
        </p:spPr>
      </p:pic>
      <p:pic>
        <p:nvPicPr>
          <p:cNvPr id="498" name="Shape 498"/>
          <p:cNvPicPr preferRelativeResize="0"/>
          <p:nvPr/>
        </p:nvPicPr>
        <p:blipFill rotWithShape="1">
          <a:blip r:embed="rId4">
            <a:alphaModFix/>
          </a:blip>
          <a:srcRect/>
          <a:stretch/>
        </p:blipFill>
        <p:spPr>
          <a:xfrm>
            <a:off x="8402985" y="4045062"/>
            <a:ext cx="1020171" cy="355346"/>
          </a:xfrm>
          <a:prstGeom prst="rect">
            <a:avLst/>
          </a:prstGeom>
          <a:noFill/>
          <a:ln>
            <a:noFill/>
          </a:ln>
        </p:spPr>
      </p:pic>
      <p:pic>
        <p:nvPicPr>
          <p:cNvPr id="499" name="Shape 499"/>
          <p:cNvPicPr preferRelativeResize="0"/>
          <p:nvPr/>
        </p:nvPicPr>
        <p:blipFill rotWithShape="1">
          <a:blip r:embed="rId5">
            <a:alphaModFix/>
          </a:blip>
          <a:srcRect/>
          <a:stretch/>
        </p:blipFill>
        <p:spPr>
          <a:xfrm>
            <a:off x="9152119" y="4261920"/>
            <a:ext cx="1443519" cy="502806"/>
          </a:xfrm>
          <a:prstGeom prst="rect">
            <a:avLst/>
          </a:prstGeom>
          <a:noFill/>
          <a:ln>
            <a:noFill/>
          </a:ln>
        </p:spPr>
      </p:pic>
      <p:pic>
        <p:nvPicPr>
          <p:cNvPr id="500" name="Shape 500"/>
          <p:cNvPicPr preferRelativeResize="0"/>
          <p:nvPr/>
        </p:nvPicPr>
        <p:blipFill rotWithShape="1">
          <a:blip r:embed="rId6">
            <a:alphaModFix/>
          </a:blip>
          <a:srcRect/>
          <a:stretch/>
        </p:blipFill>
        <p:spPr>
          <a:xfrm>
            <a:off x="9391823" y="4649124"/>
            <a:ext cx="1204155" cy="419431"/>
          </a:xfrm>
          <a:prstGeom prst="rect">
            <a:avLst/>
          </a:prstGeom>
          <a:noFill/>
          <a:ln>
            <a:noFill/>
          </a:ln>
        </p:spPr>
      </p:pic>
      <p:pic>
        <p:nvPicPr>
          <p:cNvPr id="501" name="Shape 501"/>
          <p:cNvPicPr preferRelativeResize="0"/>
          <p:nvPr/>
        </p:nvPicPr>
        <p:blipFill rotWithShape="1">
          <a:blip r:embed="rId7">
            <a:alphaModFix/>
          </a:blip>
          <a:srcRect/>
          <a:stretch/>
        </p:blipFill>
        <p:spPr>
          <a:xfrm>
            <a:off x="8386974" y="4553081"/>
            <a:ext cx="1053524" cy="366963"/>
          </a:xfrm>
          <a:prstGeom prst="rect">
            <a:avLst/>
          </a:prstGeom>
          <a:noFill/>
          <a:ln>
            <a:noFill/>
          </a:ln>
        </p:spPr>
      </p:pic>
      <p:sp>
        <p:nvSpPr>
          <p:cNvPr id="502" name="Shape 502"/>
          <p:cNvSpPr txBox="1"/>
          <p:nvPr/>
        </p:nvSpPr>
        <p:spPr>
          <a:xfrm>
            <a:off x="1724990" y="2025153"/>
            <a:ext cx="3191850" cy="1281150"/>
          </a:xfrm>
          <a:prstGeom prst="rect">
            <a:avLst/>
          </a:prstGeom>
          <a:noFill/>
          <a:ln>
            <a:noFill/>
          </a:ln>
        </p:spPr>
        <p:txBody>
          <a:bodyPr wrap="square" lIns="68569" tIns="34275" rIns="68569" bIns="34275" anchor="t" anchorCtr="0">
            <a:noAutofit/>
          </a:bodyPr>
          <a:lstStyle/>
          <a:p>
            <a:pPr>
              <a:buSzPct val="25000"/>
            </a:pPr>
            <a:endParaRPr sz="1125">
              <a:solidFill>
                <a:schemeClr val="dk1"/>
              </a:solidFill>
              <a:latin typeface="Calibri"/>
              <a:ea typeface="Calibri"/>
              <a:cs typeface="Calibri"/>
              <a:sym typeface="Calibri"/>
            </a:endParaRPr>
          </a:p>
          <a:p>
            <a:pPr>
              <a:spcBef>
                <a:spcPts val="450"/>
              </a:spcBef>
              <a:buSzPct val="25000"/>
            </a:pPr>
            <a:r>
              <a:rPr lang="en-GB" sz="1125">
                <a:solidFill>
                  <a:schemeClr val="dk1"/>
                </a:solidFill>
                <a:latin typeface="Calibri"/>
                <a:ea typeface="Calibri"/>
                <a:cs typeface="Calibri"/>
                <a:sym typeface="Calibri"/>
              </a:rPr>
              <a:t>C++ platform via the SYCL™ open standard, enabling vision &amp; machine learning e.g. TensorFlow™</a:t>
            </a:r>
          </a:p>
          <a:p>
            <a:pPr>
              <a:spcBef>
                <a:spcPts val="450"/>
              </a:spcBef>
              <a:buSzPct val="25000"/>
            </a:pPr>
            <a:endParaRPr sz="1125">
              <a:solidFill>
                <a:schemeClr val="dk1"/>
              </a:solidFill>
              <a:latin typeface="Calibri"/>
              <a:ea typeface="Calibri"/>
              <a:cs typeface="Calibri"/>
              <a:sym typeface="Calibri"/>
            </a:endParaRPr>
          </a:p>
          <a:p>
            <a:pPr>
              <a:spcBef>
                <a:spcPts val="450"/>
              </a:spcBef>
              <a:buSzPct val="25000"/>
            </a:pPr>
            <a:r>
              <a:rPr lang="en-GB" sz="1125">
                <a:solidFill>
                  <a:schemeClr val="dk1"/>
                </a:solidFill>
                <a:latin typeface="Calibri"/>
                <a:ea typeface="Calibri"/>
                <a:cs typeface="Calibri"/>
                <a:sym typeface="Calibri"/>
              </a:rPr>
              <a:t>The heart of Codeplay's compute technology</a:t>
            </a:r>
            <a:br>
              <a:rPr lang="en-GB" sz="1125">
                <a:solidFill>
                  <a:schemeClr val="dk1"/>
                </a:solidFill>
                <a:latin typeface="Calibri"/>
                <a:ea typeface="Calibri"/>
                <a:cs typeface="Calibri"/>
                <a:sym typeface="Calibri"/>
              </a:rPr>
            </a:br>
            <a:r>
              <a:rPr lang="en-GB" sz="1125">
                <a:solidFill>
                  <a:schemeClr val="dk1"/>
                </a:solidFill>
                <a:latin typeface="Calibri"/>
                <a:ea typeface="Calibri"/>
                <a:cs typeface="Calibri"/>
                <a:sym typeface="Calibri"/>
              </a:rPr>
              <a:t>enabling OpenCL™, SPIR™, HSA™ and Vulkan™</a:t>
            </a:r>
          </a:p>
        </p:txBody>
      </p:sp>
      <p:sp>
        <p:nvSpPr>
          <p:cNvPr id="503" name="Shape 503"/>
          <p:cNvSpPr/>
          <p:nvPr/>
        </p:nvSpPr>
        <p:spPr>
          <a:xfrm>
            <a:off x="1725804" y="1678500"/>
            <a:ext cx="2423025" cy="346275"/>
          </a:xfrm>
          <a:prstGeom prst="rect">
            <a:avLst/>
          </a:prstGeom>
          <a:noFill/>
          <a:ln>
            <a:noFill/>
          </a:ln>
        </p:spPr>
        <p:txBody>
          <a:bodyPr wrap="square" lIns="68569" tIns="34275" rIns="68569" bIns="34275" anchor="t" anchorCtr="0">
            <a:noAutofit/>
          </a:bodyPr>
          <a:lstStyle/>
          <a:p>
            <a:pPr>
              <a:buSzPct val="25000"/>
            </a:pPr>
            <a:r>
              <a:rPr lang="en-GB" b="1">
                <a:solidFill>
                  <a:schemeClr val="dk1"/>
                </a:solidFill>
                <a:latin typeface="Calibri"/>
                <a:ea typeface="Calibri"/>
                <a:cs typeface="Calibri"/>
                <a:sym typeface="Calibri"/>
              </a:rPr>
              <a:t>Products</a:t>
            </a:r>
          </a:p>
        </p:txBody>
      </p:sp>
      <p:sp>
        <p:nvSpPr>
          <p:cNvPr id="504" name="Shape 504"/>
          <p:cNvSpPr txBox="1"/>
          <p:nvPr/>
        </p:nvSpPr>
        <p:spPr>
          <a:xfrm>
            <a:off x="7829551" y="2026790"/>
            <a:ext cx="2696625" cy="1512000"/>
          </a:xfrm>
          <a:prstGeom prst="rect">
            <a:avLst/>
          </a:prstGeom>
          <a:noFill/>
          <a:ln>
            <a:noFill/>
          </a:ln>
        </p:spPr>
        <p:txBody>
          <a:bodyPr wrap="square" lIns="68569" tIns="34275" rIns="68569" bIns="34275" anchor="t" anchorCtr="0">
            <a:noAutofit/>
          </a:bodyPr>
          <a:lstStyle/>
          <a:p>
            <a:pPr algn="r">
              <a:buSzPct val="25000"/>
            </a:pPr>
            <a:r>
              <a:rPr lang="en-GB" sz="1125">
                <a:solidFill>
                  <a:schemeClr val="dk1"/>
                </a:solidFill>
                <a:latin typeface="Calibri"/>
                <a:ea typeface="Calibri"/>
                <a:cs typeface="Calibri"/>
                <a:sym typeface="Calibri"/>
              </a:rPr>
              <a:t>Automotive (ISO 26262)</a:t>
            </a:r>
            <a:br>
              <a:rPr lang="en-GB" sz="1125">
                <a:solidFill>
                  <a:schemeClr val="dk1"/>
                </a:solidFill>
                <a:latin typeface="Calibri"/>
                <a:ea typeface="Calibri"/>
                <a:cs typeface="Calibri"/>
                <a:sym typeface="Calibri"/>
              </a:rPr>
            </a:br>
            <a:r>
              <a:rPr lang="en-GB" sz="1125">
                <a:solidFill>
                  <a:schemeClr val="dk1"/>
                </a:solidFill>
                <a:latin typeface="Calibri"/>
                <a:ea typeface="Calibri"/>
                <a:cs typeface="Calibri"/>
                <a:sym typeface="Calibri"/>
              </a:rPr>
              <a:t>IoT, Smartphones &amp; Tablets</a:t>
            </a:r>
            <a:br>
              <a:rPr lang="en-GB" sz="1125">
                <a:solidFill>
                  <a:schemeClr val="dk1"/>
                </a:solidFill>
                <a:latin typeface="Calibri"/>
                <a:ea typeface="Calibri"/>
                <a:cs typeface="Calibri"/>
                <a:sym typeface="Calibri"/>
              </a:rPr>
            </a:br>
            <a:r>
              <a:rPr lang="en-GB" sz="1125">
                <a:solidFill>
                  <a:schemeClr val="dk1"/>
                </a:solidFill>
                <a:latin typeface="Calibri"/>
                <a:ea typeface="Calibri"/>
                <a:cs typeface="Calibri"/>
                <a:sym typeface="Calibri"/>
              </a:rPr>
              <a:t>High Performance Compute (HPC)</a:t>
            </a:r>
            <a:br>
              <a:rPr lang="en-GB" sz="1125">
                <a:solidFill>
                  <a:schemeClr val="dk1"/>
                </a:solidFill>
                <a:latin typeface="Calibri"/>
                <a:ea typeface="Calibri"/>
                <a:cs typeface="Calibri"/>
                <a:sym typeface="Calibri"/>
              </a:rPr>
            </a:br>
            <a:r>
              <a:rPr lang="en-GB" sz="1125">
                <a:solidFill>
                  <a:schemeClr val="dk1"/>
                </a:solidFill>
                <a:latin typeface="Calibri"/>
                <a:ea typeface="Calibri"/>
                <a:cs typeface="Calibri"/>
                <a:sym typeface="Calibri"/>
              </a:rPr>
              <a:t>Medical &amp; Industrial</a:t>
            </a:r>
          </a:p>
          <a:p>
            <a:pPr algn="r">
              <a:spcBef>
                <a:spcPts val="450"/>
              </a:spcBef>
              <a:buSzPct val="25000"/>
            </a:pPr>
            <a:r>
              <a:rPr lang="en-GB" sz="1125" b="1">
                <a:solidFill>
                  <a:schemeClr val="dk1"/>
                </a:solidFill>
                <a:latin typeface="Calibri"/>
                <a:ea typeface="Calibri"/>
                <a:cs typeface="Calibri"/>
                <a:sym typeface="Calibri"/>
              </a:rPr>
              <a:t>Technologies: </a:t>
            </a:r>
            <a:r>
              <a:rPr lang="en-GB" sz="1125">
                <a:solidFill>
                  <a:schemeClr val="dk1"/>
                </a:solidFill>
                <a:latin typeface="Calibri"/>
                <a:ea typeface="Calibri"/>
                <a:cs typeface="Calibri"/>
                <a:sym typeface="Calibri"/>
              </a:rPr>
              <a:t>Vision Processing</a:t>
            </a:r>
            <a:br>
              <a:rPr lang="en-GB" sz="1125">
                <a:solidFill>
                  <a:schemeClr val="dk1"/>
                </a:solidFill>
                <a:latin typeface="Calibri"/>
                <a:ea typeface="Calibri"/>
                <a:cs typeface="Calibri"/>
                <a:sym typeface="Calibri"/>
              </a:rPr>
            </a:br>
            <a:r>
              <a:rPr lang="en-GB" sz="1125">
                <a:solidFill>
                  <a:schemeClr val="dk1"/>
                </a:solidFill>
                <a:latin typeface="Calibri"/>
                <a:ea typeface="Calibri"/>
                <a:cs typeface="Calibri"/>
                <a:sym typeface="Calibri"/>
              </a:rPr>
              <a:t>Machine Learning</a:t>
            </a:r>
            <a:br>
              <a:rPr lang="en-GB" sz="1125">
                <a:solidFill>
                  <a:schemeClr val="dk1"/>
                </a:solidFill>
                <a:latin typeface="Calibri"/>
                <a:ea typeface="Calibri"/>
                <a:cs typeface="Calibri"/>
                <a:sym typeface="Calibri"/>
              </a:rPr>
            </a:br>
            <a:r>
              <a:rPr lang="en-GB" sz="1125">
                <a:solidFill>
                  <a:schemeClr val="dk1"/>
                </a:solidFill>
                <a:latin typeface="Calibri"/>
                <a:ea typeface="Calibri"/>
                <a:cs typeface="Calibri"/>
                <a:sym typeface="Calibri"/>
              </a:rPr>
              <a:t>Artificial Intelligence</a:t>
            </a:r>
            <a:br>
              <a:rPr lang="en-GB" sz="1125">
                <a:solidFill>
                  <a:schemeClr val="dk1"/>
                </a:solidFill>
                <a:latin typeface="Calibri"/>
                <a:ea typeface="Calibri"/>
                <a:cs typeface="Calibri"/>
                <a:sym typeface="Calibri"/>
              </a:rPr>
            </a:br>
            <a:r>
              <a:rPr lang="en-GB" sz="1125">
                <a:solidFill>
                  <a:schemeClr val="dk1"/>
                </a:solidFill>
                <a:latin typeface="Calibri"/>
                <a:ea typeface="Calibri"/>
                <a:cs typeface="Calibri"/>
                <a:sym typeface="Calibri"/>
              </a:rPr>
              <a:t>Big Data Compute</a:t>
            </a:r>
          </a:p>
        </p:txBody>
      </p:sp>
      <p:sp>
        <p:nvSpPr>
          <p:cNvPr id="505" name="Shape 505"/>
          <p:cNvSpPr/>
          <p:nvPr/>
        </p:nvSpPr>
        <p:spPr>
          <a:xfrm>
            <a:off x="8103254" y="1687326"/>
            <a:ext cx="2423025" cy="346275"/>
          </a:xfrm>
          <a:prstGeom prst="rect">
            <a:avLst/>
          </a:prstGeom>
          <a:noFill/>
          <a:ln>
            <a:noFill/>
          </a:ln>
        </p:spPr>
        <p:txBody>
          <a:bodyPr wrap="square" lIns="68569" tIns="34275" rIns="68569" bIns="34275" anchor="t" anchorCtr="0">
            <a:noAutofit/>
          </a:bodyPr>
          <a:lstStyle/>
          <a:p>
            <a:pPr algn="r">
              <a:buSzPct val="25000"/>
            </a:pPr>
            <a:r>
              <a:rPr lang="en-GB" b="1">
                <a:solidFill>
                  <a:schemeClr val="dk1"/>
                </a:solidFill>
                <a:latin typeface="Calibri"/>
                <a:ea typeface="Calibri"/>
                <a:cs typeface="Calibri"/>
                <a:sym typeface="Calibri"/>
              </a:rPr>
              <a:t>Addressable Markets</a:t>
            </a:r>
          </a:p>
        </p:txBody>
      </p:sp>
      <p:pic>
        <p:nvPicPr>
          <p:cNvPr id="506" name="Shape 506"/>
          <p:cNvPicPr preferRelativeResize="0"/>
          <p:nvPr/>
        </p:nvPicPr>
        <p:blipFill rotWithShape="1">
          <a:blip r:embed="rId8">
            <a:alphaModFix/>
          </a:blip>
          <a:srcRect/>
          <a:stretch/>
        </p:blipFill>
        <p:spPr>
          <a:xfrm>
            <a:off x="4418746" y="1755075"/>
            <a:ext cx="3676140" cy="3676140"/>
          </a:xfrm>
          <a:prstGeom prst="rect">
            <a:avLst/>
          </a:prstGeom>
          <a:noFill/>
          <a:ln>
            <a:noFill/>
          </a:ln>
        </p:spPr>
      </p:pic>
      <p:pic>
        <p:nvPicPr>
          <p:cNvPr id="507" name="Shape 507"/>
          <p:cNvPicPr preferRelativeResize="0"/>
          <p:nvPr/>
        </p:nvPicPr>
        <p:blipFill rotWithShape="1">
          <a:blip r:embed="rId9">
            <a:alphaModFix/>
          </a:blip>
          <a:srcRect/>
          <a:stretch/>
        </p:blipFill>
        <p:spPr>
          <a:xfrm>
            <a:off x="1801001" y="2740933"/>
            <a:ext cx="1323113" cy="166921"/>
          </a:xfrm>
          <a:prstGeom prst="rect">
            <a:avLst/>
          </a:prstGeom>
          <a:noFill/>
          <a:ln>
            <a:noFill/>
          </a:ln>
        </p:spPr>
      </p:pic>
      <p:pic>
        <p:nvPicPr>
          <p:cNvPr id="508" name="Shape 508"/>
          <p:cNvPicPr preferRelativeResize="0"/>
          <p:nvPr/>
        </p:nvPicPr>
        <p:blipFill rotWithShape="1">
          <a:blip r:embed="rId10">
            <a:alphaModFix/>
          </a:blip>
          <a:srcRect/>
          <a:stretch/>
        </p:blipFill>
        <p:spPr>
          <a:xfrm>
            <a:off x="1801001" y="2075723"/>
            <a:ext cx="1321547" cy="187601"/>
          </a:xfrm>
          <a:prstGeom prst="rect">
            <a:avLst/>
          </a:prstGeom>
          <a:noFill/>
          <a:ln>
            <a:noFill/>
          </a:ln>
        </p:spPr>
      </p:pic>
      <p:pic>
        <p:nvPicPr>
          <p:cNvPr id="509" name="Shape 509" descr="Image result for intel logo"/>
          <p:cNvPicPr preferRelativeResize="0"/>
          <p:nvPr/>
        </p:nvPicPr>
        <p:blipFill rotWithShape="1">
          <a:blip r:embed="rId11">
            <a:alphaModFix/>
          </a:blip>
          <a:srcRect/>
          <a:stretch/>
        </p:blipFill>
        <p:spPr>
          <a:xfrm>
            <a:off x="9666411" y="5169397"/>
            <a:ext cx="343773" cy="228165"/>
          </a:xfrm>
          <a:prstGeom prst="rect">
            <a:avLst/>
          </a:prstGeom>
          <a:noFill/>
          <a:ln>
            <a:noFill/>
          </a:ln>
        </p:spPr>
      </p:pic>
      <p:pic>
        <p:nvPicPr>
          <p:cNvPr id="510" name="Shape 510" descr="Image result for renesas logo"/>
          <p:cNvPicPr preferRelativeResize="0"/>
          <p:nvPr/>
        </p:nvPicPr>
        <p:blipFill rotWithShape="1">
          <a:blip r:embed="rId12">
            <a:alphaModFix/>
          </a:blip>
          <a:srcRect/>
          <a:stretch/>
        </p:blipFill>
        <p:spPr>
          <a:xfrm>
            <a:off x="9449479" y="4071501"/>
            <a:ext cx="1050261" cy="175424"/>
          </a:xfrm>
          <a:prstGeom prst="rect">
            <a:avLst/>
          </a:prstGeom>
          <a:noFill/>
          <a:ln>
            <a:noFill/>
          </a:ln>
        </p:spPr>
      </p:pic>
      <p:sp>
        <p:nvSpPr>
          <p:cNvPr id="511" name="Shape 511"/>
          <p:cNvSpPr txBox="1"/>
          <p:nvPr/>
        </p:nvSpPr>
        <p:spPr>
          <a:xfrm>
            <a:off x="1724991" y="4049123"/>
            <a:ext cx="2424600" cy="1454175"/>
          </a:xfrm>
          <a:prstGeom prst="rect">
            <a:avLst/>
          </a:prstGeom>
          <a:noFill/>
          <a:ln>
            <a:noFill/>
          </a:ln>
        </p:spPr>
        <p:txBody>
          <a:bodyPr wrap="square" lIns="68569" tIns="34275" rIns="68569" bIns="34275" anchor="t" anchorCtr="0">
            <a:noAutofit/>
          </a:bodyPr>
          <a:lstStyle/>
          <a:p>
            <a:pPr>
              <a:buSzPct val="25000"/>
            </a:pPr>
            <a:r>
              <a:rPr lang="en-GB" sz="1125">
                <a:solidFill>
                  <a:schemeClr val="dk1"/>
                </a:solidFill>
                <a:latin typeface="Calibri"/>
                <a:ea typeface="Calibri"/>
                <a:cs typeface="Calibri"/>
                <a:sym typeface="Calibri"/>
              </a:rPr>
              <a:t>High-performance software solutions for custom heterogeneous systems</a:t>
            </a:r>
          </a:p>
          <a:p>
            <a:pPr>
              <a:spcBef>
                <a:spcPts val="450"/>
              </a:spcBef>
              <a:buSzPct val="25000"/>
            </a:pPr>
            <a:r>
              <a:rPr lang="en-GB" sz="1125">
                <a:solidFill>
                  <a:schemeClr val="dk1"/>
                </a:solidFill>
                <a:latin typeface="Calibri"/>
                <a:ea typeface="Calibri"/>
                <a:cs typeface="Calibri"/>
                <a:sym typeface="Calibri"/>
              </a:rPr>
              <a:t>Enabling the toughest processor systems with tools and middleware based on open standards</a:t>
            </a:r>
          </a:p>
          <a:p>
            <a:pPr>
              <a:spcBef>
                <a:spcPts val="450"/>
              </a:spcBef>
              <a:buSzPct val="25000"/>
            </a:pPr>
            <a:r>
              <a:rPr lang="en-GB" sz="1125">
                <a:solidFill>
                  <a:schemeClr val="dk1"/>
                </a:solidFill>
                <a:latin typeface="Calibri"/>
                <a:ea typeface="Calibri"/>
                <a:cs typeface="Calibri"/>
                <a:sym typeface="Calibri"/>
              </a:rPr>
              <a:t>Established 2002 in Scotland</a:t>
            </a:r>
          </a:p>
          <a:p>
            <a:pPr>
              <a:spcBef>
                <a:spcPts val="450"/>
              </a:spcBef>
              <a:buSzPct val="25000"/>
            </a:pPr>
            <a:r>
              <a:rPr lang="en-GB" sz="1125">
                <a:solidFill>
                  <a:schemeClr val="dk1"/>
                </a:solidFill>
                <a:latin typeface="Calibri"/>
                <a:ea typeface="Calibri"/>
                <a:cs typeface="Calibri"/>
                <a:sym typeface="Calibri"/>
              </a:rPr>
              <a:t>~70 employees</a:t>
            </a:r>
          </a:p>
        </p:txBody>
      </p:sp>
      <p:sp>
        <p:nvSpPr>
          <p:cNvPr id="512" name="Shape 512"/>
          <p:cNvSpPr/>
          <p:nvPr/>
        </p:nvSpPr>
        <p:spPr>
          <a:xfrm>
            <a:off x="1725804" y="3678071"/>
            <a:ext cx="2423025" cy="346275"/>
          </a:xfrm>
          <a:prstGeom prst="rect">
            <a:avLst/>
          </a:prstGeom>
          <a:noFill/>
          <a:ln>
            <a:noFill/>
          </a:ln>
        </p:spPr>
        <p:txBody>
          <a:bodyPr wrap="square" lIns="68569" tIns="34275" rIns="68569" bIns="34275" anchor="t" anchorCtr="0">
            <a:noAutofit/>
          </a:bodyPr>
          <a:lstStyle/>
          <a:p>
            <a:pPr>
              <a:buSzPct val="25000"/>
            </a:pPr>
            <a:r>
              <a:rPr lang="en-GB" b="1">
                <a:solidFill>
                  <a:schemeClr val="dk1"/>
                </a:solidFill>
                <a:latin typeface="Calibri"/>
                <a:ea typeface="Calibri"/>
                <a:cs typeface="Calibri"/>
                <a:sym typeface="Calibri"/>
              </a:rPr>
              <a:t>Company</a:t>
            </a:r>
          </a:p>
        </p:txBody>
      </p:sp>
    </p:spTree>
    <p:extLst>
      <p:ext uri="{BB962C8B-B14F-4D97-AF65-F5344CB8AC3E}">
        <p14:creationId xmlns:p14="http://schemas.microsoft.com/office/powerpoint/2010/main" val="1608014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sz="half" idx="1"/>
          </p:nvPr>
        </p:nvSpPr>
        <p:spPr/>
        <p:txBody>
          <a:bodyPr/>
          <a:lstStyle/>
          <a:p>
            <a:r>
              <a:rPr lang="en-US" altLang="en-US"/>
              <a:t>Run a function asynchronously on your own thread pool</a:t>
            </a:r>
          </a:p>
        </p:txBody>
      </p:sp>
      <p:sp>
        <p:nvSpPr>
          <p:cNvPr id="66564" name="Content Placeholder 3"/>
          <p:cNvSpPr>
            <a:spLocks noGrp="1"/>
          </p:cNvSpPr>
          <p:nvPr>
            <p:ph sz="half" idx="2"/>
          </p:nvPr>
        </p:nvSpPr>
        <p:spPr/>
        <p:txBody>
          <a:bodyPr>
            <a:normAutofit/>
          </a:bodyPr>
          <a:lstStyle/>
          <a:p>
            <a:pPr>
              <a:buFont typeface="Wingdings" panose="05000000000000000000" pitchFamily="2" charset="2"/>
              <a:buNone/>
            </a:pPr>
            <a:r>
              <a:rPr lang="en-US" altLang="en-US" sz="1800">
                <a:solidFill>
                  <a:srgbClr val="DADADA"/>
                </a:solidFill>
                <a:latin typeface="LucidaConsole"/>
              </a:rPr>
              <a:t>#include &lt;experimental/executor&gt;</a:t>
            </a:r>
          </a:p>
          <a:p>
            <a:pPr>
              <a:buFont typeface="Wingdings" panose="05000000000000000000" pitchFamily="2" charset="2"/>
              <a:buNone/>
            </a:pPr>
            <a:r>
              <a:rPr lang="en-US" altLang="en-US" sz="1800">
                <a:solidFill>
                  <a:srgbClr val="DADADA"/>
                </a:solidFill>
                <a:latin typeface="LucidaConsole"/>
              </a:rPr>
              <a:t>#include &lt;experimental/thread_pool&gt;</a:t>
            </a:r>
          </a:p>
          <a:p>
            <a:pPr>
              <a:buFont typeface="Wingdings" panose="05000000000000000000" pitchFamily="2" charset="2"/>
              <a:buNone/>
            </a:pPr>
            <a:r>
              <a:rPr lang="en-US" altLang="en-US" sz="1800">
                <a:solidFill>
                  <a:srgbClr val="DADADA"/>
                </a:solidFill>
                <a:latin typeface="LucidaConsole"/>
              </a:rPr>
              <a:t>using std::experimental::post;</a:t>
            </a:r>
          </a:p>
          <a:p>
            <a:pPr>
              <a:buFont typeface="Wingdings" panose="05000000000000000000" pitchFamily="2" charset="2"/>
              <a:buNone/>
            </a:pPr>
            <a:r>
              <a:rPr lang="en-US" altLang="en-US" sz="1800">
                <a:solidFill>
                  <a:srgbClr val="DADADA"/>
                </a:solidFill>
                <a:latin typeface="LucidaConsole"/>
              </a:rPr>
              <a:t>using std::experimental::thread_pool;</a:t>
            </a:r>
          </a:p>
          <a:p>
            <a:pPr>
              <a:buFont typeface="Wingdings" panose="05000000000000000000" pitchFamily="2" charset="2"/>
              <a:buNone/>
            </a:pPr>
            <a:r>
              <a:rPr lang="en-US" altLang="en-US" sz="1800">
                <a:solidFill>
                  <a:srgbClr val="DADADA"/>
                </a:solidFill>
                <a:latin typeface="LucidaConsole"/>
              </a:rPr>
              <a:t>int main()</a:t>
            </a:r>
          </a:p>
          <a:p>
            <a:pPr>
              <a:buFont typeface="Wingdings" panose="05000000000000000000" pitchFamily="2" charset="2"/>
              <a:buNone/>
            </a:pPr>
            <a:r>
              <a:rPr lang="en-US" altLang="en-US" sz="1800">
                <a:solidFill>
                  <a:srgbClr val="DADADA"/>
                </a:solidFill>
                <a:latin typeface="LucidaConsole"/>
              </a:rPr>
              <a:t>{</a:t>
            </a:r>
          </a:p>
          <a:p>
            <a:pPr lvl="1">
              <a:buFont typeface="Arial" panose="020B0604020202020204" pitchFamily="34" charset="0"/>
              <a:buNone/>
            </a:pPr>
            <a:r>
              <a:rPr lang="en-US" altLang="en-US">
                <a:solidFill>
                  <a:srgbClr val="595959"/>
                </a:solidFill>
                <a:latin typeface="LucidaConsole"/>
              </a:rPr>
              <a:t>thread_pool pool;</a:t>
            </a:r>
          </a:p>
          <a:p>
            <a:pPr lvl="1">
              <a:buFont typeface="Arial" panose="020B0604020202020204" pitchFamily="34" charset="0"/>
              <a:buNone/>
            </a:pPr>
            <a:r>
              <a:rPr lang="en-US" altLang="en-US">
                <a:solidFill>
                  <a:srgbClr val="595959"/>
                </a:solidFill>
                <a:latin typeface="LucidaConsole"/>
              </a:rPr>
              <a:t>post(pool, []{</a:t>
            </a:r>
          </a:p>
          <a:p>
            <a:pPr lvl="2">
              <a:buFontTx/>
              <a:buNone/>
            </a:pPr>
            <a:r>
              <a:rPr lang="en-US" altLang="en-US" sz="2400">
                <a:solidFill>
                  <a:srgbClr val="595959"/>
                </a:solidFill>
                <a:latin typeface="LucidaConsole"/>
              </a:rPr>
              <a:t>	// ...</a:t>
            </a:r>
          </a:p>
          <a:p>
            <a:pPr lvl="2">
              <a:buFontTx/>
              <a:buNone/>
            </a:pPr>
            <a:r>
              <a:rPr lang="en-US" altLang="en-US" sz="2400">
                <a:solidFill>
                  <a:srgbClr val="595959"/>
                </a:solidFill>
                <a:latin typeface="LucidaConsole"/>
              </a:rPr>
              <a:t>});</a:t>
            </a:r>
          </a:p>
          <a:p>
            <a:pPr lvl="1">
              <a:buFont typeface="Arial" panose="020B0604020202020204" pitchFamily="34" charset="0"/>
              <a:buNone/>
            </a:pPr>
            <a:r>
              <a:rPr lang="en-US" altLang="en-US">
                <a:solidFill>
                  <a:srgbClr val="595959"/>
                </a:solidFill>
                <a:latin typeface="LucidaConsole"/>
              </a:rPr>
              <a:t>pool.join();</a:t>
            </a:r>
          </a:p>
          <a:p>
            <a:pPr>
              <a:buFont typeface="Wingdings" panose="05000000000000000000" pitchFamily="2" charset="2"/>
              <a:buNone/>
            </a:pPr>
            <a:r>
              <a:rPr lang="en-US" altLang="en-US" sz="1800">
                <a:solidFill>
                  <a:srgbClr val="DADADA"/>
                </a:solidFill>
                <a:latin typeface="LucidaConsole"/>
              </a:rPr>
              <a:t>}</a:t>
            </a:r>
            <a:endParaRPr lang="en-US" altLang="en-US" sz="1800"/>
          </a:p>
        </p:txBody>
      </p:sp>
      <p:sp>
        <p:nvSpPr>
          <p:cNvPr id="66562" name="Title 1"/>
          <p:cNvSpPr>
            <a:spLocks noGrp="1"/>
          </p:cNvSpPr>
          <p:nvPr>
            <p:ph type="title"/>
          </p:nvPr>
        </p:nvSpPr>
        <p:spPr>
          <a:xfrm>
            <a:off x="2152650" y="1"/>
            <a:ext cx="7886700" cy="1207135"/>
          </a:xfrm>
        </p:spPr>
        <p:txBody>
          <a:bodyPr/>
          <a:lstStyle/>
          <a:p>
            <a:r>
              <a:rPr lang="en-US" altLang="en-US" sz="2400" dirty="0">
                <a:solidFill>
                  <a:srgbClr val="FF0000"/>
                </a:solidFill>
              </a:rPr>
              <a:t>Using the executors library: a two minute introduction</a:t>
            </a:r>
            <a:endParaRPr lang="en-US" altLang="en-US" dirty="0">
              <a:solidFill>
                <a:srgbClr val="FF0000"/>
              </a:solidFill>
            </a:endParaRPr>
          </a:p>
        </p:txBody>
      </p:sp>
      <p:sp>
        <p:nvSpPr>
          <p:cNvPr id="66565" name="Footer Placeholder 4"/>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6947179E-EF93-4F6B-B392-DDDDB0B7D123}" type="slidenum">
              <a:rPr lang="en-US" altLang="en-US">
                <a:solidFill>
                  <a:srgbClr val="FFFFFF"/>
                </a:solidFill>
              </a:rPr>
              <a:pPr eaLnBrk="1" hangingPunct="1"/>
              <a:t>40</a:t>
            </a:fld>
            <a:r>
              <a:rPr lang="en-US" altLang="en-US">
                <a:solidFill>
                  <a:srgbClr val="FFFFFF"/>
                </a:solidFill>
              </a:rPr>
              <a:t> </a:t>
            </a:r>
          </a:p>
        </p:txBody>
      </p:sp>
    </p:spTree>
    <p:extLst>
      <p:ext uri="{BB962C8B-B14F-4D97-AF65-F5344CB8AC3E}">
        <p14:creationId xmlns:p14="http://schemas.microsoft.com/office/powerpoint/2010/main" val="3104963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2"/>
          <p:cNvSpPr>
            <a:spLocks noGrp="1"/>
          </p:cNvSpPr>
          <p:nvPr>
            <p:ph sz="half" idx="1"/>
          </p:nvPr>
        </p:nvSpPr>
        <p:spPr/>
        <p:txBody>
          <a:bodyPr/>
          <a:lstStyle/>
          <a:p>
            <a:r>
              <a:rPr lang="en-US" altLang="en-US"/>
              <a:t>Run a function asynchronously.</a:t>
            </a:r>
          </a:p>
          <a:p>
            <a:r>
              <a:rPr lang="en-US" altLang="en-US"/>
              <a:t>Wait for the result.</a:t>
            </a:r>
          </a:p>
        </p:txBody>
      </p:sp>
      <p:sp>
        <p:nvSpPr>
          <p:cNvPr id="67588" name="Content Placeholder 3"/>
          <p:cNvSpPr>
            <a:spLocks noGrp="1"/>
          </p:cNvSpPr>
          <p:nvPr>
            <p:ph sz="half" idx="2"/>
          </p:nvPr>
        </p:nvSpPr>
        <p:spPr/>
        <p:txBody>
          <a:bodyPr>
            <a:normAutofit lnSpcReduction="10000"/>
          </a:bodyPr>
          <a:lstStyle/>
          <a:p>
            <a:pPr>
              <a:buFont typeface="Wingdings" panose="05000000000000000000" pitchFamily="2" charset="2"/>
              <a:buNone/>
            </a:pPr>
            <a:r>
              <a:rPr lang="en-US" altLang="en-US" sz="1600">
                <a:solidFill>
                  <a:srgbClr val="DADADA"/>
                </a:solidFill>
                <a:latin typeface="LucidaConsole"/>
              </a:rPr>
              <a:t>#include &lt;experimental/executor&gt;</a:t>
            </a:r>
          </a:p>
          <a:p>
            <a:pPr>
              <a:buFont typeface="Wingdings" panose="05000000000000000000" pitchFamily="2" charset="2"/>
              <a:buNone/>
            </a:pPr>
            <a:r>
              <a:rPr lang="en-US" altLang="en-US" sz="1600">
                <a:solidFill>
                  <a:srgbClr val="DADADA"/>
                </a:solidFill>
                <a:latin typeface="LucidaConsole"/>
              </a:rPr>
              <a:t>#include &lt;experimental/future&gt;</a:t>
            </a:r>
          </a:p>
          <a:p>
            <a:pPr>
              <a:buFont typeface="Wingdings" panose="05000000000000000000" pitchFamily="2" charset="2"/>
              <a:buNone/>
            </a:pPr>
            <a:r>
              <a:rPr lang="en-US" altLang="en-US" sz="1600">
                <a:solidFill>
                  <a:srgbClr val="DADADA"/>
                </a:solidFill>
                <a:latin typeface="LucidaConsole"/>
              </a:rPr>
              <a:t>#include &lt;iostream&gt;</a:t>
            </a:r>
          </a:p>
          <a:p>
            <a:pPr>
              <a:buFont typeface="Wingdings" panose="05000000000000000000" pitchFamily="2" charset="2"/>
              <a:buNone/>
            </a:pPr>
            <a:r>
              <a:rPr lang="en-US" altLang="en-US" sz="1600">
                <a:solidFill>
                  <a:srgbClr val="DADADA"/>
                </a:solidFill>
                <a:latin typeface="LucidaConsole"/>
              </a:rPr>
              <a:t>using std::experimental::post;</a:t>
            </a:r>
          </a:p>
          <a:p>
            <a:pPr>
              <a:buFont typeface="Wingdings" panose="05000000000000000000" pitchFamily="2" charset="2"/>
              <a:buNone/>
            </a:pPr>
            <a:r>
              <a:rPr lang="en-US" altLang="en-US" sz="1600">
                <a:solidFill>
                  <a:srgbClr val="DADADA"/>
                </a:solidFill>
                <a:latin typeface="LucidaConsole"/>
              </a:rPr>
              <a:t>using std::experimental::package;</a:t>
            </a:r>
          </a:p>
          <a:p>
            <a:pPr>
              <a:buFont typeface="Wingdings" panose="05000000000000000000" pitchFamily="2" charset="2"/>
              <a:buNone/>
            </a:pPr>
            <a:r>
              <a:rPr lang="en-US" altLang="en-US" sz="1600">
                <a:solidFill>
                  <a:srgbClr val="DADADA"/>
                </a:solidFill>
                <a:latin typeface="LucidaConsole"/>
              </a:rPr>
              <a:t>int main()</a:t>
            </a:r>
          </a:p>
          <a:p>
            <a:pPr>
              <a:buFont typeface="Wingdings" panose="05000000000000000000" pitchFamily="2" charset="2"/>
              <a:buNone/>
            </a:pPr>
            <a:r>
              <a:rPr lang="en-US" altLang="en-US" sz="1600">
                <a:solidFill>
                  <a:srgbClr val="DADADA"/>
                </a:solidFill>
                <a:latin typeface="LucidaConsole"/>
              </a:rPr>
              <a:t>{</a:t>
            </a:r>
          </a:p>
          <a:p>
            <a:pPr lvl="1">
              <a:buFont typeface="Arial" panose="020B0604020202020204" pitchFamily="34" charset="0"/>
              <a:buNone/>
            </a:pPr>
            <a:r>
              <a:rPr lang="en-US" altLang="en-US" sz="2000">
                <a:solidFill>
                  <a:srgbClr val="595959"/>
                </a:solidFill>
                <a:latin typeface="LucidaConsole"/>
              </a:rPr>
              <a:t>std::future&lt;int&gt; f =</a:t>
            </a:r>
          </a:p>
          <a:p>
            <a:pPr lvl="2">
              <a:buFontTx/>
              <a:buNone/>
            </a:pPr>
            <a:r>
              <a:rPr lang="en-US" altLang="en-US">
                <a:solidFill>
                  <a:srgbClr val="595959"/>
                </a:solidFill>
                <a:latin typeface="LucidaConsole"/>
              </a:rPr>
              <a:t>post(package([]{</a:t>
            </a:r>
          </a:p>
          <a:p>
            <a:pPr lvl="3">
              <a:buFont typeface="Arial" panose="020B0604020202020204" pitchFamily="34" charset="0"/>
              <a:buNone/>
            </a:pPr>
            <a:r>
              <a:rPr lang="en-US" altLang="en-US" sz="2000">
                <a:solidFill>
                  <a:srgbClr val="595959"/>
                </a:solidFill>
                <a:latin typeface="LucidaConsole"/>
              </a:rPr>
              <a:t>// ...</a:t>
            </a:r>
          </a:p>
          <a:p>
            <a:pPr lvl="3">
              <a:buFont typeface="Arial" panose="020B0604020202020204" pitchFamily="34" charset="0"/>
              <a:buNone/>
            </a:pPr>
            <a:r>
              <a:rPr lang="en-US" altLang="en-US" sz="2000">
                <a:solidFill>
                  <a:srgbClr val="595959"/>
                </a:solidFill>
                <a:latin typeface="LucidaConsole"/>
              </a:rPr>
              <a:t>return 42;</a:t>
            </a:r>
          </a:p>
          <a:p>
            <a:pPr lvl="2">
              <a:buFontTx/>
              <a:buNone/>
            </a:pPr>
            <a:r>
              <a:rPr lang="en-US" altLang="en-US">
                <a:solidFill>
                  <a:srgbClr val="595959"/>
                </a:solidFill>
                <a:latin typeface="LucidaConsole"/>
              </a:rPr>
              <a:t>}));</a:t>
            </a:r>
          </a:p>
          <a:p>
            <a:pPr lvl="1">
              <a:buFont typeface="Arial" panose="020B0604020202020204" pitchFamily="34" charset="0"/>
              <a:buNone/>
            </a:pPr>
            <a:r>
              <a:rPr lang="en-US" altLang="en-US" sz="2000">
                <a:solidFill>
                  <a:srgbClr val="595959"/>
                </a:solidFill>
                <a:latin typeface="LucidaConsole"/>
              </a:rPr>
              <a:t>std::cout &lt;&lt; f.get() &lt;&lt; std::endl;</a:t>
            </a:r>
          </a:p>
          <a:p>
            <a:pPr>
              <a:buFont typeface="Wingdings" panose="05000000000000000000" pitchFamily="2" charset="2"/>
              <a:buNone/>
            </a:pPr>
            <a:r>
              <a:rPr lang="en-US" altLang="en-US" sz="1600">
                <a:solidFill>
                  <a:srgbClr val="DADADA"/>
                </a:solidFill>
                <a:latin typeface="LucidaConsole"/>
              </a:rPr>
              <a:t>}</a:t>
            </a:r>
            <a:endParaRPr lang="en-US" altLang="en-US" sz="1600"/>
          </a:p>
        </p:txBody>
      </p:sp>
      <p:sp>
        <p:nvSpPr>
          <p:cNvPr id="67586" name="Title 1"/>
          <p:cNvSpPr>
            <a:spLocks noGrp="1"/>
          </p:cNvSpPr>
          <p:nvPr>
            <p:ph type="title"/>
          </p:nvPr>
        </p:nvSpPr>
        <p:spPr>
          <a:xfrm>
            <a:off x="2152650" y="41276"/>
            <a:ext cx="7886700" cy="1207135"/>
          </a:xfrm>
        </p:spPr>
        <p:txBody>
          <a:bodyPr/>
          <a:lstStyle/>
          <a:p>
            <a:r>
              <a:rPr lang="en-US" altLang="en-US" sz="2400" dirty="0">
                <a:solidFill>
                  <a:srgbClr val="FF0000"/>
                </a:solidFill>
              </a:rPr>
              <a:t>Using the executors library: a two minute introduction</a:t>
            </a:r>
            <a:endParaRPr lang="en-US" altLang="en-US" dirty="0">
              <a:solidFill>
                <a:srgbClr val="FF0000"/>
              </a:solidFill>
            </a:endParaRPr>
          </a:p>
        </p:txBody>
      </p:sp>
      <p:sp>
        <p:nvSpPr>
          <p:cNvPr id="67589" name="Footer Placeholder 4"/>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17180E03-2515-438A-B6DD-F4358F62CDD6}" type="slidenum">
              <a:rPr lang="en-US" altLang="en-US">
                <a:solidFill>
                  <a:srgbClr val="FFFFFF"/>
                </a:solidFill>
              </a:rPr>
              <a:pPr eaLnBrk="1" hangingPunct="1"/>
              <a:t>41</a:t>
            </a:fld>
            <a:r>
              <a:rPr lang="en-US" altLang="en-US">
                <a:solidFill>
                  <a:srgbClr val="FFFFFF"/>
                </a:solidFill>
              </a:rPr>
              <a:t> </a:t>
            </a:r>
          </a:p>
        </p:txBody>
      </p:sp>
    </p:spTree>
    <p:extLst>
      <p:ext uri="{BB962C8B-B14F-4D97-AF65-F5344CB8AC3E}">
        <p14:creationId xmlns:p14="http://schemas.microsoft.com/office/powerpoint/2010/main" val="439803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Content Placeholder 2"/>
          <p:cNvSpPr>
            <a:spLocks noGrp="1"/>
          </p:cNvSpPr>
          <p:nvPr>
            <p:ph sz="half" idx="1"/>
          </p:nvPr>
        </p:nvSpPr>
        <p:spPr/>
        <p:txBody>
          <a:bodyPr/>
          <a:lstStyle/>
          <a:p>
            <a:r>
              <a:rPr lang="en-US" altLang="en-US" dirty="0"/>
              <a:t>Run a function asynchronously on your own thread pool.</a:t>
            </a:r>
          </a:p>
          <a:p>
            <a:r>
              <a:rPr lang="en-US" altLang="en-US" dirty="0"/>
              <a:t>Wait for the result.</a:t>
            </a:r>
          </a:p>
        </p:txBody>
      </p:sp>
      <p:sp>
        <p:nvSpPr>
          <p:cNvPr id="68612" name="Content Placeholder 3"/>
          <p:cNvSpPr>
            <a:spLocks noGrp="1"/>
          </p:cNvSpPr>
          <p:nvPr>
            <p:ph sz="half" idx="2"/>
          </p:nvPr>
        </p:nvSpPr>
        <p:spPr/>
        <p:txBody>
          <a:bodyPr>
            <a:normAutofit fontScale="92500" lnSpcReduction="10000"/>
          </a:bodyPr>
          <a:lstStyle/>
          <a:p>
            <a:pPr>
              <a:buFont typeface="Wingdings" panose="05000000000000000000" pitchFamily="2" charset="2"/>
              <a:buNone/>
            </a:pPr>
            <a:r>
              <a:rPr lang="en-US" altLang="en-US" sz="1400">
                <a:solidFill>
                  <a:srgbClr val="DADADA"/>
                </a:solidFill>
                <a:latin typeface="LucidaConsole"/>
              </a:rPr>
              <a:t>#include &lt;experimental/executor&gt;</a:t>
            </a:r>
          </a:p>
          <a:p>
            <a:pPr>
              <a:buFont typeface="Wingdings" panose="05000000000000000000" pitchFamily="2" charset="2"/>
              <a:buNone/>
            </a:pPr>
            <a:r>
              <a:rPr lang="en-US" altLang="en-US" sz="1400">
                <a:solidFill>
                  <a:srgbClr val="DADADA"/>
                </a:solidFill>
                <a:latin typeface="LucidaConsole"/>
              </a:rPr>
              <a:t>#include &lt;experimental/future&gt;</a:t>
            </a:r>
          </a:p>
          <a:p>
            <a:pPr>
              <a:buFont typeface="Wingdings" panose="05000000000000000000" pitchFamily="2" charset="2"/>
              <a:buNone/>
            </a:pPr>
            <a:r>
              <a:rPr lang="en-US" altLang="en-US" sz="1400">
                <a:solidFill>
                  <a:srgbClr val="DADADA"/>
                </a:solidFill>
                <a:latin typeface="LucidaConsole"/>
              </a:rPr>
              <a:t>#include &lt;experimental/thread_pool&gt;</a:t>
            </a:r>
          </a:p>
          <a:p>
            <a:pPr>
              <a:buFont typeface="Wingdings" panose="05000000000000000000" pitchFamily="2" charset="2"/>
              <a:buNone/>
            </a:pPr>
            <a:r>
              <a:rPr lang="en-US" altLang="en-US" sz="1400">
                <a:solidFill>
                  <a:srgbClr val="DADADA"/>
                </a:solidFill>
                <a:latin typeface="LucidaConsole"/>
              </a:rPr>
              <a:t>#include &lt;iostream&gt;</a:t>
            </a:r>
          </a:p>
          <a:p>
            <a:pPr>
              <a:buFont typeface="Wingdings" panose="05000000000000000000" pitchFamily="2" charset="2"/>
              <a:buNone/>
            </a:pPr>
            <a:r>
              <a:rPr lang="en-US" altLang="en-US" sz="1400">
                <a:solidFill>
                  <a:srgbClr val="DADADA"/>
                </a:solidFill>
                <a:latin typeface="LucidaConsole"/>
              </a:rPr>
              <a:t>using std::experimental::post;</a:t>
            </a:r>
          </a:p>
          <a:p>
            <a:pPr>
              <a:buFont typeface="Wingdings" panose="05000000000000000000" pitchFamily="2" charset="2"/>
              <a:buNone/>
            </a:pPr>
            <a:r>
              <a:rPr lang="en-US" altLang="en-US" sz="1400">
                <a:solidFill>
                  <a:srgbClr val="DADADA"/>
                </a:solidFill>
                <a:latin typeface="LucidaConsole"/>
              </a:rPr>
              <a:t>using std::experimental::package;</a:t>
            </a:r>
          </a:p>
          <a:p>
            <a:pPr>
              <a:buFont typeface="Wingdings" panose="05000000000000000000" pitchFamily="2" charset="2"/>
              <a:buNone/>
            </a:pPr>
            <a:r>
              <a:rPr lang="en-US" altLang="en-US" sz="1400">
                <a:solidFill>
                  <a:srgbClr val="DADADA"/>
                </a:solidFill>
                <a:latin typeface="LucidaConsole"/>
              </a:rPr>
              <a:t>using std::experimental::thread_pool;</a:t>
            </a:r>
          </a:p>
          <a:p>
            <a:pPr>
              <a:buFont typeface="Wingdings" panose="05000000000000000000" pitchFamily="2" charset="2"/>
              <a:buNone/>
            </a:pPr>
            <a:r>
              <a:rPr lang="en-US" altLang="en-US" sz="1400">
                <a:solidFill>
                  <a:srgbClr val="DADADA"/>
                </a:solidFill>
                <a:latin typeface="LucidaConsole"/>
              </a:rPr>
              <a:t>int main()</a:t>
            </a:r>
          </a:p>
          <a:p>
            <a:pPr>
              <a:buFont typeface="Wingdings" panose="05000000000000000000" pitchFamily="2" charset="2"/>
              <a:buNone/>
            </a:pPr>
            <a:r>
              <a:rPr lang="en-US" altLang="en-US" sz="1400">
                <a:solidFill>
                  <a:srgbClr val="DADADA"/>
                </a:solidFill>
                <a:latin typeface="LucidaConsole"/>
              </a:rPr>
              <a:t>{</a:t>
            </a:r>
          </a:p>
          <a:p>
            <a:pPr lvl="1">
              <a:buFont typeface="Arial" panose="020B0604020202020204" pitchFamily="34" charset="0"/>
              <a:buNone/>
            </a:pPr>
            <a:r>
              <a:rPr lang="en-US" altLang="en-US" sz="1600">
                <a:solidFill>
                  <a:srgbClr val="595959"/>
                </a:solidFill>
                <a:latin typeface="LucidaConsole"/>
              </a:rPr>
              <a:t>thread_pool pool;</a:t>
            </a:r>
          </a:p>
          <a:p>
            <a:pPr lvl="1">
              <a:buFont typeface="Arial" panose="020B0604020202020204" pitchFamily="34" charset="0"/>
              <a:buNone/>
            </a:pPr>
            <a:r>
              <a:rPr lang="en-US" altLang="en-US" sz="1600">
                <a:solidFill>
                  <a:srgbClr val="595959"/>
                </a:solidFill>
                <a:latin typeface="LucidaConsole"/>
              </a:rPr>
              <a:t>std::future&lt;int&gt; f =</a:t>
            </a:r>
          </a:p>
          <a:p>
            <a:pPr lvl="2">
              <a:buFontTx/>
              <a:buNone/>
            </a:pPr>
            <a:r>
              <a:rPr lang="en-US" altLang="en-US" sz="1600">
                <a:solidFill>
                  <a:srgbClr val="595959"/>
                </a:solidFill>
                <a:latin typeface="LucidaConsole"/>
              </a:rPr>
              <a:t>post(pool, package([]{</a:t>
            </a:r>
          </a:p>
          <a:p>
            <a:pPr lvl="3">
              <a:buFont typeface="Arial" panose="020B0604020202020204" pitchFamily="34" charset="0"/>
              <a:buNone/>
            </a:pPr>
            <a:r>
              <a:rPr lang="en-US" altLang="en-US" sz="1600">
                <a:solidFill>
                  <a:srgbClr val="595959"/>
                </a:solidFill>
                <a:latin typeface="LucidaConsole"/>
              </a:rPr>
              <a:t>// ...</a:t>
            </a:r>
          </a:p>
          <a:p>
            <a:pPr lvl="3">
              <a:buFont typeface="Arial" panose="020B0604020202020204" pitchFamily="34" charset="0"/>
              <a:buNone/>
            </a:pPr>
            <a:r>
              <a:rPr lang="en-US" altLang="en-US" sz="1600">
                <a:solidFill>
                  <a:srgbClr val="595959"/>
                </a:solidFill>
                <a:latin typeface="LucidaConsole"/>
              </a:rPr>
              <a:t>return 42;</a:t>
            </a:r>
          </a:p>
          <a:p>
            <a:pPr lvl="1">
              <a:buFont typeface="Arial" panose="020B0604020202020204" pitchFamily="34" charset="0"/>
              <a:buNone/>
            </a:pPr>
            <a:r>
              <a:rPr lang="en-US" altLang="en-US" sz="1600">
                <a:solidFill>
                  <a:srgbClr val="595959"/>
                </a:solidFill>
                <a:latin typeface="LucidaConsole"/>
              </a:rPr>
              <a:t>}));</a:t>
            </a:r>
          </a:p>
          <a:p>
            <a:pPr lvl="1">
              <a:buFont typeface="Arial" panose="020B0604020202020204" pitchFamily="34" charset="0"/>
              <a:buNone/>
            </a:pPr>
            <a:r>
              <a:rPr lang="en-US" altLang="en-US" sz="1600">
                <a:solidFill>
                  <a:srgbClr val="595959"/>
                </a:solidFill>
                <a:latin typeface="LucidaConsole"/>
              </a:rPr>
              <a:t>std::cout &lt;&lt; f.get() &lt;&lt; std::endl;</a:t>
            </a:r>
          </a:p>
          <a:p>
            <a:pPr>
              <a:buFont typeface="Wingdings" panose="05000000000000000000" pitchFamily="2" charset="2"/>
              <a:buNone/>
            </a:pPr>
            <a:r>
              <a:rPr lang="en-US" altLang="en-US" sz="1400">
                <a:solidFill>
                  <a:srgbClr val="DADADA"/>
                </a:solidFill>
                <a:latin typeface="LucidaConsole"/>
              </a:rPr>
              <a:t>}</a:t>
            </a:r>
            <a:endParaRPr lang="en-US" altLang="en-US" sz="1400"/>
          </a:p>
        </p:txBody>
      </p:sp>
      <p:sp>
        <p:nvSpPr>
          <p:cNvPr id="68610" name="Title 1"/>
          <p:cNvSpPr>
            <a:spLocks noGrp="1"/>
          </p:cNvSpPr>
          <p:nvPr>
            <p:ph type="title"/>
          </p:nvPr>
        </p:nvSpPr>
        <p:spPr>
          <a:xfrm>
            <a:off x="2152650" y="1"/>
            <a:ext cx="7886700" cy="1207135"/>
          </a:xfrm>
        </p:spPr>
        <p:txBody>
          <a:bodyPr/>
          <a:lstStyle/>
          <a:p>
            <a:r>
              <a:rPr lang="en-US" altLang="en-US" sz="2400" dirty="0">
                <a:solidFill>
                  <a:srgbClr val="FF0000"/>
                </a:solidFill>
              </a:rPr>
              <a:t>Using the executors library: a two minute introduction</a:t>
            </a:r>
            <a:endParaRPr lang="en-US" altLang="en-US" dirty="0">
              <a:solidFill>
                <a:srgbClr val="FF0000"/>
              </a:solidFill>
            </a:endParaRPr>
          </a:p>
        </p:txBody>
      </p:sp>
      <p:sp>
        <p:nvSpPr>
          <p:cNvPr id="68613" name="Footer Placeholder 4"/>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0057B4F5-0BD6-4257-BE92-8DFCFAC2F3FB}" type="slidenum">
              <a:rPr lang="en-US" altLang="en-US">
                <a:solidFill>
                  <a:srgbClr val="FFFFFF"/>
                </a:solidFill>
              </a:rPr>
              <a:pPr eaLnBrk="1" hangingPunct="1"/>
              <a:t>42</a:t>
            </a:fld>
            <a:r>
              <a:rPr lang="en-US" altLang="en-US">
                <a:solidFill>
                  <a:srgbClr val="FFFFFF"/>
                </a:solidFill>
              </a:rPr>
              <a:t> </a:t>
            </a:r>
          </a:p>
        </p:txBody>
      </p:sp>
    </p:spTree>
    <p:extLst>
      <p:ext uri="{BB962C8B-B14F-4D97-AF65-F5344CB8AC3E}">
        <p14:creationId xmlns:p14="http://schemas.microsoft.com/office/powerpoint/2010/main" val="2297789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Content Placeholder 2"/>
          <p:cNvSpPr>
            <a:spLocks noGrp="1"/>
          </p:cNvSpPr>
          <p:nvPr>
            <p:ph sz="half" idx="1"/>
          </p:nvPr>
        </p:nvSpPr>
        <p:spPr/>
        <p:txBody>
          <a:bodyPr/>
          <a:lstStyle/>
          <a:p>
            <a:r>
              <a:rPr lang="en-US" altLang="en-US"/>
              <a:t>Run a function in the future.</a:t>
            </a:r>
          </a:p>
          <a:p>
            <a:r>
              <a:rPr lang="en-US" altLang="en-US"/>
              <a:t>Wait for the result.</a:t>
            </a:r>
          </a:p>
        </p:txBody>
      </p:sp>
      <p:sp>
        <p:nvSpPr>
          <p:cNvPr id="69636" name="Content Placeholder 3"/>
          <p:cNvSpPr>
            <a:spLocks noGrp="1"/>
          </p:cNvSpPr>
          <p:nvPr>
            <p:ph sz="half" idx="2"/>
          </p:nvPr>
        </p:nvSpPr>
        <p:spPr/>
        <p:txBody>
          <a:bodyPr>
            <a:normAutofit fontScale="92500" lnSpcReduction="20000"/>
          </a:bodyPr>
          <a:lstStyle/>
          <a:p>
            <a:pPr>
              <a:buFont typeface="Wingdings" panose="05000000000000000000" pitchFamily="2" charset="2"/>
              <a:buNone/>
            </a:pPr>
            <a:r>
              <a:rPr lang="en-US" altLang="en-US" sz="1400">
                <a:solidFill>
                  <a:srgbClr val="DADADA"/>
                </a:solidFill>
                <a:latin typeface="LucidaConsole"/>
              </a:rPr>
              <a:t>#include &lt;experimental/executor&gt;</a:t>
            </a:r>
          </a:p>
          <a:p>
            <a:pPr>
              <a:buFont typeface="Wingdings" panose="05000000000000000000" pitchFamily="2" charset="2"/>
              <a:buNone/>
            </a:pPr>
            <a:r>
              <a:rPr lang="en-US" altLang="en-US" sz="1400">
                <a:solidFill>
                  <a:srgbClr val="DADADA"/>
                </a:solidFill>
                <a:latin typeface="LucidaConsole"/>
              </a:rPr>
              <a:t>#include &lt;experimental/future&gt;</a:t>
            </a:r>
          </a:p>
          <a:p>
            <a:pPr>
              <a:buFont typeface="Wingdings" panose="05000000000000000000" pitchFamily="2" charset="2"/>
              <a:buNone/>
            </a:pPr>
            <a:r>
              <a:rPr lang="en-US" altLang="en-US" sz="1400">
                <a:solidFill>
                  <a:srgbClr val="DADADA"/>
                </a:solidFill>
                <a:latin typeface="LucidaConsole"/>
              </a:rPr>
              <a:t>#include &lt;experimental/timer&gt;</a:t>
            </a:r>
          </a:p>
          <a:p>
            <a:pPr>
              <a:buFont typeface="Wingdings" panose="05000000000000000000" pitchFamily="2" charset="2"/>
              <a:buNone/>
            </a:pPr>
            <a:r>
              <a:rPr lang="en-US" altLang="en-US" sz="1400">
                <a:solidFill>
                  <a:srgbClr val="DADADA"/>
                </a:solidFill>
                <a:latin typeface="LucidaConsole"/>
              </a:rPr>
              <a:t>#include &lt;iostream&gt;</a:t>
            </a:r>
          </a:p>
          <a:p>
            <a:pPr>
              <a:buFont typeface="Wingdings" panose="05000000000000000000" pitchFamily="2" charset="2"/>
              <a:buNone/>
            </a:pPr>
            <a:r>
              <a:rPr lang="en-US" altLang="en-US" sz="1400">
                <a:solidFill>
                  <a:srgbClr val="DADADA"/>
                </a:solidFill>
                <a:latin typeface="LucidaConsole"/>
              </a:rPr>
              <a:t>using std::experimental::post_after;</a:t>
            </a:r>
          </a:p>
          <a:p>
            <a:pPr>
              <a:buFont typeface="Wingdings" panose="05000000000000000000" pitchFamily="2" charset="2"/>
              <a:buNone/>
            </a:pPr>
            <a:r>
              <a:rPr lang="en-US" altLang="en-US" sz="1400">
                <a:solidFill>
                  <a:srgbClr val="DADADA"/>
                </a:solidFill>
                <a:latin typeface="LucidaConsole"/>
              </a:rPr>
              <a:t>using std::experimental::package;</a:t>
            </a:r>
          </a:p>
          <a:p>
            <a:pPr>
              <a:buFont typeface="Wingdings" panose="05000000000000000000" pitchFamily="2" charset="2"/>
              <a:buNone/>
            </a:pPr>
            <a:r>
              <a:rPr lang="en-US" altLang="en-US" sz="1400">
                <a:solidFill>
                  <a:srgbClr val="DADADA"/>
                </a:solidFill>
                <a:latin typeface="LucidaConsole"/>
              </a:rPr>
              <a:t>int main()</a:t>
            </a:r>
          </a:p>
          <a:p>
            <a:pPr>
              <a:buFont typeface="Wingdings" panose="05000000000000000000" pitchFamily="2" charset="2"/>
              <a:buNone/>
            </a:pPr>
            <a:r>
              <a:rPr lang="en-US" altLang="en-US" sz="1400">
                <a:solidFill>
                  <a:srgbClr val="DADADA"/>
                </a:solidFill>
                <a:latin typeface="LucidaConsole"/>
              </a:rPr>
              <a:t>{</a:t>
            </a:r>
          </a:p>
          <a:p>
            <a:pPr lvl="1">
              <a:buFont typeface="Arial" panose="020B0604020202020204" pitchFamily="34" charset="0"/>
              <a:buNone/>
            </a:pPr>
            <a:r>
              <a:rPr lang="en-US" altLang="en-US" sz="1800">
                <a:solidFill>
                  <a:srgbClr val="595959"/>
                </a:solidFill>
                <a:latin typeface="LucidaConsole"/>
              </a:rPr>
              <a:t>std::future&lt;int&gt; f =</a:t>
            </a:r>
          </a:p>
          <a:p>
            <a:pPr lvl="2">
              <a:buFontTx/>
              <a:buNone/>
            </a:pPr>
            <a:r>
              <a:rPr lang="en-US" altLang="en-US" sz="1800">
                <a:solidFill>
                  <a:srgbClr val="595959"/>
                </a:solidFill>
                <a:latin typeface="LucidaConsole"/>
              </a:rPr>
              <a:t>post_after(</a:t>
            </a:r>
          </a:p>
          <a:p>
            <a:pPr lvl="3">
              <a:buFont typeface="Arial" panose="020B0604020202020204" pitchFamily="34" charset="0"/>
              <a:buNone/>
            </a:pPr>
            <a:r>
              <a:rPr lang="en-US" altLang="en-US">
                <a:solidFill>
                  <a:srgbClr val="595959"/>
                </a:solidFill>
                <a:latin typeface="LucidaConsole"/>
              </a:rPr>
              <a:t>std::chrono::seconds(1),</a:t>
            </a:r>
          </a:p>
          <a:p>
            <a:pPr lvl="3">
              <a:buFont typeface="Arial" panose="020B0604020202020204" pitchFamily="34" charset="0"/>
              <a:buNone/>
            </a:pPr>
            <a:r>
              <a:rPr lang="en-US" altLang="en-US">
                <a:solidFill>
                  <a:srgbClr val="595959"/>
                </a:solidFill>
                <a:latin typeface="LucidaConsole"/>
              </a:rPr>
              <a:t>package([]{</a:t>
            </a:r>
          </a:p>
          <a:p>
            <a:pPr lvl="4">
              <a:buFont typeface="Arial" panose="020B0604020202020204" pitchFamily="34" charset="0"/>
              <a:buNone/>
            </a:pPr>
            <a:r>
              <a:rPr lang="en-US" altLang="en-US">
                <a:solidFill>
                  <a:srgbClr val="595959"/>
                </a:solidFill>
                <a:latin typeface="LucidaConsole"/>
              </a:rPr>
              <a:t>// ...</a:t>
            </a:r>
          </a:p>
          <a:p>
            <a:pPr lvl="4">
              <a:buFont typeface="Arial" panose="020B0604020202020204" pitchFamily="34" charset="0"/>
              <a:buNone/>
            </a:pPr>
            <a:r>
              <a:rPr lang="en-US" altLang="en-US">
                <a:solidFill>
                  <a:srgbClr val="595959"/>
                </a:solidFill>
                <a:latin typeface="LucidaConsole"/>
              </a:rPr>
              <a:t>return 42;</a:t>
            </a:r>
          </a:p>
          <a:p>
            <a:pPr lvl="3">
              <a:buFont typeface="Arial" panose="020B0604020202020204" pitchFamily="34" charset="0"/>
              <a:buNone/>
            </a:pPr>
            <a:r>
              <a:rPr lang="en-US" altLang="en-US">
                <a:solidFill>
                  <a:srgbClr val="595959"/>
                </a:solidFill>
                <a:latin typeface="LucidaConsole"/>
              </a:rPr>
              <a:t>}));</a:t>
            </a:r>
          </a:p>
          <a:p>
            <a:pPr lvl="1">
              <a:buFont typeface="Arial" panose="020B0604020202020204" pitchFamily="34" charset="0"/>
              <a:buNone/>
            </a:pPr>
            <a:r>
              <a:rPr lang="en-US" altLang="en-US" sz="1800">
                <a:solidFill>
                  <a:srgbClr val="595959"/>
                </a:solidFill>
                <a:latin typeface="LucidaConsole"/>
              </a:rPr>
              <a:t>std::cout &lt;&lt; f.get() &lt;&lt; std::endl;</a:t>
            </a:r>
          </a:p>
          <a:p>
            <a:pPr>
              <a:buFont typeface="Wingdings" panose="05000000000000000000" pitchFamily="2" charset="2"/>
              <a:buNone/>
            </a:pPr>
            <a:r>
              <a:rPr lang="en-US" altLang="en-US" sz="1400">
                <a:solidFill>
                  <a:srgbClr val="DADADA"/>
                </a:solidFill>
                <a:latin typeface="LucidaConsole"/>
              </a:rPr>
              <a:t>}</a:t>
            </a:r>
            <a:endParaRPr lang="en-US" altLang="en-US" sz="1400"/>
          </a:p>
        </p:txBody>
      </p:sp>
      <p:sp>
        <p:nvSpPr>
          <p:cNvPr id="69634" name="Title 1"/>
          <p:cNvSpPr>
            <a:spLocks noGrp="1"/>
          </p:cNvSpPr>
          <p:nvPr>
            <p:ph type="title"/>
          </p:nvPr>
        </p:nvSpPr>
        <p:spPr>
          <a:xfrm>
            <a:off x="2152650" y="41276"/>
            <a:ext cx="7886700" cy="1207135"/>
          </a:xfrm>
        </p:spPr>
        <p:txBody>
          <a:bodyPr/>
          <a:lstStyle/>
          <a:p>
            <a:r>
              <a:rPr lang="en-US" altLang="en-US" sz="2400" dirty="0">
                <a:solidFill>
                  <a:srgbClr val="FF0000"/>
                </a:solidFill>
              </a:rPr>
              <a:t>Using the executors library: a two minute introduction</a:t>
            </a:r>
            <a:endParaRPr lang="en-US" altLang="en-US" dirty="0">
              <a:solidFill>
                <a:srgbClr val="FF0000"/>
              </a:solidFill>
            </a:endParaRPr>
          </a:p>
        </p:txBody>
      </p:sp>
      <p:sp>
        <p:nvSpPr>
          <p:cNvPr id="69637" name="Footer Placeholder 4"/>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6FF46F97-C422-4E49-9609-1B998A1AE793}" type="slidenum">
              <a:rPr lang="en-US" altLang="en-US">
                <a:solidFill>
                  <a:srgbClr val="FFFFFF"/>
                </a:solidFill>
              </a:rPr>
              <a:pPr eaLnBrk="1" hangingPunct="1"/>
              <a:t>43</a:t>
            </a:fld>
            <a:r>
              <a:rPr lang="en-US" altLang="en-US">
                <a:solidFill>
                  <a:srgbClr val="FFFFFF"/>
                </a:solidFill>
              </a:rPr>
              <a:t> </a:t>
            </a:r>
          </a:p>
        </p:txBody>
      </p:sp>
    </p:spTree>
    <p:extLst>
      <p:ext uri="{BB962C8B-B14F-4D97-AF65-F5344CB8AC3E}">
        <p14:creationId xmlns:p14="http://schemas.microsoft.com/office/powerpoint/2010/main" val="1877011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5"/>
          <p:cNvSpPr>
            <a:spLocks noGrp="1"/>
          </p:cNvSpPr>
          <p:nvPr>
            <p:ph type="title"/>
          </p:nvPr>
        </p:nvSpPr>
        <p:spPr>
          <a:xfrm>
            <a:off x="2152650" y="1"/>
            <a:ext cx="7886700" cy="1207135"/>
          </a:xfrm>
        </p:spPr>
        <p:txBody>
          <a:bodyPr/>
          <a:lstStyle/>
          <a:p>
            <a:r>
              <a:rPr lang="en-US" altLang="en-US" dirty="0">
                <a:solidFill>
                  <a:srgbClr val="FF0000"/>
                </a:solidFill>
              </a:rPr>
              <a:t>Networking Executor</a:t>
            </a:r>
          </a:p>
        </p:txBody>
      </p:sp>
      <p:sp>
        <p:nvSpPr>
          <p:cNvPr id="70659" name="Content Placeholder 6"/>
          <p:cNvSpPr>
            <a:spLocks noGrp="1"/>
          </p:cNvSpPr>
          <p:nvPr>
            <p:ph idx="1"/>
          </p:nvPr>
        </p:nvSpPr>
        <p:spPr/>
        <p:txBody>
          <a:bodyPr/>
          <a:lstStyle/>
          <a:p>
            <a:r>
              <a:rPr lang="en-US" altLang="en-US" i="1"/>
              <a:t>Executors are to function execution as allocators are to memory allocation</a:t>
            </a:r>
          </a:p>
          <a:p>
            <a:r>
              <a:rPr lang="en-US" altLang="en-US"/>
              <a:t>An executor is a set of rules governing where, when and how to run a function object.</a:t>
            </a:r>
          </a:p>
          <a:p>
            <a:r>
              <a:rPr lang="en-US" altLang="en-US"/>
              <a:t>Like allocators, executors are lightweight and cheap to copy.</a:t>
            </a:r>
          </a:p>
          <a:p>
            <a:r>
              <a:rPr lang="en-US" altLang="en-US"/>
              <a:t>Examples:</a:t>
            </a:r>
          </a:p>
          <a:p>
            <a:pPr lvl="1"/>
            <a:r>
              <a:rPr lang="en-US" altLang="en-US"/>
              <a:t>The system executor</a:t>
            </a:r>
          </a:p>
          <a:p>
            <a:pPr lvl="1"/>
            <a:r>
              <a:rPr lang="en-US" altLang="en-US"/>
              <a:t>A strand</a:t>
            </a:r>
          </a:p>
        </p:txBody>
      </p:sp>
      <p:sp>
        <p:nvSpPr>
          <p:cNvPr id="70660" name="Footer Placeholder 4"/>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2EEFB9A7-95FE-4EF1-AD38-1C41CBB61FF1}" type="slidenum">
              <a:rPr lang="en-US" altLang="en-US">
                <a:solidFill>
                  <a:srgbClr val="FFFFFF"/>
                </a:solidFill>
              </a:rPr>
              <a:pPr eaLnBrk="1" hangingPunct="1"/>
              <a:t>44</a:t>
            </a:fld>
            <a:r>
              <a:rPr lang="en-US" altLang="en-US">
                <a:solidFill>
                  <a:srgbClr val="FFFFFF"/>
                </a:solidFill>
              </a:rPr>
              <a:t> </a:t>
            </a:r>
          </a:p>
        </p:txBody>
      </p:sp>
    </p:spTree>
    <p:extLst>
      <p:ext uri="{BB962C8B-B14F-4D97-AF65-F5344CB8AC3E}">
        <p14:creationId xmlns:p14="http://schemas.microsoft.com/office/powerpoint/2010/main" val="4193919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2152650" y="5557"/>
            <a:ext cx="7886700" cy="1207135"/>
          </a:xfrm>
        </p:spPr>
        <p:txBody>
          <a:bodyPr/>
          <a:lstStyle/>
          <a:p>
            <a:r>
              <a:rPr lang="en-US" altLang="en-US" dirty="0">
                <a:solidFill>
                  <a:srgbClr val="FF0000"/>
                </a:solidFill>
              </a:rPr>
              <a:t>Execution Context</a:t>
            </a:r>
          </a:p>
        </p:txBody>
      </p:sp>
      <p:sp>
        <p:nvSpPr>
          <p:cNvPr id="71683" name="Content Placeholder 2"/>
          <p:cNvSpPr>
            <a:spLocks noGrp="1"/>
          </p:cNvSpPr>
          <p:nvPr>
            <p:ph idx="1"/>
          </p:nvPr>
        </p:nvSpPr>
        <p:spPr/>
        <p:txBody>
          <a:bodyPr/>
          <a:lstStyle/>
          <a:p>
            <a:r>
              <a:rPr lang="en-US" altLang="en-US"/>
              <a:t>An execution context is a place where function objects are executed.</a:t>
            </a:r>
          </a:p>
          <a:p>
            <a:r>
              <a:rPr lang="en-US" altLang="en-US"/>
              <a:t>Examples:</a:t>
            </a:r>
          </a:p>
          <a:p>
            <a:pPr lvl="1"/>
            <a:r>
              <a:rPr lang="en-US" altLang="en-US"/>
              <a:t>A fixed-size thread pool</a:t>
            </a:r>
          </a:p>
          <a:p>
            <a:pPr lvl="1"/>
            <a:r>
              <a:rPr lang="en-US" altLang="en-US"/>
              <a:t>A loop scheduler</a:t>
            </a:r>
          </a:p>
          <a:p>
            <a:pPr lvl="1"/>
            <a:r>
              <a:rPr lang="en-US" altLang="en-US"/>
              <a:t>An asio::io_service</a:t>
            </a:r>
          </a:p>
          <a:p>
            <a:pPr lvl="1"/>
            <a:r>
              <a:rPr lang="en-US" altLang="en-US"/>
              <a:t>The set of all threads in the process</a:t>
            </a:r>
          </a:p>
        </p:txBody>
      </p:sp>
      <p:sp>
        <p:nvSpPr>
          <p:cNvPr id="71684"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66514463-F8E6-432A-A8CC-587C56504EB5}" type="slidenum">
              <a:rPr lang="en-US" altLang="en-US">
                <a:solidFill>
                  <a:srgbClr val="FFFFFF"/>
                </a:solidFill>
              </a:rPr>
              <a:pPr eaLnBrk="1" hangingPunct="1"/>
              <a:t>45</a:t>
            </a:fld>
            <a:r>
              <a:rPr lang="en-US" altLang="en-US">
                <a:solidFill>
                  <a:srgbClr val="FFFFFF"/>
                </a:solidFill>
              </a:rPr>
              <a:t> </a:t>
            </a:r>
          </a:p>
        </p:txBody>
      </p:sp>
    </p:spTree>
    <p:extLst>
      <p:ext uri="{BB962C8B-B14F-4D97-AF65-F5344CB8AC3E}">
        <p14:creationId xmlns:p14="http://schemas.microsoft.com/office/powerpoint/2010/main" val="748355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2152650" y="5557"/>
            <a:ext cx="7886700" cy="1207135"/>
          </a:xfrm>
        </p:spPr>
        <p:txBody>
          <a:bodyPr/>
          <a:lstStyle/>
          <a:p>
            <a:r>
              <a:rPr lang="en-US" altLang="en-US" dirty="0">
                <a:solidFill>
                  <a:srgbClr val="FF0000"/>
                </a:solidFill>
              </a:rPr>
              <a:t>Example: a thread pool</a:t>
            </a:r>
          </a:p>
        </p:txBody>
      </p:sp>
      <p:sp>
        <p:nvSpPr>
          <p:cNvPr id="72707" name="Content Placeholder 2"/>
          <p:cNvSpPr>
            <a:spLocks noGrp="1"/>
          </p:cNvSpPr>
          <p:nvPr>
            <p:ph idx="1"/>
          </p:nvPr>
        </p:nvSpPr>
        <p:spPr/>
        <p:txBody>
          <a:bodyPr/>
          <a:lstStyle/>
          <a:p>
            <a:r>
              <a:rPr lang="en-US" altLang="en-US"/>
              <a:t>A thread pool </a:t>
            </a:r>
            <a:r>
              <a:rPr lang="en-US" altLang="en-US" i="1"/>
              <a:t>is an execution context.</a:t>
            </a:r>
          </a:p>
          <a:p>
            <a:r>
              <a:rPr lang="en-US" altLang="en-US"/>
              <a:t>A thread pool </a:t>
            </a:r>
            <a:r>
              <a:rPr lang="en-US" altLang="en-US" i="1"/>
              <a:t>has an executor.</a:t>
            </a:r>
          </a:p>
          <a:p>
            <a:r>
              <a:rPr lang="en-US" altLang="en-US"/>
              <a:t>A thread pool’s executor embodies this rule:</a:t>
            </a:r>
          </a:p>
          <a:p>
            <a:pPr lvl="1"/>
            <a:r>
              <a:rPr lang="en-US" altLang="en-US"/>
              <a:t>Run function objects </a:t>
            </a:r>
            <a:r>
              <a:rPr lang="en-US" altLang="en-US" i="1"/>
              <a:t>in the pool and nowhere else.</a:t>
            </a:r>
            <a:endParaRPr lang="en-US" altLang="en-US"/>
          </a:p>
        </p:txBody>
      </p:sp>
      <p:sp>
        <p:nvSpPr>
          <p:cNvPr id="72708"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7FC00F3E-E511-41EB-A040-759F8C029233}" type="slidenum">
              <a:rPr lang="en-US" altLang="en-US">
                <a:solidFill>
                  <a:srgbClr val="FFFFFF"/>
                </a:solidFill>
              </a:rPr>
              <a:pPr eaLnBrk="1" hangingPunct="1"/>
              <a:t>46</a:t>
            </a:fld>
            <a:r>
              <a:rPr lang="en-US" altLang="en-US">
                <a:solidFill>
                  <a:srgbClr val="FFFFFF"/>
                </a:solidFill>
              </a:rPr>
              <a:t> </a:t>
            </a:r>
          </a:p>
        </p:txBody>
      </p:sp>
    </p:spTree>
    <p:extLst>
      <p:ext uri="{BB962C8B-B14F-4D97-AF65-F5344CB8AC3E}">
        <p14:creationId xmlns:p14="http://schemas.microsoft.com/office/powerpoint/2010/main" val="1591659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2152650" y="5557"/>
            <a:ext cx="7886700" cy="1207135"/>
          </a:xfrm>
        </p:spPr>
        <p:txBody>
          <a:bodyPr/>
          <a:lstStyle/>
          <a:p>
            <a:r>
              <a:rPr lang="en-US" altLang="en-US" dirty="0">
                <a:solidFill>
                  <a:srgbClr val="FF0000"/>
                </a:solidFill>
              </a:rPr>
              <a:t>Example: a strand</a:t>
            </a:r>
          </a:p>
        </p:txBody>
      </p:sp>
      <p:sp>
        <p:nvSpPr>
          <p:cNvPr id="73731" name="Content Placeholder 2"/>
          <p:cNvSpPr>
            <a:spLocks noGrp="1"/>
          </p:cNvSpPr>
          <p:nvPr>
            <p:ph idx="1"/>
          </p:nvPr>
        </p:nvSpPr>
        <p:spPr/>
        <p:txBody>
          <a:bodyPr/>
          <a:lstStyle/>
          <a:p>
            <a:r>
              <a:rPr lang="en-US" altLang="en-US"/>
              <a:t>A strand </a:t>
            </a:r>
            <a:r>
              <a:rPr lang="en-US" altLang="en-US" i="1"/>
              <a:t>is an executor.</a:t>
            </a:r>
          </a:p>
          <a:p>
            <a:r>
              <a:rPr lang="en-US" altLang="en-US"/>
              <a:t>A strand is an adapter for an underlying executor.</a:t>
            </a:r>
          </a:p>
          <a:p>
            <a:r>
              <a:rPr lang="en-US" altLang="en-US"/>
              <a:t>A strand embodies this rule:</a:t>
            </a:r>
          </a:p>
          <a:p>
            <a:pPr lvl="1"/>
            <a:r>
              <a:rPr lang="en-US" altLang="en-US"/>
              <a:t>Run function objects according to the underlying executor’s rules, but also run them </a:t>
            </a:r>
            <a:r>
              <a:rPr lang="en-US" altLang="en-US" i="1"/>
              <a:t>in FIFO order and not concurrently.</a:t>
            </a:r>
            <a:endParaRPr lang="en-US" altLang="en-US"/>
          </a:p>
        </p:txBody>
      </p:sp>
      <p:sp>
        <p:nvSpPr>
          <p:cNvPr id="73732"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D53F1BDC-9152-4680-A6C2-57AF92A52B8A}" type="slidenum">
              <a:rPr lang="en-US" altLang="en-US">
                <a:solidFill>
                  <a:srgbClr val="FFFFFF"/>
                </a:solidFill>
              </a:rPr>
              <a:pPr eaLnBrk="1" hangingPunct="1"/>
              <a:t>47</a:t>
            </a:fld>
            <a:r>
              <a:rPr lang="en-US" altLang="en-US">
                <a:solidFill>
                  <a:srgbClr val="FFFFFF"/>
                </a:solidFill>
              </a:rPr>
              <a:t> </a:t>
            </a:r>
          </a:p>
        </p:txBody>
      </p:sp>
    </p:spTree>
    <p:extLst>
      <p:ext uri="{BB962C8B-B14F-4D97-AF65-F5344CB8AC3E}">
        <p14:creationId xmlns:p14="http://schemas.microsoft.com/office/powerpoint/2010/main" val="4219361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2152650" y="5557"/>
            <a:ext cx="7886700" cy="1207135"/>
          </a:xfrm>
        </p:spPr>
        <p:txBody>
          <a:bodyPr/>
          <a:lstStyle/>
          <a:p>
            <a:r>
              <a:rPr lang="en-US" altLang="en-US" dirty="0">
                <a:solidFill>
                  <a:srgbClr val="FF0000"/>
                </a:solidFill>
              </a:rPr>
              <a:t>Execution contexts and executors</a:t>
            </a:r>
          </a:p>
        </p:txBody>
      </p:sp>
      <p:sp>
        <p:nvSpPr>
          <p:cNvPr id="74755" name="Content Placeholder 2"/>
          <p:cNvSpPr>
            <a:spLocks noGrp="1"/>
          </p:cNvSpPr>
          <p:nvPr>
            <p:ph idx="1"/>
          </p:nvPr>
        </p:nvSpPr>
        <p:spPr/>
        <p:txBody>
          <a:bodyPr/>
          <a:lstStyle/>
          <a:p>
            <a:endParaRPr lang="en-US" altLang="en-US"/>
          </a:p>
        </p:txBody>
      </p:sp>
      <p:sp>
        <p:nvSpPr>
          <p:cNvPr id="74756"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4032C402-546C-4C34-93C7-DBE1129A8DD5}" type="slidenum">
              <a:rPr lang="en-US" altLang="en-US">
                <a:solidFill>
                  <a:srgbClr val="FFFFFF"/>
                </a:solidFill>
              </a:rPr>
              <a:pPr eaLnBrk="1" hangingPunct="1"/>
              <a:t>48</a:t>
            </a:fld>
            <a:r>
              <a:rPr lang="en-US" altLang="en-US">
                <a:solidFill>
                  <a:srgbClr val="FFFFFF"/>
                </a:solidFill>
              </a:rPr>
              <a:t> </a:t>
            </a:r>
          </a:p>
        </p:txBody>
      </p:sp>
      <p:pic>
        <p:nvPicPr>
          <p:cNvPr id="747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8047038"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266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2078038" y="44293"/>
            <a:ext cx="7886700" cy="1207135"/>
          </a:xfrm>
        </p:spPr>
        <p:txBody>
          <a:bodyPr/>
          <a:lstStyle/>
          <a:p>
            <a:r>
              <a:rPr lang="en-US" altLang="en-US" dirty="0">
                <a:solidFill>
                  <a:srgbClr val="FF0000"/>
                </a:solidFill>
              </a:rPr>
              <a:t>Execution contexts and executors</a:t>
            </a:r>
          </a:p>
        </p:txBody>
      </p:sp>
      <p:sp>
        <p:nvSpPr>
          <p:cNvPr id="75779" name="Text Placeholder 6"/>
          <p:cNvSpPr>
            <a:spLocks noGrp="1"/>
          </p:cNvSpPr>
          <p:nvPr>
            <p:ph type="body" sz="quarter" idx="13"/>
          </p:nvPr>
        </p:nvSpPr>
        <p:spPr>
          <a:xfrm>
            <a:off x="1981200" y="1535113"/>
            <a:ext cx="4040188" cy="639762"/>
          </a:xfrm>
          <a:prstGeom prst="rect">
            <a:avLst/>
          </a:prstGeom>
        </p:spPr>
        <p:txBody>
          <a:bodyPr/>
          <a:lstStyle/>
          <a:p>
            <a:r>
              <a:rPr lang="en-US" altLang="en-US"/>
              <a:t>Execution Contexts</a:t>
            </a:r>
          </a:p>
        </p:txBody>
      </p:sp>
      <p:sp>
        <p:nvSpPr>
          <p:cNvPr id="75781" name="Text Placeholder 8"/>
          <p:cNvSpPr>
            <a:spLocks noGrp="1"/>
          </p:cNvSpPr>
          <p:nvPr>
            <p:ph type="body" sz="quarter" idx="14"/>
          </p:nvPr>
        </p:nvSpPr>
        <p:spPr>
          <a:xfrm>
            <a:off x="6169026" y="1535113"/>
            <a:ext cx="4041775" cy="639762"/>
          </a:xfrm>
          <a:prstGeom prst="rect">
            <a:avLst/>
          </a:prstGeom>
        </p:spPr>
        <p:txBody>
          <a:bodyPr/>
          <a:lstStyle/>
          <a:p>
            <a:r>
              <a:rPr lang="en-US" altLang="en-US"/>
              <a:t>Executors</a:t>
            </a:r>
          </a:p>
        </p:txBody>
      </p:sp>
      <p:sp>
        <p:nvSpPr>
          <p:cNvPr id="75780" name="Content Placeholder 7"/>
          <p:cNvSpPr>
            <a:spLocks noGrp="1"/>
          </p:cNvSpPr>
          <p:nvPr>
            <p:ph type="body" sz="quarter" idx="15"/>
          </p:nvPr>
        </p:nvSpPr>
        <p:spPr>
          <a:xfrm>
            <a:off x="1981200" y="2174875"/>
            <a:ext cx="4040188" cy="3951288"/>
          </a:xfrm>
          <a:prstGeom prst="rect">
            <a:avLst/>
          </a:prstGeom>
        </p:spPr>
        <p:txBody>
          <a:bodyPr/>
          <a:lstStyle/>
          <a:p>
            <a:r>
              <a:rPr lang="en-US" altLang="en-US"/>
              <a:t>Usually long lived.</a:t>
            </a:r>
          </a:p>
          <a:p>
            <a:r>
              <a:rPr lang="en-US" altLang="en-US"/>
              <a:t>Non-copyable.</a:t>
            </a:r>
          </a:p>
          <a:p>
            <a:r>
              <a:rPr lang="en-US" altLang="en-US"/>
              <a:t>May contain additional state.</a:t>
            </a:r>
          </a:p>
          <a:p>
            <a:pPr lvl="1"/>
            <a:r>
              <a:rPr lang="en-US" altLang="en-US"/>
              <a:t>Timer queues.</a:t>
            </a:r>
          </a:p>
          <a:p>
            <a:pPr lvl="1"/>
            <a:r>
              <a:rPr lang="en-US" altLang="en-US"/>
              <a:t>Socket reactors.</a:t>
            </a:r>
          </a:p>
          <a:p>
            <a:pPr lvl="1"/>
            <a:r>
              <a:rPr lang="en-US" altLang="en-US"/>
              <a:t>Hidden threads to emulate asynchronous functionality</a:t>
            </a:r>
          </a:p>
        </p:txBody>
      </p:sp>
      <p:sp>
        <p:nvSpPr>
          <p:cNvPr id="75782" name="Content Placeholder 9"/>
          <p:cNvSpPr>
            <a:spLocks noGrp="1"/>
          </p:cNvSpPr>
          <p:nvPr>
            <p:ph type="body" sz="quarter" idx="16"/>
          </p:nvPr>
        </p:nvSpPr>
        <p:spPr>
          <a:xfrm>
            <a:off x="6169026" y="2174875"/>
            <a:ext cx="4041775" cy="3951288"/>
          </a:xfrm>
          <a:prstGeom prst="rect">
            <a:avLst/>
          </a:prstGeom>
        </p:spPr>
        <p:txBody>
          <a:bodyPr>
            <a:normAutofit/>
          </a:bodyPr>
          <a:lstStyle/>
          <a:p>
            <a:r>
              <a:rPr lang="en-US" altLang="en-US"/>
              <a:t>May be long or short lived.</a:t>
            </a:r>
          </a:p>
          <a:p>
            <a:r>
              <a:rPr lang="en-US" altLang="en-US"/>
              <a:t>Lightweight and copyable.</a:t>
            </a:r>
          </a:p>
          <a:p>
            <a:r>
              <a:rPr lang="en-US" altLang="en-US"/>
              <a:t>May be customized on a finegrained basis.</a:t>
            </a:r>
          </a:p>
          <a:p>
            <a:r>
              <a:rPr lang="en-US" altLang="en-US"/>
              <a:t>Example: an executor to capture exceptions generated by an asynchronous operation into an exception_ptr.</a:t>
            </a:r>
          </a:p>
        </p:txBody>
      </p:sp>
      <p:sp>
        <p:nvSpPr>
          <p:cNvPr id="75783"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911EC0FE-D065-45D4-9590-B78EE96E6EAA}" type="slidenum">
              <a:rPr lang="en-US" altLang="en-US">
                <a:solidFill>
                  <a:srgbClr val="FFFFFF"/>
                </a:solidFill>
              </a:rPr>
              <a:pPr eaLnBrk="1" hangingPunct="1"/>
              <a:t>49</a:t>
            </a:fld>
            <a:r>
              <a:rPr lang="en-US" altLang="en-US">
                <a:solidFill>
                  <a:srgbClr val="FFFFFF"/>
                </a:solidFill>
              </a:rPr>
              <a:t> </a:t>
            </a:r>
          </a:p>
        </p:txBody>
      </p:sp>
    </p:spTree>
    <p:extLst>
      <p:ext uri="{BB962C8B-B14F-4D97-AF65-F5344CB8AC3E}">
        <p14:creationId xmlns:p14="http://schemas.microsoft.com/office/powerpoint/2010/main" val="48872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152650" y="1131095"/>
            <a:ext cx="7886700" cy="904875"/>
          </a:xfrm>
        </p:spPr>
        <p:txBody>
          <a:bodyPr/>
          <a:lstStyle/>
          <a:p>
            <a:pPr eaLnBrk="1" hangingPunct="1"/>
            <a:r>
              <a:rPr lang="en-GB" altLang="en-US"/>
              <a:t>Agenda</a:t>
            </a:r>
          </a:p>
        </p:txBody>
      </p:sp>
      <p:sp>
        <p:nvSpPr>
          <p:cNvPr id="24579" name="Content Placeholder 2"/>
          <p:cNvSpPr>
            <a:spLocks noGrp="1"/>
          </p:cNvSpPr>
          <p:nvPr>
            <p:ph idx="1"/>
          </p:nvPr>
        </p:nvSpPr>
        <p:spPr>
          <a:xfrm>
            <a:off x="2152650" y="2035969"/>
            <a:ext cx="7886700" cy="3157538"/>
          </a:xfrm>
        </p:spPr>
        <p:txBody>
          <a:bodyPr>
            <a:normAutofit/>
          </a:bodyPr>
          <a:lstStyle/>
          <a:p>
            <a:pPr eaLnBrk="1" hangingPunct="1">
              <a:defRPr/>
            </a:pPr>
            <a:r>
              <a:rPr lang="en-GB" altLang="en-US" dirty="0">
                <a:solidFill>
                  <a:srgbClr val="FF0000"/>
                </a:solidFill>
              </a:rPr>
              <a:t>A recap, C++17, the final report card. Is it great or just OK?</a:t>
            </a:r>
          </a:p>
          <a:p>
            <a:pPr eaLnBrk="1" hangingPunct="1">
              <a:defRPr/>
            </a:pPr>
            <a:r>
              <a:rPr lang="en-GB" altLang="en-US" dirty="0"/>
              <a:t>C++20 and the future of C++</a:t>
            </a:r>
          </a:p>
          <a:p>
            <a:pPr>
              <a:defRPr/>
            </a:pPr>
            <a:r>
              <a:rPr lang="en-GB" altLang="en-US" dirty="0"/>
              <a:t>Networking</a:t>
            </a:r>
          </a:p>
          <a:p>
            <a:pPr eaLnBrk="1" hangingPunct="1">
              <a:defRPr/>
            </a:pPr>
            <a:r>
              <a:rPr lang="en-GB" altLang="en-US" dirty="0"/>
              <a:t>Concepts</a:t>
            </a:r>
          </a:p>
          <a:p>
            <a:pPr eaLnBrk="1" hangingPunct="1">
              <a:defRPr/>
            </a:pPr>
            <a:r>
              <a:rPr lang="en-GB" altLang="en-US" dirty="0"/>
              <a:t>… more</a:t>
            </a:r>
          </a:p>
          <a:p>
            <a:pPr eaLnBrk="1" hangingPunct="1">
              <a:defRPr/>
            </a:pPr>
            <a:endParaRPr lang="en-GB" altLang="en-US" dirty="0"/>
          </a:p>
          <a:p>
            <a:pPr marL="0" indent="0">
              <a:buNone/>
              <a:defRPr/>
            </a:pPr>
            <a:endParaRPr lang="en-GB" altLang="en-US" dirty="0"/>
          </a:p>
        </p:txBody>
      </p:sp>
    </p:spTree>
    <p:extLst>
      <p:ext uri="{BB962C8B-B14F-4D97-AF65-F5344CB8AC3E}">
        <p14:creationId xmlns:p14="http://schemas.microsoft.com/office/powerpoint/2010/main" val="2476290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7"/>
          <p:cNvSpPr>
            <a:spLocks noGrp="1"/>
          </p:cNvSpPr>
          <p:nvPr>
            <p:ph type="title"/>
          </p:nvPr>
        </p:nvSpPr>
        <p:spPr>
          <a:xfrm>
            <a:off x="2152650" y="5557"/>
            <a:ext cx="7886700" cy="1207135"/>
          </a:xfrm>
        </p:spPr>
        <p:txBody>
          <a:bodyPr/>
          <a:lstStyle/>
          <a:p>
            <a:r>
              <a:rPr lang="en-US" altLang="en-US" dirty="0">
                <a:solidFill>
                  <a:srgbClr val="FF0000"/>
                </a:solidFill>
              </a:rPr>
              <a:t>Dispatch, post and defer</a:t>
            </a:r>
          </a:p>
        </p:txBody>
      </p:sp>
      <p:sp>
        <p:nvSpPr>
          <p:cNvPr id="76803" name="Content Placeholder 8"/>
          <p:cNvSpPr>
            <a:spLocks noGrp="1"/>
          </p:cNvSpPr>
          <p:nvPr>
            <p:ph idx="1"/>
          </p:nvPr>
        </p:nvSpPr>
        <p:spPr/>
        <p:txBody>
          <a:bodyPr/>
          <a:lstStyle/>
          <a:p>
            <a:r>
              <a:rPr lang="en-US" altLang="en-US"/>
              <a:t>The three fundamental operations for submitting function objects for execution.</a:t>
            </a:r>
          </a:p>
          <a:p>
            <a:r>
              <a:rPr lang="en-US" altLang="en-US"/>
              <a:t>They differ in the level of eagerness to execute a function.</a:t>
            </a:r>
          </a:p>
          <a:p>
            <a:r>
              <a:rPr lang="en-US" altLang="en-US"/>
              <a:t>May be used to submit function objects to an executor or an execution context.</a:t>
            </a:r>
          </a:p>
        </p:txBody>
      </p:sp>
      <p:sp>
        <p:nvSpPr>
          <p:cNvPr id="76804" name="Footer Placeholder 6"/>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E222CD59-3530-4CDF-8892-9A66DD6EADAC}" type="slidenum">
              <a:rPr lang="en-US" altLang="en-US">
                <a:solidFill>
                  <a:srgbClr val="FFFFFF"/>
                </a:solidFill>
              </a:rPr>
              <a:pPr eaLnBrk="1" hangingPunct="1"/>
              <a:t>50</a:t>
            </a:fld>
            <a:r>
              <a:rPr lang="en-US" altLang="en-US">
                <a:solidFill>
                  <a:srgbClr val="FFFFFF"/>
                </a:solidFill>
              </a:rPr>
              <a:t> </a:t>
            </a:r>
          </a:p>
        </p:txBody>
      </p:sp>
    </p:spTree>
    <p:extLst>
      <p:ext uri="{BB962C8B-B14F-4D97-AF65-F5344CB8AC3E}">
        <p14:creationId xmlns:p14="http://schemas.microsoft.com/office/powerpoint/2010/main" val="1529881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152650" y="5557"/>
            <a:ext cx="7886700" cy="1207135"/>
          </a:xfrm>
        </p:spPr>
        <p:txBody>
          <a:bodyPr/>
          <a:lstStyle/>
          <a:p>
            <a:r>
              <a:rPr lang="en-US" altLang="en-US" dirty="0">
                <a:solidFill>
                  <a:srgbClr val="FF0000"/>
                </a:solidFill>
              </a:rPr>
              <a:t>Dispatch</a:t>
            </a:r>
          </a:p>
        </p:txBody>
      </p:sp>
      <p:sp>
        <p:nvSpPr>
          <p:cNvPr id="77827" name="Content Placeholder 2"/>
          <p:cNvSpPr>
            <a:spLocks noGrp="1"/>
          </p:cNvSpPr>
          <p:nvPr>
            <p:ph idx="1"/>
          </p:nvPr>
        </p:nvSpPr>
        <p:spPr/>
        <p:txBody>
          <a:bodyPr/>
          <a:lstStyle/>
          <a:p>
            <a:r>
              <a:rPr lang="en-US" altLang="en-US"/>
              <a:t>Run the function object immediately if the rules allow it.</a:t>
            </a:r>
          </a:p>
          <a:p>
            <a:r>
              <a:rPr lang="en-US" altLang="en-US"/>
              <a:t>Otherwise, submit for later execution.</a:t>
            </a:r>
          </a:p>
          <a:p>
            <a:r>
              <a:rPr lang="en-US" altLang="en-US"/>
              <a:t>Example: a thread pool</a:t>
            </a:r>
          </a:p>
          <a:p>
            <a:pPr lvl="1"/>
            <a:r>
              <a:rPr lang="en-US" altLang="en-US"/>
              <a:t>Rule: run function objects </a:t>
            </a:r>
            <a:r>
              <a:rPr lang="en-US" altLang="en-US" i="1"/>
              <a:t>in the pool and nowhere else.</a:t>
            </a:r>
          </a:p>
          <a:p>
            <a:pPr lvl="1"/>
            <a:r>
              <a:rPr lang="en-US" altLang="en-US"/>
              <a:t>If we are on a thread in the pool, run the function object immediately.</a:t>
            </a:r>
          </a:p>
          <a:p>
            <a:pPr lvl="1"/>
            <a:r>
              <a:rPr lang="en-US" altLang="en-US"/>
              <a:t>If we are </a:t>
            </a:r>
            <a:r>
              <a:rPr lang="en-US" altLang="en-US" i="1"/>
              <a:t>not on a thread in the pool, queue the function object for </a:t>
            </a:r>
            <a:r>
              <a:rPr lang="en-US" altLang="en-US"/>
              <a:t>later and wake up a thread to process it.</a:t>
            </a:r>
          </a:p>
        </p:txBody>
      </p:sp>
      <p:sp>
        <p:nvSpPr>
          <p:cNvPr id="77828"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A8623485-994E-4896-B677-1B9ED2401D13}" type="slidenum">
              <a:rPr lang="en-US" altLang="en-US">
                <a:solidFill>
                  <a:srgbClr val="FFFFFF"/>
                </a:solidFill>
              </a:rPr>
              <a:pPr eaLnBrk="1" hangingPunct="1"/>
              <a:t>51</a:t>
            </a:fld>
            <a:r>
              <a:rPr lang="en-US" altLang="en-US">
                <a:solidFill>
                  <a:srgbClr val="FFFFFF"/>
                </a:solidFill>
              </a:rPr>
              <a:t> </a:t>
            </a:r>
          </a:p>
        </p:txBody>
      </p:sp>
    </p:spTree>
    <p:extLst>
      <p:ext uri="{BB962C8B-B14F-4D97-AF65-F5344CB8AC3E}">
        <p14:creationId xmlns:p14="http://schemas.microsoft.com/office/powerpoint/2010/main" val="1186754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2152650" y="5557"/>
            <a:ext cx="7886700" cy="1207135"/>
          </a:xfrm>
        </p:spPr>
        <p:txBody>
          <a:bodyPr/>
          <a:lstStyle/>
          <a:p>
            <a:r>
              <a:rPr lang="en-US" altLang="en-US" dirty="0">
                <a:solidFill>
                  <a:srgbClr val="FF0000"/>
                </a:solidFill>
              </a:rPr>
              <a:t>Post</a:t>
            </a:r>
          </a:p>
        </p:txBody>
      </p:sp>
      <p:sp>
        <p:nvSpPr>
          <p:cNvPr id="78851" name="Content Placeholder 2"/>
          <p:cNvSpPr>
            <a:spLocks noGrp="1"/>
          </p:cNvSpPr>
          <p:nvPr>
            <p:ph idx="1"/>
          </p:nvPr>
        </p:nvSpPr>
        <p:spPr/>
        <p:txBody>
          <a:bodyPr/>
          <a:lstStyle/>
          <a:p>
            <a:r>
              <a:rPr lang="en-US" altLang="en-US"/>
              <a:t>Submit the function for later execution.</a:t>
            </a:r>
          </a:p>
          <a:p>
            <a:r>
              <a:rPr lang="en-US" altLang="en-US"/>
              <a:t>Never run the function object immediately.</a:t>
            </a:r>
          </a:p>
          <a:p>
            <a:r>
              <a:rPr lang="en-US" altLang="en-US"/>
              <a:t>Example: a thread pool</a:t>
            </a:r>
          </a:p>
          <a:p>
            <a:pPr lvl="1"/>
            <a:r>
              <a:rPr lang="en-US" altLang="en-US"/>
              <a:t>Whether or not we are on a thread in the pool, queue the function object for later and wake up a thread to process it.</a:t>
            </a:r>
          </a:p>
        </p:txBody>
      </p:sp>
      <p:sp>
        <p:nvSpPr>
          <p:cNvPr id="78852"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344CCCFD-85AB-4A6A-BFAF-AD90BB389961}" type="slidenum">
              <a:rPr lang="en-US" altLang="en-US">
                <a:solidFill>
                  <a:srgbClr val="FFFFFF"/>
                </a:solidFill>
              </a:rPr>
              <a:pPr eaLnBrk="1" hangingPunct="1"/>
              <a:t>52</a:t>
            </a:fld>
            <a:r>
              <a:rPr lang="en-US" altLang="en-US">
                <a:solidFill>
                  <a:srgbClr val="FFFFFF"/>
                </a:solidFill>
              </a:rPr>
              <a:t> </a:t>
            </a:r>
          </a:p>
        </p:txBody>
      </p:sp>
    </p:spTree>
    <p:extLst>
      <p:ext uri="{BB962C8B-B14F-4D97-AF65-F5344CB8AC3E}">
        <p14:creationId xmlns:p14="http://schemas.microsoft.com/office/powerpoint/2010/main" val="497972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2152650" y="5557"/>
            <a:ext cx="7886700" cy="1207135"/>
          </a:xfrm>
        </p:spPr>
        <p:txBody>
          <a:bodyPr/>
          <a:lstStyle/>
          <a:p>
            <a:r>
              <a:rPr lang="en-US" altLang="en-US" dirty="0">
                <a:solidFill>
                  <a:srgbClr val="FF0000"/>
                </a:solidFill>
              </a:rPr>
              <a:t>Defer</a:t>
            </a:r>
          </a:p>
        </p:txBody>
      </p:sp>
      <p:sp>
        <p:nvSpPr>
          <p:cNvPr id="79875" name="Content Placeholder 2"/>
          <p:cNvSpPr>
            <a:spLocks noGrp="1"/>
          </p:cNvSpPr>
          <p:nvPr>
            <p:ph idx="1"/>
          </p:nvPr>
        </p:nvSpPr>
        <p:spPr/>
        <p:txBody>
          <a:bodyPr/>
          <a:lstStyle/>
          <a:p>
            <a:r>
              <a:rPr lang="en-US" altLang="en-US"/>
              <a:t>Submit the function for later execution.</a:t>
            </a:r>
          </a:p>
          <a:p>
            <a:r>
              <a:rPr lang="en-US" altLang="en-US"/>
              <a:t>Never run the function immediately.</a:t>
            </a:r>
          </a:p>
          <a:p>
            <a:r>
              <a:rPr lang="en-US" altLang="en-US"/>
              <a:t>Implies a continuation relationship between caller and function object.</a:t>
            </a:r>
          </a:p>
          <a:p>
            <a:r>
              <a:rPr lang="en-US" altLang="en-US"/>
              <a:t>Example: a thread pool</a:t>
            </a:r>
          </a:p>
          <a:p>
            <a:pPr lvl="1"/>
            <a:r>
              <a:rPr lang="en-US" altLang="en-US"/>
              <a:t>If we are </a:t>
            </a:r>
            <a:r>
              <a:rPr lang="en-US" altLang="en-US" i="1"/>
              <a:t>not on a thread in the pool, queue the function object for </a:t>
            </a:r>
            <a:r>
              <a:rPr lang="en-US" altLang="en-US"/>
              <a:t>later and wake up a thread to process it.</a:t>
            </a:r>
          </a:p>
          <a:p>
            <a:pPr lvl="1"/>
            <a:r>
              <a:rPr lang="en-US" altLang="en-US"/>
              <a:t>If we are on a thread in the pool, queue the function object for later, but don’t wake up a thread to process it until control returns to the pool.</a:t>
            </a:r>
          </a:p>
        </p:txBody>
      </p:sp>
      <p:sp>
        <p:nvSpPr>
          <p:cNvPr id="79876"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5B51B84A-DCFA-456E-B3F7-FDC31929EB77}" type="slidenum">
              <a:rPr lang="en-US" altLang="en-US">
                <a:solidFill>
                  <a:srgbClr val="FFFFFF"/>
                </a:solidFill>
              </a:rPr>
              <a:pPr eaLnBrk="1" hangingPunct="1"/>
              <a:t>53</a:t>
            </a:fld>
            <a:r>
              <a:rPr lang="en-US" altLang="en-US">
                <a:solidFill>
                  <a:srgbClr val="FFFFFF"/>
                </a:solidFill>
              </a:rPr>
              <a:t> </a:t>
            </a:r>
          </a:p>
        </p:txBody>
      </p:sp>
    </p:spTree>
    <p:extLst>
      <p:ext uri="{BB962C8B-B14F-4D97-AF65-F5344CB8AC3E}">
        <p14:creationId xmlns:p14="http://schemas.microsoft.com/office/powerpoint/2010/main" val="866328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52650" y="5557"/>
            <a:ext cx="7886700" cy="1207135"/>
          </a:xfrm>
        </p:spPr>
        <p:txBody>
          <a:bodyPr/>
          <a:lstStyle/>
          <a:p>
            <a:r>
              <a:rPr lang="en-US" altLang="en-US" dirty="0">
                <a:solidFill>
                  <a:srgbClr val="FF0000"/>
                </a:solidFill>
              </a:rPr>
              <a:t>Use cases</a:t>
            </a:r>
          </a:p>
        </p:txBody>
      </p:sp>
      <p:sp>
        <p:nvSpPr>
          <p:cNvPr id="80899" name="Content Placeholder 2"/>
          <p:cNvSpPr>
            <a:spLocks noGrp="1"/>
          </p:cNvSpPr>
          <p:nvPr>
            <p:ph idx="1"/>
          </p:nvPr>
        </p:nvSpPr>
        <p:spPr/>
        <p:txBody>
          <a:bodyPr/>
          <a:lstStyle/>
          <a:p>
            <a:pPr marL="457200" indent="-457200">
              <a:buFont typeface="Arial" panose="020B0604020202020204" pitchFamily="34" charset="0"/>
              <a:buAutoNum type="arabicPeriod"/>
            </a:pPr>
            <a:r>
              <a:rPr lang="en-US" altLang="en-US"/>
              <a:t>Replacing std::async</a:t>
            </a:r>
          </a:p>
          <a:p>
            <a:pPr marL="457200" indent="-457200">
              <a:buFont typeface="Arial" panose="020B0604020202020204" pitchFamily="34" charset="0"/>
              <a:buAutoNum type="arabicPeriod"/>
            </a:pPr>
            <a:r>
              <a:rPr lang="en-US" altLang="en-US"/>
              <a:t>active objects</a:t>
            </a:r>
          </a:p>
          <a:p>
            <a:pPr marL="457200" indent="-457200">
              <a:buFont typeface="Arial" panose="020B0604020202020204" pitchFamily="34" charset="0"/>
              <a:buAutoNum type="arabicPeriod"/>
            </a:pPr>
            <a:r>
              <a:rPr lang="en-US" altLang="en-US"/>
              <a:t>parallelism in application data flow</a:t>
            </a:r>
          </a:p>
          <a:p>
            <a:pPr marL="457200" indent="-457200">
              <a:buFont typeface="Arial" panose="020B0604020202020204" pitchFamily="34" charset="0"/>
              <a:buAutoNum type="arabicPeriod"/>
            </a:pPr>
            <a:r>
              <a:rPr lang="en-US" altLang="en-US"/>
              <a:t>asynchronous operations</a:t>
            </a:r>
          </a:p>
        </p:txBody>
      </p:sp>
      <p:sp>
        <p:nvSpPr>
          <p:cNvPr id="80900" name="Footer Placeholder 3"/>
          <p:cNvSpPr>
            <a:spLocks noGrp="1"/>
          </p:cNvSpPr>
          <p:nvPr>
            <p:ph type="ftr" sz="quarter" idx="4294967295"/>
          </p:nvPr>
        </p:nvSpPr>
        <p:spPr>
          <a:xfrm>
            <a:off x="0" y="6500813"/>
            <a:ext cx="3811588" cy="246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FFFF"/>
                </a:solidFill>
              </a:rPr>
              <a:t>Slide </a:t>
            </a:r>
            <a:fld id="{416C65FC-9784-41CB-845B-1FB0E4ADA358}" type="slidenum">
              <a:rPr lang="en-US" altLang="en-US">
                <a:solidFill>
                  <a:srgbClr val="FFFFFF"/>
                </a:solidFill>
              </a:rPr>
              <a:pPr eaLnBrk="1" hangingPunct="1"/>
              <a:t>54</a:t>
            </a:fld>
            <a:r>
              <a:rPr lang="en-US" altLang="en-US">
                <a:solidFill>
                  <a:srgbClr val="FFFFFF"/>
                </a:solidFill>
              </a:rPr>
              <a:t> </a:t>
            </a:r>
          </a:p>
        </p:txBody>
      </p:sp>
    </p:spTree>
    <p:extLst>
      <p:ext uri="{BB962C8B-B14F-4D97-AF65-F5344CB8AC3E}">
        <p14:creationId xmlns:p14="http://schemas.microsoft.com/office/powerpoint/2010/main" val="1243524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152650" y="1131095"/>
            <a:ext cx="7886700" cy="904875"/>
          </a:xfrm>
        </p:spPr>
        <p:txBody>
          <a:bodyPr/>
          <a:lstStyle/>
          <a:p>
            <a:pPr eaLnBrk="1" hangingPunct="1"/>
            <a:r>
              <a:rPr lang="en-GB" altLang="en-US"/>
              <a:t>Agenda</a:t>
            </a:r>
          </a:p>
        </p:txBody>
      </p:sp>
      <p:sp>
        <p:nvSpPr>
          <p:cNvPr id="24579" name="Content Placeholder 2"/>
          <p:cNvSpPr>
            <a:spLocks noGrp="1"/>
          </p:cNvSpPr>
          <p:nvPr>
            <p:ph idx="1"/>
          </p:nvPr>
        </p:nvSpPr>
        <p:spPr>
          <a:xfrm>
            <a:off x="2152650" y="2035969"/>
            <a:ext cx="7886700" cy="3157538"/>
          </a:xfrm>
        </p:spPr>
        <p:txBody>
          <a:bodyPr>
            <a:normAutofit/>
          </a:bodyPr>
          <a:lstStyle/>
          <a:p>
            <a:pPr eaLnBrk="1" hangingPunct="1">
              <a:defRPr/>
            </a:pPr>
            <a:r>
              <a:rPr lang="en-GB" altLang="en-US" dirty="0"/>
              <a:t>A recap, C++17, the final report card. Is it great or just OK?</a:t>
            </a:r>
          </a:p>
          <a:p>
            <a:pPr eaLnBrk="1" hangingPunct="1">
              <a:defRPr/>
            </a:pPr>
            <a:r>
              <a:rPr lang="en-GB" altLang="en-US" dirty="0"/>
              <a:t>C++20 and the future of C++</a:t>
            </a:r>
          </a:p>
          <a:p>
            <a:pPr>
              <a:defRPr/>
            </a:pPr>
            <a:r>
              <a:rPr lang="en-GB" altLang="en-US" dirty="0"/>
              <a:t>Networking</a:t>
            </a:r>
          </a:p>
          <a:p>
            <a:pPr eaLnBrk="1" hangingPunct="1">
              <a:defRPr/>
            </a:pPr>
            <a:r>
              <a:rPr lang="en-GB" altLang="en-US" dirty="0">
                <a:solidFill>
                  <a:srgbClr val="FF0000"/>
                </a:solidFill>
              </a:rPr>
              <a:t>Concepts</a:t>
            </a:r>
          </a:p>
          <a:p>
            <a:pPr eaLnBrk="1" hangingPunct="1">
              <a:defRPr/>
            </a:pPr>
            <a:r>
              <a:rPr lang="en-GB" altLang="en-US" dirty="0"/>
              <a:t>… more</a:t>
            </a:r>
          </a:p>
          <a:p>
            <a:pPr eaLnBrk="1" hangingPunct="1">
              <a:defRPr/>
            </a:pPr>
            <a:endParaRPr lang="en-GB" altLang="en-US" dirty="0"/>
          </a:p>
          <a:p>
            <a:pPr marL="0" indent="0">
              <a:buNone/>
              <a:defRPr/>
            </a:pPr>
            <a:endParaRPr lang="en-GB" altLang="en-US" dirty="0"/>
          </a:p>
        </p:txBody>
      </p:sp>
    </p:spTree>
    <p:extLst>
      <p:ext uri="{BB962C8B-B14F-4D97-AF65-F5344CB8AC3E}">
        <p14:creationId xmlns:p14="http://schemas.microsoft.com/office/powerpoint/2010/main" val="1022174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Agenda</a:t>
            </a:r>
          </a:p>
        </p:txBody>
      </p:sp>
      <p:sp>
        <p:nvSpPr>
          <p:cNvPr id="125" name="Shape 125"/>
          <p:cNvSpPr txBox="1">
            <a:spLocks noGrp="1"/>
          </p:cNvSpPr>
          <p:nvPr>
            <p:ph idx="1"/>
          </p:nvPr>
        </p:nvSpPr>
        <p:spPr>
          <a:xfrm>
            <a:off x="2152650" y="1906801"/>
            <a:ext cx="7886700" cy="3424725"/>
          </a:xfrm>
          <a:prstGeom prst="rect">
            <a:avLst/>
          </a:prstGeom>
          <a:noFill/>
          <a:ln>
            <a:noFill/>
          </a:ln>
        </p:spPr>
        <p:txBody>
          <a:bodyPr vert="horz" wrap="square" lIns="68569" tIns="34275" rIns="68569" bIns="34275" rtlCol="0" anchor="t" anchorCtr="0">
            <a:noAutofit/>
          </a:bodyPr>
          <a:lstStyle/>
          <a:p>
            <a:pPr marL="342900" indent="-314325">
              <a:lnSpc>
                <a:spcPct val="100000"/>
              </a:lnSpc>
              <a:spcBef>
                <a:spcPts val="0"/>
              </a:spcBef>
              <a:buSzPct val="100000"/>
              <a:buAutoNum type="arabicPeriod"/>
            </a:pPr>
            <a:r>
              <a:rPr lang="en-GB" sz="2250"/>
              <a:t>Definitions</a:t>
            </a:r>
          </a:p>
          <a:p>
            <a:pPr marL="342900" indent="-314325">
              <a:lnSpc>
                <a:spcPct val="100000"/>
              </a:lnSpc>
              <a:spcBef>
                <a:spcPts val="0"/>
              </a:spcBef>
              <a:buSzPct val="100000"/>
              <a:buAutoNum type="arabicPeriod"/>
            </a:pPr>
            <a:r>
              <a:rPr lang="en-GB" sz="2250"/>
              <a:t>Diagnostics</a:t>
            </a:r>
          </a:p>
          <a:p>
            <a:pPr marL="342900" indent="-314325">
              <a:lnSpc>
                <a:spcPct val="100000"/>
              </a:lnSpc>
              <a:spcBef>
                <a:spcPts val="0"/>
              </a:spcBef>
              <a:buSzPct val="100000"/>
              <a:buAutoNum type="arabicPeriod"/>
            </a:pPr>
            <a:r>
              <a:rPr lang="en-GB" sz="2250"/>
              <a:t>Generic programming with Concepts</a:t>
            </a:r>
          </a:p>
          <a:p>
            <a:pPr marL="342900" indent="-314325">
              <a:lnSpc>
                <a:spcPct val="100000"/>
              </a:lnSpc>
              <a:spcBef>
                <a:spcPts val="0"/>
              </a:spcBef>
              <a:buSzPct val="100000"/>
              <a:buAutoNum type="arabicPeriod"/>
            </a:pPr>
            <a:r>
              <a:rPr lang="en-GB" sz="2250"/>
              <a:t>Generic programming with the C++17</a:t>
            </a:r>
          </a:p>
          <a:p>
            <a:pPr marL="342900" indent="-314325">
              <a:lnSpc>
                <a:spcPct val="100000"/>
              </a:lnSpc>
              <a:spcBef>
                <a:spcPts val="0"/>
              </a:spcBef>
              <a:buSzPct val="100000"/>
              <a:buAutoNum type="arabicPeriod"/>
            </a:pPr>
            <a:r>
              <a:rPr lang="en-GB" sz="2250"/>
              <a:t>Conclusion</a:t>
            </a:r>
          </a:p>
        </p:txBody>
      </p:sp>
    </p:spTree>
    <p:extLst>
      <p:ext uri="{BB962C8B-B14F-4D97-AF65-F5344CB8AC3E}">
        <p14:creationId xmlns:p14="http://schemas.microsoft.com/office/powerpoint/2010/main" val="3121452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Definitions</a:t>
            </a:r>
          </a:p>
        </p:txBody>
      </p:sp>
      <p:sp>
        <p:nvSpPr>
          <p:cNvPr id="131" name="Shape 131"/>
          <p:cNvSpPr txBox="1">
            <a:spLocks noGrp="1"/>
          </p:cNvSpPr>
          <p:nvPr>
            <p:ph idx="1"/>
          </p:nvPr>
        </p:nvSpPr>
        <p:spPr>
          <a:xfrm>
            <a:off x="2152650" y="1906801"/>
            <a:ext cx="7886700" cy="3424725"/>
          </a:xfrm>
          <a:prstGeom prst="rect">
            <a:avLst/>
          </a:prstGeom>
          <a:noFill/>
          <a:ln>
            <a:noFill/>
          </a:ln>
        </p:spPr>
        <p:txBody>
          <a:bodyPr vert="horz" wrap="square" lIns="68569" tIns="34275" rIns="68569" bIns="34275" rtlCol="0" anchor="t" anchorCtr="0">
            <a:noAutofit/>
          </a:bodyPr>
          <a:lstStyle/>
          <a:p>
            <a:pPr marL="342900" indent="-314325">
              <a:lnSpc>
                <a:spcPct val="100000"/>
              </a:lnSpc>
              <a:spcBef>
                <a:spcPts val="0"/>
              </a:spcBef>
              <a:buSzPct val="100000"/>
            </a:pPr>
            <a:r>
              <a:rPr lang="en-GB" sz="2250"/>
              <a:t>Modern C++</a:t>
            </a:r>
          </a:p>
          <a:p>
            <a:pPr marL="342900" indent="-314325">
              <a:lnSpc>
                <a:spcPct val="100000"/>
              </a:lnSpc>
              <a:spcBef>
                <a:spcPts val="0"/>
              </a:spcBef>
              <a:buSzPct val="100000"/>
            </a:pPr>
            <a:r>
              <a:rPr lang="en-GB" sz="2250"/>
              <a:t>Concepts TS</a:t>
            </a:r>
          </a:p>
          <a:p>
            <a:pPr marL="342900" indent="-314325">
              <a:lnSpc>
                <a:spcPct val="100000"/>
              </a:lnSpc>
              <a:spcBef>
                <a:spcPts val="0"/>
              </a:spcBef>
              <a:buSzPct val="100000"/>
            </a:pPr>
            <a:r>
              <a:rPr lang="en-GB" sz="2250"/>
              <a:t>Ranges TS</a:t>
            </a:r>
          </a:p>
          <a:p>
            <a:pPr marL="342900" indent="-314325">
              <a:lnSpc>
                <a:spcPct val="100000"/>
              </a:lnSpc>
              <a:spcBef>
                <a:spcPts val="0"/>
              </a:spcBef>
              <a:buSzPct val="100000"/>
            </a:pPr>
            <a:r>
              <a:rPr lang="en-GB" sz="2250"/>
              <a:t>Novice</a:t>
            </a:r>
          </a:p>
          <a:p>
            <a:pPr marL="342900" indent="-314325">
              <a:lnSpc>
                <a:spcPct val="100000"/>
              </a:lnSpc>
              <a:spcBef>
                <a:spcPts val="0"/>
              </a:spcBef>
              <a:buSzPct val="100000"/>
            </a:pPr>
            <a:r>
              <a:rPr lang="en-GB" sz="2250"/>
              <a:t>Average</a:t>
            </a:r>
          </a:p>
          <a:p>
            <a:pPr marL="342900" indent="-314325">
              <a:lnSpc>
                <a:spcPct val="100000"/>
              </a:lnSpc>
              <a:spcBef>
                <a:spcPts val="0"/>
              </a:spcBef>
              <a:buSzPct val="100000"/>
            </a:pPr>
            <a:r>
              <a:rPr lang="en-GB" sz="2250"/>
              <a:t>Expert</a:t>
            </a:r>
          </a:p>
        </p:txBody>
      </p:sp>
    </p:spTree>
    <p:extLst>
      <p:ext uri="{BB962C8B-B14F-4D97-AF65-F5344CB8AC3E}">
        <p14:creationId xmlns:p14="http://schemas.microsoft.com/office/powerpoint/2010/main" val="1384840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Constraints</a:t>
            </a:r>
          </a:p>
        </p:txBody>
      </p:sp>
      <p:sp>
        <p:nvSpPr>
          <p:cNvPr id="137" name="Shape 137"/>
          <p:cNvSpPr/>
          <p:nvPr/>
        </p:nvSpPr>
        <p:spPr>
          <a:xfrm>
            <a:off x="2101689" y="2056614"/>
            <a:ext cx="7988625" cy="2744775"/>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61111"/>
            </a:pPr>
            <a:r>
              <a:rPr lang="en-GB" sz="1350">
                <a:solidFill>
                  <a:srgbClr val="999999"/>
                </a:solidFill>
                <a:latin typeface="Consolas"/>
                <a:ea typeface="Consolas"/>
                <a:cs typeface="Consolas"/>
                <a:sym typeface="Consolas"/>
              </a:rPr>
              <a:t>// pre-conditions:</a:t>
            </a:r>
          </a:p>
          <a:p>
            <a:pPr>
              <a:buSzPct val="61111"/>
            </a:pPr>
            <a:r>
              <a:rPr lang="en-GB" sz="1350">
                <a:solidFill>
                  <a:srgbClr val="999999"/>
                </a:solidFill>
                <a:latin typeface="Consolas"/>
                <a:ea typeface="Consolas"/>
                <a:cs typeface="Consolas"/>
                <a:sym typeface="Consolas"/>
              </a:rPr>
              <a:t>//   ++i must be possible</a:t>
            </a:r>
          </a:p>
          <a:p>
            <a:pPr>
              <a:buSzPct val="61111"/>
            </a:pPr>
            <a:r>
              <a:rPr lang="en-GB" sz="1350">
                <a:solidFill>
                  <a:srgbClr val="999999"/>
                </a:solidFill>
                <a:latin typeface="Consolas"/>
                <a:ea typeface="Consolas"/>
                <a:cs typeface="Consolas"/>
                <a:sym typeface="Consolas"/>
              </a:rPr>
              <a:t>//   decltype(++i) is I&amp;</a:t>
            </a:r>
          </a:p>
          <a:p>
            <a:pPr>
              <a:buClr>
                <a:schemeClr val="dk2"/>
              </a:buClr>
              <a:buSzPct val="61111"/>
            </a:pPr>
            <a:r>
              <a:rPr lang="en-GB" sz="1350">
                <a:solidFill>
                  <a:srgbClr val="0000FF"/>
                </a:solidFill>
                <a:latin typeface="Consolas"/>
                <a:ea typeface="Consolas"/>
                <a:cs typeface="Consolas"/>
                <a:sym typeface="Consolas"/>
              </a:rPr>
              <a:t>template</a:t>
            </a:r>
            <a:r>
              <a:rPr lang="en-GB" sz="1350">
                <a:solidFill>
                  <a:schemeClr val="dk1"/>
                </a:solidFill>
                <a:latin typeface="Consolas"/>
                <a:ea typeface="Consolas"/>
                <a:cs typeface="Consolas"/>
                <a:sym typeface="Consolas"/>
              </a:rPr>
              <a:t> &lt;</a:t>
            </a:r>
            <a:r>
              <a:rPr lang="en-GB" sz="1350">
                <a:solidFill>
                  <a:srgbClr val="674EA7"/>
                </a:solidFill>
                <a:latin typeface="Consolas"/>
                <a:ea typeface="Consolas"/>
                <a:cs typeface="Consolas"/>
                <a:sym typeface="Consolas"/>
              </a:rPr>
              <a:t>typename</a:t>
            </a:r>
            <a:r>
              <a:rPr lang="en-GB" sz="1350">
                <a:solidFill>
                  <a:schemeClr val="dk1"/>
                </a:solidFill>
                <a:latin typeface="Consolas"/>
                <a:ea typeface="Consolas"/>
                <a:cs typeface="Consolas"/>
                <a:sym typeface="Consolas"/>
              </a:rPr>
              <a:t> </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&gt;</a:t>
            </a:r>
          </a:p>
          <a:p>
            <a:pPr>
              <a:buSzPct val="61111"/>
            </a:pPr>
            <a:r>
              <a:rPr lang="en-GB" sz="1350">
                <a:solidFill>
                  <a:srgbClr val="741B47"/>
                </a:solidFill>
                <a:latin typeface="Consolas"/>
                <a:ea typeface="Consolas"/>
                <a:cs typeface="Consolas"/>
                <a:sym typeface="Consolas"/>
              </a:rPr>
              <a:t>I</a:t>
            </a:r>
            <a:r>
              <a:rPr lang="en-GB" sz="1350">
                <a:solidFill>
                  <a:schemeClr val="accent2"/>
                </a:solidFill>
                <a:latin typeface="Consolas"/>
                <a:ea typeface="Consolas"/>
                <a:cs typeface="Consolas"/>
                <a:sym typeface="Consolas"/>
              </a:rPr>
              <a:t> </a:t>
            </a:r>
            <a:r>
              <a:rPr lang="en-GB" sz="1350">
                <a:solidFill>
                  <a:schemeClr val="dk1"/>
                </a:solidFill>
                <a:latin typeface="Consolas"/>
                <a:ea typeface="Consolas"/>
                <a:cs typeface="Consolas"/>
                <a:sym typeface="Consolas"/>
              </a:rPr>
              <a:t>successor(</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 i, </a:t>
            </a: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n)</a:t>
            </a:r>
          </a:p>
          <a:p>
            <a:pPr>
              <a:buSzPct val="61111"/>
            </a:pPr>
            <a:r>
              <a:rPr lang="en-GB" sz="1350">
                <a:solidFill>
                  <a:schemeClr val="dk1"/>
                </a:solidFill>
                <a:latin typeface="Consolas"/>
                <a:ea typeface="Consolas"/>
                <a:cs typeface="Consolas"/>
                <a:sym typeface="Consolas"/>
              </a:rPr>
              <a:t>{</a:t>
            </a:r>
          </a:p>
          <a:p>
            <a:pPr>
              <a:buSzPct val="6111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while</a:t>
            </a:r>
            <a:r>
              <a:rPr lang="en-GB" sz="1350">
                <a:solidFill>
                  <a:schemeClr val="dk1"/>
                </a:solidFill>
                <a:latin typeface="Consolas"/>
                <a:ea typeface="Consolas"/>
                <a:cs typeface="Consolas"/>
                <a:sym typeface="Consolas"/>
              </a:rPr>
              <a:t> (--n &gt; 0)</a:t>
            </a:r>
          </a:p>
          <a:p>
            <a:pPr>
              <a:buSzPct val="61111"/>
            </a:pPr>
            <a:r>
              <a:rPr lang="en-GB" sz="1350">
                <a:solidFill>
                  <a:schemeClr val="dk1"/>
                </a:solidFill>
                <a:latin typeface="Consolas"/>
                <a:ea typeface="Consolas"/>
                <a:cs typeface="Consolas"/>
                <a:sym typeface="Consolas"/>
              </a:rPr>
              <a:t>      ++i;</a:t>
            </a:r>
          </a:p>
          <a:p>
            <a:pPr>
              <a:buSzPct val="6111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return</a:t>
            </a:r>
            <a:r>
              <a:rPr lang="en-GB" sz="1350">
                <a:solidFill>
                  <a:schemeClr val="dk1"/>
                </a:solidFill>
                <a:latin typeface="Consolas"/>
                <a:ea typeface="Consolas"/>
                <a:cs typeface="Consolas"/>
                <a:sym typeface="Consolas"/>
              </a:rPr>
              <a:t> i;</a:t>
            </a:r>
          </a:p>
          <a:p>
            <a:pPr>
              <a:buClr>
                <a:schemeClr val="dk2"/>
              </a:buClr>
              <a:buSzPct val="61111"/>
            </a:pPr>
            <a:r>
              <a:rPr lang="en-GB" sz="1350">
                <a:solidFill>
                  <a:schemeClr val="dk1"/>
                </a:solidFill>
                <a:latin typeface="Consolas"/>
                <a:ea typeface="Consolas"/>
                <a:cs typeface="Consolas"/>
                <a:sym typeface="Consolas"/>
              </a:rPr>
              <a:t>}</a:t>
            </a:r>
          </a:p>
        </p:txBody>
      </p:sp>
    </p:spTree>
    <p:extLst>
      <p:ext uri="{BB962C8B-B14F-4D97-AF65-F5344CB8AC3E}">
        <p14:creationId xmlns:p14="http://schemas.microsoft.com/office/powerpoint/2010/main" val="1678590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Constraints</a:t>
            </a:r>
          </a:p>
        </p:txBody>
      </p:sp>
      <p:sp>
        <p:nvSpPr>
          <p:cNvPr id="143" name="Shape 143"/>
          <p:cNvSpPr/>
          <p:nvPr/>
        </p:nvSpPr>
        <p:spPr>
          <a:xfrm>
            <a:off x="2101689" y="2056614"/>
            <a:ext cx="7988625" cy="2744775"/>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Clr>
                <a:schemeClr val="dk2"/>
              </a:buClr>
              <a:buSzPct val="61111"/>
            </a:pPr>
            <a:r>
              <a:rPr lang="en-GB" sz="1350">
                <a:solidFill>
                  <a:srgbClr val="999999"/>
                </a:solidFill>
                <a:latin typeface="Consolas"/>
                <a:ea typeface="Consolas"/>
                <a:cs typeface="Consolas"/>
                <a:sym typeface="Consolas"/>
              </a:rPr>
              <a:t>// pre-conditions:</a:t>
            </a:r>
          </a:p>
          <a:p>
            <a:pPr>
              <a:buSzPct val="61111"/>
            </a:pPr>
            <a:r>
              <a:rPr lang="en-GB" sz="1350">
                <a:solidFill>
                  <a:srgbClr val="999999"/>
                </a:solidFill>
                <a:latin typeface="Consolas"/>
                <a:ea typeface="Consolas"/>
                <a:cs typeface="Consolas"/>
                <a:sym typeface="Consolas"/>
              </a:rPr>
              <a:t>//   ++i must be possible</a:t>
            </a:r>
          </a:p>
          <a:p>
            <a:pPr>
              <a:buSzPct val="61111"/>
            </a:pPr>
            <a:r>
              <a:rPr lang="en-GB" sz="1350">
                <a:solidFill>
                  <a:srgbClr val="0000FF"/>
                </a:solidFill>
                <a:latin typeface="Consolas"/>
                <a:ea typeface="Consolas"/>
                <a:cs typeface="Consolas"/>
                <a:sym typeface="Consolas"/>
              </a:rPr>
              <a:t>template</a:t>
            </a:r>
            <a:r>
              <a:rPr lang="en-GB" sz="1350">
                <a:solidFill>
                  <a:schemeClr val="dk1"/>
                </a:solidFill>
                <a:latin typeface="Consolas"/>
                <a:ea typeface="Consolas"/>
                <a:cs typeface="Consolas"/>
                <a:sym typeface="Consolas"/>
              </a:rPr>
              <a:t> &lt;</a:t>
            </a:r>
            <a:r>
              <a:rPr lang="en-GB" sz="1350">
                <a:solidFill>
                  <a:srgbClr val="674EA7"/>
                </a:solidFill>
                <a:latin typeface="Consolas"/>
                <a:ea typeface="Consolas"/>
                <a:cs typeface="Consolas"/>
                <a:sym typeface="Consolas"/>
              </a:rPr>
              <a:t>typename</a:t>
            </a:r>
            <a:r>
              <a:rPr lang="en-GB" sz="1350">
                <a:solidFill>
                  <a:schemeClr val="dk1"/>
                </a:solidFill>
                <a:latin typeface="Consolas"/>
                <a:ea typeface="Consolas"/>
                <a:cs typeface="Consolas"/>
                <a:sym typeface="Consolas"/>
              </a:rPr>
              <a:t> </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&gt;</a:t>
            </a:r>
          </a:p>
          <a:p>
            <a:pPr>
              <a:buSzPct val="61111"/>
            </a:pPr>
            <a:r>
              <a:rPr lang="en-GB" sz="1350">
                <a:solidFill>
                  <a:srgbClr val="674EA7"/>
                </a:solidFill>
                <a:latin typeface="Consolas"/>
                <a:ea typeface="Consolas"/>
                <a:cs typeface="Consolas"/>
                <a:sym typeface="Consolas"/>
              </a:rPr>
              <a:t>auto</a:t>
            </a:r>
            <a:r>
              <a:rPr lang="en-GB" sz="1350">
                <a:solidFill>
                  <a:schemeClr val="accent2"/>
                </a:solidFill>
                <a:latin typeface="Consolas"/>
                <a:ea typeface="Consolas"/>
                <a:cs typeface="Consolas"/>
                <a:sym typeface="Consolas"/>
              </a:rPr>
              <a:t> </a:t>
            </a:r>
            <a:r>
              <a:rPr lang="en-GB" sz="1350">
                <a:solidFill>
                  <a:schemeClr val="dk1"/>
                </a:solidFill>
                <a:latin typeface="Consolas"/>
                <a:ea typeface="Consolas"/>
                <a:cs typeface="Consolas"/>
                <a:sym typeface="Consolas"/>
              </a:rPr>
              <a:t>successor(</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 i, </a:t>
            </a: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n</a:t>
            </a:r>
            <a:r>
              <a:rPr lang="en-GB" sz="1350">
                <a:solidFill>
                  <a:schemeClr val="dk2"/>
                </a:solidFill>
                <a:latin typeface="Consolas"/>
                <a:ea typeface="Consolas"/>
                <a:cs typeface="Consolas"/>
                <a:sym typeface="Consolas"/>
              </a:rPr>
              <a:t>) -&gt;</a:t>
            </a:r>
            <a:r>
              <a:rPr lang="en-GB" sz="1350">
                <a:solidFill>
                  <a:srgbClr val="741B47"/>
                </a:solidFill>
                <a:latin typeface="Consolas"/>
                <a:ea typeface="Consolas"/>
                <a:cs typeface="Consolas"/>
                <a:sym typeface="Consolas"/>
              </a:rPr>
              <a:t> </a:t>
            </a:r>
            <a:r>
              <a:rPr lang="en-GB" sz="1350">
                <a:solidFill>
                  <a:schemeClr val="dk1"/>
                </a:solidFill>
                <a:latin typeface="Consolas"/>
                <a:ea typeface="Consolas"/>
                <a:cs typeface="Consolas"/>
                <a:sym typeface="Consolas"/>
              </a:rPr>
              <a:t>std::</a:t>
            </a:r>
            <a:r>
              <a:rPr lang="en-GB" sz="1350">
                <a:solidFill>
                  <a:srgbClr val="38761D"/>
                </a:solidFill>
                <a:latin typeface="Consolas"/>
                <a:ea typeface="Consolas"/>
                <a:cs typeface="Consolas"/>
                <a:sym typeface="Consolas"/>
              </a:rPr>
              <a:t>enable_if_t</a:t>
            </a:r>
            <a:r>
              <a:rPr lang="en-GB" sz="1350">
                <a:solidFill>
                  <a:schemeClr val="dk1"/>
                </a:solidFill>
                <a:latin typeface="Consolas"/>
                <a:ea typeface="Consolas"/>
                <a:cs typeface="Consolas"/>
                <a:sym typeface="Consolas"/>
              </a:rPr>
              <a:t>&lt;</a:t>
            </a:r>
          </a:p>
          <a:p>
            <a:pPr>
              <a:buSzPct val="61111"/>
            </a:pPr>
            <a:r>
              <a:rPr lang="en-GB" sz="1350">
                <a:solidFill>
                  <a:schemeClr val="dk1"/>
                </a:solidFill>
                <a:latin typeface="Consolas"/>
                <a:ea typeface="Consolas"/>
                <a:cs typeface="Consolas"/>
                <a:sym typeface="Consolas"/>
              </a:rPr>
              <a:t>   std::is_same_v&lt;</a:t>
            </a:r>
            <a:r>
              <a:rPr lang="en-GB" sz="1350">
                <a:solidFill>
                  <a:srgbClr val="674EA7"/>
                </a:solidFill>
                <a:latin typeface="Consolas"/>
                <a:ea typeface="Consolas"/>
                <a:cs typeface="Consolas"/>
                <a:sym typeface="Consolas"/>
              </a:rPr>
              <a:t>decltype</a:t>
            </a:r>
            <a:r>
              <a:rPr lang="en-GB" sz="1350">
                <a:solidFill>
                  <a:schemeClr val="dk1"/>
                </a:solidFill>
                <a:latin typeface="Consolas"/>
                <a:ea typeface="Consolas"/>
                <a:cs typeface="Consolas"/>
                <a:sym typeface="Consolas"/>
              </a:rPr>
              <a:t>(++i), </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&amp;&gt;, </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&gt;</a:t>
            </a:r>
          </a:p>
          <a:p>
            <a:pPr>
              <a:buSzPct val="61111"/>
            </a:pPr>
            <a:r>
              <a:rPr lang="en-GB" sz="1350">
                <a:solidFill>
                  <a:schemeClr val="dk1"/>
                </a:solidFill>
                <a:latin typeface="Consolas"/>
                <a:ea typeface="Consolas"/>
                <a:cs typeface="Consolas"/>
                <a:sym typeface="Consolas"/>
              </a:rPr>
              <a:t>{</a:t>
            </a:r>
          </a:p>
          <a:p>
            <a:pPr>
              <a:buSzPct val="6111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while</a:t>
            </a:r>
            <a:r>
              <a:rPr lang="en-GB" sz="1350">
                <a:solidFill>
                  <a:schemeClr val="dk1"/>
                </a:solidFill>
                <a:latin typeface="Consolas"/>
                <a:ea typeface="Consolas"/>
                <a:cs typeface="Consolas"/>
                <a:sym typeface="Consolas"/>
              </a:rPr>
              <a:t> (--n &gt; 0)</a:t>
            </a:r>
          </a:p>
          <a:p>
            <a:pPr>
              <a:buSzPct val="61111"/>
            </a:pPr>
            <a:r>
              <a:rPr lang="en-GB" sz="1350">
                <a:solidFill>
                  <a:schemeClr val="dk1"/>
                </a:solidFill>
                <a:latin typeface="Consolas"/>
                <a:ea typeface="Consolas"/>
                <a:cs typeface="Consolas"/>
                <a:sym typeface="Consolas"/>
              </a:rPr>
              <a:t>      ++i;</a:t>
            </a:r>
          </a:p>
          <a:p>
            <a:pPr>
              <a:buSzPct val="6111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return</a:t>
            </a:r>
            <a:r>
              <a:rPr lang="en-GB" sz="1350">
                <a:solidFill>
                  <a:schemeClr val="dk1"/>
                </a:solidFill>
                <a:latin typeface="Consolas"/>
                <a:ea typeface="Consolas"/>
                <a:cs typeface="Consolas"/>
                <a:sym typeface="Consolas"/>
              </a:rPr>
              <a:t> i;</a:t>
            </a:r>
          </a:p>
          <a:p>
            <a:pPr>
              <a:buSzPct val="61111"/>
            </a:pPr>
            <a:r>
              <a:rPr lang="en-GB" sz="1350">
                <a:solidFill>
                  <a:schemeClr val="dk1"/>
                </a:solidFill>
                <a:latin typeface="Consolas"/>
                <a:ea typeface="Consolas"/>
                <a:cs typeface="Consolas"/>
                <a:sym typeface="Consolas"/>
              </a:rPr>
              <a:t>}</a:t>
            </a:r>
          </a:p>
        </p:txBody>
      </p:sp>
    </p:spTree>
    <p:extLst>
      <p:ext uri="{BB962C8B-B14F-4D97-AF65-F5344CB8AC3E}">
        <p14:creationId xmlns:p14="http://schemas.microsoft.com/office/powerpoint/2010/main" val="352671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330"/>
            <a:ext cx="10515600" cy="1207135"/>
          </a:xfrm>
        </p:spPr>
        <p:txBody>
          <a:bodyPr/>
          <a:lstStyle/>
          <a:p>
            <a:r>
              <a:rPr lang="en-GB" dirty="0">
                <a:solidFill>
                  <a:srgbClr val="FF0000"/>
                </a:solidFill>
              </a:rPr>
              <a:t>C++ 17 approved in Kona</a:t>
            </a:r>
          </a:p>
        </p:txBody>
      </p:sp>
      <p:sp>
        <p:nvSpPr>
          <p:cNvPr id="3" name="Content Placeholder 2"/>
          <p:cNvSpPr>
            <a:spLocks noGrp="1"/>
          </p:cNvSpPr>
          <p:nvPr>
            <p:ph idx="1"/>
          </p:nvPr>
        </p:nvSpPr>
        <p:spPr>
          <a:xfrm>
            <a:off x="838200" y="1717734"/>
            <a:ext cx="10515600" cy="4209415"/>
          </a:xfrm>
        </p:spPr>
        <p:txBody>
          <a:bodyPr/>
          <a:lstStyle/>
          <a:p>
            <a:endParaRPr lang="en-GB"/>
          </a:p>
        </p:txBody>
      </p:sp>
      <p:pic>
        <p:nvPicPr>
          <p:cNvPr id="4" name="Picture 3"/>
          <p:cNvPicPr>
            <a:picLocks noChangeAspect="1"/>
          </p:cNvPicPr>
          <p:nvPr/>
        </p:nvPicPr>
        <p:blipFill>
          <a:blip r:embed="rId3"/>
          <a:stretch>
            <a:fillRect/>
          </a:stretch>
        </p:blipFill>
        <p:spPr>
          <a:xfrm>
            <a:off x="1524000" y="2157369"/>
            <a:ext cx="9144000" cy="3125156"/>
          </a:xfrm>
          <a:prstGeom prst="rect">
            <a:avLst/>
          </a:prstGeom>
        </p:spPr>
      </p:pic>
    </p:spTree>
    <p:extLst>
      <p:ext uri="{BB962C8B-B14F-4D97-AF65-F5344CB8AC3E}">
        <p14:creationId xmlns:p14="http://schemas.microsoft.com/office/powerpoint/2010/main" val="3385264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Constraints</a:t>
            </a:r>
          </a:p>
        </p:txBody>
      </p:sp>
      <p:sp>
        <p:nvSpPr>
          <p:cNvPr id="149" name="Shape 149"/>
          <p:cNvSpPr/>
          <p:nvPr/>
        </p:nvSpPr>
        <p:spPr>
          <a:xfrm>
            <a:off x="2101689" y="2056614"/>
            <a:ext cx="7988625" cy="2744775"/>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61111"/>
            </a:pPr>
            <a:r>
              <a:rPr lang="en-GB" sz="1350">
                <a:solidFill>
                  <a:srgbClr val="0000FF"/>
                </a:solidFill>
                <a:latin typeface="Consolas"/>
                <a:ea typeface="Consolas"/>
                <a:cs typeface="Consolas"/>
                <a:sym typeface="Consolas"/>
              </a:rPr>
              <a:t>template</a:t>
            </a:r>
            <a:r>
              <a:rPr lang="en-GB" sz="1350">
                <a:solidFill>
                  <a:schemeClr val="dk1"/>
                </a:solidFill>
                <a:latin typeface="Consolas"/>
                <a:ea typeface="Consolas"/>
                <a:cs typeface="Consolas"/>
                <a:sym typeface="Consolas"/>
              </a:rPr>
              <a:t> &lt;</a:t>
            </a:r>
            <a:r>
              <a:rPr lang="en-GB" sz="1350">
                <a:solidFill>
                  <a:srgbClr val="674EA7"/>
                </a:solidFill>
                <a:latin typeface="Consolas"/>
                <a:ea typeface="Consolas"/>
                <a:cs typeface="Consolas"/>
                <a:sym typeface="Consolas"/>
              </a:rPr>
              <a:t>typename</a:t>
            </a:r>
            <a:r>
              <a:rPr lang="en-GB" sz="1350">
                <a:solidFill>
                  <a:schemeClr val="dk1"/>
                </a:solidFill>
                <a:latin typeface="Consolas"/>
                <a:ea typeface="Consolas"/>
                <a:cs typeface="Consolas"/>
                <a:sym typeface="Consolas"/>
              </a:rPr>
              <a:t> </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&gt;</a:t>
            </a:r>
          </a:p>
          <a:p>
            <a:pPr>
              <a:buSzPct val="61111"/>
            </a:pPr>
            <a:r>
              <a:rPr lang="en-GB" sz="1350">
                <a:solidFill>
                  <a:srgbClr val="0000FF"/>
                </a:solidFill>
                <a:latin typeface="Consolas"/>
                <a:ea typeface="Consolas"/>
                <a:cs typeface="Consolas"/>
                <a:sym typeface="Consolas"/>
              </a:rPr>
              <a:t>requires</a:t>
            </a: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requires</a:t>
            </a:r>
            <a:r>
              <a:rPr lang="en-GB" sz="1350">
                <a:solidFill>
                  <a:schemeClr val="dk1"/>
                </a:solidFill>
                <a:latin typeface="Consolas"/>
                <a:ea typeface="Consolas"/>
                <a:cs typeface="Consolas"/>
                <a:sym typeface="Consolas"/>
              </a:rPr>
              <a:t>(</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 i) {</a:t>
            </a:r>
          </a:p>
          <a:p>
            <a:pPr>
              <a:buSzPct val="61111"/>
            </a:pPr>
            <a:r>
              <a:rPr lang="en-GB" sz="1350">
                <a:solidFill>
                  <a:schemeClr val="dk1"/>
                </a:solidFill>
                <a:latin typeface="Consolas"/>
                <a:ea typeface="Consolas"/>
                <a:cs typeface="Consolas"/>
                <a:sym typeface="Consolas"/>
              </a:rPr>
              <a:t>   {++i} -&gt; </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&amp;;</a:t>
            </a:r>
          </a:p>
          <a:p>
            <a:pPr>
              <a:buSzPct val="61111"/>
            </a:pPr>
            <a:r>
              <a:rPr lang="en-GB" sz="1350">
                <a:solidFill>
                  <a:schemeClr val="dk1"/>
                </a:solidFill>
                <a:latin typeface="Consolas"/>
                <a:ea typeface="Consolas"/>
                <a:cs typeface="Consolas"/>
                <a:sym typeface="Consolas"/>
              </a:rPr>
              <a:t>}</a:t>
            </a:r>
          </a:p>
          <a:p>
            <a:pPr>
              <a:buSzPct val="61111"/>
            </a:pPr>
            <a:r>
              <a:rPr lang="en-GB" sz="1350">
                <a:solidFill>
                  <a:srgbClr val="741B47"/>
                </a:solidFill>
                <a:latin typeface="Consolas"/>
                <a:ea typeface="Consolas"/>
                <a:cs typeface="Consolas"/>
                <a:sym typeface="Consolas"/>
              </a:rPr>
              <a:t>I</a:t>
            </a:r>
            <a:r>
              <a:rPr lang="en-GB" sz="1350">
                <a:solidFill>
                  <a:schemeClr val="accent2"/>
                </a:solidFill>
                <a:latin typeface="Consolas"/>
                <a:ea typeface="Consolas"/>
                <a:cs typeface="Consolas"/>
                <a:sym typeface="Consolas"/>
              </a:rPr>
              <a:t> </a:t>
            </a:r>
            <a:r>
              <a:rPr lang="en-GB" sz="1350">
                <a:solidFill>
                  <a:schemeClr val="dk1"/>
                </a:solidFill>
                <a:latin typeface="Consolas"/>
                <a:ea typeface="Consolas"/>
                <a:cs typeface="Consolas"/>
                <a:sym typeface="Consolas"/>
              </a:rPr>
              <a:t>successor(</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 i, </a:t>
            </a: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n)</a:t>
            </a:r>
          </a:p>
          <a:p>
            <a:pPr>
              <a:buSzPct val="61111"/>
            </a:pPr>
            <a:r>
              <a:rPr lang="en-GB" sz="1350">
                <a:solidFill>
                  <a:schemeClr val="dk1"/>
                </a:solidFill>
                <a:latin typeface="Consolas"/>
                <a:ea typeface="Consolas"/>
                <a:cs typeface="Consolas"/>
                <a:sym typeface="Consolas"/>
              </a:rPr>
              <a:t>{</a:t>
            </a:r>
          </a:p>
          <a:p>
            <a:pPr>
              <a:buSzPct val="6111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while</a:t>
            </a:r>
            <a:r>
              <a:rPr lang="en-GB" sz="1350">
                <a:solidFill>
                  <a:schemeClr val="dk1"/>
                </a:solidFill>
                <a:latin typeface="Consolas"/>
                <a:ea typeface="Consolas"/>
                <a:cs typeface="Consolas"/>
                <a:sym typeface="Consolas"/>
              </a:rPr>
              <a:t> (--n &gt; 0)</a:t>
            </a:r>
          </a:p>
          <a:p>
            <a:pPr>
              <a:buSzPct val="61111"/>
            </a:pPr>
            <a:r>
              <a:rPr lang="en-GB" sz="1350">
                <a:solidFill>
                  <a:schemeClr val="dk1"/>
                </a:solidFill>
                <a:latin typeface="Consolas"/>
                <a:ea typeface="Consolas"/>
                <a:cs typeface="Consolas"/>
                <a:sym typeface="Consolas"/>
              </a:rPr>
              <a:t>      ++i;</a:t>
            </a:r>
          </a:p>
          <a:p>
            <a:pPr>
              <a:buSzPct val="6111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return</a:t>
            </a:r>
            <a:r>
              <a:rPr lang="en-GB" sz="1350">
                <a:solidFill>
                  <a:schemeClr val="dk1"/>
                </a:solidFill>
                <a:latin typeface="Consolas"/>
                <a:ea typeface="Consolas"/>
                <a:cs typeface="Consolas"/>
                <a:sym typeface="Consolas"/>
              </a:rPr>
              <a:t> i;</a:t>
            </a:r>
          </a:p>
          <a:p>
            <a:pPr>
              <a:buSzPct val="61111"/>
            </a:pPr>
            <a:r>
              <a:rPr lang="en-GB" sz="1350">
                <a:solidFill>
                  <a:schemeClr val="dk1"/>
                </a:solidFill>
                <a:latin typeface="Consolas"/>
                <a:ea typeface="Consolas"/>
                <a:cs typeface="Consolas"/>
                <a:sym typeface="Consolas"/>
              </a:rPr>
              <a:t>}</a:t>
            </a:r>
          </a:p>
        </p:txBody>
      </p:sp>
    </p:spTree>
    <p:extLst>
      <p:ext uri="{BB962C8B-B14F-4D97-AF65-F5344CB8AC3E}">
        <p14:creationId xmlns:p14="http://schemas.microsoft.com/office/powerpoint/2010/main" val="3120180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Concepts</a:t>
            </a:r>
          </a:p>
        </p:txBody>
      </p:sp>
    </p:spTree>
    <p:extLst>
      <p:ext uri="{BB962C8B-B14F-4D97-AF65-F5344CB8AC3E}">
        <p14:creationId xmlns:p14="http://schemas.microsoft.com/office/powerpoint/2010/main" val="1484906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p:nvPr/>
        </p:nvSpPr>
        <p:spPr>
          <a:xfrm>
            <a:off x="2101689" y="1747014"/>
            <a:ext cx="7988625" cy="3363975"/>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68750"/>
            </a:pPr>
            <a:r>
              <a:rPr lang="en-GB" sz="1200">
                <a:solidFill>
                  <a:srgbClr val="0000FF"/>
                </a:solidFill>
                <a:latin typeface="Consolas"/>
                <a:ea typeface="Consolas"/>
                <a:cs typeface="Consolas"/>
                <a:sym typeface="Consolas"/>
              </a:rPr>
              <a:t>template</a:t>
            </a:r>
            <a:r>
              <a:rPr lang="en-GB" sz="1200">
                <a:solidFill>
                  <a:schemeClr val="dk1"/>
                </a:solidFill>
                <a:latin typeface="Consolas"/>
                <a:ea typeface="Consolas"/>
                <a:cs typeface="Consolas"/>
                <a:sym typeface="Consolas"/>
              </a:rPr>
              <a:t> &lt;</a:t>
            </a:r>
            <a:r>
              <a:rPr lang="en-GB" sz="1200">
                <a:solidFill>
                  <a:srgbClr val="674EA7"/>
                </a:solidFill>
                <a:latin typeface="Consolas"/>
                <a:ea typeface="Consolas"/>
                <a:cs typeface="Consolas"/>
                <a:sym typeface="Consolas"/>
              </a:rPr>
              <a:t>typename</a:t>
            </a:r>
            <a:r>
              <a:rPr lang="en-GB" sz="1200">
                <a:solidFill>
                  <a:schemeClr val="dk1"/>
                </a:solidFill>
                <a:latin typeface="Consolas"/>
                <a:ea typeface="Consolas"/>
                <a:cs typeface="Consolas"/>
                <a:sym typeface="Consolas"/>
              </a:rPr>
              <a:t> </a:t>
            </a:r>
            <a:r>
              <a:rPr lang="en-GB" sz="1200">
                <a:solidFill>
                  <a:srgbClr val="741B47"/>
                </a:solidFill>
                <a:latin typeface="Consolas"/>
                <a:ea typeface="Consolas"/>
                <a:cs typeface="Consolas"/>
                <a:sym typeface="Consolas"/>
              </a:rPr>
              <a:t>T</a:t>
            </a:r>
            <a:r>
              <a:rPr lang="en-GB" sz="1200">
                <a:solidFill>
                  <a:schemeClr val="dk1"/>
                </a:solidFill>
                <a:latin typeface="Consolas"/>
                <a:ea typeface="Consolas"/>
                <a:cs typeface="Consolas"/>
                <a:sym typeface="Consolas"/>
              </a:rPr>
              <a:t>&gt;</a:t>
            </a:r>
          </a:p>
          <a:p>
            <a:pPr>
              <a:buSzPct val="68750"/>
            </a:pPr>
            <a:r>
              <a:rPr lang="en-GB" sz="1200">
                <a:solidFill>
                  <a:srgbClr val="0000FF"/>
                </a:solidFill>
                <a:latin typeface="Consolas"/>
                <a:ea typeface="Consolas"/>
                <a:cs typeface="Consolas"/>
                <a:sym typeface="Consolas"/>
              </a:rPr>
              <a:t>concept </a:t>
            </a:r>
            <a:r>
              <a:rPr lang="en-GB" sz="1200">
                <a:solidFill>
                  <a:schemeClr val="accent2"/>
                </a:solidFill>
                <a:latin typeface="Consolas"/>
                <a:ea typeface="Consolas"/>
                <a:cs typeface="Consolas"/>
                <a:sym typeface="Consolas"/>
              </a:rPr>
              <a:t>bool</a:t>
            </a:r>
            <a:r>
              <a:rPr lang="en-GB" sz="1200">
                <a:solidFill>
                  <a:srgbClr val="38761D"/>
                </a:solidFill>
                <a:latin typeface="Consolas"/>
                <a:ea typeface="Consolas"/>
                <a:cs typeface="Consolas"/>
                <a:sym typeface="Consolas"/>
              </a:rPr>
              <a:t> Equality_comparable</a:t>
            </a:r>
            <a:r>
              <a:rPr lang="en-GB" sz="1200">
                <a:solidFill>
                  <a:schemeClr val="dk2"/>
                </a:solidFill>
                <a:latin typeface="Consolas"/>
                <a:ea typeface="Consolas"/>
                <a:cs typeface="Consolas"/>
                <a:sym typeface="Consolas"/>
              </a:rPr>
              <a:t> = </a:t>
            </a:r>
            <a:r>
              <a:rPr lang="en-GB" sz="1200">
                <a:solidFill>
                  <a:srgbClr val="674EA7"/>
                </a:solidFill>
                <a:latin typeface="Consolas"/>
                <a:ea typeface="Consolas"/>
                <a:cs typeface="Consolas"/>
                <a:sym typeface="Consolas"/>
              </a:rPr>
              <a:t>requires</a:t>
            </a:r>
            <a:r>
              <a:rPr lang="en-GB" sz="1200">
                <a:solidFill>
                  <a:schemeClr val="dk2"/>
                </a:solidFill>
                <a:latin typeface="Consolas"/>
                <a:ea typeface="Consolas"/>
                <a:cs typeface="Consolas"/>
                <a:sym typeface="Consolas"/>
              </a:rPr>
              <a:t>(</a:t>
            </a:r>
            <a:r>
              <a:rPr lang="en-GB" sz="1200">
                <a:solidFill>
                  <a:srgbClr val="741B47"/>
                </a:solidFill>
                <a:latin typeface="Consolas"/>
                <a:ea typeface="Consolas"/>
                <a:cs typeface="Consolas"/>
                <a:sym typeface="Consolas"/>
              </a:rPr>
              <a:t>T</a:t>
            </a:r>
            <a:r>
              <a:rPr lang="en-GB" sz="1200">
                <a:solidFill>
                  <a:schemeClr val="dk2"/>
                </a:solidFill>
                <a:latin typeface="Consolas"/>
                <a:ea typeface="Consolas"/>
                <a:cs typeface="Consolas"/>
                <a:sym typeface="Consolas"/>
              </a:rPr>
              <a:t> t) {</a:t>
            </a:r>
          </a:p>
          <a:p>
            <a:pPr>
              <a:buSzPct val="68750"/>
            </a:pPr>
            <a:r>
              <a:rPr lang="en-GB" sz="1200">
                <a:solidFill>
                  <a:schemeClr val="dk2"/>
                </a:solidFill>
                <a:latin typeface="Consolas"/>
                <a:ea typeface="Consolas"/>
                <a:cs typeface="Consolas"/>
                <a:sym typeface="Consolas"/>
              </a:rPr>
              <a:t>   {t == t} -&gt; </a:t>
            </a:r>
            <a:r>
              <a:rPr lang="en-GB" sz="1200">
                <a:solidFill>
                  <a:schemeClr val="accent2"/>
                </a:solidFill>
                <a:latin typeface="Consolas"/>
                <a:ea typeface="Consolas"/>
                <a:cs typeface="Consolas"/>
                <a:sym typeface="Consolas"/>
              </a:rPr>
              <a:t>bool</a:t>
            </a:r>
            <a:r>
              <a:rPr lang="en-GB" sz="1200">
                <a:solidFill>
                  <a:schemeClr val="dk2"/>
                </a:solidFill>
                <a:latin typeface="Consolas"/>
                <a:ea typeface="Consolas"/>
                <a:cs typeface="Consolas"/>
                <a:sym typeface="Consolas"/>
              </a:rPr>
              <a:t>;</a:t>
            </a:r>
          </a:p>
          <a:p>
            <a:pPr>
              <a:buSzPct val="68750"/>
            </a:pPr>
            <a:r>
              <a:rPr lang="en-GB" sz="1200">
                <a:solidFill>
                  <a:schemeClr val="dk2"/>
                </a:solidFill>
                <a:latin typeface="Consolas"/>
                <a:ea typeface="Consolas"/>
                <a:cs typeface="Consolas"/>
                <a:sym typeface="Consolas"/>
              </a:rPr>
              <a:t>   {t != t} -&gt; </a:t>
            </a:r>
            <a:r>
              <a:rPr lang="en-GB" sz="1200">
                <a:solidFill>
                  <a:schemeClr val="accent2"/>
                </a:solidFill>
                <a:latin typeface="Consolas"/>
                <a:ea typeface="Consolas"/>
                <a:cs typeface="Consolas"/>
                <a:sym typeface="Consolas"/>
              </a:rPr>
              <a:t>bool</a:t>
            </a:r>
            <a:r>
              <a:rPr lang="en-GB" sz="1200">
                <a:solidFill>
                  <a:schemeClr val="dk2"/>
                </a:solidFill>
                <a:latin typeface="Consolas"/>
                <a:ea typeface="Consolas"/>
                <a:cs typeface="Consolas"/>
                <a:sym typeface="Consolas"/>
              </a:rPr>
              <a:t>;</a:t>
            </a:r>
          </a:p>
          <a:p>
            <a:pPr>
              <a:buSzPct val="68750"/>
            </a:pPr>
            <a:r>
              <a:rPr lang="en-GB" sz="1200">
                <a:solidFill>
                  <a:schemeClr val="dk2"/>
                </a:solidFill>
                <a:latin typeface="Consolas"/>
                <a:ea typeface="Consolas"/>
                <a:cs typeface="Consolas"/>
                <a:sym typeface="Consolas"/>
              </a:rPr>
              <a:t>}</a:t>
            </a:r>
          </a:p>
          <a:p>
            <a:pPr>
              <a:buSzPct val="68750"/>
            </a:pPr>
            <a:endParaRPr sz="1200">
              <a:solidFill>
                <a:srgbClr val="0000FF"/>
              </a:solidFill>
              <a:latin typeface="Consolas"/>
              <a:ea typeface="Consolas"/>
              <a:cs typeface="Consolas"/>
              <a:sym typeface="Consolas"/>
            </a:endParaRPr>
          </a:p>
          <a:p>
            <a:pPr>
              <a:buSzPct val="68750"/>
            </a:pPr>
            <a:r>
              <a:rPr lang="en-GB" sz="1200">
                <a:solidFill>
                  <a:srgbClr val="0000FF"/>
                </a:solidFill>
                <a:latin typeface="Consolas"/>
                <a:ea typeface="Consolas"/>
                <a:cs typeface="Consolas"/>
                <a:sym typeface="Consolas"/>
              </a:rPr>
              <a:t>template</a:t>
            </a:r>
            <a:r>
              <a:rPr lang="en-GB" sz="1200">
                <a:solidFill>
                  <a:schemeClr val="dk1"/>
                </a:solidFill>
                <a:latin typeface="Consolas"/>
                <a:ea typeface="Consolas"/>
                <a:cs typeface="Consolas"/>
                <a:sym typeface="Consolas"/>
              </a:rPr>
              <a:t> &lt;</a:t>
            </a:r>
            <a:r>
              <a:rPr lang="en-GB" sz="1200">
                <a:solidFill>
                  <a:srgbClr val="674EA7"/>
                </a:solidFill>
                <a:latin typeface="Consolas"/>
                <a:ea typeface="Consolas"/>
                <a:cs typeface="Consolas"/>
                <a:sym typeface="Consolas"/>
              </a:rPr>
              <a:t>typename</a:t>
            </a:r>
            <a:r>
              <a:rPr lang="en-GB" sz="1200">
                <a:solidFill>
                  <a:schemeClr val="dk1"/>
                </a:solidFill>
                <a:latin typeface="Consolas"/>
                <a:ea typeface="Consolas"/>
                <a:cs typeface="Consolas"/>
                <a:sym typeface="Consolas"/>
              </a:rPr>
              <a:t> </a:t>
            </a:r>
            <a:r>
              <a:rPr lang="en-GB" sz="1200">
                <a:solidFill>
                  <a:srgbClr val="741B47"/>
                </a:solidFill>
                <a:latin typeface="Consolas"/>
                <a:ea typeface="Consolas"/>
                <a:cs typeface="Consolas"/>
                <a:sym typeface="Consolas"/>
              </a:rPr>
              <a:t>T</a:t>
            </a:r>
            <a:r>
              <a:rPr lang="en-GB" sz="1200">
                <a:solidFill>
                  <a:schemeClr val="dk1"/>
                </a:solidFill>
                <a:latin typeface="Consolas"/>
                <a:ea typeface="Consolas"/>
                <a:cs typeface="Consolas"/>
                <a:sym typeface="Consolas"/>
              </a:rPr>
              <a:t>&gt;</a:t>
            </a:r>
          </a:p>
          <a:p>
            <a:pPr>
              <a:buSzPct val="68750"/>
            </a:pPr>
            <a:r>
              <a:rPr lang="en-GB" sz="1200">
                <a:solidFill>
                  <a:srgbClr val="0000FF"/>
                </a:solidFill>
                <a:latin typeface="Consolas"/>
                <a:ea typeface="Consolas"/>
                <a:cs typeface="Consolas"/>
                <a:sym typeface="Consolas"/>
              </a:rPr>
              <a:t>concept </a:t>
            </a:r>
            <a:r>
              <a:rPr lang="en-GB" sz="1200">
                <a:solidFill>
                  <a:schemeClr val="accent2"/>
                </a:solidFill>
                <a:latin typeface="Consolas"/>
                <a:ea typeface="Consolas"/>
                <a:cs typeface="Consolas"/>
                <a:sym typeface="Consolas"/>
              </a:rPr>
              <a:t>bool</a:t>
            </a:r>
            <a:r>
              <a:rPr lang="en-GB" sz="1200">
                <a:solidFill>
                  <a:srgbClr val="38761D"/>
                </a:solidFill>
                <a:latin typeface="Consolas"/>
                <a:ea typeface="Consolas"/>
                <a:cs typeface="Consolas"/>
                <a:sym typeface="Consolas"/>
              </a:rPr>
              <a:t> Regular</a:t>
            </a:r>
            <a:r>
              <a:rPr lang="en-GB" sz="1200">
                <a:latin typeface="Consolas"/>
                <a:ea typeface="Consolas"/>
                <a:cs typeface="Consolas"/>
                <a:sym typeface="Consolas"/>
              </a:rPr>
              <a:t> = std::is_destructible_v&lt;</a:t>
            </a:r>
            <a:r>
              <a:rPr lang="en-GB" sz="1200">
                <a:solidFill>
                  <a:srgbClr val="741B47"/>
                </a:solidFill>
                <a:latin typeface="Consolas"/>
                <a:ea typeface="Consolas"/>
                <a:cs typeface="Consolas"/>
                <a:sym typeface="Consolas"/>
              </a:rPr>
              <a:t>T</a:t>
            </a:r>
            <a:r>
              <a:rPr lang="en-GB" sz="1200">
                <a:latin typeface="Consolas"/>
                <a:ea typeface="Consolas"/>
                <a:cs typeface="Consolas"/>
                <a:sym typeface="Consolas"/>
              </a:rPr>
              <a:t>&gt; &amp;&amp; std::is_default_constructible_v&lt;</a:t>
            </a:r>
            <a:r>
              <a:rPr lang="en-GB" sz="1200">
                <a:solidFill>
                  <a:srgbClr val="741B47"/>
                </a:solidFill>
                <a:latin typeface="Consolas"/>
                <a:ea typeface="Consolas"/>
                <a:cs typeface="Consolas"/>
                <a:sym typeface="Consolas"/>
              </a:rPr>
              <a:t>T</a:t>
            </a:r>
            <a:r>
              <a:rPr lang="en-GB" sz="1200">
                <a:latin typeface="Consolas"/>
                <a:ea typeface="Consolas"/>
                <a:cs typeface="Consolas"/>
                <a:sym typeface="Consolas"/>
              </a:rPr>
              <a:t>&gt; &amp;&amp;</a:t>
            </a:r>
          </a:p>
          <a:p>
            <a:pPr>
              <a:buSzPct val="68750"/>
            </a:pPr>
            <a:r>
              <a:rPr lang="en-GB" sz="1200">
                <a:latin typeface="Consolas"/>
                <a:ea typeface="Consolas"/>
                <a:cs typeface="Consolas"/>
                <a:sym typeface="Consolas"/>
              </a:rPr>
              <a:t>   std::is_move_constructible_v&lt;</a:t>
            </a:r>
            <a:r>
              <a:rPr lang="en-GB" sz="1200">
                <a:solidFill>
                  <a:srgbClr val="741B47"/>
                </a:solidFill>
                <a:latin typeface="Consolas"/>
                <a:ea typeface="Consolas"/>
                <a:cs typeface="Consolas"/>
                <a:sym typeface="Consolas"/>
              </a:rPr>
              <a:t>T</a:t>
            </a:r>
            <a:r>
              <a:rPr lang="en-GB" sz="1200">
                <a:latin typeface="Consolas"/>
                <a:ea typeface="Consolas"/>
                <a:cs typeface="Consolas"/>
                <a:sym typeface="Consolas"/>
              </a:rPr>
              <a:t>&gt; &amp;&amp; std::is_move_assignable_v&lt;</a:t>
            </a:r>
            <a:r>
              <a:rPr lang="en-GB" sz="1200">
                <a:solidFill>
                  <a:srgbClr val="741B47"/>
                </a:solidFill>
                <a:latin typeface="Consolas"/>
                <a:ea typeface="Consolas"/>
                <a:cs typeface="Consolas"/>
                <a:sym typeface="Consolas"/>
              </a:rPr>
              <a:t>T</a:t>
            </a:r>
            <a:r>
              <a:rPr lang="en-GB" sz="1200">
                <a:latin typeface="Consolas"/>
                <a:ea typeface="Consolas"/>
                <a:cs typeface="Consolas"/>
                <a:sym typeface="Consolas"/>
              </a:rPr>
              <a:t>&gt; &amp;&amp;</a:t>
            </a:r>
          </a:p>
          <a:p>
            <a:pPr>
              <a:buSzPct val="68750"/>
            </a:pPr>
            <a:r>
              <a:rPr lang="en-GB" sz="1200">
                <a:latin typeface="Consolas"/>
                <a:ea typeface="Consolas"/>
                <a:cs typeface="Consolas"/>
                <a:sym typeface="Consolas"/>
              </a:rPr>
              <a:t>   std::is_copy_constructible_v&lt;</a:t>
            </a:r>
            <a:r>
              <a:rPr lang="en-GB" sz="1200">
                <a:solidFill>
                  <a:srgbClr val="741B47"/>
                </a:solidFill>
                <a:latin typeface="Consolas"/>
                <a:ea typeface="Consolas"/>
                <a:cs typeface="Consolas"/>
                <a:sym typeface="Consolas"/>
              </a:rPr>
              <a:t>T</a:t>
            </a:r>
            <a:r>
              <a:rPr lang="en-GB" sz="1200">
                <a:solidFill>
                  <a:schemeClr val="dk2"/>
                </a:solidFill>
                <a:latin typeface="Consolas"/>
                <a:ea typeface="Consolas"/>
                <a:cs typeface="Consolas"/>
                <a:sym typeface="Consolas"/>
              </a:rPr>
              <a:t>&gt; &amp;&amp; std::is_copy_assignable_v&lt;</a:t>
            </a:r>
            <a:r>
              <a:rPr lang="en-GB" sz="1200">
                <a:solidFill>
                  <a:srgbClr val="741B47"/>
                </a:solidFill>
                <a:latin typeface="Consolas"/>
                <a:ea typeface="Consolas"/>
                <a:cs typeface="Consolas"/>
                <a:sym typeface="Consolas"/>
              </a:rPr>
              <a:t>T</a:t>
            </a:r>
            <a:r>
              <a:rPr lang="en-GB" sz="1200">
                <a:solidFill>
                  <a:schemeClr val="dk2"/>
                </a:solidFill>
                <a:latin typeface="Consolas"/>
                <a:ea typeface="Consolas"/>
                <a:cs typeface="Consolas"/>
                <a:sym typeface="Consolas"/>
              </a:rPr>
              <a:t>&gt; &amp;&amp;</a:t>
            </a:r>
          </a:p>
          <a:p>
            <a:pPr>
              <a:buSzPct val="68750"/>
            </a:pPr>
            <a:r>
              <a:rPr lang="en-GB" sz="1200">
                <a:solidFill>
                  <a:schemeClr val="dk2"/>
                </a:solidFill>
                <a:latin typeface="Consolas"/>
                <a:ea typeface="Consolas"/>
                <a:cs typeface="Consolas"/>
                <a:sym typeface="Consolas"/>
              </a:rPr>
              <a:t>   </a:t>
            </a:r>
            <a:r>
              <a:rPr lang="en-GB" sz="1200">
                <a:solidFill>
                  <a:srgbClr val="38761D"/>
                </a:solidFill>
                <a:latin typeface="Consolas"/>
                <a:ea typeface="Consolas"/>
                <a:cs typeface="Consolas"/>
                <a:sym typeface="Consolas"/>
              </a:rPr>
              <a:t>Equality_comparable</a:t>
            </a:r>
            <a:r>
              <a:rPr lang="en-GB" sz="1200">
                <a:solidFill>
                  <a:schemeClr val="dk2"/>
                </a:solidFill>
                <a:latin typeface="Consolas"/>
                <a:ea typeface="Consolas"/>
                <a:cs typeface="Consolas"/>
                <a:sym typeface="Consolas"/>
              </a:rPr>
              <a:t>&lt;</a:t>
            </a:r>
            <a:r>
              <a:rPr lang="en-GB" sz="1200">
                <a:solidFill>
                  <a:srgbClr val="741B47"/>
                </a:solidFill>
                <a:latin typeface="Consolas"/>
                <a:ea typeface="Consolas"/>
                <a:cs typeface="Consolas"/>
                <a:sym typeface="Consolas"/>
              </a:rPr>
              <a:t>T</a:t>
            </a:r>
            <a:r>
              <a:rPr lang="en-GB" sz="1200">
                <a:solidFill>
                  <a:schemeClr val="dk2"/>
                </a:solidFill>
                <a:latin typeface="Consolas"/>
                <a:ea typeface="Consolas"/>
                <a:cs typeface="Consolas"/>
                <a:sym typeface="Consolas"/>
              </a:rPr>
              <a:t>&gt;;</a:t>
            </a:r>
          </a:p>
          <a:p>
            <a:pPr>
              <a:buSzPct val="61111"/>
            </a:pPr>
            <a:endParaRPr sz="1350">
              <a:solidFill>
                <a:schemeClr val="dk2"/>
              </a:solidFill>
              <a:latin typeface="Consolas"/>
              <a:ea typeface="Consolas"/>
              <a:cs typeface="Consolas"/>
              <a:sym typeface="Consolas"/>
            </a:endParaRPr>
          </a:p>
          <a:p>
            <a:pPr>
              <a:buSzPct val="61111"/>
            </a:pPr>
            <a:r>
              <a:rPr lang="en-GB" sz="1350" b="1">
                <a:solidFill>
                  <a:srgbClr val="0000FF"/>
                </a:solidFill>
                <a:latin typeface="Consolas"/>
                <a:ea typeface="Consolas"/>
                <a:cs typeface="Consolas"/>
                <a:sym typeface="Consolas"/>
              </a:rPr>
              <a:t>template</a:t>
            </a:r>
            <a:r>
              <a:rPr lang="en-GB" sz="1350" b="1">
                <a:solidFill>
                  <a:schemeClr val="dk1"/>
                </a:solidFill>
                <a:latin typeface="Consolas"/>
                <a:ea typeface="Consolas"/>
                <a:cs typeface="Consolas"/>
                <a:sym typeface="Consolas"/>
              </a:rPr>
              <a:t> &lt;</a:t>
            </a:r>
            <a:r>
              <a:rPr lang="en-GB" sz="1350" b="1">
                <a:solidFill>
                  <a:srgbClr val="674EA7"/>
                </a:solidFill>
                <a:latin typeface="Consolas"/>
                <a:ea typeface="Consolas"/>
                <a:cs typeface="Consolas"/>
                <a:sym typeface="Consolas"/>
              </a:rPr>
              <a:t>Regular</a:t>
            </a:r>
            <a:r>
              <a:rPr lang="en-GB" sz="1350" b="1">
                <a:solidFill>
                  <a:schemeClr val="dk1"/>
                </a:solidFill>
                <a:latin typeface="Consolas"/>
                <a:ea typeface="Consolas"/>
                <a:cs typeface="Consolas"/>
                <a:sym typeface="Consolas"/>
              </a:rPr>
              <a:t> </a:t>
            </a:r>
            <a:r>
              <a:rPr lang="en-GB" sz="1350" b="1">
                <a:solidFill>
                  <a:srgbClr val="741B47"/>
                </a:solidFill>
                <a:latin typeface="Consolas"/>
                <a:ea typeface="Consolas"/>
                <a:cs typeface="Consolas"/>
                <a:sym typeface="Consolas"/>
              </a:rPr>
              <a:t>T</a:t>
            </a:r>
            <a:r>
              <a:rPr lang="en-GB" sz="1350" b="1">
                <a:solidFill>
                  <a:schemeClr val="dk1"/>
                </a:solidFill>
                <a:latin typeface="Consolas"/>
                <a:ea typeface="Consolas"/>
                <a:cs typeface="Consolas"/>
                <a:sym typeface="Consolas"/>
              </a:rPr>
              <a:t>&gt;</a:t>
            </a:r>
          </a:p>
          <a:p>
            <a:pPr>
              <a:buSzPct val="61111"/>
            </a:pPr>
            <a:r>
              <a:rPr lang="en-GB" sz="1350" b="1">
                <a:solidFill>
                  <a:srgbClr val="0000FF"/>
                </a:solidFill>
                <a:latin typeface="Consolas"/>
                <a:ea typeface="Consolas"/>
                <a:cs typeface="Consolas"/>
                <a:sym typeface="Consolas"/>
              </a:rPr>
              <a:t>class</a:t>
            </a:r>
            <a:r>
              <a:rPr lang="en-GB" sz="1350" b="1">
                <a:solidFill>
                  <a:schemeClr val="dk1"/>
                </a:solidFill>
                <a:latin typeface="Consolas"/>
                <a:ea typeface="Consolas"/>
                <a:cs typeface="Consolas"/>
                <a:sym typeface="Consolas"/>
              </a:rPr>
              <a:t> </a:t>
            </a:r>
            <a:r>
              <a:rPr lang="en-GB" sz="1350" b="1">
                <a:solidFill>
                  <a:srgbClr val="38761D"/>
                </a:solidFill>
                <a:latin typeface="Consolas"/>
                <a:ea typeface="Consolas"/>
                <a:cs typeface="Consolas"/>
                <a:sym typeface="Consolas"/>
              </a:rPr>
              <a:t>Regular_vector</a:t>
            </a:r>
            <a:r>
              <a:rPr lang="en-GB" sz="1350" b="1">
                <a:solidFill>
                  <a:schemeClr val="dk1"/>
                </a:solidFill>
                <a:latin typeface="Consolas"/>
                <a:ea typeface="Consolas"/>
                <a:cs typeface="Consolas"/>
                <a:sym typeface="Consolas"/>
              </a:rPr>
              <a:t> : </a:t>
            </a:r>
            <a:r>
              <a:rPr lang="en-GB" sz="1350" b="1">
                <a:solidFill>
                  <a:srgbClr val="0000FF"/>
                </a:solidFill>
                <a:latin typeface="Consolas"/>
                <a:ea typeface="Consolas"/>
                <a:cs typeface="Consolas"/>
                <a:sym typeface="Consolas"/>
              </a:rPr>
              <a:t>public</a:t>
            </a:r>
            <a:r>
              <a:rPr lang="en-GB" sz="1350" b="1">
                <a:solidFill>
                  <a:schemeClr val="dk1"/>
                </a:solidFill>
                <a:latin typeface="Consolas"/>
                <a:ea typeface="Consolas"/>
                <a:cs typeface="Consolas"/>
                <a:sym typeface="Consolas"/>
              </a:rPr>
              <a:t> std::</a:t>
            </a:r>
            <a:r>
              <a:rPr lang="en-GB" sz="1350" b="1">
                <a:solidFill>
                  <a:srgbClr val="38761D"/>
                </a:solidFill>
                <a:latin typeface="Consolas"/>
                <a:ea typeface="Consolas"/>
                <a:cs typeface="Consolas"/>
                <a:sym typeface="Consolas"/>
              </a:rPr>
              <a:t>vector</a:t>
            </a:r>
            <a:r>
              <a:rPr lang="en-GB" sz="1350" b="1">
                <a:solidFill>
                  <a:schemeClr val="dk1"/>
                </a:solidFill>
                <a:latin typeface="Consolas"/>
                <a:ea typeface="Consolas"/>
                <a:cs typeface="Consolas"/>
                <a:sym typeface="Consolas"/>
              </a:rPr>
              <a:t>&lt;</a:t>
            </a:r>
            <a:r>
              <a:rPr lang="en-GB" sz="1350" b="1">
                <a:solidFill>
                  <a:srgbClr val="741B47"/>
                </a:solidFill>
                <a:latin typeface="Consolas"/>
                <a:ea typeface="Consolas"/>
                <a:cs typeface="Consolas"/>
                <a:sym typeface="Consolas"/>
              </a:rPr>
              <a:t>T</a:t>
            </a:r>
            <a:r>
              <a:rPr lang="en-GB" sz="1350" b="1">
                <a:solidFill>
                  <a:schemeClr val="dk1"/>
                </a:solidFill>
                <a:latin typeface="Consolas"/>
                <a:ea typeface="Consolas"/>
                <a:cs typeface="Consolas"/>
                <a:sym typeface="Consolas"/>
              </a:rPr>
              <a:t>&gt; {};</a:t>
            </a:r>
          </a:p>
        </p:txBody>
      </p:sp>
      <p:sp>
        <p:nvSpPr>
          <p:cNvPr id="160" name="Shape 160"/>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Concepts</a:t>
            </a:r>
          </a:p>
        </p:txBody>
      </p:sp>
    </p:spTree>
    <p:extLst>
      <p:ext uri="{BB962C8B-B14F-4D97-AF65-F5344CB8AC3E}">
        <p14:creationId xmlns:p14="http://schemas.microsoft.com/office/powerpoint/2010/main" val="750568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2152650" y="2978468"/>
            <a:ext cx="7886700" cy="905400"/>
          </a:xfrm>
          <a:prstGeom prst="rect">
            <a:avLst/>
          </a:prstGeom>
        </p:spPr>
        <p:txBody>
          <a:bodyPr vert="horz" wrap="square" lIns="68569" tIns="68569" rIns="68569" bIns="68569" rtlCol="0" anchor="ctr" anchorCtr="0">
            <a:noAutofit/>
          </a:bodyPr>
          <a:lstStyle/>
          <a:p>
            <a:r>
              <a:rPr lang="en-GB" b="1"/>
              <a:t>Diagnostics</a:t>
            </a:r>
          </a:p>
        </p:txBody>
      </p:sp>
    </p:spTree>
    <p:extLst>
      <p:ext uri="{BB962C8B-B14F-4D97-AF65-F5344CB8AC3E}">
        <p14:creationId xmlns:p14="http://schemas.microsoft.com/office/powerpoint/2010/main" val="168750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2101689" y="2350464"/>
            <a:ext cx="7988625" cy="2157075"/>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25000"/>
            </a:pPr>
            <a:r>
              <a:rPr lang="en-GB" sz="1350">
                <a:solidFill>
                  <a:srgbClr val="999999"/>
                </a:solidFill>
                <a:latin typeface="Consolas"/>
                <a:ea typeface="Consolas"/>
                <a:cs typeface="Consolas"/>
                <a:sym typeface="Consolas"/>
              </a:rPr>
              <a:t>// without concepts</a:t>
            </a:r>
            <a:br>
              <a:rPr lang="en-GB" sz="1350">
                <a:solidFill>
                  <a:schemeClr val="dk1"/>
                </a:solidFill>
                <a:latin typeface="Consolas"/>
                <a:ea typeface="Consolas"/>
                <a:cs typeface="Consolas"/>
                <a:sym typeface="Consolas"/>
              </a:rPr>
            </a:br>
            <a:r>
              <a:rPr lang="en-GB" sz="1350">
                <a:solidFill>
                  <a:srgbClr val="009999"/>
                </a:solidFill>
                <a:latin typeface="Consolas"/>
                <a:ea typeface="Consolas"/>
                <a:cs typeface="Consolas"/>
                <a:sym typeface="Consolas"/>
              </a:rPr>
              <a:t>#include &lt;algorithm&gt;</a:t>
            </a:r>
          </a:p>
          <a:p>
            <a:pPr>
              <a:buSzPct val="25000"/>
            </a:pPr>
            <a:r>
              <a:rPr lang="en-GB" sz="1350">
                <a:solidFill>
                  <a:srgbClr val="009999"/>
                </a:solidFill>
                <a:latin typeface="Consolas"/>
                <a:ea typeface="Consolas"/>
                <a:cs typeface="Consolas"/>
                <a:sym typeface="Consolas"/>
              </a:rPr>
              <a:t>#include &lt;iterator&gt;</a:t>
            </a:r>
          </a:p>
          <a:p>
            <a:pPr>
              <a:buSzPct val="25000"/>
            </a:pPr>
            <a:r>
              <a:rPr lang="en-GB" sz="1350">
                <a:solidFill>
                  <a:srgbClr val="009999"/>
                </a:solidFill>
                <a:latin typeface="Consolas"/>
                <a:ea typeface="Consolas"/>
                <a:cs typeface="Consolas"/>
                <a:sym typeface="Consolas"/>
              </a:rPr>
              <a:t>#include &lt;list&gt;</a:t>
            </a:r>
          </a:p>
          <a:p>
            <a:pPr>
              <a:buSzPct val="25000"/>
            </a:pPr>
            <a:endParaRPr sz="1350">
              <a:solidFill>
                <a:schemeClr val="dk1"/>
              </a:solidFill>
              <a:latin typeface="Consolas"/>
              <a:ea typeface="Consolas"/>
              <a:cs typeface="Consolas"/>
              <a:sym typeface="Consolas"/>
            </a:endParaRPr>
          </a:p>
          <a:p>
            <a:pPr>
              <a:buSzPct val="25000"/>
            </a:pP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main()</a:t>
            </a:r>
          </a:p>
          <a:p>
            <a:pPr>
              <a:buSzPct val="25000"/>
            </a:pPr>
            <a:r>
              <a:rPr lang="en-GB" sz="1350">
                <a:solidFill>
                  <a:schemeClr val="dk1"/>
                </a:solidFill>
                <a:latin typeface="Consolas"/>
                <a:ea typeface="Consolas"/>
                <a:cs typeface="Consolas"/>
                <a:sym typeface="Consolas"/>
              </a:rPr>
              <a:t>{</a:t>
            </a:r>
          </a:p>
          <a:p>
            <a:pPr>
              <a:buSzPct val="25000"/>
            </a:pP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solidFill>
                  <a:schemeClr val="dk1"/>
                </a:solidFill>
                <a:latin typeface="Consolas"/>
                <a:ea typeface="Consolas"/>
                <a:cs typeface="Consolas"/>
                <a:sym typeface="Consolas"/>
              </a:rPr>
              <a:t> l = std::</a:t>
            </a:r>
            <a:r>
              <a:rPr lang="en-GB" sz="1350">
                <a:solidFill>
                  <a:srgbClr val="38761D"/>
                </a:solidFill>
                <a:latin typeface="Consolas"/>
                <a:ea typeface="Consolas"/>
                <a:cs typeface="Consolas"/>
                <a:sym typeface="Consolas"/>
              </a:rPr>
              <a:t>list</a:t>
            </a:r>
            <a:r>
              <a:rPr lang="en-GB" sz="1350">
                <a:solidFill>
                  <a:schemeClr val="dk1"/>
                </a:solidFill>
                <a:latin typeface="Consolas"/>
                <a:ea typeface="Consolas"/>
                <a:cs typeface="Consolas"/>
                <a:sym typeface="Consolas"/>
              </a:rPr>
              <a:t>{</a:t>
            </a:r>
            <a:r>
              <a:rPr lang="en-GB" sz="1350">
                <a:solidFill>
                  <a:srgbClr val="7F6000"/>
                </a:solidFill>
                <a:latin typeface="Consolas"/>
                <a:ea typeface="Consolas"/>
                <a:cs typeface="Consolas"/>
                <a:sym typeface="Consolas"/>
              </a:rPr>
              <a:t>1</a:t>
            </a:r>
            <a:r>
              <a:rPr lang="en-GB" sz="1350">
                <a:solidFill>
                  <a:schemeClr val="dk1"/>
                </a:solidFill>
                <a:latin typeface="Consolas"/>
                <a:ea typeface="Consolas"/>
                <a:cs typeface="Consolas"/>
                <a:sym typeface="Consolas"/>
              </a:rPr>
              <a:t>, </a:t>
            </a:r>
            <a:r>
              <a:rPr lang="en-GB" sz="1350">
                <a:solidFill>
                  <a:srgbClr val="7F6000"/>
                </a:solidFill>
                <a:latin typeface="Consolas"/>
                <a:ea typeface="Consolas"/>
                <a:cs typeface="Consolas"/>
                <a:sym typeface="Consolas"/>
              </a:rPr>
              <a:t>2</a:t>
            </a:r>
            <a:r>
              <a:rPr lang="en-GB" sz="1350">
                <a:solidFill>
                  <a:schemeClr val="dk1"/>
                </a:solidFill>
                <a:latin typeface="Consolas"/>
                <a:ea typeface="Consolas"/>
                <a:cs typeface="Consolas"/>
                <a:sym typeface="Consolas"/>
              </a:rPr>
              <a:t>, </a:t>
            </a:r>
            <a:r>
              <a:rPr lang="en-GB" sz="1350">
                <a:solidFill>
                  <a:srgbClr val="7F6000"/>
                </a:solidFill>
                <a:latin typeface="Consolas"/>
                <a:ea typeface="Consolas"/>
                <a:cs typeface="Consolas"/>
                <a:sym typeface="Consolas"/>
              </a:rPr>
              <a:t>3</a:t>
            </a:r>
            <a:r>
              <a:rPr lang="en-GB" sz="1350">
                <a:solidFill>
                  <a:schemeClr val="dk1"/>
                </a:solidFill>
                <a:latin typeface="Consolas"/>
                <a:ea typeface="Consolas"/>
                <a:cs typeface="Consolas"/>
                <a:sym typeface="Consolas"/>
              </a:rPr>
              <a:t>, </a:t>
            </a:r>
            <a:r>
              <a:rPr lang="en-GB" sz="1350">
                <a:solidFill>
                  <a:srgbClr val="7F6000"/>
                </a:solidFill>
                <a:latin typeface="Consolas"/>
                <a:ea typeface="Consolas"/>
                <a:cs typeface="Consolas"/>
                <a:sym typeface="Consolas"/>
              </a:rPr>
              <a:t>4</a:t>
            </a:r>
            <a:r>
              <a:rPr lang="en-GB" sz="1350">
                <a:solidFill>
                  <a:schemeClr val="dk1"/>
                </a:solidFill>
                <a:latin typeface="Consolas"/>
                <a:ea typeface="Consolas"/>
                <a:cs typeface="Consolas"/>
                <a:sym typeface="Consolas"/>
              </a:rPr>
              <a:t>, </a:t>
            </a:r>
            <a:r>
              <a:rPr lang="en-GB" sz="1350">
                <a:solidFill>
                  <a:srgbClr val="7F6000"/>
                </a:solidFill>
                <a:latin typeface="Consolas"/>
                <a:ea typeface="Consolas"/>
                <a:cs typeface="Consolas"/>
                <a:sym typeface="Consolas"/>
              </a:rPr>
              <a:t>5</a:t>
            </a:r>
            <a:r>
              <a:rPr lang="en-GB" sz="1350">
                <a:solidFill>
                  <a:schemeClr val="dk1"/>
                </a:solidFill>
                <a:latin typeface="Consolas"/>
                <a:ea typeface="Consolas"/>
                <a:cs typeface="Consolas"/>
                <a:sym typeface="Consolas"/>
              </a:rPr>
              <a:t>};</a:t>
            </a:r>
          </a:p>
          <a:p>
            <a:pPr>
              <a:buSzPct val="25000"/>
            </a:pPr>
            <a:r>
              <a:rPr lang="en-GB" sz="1350">
                <a:solidFill>
                  <a:schemeClr val="dk1"/>
                </a:solidFill>
                <a:latin typeface="Consolas"/>
                <a:ea typeface="Consolas"/>
                <a:cs typeface="Consolas"/>
                <a:sym typeface="Consolas"/>
              </a:rPr>
              <a:t>   std::sort(std::begin(l), std::end(l));</a:t>
            </a:r>
          </a:p>
          <a:p>
            <a:pPr>
              <a:buSzPct val="25000"/>
            </a:pPr>
            <a:r>
              <a:rPr lang="en-GB" sz="1350">
                <a:solidFill>
                  <a:schemeClr val="dk1"/>
                </a:solidFill>
                <a:latin typeface="Consolas"/>
                <a:ea typeface="Consolas"/>
                <a:cs typeface="Consolas"/>
                <a:sym typeface="Consolas"/>
              </a:rPr>
              <a:t>}</a:t>
            </a:r>
          </a:p>
        </p:txBody>
      </p:sp>
      <p:sp>
        <p:nvSpPr>
          <p:cNvPr id="172" name="Shape 172"/>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Listing 1</a:t>
            </a:r>
          </a:p>
        </p:txBody>
      </p:sp>
    </p:spTree>
    <p:extLst>
      <p:ext uri="{BB962C8B-B14F-4D97-AF65-F5344CB8AC3E}">
        <p14:creationId xmlns:p14="http://schemas.microsoft.com/office/powerpoint/2010/main" val="24480181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p:nvPr/>
        </p:nvSpPr>
        <p:spPr>
          <a:xfrm>
            <a:off x="2101689" y="2350464"/>
            <a:ext cx="7988625" cy="2157075"/>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25000"/>
            </a:pPr>
            <a:r>
              <a:rPr lang="en-GB" sz="1350">
                <a:solidFill>
                  <a:srgbClr val="999999"/>
                </a:solidFill>
                <a:latin typeface="Consolas"/>
                <a:ea typeface="Consolas"/>
                <a:cs typeface="Consolas"/>
                <a:sym typeface="Consolas"/>
              </a:rPr>
              <a:t>// with concepts</a:t>
            </a:r>
            <a:br>
              <a:rPr lang="en-GB" sz="1350">
                <a:solidFill>
                  <a:schemeClr val="dk1"/>
                </a:solidFill>
                <a:latin typeface="Consolas"/>
                <a:ea typeface="Consolas"/>
                <a:cs typeface="Consolas"/>
                <a:sym typeface="Consolas"/>
              </a:rPr>
            </a:br>
            <a:r>
              <a:rPr lang="en-GB" sz="1350">
                <a:solidFill>
                  <a:srgbClr val="009999"/>
                </a:solidFill>
                <a:latin typeface="Consolas"/>
                <a:ea typeface="Consolas"/>
                <a:cs typeface="Consolas"/>
                <a:sym typeface="Consolas"/>
              </a:rPr>
              <a:t>#include &lt;experimental/ranges/algorithm&gt;</a:t>
            </a:r>
          </a:p>
          <a:p>
            <a:pPr>
              <a:buSzPct val="25000"/>
            </a:pPr>
            <a:r>
              <a:rPr lang="en-GB" sz="1350">
                <a:solidFill>
                  <a:srgbClr val="009999"/>
                </a:solidFill>
                <a:latin typeface="Consolas"/>
                <a:ea typeface="Consolas"/>
                <a:cs typeface="Consolas"/>
                <a:sym typeface="Consolas"/>
              </a:rPr>
              <a:t>#include &lt;experimental/ranges/iterator&gt;</a:t>
            </a:r>
          </a:p>
          <a:p>
            <a:pPr>
              <a:buSzPct val="25000"/>
            </a:pPr>
            <a:r>
              <a:rPr lang="en-GB" sz="1350">
                <a:solidFill>
                  <a:srgbClr val="009999"/>
                </a:solidFill>
                <a:latin typeface="Consolas"/>
                <a:ea typeface="Consolas"/>
                <a:cs typeface="Consolas"/>
                <a:sym typeface="Consolas"/>
              </a:rPr>
              <a:t>#include &lt;list&gt;</a:t>
            </a:r>
          </a:p>
          <a:p>
            <a:pPr>
              <a:buSzPct val="25000"/>
            </a:pPr>
            <a:endParaRPr sz="1350">
              <a:solidFill>
                <a:schemeClr val="dk1"/>
              </a:solidFill>
              <a:latin typeface="Consolas"/>
              <a:ea typeface="Consolas"/>
              <a:cs typeface="Consolas"/>
              <a:sym typeface="Consolas"/>
            </a:endParaRPr>
          </a:p>
          <a:p>
            <a:pPr>
              <a:buSzPct val="25000"/>
            </a:pP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main()</a:t>
            </a:r>
          </a:p>
          <a:p>
            <a:pPr>
              <a:buSzPct val="25000"/>
            </a:pPr>
            <a:r>
              <a:rPr lang="en-GB" sz="1350">
                <a:solidFill>
                  <a:schemeClr val="dk1"/>
                </a:solidFill>
                <a:latin typeface="Consolas"/>
                <a:ea typeface="Consolas"/>
                <a:cs typeface="Consolas"/>
                <a:sym typeface="Consolas"/>
              </a:rPr>
              <a:t>{</a:t>
            </a:r>
          </a:p>
          <a:p>
            <a:pPr>
              <a:buSzPct val="25000"/>
            </a:pP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solidFill>
                  <a:schemeClr val="dk1"/>
                </a:solidFill>
                <a:latin typeface="Consolas"/>
                <a:ea typeface="Consolas"/>
                <a:cs typeface="Consolas"/>
                <a:sym typeface="Consolas"/>
              </a:rPr>
              <a:t> l = std::</a:t>
            </a:r>
            <a:r>
              <a:rPr lang="en-GB" sz="1350">
                <a:solidFill>
                  <a:srgbClr val="38761D"/>
                </a:solidFill>
                <a:latin typeface="Consolas"/>
                <a:ea typeface="Consolas"/>
                <a:cs typeface="Consolas"/>
                <a:sym typeface="Consolas"/>
              </a:rPr>
              <a:t>list</a:t>
            </a:r>
            <a:r>
              <a:rPr lang="en-GB" sz="1350">
                <a:solidFill>
                  <a:schemeClr val="dk1"/>
                </a:solidFill>
                <a:latin typeface="Consolas"/>
                <a:ea typeface="Consolas"/>
                <a:cs typeface="Consolas"/>
                <a:sym typeface="Consolas"/>
              </a:rPr>
              <a:t>{</a:t>
            </a:r>
            <a:r>
              <a:rPr lang="en-GB" sz="1350">
                <a:solidFill>
                  <a:srgbClr val="7F6000"/>
                </a:solidFill>
                <a:latin typeface="Consolas"/>
                <a:ea typeface="Consolas"/>
                <a:cs typeface="Consolas"/>
                <a:sym typeface="Consolas"/>
              </a:rPr>
              <a:t>1</a:t>
            </a:r>
            <a:r>
              <a:rPr lang="en-GB" sz="1350">
                <a:solidFill>
                  <a:schemeClr val="dk1"/>
                </a:solidFill>
                <a:latin typeface="Consolas"/>
                <a:ea typeface="Consolas"/>
                <a:cs typeface="Consolas"/>
                <a:sym typeface="Consolas"/>
              </a:rPr>
              <a:t>, </a:t>
            </a:r>
            <a:r>
              <a:rPr lang="en-GB" sz="1350">
                <a:solidFill>
                  <a:srgbClr val="7F6000"/>
                </a:solidFill>
                <a:latin typeface="Consolas"/>
                <a:ea typeface="Consolas"/>
                <a:cs typeface="Consolas"/>
                <a:sym typeface="Consolas"/>
              </a:rPr>
              <a:t>2</a:t>
            </a:r>
            <a:r>
              <a:rPr lang="en-GB" sz="1350">
                <a:solidFill>
                  <a:schemeClr val="dk1"/>
                </a:solidFill>
                <a:latin typeface="Consolas"/>
                <a:ea typeface="Consolas"/>
                <a:cs typeface="Consolas"/>
                <a:sym typeface="Consolas"/>
              </a:rPr>
              <a:t>, </a:t>
            </a:r>
            <a:r>
              <a:rPr lang="en-GB" sz="1350">
                <a:solidFill>
                  <a:srgbClr val="7F6000"/>
                </a:solidFill>
                <a:latin typeface="Consolas"/>
                <a:ea typeface="Consolas"/>
                <a:cs typeface="Consolas"/>
                <a:sym typeface="Consolas"/>
              </a:rPr>
              <a:t>3</a:t>
            </a:r>
            <a:r>
              <a:rPr lang="en-GB" sz="1350">
                <a:solidFill>
                  <a:schemeClr val="dk1"/>
                </a:solidFill>
                <a:latin typeface="Consolas"/>
                <a:ea typeface="Consolas"/>
                <a:cs typeface="Consolas"/>
                <a:sym typeface="Consolas"/>
              </a:rPr>
              <a:t>, </a:t>
            </a:r>
            <a:r>
              <a:rPr lang="en-GB" sz="1350">
                <a:solidFill>
                  <a:srgbClr val="7F6000"/>
                </a:solidFill>
                <a:latin typeface="Consolas"/>
                <a:ea typeface="Consolas"/>
                <a:cs typeface="Consolas"/>
                <a:sym typeface="Consolas"/>
              </a:rPr>
              <a:t>4</a:t>
            </a:r>
            <a:r>
              <a:rPr lang="en-GB" sz="1350">
                <a:solidFill>
                  <a:schemeClr val="dk1"/>
                </a:solidFill>
                <a:latin typeface="Consolas"/>
                <a:ea typeface="Consolas"/>
                <a:cs typeface="Consolas"/>
                <a:sym typeface="Consolas"/>
              </a:rPr>
              <a:t>, </a:t>
            </a:r>
            <a:r>
              <a:rPr lang="en-GB" sz="1350">
                <a:solidFill>
                  <a:srgbClr val="7F6000"/>
                </a:solidFill>
                <a:latin typeface="Consolas"/>
                <a:ea typeface="Consolas"/>
                <a:cs typeface="Consolas"/>
                <a:sym typeface="Consolas"/>
              </a:rPr>
              <a:t>5</a:t>
            </a:r>
            <a:r>
              <a:rPr lang="en-GB" sz="1350">
                <a:solidFill>
                  <a:schemeClr val="dk1"/>
                </a:solidFill>
                <a:latin typeface="Consolas"/>
                <a:ea typeface="Consolas"/>
                <a:cs typeface="Consolas"/>
                <a:sym typeface="Consolas"/>
              </a:rPr>
              <a:t>};</a:t>
            </a:r>
          </a:p>
          <a:p>
            <a:pPr>
              <a:buSzPct val="25000"/>
            </a:pPr>
            <a:r>
              <a:rPr lang="en-GB" sz="1350">
                <a:solidFill>
                  <a:schemeClr val="dk1"/>
                </a:solidFill>
                <a:latin typeface="Consolas"/>
                <a:ea typeface="Consolas"/>
                <a:cs typeface="Consolas"/>
                <a:sym typeface="Consolas"/>
              </a:rPr>
              <a:t>   std::experimental::ranges::sort(l);</a:t>
            </a:r>
          </a:p>
          <a:p>
            <a:pPr>
              <a:buSzPct val="25000"/>
            </a:pPr>
            <a:r>
              <a:rPr lang="en-GB" sz="1350">
                <a:solidFill>
                  <a:schemeClr val="dk1"/>
                </a:solidFill>
                <a:latin typeface="Consolas"/>
                <a:ea typeface="Consolas"/>
                <a:cs typeface="Consolas"/>
                <a:sym typeface="Consolas"/>
              </a:rPr>
              <a:t>}</a:t>
            </a:r>
          </a:p>
        </p:txBody>
      </p:sp>
      <p:sp>
        <p:nvSpPr>
          <p:cNvPr id="178" name="Shape 178"/>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Listing 2</a:t>
            </a:r>
          </a:p>
        </p:txBody>
      </p:sp>
    </p:spTree>
    <p:extLst>
      <p:ext uri="{BB962C8B-B14F-4D97-AF65-F5344CB8AC3E}">
        <p14:creationId xmlns:p14="http://schemas.microsoft.com/office/powerpoint/2010/main" val="3610275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p:nvPr/>
        </p:nvSpPr>
        <p:spPr>
          <a:xfrm>
            <a:off x="2101689" y="2052000"/>
            <a:ext cx="7988625" cy="27540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25000"/>
            </a:pPr>
            <a:r>
              <a:rPr lang="en-GB" sz="1350">
                <a:solidFill>
                  <a:srgbClr val="999999"/>
                </a:solidFill>
                <a:latin typeface="Consolas"/>
                <a:ea typeface="Consolas"/>
                <a:cs typeface="Consolas"/>
                <a:sym typeface="Consolas"/>
              </a:rPr>
              <a:t>// without concepts</a:t>
            </a:r>
            <a:br>
              <a:rPr lang="en-GB" sz="1350">
                <a:solidFill>
                  <a:schemeClr val="dk1"/>
                </a:solidFill>
                <a:latin typeface="Consolas"/>
                <a:ea typeface="Consolas"/>
                <a:cs typeface="Consolas"/>
                <a:sym typeface="Consolas"/>
              </a:rPr>
            </a:br>
            <a:r>
              <a:rPr lang="en-GB" sz="1350">
                <a:solidFill>
                  <a:srgbClr val="009999"/>
                </a:solidFill>
                <a:latin typeface="Consolas"/>
                <a:ea typeface="Consolas"/>
                <a:cs typeface="Consolas"/>
                <a:sym typeface="Consolas"/>
              </a:rPr>
              <a:t>#include &lt;algorithm&gt;</a:t>
            </a:r>
          </a:p>
          <a:p>
            <a:pPr>
              <a:buSzPct val="25000"/>
            </a:pPr>
            <a:r>
              <a:rPr lang="en-GB" sz="1350">
                <a:solidFill>
                  <a:srgbClr val="009999"/>
                </a:solidFill>
                <a:latin typeface="Consolas"/>
                <a:ea typeface="Consolas"/>
                <a:cs typeface="Consolas"/>
                <a:sym typeface="Consolas"/>
              </a:rPr>
              <a:t>#include &lt;iterator&gt;</a:t>
            </a:r>
          </a:p>
          <a:p>
            <a:pPr>
              <a:buSzPct val="25000"/>
            </a:pPr>
            <a:r>
              <a:rPr lang="en-GB" sz="1350">
                <a:solidFill>
                  <a:srgbClr val="009999"/>
                </a:solidFill>
                <a:latin typeface="Consolas"/>
                <a:ea typeface="Consolas"/>
                <a:cs typeface="Consolas"/>
                <a:sym typeface="Consolas"/>
              </a:rPr>
              <a:t>#include &lt;vector&gt;</a:t>
            </a:r>
          </a:p>
          <a:p>
            <a:pPr>
              <a:buSzPct val="25000"/>
            </a:pPr>
            <a:endParaRPr sz="1350">
              <a:solidFill>
                <a:schemeClr val="dk1"/>
              </a:solidFill>
              <a:latin typeface="Consolas"/>
              <a:ea typeface="Consolas"/>
              <a:cs typeface="Consolas"/>
              <a:sym typeface="Consolas"/>
            </a:endParaRPr>
          </a:p>
          <a:p>
            <a:pPr>
              <a:buSzPct val="25000"/>
            </a:pPr>
            <a:r>
              <a:rPr lang="en-GB" sz="1350">
                <a:solidFill>
                  <a:srgbClr val="0000FF"/>
                </a:solidFill>
                <a:latin typeface="Consolas"/>
                <a:ea typeface="Consolas"/>
                <a:cs typeface="Consolas"/>
                <a:sym typeface="Consolas"/>
              </a:rPr>
              <a:t>class</a:t>
            </a:r>
            <a:r>
              <a:rPr lang="en-GB" sz="1350">
                <a:solidFill>
                  <a:schemeClr val="dk1"/>
                </a:solidFill>
                <a:latin typeface="Consolas"/>
                <a:ea typeface="Consolas"/>
                <a:cs typeface="Consolas"/>
                <a:sym typeface="Consolas"/>
              </a:rPr>
              <a:t> </a:t>
            </a:r>
            <a:r>
              <a:rPr lang="en-GB" sz="1350">
                <a:solidFill>
                  <a:srgbClr val="38761D"/>
                </a:solidFill>
                <a:latin typeface="Consolas"/>
                <a:ea typeface="Consolas"/>
                <a:cs typeface="Consolas"/>
                <a:sym typeface="Consolas"/>
              </a:rPr>
              <a:t>Foo</a:t>
            </a:r>
            <a:r>
              <a:rPr lang="en-GB" sz="1350">
                <a:solidFill>
                  <a:schemeClr val="dk1"/>
                </a:solidFill>
                <a:latin typeface="Consolas"/>
                <a:ea typeface="Consolas"/>
                <a:cs typeface="Consolas"/>
                <a:sym typeface="Consolas"/>
              </a:rPr>
              <a:t> {};</a:t>
            </a:r>
          </a:p>
          <a:p>
            <a:pPr>
              <a:buSzPct val="25000"/>
            </a:pPr>
            <a:endParaRPr sz="1350">
              <a:solidFill>
                <a:schemeClr val="dk1"/>
              </a:solidFill>
              <a:latin typeface="Consolas"/>
              <a:ea typeface="Consolas"/>
              <a:cs typeface="Consolas"/>
              <a:sym typeface="Consolas"/>
            </a:endParaRPr>
          </a:p>
          <a:p>
            <a:pPr>
              <a:buSzPct val="25000"/>
            </a:pP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main()</a:t>
            </a:r>
          </a:p>
          <a:p>
            <a:pPr>
              <a:buSzPct val="25000"/>
            </a:pPr>
            <a:r>
              <a:rPr lang="en-GB" sz="1350">
                <a:solidFill>
                  <a:schemeClr val="dk1"/>
                </a:solidFill>
                <a:latin typeface="Consolas"/>
                <a:ea typeface="Consolas"/>
                <a:cs typeface="Consolas"/>
                <a:sym typeface="Consolas"/>
              </a:rPr>
              <a:t>{</a:t>
            </a:r>
          </a:p>
          <a:p>
            <a:pPr>
              <a:buSzPct val="25000"/>
            </a:pP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solidFill>
                  <a:schemeClr val="dk1"/>
                </a:solidFill>
                <a:latin typeface="Consolas"/>
                <a:ea typeface="Consolas"/>
                <a:cs typeface="Consolas"/>
                <a:sym typeface="Consolas"/>
              </a:rPr>
              <a:t> v = std::</a:t>
            </a:r>
            <a:r>
              <a:rPr lang="en-GB" sz="1350">
                <a:solidFill>
                  <a:srgbClr val="38761D"/>
                </a:solidFill>
                <a:latin typeface="Consolas"/>
                <a:ea typeface="Consolas"/>
                <a:cs typeface="Consolas"/>
                <a:sym typeface="Consolas"/>
              </a:rPr>
              <a:t>vector</a:t>
            </a:r>
            <a:r>
              <a:rPr lang="en-GB" sz="1350">
                <a:solidFill>
                  <a:schemeClr val="dk1"/>
                </a:solidFill>
                <a:latin typeface="Consolas"/>
                <a:ea typeface="Consolas"/>
                <a:cs typeface="Consolas"/>
                <a:sym typeface="Consolas"/>
              </a:rPr>
              <a:t>&lt;</a:t>
            </a:r>
            <a:r>
              <a:rPr lang="en-GB" sz="1350">
                <a:solidFill>
                  <a:srgbClr val="38761D"/>
                </a:solidFill>
                <a:latin typeface="Consolas"/>
                <a:ea typeface="Consolas"/>
                <a:cs typeface="Consolas"/>
                <a:sym typeface="Consolas"/>
              </a:rPr>
              <a:t>Foo</a:t>
            </a:r>
            <a:r>
              <a:rPr lang="en-GB" sz="1350">
                <a:solidFill>
                  <a:schemeClr val="dk1"/>
                </a:solidFill>
                <a:latin typeface="Consolas"/>
                <a:ea typeface="Consolas"/>
                <a:cs typeface="Consolas"/>
                <a:sym typeface="Consolas"/>
              </a:rPr>
              <a:t>&gt;{};</a:t>
            </a:r>
          </a:p>
          <a:p>
            <a:pPr>
              <a:buSzPct val="25000"/>
            </a:pPr>
            <a:r>
              <a:rPr lang="en-GB" sz="1350">
                <a:solidFill>
                  <a:schemeClr val="dk1"/>
                </a:solidFill>
                <a:latin typeface="Consolas"/>
                <a:ea typeface="Consolas"/>
                <a:cs typeface="Consolas"/>
                <a:sym typeface="Consolas"/>
              </a:rPr>
              <a:t>   std::sort(std::begin(v), std::end(v));</a:t>
            </a:r>
          </a:p>
          <a:p>
            <a:pPr>
              <a:buSzPct val="25000"/>
            </a:pPr>
            <a:r>
              <a:rPr lang="en-GB" sz="1350">
                <a:solidFill>
                  <a:schemeClr val="dk1"/>
                </a:solidFill>
                <a:latin typeface="Consolas"/>
                <a:ea typeface="Consolas"/>
                <a:cs typeface="Consolas"/>
                <a:sym typeface="Consolas"/>
              </a:rPr>
              <a:t>}</a:t>
            </a:r>
          </a:p>
        </p:txBody>
      </p:sp>
      <p:sp>
        <p:nvSpPr>
          <p:cNvPr id="184" name="Shape 184"/>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Listing 3</a:t>
            </a:r>
          </a:p>
        </p:txBody>
      </p:sp>
    </p:spTree>
    <p:extLst>
      <p:ext uri="{BB962C8B-B14F-4D97-AF65-F5344CB8AC3E}">
        <p14:creationId xmlns:p14="http://schemas.microsoft.com/office/powerpoint/2010/main" val="412019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p:nvPr/>
        </p:nvSpPr>
        <p:spPr>
          <a:xfrm>
            <a:off x="2101689" y="2031750"/>
            <a:ext cx="7988625" cy="27945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25000"/>
            </a:pPr>
            <a:r>
              <a:rPr lang="en-GB" sz="1350">
                <a:solidFill>
                  <a:srgbClr val="999999"/>
                </a:solidFill>
                <a:latin typeface="Consolas"/>
                <a:ea typeface="Consolas"/>
                <a:cs typeface="Consolas"/>
                <a:sym typeface="Consolas"/>
              </a:rPr>
              <a:t>// with concepts</a:t>
            </a:r>
            <a:br>
              <a:rPr lang="en-GB" sz="1350">
                <a:solidFill>
                  <a:schemeClr val="dk1"/>
                </a:solidFill>
                <a:latin typeface="Consolas"/>
                <a:ea typeface="Consolas"/>
                <a:cs typeface="Consolas"/>
                <a:sym typeface="Consolas"/>
              </a:rPr>
            </a:br>
            <a:r>
              <a:rPr lang="en-GB" sz="1350">
                <a:solidFill>
                  <a:srgbClr val="009999"/>
                </a:solidFill>
                <a:latin typeface="Consolas"/>
                <a:ea typeface="Consolas"/>
                <a:cs typeface="Consolas"/>
                <a:sym typeface="Consolas"/>
              </a:rPr>
              <a:t>#include &lt;experimental/ranges/algorithm&gt;</a:t>
            </a:r>
          </a:p>
          <a:p>
            <a:pPr>
              <a:buSzPct val="25000"/>
            </a:pPr>
            <a:r>
              <a:rPr lang="en-GB" sz="1350">
                <a:solidFill>
                  <a:srgbClr val="009999"/>
                </a:solidFill>
                <a:latin typeface="Consolas"/>
                <a:ea typeface="Consolas"/>
                <a:cs typeface="Consolas"/>
                <a:sym typeface="Consolas"/>
              </a:rPr>
              <a:t>#include &lt;experimental/ranges/iterator&gt;</a:t>
            </a:r>
          </a:p>
          <a:p>
            <a:pPr>
              <a:buSzPct val="25000"/>
            </a:pPr>
            <a:r>
              <a:rPr lang="en-GB" sz="1350">
                <a:solidFill>
                  <a:srgbClr val="009999"/>
                </a:solidFill>
                <a:latin typeface="Consolas"/>
                <a:ea typeface="Consolas"/>
                <a:cs typeface="Consolas"/>
                <a:sym typeface="Consolas"/>
              </a:rPr>
              <a:t>#include &lt;vector&gt;</a:t>
            </a:r>
          </a:p>
          <a:p>
            <a:pPr>
              <a:buSzPct val="25000"/>
            </a:pPr>
            <a:endParaRPr sz="1350">
              <a:solidFill>
                <a:schemeClr val="dk1"/>
              </a:solidFill>
              <a:latin typeface="Consolas"/>
              <a:ea typeface="Consolas"/>
              <a:cs typeface="Consolas"/>
              <a:sym typeface="Consolas"/>
            </a:endParaRPr>
          </a:p>
          <a:p>
            <a:pPr>
              <a:buSzPct val="25000"/>
            </a:pPr>
            <a:r>
              <a:rPr lang="en-GB" sz="1350">
                <a:solidFill>
                  <a:srgbClr val="0000FF"/>
                </a:solidFill>
                <a:latin typeface="Consolas"/>
                <a:ea typeface="Consolas"/>
                <a:cs typeface="Consolas"/>
                <a:sym typeface="Consolas"/>
              </a:rPr>
              <a:t>class</a:t>
            </a:r>
            <a:r>
              <a:rPr lang="en-GB" sz="1350">
                <a:solidFill>
                  <a:schemeClr val="dk1"/>
                </a:solidFill>
                <a:latin typeface="Consolas"/>
                <a:ea typeface="Consolas"/>
                <a:cs typeface="Consolas"/>
                <a:sym typeface="Consolas"/>
              </a:rPr>
              <a:t> </a:t>
            </a:r>
            <a:r>
              <a:rPr lang="en-GB" sz="1350">
                <a:solidFill>
                  <a:srgbClr val="38761D"/>
                </a:solidFill>
                <a:latin typeface="Consolas"/>
                <a:ea typeface="Consolas"/>
                <a:cs typeface="Consolas"/>
                <a:sym typeface="Consolas"/>
              </a:rPr>
              <a:t>Foo</a:t>
            </a:r>
            <a:r>
              <a:rPr lang="en-GB" sz="1350">
                <a:solidFill>
                  <a:schemeClr val="dk1"/>
                </a:solidFill>
                <a:latin typeface="Consolas"/>
                <a:ea typeface="Consolas"/>
                <a:cs typeface="Consolas"/>
                <a:sym typeface="Consolas"/>
              </a:rPr>
              <a:t> {};</a:t>
            </a:r>
          </a:p>
          <a:p>
            <a:pPr>
              <a:buSzPct val="25000"/>
            </a:pPr>
            <a:endParaRPr sz="1350">
              <a:solidFill>
                <a:schemeClr val="dk1"/>
              </a:solidFill>
              <a:latin typeface="Consolas"/>
              <a:ea typeface="Consolas"/>
              <a:cs typeface="Consolas"/>
              <a:sym typeface="Consolas"/>
            </a:endParaRPr>
          </a:p>
          <a:p>
            <a:pPr>
              <a:buSzPct val="25000"/>
            </a:pP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main()</a:t>
            </a:r>
          </a:p>
          <a:p>
            <a:pPr>
              <a:buSzPct val="25000"/>
            </a:pPr>
            <a:r>
              <a:rPr lang="en-GB" sz="1350">
                <a:solidFill>
                  <a:schemeClr val="dk1"/>
                </a:solidFill>
                <a:latin typeface="Consolas"/>
                <a:ea typeface="Consolas"/>
                <a:cs typeface="Consolas"/>
                <a:sym typeface="Consolas"/>
              </a:rPr>
              <a:t>{</a:t>
            </a:r>
          </a:p>
          <a:p>
            <a:pPr>
              <a:buSzPct val="25000"/>
            </a:pP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solidFill>
                  <a:schemeClr val="dk1"/>
                </a:solidFill>
                <a:latin typeface="Consolas"/>
                <a:ea typeface="Consolas"/>
                <a:cs typeface="Consolas"/>
                <a:sym typeface="Consolas"/>
              </a:rPr>
              <a:t> v = std::</a:t>
            </a:r>
            <a:r>
              <a:rPr lang="en-GB" sz="1350">
                <a:solidFill>
                  <a:srgbClr val="38761D"/>
                </a:solidFill>
                <a:latin typeface="Consolas"/>
                <a:ea typeface="Consolas"/>
                <a:cs typeface="Consolas"/>
                <a:sym typeface="Consolas"/>
              </a:rPr>
              <a:t>vector</a:t>
            </a:r>
            <a:r>
              <a:rPr lang="en-GB" sz="1350">
                <a:solidFill>
                  <a:schemeClr val="dk1"/>
                </a:solidFill>
                <a:latin typeface="Consolas"/>
                <a:ea typeface="Consolas"/>
                <a:cs typeface="Consolas"/>
                <a:sym typeface="Consolas"/>
              </a:rPr>
              <a:t>&lt;</a:t>
            </a:r>
            <a:r>
              <a:rPr lang="en-GB" sz="1350">
                <a:solidFill>
                  <a:srgbClr val="38761D"/>
                </a:solidFill>
                <a:latin typeface="Consolas"/>
                <a:ea typeface="Consolas"/>
                <a:cs typeface="Consolas"/>
                <a:sym typeface="Consolas"/>
              </a:rPr>
              <a:t>Foo</a:t>
            </a:r>
            <a:r>
              <a:rPr lang="en-GB" sz="1350">
                <a:solidFill>
                  <a:schemeClr val="dk1"/>
                </a:solidFill>
                <a:latin typeface="Consolas"/>
                <a:ea typeface="Consolas"/>
                <a:cs typeface="Consolas"/>
                <a:sym typeface="Consolas"/>
              </a:rPr>
              <a:t>&gt;{};</a:t>
            </a:r>
          </a:p>
          <a:p>
            <a:pPr>
              <a:buSzPct val="25000"/>
            </a:pPr>
            <a:r>
              <a:rPr lang="en-GB" sz="1350">
                <a:solidFill>
                  <a:schemeClr val="dk1"/>
                </a:solidFill>
                <a:latin typeface="Consolas"/>
                <a:ea typeface="Consolas"/>
                <a:cs typeface="Consolas"/>
                <a:sym typeface="Consolas"/>
              </a:rPr>
              <a:t>   std::experimental::ranges::sort(v);</a:t>
            </a:r>
          </a:p>
          <a:p>
            <a:pPr>
              <a:buSzPct val="25000"/>
            </a:pPr>
            <a:r>
              <a:rPr lang="en-GB" sz="1350">
                <a:solidFill>
                  <a:schemeClr val="dk1"/>
                </a:solidFill>
                <a:latin typeface="Consolas"/>
                <a:ea typeface="Consolas"/>
                <a:cs typeface="Consolas"/>
                <a:sym typeface="Consolas"/>
              </a:rPr>
              <a:t>}</a:t>
            </a:r>
          </a:p>
        </p:txBody>
      </p:sp>
      <p:sp>
        <p:nvSpPr>
          <p:cNvPr id="190" name="Shape 190"/>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Listing 4</a:t>
            </a:r>
          </a:p>
        </p:txBody>
      </p:sp>
    </p:spTree>
    <p:extLst>
      <p:ext uri="{BB962C8B-B14F-4D97-AF65-F5344CB8AC3E}">
        <p14:creationId xmlns:p14="http://schemas.microsoft.com/office/powerpoint/2010/main" val="27054051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2152650" y="2978468"/>
            <a:ext cx="7886700" cy="905400"/>
          </a:xfrm>
          <a:prstGeom prst="rect">
            <a:avLst/>
          </a:prstGeom>
          <a:noFill/>
          <a:ln>
            <a:noFill/>
          </a:ln>
        </p:spPr>
        <p:txBody>
          <a:bodyPr vert="horz" wrap="square" lIns="68569" tIns="189000" rIns="68569" bIns="189000" rtlCol="0" anchor="ctr" anchorCtr="0">
            <a:noAutofit/>
          </a:bodyPr>
          <a:lstStyle/>
          <a:p>
            <a:pPr>
              <a:buSzPct val="25000"/>
            </a:pPr>
            <a:r>
              <a:rPr lang="en-GB" b="1"/>
              <a:t>Generic programming with Concepts</a:t>
            </a:r>
          </a:p>
        </p:txBody>
      </p:sp>
    </p:spTree>
    <p:extLst>
      <p:ext uri="{BB962C8B-B14F-4D97-AF65-F5344CB8AC3E}">
        <p14:creationId xmlns:p14="http://schemas.microsoft.com/office/powerpoint/2010/main" val="13627946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Simple for experts?</a:t>
            </a:r>
          </a:p>
        </p:txBody>
      </p:sp>
      <p:sp>
        <p:nvSpPr>
          <p:cNvPr id="201" name="Shape 201"/>
          <p:cNvSpPr txBox="1">
            <a:spLocks noGrp="1"/>
          </p:cNvSpPr>
          <p:nvPr>
            <p:ph idx="1"/>
          </p:nvPr>
        </p:nvSpPr>
        <p:spPr>
          <a:xfrm>
            <a:off x="2152650" y="1906801"/>
            <a:ext cx="7886700" cy="3424725"/>
          </a:xfrm>
          <a:prstGeom prst="rect">
            <a:avLst/>
          </a:prstGeom>
          <a:noFill/>
          <a:ln>
            <a:noFill/>
          </a:ln>
        </p:spPr>
        <p:txBody>
          <a:bodyPr vert="horz" wrap="square" lIns="68569" tIns="34275" rIns="68569" bIns="34275" rtlCol="0" anchor="t" anchorCtr="0">
            <a:noAutofit/>
          </a:bodyPr>
          <a:lstStyle/>
          <a:p>
            <a:pPr marL="342900" indent="-314325">
              <a:lnSpc>
                <a:spcPct val="100000"/>
              </a:lnSpc>
              <a:spcBef>
                <a:spcPts val="0"/>
              </a:spcBef>
              <a:buSzPct val="100000"/>
            </a:pPr>
            <a:r>
              <a:rPr lang="en-GB" sz="2250"/>
              <a:t>Nope.</a:t>
            </a:r>
          </a:p>
          <a:p>
            <a:pPr marL="342900" indent="-314325">
              <a:lnSpc>
                <a:spcPct val="100000"/>
              </a:lnSpc>
              <a:spcBef>
                <a:spcPts val="0"/>
              </a:spcBef>
              <a:buSzPct val="100000"/>
            </a:pPr>
            <a:r>
              <a:rPr lang="en-GB" sz="2250"/>
              <a:t>This is good!</a:t>
            </a:r>
          </a:p>
          <a:p>
            <a:pPr marL="342900" indent="-314325">
              <a:lnSpc>
                <a:spcPct val="100000"/>
              </a:lnSpc>
              <a:spcBef>
                <a:spcPts val="0"/>
              </a:spcBef>
              <a:buSzPct val="100000"/>
            </a:pPr>
            <a:r>
              <a:rPr lang="en-GB" sz="2250"/>
              <a:t>Descriptive concepts aren’t trivially composable.</a:t>
            </a:r>
          </a:p>
          <a:p>
            <a:pPr marL="342900" indent="-314325">
              <a:lnSpc>
                <a:spcPct val="100000"/>
              </a:lnSpc>
              <a:spcBef>
                <a:spcPts val="0"/>
              </a:spcBef>
              <a:buSzPct val="100000"/>
            </a:pPr>
            <a:r>
              <a:rPr lang="en-GB" sz="2250">
                <a:solidFill>
                  <a:srgbClr val="674EA7"/>
                </a:solidFill>
                <a:latin typeface="Consolas"/>
                <a:ea typeface="Consolas"/>
                <a:cs typeface="Consolas"/>
                <a:sym typeface="Consolas"/>
              </a:rPr>
              <a:t>Sortable</a:t>
            </a:r>
            <a:r>
              <a:rPr lang="en-GB" sz="2250"/>
              <a:t> aims to mathematically capture what it means for a type to be sortable.</a:t>
            </a:r>
          </a:p>
          <a:p>
            <a:pPr marL="342900" indent="-314325">
              <a:lnSpc>
                <a:spcPct val="100000"/>
              </a:lnSpc>
              <a:spcBef>
                <a:spcPts val="0"/>
              </a:spcBef>
              <a:buSzPct val="100000"/>
            </a:pPr>
            <a:r>
              <a:rPr lang="en-GB" sz="2250"/>
              <a:t>Intuitively easy to understand, proof not-so-much</a:t>
            </a:r>
          </a:p>
        </p:txBody>
      </p:sp>
    </p:spTree>
    <p:extLst>
      <p:ext uri="{BB962C8B-B14F-4D97-AF65-F5344CB8AC3E}">
        <p14:creationId xmlns:p14="http://schemas.microsoft.com/office/powerpoint/2010/main" val="364048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75115" y="1085852"/>
            <a:ext cx="7249887" cy="627460"/>
          </a:xfrm>
        </p:spPr>
        <p:txBody>
          <a:bodyPr vert="horz" lIns="91440" tIns="34290" rIns="91440" bIns="34290" rtlCol="0" anchor="t">
            <a:normAutofit fontScale="90000"/>
          </a:bodyPr>
          <a:lstStyle/>
          <a:p>
            <a:r>
              <a:rPr lang="en-US" altLang="en-US" dirty="0">
                <a:solidFill>
                  <a:srgbClr val="FF0000"/>
                </a:solidFill>
              </a:rPr>
              <a:t>C++11,14,17“No more Raw Food”</a:t>
            </a:r>
          </a:p>
        </p:txBody>
      </p:sp>
      <p:sp>
        <p:nvSpPr>
          <p:cNvPr id="15363" name="Content Placeholder 2"/>
          <p:cNvSpPr>
            <a:spLocks noGrp="1"/>
          </p:cNvSpPr>
          <p:nvPr>
            <p:ph idx="1"/>
          </p:nvPr>
        </p:nvSpPr>
        <p:spPr>
          <a:xfrm>
            <a:off x="2079172" y="1821658"/>
            <a:ext cx="8294915" cy="4677115"/>
          </a:xfrm>
        </p:spPr>
        <p:txBody>
          <a:bodyPr>
            <a:normAutofit fontScale="92500" lnSpcReduction="10000"/>
          </a:bodyPr>
          <a:lstStyle/>
          <a:p>
            <a:pPr>
              <a:defRPr/>
            </a:pPr>
            <a:r>
              <a:rPr lang="en-US" altLang="en-US" dirty="0"/>
              <a:t>Don’t use raw numbers, do type-rich programming with UDL</a:t>
            </a:r>
          </a:p>
          <a:p>
            <a:pPr>
              <a:defRPr/>
            </a:pPr>
            <a:r>
              <a:rPr lang="en-US" altLang="en-US" dirty="0"/>
              <a:t>Don’t declare, use auto whenever possible</a:t>
            </a:r>
          </a:p>
          <a:p>
            <a:pPr>
              <a:defRPr/>
            </a:pPr>
            <a:r>
              <a:rPr lang="en-US" altLang="en-US" dirty="0"/>
              <a:t>Don’t use raw NULL or (void *) 0, use </a:t>
            </a:r>
            <a:r>
              <a:rPr lang="en-US" altLang="en-US" dirty="0" err="1"/>
              <a:t>nullptr</a:t>
            </a:r>
            <a:endParaRPr lang="en-US" altLang="en-US" dirty="0"/>
          </a:p>
          <a:p>
            <a:pPr>
              <a:defRPr/>
            </a:pPr>
            <a:r>
              <a:rPr lang="en-US" altLang="en-US" dirty="0"/>
              <a:t>Don’t use raw new and delete, use </a:t>
            </a:r>
            <a:r>
              <a:rPr lang="en-US" altLang="en-US" dirty="0" err="1"/>
              <a:t>unique_ptr</a:t>
            </a:r>
            <a:r>
              <a:rPr lang="en-US" altLang="en-US" dirty="0"/>
              <a:t>/</a:t>
            </a:r>
            <a:r>
              <a:rPr lang="en-US" altLang="en-US" dirty="0" err="1"/>
              <a:t>shared_ptr</a:t>
            </a:r>
            <a:endParaRPr lang="en-US" altLang="en-US" dirty="0"/>
          </a:p>
          <a:p>
            <a:pPr>
              <a:defRPr/>
            </a:pPr>
            <a:r>
              <a:rPr lang="en-US" altLang="en-US" dirty="0"/>
              <a:t>Don’t use heap-allocated arrays, use </a:t>
            </a:r>
            <a:r>
              <a:rPr lang="en-US" altLang="en-US" dirty="0" err="1"/>
              <a:t>std</a:t>
            </a:r>
            <a:r>
              <a:rPr lang="en-US" altLang="en-US" dirty="0"/>
              <a:t>::vector and </a:t>
            </a:r>
            <a:r>
              <a:rPr lang="en-US" altLang="en-US" dirty="0" err="1"/>
              <a:t>std</a:t>
            </a:r>
            <a:r>
              <a:rPr lang="en-US" altLang="en-US" dirty="0"/>
              <a:t>::string, or the new VLA, then </a:t>
            </a:r>
            <a:r>
              <a:rPr lang="en-US" altLang="en-US" dirty="0" err="1"/>
              <a:t>dynarray</a:t>
            </a:r>
            <a:r>
              <a:rPr lang="en-US" altLang="en-US" dirty="0"/>
              <a:t>&lt;&gt;</a:t>
            </a:r>
          </a:p>
          <a:p>
            <a:pPr>
              <a:defRPr/>
            </a:pPr>
            <a:r>
              <a:rPr lang="en-US" altLang="en-US" dirty="0"/>
              <a:t>Don’t use </a:t>
            </a:r>
            <a:r>
              <a:rPr lang="en-US" altLang="en-US" dirty="0" err="1"/>
              <a:t>functors</a:t>
            </a:r>
            <a:r>
              <a:rPr lang="en-US" altLang="en-US" dirty="0"/>
              <a:t>, use lambdas</a:t>
            </a:r>
          </a:p>
          <a:p>
            <a:pPr>
              <a:defRPr/>
            </a:pPr>
            <a:r>
              <a:rPr lang="en-US" altLang="en-US" dirty="0"/>
              <a:t>Don’t use raw loops; use STL algorithms, ranged-based for loops, and lambdas</a:t>
            </a:r>
          </a:p>
          <a:p>
            <a:pPr>
              <a:defRPr/>
            </a:pPr>
            <a:r>
              <a:rPr lang="en-US" altLang="en-US" dirty="0"/>
              <a:t>Rule of Three? Rule of Zero or Rule of Five.</a:t>
            </a:r>
          </a:p>
          <a:p>
            <a:pPr>
              <a:defRPr/>
            </a:pPr>
            <a:endParaRPr lang="en-US" altLang="en-US" dirty="0"/>
          </a:p>
        </p:txBody>
      </p:sp>
    </p:spTree>
    <p:extLst>
      <p:ext uri="{BB962C8B-B14F-4D97-AF65-F5344CB8AC3E}">
        <p14:creationId xmlns:p14="http://schemas.microsoft.com/office/powerpoint/2010/main" val="3209434194"/>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2152650" y="2978468"/>
            <a:ext cx="7886700" cy="905400"/>
          </a:xfrm>
          <a:prstGeom prst="rect">
            <a:avLst/>
          </a:prstGeom>
          <a:noFill/>
          <a:ln>
            <a:noFill/>
          </a:ln>
        </p:spPr>
        <p:txBody>
          <a:bodyPr vert="horz" wrap="square" lIns="68569" tIns="189000" rIns="68569" bIns="189000" rtlCol="0" anchor="ctr" anchorCtr="0">
            <a:noAutofit/>
          </a:bodyPr>
          <a:lstStyle/>
          <a:p>
            <a:pPr>
              <a:buSzPct val="25000"/>
            </a:pPr>
            <a:r>
              <a:rPr lang="en-GB" b="1"/>
              <a:t>Generic programming in C++17</a:t>
            </a:r>
          </a:p>
        </p:txBody>
      </p:sp>
    </p:spTree>
    <p:extLst>
      <p:ext uri="{BB962C8B-B14F-4D97-AF65-F5344CB8AC3E}">
        <p14:creationId xmlns:p14="http://schemas.microsoft.com/office/powerpoint/2010/main" val="4735761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std::enable_if</a:t>
            </a:r>
          </a:p>
        </p:txBody>
      </p:sp>
      <p:sp>
        <p:nvSpPr>
          <p:cNvPr id="212" name="Shape 212"/>
          <p:cNvSpPr/>
          <p:nvPr/>
        </p:nvSpPr>
        <p:spPr>
          <a:xfrm>
            <a:off x="2101689" y="1762650"/>
            <a:ext cx="7988625" cy="17028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25000"/>
            </a:pPr>
            <a:r>
              <a:rPr lang="en-GB" sz="1125">
                <a:solidFill>
                  <a:srgbClr val="009999"/>
                </a:solidFill>
                <a:latin typeface="Consolas"/>
                <a:ea typeface="Consolas"/>
                <a:cs typeface="Consolas"/>
                <a:sym typeface="Consolas"/>
              </a:rPr>
              <a:t>#include &lt;type_traits&gt;</a:t>
            </a:r>
            <a:br>
              <a:rPr lang="en-GB" sz="1125">
                <a:solidFill>
                  <a:schemeClr val="dk1"/>
                </a:solidFill>
                <a:latin typeface="Consolas"/>
                <a:ea typeface="Consolas"/>
                <a:cs typeface="Consolas"/>
                <a:sym typeface="Consolas"/>
              </a:rPr>
            </a:br>
            <a:br>
              <a:rPr lang="en-GB" sz="1125">
                <a:solidFill>
                  <a:schemeClr val="dk1"/>
                </a:solidFill>
                <a:latin typeface="Consolas"/>
                <a:ea typeface="Consolas"/>
                <a:cs typeface="Consolas"/>
                <a:sym typeface="Consolas"/>
              </a:rPr>
            </a:br>
            <a:r>
              <a:rPr lang="en-GB" sz="1125">
                <a:solidFill>
                  <a:srgbClr val="0000FF"/>
                </a:solidFill>
                <a:latin typeface="Consolas"/>
                <a:ea typeface="Consolas"/>
                <a:cs typeface="Consolas"/>
                <a:sym typeface="Consolas"/>
              </a:rPr>
              <a:t>template</a:t>
            </a:r>
            <a:r>
              <a:rPr lang="en-GB" sz="1125">
                <a:solidFill>
                  <a:schemeClr val="dk1"/>
                </a:solidFill>
                <a:latin typeface="Consolas"/>
                <a:ea typeface="Consolas"/>
                <a:cs typeface="Consolas"/>
                <a:sym typeface="Consolas"/>
              </a:rPr>
              <a:t> &lt;</a:t>
            </a:r>
            <a:r>
              <a:rPr lang="en-GB" sz="1125">
                <a:solidFill>
                  <a:srgbClr val="674EA7"/>
                </a:solidFill>
                <a:latin typeface="Consolas"/>
                <a:ea typeface="Consolas"/>
                <a:cs typeface="Consolas"/>
                <a:sym typeface="Consolas"/>
              </a:rPr>
              <a:t>class</a:t>
            </a:r>
            <a:r>
              <a:rPr lang="en-GB" sz="1125">
                <a:solidFill>
                  <a:schemeClr val="dk1"/>
                </a:solidFill>
                <a:latin typeface="Consolas"/>
                <a:ea typeface="Consolas"/>
                <a:cs typeface="Consolas"/>
                <a:sym typeface="Consolas"/>
              </a:rPr>
              <a:t> </a:t>
            </a:r>
            <a:r>
              <a:rPr lang="en-GB" sz="1125">
                <a:solidFill>
                  <a:srgbClr val="741B47"/>
                </a:solidFill>
                <a:latin typeface="Consolas"/>
                <a:ea typeface="Consolas"/>
                <a:cs typeface="Consolas"/>
                <a:sym typeface="Consolas"/>
              </a:rPr>
              <a:t>T</a:t>
            </a:r>
            <a:r>
              <a:rPr lang="en-GB" sz="1125">
                <a:solidFill>
                  <a:schemeClr val="dk1"/>
                </a:solidFill>
                <a:latin typeface="Consolas"/>
                <a:ea typeface="Consolas"/>
                <a:cs typeface="Consolas"/>
                <a:sym typeface="Consolas"/>
              </a:rPr>
              <a:t>, std::</a:t>
            </a:r>
            <a:r>
              <a:rPr lang="en-GB" sz="1125">
                <a:solidFill>
                  <a:srgbClr val="38761D"/>
                </a:solidFill>
                <a:latin typeface="Consolas"/>
                <a:ea typeface="Consolas"/>
                <a:cs typeface="Consolas"/>
                <a:sym typeface="Consolas"/>
              </a:rPr>
              <a:t>enable_if_t</a:t>
            </a:r>
            <a:r>
              <a:rPr lang="en-GB" sz="1125">
                <a:solidFill>
                  <a:schemeClr val="dk1"/>
                </a:solidFill>
                <a:latin typeface="Consolas"/>
                <a:ea typeface="Consolas"/>
                <a:cs typeface="Consolas"/>
                <a:sym typeface="Consolas"/>
              </a:rPr>
              <a:t>&lt;std::</a:t>
            </a:r>
            <a:r>
              <a:rPr lang="en-GB" sz="1125">
                <a:latin typeface="Consolas"/>
                <a:ea typeface="Consolas"/>
                <a:cs typeface="Consolas"/>
                <a:sym typeface="Consolas"/>
              </a:rPr>
              <a:t>is_integral_v</a:t>
            </a:r>
            <a:r>
              <a:rPr lang="en-GB" sz="1125">
                <a:solidFill>
                  <a:schemeClr val="dk1"/>
                </a:solidFill>
                <a:latin typeface="Consolas"/>
                <a:ea typeface="Consolas"/>
                <a:cs typeface="Consolas"/>
                <a:sym typeface="Consolas"/>
              </a:rPr>
              <a:t>&lt;</a:t>
            </a:r>
            <a:r>
              <a:rPr lang="en-GB" sz="1125">
                <a:solidFill>
                  <a:srgbClr val="741B47"/>
                </a:solidFill>
                <a:latin typeface="Consolas"/>
                <a:ea typeface="Consolas"/>
                <a:cs typeface="Consolas"/>
                <a:sym typeface="Consolas"/>
              </a:rPr>
              <a:t>T</a:t>
            </a:r>
            <a:r>
              <a:rPr lang="en-GB" sz="1125">
                <a:solidFill>
                  <a:schemeClr val="dk1"/>
                </a:solidFill>
                <a:latin typeface="Consolas"/>
                <a:ea typeface="Consolas"/>
                <a:cs typeface="Consolas"/>
                <a:sym typeface="Consolas"/>
              </a:rPr>
              <a:t>&gt;&gt;* = </a:t>
            </a:r>
            <a:r>
              <a:rPr lang="en-GB" sz="1125">
                <a:solidFill>
                  <a:srgbClr val="7F6000"/>
                </a:solidFill>
                <a:latin typeface="Consolas"/>
                <a:ea typeface="Consolas"/>
                <a:cs typeface="Consolas"/>
                <a:sym typeface="Consolas"/>
              </a:rPr>
              <a:t>nullptr</a:t>
            </a:r>
            <a:r>
              <a:rPr lang="en-GB" sz="1125">
                <a:solidFill>
                  <a:schemeClr val="dk1"/>
                </a:solidFill>
                <a:latin typeface="Consolas"/>
                <a:ea typeface="Consolas"/>
                <a:cs typeface="Consolas"/>
                <a:sym typeface="Consolas"/>
              </a:rPr>
              <a:t>&gt;</a:t>
            </a:r>
            <a:br>
              <a:rPr lang="en-GB" sz="1125">
                <a:solidFill>
                  <a:schemeClr val="dk1"/>
                </a:solidFill>
                <a:latin typeface="Consolas"/>
                <a:ea typeface="Consolas"/>
                <a:cs typeface="Consolas"/>
                <a:sym typeface="Consolas"/>
              </a:rPr>
            </a:br>
            <a:r>
              <a:rPr lang="en-GB" sz="1125">
                <a:solidFill>
                  <a:schemeClr val="accent2"/>
                </a:solidFill>
                <a:latin typeface="Consolas"/>
                <a:ea typeface="Consolas"/>
                <a:cs typeface="Consolas"/>
                <a:sym typeface="Consolas"/>
              </a:rPr>
              <a:t>void</a:t>
            </a:r>
            <a:r>
              <a:rPr lang="en-GB" sz="1125">
                <a:solidFill>
                  <a:schemeClr val="dk1"/>
                </a:solidFill>
                <a:latin typeface="Consolas"/>
                <a:ea typeface="Consolas"/>
                <a:cs typeface="Consolas"/>
                <a:sym typeface="Consolas"/>
              </a:rPr>
              <a:t> foo(</a:t>
            </a:r>
            <a:r>
              <a:rPr lang="en-GB" sz="1125">
                <a:solidFill>
                  <a:srgbClr val="741B47"/>
                </a:solidFill>
                <a:latin typeface="Consolas"/>
                <a:ea typeface="Consolas"/>
                <a:cs typeface="Consolas"/>
                <a:sym typeface="Consolas"/>
              </a:rPr>
              <a:t>T</a:t>
            </a:r>
            <a:r>
              <a:rPr lang="en-GB" sz="1125">
                <a:solidFill>
                  <a:schemeClr val="dk1"/>
                </a:solidFill>
                <a:latin typeface="Consolas"/>
                <a:ea typeface="Consolas"/>
                <a:cs typeface="Consolas"/>
                <a:sym typeface="Consolas"/>
              </a:rPr>
              <a:t>) {}</a:t>
            </a:r>
            <a:br>
              <a:rPr lang="en-GB" sz="1125">
                <a:solidFill>
                  <a:schemeClr val="dk1"/>
                </a:solidFill>
                <a:latin typeface="Consolas"/>
                <a:ea typeface="Consolas"/>
                <a:cs typeface="Consolas"/>
                <a:sym typeface="Consolas"/>
              </a:rPr>
            </a:br>
            <a:br>
              <a:rPr lang="en-GB" sz="1125">
                <a:solidFill>
                  <a:schemeClr val="dk1"/>
                </a:solidFill>
                <a:latin typeface="Consolas"/>
                <a:ea typeface="Consolas"/>
                <a:cs typeface="Consolas"/>
                <a:sym typeface="Consolas"/>
              </a:rPr>
            </a:br>
            <a:r>
              <a:rPr lang="en-GB" sz="1125">
                <a:solidFill>
                  <a:schemeClr val="accent2"/>
                </a:solidFill>
                <a:latin typeface="Consolas"/>
                <a:ea typeface="Consolas"/>
                <a:cs typeface="Consolas"/>
                <a:sym typeface="Consolas"/>
              </a:rPr>
              <a:t>int</a:t>
            </a:r>
            <a:r>
              <a:rPr lang="en-GB" sz="1125">
                <a:solidFill>
                  <a:schemeClr val="dk1"/>
                </a:solidFill>
                <a:latin typeface="Consolas"/>
                <a:ea typeface="Consolas"/>
                <a:cs typeface="Consolas"/>
                <a:sym typeface="Consolas"/>
              </a:rPr>
              <a:t> main()</a:t>
            </a:r>
          </a:p>
          <a:p>
            <a:pPr>
              <a:buSzPct val="25000"/>
            </a:pPr>
            <a:r>
              <a:rPr lang="en-GB" sz="1125">
                <a:solidFill>
                  <a:schemeClr val="dk1"/>
                </a:solidFill>
                <a:latin typeface="Consolas"/>
                <a:ea typeface="Consolas"/>
                <a:cs typeface="Consolas"/>
                <a:sym typeface="Consolas"/>
              </a:rPr>
              <a:t>{</a:t>
            </a:r>
            <a:br>
              <a:rPr lang="en-GB" sz="1125">
                <a:solidFill>
                  <a:schemeClr val="dk1"/>
                </a:solidFill>
                <a:latin typeface="Consolas"/>
                <a:ea typeface="Consolas"/>
                <a:cs typeface="Consolas"/>
                <a:sym typeface="Consolas"/>
              </a:rPr>
            </a:br>
            <a:r>
              <a:rPr lang="en-GB" sz="1125">
                <a:solidFill>
                  <a:schemeClr val="dk1"/>
                </a:solidFill>
                <a:latin typeface="Consolas"/>
                <a:ea typeface="Consolas"/>
                <a:cs typeface="Consolas"/>
                <a:sym typeface="Consolas"/>
              </a:rPr>
              <a:t>  foo(</a:t>
            </a:r>
            <a:r>
              <a:rPr lang="en-GB" sz="1125">
                <a:solidFill>
                  <a:srgbClr val="7F6000"/>
                </a:solidFill>
                <a:latin typeface="Consolas"/>
                <a:ea typeface="Consolas"/>
                <a:cs typeface="Consolas"/>
                <a:sym typeface="Consolas"/>
              </a:rPr>
              <a:t>42.0</a:t>
            </a:r>
            <a:r>
              <a:rPr lang="en-GB" sz="1125">
                <a:solidFill>
                  <a:schemeClr val="dk1"/>
                </a:solidFill>
                <a:latin typeface="Consolas"/>
                <a:ea typeface="Consolas"/>
                <a:cs typeface="Consolas"/>
                <a:sym typeface="Consolas"/>
              </a:rPr>
              <a:t>);</a:t>
            </a:r>
            <a:br>
              <a:rPr lang="en-GB" sz="1125">
                <a:solidFill>
                  <a:schemeClr val="dk1"/>
                </a:solidFill>
                <a:latin typeface="Consolas"/>
                <a:ea typeface="Consolas"/>
                <a:cs typeface="Consolas"/>
                <a:sym typeface="Consolas"/>
              </a:rPr>
            </a:br>
            <a:r>
              <a:rPr lang="en-GB" sz="1125">
                <a:solidFill>
                  <a:schemeClr val="dk1"/>
                </a:solidFill>
                <a:latin typeface="Consolas"/>
                <a:ea typeface="Consolas"/>
                <a:cs typeface="Consolas"/>
                <a:sym typeface="Consolas"/>
              </a:rPr>
              <a:t>}</a:t>
            </a:r>
          </a:p>
        </p:txBody>
      </p:sp>
      <p:sp>
        <p:nvSpPr>
          <p:cNvPr id="213" name="Shape 213"/>
          <p:cNvSpPr/>
          <p:nvPr/>
        </p:nvSpPr>
        <p:spPr>
          <a:xfrm>
            <a:off x="2101689" y="3465451"/>
            <a:ext cx="7988625" cy="1914075"/>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Clr>
                <a:schemeClr val="dk2"/>
              </a:buClr>
              <a:buSzPct val="91666"/>
            </a:pPr>
            <a:r>
              <a:rPr lang="en-GB" sz="900">
                <a:solidFill>
                  <a:schemeClr val="dk1"/>
                </a:solidFill>
                <a:latin typeface="Consolas"/>
                <a:ea typeface="Consolas"/>
                <a:cs typeface="Consolas"/>
                <a:sym typeface="Consolas"/>
              </a:rPr>
              <a:t>&lt;source&gt;: In function 'int main()':</a:t>
            </a:r>
          </a:p>
          <a:p>
            <a:pPr indent="-52388">
              <a:buClr>
                <a:schemeClr val="dk2"/>
              </a:buClr>
              <a:buSzPct val="91666"/>
            </a:pPr>
            <a:r>
              <a:rPr lang="en-GB" sz="900">
                <a:solidFill>
                  <a:schemeClr val="dk1"/>
                </a:solidFill>
                <a:latin typeface="Consolas"/>
                <a:ea typeface="Consolas"/>
                <a:cs typeface="Consolas"/>
                <a:sym typeface="Consolas"/>
              </a:rPr>
              <a:t>7 : &lt;source&gt;:7:11: error: no matching function for call to 'foo(double)'</a:t>
            </a:r>
          </a:p>
          <a:p>
            <a:pPr indent="-52388">
              <a:buClr>
                <a:schemeClr val="dk2"/>
              </a:buClr>
              <a:buSzPct val="91666"/>
            </a:pPr>
            <a:r>
              <a:rPr lang="en-GB" sz="900">
                <a:solidFill>
                  <a:schemeClr val="dk1"/>
                </a:solidFill>
                <a:latin typeface="Consolas"/>
                <a:ea typeface="Consolas"/>
                <a:cs typeface="Consolas"/>
                <a:sym typeface="Consolas"/>
              </a:rPr>
              <a:t>   foo(42.0);</a:t>
            </a:r>
          </a:p>
          <a:p>
            <a:pPr indent="-52388">
              <a:buClr>
                <a:schemeClr val="dk2"/>
              </a:buClr>
              <a:buSzPct val="91666"/>
            </a:pPr>
            <a:r>
              <a:rPr lang="en-GB" sz="900">
                <a:solidFill>
                  <a:schemeClr val="dk1"/>
                </a:solidFill>
                <a:latin typeface="Consolas"/>
                <a:ea typeface="Consolas"/>
                <a:cs typeface="Consolas"/>
                <a:sym typeface="Consolas"/>
              </a:rPr>
              <a:t>           ^</a:t>
            </a:r>
          </a:p>
          <a:p>
            <a:pPr indent="-52388">
              <a:buClr>
                <a:schemeClr val="dk2"/>
              </a:buClr>
              <a:buSzPct val="91666"/>
            </a:pPr>
            <a:r>
              <a:rPr lang="en-GB" sz="900">
                <a:solidFill>
                  <a:schemeClr val="dk1"/>
                </a:solidFill>
                <a:latin typeface="Consolas"/>
                <a:ea typeface="Consolas"/>
                <a:cs typeface="Consolas"/>
                <a:sym typeface="Consolas"/>
              </a:rPr>
              <a:t>4 : &lt;source&gt;:4:6: note: candidate: template&lt;class T, std::enable_if_t&lt;is_integral_v&lt;T&gt; &gt;* &lt;anonymous&gt; &gt; void foo(T)</a:t>
            </a:r>
          </a:p>
          <a:p>
            <a:pPr indent="-52388">
              <a:buClr>
                <a:schemeClr val="dk2"/>
              </a:buClr>
              <a:buSzPct val="91666"/>
            </a:pPr>
            <a:r>
              <a:rPr lang="en-GB" sz="900">
                <a:solidFill>
                  <a:schemeClr val="dk1"/>
                </a:solidFill>
                <a:latin typeface="Consolas"/>
                <a:ea typeface="Consolas"/>
                <a:cs typeface="Consolas"/>
                <a:sym typeface="Consolas"/>
              </a:rPr>
              <a:t> void foo (T){}</a:t>
            </a:r>
          </a:p>
          <a:p>
            <a:pPr indent="-52388">
              <a:buClr>
                <a:schemeClr val="dk2"/>
              </a:buClr>
              <a:buSzPct val="91666"/>
            </a:pPr>
            <a:r>
              <a:rPr lang="en-GB" sz="900">
                <a:solidFill>
                  <a:schemeClr val="dk1"/>
                </a:solidFill>
                <a:latin typeface="Consolas"/>
                <a:ea typeface="Consolas"/>
                <a:cs typeface="Consolas"/>
                <a:sym typeface="Consolas"/>
              </a:rPr>
              <a:t>      ^~~</a:t>
            </a:r>
          </a:p>
          <a:p>
            <a:pPr indent="-52388">
              <a:buClr>
                <a:schemeClr val="dk2"/>
              </a:buClr>
              <a:buSzPct val="91666"/>
            </a:pPr>
            <a:r>
              <a:rPr lang="en-GB" sz="900">
                <a:solidFill>
                  <a:schemeClr val="dk1"/>
                </a:solidFill>
                <a:latin typeface="Consolas"/>
                <a:ea typeface="Consolas"/>
                <a:cs typeface="Consolas"/>
                <a:sym typeface="Consolas"/>
              </a:rPr>
              <a:t>4 : &lt;source&gt;:4:6: note:   template argument deduction/substitution failed:</a:t>
            </a:r>
          </a:p>
          <a:p>
            <a:pPr indent="-52388">
              <a:buClr>
                <a:schemeClr val="dk2"/>
              </a:buClr>
              <a:buSzPct val="91666"/>
            </a:pPr>
            <a:r>
              <a:rPr lang="en-GB" sz="900">
                <a:solidFill>
                  <a:schemeClr val="dk1"/>
                </a:solidFill>
                <a:latin typeface="Consolas"/>
                <a:ea typeface="Consolas"/>
                <a:cs typeface="Consolas"/>
                <a:sym typeface="Consolas"/>
              </a:rPr>
              <a:t>3 : &lt;source&gt;:3:63: note: invalid template non-type parameter</a:t>
            </a:r>
          </a:p>
          <a:p>
            <a:pPr indent="-52388">
              <a:buClr>
                <a:schemeClr val="dk2"/>
              </a:buClr>
              <a:buSzPct val="91666"/>
            </a:pPr>
            <a:r>
              <a:rPr lang="en-GB" sz="900">
                <a:solidFill>
                  <a:schemeClr val="dk1"/>
                </a:solidFill>
                <a:latin typeface="Consolas"/>
                <a:ea typeface="Consolas"/>
                <a:cs typeface="Consolas"/>
                <a:sym typeface="Consolas"/>
              </a:rPr>
              <a:t> template &lt;class T, std::enable_if_t&lt;std::is_integral_v&lt;T&gt;&gt;* = nullptr&gt;</a:t>
            </a:r>
          </a:p>
          <a:p>
            <a:pPr indent="-52388">
              <a:buClr>
                <a:schemeClr val="dk2"/>
              </a:buClr>
              <a:buSzPct val="91666"/>
            </a:pPr>
            <a:r>
              <a:rPr lang="en-GB" sz="900">
                <a:solidFill>
                  <a:schemeClr val="dk1"/>
                </a:solidFill>
                <a:latin typeface="Consolas"/>
                <a:ea typeface="Consolas"/>
                <a:cs typeface="Consolas"/>
                <a:sym typeface="Consolas"/>
              </a:rPr>
              <a:t>                                                               ^~~~~~~</a:t>
            </a:r>
          </a:p>
          <a:p>
            <a:pPr indent="-52388">
              <a:buSzPct val="91666"/>
            </a:pPr>
            <a:r>
              <a:rPr lang="en-GB" sz="900">
                <a:solidFill>
                  <a:schemeClr val="dk1"/>
                </a:solidFill>
                <a:latin typeface="Consolas"/>
                <a:ea typeface="Consolas"/>
                <a:cs typeface="Consolas"/>
                <a:sym typeface="Consolas"/>
              </a:rPr>
              <a:t>Compiler exited with result code 1</a:t>
            </a:r>
          </a:p>
        </p:txBody>
      </p:sp>
    </p:spTree>
    <p:extLst>
      <p:ext uri="{BB962C8B-B14F-4D97-AF65-F5344CB8AC3E}">
        <p14:creationId xmlns:p14="http://schemas.microsoft.com/office/powerpoint/2010/main" val="8850885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std::enable_if</a:t>
            </a:r>
          </a:p>
        </p:txBody>
      </p:sp>
      <p:sp>
        <p:nvSpPr>
          <p:cNvPr id="219" name="Shape 219"/>
          <p:cNvSpPr/>
          <p:nvPr/>
        </p:nvSpPr>
        <p:spPr>
          <a:xfrm>
            <a:off x="2101689" y="1762650"/>
            <a:ext cx="7988625" cy="25614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25000"/>
            </a:pPr>
            <a:r>
              <a:rPr lang="en-GB" sz="1350">
                <a:solidFill>
                  <a:srgbClr val="009999"/>
                </a:solidFill>
                <a:latin typeface="Consolas"/>
                <a:ea typeface="Consolas"/>
                <a:cs typeface="Consolas"/>
                <a:sym typeface="Consolas"/>
              </a:rPr>
              <a:t>#include &lt;type_traits&gt;</a:t>
            </a:r>
            <a:br>
              <a:rPr lang="en-GB" sz="1350">
                <a:solidFill>
                  <a:schemeClr val="dk1"/>
                </a:solidFill>
                <a:latin typeface="Consolas"/>
                <a:ea typeface="Consolas"/>
                <a:cs typeface="Consolas"/>
                <a:sym typeface="Consolas"/>
              </a:rPr>
            </a:br>
            <a:br>
              <a:rPr lang="en-GB" sz="1350">
                <a:solidFill>
                  <a:schemeClr val="dk1"/>
                </a:solidFill>
                <a:latin typeface="Consolas"/>
                <a:ea typeface="Consolas"/>
                <a:cs typeface="Consolas"/>
                <a:sym typeface="Consolas"/>
              </a:rPr>
            </a:br>
            <a:r>
              <a:rPr lang="en-GB" sz="1350">
                <a:solidFill>
                  <a:srgbClr val="0000FF"/>
                </a:solidFill>
                <a:latin typeface="Consolas"/>
                <a:ea typeface="Consolas"/>
                <a:cs typeface="Consolas"/>
                <a:sym typeface="Consolas"/>
              </a:rPr>
              <a:t>template</a:t>
            </a:r>
            <a:r>
              <a:rPr lang="en-GB" sz="1350">
                <a:solidFill>
                  <a:schemeClr val="dk1"/>
                </a:solidFill>
                <a:latin typeface="Consolas"/>
                <a:ea typeface="Consolas"/>
                <a:cs typeface="Consolas"/>
                <a:sym typeface="Consolas"/>
              </a:rPr>
              <a:t> &lt;</a:t>
            </a:r>
            <a:r>
              <a:rPr lang="en-GB" sz="1350">
                <a:solidFill>
                  <a:srgbClr val="674EA7"/>
                </a:solidFill>
                <a:latin typeface="Consolas"/>
                <a:ea typeface="Consolas"/>
                <a:cs typeface="Consolas"/>
                <a:sym typeface="Consolas"/>
              </a:rPr>
              <a:t>class</a:t>
            </a:r>
            <a:r>
              <a:rPr lang="en-GB" sz="1350">
                <a:solidFill>
                  <a:schemeClr val="dk1"/>
                </a:solidFill>
                <a:latin typeface="Consolas"/>
                <a:ea typeface="Consolas"/>
                <a:cs typeface="Consolas"/>
                <a:sym typeface="Consolas"/>
              </a:rPr>
              <a:t> </a:t>
            </a:r>
            <a:r>
              <a:rPr lang="en-GB" sz="1350">
                <a:solidFill>
                  <a:srgbClr val="741B47"/>
                </a:solidFill>
                <a:latin typeface="Consolas"/>
                <a:ea typeface="Consolas"/>
                <a:cs typeface="Consolas"/>
                <a:sym typeface="Consolas"/>
              </a:rPr>
              <a:t>T</a:t>
            </a: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class</a:t>
            </a:r>
            <a:r>
              <a:rPr lang="en-GB" sz="1350">
                <a:solidFill>
                  <a:schemeClr val="dk1"/>
                </a:solidFill>
                <a:latin typeface="Consolas"/>
                <a:ea typeface="Consolas"/>
                <a:cs typeface="Consolas"/>
                <a:sym typeface="Consolas"/>
              </a:rPr>
              <a:t> = </a:t>
            </a:r>
            <a:r>
              <a:rPr lang="en-GB" sz="1350">
                <a:solidFill>
                  <a:schemeClr val="accent2"/>
                </a:solidFill>
                <a:latin typeface="Consolas"/>
                <a:ea typeface="Consolas"/>
                <a:cs typeface="Consolas"/>
                <a:sym typeface="Consolas"/>
              </a:rPr>
              <a:t>void</a:t>
            </a:r>
            <a:r>
              <a:rPr lang="en-GB" sz="1350">
                <a:solidFill>
                  <a:schemeClr val="dk1"/>
                </a:solidFill>
                <a:latin typeface="Consolas"/>
                <a:ea typeface="Consolas"/>
                <a:cs typeface="Consolas"/>
                <a:sym typeface="Consolas"/>
              </a:rPr>
              <a:t>&gt;</a:t>
            </a:r>
            <a:br>
              <a:rPr lang="en-GB" sz="1350">
                <a:solidFill>
                  <a:schemeClr val="dk1"/>
                </a:solidFill>
                <a:latin typeface="Consolas"/>
                <a:ea typeface="Consolas"/>
                <a:cs typeface="Consolas"/>
                <a:sym typeface="Consolas"/>
              </a:rPr>
            </a:br>
            <a:r>
              <a:rPr lang="en-GB" sz="1350">
                <a:solidFill>
                  <a:srgbClr val="0000FF"/>
                </a:solidFill>
                <a:latin typeface="Consolas"/>
                <a:ea typeface="Consolas"/>
                <a:cs typeface="Consolas"/>
                <a:sym typeface="Consolas"/>
              </a:rPr>
              <a:t>struct</a:t>
            </a:r>
            <a:r>
              <a:rPr lang="en-GB" sz="1350">
                <a:solidFill>
                  <a:schemeClr val="dk1"/>
                </a:solidFill>
                <a:latin typeface="Consolas"/>
                <a:ea typeface="Consolas"/>
                <a:cs typeface="Consolas"/>
                <a:sym typeface="Consolas"/>
              </a:rPr>
              <a:t> </a:t>
            </a:r>
            <a:r>
              <a:rPr lang="en-GB" sz="1350">
                <a:solidFill>
                  <a:srgbClr val="38761D"/>
                </a:solidFill>
                <a:latin typeface="Consolas"/>
                <a:ea typeface="Consolas"/>
                <a:cs typeface="Consolas"/>
                <a:sym typeface="Consolas"/>
              </a:rPr>
              <a:t>foo</a:t>
            </a:r>
            <a:r>
              <a:rPr lang="en-GB" sz="1350">
                <a:solidFill>
                  <a:schemeClr val="dk1"/>
                </a:solidFill>
                <a:latin typeface="Consolas"/>
                <a:ea typeface="Consolas"/>
                <a:cs typeface="Consolas"/>
                <a:sym typeface="Consolas"/>
              </a:rPr>
              <a:t>;</a:t>
            </a:r>
            <a:br>
              <a:rPr lang="en-GB" sz="1350">
                <a:solidFill>
                  <a:schemeClr val="dk1"/>
                </a:solidFill>
                <a:latin typeface="Consolas"/>
                <a:ea typeface="Consolas"/>
                <a:cs typeface="Consolas"/>
                <a:sym typeface="Consolas"/>
              </a:rPr>
            </a:br>
            <a:br>
              <a:rPr lang="en-GB" sz="1350">
                <a:solidFill>
                  <a:schemeClr val="dk1"/>
                </a:solidFill>
                <a:latin typeface="Consolas"/>
                <a:ea typeface="Consolas"/>
                <a:cs typeface="Consolas"/>
                <a:sym typeface="Consolas"/>
              </a:rPr>
            </a:br>
            <a:r>
              <a:rPr lang="en-GB" sz="1350">
                <a:solidFill>
                  <a:srgbClr val="0000FF"/>
                </a:solidFill>
                <a:latin typeface="Consolas"/>
                <a:ea typeface="Consolas"/>
                <a:cs typeface="Consolas"/>
                <a:sym typeface="Consolas"/>
              </a:rPr>
              <a:t>template</a:t>
            </a:r>
            <a:r>
              <a:rPr lang="en-GB" sz="1350">
                <a:solidFill>
                  <a:schemeClr val="dk1"/>
                </a:solidFill>
                <a:latin typeface="Consolas"/>
                <a:ea typeface="Consolas"/>
                <a:cs typeface="Consolas"/>
                <a:sym typeface="Consolas"/>
              </a:rPr>
              <a:t> &lt;</a:t>
            </a:r>
            <a:r>
              <a:rPr lang="en-GB" sz="1350">
                <a:solidFill>
                  <a:srgbClr val="674EA7"/>
                </a:solidFill>
                <a:latin typeface="Consolas"/>
                <a:ea typeface="Consolas"/>
                <a:cs typeface="Consolas"/>
                <a:sym typeface="Consolas"/>
              </a:rPr>
              <a:t>class</a:t>
            </a:r>
            <a:r>
              <a:rPr lang="en-GB" sz="1350">
                <a:solidFill>
                  <a:schemeClr val="dk1"/>
                </a:solidFill>
                <a:latin typeface="Consolas"/>
                <a:ea typeface="Consolas"/>
                <a:cs typeface="Consolas"/>
                <a:sym typeface="Consolas"/>
              </a:rPr>
              <a:t> </a:t>
            </a:r>
            <a:r>
              <a:rPr lang="en-GB" sz="1350">
                <a:solidFill>
                  <a:srgbClr val="741B47"/>
                </a:solidFill>
                <a:latin typeface="Consolas"/>
                <a:ea typeface="Consolas"/>
                <a:cs typeface="Consolas"/>
                <a:sym typeface="Consolas"/>
              </a:rPr>
              <a:t>T</a:t>
            </a:r>
            <a:r>
              <a:rPr lang="en-GB" sz="1350">
                <a:solidFill>
                  <a:schemeClr val="dk1"/>
                </a:solidFill>
                <a:latin typeface="Consolas"/>
                <a:ea typeface="Consolas"/>
                <a:cs typeface="Consolas"/>
                <a:sym typeface="Consolas"/>
              </a:rPr>
              <a:t>&gt;</a:t>
            </a:r>
            <a:br>
              <a:rPr lang="en-GB" sz="1350">
                <a:solidFill>
                  <a:schemeClr val="dk1"/>
                </a:solidFill>
                <a:latin typeface="Consolas"/>
                <a:ea typeface="Consolas"/>
                <a:cs typeface="Consolas"/>
                <a:sym typeface="Consolas"/>
              </a:rPr>
            </a:br>
            <a:r>
              <a:rPr lang="en-GB" sz="1350">
                <a:solidFill>
                  <a:srgbClr val="0000FF"/>
                </a:solidFill>
                <a:latin typeface="Consolas"/>
                <a:ea typeface="Consolas"/>
                <a:cs typeface="Consolas"/>
                <a:sym typeface="Consolas"/>
              </a:rPr>
              <a:t>struct</a:t>
            </a:r>
            <a:r>
              <a:rPr lang="en-GB" sz="1350">
                <a:solidFill>
                  <a:schemeClr val="dk1"/>
                </a:solidFill>
                <a:latin typeface="Consolas"/>
                <a:ea typeface="Consolas"/>
                <a:cs typeface="Consolas"/>
                <a:sym typeface="Consolas"/>
              </a:rPr>
              <a:t> </a:t>
            </a:r>
            <a:r>
              <a:rPr lang="en-GB" sz="1350">
                <a:solidFill>
                  <a:srgbClr val="38761D"/>
                </a:solidFill>
                <a:latin typeface="Consolas"/>
                <a:ea typeface="Consolas"/>
                <a:cs typeface="Consolas"/>
                <a:sym typeface="Consolas"/>
              </a:rPr>
              <a:t>foo</a:t>
            </a:r>
            <a:r>
              <a:rPr lang="en-GB" sz="1350">
                <a:solidFill>
                  <a:schemeClr val="dk1"/>
                </a:solidFill>
                <a:latin typeface="Consolas"/>
                <a:ea typeface="Consolas"/>
                <a:cs typeface="Consolas"/>
                <a:sym typeface="Consolas"/>
              </a:rPr>
              <a:t>&lt;</a:t>
            </a:r>
            <a:r>
              <a:rPr lang="en-GB" sz="1350">
                <a:solidFill>
                  <a:srgbClr val="741B47"/>
                </a:solidFill>
                <a:latin typeface="Consolas"/>
                <a:ea typeface="Consolas"/>
                <a:cs typeface="Consolas"/>
                <a:sym typeface="Consolas"/>
              </a:rPr>
              <a:t>T</a:t>
            </a:r>
            <a:r>
              <a:rPr lang="en-GB" sz="1350">
                <a:solidFill>
                  <a:schemeClr val="dk1"/>
                </a:solidFill>
                <a:latin typeface="Consolas"/>
                <a:ea typeface="Consolas"/>
                <a:cs typeface="Consolas"/>
                <a:sym typeface="Consolas"/>
              </a:rPr>
              <a:t>, std::</a:t>
            </a:r>
            <a:r>
              <a:rPr lang="en-GB" sz="1350">
                <a:solidFill>
                  <a:srgbClr val="38761D"/>
                </a:solidFill>
                <a:latin typeface="Consolas"/>
                <a:ea typeface="Consolas"/>
                <a:cs typeface="Consolas"/>
                <a:sym typeface="Consolas"/>
              </a:rPr>
              <a:t>enable_if_t</a:t>
            </a:r>
            <a:r>
              <a:rPr lang="en-GB" sz="1350">
                <a:solidFill>
                  <a:schemeClr val="dk1"/>
                </a:solidFill>
                <a:latin typeface="Consolas"/>
                <a:ea typeface="Consolas"/>
                <a:cs typeface="Consolas"/>
                <a:sym typeface="Consolas"/>
              </a:rPr>
              <a:t>&lt;std::</a:t>
            </a:r>
            <a:r>
              <a:rPr lang="en-GB" sz="1350">
                <a:latin typeface="Consolas"/>
                <a:ea typeface="Consolas"/>
                <a:cs typeface="Consolas"/>
                <a:sym typeface="Consolas"/>
              </a:rPr>
              <a:t>is_integral_v</a:t>
            </a:r>
            <a:r>
              <a:rPr lang="en-GB" sz="1350">
                <a:solidFill>
                  <a:schemeClr val="dk1"/>
                </a:solidFill>
                <a:latin typeface="Consolas"/>
                <a:ea typeface="Consolas"/>
                <a:cs typeface="Consolas"/>
                <a:sym typeface="Consolas"/>
              </a:rPr>
              <a:t>&lt;</a:t>
            </a:r>
            <a:r>
              <a:rPr lang="en-GB" sz="1350">
                <a:solidFill>
                  <a:srgbClr val="741B47"/>
                </a:solidFill>
                <a:latin typeface="Consolas"/>
                <a:ea typeface="Consolas"/>
                <a:cs typeface="Consolas"/>
                <a:sym typeface="Consolas"/>
              </a:rPr>
              <a:t>T</a:t>
            </a:r>
            <a:r>
              <a:rPr lang="en-GB" sz="1350">
                <a:solidFill>
                  <a:schemeClr val="dk1"/>
                </a:solidFill>
                <a:latin typeface="Consolas"/>
                <a:ea typeface="Consolas"/>
                <a:cs typeface="Consolas"/>
                <a:sym typeface="Consolas"/>
              </a:rPr>
              <a:t>&gt;&gt;&gt; {</a:t>
            </a:r>
            <a:br>
              <a:rPr lang="en-GB" sz="1350">
                <a:solidFill>
                  <a:schemeClr val="dk1"/>
                </a:solidFill>
                <a:latin typeface="Consolas"/>
                <a:ea typeface="Consolas"/>
                <a:cs typeface="Consolas"/>
                <a:sym typeface="Consolas"/>
              </a:rPr>
            </a:br>
            <a:r>
              <a:rPr lang="en-GB" sz="1350">
                <a:solidFill>
                  <a:schemeClr val="dk1"/>
                </a:solidFill>
                <a:latin typeface="Consolas"/>
                <a:ea typeface="Consolas"/>
                <a:cs typeface="Consolas"/>
                <a:sym typeface="Consolas"/>
              </a:rPr>
              <a:t>    </a:t>
            </a:r>
            <a:r>
              <a:rPr lang="en-GB" sz="1350">
                <a:solidFill>
                  <a:srgbClr val="999999"/>
                </a:solidFill>
                <a:latin typeface="Consolas"/>
                <a:ea typeface="Consolas"/>
                <a:cs typeface="Consolas"/>
                <a:sym typeface="Consolas"/>
              </a:rPr>
              <a:t>//impl</a:t>
            </a:r>
            <a:br>
              <a:rPr lang="en-GB" sz="1350">
                <a:solidFill>
                  <a:schemeClr val="dk1"/>
                </a:solidFill>
                <a:latin typeface="Consolas"/>
                <a:ea typeface="Consolas"/>
                <a:cs typeface="Consolas"/>
                <a:sym typeface="Consolas"/>
              </a:rPr>
            </a:br>
            <a:r>
              <a:rPr lang="en-GB" sz="1350">
                <a:solidFill>
                  <a:schemeClr val="dk1"/>
                </a:solidFill>
                <a:latin typeface="Consolas"/>
                <a:ea typeface="Consolas"/>
                <a:cs typeface="Consolas"/>
                <a:sym typeface="Consolas"/>
              </a:rPr>
              <a:t>};</a:t>
            </a:r>
            <a:br>
              <a:rPr lang="en-GB" sz="1350">
                <a:solidFill>
                  <a:schemeClr val="dk1"/>
                </a:solidFill>
                <a:latin typeface="Consolas"/>
                <a:ea typeface="Consolas"/>
                <a:cs typeface="Consolas"/>
                <a:sym typeface="Consolas"/>
              </a:rPr>
            </a:br>
            <a:br>
              <a:rPr lang="en-GB" sz="1350">
                <a:solidFill>
                  <a:schemeClr val="dk1"/>
                </a:solidFill>
                <a:latin typeface="Consolas"/>
                <a:ea typeface="Consolas"/>
                <a:cs typeface="Consolas"/>
                <a:sym typeface="Consolas"/>
              </a:rPr>
            </a:b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main() {</a:t>
            </a:r>
            <a:br>
              <a:rPr lang="en-GB" sz="1350">
                <a:solidFill>
                  <a:schemeClr val="dk1"/>
                </a:solidFill>
                <a:latin typeface="Consolas"/>
                <a:ea typeface="Consolas"/>
                <a:cs typeface="Consolas"/>
                <a:sym typeface="Consolas"/>
              </a:rPr>
            </a:br>
            <a:r>
              <a:rPr lang="en-GB" sz="1350">
                <a:solidFill>
                  <a:schemeClr val="dk1"/>
                </a:solidFill>
                <a:latin typeface="Consolas"/>
                <a:ea typeface="Consolas"/>
                <a:cs typeface="Consolas"/>
                <a:sym typeface="Consolas"/>
              </a:rPr>
              <a:t>  </a:t>
            </a:r>
            <a:r>
              <a:rPr lang="en-GB" sz="1350">
                <a:solidFill>
                  <a:srgbClr val="38761D"/>
                </a:solidFill>
                <a:latin typeface="Consolas"/>
                <a:ea typeface="Consolas"/>
                <a:cs typeface="Consolas"/>
                <a:sym typeface="Consolas"/>
              </a:rPr>
              <a:t>foo</a:t>
            </a:r>
            <a:r>
              <a:rPr lang="en-GB" sz="1350">
                <a:solidFill>
                  <a:schemeClr val="dk1"/>
                </a:solidFill>
                <a:latin typeface="Consolas"/>
                <a:ea typeface="Consolas"/>
                <a:cs typeface="Consolas"/>
                <a:sym typeface="Consolas"/>
              </a:rPr>
              <a:t>&lt;</a:t>
            </a:r>
            <a:r>
              <a:rPr lang="en-GB" sz="1350">
                <a:solidFill>
                  <a:schemeClr val="accent2"/>
                </a:solidFill>
                <a:latin typeface="Consolas"/>
                <a:ea typeface="Consolas"/>
                <a:cs typeface="Consolas"/>
                <a:sym typeface="Consolas"/>
              </a:rPr>
              <a:t>double</a:t>
            </a:r>
            <a:r>
              <a:rPr lang="en-GB" sz="1350">
                <a:solidFill>
                  <a:schemeClr val="dk1"/>
                </a:solidFill>
                <a:latin typeface="Consolas"/>
                <a:ea typeface="Consolas"/>
                <a:cs typeface="Consolas"/>
                <a:sym typeface="Consolas"/>
              </a:rPr>
              <a:t>&gt; a;</a:t>
            </a:r>
            <a:br>
              <a:rPr lang="en-GB" sz="1350">
                <a:solidFill>
                  <a:schemeClr val="dk1"/>
                </a:solidFill>
                <a:latin typeface="Consolas"/>
                <a:ea typeface="Consolas"/>
                <a:cs typeface="Consolas"/>
                <a:sym typeface="Consolas"/>
              </a:rPr>
            </a:br>
            <a:r>
              <a:rPr lang="en-GB" sz="1350">
                <a:solidFill>
                  <a:schemeClr val="dk1"/>
                </a:solidFill>
                <a:latin typeface="Consolas"/>
                <a:ea typeface="Consolas"/>
                <a:cs typeface="Consolas"/>
                <a:sym typeface="Consolas"/>
              </a:rPr>
              <a:t>}</a:t>
            </a:r>
          </a:p>
        </p:txBody>
      </p:sp>
      <p:sp>
        <p:nvSpPr>
          <p:cNvPr id="220" name="Shape 220"/>
          <p:cNvSpPr/>
          <p:nvPr/>
        </p:nvSpPr>
        <p:spPr>
          <a:xfrm>
            <a:off x="2101689" y="4324051"/>
            <a:ext cx="7988625" cy="1055475"/>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91666"/>
            </a:pPr>
            <a:r>
              <a:rPr lang="en-GB" sz="900">
                <a:solidFill>
                  <a:schemeClr val="dk1"/>
                </a:solidFill>
                <a:latin typeface="Consolas"/>
                <a:ea typeface="Consolas"/>
                <a:cs typeface="Consolas"/>
                <a:sym typeface="Consolas"/>
              </a:rPr>
              <a:t>&lt;source&gt;: In function 'int main()':</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12 : &lt;source&gt;:12:15: error: aggregate 'foo&lt;double&gt; a' has incomplete type and cannot be defined</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foo&lt;double&gt; a;</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Compiler exited with result code 1</a:t>
            </a:r>
          </a:p>
        </p:txBody>
      </p:sp>
    </p:spTree>
    <p:extLst>
      <p:ext uri="{BB962C8B-B14F-4D97-AF65-F5344CB8AC3E}">
        <p14:creationId xmlns:p14="http://schemas.microsoft.com/office/powerpoint/2010/main" val="379191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Listing 5.1 and Listing 6</a:t>
            </a:r>
          </a:p>
        </p:txBody>
      </p:sp>
      <p:sp>
        <p:nvSpPr>
          <p:cNvPr id="226" name="Shape 226"/>
          <p:cNvSpPr/>
          <p:nvPr/>
        </p:nvSpPr>
        <p:spPr>
          <a:xfrm>
            <a:off x="2101689" y="1762650"/>
            <a:ext cx="7988625" cy="15975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Clr>
                <a:schemeClr val="dk2"/>
              </a:buClr>
              <a:buSzPct val="78571"/>
            </a:pPr>
            <a:r>
              <a:rPr lang="en-GB" sz="1350">
                <a:solidFill>
                  <a:srgbClr val="999999"/>
                </a:solidFill>
                <a:latin typeface="Consolas"/>
                <a:ea typeface="Consolas"/>
                <a:cs typeface="Consolas"/>
                <a:sym typeface="Consolas"/>
              </a:rPr>
              <a:t>// P0800 Listing 5 revised: consult https://godbolt.org/g/ytP6fw for diagnostics</a:t>
            </a:r>
          </a:p>
          <a:p>
            <a:pPr>
              <a:buClr>
                <a:schemeClr val="dk2"/>
              </a:buClr>
              <a:buSzPct val="78571"/>
            </a:pPr>
            <a:r>
              <a:rPr lang="en-GB" sz="1350">
                <a:solidFill>
                  <a:srgbClr val="009999"/>
                </a:solidFill>
                <a:latin typeface="Consolas"/>
                <a:ea typeface="Consolas"/>
                <a:cs typeface="Consolas"/>
                <a:sym typeface="Consolas"/>
              </a:rPr>
              <a:t>#include &lt;regex&gt;</a:t>
            </a:r>
          </a:p>
          <a:p>
            <a:pPr>
              <a:buClr>
                <a:schemeClr val="dk2"/>
              </a:buClr>
              <a:buSzPct val="78571"/>
            </a:pPr>
            <a:r>
              <a:rPr lang="en-GB" sz="1350">
                <a:solidFill>
                  <a:srgbClr val="009999"/>
                </a:solidFill>
                <a:latin typeface="Consolas"/>
                <a:ea typeface="Consolas"/>
                <a:cs typeface="Consolas"/>
                <a:sym typeface="Consolas"/>
              </a:rPr>
              <a:t>#include &lt;type_traits&gt;</a:t>
            </a:r>
          </a:p>
          <a:p>
            <a:pPr>
              <a:buClr>
                <a:schemeClr val="dk2"/>
              </a:buClr>
              <a:buSzPct val="78571"/>
            </a:pPr>
            <a:r>
              <a:rPr lang="en-GB" sz="1350">
                <a:solidFill>
                  <a:srgbClr val="009999"/>
                </a:solidFill>
                <a:latin typeface="Consolas"/>
                <a:ea typeface="Consolas"/>
                <a:cs typeface="Consolas"/>
                <a:sym typeface="Consolas"/>
              </a:rPr>
              <a:t>#include &lt;range/v3/all.hpp&gt;</a:t>
            </a:r>
          </a:p>
          <a:p>
            <a:pPr>
              <a:buClr>
                <a:schemeClr val="dk2"/>
              </a:buClr>
              <a:buSzPct val="78571"/>
            </a:pPr>
            <a:endParaRPr sz="1350">
              <a:solidFill>
                <a:schemeClr val="dk1"/>
              </a:solidFill>
              <a:latin typeface="Consolas"/>
              <a:ea typeface="Consolas"/>
              <a:cs typeface="Consolas"/>
              <a:sym typeface="Consolas"/>
            </a:endParaRPr>
          </a:p>
          <a:p>
            <a:pPr>
              <a:buClr>
                <a:schemeClr val="dk2"/>
              </a:buClr>
              <a:buSzPct val="78571"/>
            </a:pP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main()</a:t>
            </a:r>
          </a:p>
          <a:p>
            <a:pPr>
              <a:buClr>
                <a:schemeClr val="dk2"/>
              </a:buClr>
              <a:buSzPct val="78571"/>
            </a:pPr>
            <a:r>
              <a:rPr lang="en-GB" sz="1350">
                <a:solidFill>
                  <a:schemeClr val="dk1"/>
                </a:solidFill>
                <a:latin typeface="Consolas"/>
                <a:ea typeface="Consolas"/>
                <a:cs typeface="Consolas"/>
                <a:sym typeface="Consolas"/>
              </a:rPr>
              <a:t>{</a:t>
            </a:r>
          </a:p>
          <a:p>
            <a:pPr>
              <a:buClr>
                <a:schemeClr val="dk2"/>
              </a:buClr>
              <a:buSzPct val="78571"/>
            </a:pPr>
            <a:r>
              <a:rPr lang="en-GB" sz="1350">
                <a:solidFill>
                  <a:schemeClr val="dk1"/>
                </a:solidFill>
                <a:latin typeface="Consolas"/>
                <a:ea typeface="Consolas"/>
                <a:cs typeface="Consolas"/>
                <a:sym typeface="Consolas"/>
              </a:rPr>
              <a:t>  std::</a:t>
            </a:r>
            <a:r>
              <a:rPr lang="en-GB" sz="1350">
                <a:solidFill>
                  <a:srgbClr val="38761D"/>
                </a:solidFill>
                <a:latin typeface="Consolas"/>
                <a:ea typeface="Consolas"/>
                <a:cs typeface="Consolas"/>
                <a:sym typeface="Consolas"/>
              </a:rPr>
              <a:t>enable_if_t</a:t>
            </a:r>
            <a:r>
              <a:rPr lang="en-GB" sz="1350">
                <a:solidFill>
                  <a:schemeClr val="dk1"/>
                </a:solidFill>
                <a:latin typeface="Consolas"/>
                <a:ea typeface="Consolas"/>
                <a:cs typeface="Consolas"/>
                <a:sym typeface="Consolas"/>
              </a:rPr>
              <a:t>&lt;ranges::Regular&lt;std::</a:t>
            </a:r>
            <a:r>
              <a:rPr lang="en-GB" sz="1350">
                <a:solidFill>
                  <a:srgbClr val="38761D"/>
                </a:solidFill>
                <a:latin typeface="Consolas"/>
                <a:ea typeface="Consolas"/>
                <a:cs typeface="Consolas"/>
                <a:sym typeface="Consolas"/>
              </a:rPr>
              <a:t>regex</a:t>
            </a:r>
            <a:r>
              <a:rPr lang="en-GB" sz="1350">
                <a:solidFill>
                  <a:schemeClr val="dk1"/>
                </a:solidFill>
                <a:latin typeface="Consolas"/>
                <a:ea typeface="Consolas"/>
                <a:cs typeface="Consolas"/>
                <a:sym typeface="Consolas"/>
              </a:rPr>
              <a:t>&gt;(), std::</a:t>
            </a:r>
            <a:r>
              <a:rPr lang="en-GB" sz="1350">
                <a:solidFill>
                  <a:srgbClr val="38761D"/>
                </a:solidFill>
                <a:latin typeface="Consolas"/>
                <a:ea typeface="Consolas"/>
                <a:cs typeface="Consolas"/>
                <a:sym typeface="Consolas"/>
              </a:rPr>
              <a:t>regex</a:t>
            </a:r>
            <a:r>
              <a:rPr lang="en-GB" sz="1350">
                <a:solidFill>
                  <a:schemeClr val="dk1"/>
                </a:solidFill>
                <a:latin typeface="Consolas"/>
                <a:ea typeface="Consolas"/>
                <a:cs typeface="Consolas"/>
                <a:sym typeface="Consolas"/>
              </a:rPr>
              <a:t>&gt; foo{};</a:t>
            </a:r>
          </a:p>
          <a:p>
            <a:pPr>
              <a:buSzPct val="78571"/>
            </a:pPr>
            <a:r>
              <a:rPr lang="en-GB" sz="1350">
                <a:solidFill>
                  <a:schemeClr val="dk1"/>
                </a:solidFill>
                <a:latin typeface="Consolas"/>
                <a:ea typeface="Consolas"/>
                <a:cs typeface="Consolas"/>
                <a:sym typeface="Consolas"/>
              </a:rPr>
              <a:t>}</a:t>
            </a:r>
          </a:p>
        </p:txBody>
      </p:sp>
      <p:sp>
        <p:nvSpPr>
          <p:cNvPr id="227" name="Shape 227"/>
          <p:cNvSpPr/>
          <p:nvPr/>
        </p:nvSpPr>
        <p:spPr>
          <a:xfrm>
            <a:off x="2101689" y="3481650"/>
            <a:ext cx="7988625" cy="19683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a:buSzPct val="78571"/>
            </a:pPr>
            <a:r>
              <a:rPr lang="en-GB" sz="1350">
                <a:solidFill>
                  <a:srgbClr val="009999"/>
                </a:solidFill>
                <a:latin typeface="Consolas"/>
                <a:ea typeface="Consolas"/>
                <a:cs typeface="Consolas"/>
                <a:sym typeface="Consolas"/>
              </a:rPr>
              <a:t>#include &lt;experimental/ranges/algorithm&gt;</a:t>
            </a:r>
          </a:p>
          <a:p>
            <a:pPr>
              <a:buSzPct val="78571"/>
            </a:pPr>
            <a:r>
              <a:rPr lang="en-GB" sz="1350">
                <a:solidFill>
                  <a:srgbClr val="009999"/>
                </a:solidFill>
                <a:latin typeface="Consolas"/>
                <a:ea typeface="Consolas"/>
                <a:cs typeface="Consolas"/>
                <a:sym typeface="Consolas"/>
              </a:rPr>
              <a:t>#include &lt;experimental/ranges/iterator&gt;</a:t>
            </a:r>
          </a:p>
          <a:p>
            <a:pPr>
              <a:buSzPct val="78571"/>
            </a:pPr>
            <a:r>
              <a:rPr lang="en-GB" sz="1350">
                <a:solidFill>
                  <a:srgbClr val="009999"/>
                </a:solidFill>
                <a:latin typeface="Consolas"/>
                <a:ea typeface="Consolas"/>
                <a:cs typeface="Consolas"/>
                <a:sym typeface="Consolas"/>
              </a:rPr>
              <a:t>#include &lt;regex&gt;</a:t>
            </a:r>
          </a:p>
          <a:p>
            <a:pPr>
              <a:buSzPct val="78571"/>
            </a:pPr>
            <a:endParaRPr sz="1350">
              <a:solidFill>
                <a:schemeClr val="dk1"/>
              </a:solidFill>
              <a:latin typeface="Consolas"/>
              <a:ea typeface="Consolas"/>
              <a:cs typeface="Consolas"/>
              <a:sym typeface="Consolas"/>
            </a:endParaRPr>
          </a:p>
          <a:p>
            <a:pPr>
              <a:buSzPct val="78571"/>
            </a:pPr>
            <a:r>
              <a:rPr lang="en-GB" sz="1350">
                <a:solidFill>
                  <a:srgbClr val="0000FF"/>
                </a:solidFill>
                <a:latin typeface="Consolas"/>
                <a:ea typeface="Consolas"/>
                <a:cs typeface="Consolas"/>
                <a:sym typeface="Consolas"/>
              </a:rPr>
              <a:t>using</a:t>
            </a:r>
            <a:r>
              <a:rPr lang="en-GB" sz="1350">
                <a:solidFill>
                  <a:schemeClr val="dk1"/>
                </a:solidFill>
                <a:latin typeface="Consolas"/>
                <a:ea typeface="Consolas"/>
                <a:cs typeface="Consolas"/>
                <a:sym typeface="Consolas"/>
              </a:rPr>
              <a:t> std::experimental::ranges::</a:t>
            </a:r>
            <a:r>
              <a:rPr lang="en-GB" sz="1350">
                <a:solidFill>
                  <a:srgbClr val="674EA7"/>
                </a:solidFill>
                <a:latin typeface="Consolas"/>
                <a:ea typeface="Consolas"/>
                <a:cs typeface="Consolas"/>
                <a:sym typeface="Consolas"/>
              </a:rPr>
              <a:t>Regular</a:t>
            </a:r>
            <a:r>
              <a:rPr lang="en-GB" sz="1350">
                <a:solidFill>
                  <a:schemeClr val="dk1"/>
                </a:solidFill>
                <a:latin typeface="Consolas"/>
                <a:ea typeface="Consolas"/>
                <a:cs typeface="Consolas"/>
                <a:sym typeface="Consolas"/>
              </a:rPr>
              <a:t>;</a:t>
            </a:r>
          </a:p>
          <a:p>
            <a:pPr>
              <a:buSzPct val="78571"/>
            </a:pPr>
            <a:endParaRPr sz="1350">
              <a:solidFill>
                <a:schemeClr val="dk1"/>
              </a:solidFill>
              <a:latin typeface="Consolas"/>
              <a:ea typeface="Consolas"/>
              <a:cs typeface="Consolas"/>
              <a:sym typeface="Consolas"/>
            </a:endParaRPr>
          </a:p>
          <a:p>
            <a:pPr>
              <a:buSzPct val="78571"/>
            </a:pPr>
            <a:r>
              <a:rPr lang="en-GB" sz="1350">
                <a:solidFill>
                  <a:schemeClr val="accent2"/>
                </a:solidFill>
                <a:latin typeface="Consolas"/>
                <a:ea typeface="Consolas"/>
                <a:cs typeface="Consolas"/>
                <a:sym typeface="Consolas"/>
              </a:rPr>
              <a:t>int</a:t>
            </a:r>
            <a:r>
              <a:rPr lang="en-GB" sz="1350">
                <a:solidFill>
                  <a:schemeClr val="dk1"/>
                </a:solidFill>
                <a:latin typeface="Consolas"/>
                <a:ea typeface="Consolas"/>
                <a:cs typeface="Consolas"/>
                <a:sym typeface="Consolas"/>
              </a:rPr>
              <a:t> main()</a:t>
            </a:r>
          </a:p>
          <a:p>
            <a:pPr>
              <a:buSzPct val="78571"/>
            </a:pPr>
            <a:r>
              <a:rPr lang="en-GB" sz="1350">
                <a:solidFill>
                  <a:schemeClr val="dk1"/>
                </a:solidFill>
                <a:latin typeface="Consolas"/>
                <a:ea typeface="Consolas"/>
                <a:cs typeface="Consolas"/>
                <a:sym typeface="Consolas"/>
              </a:rPr>
              <a:t>{</a:t>
            </a:r>
          </a:p>
          <a:p>
            <a:pPr>
              <a:buSzPct val="78571"/>
            </a:pP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Regular</a:t>
            </a:r>
            <a:r>
              <a:rPr lang="en-GB" sz="1350">
                <a:solidFill>
                  <a:schemeClr val="dk1"/>
                </a:solidFill>
                <a:latin typeface="Consolas"/>
                <a:ea typeface="Consolas"/>
                <a:cs typeface="Consolas"/>
                <a:sym typeface="Consolas"/>
              </a:rPr>
              <a:t> foo = std::</a:t>
            </a:r>
            <a:r>
              <a:rPr lang="en-GB" sz="1350">
                <a:solidFill>
                  <a:srgbClr val="38761D"/>
                </a:solidFill>
                <a:latin typeface="Consolas"/>
                <a:ea typeface="Consolas"/>
                <a:cs typeface="Consolas"/>
                <a:sym typeface="Consolas"/>
              </a:rPr>
              <a:t>regex</a:t>
            </a:r>
            <a:r>
              <a:rPr lang="en-GB" sz="1350">
                <a:solidFill>
                  <a:schemeClr val="dk1"/>
                </a:solidFill>
                <a:latin typeface="Consolas"/>
                <a:ea typeface="Consolas"/>
                <a:cs typeface="Consolas"/>
                <a:sym typeface="Consolas"/>
              </a:rPr>
              <a:t>{};</a:t>
            </a:r>
          </a:p>
          <a:p>
            <a:pPr>
              <a:buSzPct val="78571"/>
            </a:pPr>
            <a:r>
              <a:rPr lang="en-GB" sz="1350">
                <a:solidFill>
                  <a:schemeClr val="dk1"/>
                </a:solidFill>
                <a:latin typeface="Consolas"/>
                <a:ea typeface="Consolas"/>
                <a:cs typeface="Consolas"/>
                <a:sym typeface="Consolas"/>
              </a:rPr>
              <a:t>}</a:t>
            </a:r>
          </a:p>
        </p:txBody>
      </p:sp>
    </p:spTree>
    <p:extLst>
      <p:ext uri="{BB962C8B-B14F-4D97-AF65-F5344CB8AC3E}">
        <p14:creationId xmlns:p14="http://schemas.microsoft.com/office/powerpoint/2010/main" val="2729702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2101689" y="1618650"/>
            <a:ext cx="7988625" cy="38637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Clr>
                <a:schemeClr val="dk2"/>
              </a:buClr>
              <a:buSzPct val="84615"/>
            </a:pPr>
            <a:r>
              <a:rPr lang="en-GB" sz="975">
                <a:solidFill>
                  <a:srgbClr val="009999"/>
                </a:solidFill>
                <a:latin typeface="Consolas"/>
                <a:ea typeface="Consolas"/>
                <a:cs typeface="Consolas"/>
                <a:sym typeface="Consolas"/>
              </a:rPr>
              <a:t>#include &lt;iterator&gt;</a:t>
            </a:r>
          </a:p>
          <a:p>
            <a:pPr indent="-52388">
              <a:buClr>
                <a:schemeClr val="dk2"/>
              </a:buClr>
              <a:buSzPct val="84615"/>
            </a:pPr>
            <a:endParaRPr sz="975">
              <a:solidFill>
                <a:schemeClr val="dk1"/>
              </a:solidFill>
              <a:latin typeface="Consolas"/>
              <a:ea typeface="Consolas"/>
              <a:cs typeface="Consolas"/>
              <a:sym typeface="Consolas"/>
            </a:endParaRPr>
          </a:p>
          <a:p>
            <a:pPr indent="-52388">
              <a:buClr>
                <a:schemeClr val="dk2"/>
              </a:buClr>
              <a:buSzPct val="84615"/>
            </a:pPr>
            <a:r>
              <a:rPr lang="en-GB" sz="975">
                <a:solidFill>
                  <a:srgbClr val="0000FF"/>
                </a:solidFill>
                <a:latin typeface="Consolas"/>
                <a:ea typeface="Consolas"/>
                <a:cs typeface="Consolas"/>
                <a:sym typeface="Consolas"/>
              </a:rPr>
              <a:t>template</a:t>
            </a:r>
            <a:r>
              <a:rPr lang="en-GB" sz="975">
                <a:solidFill>
                  <a:schemeClr val="dk1"/>
                </a:solidFill>
                <a:latin typeface="Consolas"/>
                <a:ea typeface="Consolas"/>
                <a:cs typeface="Consolas"/>
                <a:sym typeface="Consolas"/>
              </a:rPr>
              <a:t> &lt;</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p>
          <a:p>
            <a:pPr indent="-52388">
              <a:buClr>
                <a:schemeClr val="dk2"/>
              </a:buClr>
              <a:buSzPct val="84615"/>
            </a:pPr>
            <a:r>
              <a:rPr lang="en-GB" sz="975">
                <a:solidFill>
                  <a:schemeClr val="accent2"/>
                </a:solidFill>
                <a:latin typeface="Consolas"/>
                <a:ea typeface="Consolas"/>
                <a:cs typeface="Consolas"/>
                <a:sym typeface="Consolas"/>
              </a:rPr>
              <a:t>void</a:t>
            </a:r>
            <a:r>
              <a:rPr lang="en-GB" sz="975">
                <a:solidFill>
                  <a:schemeClr val="dk1"/>
                </a:solidFill>
                <a:latin typeface="Consolas"/>
                <a:ea typeface="Consolas"/>
                <a:cs typeface="Consolas"/>
                <a:sym typeface="Consolas"/>
              </a:rPr>
              <a:t> advance_helper(</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 i, </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std::</a:t>
            </a:r>
            <a:r>
              <a:rPr lang="en-GB" sz="975">
                <a:solidFill>
                  <a:srgbClr val="38761D"/>
                </a:solidFill>
                <a:latin typeface="Consolas"/>
                <a:ea typeface="Consolas"/>
                <a:cs typeface="Consolas"/>
                <a:sym typeface="Consolas"/>
              </a:rPr>
              <a:t>iterator_traits</a:t>
            </a:r>
            <a:r>
              <a:rPr lang="en-GB" sz="975">
                <a:solidFill>
                  <a:schemeClr val="dk1"/>
                </a:solidFill>
                <a:latin typeface="Consolas"/>
                <a:ea typeface="Consolas"/>
                <a:cs typeface="Consolas"/>
                <a:sym typeface="Consolas"/>
              </a:rPr>
              <a:t>&lt;</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r>
              <a:rPr lang="en-GB" sz="975">
                <a:solidFill>
                  <a:srgbClr val="38761D"/>
                </a:solidFill>
                <a:latin typeface="Consolas"/>
                <a:ea typeface="Consolas"/>
                <a:cs typeface="Consolas"/>
                <a:sym typeface="Consolas"/>
              </a:rPr>
              <a:t>difference_type</a:t>
            </a:r>
            <a:r>
              <a:rPr lang="en-GB" sz="975">
                <a:solidFill>
                  <a:schemeClr val="dk1"/>
                </a:solidFill>
                <a:latin typeface="Consolas"/>
                <a:ea typeface="Consolas"/>
                <a:cs typeface="Consolas"/>
                <a:sym typeface="Consolas"/>
              </a:rPr>
              <a:t> n, std::</a:t>
            </a:r>
            <a:r>
              <a:rPr lang="en-GB" sz="975">
                <a:solidFill>
                  <a:srgbClr val="38761D"/>
                </a:solidFill>
                <a:latin typeface="Consolas"/>
                <a:ea typeface="Consolas"/>
                <a:cs typeface="Consolas"/>
                <a:sym typeface="Consolas"/>
              </a:rPr>
              <a:t>random_access_iterator_tag</a:t>
            </a:r>
            <a:r>
              <a:rPr lang="en-GB" sz="975">
                <a:solidFill>
                  <a:schemeClr val="dk1"/>
                </a:solidFill>
                <a:latin typeface="Consolas"/>
                <a:ea typeface="Consolas"/>
                <a:cs typeface="Consolas"/>
                <a:sym typeface="Consolas"/>
              </a:rPr>
              <a:t>) {</a:t>
            </a:r>
          </a:p>
          <a:p>
            <a:pPr indent="-52388">
              <a:buClr>
                <a:schemeClr val="dk2"/>
              </a:buClr>
              <a:buSzPct val="84615"/>
            </a:pPr>
            <a:r>
              <a:rPr lang="en-GB" sz="975">
                <a:solidFill>
                  <a:schemeClr val="dk1"/>
                </a:solidFill>
                <a:latin typeface="Consolas"/>
                <a:ea typeface="Consolas"/>
                <a:cs typeface="Consolas"/>
                <a:sym typeface="Consolas"/>
              </a:rPr>
              <a:t>   i += n;</a:t>
            </a:r>
          </a:p>
          <a:p>
            <a:pPr indent="-52388">
              <a:buClr>
                <a:schemeClr val="dk2"/>
              </a:buClr>
              <a:buSzPct val="84615"/>
            </a:pPr>
            <a:r>
              <a:rPr lang="en-GB" sz="975">
                <a:solidFill>
                  <a:schemeClr val="dk1"/>
                </a:solidFill>
                <a:latin typeface="Consolas"/>
                <a:ea typeface="Consolas"/>
                <a:cs typeface="Consolas"/>
                <a:sym typeface="Consolas"/>
              </a:rPr>
              <a:t>}</a:t>
            </a:r>
          </a:p>
          <a:p>
            <a:pPr indent="-52388">
              <a:buClr>
                <a:schemeClr val="dk2"/>
              </a:buClr>
              <a:buSzPct val="84615"/>
            </a:pPr>
            <a:endParaRPr sz="975">
              <a:solidFill>
                <a:schemeClr val="dk1"/>
              </a:solidFill>
              <a:latin typeface="Consolas"/>
              <a:ea typeface="Consolas"/>
              <a:cs typeface="Consolas"/>
              <a:sym typeface="Consolas"/>
            </a:endParaRPr>
          </a:p>
          <a:p>
            <a:pPr indent="-52388">
              <a:buClr>
                <a:schemeClr val="dk2"/>
              </a:buClr>
              <a:buSzPct val="84615"/>
            </a:pPr>
            <a:r>
              <a:rPr lang="en-GB" sz="975">
                <a:solidFill>
                  <a:srgbClr val="0000FF"/>
                </a:solidFill>
                <a:latin typeface="Consolas"/>
                <a:ea typeface="Consolas"/>
                <a:cs typeface="Consolas"/>
                <a:sym typeface="Consolas"/>
              </a:rPr>
              <a:t>template</a:t>
            </a:r>
            <a:r>
              <a:rPr lang="en-GB" sz="975">
                <a:solidFill>
                  <a:schemeClr val="dk1"/>
                </a:solidFill>
                <a:latin typeface="Consolas"/>
                <a:ea typeface="Consolas"/>
                <a:cs typeface="Consolas"/>
                <a:sym typeface="Consolas"/>
              </a:rPr>
              <a:t> &lt;</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p>
          <a:p>
            <a:pPr indent="-52388">
              <a:buClr>
                <a:schemeClr val="dk2"/>
              </a:buClr>
              <a:buSzPct val="84615"/>
            </a:pPr>
            <a:r>
              <a:rPr lang="en-GB" sz="975">
                <a:solidFill>
                  <a:schemeClr val="accent2"/>
                </a:solidFill>
                <a:latin typeface="Consolas"/>
                <a:ea typeface="Consolas"/>
                <a:cs typeface="Consolas"/>
                <a:sym typeface="Consolas"/>
              </a:rPr>
              <a:t>void</a:t>
            </a:r>
            <a:r>
              <a:rPr lang="en-GB" sz="975">
                <a:solidFill>
                  <a:schemeClr val="dk1"/>
                </a:solidFill>
                <a:latin typeface="Consolas"/>
                <a:ea typeface="Consolas"/>
                <a:cs typeface="Consolas"/>
                <a:sym typeface="Consolas"/>
              </a:rPr>
              <a:t> advance_helper(</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 i, </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std::</a:t>
            </a:r>
            <a:r>
              <a:rPr lang="en-GB" sz="975">
                <a:solidFill>
                  <a:srgbClr val="38761D"/>
                </a:solidFill>
                <a:latin typeface="Consolas"/>
                <a:ea typeface="Consolas"/>
                <a:cs typeface="Consolas"/>
                <a:sym typeface="Consolas"/>
              </a:rPr>
              <a:t>iterator_traits</a:t>
            </a:r>
            <a:r>
              <a:rPr lang="en-GB" sz="975">
                <a:solidFill>
                  <a:schemeClr val="dk1"/>
                </a:solidFill>
                <a:latin typeface="Consolas"/>
                <a:ea typeface="Consolas"/>
                <a:cs typeface="Consolas"/>
                <a:sym typeface="Consolas"/>
              </a:rPr>
              <a:t>&lt;</a:t>
            </a:r>
            <a:r>
              <a:rPr lang="en-GB" sz="975">
                <a:solidFill>
                  <a:srgbClr val="351C75"/>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r>
              <a:rPr lang="en-GB" sz="975">
                <a:solidFill>
                  <a:srgbClr val="38761D"/>
                </a:solidFill>
                <a:latin typeface="Consolas"/>
                <a:ea typeface="Consolas"/>
                <a:cs typeface="Consolas"/>
                <a:sym typeface="Consolas"/>
              </a:rPr>
              <a:t>difference_type</a:t>
            </a:r>
            <a:r>
              <a:rPr lang="en-GB" sz="975">
                <a:solidFill>
                  <a:schemeClr val="dk1"/>
                </a:solidFill>
                <a:latin typeface="Consolas"/>
                <a:ea typeface="Consolas"/>
                <a:cs typeface="Consolas"/>
                <a:sym typeface="Consolas"/>
              </a:rPr>
              <a:t> n, std::</a:t>
            </a:r>
            <a:r>
              <a:rPr lang="en-GB" sz="975">
                <a:solidFill>
                  <a:srgbClr val="38761D"/>
                </a:solidFill>
                <a:latin typeface="Consolas"/>
                <a:ea typeface="Consolas"/>
                <a:cs typeface="Consolas"/>
                <a:sym typeface="Consolas"/>
              </a:rPr>
              <a:t>bidirectional_iterator_tag</a:t>
            </a:r>
            <a:r>
              <a:rPr lang="en-GB" sz="975">
                <a:solidFill>
                  <a:schemeClr val="dk1"/>
                </a:solidFill>
                <a:latin typeface="Consolas"/>
                <a:ea typeface="Consolas"/>
                <a:cs typeface="Consolas"/>
                <a:sym typeface="Consolas"/>
              </a:rPr>
              <a:t>) {</a:t>
            </a:r>
          </a:p>
          <a:p>
            <a:pPr indent="-52388">
              <a:buClr>
                <a:schemeClr val="dk2"/>
              </a:buClr>
              <a:buSzPct val="84615"/>
            </a:pPr>
            <a:r>
              <a:rPr lang="en-GB" sz="975">
                <a:solidFill>
                  <a:schemeClr val="dk1"/>
                </a:solidFill>
                <a:latin typeface="Consolas"/>
                <a:ea typeface="Consolas"/>
                <a:cs typeface="Consolas"/>
                <a:sym typeface="Consolas"/>
              </a:rPr>
              <a:t>   </a:t>
            </a:r>
            <a:r>
              <a:rPr lang="en-GB" sz="975">
                <a:solidFill>
                  <a:srgbClr val="0000FF"/>
                </a:solidFill>
                <a:latin typeface="Consolas"/>
                <a:ea typeface="Consolas"/>
                <a:cs typeface="Consolas"/>
                <a:sym typeface="Consolas"/>
              </a:rPr>
              <a:t>for</a:t>
            </a:r>
            <a:r>
              <a:rPr lang="en-GB" sz="975">
                <a:solidFill>
                  <a:schemeClr val="dk1"/>
                </a:solidFill>
                <a:latin typeface="Consolas"/>
                <a:ea typeface="Consolas"/>
                <a:cs typeface="Consolas"/>
                <a:sym typeface="Consolas"/>
              </a:rPr>
              <a:t> (; n &gt; </a:t>
            </a:r>
            <a:r>
              <a:rPr lang="en-GB" sz="975">
                <a:solidFill>
                  <a:srgbClr val="7F6000"/>
                </a:solidFill>
                <a:latin typeface="Consolas"/>
                <a:ea typeface="Consolas"/>
                <a:cs typeface="Consolas"/>
                <a:sym typeface="Consolas"/>
              </a:rPr>
              <a:t>0</a:t>
            </a:r>
            <a:r>
              <a:rPr lang="en-GB" sz="975">
                <a:solidFill>
                  <a:schemeClr val="dk1"/>
                </a:solidFill>
                <a:latin typeface="Consolas"/>
                <a:ea typeface="Consolas"/>
                <a:cs typeface="Consolas"/>
                <a:sym typeface="Consolas"/>
              </a:rPr>
              <a:t>; --n)</a:t>
            </a:r>
          </a:p>
          <a:p>
            <a:pPr indent="-52388">
              <a:buClr>
                <a:schemeClr val="dk2"/>
              </a:buClr>
              <a:buSzPct val="84615"/>
            </a:pPr>
            <a:r>
              <a:rPr lang="en-GB" sz="975">
                <a:solidFill>
                  <a:schemeClr val="dk1"/>
                </a:solidFill>
                <a:latin typeface="Consolas"/>
                <a:ea typeface="Consolas"/>
                <a:cs typeface="Consolas"/>
                <a:sym typeface="Consolas"/>
              </a:rPr>
              <a:t>      ++i;</a:t>
            </a:r>
          </a:p>
          <a:p>
            <a:pPr indent="-52388">
              <a:buClr>
                <a:schemeClr val="dk2"/>
              </a:buClr>
              <a:buSzPct val="84615"/>
            </a:pPr>
            <a:r>
              <a:rPr lang="en-GB" sz="975">
                <a:solidFill>
                  <a:schemeClr val="dk1"/>
                </a:solidFill>
                <a:latin typeface="Consolas"/>
                <a:ea typeface="Consolas"/>
                <a:cs typeface="Consolas"/>
                <a:sym typeface="Consolas"/>
              </a:rPr>
              <a:t>   </a:t>
            </a:r>
            <a:r>
              <a:rPr lang="en-GB" sz="975">
                <a:solidFill>
                  <a:srgbClr val="0000FF"/>
                </a:solidFill>
                <a:latin typeface="Consolas"/>
                <a:ea typeface="Consolas"/>
                <a:cs typeface="Consolas"/>
                <a:sym typeface="Consolas"/>
              </a:rPr>
              <a:t>for</a:t>
            </a:r>
            <a:r>
              <a:rPr lang="en-GB" sz="975">
                <a:solidFill>
                  <a:schemeClr val="dk1"/>
                </a:solidFill>
                <a:latin typeface="Consolas"/>
                <a:ea typeface="Consolas"/>
                <a:cs typeface="Consolas"/>
                <a:sym typeface="Consolas"/>
              </a:rPr>
              <a:t> (; n &lt; </a:t>
            </a:r>
            <a:r>
              <a:rPr lang="en-GB" sz="975">
                <a:solidFill>
                  <a:srgbClr val="7F6000"/>
                </a:solidFill>
                <a:latin typeface="Consolas"/>
                <a:ea typeface="Consolas"/>
                <a:cs typeface="Consolas"/>
                <a:sym typeface="Consolas"/>
              </a:rPr>
              <a:t>0</a:t>
            </a:r>
            <a:r>
              <a:rPr lang="en-GB" sz="975">
                <a:solidFill>
                  <a:schemeClr val="dk1"/>
                </a:solidFill>
                <a:latin typeface="Consolas"/>
                <a:ea typeface="Consolas"/>
                <a:cs typeface="Consolas"/>
                <a:sym typeface="Consolas"/>
              </a:rPr>
              <a:t>; ++n)</a:t>
            </a:r>
          </a:p>
          <a:p>
            <a:pPr indent="-52388">
              <a:buClr>
                <a:schemeClr val="dk2"/>
              </a:buClr>
              <a:buSzPct val="84615"/>
            </a:pPr>
            <a:r>
              <a:rPr lang="en-GB" sz="975">
                <a:solidFill>
                  <a:schemeClr val="dk1"/>
                </a:solidFill>
                <a:latin typeface="Consolas"/>
                <a:ea typeface="Consolas"/>
                <a:cs typeface="Consolas"/>
                <a:sym typeface="Consolas"/>
              </a:rPr>
              <a:t>      --i;</a:t>
            </a:r>
          </a:p>
          <a:p>
            <a:pPr indent="-52388">
              <a:buClr>
                <a:schemeClr val="dk2"/>
              </a:buClr>
              <a:buSzPct val="84615"/>
            </a:pPr>
            <a:r>
              <a:rPr lang="en-GB" sz="975">
                <a:solidFill>
                  <a:schemeClr val="dk1"/>
                </a:solidFill>
                <a:latin typeface="Consolas"/>
                <a:ea typeface="Consolas"/>
                <a:cs typeface="Consolas"/>
                <a:sym typeface="Consolas"/>
              </a:rPr>
              <a:t>}</a:t>
            </a:r>
          </a:p>
          <a:p>
            <a:pPr indent="-52388">
              <a:buClr>
                <a:schemeClr val="dk2"/>
              </a:buClr>
              <a:buSzPct val="84615"/>
            </a:pPr>
            <a:endParaRPr sz="975">
              <a:solidFill>
                <a:schemeClr val="dk1"/>
              </a:solidFill>
              <a:latin typeface="Consolas"/>
              <a:ea typeface="Consolas"/>
              <a:cs typeface="Consolas"/>
              <a:sym typeface="Consolas"/>
            </a:endParaRPr>
          </a:p>
          <a:p>
            <a:pPr indent="-52388">
              <a:buClr>
                <a:schemeClr val="dk2"/>
              </a:buClr>
              <a:buSzPct val="84615"/>
            </a:pPr>
            <a:r>
              <a:rPr lang="en-GB" sz="975">
                <a:solidFill>
                  <a:srgbClr val="0000FF"/>
                </a:solidFill>
                <a:latin typeface="Consolas"/>
                <a:ea typeface="Consolas"/>
                <a:cs typeface="Consolas"/>
                <a:sym typeface="Consolas"/>
              </a:rPr>
              <a:t>template</a:t>
            </a:r>
            <a:r>
              <a:rPr lang="en-GB" sz="975">
                <a:solidFill>
                  <a:schemeClr val="dk1"/>
                </a:solidFill>
                <a:latin typeface="Consolas"/>
                <a:ea typeface="Consolas"/>
                <a:cs typeface="Consolas"/>
                <a:sym typeface="Consolas"/>
              </a:rPr>
              <a:t> &lt;</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p>
          <a:p>
            <a:pPr indent="-52388">
              <a:buClr>
                <a:schemeClr val="dk2"/>
              </a:buClr>
              <a:buSzPct val="84615"/>
            </a:pPr>
            <a:r>
              <a:rPr lang="en-GB" sz="975">
                <a:solidFill>
                  <a:schemeClr val="accent2"/>
                </a:solidFill>
                <a:latin typeface="Consolas"/>
                <a:ea typeface="Consolas"/>
                <a:cs typeface="Consolas"/>
                <a:sym typeface="Consolas"/>
              </a:rPr>
              <a:t>void</a:t>
            </a:r>
            <a:r>
              <a:rPr lang="en-GB" sz="975">
                <a:solidFill>
                  <a:schemeClr val="dk1"/>
                </a:solidFill>
                <a:latin typeface="Consolas"/>
                <a:ea typeface="Consolas"/>
                <a:cs typeface="Consolas"/>
                <a:sym typeface="Consolas"/>
              </a:rPr>
              <a:t> advance_helper(</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 i, </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std::</a:t>
            </a:r>
            <a:r>
              <a:rPr lang="en-GB" sz="975">
                <a:solidFill>
                  <a:srgbClr val="38761D"/>
                </a:solidFill>
                <a:latin typeface="Consolas"/>
                <a:ea typeface="Consolas"/>
                <a:cs typeface="Consolas"/>
                <a:sym typeface="Consolas"/>
              </a:rPr>
              <a:t>iterator_traits</a:t>
            </a:r>
            <a:r>
              <a:rPr lang="en-GB" sz="975">
                <a:solidFill>
                  <a:schemeClr val="dk1"/>
                </a:solidFill>
                <a:latin typeface="Consolas"/>
                <a:ea typeface="Consolas"/>
                <a:cs typeface="Consolas"/>
                <a:sym typeface="Consolas"/>
              </a:rPr>
              <a:t>&lt;</a:t>
            </a:r>
            <a:r>
              <a:rPr lang="en-GB" sz="975">
                <a:solidFill>
                  <a:srgbClr val="351C75"/>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r>
              <a:rPr lang="en-GB" sz="975">
                <a:solidFill>
                  <a:srgbClr val="38761D"/>
                </a:solidFill>
                <a:latin typeface="Consolas"/>
                <a:ea typeface="Consolas"/>
                <a:cs typeface="Consolas"/>
                <a:sym typeface="Consolas"/>
              </a:rPr>
              <a:t>difference_type</a:t>
            </a:r>
            <a:r>
              <a:rPr lang="en-GB" sz="975">
                <a:solidFill>
                  <a:schemeClr val="dk1"/>
                </a:solidFill>
                <a:latin typeface="Consolas"/>
                <a:ea typeface="Consolas"/>
                <a:cs typeface="Consolas"/>
                <a:sym typeface="Consolas"/>
              </a:rPr>
              <a:t> n, std::</a:t>
            </a:r>
            <a:r>
              <a:rPr lang="en-GB" sz="975">
                <a:solidFill>
                  <a:srgbClr val="38761D"/>
                </a:solidFill>
                <a:latin typeface="Consolas"/>
                <a:ea typeface="Consolas"/>
                <a:cs typeface="Consolas"/>
                <a:sym typeface="Consolas"/>
              </a:rPr>
              <a:t>input_iterator_tag</a:t>
            </a:r>
            <a:r>
              <a:rPr lang="en-GB" sz="975">
                <a:solidFill>
                  <a:schemeClr val="dk1"/>
                </a:solidFill>
                <a:latin typeface="Consolas"/>
                <a:ea typeface="Consolas"/>
                <a:cs typeface="Consolas"/>
                <a:sym typeface="Consolas"/>
              </a:rPr>
              <a:t>) {</a:t>
            </a:r>
          </a:p>
          <a:p>
            <a:pPr indent="-52388">
              <a:buClr>
                <a:schemeClr val="dk2"/>
              </a:buClr>
              <a:buSzPct val="84615"/>
            </a:pPr>
            <a:r>
              <a:rPr lang="en-GB" sz="975">
                <a:solidFill>
                  <a:schemeClr val="dk1"/>
                </a:solidFill>
                <a:latin typeface="Consolas"/>
                <a:ea typeface="Consolas"/>
                <a:cs typeface="Consolas"/>
                <a:sym typeface="Consolas"/>
              </a:rPr>
              <a:t>   </a:t>
            </a:r>
            <a:r>
              <a:rPr lang="en-GB" sz="975">
                <a:solidFill>
                  <a:srgbClr val="0000FF"/>
                </a:solidFill>
                <a:latin typeface="Consolas"/>
                <a:ea typeface="Consolas"/>
                <a:cs typeface="Consolas"/>
                <a:sym typeface="Consolas"/>
              </a:rPr>
              <a:t>for</a:t>
            </a:r>
            <a:r>
              <a:rPr lang="en-GB" sz="975">
                <a:solidFill>
                  <a:schemeClr val="dk1"/>
                </a:solidFill>
                <a:latin typeface="Consolas"/>
                <a:ea typeface="Consolas"/>
                <a:cs typeface="Consolas"/>
                <a:sym typeface="Consolas"/>
              </a:rPr>
              <a:t> (; n &gt; </a:t>
            </a:r>
            <a:r>
              <a:rPr lang="en-GB" sz="975">
                <a:solidFill>
                  <a:srgbClr val="7F6000"/>
                </a:solidFill>
                <a:latin typeface="Consolas"/>
                <a:ea typeface="Consolas"/>
                <a:cs typeface="Consolas"/>
                <a:sym typeface="Consolas"/>
              </a:rPr>
              <a:t>0</a:t>
            </a:r>
            <a:r>
              <a:rPr lang="en-GB" sz="975">
                <a:solidFill>
                  <a:schemeClr val="dk1"/>
                </a:solidFill>
                <a:latin typeface="Consolas"/>
                <a:ea typeface="Consolas"/>
                <a:cs typeface="Consolas"/>
                <a:sym typeface="Consolas"/>
              </a:rPr>
              <a:t>; --n)</a:t>
            </a:r>
          </a:p>
          <a:p>
            <a:pPr indent="-52388">
              <a:buClr>
                <a:schemeClr val="dk2"/>
              </a:buClr>
              <a:buSzPct val="84615"/>
            </a:pPr>
            <a:r>
              <a:rPr lang="en-GB" sz="975">
                <a:solidFill>
                  <a:schemeClr val="dk1"/>
                </a:solidFill>
                <a:latin typeface="Consolas"/>
                <a:ea typeface="Consolas"/>
                <a:cs typeface="Consolas"/>
                <a:sym typeface="Consolas"/>
              </a:rPr>
              <a:t>      ++i;</a:t>
            </a:r>
          </a:p>
          <a:p>
            <a:pPr indent="-52388">
              <a:buClr>
                <a:schemeClr val="dk2"/>
              </a:buClr>
              <a:buSzPct val="84615"/>
            </a:pPr>
            <a:r>
              <a:rPr lang="en-GB" sz="975">
                <a:solidFill>
                  <a:schemeClr val="dk1"/>
                </a:solidFill>
                <a:latin typeface="Consolas"/>
                <a:ea typeface="Consolas"/>
                <a:cs typeface="Consolas"/>
                <a:sym typeface="Consolas"/>
              </a:rPr>
              <a:t>}</a:t>
            </a:r>
          </a:p>
          <a:p>
            <a:pPr indent="-52388">
              <a:buClr>
                <a:schemeClr val="dk2"/>
              </a:buClr>
              <a:buSzPct val="84615"/>
            </a:pPr>
            <a:endParaRPr sz="975">
              <a:solidFill>
                <a:schemeClr val="dk1"/>
              </a:solidFill>
              <a:latin typeface="Consolas"/>
              <a:ea typeface="Consolas"/>
              <a:cs typeface="Consolas"/>
              <a:sym typeface="Consolas"/>
            </a:endParaRPr>
          </a:p>
          <a:p>
            <a:pPr indent="-52388">
              <a:buClr>
                <a:schemeClr val="dk2"/>
              </a:buClr>
              <a:buSzPct val="84615"/>
            </a:pPr>
            <a:r>
              <a:rPr lang="en-GB" sz="975">
                <a:solidFill>
                  <a:srgbClr val="0000FF"/>
                </a:solidFill>
                <a:latin typeface="Consolas"/>
                <a:ea typeface="Consolas"/>
                <a:cs typeface="Consolas"/>
                <a:sym typeface="Consolas"/>
              </a:rPr>
              <a:t>template</a:t>
            </a:r>
            <a:r>
              <a:rPr lang="en-GB" sz="975">
                <a:solidFill>
                  <a:schemeClr val="dk1"/>
                </a:solidFill>
                <a:latin typeface="Consolas"/>
                <a:ea typeface="Consolas"/>
                <a:cs typeface="Consolas"/>
                <a:sym typeface="Consolas"/>
              </a:rPr>
              <a:t> &lt;</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p>
          <a:p>
            <a:pPr indent="-52388">
              <a:buClr>
                <a:schemeClr val="dk2"/>
              </a:buClr>
              <a:buSzPct val="84615"/>
            </a:pPr>
            <a:r>
              <a:rPr lang="en-GB" sz="975">
                <a:solidFill>
                  <a:schemeClr val="accent2"/>
                </a:solidFill>
                <a:latin typeface="Consolas"/>
                <a:ea typeface="Consolas"/>
                <a:cs typeface="Consolas"/>
                <a:sym typeface="Consolas"/>
              </a:rPr>
              <a:t>void</a:t>
            </a:r>
            <a:r>
              <a:rPr lang="en-GB" sz="975">
                <a:solidFill>
                  <a:schemeClr val="dk1"/>
                </a:solidFill>
                <a:latin typeface="Consolas"/>
                <a:ea typeface="Consolas"/>
                <a:cs typeface="Consolas"/>
                <a:sym typeface="Consolas"/>
              </a:rPr>
              <a:t> advance(</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 i, </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std::</a:t>
            </a:r>
            <a:r>
              <a:rPr lang="en-GB" sz="975">
                <a:solidFill>
                  <a:srgbClr val="38761D"/>
                </a:solidFill>
                <a:latin typeface="Consolas"/>
                <a:ea typeface="Consolas"/>
                <a:cs typeface="Consolas"/>
                <a:sym typeface="Consolas"/>
              </a:rPr>
              <a:t>iterator_traits</a:t>
            </a:r>
            <a:r>
              <a:rPr lang="en-GB" sz="975">
                <a:solidFill>
                  <a:schemeClr val="dk1"/>
                </a:solidFill>
                <a:latin typeface="Consolas"/>
                <a:ea typeface="Consolas"/>
                <a:cs typeface="Consolas"/>
                <a:sym typeface="Consolas"/>
              </a:rPr>
              <a:t>&lt;</a:t>
            </a:r>
            <a:r>
              <a:rPr lang="en-GB" sz="975">
                <a:solidFill>
                  <a:srgbClr val="351C75"/>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r>
              <a:rPr lang="en-GB" sz="975">
                <a:solidFill>
                  <a:srgbClr val="38761D"/>
                </a:solidFill>
                <a:latin typeface="Consolas"/>
                <a:ea typeface="Consolas"/>
                <a:cs typeface="Consolas"/>
                <a:sym typeface="Consolas"/>
              </a:rPr>
              <a:t>difference_type</a:t>
            </a:r>
            <a:r>
              <a:rPr lang="en-GB" sz="975">
                <a:solidFill>
                  <a:schemeClr val="dk1"/>
                </a:solidFill>
                <a:latin typeface="Consolas"/>
                <a:ea typeface="Consolas"/>
                <a:cs typeface="Consolas"/>
                <a:sym typeface="Consolas"/>
              </a:rPr>
              <a:t> n) {</a:t>
            </a:r>
          </a:p>
          <a:p>
            <a:pPr indent="-52388">
              <a:buClr>
                <a:schemeClr val="dk2"/>
              </a:buClr>
              <a:buSzPct val="84615"/>
            </a:pPr>
            <a:r>
              <a:rPr lang="en-GB" sz="975">
                <a:solidFill>
                  <a:schemeClr val="dk1"/>
                </a:solidFill>
                <a:latin typeface="Consolas"/>
                <a:ea typeface="Consolas"/>
                <a:cs typeface="Consolas"/>
                <a:sym typeface="Consolas"/>
              </a:rPr>
              <a:t>   advance_helper(i, n, </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std::</a:t>
            </a:r>
            <a:r>
              <a:rPr lang="en-GB" sz="975">
                <a:solidFill>
                  <a:srgbClr val="38761D"/>
                </a:solidFill>
                <a:latin typeface="Consolas"/>
                <a:ea typeface="Consolas"/>
                <a:cs typeface="Consolas"/>
                <a:sym typeface="Consolas"/>
              </a:rPr>
              <a:t>iterator_traits</a:t>
            </a:r>
            <a:r>
              <a:rPr lang="en-GB" sz="975">
                <a:solidFill>
                  <a:schemeClr val="dk1"/>
                </a:solidFill>
                <a:latin typeface="Consolas"/>
                <a:ea typeface="Consolas"/>
                <a:cs typeface="Consolas"/>
                <a:sym typeface="Consolas"/>
              </a:rPr>
              <a:t>&lt;</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r>
              <a:rPr lang="en-GB" sz="975">
                <a:solidFill>
                  <a:srgbClr val="38761D"/>
                </a:solidFill>
                <a:latin typeface="Consolas"/>
                <a:ea typeface="Consolas"/>
                <a:cs typeface="Consolas"/>
                <a:sym typeface="Consolas"/>
              </a:rPr>
              <a:t>iterator_category</a:t>
            </a:r>
            <a:r>
              <a:rPr lang="en-GB" sz="975">
                <a:solidFill>
                  <a:schemeClr val="dk1"/>
                </a:solidFill>
                <a:latin typeface="Consolas"/>
                <a:ea typeface="Consolas"/>
                <a:cs typeface="Consolas"/>
                <a:sym typeface="Consolas"/>
              </a:rPr>
              <a:t>{});</a:t>
            </a:r>
          </a:p>
          <a:p>
            <a:pPr indent="-52388">
              <a:buSzPct val="84615"/>
            </a:pPr>
            <a:r>
              <a:rPr lang="en-GB" sz="975">
                <a:solidFill>
                  <a:schemeClr val="dk1"/>
                </a:solidFill>
                <a:latin typeface="Consolas"/>
                <a:ea typeface="Consolas"/>
                <a:cs typeface="Consolas"/>
                <a:sym typeface="Consolas"/>
              </a:rPr>
              <a:t>}</a:t>
            </a:r>
          </a:p>
        </p:txBody>
      </p:sp>
      <p:sp>
        <p:nvSpPr>
          <p:cNvPr id="233" name="Shape 233"/>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Tag dispatching (Listing 11)</a:t>
            </a:r>
          </a:p>
        </p:txBody>
      </p:sp>
    </p:spTree>
    <p:extLst>
      <p:ext uri="{BB962C8B-B14F-4D97-AF65-F5344CB8AC3E}">
        <p14:creationId xmlns:p14="http://schemas.microsoft.com/office/powerpoint/2010/main" val="25679074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p:nvPr/>
        </p:nvSpPr>
        <p:spPr>
          <a:xfrm>
            <a:off x="2101689" y="1683450"/>
            <a:ext cx="7988625" cy="37989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84615"/>
            </a:pPr>
            <a:r>
              <a:rPr lang="en-GB" sz="975">
                <a:solidFill>
                  <a:srgbClr val="009999"/>
                </a:solidFill>
                <a:latin typeface="Consolas"/>
                <a:ea typeface="Consolas"/>
                <a:cs typeface="Consolas"/>
                <a:sym typeface="Consolas"/>
              </a:rPr>
              <a:t>#include &lt;experimental/ranges/iterator&gt;</a:t>
            </a:r>
          </a:p>
          <a:p>
            <a:pPr indent="-52388">
              <a:buSzPct val="84615"/>
            </a:pPr>
            <a:endParaRPr sz="975">
              <a:solidFill>
                <a:schemeClr val="dk1"/>
              </a:solidFill>
              <a:latin typeface="Consolas"/>
              <a:ea typeface="Consolas"/>
              <a:cs typeface="Consolas"/>
              <a:sym typeface="Consolas"/>
            </a:endParaRPr>
          </a:p>
          <a:p>
            <a:pPr indent="-52388">
              <a:buSzPct val="84615"/>
            </a:pPr>
            <a:r>
              <a:rPr lang="en-GB" sz="975">
                <a:solidFill>
                  <a:srgbClr val="0000FF"/>
                </a:solidFill>
                <a:latin typeface="Consolas"/>
                <a:ea typeface="Consolas"/>
                <a:cs typeface="Consolas"/>
                <a:sym typeface="Consolas"/>
              </a:rPr>
              <a:t>namespace</a:t>
            </a:r>
            <a:r>
              <a:rPr lang="en-GB" sz="975">
                <a:solidFill>
                  <a:schemeClr val="dk1"/>
                </a:solidFill>
                <a:latin typeface="Consolas"/>
                <a:ea typeface="Consolas"/>
                <a:cs typeface="Consolas"/>
                <a:sym typeface="Consolas"/>
              </a:rPr>
              <a:t> ranges = std::experimental::ranges;</a:t>
            </a:r>
          </a:p>
          <a:p>
            <a:pPr indent="-52388">
              <a:buSzPct val="84615"/>
            </a:pPr>
            <a:endParaRPr sz="975">
              <a:solidFill>
                <a:schemeClr val="dk1"/>
              </a:solidFill>
              <a:latin typeface="Consolas"/>
              <a:ea typeface="Consolas"/>
              <a:cs typeface="Consolas"/>
              <a:sym typeface="Consolas"/>
            </a:endParaRPr>
          </a:p>
          <a:p>
            <a:pPr indent="-52388">
              <a:buSzPct val="84615"/>
            </a:pPr>
            <a:r>
              <a:rPr lang="en-GB" sz="975">
                <a:solidFill>
                  <a:srgbClr val="0000FF"/>
                </a:solidFill>
                <a:latin typeface="Consolas"/>
                <a:ea typeface="Consolas"/>
                <a:cs typeface="Consolas"/>
                <a:sym typeface="Consolas"/>
              </a:rPr>
              <a:t>template</a:t>
            </a:r>
            <a:r>
              <a:rPr lang="en-GB" sz="975">
                <a:solidFill>
                  <a:schemeClr val="dk1"/>
                </a:solidFill>
                <a:latin typeface="Consolas"/>
                <a:ea typeface="Consolas"/>
                <a:cs typeface="Consolas"/>
                <a:sym typeface="Consolas"/>
              </a:rPr>
              <a:t> &lt;ranges::</a:t>
            </a:r>
            <a:r>
              <a:rPr lang="en-GB" sz="975">
                <a:solidFill>
                  <a:srgbClr val="674EA7"/>
                </a:solidFill>
                <a:latin typeface="Consolas"/>
                <a:ea typeface="Consolas"/>
                <a:cs typeface="Consolas"/>
                <a:sym typeface="Consolas"/>
              </a:rPr>
              <a:t>RandomAccessIterator</a:t>
            </a:r>
            <a:r>
              <a:rPr lang="en-GB" sz="975">
                <a:solidFill>
                  <a:schemeClr val="dk1"/>
                </a:solidFill>
                <a:latin typeface="Consolas"/>
                <a:ea typeface="Consolas"/>
                <a:cs typeface="Consolas"/>
                <a:sym typeface="Consolas"/>
              </a:rPr>
              <a:t> </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p>
          <a:p>
            <a:pPr indent="-52388">
              <a:buSzPct val="84615"/>
            </a:pPr>
            <a:r>
              <a:rPr lang="en-GB" sz="975">
                <a:solidFill>
                  <a:schemeClr val="accent2"/>
                </a:solidFill>
                <a:latin typeface="Consolas"/>
                <a:ea typeface="Consolas"/>
                <a:cs typeface="Consolas"/>
                <a:sym typeface="Consolas"/>
              </a:rPr>
              <a:t>void</a:t>
            </a:r>
            <a:r>
              <a:rPr lang="en-GB" sz="975">
                <a:solidFill>
                  <a:schemeClr val="dk1"/>
                </a:solidFill>
                <a:latin typeface="Consolas"/>
                <a:ea typeface="Consolas"/>
                <a:cs typeface="Consolas"/>
                <a:sym typeface="Consolas"/>
              </a:rPr>
              <a:t> advance_helper(</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 i, ranges::</a:t>
            </a:r>
            <a:r>
              <a:rPr lang="en-GB" sz="975">
                <a:solidFill>
                  <a:srgbClr val="38761D"/>
                </a:solidFill>
                <a:latin typeface="Consolas"/>
                <a:ea typeface="Consolas"/>
                <a:cs typeface="Consolas"/>
                <a:sym typeface="Consolas"/>
              </a:rPr>
              <a:t>difference_type_t</a:t>
            </a:r>
            <a:r>
              <a:rPr lang="en-GB" sz="975">
                <a:solidFill>
                  <a:schemeClr val="dk1"/>
                </a:solidFill>
                <a:latin typeface="Consolas"/>
                <a:ea typeface="Consolas"/>
                <a:cs typeface="Consolas"/>
                <a:sym typeface="Consolas"/>
              </a:rPr>
              <a:t>&lt;</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 n) {</a:t>
            </a:r>
          </a:p>
          <a:p>
            <a:pPr indent="-52388">
              <a:buSzPct val="84615"/>
            </a:pPr>
            <a:r>
              <a:rPr lang="en-GB" sz="975">
                <a:solidFill>
                  <a:schemeClr val="dk1"/>
                </a:solidFill>
                <a:latin typeface="Consolas"/>
                <a:ea typeface="Consolas"/>
                <a:cs typeface="Consolas"/>
                <a:sym typeface="Consolas"/>
              </a:rPr>
              <a:t>   i += n;</a:t>
            </a:r>
          </a:p>
          <a:p>
            <a:pPr indent="-52388">
              <a:buSzPct val="84615"/>
            </a:pPr>
            <a:r>
              <a:rPr lang="en-GB" sz="975">
                <a:solidFill>
                  <a:schemeClr val="dk1"/>
                </a:solidFill>
                <a:latin typeface="Consolas"/>
                <a:ea typeface="Consolas"/>
                <a:cs typeface="Consolas"/>
                <a:sym typeface="Consolas"/>
              </a:rPr>
              <a:t>}</a:t>
            </a:r>
          </a:p>
          <a:p>
            <a:pPr indent="-52388">
              <a:buSzPct val="84615"/>
            </a:pPr>
            <a:endParaRPr sz="975">
              <a:solidFill>
                <a:schemeClr val="dk1"/>
              </a:solidFill>
              <a:latin typeface="Consolas"/>
              <a:ea typeface="Consolas"/>
              <a:cs typeface="Consolas"/>
              <a:sym typeface="Consolas"/>
            </a:endParaRPr>
          </a:p>
          <a:p>
            <a:pPr indent="-52388">
              <a:buSzPct val="84615"/>
            </a:pPr>
            <a:r>
              <a:rPr lang="en-GB" sz="975">
                <a:solidFill>
                  <a:srgbClr val="0000FF"/>
                </a:solidFill>
                <a:latin typeface="Consolas"/>
                <a:ea typeface="Consolas"/>
                <a:cs typeface="Consolas"/>
                <a:sym typeface="Consolas"/>
              </a:rPr>
              <a:t>template</a:t>
            </a:r>
            <a:r>
              <a:rPr lang="en-GB" sz="975">
                <a:solidFill>
                  <a:schemeClr val="dk1"/>
                </a:solidFill>
                <a:latin typeface="Consolas"/>
                <a:ea typeface="Consolas"/>
                <a:cs typeface="Consolas"/>
                <a:sym typeface="Consolas"/>
              </a:rPr>
              <a:t> &lt;ranges::</a:t>
            </a:r>
            <a:r>
              <a:rPr lang="en-GB" sz="975">
                <a:solidFill>
                  <a:srgbClr val="674EA7"/>
                </a:solidFill>
                <a:latin typeface="Consolas"/>
                <a:ea typeface="Consolas"/>
                <a:cs typeface="Consolas"/>
                <a:sym typeface="Consolas"/>
              </a:rPr>
              <a:t>BidirectionalIterator</a:t>
            </a:r>
            <a:r>
              <a:rPr lang="en-GB" sz="975">
                <a:solidFill>
                  <a:schemeClr val="dk1"/>
                </a:solidFill>
                <a:latin typeface="Consolas"/>
                <a:ea typeface="Consolas"/>
                <a:cs typeface="Consolas"/>
                <a:sym typeface="Consolas"/>
              </a:rPr>
              <a:t> </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p>
          <a:p>
            <a:pPr indent="-52388">
              <a:buSzPct val="84615"/>
            </a:pPr>
            <a:r>
              <a:rPr lang="en-GB" sz="975">
                <a:solidFill>
                  <a:schemeClr val="accent2"/>
                </a:solidFill>
                <a:latin typeface="Consolas"/>
                <a:ea typeface="Consolas"/>
                <a:cs typeface="Consolas"/>
                <a:sym typeface="Consolas"/>
              </a:rPr>
              <a:t>void</a:t>
            </a:r>
            <a:r>
              <a:rPr lang="en-GB" sz="975">
                <a:solidFill>
                  <a:schemeClr val="dk1"/>
                </a:solidFill>
                <a:latin typeface="Consolas"/>
                <a:ea typeface="Consolas"/>
                <a:cs typeface="Consolas"/>
                <a:sym typeface="Consolas"/>
              </a:rPr>
              <a:t> advance_helper(</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 i, ranges::</a:t>
            </a:r>
            <a:r>
              <a:rPr lang="en-GB" sz="975">
                <a:solidFill>
                  <a:srgbClr val="38761D"/>
                </a:solidFill>
                <a:latin typeface="Consolas"/>
                <a:ea typeface="Consolas"/>
                <a:cs typeface="Consolas"/>
                <a:sym typeface="Consolas"/>
              </a:rPr>
              <a:t>difference_type_t</a:t>
            </a:r>
            <a:r>
              <a:rPr lang="en-GB" sz="975">
                <a:solidFill>
                  <a:schemeClr val="dk1"/>
                </a:solidFill>
                <a:latin typeface="Consolas"/>
                <a:ea typeface="Consolas"/>
                <a:cs typeface="Consolas"/>
                <a:sym typeface="Consolas"/>
              </a:rPr>
              <a:t>&lt;</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 n) {</a:t>
            </a:r>
          </a:p>
          <a:p>
            <a:pPr indent="-52388">
              <a:buSzPct val="84615"/>
            </a:pPr>
            <a:r>
              <a:rPr lang="en-GB" sz="975">
                <a:solidFill>
                  <a:schemeClr val="dk1"/>
                </a:solidFill>
                <a:latin typeface="Consolas"/>
                <a:ea typeface="Consolas"/>
                <a:cs typeface="Consolas"/>
                <a:sym typeface="Consolas"/>
              </a:rPr>
              <a:t>   </a:t>
            </a:r>
            <a:r>
              <a:rPr lang="en-GB" sz="975">
                <a:solidFill>
                  <a:srgbClr val="0000FF"/>
                </a:solidFill>
                <a:latin typeface="Consolas"/>
                <a:ea typeface="Consolas"/>
                <a:cs typeface="Consolas"/>
                <a:sym typeface="Consolas"/>
              </a:rPr>
              <a:t>for</a:t>
            </a:r>
            <a:r>
              <a:rPr lang="en-GB" sz="975">
                <a:solidFill>
                  <a:schemeClr val="dk1"/>
                </a:solidFill>
                <a:latin typeface="Consolas"/>
                <a:ea typeface="Consolas"/>
                <a:cs typeface="Consolas"/>
                <a:sym typeface="Consolas"/>
              </a:rPr>
              <a:t> (; n &gt; </a:t>
            </a:r>
            <a:r>
              <a:rPr lang="en-GB" sz="975">
                <a:solidFill>
                  <a:srgbClr val="7F6000"/>
                </a:solidFill>
                <a:latin typeface="Consolas"/>
                <a:ea typeface="Consolas"/>
                <a:cs typeface="Consolas"/>
                <a:sym typeface="Consolas"/>
              </a:rPr>
              <a:t>0</a:t>
            </a:r>
            <a:r>
              <a:rPr lang="en-GB" sz="975">
                <a:solidFill>
                  <a:schemeClr val="dk1"/>
                </a:solidFill>
                <a:latin typeface="Consolas"/>
                <a:ea typeface="Consolas"/>
                <a:cs typeface="Consolas"/>
                <a:sym typeface="Consolas"/>
              </a:rPr>
              <a:t>; --n)</a:t>
            </a:r>
          </a:p>
          <a:p>
            <a:pPr indent="-52388">
              <a:buSzPct val="84615"/>
            </a:pPr>
            <a:r>
              <a:rPr lang="en-GB" sz="975">
                <a:solidFill>
                  <a:schemeClr val="dk1"/>
                </a:solidFill>
                <a:latin typeface="Consolas"/>
                <a:ea typeface="Consolas"/>
                <a:cs typeface="Consolas"/>
                <a:sym typeface="Consolas"/>
              </a:rPr>
              <a:t>      ++i;</a:t>
            </a:r>
          </a:p>
          <a:p>
            <a:pPr indent="-52388">
              <a:buSzPct val="84615"/>
            </a:pPr>
            <a:r>
              <a:rPr lang="en-GB" sz="975">
                <a:solidFill>
                  <a:schemeClr val="dk1"/>
                </a:solidFill>
                <a:latin typeface="Consolas"/>
                <a:ea typeface="Consolas"/>
                <a:cs typeface="Consolas"/>
                <a:sym typeface="Consolas"/>
              </a:rPr>
              <a:t>   </a:t>
            </a:r>
            <a:r>
              <a:rPr lang="en-GB" sz="975">
                <a:solidFill>
                  <a:srgbClr val="0000FF"/>
                </a:solidFill>
                <a:latin typeface="Consolas"/>
                <a:ea typeface="Consolas"/>
                <a:cs typeface="Consolas"/>
                <a:sym typeface="Consolas"/>
              </a:rPr>
              <a:t>for</a:t>
            </a:r>
            <a:r>
              <a:rPr lang="en-GB" sz="975">
                <a:solidFill>
                  <a:schemeClr val="dk1"/>
                </a:solidFill>
                <a:latin typeface="Consolas"/>
                <a:ea typeface="Consolas"/>
                <a:cs typeface="Consolas"/>
                <a:sym typeface="Consolas"/>
              </a:rPr>
              <a:t> (; n &lt; </a:t>
            </a:r>
            <a:r>
              <a:rPr lang="en-GB" sz="975">
                <a:solidFill>
                  <a:srgbClr val="7F6000"/>
                </a:solidFill>
                <a:latin typeface="Consolas"/>
                <a:ea typeface="Consolas"/>
                <a:cs typeface="Consolas"/>
                <a:sym typeface="Consolas"/>
              </a:rPr>
              <a:t>0</a:t>
            </a:r>
            <a:r>
              <a:rPr lang="en-GB" sz="975">
                <a:solidFill>
                  <a:schemeClr val="dk1"/>
                </a:solidFill>
                <a:latin typeface="Consolas"/>
                <a:ea typeface="Consolas"/>
                <a:cs typeface="Consolas"/>
                <a:sym typeface="Consolas"/>
              </a:rPr>
              <a:t>; ++n)</a:t>
            </a:r>
          </a:p>
          <a:p>
            <a:pPr indent="-52388">
              <a:buSzPct val="84615"/>
            </a:pPr>
            <a:r>
              <a:rPr lang="en-GB" sz="975">
                <a:solidFill>
                  <a:schemeClr val="dk1"/>
                </a:solidFill>
                <a:latin typeface="Consolas"/>
                <a:ea typeface="Consolas"/>
                <a:cs typeface="Consolas"/>
                <a:sym typeface="Consolas"/>
              </a:rPr>
              <a:t>      --i;</a:t>
            </a:r>
          </a:p>
          <a:p>
            <a:pPr indent="-52388">
              <a:buSzPct val="84615"/>
            </a:pPr>
            <a:r>
              <a:rPr lang="en-GB" sz="975">
                <a:solidFill>
                  <a:schemeClr val="dk1"/>
                </a:solidFill>
                <a:latin typeface="Consolas"/>
                <a:ea typeface="Consolas"/>
                <a:cs typeface="Consolas"/>
                <a:sym typeface="Consolas"/>
              </a:rPr>
              <a:t>}</a:t>
            </a:r>
          </a:p>
          <a:p>
            <a:pPr indent="-52388">
              <a:buSzPct val="84615"/>
            </a:pPr>
            <a:endParaRPr sz="975">
              <a:solidFill>
                <a:schemeClr val="dk1"/>
              </a:solidFill>
              <a:latin typeface="Consolas"/>
              <a:ea typeface="Consolas"/>
              <a:cs typeface="Consolas"/>
              <a:sym typeface="Consolas"/>
            </a:endParaRPr>
          </a:p>
          <a:p>
            <a:pPr indent="-52388">
              <a:buSzPct val="84615"/>
            </a:pPr>
            <a:r>
              <a:rPr lang="en-GB" sz="975">
                <a:solidFill>
                  <a:srgbClr val="0000FF"/>
                </a:solidFill>
                <a:latin typeface="Consolas"/>
                <a:ea typeface="Consolas"/>
                <a:cs typeface="Consolas"/>
                <a:sym typeface="Consolas"/>
              </a:rPr>
              <a:t>template</a:t>
            </a:r>
            <a:r>
              <a:rPr lang="en-GB" sz="975">
                <a:solidFill>
                  <a:schemeClr val="dk1"/>
                </a:solidFill>
                <a:latin typeface="Consolas"/>
                <a:ea typeface="Consolas"/>
                <a:cs typeface="Consolas"/>
                <a:sym typeface="Consolas"/>
              </a:rPr>
              <a:t> &lt;ranges::</a:t>
            </a:r>
            <a:r>
              <a:rPr lang="en-GB" sz="975">
                <a:solidFill>
                  <a:srgbClr val="674EA7"/>
                </a:solidFill>
                <a:latin typeface="Consolas"/>
                <a:ea typeface="Consolas"/>
                <a:cs typeface="Consolas"/>
                <a:sym typeface="Consolas"/>
              </a:rPr>
              <a:t>InputIterator</a:t>
            </a:r>
            <a:r>
              <a:rPr lang="en-GB" sz="975">
                <a:solidFill>
                  <a:schemeClr val="dk1"/>
                </a:solidFill>
                <a:latin typeface="Consolas"/>
                <a:ea typeface="Consolas"/>
                <a:cs typeface="Consolas"/>
                <a:sym typeface="Consolas"/>
              </a:rPr>
              <a:t> </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p>
          <a:p>
            <a:pPr indent="-52388">
              <a:buSzPct val="84615"/>
            </a:pPr>
            <a:r>
              <a:rPr lang="en-GB" sz="975">
                <a:solidFill>
                  <a:schemeClr val="accent2"/>
                </a:solidFill>
                <a:latin typeface="Consolas"/>
                <a:ea typeface="Consolas"/>
                <a:cs typeface="Consolas"/>
                <a:sym typeface="Consolas"/>
              </a:rPr>
              <a:t>void</a:t>
            </a:r>
            <a:r>
              <a:rPr lang="en-GB" sz="975">
                <a:solidFill>
                  <a:schemeClr val="dk1"/>
                </a:solidFill>
                <a:latin typeface="Consolas"/>
                <a:ea typeface="Consolas"/>
                <a:cs typeface="Consolas"/>
                <a:sym typeface="Consolas"/>
              </a:rPr>
              <a:t> advance_helper(</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 i, ranges::</a:t>
            </a:r>
            <a:r>
              <a:rPr lang="en-GB" sz="975">
                <a:solidFill>
                  <a:srgbClr val="38761D"/>
                </a:solidFill>
                <a:latin typeface="Consolas"/>
                <a:ea typeface="Consolas"/>
                <a:cs typeface="Consolas"/>
                <a:sym typeface="Consolas"/>
              </a:rPr>
              <a:t>difference_type_t</a:t>
            </a:r>
            <a:r>
              <a:rPr lang="en-GB" sz="975">
                <a:solidFill>
                  <a:schemeClr val="dk1"/>
                </a:solidFill>
                <a:latin typeface="Consolas"/>
                <a:ea typeface="Consolas"/>
                <a:cs typeface="Consolas"/>
                <a:sym typeface="Consolas"/>
              </a:rPr>
              <a:t>&lt;</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 n) {</a:t>
            </a:r>
          </a:p>
          <a:p>
            <a:pPr indent="-52388">
              <a:buSzPct val="84615"/>
            </a:pPr>
            <a:r>
              <a:rPr lang="en-GB" sz="975">
                <a:solidFill>
                  <a:schemeClr val="dk1"/>
                </a:solidFill>
                <a:latin typeface="Consolas"/>
                <a:ea typeface="Consolas"/>
                <a:cs typeface="Consolas"/>
                <a:sym typeface="Consolas"/>
              </a:rPr>
              <a:t>   </a:t>
            </a:r>
            <a:r>
              <a:rPr lang="en-GB" sz="975">
                <a:solidFill>
                  <a:srgbClr val="0000FF"/>
                </a:solidFill>
                <a:latin typeface="Consolas"/>
                <a:ea typeface="Consolas"/>
                <a:cs typeface="Consolas"/>
                <a:sym typeface="Consolas"/>
              </a:rPr>
              <a:t>for</a:t>
            </a:r>
            <a:r>
              <a:rPr lang="en-GB" sz="975">
                <a:solidFill>
                  <a:schemeClr val="dk1"/>
                </a:solidFill>
                <a:latin typeface="Consolas"/>
                <a:ea typeface="Consolas"/>
                <a:cs typeface="Consolas"/>
                <a:sym typeface="Consolas"/>
              </a:rPr>
              <a:t> (; n &gt; </a:t>
            </a:r>
            <a:r>
              <a:rPr lang="en-GB" sz="975">
                <a:solidFill>
                  <a:srgbClr val="7F6000"/>
                </a:solidFill>
                <a:latin typeface="Consolas"/>
                <a:ea typeface="Consolas"/>
                <a:cs typeface="Consolas"/>
                <a:sym typeface="Consolas"/>
              </a:rPr>
              <a:t>0</a:t>
            </a:r>
            <a:r>
              <a:rPr lang="en-GB" sz="975">
                <a:solidFill>
                  <a:schemeClr val="dk1"/>
                </a:solidFill>
                <a:latin typeface="Consolas"/>
                <a:ea typeface="Consolas"/>
                <a:cs typeface="Consolas"/>
                <a:sym typeface="Consolas"/>
              </a:rPr>
              <a:t>; --n)</a:t>
            </a:r>
          </a:p>
          <a:p>
            <a:pPr indent="-52388">
              <a:buSzPct val="84615"/>
            </a:pPr>
            <a:r>
              <a:rPr lang="en-GB" sz="975">
                <a:solidFill>
                  <a:schemeClr val="dk1"/>
                </a:solidFill>
                <a:latin typeface="Consolas"/>
                <a:ea typeface="Consolas"/>
                <a:cs typeface="Consolas"/>
                <a:sym typeface="Consolas"/>
              </a:rPr>
              <a:t>      ++i;</a:t>
            </a:r>
          </a:p>
          <a:p>
            <a:pPr indent="-52388">
              <a:buSzPct val="84615"/>
            </a:pPr>
            <a:r>
              <a:rPr lang="en-GB" sz="975">
                <a:solidFill>
                  <a:schemeClr val="dk1"/>
                </a:solidFill>
                <a:latin typeface="Consolas"/>
                <a:ea typeface="Consolas"/>
                <a:cs typeface="Consolas"/>
                <a:sym typeface="Consolas"/>
              </a:rPr>
              <a:t>}</a:t>
            </a:r>
          </a:p>
          <a:p>
            <a:pPr indent="-52388">
              <a:buSzPct val="84615"/>
            </a:pPr>
            <a:endParaRPr sz="975">
              <a:solidFill>
                <a:schemeClr val="dk1"/>
              </a:solidFill>
              <a:latin typeface="Consolas"/>
              <a:ea typeface="Consolas"/>
              <a:cs typeface="Consolas"/>
              <a:sym typeface="Consolas"/>
            </a:endParaRPr>
          </a:p>
          <a:p>
            <a:pPr indent="-52388">
              <a:buSzPct val="84615"/>
            </a:pPr>
            <a:r>
              <a:rPr lang="en-GB" sz="975">
                <a:solidFill>
                  <a:srgbClr val="0000FF"/>
                </a:solidFill>
                <a:latin typeface="Consolas"/>
                <a:ea typeface="Consolas"/>
                <a:cs typeface="Consolas"/>
                <a:sym typeface="Consolas"/>
              </a:rPr>
              <a:t>template</a:t>
            </a:r>
            <a:r>
              <a:rPr lang="en-GB" sz="975">
                <a:solidFill>
                  <a:schemeClr val="dk1"/>
                </a:solidFill>
                <a:latin typeface="Consolas"/>
                <a:ea typeface="Consolas"/>
                <a:cs typeface="Consolas"/>
                <a:sym typeface="Consolas"/>
              </a:rPr>
              <a:t> &lt;</a:t>
            </a:r>
            <a:r>
              <a:rPr lang="en-GB" sz="975">
                <a:solidFill>
                  <a:srgbClr val="674EA7"/>
                </a:solidFill>
                <a:latin typeface="Consolas"/>
                <a:ea typeface="Consolas"/>
                <a:cs typeface="Consolas"/>
                <a:sym typeface="Consolas"/>
              </a:rPr>
              <a:t>typename</a:t>
            </a:r>
            <a:r>
              <a:rPr lang="en-GB" sz="975">
                <a:solidFill>
                  <a:schemeClr val="dk1"/>
                </a:solidFill>
                <a:latin typeface="Consolas"/>
                <a:ea typeface="Consolas"/>
                <a:cs typeface="Consolas"/>
                <a:sym typeface="Consolas"/>
              </a:rPr>
              <a:t> </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a:t>
            </a:r>
          </a:p>
          <a:p>
            <a:pPr indent="-52388">
              <a:buSzPct val="84615"/>
            </a:pPr>
            <a:r>
              <a:rPr lang="en-GB" sz="975">
                <a:solidFill>
                  <a:schemeClr val="accent2"/>
                </a:solidFill>
                <a:latin typeface="Consolas"/>
                <a:ea typeface="Consolas"/>
                <a:cs typeface="Consolas"/>
                <a:sym typeface="Consolas"/>
              </a:rPr>
              <a:t>void</a:t>
            </a:r>
            <a:r>
              <a:rPr lang="en-GB" sz="975">
                <a:solidFill>
                  <a:schemeClr val="dk1"/>
                </a:solidFill>
                <a:latin typeface="Consolas"/>
                <a:ea typeface="Consolas"/>
                <a:cs typeface="Consolas"/>
                <a:sym typeface="Consolas"/>
              </a:rPr>
              <a:t> advance(</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 i, ranges::</a:t>
            </a:r>
            <a:r>
              <a:rPr lang="en-GB" sz="975">
                <a:solidFill>
                  <a:srgbClr val="38761D"/>
                </a:solidFill>
                <a:latin typeface="Consolas"/>
                <a:ea typeface="Consolas"/>
                <a:cs typeface="Consolas"/>
                <a:sym typeface="Consolas"/>
              </a:rPr>
              <a:t>difference_type_t</a:t>
            </a:r>
            <a:r>
              <a:rPr lang="en-GB" sz="975">
                <a:solidFill>
                  <a:schemeClr val="dk1"/>
                </a:solidFill>
                <a:latin typeface="Consolas"/>
                <a:ea typeface="Consolas"/>
                <a:cs typeface="Consolas"/>
                <a:sym typeface="Consolas"/>
              </a:rPr>
              <a:t>&lt;</a:t>
            </a:r>
            <a:r>
              <a:rPr lang="en-GB" sz="975">
                <a:solidFill>
                  <a:srgbClr val="741B47"/>
                </a:solidFill>
                <a:latin typeface="Consolas"/>
                <a:ea typeface="Consolas"/>
                <a:cs typeface="Consolas"/>
                <a:sym typeface="Consolas"/>
              </a:rPr>
              <a:t>I</a:t>
            </a:r>
            <a:r>
              <a:rPr lang="en-GB" sz="975">
                <a:solidFill>
                  <a:schemeClr val="dk1"/>
                </a:solidFill>
                <a:latin typeface="Consolas"/>
                <a:ea typeface="Consolas"/>
                <a:cs typeface="Consolas"/>
                <a:sym typeface="Consolas"/>
              </a:rPr>
              <a:t>&gt; n) { advance_helper(i, n); }</a:t>
            </a:r>
          </a:p>
        </p:txBody>
      </p:sp>
      <p:sp>
        <p:nvSpPr>
          <p:cNvPr id="239" name="Shape 239"/>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Killing tag dispatching (Listing 12)</a:t>
            </a:r>
          </a:p>
        </p:txBody>
      </p:sp>
    </p:spTree>
    <p:extLst>
      <p:ext uri="{BB962C8B-B14F-4D97-AF65-F5344CB8AC3E}">
        <p14:creationId xmlns:p14="http://schemas.microsoft.com/office/powerpoint/2010/main" val="4673718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p:nvPr/>
        </p:nvSpPr>
        <p:spPr>
          <a:xfrm>
            <a:off x="2101689" y="1853550"/>
            <a:ext cx="7988625" cy="34749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78571"/>
            </a:pPr>
            <a:r>
              <a:rPr lang="en-GB" sz="1350">
                <a:solidFill>
                  <a:srgbClr val="999999"/>
                </a:solidFill>
                <a:latin typeface="Consolas"/>
                <a:ea typeface="Consolas"/>
                <a:cs typeface="Consolas"/>
                <a:sym typeface="Consolas"/>
              </a:rPr>
              <a:t>// P0800 Listing 13 revised</a:t>
            </a:r>
          </a:p>
          <a:p>
            <a:pPr indent="-52388">
              <a:buSzPct val="78571"/>
            </a:pPr>
            <a:r>
              <a:rPr lang="en-GB" sz="1350">
                <a:solidFill>
                  <a:srgbClr val="009999"/>
                </a:solidFill>
                <a:latin typeface="Consolas"/>
                <a:ea typeface="Consolas"/>
                <a:cs typeface="Consolas"/>
                <a:sym typeface="Consolas"/>
              </a:rPr>
              <a:t>#include &lt;range/v3/all.hpp&gt;</a:t>
            </a:r>
          </a:p>
          <a:p>
            <a:pPr indent="-52388">
              <a:buSzPct val="78571"/>
            </a:pPr>
            <a:endParaRPr sz="1350">
              <a:solidFill>
                <a:schemeClr val="dk1"/>
              </a:solidFill>
              <a:latin typeface="Consolas"/>
              <a:ea typeface="Consolas"/>
              <a:cs typeface="Consolas"/>
              <a:sym typeface="Consolas"/>
            </a:endParaRPr>
          </a:p>
          <a:p>
            <a:pPr indent="-52388">
              <a:buSzPct val="78571"/>
            </a:pPr>
            <a:r>
              <a:rPr lang="en-GB" sz="1350">
                <a:solidFill>
                  <a:srgbClr val="0000FF"/>
                </a:solidFill>
                <a:latin typeface="Consolas"/>
                <a:ea typeface="Consolas"/>
                <a:cs typeface="Consolas"/>
                <a:sym typeface="Consolas"/>
              </a:rPr>
              <a:t>template</a:t>
            </a:r>
            <a:r>
              <a:rPr lang="en-GB" sz="1350">
                <a:solidFill>
                  <a:schemeClr val="dk1"/>
                </a:solidFill>
                <a:latin typeface="Consolas"/>
                <a:ea typeface="Consolas"/>
                <a:cs typeface="Consolas"/>
                <a:sym typeface="Consolas"/>
              </a:rPr>
              <a:t> &lt;</a:t>
            </a:r>
            <a:r>
              <a:rPr lang="en-GB" sz="1350">
                <a:solidFill>
                  <a:srgbClr val="674EA7"/>
                </a:solidFill>
                <a:latin typeface="Consolas"/>
                <a:ea typeface="Consolas"/>
                <a:cs typeface="Consolas"/>
                <a:sym typeface="Consolas"/>
              </a:rPr>
              <a:t>typename</a:t>
            </a:r>
            <a:r>
              <a:rPr lang="en-GB" sz="1350">
                <a:solidFill>
                  <a:schemeClr val="dk1"/>
                </a:solidFill>
                <a:latin typeface="Consolas"/>
                <a:ea typeface="Consolas"/>
                <a:cs typeface="Consolas"/>
                <a:sym typeface="Consolas"/>
              </a:rPr>
              <a:t> </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&gt;</a:t>
            </a:r>
          </a:p>
          <a:p>
            <a:pPr indent="-52388">
              <a:buSzPct val="78571"/>
            </a:pPr>
            <a:r>
              <a:rPr lang="en-GB" sz="1350">
                <a:solidFill>
                  <a:schemeClr val="accent2"/>
                </a:solidFill>
                <a:latin typeface="Consolas"/>
                <a:ea typeface="Consolas"/>
                <a:cs typeface="Consolas"/>
                <a:sym typeface="Consolas"/>
              </a:rPr>
              <a:t>void</a:t>
            </a:r>
            <a:r>
              <a:rPr lang="en-GB" sz="1350">
                <a:solidFill>
                  <a:schemeClr val="dk1"/>
                </a:solidFill>
                <a:latin typeface="Consolas"/>
                <a:ea typeface="Consolas"/>
                <a:cs typeface="Consolas"/>
                <a:sym typeface="Consolas"/>
              </a:rPr>
              <a:t> advance(</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 i, ranges::</a:t>
            </a:r>
            <a:r>
              <a:rPr lang="en-GB" sz="1350">
                <a:solidFill>
                  <a:srgbClr val="38761D"/>
                </a:solidFill>
                <a:latin typeface="Consolas"/>
                <a:ea typeface="Consolas"/>
                <a:cs typeface="Consolas"/>
                <a:sym typeface="Consolas"/>
              </a:rPr>
              <a:t>difference_type_t</a:t>
            </a:r>
            <a:r>
              <a:rPr lang="en-GB" sz="1350">
                <a:solidFill>
                  <a:schemeClr val="dk1"/>
                </a:solidFill>
                <a:latin typeface="Consolas"/>
                <a:ea typeface="Consolas"/>
                <a:cs typeface="Consolas"/>
                <a:sym typeface="Consolas"/>
              </a:rPr>
              <a:t>&lt;</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&gt; n)</a:t>
            </a:r>
          </a:p>
          <a:p>
            <a:pPr indent="-52388">
              <a:buSzPct val="78571"/>
            </a:pPr>
            <a:r>
              <a:rPr lang="en-GB" sz="1350">
                <a:solidFill>
                  <a:schemeClr val="dk1"/>
                </a:solidFill>
                <a:latin typeface="Consolas"/>
                <a:ea typeface="Consolas"/>
                <a:cs typeface="Consolas"/>
                <a:sym typeface="Consolas"/>
              </a:rPr>
              <a:t>{</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if</a:t>
            </a: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constexpr</a:t>
            </a:r>
            <a:r>
              <a:rPr lang="en-GB" sz="1350">
                <a:solidFill>
                  <a:schemeClr val="dk1"/>
                </a:solidFill>
                <a:latin typeface="Consolas"/>
                <a:ea typeface="Consolas"/>
                <a:cs typeface="Consolas"/>
                <a:sym typeface="Consolas"/>
              </a:rPr>
              <a:t> (ranges::RandomAccessIterator&lt;</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&gt;()) {</a:t>
            </a:r>
          </a:p>
          <a:p>
            <a:pPr indent="-52388">
              <a:buSzPct val="78571"/>
            </a:pPr>
            <a:r>
              <a:rPr lang="en-GB" sz="1350">
                <a:solidFill>
                  <a:schemeClr val="dk1"/>
                </a:solidFill>
                <a:latin typeface="Consolas"/>
                <a:ea typeface="Consolas"/>
                <a:cs typeface="Consolas"/>
                <a:sym typeface="Consolas"/>
              </a:rPr>
              <a:t>      i += n;</a:t>
            </a:r>
          </a:p>
          <a:p>
            <a:pPr indent="-52388">
              <a:buSzPct val="78571"/>
            </a:pPr>
            <a:r>
              <a:rPr lang="en-GB" sz="1350">
                <a:solidFill>
                  <a:schemeClr val="dk1"/>
                </a:solidFill>
                <a:latin typeface="Consolas"/>
                <a:ea typeface="Consolas"/>
                <a:cs typeface="Consolas"/>
                <a:sym typeface="Consolas"/>
              </a:rPr>
              <a:t>   }</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else if constexpr</a:t>
            </a:r>
            <a:r>
              <a:rPr lang="en-GB" sz="1350">
                <a:solidFill>
                  <a:schemeClr val="dk1"/>
                </a:solidFill>
                <a:latin typeface="Consolas"/>
                <a:ea typeface="Consolas"/>
                <a:cs typeface="Consolas"/>
                <a:sym typeface="Consolas"/>
              </a:rPr>
              <a:t> (ranges::BidirectionalIterator&lt;</a:t>
            </a:r>
            <a:r>
              <a:rPr lang="en-GB" sz="1350">
                <a:solidFill>
                  <a:srgbClr val="741B47"/>
                </a:solidFill>
                <a:latin typeface="Consolas"/>
                <a:ea typeface="Consolas"/>
                <a:cs typeface="Consolas"/>
                <a:sym typeface="Consolas"/>
              </a:rPr>
              <a:t>I</a:t>
            </a:r>
            <a:r>
              <a:rPr lang="en-GB" sz="1350">
                <a:solidFill>
                  <a:schemeClr val="dk1"/>
                </a:solidFill>
                <a:latin typeface="Consolas"/>
                <a:ea typeface="Consolas"/>
                <a:cs typeface="Consolas"/>
                <a:sym typeface="Consolas"/>
              </a:rPr>
              <a:t>&gt;()) {</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for</a:t>
            </a:r>
            <a:r>
              <a:rPr lang="en-GB" sz="1350">
                <a:solidFill>
                  <a:schemeClr val="dk1"/>
                </a:solidFill>
                <a:latin typeface="Consolas"/>
                <a:ea typeface="Consolas"/>
                <a:cs typeface="Consolas"/>
                <a:sym typeface="Consolas"/>
              </a:rPr>
              <a:t> (; n &gt; </a:t>
            </a:r>
            <a:r>
              <a:rPr lang="en-GB" sz="1350">
                <a:solidFill>
                  <a:srgbClr val="7F6000"/>
                </a:solidFill>
                <a:latin typeface="Consolas"/>
                <a:ea typeface="Consolas"/>
                <a:cs typeface="Consolas"/>
                <a:sym typeface="Consolas"/>
              </a:rPr>
              <a:t>0</a:t>
            </a:r>
            <a:r>
              <a:rPr lang="en-GB" sz="1350">
                <a:solidFill>
                  <a:schemeClr val="dk1"/>
                </a:solidFill>
                <a:latin typeface="Consolas"/>
                <a:ea typeface="Consolas"/>
                <a:cs typeface="Consolas"/>
                <a:sym typeface="Consolas"/>
              </a:rPr>
              <a:t>; --n)</a:t>
            </a:r>
          </a:p>
          <a:p>
            <a:pPr indent="-52388">
              <a:buSzPct val="78571"/>
            </a:pPr>
            <a:r>
              <a:rPr lang="en-GB" sz="1350">
                <a:solidFill>
                  <a:schemeClr val="dk1"/>
                </a:solidFill>
                <a:latin typeface="Consolas"/>
                <a:ea typeface="Consolas"/>
                <a:cs typeface="Consolas"/>
                <a:sym typeface="Consolas"/>
              </a:rPr>
              <a:t>       ++i;</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for</a:t>
            </a:r>
            <a:r>
              <a:rPr lang="en-GB" sz="1350">
                <a:solidFill>
                  <a:schemeClr val="dk1"/>
                </a:solidFill>
                <a:latin typeface="Consolas"/>
                <a:ea typeface="Consolas"/>
                <a:cs typeface="Consolas"/>
                <a:sym typeface="Consolas"/>
              </a:rPr>
              <a:t> (; n &lt; </a:t>
            </a:r>
            <a:r>
              <a:rPr lang="en-GB" sz="1350">
                <a:solidFill>
                  <a:srgbClr val="7F6000"/>
                </a:solidFill>
                <a:latin typeface="Consolas"/>
                <a:ea typeface="Consolas"/>
                <a:cs typeface="Consolas"/>
                <a:sym typeface="Consolas"/>
              </a:rPr>
              <a:t>0</a:t>
            </a:r>
            <a:r>
              <a:rPr lang="en-GB" sz="1350">
                <a:solidFill>
                  <a:schemeClr val="dk1"/>
                </a:solidFill>
                <a:latin typeface="Consolas"/>
                <a:ea typeface="Consolas"/>
                <a:cs typeface="Consolas"/>
                <a:sym typeface="Consolas"/>
              </a:rPr>
              <a:t>; ++n)</a:t>
            </a:r>
          </a:p>
          <a:p>
            <a:pPr indent="-52388">
              <a:buSzPct val="78571"/>
            </a:pPr>
            <a:r>
              <a:rPr lang="en-GB" sz="1350">
                <a:solidFill>
                  <a:schemeClr val="dk1"/>
                </a:solidFill>
                <a:latin typeface="Consolas"/>
                <a:ea typeface="Consolas"/>
                <a:cs typeface="Consolas"/>
                <a:sym typeface="Consolas"/>
              </a:rPr>
              <a:t>       --i;</a:t>
            </a:r>
          </a:p>
          <a:p>
            <a:pPr indent="-52388">
              <a:buSzPct val="78571"/>
            </a:pPr>
            <a:r>
              <a:rPr lang="en-GB" sz="1350">
                <a:solidFill>
                  <a:schemeClr val="dk1"/>
                </a:solidFill>
                <a:latin typeface="Consolas"/>
                <a:ea typeface="Consolas"/>
                <a:cs typeface="Consolas"/>
                <a:sym typeface="Consolas"/>
              </a:rPr>
              <a:t>   }</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else</a:t>
            </a:r>
            <a:r>
              <a:rPr lang="en-GB" sz="1350">
                <a:solidFill>
                  <a:schemeClr val="dk1"/>
                </a:solidFill>
                <a:latin typeface="Consolas"/>
                <a:ea typeface="Consolas"/>
                <a:cs typeface="Consolas"/>
                <a:sym typeface="Consolas"/>
              </a:rPr>
              <a:t> {</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for</a:t>
            </a:r>
            <a:r>
              <a:rPr lang="en-GB" sz="1350">
                <a:solidFill>
                  <a:schemeClr val="dk1"/>
                </a:solidFill>
                <a:latin typeface="Consolas"/>
                <a:ea typeface="Consolas"/>
                <a:cs typeface="Consolas"/>
                <a:sym typeface="Consolas"/>
              </a:rPr>
              <a:t> (; n &gt; </a:t>
            </a:r>
            <a:r>
              <a:rPr lang="en-GB" sz="1350">
                <a:solidFill>
                  <a:srgbClr val="7F6000"/>
                </a:solidFill>
                <a:latin typeface="Consolas"/>
                <a:ea typeface="Consolas"/>
                <a:cs typeface="Consolas"/>
                <a:sym typeface="Consolas"/>
              </a:rPr>
              <a:t>0</a:t>
            </a:r>
            <a:r>
              <a:rPr lang="en-GB" sz="1350">
                <a:solidFill>
                  <a:schemeClr val="dk1"/>
                </a:solidFill>
                <a:latin typeface="Consolas"/>
                <a:ea typeface="Consolas"/>
                <a:cs typeface="Consolas"/>
                <a:sym typeface="Consolas"/>
              </a:rPr>
              <a:t>; --n)</a:t>
            </a:r>
          </a:p>
          <a:p>
            <a:pPr indent="-52388">
              <a:buSzPct val="78571"/>
            </a:pPr>
            <a:r>
              <a:rPr lang="en-GB" sz="1350">
                <a:solidFill>
                  <a:schemeClr val="dk1"/>
                </a:solidFill>
                <a:latin typeface="Consolas"/>
                <a:ea typeface="Consolas"/>
                <a:cs typeface="Consolas"/>
                <a:sym typeface="Consolas"/>
              </a:rPr>
              <a:t>         ++i;</a:t>
            </a:r>
          </a:p>
          <a:p>
            <a:pPr indent="-52388">
              <a:buSzPct val="78571"/>
            </a:pPr>
            <a:r>
              <a:rPr lang="en-GB" sz="1350">
                <a:solidFill>
                  <a:schemeClr val="dk1"/>
                </a:solidFill>
                <a:latin typeface="Consolas"/>
                <a:ea typeface="Consolas"/>
                <a:cs typeface="Consolas"/>
                <a:sym typeface="Consolas"/>
              </a:rPr>
              <a:t>   }</a:t>
            </a:r>
          </a:p>
          <a:p>
            <a:pPr indent="-52388">
              <a:buSzPct val="91666"/>
            </a:pPr>
            <a:r>
              <a:rPr lang="en-GB" sz="1350">
                <a:solidFill>
                  <a:schemeClr val="dk1"/>
                </a:solidFill>
                <a:latin typeface="Consolas"/>
                <a:ea typeface="Consolas"/>
                <a:cs typeface="Consolas"/>
                <a:sym typeface="Consolas"/>
              </a:rPr>
              <a:t>}</a:t>
            </a:r>
          </a:p>
        </p:txBody>
      </p:sp>
      <p:sp>
        <p:nvSpPr>
          <p:cNvPr id="245" name="Shape 245"/>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constexpr-if (Listing 13.1)</a:t>
            </a:r>
          </a:p>
        </p:txBody>
      </p:sp>
    </p:spTree>
    <p:extLst>
      <p:ext uri="{BB962C8B-B14F-4D97-AF65-F5344CB8AC3E}">
        <p14:creationId xmlns:p14="http://schemas.microsoft.com/office/powerpoint/2010/main" val="19550315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2101689" y="1762650"/>
            <a:ext cx="7988625" cy="37197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78571"/>
            </a:pPr>
            <a:r>
              <a:rPr lang="en-GB" sz="1350">
                <a:solidFill>
                  <a:srgbClr val="0000FF"/>
                </a:solidFill>
                <a:latin typeface="Consolas"/>
                <a:ea typeface="Consolas"/>
                <a:cs typeface="Consolas"/>
                <a:sym typeface="Consolas"/>
              </a:rPr>
              <a:t>namespace</a:t>
            </a:r>
            <a:r>
              <a:rPr lang="en-GB" sz="1350">
                <a:solidFill>
                  <a:schemeClr val="dk1"/>
                </a:solidFill>
                <a:latin typeface="Consolas"/>
                <a:ea typeface="Consolas"/>
                <a:cs typeface="Consolas"/>
                <a:sym typeface="Consolas"/>
              </a:rPr>
              <a:t> ranges = std::experimental::ranges;</a:t>
            </a:r>
          </a:p>
          <a:p>
            <a:pPr indent="-52388">
              <a:buSzPct val="78571"/>
            </a:pPr>
            <a:endParaRPr sz="1350">
              <a:solidFill>
                <a:schemeClr val="dk1"/>
              </a:solidFill>
              <a:latin typeface="Consolas"/>
              <a:ea typeface="Consolas"/>
              <a:cs typeface="Consolas"/>
              <a:sym typeface="Consolas"/>
            </a:endParaRPr>
          </a:p>
          <a:p>
            <a:pPr indent="-52388">
              <a:buSzPct val="78571"/>
            </a:pPr>
            <a:r>
              <a:rPr lang="en-GB" sz="1350">
                <a:solidFill>
                  <a:srgbClr val="0000FF"/>
                </a:solidFill>
                <a:latin typeface="Consolas"/>
                <a:ea typeface="Consolas"/>
                <a:cs typeface="Consolas"/>
                <a:sym typeface="Consolas"/>
              </a:rPr>
              <a:t>template</a:t>
            </a:r>
            <a:r>
              <a:rPr lang="en-GB" sz="1350">
                <a:solidFill>
                  <a:schemeClr val="dk1"/>
                </a:solidFill>
                <a:latin typeface="Consolas"/>
                <a:ea typeface="Consolas"/>
                <a:cs typeface="Consolas"/>
                <a:sym typeface="Consolas"/>
              </a:rPr>
              <a:t> &lt;</a:t>
            </a:r>
            <a:r>
              <a:rPr lang="en-GB" sz="1350">
                <a:solidFill>
                  <a:srgbClr val="674EA7"/>
                </a:solidFill>
                <a:latin typeface="Consolas"/>
                <a:ea typeface="Consolas"/>
                <a:cs typeface="Consolas"/>
                <a:sym typeface="Consolas"/>
              </a:rPr>
              <a:t>template</a:t>
            </a:r>
            <a:r>
              <a:rPr lang="en-GB" sz="1350">
                <a:solidFill>
                  <a:schemeClr val="dk1"/>
                </a:solidFill>
                <a:latin typeface="Consolas"/>
                <a:ea typeface="Consolas"/>
                <a:cs typeface="Consolas"/>
                <a:sym typeface="Consolas"/>
              </a:rPr>
              <a:t> &lt;</a:t>
            </a:r>
            <a:r>
              <a:rPr lang="en-GB" sz="1350">
                <a:solidFill>
                  <a:srgbClr val="674EA7"/>
                </a:solidFill>
                <a:latin typeface="Consolas"/>
                <a:ea typeface="Consolas"/>
                <a:cs typeface="Consolas"/>
                <a:sym typeface="Consolas"/>
              </a:rPr>
              <a:t>typename</a:t>
            </a:r>
            <a:r>
              <a:rPr lang="en-GB" sz="1350">
                <a:solidFill>
                  <a:schemeClr val="dk1"/>
                </a:solidFill>
                <a:latin typeface="Consolas"/>
                <a:ea typeface="Consolas"/>
                <a:cs typeface="Consolas"/>
                <a:sym typeface="Consolas"/>
              </a:rPr>
              <a:t>...&gt; </a:t>
            </a:r>
            <a:r>
              <a:rPr lang="en-GB" sz="1350">
                <a:solidFill>
                  <a:srgbClr val="674EA7"/>
                </a:solidFill>
                <a:latin typeface="Consolas"/>
                <a:ea typeface="Consolas"/>
                <a:cs typeface="Consolas"/>
                <a:sym typeface="Consolas"/>
              </a:rPr>
              <a:t>typename</a:t>
            </a:r>
            <a:r>
              <a:rPr lang="en-GB" sz="1350">
                <a:solidFill>
                  <a:schemeClr val="dk1"/>
                </a:solidFill>
                <a:latin typeface="Consolas"/>
                <a:ea typeface="Consolas"/>
                <a:cs typeface="Consolas"/>
                <a:sym typeface="Consolas"/>
              </a:rPr>
              <a:t> </a:t>
            </a:r>
            <a:r>
              <a:rPr lang="en-GB" sz="1350">
                <a:solidFill>
                  <a:srgbClr val="741B47"/>
                </a:solidFill>
                <a:latin typeface="Consolas"/>
                <a:ea typeface="Consolas"/>
                <a:cs typeface="Consolas"/>
                <a:sym typeface="Consolas"/>
              </a:rPr>
              <a:t>C</a:t>
            </a: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typename</a:t>
            </a:r>
            <a:r>
              <a:rPr lang="en-GB" sz="1350">
                <a:solidFill>
                  <a:schemeClr val="dk1"/>
                </a:solidFill>
                <a:latin typeface="Consolas"/>
                <a:ea typeface="Consolas"/>
                <a:cs typeface="Consolas"/>
                <a:sym typeface="Consolas"/>
              </a:rPr>
              <a:t> </a:t>
            </a:r>
            <a:r>
              <a:rPr lang="en-GB" sz="1350">
                <a:solidFill>
                  <a:srgbClr val="741B47"/>
                </a:solidFill>
                <a:latin typeface="Consolas"/>
                <a:ea typeface="Consolas"/>
                <a:cs typeface="Consolas"/>
                <a:sym typeface="Consolas"/>
              </a:rPr>
              <a:t>T</a:t>
            </a:r>
            <a:r>
              <a:rPr lang="en-GB" sz="1350">
                <a:solidFill>
                  <a:schemeClr val="dk1"/>
                </a:solidFill>
                <a:latin typeface="Consolas"/>
                <a:ea typeface="Consolas"/>
                <a:cs typeface="Consolas"/>
                <a:sym typeface="Consolas"/>
              </a:rPr>
              <a:t>&gt;</a:t>
            </a:r>
          </a:p>
          <a:p>
            <a:pPr indent="-52388">
              <a:buSzPct val="78571"/>
            </a:pPr>
            <a:r>
              <a:rPr lang="en-GB" sz="1350">
                <a:solidFill>
                  <a:srgbClr val="741B47"/>
                </a:solidFill>
                <a:latin typeface="Consolas"/>
                <a:ea typeface="Consolas"/>
                <a:cs typeface="Consolas"/>
                <a:sym typeface="Consolas"/>
              </a:rPr>
              <a:t>C</a:t>
            </a:r>
            <a:r>
              <a:rPr lang="en-GB" sz="1350">
                <a:solidFill>
                  <a:schemeClr val="dk1"/>
                </a:solidFill>
                <a:latin typeface="Consolas"/>
                <a:ea typeface="Consolas"/>
                <a:cs typeface="Consolas"/>
                <a:sym typeface="Consolas"/>
              </a:rPr>
              <a:t>&lt;</a:t>
            </a:r>
            <a:r>
              <a:rPr lang="en-GB" sz="1350">
                <a:solidFill>
                  <a:srgbClr val="741B47"/>
                </a:solidFill>
                <a:latin typeface="Consolas"/>
                <a:ea typeface="Consolas"/>
                <a:cs typeface="Consolas"/>
                <a:sym typeface="Consolas"/>
              </a:rPr>
              <a:t>T</a:t>
            </a:r>
            <a:r>
              <a:rPr lang="en-GB" sz="1350">
                <a:solidFill>
                  <a:schemeClr val="dk1"/>
                </a:solidFill>
                <a:latin typeface="Consolas"/>
                <a:ea typeface="Consolas"/>
                <a:cs typeface="Consolas"/>
                <a:sym typeface="Consolas"/>
              </a:rPr>
              <a:t>&gt; from_file(</a:t>
            </a:r>
            <a:r>
              <a:rPr lang="en-GB" sz="1350">
                <a:solidFill>
                  <a:srgbClr val="0000FF"/>
                </a:solidFill>
                <a:latin typeface="Consolas"/>
                <a:ea typeface="Consolas"/>
                <a:cs typeface="Consolas"/>
                <a:sym typeface="Consolas"/>
              </a:rPr>
              <a:t>const</a:t>
            </a:r>
            <a:r>
              <a:rPr lang="en-GB" sz="1350">
                <a:solidFill>
                  <a:schemeClr val="dk1"/>
                </a:solidFill>
                <a:latin typeface="Consolas"/>
                <a:ea typeface="Consolas"/>
                <a:cs typeface="Consolas"/>
                <a:sym typeface="Consolas"/>
              </a:rPr>
              <a:t> std::</a:t>
            </a:r>
            <a:r>
              <a:rPr lang="en-GB" sz="1350">
                <a:solidFill>
                  <a:srgbClr val="38761D"/>
                </a:solidFill>
                <a:latin typeface="Consolas"/>
                <a:ea typeface="Consolas"/>
                <a:cs typeface="Consolas"/>
                <a:sym typeface="Consolas"/>
              </a:rPr>
              <a:t>string</a:t>
            </a:r>
            <a:r>
              <a:rPr lang="en-GB" sz="1350">
                <a:solidFill>
                  <a:schemeClr val="dk1"/>
                </a:solidFill>
                <a:latin typeface="Consolas"/>
                <a:ea typeface="Consolas"/>
                <a:cs typeface="Consolas"/>
                <a:sym typeface="Consolas"/>
              </a:rPr>
              <a:t>&amp; path)</a:t>
            </a:r>
          </a:p>
          <a:p>
            <a:pPr indent="-52388">
              <a:buSzPct val="78571"/>
            </a:pPr>
            <a:r>
              <a:rPr lang="en-GB" sz="1350">
                <a:solidFill>
                  <a:schemeClr val="dk1"/>
                </a:solidFill>
                <a:latin typeface="Consolas"/>
                <a:ea typeface="Consolas"/>
                <a:cs typeface="Consolas"/>
                <a:sym typeface="Consolas"/>
              </a:rPr>
              <a:t>{</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if</a:t>
            </a: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solidFill>
                  <a:schemeClr val="dk1"/>
                </a:solidFill>
                <a:latin typeface="Consolas"/>
                <a:ea typeface="Consolas"/>
                <a:cs typeface="Consolas"/>
                <a:sym typeface="Consolas"/>
              </a:rPr>
              <a:t> in = std::</a:t>
            </a:r>
            <a:r>
              <a:rPr lang="en-GB" sz="1350">
                <a:solidFill>
                  <a:srgbClr val="38761D"/>
                </a:solidFill>
                <a:latin typeface="Consolas"/>
                <a:ea typeface="Consolas"/>
                <a:cs typeface="Consolas"/>
                <a:sym typeface="Consolas"/>
              </a:rPr>
              <a:t>ifstream</a:t>
            </a:r>
            <a:r>
              <a:rPr lang="en-GB" sz="1350">
                <a:solidFill>
                  <a:schemeClr val="dk1"/>
                </a:solidFill>
                <a:latin typeface="Consolas"/>
                <a:ea typeface="Consolas"/>
                <a:cs typeface="Consolas"/>
                <a:sym typeface="Consolas"/>
              </a:rPr>
              <a:t>{path}) {</a:t>
            </a:r>
          </a:p>
          <a:p>
            <a:pPr indent="-52388">
              <a:buSzPct val="78571"/>
            </a:pPr>
            <a:r>
              <a:rPr lang="en-GB" sz="1350">
                <a:solidFill>
                  <a:schemeClr val="dk1"/>
                </a:solidFill>
                <a:latin typeface="Consolas"/>
                <a:ea typeface="Consolas"/>
                <a:cs typeface="Consolas"/>
                <a:sym typeface="Consolas"/>
              </a:rPr>
              <a:t>      const ranges::</a:t>
            </a:r>
            <a:r>
              <a:rPr lang="en-GB" sz="1350">
                <a:solidFill>
                  <a:srgbClr val="674EA7"/>
                </a:solidFill>
                <a:latin typeface="Consolas"/>
                <a:ea typeface="Consolas"/>
                <a:cs typeface="Consolas"/>
                <a:sym typeface="Consolas"/>
              </a:rPr>
              <a:t>SignedIntegral</a:t>
            </a:r>
            <a:r>
              <a:rPr lang="en-GB" sz="1350">
                <a:solidFill>
                  <a:schemeClr val="dk1"/>
                </a:solidFill>
                <a:latin typeface="Consolas"/>
                <a:ea typeface="Consolas"/>
                <a:cs typeface="Consolas"/>
                <a:sym typeface="Consolas"/>
              </a:rPr>
              <a:t> size = [&amp;in]{</a:t>
            </a:r>
          </a:p>
          <a:p>
            <a:pPr indent="-52388">
              <a:buSzPct val="78571"/>
            </a:pPr>
            <a:r>
              <a:rPr lang="en-GB" sz="1350">
                <a:solidFill>
                  <a:schemeClr val="dk1"/>
                </a:solidFill>
                <a:latin typeface="Consolas"/>
                <a:ea typeface="Consolas"/>
                <a:cs typeface="Consolas"/>
                <a:sym typeface="Consolas"/>
              </a:rPr>
              <a:t>         ranges::</a:t>
            </a:r>
            <a:r>
              <a:rPr lang="en-GB" sz="1350">
                <a:solidFill>
                  <a:srgbClr val="674EA7"/>
                </a:solidFill>
                <a:latin typeface="Consolas"/>
                <a:ea typeface="Consolas"/>
                <a:cs typeface="Consolas"/>
                <a:sym typeface="Consolas"/>
              </a:rPr>
              <a:t>SignedIntegral</a:t>
            </a:r>
            <a:r>
              <a:rPr lang="en-GB" sz="1350">
                <a:solidFill>
                  <a:schemeClr val="dk1"/>
                </a:solidFill>
                <a:latin typeface="Consolas"/>
                <a:ea typeface="Consolas"/>
                <a:cs typeface="Consolas"/>
                <a:sym typeface="Consolas"/>
              </a:rPr>
              <a:t> i = </a:t>
            </a:r>
            <a:r>
              <a:rPr lang="en-GB" sz="1350">
                <a:solidFill>
                  <a:srgbClr val="7F6000"/>
                </a:solidFill>
                <a:latin typeface="Consolas"/>
                <a:ea typeface="Consolas"/>
                <a:cs typeface="Consolas"/>
                <a:sym typeface="Consolas"/>
              </a:rPr>
              <a:t>0</a:t>
            </a:r>
            <a:r>
              <a:rPr lang="en-GB" sz="1350">
                <a:solidFill>
                  <a:schemeClr val="dk1"/>
                </a:solidFill>
                <a:latin typeface="Consolas"/>
                <a:ea typeface="Consolas"/>
                <a:cs typeface="Consolas"/>
                <a:sym typeface="Consolas"/>
              </a:rPr>
              <a:t>;</a:t>
            </a:r>
          </a:p>
          <a:p>
            <a:pPr indent="-52388">
              <a:buSzPct val="78571"/>
            </a:pPr>
            <a:r>
              <a:rPr lang="en-GB" sz="1350">
                <a:solidFill>
                  <a:schemeClr val="dk1"/>
                </a:solidFill>
                <a:latin typeface="Consolas"/>
                <a:ea typeface="Consolas"/>
                <a:cs typeface="Consolas"/>
                <a:sym typeface="Consolas"/>
              </a:rPr>
              <a:t>         in &gt;&gt; i;</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return</a:t>
            </a:r>
            <a:r>
              <a:rPr lang="en-GB" sz="1350">
                <a:solidFill>
                  <a:schemeClr val="dk1"/>
                </a:solidFill>
                <a:latin typeface="Consolas"/>
                <a:ea typeface="Consolas"/>
                <a:cs typeface="Consolas"/>
                <a:sym typeface="Consolas"/>
              </a:rPr>
              <a:t> i;</a:t>
            </a:r>
          </a:p>
          <a:p>
            <a:pPr indent="-52388">
              <a:buSzPct val="78571"/>
            </a:pPr>
            <a:r>
              <a:rPr lang="en-GB" sz="1350">
                <a:solidFill>
                  <a:schemeClr val="dk1"/>
                </a:solidFill>
                <a:latin typeface="Consolas"/>
                <a:ea typeface="Consolas"/>
                <a:cs typeface="Consolas"/>
                <a:sym typeface="Consolas"/>
              </a:rPr>
              <a:t>      }();</a:t>
            </a:r>
          </a:p>
          <a:p>
            <a:pPr indent="-52388">
              <a:buSzPct val="78571"/>
            </a:pPr>
            <a:endParaRPr sz="1350">
              <a:solidFill>
                <a:schemeClr val="dk1"/>
              </a:solidFill>
              <a:latin typeface="Consolas"/>
              <a:ea typeface="Consolas"/>
              <a:cs typeface="Consolas"/>
              <a:sym typeface="Consolas"/>
            </a:endParaRPr>
          </a:p>
          <a:p>
            <a:pPr indent="-52388">
              <a:buSzPct val="78571"/>
            </a:pP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solidFill>
                  <a:schemeClr val="dk1"/>
                </a:solidFill>
                <a:latin typeface="Consolas"/>
                <a:ea typeface="Consolas"/>
                <a:cs typeface="Consolas"/>
                <a:sym typeface="Consolas"/>
              </a:rPr>
              <a:t> c = [size]{</a:t>
            </a:r>
          </a:p>
          <a:p>
            <a:pPr indent="-52388">
              <a:buSzPct val="78571"/>
            </a:pPr>
            <a:r>
              <a:rPr lang="en-GB" sz="1350">
                <a:solidFill>
                  <a:schemeClr val="dk1"/>
                </a:solidFill>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solidFill>
                  <a:schemeClr val="dk1"/>
                </a:solidFill>
                <a:latin typeface="Consolas"/>
                <a:ea typeface="Consolas"/>
                <a:cs typeface="Consolas"/>
                <a:sym typeface="Consolas"/>
              </a:rPr>
              <a:t> c = </a:t>
            </a:r>
            <a:r>
              <a:rPr lang="en-GB" sz="1350">
                <a:solidFill>
                  <a:srgbClr val="741B47"/>
                </a:solidFill>
                <a:latin typeface="Consolas"/>
                <a:ea typeface="Consolas"/>
                <a:cs typeface="Consolas"/>
                <a:sym typeface="Consolas"/>
              </a:rPr>
              <a:t>C</a:t>
            </a:r>
            <a:r>
              <a:rPr lang="en-GB" sz="1350">
                <a:solidFill>
                  <a:schemeClr val="dk1"/>
                </a:solidFill>
                <a:latin typeface="Consolas"/>
                <a:ea typeface="Consolas"/>
                <a:cs typeface="Consolas"/>
                <a:sym typeface="Consolas"/>
              </a:rPr>
              <a:t>&lt;</a:t>
            </a:r>
            <a:r>
              <a:rPr lang="en-GB" sz="1350">
                <a:solidFill>
                  <a:srgbClr val="741B47"/>
                </a:solidFill>
                <a:latin typeface="Consolas"/>
                <a:ea typeface="Consolas"/>
                <a:cs typeface="Consolas"/>
                <a:sym typeface="Consolas"/>
              </a:rPr>
              <a:t>T</a:t>
            </a:r>
            <a:r>
              <a:rPr lang="en-GB" sz="1350">
                <a:solidFill>
                  <a:schemeClr val="dk1"/>
                </a:solidFill>
                <a:latin typeface="Consolas"/>
                <a:ea typeface="Consolas"/>
                <a:cs typeface="Consolas"/>
                <a:sym typeface="Consolas"/>
              </a:rPr>
              <a:t>&gt;{};</a:t>
            </a:r>
          </a:p>
          <a:p>
            <a:pPr indent="-52388">
              <a:buSzPct val="78571"/>
            </a:pPr>
            <a:r>
              <a:rPr lang="en-GB" sz="1350">
                <a:solidFill>
                  <a:schemeClr val="dk1"/>
                </a:solidFill>
                <a:latin typeface="Consolas"/>
                <a:ea typeface="Consolas"/>
                <a:cs typeface="Consolas"/>
                <a:sym typeface="Consolas"/>
              </a:rPr>
              <a:t>         </a:t>
            </a:r>
            <a:r>
              <a:rPr lang="en-GB" sz="1350" b="1">
                <a:solidFill>
                  <a:srgbClr val="FF0000"/>
                </a:solidFill>
                <a:latin typeface="Consolas"/>
                <a:ea typeface="Consolas"/>
                <a:cs typeface="Consolas"/>
                <a:sym typeface="Consolas"/>
              </a:rPr>
              <a:t>if constexpr (std::is_same_v&lt;C&lt;T&gt;, std::vector&lt;T&gt;&gt;)</a:t>
            </a:r>
          </a:p>
          <a:p>
            <a:pPr indent="-52388">
              <a:buSzPct val="78571"/>
            </a:pPr>
            <a:r>
              <a:rPr lang="en-GB" sz="1350" b="1">
                <a:solidFill>
                  <a:srgbClr val="FF0000"/>
                </a:solidFill>
                <a:latin typeface="Consolas"/>
                <a:ea typeface="Consolas"/>
                <a:cs typeface="Consolas"/>
                <a:sym typeface="Consolas"/>
              </a:rPr>
              <a:t>            c.reserve(size);</a:t>
            </a: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return</a:t>
            </a:r>
            <a:r>
              <a:rPr lang="en-GB" sz="1350">
                <a:solidFill>
                  <a:schemeClr val="dk1"/>
                </a:solidFill>
                <a:latin typeface="Consolas"/>
                <a:ea typeface="Consolas"/>
                <a:cs typeface="Consolas"/>
                <a:sym typeface="Consolas"/>
              </a:rPr>
              <a:t> c;</a:t>
            </a:r>
          </a:p>
          <a:p>
            <a:pPr indent="-52388">
              <a:buSzPct val="78571"/>
            </a:pPr>
            <a:r>
              <a:rPr lang="en-GB" sz="1350">
                <a:solidFill>
                  <a:schemeClr val="dk1"/>
                </a:solidFill>
                <a:latin typeface="Consolas"/>
                <a:ea typeface="Consolas"/>
                <a:cs typeface="Consolas"/>
                <a:sym typeface="Consolas"/>
              </a:rPr>
              <a:t>      }();</a:t>
            </a:r>
          </a:p>
          <a:p>
            <a:pPr indent="-52388">
              <a:buSzPct val="78571"/>
            </a:pPr>
            <a:r>
              <a:rPr lang="en-GB" sz="1350">
                <a:solidFill>
                  <a:schemeClr val="dk1"/>
                </a:solidFill>
                <a:latin typeface="Consolas"/>
                <a:ea typeface="Consolas"/>
                <a:cs typeface="Consolas"/>
                <a:sym typeface="Consolas"/>
              </a:rPr>
              <a:t>      </a:t>
            </a:r>
            <a:r>
              <a:rPr lang="en-GB" sz="1350">
                <a:solidFill>
                  <a:srgbClr val="999999"/>
                </a:solidFill>
                <a:latin typeface="Consolas"/>
                <a:ea typeface="Consolas"/>
                <a:cs typeface="Consolas"/>
                <a:sym typeface="Consolas"/>
              </a:rPr>
              <a:t>// ...</a:t>
            </a:r>
          </a:p>
          <a:p>
            <a:pPr indent="-52388">
              <a:buSzPct val="78571"/>
            </a:pPr>
            <a:endParaRPr sz="1350">
              <a:solidFill>
                <a:schemeClr val="dk1"/>
              </a:solidFill>
              <a:latin typeface="Consolas"/>
              <a:ea typeface="Consolas"/>
              <a:cs typeface="Consolas"/>
              <a:sym typeface="Consolas"/>
            </a:endParaRPr>
          </a:p>
          <a:p>
            <a:pPr indent="-52388">
              <a:buSzPct val="78571"/>
            </a:pPr>
            <a:r>
              <a:rPr lang="en-GB" sz="1350">
                <a:solidFill>
                  <a:schemeClr val="dk1"/>
                </a:solidFill>
                <a:latin typeface="Consolas"/>
                <a:ea typeface="Consolas"/>
                <a:cs typeface="Consolas"/>
                <a:sym typeface="Consolas"/>
              </a:rPr>
              <a:t>      </a:t>
            </a:r>
            <a:r>
              <a:rPr lang="en-GB" sz="1350">
                <a:solidFill>
                  <a:srgbClr val="0000FF"/>
                </a:solidFill>
                <a:latin typeface="Consolas"/>
                <a:ea typeface="Consolas"/>
                <a:cs typeface="Consolas"/>
                <a:sym typeface="Consolas"/>
              </a:rPr>
              <a:t>return</a:t>
            </a:r>
            <a:r>
              <a:rPr lang="en-GB" sz="1350">
                <a:solidFill>
                  <a:schemeClr val="dk1"/>
                </a:solidFill>
                <a:latin typeface="Consolas"/>
                <a:ea typeface="Consolas"/>
                <a:cs typeface="Consolas"/>
                <a:sym typeface="Consolas"/>
              </a:rPr>
              <a:t> c;</a:t>
            </a:r>
          </a:p>
          <a:p>
            <a:pPr indent="-52388">
              <a:buSzPct val="78571"/>
            </a:pPr>
            <a:r>
              <a:rPr lang="en-GB" sz="1350">
                <a:solidFill>
                  <a:schemeClr val="dk1"/>
                </a:solidFill>
                <a:latin typeface="Consolas"/>
                <a:ea typeface="Consolas"/>
                <a:cs typeface="Consolas"/>
                <a:sym typeface="Consolas"/>
              </a:rPr>
              <a:t>   }</a:t>
            </a:r>
          </a:p>
          <a:p>
            <a:pPr indent="-52388">
              <a:buSzPct val="78571"/>
            </a:pPr>
            <a:r>
              <a:rPr lang="en-GB" sz="1350">
                <a:solidFill>
                  <a:schemeClr val="dk1"/>
                </a:solidFill>
                <a:latin typeface="Consolas"/>
                <a:ea typeface="Consolas"/>
                <a:cs typeface="Consolas"/>
                <a:sym typeface="Consolas"/>
              </a:rPr>
              <a:t>}</a:t>
            </a:r>
          </a:p>
        </p:txBody>
      </p:sp>
      <p:sp>
        <p:nvSpPr>
          <p:cNvPr id="251" name="Shape 251"/>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constexpr-if (Listing 14)</a:t>
            </a:r>
          </a:p>
        </p:txBody>
      </p:sp>
    </p:spTree>
    <p:extLst>
      <p:ext uri="{BB962C8B-B14F-4D97-AF65-F5344CB8AC3E}">
        <p14:creationId xmlns:p14="http://schemas.microsoft.com/office/powerpoint/2010/main" val="15181830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constexpr bool objects</a:t>
            </a:r>
          </a:p>
        </p:txBody>
      </p:sp>
      <p:sp>
        <p:nvSpPr>
          <p:cNvPr id="257" name="Shape 257"/>
          <p:cNvSpPr/>
          <p:nvPr/>
        </p:nvSpPr>
        <p:spPr>
          <a:xfrm>
            <a:off x="2101689" y="2963250"/>
            <a:ext cx="7988625" cy="8181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lgn="ctr">
              <a:buSzPct val="61111"/>
            </a:pPr>
            <a:r>
              <a:rPr lang="en-GB" sz="1350">
                <a:solidFill>
                  <a:srgbClr val="674EA7"/>
                </a:solidFill>
                <a:latin typeface="Consolas"/>
                <a:ea typeface="Consolas"/>
                <a:cs typeface="Consolas"/>
                <a:sym typeface="Consolas"/>
              </a:rPr>
              <a:t>auto</a:t>
            </a:r>
            <a:r>
              <a:rPr lang="en-GB" sz="1350">
                <a:solidFill>
                  <a:srgbClr val="0000FF"/>
                </a:solidFill>
                <a:latin typeface="Consolas"/>
                <a:ea typeface="Consolas"/>
                <a:cs typeface="Consolas"/>
                <a:sym typeface="Consolas"/>
              </a:rPr>
              <a:t> </a:t>
            </a:r>
            <a:r>
              <a:rPr lang="en-GB" sz="1350">
                <a:latin typeface="Consolas"/>
                <a:ea typeface="Consolas"/>
                <a:cs typeface="Consolas"/>
                <a:sym typeface="Consolas"/>
              </a:rPr>
              <a:t>v = std::</a:t>
            </a:r>
            <a:r>
              <a:rPr lang="en-GB" sz="1350">
                <a:solidFill>
                  <a:srgbClr val="38761D"/>
                </a:solidFill>
                <a:latin typeface="Consolas"/>
                <a:ea typeface="Consolas"/>
                <a:cs typeface="Consolas"/>
                <a:sym typeface="Consolas"/>
              </a:rPr>
              <a:t>vector</a:t>
            </a:r>
            <a:r>
              <a:rPr lang="en-GB" sz="1350">
                <a:latin typeface="Consolas"/>
                <a:ea typeface="Consolas"/>
                <a:cs typeface="Consolas"/>
                <a:sym typeface="Consolas"/>
              </a:rPr>
              <a:t>&lt;</a:t>
            </a:r>
            <a:r>
              <a:rPr lang="en-GB" sz="1350">
                <a:solidFill>
                  <a:schemeClr val="accent2"/>
                </a:solidFill>
                <a:latin typeface="Consolas"/>
                <a:ea typeface="Consolas"/>
                <a:cs typeface="Consolas"/>
                <a:sym typeface="Consolas"/>
              </a:rPr>
              <a:t>int</a:t>
            </a:r>
            <a:r>
              <a:rPr lang="en-GB" sz="1350">
                <a:latin typeface="Consolas"/>
                <a:ea typeface="Consolas"/>
                <a:cs typeface="Consolas"/>
                <a:sym typeface="Consolas"/>
              </a:rPr>
              <a:t>&gt;{}; </a:t>
            </a:r>
            <a:r>
              <a:rPr lang="en-GB" sz="1350">
                <a:solidFill>
                  <a:srgbClr val="0000FF"/>
                </a:solidFill>
                <a:latin typeface="Consolas"/>
                <a:ea typeface="Consolas"/>
                <a:cs typeface="Consolas"/>
                <a:sym typeface="Consolas"/>
              </a:rPr>
              <a:t>static_assert</a:t>
            </a:r>
            <a:r>
              <a:rPr lang="en-GB" sz="1350">
                <a:latin typeface="Consolas"/>
                <a:ea typeface="Consolas"/>
                <a:cs typeface="Consolas"/>
                <a:sym typeface="Consolas"/>
              </a:rPr>
              <a:t>(ranges::Regular&lt;</a:t>
            </a:r>
            <a:r>
              <a:rPr lang="en-GB" sz="1350">
                <a:solidFill>
                  <a:srgbClr val="674EA7"/>
                </a:solidFill>
                <a:latin typeface="Consolas"/>
                <a:ea typeface="Consolas"/>
                <a:cs typeface="Consolas"/>
                <a:sym typeface="Consolas"/>
              </a:rPr>
              <a:t>decltype</a:t>
            </a:r>
            <a:r>
              <a:rPr lang="en-GB" sz="1350">
                <a:latin typeface="Consolas"/>
                <a:ea typeface="Consolas"/>
                <a:cs typeface="Consolas"/>
                <a:sym typeface="Consolas"/>
              </a:rPr>
              <a:t>(v)&gt;());</a:t>
            </a:r>
          </a:p>
        </p:txBody>
      </p:sp>
    </p:spTree>
    <p:extLst>
      <p:ext uri="{BB962C8B-B14F-4D97-AF65-F5344CB8AC3E}">
        <p14:creationId xmlns:p14="http://schemas.microsoft.com/office/powerpoint/2010/main" val="13940568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p:nvPr/>
        </p:nvSpPr>
        <p:spPr>
          <a:xfrm>
            <a:off x="2101689" y="1762650"/>
            <a:ext cx="7988625" cy="10854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78571"/>
            </a:pPr>
            <a:r>
              <a:rPr lang="en-GB" sz="1350">
                <a:solidFill>
                  <a:srgbClr val="0000FF"/>
                </a:solidFill>
                <a:latin typeface="Consolas"/>
                <a:ea typeface="Consolas"/>
                <a:cs typeface="Consolas"/>
                <a:sym typeface="Consolas"/>
              </a:rPr>
              <a:t>for</a:t>
            </a:r>
            <a:r>
              <a:rPr lang="en-GB" sz="1350">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latin typeface="Consolas"/>
                <a:ea typeface="Consolas"/>
                <a:cs typeface="Consolas"/>
                <a:sym typeface="Consolas"/>
              </a:rPr>
              <a:t> i : v) {</a:t>
            </a:r>
          </a:p>
          <a:p>
            <a:pPr indent="-52388">
              <a:buSzPct val="78571"/>
            </a:pPr>
            <a:r>
              <a:rPr lang="en-GB" sz="1350">
                <a:latin typeface="Consolas"/>
                <a:ea typeface="Consolas"/>
                <a:cs typeface="Consolas"/>
                <a:sym typeface="Consolas"/>
              </a:rPr>
              <a:t>  </a:t>
            </a:r>
            <a:r>
              <a:rPr lang="en-GB" sz="1350">
                <a:solidFill>
                  <a:srgbClr val="0000FF"/>
                </a:solidFill>
                <a:latin typeface="Consolas"/>
                <a:ea typeface="Consolas"/>
                <a:cs typeface="Consolas"/>
                <a:sym typeface="Consolas"/>
              </a:rPr>
              <a:t>static_assert</a:t>
            </a:r>
            <a:r>
              <a:rPr lang="en-GB" sz="1350">
                <a:latin typeface="Consolas"/>
                <a:ea typeface="Consolas"/>
                <a:cs typeface="Consolas"/>
                <a:sym typeface="Consolas"/>
              </a:rPr>
              <a:t>(ranges::Regular&lt;</a:t>
            </a:r>
            <a:r>
              <a:rPr lang="en-GB" sz="1350">
                <a:solidFill>
                  <a:srgbClr val="674EA7"/>
                </a:solidFill>
                <a:latin typeface="Consolas"/>
                <a:ea typeface="Consolas"/>
                <a:cs typeface="Consolas"/>
                <a:sym typeface="Consolas"/>
              </a:rPr>
              <a:t>decltype</a:t>
            </a:r>
            <a:r>
              <a:rPr lang="en-GB" sz="1350">
                <a:latin typeface="Consolas"/>
                <a:ea typeface="Consolas"/>
                <a:cs typeface="Consolas"/>
                <a:sym typeface="Consolas"/>
              </a:rPr>
              <a:t>(i)&gt;());</a:t>
            </a:r>
          </a:p>
          <a:p>
            <a:pPr indent="-52388">
              <a:buSzPct val="78571"/>
            </a:pPr>
            <a:r>
              <a:rPr lang="en-GB" sz="1350">
                <a:latin typeface="Consolas"/>
                <a:ea typeface="Consolas"/>
                <a:cs typeface="Consolas"/>
                <a:sym typeface="Consolas"/>
              </a:rPr>
              <a:t>  </a:t>
            </a:r>
            <a:r>
              <a:rPr lang="en-GB" sz="1350">
                <a:solidFill>
                  <a:srgbClr val="999999"/>
                </a:solidFill>
                <a:latin typeface="Consolas"/>
                <a:ea typeface="Consolas"/>
                <a:cs typeface="Consolas"/>
                <a:sym typeface="Consolas"/>
              </a:rPr>
              <a:t>// ...</a:t>
            </a:r>
          </a:p>
          <a:p>
            <a:pPr indent="-52388">
              <a:buSzPct val="78571"/>
            </a:pPr>
            <a:r>
              <a:rPr lang="en-GB" sz="1350">
                <a:latin typeface="Consolas"/>
                <a:ea typeface="Consolas"/>
                <a:cs typeface="Consolas"/>
                <a:sym typeface="Consolas"/>
              </a:rPr>
              <a:t>}</a:t>
            </a:r>
          </a:p>
        </p:txBody>
      </p:sp>
      <p:sp>
        <p:nvSpPr>
          <p:cNvPr id="263" name="Shape 263"/>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constexpr-if (Listing 14)</a:t>
            </a:r>
          </a:p>
        </p:txBody>
      </p:sp>
      <p:sp>
        <p:nvSpPr>
          <p:cNvPr id="264" name="Shape 264"/>
          <p:cNvSpPr/>
          <p:nvPr/>
        </p:nvSpPr>
        <p:spPr>
          <a:xfrm>
            <a:off x="2101689" y="2848050"/>
            <a:ext cx="7988625" cy="10854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78571"/>
            </a:pPr>
            <a:r>
              <a:rPr lang="en-GB" sz="1350">
                <a:solidFill>
                  <a:srgbClr val="0000FF"/>
                </a:solidFill>
                <a:latin typeface="Consolas"/>
                <a:ea typeface="Consolas"/>
                <a:cs typeface="Consolas"/>
                <a:sym typeface="Consolas"/>
              </a:rPr>
              <a:t>for</a:t>
            </a:r>
            <a:r>
              <a:rPr lang="en-GB" sz="1350">
                <a:latin typeface="Consolas"/>
                <a:ea typeface="Consolas"/>
                <a:cs typeface="Consolas"/>
                <a:sym typeface="Consolas"/>
              </a:rPr>
              <a:t> (</a:t>
            </a:r>
            <a:r>
              <a:rPr lang="en-GB" sz="1350">
                <a:solidFill>
                  <a:srgbClr val="0000FF"/>
                </a:solidFill>
                <a:latin typeface="Consolas"/>
                <a:ea typeface="Consolas"/>
                <a:cs typeface="Consolas"/>
                <a:sym typeface="Consolas"/>
              </a:rPr>
              <a:t>const</a:t>
            </a:r>
            <a:r>
              <a:rPr lang="en-GB" sz="1350">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latin typeface="Consolas"/>
                <a:ea typeface="Consolas"/>
                <a:cs typeface="Consolas"/>
                <a:sym typeface="Consolas"/>
              </a:rPr>
              <a:t>&amp; i : v) {</a:t>
            </a:r>
          </a:p>
          <a:p>
            <a:pPr indent="-52388">
              <a:buSzPct val="78571"/>
            </a:pPr>
            <a:r>
              <a:rPr lang="en-GB" sz="1350">
                <a:latin typeface="Consolas"/>
                <a:ea typeface="Consolas"/>
                <a:cs typeface="Consolas"/>
                <a:sym typeface="Consolas"/>
              </a:rPr>
              <a:t>  </a:t>
            </a:r>
            <a:r>
              <a:rPr lang="en-GB" sz="1350">
                <a:solidFill>
                  <a:srgbClr val="0000FF"/>
                </a:solidFill>
                <a:latin typeface="Consolas"/>
                <a:ea typeface="Consolas"/>
                <a:cs typeface="Consolas"/>
                <a:sym typeface="Consolas"/>
              </a:rPr>
              <a:t>static_assert</a:t>
            </a:r>
            <a:r>
              <a:rPr lang="en-GB" sz="1350">
                <a:latin typeface="Consolas"/>
                <a:ea typeface="Consolas"/>
                <a:cs typeface="Consolas"/>
                <a:sym typeface="Consolas"/>
              </a:rPr>
              <a:t>(ranges::Regular&lt;std::</a:t>
            </a:r>
            <a:r>
              <a:rPr lang="en-GB" sz="1350">
                <a:solidFill>
                  <a:srgbClr val="38761D"/>
                </a:solidFill>
                <a:latin typeface="Consolas"/>
                <a:ea typeface="Consolas"/>
                <a:cs typeface="Consolas"/>
                <a:sym typeface="Consolas"/>
              </a:rPr>
              <a:t>remove_const_t</a:t>
            </a:r>
            <a:r>
              <a:rPr lang="en-GB" sz="1350">
                <a:latin typeface="Consolas"/>
                <a:ea typeface="Consolas"/>
                <a:cs typeface="Consolas"/>
                <a:sym typeface="Consolas"/>
              </a:rPr>
              <a:t>&lt;std::</a:t>
            </a:r>
            <a:r>
              <a:rPr lang="en-GB" sz="1350">
                <a:solidFill>
                  <a:srgbClr val="38761D"/>
                </a:solidFill>
                <a:latin typeface="Consolas"/>
                <a:ea typeface="Consolas"/>
                <a:cs typeface="Consolas"/>
                <a:sym typeface="Consolas"/>
              </a:rPr>
              <a:t>remove_reference_t</a:t>
            </a:r>
            <a:r>
              <a:rPr lang="en-GB" sz="1350">
                <a:latin typeface="Consolas"/>
                <a:ea typeface="Consolas"/>
                <a:cs typeface="Consolas"/>
                <a:sym typeface="Consolas"/>
              </a:rPr>
              <a:t>&lt;</a:t>
            </a:r>
            <a:r>
              <a:rPr lang="en-GB" sz="1350">
                <a:solidFill>
                  <a:srgbClr val="674EA7"/>
                </a:solidFill>
                <a:latin typeface="Consolas"/>
                <a:ea typeface="Consolas"/>
                <a:cs typeface="Consolas"/>
                <a:sym typeface="Consolas"/>
              </a:rPr>
              <a:t>decltype</a:t>
            </a:r>
            <a:r>
              <a:rPr lang="en-GB" sz="1350">
                <a:latin typeface="Consolas"/>
                <a:ea typeface="Consolas"/>
                <a:cs typeface="Consolas"/>
                <a:sym typeface="Consolas"/>
              </a:rPr>
              <a:t>(i)&gt;&gt;&gt;());</a:t>
            </a:r>
          </a:p>
          <a:p>
            <a:pPr indent="-52388">
              <a:buSzPct val="78571"/>
            </a:pPr>
            <a:r>
              <a:rPr lang="en-GB" sz="1350">
                <a:latin typeface="Consolas"/>
                <a:ea typeface="Consolas"/>
                <a:cs typeface="Consolas"/>
                <a:sym typeface="Consolas"/>
              </a:rPr>
              <a:t>  </a:t>
            </a:r>
            <a:r>
              <a:rPr lang="en-GB" sz="1350">
                <a:solidFill>
                  <a:srgbClr val="999999"/>
                </a:solidFill>
                <a:latin typeface="Consolas"/>
                <a:ea typeface="Consolas"/>
                <a:cs typeface="Consolas"/>
                <a:sym typeface="Consolas"/>
              </a:rPr>
              <a:t>// ...</a:t>
            </a:r>
          </a:p>
          <a:p>
            <a:pPr indent="-52388">
              <a:buSzPct val="78571"/>
            </a:pPr>
            <a:r>
              <a:rPr lang="en-GB" sz="1350">
                <a:latin typeface="Consolas"/>
                <a:ea typeface="Consolas"/>
                <a:cs typeface="Consolas"/>
                <a:sym typeface="Consolas"/>
              </a:rPr>
              <a:t>}</a:t>
            </a:r>
          </a:p>
        </p:txBody>
      </p:sp>
      <p:sp>
        <p:nvSpPr>
          <p:cNvPr id="265" name="Shape 265"/>
          <p:cNvSpPr/>
          <p:nvPr/>
        </p:nvSpPr>
        <p:spPr>
          <a:xfrm>
            <a:off x="2101689" y="3933450"/>
            <a:ext cx="7988625" cy="10854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78571"/>
            </a:pPr>
            <a:r>
              <a:rPr lang="en-GB" sz="1350">
                <a:solidFill>
                  <a:srgbClr val="0000FF"/>
                </a:solidFill>
                <a:latin typeface="Consolas"/>
                <a:ea typeface="Consolas"/>
                <a:cs typeface="Consolas"/>
                <a:sym typeface="Consolas"/>
              </a:rPr>
              <a:t>for</a:t>
            </a:r>
            <a:r>
              <a:rPr lang="en-GB" sz="1350">
                <a:latin typeface="Consolas"/>
                <a:ea typeface="Consolas"/>
                <a:cs typeface="Consolas"/>
                <a:sym typeface="Consolas"/>
              </a:rPr>
              <a:t> (</a:t>
            </a:r>
            <a:r>
              <a:rPr lang="en-GB" sz="1350">
                <a:solidFill>
                  <a:srgbClr val="0000FF"/>
                </a:solidFill>
                <a:latin typeface="Consolas"/>
                <a:ea typeface="Consolas"/>
                <a:cs typeface="Consolas"/>
                <a:sym typeface="Consolas"/>
              </a:rPr>
              <a:t>const</a:t>
            </a:r>
            <a:r>
              <a:rPr lang="en-GB" sz="1350">
                <a:latin typeface="Consolas"/>
                <a:ea typeface="Consolas"/>
                <a:cs typeface="Consolas"/>
                <a:sym typeface="Consolas"/>
              </a:rPr>
              <a:t> </a:t>
            </a:r>
            <a:r>
              <a:rPr lang="en-GB" sz="1350">
                <a:solidFill>
                  <a:srgbClr val="674EA7"/>
                </a:solidFill>
                <a:latin typeface="Consolas"/>
                <a:ea typeface="Consolas"/>
                <a:cs typeface="Consolas"/>
                <a:sym typeface="Consolas"/>
              </a:rPr>
              <a:t>Regular</a:t>
            </a:r>
            <a:r>
              <a:rPr lang="en-GB" sz="1350">
                <a:latin typeface="Consolas"/>
                <a:ea typeface="Consolas"/>
                <a:cs typeface="Consolas"/>
                <a:sym typeface="Consolas"/>
              </a:rPr>
              <a:t>&amp; i : v) {</a:t>
            </a:r>
          </a:p>
          <a:p>
            <a:pPr indent="-52388">
              <a:buSzPct val="78571"/>
            </a:pPr>
            <a:r>
              <a:rPr lang="en-GB" sz="1350">
                <a:latin typeface="Consolas"/>
                <a:ea typeface="Consolas"/>
                <a:cs typeface="Consolas"/>
                <a:sym typeface="Consolas"/>
              </a:rPr>
              <a:t>  </a:t>
            </a:r>
            <a:r>
              <a:rPr lang="en-GB" sz="1350">
                <a:solidFill>
                  <a:srgbClr val="999999"/>
                </a:solidFill>
                <a:latin typeface="Consolas"/>
                <a:ea typeface="Consolas"/>
                <a:cs typeface="Consolas"/>
                <a:sym typeface="Consolas"/>
              </a:rPr>
              <a:t>// ...</a:t>
            </a:r>
          </a:p>
          <a:p>
            <a:pPr indent="-52388">
              <a:buSzPct val="78571"/>
            </a:pPr>
            <a:r>
              <a:rPr lang="en-GB" sz="1350">
                <a:latin typeface="Consolas"/>
                <a:ea typeface="Consolas"/>
                <a:cs typeface="Consolas"/>
                <a:sym typeface="Consolas"/>
              </a:rPr>
              <a:t>}</a:t>
            </a:r>
          </a:p>
        </p:txBody>
      </p:sp>
    </p:spTree>
    <p:extLst>
      <p:ext uri="{BB962C8B-B14F-4D97-AF65-F5344CB8AC3E}">
        <p14:creationId xmlns:p14="http://schemas.microsoft.com/office/powerpoint/2010/main" val="257468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524000" y="85725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1987" name="Title 4"/>
          <p:cNvSpPr>
            <a:spLocks noGrp="1"/>
          </p:cNvSpPr>
          <p:nvPr>
            <p:ph type="title"/>
          </p:nvPr>
        </p:nvSpPr>
        <p:spPr>
          <a:xfrm>
            <a:off x="2152650" y="857251"/>
            <a:ext cx="7886700" cy="904875"/>
          </a:xfrm>
        </p:spPr>
        <p:txBody>
          <a:bodyPr/>
          <a:lstStyle/>
          <a:p>
            <a:pPr eaLnBrk="1" hangingPunct="1"/>
            <a:r>
              <a:rPr lang="en-US" altLang="en-US" sz="1800" dirty="0"/>
              <a:t>C++ </a:t>
            </a:r>
            <a:r>
              <a:rPr lang="en-US" altLang="en-US" sz="1800" dirty="0" err="1"/>
              <a:t>Std</a:t>
            </a:r>
            <a:r>
              <a:rPr lang="en-US" altLang="en-US" sz="1800" dirty="0"/>
              <a:t> Timeline/status</a:t>
            </a:r>
            <a:br>
              <a:rPr lang="en-US" altLang="en-US" sz="1800" dirty="0"/>
            </a:br>
            <a:r>
              <a:rPr lang="en-US" altLang="en-US" sz="1500" dirty="0"/>
              <a:t> https://isocpp.org/std/status</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38654" y="1571625"/>
            <a:ext cx="5714692" cy="4210050"/>
          </a:xfrm>
        </p:spPr>
      </p:pic>
      <p:sp>
        <p:nvSpPr>
          <p:cNvPr id="41988" name="Slide Number Placeholder 3"/>
          <p:cNvSpPr>
            <a:spLocks noGrp="1"/>
          </p:cNvSpPr>
          <p:nvPr>
            <p:ph type="sldNum" sz="quarter" idx="4294967295"/>
          </p:nvPr>
        </p:nvSpPr>
        <p:spPr bwMode="auto">
          <a:xfrm>
            <a:off x="1013460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8" tIns="45719" rIns="91438" bIns="45719" rtlCol="0" anchor="ctr"/>
          <a:lstStyle>
            <a:lvl1pPr>
              <a:lnSpc>
                <a:spcPct val="90000"/>
              </a:lnSpc>
              <a:spcBef>
                <a:spcPts val="750"/>
              </a:spcBef>
              <a:buFont typeface="Arial" panose="020B0604020202020204" pitchFamily="34" charset="0"/>
              <a:buChar char="•"/>
              <a:defRPr sz="2400">
                <a:solidFill>
                  <a:schemeClr val="tx1"/>
                </a:solidFill>
                <a:latin typeface="Calibri Light" panose="020F0302020204030204" pitchFamily="34" charset="0"/>
              </a:defRPr>
            </a:lvl1pPr>
            <a:lvl2pPr marL="557213" indent="-214313">
              <a:lnSpc>
                <a:spcPct val="90000"/>
              </a:lnSpc>
              <a:spcBef>
                <a:spcPts val="375"/>
              </a:spcBef>
              <a:buFont typeface="Arial" panose="020B0604020202020204" pitchFamily="34" charset="0"/>
              <a:buChar char="•"/>
              <a:defRPr sz="1800">
                <a:solidFill>
                  <a:schemeClr val="tx1"/>
                </a:solidFill>
                <a:latin typeface="Calibri Light" panose="020F03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Light" panose="020F0302020204030204" pitchFamily="34" charset="0"/>
              </a:defRPr>
            </a:lvl3pPr>
            <a:lvl4pPr marL="12001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4pPr>
            <a:lvl5pPr marL="1543050" indent="-171450">
              <a:lnSpc>
                <a:spcPct val="90000"/>
              </a:lnSpc>
              <a:spcBef>
                <a:spcPts val="375"/>
              </a:spcBef>
              <a:buFont typeface="Arial" panose="020B0604020202020204" pitchFamily="34" charset="0"/>
              <a:buChar char="•"/>
              <a:defRPr>
                <a:solidFill>
                  <a:schemeClr val="tx1"/>
                </a:solidFill>
                <a:latin typeface="Calibri Light" panose="020F0302020204030204" pitchFamily="34" charset="0"/>
              </a:defRPr>
            </a:lvl5pPr>
            <a:lvl6pPr marL="18859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6pPr>
            <a:lvl7pPr marL="22288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7pPr>
            <a:lvl8pPr marL="25717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8pPr>
            <a:lvl9pPr marL="2914650" indent="-171450" eaLnBrk="0" fontAlgn="base" hangingPunct="0">
              <a:lnSpc>
                <a:spcPct val="90000"/>
              </a:lnSpc>
              <a:spcBef>
                <a:spcPts val="375"/>
              </a:spcBef>
              <a:spcAft>
                <a:spcPct val="0"/>
              </a:spcAft>
              <a:buFont typeface="Arial" panose="020B0604020202020204" pitchFamily="34" charset="0"/>
              <a:buChar char="•"/>
              <a:defRPr>
                <a:solidFill>
                  <a:schemeClr val="tx1"/>
                </a:solidFill>
                <a:latin typeface="Calibri Light" panose="020F0302020204030204" pitchFamily="34" charset="0"/>
              </a:defRPr>
            </a:lvl9pPr>
          </a:lstStyle>
          <a:p>
            <a:pPr eaLnBrk="1" hangingPunct="1">
              <a:lnSpc>
                <a:spcPct val="100000"/>
              </a:lnSpc>
              <a:spcBef>
                <a:spcPct val="0"/>
              </a:spcBef>
              <a:buFontTx/>
              <a:buNone/>
            </a:pPr>
            <a:fld id="{FEC8F025-F827-4D0B-9F93-EBA18E9863B9}" type="slidenum">
              <a:rPr lang="en-US" altLang="en-US" sz="1350">
                <a:latin typeface="Arial" panose="020B0604020202020204" pitchFamily="34" charset="0"/>
              </a:rPr>
              <a:pPr eaLnBrk="1" hangingPunct="1">
                <a:lnSpc>
                  <a:spcPct val="100000"/>
                </a:lnSpc>
                <a:spcBef>
                  <a:spcPct val="0"/>
                </a:spcBef>
                <a:buFontTx/>
                <a:buNone/>
              </a:pPr>
              <a:t>8</a:t>
            </a:fld>
            <a:endParaRPr lang="en-US" altLang="en-US" sz="1350">
              <a:latin typeface="Arial" panose="020B0604020202020204" pitchFamily="34" charset="0"/>
            </a:endParaRPr>
          </a:p>
        </p:txBody>
      </p:sp>
    </p:spTree>
    <p:extLst>
      <p:ext uri="{BB962C8B-B14F-4D97-AF65-F5344CB8AC3E}">
        <p14:creationId xmlns:p14="http://schemas.microsoft.com/office/powerpoint/2010/main" val="36377489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constexpr bool objects</a:t>
            </a:r>
          </a:p>
        </p:txBody>
      </p:sp>
      <p:sp>
        <p:nvSpPr>
          <p:cNvPr id="257" name="Shape 257"/>
          <p:cNvSpPr/>
          <p:nvPr/>
        </p:nvSpPr>
        <p:spPr>
          <a:xfrm>
            <a:off x="2101689" y="2963250"/>
            <a:ext cx="7988625" cy="8181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lgn="ctr">
              <a:buSzPct val="61111"/>
            </a:pPr>
            <a:r>
              <a:rPr lang="en-GB" sz="1350">
                <a:solidFill>
                  <a:srgbClr val="674EA7"/>
                </a:solidFill>
                <a:latin typeface="Consolas"/>
                <a:ea typeface="Consolas"/>
                <a:cs typeface="Consolas"/>
                <a:sym typeface="Consolas"/>
              </a:rPr>
              <a:t>auto</a:t>
            </a:r>
            <a:r>
              <a:rPr lang="en-GB" sz="1350">
                <a:solidFill>
                  <a:srgbClr val="0000FF"/>
                </a:solidFill>
                <a:latin typeface="Consolas"/>
                <a:ea typeface="Consolas"/>
                <a:cs typeface="Consolas"/>
                <a:sym typeface="Consolas"/>
              </a:rPr>
              <a:t> </a:t>
            </a:r>
            <a:r>
              <a:rPr lang="en-GB" sz="1350">
                <a:latin typeface="Consolas"/>
                <a:ea typeface="Consolas"/>
                <a:cs typeface="Consolas"/>
                <a:sym typeface="Consolas"/>
              </a:rPr>
              <a:t>v = std::</a:t>
            </a:r>
            <a:r>
              <a:rPr lang="en-GB" sz="1350">
                <a:solidFill>
                  <a:srgbClr val="38761D"/>
                </a:solidFill>
                <a:latin typeface="Consolas"/>
                <a:ea typeface="Consolas"/>
                <a:cs typeface="Consolas"/>
                <a:sym typeface="Consolas"/>
              </a:rPr>
              <a:t>vector</a:t>
            </a:r>
            <a:r>
              <a:rPr lang="en-GB" sz="1350">
                <a:latin typeface="Consolas"/>
                <a:ea typeface="Consolas"/>
                <a:cs typeface="Consolas"/>
                <a:sym typeface="Consolas"/>
              </a:rPr>
              <a:t>&lt;</a:t>
            </a:r>
            <a:r>
              <a:rPr lang="en-GB" sz="1350">
                <a:solidFill>
                  <a:schemeClr val="accent2"/>
                </a:solidFill>
                <a:latin typeface="Consolas"/>
                <a:ea typeface="Consolas"/>
                <a:cs typeface="Consolas"/>
                <a:sym typeface="Consolas"/>
              </a:rPr>
              <a:t>int</a:t>
            </a:r>
            <a:r>
              <a:rPr lang="en-GB" sz="1350">
                <a:latin typeface="Consolas"/>
                <a:ea typeface="Consolas"/>
                <a:cs typeface="Consolas"/>
                <a:sym typeface="Consolas"/>
              </a:rPr>
              <a:t>&gt;{}; </a:t>
            </a:r>
            <a:r>
              <a:rPr lang="en-GB" sz="1350">
                <a:solidFill>
                  <a:srgbClr val="0000FF"/>
                </a:solidFill>
                <a:latin typeface="Consolas"/>
                <a:ea typeface="Consolas"/>
                <a:cs typeface="Consolas"/>
                <a:sym typeface="Consolas"/>
              </a:rPr>
              <a:t>static_assert</a:t>
            </a:r>
            <a:r>
              <a:rPr lang="en-GB" sz="1350">
                <a:latin typeface="Consolas"/>
                <a:ea typeface="Consolas"/>
                <a:cs typeface="Consolas"/>
                <a:sym typeface="Consolas"/>
              </a:rPr>
              <a:t>(ranges::Regular&lt;</a:t>
            </a:r>
            <a:r>
              <a:rPr lang="en-GB" sz="1350">
                <a:solidFill>
                  <a:srgbClr val="674EA7"/>
                </a:solidFill>
                <a:latin typeface="Consolas"/>
                <a:ea typeface="Consolas"/>
                <a:cs typeface="Consolas"/>
                <a:sym typeface="Consolas"/>
              </a:rPr>
              <a:t>decltype</a:t>
            </a:r>
            <a:r>
              <a:rPr lang="en-GB" sz="1350">
                <a:latin typeface="Consolas"/>
                <a:ea typeface="Consolas"/>
                <a:cs typeface="Consolas"/>
                <a:sym typeface="Consolas"/>
              </a:rPr>
              <a:t>(v)&gt;());</a:t>
            </a:r>
          </a:p>
        </p:txBody>
      </p:sp>
    </p:spTree>
    <p:extLst>
      <p:ext uri="{BB962C8B-B14F-4D97-AF65-F5344CB8AC3E}">
        <p14:creationId xmlns:p14="http://schemas.microsoft.com/office/powerpoint/2010/main" val="493525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p:nvPr/>
        </p:nvSpPr>
        <p:spPr>
          <a:xfrm>
            <a:off x="2101689" y="1762650"/>
            <a:ext cx="7988625" cy="10854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78571"/>
            </a:pPr>
            <a:r>
              <a:rPr lang="en-GB" sz="1350">
                <a:solidFill>
                  <a:srgbClr val="0000FF"/>
                </a:solidFill>
                <a:latin typeface="Consolas"/>
                <a:ea typeface="Consolas"/>
                <a:cs typeface="Consolas"/>
                <a:sym typeface="Consolas"/>
              </a:rPr>
              <a:t>for</a:t>
            </a:r>
            <a:r>
              <a:rPr lang="en-GB" sz="1350">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latin typeface="Consolas"/>
                <a:ea typeface="Consolas"/>
                <a:cs typeface="Consolas"/>
                <a:sym typeface="Consolas"/>
              </a:rPr>
              <a:t> i : v) {</a:t>
            </a:r>
          </a:p>
          <a:p>
            <a:pPr indent="-52388">
              <a:buSzPct val="78571"/>
            </a:pPr>
            <a:r>
              <a:rPr lang="en-GB" sz="1350">
                <a:latin typeface="Consolas"/>
                <a:ea typeface="Consolas"/>
                <a:cs typeface="Consolas"/>
                <a:sym typeface="Consolas"/>
              </a:rPr>
              <a:t>  </a:t>
            </a:r>
            <a:r>
              <a:rPr lang="en-GB" sz="1350">
                <a:solidFill>
                  <a:srgbClr val="0000FF"/>
                </a:solidFill>
                <a:latin typeface="Consolas"/>
                <a:ea typeface="Consolas"/>
                <a:cs typeface="Consolas"/>
                <a:sym typeface="Consolas"/>
              </a:rPr>
              <a:t>static_assert</a:t>
            </a:r>
            <a:r>
              <a:rPr lang="en-GB" sz="1350">
                <a:latin typeface="Consolas"/>
                <a:ea typeface="Consolas"/>
                <a:cs typeface="Consolas"/>
                <a:sym typeface="Consolas"/>
              </a:rPr>
              <a:t>(ranges::Regular&lt;</a:t>
            </a:r>
            <a:r>
              <a:rPr lang="en-GB" sz="1350">
                <a:solidFill>
                  <a:srgbClr val="674EA7"/>
                </a:solidFill>
                <a:latin typeface="Consolas"/>
                <a:ea typeface="Consolas"/>
                <a:cs typeface="Consolas"/>
                <a:sym typeface="Consolas"/>
              </a:rPr>
              <a:t>decltype</a:t>
            </a:r>
            <a:r>
              <a:rPr lang="en-GB" sz="1350">
                <a:latin typeface="Consolas"/>
                <a:ea typeface="Consolas"/>
                <a:cs typeface="Consolas"/>
                <a:sym typeface="Consolas"/>
              </a:rPr>
              <a:t>(i)&gt;());</a:t>
            </a:r>
          </a:p>
          <a:p>
            <a:pPr indent="-52388">
              <a:buSzPct val="78571"/>
            </a:pPr>
            <a:r>
              <a:rPr lang="en-GB" sz="1350">
                <a:latin typeface="Consolas"/>
                <a:ea typeface="Consolas"/>
                <a:cs typeface="Consolas"/>
                <a:sym typeface="Consolas"/>
              </a:rPr>
              <a:t>  </a:t>
            </a:r>
            <a:r>
              <a:rPr lang="en-GB" sz="1350">
                <a:solidFill>
                  <a:srgbClr val="999999"/>
                </a:solidFill>
                <a:latin typeface="Consolas"/>
                <a:ea typeface="Consolas"/>
                <a:cs typeface="Consolas"/>
                <a:sym typeface="Consolas"/>
              </a:rPr>
              <a:t>// ...</a:t>
            </a:r>
          </a:p>
          <a:p>
            <a:pPr indent="-52388">
              <a:buSzPct val="78571"/>
            </a:pPr>
            <a:r>
              <a:rPr lang="en-GB" sz="1350">
                <a:latin typeface="Consolas"/>
                <a:ea typeface="Consolas"/>
                <a:cs typeface="Consolas"/>
                <a:sym typeface="Consolas"/>
              </a:rPr>
              <a:t>}</a:t>
            </a:r>
          </a:p>
        </p:txBody>
      </p:sp>
      <p:sp>
        <p:nvSpPr>
          <p:cNvPr id="263" name="Shape 263"/>
          <p:cNvSpPr txBox="1">
            <a:spLocks noGrp="1"/>
          </p:cNvSpPr>
          <p:nvPr>
            <p:ph type="title"/>
          </p:nvPr>
        </p:nvSpPr>
        <p:spPr>
          <a:xfrm>
            <a:off x="2152650" y="857250"/>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constexpr-if (Listing 14)</a:t>
            </a:r>
          </a:p>
        </p:txBody>
      </p:sp>
      <p:sp>
        <p:nvSpPr>
          <p:cNvPr id="264" name="Shape 264"/>
          <p:cNvSpPr/>
          <p:nvPr/>
        </p:nvSpPr>
        <p:spPr>
          <a:xfrm>
            <a:off x="2101689" y="2848050"/>
            <a:ext cx="7988625" cy="10854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78571"/>
            </a:pPr>
            <a:r>
              <a:rPr lang="en-GB" sz="1350">
                <a:solidFill>
                  <a:srgbClr val="0000FF"/>
                </a:solidFill>
                <a:latin typeface="Consolas"/>
                <a:ea typeface="Consolas"/>
                <a:cs typeface="Consolas"/>
                <a:sym typeface="Consolas"/>
              </a:rPr>
              <a:t>for</a:t>
            </a:r>
            <a:r>
              <a:rPr lang="en-GB" sz="1350">
                <a:latin typeface="Consolas"/>
                <a:ea typeface="Consolas"/>
                <a:cs typeface="Consolas"/>
                <a:sym typeface="Consolas"/>
              </a:rPr>
              <a:t> (</a:t>
            </a:r>
            <a:r>
              <a:rPr lang="en-GB" sz="1350">
                <a:solidFill>
                  <a:srgbClr val="0000FF"/>
                </a:solidFill>
                <a:latin typeface="Consolas"/>
                <a:ea typeface="Consolas"/>
                <a:cs typeface="Consolas"/>
                <a:sym typeface="Consolas"/>
              </a:rPr>
              <a:t>const</a:t>
            </a:r>
            <a:r>
              <a:rPr lang="en-GB" sz="1350">
                <a:latin typeface="Consolas"/>
                <a:ea typeface="Consolas"/>
                <a:cs typeface="Consolas"/>
                <a:sym typeface="Consolas"/>
              </a:rPr>
              <a:t> </a:t>
            </a:r>
            <a:r>
              <a:rPr lang="en-GB" sz="1350">
                <a:solidFill>
                  <a:srgbClr val="674EA7"/>
                </a:solidFill>
                <a:latin typeface="Consolas"/>
                <a:ea typeface="Consolas"/>
                <a:cs typeface="Consolas"/>
                <a:sym typeface="Consolas"/>
              </a:rPr>
              <a:t>auto</a:t>
            </a:r>
            <a:r>
              <a:rPr lang="en-GB" sz="1350">
                <a:latin typeface="Consolas"/>
                <a:ea typeface="Consolas"/>
                <a:cs typeface="Consolas"/>
                <a:sym typeface="Consolas"/>
              </a:rPr>
              <a:t>&amp; i : v) {</a:t>
            </a:r>
          </a:p>
          <a:p>
            <a:pPr indent="-52388">
              <a:buSzPct val="78571"/>
            </a:pPr>
            <a:r>
              <a:rPr lang="en-GB" sz="1350">
                <a:latin typeface="Consolas"/>
                <a:ea typeface="Consolas"/>
                <a:cs typeface="Consolas"/>
                <a:sym typeface="Consolas"/>
              </a:rPr>
              <a:t>  </a:t>
            </a:r>
            <a:r>
              <a:rPr lang="en-GB" sz="1350">
                <a:solidFill>
                  <a:srgbClr val="0000FF"/>
                </a:solidFill>
                <a:latin typeface="Consolas"/>
                <a:ea typeface="Consolas"/>
                <a:cs typeface="Consolas"/>
                <a:sym typeface="Consolas"/>
              </a:rPr>
              <a:t>static_assert</a:t>
            </a:r>
            <a:r>
              <a:rPr lang="en-GB" sz="1350">
                <a:latin typeface="Consolas"/>
                <a:ea typeface="Consolas"/>
                <a:cs typeface="Consolas"/>
                <a:sym typeface="Consolas"/>
              </a:rPr>
              <a:t>(ranges::Regular&lt;std::</a:t>
            </a:r>
            <a:r>
              <a:rPr lang="en-GB" sz="1350">
                <a:solidFill>
                  <a:srgbClr val="38761D"/>
                </a:solidFill>
                <a:latin typeface="Consolas"/>
                <a:ea typeface="Consolas"/>
                <a:cs typeface="Consolas"/>
                <a:sym typeface="Consolas"/>
              </a:rPr>
              <a:t>remove_const_t</a:t>
            </a:r>
            <a:r>
              <a:rPr lang="en-GB" sz="1350">
                <a:latin typeface="Consolas"/>
                <a:ea typeface="Consolas"/>
                <a:cs typeface="Consolas"/>
                <a:sym typeface="Consolas"/>
              </a:rPr>
              <a:t>&lt;std::</a:t>
            </a:r>
            <a:r>
              <a:rPr lang="en-GB" sz="1350">
                <a:solidFill>
                  <a:srgbClr val="38761D"/>
                </a:solidFill>
                <a:latin typeface="Consolas"/>
                <a:ea typeface="Consolas"/>
                <a:cs typeface="Consolas"/>
                <a:sym typeface="Consolas"/>
              </a:rPr>
              <a:t>remove_reference_t</a:t>
            </a:r>
            <a:r>
              <a:rPr lang="en-GB" sz="1350">
                <a:latin typeface="Consolas"/>
                <a:ea typeface="Consolas"/>
                <a:cs typeface="Consolas"/>
                <a:sym typeface="Consolas"/>
              </a:rPr>
              <a:t>&lt;</a:t>
            </a:r>
            <a:r>
              <a:rPr lang="en-GB" sz="1350">
                <a:solidFill>
                  <a:srgbClr val="674EA7"/>
                </a:solidFill>
                <a:latin typeface="Consolas"/>
                <a:ea typeface="Consolas"/>
                <a:cs typeface="Consolas"/>
                <a:sym typeface="Consolas"/>
              </a:rPr>
              <a:t>decltype</a:t>
            </a:r>
            <a:r>
              <a:rPr lang="en-GB" sz="1350">
                <a:latin typeface="Consolas"/>
                <a:ea typeface="Consolas"/>
                <a:cs typeface="Consolas"/>
                <a:sym typeface="Consolas"/>
              </a:rPr>
              <a:t>(i)&gt;&gt;&gt;());</a:t>
            </a:r>
          </a:p>
          <a:p>
            <a:pPr indent="-52388">
              <a:buSzPct val="78571"/>
            </a:pPr>
            <a:r>
              <a:rPr lang="en-GB" sz="1350">
                <a:latin typeface="Consolas"/>
                <a:ea typeface="Consolas"/>
                <a:cs typeface="Consolas"/>
                <a:sym typeface="Consolas"/>
              </a:rPr>
              <a:t>  </a:t>
            </a:r>
            <a:r>
              <a:rPr lang="en-GB" sz="1350">
                <a:solidFill>
                  <a:srgbClr val="999999"/>
                </a:solidFill>
                <a:latin typeface="Consolas"/>
                <a:ea typeface="Consolas"/>
                <a:cs typeface="Consolas"/>
                <a:sym typeface="Consolas"/>
              </a:rPr>
              <a:t>// ...</a:t>
            </a:r>
          </a:p>
          <a:p>
            <a:pPr indent="-52388">
              <a:buSzPct val="78571"/>
            </a:pPr>
            <a:r>
              <a:rPr lang="en-GB" sz="1350">
                <a:latin typeface="Consolas"/>
                <a:ea typeface="Consolas"/>
                <a:cs typeface="Consolas"/>
                <a:sym typeface="Consolas"/>
              </a:rPr>
              <a:t>}</a:t>
            </a:r>
          </a:p>
        </p:txBody>
      </p:sp>
      <p:sp>
        <p:nvSpPr>
          <p:cNvPr id="265" name="Shape 265"/>
          <p:cNvSpPr/>
          <p:nvPr/>
        </p:nvSpPr>
        <p:spPr>
          <a:xfrm>
            <a:off x="2101689" y="3933450"/>
            <a:ext cx="7988625" cy="1085400"/>
          </a:xfrm>
          <a:prstGeom prst="rect">
            <a:avLst/>
          </a:prstGeom>
          <a:solidFill>
            <a:schemeClr val="lt1"/>
          </a:solidFill>
          <a:ln w="12700" cap="flat" cmpd="sng">
            <a:solidFill>
              <a:srgbClr val="42719B"/>
            </a:solidFill>
            <a:prstDash val="solid"/>
            <a:miter lim="8000"/>
            <a:headEnd type="none" w="med" len="med"/>
            <a:tailEnd type="none" w="med" len="med"/>
          </a:ln>
        </p:spPr>
        <p:txBody>
          <a:bodyPr wrap="square" lIns="68569" tIns="34275" rIns="68569" bIns="34275" anchor="ctr" anchorCtr="0">
            <a:noAutofit/>
          </a:bodyPr>
          <a:lstStyle/>
          <a:p>
            <a:pPr indent="-52388">
              <a:buSzPct val="78571"/>
            </a:pPr>
            <a:r>
              <a:rPr lang="en-GB" sz="1350">
                <a:solidFill>
                  <a:srgbClr val="0000FF"/>
                </a:solidFill>
                <a:latin typeface="Consolas"/>
                <a:ea typeface="Consolas"/>
                <a:cs typeface="Consolas"/>
                <a:sym typeface="Consolas"/>
              </a:rPr>
              <a:t>for</a:t>
            </a:r>
            <a:r>
              <a:rPr lang="en-GB" sz="1350">
                <a:latin typeface="Consolas"/>
                <a:ea typeface="Consolas"/>
                <a:cs typeface="Consolas"/>
                <a:sym typeface="Consolas"/>
              </a:rPr>
              <a:t> (</a:t>
            </a:r>
            <a:r>
              <a:rPr lang="en-GB" sz="1350">
                <a:solidFill>
                  <a:srgbClr val="0000FF"/>
                </a:solidFill>
                <a:latin typeface="Consolas"/>
                <a:ea typeface="Consolas"/>
                <a:cs typeface="Consolas"/>
                <a:sym typeface="Consolas"/>
              </a:rPr>
              <a:t>const</a:t>
            </a:r>
            <a:r>
              <a:rPr lang="en-GB" sz="1350">
                <a:latin typeface="Consolas"/>
                <a:ea typeface="Consolas"/>
                <a:cs typeface="Consolas"/>
                <a:sym typeface="Consolas"/>
              </a:rPr>
              <a:t> </a:t>
            </a:r>
            <a:r>
              <a:rPr lang="en-GB" sz="1350">
                <a:solidFill>
                  <a:srgbClr val="674EA7"/>
                </a:solidFill>
                <a:latin typeface="Consolas"/>
                <a:ea typeface="Consolas"/>
                <a:cs typeface="Consolas"/>
                <a:sym typeface="Consolas"/>
              </a:rPr>
              <a:t>Regular</a:t>
            </a:r>
            <a:r>
              <a:rPr lang="en-GB" sz="1350">
                <a:latin typeface="Consolas"/>
                <a:ea typeface="Consolas"/>
                <a:cs typeface="Consolas"/>
                <a:sym typeface="Consolas"/>
              </a:rPr>
              <a:t>&amp; i : v) {</a:t>
            </a:r>
          </a:p>
          <a:p>
            <a:pPr indent="-52388">
              <a:buSzPct val="78571"/>
            </a:pPr>
            <a:r>
              <a:rPr lang="en-GB" sz="1350">
                <a:latin typeface="Consolas"/>
                <a:ea typeface="Consolas"/>
                <a:cs typeface="Consolas"/>
                <a:sym typeface="Consolas"/>
              </a:rPr>
              <a:t>  </a:t>
            </a:r>
            <a:r>
              <a:rPr lang="en-GB" sz="1350">
                <a:solidFill>
                  <a:srgbClr val="999999"/>
                </a:solidFill>
                <a:latin typeface="Consolas"/>
                <a:ea typeface="Consolas"/>
                <a:cs typeface="Consolas"/>
                <a:sym typeface="Consolas"/>
              </a:rPr>
              <a:t>// ...</a:t>
            </a:r>
          </a:p>
          <a:p>
            <a:pPr indent="-52388">
              <a:buSzPct val="78571"/>
            </a:pPr>
            <a:r>
              <a:rPr lang="en-GB" sz="1350">
                <a:latin typeface="Consolas"/>
                <a:ea typeface="Consolas"/>
                <a:cs typeface="Consolas"/>
                <a:sym typeface="Consolas"/>
              </a:rPr>
              <a:t>}</a:t>
            </a:r>
          </a:p>
        </p:txBody>
      </p:sp>
    </p:spTree>
    <p:extLst>
      <p:ext uri="{BB962C8B-B14F-4D97-AF65-F5344CB8AC3E}">
        <p14:creationId xmlns:p14="http://schemas.microsoft.com/office/powerpoint/2010/main" val="31825540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2266950" y="3092768"/>
            <a:ext cx="7886700" cy="905400"/>
          </a:xfrm>
          <a:prstGeom prst="rect">
            <a:avLst/>
          </a:prstGeom>
          <a:noFill/>
          <a:ln>
            <a:noFill/>
          </a:ln>
        </p:spPr>
        <p:txBody>
          <a:bodyPr vert="horz" wrap="square" lIns="68569" tIns="189000" rIns="68569" bIns="189000" rtlCol="0" anchor="ctr" anchorCtr="0">
            <a:noAutofit/>
          </a:bodyPr>
          <a:lstStyle/>
          <a:p>
            <a:pPr algn="ctr">
              <a:spcBef>
                <a:spcPts val="0"/>
              </a:spcBef>
              <a:buSzPct val="25000"/>
            </a:pPr>
            <a:r>
              <a:rPr lang="en-GB" b="1"/>
              <a:t>Concepts make C++ better</a:t>
            </a:r>
          </a:p>
        </p:txBody>
      </p:sp>
    </p:spTree>
    <p:extLst>
      <p:ext uri="{BB962C8B-B14F-4D97-AF65-F5344CB8AC3E}">
        <p14:creationId xmlns:p14="http://schemas.microsoft.com/office/powerpoint/2010/main" val="18834796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52650" y="1131095"/>
            <a:ext cx="7886700" cy="904875"/>
          </a:xfrm>
        </p:spPr>
        <p:txBody>
          <a:bodyPr/>
          <a:lstStyle/>
          <a:p>
            <a:r>
              <a:rPr lang="en-US" altLang="en-US" dirty="0"/>
              <a:t>What is C++20?</a:t>
            </a:r>
          </a:p>
        </p:txBody>
      </p:sp>
      <p:sp>
        <p:nvSpPr>
          <p:cNvPr id="3" name="Content Placeholder 2"/>
          <p:cNvSpPr>
            <a:spLocks noGrp="1"/>
          </p:cNvSpPr>
          <p:nvPr>
            <p:ph idx="1"/>
          </p:nvPr>
        </p:nvSpPr>
        <p:spPr>
          <a:xfrm>
            <a:off x="2152650" y="2035969"/>
            <a:ext cx="7886700" cy="4257255"/>
          </a:xfrm>
        </p:spPr>
        <p:txBody>
          <a:bodyPr>
            <a:normAutofit/>
          </a:bodyPr>
          <a:lstStyle/>
          <a:p>
            <a:pPr>
              <a:defRPr/>
            </a:pPr>
            <a:r>
              <a:rPr lang="en-US" dirty="0"/>
              <a:t>What’s the elevator pitch?</a:t>
            </a:r>
          </a:p>
          <a:p>
            <a:pPr lvl="1">
              <a:defRPr/>
            </a:pPr>
            <a:r>
              <a:rPr lang="en-US" dirty="0"/>
              <a:t>We </a:t>
            </a:r>
            <a:r>
              <a:rPr lang="en-US" b="1" i="1" dirty="0"/>
              <a:t>must</a:t>
            </a:r>
            <a:r>
              <a:rPr lang="en-US" dirty="0"/>
              <a:t> have an answer</a:t>
            </a:r>
          </a:p>
          <a:p>
            <a:pPr>
              <a:defRPr/>
            </a:pPr>
            <a:r>
              <a:rPr lang="en-US" dirty="0">
                <a:solidFill>
                  <a:srgbClr val="FF0000"/>
                </a:solidFill>
              </a:rPr>
              <a:t>It’s a major release</a:t>
            </a:r>
          </a:p>
          <a:p>
            <a:pPr lvl="1">
              <a:defRPr/>
            </a:pPr>
            <a:r>
              <a:rPr lang="en-US" dirty="0"/>
              <a:t>Like C++98 and C++11</a:t>
            </a:r>
          </a:p>
          <a:p>
            <a:pPr lvl="1">
              <a:defRPr/>
            </a:pPr>
            <a:r>
              <a:rPr lang="en-US" dirty="0"/>
              <a:t>Not minor like C++03 and C++14</a:t>
            </a:r>
          </a:p>
          <a:p>
            <a:pPr lvl="1">
              <a:defRPr/>
            </a:pPr>
            <a:r>
              <a:rPr lang="en-US" dirty="0"/>
              <a:t>Not Medium like C++17</a:t>
            </a:r>
          </a:p>
          <a:p>
            <a:pPr>
              <a:defRPr/>
            </a:pPr>
            <a:r>
              <a:rPr lang="en-US" dirty="0">
                <a:solidFill>
                  <a:srgbClr val="FF0000"/>
                </a:solidFill>
              </a:rPr>
              <a:t>If we deliver nothing major</a:t>
            </a:r>
          </a:p>
          <a:p>
            <a:pPr lvl="1">
              <a:defRPr/>
            </a:pPr>
            <a:r>
              <a:rPr lang="en-US" dirty="0"/>
              <a:t>The C++ community will be disappointed and angry</a:t>
            </a:r>
          </a:p>
          <a:p>
            <a:pPr lvl="1">
              <a:defRPr/>
            </a:pPr>
            <a:r>
              <a:rPr lang="en-US" dirty="0"/>
              <a:t>Other languages will benefit</a:t>
            </a:r>
          </a:p>
          <a:p>
            <a:pPr>
              <a:defRPr/>
            </a:pPr>
            <a:r>
              <a:rPr lang="en-US" dirty="0"/>
              <a:t>We must ship something coherent</a:t>
            </a:r>
          </a:p>
          <a:p>
            <a:pPr lvl="1">
              <a:defRPr/>
            </a:pPr>
            <a:r>
              <a:rPr lang="en-US" dirty="0"/>
              <a:t>A simple list of features is not good enough</a:t>
            </a:r>
          </a:p>
        </p:txBody>
      </p:sp>
      <p:sp>
        <p:nvSpPr>
          <p:cNvPr id="30725" name="Slide Number Placeholder 4"/>
          <p:cNvSpPr>
            <a:spLocks noGrp="1"/>
          </p:cNvSpPr>
          <p:nvPr>
            <p:ph type="sldNum" sz="quarter" idx="4294967295"/>
          </p:nvPr>
        </p:nvSpPr>
        <p:spPr bwMode="auto">
          <a:xfrm>
            <a:off x="1013460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72DEA7-4433-48C6-959D-9AF05C1836EF}" type="slidenum">
              <a:rPr lang="en-US" altLang="en-US"/>
              <a:pPr eaLnBrk="1" hangingPunct="1"/>
              <a:t>83</a:t>
            </a:fld>
            <a:endParaRPr lang="en-US" altLang="en-US"/>
          </a:p>
        </p:txBody>
      </p:sp>
    </p:spTree>
    <p:extLst>
      <p:ext uri="{BB962C8B-B14F-4D97-AF65-F5344CB8AC3E}">
        <p14:creationId xmlns:p14="http://schemas.microsoft.com/office/powerpoint/2010/main" val="3283073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2152650" y="1131095"/>
            <a:ext cx="7886700" cy="904875"/>
          </a:xfrm>
        </p:spPr>
        <p:txBody>
          <a:bodyPr/>
          <a:lstStyle/>
          <a:p>
            <a:r>
              <a:rPr lang="en-US" altLang="en-US"/>
              <a:t>Conclusion</a:t>
            </a:r>
          </a:p>
        </p:txBody>
      </p:sp>
      <p:sp>
        <p:nvSpPr>
          <p:cNvPr id="97283" name="Content Placeholder 2"/>
          <p:cNvSpPr>
            <a:spLocks noGrp="1"/>
          </p:cNvSpPr>
          <p:nvPr>
            <p:ph idx="1"/>
          </p:nvPr>
        </p:nvSpPr>
        <p:spPr>
          <a:xfrm>
            <a:off x="2152650" y="2035969"/>
            <a:ext cx="7886700" cy="3157538"/>
          </a:xfrm>
        </p:spPr>
        <p:txBody>
          <a:bodyPr>
            <a:normAutofit fontScale="92500" lnSpcReduction="20000"/>
          </a:bodyPr>
          <a:lstStyle/>
          <a:p>
            <a:pPr>
              <a:buFont typeface="Arial" panose="020B0604020202020204" pitchFamily="34" charset="0"/>
              <a:buNone/>
            </a:pPr>
            <a:r>
              <a:rPr lang="en-US" altLang="en-US"/>
              <a:t>C++17 will change the way we write C++ code, just as C++11 and C++14 did. For example, string_view and optional are expected to be heavily used in writing interfaces. And with parallel STL often you can just add </a:t>
            </a:r>
            <a:r>
              <a:rPr lang="en-US" altLang="en-US" i="1"/>
              <a:t>std::par</a:t>
            </a:r>
            <a:r>
              <a:rPr lang="en-US" altLang="en-US"/>
              <a:t> or </a:t>
            </a:r>
            <a:r>
              <a:rPr lang="en-US" altLang="en-US" i="1"/>
              <a:t>std::par_vec</a:t>
            </a:r>
            <a:r>
              <a:rPr lang="en-US" altLang="en-US"/>
              <a:t>, and your algorithm will speed up by a factor of 2-4 on ordinary hardware; we had a compelling story with C++11 move semantics where we could say “just recompile your code and it’ll often be noticeably faster,” and this is likely to be an even bigger improvement.</a:t>
            </a:r>
          </a:p>
        </p:txBody>
      </p:sp>
    </p:spTree>
    <p:extLst>
      <p:ext uri="{BB962C8B-B14F-4D97-AF65-F5344CB8AC3E}">
        <p14:creationId xmlns:p14="http://schemas.microsoft.com/office/powerpoint/2010/main" val="34055217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152650" y="1131095"/>
            <a:ext cx="7886700" cy="904875"/>
          </a:xfrm>
        </p:spPr>
        <p:txBody>
          <a:bodyPr/>
          <a:lstStyle/>
          <a:p>
            <a:pPr eaLnBrk="1" hangingPunct="1"/>
            <a:r>
              <a:rPr lang="en-GB" altLang="en-US"/>
              <a:t>Codeplay</a:t>
            </a:r>
          </a:p>
        </p:txBody>
      </p:sp>
      <p:pic>
        <p:nvPicPr>
          <p:cNvPr id="7782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1226" y="3084910"/>
            <a:ext cx="7858125" cy="237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Diagram 4"/>
          <p:cNvGraphicFramePr/>
          <p:nvPr/>
        </p:nvGraphicFramePr>
        <p:xfrm>
          <a:off x="2181227" y="1794190"/>
          <a:ext cx="7858125" cy="1468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524000" y="5174456"/>
            <a:ext cx="9144000" cy="369332"/>
          </a:xfrm>
          <a:prstGeom prst="rect">
            <a:avLst/>
          </a:prstGeom>
          <a:noFill/>
        </p:spPr>
        <p:txBody>
          <a:bodyPr>
            <a:spAutoFit/>
          </a:bodyPr>
          <a:lstStyle/>
          <a:p>
            <a:pPr algn="ctr">
              <a:defRPr/>
            </a:pPr>
            <a:r>
              <a:rPr lang="en-GB" dirty="0">
                <a:solidFill>
                  <a:schemeClr val="accent6">
                    <a:lumMod val="75000"/>
                  </a:schemeClr>
                </a:solidFill>
                <a:latin typeface="Aharoni" panose="02010803020104030203" pitchFamily="2" charset="-79"/>
                <a:cs typeface="Aharoni" panose="02010803020104030203" pitchFamily="2" charset="-79"/>
              </a:rPr>
              <a:t>Codeplay build the software platforms that deliver massive performance</a:t>
            </a:r>
          </a:p>
        </p:txBody>
      </p:sp>
    </p:spTree>
    <p:extLst>
      <p:ext uri="{BB962C8B-B14F-4D97-AF65-F5344CB8AC3E}">
        <p14:creationId xmlns:p14="http://schemas.microsoft.com/office/powerpoint/2010/main" val="8356386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2152650" y="1131095"/>
            <a:ext cx="7886700" cy="904875"/>
          </a:xfrm>
        </p:spPr>
        <p:txBody>
          <a:bodyPr>
            <a:normAutofit fontScale="90000"/>
          </a:bodyPr>
          <a:lstStyle/>
          <a:p>
            <a:pPr eaLnBrk="1" hangingPunct="1"/>
            <a:r>
              <a:rPr lang="en-GB" altLang="en-US"/>
              <a:t>What our ComputeCpp users say about us</a:t>
            </a:r>
          </a:p>
        </p:txBody>
      </p:sp>
      <p:graphicFrame>
        <p:nvGraphicFramePr>
          <p:cNvPr id="4" name="Diagram 3"/>
          <p:cNvGraphicFramePr/>
          <p:nvPr>
            <p:extLst>
              <p:ext uri="{D42A27DB-BD31-4B8C-83A1-F6EECF244321}">
                <p14:modId xmlns:p14="http://schemas.microsoft.com/office/powerpoint/2010/main" val="2356412752"/>
              </p:ext>
            </p:extLst>
          </p:nvPr>
        </p:nvGraphicFramePr>
        <p:xfrm>
          <a:off x="2152650" y="1919087"/>
          <a:ext cx="7590138" cy="376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1821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2152650" y="1131095"/>
            <a:ext cx="7886700" cy="904875"/>
          </a:xfrm>
        </p:spPr>
        <p:txBody>
          <a:bodyPr/>
          <a:lstStyle/>
          <a:p>
            <a:pPr eaLnBrk="1" hangingPunct="1"/>
            <a:r>
              <a:rPr lang="en-GB" altLang="en-US"/>
              <a:t>Further information</a:t>
            </a:r>
          </a:p>
        </p:txBody>
      </p:sp>
      <p:sp>
        <p:nvSpPr>
          <p:cNvPr id="79875" name="Content Placeholder 2"/>
          <p:cNvSpPr>
            <a:spLocks noGrp="1"/>
          </p:cNvSpPr>
          <p:nvPr>
            <p:ph idx="1"/>
          </p:nvPr>
        </p:nvSpPr>
        <p:spPr>
          <a:xfrm>
            <a:off x="2152650" y="2035969"/>
            <a:ext cx="7886700" cy="3157538"/>
          </a:xfrm>
        </p:spPr>
        <p:txBody>
          <a:bodyPr anchor="ctr">
            <a:normAutofit fontScale="92500" lnSpcReduction="10000"/>
          </a:bodyPr>
          <a:lstStyle/>
          <a:p>
            <a:pPr eaLnBrk="1" hangingPunct="1"/>
            <a:r>
              <a:rPr lang="en-GB" altLang="en-US"/>
              <a:t>OpenCL		</a:t>
            </a:r>
            <a:r>
              <a:rPr lang="en-GB" altLang="en-US">
                <a:hlinkClick r:id="rId2"/>
              </a:rPr>
              <a:t>https://www.khronos.org/opencl/</a:t>
            </a:r>
            <a:endParaRPr lang="en-GB" altLang="en-US"/>
          </a:p>
          <a:p>
            <a:pPr eaLnBrk="1" hangingPunct="1"/>
            <a:r>
              <a:rPr lang="en-GB" altLang="en-US"/>
              <a:t>OpenVX		</a:t>
            </a:r>
            <a:r>
              <a:rPr lang="en-GB" altLang="en-US">
                <a:hlinkClick r:id="rId3"/>
              </a:rPr>
              <a:t>https://www.khronos.org/openvx/</a:t>
            </a:r>
            <a:r>
              <a:rPr lang="en-GB" altLang="en-US"/>
              <a:t> </a:t>
            </a:r>
          </a:p>
          <a:p>
            <a:pPr eaLnBrk="1" hangingPunct="1"/>
            <a:r>
              <a:rPr lang="en-GB" altLang="en-US"/>
              <a:t>HSA			</a:t>
            </a:r>
            <a:r>
              <a:rPr lang="en-GB" altLang="en-US">
                <a:hlinkClick r:id="rId4"/>
              </a:rPr>
              <a:t>http://www.hsafoundation.com/</a:t>
            </a:r>
            <a:r>
              <a:rPr lang="en-GB" altLang="en-US"/>
              <a:t> </a:t>
            </a:r>
          </a:p>
          <a:p>
            <a:pPr eaLnBrk="1" hangingPunct="1"/>
            <a:r>
              <a:rPr lang="en-GB" altLang="en-US"/>
              <a:t>SYCL		</a:t>
            </a:r>
            <a:r>
              <a:rPr lang="en-GB" altLang="en-US">
                <a:hlinkClick r:id="rId5"/>
              </a:rPr>
              <a:t>http://sycl.tech</a:t>
            </a:r>
            <a:endParaRPr lang="en-GB" altLang="en-US"/>
          </a:p>
          <a:p>
            <a:pPr eaLnBrk="1" hangingPunct="1"/>
            <a:r>
              <a:rPr lang="en-GB" altLang="en-US"/>
              <a:t>OpenCV		</a:t>
            </a:r>
            <a:r>
              <a:rPr lang="en-GB" altLang="en-US">
                <a:hlinkClick r:id="rId6"/>
              </a:rPr>
              <a:t>http://opencv.org/</a:t>
            </a:r>
            <a:r>
              <a:rPr lang="en-GB" altLang="en-US"/>
              <a:t> </a:t>
            </a:r>
          </a:p>
          <a:p>
            <a:pPr eaLnBrk="1" hangingPunct="1"/>
            <a:r>
              <a:rPr lang="en-GB" altLang="en-US"/>
              <a:t>Halide		</a:t>
            </a:r>
            <a:r>
              <a:rPr lang="en-GB" altLang="en-US">
                <a:hlinkClick r:id="rId7"/>
              </a:rPr>
              <a:t>http://halide-lang.org/</a:t>
            </a:r>
            <a:r>
              <a:rPr lang="en-GB" altLang="en-US"/>
              <a:t> </a:t>
            </a:r>
          </a:p>
          <a:p>
            <a:pPr eaLnBrk="1" hangingPunct="1"/>
            <a:r>
              <a:rPr lang="en-GB" altLang="en-US"/>
              <a:t>VisionCpp	</a:t>
            </a:r>
            <a:r>
              <a:rPr lang="en-GB" altLang="en-US" sz="2100">
                <a:hlinkClick r:id="rId8"/>
              </a:rPr>
              <a:t>https://github.com/codeplaysoftware/visioncpp</a:t>
            </a:r>
            <a:endParaRPr lang="en-GB" altLang="en-US"/>
          </a:p>
        </p:txBody>
      </p:sp>
    </p:spTree>
    <p:extLst>
      <p:ext uri="{BB962C8B-B14F-4D97-AF65-F5344CB8AC3E}">
        <p14:creationId xmlns:p14="http://schemas.microsoft.com/office/powerpoint/2010/main" val="27336969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524000" y="85725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idx="1"/>
          </p:nvPr>
        </p:nvSpPr>
        <p:spPr>
          <a:xfrm>
            <a:off x="2152650" y="1762125"/>
            <a:ext cx="7886700" cy="3580210"/>
          </a:xfrm>
        </p:spPr>
        <p:txBody>
          <a:bodyPr anchor="ctr">
            <a:normAutofit fontScale="85000" lnSpcReduction="20000"/>
          </a:bodyPr>
          <a:lstStyle/>
          <a:p>
            <a:pPr marL="0" indent="0" algn="ctr">
              <a:buNone/>
              <a:defRPr/>
            </a:pPr>
            <a:endParaRPr lang="en-GB" b="1" dirty="0"/>
          </a:p>
          <a:p>
            <a:pPr marL="0" indent="0" algn="ctr">
              <a:buNone/>
              <a:defRPr/>
            </a:pPr>
            <a:endParaRPr lang="en-GB" b="1" dirty="0"/>
          </a:p>
          <a:p>
            <a:pPr marL="0" indent="0" algn="ctr">
              <a:buNone/>
              <a:defRPr/>
            </a:pPr>
            <a:endParaRPr lang="en-GB" b="1" dirty="0"/>
          </a:p>
          <a:p>
            <a:pPr marL="0" indent="0" algn="ctr">
              <a:buNone/>
              <a:defRPr/>
            </a:pPr>
            <a:endParaRPr lang="en-GB" b="1" dirty="0"/>
          </a:p>
          <a:p>
            <a:pPr marL="0" indent="0" algn="ctr">
              <a:buNone/>
              <a:defRPr/>
            </a:pPr>
            <a:r>
              <a:rPr lang="en-GB" b="1" dirty="0"/>
              <a:t>Community Edition</a:t>
            </a:r>
          </a:p>
          <a:p>
            <a:pPr marL="0" indent="0" algn="ctr">
              <a:buNone/>
              <a:defRPr/>
            </a:pPr>
            <a:r>
              <a:rPr lang="en-GB" dirty="0">
                <a:solidFill>
                  <a:srgbClr val="FF0000"/>
                </a:solidFill>
              </a:rPr>
              <a:t>Available now for free!</a:t>
            </a:r>
          </a:p>
          <a:p>
            <a:pPr marL="0" indent="0" algn="ctr">
              <a:buNone/>
              <a:defRPr/>
            </a:pPr>
            <a:endParaRPr lang="en-GB" dirty="0">
              <a:solidFill>
                <a:srgbClr val="0070C0"/>
              </a:solidFill>
            </a:endParaRPr>
          </a:p>
          <a:p>
            <a:pPr marL="0" indent="0" algn="ctr">
              <a:buNone/>
              <a:defRPr/>
            </a:pPr>
            <a:r>
              <a:rPr lang="en-GB" dirty="0">
                <a:solidFill>
                  <a:srgbClr val="0070C0"/>
                </a:solidFill>
              </a:rPr>
              <a:t>Visit:</a:t>
            </a:r>
          </a:p>
          <a:p>
            <a:pPr marL="0" indent="0" algn="ctr">
              <a:buNone/>
              <a:defRPr/>
            </a:pPr>
            <a:r>
              <a:rPr lang="en-GB" dirty="0">
                <a:solidFill>
                  <a:srgbClr val="0070C0"/>
                </a:solidFill>
              </a:rPr>
              <a:t>computecpp.codeplay.com</a:t>
            </a:r>
          </a:p>
        </p:txBody>
      </p:sp>
      <p:pic>
        <p:nvPicPr>
          <p:cNvPr id="8090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54142" y="946549"/>
            <a:ext cx="3083719" cy="140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2013349"/>
            <a:ext cx="7715250" cy="114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1873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524000" y="85725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1923" name="Content Placeholder 2"/>
          <p:cNvSpPr>
            <a:spLocks noGrp="1"/>
          </p:cNvSpPr>
          <p:nvPr>
            <p:ph idx="1"/>
          </p:nvPr>
        </p:nvSpPr>
        <p:spPr>
          <a:xfrm>
            <a:off x="2152651" y="3273029"/>
            <a:ext cx="7800975" cy="1738313"/>
          </a:xfrm>
        </p:spPr>
        <p:txBody>
          <a:bodyPr/>
          <a:lstStyle/>
          <a:p>
            <a:pPr eaLnBrk="1" hangingPunct="1"/>
            <a:r>
              <a:rPr lang="en-US" altLang="en-US" sz="2025"/>
              <a:t>Open source SYCL projects:</a:t>
            </a:r>
          </a:p>
          <a:p>
            <a:pPr lvl="1" eaLnBrk="1" hangingPunct="1"/>
            <a:r>
              <a:rPr lang="en-US" altLang="en-US"/>
              <a:t>ComputeCpp SDK -  Collection of sample code and integration tools</a:t>
            </a:r>
          </a:p>
          <a:p>
            <a:pPr lvl="1" eaLnBrk="1" hangingPunct="1"/>
            <a:r>
              <a:rPr lang="en-US" altLang="en-US"/>
              <a:t>SYCL ParallelSTL – SYCL based implementation of the parallel algorithms</a:t>
            </a:r>
          </a:p>
          <a:p>
            <a:pPr lvl="1" eaLnBrk="1" hangingPunct="1"/>
            <a:r>
              <a:rPr lang="en-US" altLang="en-US"/>
              <a:t>VisionCpp – Compile-time embedded DSL for image processing</a:t>
            </a:r>
          </a:p>
          <a:p>
            <a:pPr lvl="1" eaLnBrk="1" hangingPunct="1"/>
            <a:r>
              <a:rPr lang="en-US" altLang="en-US"/>
              <a:t>Eigen C++ Template Library – Compile-time library for machine learning</a:t>
            </a:r>
          </a:p>
        </p:txBody>
      </p:sp>
      <p:sp>
        <p:nvSpPr>
          <p:cNvPr id="6" name="Rectangle 5"/>
          <p:cNvSpPr/>
          <p:nvPr/>
        </p:nvSpPr>
        <p:spPr>
          <a:xfrm>
            <a:off x="2195513" y="4897041"/>
            <a:ext cx="7715250" cy="427038"/>
          </a:xfrm>
          <a:prstGeom prst="rect">
            <a:avLst/>
          </a:prstGeom>
        </p:spPr>
        <p:txBody>
          <a:bodyPr lIns="68579" tIns="34289" rIns="68579" bIns="34289">
            <a:spAutoFit/>
          </a:bodyPr>
          <a:lstStyle/>
          <a:p>
            <a:pPr algn="ctr" eaLnBrk="1" hangingPunct="1">
              <a:defRPr/>
            </a:pPr>
            <a:r>
              <a:rPr lang="en-GB" sz="2325" dirty="0">
                <a:solidFill>
                  <a:srgbClr val="FF0000"/>
                </a:solidFill>
                <a:latin typeface="+mj-lt"/>
                <a:cs typeface="Arial" charset="0"/>
              </a:rPr>
              <a:t>All of this and more at: </a:t>
            </a:r>
            <a:r>
              <a:rPr lang="en-GB" sz="2325" u="sng" dirty="0">
                <a:solidFill>
                  <a:schemeClr val="hlink"/>
                </a:solidFill>
                <a:latin typeface="+mj-lt"/>
                <a:cs typeface="Arial" charset="0"/>
                <a:hlinkClick r:id="rId2"/>
              </a:rPr>
              <a:t>http://sycl.tech</a:t>
            </a:r>
          </a:p>
        </p:txBody>
      </p:sp>
      <p:pic>
        <p:nvPicPr>
          <p:cNvPr id="8192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4142" y="946549"/>
            <a:ext cx="3083719" cy="140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2013349"/>
            <a:ext cx="7715250" cy="114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50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63366" y="1760936"/>
            <a:ext cx="3886200" cy="3454003"/>
          </a:xfrm>
        </p:spPr>
        <p:txBody>
          <a:bodyPr>
            <a:normAutofit fontScale="25000" lnSpcReduction="20000"/>
          </a:bodyPr>
          <a:lstStyle/>
          <a:p>
            <a:pPr>
              <a:buFont typeface="Arial" panose="020B0604020202020204" pitchFamily="34" charset="0"/>
              <a:buChar char="•"/>
              <a:defRPr/>
            </a:pPr>
            <a:r>
              <a:rPr lang="en-US" sz="3600" dirty="0" err="1">
                <a:hlinkClick r:id="rId3"/>
              </a:rPr>
              <a:t>static_assert</a:t>
            </a:r>
            <a:r>
              <a:rPr lang="en-US" sz="3600" dirty="0">
                <a:hlinkClick r:id="rId3"/>
              </a:rPr>
              <a:t>(condition) without a message</a:t>
            </a:r>
            <a:endParaRPr lang="en-US" sz="3600" dirty="0"/>
          </a:p>
          <a:p>
            <a:pPr>
              <a:buFont typeface="Arial" panose="020B0604020202020204" pitchFamily="34" charset="0"/>
              <a:buChar char="•"/>
              <a:defRPr/>
            </a:pPr>
            <a:r>
              <a:rPr lang="en-US" sz="3600" dirty="0">
                <a:hlinkClick r:id="rId4"/>
              </a:rPr>
              <a:t>Allowing auto </a:t>
            </a:r>
            <a:r>
              <a:rPr lang="en-US" sz="3600" dirty="0" err="1">
                <a:hlinkClick r:id="rId4"/>
              </a:rPr>
              <a:t>var</a:t>
            </a:r>
            <a:r>
              <a:rPr lang="en-US" sz="3600" dirty="0">
                <a:hlinkClick r:id="rId4"/>
              </a:rPr>
              <a:t>{</a:t>
            </a:r>
            <a:r>
              <a:rPr lang="en-US" sz="3600" dirty="0" err="1">
                <a:hlinkClick r:id="rId4"/>
              </a:rPr>
              <a:t>expr</a:t>
            </a:r>
            <a:r>
              <a:rPr lang="en-US" sz="3600" dirty="0">
                <a:hlinkClick r:id="rId4"/>
              </a:rPr>
              <a:t>};</a:t>
            </a:r>
            <a:endParaRPr lang="en-US" sz="3600" dirty="0"/>
          </a:p>
          <a:p>
            <a:pPr>
              <a:buFont typeface="Arial" panose="020B0604020202020204" pitchFamily="34" charset="0"/>
              <a:buChar char="•"/>
              <a:defRPr/>
            </a:pPr>
            <a:r>
              <a:rPr lang="en-US" sz="3600" dirty="0">
                <a:hlinkClick r:id="rId5"/>
              </a:rPr>
              <a:t>Writing a template </a:t>
            </a:r>
            <a:r>
              <a:rPr lang="en-US" sz="3600" dirty="0" err="1">
                <a:hlinkClick r:id="rId5"/>
              </a:rPr>
              <a:t>template</a:t>
            </a:r>
            <a:r>
              <a:rPr lang="en-US" sz="3600" dirty="0">
                <a:hlinkClick r:id="rId5"/>
              </a:rPr>
              <a:t> parameter as template &lt;…&gt; </a:t>
            </a:r>
            <a:r>
              <a:rPr lang="en-US" sz="3600" dirty="0" err="1">
                <a:hlinkClick r:id="rId5"/>
              </a:rPr>
              <a:t>typename</a:t>
            </a:r>
            <a:r>
              <a:rPr lang="en-US" sz="3600" dirty="0">
                <a:hlinkClick r:id="rId5"/>
              </a:rPr>
              <a:t> Name</a:t>
            </a:r>
            <a:endParaRPr lang="en-US" sz="3600" dirty="0"/>
          </a:p>
          <a:p>
            <a:pPr>
              <a:buFont typeface="Arial" panose="020B0604020202020204" pitchFamily="34" charset="0"/>
              <a:buChar char="•"/>
              <a:defRPr/>
            </a:pPr>
            <a:r>
              <a:rPr lang="en-US" sz="3600" dirty="0">
                <a:hlinkClick r:id="rId6"/>
              </a:rPr>
              <a:t>Removing </a:t>
            </a:r>
            <a:r>
              <a:rPr lang="en-US" sz="3600" dirty="0" err="1">
                <a:hlinkClick r:id="rId6"/>
              </a:rPr>
              <a:t>trigraphs</a:t>
            </a:r>
            <a:endParaRPr lang="en-US" sz="3600" dirty="0"/>
          </a:p>
          <a:p>
            <a:pPr>
              <a:buFont typeface="Arial" panose="020B0604020202020204" pitchFamily="34" charset="0"/>
              <a:buChar char="•"/>
              <a:defRPr/>
            </a:pPr>
            <a:r>
              <a:rPr lang="en-US" sz="3600" b="1" i="1" dirty="0">
                <a:solidFill>
                  <a:srgbClr val="FF0000"/>
                </a:solidFill>
                <a:hlinkClick r:id="rId7"/>
              </a:rPr>
              <a:t>Folding expressions</a:t>
            </a:r>
            <a:endParaRPr lang="en-US" sz="3600" b="1" i="1" dirty="0">
              <a:solidFill>
                <a:srgbClr val="FF0000"/>
              </a:solidFill>
            </a:endParaRPr>
          </a:p>
          <a:p>
            <a:pPr>
              <a:buFont typeface="Arial" panose="020B0604020202020204" pitchFamily="34" charset="0"/>
              <a:buChar char="•"/>
              <a:defRPr/>
            </a:pPr>
            <a:r>
              <a:rPr lang="en-US" sz="3600" dirty="0">
                <a:hlinkClick r:id="rId8"/>
              </a:rPr>
              <a:t>std::</a:t>
            </a:r>
            <a:r>
              <a:rPr lang="en-US" sz="3600" dirty="0" err="1">
                <a:hlinkClick r:id="rId8"/>
              </a:rPr>
              <a:t>uncaught_exceptions</a:t>
            </a:r>
            <a:r>
              <a:rPr lang="en-US" sz="3600" dirty="0">
                <a:hlinkClick r:id="rId8"/>
              </a:rPr>
              <a:t>()</a:t>
            </a:r>
            <a:endParaRPr lang="en-US" sz="3600" dirty="0"/>
          </a:p>
          <a:p>
            <a:pPr>
              <a:buFont typeface="Arial" panose="020B0604020202020204" pitchFamily="34" charset="0"/>
              <a:buChar char="•"/>
              <a:defRPr/>
            </a:pPr>
            <a:r>
              <a:rPr lang="en-US" sz="3600" dirty="0">
                <a:hlinkClick r:id="rId9"/>
              </a:rPr>
              <a:t>Attributes for namespaces and enumerators</a:t>
            </a:r>
            <a:endParaRPr lang="en-US" sz="3600" dirty="0"/>
          </a:p>
          <a:p>
            <a:pPr>
              <a:buFont typeface="Arial" panose="020B0604020202020204" pitchFamily="34" charset="0"/>
              <a:buChar char="•"/>
              <a:defRPr/>
            </a:pPr>
            <a:r>
              <a:rPr lang="en-US" sz="3600" dirty="0">
                <a:hlinkClick r:id="rId10"/>
              </a:rPr>
              <a:t>Shorthand syntax for nested namespace definitions</a:t>
            </a:r>
            <a:endParaRPr lang="en-US" sz="3600" dirty="0"/>
          </a:p>
          <a:p>
            <a:pPr>
              <a:buFont typeface="Arial" panose="020B0604020202020204" pitchFamily="34" charset="0"/>
              <a:buChar char="•"/>
              <a:defRPr/>
            </a:pPr>
            <a:r>
              <a:rPr lang="en-US" sz="3600" dirty="0">
                <a:hlinkClick r:id="rId11"/>
              </a:rPr>
              <a:t>u8 character literals</a:t>
            </a:r>
            <a:endParaRPr lang="en-US" sz="3600" dirty="0"/>
          </a:p>
          <a:p>
            <a:pPr>
              <a:buFont typeface="Arial" panose="020B0604020202020204" pitchFamily="34" charset="0"/>
              <a:buChar char="•"/>
              <a:defRPr/>
            </a:pPr>
            <a:r>
              <a:rPr lang="en-US" sz="3600" dirty="0">
                <a:hlinkClick r:id="rId12"/>
              </a:rPr>
              <a:t>Allowing full constant expressions in non-type template parameters</a:t>
            </a:r>
            <a:endParaRPr lang="en-US" sz="3600" dirty="0"/>
          </a:p>
          <a:p>
            <a:pPr>
              <a:buFont typeface="Arial" panose="020B0604020202020204" pitchFamily="34" charset="0"/>
              <a:buChar char="•"/>
              <a:defRPr/>
            </a:pPr>
            <a:r>
              <a:rPr lang="en-US" sz="3600" dirty="0">
                <a:hlinkClick r:id="rId13"/>
              </a:rPr>
              <a:t>Removing the register keyword, while keeping it reserved for future use</a:t>
            </a:r>
            <a:endParaRPr lang="en-US" sz="3600" dirty="0"/>
          </a:p>
          <a:p>
            <a:pPr>
              <a:buFont typeface="Arial" panose="020B0604020202020204" pitchFamily="34" charset="0"/>
              <a:buChar char="•"/>
              <a:defRPr/>
            </a:pPr>
            <a:r>
              <a:rPr lang="en-US" sz="3600" dirty="0">
                <a:hlinkClick r:id="rId14"/>
              </a:rPr>
              <a:t>Removing operator++ for </a:t>
            </a:r>
            <a:r>
              <a:rPr lang="en-US" sz="3600" dirty="0" err="1">
                <a:hlinkClick r:id="rId14"/>
              </a:rPr>
              <a:t>bool</a:t>
            </a:r>
            <a:endParaRPr lang="en-US" sz="3600" dirty="0"/>
          </a:p>
          <a:p>
            <a:pPr>
              <a:buFont typeface="Arial" panose="020B0604020202020204" pitchFamily="34" charset="0"/>
              <a:buChar char="•"/>
              <a:defRPr/>
            </a:pPr>
            <a:r>
              <a:rPr lang="en-US" sz="3600" dirty="0">
                <a:hlinkClick r:id="rId15"/>
              </a:rPr>
              <a:t>Making exception specifications part of the type system</a:t>
            </a:r>
            <a:r>
              <a:rPr lang="en-US" sz="3600" dirty="0"/>
              <a:t>.</a:t>
            </a:r>
          </a:p>
          <a:p>
            <a:pPr>
              <a:buFont typeface="Arial" panose="020B0604020202020204" pitchFamily="34" charset="0"/>
              <a:buChar char="•"/>
              <a:defRPr/>
            </a:pPr>
            <a:r>
              <a:rPr lang="en-US" sz="3600" dirty="0">
                <a:hlinkClick r:id="rId16"/>
              </a:rPr>
              <a:t>__</a:t>
            </a:r>
            <a:r>
              <a:rPr lang="en-US" sz="3600" dirty="0" err="1">
                <a:hlinkClick r:id="rId16"/>
              </a:rPr>
              <a:t>has_include</a:t>
            </a:r>
            <a:r>
              <a:rPr lang="en-US" sz="3600" dirty="0">
                <a:hlinkClick r:id="rId16"/>
              </a:rPr>
              <a:t>()</a:t>
            </a:r>
            <a:r>
              <a:rPr lang="en-US" sz="3600" dirty="0"/>
              <a:t>,</a:t>
            </a:r>
          </a:p>
          <a:p>
            <a:pPr>
              <a:buFont typeface="Arial" panose="020B0604020202020204" pitchFamily="34" charset="0"/>
              <a:buChar char="•"/>
              <a:defRPr/>
            </a:pPr>
            <a:r>
              <a:rPr lang="en-US" sz="3600" dirty="0">
                <a:hlinkClick r:id="rId17"/>
              </a:rPr>
              <a:t>Choosing an official name for what are commonly called “non-static data member </a:t>
            </a:r>
            <a:r>
              <a:rPr lang="en-US" sz="3600" dirty="0" err="1">
                <a:hlinkClick r:id="rId17"/>
              </a:rPr>
              <a:t>initializers</a:t>
            </a:r>
            <a:r>
              <a:rPr lang="en-US" sz="3600" dirty="0">
                <a:hlinkClick r:id="rId17"/>
              </a:rPr>
              <a:t>” or NSDMIs.</a:t>
            </a:r>
            <a:r>
              <a:rPr lang="en-US" sz="3600" dirty="0"/>
              <a:t> The official name is “default member </a:t>
            </a:r>
            <a:r>
              <a:rPr lang="en-US" sz="3600" dirty="0" err="1"/>
              <a:t>initializers</a:t>
            </a:r>
            <a:r>
              <a:rPr lang="en-US" sz="3600" dirty="0"/>
              <a:t>”.</a:t>
            </a:r>
          </a:p>
          <a:p>
            <a:pPr>
              <a:buFont typeface="Arial" panose="020B0604020202020204" pitchFamily="34" charset="0"/>
              <a:buChar char="•"/>
              <a:defRPr/>
            </a:pPr>
            <a:r>
              <a:rPr lang="en-US" sz="3600" dirty="0">
                <a:hlinkClick r:id="rId18"/>
              </a:rPr>
              <a:t>A minor change to the semantics of inheriting constructors</a:t>
            </a:r>
            <a:endParaRPr lang="en-US" sz="3600" dirty="0"/>
          </a:p>
          <a:p>
            <a:pPr>
              <a:buFont typeface="Arial" charset="0"/>
              <a:buNone/>
              <a:defRPr/>
            </a:pPr>
            <a:endParaRPr lang="en-US" dirty="0"/>
          </a:p>
        </p:txBody>
      </p:sp>
      <p:sp>
        <p:nvSpPr>
          <p:cNvPr id="57347" name="Content Placeholder 3"/>
          <p:cNvSpPr>
            <a:spLocks noGrp="1"/>
          </p:cNvSpPr>
          <p:nvPr>
            <p:ph sz="half" idx="2"/>
          </p:nvPr>
        </p:nvSpPr>
        <p:spPr>
          <a:xfrm>
            <a:off x="6142435" y="1777605"/>
            <a:ext cx="3886200" cy="3454003"/>
          </a:xfrm>
        </p:spPr>
        <p:txBody>
          <a:bodyPr>
            <a:normAutofit fontScale="92500" lnSpcReduction="10000"/>
          </a:bodyPr>
          <a:lstStyle/>
          <a:p>
            <a:r>
              <a:rPr lang="en-US" altLang="en-US" sz="1500"/>
              <a:t>The </a:t>
            </a:r>
            <a:r>
              <a:rPr lang="en-US" altLang="en-US" sz="1500">
                <a:hlinkClick r:id="rId19"/>
              </a:rPr>
              <a:t>[[fallthrough]] attribute</a:t>
            </a:r>
            <a:r>
              <a:rPr lang="en-US" altLang="en-US" sz="1500"/>
              <a:t>, </a:t>
            </a:r>
          </a:p>
          <a:p>
            <a:r>
              <a:rPr lang="en-US" altLang="en-US" sz="1500"/>
              <a:t>The </a:t>
            </a:r>
            <a:r>
              <a:rPr lang="en-US" altLang="en-US" sz="1500">
                <a:hlinkClick r:id="rId20"/>
              </a:rPr>
              <a:t>[[nodiscard]] attribute</a:t>
            </a:r>
            <a:r>
              <a:rPr lang="en-US" altLang="en-US" sz="1500"/>
              <a:t>, </a:t>
            </a:r>
          </a:p>
          <a:p>
            <a:r>
              <a:rPr lang="en-US" altLang="en-US" sz="1500"/>
              <a:t>The </a:t>
            </a:r>
            <a:r>
              <a:rPr lang="en-US" altLang="en-US" sz="1500">
                <a:hlinkClick r:id="rId21"/>
              </a:rPr>
              <a:t>[[maybe_unused]] attribute</a:t>
            </a:r>
            <a:endParaRPr lang="en-US" altLang="en-US" sz="1500"/>
          </a:p>
          <a:p>
            <a:r>
              <a:rPr lang="en-US" altLang="en-US" sz="1500">
                <a:hlinkClick r:id="rId22"/>
              </a:rPr>
              <a:t>Extending aggregate initialization to allow initializing base subobjects</a:t>
            </a:r>
            <a:r>
              <a:rPr lang="en-US" altLang="en-US" sz="1500"/>
              <a:t>. </a:t>
            </a:r>
          </a:p>
          <a:p>
            <a:r>
              <a:rPr lang="en-US" altLang="en-US" sz="1500">
                <a:hlinkClick r:id="rId23"/>
              </a:rPr>
              <a:t>Lambdas in constexpr contexts</a:t>
            </a:r>
            <a:endParaRPr lang="en-US" altLang="en-US" sz="1500"/>
          </a:p>
          <a:p>
            <a:r>
              <a:rPr lang="en-US" altLang="en-US" sz="1500">
                <a:hlinkClick r:id="rId24"/>
              </a:rPr>
              <a:t>Disallowing unary folds of some operators over an empty parameter pack</a:t>
            </a:r>
            <a:endParaRPr lang="en-US" altLang="en-US" sz="1500"/>
          </a:p>
          <a:p>
            <a:r>
              <a:rPr lang="en-US" altLang="en-US" sz="1500">
                <a:hlinkClick r:id="rId25"/>
              </a:rPr>
              <a:t>Generalizing the range-based for loop</a:t>
            </a:r>
            <a:endParaRPr lang="en-US" altLang="en-US" sz="1500"/>
          </a:p>
          <a:p>
            <a:r>
              <a:rPr lang="en-US" altLang="en-US" sz="1500" b="1" i="1">
                <a:solidFill>
                  <a:srgbClr val="FF0000"/>
                </a:solidFill>
                <a:hlinkClick r:id="rId26"/>
              </a:rPr>
              <a:t>Lambda capture of *this by value</a:t>
            </a:r>
            <a:endParaRPr lang="en-US" altLang="en-US" sz="1500" b="1" i="1">
              <a:solidFill>
                <a:srgbClr val="FF0000"/>
              </a:solidFill>
            </a:endParaRPr>
          </a:p>
          <a:p>
            <a:r>
              <a:rPr lang="en-US" altLang="en-US" sz="1500">
                <a:hlinkClick r:id="rId27"/>
              </a:rPr>
              <a:t>Relaxing the initialization rules for scoped enum types</a:t>
            </a:r>
            <a:r>
              <a:rPr lang="en-US" altLang="en-US" sz="1500"/>
              <a:t>. </a:t>
            </a:r>
          </a:p>
          <a:p>
            <a:r>
              <a:rPr lang="en-US" altLang="en-US" sz="1500">
                <a:hlinkClick r:id="rId28"/>
              </a:rPr>
              <a:t>Hexadecimal floating-point literals</a:t>
            </a:r>
            <a:endParaRPr lang="en-US" altLang="en-US" sz="1500"/>
          </a:p>
          <a:p>
            <a:endParaRPr lang="en-US" altLang="en-US"/>
          </a:p>
        </p:txBody>
      </p:sp>
      <p:sp>
        <p:nvSpPr>
          <p:cNvPr id="57348" name="Title 1"/>
          <p:cNvSpPr>
            <a:spLocks noGrp="1"/>
          </p:cNvSpPr>
          <p:nvPr>
            <p:ph type="title"/>
          </p:nvPr>
        </p:nvSpPr>
        <p:spPr>
          <a:xfrm>
            <a:off x="2152650" y="944057"/>
            <a:ext cx="7886700" cy="904875"/>
          </a:xfrm>
        </p:spPr>
        <p:txBody>
          <a:bodyPr>
            <a:normAutofit/>
          </a:bodyPr>
          <a:lstStyle/>
          <a:p>
            <a:r>
              <a:rPr lang="en-US" altLang="en-US" dirty="0"/>
              <a:t>C++ 17 Language features</a:t>
            </a:r>
          </a:p>
        </p:txBody>
      </p:sp>
    </p:spTree>
    <p:extLst>
      <p:ext uri="{BB962C8B-B14F-4D97-AF65-F5344CB8AC3E}">
        <p14:creationId xmlns:p14="http://schemas.microsoft.com/office/powerpoint/2010/main" val="3304310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4"/>
          <p:cNvSpPr>
            <a:spLocks noGrp="1"/>
          </p:cNvSpPr>
          <p:nvPr>
            <p:ph type="title"/>
          </p:nvPr>
        </p:nvSpPr>
        <p:spPr>
          <a:xfrm>
            <a:off x="2152650" y="2788444"/>
            <a:ext cx="7886700" cy="994172"/>
          </a:xfrm>
        </p:spPr>
        <p:txBody>
          <a:bodyPr/>
          <a:lstStyle/>
          <a:p>
            <a:pPr eaLnBrk="1" hangingPunct="1"/>
            <a:r>
              <a:rPr lang="en-GB" altLang="en-US"/>
              <a:t>Questions ?</a:t>
            </a:r>
          </a:p>
        </p:txBody>
      </p:sp>
    </p:spTree>
    <p:extLst>
      <p:ext uri="{BB962C8B-B14F-4D97-AF65-F5344CB8AC3E}">
        <p14:creationId xmlns:p14="http://schemas.microsoft.com/office/powerpoint/2010/main" val="304638706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1847</TotalTime>
  <Words>20417</Words>
  <Application>Microsoft Office PowerPoint</Application>
  <PresentationFormat>宽屏</PresentationFormat>
  <Paragraphs>1627</Paragraphs>
  <Slides>90</Slides>
  <Notes>48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105" baseType="lpstr">
      <vt:lpstr>Aharoni</vt:lpstr>
      <vt:lpstr>Arial Unicode MS</vt:lpstr>
      <vt:lpstr>LucidaConsole</vt:lpstr>
      <vt:lpstr>Microsoft YaHei UI</vt:lpstr>
      <vt:lpstr>等线</vt:lpstr>
      <vt:lpstr>等线 Light</vt:lpstr>
      <vt:lpstr>微软雅黑</vt:lpstr>
      <vt:lpstr>Arial</vt:lpstr>
      <vt:lpstr>Calibri</vt:lpstr>
      <vt:lpstr>Calibri Light</vt:lpstr>
      <vt:lpstr>Consolas</vt:lpstr>
      <vt:lpstr>Wingdings</vt:lpstr>
      <vt:lpstr>Office 主题</vt:lpstr>
      <vt:lpstr>Microsoft Excel Chart</vt:lpstr>
      <vt:lpstr>Chart</vt:lpstr>
      <vt:lpstr>PowerPoint 演示文稿</vt:lpstr>
      <vt:lpstr>PowerPoint 演示文稿</vt:lpstr>
      <vt:lpstr>PowerPoint 演示文稿</vt:lpstr>
      <vt:lpstr>Codeplay - Connecting AI to Silicon</vt:lpstr>
      <vt:lpstr>Agenda</vt:lpstr>
      <vt:lpstr>C++ 17 approved in Kona</vt:lpstr>
      <vt:lpstr>C++11,14,17“No more Raw Food”</vt:lpstr>
      <vt:lpstr>C++ Std Timeline/status  https://isocpp.org/std/status</vt:lpstr>
      <vt:lpstr>C++ 17 Language features</vt:lpstr>
      <vt:lpstr>C++17 Language features</vt:lpstr>
      <vt:lpstr>C++17 Library Features</vt:lpstr>
      <vt:lpstr>C++17 Library features</vt:lpstr>
      <vt:lpstr>What is not in C++ 17</vt:lpstr>
      <vt:lpstr>Changes voted in the last minute</vt:lpstr>
      <vt:lpstr>By the number of pages </vt:lpstr>
      <vt:lpstr>C++11/14/17: Stability</vt:lpstr>
      <vt:lpstr>C++ 17: by Country</vt:lpstr>
      <vt:lpstr>C++ 17: by EWG, CWG, LEWG, LWG, SG1</vt:lpstr>
      <vt:lpstr>C++ 18 Goals</vt:lpstr>
      <vt:lpstr>Improve support for large-scale dependable software</vt:lpstr>
      <vt:lpstr>Provide support for higher-level concurrency models</vt:lpstr>
      <vt:lpstr>Simplify core language use and address major sources of errors</vt:lpstr>
      <vt:lpstr>C++ 17 Report Card</vt:lpstr>
      <vt:lpstr>Improve support for large-scale dependable software</vt:lpstr>
      <vt:lpstr>Provide support for higher-level concurrency models</vt:lpstr>
      <vt:lpstr>Simplify core language use and address major sources of errors</vt:lpstr>
      <vt:lpstr>The Verdict on C++17? (from reddit)</vt:lpstr>
      <vt:lpstr>Agenda</vt:lpstr>
      <vt:lpstr>C++20 new features Kona</vt:lpstr>
      <vt:lpstr>C++17 DIS</vt:lpstr>
      <vt:lpstr>C++20 features Toronto</vt:lpstr>
      <vt:lpstr>C++ 20 Features just added in ABQ</vt:lpstr>
      <vt:lpstr>Pre-C++11 projects</vt:lpstr>
      <vt:lpstr>Status after Nov ABQ C++ Meeting</vt:lpstr>
      <vt:lpstr>Status after Nov ABQ C++ Meeting</vt:lpstr>
      <vt:lpstr>Status after Nov ABQ C++ Meeting</vt:lpstr>
      <vt:lpstr>Status after Nov ABQ C++ Meeting</vt:lpstr>
      <vt:lpstr>Agenda</vt:lpstr>
      <vt:lpstr>1. Using the executors library: a two minute introduction</vt:lpstr>
      <vt:lpstr>Using the executors library: a two minute introduction</vt:lpstr>
      <vt:lpstr>Using the executors library: a two minute introduction</vt:lpstr>
      <vt:lpstr>Using the executors library: a two minute introduction</vt:lpstr>
      <vt:lpstr>Using the executors library: a two minute introduction</vt:lpstr>
      <vt:lpstr>Networking Executor</vt:lpstr>
      <vt:lpstr>Execution Context</vt:lpstr>
      <vt:lpstr>Example: a thread pool</vt:lpstr>
      <vt:lpstr>Example: a strand</vt:lpstr>
      <vt:lpstr>Execution contexts and executors</vt:lpstr>
      <vt:lpstr>Execution contexts and executors</vt:lpstr>
      <vt:lpstr>Dispatch, post and defer</vt:lpstr>
      <vt:lpstr>Dispatch</vt:lpstr>
      <vt:lpstr>Post</vt:lpstr>
      <vt:lpstr>Defer</vt:lpstr>
      <vt:lpstr>Use cases</vt:lpstr>
      <vt:lpstr>Agenda</vt:lpstr>
      <vt:lpstr>Agenda</vt:lpstr>
      <vt:lpstr>Definitions</vt:lpstr>
      <vt:lpstr>Constraints</vt:lpstr>
      <vt:lpstr>Constraints</vt:lpstr>
      <vt:lpstr>Constraints</vt:lpstr>
      <vt:lpstr>Concepts</vt:lpstr>
      <vt:lpstr>Concepts</vt:lpstr>
      <vt:lpstr>Diagnostics</vt:lpstr>
      <vt:lpstr>Listing 1</vt:lpstr>
      <vt:lpstr>Listing 2</vt:lpstr>
      <vt:lpstr>Listing 3</vt:lpstr>
      <vt:lpstr>Listing 4</vt:lpstr>
      <vt:lpstr>Generic programming with Concepts</vt:lpstr>
      <vt:lpstr>Simple for experts?</vt:lpstr>
      <vt:lpstr>Generic programming in C++17</vt:lpstr>
      <vt:lpstr>std::enable_if</vt:lpstr>
      <vt:lpstr>std::enable_if</vt:lpstr>
      <vt:lpstr>Listing 5.1 and Listing 6</vt:lpstr>
      <vt:lpstr>Tag dispatching (Listing 11)</vt:lpstr>
      <vt:lpstr>Killing tag dispatching (Listing 12)</vt:lpstr>
      <vt:lpstr>constexpr-if (Listing 13.1)</vt:lpstr>
      <vt:lpstr>constexpr-if (Listing 14)</vt:lpstr>
      <vt:lpstr>constexpr bool objects</vt:lpstr>
      <vt:lpstr>constexpr-if (Listing 14)</vt:lpstr>
      <vt:lpstr>constexpr bool objects</vt:lpstr>
      <vt:lpstr>constexpr-if (Listing 14)</vt:lpstr>
      <vt:lpstr>Concepts make C++ better</vt:lpstr>
      <vt:lpstr>What is C++20?</vt:lpstr>
      <vt:lpstr>Conclusion</vt:lpstr>
      <vt:lpstr>Codeplay</vt:lpstr>
      <vt:lpstr>What our ComputeCpp users say about us</vt:lpstr>
      <vt:lpstr>Further information</vt:lpstr>
      <vt:lpstr>PowerPoint 演示文稿</vt:lpstr>
      <vt:lpstr>PowerPoint 演示文稿</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李肥</dc:creator>
  <cp:lastModifiedBy>叶晨成</cp:lastModifiedBy>
  <cp:revision>37</cp:revision>
  <dcterms:created xsi:type="dcterms:W3CDTF">2017-10-25T05:24:51Z</dcterms:created>
  <dcterms:modified xsi:type="dcterms:W3CDTF">2017-11-18T01:08:00Z</dcterms:modified>
</cp:coreProperties>
</file>