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310" r:id="rId3"/>
    <p:sldId id="311" r:id="rId4"/>
    <p:sldId id="312" r:id="rId5"/>
    <p:sldId id="258" r:id="rId6"/>
    <p:sldId id="295" r:id="rId7"/>
    <p:sldId id="300" r:id="rId8"/>
    <p:sldId id="301" r:id="rId9"/>
    <p:sldId id="304" r:id="rId10"/>
    <p:sldId id="307" r:id="rId11"/>
    <p:sldId id="264" r:id="rId12"/>
    <p:sldId id="302" r:id="rId13"/>
    <p:sldId id="294" r:id="rId14"/>
    <p:sldId id="305" r:id="rId15"/>
    <p:sldId id="299" r:id="rId16"/>
    <p:sldId id="286" r:id="rId17"/>
    <p:sldId id="288" r:id="rId18"/>
    <p:sldId id="284" r:id="rId19"/>
    <p:sldId id="289" r:id="rId20"/>
    <p:sldId id="298" r:id="rId21"/>
    <p:sldId id="306" r:id="rId22"/>
    <p:sldId id="308" r:id="rId23"/>
    <p:sldId id="309" r:id="rId24"/>
    <p:sldId id="291" r:id="rId25"/>
    <p:sldId id="293" r:id="rId2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i6kJ5rYII83d96koJmucxv/7U3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E6D5F3"/>
    <a:srgbClr val="F6ACD9"/>
    <a:srgbClr val="DCCDF9"/>
    <a:srgbClr val="EAA3B3"/>
    <a:srgbClr val="F3F6D1"/>
    <a:srgbClr val="C1C4B3"/>
    <a:srgbClr val="C3EFE0"/>
    <a:srgbClr val="E1EFD5"/>
    <a:srgbClr val="94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1CF477-EF5F-43A0-A6C1-6262C2E80FDB}" v="116" dt="2025-07-24T18:03:21.52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2035" autoAdjust="0"/>
  </p:normalViewPr>
  <p:slideViewPr>
    <p:cSldViewPr snapToGrid="0">
      <p:cViewPr varScale="1">
        <p:scale>
          <a:sx n="63" d="100"/>
          <a:sy n="63" d="100"/>
        </p:scale>
        <p:origin x="205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9EC2E436-14CE-F85E-3AC0-4FAF6D85E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>
            <a:extLst>
              <a:ext uri="{FF2B5EF4-FFF2-40B4-BE49-F238E27FC236}">
                <a16:creationId xmlns:a16="http://schemas.microsoft.com/office/drawing/2014/main" id="{6E543544-B542-49F7-9AFE-3A6112229E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:notes">
            <a:extLst>
              <a:ext uri="{FF2B5EF4-FFF2-40B4-BE49-F238E27FC236}">
                <a16:creationId xmlns:a16="http://schemas.microsoft.com/office/drawing/2014/main" id="{B890CE06-E1F4-C908-BDFF-83AEA08661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8371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2C37C02F-2E37-7D3F-4911-E10CA73DA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>
            <a:extLst>
              <a:ext uri="{FF2B5EF4-FFF2-40B4-BE49-F238E27FC236}">
                <a16:creationId xmlns:a16="http://schemas.microsoft.com/office/drawing/2014/main" id="{BCC06364-CFDC-DACC-0C07-DD7E9050D9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:notes">
            <a:extLst>
              <a:ext uri="{FF2B5EF4-FFF2-40B4-BE49-F238E27FC236}">
                <a16:creationId xmlns:a16="http://schemas.microsoft.com/office/drawing/2014/main" id="{21E8BC6D-F0F5-AF73-577B-6B5C847D86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5387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3824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3CBE1B02-897F-3837-09AB-431761CC3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>
            <a:extLst>
              <a:ext uri="{FF2B5EF4-FFF2-40B4-BE49-F238E27FC236}">
                <a16:creationId xmlns:a16="http://schemas.microsoft.com/office/drawing/2014/main" id="{5B70CB86-FF74-864C-7F6D-7F5A0F7C96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:notes">
            <a:extLst>
              <a:ext uri="{FF2B5EF4-FFF2-40B4-BE49-F238E27FC236}">
                <a16:creationId xmlns:a16="http://schemas.microsoft.com/office/drawing/2014/main" id="{662574A7-140E-7F09-D102-A0892529BE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1675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7492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785F2A50-1361-9E11-2A06-8619AE697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>
            <a:extLst>
              <a:ext uri="{FF2B5EF4-FFF2-40B4-BE49-F238E27FC236}">
                <a16:creationId xmlns:a16="http://schemas.microsoft.com/office/drawing/2014/main" id="{C37FACDF-22EB-FF3F-A7E0-F612FD9A7F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:notes">
            <a:extLst>
              <a:ext uri="{FF2B5EF4-FFF2-40B4-BE49-F238E27FC236}">
                <a16:creationId xmlns:a16="http://schemas.microsoft.com/office/drawing/2014/main" id="{697D43D1-9403-34B8-9302-23FBD767E2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2125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E7581CBF-5B8D-0421-70AE-B3565282E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>
            <a:extLst>
              <a:ext uri="{FF2B5EF4-FFF2-40B4-BE49-F238E27FC236}">
                <a16:creationId xmlns:a16="http://schemas.microsoft.com/office/drawing/2014/main" id="{3C47E797-F962-A6C8-C475-0B8ECED247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:notes">
            <a:extLst>
              <a:ext uri="{FF2B5EF4-FFF2-40B4-BE49-F238E27FC236}">
                <a16:creationId xmlns:a16="http://schemas.microsoft.com/office/drawing/2014/main" id="{27066BE6-EA93-2C3A-8A19-07243524A5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422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25-07-2025</a:t>
            </a:r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25-07-2025</a:t>
            </a:r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25-07-2025</a:t>
            </a:r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25-07-2025</a:t>
            </a:r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25-07-2025</a:t>
            </a:r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25-07-2025</a:t>
            </a:r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25-07-2025</a:t>
            </a:r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25-07-2025</a:t>
            </a:r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25-07-2025</a:t>
            </a:r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25-07-2025</a:t>
            </a:r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25-07-2025</a:t>
            </a:r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25-07-2025</a:t>
            </a:r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12432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irebase.google.com/" TargetMode="External"/><Relationship Id="rId5" Type="http://schemas.openxmlformats.org/officeDocument/2006/relationships/hyperlink" Target="https://www.openstreetmap.org/" TargetMode="External"/><Relationship Id="rId4" Type="http://schemas.openxmlformats.org/officeDocument/2006/relationships/hyperlink" Target="https://www.fao.org/india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244" y="128368"/>
            <a:ext cx="1709756" cy="145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Anna University - Wikip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14882" y="196049"/>
            <a:ext cx="1306884" cy="1387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5">
            <a:alphaModFix/>
          </a:blip>
          <a:srcRect l="2150" r="3058"/>
          <a:stretch>
            <a:fillRect/>
          </a:stretch>
        </p:blipFill>
        <p:spPr>
          <a:xfrm>
            <a:off x="1592826" y="128368"/>
            <a:ext cx="5958348" cy="152257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25-07-2025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784139-AFF8-252E-3266-0D5F27B2EE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02ABAA-BF60-79D7-B44A-D24275C460EF}"/>
              </a:ext>
            </a:extLst>
          </p:cNvPr>
          <p:cNvGrpSpPr/>
          <p:nvPr/>
        </p:nvGrpSpPr>
        <p:grpSpPr>
          <a:xfrm>
            <a:off x="1403999" y="1879334"/>
            <a:ext cx="6575229" cy="3413964"/>
            <a:chOff x="1403999" y="1879839"/>
            <a:chExt cx="6575229" cy="341396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28FA33E-D7C6-B336-2F03-BF6A068F790F}"/>
                </a:ext>
              </a:extLst>
            </p:cNvPr>
            <p:cNvGrpSpPr/>
            <p:nvPr/>
          </p:nvGrpSpPr>
          <p:grpSpPr>
            <a:xfrm>
              <a:off x="1403999" y="1879839"/>
              <a:ext cx="6575229" cy="953048"/>
              <a:chOff x="1403999" y="1879838"/>
              <a:chExt cx="6575229" cy="1207218"/>
            </a:xfrm>
          </p:grpSpPr>
          <p:sp>
            <p:nvSpPr>
              <p:cNvPr id="90" name="Google Shape;90;p1"/>
              <p:cNvSpPr txBox="1"/>
              <p:nvPr/>
            </p:nvSpPr>
            <p:spPr>
              <a:xfrm>
                <a:off x="1440000" y="1879838"/>
                <a:ext cx="626400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i="0" u="none" strike="noStrike" cap="none" dirty="0">
                    <a:solidFill>
                      <a:srgbClr val="C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Department of Computer Science and Engineering </a:t>
                </a:r>
                <a:endParaRPr sz="2200" b="1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"/>
              <p:cNvSpPr txBox="1"/>
              <p:nvPr/>
            </p:nvSpPr>
            <p:spPr>
              <a:xfrm>
                <a:off x="1403999" y="2502320"/>
                <a:ext cx="6575229" cy="5847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r>
                  <a:rPr lang="en-I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FeedChain – 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Smart</a:t>
                </a:r>
                <a:r>
                  <a:rPr lang="en-I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Donation and Leftover Food Mapper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B008367-A427-B0D9-D52B-990B14CF227B}"/>
                </a:ext>
              </a:extLst>
            </p:cNvPr>
            <p:cNvGrpSpPr/>
            <p:nvPr/>
          </p:nvGrpSpPr>
          <p:grpSpPr>
            <a:xfrm>
              <a:off x="1818000" y="4041218"/>
              <a:ext cx="5508000" cy="1252585"/>
              <a:chOff x="1818000" y="3162099"/>
              <a:chExt cx="5508000" cy="1098381"/>
            </a:xfrm>
          </p:grpSpPr>
          <p:sp>
            <p:nvSpPr>
              <p:cNvPr id="93" name="Google Shape;93;p1"/>
              <p:cNvSpPr txBox="1"/>
              <p:nvPr/>
            </p:nvSpPr>
            <p:spPr>
              <a:xfrm>
                <a:off x="2232000" y="3162099"/>
                <a:ext cx="4680000" cy="363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Team Members Name / Register Number</a:t>
                </a:r>
                <a:endParaRPr sz="20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EDDB7D-2BBA-4520-8B71-AC80D0A2EA29}"/>
                  </a:ext>
                </a:extLst>
              </p:cNvPr>
              <p:cNvSpPr txBox="1"/>
              <p:nvPr/>
            </p:nvSpPr>
            <p:spPr>
              <a:xfrm>
                <a:off x="1818000" y="3605935"/>
                <a:ext cx="5508000" cy="654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2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ENOCH JACKSON C		2023PECCS743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20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rPr>
                  <a:t>GOWTHAMAN V P 		2023PECCS761</a:t>
                </a:r>
              </a:p>
            </p:txBody>
          </p:sp>
        </p:grpSp>
        <p:sp>
          <p:nvSpPr>
            <p:cNvPr id="5" name="Google Shape;93;p1">
              <a:extLst>
                <a:ext uri="{FF2B5EF4-FFF2-40B4-BE49-F238E27FC236}">
                  <a16:creationId xmlns:a16="http://schemas.microsoft.com/office/drawing/2014/main" id="{FE42AFBD-36C4-D78B-2B03-E44297212F47}"/>
                </a:ext>
              </a:extLst>
            </p:cNvPr>
            <p:cNvSpPr txBox="1"/>
            <p:nvPr/>
          </p:nvSpPr>
          <p:spPr>
            <a:xfrm>
              <a:off x="3402000" y="2887657"/>
              <a:ext cx="2628686" cy="1015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I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Guide Name</a:t>
              </a:r>
            </a:p>
            <a:p>
              <a:pPr algn="ctr">
                <a:lnSpc>
                  <a:spcPct val="150000"/>
                </a:lnSpc>
              </a:pPr>
              <a:r>
                <a:rPr lang="en-I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Dr.P.Deepa</a:t>
              </a: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M.E.,</a:t>
              </a:r>
              <a:r>
                <a:rPr lang="en-I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Ph.D</a:t>
              </a: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18FF3-715E-AF13-2BE9-904E1F8A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050" y="212726"/>
            <a:ext cx="7886700" cy="1325563"/>
          </a:xfrm>
        </p:spPr>
        <p:txBody>
          <a:bodyPr/>
          <a:lstStyle/>
          <a:p>
            <a:r>
              <a:rPr lang="en-I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DA813-CB01-17F0-63E8-5AE07771917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25-07-2025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34740-3BC6-68C5-66EA-4E75904AF4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C4EED-EF11-E25F-C9A6-D8BF69D442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22563" y="1708323"/>
            <a:ext cx="742677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Role-Based Access Control (Donor, NGO, Volunteer, Admin)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OTP/QR verification for secure donation handover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encryption (in transit and at rest)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login &amp; authentication (password hashing, session management)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Audit trails / activity logging for accountability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validation to prevent malicious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 backups to prevent data loss</a:t>
            </a:r>
          </a:p>
        </p:txBody>
      </p:sp>
    </p:spTree>
    <p:extLst>
      <p:ext uri="{BB962C8B-B14F-4D97-AF65-F5344CB8AC3E}">
        <p14:creationId xmlns:p14="http://schemas.microsoft.com/office/powerpoint/2010/main" val="272747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628650" y="491270"/>
            <a:ext cx="7886700" cy="53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Times New Roman"/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Architecture</a:t>
            </a:r>
            <a:endParaRPr sz="3600" b="1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25-07-2025</a:t>
            </a:r>
            <a:endParaRPr dirty="0"/>
          </a:p>
        </p:txBody>
      </p:sp>
      <p:sp>
        <p:nvSpPr>
          <p:cNvPr id="155" name="Google Shape;155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9CDC0E9F-9588-85F2-115F-775DEEA6A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80" y="1457596"/>
            <a:ext cx="8962710" cy="419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Tier (Frontend/UI Layer):-</a:t>
            </a:r>
          </a:p>
          <a:p>
            <a:pPr marL="400050" lvl="3" indent="-4000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lphaLcPeriod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Interface for users (Donor, NGO, Volunteer, Admin) to interact with the system.</a:t>
            </a:r>
          </a:p>
          <a:p>
            <a:pPr marL="400050" lvl="3" indent="-4000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lphaLcPeriod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 Used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HTML, CSS, JavaScript</a:t>
            </a:r>
          </a:p>
          <a:p>
            <a:pPr marL="400050" lvl="3" indent="-4000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lphaLcPeriod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Login/Register pages for each role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Food donation form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NGO dashboard for approvals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Volunteer pickup interface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Status tracking &amp; feedback forms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3474C-20C6-C43D-33B6-4CD1EB6DBC6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25-07-2025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1CFC71-72E4-FA33-2324-543E8A45A9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EDF02-A4EC-9755-731E-96C703D233A8}"/>
              </a:ext>
            </a:extLst>
          </p:cNvPr>
          <p:cNvSpPr txBox="1"/>
          <p:nvPr/>
        </p:nvSpPr>
        <p:spPr>
          <a:xfrm>
            <a:off x="741680" y="1582341"/>
            <a:ext cx="71831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Tier (Business Logic Layer):-</a:t>
            </a:r>
          </a:p>
          <a:p>
            <a:pPr marL="3429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lphaLcPeriod"/>
              <a:tabLst>
                <a:tab pos="5110163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Core processing layer where all logic is handled.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 Used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Java (Servlets or JSP), JDBC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Authenticating users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Matching food donations to NGOs using rules (perishability, proximity, capacity)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Assigning and notifying volunteers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feedback collection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Managing role-based access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Sending status updates and confirmations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974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6D9B0-B1B0-D937-9D76-C1B3CABED12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25-07-2025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386394-6D51-DCCA-3426-9EA547979D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C1A80794-141D-B6CB-6A5F-74E9173D8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036" y="1813173"/>
            <a:ext cx="8273928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Tier (Database Layer):-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Stores all persistent data required by the system.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 Used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MySQL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(Donors,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NGOs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Volunteers, Admins)</a:t>
            </a:r>
          </a:p>
          <a:p>
            <a:pPr marL="457200" marR="0" lvl="1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donations (food details, timestamps, donor ID)</a:t>
            </a:r>
          </a:p>
          <a:p>
            <a:pPr marL="457200" marR="0" lvl="1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matches (donation-NGO mapping, status)</a:t>
            </a:r>
          </a:p>
          <a:p>
            <a:pPr marL="457200" marR="0" lvl="1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volunteer_tasks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(pickup assignments)</a:t>
            </a:r>
          </a:p>
          <a:p>
            <a:pPr marL="457200" marR="0" lvl="1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feedback (ratings and reviews)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272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0B6F-B905-68C8-A41F-770E4F51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320674"/>
            <a:ext cx="8088630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92C45-886E-376D-E4A8-E72C6984AA5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25-07-2025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0665023-D080-F253-8E85-9F3E208105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476960"/>
            <a:ext cx="766191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NGO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Volunteer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Feedback &amp; Rating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&amp; Tracking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AI/Chatbot Assistance Module</a:t>
            </a:r>
          </a:p>
        </p:txBody>
      </p:sp>
    </p:spTree>
    <p:extLst>
      <p:ext uri="{BB962C8B-B14F-4D97-AF65-F5344CB8AC3E}">
        <p14:creationId xmlns:p14="http://schemas.microsoft.com/office/powerpoint/2010/main" val="452752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1EF33-4712-55D1-822A-23474B01485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25-07-2025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BA041-08F9-4EB5-DDC8-C646E28B7C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67667-6C0E-F49D-2321-70D2CB49389A}"/>
              </a:ext>
            </a:extLst>
          </p:cNvPr>
          <p:cNvSpPr txBox="1"/>
          <p:nvPr/>
        </p:nvSpPr>
        <p:spPr>
          <a:xfrm>
            <a:off x="1774371" y="916"/>
            <a:ext cx="699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Diagram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D7638B-9886-8A45-DA42-E74E3DB0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217" y="647247"/>
            <a:ext cx="2947326" cy="577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79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Times New Roman"/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Diagram</a:t>
            </a:r>
            <a:endParaRPr sz="3600" b="1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ysClr val="windowText" lastClr="000000"/>
                </a:solidFill>
              </a:rPr>
              <a:t>25-07-2025</a:t>
            </a:r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155" name="Google Shape;155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ysClr val="windowText" lastClr="000000"/>
                </a:solidFill>
              </a:rPr>
              <a:t>16</a:t>
            </a:fld>
            <a:endParaRPr>
              <a:solidFill>
                <a:sysClr val="windowText" lastClr="00000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7A430D3-D773-E0E7-F3A2-5F27096D9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8" y="1897161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BEC0E6-29D9-406C-268F-8C4153EA784B}"/>
              </a:ext>
            </a:extLst>
          </p:cNvPr>
          <p:cNvSpPr/>
          <p:nvPr/>
        </p:nvSpPr>
        <p:spPr>
          <a:xfrm>
            <a:off x="2686050" y="673685"/>
            <a:ext cx="3352800" cy="629265"/>
          </a:xfrm>
          <a:prstGeom prst="roundRect">
            <a:avLst/>
          </a:prstGeom>
          <a:solidFill>
            <a:srgbClr val="E1EF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DONOR POSTS FOOD DETAILS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E6168D-830D-E99E-B1A6-8E86BFC61B40}"/>
              </a:ext>
            </a:extLst>
          </p:cNvPr>
          <p:cNvSpPr/>
          <p:nvPr/>
        </p:nvSpPr>
        <p:spPr>
          <a:xfrm>
            <a:off x="2686050" y="1421784"/>
            <a:ext cx="3352800" cy="629265"/>
          </a:xfrm>
          <a:prstGeom prst="roundRect">
            <a:avLst/>
          </a:prstGeom>
          <a:solidFill>
            <a:srgbClr val="C3E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BACKEND MATCHES NGO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6E5C6FB-E077-FF7F-E74D-32243FA9C48E}"/>
              </a:ext>
            </a:extLst>
          </p:cNvPr>
          <p:cNvSpPr/>
          <p:nvPr/>
        </p:nvSpPr>
        <p:spPr>
          <a:xfrm>
            <a:off x="2686050" y="2224051"/>
            <a:ext cx="3352800" cy="629265"/>
          </a:xfrm>
          <a:prstGeom prst="roundRect">
            <a:avLst/>
          </a:prstGeom>
          <a:solidFill>
            <a:srgbClr val="F6AC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NGO ACCEPTS DONATION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684DA8-2DA5-EEC2-69CA-A9A74E0907A2}"/>
              </a:ext>
            </a:extLst>
          </p:cNvPr>
          <p:cNvSpPr/>
          <p:nvPr/>
        </p:nvSpPr>
        <p:spPr>
          <a:xfrm>
            <a:off x="2686050" y="3064024"/>
            <a:ext cx="3352800" cy="629265"/>
          </a:xfrm>
          <a:prstGeom prst="roundRect">
            <a:avLst/>
          </a:prstGeom>
          <a:solidFill>
            <a:srgbClr val="C1C4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VOLUNTEER ASSIGNED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1971A2-85FA-F76F-B341-1DA363607802}"/>
              </a:ext>
            </a:extLst>
          </p:cNvPr>
          <p:cNvSpPr/>
          <p:nvPr/>
        </p:nvSpPr>
        <p:spPr>
          <a:xfrm>
            <a:off x="2686050" y="3870214"/>
            <a:ext cx="3352800" cy="629265"/>
          </a:xfrm>
          <a:prstGeom prst="roundRect">
            <a:avLst/>
          </a:prstGeom>
          <a:solidFill>
            <a:srgbClr val="F3F6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LIVE TRACKING FOOD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359FFD-4438-BF35-C214-F617DBC5C872}"/>
              </a:ext>
            </a:extLst>
          </p:cNvPr>
          <p:cNvSpPr/>
          <p:nvPr/>
        </p:nvSpPr>
        <p:spPr>
          <a:xfrm>
            <a:off x="2686050" y="4676405"/>
            <a:ext cx="3352800" cy="629265"/>
          </a:xfrm>
          <a:prstGeom prst="roundRect">
            <a:avLst/>
          </a:prstGeom>
          <a:solidFill>
            <a:srgbClr val="EAA3B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DELIVERY CONFIRMED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94FBC97-583F-39DE-C4F4-E0756D1CC54C}"/>
              </a:ext>
            </a:extLst>
          </p:cNvPr>
          <p:cNvSpPr/>
          <p:nvPr/>
        </p:nvSpPr>
        <p:spPr>
          <a:xfrm>
            <a:off x="2686050" y="5454364"/>
            <a:ext cx="3352800" cy="629265"/>
          </a:xfrm>
          <a:prstGeom prst="roundRect">
            <a:avLst/>
          </a:prstGeom>
          <a:solidFill>
            <a:srgbClr val="DCCDF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FEEDBACK COLLECTED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C8C4E3-483B-DFAF-0D89-5D71465F0DF2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362450" y="1302950"/>
            <a:ext cx="0" cy="118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67ECD7-590E-0F1A-7843-0ADECC9B8CB9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4362450" y="2051049"/>
            <a:ext cx="0" cy="17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A62350-1D8E-3B73-99FA-E5D35C21C907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4362450" y="2853316"/>
            <a:ext cx="0" cy="21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7F7240-BC17-31F7-70C0-4149E94D9D1A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4362450" y="3693289"/>
            <a:ext cx="0" cy="17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A22537-274A-6534-6280-7987B788AC49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4362450" y="4499479"/>
            <a:ext cx="0" cy="176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B53968-0236-99C2-A062-EF0A511A79A0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362450" y="5305670"/>
            <a:ext cx="0" cy="148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0305EE6-4042-7F50-B5A3-7C27A8A16333}"/>
              </a:ext>
            </a:extLst>
          </p:cNvPr>
          <p:cNvCxnSpPr>
            <a:cxnSpLocks/>
          </p:cNvCxnSpPr>
          <p:nvPr/>
        </p:nvCxnSpPr>
        <p:spPr>
          <a:xfrm>
            <a:off x="4362450" y="6018028"/>
            <a:ext cx="0" cy="21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83C746F9-D70A-5504-C47D-7A2AB4DB80B7}"/>
              </a:ext>
            </a:extLst>
          </p:cNvPr>
          <p:cNvSpPr/>
          <p:nvPr/>
        </p:nvSpPr>
        <p:spPr>
          <a:xfrm>
            <a:off x="2686055" y="6228735"/>
            <a:ext cx="3352795" cy="62926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3042740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>
          <a:extLst>
            <a:ext uri="{FF2B5EF4-FFF2-40B4-BE49-F238E27FC236}">
              <a16:creationId xmlns:a16="http://schemas.microsoft.com/office/drawing/2014/main" id="{377EEB60-E863-B5ED-3868-EFA61FABA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>
            <a:extLst>
              <a:ext uri="{FF2B5EF4-FFF2-40B4-BE49-F238E27FC236}">
                <a16:creationId xmlns:a16="http://schemas.microsoft.com/office/drawing/2014/main" id="{F5E8D80B-F10F-57D5-FD54-03FB5C969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Times New Roman"/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Diagram</a:t>
            </a:r>
            <a:endParaRPr sz="3600" b="1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8">
            <a:extLst>
              <a:ext uri="{FF2B5EF4-FFF2-40B4-BE49-F238E27FC236}">
                <a16:creationId xmlns:a16="http://schemas.microsoft.com/office/drawing/2014/main" id="{44BE855E-39F7-5AA4-AE96-2C82B56A6F7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25-07-2025</a:t>
            </a:r>
            <a:endParaRPr dirty="0"/>
          </a:p>
        </p:txBody>
      </p:sp>
      <p:sp>
        <p:nvSpPr>
          <p:cNvPr id="155" name="Google Shape;155;p8">
            <a:extLst>
              <a:ext uri="{FF2B5EF4-FFF2-40B4-BE49-F238E27FC236}">
                <a16:creationId xmlns:a16="http://schemas.microsoft.com/office/drawing/2014/main" id="{46409FCB-92E1-9615-5A25-E286AA298D6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CFDCB-9877-12F1-CB54-A2B7190BD9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876" t="4824" r="7179" b="-929"/>
          <a:stretch>
            <a:fillRect/>
          </a:stretch>
        </p:blipFill>
        <p:spPr>
          <a:xfrm>
            <a:off x="2271250" y="788534"/>
            <a:ext cx="4601499" cy="575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14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Times New Roman"/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Diagram</a:t>
            </a:r>
            <a:endParaRPr sz="3600" b="1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25-07-2025</a:t>
            </a:r>
            <a:endParaRPr dirty="0"/>
          </a:p>
        </p:txBody>
      </p:sp>
      <p:sp>
        <p:nvSpPr>
          <p:cNvPr id="155" name="Google Shape;155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34FFE-D674-A49F-EAC4-DCCE538D9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2" y="1709085"/>
            <a:ext cx="9057236" cy="343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83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>
          <a:extLst>
            <a:ext uri="{FF2B5EF4-FFF2-40B4-BE49-F238E27FC236}">
              <a16:creationId xmlns:a16="http://schemas.microsoft.com/office/drawing/2014/main" id="{32EC6F21-E5FF-F205-A303-27E3A39F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99B4E3-64BC-FA3A-F76F-50D10FCC29B1}"/>
              </a:ext>
            </a:extLst>
          </p:cNvPr>
          <p:cNvSpPr/>
          <p:nvPr/>
        </p:nvSpPr>
        <p:spPr>
          <a:xfrm>
            <a:off x="181590" y="215746"/>
            <a:ext cx="3038167" cy="64265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3" name="Google Shape;153;p8">
            <a:extLst>
              <a:ext uri="{FF2B5EF4-FFF2-40B4-BE49-F238E27FC236}">
                <a16:creationId xmlns:a16="http://schemas.microsoft.com/office/drawing/2014/main" id="{3AC3891C-B287-18A5-CE0E-E727CF43CB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774" y="3163871"/>
            <a:ext cx="2233152" cy="53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Times New Roman"/>
              <a:buNone/>
            </a:pPr>
            <a:r>
              <a:rPr lang="en-US" sz="36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Diagram</a:t>
            </a:r>
            <a:endParaRPr sz="3600" b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8">
            <a:extLst>
              <a:ext uri="{FF2B5EF4-FFF2-40B4-BE49-F238E27FC236}">
                <a16:creationId xmlns:a16="http://schemas.microsoft.com/office/drawing/2014/main" id="{07862A5E-A689-868F-086E-9749EE12B051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25-07-2025</a:t>
            </a:r>
            <a:endParaRPr dirty="0"/>
          </a:p>
        </p:txBody>
      </p:sp>
      <p:sp>
        <p:nvSpPr>
          <p:cNvPr id="155" name="Google Shape;155;p8">
            <a:extLst>
              <a:ext uri="{FF2B5EF4-FFF2-40B4-BE49-F238E27FC236}">
                <a16:creationId xmlns:a16="http://schemas.microsoft.com/office/drawing/2014/main" id="{DD6FF219-A72B-8326-75AE-8C00E9D5677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58C2B3-61DF-1B5F-A892-997B21103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655" y="22940"/>
            <a:ext cx="3747175" cy="68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5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802F9-DC0D-2A86-C6D9-D3B38F30B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050" y="195384"/>
            <a:ext cx="7886700" cy="97130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DAB74-A416-7F55-692C-3F3D4C00F4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b="1" dirty="0" err="1"/>
              <a:t>FeedChain</a:t>
            </a:r>
            <a:r>
              <a:rPr lang="en-US" dirty="0"/>
              <a:t> is a smart digital platform designed to minimize food wastage by automating food donation workflows. It connects Donors, NGOs, and Volunteers through role-based portals and uses </a:t>
            </a:r>
            <a:r>
              <a:rPr lang="en-US" b="1" dirty="0"/>
              <a:t>geolocation</a:t>
            </a:r>
            <a:r>
              <a:rPr lang="en-US" dirty="0"/>
              <a:t>, </a:t>
            </a:r>
            <a:r>
              <a:rPr lang="en-US" b="1" dirty="0"/>
              <a:t>NGO capacity</a:t>
            </a:r>
            <a:r>
              <a:rPr lang="en-US" dirty="0"/>
              <a:t>, and </a:t>
            </a:r>
            <a:r>
              <a:rPr lang="en-US" b="1" dirty="0"/>
              <a:t>food perishability</a:t>
            </a:r>
            <a:r>
              <a:rPr lang="en-US" dirty="0"/>
              <a:t> for intelligent matching. The system ensures </a:t>
            </a:r>
            <a:r>
              <a:rPr lang="en-US" b="1" dirty="0"/>
              <a:t>secure handovers</a:t>
            </a:r>
            <a:r>
              <a:rPr lang="en-US" dirty="0"/>
              <a:t> using OTP/QR codes, enables </a:t>
            </a:r>
            <a:r>
              <a:rPr lang="en-US" b="1" dirty="0"/>
              <a:t>real-time tracking</a:t>
            </a:r>
            <a:r>
              <a:rPr lang="en-US" dirty="0"/>
              <a:t>, and maintains transparency with </a:t>
            </a:r>
            <a:r>
              <a:rPr lang="en-US" b="1" dirty="0"/>
              <a:t>blockchain</a:t>
            </a:r>
            <a:r>
              <a:rPr lang="en-US" dirty="0"/>
              <a:t>. A built-in </a:t>
            </a:r>
            <a:r>
              <a:rPr lang="en-US" b="1" dirty="0"/>
              <a:t>chatbot</a:t>
            </a:r>
            <a:r>
              <a:rPr lang="en-US" dirty="0"/>
              <a:t> assists users, while volunteers earn rewards for successful deliveries. Developed with </a:t>
            </a:r>
            <a:r>
              <a:rPr lang="en-US" b="1" dirty="0"/>
              <a:t>Java, JSP/Servlets, and MySQL</a:t>
            </a:r>
            <a:r>
              <a:rPr lang="en-US" dirty="0"/>
              <a:t>, </a:t>
            </a:r>
            <a:r>
              <a:rPr lang="en-US" dirty="0" err="1"/>
              <a:t>FeedChain</a:t>
            </a:r>
            <a:r>
              <a:rPr lang="en-US" dirty="0"/>
              <a:t> enhances speed, trust, and coordination in food distribution. Future upgrades include </a:t>
            </a:r>
            <a:r>
              <a:rPr lang="en-US" b="1" dirty="0"/>
              <a:t>AI-based forecasting</a:t>
            </a:r>
            <a:r>
              <a:rPr lang="en-US" dirty="0"/>
              <a:t> and </a:t>
            </a:r>
            <a:r>
              <a:rPr lang="en-US" b="1" dirty="0"/>
              <a:t>IoT freshness monitoring</a:t>
            </a:r>
            <a:r>
              <a:rPr lang="en-US" dirty="0"/>
              <a:t>, supporting </a:t>
            </a:r>
            <a:r>
              <a:rPr lang="en-US" b="1" dirty="0"/>
              <a:t>SDG 2: Zero Hunger</a:t>
            </a:r>
            <a:r>
              <a:rPr lang="en-US" dirty="0"/>
              <a:t> and </a:t>
            </a:r>
            <a:r>
              <a:rPr lang="en-US" b="1" dirty="0"/>
              <a:t>SDG 1: No Poverty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3FCFF-CE49-AF77-883E-68247885452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25-07-2025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BE39F-8EAF-A837-AE35-43546708CE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955C20-44B2-F411-2FE6-FB74A3267602}"/>
              </a:ext>
            </a:extLst>
          </p:cNvPr>
          <p:cNvSpPr txBox="1"/>
          <p:nvPr/>
        </p:nvSpPr>
        <p:spPr>
          <a:xfrm>
            <a:off x="546588" y="994773"/>
            <a:ext cx="2790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63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25-07-2025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28650" y="1745718"/>
            <a:ext cx="6753772" cy="336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Match Engine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optimized NGO selection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Volunteer assignment &amp; tracking system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Secure OTP/QR confirmation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 delivery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 visualization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Leaflet.js &amp;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OpenStreetMap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Analytics + feedback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loop for reporting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Cloud-native backend (Firebase, Railway) for scalability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Directly aligned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SDG 2: Zero Hunger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SDG 1: No Poverty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137EE9-C749-474C-9F03-73E3BA8A3353}"/>
              </a:ext>
            </a:extLst>
          </p:cNvPr>
          <p:cNvSpPr txBox="1"/>
          <p:nvPr/>
        </p:nvSpPr>
        <p:spPr>
          <a:xfrm>
            <a:off x="1970314" y="544286"/>
            <a:ext cx="5203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FeedChain</a:t>
            </a:r>
            <a:r>
              <a:rPr lang="en-US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Contributions: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8812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ECAE0-9D6C-BA47-6F14-10D0673EA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050" y="136524"/>
            <a:ext cx="7886700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136BF-85F7-630D-8F46-E61A5AD2462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25-07-2025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40A1A-4D40-378F-5875-E8ACB7F977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C693AC-6FAE-674B-38DD-737B677B52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52224" y="1662608"/>
            <a:ext cx="78867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AI-powered donation forecasting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Blockchain-based transparency for donations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IoT monitoring of food temperature &amp; freshness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volunteer routing &amp; delivery optimization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Gamification &amp; rewards for volunteers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government &amp; CSR programs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536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059F11-8842-F463-B70E-372642C8ED6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25-07-2025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8A7FB-98F8-D020-87C6-DEB0FFC89C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4" name="Google Shape;153;p8">
            <a:extLst>
              <a:ext uri="{FF2B5EF4-FFF2-40B4-BE49-F238E27FC236}">
                <a16:creationId xmlns:a16="http://schemas.microsoft.com/office/drawing/2014/main" id="{A085ED2E-FB65-5F80-AE96-638C56B63E88}"/>
              </a:ext>
            </a:extLst>
          </p:cNvPr>
          <p:cNvSpPr txBox="1">
            <a:spLocks/>
          </p:cNvSpPr>
          <p:nvPr/>
        </p:nvSpPr>
        <p:spPr>
          <a:xfrm>
            <a:off x="628650" y="491270"/>
            <a:ext cx="7886700" cy="53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rgbClr val="7030A0"/>
              </a:buClr>
              <a:buSzPts val="3600"/>
              <a:buFont typeface="Times New Roman"/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B5420F-06DA-3D40-850A-6D7ADCB868C3}"/>
              </a:ext>
            </a:extLst>
          </p:cNvPr>
          <p:cNvGrpSpPr/>
          <p:nvPr/>
        </p:nvGrpSpPr>
        <p:grpSpPr>
          <a:xfrm>
            <a:off x="522218" y="1257336"/>
            <a:ext cx="8099564" cy="4512093"/>
            <a:chOff x="534200" y="1329631"/>
            <a:chExt cx="8099564" cy="474972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4AF0D6-0FD3-4F9E-31BA-09BABC43D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6365" y="1329631"/>
              <a:ext cx="2057399" cy="470741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9C2C09-C2F6-33D6-2E1A-BE6E3AAAF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6581" y="1342522"/>
              <a:ext cx="2096536" cy="469623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76E53AC-66CF-A8DE-353B-DD78EC1B1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4200" y="1349576"/>
              <a:ext cx="2096536" cy="472978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27BB256-966E-6E85-4056-72ABAA63836F}"/>
              </a:ext>
            </a:extLst>
          </p:cNvPr>
          <p:cNvSpPr txBox="1"/>
          <p:nvPr/>
        </p:nvSpPr>
        <p:spPr>
          <a:xfrm>
            <a:off x="1240971" y="5984295"/>
            <a:ext cx="1023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dirty="0"/>
              <a:t>Fig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C7BC1A-3D00-B9B8-B21E-30B7E7224D01}"/>
              </a:ext>
            </a:extLst>
          </p:cNvPr>
          <p:cNvSpPr txBox="1"/>
          <p:nvPr/>
        </p:nvSpPr>
        <p:spPr>
          <a:xfrm>
            <a:off x="4377507" y="5984294"/>
            <a:ext cx="1273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09372-5013-BC61-048B-ECF928BC3F94}"/>
              </a:ext>
            </a:extLst>
          </p:cNvPr>
          <p:cNvSpPr txBox="1"/>
          <p:nvPr/>
        </p:nvSpPr>
        <p:spPr>
          <a:xfrm>
            <a:off x="7358743" y="5973536"/>
            <a:ext cx="136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3</a:t>
            </a:r>
          </a:p>
        </p:txBody>
      </p:sp>
    </p:spTree>
    <p:extLst>
      <p:ext uri="{BB962C8B-B14F-4D97-AF65-F5344CB8AC3E}">
        <p14:creationId xmlns:p14="http://schemas.microsoft.com/office/powerpoint/2010/main" val="3435124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315021-E142-932D-5D2A-6CE16CBFC81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25-07-2025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8D8A1-79DF-574C-374B-F1C9C370F1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EE7CCC-E7C6-A8D4-A724-9DC02FD73695}"/>
              </a:ext>
            </a:extLst>
          </p:cNvPr>
          <p:cNvGrpSpPr/>
          <p:nvPr/>
        </p:nvGrpSpPr>
        <p:grpSpPr>
          <a:xfrm>
            <a:off x="419227" y="941742"/>
            <a:ext cx="8305547" cy="4740602"/>
            <a:chOff x="505083" y="805578"/>
            <a:chExt cx="8305547" cy="49745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6432EC6-C9EA-FEDF-FEF4-98D941283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5083" y="805578"/>
              <a:ext cx="2200382" cy="497451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8F4BEE8-68D8-2AE7-0CA4-479DCABA6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326"/>
            <a:stretch>
              <a:fillRect/>
            </a:stretch>
          </p:blipFill>
          <p:spPr>
            <a:xfrm>
              <a:off x="3568189" y="805579"/>
              <a:ext cx="2200382" cy="49567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EE261F2-F831-A3B0-D9A8-4F987C6C1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0248" y="809387"/>
              <a:ext cx="2200382" cy="496860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BDD3B6C-3468-792F-A033-344BD21FE177}"/>
              </a:ext>
            </a:extLst>
          </p:cNvPr>
          <p:cNvSpPr txBox="1"/>
          <p:nvPr/>
        </p:nvSpPr>
        <p:spPr>
          <a:xfrm>
            <a:off x="1313323" y="5865459"/>
            <a:ext cx="130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94310-8AD5-408A-F273-DA4EBEDDEBB4}"/>
              </a:ext>
            </a:extLst>
          </p:cNvPr>
          <p:cNvSpPr txBox="1"/>
          <p:nvPr/>
        </p:nvSpPr>
        <p:spPr>
          <a:xfrm>
            <a:off x="4278458" y="5865458"/>
            <a:ext cx="1404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1697D4-7E81-665A-C95D-4BF71BA7EBD5}"/>
              </a:ext>
            </a:extLst>
          </p:cNvPr>
          <p:cNvSpPr txBox="1"/>
          <p:nvPr/>
        </p:nvSpPr>
        <p:spPr>
          <a:xfrm>
            <a:off x="7486650" y="5863454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6</a:t>
            </a:r>
          </a:p>
        </p:txBody>
      </p:sp>
    </p:spTree>
    <p:extLst>
      <p:ext uri="{BB962C8B-B14F-4D97-AF65-F5344CB8AC3E}">
        <p14:creationId xmlns:p14="http://schemas.microsoft.com/office/powerpoint/2010/main" val="479048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>
          <a:extLst>
            <a:ext uri="{FF2B5EF4-FFF2-40B4-BE49-F238E27FC236}">
              <a16:creationId xmlns:a16="http://schemas.microsoft.com/office/drawing/2014/main" id="{BD113E63-EB14-FE3D-D58D-D6FBD8E35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>
            <a:extLst>
              <a:ext uri="{FF2B5EF4-FFF2-40B4-BE49-F238E27FC236}">
                <a16:creationId xmlns:a16="http://schemas.microsoft.com/office/drawing/2014/main" id="{6279AF22-68B1-9E6F-409D-D6310B05A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1513010"/>
            <a:ext cx="7886700" cy="53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Times New Roman"/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600" b="1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8">
            <a:extLst>
              <a:ext uri="{FF2B5EF4-FFF2-40B4-BE49-F238E27FC236}">
                <a16:creationId xmlns:a16="http://schemas.microsoft.com/office/drawing/2014/main" id="{DF960A71-88C3-F76A-BAD3-F3E2DE613ED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25-07-2025</a:t>
            </a:r>
            <a:endParaRPr dirty="0"/>
          </a:p>
        </p:txBody>
      </p:sp>
      <p:sp>
        <p:nvSpPr>
          <p:cNvPr id="155" name="Google Shape;155;p8">
            <a:extLst>
              <a:ext uri="{FF2B5EF4-FFF2-40B4-BE49-F238E27FC236}">
                <a16:creationId xmlns:a16="http://schemas.microsoft.com/office/drawing/2014/main" id="{B91C0D47-9BB3-9AFD-3D14-86492D45B99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DFB31-E2B5-DA48-AC23-5FE684DA4849}"/>
              </a:ext>
            </a:extLst>
          </p:cNvPr>
          <p:cNvSpPr txBox="1"/>
          <p:nvPr/>
        </p:nvSpPr>
        <p:spPr>
          <a:xfrm>
            <a:off x="1074174" y="2259449"/>
            <a:ext cx="699565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IEEE: </a:t>
            </a:r>
            <a:r>
              <a:rPr lang="en-IN" sz="2000" dirty="0">
                <a:hlinkClick r:id="rId3"/>
              </a:rPr>
              <a:t>https://ieeexplore.ieee.org/document/10124322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FAO Reports: </a:t>
            </a:r>
            <a:r>
              <a:rPr lang="en-IN" sz="2000" dirty="0">
                <a:hlinkClick r:id="rId4"/>
              </a:rPr>
              <a:t>https://www.fao.org/india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OpenStreetMap: </a:t>
            </a:r>
            <a:r>
              <a:rPr lang="en-IN" sz="2000" dirty="0">
                <a:hlinkClick r:id="rId5"/>
              </a:rPr>
              <a:t>https://www.openstreetmap.org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Firebase Docs: </a:t>
            </a:r>
            <a:r>
              <a:rPr lang="en-IN" sz="2000" dirty="0">
                <a:hlinkClick r:id="rId6"/>
              </a:rPr>
              <a:t>https://firebase.google.com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15 IEEE and academic journal papers (2021–2025)</a:t>
            </a:r>
          </a:p>
        </p:txBody>
      </p:sp>
    </p:spTree>
    <p:extLst>
      <p:ext uri="{BB962C8B-B14F-4D97-AF65-F5344CB8AC3E}">
        <p14:creationId xmlns:p14="http://schemas.microsoft.com/office/powerpoint/2010/main" val="1640874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>
          <a:extLst>
            <a:ext uri="{FF2B5EF4-FFF2-40B4-BE49-F238E27FC236}">
              <a16:creationId xmlns:a16="http://schemas.microsoft.com/office/drawing/2014/main" id="{E15E4C21-62F9-1D75-C7AB-DD524C6E3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>
            <a:extLst>
              <a:ext uri="{FF2B5EF4-FFF2-40B4-BE49-F238E27FC236}">
                <a16:creationId xmlns:a16="http://schemas.microsoft.com/office/drawing/2014/main" id="{77157AF4-397D-3D0D-6915-59753F3464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1520792"/>
            <a:ext cx="7886700" cy="53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Times New Roman"/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Outcome</a:t>
            </a:r>
            <a:endParaRPr sz="3600" b="1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8">
            <a:extLst>
              <a:ext uri="{FF2B5EF4-FFF2-40B4-BE49-F238E27FC236}">
                <a16:creationId xmlns:a16="http://schemas.microsoft.com/office/drawing/2014/main" id="{88F14DA6-07E8-E2B6-0581-529339CB690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25-07-2025</a:t>
            </a:r>
            <a:endParaRPr dirty="0"/>
          </a:p>
        </p:txBody>
      </p:sp>
      <p:sp>
        <p:nvSpPr>
          <p:cNvPr id="155" name="Google Shape;155;p8">
            <a:extLst>
              <a:ext uri="{FF2B5EF4-FFF2-40B4-BE49-F238E27FC236}">
                <a16:creationId xmlns:a16="http://schemas.microsoft.com/office/drawing/2014/main" id="{8E77E248-4613-3A00-8B69-33EF9336844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C5E984D-71A8-6802-16B8-0EFBEA782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8" y="1822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3A18E-2646-2F06-6BB7-02C60CF83502}"/>
              </a:ext>
            </a:extLst>
          </p:cNvPr>
          <p:cNvSpPr txBox="1"/>
          <p:nvPr/>
        </p:nvSpPr>
        <p:spPr>
          <a:xfrm>
            <a:off x="1782000" y="2257173"/>
            <a:ext cx="5580000" cy="234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Working product prototype (FeedChain)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Research paper submission (IEEE / Scopus)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Copyright or Patent (UI/ML Matching)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Pitch for CSR funding / NGO collaboration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Ready for inter-college hackathons</a:t>
            </a:r>
          </a:p>
        </p:txBody>
      </p:sp>
    </p:spTree>
    <p:extLst>
      <p:ext uri="{BB962C8B-B14F-4D97-AF65-F5344CB8AC3E}">
        <p14:creationId xmlns:p14="http://schemas.microsoft.com/office/powerpoint/2010/main" val="175849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>
          <a:extLst>
            <a:ext uri="{FF2B5EF4-FFF2-40B4-BE49-F238E27FC236}">
              <a16:creationId xmlns:a16="http://schemas.microsoft.com/office/drawing/2014/main" id="{C898C243-B43A-0478-0BEA-C003F6AB0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>
            <a:extLst>
              <a:ext uri="{FF2B5EF4-FFF2-40B4-BE49-F238E27FC236}">
                <a16:creationId xmlns:a16="http://schemas.microsoft.com/office/drawing/2014/main" id="{CFA23C71-D91E-EAFF-8F58-6CD03FEC3F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1870" y="0"/>
            <a:ext cx="7886700" cy="53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Times New Roman"/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of Literature</a:t>
            </a:r>
            <a:endParaRPr sz="3600" b="1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8">
            <a:extLst>
              <a:ext uri="{FF2B5EF4-FFF2-40B4-BE49-F238E27FC236}">
                <a16:creationId xmlns:a16="http://schemas.microsoft.com/office/drawing/2014/main" id="{C6082149-AB3C-FD2E-964B-F0C8FF62233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25-07-2025</a:t>
            </a:r>
            <a:endParaRPr dirty="0"/>
          </a:p>
        </p:txBody>
      </p:sp>
      <p:sp>
        <p:nvSpPr>
          <p:cNvPr id="155" name="Google Shape;155;p8">
            <a:extLst>
              <a:ext uri="{FF2B5EF4-FFF2-40B4-BE49-F238E27FC236}">
                <a16:creationId xmlns:a16="http://schemas.microsoft.com/office/drawing/2014/main" id="{09C29F35-06A4-E131-AF3D-0092710D195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CB6620-55F7-0EE9-420F-8DDB34C24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239358"/>
              </p:ext>
            </p:extLst>
          </p:nvPr>
        </p:nvGraphicFramePr>
        <p:xfrm>
          <a:off x="128954" y="530258"/>
          <a:ext cx="6295292" cy="61705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67">
                  <a:extLst>
                    <a:ext uri="{9D8B030D-6E8A-4147-A177-3AD203B41FA5}">
                      <a16:colId xmlns:a16="http://schemas.microsoft.com/office/drawing/2014/main" val="2539076154"/>
                    </a:ext>
                  </a:extLst>
                </a:gridCol>
                <a:gridCol w="2094427">
                  <a:extLst>
                    <a:ext uri="{9D8B030D-6E8A-4147-A177-3AD203B41FA5}">
                      <a16:colId xmlns:a16="http://schemas.microsoft.com/office/drawing/2014/main" val="1737921279"/>
                    </a:ext>
                  </a:extLst>
                </a:gridCol>
                <a:gridCol w="1392640">
                  <a:extLst>
                    <a:ext uri="{9D8B030D-6E8A-4147-A177-3AD203B41FA5}">
                      <a16:colId xmlns:a16="http://schemas.microsoft.com/office/drawing/2014/main" val="324542864"/>
                    </a:ext>
                  </a:extLst>
                </a:gridCol>
                <a:gridCol w="738873">
                  <a:extLst>
                    <a:ext uri="{9D8B030D-6E8A-4147-A177-3AD203B41FA5}">
                      <a16:colId xmlns:a16="http://schemas.microsoft.com/office/drawing/2014/main" val="489693049"/>
                    </a:ext>
                  </a:extLst>
                </a:gridCol>
                <a:gridCol w="1637985">
                  <a:extLst>
                    <a:ext uri="{9D8B030D-6E8A-4147-A177-3AD203B41FA5}">
                      <a16:colId xmlns:a16="http://schemas.microsoft.com/office/drawing/2014/main" val="989639147"/>
                    </a:ext>
                  </a:extLst>
                </a:gridCol>
              </a:tblGrid>
              <a:tr h="194479">
                <a:tc>
                  <a:txBody>
                    <a:bodyPr/>
                    <a:lstStyle/>
                    <a:p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 marL="60045" marR="60045" marT="30023" marB="30023" anchor="ctr"/>
                </a:tc>
                <a:extLst>
                  <a:ext uri="{0D108BD9-81ED-4DB2-BD59-A6C34878D82A}">
                    <a16:rowId xmlns:a16="http://schemas.microsoft.com/office/drawing/2014/main" val="1487203216"/>
                  </a:ext>
                </a:extLst>
              </a:tr>
              <a:tr h="613013"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Food Rescue System Using ML and Cloud</a:t>
                      </a: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Raktim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Raihan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Prova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 S M </a:t>
                      </a: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Rayhan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Rafia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Sultana </a:t>
                      </a: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Shilon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Mohammad </a:t>
                      </a: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Monirujjaman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Khan</a:t>
                      </a: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- 51525</a:t>
                      </a:r>
                    </a:p>
                  </a:txBody>
                  <a:tcPr marL="60045" marR="60045" marT="30023" marB="30023" anchor="ctr"/>
                </a:tc>
                <a:extLst>
                  <a:ext uri="{0D108BD9-81ED-4DB2-BD59-A6C34878D82A}">
                    <a16:rowId xmlns:a16="http://schemas.microsoft.com/office/drawing/2014/main" val="1564052453"/>
                  </a:ext>
                </a:extLst>
              </a:tr>
              <a:tr h="473502">
                <a:tc>
                  <a:txBody>
                    <a:bodyPr/>
                    <a:lstStyle/>
                    <a:p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Food waste</a:t>
                      </a:r>
                      <a:r>
                        <a:rPr lang="en-IN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management using Android Studio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Katakam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Sudheepa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Padmashetti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Rashmitha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P.Sardar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Maran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</a:t>
                      </a: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Xplore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(ICAAIC 2023)</a:t>
                      </a:r>
                    </a:p>
                  </a:txBody>
                  <a:tcPr marL="60045" marR="60045" marT="30023" marB="30023" anchor="ctr"/>
                </a:tc>
                <a:extLst>
                  <a:ext uri="{0D108BD9-81ED-4DB2-BD59-A6C34878D82A}">
                    <a16:rowId xmlns:a16="http://schemas.microsoft.com/office/drawing/2014/main" val="4135858291"/>
                  </a:ext>
                </a:extLst>
              </a:tr>
              <a:tr h="613013">
                <a:tc>
                  <a:txBody>
                    <a:bodyPr/>
                    <a:lstStyle/>
                    <a:p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 and Care: A Food Donation Web Application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V. </a:t>
                      </a: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Sarvasri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Sowmya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Lakshmi, M.N.V. </a:t>
                      </a: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Surekha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P. </a:t>
                      </a: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Sasi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Sanjana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R. </a:t>
                      </a: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Jyothi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Sai </a:t>
                      </a: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Durga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M. </a:t>
                      </a: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Charan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Sri Sai5</a:t>
                      </a: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ISSN</a:t>
                      </a:r>
                    </a:p>
                  </a:txBody>
                  <a:tcPr marL="60045" marR="60045" marT="30023" marB="30023" anchor="ctr"/>
                </a:tc>
                <a:extLst>
                  <a:ext uri="{0D108BD9-81ED-4DB2-BD59-A6C34878D82A}">
                    <a16:rowId xmlns:a16="http://schemas.microsoft.com/office/drawing/2014/main" val="464726923"/>
                  </a:ext>
                </a:extLst>
              </a:tr>
              <a:tr h="905958">
                <a:tc>
                  <a:txBody>
                    <a:bodyPr/>
                    <a:lstStyle/>
                    <a:p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Novel Approach for Identification and</a:t>
                      </a:r>
                    </a:p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Donation of Surplus Food using Machine</a:t>
                      </a:r>
                    </a:p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Learning-based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Replate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App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 </a:t>
                      </a: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Kavitha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V </a:t>
                      </a: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Nuthan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Prasad,</a:t>
                      </a:r>
                      <a:r>
                        <a:rPr lang="en-IN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Dankan</a:t>
                      </a:r>
                      <a:r>
                        <a:rPr lang="en-IN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Gowda V, </a:t>
                      </a:r>
                      <a:r>
                        <a:rPr lang="en-IN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Umayal</a:t>
                      </a:r>
                      <a:r>
                        <a:rPr lang="en-IN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M, </a:t>
                      </a:r>
                      <a:r>
                        <a:rPr lang="en-IN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Subhiksha</a:t>
                      </a:r>
                      <a:r>
                        <a:rPr lang="en-IN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5,Anitha K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(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ICAISS 2023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5" marR="60045" marT="30023" marB="30023" anchor="ctr"/>
                </a:tc>
                <a:extLst>
                  <a:ext uri="{0D108BD9-81ED-4DB2-BD59-A6C34878D82A}">
                    <a16:rowId xmlns:a16="http://schemas.microsoft.com/office/drawing/2014/main" val="721382121"/>
                  </a:ext>
                </a:extLst>
              </a:tr>
              <a:tr h="799020"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Developing Food Charity Operations Management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Nwadher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Alblihed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Mai </a:t>
                      </a: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Almutairi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Refaf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Almahmoud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Suliman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Aladhadh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(ICCIT)</a:t>
                      </a:r>
                    </a:p>
                  </a:txBody>
                  <a:tcPr marL="60045" marR="60045" marT="30023" marB="30023" anchor="ctr"/>
                </a:tc>
                <a:extLst>
                  <a:ext uri="{0D108BD9-81ED-4DB2-BD59-A6C34878D82A}">
                    <a16:rowId xmlns:a16="http://schemas.microsoft.com/office/drawing/2014/main" val="948575720"/>
                  </a:ext>
                </a:extLst>
              </a:tr>
              <a:tr h="752524">
                <a:tc>
                  <a:txBody>
                    <a:bodyPr/>
                    <a:lstStyle/>
                    <a:p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</a:t>
                      </a:r>
                      <a:r>
                        <a:rPr lang="en-IN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VIR Virtualizing</a:t>
                      </a:r>
                      <a:r>
                        <a:rPr lang="en-IN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Food</a:t>
                      </a:r>
                      <a:r>
                        <a:rPr lang="en-IN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Donation</a:t>
                      </a:r>
                      <a:r>
                        <a:rPr lang="en-IN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Distribution</a:t>
                      </a:r>
                      <a:r>
                        <a:rPr lang="en-IN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through</a:t>
                      </a:r>
                      <a:r>
                        <a:rPr lang="en-IN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</a:t>
                      </a:r>
                      <a:r>
                        <a:rPr lang="en-IN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</a:t>
                      </a:r>
                      <a:r>
                        <a:rPr lang="en-IN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IN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Cloud-Based</a:t>
                      </a:r>
                      <a:r>
                        <a:rPr lang="en-IN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Supply</a:t>
                      </a:r>
                      <a:r>
                        <a:rPr lang="en-IN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Chain</a:t>
                      </a:r>
                      <a:r>
                        <a:rPr lang="en-IN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Management</a:t>
                      </a: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Divy</a:t>
                      </a:r>
                      <a:r>
                        <a:rPr lang="en-IN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Chhibber</a:t>
                      </a:r>
                      <a:r>
                        <a:rPr lang="en-IN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Aditi </a:t>
                      </a:r>
                      <a:r>
                        <a:rPr lang="en-IN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Tripathi</a:t>
                      </a:r>
                      <a:r>
                        <a:rPr lang="en-IN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IN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Sandip</a:t>
                      </a:r>
                      <a:r>
                        <a:rPr lang="en-IN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Ray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IEEE(ICCE2021)</a:t>
                      </a:r>
                    </a:p>
                  </a:txBody>
                  <a:tcPr marL="60045" marR="60045" marT="30023" marB="30023" anchor="ctr"/>
                </a:tc>
                <a:extLst>
                  <a:ext uri="{0D108BD9-81ED-4DB2-BD59-A6C34878D82A}">
                    <a16:rowId xmlns:a16="http://schemas.microsoft.com/office/drawing/2014/main" val="1033841894"/>
                  </a:ext>
                </a:extLst>
              </a:tr>
              <a:tr h="333990">
                <a:tc>
                  <a:txBody>
                    <a:bodyPr/>
                    <a:lstStyle/>
                    <a:p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Learning-based Reduction of Food</a:t>
                      </a:r>
                    </a:p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Remains and Delivery of Food to the Needy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Veda </a:t>
                      </a: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Vidhya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Ajmeera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Kiran, T BHASKAR, </a:t>
                      </a: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Santhosh </a:t>
                      </a: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Boddupalli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</a:t>
                      </a:r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Xplore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5" marR="60045" marT="30023" marB="30023" anchor="ctr"/>
                </a:tc>
                <a:extLst>
                  <a:ext uri="{0D108BD9-81ED-4DB2-BD59-A6C34878D82A}">
                    <a16:rowId xmlns:a16="http://schemas.microsoft.com/office/drawing/2014/main" val="4252125586"/>
                  </a:ext>
                </a:extLst>
              </a:tr>
              <a:tr h="333990">
                <a:tc>
                  <a:txBody>
                    <a:bodyPr/>
                    <a:lstStyle/>
                    <a:p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Examination on Food, Clothes and Books</a:t>
                      </a:r>
                    </a:p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Donation Based Android Application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Garima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Pandey, Amit Kumar,</a:t>
                      </a: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(ICERECT)</a:t>
                      </a:r>
                    </a:p>
                  </a:txBody>
                  <a:tcPr marL="60045" marR="60045" marT="30023" marB="30023" anchor="ctr"/>
                </a:tc>
                <a:extLst>
                  <a:ext uri="{0D108BD9-81ED-4DB2-BD59-A6C34878D82A}">
                    <a16:rowId xmlns:a16="http://schemas.microsoft.com/office/drawing/2014/main" val="411151137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BA4BA2-F913-7E3C-F13B-940ABF1AC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695495"/>
              </p:ext>
            </p:extLst>
          </p:nvPr>
        </p:nvGraphicFramePr>
        <p:xfrm>
          <a:off x="6424246" y="497366"/>
          <a:ext cx="2590800" cy="62831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819978531"/>
                    </a:ext>
                  </a:extLst>
                </a:gridCol>
              </a:tblGrid>
              <a:tr h="235384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sz="1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530174"/>
                  </a:ext>
                </a:extLst>
              </a:tr>
              <a:tr h="76916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</a:t>
                      </a: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 and cloud 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match surplus food with recipients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113934"/>
                  </a:ext>
                </a:extLst>
              </a:tr>
              <a:tr h="543448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Built in </a:t>
                      </a: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 Studio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manage and redistribute food waste.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340677"/>
                  </a:ext>
                </a:extLst>
              </a:tr>
              <a:tr h="973015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Built a web app to facilitate food donations and requests with real-time tracking and database management.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88298"/>
                  </a:ext>
                </a:extLst>
              </a:tr>
              <a:tr h="905322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Implemented a machine learning-based web app to identify surplus food and streamline its donation to needy recipients.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029377"/>
                  </a:ext>
                </a:extLst>
              </a:tr>
              <a:tr h="81797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 a web-based system to manage and streamline food charity operations efficiently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507227"/>
                  </a:ext>
                </a:extLst>
              </a:tr>
              <a:tr h="750277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Created a mobile and cloud-based system to virtualize and manage food donation distribution efficiently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085661"/>
                  </a:ext>
                </a:extLst>
              </a:tr>
              <a:tr h="6330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 identifies extra food and delivers it to the needy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640477"/>
                  </a:ext>
                </a:extLst>
              </a:tr>
              <a:tr h="4178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Android app to facilitate donation of food, clothes, and books 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733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22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DD4B6-9732-7069-BB32-B66585183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2B471A-CC04-BB28-F233-E1C1B4DABE9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25-07-2025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E40E5C-85C9-D85A-E6E8-180B35AF96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A29CBEF-F4C6-6BBC-7266-35C60A71E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396046"/>
              </p:ext>
            </p:extLst>
          </p:nvPr>
        </p:nvGraphicFramePr>
        <p:xfrm>
          <a:off x="195072" y="585260"/>
          <a:ext cx="5960803" cy="57203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09015">
                  <a:extLst>
                    <a:ext uri="{9D8B030D-6E8A-4147-A177-3AD203B41FA5}">
                      <a16:colId xmlns:a16="http://schemas.microsoft.com/office/drawing/2014/main" val="2539076154"/>
                    </a:ext>
                  </a:extLst>
                </a:gridCol>
                <a:gridCol w="1694386">
                  <a:extLst>
                    <a:ext uri="{9D8B030D-6E8A-4147-A177-3AD203B41FA5}">
                      <a16:colId xmlns:a16="http://schemas.microsoft.com/office/drawing/2014/main" val="1737921279"/>
                    </a:ext>
                  </a:extLst>
                </a:gridCol>
                <a:gridCol w="1694386">
                  <a:extLst>
                    <a:ext uri="{9D8B030D-6E8A-4147-A177-3AD203B41FA5}">
                      <a16:colId xmlns:a16="http://schemas.microsoft.com/office/drawing/2014/main" val="324542864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489693049"/>
                    </a:ext>
                  </a:extLst>
                </a:gridCol>
                <a:gridCol w="1694386">
                  <a:extLst>
                    <a:ext uri="{9D8B030D-6E8A-4147-A177-3AD203B41FA5}">
                      <a16:colId xmlns:a16="http://schemas.microsoft.com/office/drawing/2014/main" val="989639147"/>
                    </a:ext>
                  </a:extLst>
                </a:gridCol>
              </a:tblGrid>
              <a:tr h="238937">
                <a:tc>
                  <a:txBody>
                    <a:bodyPr/>
                    <a:lstStyle/>
                    <a:p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 marL="60045" marR="60045" marT="30023" marB="30023" anchor="ctr"/>
                </a:tc>
                <a:extLst>
                  <a:ext uri="{0D108BD9-81ED-4DB2-BD59-A6C34878D82A}">
                    <a16:rowId xmlns:a16="http://schemas.microsoft.com/office/drawing/2014/main" val="1487203216"/>
                  </a:ext>
                </a:extLst>
              </a:tr>
              <a:tr h="1064105"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Based Approach to Reduce Food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Wastag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N.M </a:t>
                      </a:r>
                      <a:r>
                        <a:rPr lang="en-IN" sz="1000" dirty="0" err="1"/>
                        <a:t>Ifham</a:t>
                      </a:r>
                      <a:r>
                        <a:rPr lang="en-IN" sz="1000" dirty="0"/>
                        <a:t>, M.I.M Abdulla, M.R.M </a:t>
                      </a:r>
                      <a:r>
                        <a:rPr lang="en-IN" sz="1000" dirty="0" err="1"/>
                        <a:t>Rifadh</a:t>
                      </a:r>
                      <a:r>
                        <a:rPr lang="en-IN" sz="1000" dirty="0"/>
                        <a:t>, M.N.M Hussain </a:t>
                      </a:r>
                      <a:r>
                        <a:rPr lang="en-IN" sz="1000" dirty="0" err="1"/>
                        <a:t>Ajward</a:t>
                      </a:r>
                      <a:r>
                        <a:rPr lang="en-IN" sz="1000" dirty="0"/>
                        <a:t>, N.H.P. Ravi </a:t>
                      </a:r>
                      <a:r>
                        <a:rPr lang="en-IN" sz="1000" dirty="0" err="1"/>
                        <a:t>Supunya</a:t>
                      </a:r>
                      <a:r>
                        <a:rPr lang="en-IN" sz="1000" dirty="0"/>
                        <a:t> </a:t>
                      </a:r>
                      <a:r>
                        <a:rPr lang="en-IN" sz="1000" dirty="0" err="1"/>
                        <a:t>Swarnakantha</a:t>
                      </a:r>
                      <a:r>
                        <a:rPr lang="en-IN" sz="1000" dirty="0"/>
                        <a:t>, </a:t>
                      </a:r>
                      <a:r>
                        <a:rPr lang="en-IN" sz="1000" dirty="0" err="1"/>
                        <a:t>Karthiga</a:t>
                      </a:r>
                      <a:r>
                        <a:rPr lang="en-IN" sz="1000" dirty="0"/>
                        <a:t> </a:t>
                      </a:r>
                      <a:r>
                        <a:rPr lang="en-IN" sz="1000" dirty="0" err="1"/>
                        <a:t>Rajendran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Conference Publication</a:t>
                      </a:r>
                    </a:p>
                  </a:txBody>
                  <a:tcPr marL="60045" marR="60045" marT="30023" marB="30023" anchor="ctr"/>
                </a:tc>
                <a:extLst>
                  <a:ext uri="{0D108BD9-81ED-4DB2-BD59-A6C34878D82A}">
                    <a16:rowId xmlns:a16="http://schemas.microsoft.com/office/drawing/2014/main" val="2398994489"/>
                  </a:ext>
                </a:extLst>
              </a:tr>
              <a:tr h="753415"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Nutrient Food Prediction Through Deep Learning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IN" sz="1000" dirty="0" err="1"/>
                        <a:t>Saikat</a:t>
                      </a:r>
                      <a:r>
                        <a:rPr lang="en-IN" sz="1000" dirty="0"/>
                        <a:t> Banerjee, </a:t>
                      </a:r>
                      <a:r>
                        <a:rPr lang="en-IN" sz="1000" dirty="0" err="1"/>
                        <a:t>Abhoy</a:t>
                      </a:r>
                      <a:r>
                        <a:rPr lang="en-IN" sz="1000" dirty="0"/>
                        <a:t> Chand </a:t>
                      </a:r>
                      <a:r>
                        <a:rPr lang="en-IN" sz="1000" dirty="0" err="1"/>
                        <a:t>Mondal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Conference Publication</a:t>
                      </a:r>
                    </a:p>
                  </a:txBody>
                  <a:tcPr marL="60045" marR="60045" marT="30023" marB="30023" anchor="ctr"/>
                </a:tc>
                <a:extLst>
                  <a:ext uri="{0D108BD9-81ED-4DB2-BD59-A6C34878D82A}">
                    <a16:rowId xmlns:a16="http://schemas.microsoft.com/office/drawing/2014/main" val="470458079"/>
                  </a:ext>
                </a:extLst>
              </a:tr>
              <a:tr h="753415"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based Food Sales Prediction using Random Forest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dirty="0" err="1"/>
                        <a:t>Hruthvik</a:t>
                      </a:r>
                      <a:r>
                        <a:rPr lang="en-IN" sz="1000" dirty="0"/>
                        <a:t> </a:t>
                      </a:r>
                      <a:r>
                        <a:rPr lang="en-IN" sz="1000" dirty="0" err="1"/>
                        <a:t>Naik</a:t>
                      </a:r>
                      <a:r>
                        <a:rPr lang="en-IN" sz="1000" dirty="0"/>
                        <a:t>, </a:t>
                      </a:r>
                      <a:r>
                        <a:rPr lang="en-IN" sz="1000" dirty="0" err="1"/>
                        <a:t>Kakumanu</a:t>
                      </a:r>
                      <a:r>
                        <a:rPr lang="en-IN" sz="1000" dirty="0"/>
                        <a:t> </a:t>
                      </a:r>
                      <a:r>
                        <a:rPr lang="en-IN" sz="1000" dirty="0" err="1"/>
                        <a:t>Yashwanth</a:t>
                      </a:r>
                      <a:r>
                        <a:rPr lang="en-IN" sz="1000" dirty="0"/>
                        <a:t>, </a:t>
                      </a:r>
                      <a:r>
                        <a:rPr lang="en-IN" sz="1000" dirty="0" err="1"/>
                        <a:t>Suraj</a:t>
                      </a:r>
                      <a:r>
                        <a:rPr lang="en-IN" sz="1000" dirty="0"/>
                        <a:t> P, N. </a:t>
                      </a:r>
                      <a:r>
                        <a:rPr lang="en-IN" sz="1000" dirty="0" err="1"/>
                        <a:t>Jayapandian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Conference Publication</a:t>
                      </a:r>
                    </a:p>
                  </a:txBody>
                  <a:tcPr marL="60045" marR="60045" marT="30023" marB="30023" anchor="ctr"/>
                </a:tc>
                <a:extLst>
                  <a:ext uri="{0D108BD9-81ED-4DB2-BD59-A6C34878D82A}">
                    <a16:rowId xmlns:a16="http://schemas.microsoft.com/office/drawing/2014/main" val="1564052453"/>
                  </a:ext>
                </a:extLst>
              </a:tr>
              <a:tr h="606509"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Food Wastage Reduction Mobile 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Hassan </a:t>
                      </a:r>
                      <a:r>
                        <a:rPr lang="en-IN" sz="1000" dirty="0" err="1"/>
                        <a:t>Hajjdiab</a:t>
                      </a:r>
                      <a:r>
                        <a:rPr lang="en-IN" sz="1000" dirty="0"/>
                        <a:t>, Ayesha </a:t>
                      </a:r>
                      <a:r>
                        <a:rPr lang="en-IN" sz="1000" dirty="0" err="1"/>
                        <a:t>Anzer</a:t>
                      </a:r>
                      <a:r>
                        <a:rPr lang="en-IN" sz="1000" dirty="0"/>
                        <a:t>, </a:t>
                      </a:r>
                      <a:r>
                        <a:rPr lang="en-IN" sz="1000" dirty="0" err="1"/>
                        <a:t>Hadeel</a:t>
                      </a:r>
                      <a:r>
                        <a:rPr lang="en-IN" sz="1000" dirty="0"/>
                        <a:t> A. </a:t>
                      </a:r>
                      <a:r>
                        <a:rPr lang="en-IN" sz="1000" dirty="0" err="1"/>
                        <a:t>Tabaza</a:t>
                      </a:r>
                      <a:r>
                        <a:rPr lang="en-IN" sz="1000" dirty="0"/>
                        <a:t>, </a:t>
                      </a:r>
                      <a:r>
                        <a:rPr lang="en-IN" sz="1000" dirty="0" err="1"/>
                        <a:t>Wedad</a:t>
                      </a:r>
                      <a:r>
                        <a:rPr lang="en-IN" sz="1000" dirty="0"/>
                        <a:t> Ahmed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Conference Publication</a:t>
                      </a:r>
                    </a:p>
                  </a:txBody>
                  <a:tcPr marL="60045" marR="60045" marT="30023" marB="30023" anchor="ctr"/>
                </a:tc>
                <a:extLst>
                  <a:ext uri="{0D108BD9-81ED-4DB2-BD59-A6C34878D82A}">
                    <a16:rowId xmlns:a16="http://schemas.microsoft.com/office/drawing/2014/main" val="4135858291"/>
                  </a:ext>
                </a:extLst>
              </a:tr>
              <a:tr h="931965"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Foodernity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A Mobile and Web Application for Food Sharing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John </a:t>
                      </a:r>
                      <a:r>
                        <a:rPr lang="en-IN" sz="1000" dirty="0" err="1"/>
                        <a:t>Amiel</a:t>
                      </a:r>
                      <a:r>
                        <a:rPr lang="en-IN" sz="1000" dirty="0"/>
                        <a:t> R. </a:t>
                      </a:r>
                      <a:r>
                        <a:rPr lang="en-IN" sz="1000" dirty="0" err="1"/>
                        <a:t>Morilla</a:t>
                      </a:r>
                      <a:r>
                        <a:rPr lang="en-IN" sz="1000" dirty="0"/>
                        <a:t>, </a:t>
                      </a:r>
                      <a:r>
                        <a:rPr lang="en-IN" sz="1000" dirty="0" err="1"/>
                        <a:t>Fhillip</a:t>
                      </a:r>
                      <a:r>
                        <a:rPr lang="en-IN" sz="1000" dirty="0"/>
                        <a:t> Carl </a:t>
                      </a:r>
                      <a:r>
                        <a:rPr lang="en-IN" sz="1000" dirty="0" err="1"/>
                        <a:t>Bagsic</a:t>
                      </a:r>
                      <a:r>
                        <a:rPr lang="en-IN" sz="1000" dirty="0"/>
                        <a:t>, Mark Kenneth </a:t>
                      </a:r>
                      <a:r>
                        <a:rPr lang="en-IN" sz="1000" dirty="0" err="1"/>
                        <a:t>Dela</a:t>
                      </a:r>
                      <a:r>
                        <a:rPr lang="en-IN" sz="1000" dirty="0"/>
                        <a:t> Cruz, Carl Daniel A. Patio, </a:t>
                      </a:r>
                      <a:r>
                        <a:rPr lang="en-IN" sz="1000" dirty="0" err="1"/>
                        <a:t>Emeliza</a:t>
                      </a:r>
                      <a:r>
                        <a:rPr lang="en-IN" sz="1000" dirty="0"/>
                        <a:t> R. </a:t>
                      </a:r>
                      <a:r>
                        <a:rPr lang="en-IN" sz="1000" dirty="0" err="1"/>
                        <a:t>Yabut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Conference Publication</a:t>
                      </a:r>
                    </a:p>
                  </a:txBody>
                  <a:tcPr marL="60045" marR="60045" marT="30023" marB="30023" anchor="ctr"/>
                </a:tc>
                <a:extLst>
                  <a:ext uri="{0D108BD9-81ED-4DB2-BD59-A6C34878D82A}">
                    <a16:rowId xmlns:a16="http://schemas.microsoft.com/office/drawing/2014/main" val="464726923"/>
                  </a:ext>
                </a:extLst>
              </a:tr>
              <a:tr h="765543"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Android Application Development for Food Donation: A Geographical Location Based 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Arvind Kumar Pandey, Pratik Patel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Conference Publication</a:t>
                      </a:r>
                    </a:p>
                  </a:txBody>
                  <a:tcPr marL="60045" marR="60045" marT="30023" marB="30023" anchor="ctr"/>
                </a:tc>
                <a:extLst>
                  <a:ext uri="{0D108BD9-81ED-4DB2-BD59-A6C34878D82A}">
                    <a16:rowId xmlns:a16="http://schemas.microsoft.com/office/drawing/2014/main" val="1724270943"/>
                  </a:ext>
                </a:extLst>
              </a:tr>
              <a:tr h="606509"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0045" marR="60045" marT="30023" marB="30023"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SeVa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A Food Donation App for Smart Living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Christina Varghese, </a:t>
                      </a:r>
                      <a:r>
                        <a:rPr lang="en-IN" sz="1000" dirty="0" err="1"/>
                        <a:t>Drashti</a:t>
                      </a:r>
                      <a:r>
                        <a:rPr lang="en-IN" sz="1000" dirty="0"/>
                        <a:t> Pathak, </a:t>
                      </a:r>
                      <a:r>
                        <a:rPr lang="en-IN" sz="1000" dirty="0" err="1"/>
                        <a:t>Aparna</a:t>
                      </a:r>
                      <a:r>
                        <a:rPr lang="en-IN" sz="1000" dirty="0"/>
                        <a:t> S. </a:t>
                      </a:r>
                      <a:r>
                        <a:rPr lang="en-IN" sz="1000" dirty="0" err="1"/>
                        <a:t>Varde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Conference Publication</a:t>
                      </a:r>
                    </a:p>
                  </a:txBody>
                  <a:tcPr marL="60045" marR="60045" marT="30023" marB="30023" anchor="ctr"/>
                </a:tc>
                <a:extLst>
                  <a:ext uri="{0D108BD9-81ED-4DB2-BD59-A6C34878D82A}">
                    <a16:rowId xmlns:a16="http://schemas.microsoft.com/office/drawing/2014/main" val="31453609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591955-CBA5-817E-C924-B6842B9CC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39634"/>
              </p:ext>
            </p:extLst>
          </p:nvPr>
        </p:nvGraphicFramePr>
        <p:xfrm>
          <a:off x="6155875" y="585258"/>
          <a:ext cx="2793053" cy="5720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3053">
                  <a:extLst>
                    <a:ext uri="{9D8B030D-6E8A-4147-A177-3AD203B41FA5}">
                      <a16:colId xmlns:a16="http://schemas.microsoft.com/office/drawing/2014/main" val="1588548625"/>
                    </a:ext>
                  </a:extLst>
                </a:gridCol>
              </a:tblGrid>
              <a:tr h="265216">
                <a:tc>
                  <a:txBody>
                    <a:bodyPr/>
                    <a:lstStyle/>
                    <a:p>
                      <a:r>
                        <a:rPr lang="en-IN" sz="11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</a:t>
                      </a:r>
                      <a:r>
                        <a:rPr lang="en-IN" sz="11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sz="1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567868"/>
                  </a:ext>
                </a:extLst>
              </a:tr>
              <a:tr h="1046518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 predicts surplus food and directs it to the needy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635498"/>
                  </a:ext>
                </a:extLst>
              </a:tr>
              <a:tr h="762836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 estimates nutrient content of food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75171"/>
                  </a:ext>
                </a:extLst>
              </a:tr>
              <a:tr h="77157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predicts food sales to optimize supply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755450"/>
                  </a:ext>
                </a:extLst>
              </a:tr>
              <a:tr h="614295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 app connects excess food with people in need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546825"/>
                  </a:ext>
                </a:extLst>
              </a:tr>
              <a:tr h="104508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Platform enables sharing of surplus food via web and mobile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095650"/>
                  </a:ext>
                </a:extLst>
              </a:tr>
              <a:tr h="69892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 app uses location to match surplus food with nearby recipients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333423"/>
                  </a:ext>
                </a:extLst>
              </a:tr>
              <a:tr h="515958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 streamlines donation of food to reduce wastage and help the needy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534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53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25-07-2025</a:t>
            </a:r>
            <a:endParaRPr dirty="0"/>
          </a:p>
        </p:txBody>
      </p:sp>
      <p:sp>
        <p:nvSpPr>
          <p:cNvPr id="111" name="Google Shape;111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61FBE65-ABC1-FD85-ED0E-DEADA7F01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18" y="966787"/>
            <a:ext cx="8092563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Existing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Manual or semi-digital platforms used for food donation.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Communication between Donors, NGOs, and Volunteers is mostly via calls or basic apps.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Matching is based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fixed rules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effort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proximity only).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Lack of real-time updates and structured tracking.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Feedback, if any, is informal and unstructured.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Disadvantages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food spoilage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due to slow matching.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urgency-based or capacity-aware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Minimal automation leads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delays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Poor tracking of donations and deliveries.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Difficult to scale across regions or user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26973-ED7B-718F-F8BC-4B24FE2AF22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25-07-2025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288BA7-3455-C76A-38C8-16EF05E0E1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3C3DDC9-1E47-0419-CFAD-47B8C512D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71" y="1566952"/>
            <a:ext cx="8092800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Proposed System –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FeedChain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smart digital platform that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automates food donation workflows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Connects Donors, NGOs, and Volunteers via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role-based portals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geolocation, perishability, and NGO capacity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intelligent matching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Enables real-time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status tracking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collection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volunteer coordination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1800" dirty="0"/>
              <a:t>Ensure secure handover of food donations using OTP codes or QR scans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1800" dirty="0"/>
              <a:t>Assign nearest available volunteer automatically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774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AE01F-902D-BB47-A89E-B58F4212D89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25-07-2025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3F8FE5-0635-84C2-C5A7-62D37DA3B6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BDB519-2C2C-BED2-8CA1-2EA59FCDE86D}"/>
              </a:ext>
            </a:extLst>
          </p:cNvPr>
          <p:cNvSpPr txBox="1"/>
          <p:nvPr/>
        </p:nvSpPr>
        <p:spPr>
          <a:xfrm flipV="1">
            <a:off x="628650" y="960920"/>
            <a:ext cx="7206343" cy="5124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D6CA6E-2441-6234-3F0D-6A8F35BA954D}"/>
              </a:ext>
            </a:extLst>
          </p:cNvPr>
          <p:cNvSpPr txBox="1"/>
          <p:nvPr/>
        </p:nvSpPr>
        <p:spPr>
          <a:xfrm>
            <a:off x="628650" y="1480457"/>
            <a:ext cx="78867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Donations are prioritized based on 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perishability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need (e.g., hot meals delivered first).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NGOs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matched only if they have 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serving capacity (avoid overload &amp; spoilage).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donation logged on a 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ledger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donors/NGOs can trust the process (tamper-proof).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Volunteers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earn points/badges for successful deliveries → improves motivation.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donors/NGOs with quick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"How do I donate?" "Track my delivery").</a:t>
            </a: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0851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A6C3AE9F-A250-490A-47D4-C17242F4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730" y="283846"/>
            <a:ext cx="7886700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ADE98-8947-AF55-C069-F61B7D0AEC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25-07-2025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19C215-1B93-F41D-B13F-0553F6A61D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CD2BBA19-1A1C-C02C-1848-1AE932FFB5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299699"/>
            <a:ext cx="618951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donation delivery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Transparency &amp; trust with blockchain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volunteer motivation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tracking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matching (NGO capacity, geolocation, perishability)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support &amp; automation via chatbot</a:t>
            </a:r>
          </a:p>
        </p:txBody>
      </p:sp>
    </p:spTree>
    <p:extLst>
      <p:ext uri="{BB962C8B-B14F-4D97-AF65-F5344CB8AC3E}">
        <p14:creationId xmlns:p14="http://schemas.microsoft.com/office/powerpoint/2010/main" val="365716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BE11-5EEC-52C4-8679-393321B20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402590"/>
            <a:ext cx="7886700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7030A0"/>
                </a:solidFill>
              </a:rPr>
              <a:t>Implementation</a:t>
            </a:r>
            <a:br>
              <a:rPr lang="en-IN" sz="3600" b="1" dirty="0">
                <a:solidFill>
                  <a:srgbClr val="7030A0"/>
                </a:solidFill>
              </a:rPr>
            </a:br>
            <a:endParaRPr lang="en-IN" sz="3600" b="1" dirty="0">
              <a:solidFill>
                <a:srgbClr val="7030A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AB6FE-8136-F838-24FA-357812877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8585"/>
            <a:ext cx="7886700" cy="4351338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Requirement Analysis</a:t>
            </a:r>
          </a:p>
          <a:p>
            <a:r>
              <a:rPr lang="en-IN" dirty="0"/>
              <a:t>System Design</a:t>
            </a:r>
          </a:p>
          <a:p>
            <a:r>
              <a:rPr lang="en-IN" dirty="0"/>
              <a:t>Frontend Development (UI for Donor, NGO, Volunteer, Admin)</a:t>
            </a:r>
          </a:p>
          <a:p>
            <a:r>
              <a:rPr lang="en-IN" dirty="0"/>
              <a:t>Backend Development (Java, Servlets/JSP, APIs)</a:t>
            </a:r>
          </a:p>
          <a:p>
            <a:r>
              <a:rPr lang="en-IN" dirty="0"/>
              <a:t>Database Setup (MySQL tables: Users, Donations, Matches, Volunteer Tasks, Feedback)</a:t>
            </a:r>
          </a:p>
          <a:p>
            <a:r>
              <a:rPr lang="en-IN" dirty="0"/>
              <a:t>Integration (connect frontend, backend, database; OTP/QR, geolocation, matching)</a:t>
            </a:r>
          </a:p>
          <a:p>
            <a:r>
              <a:rPr lang="en-IN" dirty="0"/>
              <a:t>Testing &amp; Validation</a:t>
            </a:r>
          </a:p>
          <a:p>
            <a:r>
              <a:rPr lang="en-IN" dirty="0"/>
              <a:t>Deployment (Cloud: AWS/Firebase/Railway)</a:t>
            </a:r>
          </a:p>
          <a:p>
            <a:r>
              <a:rPr lang="en-IN" dirty="0"/>
              <a:t>Future Enhancements (AI prediction, blockchain, multi-language, IoT)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D3C76-FA9C-0D42-F43B-EF5A0713366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25-07-2025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B630B-B924-AFE4-F403-5EA8EAD3DE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7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1764</Words>
  <Application>Microsoft Office PowerPoint</Application>
  <PresentationFormat>On-screen Show (4:3)</PresentationFormat>
  <Paragraphs>331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Times New Roman</vt:lpstr>
      <vt:lpstr>Office Theme</vt:lpstr>
      <vt:lpstr>PowerPoint Presentation</vt:lpstr>
      <vt:lpstr>Introduction</vt:lpstr>
      <vt:lpstr>Review of Literature</vt:lpstr>
      <vt:lpstr>PowerPoint Presentation</vt:lpstr>
      <vt:lpstr>PowerPoint Presentation</vt:lpstr>
      <vt:lpstr>PowerPoint Presentation</vt:lpstr>
      <vt:lpstr>PowerPoint Presentation</vt:lpstr>
      <vt:lpstr>Advantages</vt:lpstr>
      <vt:lpstr>Implementation </vt:lpstr>
      <vt:lpstr>Security Measures</vt:lpstr>
      <vt:lpstr>System Architecture</vt:lpstr>
      <vt:lpstr>PowerPoint Presentation</vt:lpstr>
      <vt:lpstr>PowerPoint Presentation</vt:lpstr>
      <vt:lpstr>Modules</vt:lpstr>
      <vt:lpstr>PowerPoint Presentation</vt:lpstr>
      <vt:lpstr>Flow Diagram</vt:lpstr>
      <vt:lpstr>Use Case Diagram</vt:lpstr>
      <vt:lpstr>Class Diagram</vt:lpstr>
      <vt:lpstr>Activity Diagram</vt:lpstr>
      <vt:lpstr>PowerPoint Presentation</vt:lpstr>
      <vt:lpstr>Future Scope</vt:lpstr>
      <vt:lpstr>PowerPoint Presentation</vt:lpstr>
      <vt:lpstr>PowerPoint Presentation</vt:lpstr>
      <vt:lpstr>References</vt:lpstr>
      <vt:lpstr>Expected 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SENTHILKUMAR G</dc:creator>
  <cp:lastModifiedBy>Malathi V.P</cp:lastModifiedBy>
  <cp:revision>36</cp:revision>
  <dcterms:created xsi:type="dcterms:W3CDTF">2020-12-27T14:21:20Z</dcterms:created>
  <dcterms:modified xsi:type="dcterms:W3CDTF">2025-10-26T05:43:36Z</dcterms:modified>
</cp:coreProperties>
</file>