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Instrument Sans Medium" panose="020B0604020202020204" charset="0"/>
      <p:regular r:id="rId11"/>
    </p:embeddedFont>
    <p:embeddedFont>
      <p:font typeface="Open Sans" panose="020B0606030504020204" pitchFamily="34" charset="0"/>
      <p:regular r:id="rId12"/>
      <p:bold r:id="rId13"/>
    </p:embeddedFont>
    <p:embeddedFont>
      <p:font typeface="Palatino Linotype" panose="02040502050505030304" pitchFamily="18"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127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28622" y="1219735"/>
            <a:ext cx="7859556" cy="1034415"/>
          </a:xfrm>
          <a:prstGeom prst="rect">
            <a:avLst/>
          </a:prstGeom>
          <a:noFill/>
          <a:ln/>
        </p:spPr>
        <p:txBody>
          <a:bodyPr wrap="square" lIns="0" tIns="0" rIns="0" bIns="0" rtlCol="0" anchor="t"/>
          <a:lstStyle/>
          <a:p>
            <a:pPr marL="0" indent="0">
              <a:lnSpc>
                <a:spcPts val="5300"/>
              </a:lnSpc>
              <a:buNone/>
            </a:pPr>
            <a:r>
              <a:rPr lang="en-US" sz="6000" b="1" dirty="0">
                <a:solidFill>
                  <a:srgbClr val="FEFEFE"/>
                </a:solidFill>
                <a:latin typeface="Palatino Linotype" panose="02040502050505030304" pitchFamily="18" charset="0"/>
                <a:ea typeface="Instrument Sans Medium" pitchFamily="34" charset="-122"/>
                <a:cs typeface="Instrument Sans Medium" pitchFamily="34" charset="-120"/>
              </a:rPr>
              <a:t>Consumer Complaints</a:t>
            </a:r>
            <a:endParaRPr lang="en-US" sz="6000" b="1" dirty="0">
              <a:latin typeface="Palatino Linotype" panose="02040502050505030304" pitchFamily="18" charset="0"/>
            </a:endParaRPr>
          </a:p>
        </p:txBody>
      </p:sp>
      <p:sp>
        <p:nvSpPr>
          <p:cNvPr id="4" name="Text 1"/>
          <p:cNvSpPr/>
          <p:nvPr/>
        </p:nvSpPr>
        <p:spPr>
          <a:xfrm>
            <a:off x="6280190" y="2501265"/>
            <a:ext cx="7556421" cy="1379220"/>
          </a:xfrm>
          <a:prstGeom prst="rect">
            <a:avLst/>
          </a:prstGeom>
          <a:noFill/>
          <a:ln/>
        </p:spPr>
        <p:txBody>
          <a:bodyPr wrap="square" lIns="0" tIns="0" rIns="0" bIns="0" rtlCol="0" anchor="t"/>
          <a:lstStyle/>
          <a:p>
            <a:pPr marL="0" indent="0">
              <a:lnSpc>
                <a:spcPts val="2700"/>
              </a:lnSpc>
              <a:buNone/>
            </a:pPr>
            <a:r>
              <a:rPr lang="en-US" sz="1700" dirty="0">
                <a:solidFill>
                  <a:srgbClr val="BFBFBF"/>
                </a:solidFill>
                <a:latin typeface="Open Sans" pitchFamily="34" charset="0"/>
                <a:ea typeface="Open Sans" pitchFamily="34" charset="-122"/>
                <a:cs typeface="Open Sans" pitchFamily="34" charset="-120"/>
              </a:rPr>
              <a:t>This analysis of consumer  financial complaints collected through our dashboard system provides  you with key metrics, trends, and critical insights derived from our extensive database of consumer feedback.</a:t>
            </a:r>
            <a:endParaRPr lang="en-US" sz="1700" dirty="0"/>
          </a:p>
        </p:txBody>
      </p:sp>
      <p:sp>
        <p:nvSpPr>
          <p:cNvPr id="5" name="Text 2"/>
          <p:cNvSpPr/>
          <p:nvPr/>
        </p:nvSpPr>
        <p:spPr>
          <a:xfrm>
            <a:off x="6280190" y="4122896"/>
            <a:ext cx="7556421" cy="1379220"/>
          </a:xfrm>
          <a:prstGeom prst="rect">
            <a:avLst/>
          </a:prstGeom>
          <a:noFill/>
          <a:ln/>
        </p:spPr>
        <p:txBody>
          <a:bodyPr wrap="square" lIns="0" tIns="0" rIns="0" bIns="0" rtlCol="0" anchor="t"/>
          <a:lstStyle/>
          <a:p>
            <a:pPr marL="0" indent="0">
              <a:lnSpc>
                <a:spcPts val="2700"/>
              </a:lnSpc>
              <a:buNone/>
            </a:pPr>
            <a:r>
              <a:rPr lang="en-US" sz="1700" dirty="0">
                <a:solidFill>
                  <a:srgbClr val="BFBFBF"/>
                </a:solidFill>
                <a:latin typeface="Open Sans" pitchFamily="34" charset="0"/>
                <a:ea typeface="Open Sans" pitchFamily="34" charset="-122"/>
                <a:cs typeface="Open Sans" pitchFamily="34" charset="-120"/>
              </a:rPr>
              <a:t>Throughout these presentation, we'll explore complaint volumes, geographic distributions, company response rates, and the evolving nature of how consumers submit their grievances. Our analysis aims to identify patterns that can help inform regulatory priorities and industry improvements.</a:t>
            </a:r>
            <a:endParaRPr lang="en-US" sz="1700" dirty="0"/>
          </a:p>
        </p:txBody>
      </p:sp>
      <p:sp>
        <p:nvSpPr>
          <p:cNvPr id="6" name="Text 3"/>
          <p:cNvSpPr/>
          <p:nvPr/>
        </p:nvSpPr>
        <p:spPr>
          <a:xfrm>
            <a:off x="6280190" y="6023304"/>
            <a:ext cx="7556421" cy="1034415"/>
          </a:xfrm>
          <a:prstGeom prst="rect">
            <a:avLst/>
          </a:prstGeom>
          <a:noFill/>
          <a:ln/>
        </p:spPr>
        <p:txBody>
          <a:bodyPr wrap="square" lIns="0" tIns="0" rIns="0" bIns="0" rtlCol="0" anchor="t"/>
          <a:lstStyle/>
          <a:p>
            <a:pPr marL="0" indent="0">
              <a:lnSpc>
                <a:spcPts val="2700"/>
              </a:lnSpc>
              <a:buNone/>
            </a:pPr>
            <a:r>
              <a:rPr lang="en-US" sz="1700" dirty="0">
                <a:solidFill>
                  <a:srgbClr val="BFBFBF"/>
                </a:solidFill>
                <a:latin typeface="Open Sans" pitchFamily="34" charset="0"/>
                <a:ea typeface="Open Sans" pitchFamily="34" charset="-122"/>
                <a:cs typeface="Open Sans" pitchFamily="34" charset="-120"/>
              </a:rPr>
              <a:t>The data presented offers a unique window into consumer protection challenges across the United States, highlighting both progress and areas requiring greater attention.</a:t>
            </a:r>
            <a:endParaRPr lang="en-US" sz="1700" dirty="0"/>
          </a:p>
        </p:txBody>
      </p:sp>
      <p:sp>
        <p:nvSpPr>
          <p:cNvPr id="10" name="Rectangle: Rounded Corners 9">
            <a:extLst>
              <a:ext uri="{FF2B5EF4-FFF2-40B4-BE49-F238E27FC236}">
                <a16:creationId xmlns:a16="http://schemas.microsoft.com/office/drawing/2014/main" id="{4106771A-DC7D-D939-C375-1623554AC2E6}"/>
              </a:ext>
            </a:extLst>
          </p:cNvPr>
          <p:cNvSpPr/>
          <p:nvPr/>
        </p:nvSpPr>
        <p:spPr>
          <a:xfrm>
            <a:off x="12868507" y="7794702"/>
            <a:ext cx="1661532" cy="323385"/>
          </a:xfrm>
          <a:prstGeom prst="roundRect">
            <a:avLst/>
          </a:prstGeom>
          <a:solidFill>
            <a:srgbClr val="1F1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245FAE0B-A761-D093-38EB-384F765D7E95}"/>
              </a:ext>
            </a:extLst>
          </p:cNvPr>
          <p:cNvSpPr/>
          <p:nvPr/>
        </p:nvSpPr>
        <p:spPr>
          <a:xfrm>
            <a:off x="12868507" y="7794702"/>
            <a:ext cx="1661532" cy="323385"/>
          </a:xfrm>
          <a:prstGeom prst="roundRect">
            <a:avLst/>
          </a:prstGeom>
          <a:solidFill>
            <a:srgbClr val="1F1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0" descr="preencoded.png"/>
          <p:cNvPicPr>
            <a:picLocks noChangeAspect="1"/>
          </p:cNvPicPr>
          <p:nvPr/>
        </p:nvPicPr>
        <p:blipFill>
          <a:blip r:embed="rId3"/>
          <a:stretch>
            <a:fillRect/>
          </a:stretch>
        </p:blipFill>
        <p:spPr>
          <a:xfrm>
            <a:off x="0" y="0"/>
            <a:ext cx="14630400" cy="1936313"/>
          </a:xfrm>
          <a:prstGeom prst="rect">
            <a:avLst/>
          </a:prstGeom>
        </p:spPr>
      </p:pic>
      <p:sp>
        <p:nvSpPr>
          <p:cNvPr id="3" name="Text 0"/>
          <p:cNvSpPr/>
          <p:nvPr/>
        </p:nvSpPr>
        <p:spPr>
          <a:xfrm>
            <a:off x="584936" y="2099152"/>
            <a:ext cx="6265188" cy="484108"/>
          </a:xfrm>
          <a:prstGeom prst="rect">
            <a:avLst/>
          </a:prstGeom>
          <a:noFill/>
          <a:ln/>
        </p:spPr>
        <p:txBody>
          <a:bodyPr wrap="none" lIns="0" tIns="0" rIns="0" bIns="0" rtlCol="0" anchor="t"/>
          <a:lstStyle/>
          <a:p>
            <a:pPr marL="0" indent="0">
              <a:lnSpc>
                <a:spcPts val="3800"/>
              </a:lnSpc>
              <a:buNone/>
            </a:pPr>
            <a:r>
              <a:rPr lang="en-US" sz="3000" dirty="0">
                <a:solidFill>
                  <a:srgbClr val="FEFEFE"/>
                </a:solidFill>
                <a:latin typeface="Instrument Sans Medium" pitchFamily="34" charset="0"/>
                <a:ea typeface="Instrument Sans Medium" pitchFamily="34" charset="-122"/>
                <a:cs typeface="Instrument Sans Medium" pitchFamily="34" charset="-120"/>
              </a:rPr>
              <a:t>Overview of Consumer Complaints</a:t>
            </a:r>
            <a:endParaRPr lang="en-US" sz="3000" dirty="0"/>
          </a:p>
        </p:txBody>
      </p:sp>
      <p:sp>
        <p:nvSpPr>
          <p:cNvPr id="4" name="Text 1"/>
          <p:cNvSpPr/>
          <p:nvPr/>
        </p:nvSpPr>
        <p:spPr>
          <a:xfrm>
            <a:off x="774502" y="3338989"/>
            <a:ext cx="6424493" cy="511135"/>
          </a:xfrm>
          <a:prstGeom prst="rect">
            <a:avLst/>
          </a:prstGeom>
          <a:noFill/>
          <a:ln/>
        </p:spPr>
        <p:txBody>
          <a:bodyPr wrap="none" lIns="0" tIns="0" rIns="0" bIns="0" rtlCol="0" anchor="t"/>
          <a:lstStyle/>
          <a:p>
            <a:pPr marL="0" indent="0" algn="ctr">
              <a:lnSpc>
                <a:spcPts val="4000"/>
              </a:lnSpc>
              <a:buNone/>
            </a:pPr>
            <a:r>
              <a:rPr lang="en-US" sz="4000" dirty="0">
                <a:solidFill>
                  <a:srgbClr val="BFBFBF"/>
                </a:solidFill>
                <a:latin typeface="Instrument Sans Medium" pitchFamily="34" charset="0"/>
                <a:ea typeface="Instrument Sans Medium" pitchFamily="34" charset="-122"/>
                <a:cs typeface="Instrument Sans Medium" pitchFamily="34" charset="-120"/>
              </a:rPr>
              <a:t>62.5K</a:t>
            </a:r>
            <a:endParaRPr lang="en-US" sz="4000" dirty="0"/>
          </a:p>
        </p:txBody>
      </p:sp>
      <p:sp>
        <p:nvSpPr>
          <p:cNvPr id="5" name="Text 2"/>
          <p:cNvSpPr/>
          <p:nvPr/>
        </p:nvSpPr>
        <p:spPr>
          <a:xfrm>
            <a:off x="3018592" y="3764826"/>
            <a:ext cx="1936313" cy="241935"/>
          </a:xfrm>
          <a:prstGeom prst="rect">
            <a:avLst/>
          </a:prstGeom>
          <a:noFill/>
          <a:ln/>
        </p:spPr>
        <p:txBody>
          <a:bodyPr wrap="square" lIns="0" tIns="0" rIns="0" bIns="0" rtlCol="0" anchor="t"/>
          <a:lstStyle/>
          <a:p>
            <a:pPr>
              <a:lnSpc>
                <a:spcPts val="2850"/>
              </a:lnSpc>
            </a:pPr>
            <a:r>
              <a:rPr lang="en-US" sz="1750" dirty="0">
                <a:solidFill>
                  <a:srgbClr val="BFBFBF"/>
                </a:solidFill>
                <a:latin typeface="Open Sans" pitchFamily="34" charset="0"/>
                <a:ea typeface="Open Sans" pitchFamily="34" charset="-122"/>
                <a:cs typeface="Open Sans" pitchFamily="34" charset="-120"/>
              </a:rPr>
              <a:t>Total Complaints</a:t>
            </a:r>
          </a:p>
        </p:txBody>
      </p:sp>
      <p:sp>
        <p:nvSpPr>
          <p:cNvPr id="6" name="Text 3"/>
          <p:cNvSpPr/>
          <p:nvPr/>
        </p:nvSpPr>
        <p:spPr>
          <a:xfrm>
            <a:off x="774502" y="4344951"/>
            <a:ext cx="6424493" cy="495538"/>
          </a:xfrm>
          <a:prstGeom prst="rect">
            <a:avLst/>
          </a:prstGeom>
          <a:noFill/>
          <a:ln/>
        </p:spPr>
        <p:txBody>
          <a:bodyPr wrap="square" lIns="0" tIns="0" rIns="0" bIns="0" rtlCol="0" anchor="t"/>
          <a:lstStyle/>
          <a:p>
            <a:pPr>
              <a:lnSpc>
                <a:spcPts val="2850"/>
              </a:lnSpc>
            </a:pPr>
            <a:r>
              <a:rPr lang="en-US" sz="1750" dirty="0">
                <a:solidFill>
                  <a:srgbClr val="BFBFBF"/>
                </a:solidFill>
                <a:latin typeface="Open Sans" pitchFamily="34" charset="0"/>
                <a:ea typeface="Open Sans" pitchFamily="34" charset="-122"/>
                <a:cs typeface="Open Sans" pitchFamily="34" charset="-120"/>
              </a:rPr>
              <a:t>Comprehensive dataset covering consumer issues across multiple sectors and jurisdictions</a:t>
            </a:r>
          </a:p>
        </p:txBody>
      </p:sp>
      <p:sp>
        <p:nvSpPr>
          <p:cNvPr id="7" name="Text 4"/>
          <p:cNvSpPr/>
          <p:nvPr/>
        </p:nvSpPr>
        <p:spPr>
          <a:xfrm>
            <a:off x="7431286" y="3338989"/>
            <a:ext cx="6424612" cy="511135"/>
          </a:xfrm>
          <a:prstGeom prst="rect">
            <a:avLst/>
          </a:prstGeom>
          <a:noFill/>
          <a:ln/>
        </p:spPr>
        <p:txBody>
          <a:bodyPr wrap="none" lIns="0" tIns="0" rIns="0" bIns="0" rtlCol="0" anchor="t"/>
          <a:lstStyle/>
          <a:p>
            <a:pPr marL="0" indent="0" algn="ctr">
              <a:lnSpc>
                <a:spcPts val="4000"/>
              </a:lnSpc>
              <a:buNone/>
            </a:pPr>
            <a:r>
              <a:rPr lang="en-US" sz="4000" dirty="0">
                <a:solidFill>
                  <a:srgbClr val="BFBFBF"/>
                </a:solidFill>
                <a:latin typeface="Instrument Sans Medium" pitchFamily="34" charset="0"/>
                <a:ea typeface="Instrument Sans Medium" pitchFamily="34" charset="-122"/>
                <a:cs typeface="Instrument Sans Medium" pitchFamily="34" charset="-120"/>
              </a:rPr>
              <a:t>51</a:t>
            </a:r>
            <a:endParaRPr lang="en-US" sz="4000" dirty="0"/>
          </a:p>
        </p:txBody>
      </p:sp>
      <p:sp>
        <p:nvSpPr>
          <p:cNvPr id="8" name="Text 5"/>
          <p:cNvSpPr/>
          <p:nvPr/>
        </p:nvSpPr>
        <p:spPr>
          <a:xfrm>
            <a:off x="9675376" y="3764826"/>
            <a:ext cx="1936313" cy="241935"/>
          </a:xfrm>
          <a:prstGeom prst="rect">
            <a:avLst/>
          </a:prstGeom>
          <a:noFill/>
          <a:ln/>
        </p:spPr>
        <p:txBody>
          <a:bodyPr wrap="square" lIns="0" tIns="0" rIns="0" bIns="0" rtlCol="0" anchor="t"/>
          <a:lstStyle/>
          <a:p>
            <a:pPr>
              <a:lnSpc>
                <a:spcPts val="2850"/>
              </a:lnSpc>
            </a:pPr>
            <a:r>
              <a:rPr lang="en-US" sz="1750" dirty="0">
                <a:solidFill>
                  <a:srgbClr val="BFBFBF"/>
                </a:solidFill>
                <a:latin typeface="Open Sans" pitchFamily="34" charset="0"/>
                <a:ea typeface="Open Sans" pitchFamily="34" charset="-122"/>
                <a:cs typeface="Open Sans" pitchFamily="34" charset="-120"/>
              </a:rPr>
              <a:t>States Covered</a:t>
            </a:r>
          </a:p>
        </p:txBody>
      </p:sp>
      <p:sp>
        <p:nvSpPr>
          <p:cNvPr id="9" name="Text 6"/>
          <p:cNvSpPr/>
          <p:nvPr/>
        </p:nvSpPr>
        <p:spPr>
          <a:xfrm>
            <a:off x="7431286" y="4344951"/>
            <a:ext cx="6424612" cy="247769"/>
          </a:xfrm>
          <a:prstGeom prst="rect">
            <a:avLst/>
          </a:prstGeom>
          <a:noFill/>
          <a:ln/>
        </p:spPr>
        <p:txBody>
          <a:bodyPr wrap="square" lIns="0" tIns="0" rIns="0" bIns="0" rtlCol="0" anchor="t"/>
          <a:lstStyle/>
          <a:p>
            <a:pPr>
              <a:lnSpc>
                <a:spcPts val="2850"/>
              </a:lnSpc>
            </a:pPr>
            <a:r>
              <a:rPr lang="en-US" sz="1750" dirty="0">
                <a:solidFill>
                  <a:srgbClr val="BFBFBF"/>
                </a:solidFill>
                <a:latin typeface="Open Sans" pitchFamily="34" charset="0"/>
                <a:ea typeface="Open Sans" pitchFamily="34" charset="-122"/>
                <a:cs typeface="Open Sans" pitchFamily="34" charset="-120"/>
              </a:rPr>
              <a:t>Complete geographic coverage of all U.S. states and territories</a:t>
            </a:r>
          </a:p>
        </p:txBody>
      </p:sp>
      <p:sp>
        <p:nvSpPr>
          <p:cNvPr id="10" name="Text 7"/>
          <p:cNvSpPr/>
          <p:nvPr/>
        </p:nvSpPr>
        <p:spPr>
          <a:xfrm>
            <a:off x="774502" y="5416034"/>
            <a:ext cx="6424493" cy="511135"/>
          </a:xfrm>
          <a:prstGeom prst="rect">
            <a:avLst/>
          </a:prstGeom>
          <a:noFill/>
          <a:ln/>
        </p:spPr>
        <p:txBody>
          <a:bodyPr wrap="none" lIns="0" tIns="0" rIns="0" bIns="0" rtlCol="0" anchor="t"/>
          <a:lstStyle/>
          <a:p>
            <a:pPr marL="0" indent="0" algn="ctr">
              <a:lnSpc>
                <a:spcPts val="4000"/>
              </a:lnSpc>
              <a:buNone/>
            </a:pPr>
            <a:r>
              <a:rPr lang="en-US" sz="4000" dirty="0">
                <a:solidFill>
                  <a:srgbClr val="BFBFBF"/>
                </a:solidFill>
                <a:latin typeface="Instrument Sans Medium" pitchFamily="34" charset="0"/>
                <a:ea typeface="Instrument Sans Medium" pitchFamily="34" charset="-122"/>
                <a:cs typeface="Instrument Sans Medium" pitchFamily="34" charset="-120"/>
              </a:rPr>
              <a:t>9</a:t>
            </a:r>
            <a:endParaRPr lang="en-US" sz="4000" dirty="0"/>
          </a:p>
        </p:txBody>
      </p:sp>
      <p:sp>
        <p:nvSpPr>
          <p:cNvPr id="11" name="Text 8"/>
          <p:cNvSpPr/>
          <p:nvPr/>
        </p:nvSpPr>
        <p:spPr>
          <a:xfrm>
            <a:off x="3018592" y="5886475"/>
            <a:ext cx="2333993" cy="334804"/>
          </a:xfrm>
          <a:prstGeom prst="rect">
            <a:avLst/>
          </a:prstGeom>
          <a:noFill/>
          <a:ln/>
        </p:spPr>
        <p:txBody>
          <a:bodyPr wrap="square" lIns="0" tIns="0" rIns="0" bIns="0" rtlCol="0" anchor="t"/>
          <a:lstStyle/>
          <a:p>
            <a:pPr>
              <a:lnSpc>
                <a:spcPts val="2850"/>
              </a:lnSpc>
            </a:pPr>
            <a:r>
              <a:rPr lang="en-US" sz="1750" dirty="0">
                <a:solidFill>
                  <a:srgbClr val="BFBFBF"/>
                </a:solidFill>
                <a:latin typeface="Open Sans" pitchFamily="34" charset="0"/>
                <a:ea typeface="Open Sans" pitchFamily="34" charset="-122"/>
                <a:cs typeface="Open Sans" pitchFamily="34" charset="-120"/>
              </a:rPr>
              <a:t>Products Analyzed</a:t>
            </a:r>
          </a:p>
        </p:txBody>
      </p:sp>
      <p:sp>
        <p:nvSpPr>
          <p:cNvPr id="12" name="Text 9"/>
          <p:cNvSpPr/>
          <p:nvPr/>
        </p:nvSpPr>
        <p:spPr>
          <a:xfrm>
            <a:off x="774502" y="6154366"/>
            <a:ext cx="6424493" cy="247769"/>
          </a:xfrm>
          <a:prstGeom prst="rect">
            <a:avLst/>
          </a:prstGeom>
          <a:noFill/>
          <a:ln/>
        </p:spPr>
        <p:txBody>
          <a:bodyPr wrap="square" lIns="0" tIns="0" rIns="0" bIns="0" rtlCol="0" anchor="t"/>
          <a:lstStyle/>
          <a:p>
            <a:pPr>
              <a:lnSpc>
                <a:spcPts val="2850"/>
              </a:lnSpc>
            </a:pPr>
            <a:r>
              <a:rPr lang="en-US" sz="1750" dirty="0">
                <a:solidFill>
                  <a:srgbClr val="BFBFBF"/>
                </a:solidFill>
                <a:latin typeface="Open Sans" pitchFamily="34" charset="0"/>
                <a:ea typeface="Open Sans" pitchFamily="34" charset="-122"/>
                <a:cs typeface="Open Sans" pitchFamily="34" charset="-120"/>
              </a:rPr>
              <a:t>Diverse range of financial and consumer products evaluated</a:t>
            </a:r>
          </a:p>
        </p:txBody>
      </p:sp>
      <p:sp>
        <p:nvSpPr>
          <p:cNvPr id="13" name="Text 10"/>
          <p:cNvSpPr/>
          <p:nvPr/>
        </p:nvSpPr>
        <p:spPr>
          <a:xfrm>
            <a:off x="7431286" y="5416034"/>
            <a:ext cx="6424612" cy="511135"/>
          </a:xfrm>
          <a:prstGeom prst="rect">
            <a:avLst/>
          </a:prstGeom>
          <a:noFill/>
          <a:ln/>
        </p:spPr>
        <p:txBody>
          <a:bodyPr wrap="none" lIns="0" tIns="0" rIns="0" bIns="0" rtlCol="0" anchor="t"/>
          <a:lstStyle/>
          <a:p>
            <a:pPr marL="0" indent="0" algn="ctr">
              <a:lnSpc>
                <a:spcPts val="4000"/>
              </a:lnSpc>
              <a:buNone/>
            </a:pPr>
            <a:r>
              <a:rPr lang="en-US" sz="4000" dirty="0">
                <a:solidFill>
                  <a:srgbClr val="BFBFBF"/>
                </a:solidFill>
                <a:latin typeface="Instrument Sans Medium" pitchFamily="34" charset="0"/>
                <a:ea typeface="Instrument Sans Medium" pitchFamily="34" charset="-122"/>
                <a:cs typeface="Instrument Sans Medium" pitchFamily="34" charset="-120"/>
              </a:rPr>
              <a:t>7</a:t>
            </a:r>
            <a:endParaRPr lang="en-US" sz="4000" dirty="0"/>
          </a:p>
        </p:txBody>
      </p:sp>
      <p:sp>
        <p:nvSpPr>
          <p:cNvPr id="14" name="Text 11"/>
          <p:cNvSpPr/>
          <p:nvPr/>
        </p:nvSpPr>
        <p:spPr>
          <a:xfrm>
            <a:off x="9672400" y="5886475"/>
            <a:ext cx="2582790" cy="416124"/>
          </a:xfrm>
          <a:prstGeom prst="rect">
            <a:avLst/>
          </a:prstGeom>
          <a:noFill/>
          <a:ln/>
        </p:spPr>
        <p:txBody>
          <a:bodyPr wrap="square" lIns="0" tIns="0" rIns="0" bIns="0" rtlCol="0" anchor="t"/>
          <a:lstStyle/>
          <a:p>
            <a:pPr>
              <a:lnSpc>
                <a:spcPts val="2850"/>
              </a:lnSpc>
            </a:pPr>
            <a:r>
              <a:rPr lang="en-US" sz="1750" dirty="0">
                <a:solidFill>
                  <a:srgbClr val="BFBFBF"/>
                </a:solidFill>
                <a:latin typeface="Open Sans" pitchFamily="34" charset="0"/>
                <a:ea typeface="Open Sans" pitchFamily="34" charset="-122"/>
                <a:cs typeface="Open Sans" pitchFamily="34" charset="-120"/>
              </a:rPr>
              <a:t>Submission Channels</a:t>
            </a:r>
          </a:p>
        </p:txBody>
      </p:sp>
      <p:sp>
        <p:nvSpPr>
          <p:cNvPr id="15" name="Text 12"/>
          <p:cNvSpPr/>
          <p:nvPr/>
        </p:nvSpPr>
        <p:spPr>
          <a:xfrm>
            <a:off x="7431286" y="6154366"/>
            <a:ext cx="6424612" cy="247769"/>
          </a:xfrm>
          <a:prstGeom prst="rect">
            <a:avLst/>
          </a:prstGeom>
          <a:noFill/>
          <a:ln/>
        </p:spPr>
        <p:txBody>
          <a:bodyPr wrap="square" lIns="0" tIns="0" rIns="0" bIns="0" rtlCol="0" anchor="t"/>
          <a:lstStyle/>
          <a:p>
            <a:pPr>
              <a:lnSpc>
                <a:spcPts val="2850"/>
              </a:lnSpc>
            </a:pPr>
            <a:r>
              <a:rPr lang="en-US" sz="1750" dirty="0">
                <a:solidFill>
                  <a:srgbClr val="BFBFBF"/>
                </a:solidFill>
                <a:latin typeface="Open Sans" pitchFamily="34" charset="0"/>
                <a:ea typeface="Open Sans" pitchFamily="34" charset="-122"/>
                <a:cs typeface="Open Sans" pitchFamily="34" charset="-120"/>
              </a:rPr>
              <a:t>Multiple pathways for consumers to register their concerns</a:t>
            </a:r>
          </a:p>
        </p:txBody>
      </p:sp>
      <p:sp>
        <p:nvSpPr>
          <p:cNvPr id="16" name="Text 13"/>
          <p:cNvSpPr/>
          <p:nvPr/>
        </p:nvSpPr>
        <p:spPr>
          <a:xfrm>
            <a:off x="301083" y="6955469"/>
            <a:ext cx="14050537" cy="1039959"/>
          </a:xfrm>
          <a:prstGeom prst="rect">
            <a:avLst/>
          </a:prstGeom>
          <a:noFill/>
          <a:ln/>
        </p:spPr>
        <p:txBody>
          <a:bodyPr wrap="square" lIns="0" tIns="0" rIns="0" bIns="0" rtlCol="0" anchor="t"/>
          <a:lstStyle/>
          <a:p>
            <a:pPr>
              <a:lnSpc>
                <a:spcPts val="2850"/>
              </a:lnSpc>
            </a:pPr>
            <a:r>
              <a:rPr lang="en-US" sz="1750" dirty="0">
                <a:solidFill>
                  <a:srgbClr val="BFBFBF"/>
                </a:solidFill>
                <a:latin typeface="Open Sans" pitchFamily="34" charset="0"/>
                <a:ea typeface="Open Sans" pitchFamily="34" charset="-122"/>
                <a:cs typeface="Open Sans" pitchFamily="34" charset="-120"/>
              </a:rPr>
              <a:t>This report captures a substantial volume of consumer complaints, providing a comprehensive view of issues across the entire United States. The breadth of products analyzed allows for meaningful comparisons between different financial services and consumer goods, while the variety of submission channels ensures accessibility for all consumers regardless of technological proficiency.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59979" y="402544"/>
            <a:ext cx="5492115" cy="460772"/>
          </a:xfrm>
          <a:prstGeom prst="rect">
            <a:avLst/>
          </a:prstGeom>
          <a:noFill/>
          <a:ln/>
        </p:spPr>
        <p:txBody>
          <a:bodyPr wrap="none" lIns="0" tIns="0" rIns="0" bIns="0" rtlCol="0" anchor="t"/>
          <a:lstStyle/>
          <a:p>
            <a:pPr marL="0" indent="0">
              <a:lnSpc>
                <a:spcPts val="3600"/>
              </a:lnSpc>
              <a:buNone/>
            </a:pPr>
            <a:r>
              <a:rPr lang="en-US" sz="2900" dirty="0">
                <a:solidFill>
                  <a:srgbClr val="FEFEFE"/>
                </a:solidFill>
                <a:latin typeface="Instrument Sans Medium" pitchFamily="34" charset="0"/>
                <a:ea typeface="Instrument Sans Medium" pitchFamily="34" charset="-122"/>
                <a:cs typeface="Instrument Sans Medium" pitchFamily="34" charset="-120"/>
              </a:rPr>
              <a:t>Trends in Consumer Complaints</a:t>
            </a:r>
            <a:endParaRPr lang="en-US" sz="2900" dirty="0"/>
          </a:p>
        </p:txBody>
      </p:sp>
      <p:pic>
        <p:nvPicPr>
          <p:cNvPr id="3" name="Image 0" descr="preencoded.png"/>
          <p:cNvPicPr>
            <a:picLocks noChangeAspect="1"/>
          </p:cNvPicPr>
          <p:nvPr/>
        </p:nvPicPr>
        <p:blipFill>
          <a:blip r:embed="rId3"/>
          <a:stretch>
            <a:fillRect/>
          </a:stretch>
        </p:blipFill>
        <p:spPr>
          <a:xfrm>
            <a:off x="459258" y="1481494"/>
            <a:ext cx="7012064" cy="4747498"/>
          </a:xfrm>
          <a:prstGeom prst="rect">
            <a:avLst/>
          </a:prstGeom>
        </p:spPr>
      </p:pic>
      <p:sp>
        <p:nvSpPr>
          <p:cNvPr id="4" name="Text 1"/>
          <p:cNvSpPr/>
          <p:nvPr/>
        </p:nvSpPr>
        <p:spPr>
          <a:xfrm>
            <a:off x="8443527" y="1481494"/>
            <a:ext cx="5850278" cy="2031139"/>
          </a:xfrm>
          <a:prstGeom prst="rect">
            <a:avLst/>
          </a:prstGeom>
          <a:noFill/>
          <a:ln/>
        </p:spPr>
        <p:txBody>
          <a:bodyPr wrap="square" lIns="0" tIns="0" rIns="0" bIns="0" rtlCol="0" anchor="t"/>
          <a:lstStyle/>
          <a:p>
            <a:pPr algn="ctr">
              <a:lnSpc>
                <a:spcPts val="2850"/>
              </a:lnSpc>
            </a:pPr>
            <a:r>
              <a:rPr lang="en-US" sz="1750" dirty="0">
                <a:solidFill>
                  <a:srgbClr val="BFBFBF"/>
                </a:solidFill>
                <a:latin typeface="Open Sans" pitchFamily="34" charset="0"/>
                <a:ea typeface="Open Sans" pitchFamily="34" charset="-122"/>
                <a:cs typeface="Open Sans" pitchFamily="34" charset="-120"/>
              </a:rPr>
              <a:t>The data reveals a consistent upward trajectory in consumer complaints over the past five years. This trend may reflect multiple factors, including increased consumer awareness, expanded access to complaint channels, and potentially growing issues within certain industries.</a:t>
            </a:r>
          </a:p>
        </p:txBody>
      </p:sp>
      <p:sp>
        <p:nvSpPr>
          <p:cNvPr id="5" name="Text 2"/>
          <p:cNvSpPr/>
          <p:nvPr/>
        </p:nvSpPr>
        <p:spPr>
          <a:xfrm>
            <a:off x="8443527" y="3886581"/>
            <a:ext cx="5885787" cy="2759546"/>
          </a:xfrm>
          <a:prstGeom prst="rect">
            <a:avLst/>
          </a:prstGeom>
          <a:noFill/>
          <a:ln/>
        </p:spPr>
        <p:txBody>
          <a:bodyPr wrap="square" lIns="0" tIns="0" rIns="0" bIns="0" rtlCol="0" anchor="t"/>
          <a:lstStyle/>
          <a:p>
            <a:pPr algn="ctr">
              <a:lnSpc>
                <a:spcPts val="2850"/>
              </a:lnSpc>
            </a:pPr>
            <a:r>
              <a:rPr lang="en-US" sz="1750" dirty="0">
                <a:solidFill>
                  <a:srgbClr val="BFBFBF"/>
                </a:solidFill>
                <a:latin typeface="Open Sans" pitchFamily="34" charset="0"/>
                <a:ea typeface="Open Sans" pitchFamily="34" charset="-122"/>
                <a:cs typeface="Open Sans" pitchFamily="34" charset="-120"/>
              </a:rPr>
              <a:t>Month-to-month variations show seasonal patterns in complaint volumes, with notable fluctuations corresponding to specific market events or regulatory changes. The significant acceleration in complaints during 2021-2023 coincides with pandemic-related financial stresses and subsequent economic readjustments.</a:t>
            </a:r>
          </a:p>
        </p:txBody>
      </p:sp>
      <p:sp>
        <p:nvSpPr>
          <p:cNvPr id="6" name="Rectangle: Rounded Corners 5">
            <a:extLst>
              <a:ext uri="{FF2B5EF4-FFF2-40B4-BE49-F238E27FC236}">
                <a16:creationId xmlns:a16="http://schemas.microsoft.com/office/drawing/2014/main" id="{6745FC89-4551-AC4A-EE07-5D3456D7CAE4}"/>
              </a:ext>
            </a:extLst>
          </p:cNvPr>
          <p:cNvSpPr/>
          <p:nvPr/>
        </p:nvSpPr>
        <p:spPr>
          <a:xfrm>
            <a:off x="12868507" y="7794702"/>
            <a:ext cx="1661532" cy="323385"/>
          </a:xfrm>
          <a:prstGeom prst="roundRect">
            <a:avLst/>
          </a:prstGeom>
          <a:solidFill>
            <a:srgbClr val="1F1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49546" y="75652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Geographic Insights</a:t>
            </a:r>
            <a:endParaRPr lang="en-US" sz="4450" dirty="0"/>
          </a:p>
        </p:txBody>
      </p:sp>
      <p:sp>
        <p:nvSpPr>
          <p:cNvPr id="3" name="Shape 1"/>
          <p:cNvSpPr/>
          <p:nvPr/>
        </p:nvSpPr>
        <p:spPr>
          <a:xfrm>
            <a:off x="793790" y="1918930"/>
            <a:ext cx="4196358" cy="4210169"/>
          </a:xfrm>
          <a:prstGeom prst="roundRect">
            <a:avLst>
              <a:gd name="adj" fmla="val 811"/>
            </a:avLst>
          </a:prstGeom>
          <a:solidFill>
            <a:srgbClr val="3E3E3E"/>
          </a:solidFill>
          <a:ln/>
        </p:spPr>
      </p:sp>
      <p:sp>
        <p:nvSpPr>
          <p:cNvPr id="4" name="Text 2"/>
          <p:cNvSpPr/>
          <p:nvPr/>
        </p:nvSpPr>
        <p:spPr>
          <a:xfrm>
            <a:off x="1020604" y="2145744"/>
            <a:ext cx="3371017"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Highest Complaint States</a:t>
            </a:r>
            <a:endParaRPr lang="en-US" sz="2200" dirty="0"/>
          </a:p>
        </p:txBody>
      </p:sp>
      <p:sp>
        <p:nvSpPr>
          <p:cNvPr id="5" name="Text 3"/>
          <p:cNvSpPr/>
          <p:nvPr/>
        </p:nvSpPr>
        <p:spPr>
          <a:xfrm>
            <a:off x="1020604" y="2636163"/>
            <a:ext cx="3742730" cy="3266123"/>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California, Texas, Florida, and New York consistently lead in complaint volume, accounting for approximately 40% of all complaints nationwide. These states' high volumes correlate with their large populations but also suggest potential regional regulatory challenges.</a:t>
            </a:r>
            <a:endParaRPr lang="en-US" sz="1750" dirty="0"/>
          </a:p>
        </p:txBody>
      </p:sp>
      <p:sp>
        <p:nvSpPr>
          <p:cNvPr id="6" name="Shape 4"/>
          <p:cNvSpPr/>
          <p:nvPr/>
        </p:nvSpPr>
        <p:spPr>
          <a:xfrm>
            <a:off x="5216962" y="1918930"/>
            <a:ext cx="4196358" cy="4210169"/>
          </a:xfrm>
          <a:prstGeom prst="roundRect">
            <a:avLst>
              <a:gd name="adj" fmla="val 811"/>
            </a:avLst>
          </a:prstGeom>
          <a:solidFill>
            <a:srgbClr val="3E3E3E"/>
          </a:solidFill>
          <a:ln/>
        </p:spPr>
      </p:sp>
      <p:sp>
        <p:nvSpPr>
          <p:cNvPr id="7" name="Text 5"/>
          <p:cNvSpPr/>
          <p:nvPr/>
        </p:nvSpPr>
        <p:spPr>
          <a:xfrm>
            <a:off x="5443776" y="2145744"/>
            <a:ext cx="3286006"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Lowest Complaint States</a:t>
            </a:r>
            <a:endParaRPr lang="en-US" sz="2200" dirty="0"/>
          </a:p>
        </p:txBody>
      </p:sp>
      <p:sp>
        <p:nvSpPr>
          <p:cNvPr id="8" name="Text 6"/>
          <p:cNvSpPr/>
          <p:nvPr/>
        </p:nvSpPr>
        <p:spPr>
          <a:xfrm>
            <a:off x="5443776" y="2636163"/>
            <a:ext cx="3742730" cy="2540318"/>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Wyoming, Montana, and North Dakota show the fewest complaints per capita. This may reflect smaller populations, different consumer behaviors, or potentially more effective local consumer protection mechanisms.</a:t>
            </a:r>
            <a:endParaRPr lang="en-US" sz="1750" dirty="0"/>
          </a:p>
        </p:txBody>
      </p:sp>
      <p:sp>
        <p:nvSpPr>
          <p:cNvPr id="9" name="Shape 7"/>
          <p:cNvSpPr/>
          <p:nvPr/>
        </p:nvSpPr>
        <p:spPr>
          <a:xfrm>
            <a:off x="9640133" y="1896628"/>
            <a:ext cx="4196358" cy="4210169"/>
          </a:xfrm>
          <a:prstGeom prst="roundRect">
            <a:avLst>
              <a:gd name="adj" fmla="val 811"/>
            </a:avLst>
          </a:prstGeom>
          <a:solidFill>
            <a:srgbClr val="3E3E3E"/>
          </a:solidFill>
          <a:ln/>
        </p:spPr>
      </p:sp>
      <p:sp>
        <p:nvSpPr>
          <p:cNvPr id="10" name="Text 8"/>
          <p:cNvSpPr/>
          <p:nvPr/>
        </p:nvSpPr>
        <p:spPr>
          <a:xfrm>
            <a:off x="9866948" y="214574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Regional Variations</a:t>
            </a:r>
            <a:endParaRPr lang="en-US" sz="2200" dirty="0"/>
          </a:p>
        </p:txBody>
      </p:sp>
      <p:sp>
        <p:nvSpPr>
          <p:cNvPr id="11" name="Text 9"/>
          <p:cNvSpPr/>
          <p:nvPr/>
        </p:nvSpPr>
        <p:spPr>
          <a:xfrm>
            <a:off x="9866948" y="2636163"/>
            <a:ext cx="3742730" cy="2903220"/>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Coastal states tend to report more complaints about credit reporting and mortgages, while midwestern states show higher concentrations of debt collection complaints. Southern states demonstrate greater concerns with credit card issues.</a:t>
            </a:r>
            <a:endParaRPr lang="en-US" sz="1750" dirty="0"/>
          </a:p>
        </p:txBody>
      </p:sp>
      <p:sp>
        <p:nvSpPr>
          <p:cNvPr id="12" name="Text 10"/>
          <p:cNvSpPr/>
          <p:nvPr/>
        </p:nvSpPr>
        <p:spPr>
          <a:xfrm>
            <a:off x="793790" y="6384250"/>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The geographic distribution of complaints provides valuable insights for targeting regulatory resources and consumer education efforts. Population density explains some but not all variations, suggesting cultural, economic, and regulatory factors also influence complaint patterns.</a:t>
            </a:r>
            <a:endParaRPr lang="en-US" sz="1750" dirty="0"/>
          </a:p>
        </p:txBody>
      </p:sp>
      <p:sp>
        <p:nvSpPr>
          <p:cNvPr id="13" name="Rectangle: Rounded Corners 12">
            <a:extLst>
              <a:ext uri="{FF2B5EF4-FFF2-40B4-BE49-F238E27FC236}">
                <a16:creationId xmlns:a16="http://schemas.microsoft.com/office/drawing/2014/main" id="{7B594FA4-B47F-CAB2-655E-DEEDE64AA1AD}"/>
              </a:ext>
            </a:extLst>
          </p:cNvPr>
          <p:cNvSpPr/>
          <p:nvPr/>
        </p:nvSpPr>
        <p:spPr>
          <a:xfrm>
            <a:off x="12868507" y="7794702"/>
            <a:ext cx="1661532" cy="323385"/>
          </a:xfrm>
          <a:prstGeom prst="roundRect">
            <a:avLst/>
          </a:prstGeom>
          <a:solidFill>
            <a:srgbClr val="1F1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747713"/>
            <a:ext cx="7962186" cy="602456"/>
          </a:xfrm>
          <a:prstGeom prst="rect">
            <a:avLst/>
          </a:prstGeom>
          <a:noFill/>
          <a:ln/>
        </p:spPr>
        <p:txBody>
          <a:bodyPr wrap="none" lIns="0" tIns="0" rIns="0" bIns="0" rtlCol="0" anchor="t"/>
          <a:lstStyle/>
          <a:p>
            <a:pPr marL="0" indent="0">
              <a:lnSpc>
                <a:spcPts val="4700"/>
              </a:lnSpc>
              <a:buNone/>
            </a:pPr>
            <a:r>
              <a:rPr lang="en-US" sz="3750" dirty="0">
                <a:solidFill>
                  <a:srgbClr val="FEFEFE"/>
                </a:solidFill>
                <a:latin typeface="Instrument Sans Medium" pitchFamily="34" charset="0"/>
                <a:ea typeface="Instrument Sans Medium" pitchFamily="34" charset="-122"/>
                <a:cs typeface="Instrument Sans Medium" pitchFamily="34" charset="-120"/>
              </a:rPr>
              <a:t>Company Responses to Complaints</a:t>
            </a:r>
            <a:endParaRPr lang="en-US" sz="3750" dirty="0"/>
          </a:p>
        </p:txBody>
      </p:sp>
      <p:sp>
        <p:nvSpPr>
          <p:cNvPr id="3" name="Text 1"/>
          <p:cNvSpPr/>
          <p:nvPr/>
        </p:nvSpPr>
        <p:spPr>
          <a:xfrm>
            <a:off x="2474119" y="2143482"/>
            <a:ext cx="2611755" cy="301228"/>
          </a:xfrm>
          <a:prstGeom prst="rect">
            <a:avLst/>
          </a:prstGeom>
          <a:noFill/>
          <a:ln/>
        </p:spPr>
        <p:txBody>
          <a:bodyPr wrap="none" lIns="0" tIns="0" rIns="0" bIns="0" rtlCol="0" anchor="t"/>
          <a:lstStyle/>
          <a:p>
            <a:pPr marL="0" indent="0" algn="r">
              <a:lnSpc>
                <a:spcPts val="2350"/>
              </a:lnSpc>
              <a:buNone/>
            </a:pPr>
            <a:r>
              <a:rPr lang="en-US" sz="1850" b="1" dirty="0">
                <a:solidFill>
                  <a:srgbClr val="BFBFBF"/>
                </a:solidFill>
                <a:latin typeface="Instrument Sans Medium" pitchFamily="34" charset="0"/>
                <a:ea typeface="Instrument Sans Medium" pitchFamily="34" charset="-122"/>
                <a:cs typeface="Instrument Sans Medium" pitchFamily="34" charset="-120"/>
              </a:rPr>
              <a:t>Timely Response (94%)</a:t>
            </a:r>
            <a:endParaRPr lang="en-US" sz="1850" b="1" dirty="0"/>
          </a:p>
        </p:txBody>
      </p:sp>
      <p:sp>
        <p:nvSpPr>
          <p:cNvPr id="4" name="Text 2"/>
          <p:cNvSpPr/>
          <p:nvPr/>
        </p:nvSpPr>
        <p:spPr>
          <a:xfrm>
            <a:off x="793790" y="2560320"/>
            <a:ext cx="4292084" cy="1531739"/>
          </a:xfrm>
          <a:prstGeom prst="rect">
            <a:avLst/>
          </a:prstGeom>
          <a:noFill/>
          <a:ln/>
        </p:spPr>
        <p:txBody>
          <a:bodyPr wrap="square" lIns="0" tIns="0" rIns="0" bIns="0" rtlCol="0" anchor="t"/>
          <a:lstStyle/>
          <a:p>
            <a:pPr marL="0" indent="0" algn="r">
              <a:lnSpc>
                <a:spcPts val="2400"/>
              </a:lnSpc>
              <a:buNone/>
            </a:pPr>
            <a:r>
              <a:rPr lang="en-US" sz="1700" dirty="0">
                <a:solidFill>
                  <a:srgbClr val="BFBFBF"/>
                </a:solidFill>
                <a:latin typeface="Open Sans" pitchFamily="34" charset="0"/>
                <a:ea typeface="Open Sans" pitchFamily="34" charset="-122"/>
                <a:cs typeface="Open Sans" pitchFamily="34" charset="-120"/>
              </a:rPr>
              <a:t>The vast majority of companies respond to complaints within the designated timeframe, demonstrating industry commitment to addressing consumer concerns promptly.</a:t>
            </a:r>
            <a:endParaRPr lang="en-US" sz="1700" dirty="0"/>
          </a:p>
        </p:txBody>
      </p:sp>
      <p:pic>
        <p:nvPicPr>
          <p:cNvPr id="5" name="Image 0" descr="preencoded.png"/>
          <p:cNvPicPr>
            <a:picLocks noChangeAspect="1"/>
          </p:cNvPicPr>
          <p:nvPr/>
        </p:nvPicPr>
        <p:blipFill>
          <a:blip r:embed="rId3"/>
          <a:stretch>
            <a:fillRect/>
          </a:stretch>
        </p:blipFill>
        <p:spPr>
          <a:xfrm>
            <a:off x="5375077" y="2251948"/>
            <a:ext cx="3880128" cy="3880128"/>
          </a:xfrm>
          <a:prstGeom prst="rect">
            <a:avLst/>
          </a:prstGeom>
        </p:spPr>
      </p:pic>
      <p:sp>
        <p:nvSpPr>
          <p:cNvPr id="6" name="Text 3"/>
          <p:cNvSpPr/>
          <p:nvPr/>
        </p:nvSpPr>
        <p:spPr>
          <a:xfrm>
            <a:off x="6072188" y="3213497"/>
            <a:ext cx="288369" cy="360521"/>
          </a:xfrm>
          <a:prstGeom prst="rect">
            <a:avLst/>
          </a:prstGeom>
          <a:noFill/>
          <a:ln/>
        </p:spPr>
        <p:txBody>
          <a:bodyPr wrap="none" lIns="0" tIns="0" rIns="0" bIns="0" rtlCol="0" anchor="t"/>
          <a:lstStyle/>
          <a:p>
            <a:pPr marL="0" indent="0">
              <a:lnSpc>
                <a:spcPts val="3600"/>
              </a:lnSpc>
              <a:buNone/>
            </a:pPr>
            <a:r>
              <a:rPr lang="en-US" sz="2250" dirty="0">
                <a:solidFill>
                  <a:srgbClr val="BFBFBF"/>
                </a:solidFill>
                <a:latin typeface="Instrument Sans Medium" pitchFamily="34" charset="0"/>
                <a:ea typeface="Instrument Sans Medium" pitchFamily="34" charset="-122"/>
                <a:cs typeface="Instrument Sans Medium" pitchFamily="34" charset="-120"/>
              </a:rPr>
              <a:t>1</a:t>
            </a:r>
            <a:endParaRPr lang="en-US" sz="2250" dirty="0"/>
          </a:p>
        </p:txBody>
      </p:sp>
      <p:sp>
        <p:nvSpPr>
          <p:cNvPr id="7" name="Text 4"/>
          <p:cNvSpPr/>
          <p:nvPr/>
        </p:nvSpPr>
        <p:spPr>
          <a:xfrm>
            <a:off x="9544407" y="1735693"/>
            <a:ext cx="2705695" cy="301228"/>
          </a:xfrm>
          <a:prstGeom prst="rect">
            <a:avLst/>
          </a:prstGeom>
          <a:noFill/>
          <a:ln/>
        </p:spPr>
        <p:txBody>
          <a:bodyPr wrap="none" lIns="0" tIns="0" rIns="0" bIns="0" rtlCol="0" anchor="t"/>
          <a:lstStyle/>
          <a:p>
            <a:pPr marL="0" indent="0" algn="l">
              <a:lnSpc>
                <a:spcPts val="2350"/>
              </a:lnSpc>
              <a:buNone/>
            </a:pPr>
            <a:r>
              <a:rPr lang="en-US" sz="1850" b="1" dirty="0">
                <a:solidFill>
                  <a:srgbClr val="BFBFBF"/>
                </a:solidFill>
                <a:latin typeface="Instrument Sans Medium" pitchFamily="34" charset="0"/>
                <a:ea typeface="Instrument Sans Medium" pitchFamily="34" charset="-122"/>
                <a:cs typeface="Instrument Sans Medium" pitchFamily="34" charset="-120"/>
              </a:rPr>
              <a:t>Closed with Explanation</a:t>
            </a:r>
            <a:endParaRPr lang="en-US" sz="1850" b="1" dirty="0"/>
          </a:p>
        </p:txBody>
      </p:sp>
      <p:sp>
        <p:nvSpPr>
          <p:cNvPr id="8" name="Text 5"/>
          <p:cNvSpPr/>
          <p:nvPr/>
        </p:nvSpPr>
        <p:spPr>
          <a:xfrm>
            <a:off x="9544407" y="2152531"/>
            <a:ext cx="4292203" cy="1233487"/>
          </a:xfrm>
          <a:prstGeom prst="rect">
            <a:avLst/>
          </a:prstGeom>
          <a:noFill/>
          <a:ln/>
        </p:spPr>
        <p:txBody>
          <a:bodyPr wrap="square" lIns="0" tIns="0" rIns="0" bIns="0" rtlCol="0" anchor="t"/>
          <a:lstStyle/>
          <a:p>
            <a:pPr>
              <a:lnSpc>
                <a:spcPts val="2400"/>
              </a:lnSpc>
            </a:pPr>
            <a:r>
              <a:rPr lang="en-US" sz="1700" dirty="0">
                <a:solidFill>
                  <a:srgbClr val="BFBFBF"/>
                </a:solidFill>
                <a:latin typeface="Open Sans" pitchFamily="34" charset="0"/>
                <a:ea typeface="Open Sans" pitchFamily="34" charset="-122"/>
                <a:cs typeface="Open Sans" pitchFamily="34" charset="-120"/>
              </a:rPr>
              <a:t>Most resolved complaints fall into this category, where companies provide detailed explanations of the situation without offering specific relief.</a:t>
            </a:r>
          </a:p>
        </p:txBody>
      </p:sp>
      <p:pic>
        <p:nvPicPr>
          <p:cNvPr id="9" name="Image 1" descr="preencoded.png"/>
          <p:cNvPicPr>
            <a:picLocks noChangeAspect="1"/>
          </p:cNvPicPr>
          <p:nvPr/>
        </p:nvPicPr>
        <p:blipFill>
          <a:blip r:embed="rId4"/>
          <a:stretch>
            <a:fillRect/>
          </a:stretch>
        </p:blipFill>
        <p:spPr>
          <a:xfrm>
            <a:off x="5375077" y="2251948"/>
            <a:ext cx="3880128" cy="3880128"/>
          </a:xfrm>
          <a:prstGeom prst="rect">
            <a:avLst/>
          </a:prstGeom>
        </p:spPr>
      </p:pic>
      <p:sp>
        <p:nvSpPr>
          <p:cNvPr id="10" name="Text 6"/>
          <p:cNvSpPr/>
          <p:nvPr/>
        </p:nvSpPr>
        <p:spPr>
          <a:xfrm>
            <a:off x="7590592" y="2720102"/>
            <a:ext cx="288369" cy="360521"/>
          </a:xfrm>
          <a:prstGeom prst="rect">
            <a:avLst/>
          </a:prstGeom>
          <a:noFill/>
          <a:ln/>
        </p:spPr>
        <p:txBody>
          <a:bodyPr wrap="none" lIns="0" tIns="0" rIns="0" bIns="0" rtlCol="0" anchor="t"/>
          <a:lstStyle/>
          <a:p>
            <a:pPr marL="0" indent="0">
              <a:lnSpc>
                <a:spcPts val="3600"/>
              </a:lnSpc>
              <a:buNone/>
            </a:pPr>
            <a:r>
              <a:rPr lang="en-US" sz="2250" dirty="0">
                <a:solidFill>
                  <a:srgbClr val="BFBFBF"/>
                </a:solidFill>
                <a:latin typeface="Instrument Sans Medium" pitchFamily="34" charset="0"/>
                <a:ea typeface="Instrument Sans Medium" pitchFamily="34" charset="-122"/>
                <a:cs typeface="Instrument Sans Medium" pitchFamily="34" charset="-120"/>
              </a:rPr>
              <a:t>2</a:t>
            </a:r>
            <a:endParaRPr lang="en-US" sz="2250" dirty="0"/>
          </a:p>
        </p:txBody>
      </p:sp>
      <p:sp>
        <p:nvSpPr>
          <p:cNvPr id="11" name="Text 7"/>
          <p:cNvSpPr/>
          <p:nvPr/>
        </p:nvSpPr>
        <p:spPr>
          <a:xfrm>
            <a:off x="9544407" y="3742127"/>
            <a:ext cx="2409944" cy="301228"/>
          </a:xfrm>
          <a:prstGeom prst="rect">
            <a:avLst/>
          </a:prstGeom>
          <a:noFill/>
          <a:ln/>
        </p:spPr>
        <p:txBody>
          <a:bodyPr wrap="none" lIns="0" tIns="0" rIns="0" bIns="0" rtlCol="0" anchor="t"/>
          <a:lstStyle/>
          <a:p>
            <a:pPr marL="0" indent="0" algn="l">
              <a:lnSpc>
                <a:spcPts val="2350"/>
              </a:lnSpc>
              <a:buNone/>
            </a:pPr>
            <a:r>
              <a:rPr lang="en-US" sz="1850" b="1" dirty="0">
                <a:solidFill>
                  <a:srgbClr val="BFBFBF"/>
                </a:solidFill>
                <a:latin typeface="Instrument Sans Medium" pitchFamily="34" charset="0"/>
                <a:ea typeface="Instrument Sans Medium" pitchFamily="34" charset="-122"/>
                <a:cs typeface="Instrument Sans Medium" pitchFamily="34" charset="-120"/>
              </a:rPr>
              <a:t>Monetary Relief</a:t>
            </a:r>
            <a:endParaRPr lang="en-US" sz="1850" b="1" dirty="0"/>
          </a:p>
        </p:txBody>
      </p:sp>
      <p:sp>
        <p:nvSpPr>
          <p:cNvPr id="12" name="Text 8"/>
          <p:cNvSpPr/>
          <p:nvPr/>
        </p:nvSpPr>
        <p:spPr>
          <a:xfrm>
            <a:off x="9544407" y="4158964"/>
            <a:ext cx="4195882" cy="1211223"/>
          </a:xfrm>
          <a:prstGeom prst="rect">
            <a:avLst/>
          </a:prstGeom>
          <a:noFill/>
          <a:ln/>
        </p:spPr>
        <p:txBody>
          <a:bodyPr wrap="square" lIns="0" tIns="0" rIns="0" bIns="0" rtlCol="0" anchor="t"/>
          <a:lstStyle/>
          <a:p>
            <a:pPr>
              <a:lnSpc>
                <a:spcPts val="2400"/>
              </a:lnSpc>
            </a:pPr>
            <a:r>
              <a:rPr lang="en-US" sz="1700" dirty="0">
                <a:solidFill>
                  <a:srgbClr val="BFBFBF"/>
                </a:solidFill>
                <a:latin typeface="Open Sans" pitchFamily="34" charset="0"/>
                <a:ea typeface="Open Sans" pitchFamily="34" charset="-122"/>
                <a:cs typeface="Open Sans" pitchFamily="34" charset="-120"/>
              </a:rPr>
              <a:t>A smaller percentage of cases result in financial compensation to consumers, varying significantly by industry and complaint type.</a:t>
            </a:r>
          </a:p>
        </p:txBody>
      </p:sp>
      <p:pic>
        <p:nvPicPr>
          <p:cNvPr id="13" name="Image 2" descr="preencoded.png"/>
          <p:cNvPicPr>
            <a:picLocks noChangeAspect="1"/>
          </p:cNvPicPr>
          <p:nvPr/>
        </p:nvPicPr>
        <p:blipFill>
          <a:blip r:embed="rId5"/>
          <a:stretch>
            <a:fillRect/>
          </a:stretch>
        </p:blipFill>
        <p:spPr>
          <a:xfrm>
            <a:off x="5375077" y="2251948"/>
            <a:ext cx="3880128" cy="3880128"/>
          </a:xfrm>
          <a:prstGeom prst="rect">
            <a:avLst/>
          </a:prstGeom>
        </p:spPr>
      </p:pic>
      <p:sp>
        <p:nvSpPr>
          <p:cNvPr id="14" name="Text 9"/>
          <p:cNvSpPr/>
          <p:nvPr/>
        </p:nvSpPr>
        <p:spPr>
          <a:xfrm>
            <a:off x="8528923" y="4011692"/>
            <a:ext cx="288369" cy="360521"/>
          </a:xfrm>
          <a:prstGeom prst="rect">
            <a:avLst/>
          </a:prstGeom>
          <a:noFill/>
          <a:ln/>
        </p:spPr>
        <p:txBody>
          <a:bodyPr wrap="none" lIns="0" tIns="0" rIns="0" bIns="0" rtlCol="0" anchor="t"/>
          <a:lstStyle/>
          <a:p>
            <a:pPr marL="0" indent="0">
              <a:lnSpc>
                <a:spcPts val="3600"/>
              </a:lnSpc>
              <a:buNone/>
            </a:pPr>
            <a:r>
              <a:rPr lang="en-US" sz="2250" dirty="0">
                <a:solidFill>
                  <a:srgbClr val="BFBFBF"/>
                </a:solidFill>
                <a:latin typeface="Instrument Sans Medium" pitchFamily="34" charset="0"/>
                <a:ea typeface="Instrument Sans Medium" pitchFamily="34" charset="-122"/>
                <a:cs typeface="Instrument Sans Medium" pitchFamily="34" charset="-120"/>
              </a:rPr>
              <a:t>3</a:t>
            </a:r>
            <a:endParaRPr lang="en-US" sz="2250" dirty="0"/>
          </a:p>
        </p:txBody>
      </p:sp>
      <p:sp>
        <p:nvSpPr>
          <p:cNvPr id="15" name="Text 10"/>
          <p:cNvSpPr/>
          <p:nvPr/>
        </p:nvSpPr>
        <p:spPr>
          <a:xfrm>
            <a:off x="8518498" y="5808179"/>
            <a:ext cx="2409944" cy="301228"/>
          </a:xfrm>
          <a:prstGeom prst="rect">
            <a:avLst/>
          </a:prstGeom>
          <a:noFill/>
          <a:ln/>
        </p:spPr>
        <p:txBody>
          <a:bodyPr wrap="none" lIns="0" tIns="0" rIns="0" bIns="0" rtlCol="0" anchor="t"/>
          <a:lstStyle/>
          <a:p>
            <a:pPr marL="0" indent="0" algn="l">
              <a:lnSpc>
                <a:spcPts val="2350"/>
              </a:lnSpc>
              <a:buNone/>
            </a:pPr>
            <a:r>
              <a:rPr lang="en-US" sz="1850" b="1" dirty="0">
                <a:solidFill>
                  <a:srgbClr val="BFBFBF"/>
                </a:solidFill>
                <a:latin typeface="Instrument Sans Medium" pitchFamily="34" charset="0"/>
                <a:ea typeface="Instrument Sans Medium" pitchFamily="34" charset="-122"/>
                <a:cs typeface="Instrument Sans Medium" pitchFamily="34" charset="-120"/>
              </a:rPr>
              <a:t>Non-monetary Relief</a:t>
            </a:r>
            <a:endParaRPr lang="en-US" sz="1850" b="1" dirty="0"/>
          </a:p>
        </p:txBody>
      </p:sp>
      <p:sp>
        <p:nvSpPr>
          <p:cNvPr id="16" name="Text 11"/>
          <p:cNvSpPr/>
          <p:nvPr/>
        </p:nvSpPr>
        <p:spPr>
          <a:xfrm>
            <a:off x="7971053" y="6164413"/>
            <a:ext cx="4292203" cy="925116"/>
          </a:xfrm>
          <a:prstGeom prst="rect">
            <a:avLst/>
          </a:prstGeom>
          <a:noFill/>
          <a:ln/>
        </p:spPr>
        <p:txBody>
          <a:bodyPr wrap="square" lIns="0" tIns="0" rIns="0" bIns="0" rtlCol="0" anchor="t"/>
          <a:lstStyle/>
          <a:p>
            <a:pPr>
              <a:lnSpc>
                <a:spcPts val="2400"/>
              </a:lnSpc>
            </a:pPr>
            <a:r>
              <a:rPr lang="en-US" sz="1700" dirty="0">
                <a:solidFill>
                  <a:srgbClr val="BFBFBF"/>
                </a:solidFill>
                <a:latin typeface="Open Sans" pitchFamily="34" charset="0"/>
                <a:ea typeface="Open Sans" pitchFamily="34" charset="-122"/>
                <a:cs typeface="Open Sans" pitchFamily="34" charset="-120"/>
              </a:rPr>
              <a:t>Companies often resolve issues through policy changes, account adjustments, or other non-financial remedies.</a:t>
            </a:r>
          </a:p>
        </p:txBody>
      </p:sp>
      <p:pic>
        <p:nvPicPr>
          <p:cNvPr id="17" name="Image 3" descr="preencoded.png"/>
          <p:cNvPicPr>
            <a:picLocks noChangeAspect="1"/>
          </p:cNvPicPr>
          <p:nvPr/>
        </p:nvPicPr>
        <p:blipFill>
          <a:blip r:embed="rId6"/>
          <a:stretch>
            <a:fillRect/>
          </a:stretch>
        </p:blipFill>
        <p:spPr>
          <a:xfrm>
            <a:off x="5375077" y="2251948"/>
            <a:ext cx="3880128" cy="3880128"/>
          </a:xfrm>
          <a:prstGeom prst="rect">
            <a:avLst/>
          </a:prstGeom>
        </p:spPr>
      </p:pic>
      <p:sp>
        <p:nvSpPr>
          <p:cNvPr id="18" name="Text 12"/>
          <p:cNvSpPr/>
          <p:nvPr/>
        </p:nvSpPr>
        <p:spPr>
          <a:xfrm>
            <a:off x="7590592" y="5303282"/>
            <a:ext cx="288369" cy="360521"/>
          </a:xfrm>
          <a:prstGeom prst="rect">
            <a:avLst/>
          </a:prstGeom>
          <a:noFill/>
          <a:ln/>
        </p:spPr>
        <p:txBody>
          <a:bodyPr wrap="none" lIns="0" tIns="0" rIns="0" bIns="0" rtlCol="0" anchor="t"/>
          <a:lstStyle/>
          <a:p>
            <a:pPr marL="0" indent="0">
              <a:lnSpc>
                <a:spcPts val="3600"/>
              </a:lnSpc>
              <a:buNone/>
            </a:pPr>
            <a:r>
              <a:rPr lang="en-US" sz="2250" dirty="0">
                <a:solidFill>
                  <a:srgbClr val="BFBFBF"/>
                </a:solidFill>
                <a:latin typeface="Instrument Sans Medium" pitchFamily="34" charset="0"/>
                <a:ea typeface="Instrument Sans Medium" pitchFamily="34" charset="-122"/>
                <a:cs typeface="Instrument Sans Medium" pitchFamily="34" charset="-120"/>
              </a:rPr>
              <a:t>4</a:t>
            </a:r>
            <a:endParaRPr lang="en-US" sz="2250" dirty="0"/>
          </a:p>
        </p:txBody>
      </p:sp>
      <p:sp>
        <p:nvSpPr>
          <p:cNvPr id="19" name="Text 13"/>
          <p:cNvSpPr/>
          <p:nvPr/>
        </p:nvSpPr>
        <p:spPr>
          <a:xfrm>
            <a:off x="2675930" y="5052774"/>
            <a:ext cx="2409944" cy="301228"/>
          </a:xfrm>
          <a:prstGeom prst="rect">
            <a:avLst/>
          </a:prstGeom>
          <a:noFill/>
          <a:ln/>
        </p:spPr>
        <p:txBody>
          <a:bodyPr wrap="none" lIns="0" tIns="0" rIns="0" bIns="0" rtlCol="0" anchor="t"/>
          <a:lstStyle/>
          <a:p>
            <a:pPr marL="0" indent="0" algn="r">
              <a:lnSpc>
                <a:spcPts val="2350"/>
              </a:lnSpc>
              <a:buNone/>
            </a:pPr>
            <a:r>
              <a:rPr lang="en-US" sz="1850" b="1" dirty="0">
                <a:solidFill>
                  <a:srgbClr val="BFBFBF"/>
                </a:solidFill>
                <a:latin typeface="Instrument Sans Medium" pitchFamily="34" charset="0"/>
                <a:ea typeface="Instrument Sans Medium" pitchFamily="34" charset="-122"/>
                <a:cs typeface="Instrument Sans Medium" pitchFamily="34" charset="-120"/>
              </a:rPr>
              <a:t>Pending Cases</a:t>
            </a:r>
            <a:endParaRPr lang="en-US" sz="1850" b="1" dirty="0"/>
          </a:p>
        </p:txBody>
      </p:sp>
      <p:sp>
        <p:nvSpPr>
          <p:cNvPr id="20" name="Text 14"/>
          <p:cNvSpPr/>
          <p:nvPr/>
        </p:nvSpPr>
        <p:spPr>
          <a:xfrm>
            <a:off x="793790" y="5469612"/>
            <a:ext cx="4292084" cy="616744"/>
          </a:xfrm>
          <a:prstGeom prst="rect">
            <a:avLst/>
          </a:prstGeom>
          <a:noFill/>
          <a:ln/>
        </p:spPr>
        <p:txBody>
          <a:bodyPr wrap="square" lIns="0" tIns="0" rIns="0" bIns="0" rtlCol="0" anchor="t"/>
          <a:lstStyle/>
          <a:p>
            <a:pPr algn="r">
              <a:lnSpc>
                <a:spcPts val="2400"/>
              </a:lnSpc>
            </a:pPr>
            <a:r>
              <a:rPr lang="en-US" sz="1700" dirty="0">
                <a:solidFill>
                  <a:srgbClr val="BFBFBF"/>
                </a:solidFill>
                <a:latin typeface="Open Sans" pitchFamily="34" charset="0"/>
                <a:ea typeface="Open Sans" pitchFamily="34" charset="-122"/>
                <a:cs typeface="Open Sans" pitchFamily="34" charset="-120"/>
              </a:rPr>
              <a:t>A small fraction of complaints remain unresolved or in process at any given time.</a:t>
            </a:r>
          </a:p>
        </p:txBody>
      </p:sp>
      <p:pic>
        <p:nvPicPr>
          <p:cNvPr id="21" name="Image 4" descr="preencoded.png"/>
          <p:cNvPicPr>
            <a:picLocks noChangeAspect="1"/>
          </p:cNvPicPr>
          <p:nvPr/>
        </p:nvPicPr>
        <p:blipFill>
          <a:blip r:embed="rId7"/>
          <a:stretch>
            <a:fillRect/>
          </a:stretch>
        </p:blipFill>
        <p:spPr>
          <a:xfrm>
            <a:off x="5375077" y="2251948"/>
            <a:ext cx="3880128" cy="3880128"/>
          </a:xfrm>
          <a:prstGeom prst="rect">
            <a:avLst/>
          </a:prstGeom>
        </p:spPr>
      </p:pic>
      <p:sp>
        <p:nvSpPr>
          <p:cNvPr id="22" name="Text 15"/>
          <p:cNvSpPr/>
          <p:nvPr/>
        </p:nvSpPr>
        <p:spPr>
          <a:xfrm>
            <a:off x="6072188" y="4809887"/>
            <a:ext cx="288369" cy="360521"/>
          </a:xfrm>
          <a:prstGeom prst="rect">
            <a:avLst/>
          </a:prstGeom>
          <a:noFill/>
          <a:ln/>
        </p:spPr>
        <p:txBody>
          <a:bodyPr wrap="none" lIns="0" tIns="0" rIns="0" bIns="0" rtlCol="0" anchor="t"/>
          <a:lstStyle/>
          <a:p>
            <a:pPr marL="0" indent="0">
              <a:lnSpc>
                <a:spcPts val="3600"/>
              </a:lnSpc>
              <a:buNone/>
            </a:pPr>
            <a:r>
              <a:rPr lang="en-US" sz="2250" dirty="0">
                <a:solidFill>
                  <a:srgbClr val="BFBFBF"/>
                </a:solidFill>
                <a:latin typeface="Instrument Sans Medium" pitchFamily="34" charset="0"/>
                <a:ea typeface="Instrument Sans Medium" pitchFamily="34" charset="-122"/>
                <a:cs typeface="Instrument Sans Medium" pitchFamily="34" charset="-120"/>
              </a:rPr>
              <a:t>5</a:t>
            </a:r>
            <a:endParaRPr lang="en-US" sz="2250" dirty="0"/>
          </a:p>
        </p:txBody>
      </p:sp>
      <p:sp>
        <p:nvSpPr>
          <p:cNvPr id="23" name="Text 16"/>
          <p:cNvSpPr/>
          <p:nvPr/>
        </p:nvSpPr>
        <p:spPr>
          <a:xfrm>
            <a:off x="793790" y="7288883"/>
            <a:ext cx="13042821" cy="616744"/>
          </a:xfrm>
          <a:prstGeom prst="rect">
            <a:avLst/>
          </a:prstGeom>
          <a:noFill/>
          <a:ln/>
        </p:spPr>
        <p:txBody>
          <a:bodyPr wrap="square" lIns="0" tIns="0" rIns="0" bIns="0" rtlCol="0" anchor="t"/>
          <a:lstStyle/>
          <a:p>
            <a:pPr marL="0" indent="0">
              <a:lnSpc>
                <a:spcPts val="2400"/>
              </a:lnSpc>
              <a:buNone/>
            </a:pPr>
            <a:r>
              <a:rPr lang="en-US" sz="1600" dirty="0">
                <a:solidFill>
                  <a:srgbClr val="BFBFBF"/>
                </a:solidFill>
                <a:latin typeface="Open Sans" pitchFamily="34" charset="0"/>
                <a:ea typeface="Open Sans" pitchFamily="34" charset="-122"/>
                <a:cs typeface="Open Sans" pitchFamily="34" charset="-120"/>
              </a:rPr>
              <a:t>The high timely response rate indicates that most companies take consumer complaints seriously. However, the resolution types suggest opportunities for improvement in providing more substantive relief rather than just explanations.</a:t>
            </a:r>
            <a:endParaRPr lang="en-US" sz="1600" dirty="0"/>
          </a:p>
        </p:txBody>
      </p:sp>
      <p:sp>
        <p:nvSpPr>
          <p:cNvPr id="24" name="Rectangle: Rounded Corners 23">
            <a:extLst>
              <a:ext uri="{FF2B5EF4-FFF2-40B4-BE49-F238E27FC236}">
                <a16:creationId xmlns:a16="http://schemas.microsoft.com/office/drawing/2014/main" id="{7480C1DC-E70A-2825-10F0-3B784C19CFC9}"/>
              </a:ext>
            </a:extLst>
          </p:cNvPr>
          <p:cNvSpPr/>
          <p:nvPr/>
        </p:nvSpPr>
        <p:spPr>
          <a:xfrm>
            <a:off x="12868507" y="7794702"/>
            <a:ext cx="1661532" cy="323385"/>
          </a:xfrm>
          <a:prstGeom prst="roundRect">
            <a:avLst/>
          </a:prstGeom>
          <a:solidFill>
            <a:srgbClr val="1F1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75930" y="858203"/>
            <a:ext cx="5099447" cy="484942"/>
          </a:xfrm>
          <a:prstGeom prst="rect">
            <a:avLst/>
          </a:prstGeom>
          <a:noFill/>
          <a:ln/>
        </p:spPr>
        <p:txBody>
          <a:bodyPr wrap="none" lIns="0" tIns="0" rIns="0" bIns="0" rtlCol="0" anchor="t"/>
          <a:lstStyle/>
          <a:p>
            <a:pPr marL="0" indent="0">
              <a:lnSpc>
                <a:spcPts val="3800"/>
              </a:lnSpc>
              <a:buNone/>
            </a:pPr>
            <a:r>
              <a:rPr lang="en-US" sz="3050" dirty="0">
                <a:solidFill>
                  <a:srgbClr val="FEFEFE"/>
                </a:solidFill>
                <a:latin typeface="Instrument Sans Medium" pitchFamily="34" charset="0"/>
                <a:ea typeface="Instrument Sans Medium" pitchFamily="34" charset="-122"/>
                <a:cs typeface="Instrument Sans Medium" pitchFamily="34" charset="-120"/>
              </a:rPr>
              <a:t>Complaints by Product Type</a:t>
            </a:r>
            <a:endParaRPr lang="en-US" sz="3050" dirty="0"/>
          </a:p>
        </p:txBody>
      </p:sp>
      <p:pic>
        <p:nvPicPr>
          <p:cNvPr id="3" name="Image 0" descr="preencoded.png"/>
          <p:cNvPicPr>
            <a:picLocks noChangeAspect="1"/>
          </p:cNvPicPr>
          <p:nvPr/>
        </p:nvPicPr>
        <p:blipFill>
          <a:blip r:embed="rId3"/>
          <a:stretch>
            <a:fillRect/>
          </a:stretch>
        </p:blipFill>
        <p:spPr>
          <a:xfrm>
            <a:off x="3398163" y="1653421"/>
            <a:ext cx="1294686" cy="893921"/>
          </a:xfrm>
          <a:prstGeom prst="rect">
            <a:avLst/>
          </a:prstGeom>
        </p:spPr>
      </p:pic>
      <p:sp>
        <p:nvSpPr>
          <p:cNvPr id="4" name="Text 1"/>
          <p:cNvSpPr/>
          <p:nvPr/>
        </p:nvSpPr>
        <p:spPr>
          <a:xfrm>
            <a:off x="3936325" y="2074664"/>
            <a:ext cx="218123" cy="272772"/>
          </a:xfrm>
          <a:prstGeom prst="rect">
            <a:avLst/>
          </a:prstGeom>
          <a:noFill/>
          <a:ln/>
        </p:spPr>
        <p:txBody>
          <a:bodyPr wrap="none" lIns="0" tIns="0" rIns="0" bIns="0" rtlCol="0" anchor="t"/>
          <a:lstStyle/>
          <a:p>
            <a:pPr marL="0" indent="0" algn="ctr">
              <a:lnSpc>
                <a:spcPts val="2700"/>
              </a:lnSpc>
              <a:buNone/>
            </a:pPr>
            <a:r>
              <a:rPr lang="en-US" sz="1700" dirty="0">
                <a:solidFill>
                  <a:srgbClr val="BFBFBF"/>
                </a:solidFill>
                <a:latin typeface="Instrument Sans Medium" pitchFamily="34" charset="0"/>
                <a:ea typeface="Instrument Sans Medium" pitchFamily="34" charset="-122"/>
                <a:cs typeface="Instrument Sans Medium" pitchFamily="34" charset="-120"/>
              </a:rPr>
              <a:t>1</a:t>
            </a:r>
            <a:endParaRPr lang="en-US" sz="1700" dirty="0"/>
          </a:p>
        </p:txBody>
      </p:sp>
      <p:sp>
        <p:nvSpPr>
          <p:cNvPr id="5" name="Text 2"/>
          <p:cNvSpPr/>
          <p:nvPr/>
        </p:nvSpPr>
        <p:spPr>
          <a:xfrm>
            <a:off x="4847987" y="1808559"/>
            <a:ext cx="2311479" cy="242411"/>
          </a:xfrm>
          <a:prstGeom prst="rect">
            <a:avLst/>
          </a:prstGeom>
          <a:noFill/>
          <a:ln/>
        </p:spPr>
        <p:txBody>
          <a:bodyPr wrap="none" lIns="0" tIns="0" rIns="0" bIns="0" rtlCol="0" anchor="t"/>
          <a:lstStyle/>
          <a:p>
            <a:pPr marL="0" indent="0" algn="l">
              <a:lnSpc>
                <a:spcPts val="1900"/>
              </a:lnSpc>
              <a:buNone/>
            </a:pPr>
            <a:r>
              <a:rPr lang="en-US" sz="1600" b="1" dirty="0">
                <a:solidFill>
                  <a:srgbClr val="BFBFBF"/>
                </a:solidFill>
                <a:latin typeface="Instrument Sans Medium" pitchFamily="34" charset="0"/>
                <a:ea typeface="Instrument Sans Medium" pitchFamily="34" charset="-122"/>
                <a:cs typeface="Instrument Sans Medium" pitchFamily="34" charset="-120"/>
              </a:rPr>
              <a:t>Credit Reporting &amp; Repair</a:t>
            </a:r>
            <a:endParaRPr lang="en-US" sz="1600" b="1" dirty="0"/>
          </a:p>
        </p:txBody>
      </p:sp>
      <p:sp>
        <p:nvSpPr>
          <p:cNvPr id="6" name="Text 3"/>
          <p:cNvSpPr/>
          <p:nvPr/>
        </p:nvSpPr>
        <p:spPr>
          <a:xfrm>
            <a:off x="4847987" y="2144078"/>
            <a:ext cx="2311479" cy="248126"/>
          </a:xfrm>
          <a:prstGeom prst="rect">
            <a:avLst/>
          </a:prstGeom>
          <a:noFill/>
          <a:ln/>
        </p:spPr>
        <p:txBody>
          <a:bodyPr wrap="none" lIns="0" tIns="0" rIns="0" bIns="0" rtlCol="0" anchor="t"/>
          <a:lstStyle/>
          <a:p>
            <a:pPr marL="0" indent="0" algn="l">
              <a:lnSpc>
                <a:spcPts val="1950"/>
              </a:lnSpc>
              <a:buNone/>
            </a:pPr>
            <a:r>
              <a:rPr lang="en-US" sz="1400" dirty="0">
                <a:solidFill>
                  <a:srgbClr val="BFBFBF"/>
                </a:solidFill>
                <a:latin typeface="Open Sans" pitchFamily="34" charset="0"/>
                <a:ea typeface="Open Sans" pitchFamily="34" charset="-122"/>
                <a:cs typeface="Open Sans" pitchFamily="34" charset="-120"/>
              </a:rPr>
              <a:t>42% of all complaints</a:t>
            </a:r>
            <a:endParaRPr lang="en-US" sz="1400" dirty="0"/>
          </a:p>
        </p:txBody>
      </p:sp>
      <p:sp>
        <p:nvSpPr>
          <p:cNvPr id="7" name="Shape 4"/>
          <p:cNvSpPr/>
          <p:nvPr/>
        </p:nvSpPr>
        <p:spPr>
          <a:xfrm>
            <a:off x="4731544" y="2557105"/>
            <a:ext cx="9084231" cy="11430"/>
          </a:xfrm>
          <a:prstGeom prst="roundRect">
            <a:avLst>
              <a:gd name="adj" fmla="val 203658"/>
            </a:avLst>
          </a:prstGeom>
          <a:solidFill>
            <a:srgbClr val="575757"/>
          </a:solidFill>
          <a:ln/>
        </p:spPr>
      </p:sp>
      <p:pic>
        <p:nvPicPr>
          <p:cNvPr id="8" name="Image 1" descr="preencoded.png"/>
          <p:cNvPicPr>
            <a:picLocks noChangeAspect="1"/>
          </p:cNvPicPr>
          <p:nvPr/>
        </p:nvPicPr>
        <p:blipFill>
          <a:blip r:embed="rId4"/>
          <a:stretch>
            <a:fillRect/>
          </a:stretch>
        </p:blipFill>
        <p:spPr>
          <a:xfrm>
            <a:off x="2750701" y="2586038"/>
            <a:ext cx="2589490" cy="893921"/>
          </a:xfrm>
          <a:prstGeom prst="rect">
            <a:avLst/>
          </a:prstGeom>
        </p:spPr>
      </p:pic>
      <p:sp>
        <p:nvSpPr>
          <p:cNvPr id="9" name="Text 5"/>
          <p:cNvSpPr/>
          <p:nvPr/>
        </p:nvSpPr>
        <p:spPr>
          <a:xfrm>
            <a:off x="3936325" y="2896553"/>
            <a:ext cx="218123" cy="272772"/>
          </a:xfrm>
          <a:prstGeom prst="rect">
            <a:avLst/>
          </a:prstGeom>
          <a:noFill/>
          <a:ln/>
        </p:spPr>
        <p:txBody>
          <a:bodyPr wrap="none" lIns="0" tIns="0" rIns="0" bIns="0" rtlCol="0" anchor="t"/>
          <a:lstStyle/>
          <a:p>
            <a:pPr marL="0" indent="0" algn="ctr">
              <a:lnSpc>
                <a:spcPts val="2700"/>
              </a:lnSpc>
              <a:buNone/>
            </a:pPr>
            <a:r>
              <a:rPr lang="en-US" sz="1700" dirty="0">
                <a:solidFill>
                  <a:srgbClr val="BFBFBF"/>
                </a:solidFill>
                <a:latin typeface="Instrument Sans Medium" pitchFamily="34" charset="0"/>
                <a:ea typeface="Instrument Sans Medium" pitchFamily="34" charset="-122"/>
                <a:cs typeface="Instrument Sans Medium" pitchFamily="34" charset="-120"/>
              </a:rPr>
              <a:t>2</a:t>
            </a:r>
            <a:endParaRPr lang="en-US" sz="1700" dirty="0"/>
          </a:p>
        </p:txBody>
      </p:sp>
      <p:sp>
        <p:nvSpPr>
          <p:cNvPr id="10" name="Text 6"/>
          <p:cNvSpPr/>
          <p:nvPr/>
        </p:nvSpPr>
        <p:spPr>
          <a:xfrm>
            <a:off x="5495330" y="2741176"/>
            <a:ext cx="1531739" cy="242411"/>
          </a:xfrm>
          <a:prstGeom prst="rect">
            <a:avLst/>
          </a:prstGeom>
          <a:noFill/>
          <a:ln/>
        </p:spPr>
        <p:txBody>
          <a:bodyPr wrap="none" lIns="0" tIns="0" rIns="0" bIns="0" rtlCol="0" anchor="t"/>
          <a:lstStyle/>
          <a:p>
            <a:pPr marL="0" indent="0" algn="l">
              <a:lnSpc>
                <a:spcPts val="1900"/>
              </a:lnSpc>
              <a:buNone/>
            </a:pPr>
            <a:r>
              <a:rPr lang="en-US" sz="1600" b="1" dirty="0">
                <a:solidFill>
                  <a:srgbClr val="BFBFBF"/>
                </a:solidFill>
                <a:latin typeface="Instrument Sans Medium" pitchFamily="34" charset="0"/>
                <a:ea typeface="Instrument Sans Medium" pitchFamily="34" charset="-122"/>
                <a:cs typeface="Instrument Sans Medium" pitchFamily="34" charset="-120"/>
              </a:rPr>
              <a:t>Mortgages</a:t>
            </a:r>
            <a:endParaRPr lang="en-US" sz="1600" b="1" dirty="0"/>
          </a:p>
        </p:txBody>
      </p:sp>
      <p:sp>
        <p:nvSpPr>
          <p:cNvPr id="11" name="Text 7"/>
          <p:cNvSpPr/>
          <p:nvPr/>
        </p:nvSpPr>
        <p:spPr>
          <a:xfrm>
            <a:off x="5495330" y="3076694"/>
            <a:ext cx="1531739" cy="248126"/>
          </a:xfrm>
          <a:prstGeom prst="rect">
            <a:avLst/>
          </a:prstGeom>
          <a:noFill/>
          <a:ln/>
        </p:spPr>
        <p:txBody>
          <a:bodyPr wrap="none" lIns="0" tIns="0" rIns="0" bIns="0" rtlCol="0" anchor="t"/>
          <a:lstStyle/>
          <a:p>
            <a:pPr marL="0" indent="0" algn="l">
              <a:lnSpc>
                <a:spcPts val="1950"/>
              </a:lnSpc>
              <a:buNone/>
            </a:pPr>
            <a:r>
              <a:rPr lang="en-US" sz="1400" dirty="0">
                <a:solidFill>
                  <a:srgbClr val="BFBFBF"/>
                </a:solidFill>
                <a:latin typeface="Open Sans" pitchFamily="34" charset="0"/>
                <a:ea typeface="Open Sans" pitchFamily="34" charset="-122"/>
                <a:cs typeface="Open Sans" pitchFamily="34" charset="-120"/>
              </a:rPr>
              <a:t>18% of all complaints</a:t>
            </a:r>
            <a:endParaRPr lang="en-US" sz="1400" dirty="0"/>
          </a:p>
        </p:txBody>
      </p:sp>
      <p:sp>
        <p:nvSpPr>
          <p:cNvPr id="12" name="Shape 8"/>
          <p:cNvSpPr/>
          <p:nvPr/>
        </p:nvSpPr>
        <p:spPr>
          <a:xfrm>
            <a:off x="5378887" y="3489722"/>
            <a:ext cx="8436888" cy="11430"/>
          </a:xfrm>
          <a:prstGeom prst="roundRect">
            <a:avLst>
              <a:gd name="adj" fmla="val 203658"/>
            </a:avLst>
          </a:prstGeom>
          <a:solidFill>
            <a:srgbClr val="575757"/>
          </a:solidFill>
          <a:ln/>
        </p:spPr>
      </p:sp>
      <p:pic>
        <p:nvPicPr>
          <p:cNvPr id="13" name="Image 2" descr="preencoded.png"/>
          <p:cNvPicPr>
            <a:picLocks noChangeAspect="1"/>
          </p:cNvPicPr>
          <p:nvPr/>
        </p:nvPicPr>
        <p:blipFill>
          <a:blip r:embed="rId5"/>
          <a:stretch>
            <a:fillRect/>
          </a:stretch>
        </p:blipFill>
        <p:spPr>
          <a:xfrm>
            <a:off x="2103358" y="3518654"/>
            <a:ext cx="3884295" cy="893921"/>
          </a:xfrm>
          <a:prstGeom prst="rect">
            <a:avLst/>
          </a:prstGeom>
        </p:spPr>
      </p:pic>
      <p:sp>
        <p:nvSpPr>
          <p:cNvPr id="14" name="Text 9"/>
          <p:cNvSpPr/>
          <p:nvPr/>
        </p:nvSpPr>
        <p:spPr>
          <a:xfrm>
            <a:off x="3936444" y="3829169"/>
            <a:ext cx="218123" cy="272772"/>
          </a:xfrm>
          <a:prstGeom prst="rect">
            <a:avLst/>
          </a:prstGeom>
          <a:noFill/>
          <a:ln/>
        </p:spPr>
        <p:txBody>
          <a:bodyPr wrap="none" lIns="0" tIns="0" rIns="0" bIns="0" rtlCol="0" anchor="t"/>
          <a:lstStyle/>
          <a:p>
            <a:pPr marL="0" indent="0" algn="ctr">
              <a:lnSpc>
                <a:spcPts val="2700"/>
              </a:lnSpc>
              <a:buNone/>
            </a:pPr>
            <a:r>
              <a:rPr lang="en-US" sz="1700" dirty="0">
                <a:solidFill>
                  <a:srgbClr val="BFBFBF"/>
                </a:solidFill>
                <a:latin typeface="Instrument Sans Medium" pitchFamily="34" charset="0"/>
                <a:ea typeface="Instrument Sans Medium" pitchFamily="34" charset="-122"/>
                <a:cs typeface="Instrument Sans Medium" pitchFamily="34" charset="-120"/>
              </a:rPr>
              <a:t>3</a:t>
            </a:r>
            <a:endParaRPr lang="en-US" sz="1700" dirty="0"/>
          </a:p>
        </p:txBody>
      </p:sp>
      <p:sp>
        <p:nvSpPr>
          <p:cNvPr id="15" name="Text 10"/>
          <p:cNvSpPr/>
          <p:nvPr/>
        </p:nvSpPr>
        <p:spPr>
          <a:xfrm>
            <a:off x="6142792" y="3673793"/>
            <a:ext cx="1531739" cy="242411"/>
          </a:xfrm>
          <a:prstGeom prst="rect">
            <a:avLst/>
          </a:prstGeom>
          <a:noFill/>
          <a:ln/>
        </p:spPr>
        <p:txBody>
          <a:bodyPr wrap="none" lIns="0" tIns="0" rIns="0" bIns="0" rtlCol="0" anchor="t"/>
          <a:lstStyle/>
          <a:p>
            <a:pPr marL="0" indent="0" algn="l">
              <a:lnSpc>
                <a:spcPts val="1900"/>
              </a:lnSpc>
              <a:buNone/>
            </a:pPr>
            <a:r>
              <a:rPr lang="en-US" sz="1600" b="1" dirty="0">
                <a:solidFill>
                  <a:srgbClr val="BFBFBF"/>
                </a:solidFill>
                <a:latin typeface="Instrument Sans Medium" pitchFamily="34" charset="0"/>
                <a:ea typeface="Instrument Sans Medium" pitchFamily="34" charset="-122"/>
                <a:cs typeface="Instrument Sans Medium" pitchFamily="34" charset="-120"/>
              </a:rPr>
              <a:t>Debt Collection</a:t>
            </a:r>
            <a:endParaRPr lang="en-US" sz="1600" b="1" dirty="0"/>
          </a:p>
        </p:txBody>
      </p:sp>
      <p:sp>
        <p:nvSpPr>
          <p:cNvPr id="16" name="Text 11"/>
          <p:cNvSpPr/>
          <p:nvPr/>
        </p:nvSpPr>
        <p:spPr>
          <a:xfrm>
            <a:off x="6142792" y="4009311"/>
            <a:ext cx="1531739" cy="248126"/>
          </a:xfrm>
          <a:prstGeom prst="rect">
            <a:avLst/>
          </a:prstGeom>
          <a:noFill/>
          <a:ln/>
        </p:spPr>
        <p:txBody>
          <a:bodyPr wrap="none" lIns="0" tIns="0" rIns="0" bIns="0" rtlCol="0" anchor="t"/>
          <a:lstStyle/>
          <a:p>
            <a:pPr marL="0" indent="0" algn="l">
              <a:lnSpc>
                <a:spcPts val="1950"/>
              </a:lnSpc>
              <a:buNone/>
            </a:pPr>
            <a:r>
              <a:rPr lang="en-US" sz="1400" dirty="0">
                <a:solidFill>
                  <a:srgbClr val="BFBFBF"/>
                </a:solidFill>
                <a:latin typeface="Open Sans" pitchFamily="34" charset="0"/>
                <a:ea typeface="Open Sans" pitchFamily="34" charset="-122"/>
                <a:cs typeface="Open Sans" pitchFamily="34" charset="-120"/>
              </a:rPr>
              <a:t>15% of all complaints</a:t>
            </a:r>
            <a:endParaRPr lang="en-US" sz="1400" dirty="0"/>
          </a:p>
        </p:txBody>
      </p:sp>
      <p:sp>
        <p:nvSpPr>
          <p:cNvPr id="17" name="Shape 12"/>
          <p:cNvSpPr/>
          <p:nvPr/>
        </p:nvSpPr>
        <p:spPr>
          <a:xfrm>
            <a:off x="6026348" y="4422338"/>
            <a:ext cx="7789426" cy="11430"/>
          </a:xfrm>
          <a:prstGeom prst="roundRect">
            <a:avLst>
              <a:gd name="adj" fmla="val 203658"/>
            </a:avLst>
          </a:prstGeom>
          <a:solidFill>
            <a:srgbClr val="575757"/>
          </a:solidFill>
          <a:ln/>
        </p:spPr>
      </p:sp>
      <p:pic>
        <p:nvPicPr>
          <p:cNvPr id="18" name="Image 3" descr="preencoded.png"/>
          <p:cNvPicPr>
            <a:picLocks noChangeAspect="1"/>
          </p:cNvPicPr>
          <p:nvPr/>
        </p:nvPicPr>
        <p:blipFill>
          <a:blip r:embed="rId6"/>
          <a:stretch>
            <a:fillRect/>
          </a:stretch>
        </p:blipFill>
        <p:spPr>
          <a:xfrm>
            <a:off x="1455896" y="4451271"/>
            <a:ext cx="5179100" cy="893921"/>
          </a:xfrm>
          <a:prstGeom prst="rect">
            <a:avLst/>
          </a:prstGeom>
        </p:spPr>
      </p:pic>
      <p:sp>
        <p:nvSpPr>
          <p:cNvPr id="19" name="Text 13"/>
          <p:cNvSpPr/>
          <p:nvPr/>
        </p:nvSpPr>
        <p:spPr>
          <a:xfrm>
            <a:off x="3936325" y="4761786"/>
            <a:ext cx="218123" cy="272772"/>
          </a:xfrm>
          <a:prstGeom prst="rect">
            <a:avLst/>
          </a:prstGeom>
          <a:noFill/>
          <a:ln/>
        </p:spPr>
        <p:txBody>
          <a:bodyPr wrap="none" lIns="0" tIns="0" rIns="0" bIns="0" rtlCol="0" anchor="t"/>
          <a:lstStyle/>
          <a:p>
            <a:pPr marL="0" indent="0" algn="ctr">
              <a:lnSpc>
                <a:spcPts val="2700"/>
              </a:lnSpc>
              <a:buNone/>
            </a:pPr>
            <a:r>
              <a:rPr lang="en-US" sz="1700" dirty="0">
                <a:solidFill>
                  <a:srgbClr val="BFBFBF"/>
                </a:solidFill>
                <a:latin typeface="Instrument Sans Medium" pitchFamily="34" charset="0"/>
                <a:ea typeface="Instrument Sans Medium" pitchFamily="34" charset="-122"/>
                <a:cs typeface="Instrument Sans Medium" pitchFamily="34" charset="-120"/>
              </a:rPr>
              <a:t>4</a:t>
            </a:r>
            <a:endParaRPr lang="en-US" sz="1700" dirty="0"/>
          </a:p>
        </p:txBody>
      </p:sp>
      <p:sp>
        <p:nvSpPr>
          <p:cNvPr id="20" name="Text 14"/>
          <p:cNvSpPr/>
          <p:nvPr/>
        </p:nvSpPr>
        <p:spPr>
          <a:xfrm>
            <a:off x="6790134" y="4606409"/>
            <a:ext cx="1531739" cy="242411"/>
          </a:xfrm>
          <a:prstGeom prst="rect">
            <a:avLst/>
          </a:prstGeom>
          <a:noFill/>
          <a:ln/>
        </p:spPr>
        <p:txBody>
          <a:bodyPr wrap="none" lIns="0" tIns="0" rIns="0" bIns="0" rtlCol="0" anchor="t"/>
          <a:lstStyle/>
          <a:p>
            <a:pPr marL="0" indent="0" algn="l">
              <a:lnSpc>
                <a:spcPts val="1900"/>
              </a:lnSpc>
              <a:buNone/>
            </a:pPr>
            <a:r>
              <a:rPr lang="en-US" sz="1600" b="1" dirty="0">
                <a:solidFill>
                  <a:srgbClr val="BFBFBF"/>
                </a:solidFill>
                <a:latin typeface="Instrument Sans Medium" pitchFamily="34" charset="0"/>
                <a:ea typeface="Instrument Sans Medium" pitchFamily="34" charset="-122"/>
                <a:cs typeface="Instrument Sans Medium" pitchFamily="34" charset="-120"/>
              </a:rPr>
              <a:t>Credit Cards</a:t>
            </a:r>
            <a:endParaRPr lang="en-US" sz="1600" b="1" dirty="0"/>
          </a:p>
        </p:txBody>
      </p:sp>
      <p:sp>
        <p:nvSpPr>
          <p:cNvPr id="21" name="Text 15"/>
          <p:cNvSpPr/>
          <p:nvPr/>
        </p:nvSpPr>
        <p:spPr>
          <a:xfrm>
            <a:off x="6790134" y="4941927"/>
            <a:ext cx="1531739" cy="248126"/>
          </a:xfrm>
          <a:prstGeom prst="rect">
            <a:avLst/>
          </a:prstGeom>
          <a:noFill/>
          <a:ln/>
        </p:spPr>
        <p:txBody>
          <a:bodyPr wrap="none" lIns="0" tIns="0" rIns="0" bIns="0" rtlCol="0" anchor="t"/>
          <a:lstStyle/>
          <a:p>
            <a:pPr marL="0" indent="0" algn="l">
              <a:lnSpc>
                <a:spcPts val="1950"/>
              </a:lnSpc>
              <a:buNone/>
            </a:pPr>
            <a:r>
              <a:rPr lang="en-US" sz="1400" dirty="0">
                <a:solidFill>
                  <a:srgbClr val="BFBFBF"/>
                </a:solidFill>
                <a:latin typeface="Open Sans" pitchFamily="34" charset="0"/>
                <a:ea typeface="Open Sans" pitchFamily="34" charset="-122"/>
                <a:cs typeface="Open Sans" pitchFamily="34" charset="-120"/>
              </a:rPr>
              <a:t>12% of all complaints</a:t>
            </a:r>
            <a:endParaRPr lang="en-US" sz="1400" dirty="0"/>
          </a:p>
        </p:txBody>
      </p:sp>
      <p:sp>
        <p:nvSpPr>
          <p:cNvPr id="22" name="Shape 16"/>
          <p:cNvSpPr/>
          <p:nvPr/>
        </p:nvSpPr>
        <p:spPr>
          <a:xfrm>
            <a:off x="6673691" y="5354955"/>
            <a:ext cx="7142083" cy="11430"/>
          </a:xfrm>
          <a:prstGeom prst="roundRect">
            <a:avLst>
              <a:gd name="adj" fmla="val 203658"/>
            </a:avLst>
          </a:prstGeom>
          <a:solidFill>
            <a:srgbClr val="575757"/>
          </a:solidFill>
          <a:ln/>
        </p:spPr>
      </p:sp>
      <p:pic>
        <p:nvPicPr>
          <p:cNvPr id="23" name="Image 4" descr="preencoded.png"/>
          <p:cNvPicPr>
            <a:picLocks noChangeAspect="1"/>
          </p:cNvPicPr>
          <p:nvPr/>
        </p:nvPicPr>
        <p:blipFill>
          <a:blip r:embed="rId7"/>
          <a:stretch>
            <a:fillRect/>
          </a:stretch>
        </p:blipFill>
        <p:spPr>
          <a:xfrm>
            <a:off x="808553" y="5383887"/>
            <a:ext cx="6473785" cy="893921"/>
          </a:xfrm>
          <a:prstGeom prst="rect">
            <a:avLst/>
          </a:prstGeom>
        </p:spPr>
      </p:pic>
      <p:sp>
        <p:nvSpPr>
          <p:cNvPr id="24" name="Text 17"/>
          <p:cNvSpPr/>
          <p:nvPr/>
        </p:nvSpPr>
        <p:spPr>
          <a:xfrm>
            <a:off x="3936325" y="5694402"/>
            <a:ext cx="218123" cy="272772"/>
          </a:xfrm>
          <a:prstGeom prst="rect">
            <a:avLst/>
          </a:prstGeom>
          <a:noFill/>
          <a:ln/>
        </p:spPr>
        <p:txBody>
          <a:bodyPr wrap="none" lIns="0" tIns="0" rIns="0" bIns="0" rtlCol="0" anchor="t"/>
          <a:lstStyle/>
          <a:p>
            <a:pPr marL="0" indent="0" algn="ctr">
              <a:lnSpc>
                <a:spcPts val="2700"/>
              </a:lnSpc>
              <a:buNone/>
            </a:pPr>
            <a:r>
              <a:rPr lang="en-US" sz="1700" dirty="0">
                <a:solidFill>
                  <a:srgbClr val="BFBFBF"/>
                </a:solidFill>
                <a:latin typeface="Instrument Sans Medium" pitchFamily="34" charset="0"/>
                <a:ea typeface="Instrument Sans Medium" pitchFamily="34" charset="-122"/>
                <a:cs typeface="Instrument Sans Medium" pitchFamily="34" charset="-120"/>
              </a:rPr>
              <a:t>5</a:t>
            </a:r>
            <a:endParaRPr lang="en-US" sz="1700" dirty="0"/>
          </a:p>
        </p:txBody>
      </p:sp>
      <p:sp>
        <p:nvSpPr>
          <p:cNvPr id="25" name="Text 18"/>
          <p:cNvSpPr/>
          <p:nvPr/>
        </p:nvSpPr>
        <p:spPr>
          <a:xfrm>
            <a:off x="7437477" y="5539026"/>
            <a:ext cx="1531739" cy="242411"/>
          </a:xfrm>
          <a:prstGeom prst="rect">
            <a:avLst/>
          </a:prstGeom>
          <a:noFill/>
          <a:ln/>
        </p:spPr>
        <p:txBody>
          <a:bodyPr wrap="none" lIns="0" tIns="0" rIns="0" bIns="0" rtlCol="0" anchor="t"/>
          <a:lstStyle/>
          <a:p>
            <a:pPr marL="0" indent="0" algn="l">
              <a:lnSpc>
                <a:spcPts val="1900"/>
              </a:lnSpc>
              <a:buNone/>
            </a:pPr>
            <a:r>
              <a:rPr lang="en-US" sz="1600" b="1" dirty="0">
                <a:solidFill>
                  <a:srgbClr val="BFBFBF"/>
                </a:solidFill>
                <a:latin typeface="Instrument Sans Medium" pitchFamily="34" charset="0"/>
                <a:ea typeface="Instrument Sans Medium" pitchFamily="34" charset="-122"/>
                <a:cs typeface="Instrument Sans Medium" pitchFamily="34" charset="-120"/>
              </a:rPr>
              <a:t>Other Products</a:t>
            </a:r>
            <a:endParaRPr lang="en-US" sz="1600" b="1" dirty="0"/>
          </a:p>
        </p:txBody>
      </p:sp>
      <p:sp>
        <p:nvSpPr>
          <p:cNvPr id="26" name="Text 19"/>
          <p:cNvSpPr/>
          <p:nvPr/>
        </p:nvSpPr>
        <p:spPr>
          <a:xfrm>
            <a:off x="7437477" y="5874544"/>
            <a:ext cx="1531739" cy="248126"/>
          </a:xfrm>
          <a:prstGeom prst="rect">
            <a:avLst/>
          </a:prstGeom>
          <a:noFill/>
          <a:ln/>
        </p:spPr>
        <p:txBody>
          <a:bodyPr wrap="none" lIns="0" tIns="0" rIns="0" bIns="0" rtlCol="0" anchor="t"/>
          <a:lstStyle/>
          <a:p>
            <a:pPr marL="0" indent="0" algn="l">
              <a:lnSpc>
                <a:spcPts val="1950"/>
              </a:lnSpc>
              <a:buNone/>
            </a:pPr>
            <a:r>
              <a:rPr lang="en-US" sz="1400" dirty="0">
                <a:solidFill>
                  <a:srgbClr val="BFBFBF"/>
                </a:solidFill>
                <a:latin typeface="Open Sans" pitchFamily="34" charset="0"/>
                <a:ea typeface="Open Sans" pitchFamily="34" charset="-122"/>
                <a:cs typeface="Open Sans" pitchFamily="34" charset="-120"/>
              </a:rPr>
              <a:t>13% of all complaints</a:t>
            </a:r>
            <a:endParaRPr lang="en-US" sz="1400" dirty="0"/>
          </a:p>
        </p:txBody>
      </p:sp>
      <p:sp>
        <p:nvSpPr>
          <p:cNvPr id="27" name="Text 20"/>
          <p:cNvSpPr/>
          <p:nvPr/>
        </p:nvSpPr>
        <p:spPr>
          <a:xfrm>
            <a:off x="775930" y="6452354"/>
            <a:ext cx="13078539" cy="757713"/>
          </a:xfrm>
          <a:prstGeom prst="rect">
            <a:avLst/>
          </a:prstGeom>
          <a:noFill/>
          <a:ln/>
        </p:spPr>
        <p:txBody>
          <a:bodyPr wrap="square" lIns="0" tIns="0" rIns="0" bIns="0" rtlCol="0" anchor="t"/>
          <a:lstStyle/>
          <a:p>
            <a:pPr marL="0" indent="0">
              <a:lnSpc>
                <a:spcPts val="1950"/>
              </a:lnSpc>
              <a:buNone/>
            </a:pPr>
            <a:r>
              <a:rPr lang="en-US" sz="1600" dirty="0">
                <a:solidFill>
                  <a:srgbClr val="BFBFBF"/>
                </a:solidFill>
                <a:latin typeface="Open Sans" pitchFamily="34" charset="0"/>
                <a:ea typeface="Open Sans" pitchFamily="34" charset="-122"/>
                <a:cs typeface="Open Sans" pitchFamily="34" charset="-120"/>
              </a:rPr>
              <a:t>Credit reporting and repair services generate by far the most consumer complaints, highlighting widespread issues with credit accuracy and the dispute resolution process. Mortgage complaints frequently relate to loan servicing and modification processes, while debt collection complaints often involve validation disputes and communication practices.</a:t>
            </a:r>
            <a:endParaRPr lang="en-US" sz="1600" dirty="0"/>
          </a:p>
        </p:txBody>
      </p:sp>
      <p:sp>
        <p:nvSpPr>
          <p:cNvPr id="28" name="Text 21"/>
          <p:cNvSpPr/>
          <p:nvPr/>
        </p:nvSpPr>
        <p:spPr>
          <a:xfrm>
            <a:off x="775930" y="7513445"/>
            <a:ext cx="13854470" cy="604641"/>
          </a:xfrm>
          <a:prstGeom prst="rect">
            <a:avLst/>
          </a:prstGeom>
          <a:noFill/>
          <a:ln/>
        </p:spPr>
        <p:txBody>
          <a:bodyPr wrap="none" lIns="0" tIns="0" rIns="0" bIns="0" rtlCol="0" anchor="t"/>
          <a:lstStyle/>
          <a:p>
            <a:pPr marL="0" indent="0">
              <a:lnSpc>
                <a:spcPts val="1950"/>
              </a:lnSpc>
              <a:buNone/>
            </a:pPr>
            <a:r>
              <a:rPr lang="en-US" sz="1600" dirty="0">
                <a:solidFill>
                  <a:srgbClr val="BFBFBF"/>
                </a:solidFill>
                <a:latin typeface="Open Sans" pitchFamily="34" charset="0"/>
                <a:ea typeface="Open Sans" pitchFamily="34" charset="-122"/>
                <a:cs typeface="Open Sans" pitchFamily="34" charset="-120"/>
              </a:rPr>
              <a:t>The dominance of credit-related issues suggests that consumers face challenges in this area, indicating the need for enhanced regulation</a:t>
            </a:r>
          </a:p>
          <a:p>
            <a:pPr marL="0" indent="0">
              <a:lnSpc>
                <a:spcPts val="1950"/>
              </a:lnSpc>
              <a:buNone/>
            </a:pPr>
            <a:r>
              <a:rPr lang="en-US" sz="1600" dirty="0">
                <a:solidFill>
                  <a:srgbClr val="BFBFBF"/>
                </a:solidFill>
                <a:latin typeface="Open Sans" pitchFamily="34" charset="0"/>
                <a:ea typeface="Open Sans" pitchFamily="34" charset="-122"/>
                <a:cs typeface="Open Sans" pitchFamily="34" charset="-120"/>
              </a:rPr>
              <a:t> or industry reforms.</a:t>
            </a:r>
            <a:endParaRPr lang="en-US" sz="1600" dirty="0"/>
          </a:p>
        </p:txBody>
      </p:sp>
      <p:sp>
        <p:nvSpPr>
          <p:cNvPr id="29" name="Rectangle: Rounded Corners 28">
            <a:extLst>
              <a:ext uri="{FF2B5EF4-FFF2-40B4-BE49-F238E27FC236}">
                <a16:creationId xmlns:a16="http://schemas.microsoft.com/office/drawing/2014/main" id="{B8694F9E-38D3-7B6B-ADFA-4CC88DD9BB77}"/>
              </a:ext>
            </a:extLst>
          </p:cNvPr>
          <p:cNvSpPr/>
          <p:nvPr/>
        </p:nvSpPr>
        <p:spPr>
          <a:xfrm>
            <a:off x="12868507" y="7794702"/>
            <a:ext cx="1661532" cy="323385"/>
          </a:xfrm>
          <a:prstGeom prst="roundRect">
            <a:avLst/>
          </a:prstGeom>
          <a:solidFill>
            <a:srgbClr val="1F1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674489"/>
            <a:ext cx="6078141" cy="602456"/>
          </a:xfrm>
          <a:prstGeom prst="rect">
            <a:avLst/>
          </a:prstGeom>
          <a:noFill/>
          <a:ln/>
        </p:spPr>
        <p:txBody>
          <a:bodyPr wrap="none" lIns="0" tIns="0" rIns="0" bIns="0" rtlCol="0" anchor="t"/>
          <a:lstStyle/>
          <a:p>
            <a:pPr marL="0" indent="0">
              <a:lnSpc>
                <a:spcPts val="4700"/>
              </a:lnSpc>
              <a:buNone/>
            </a:pPr>
            <a:r>
              <a:rPr lang="en-US" sz="3750" dirty="0">
                <a:solidFill>
                  <a:srgbClr val="FEFEFE"/>
                </a:solidFill>
                <a:latin typeface="Instrument Sans Medium" pitchFamily="34" charset="0"/>
                <a:ea typeface="Instrument Sans Medium" pitchFamily="34" charset="-122"/>
                <a:cs typeface="Instrument Sans Medium" pitchFamily="34" charset="-120"/>
              </a:rPr>
              <a:t>Submission Channels Used</a:t>
            </a:r>
            <a:endParaRPr lang="en-US" sz="3750" dirty="0"/>
          </a:p>
        </p:txBody>
      </p:sp>
      <p:pic>
        <p:nvPicPr>
          <p:cNvPr id="3" name="Image 0" descr="preencoded.png"/>
          <p:cNvPicPr>
            <a:picLocks noChangeAspect="1"/>
          </p:cNvPicPr>
          <p:nvPr/>
        </p:nvPicPr>
        <p:blipFill>
          <a:blip r:embed="rId3"/>
          <a:stretch>
            <a:fillRect/>
          </a:stretch>
        </p:blipFill>
        <p:spPr>
          <a:xfrm>
            <a:off x="801410" y="1787723"/>
            <a:ext cx="3141226" cy="3141226"/>
          </a:xfrm>
          <a:prstGeom prst="rect">
            <a:avLst/>
          </a:prstGeom>
        </p:spPr>
      </p:pic>
      <p:pic>
        <p:nvPicPr>
          <p:cNvPr id="4" name="Image 1" descr="preencoded.png"/>
          <p:cNvPicPr>
            <a:picLocks noChangeAspect="1"/>
          </p:cNvPicPr>
          <p:nvPr/>
        </p:nvPicPr>
        <p:blipFill>
          <a:blip r:embed="rId4"/>
          <a:stretch>
            <a:fillRect/>
          </a:stretch>
        </p:blipFill>
        <p:spPr>
          <a:xfrm>
            <a:off x="4096822" y="1787723"/>
            <a:ext cx="3141226" cy="3141226"/>
          </a:xfrm>
          <a:prstGeom prst="rect">
            <a:avLst/>
          </a:prstGeom>
        </p:spPr>
      </p:pic>
      <p:pic>
        <p:nvPicPr>
          <p:cNvPr id="5" name="Image 2" descr="preencoded.png"/>
          <p:cNvPicPr>
            <a:picLocks noChangeAspect="1"/>
          </p:cNvPicPr>
          <p:nvPr/>
        </p:nvPicPr>
        <p:blipFill>
          <a:blip r:embed="rId5"/>
          <a:stretch>
            <a:fillRect/>
          </a:stretch>
        </p:blipFill>
        <p:spPr>
          <a:xfrm>
            <a:off x="7392233" y="1787723"/>
            <a:ext cx="3141226" cy="3141226"/>
          </a:xfrm>
          <a:prstGeom prst="rect">
            <a:avLst/>
          </a:prstGeom>
        </p:spPr>
      </p:pic>
      <p:pic>
        <p:nvPicPr>
          <p:cNvPr id="6" name="Image 3" descr="preencoded.png"/>
          <p:cNvPicPr>
            <a:picLocks noChangeAspect="1"/>
          </p:cNvPicPr>
          <p:nvPr/>
        </p:nvPicPr>
        <p:blipFill>
          <a:blip r:embed="rId6"/>
          <a:stretch>
            <a:fillRect/>
          </a:stretch>
        </p:blipFill>
        <p:spPr>
          <a:xfrm>
            <a:off x="10687645" y="1787723"/>
            <a:ext cx="3141345" cy="3141345"/>
          </a:xfrm>
          <a:prstGeom prst="rect">
            <a:avLst/>
          </a:prstGeom>
        </p:spPr>
      </p:pic>
      <p:sp>
        <p:nvSpPr>
          <p:cNvPr id="7" name="Text 1"/>
          <p:cNvSpPr/>
          <p:nvPr/>
        </p:nvSpPr>
        <p:spPr>
          <a:xfrm>
            <a:off x="793790" y="5271135"/>
            <a:ext cx="13042821" cy="616744"/>
          </a:xfrm>
          <a:prstGeom prst="rect">
            <a:avLst/>
          </a:prstGeom>
          <a:noFill/>
          <a:ln/>
        </p:spPr>
        <p:txBody>
          <a:bodyPr wrap="square" lIns="0" tIns="0" rIns="0" bIns="0" rtlCol="0" anchor="t"/>
          <a:lstStyle/>
          <a:p>
            <a:pPr marL="0" indent="0">
              <a:lnSpc>
                <a:spcPts val="2400"/>
              </a:lnSpc>
              <a:buNone/>
            </a:pPr>
            <a:r>
              <a:rPr lang="en-US" sz="1600" dirty="0">
                <a:solidFill>
                  <a:srgbClr val="BFBFBF"/>
                </a:solidFill>
                <a:latin typeface="Open Sans" pitchFamily="34" charset="0"/>
                <a:ea typeface="Open Sans" pitchFamily="34" charset="-122"/>
                <a:cs typeface="Open Sans" pitchFamily="34" charset="-120"/>
              </a:rPr>
              <a:t>Web-based submissions have become the predominant channel for consumer complaints, accounting for approximately 76% of all submissions. This digital shift provides benefits in terms of data collection and processing efficiency.</a:t>
            </a:r>
            <a:endParaRPr lang="en-US" sz="1600" dirty="0"/>
          </a:p>
        </p:txBody>
      </p:sp>
      <p:sp>
        <p:nvSpPr>
          <p:cNvPr id="8" name="Text 2"/>
          <p:cNvSpPr/>
          <p:nvPr/>
        </p:nvSpPr>
        <p:spPr>
          <a:xfrm>
            <a:off x="793790" y="6104692"/>
            <a:ext cx="13042821" cy="616744"/>
          </a:xfrm>
          <a:prstGeom prst="rect">
            <a:avLst/>
          </a:prstGeom>
          <a:noFill/>
          <a:ln/>
        </p:spPr>
        <p:txBody>
          <a:bodyPr wrap="square" lIns="0" tIns="0" rIns="0" bIns="0" rtlCol="0" anchor="t"/>
          <a:lstStyle/>
          <a:p>
            <a:pPr marL="0" indent="0">
              <a:lnSpc>
                <a:spcPts val="2400"/>
              </a:lnSpc>
              <a:buNone/>
            </a:pPr>
            <a:r>
              <a:rPr lang="en-US" sz="1600" dirty="0">
                <a:solidFill>
                  <a:srgbClr val="BFBFBF"/>
                </a:solidFill>
                <a:latin typeface="Open Sans" pitchFamily="34" charset="0"/>
                <a:ea typeface="Open Sans" pitchFamily="34" charset="-122"/>
                <a:cs typeface="Open Sans" pitchFamily="34" charset="-120"/>
              </a:rPr>
              <a:t>Traditional channels like phone (15%), email (5%), and postal mail (3%) remain important for ensuring access across all demographic groups, particularly older consumers and those with limited internet access. Fax submissions have declined to less than 1% of total volume.</a:t>
            </a:r>
            <a:endParaRPr lang="en-US" sz="1600" dirty="0"/>
          </a:p>
        </p:txBody>
      </p:sp>
      <p:sp>
        <p:nvSpPr>
          <p:cNvPr id="9" name="Text 3"/>
          <p:cNvSpPr/>
          <p:nvPr/>
        </p:nvSpPr>
        <p:spPr>
          <a:xfrm>
            <a:off x="793790" y="7083211"/>
            <a:ext cx="13042821" cy="616744"/>
          </a:xfrm>
          <a:prstGeom prst="rect">
            <a:avLst/>
          </a:prstGeom>
          <a:noFill/>
          <a:ln/>
        </p:spPr>
        <p:txBody>
          <a:bodyPr wrap="square" lIns="0" tIns="0" rIns="0" bIns="0" rtlCol="0" anchor="t"/>
          <a:lstStyle/>
          <a:p>
            <a:pPr marL="0" indent="0">
              <a:lnSpc>
                <a:spcPts val="2400"/>
              </a:lnSpc>
              <a:buNone/>
            </a:pPr>
            <a:r>
              <a:rPr lang="en-US" sz="1600" dirty="0">
                <a:solidFill>
                  <a:srgbClr val="BFBFBF"/>
                </a:solidFill>
                <a:latin typeface="Open Sans" pitchFamily="34" charset="0"/>
                <a:ea typeface="Open Sans" pitchFamily="34" charset="-122"/>
                <a:cs typeface="Open Sans" pitchFamily="34" charset="-120"/>
              </a:rPr>
              <a:t>The clear trend toward digital channels highlights the importance of maintaining accessible, user-friendly online interfaces for complaint submission while still preserving alternative channels for inclusivity.</a:t>
            </a:r>
            <a:endParaRPr lang="en-US" sz="1600" dirty="0"/>
          </a:p>
        </p:txBody>
      </p:sp>
      <p:sp>
        <p:nvSpPr>
          <p:cNvPr id="10" name="Rectangle: Rounded Corners 9">
            <a:extLst>
              <a:ext uri="{FF2B5EF4-FFF2-40B4-BE49-F238E27FC236}">
                <a16:creationId xmlns:a16="http://schemas.microsoft.com/office/drawing/2014/main" id="{A05D40CD-BF90-F513-2AF4-CAE1E973CDD4}"/>
              </a:ext>
            </a:extLst>
          </p:cNvPr>
          <p:cNvSpPr/>
          <p:nvPr/>
        </p:nvSpPr>
        <p:spPr>
          <a:xfrm>
            <a:off x="12868507" y="7794702"/>
            <a:ext cx="1661532" cy="323385"/>
          </a:xfrm>
          <a:prstGeom prst="roundRect">
            <a:avLst/>
          </a:prstGeom>
          <a:solidFill>
            <a:srgbClr val="1F1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110139"/>
            <a:ext cx="4955738" cy="496133"/>
          </a:xfrm>
          <a:prstGeom prst="rect">
            <a:avLst/>
          </a:prstGeom>
          <a:noFill/>
          <a:ln/>
        </p:spPr>
        <p:txBody>
          <a:bodyPr wrap="none" lIns="0" tIns="0" rIns="0" bIns="0" rtlCol="0" anchor="t"/>
          <a:lstStyle/>
          <a:p>
            <a:pPr marL="0" indent="0">
              <a:lnSpc>
                <a:spcPts val="3900"/>
              </a:lnSpc>
              <a:buNone/>
            </a:pPr>
            <a:r>
              <a:rPr lang="en-US" sz="3100" dirty="0">
                <a:solidFill>
                  <a:srgbClr val="FEFEFE"/>
                </a:solidFill>
                <a:latin typeface="Instrument Sans Medium" pitchFamily="34" charset="0"/>
                <a:ea typeface="Instrument Sans Medium" pitchFamily="34" charset="-122"/>
                <a:cs typeface="Instrument Sans Medium" pitchFamily="34" charset="-120"/>
              </a:rPr>
              <a:t>Key Insights &amp; Conclusions</a:t>
            </a:r>
            <a:endParaRPr lang="en-US" sz="3100" dirty="0"/>
          </a:p>
        </p:txBody>
      </p:sp>
      <p:pic>
        <p:nvPicPr>
          <p:cNvPr id="3" name="Image 0" descr="preencoded.png"/>
          <p:cNvPicPr>
            <a:picLocks noChangeAspect="1"/>
          </p:cNvPicPr>
          <p:nvPr/>
        </p:nvPicPr>
        <p:blipFill>
          <a:blip r:embed="rId3"/>
          <a:stretch>
            <a:fillRect/>
          </a:stretch>
        </p:blipFill>
        <p:spPr>
          <a:xfrm>
            <a:off x="793790" y="1923812"/>
            <a:ext cx="793790" cy="1168837"/>
          </a:xfrm>
          <a:prstGeom prst="rect">
            <a:avLst/>
          </a:prstGeom>
        </p:spPr>
      </p:pic>
      <p:sp>
        <p:nvSpPr>
          <p:cNvPr id="4" name="Text 1"/>
          <p:cNvSpPr/>
          <p:nvPr/>
        </p:nvSpPr>
        <p:spPr>
          <a:xfrm>
            <a:off x="1825704" y="2082522"/>
            <a:ext cx="2645935" cy="248007"/>
          </a:xfrm>
          <a:prstGeom prst="rect">
            <a:avLst/>
          </a:prstGeom>
          <a:noFill/>
          <a:ln/>
        </p:spPr>
        <p:txBody>
          <a:bodyPr wrap="none" lIns="0" tIns="0" rIns="0" bIns="0" rtlCol="0" anchor="t"/>
          <a:lstStyle/>
          <a:p>
            <a:pPr marL="0" indent="0" algn="l">
              <a:lnSpc>
                <a:spcPts val="1950"/>
              </a:lnSpc>
              <a:buNone/>
            </a:pPr>
            <a:r>
              <a:rPr lang="en-US" sz="1700" b="1" dirty="0">
                <a:solidFill>
                  <a:srgbClr val="BFBFBF"/>
                </a:solidFill>
                <a:latin typeface="Instrument Sans Medium" pitchFamily="34" charset="0"/>
                <a:ea typeface="Instrument Sans Medium" pitchFamily="34" charset="-122"/>
                <a:cs typeface="Instrument Sans Medium" pitchFamily="34" charset="-120"/>
              </a:rPr>
              <a:t>Rising Complaint Volumes</a:t>
            </a:r>
            <a:endParaRPr lang="en-US" sz="1700" b="1" dirty="0"/>
          </a:p>
        </p:txBody>
      </p:sp>
      <p:sp>
        <p:nvSpPr>
          <p:cNvPr id="5" name="Text 2"/>
          <p:cNvSpPr/>
          <p:nvPr/>
        </p:nvSpPr>
        <p:spPr>
          <a:xfrm>
            <a:off x="1825704" y="2392326"/>
            <a:ext cx="12010906" cy="508159"/>
          </a:xfrm>
          <a:prstGeom prst="rect">
            <a:avLst/>
          </a:prstGeom>
          <a:noFill/>
          <a:ln/>
        </p:spPr>
        <p:txBody>
          <a:bodyPr wrap="square" lIns="0" tIns="0" rIns="0" bIns="0" rtlCol="0" anchor="t"/>
          <a:lstStyle/>
          <a:p>
            <a:pPr marL="0" indent="0" algn="l">
              <a:lnSpc>
                <a:spcPts val="2000"/>
              </a:lnSpc>
              <a:buNone/>
            </a:pPr>
            <a:r>
              <a:rPr lang="en-US" sz="1400" dirty="0">
                <a:solidFill>
                  <a:srgbClr val="BFBFBF"/>
                </a:solidFill>
                <a:latin typeface="Open Sans" pitchFamily="34" charset="0"/>
                <a:ea typeface="Open Sans" pitchFamily="34" charset="-122"/>
                <a:cs typeface="Open Sans" pitchFamily="34" charset="-120"/>
              </a:rPr>
              <a:t>The consistent year-over-year increase in complaints suggests growing consumer awareness and potentially increasing market issues requiring regulatory attention.</a:t>
            </a:r>
            <a:endParaRPr lang="en-US" sz="1400" dirty="0"/>
          </a:p>
        </p:txBody>
      </p:sp>
      <p:pic>
        <p:nvPicPr>
          <p:cNvPr id="6" name="Image 1" descr="preencoded.png"/>
          <p:cNvPicPr>
            <a:picLocks noChangeAspect="1"/>
          </p:cNvPicPr>
          <p:nvPr/>
        </p:nvPicPr>
        <p:blipFill>
          <a:blip r:embed="rId4"/>
          <a:stretch>
            <a:fillRect/>
          </a:stretch>
        </p:blipFill>
        <p:spPr>
          <a:xfrm>
            <a:off x="793790" y="3092648"/>
            <a:ext cx="793790" cy="1168837"/>
          </a:xfrm>
          <a:prstGeom prst="rect">
            <a:avLst/>
          </a:prstGeom>
        </p:spPr>
      </p:pic>
      <p:sp>
        <p:nvSpPr>
          <p:cNvPr id="7" name="Text 3"/>
          <p:cNvSpPr/>
          <p:nvPr/>
        </p:nvSpPr>
        <p:spPr>
          <a:xfrm>
            <a:off x="1825704" y="3251359"/>
            <a:ext cx="2462332" cy="248007"/>
          </a:xfrm>
          <a:prstGeom prst="rect">
            <a:avLst/>
          </a:prstGeom>
          <a:noFill/>
          <a:ln/>
        </p:spPr>
        <p:txBody>
          <a:bodyPr wrap="none" lIns="0" tIns="0" rIns="0" bIns="0" rtlCol="0" anchor="t"/>
          <a:lstStyle/>
          <a:p>
            <a:pPr marL="0" indent="0" algn="l">
              <a:lnSpc>
                <a:spcPts val="1950"/>
              </a:lnSpc>
              <a:buNone/>
            </a:pPr>
            <a:r>
              <a:rPr lang="en-US" sz="1700" b="1" dirty="0">
                <a:solidFill>
                  <a:srgbClr val="BFBFBF"/>
                </a:solidFill>
                <a:latin typeface="Instrument Sans Medium" pitchFamily="34" charset="0"/>
                <a:ea typeface="Instrument Sans Medium" pitchFamily="34" charset="-122"/>
                <a:cs typeface="Instrument Sans Medium" pitchFamily="34" charset="-120"/>
              </a:rPr>
              <a:t>Geographic Concentration</a:t>
            </a:r>
            <a:endParaRPr lang="en-US" sz="1700" b="1" dirty="0"/>
          </a:p>
        </p:txBody>
      </p:sp>
      <p:sp>
        <p:nvSpPr>
          <p:cNvPr id="8" name="Text 4"/>
          <p:cNvSpPr/>
          <p:nvPr/>
        </p:nvSpPr>
        <p:spPr>
          <a:xfrm>
            <a:off x="1825704" y="3572314"/>
            <a:ext cx="12010906" cy="508159"/>
          </a:xfrm>
          <a:prstGeom prst="rect">
            <a:avLst/>
          </a:prstGeom>
          <a:noFill/>
          <a:ln/>
        </p:spPr>
        <p:txBody>
          <a:bodyPr wrap="square" lIns="0" tIns="0" rIns="0" bIns="0" rtlCol="0" anchor="t"/>
          <a:lstStyle/>
          <a:p>
            <a:pPr marL="0" indent="0" algn="l">
              <a:lnSpc>
                <a:spcPts val="2000"/>
              </a:lnSpc>
              <a:buNone/>
            </a:pPr>
            <a:r>
              <a:rPr lang="en-US" sz="1400" dirty="0">
                <a:solidFill>
                  <a:srgbClr val="BFBFBF"/>
                </a:solidFill>
                <a:latin typeface="Open Sans" pitchFamily="34" charset="0"/>
                <a:ea typeface="Open Sans" pitchFamily="34" charset="-122"/>
                <a:cs typeface="Open Sans" pitchFamily="34" charset="-120"/>
              </a:rPr>
              <a:t>The significant disparity in complaint volumes between states indicates a need for targeted consumer education and potentially enhanced regulatory oversight in high-complaint regions.</a:t>
            </a:r>
            <a:endParaRPr lang="en-US" sz="1400" dirty="0"/>
          </a:p>
        </p:txBody>
      </p:sp>
      <p:pic>
        <p:nvPicPr>
          <p:cNvPr id="9" name="Image 2" descr="preencoded.png"/>
          <p:cNvPicPr>
            <a:picLocks noChangeAspect="1"/>
          </p:cNvPicPr>
          <p:nvPr/>
        </p:nvPicPr>
        <p:blipFill>
          <a:blip r:embed="rId5"/>
          <a:stretch>
            <a:fillRect/>
          </a:stretch>
        </p:blipFill>
        <p:spPr>
          <a:xfrm>
            <a:off x="793790" y="4261485"/>
            <a:ext cx="793790" cy="952619"/>
          </a:xfrm>
          <a:prstGeom prst="rect">
            <a:avLst/>
          </a:prstGeom>
        </p:spPr>
      </p:pic>
      <p:sp>
        <p:nvSpPr>
          <p:cNvPr id="10" name="Text 5"/>
          <p:cNvSpPr/>
          <p:nvPr/>
        </p:nvSpPr>
        <p:spPr>
          <a:xfrm>
            <a:off x="1825704" y="4375591"/>
            <a:ext cx="2418278" cy="248007"/>
          </a:xfrm>
          <a:prstGeom prst="rect">
            <a:avLst/>
          </a:prstGeom>
          <a:noFill/>
          <a:ln/>
        </p:spPr>
        <p:txBody>
          <a:bodyPr wrap="none" lIns="0" tIns="0" rIns="0" bIns="0" rtlCol="0" anchor="t"/>
          <a:lstStyle/>
          <a:p>
            <a:pPr marL="0" indent="0" algn="l">
              <a:lnSpc>
                <a:spcPts val="1950"/>
              </a:lnSpc>
              <a:buNone/>
            </a:pPr>
            <a:r>
              <a:rPr lang="en-US" sz="1700" b="1" dirty="0">
                <a:solidFill>
                  <a:srgbClr val="BFBFBF"/>
                </a:solidFill>
                <a:latin typeface="Instrument Sans Medium" pitchFamily="34" charset="0"/>
                <a:ea typeface="Instrument Sans Medium" pitchFamily="34" charset="-122"/>
                <a:cs typeface="Instrument Sans Medium" pitchFamily="34" charset="-120"/>
              </a:rPr>
              <a:t>Company Responsiveness</a:t>
            </a:r>
            <a:endParaRPr lang="en-US" sz="1700" b="1" dirty="0"/>
          </a:p>
        </p:txBody>
      </p:sp>
      <p:sp>
        <p:nvSpPr>
          <p:cNvPr id="11" name="Text 6"/>
          <p:cNvSpPr/>
          <p:nvPr/>
        </p:nvSpPr>
        <p:spPr>
          <a:xfrm>
            <a:off x="1825704" y="4640792"/>
            <a:ext cx="12010906" cy="349210"/>
          </a:xfrm>
          <a:prstGeom prst="rect">
            <a:avLst/>
          </a:prstGeom>
          <a:noFill/>
          <a:ln/>
        </p:spPr>
        <p:txBody>
          <a:bodyPr wrap="none" lIns="0" tIns="0" rIns="0" bIns="0" rtlCol="0" anchor="t"/>
          <a:lstStyle/>
          <a:p>
            <a:pPr marL="0" indent="0" algn="l">
              <a:lnSpc>
                <a:spcPts val="2000"/>
              </a:lnSpc>
              <a:buNone/>
            </a:pPr>
            <a:r>
              <a:rPr lang="en-US" sz="1400" dirty="0">
                <a:solidFill>
                  <a:srgbClr val="BFBFBF"/>
                </a:solidFill>
                <a:latin typeface="Open Sans" pitchFamily="34" charset="0"/>
                <a:ea typeface="Open Sans" pitchFamily="34" charset="-122"/>
                <a:cs typeface="Open Sans" pitchFamily="34" charset="-120"/>
              </a:rPr>
              <a:t>While the 94% timely response rate is positive, the predominance of "explanation only" resolutions suggests room for improvement in </a:t>
            </a:r>
          </a:p>
          <a:p>
            <a:pPr marL="0" indent="0" algn="l">
              <a:lnSpc>
                <a:spcPts val="2000"/>
              </a:lnSpc>
              <a:buNone/>
            </a:pPr>
            <a:r>
              <a:rPr lang="en-US" sz="1400" dirty="0">
                <a:solidFill>
                  <a:srgbClr val="BFBFBF"/>
                </a:solidFill>
                <a:latin typeface="Open Sans" pitchFamily="34" charset="0"/>
                <a:ea typeface="Open Sans" pitchFamily="34" charset="-122"/>
                <a:cs typeface="Open Sans" pitchFamily="34" charset="-120"/>
              </a:rPr>
              <a:t>meaningful consumer relief.</a:t>
            </a:r>
            <a:endParaRPr lang="en-US" sz="1400" dirty="0"/>
          </a:p>
        </p:txBody>
      </p:sp>
      <p:pic>
        <p:nvPicPr>
          <p:cNvPr id="12" name="Image 3" descr="preencoded.png"/>
          <p:cNvPicPr>
            <a:picLocks noChangeAspect="1"/>
          </p:cNvPicPr>
          <p:nvPr/>
        </p:nvPicPr>
        <p:blipFill>
          <a:blip r:embed="rId6"/>
          <a:stretch>
            <a:fillRect/>
          </a:stretch>
        </p:blipFill>
        <p:spPr>
          <a:xfrm>
            <a:off x="793790" y="5214104"/>
            <a:ext cx="793790" cy="952619"/>
          </a:xfrm>
          <a:prstGeom prst="rect">
            <a:avLst/>
          </a:prstGeom>
        </p:spPr>
      </p:pic>
      <p:sp>
        <p:nvSpPr>
          <p:cNvPr id="13" name="Text 7"/>
          <p:cNvSpPr/>
          <p:nvPr/>
        </p:nvSpPr>
        <p:spPr>
          <a:xfrm>
            <a:off x="1825704" y="5395116"/>
            <a:ext cx="2141934" cy="248007"/>
          </a:xfrm>
          <a:prstGeom prst="rect">
            <a:avLst/>
          </a:prstGeom>
          <a:noFill/>
          <a:ln/>
        </p:spPr>
        <p:txBody>
          <a:bodyPr wrap="none" lIns="0" tIns="0" rIns="0" bIns="0" rtlCol="0" anchor="t"/>
          <a:lstStyle/>
          <a:p>
            <a:pPr marL="0" indent="0" algn="l">
              <a:lnSpc>
                <a:spcPts val="1950"/>
              </a:lnSpc>
              <a:buNone/>
            </a:pPr>
            <a:r>
              <a:rPr lang="en-US" sz="1700" b="1" dirty="0">
                <a:solidFill>
                  <a:srgbClr val="BFBFBF"/>
                </a:solidFill>
                <a:latin typeface="Instrument Sans Medium" pitchFamily="34" charset="0"/>
                <a:ea typeface="Instrument Sans Medium" pitchFamily="34" charset="-122"/>
                <a:cs typeface="Instrument Sans Medium" pitchFamily="34" charset="-120"/>
              </a:rPr>
              <a:t>Credit Issues Dominate</a:t>
            </a:r>
            <a:endParaRPr lang="en-US" sz="1700" b="1" dirty="0"/>
          </a:p>
        </p:txBody>
      </p:sp>
      <p:sp>
        <p:nvSpPr>
          <p:cNvPr id="14" name="Text 8"/>
          <p:cNvSpPr/>
          <p:nvPr/>
        </p:nvSpPr>
        <p:spPr>
          <a:xfrm>
            <a:off x="1825704" y="5693770"/>
            <a:ext cx="12010906" cy="254079"/>
          </a:xfrm>
          <a:prstGeom prst="rect">
            <a:avLst/>
          </a:prstGeom>
          <a:noFill/>
          <a:ln/>
        </p:spPr>
        <p:txBody>
          <a:bodyPr wrap="none" lIns="0" tIns="0" rIns="0" bIns="0" rtlCol="0" anchor="t"/>
          <a:lstStyle/>
          <a:p>
            <a:pPr marL="0" indent="0" algn="l">
              <a:lnSpc>
                <a:spcPts val="2000"/>
              </a:lnSpc>
              <a:buNone/>
            </a:pPr>
            <a:r>
              <a:rPr lang="en-US" sz="1400" dirty="0">
                <a:solidFill>
                  <a:srgbClr val="BFBFBF"/>
                </a:solidFill>
                <a:latin typeface="Open Sans" pitchFamily="34" charset="0"/>
                <a:ea typeface="Open Sans" pitchFamily="34" charset="-122"/>
                <a:cs typeface="Open Sans" pitchFamily="34" charset="-120"/>
              </a:rPr>
              <a:t>The concentration of complaints in credit reporting indicates a systemic industry issue that may warrant focused regulatory intervention and reform.</a:t>
            </a:r>
            <a:endParaRPr lang="en-US" sz="1400" dirty="0"/>
          </a:p>
        </p:txBody>
      </p:sp>
      <p:pic>
        <p:nvPicPr>
          <p:cNvPr id="15" name="Image 4" descr="preencoded.png"/>
          <p:cNvPicPr>
            <a:picLocks noChangeAspect="1"/>
          </p:cNvPicPr>
          <p:nvPr/>
        </p:nvPicPr>
        <p:blipFill>
          <a:blip r:embed="rId7"/>
          <a:stretch>
            <a:fillRect/>
          </a:stretch>
        </p:blipFill>
        <p:spPr>
          <a:xfrm>
            <a:off x="793790" y="6166723"/>
            <a:ext cx="793790" cy="952619"/>
          </a:xfrm>
          <a:prstGeom prst="rect">
            <a:avLst/>
          </a:prstGeom>
        </p:spPr>
      </p:pic>
      <p:sp>
        <p:nvSpPr>
          <p:cNvPr id="16" name="Text 9"/>
          <p:cNvSpPr/>
          <p:nvPr/>
        </p:nvSpPr>
        <p:spPr>
          <a:xfrm>
            <a:off x="1825704" y="6303131"/>
            <a:ext cx="2059186" cy="248007"/>
          </a:xfrm>
          <a:prstGeom prst="rect">
            <a:avLst/>
          </a:prstGeom>
          <a:noFill/>
          <a:ln/>
        </p:spPr>
        <p:txBody>
          <a:bodyPr wrap="none" lIns="0" tIns="0" rIns="0" bIns="0" rtlCol="0" anchor="t"/>
          <a:lstStyle/>
          <a:p>
            <a:pPr marL="0" indent="0" algn="l">
              <a:lnSpc>
                <a:spcPts val="1950"/>
              </a:lnSpc>
              <a:buNone/>
            </a:pPr>
            <a:r>
              <a:rPr lang="en-US" sz="1700" b="1" dirty="0">
                <a:solidFill>
                  <a:srgbClr val="BFBFBF"/>
                </a:solidFill>
                <a:latin typeface="Instrument Sans Medium" pitchFamily="34" charset="0"/>
                <a:ea typeface="Instrument Sans Medium" pitchFamily="34" charset="-122"/>
                <a:cs typeface="Instrument Sans Medium" pitchFamily="34" charset="-120"/>
              </a:rPr>
              <a:t>Digital Transformation</a:t>
            </a:r>
            <a:endParaRPr lang="en-US" sz="1700" b="1" dirty="0"/>
          </a:p>
        </p:txBody>
      </p:sp>
      <p:sp>
        <p:nvSpPr>
          <p:cNvPr id="17" name="Text 10"/>
          <p:cNvSpPr/>
          <p:nvPr/>
        </p:nvSpPr>
        <p:spPr>
          <a:xfrm>
            <a:off x="1825704" y="6635238"/>
            <a:ext cx="12010906" cy="254079"/>
          </a:xfrm>
          <a:prstGeom prst="rect">
            <a:avLst/>
          </a:prstGeom>
          <a:noFill/>
          <a:ln/>
        </p:spPr>
        <p:txBody>
          <a:bodyPr wrap="none" lIns="0" tIns="0" rIns="0" bIns="0" rtlCol="0" anchor="t"/>
          <a:lstStyle/>
          <a:p>
            <a:pPr marL="0" indent="0" algn="l">
              <a:lnSpc>
                <a:spcPts val="2000"/>
              </a:lnSpc>
              <a:buNone/>
            </a:pPr>
            <a:r>
              <a:rPr lang="en-US" sz="1400" dirty="0">
                <a:solidFill>
                  <a:srgbClr val="BFBFBF"/>
                </a:solidFill>
                <a:latin typeface="Open Sans" pitchFamily="34" charset="0"/>
                <a:ea typeface="Open Sans" pitchFamily="34" charset="-122"/>
                <a:cs typeface="Open Sans" pitchFamily="34" charset="-120"/>
              </a:rPr>
              <a:t>The shift toward web-based submissions demonstrates the importance of continued investment in digital infrastructure while maintaining</a:t>
            </a:r>
          </a:p>
          <a:p>
            <a:pPr marL="0" indent="0" algn="l">
              <a:lnSpc>
                <a:spcPts val="2000"/>
              </a:lnSpc>
              <a:buNone/>
            </a:pPr>
            <a:r>
              <a:rPr lang="en-US" sz="1400" dirty="0">
                <a:solidFill>
                  <a:srgbClr val="BFBFBF"/>
                </a:solidFill>
                <a:latin typeface="Open Sans" pitchFamily="34" charset="0"/>
                <a:ea typeface="Open Sans" pitchFamily="34" charset="-122"/>
                <a:cs typeface="Open Sans" pitchFamily="34" charset="-120"/>
              </a:rPr>
              <a:t> alternative channels.</a:t>
            </a:r>
            <a:endParaRPr lang="en-US" sz="1400" dirty="0"/>
          </a:p>
        </p:txBody>
      </p:sp>
      <p:sp>
        <p:nvSpPr>
          <p:cNvPr id="18" name="Rectangle: Rounded Corners 17">
            <a:extLst>
              <a:ext uri="{FF2B5EF4-FFF2-40B4-BE49-F238E27FC236}">
                <a16:creationId xmlns:a16="http://schemas.microsoft.com/office/drawing/2014/main" id="{089014C5-CF94-6958-C779-136EF01ABACA}"/>
              </a:ext>
            </a:extLst>
          </p:cNvPr>
          <p:cNvSpPr/>
          <p:nvPr/>
        </p:nvSpPr>
        <p:spPr>
          <a:xfrm>
            <a:off x="12868507" y="7794702"/>
            <a:ext cx="1661532" cy="323385"/>
          </a:xfrm>
          <a:prstGeom prst="roundRect">
            <a:avLst/>
          </a:prstGeom>
          <a:solidFill>
            <a:srgbClr val="1F1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970</Words>
  <Application>Microsoft Office PowerPoint</Application>
  <PresentationFormat>Custom</PresentationFormat>
  <Paragraphs>90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Instrument Sans Medium</vt:lpstr>
      <vt:lpstr>Palatino Linotype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Ifeanyi Oranekwu</cp:lastModifiedBy>
  <cp:revision>7</cp:revision>
  <dcterms:created xsi:type="dcterms:W3CDTF">2025-03-13T15:04:30Z</dcterms:created>
  <dcterms:modified xsi:type="dcterms:W3CDTF">2025-03-13T16:00:25Z</dcterms:modified>
</cp:coreProperties>
</file>