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98" r:id="rId5"/>
    <p:sldId id="297" r:id="rId6"/>
    <p:sldId id="299" r:id="rId7"/>
    <p:sldId id="301" r:id="rId8"/>
    <p:sldId id="295" r:id="rId9"/>
    <p:sldId id="300" r:id="rId10"/>
    <p:sldId id="302" r:id="rId11"/>
    <p:sldId id="303" r:id="rId12"/>
    <p:sldId id="304" r:id="rId13"/>
    <p:sldId id="305" r:id="rId14"/>
    <p:sldId id="306" r:id="rId15"/>
    <p:sldId id="292" r:id="rId16"/>
    <p:sldId id="29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712" autoAdjust="0"/>
  </p:normalViewPr>
  <p:slideViewPr>
    <p:cSldViewPr snapToGrid="0">
      <p:cViewPr varScale="1">
        <p:scale>
          <a:sx n="78" d="100"/>
          <a:sy n="78" d="100"/>
        </p:scale>
        <p:origin x="878" y="58"/>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2/24/2025</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2/24/2025</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04063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5" r:id="rId22"/>
    <p:sldLayoutId id="2147483672" r:id="rId23"/>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8.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Hands coming together in ci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200400" y="2811053"/>
            <a:ext cx="8991600" cy="1261295"/>
          </a:xfrm>
        </p:spPr>
        <p:txBody>
          <a:bodyPr/>
          <a:lstStyle/>
          <a:p>
            <a:r>
              <a:rPr lang="en-US" dirty="0"/>
              <a:t>Mega-Mart Sales Analysis </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3200400" y="4061039"/>
            <a:ext cx="6580188" cy="580921"/>
          </a:xfrm>
        </p:spPr>
        <p:txBody>
          <a:bodyPr/>
          <a:lstStyle/>
          <a:p>
            <a:pPr algn="ctr"/>
            <a:r>
              <a:rPr lang="en-US" dirty="0"/>
              <a:t>A Descriptive  Report for Mega-Mart Sales</a:t>
            </a:r>
          </a:p>
        </p:txBody>
      </p:sp>
    </p:spTree>
    <p:extLst>
      <p:ext uri="{BB962C8B-B14F-4D97-AF65-F5344CB8AC3E}">
        <p14:creationId xmlns:p14="http://schemas.microsoft.com/office/powerpoint/2010/main" val="39899232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a:srcRect/>
          <a:stretch/>
        </p:blipFill>
        <p:spPr>
          <a:xfrm>
            <a:off x="6479631" y="1258101"/>
            <a:ext cx="5717094" cy="4858944"/>
          </a:xfrm>
        </p:spPr>
      </p:pic>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158669" y="1639595"/>
            <a:ext cx="6432328" cy="4700223"/>
          </a:xfrm>
        </p:spPr>
        <p:txBody>
          <a:bodyPr/>
          <a:lstStyle/>
          <a:p>
            <a:pPr marL="0" marR="0" indent="0">
              <a:lnSpc>
                <a:spcPct val="107000"/>
              </a:lnSpc>
              <a:spcBef>
                <a:spcPts val="0"/>
              </a:spcBef>
              <a:spcAft>
                <a:spcPts val="800"/>
              </a:spcAft>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This shows the distribution of income across different demographic statuses.</a:t>
            </a: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Married: with 38.29% of the income, this group is the largest contributor. It suggests that married individuals might have combined incomes or benefits from dual-income advantage followed by ‘Together’ which also hold significant financial weight.</a:t>
            </a:r>
          </a:p>
          <a:p>
            <a:pPr>
              <a:lnSpc>
                <a:spcPct val="100000"/>
              </a:lnSpc>
            </a:pPr>
            <a:r>
              <a:rPr lang="en-US" sz="2000" b="1" dirty="0">
                <a:effectLst/>
                <a:latin typeface="Calibri" panose="020F0502020204030204" pitchFamily="34" charset="0"/>
                <a:ea typeface="Calibri" panose="020F0502020204030204" pitchFamily="34" charset="0"/>
                <a:cs typeface="Times New Roman" panose="02020603050405020304" pitchFamily="18" charset="0"/>
              </a:rPr>
              <a:t>Insights:</a:t>
            </a:r>
            <a:r>
              <a:rPr lang="en-US" sz="2000" dirty="0">
                <a:effectLst/>
                <a:latin typeface="Calibri" panose="020F0502020204030204" pitchFamily="34" charset="0"/>
                <a:ea typeface="Calibri" panose="020F0502020204030204" pitchFamily="34" charset="0"/>
                <a:cs typeface="Times New Roman" panose="02020603050405020304" pitchFamily="18" charset="0"/>
              </a:rPr>
              <a:t> Business should consider targeting the Married and Together demographics for products and services, as they represent the majority of income and the lower percentages for widow, absurd, alone, yolo suggest these are less lucrative markets. However, niche marketing strategies could be effective if these groups have specific unmet needs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10</a:t>
            </a:fld>
            <a:endParaRPr lang="en-US" dirty="0"/>
          </a:p>
        </p:txBody>
      </p:sp>
      <p:sp>
        <p:nvSpPr>
          <p:cNvPr id="8" name="Title 7">
            <a:extLst>
              <a:ext uri="{FF2B5EF4-FFF2-40B4-BE49-F238E27FC236}">
                <a16:creationId xmlns:a16="http://schemas.microsoft.com/office/drawing/2014/main" id="{E3FC5DBA-4A5E-EF7A-FBCD-73624BA497BD}"/>
              </a:ext>
            </a:extLst>
          </p:cNvPr>
          <p:cNvSpPr>
            <a:spLocks noGrp="1"/>
          </p:cNvSpPr>
          <p:nvPr>
            <p:ph type="title"/>
          </p:nvPr>
        </p:nvSpPr>
        <p:spPr>
          <a:xfrm>
            <a:off x="1119361" y="49680"/>
            <a:ext cx="3260908" cy="671358"/>
          </a:xfrm>
          <a:noFill/>
        </p:spPr>
        <p:txBody>
          <a:bodyPr/>
          <a:lstStyle/>
          <a:p>
            <a:pPr algn="ctr"/>
            <a:r>
              <a:rPr lang="en-US" sz="3600" dirty="0"/>
              <a:t>Business  Analysis</a:t>
            </a:r>
          </a:p>
        </p:txBody>
      </p:sp>
      <p:sp>
        <p:nvSpPr>
          <p:cNvPr id="7" name="Text Placeholder 2">
            <a:extLst>
              <a:ext uri="{FF2B5EF4-FFF2-40B4-BE49-F238E27FC236}">
                <a16:creationId xmlns:a16="http://schemas.microsoft.com/office/drawing/2014/main" id="{E70A1EA2-9C8E-6950-960D-7D67FA2B7AF2}"/>
              </a:ext>
            </a:extLst>
          </p:cNvPr>
          <p:cNvSpPr>
            <a:spLocks noGrp="1"/>
          </p:cNvSpPr>
          <p:nvPr>
            <p:ph type="body" sz="quarter" idx="32"/>
          </p:nvPr>
        </p:nvSpPr>
        <p:spPr>
          <a:xfrm>
            <a:off x="762491" y="913368"/>
            <a:ext cx="4443692" cy="457203"/>
          </a:xfrm>
        </p:spPr>
        <p:txBody>
          <a:bodyPr/>
          <a:lstStyle/>
          <a:p>
            <a:pPr algn="ctr"/>
            <a:r>
              <a:rPr lang="en-US" b="1" dirty="0">
                <a:latin typeface="Calibri" panose="020F0502020204030204" pitchFamily="34" charset="0"/>
                <a:ea typeface="Calibri" panose="020F0502020204030204" pitchFamily="34" charset="0"/>
                <a:cs typeface="Times New Roman" panose="02020603050405020304" pitchFamily="18" charset="0"/>
              </a:rPr>
              <a:t>Income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by  Demographics (Marital_Status)</a:t>
            </a:r>
            <a:endParaRPr lang="en-US" dirty="0"/>
          </a:p>
        </p:txBody>
      </p:sp>
      <p:sp>
        <p:nvSpPr>
          <p:cNvPr id="3" name="Rectangle 2">
            <a:extLst>
              <a:ext uri="{FF2B5EF4-FFF2-40B4-BE49-F238E27FC236}">
                <a16:creationId xmlns:a16="http://schemas.microsoft.com/office/drawing/2014/main" id="{0E361CFA-FEF4-CC13-316A-3819F815D8EE}"/>
              </a:ext>
              <a:ext uri="{C183D7F6-B498-43B3-948B-1728B52AA6E4}">
                <adec:decorative xmlns:adec="http://schemas.microsoft.com/office/drawing/2017/decorative" val="1"/>
              </a:ext>
            </a:extLst>
          </p:cNvPr>
          <p:cNvSpPr/>
          <p:nvPr/>
        </p:nvSpPr>
        <p:spPr>
          <a:xfrm>
            <a:off x="1325982" y="601552"/>
            <a:ext cx="2877308"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5" name="Rectangle 4">
            <a:extLst>
              <a:ext uri="{FF2B5EF4-FFF2-40B4-BE49-F238E27FC236}">
                <a16:creationId xmlns:a16="http://schemas.microsoft.com/office/drawing/2014/main" id="{345B0145-063E-F600-7F88-139548FFA451}"/>
              </a:ext>
              <a:ext uri="{C183D7F6-B498-43B3-948B-1728B52AA6E4}">
                <adec:decorative xmlns:adec="http://schemas.microsoft.com/office/drawing/2017/decorative" val="1"/>
              </a:ext>
            </a:extLst>
          </p:cNvPr>
          <p:cNvSpPr/>
          <p:nvPr/>
        </p:nvSpPr>
        <p:spPr>
          <a:xfrm>
            <a:off x="10505967" y="6371351"/>
            <a:ext cx="732304"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Tree>
    <p:extLst>
      <p:ext uri="{BB962C8B-B14F-4D97-AF65-F5344CB8AC3E}">
        <p14:creationId xmlns:p14="http://schemas.microsoft.com/office/powerpoint/2010/main" val="2322727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a:srcRect/>
          <a:stretch/>
        </p:blipFill>
        <p:spPr>
          <a:xfrm>
            <a:off x="6384021" y="1241317"/>
            <a:ext cx="5717094" cy="4858944"/>
          </a:xfrm>
        </p:spPr>
      </p:pic>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157651" y="1305400"/>
            <a:ext cx="6132790" cy="5304564"/>
          </a:xfrm>
        </p:spPr>
        <p:txBody>
          <a:bodyPr/>
          <a:lstStyle/>
          <a:p>
            <a:pPr marL="0" marR="0" indent="0">
              <a:lnSpc>
                <a:spcPct val="107000"/>
              </a:lnSpc>
              <a:spcBef>
                <a:spcPts val="0"/>
              </a:spcBef>
              <a:spcAft>
                <a:spcPts val="0"/>
              </a:spcAft>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This illustrates the income distribution among various educational levels.</a:t>
            </a:r>
          </a:p>
          <a:p>
            <a:pPr marL="0" marR="0" indent="0">
              <a:lnSpc>
                <a:spcPct val="107000"/>
              </a:lnSpc>
              <a:spcBef>
                <a:spcPts val="0"/>
              </a:spcBef>
              <a:spcAft>
                <a:spcPts val="0"/>
              </a:spcAft>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These bars indicate that individuals with graduation, PhD, and Masters have the highest income share at  50.82%, 23.33%, and 16.68% respectively indicating that advanced degrees are highly valued in the job Market and increases earning potentials.</a:t>
            </a:r>
          </a:p>
          <a:p>
            <a:pPr marL="0" marR="0" indent="0">
              <a:lnSpc>
                <a:spcPct val="107000"/>
              </a:lnSpc>
              <a:spcBef>
                <a:spcPts val="0"/>
              </a:spcBef>
              <a:spcAft>
                <a:spcPts val="0"/>
              </a:spcAft>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a:t>
            </a:r>
          </a:p>
          <a:p>
            <a:pPr marL="457200" marR="0" indent="-457200">
              <a:lnSpc>
                <a:spcPct val="107000"/>
              </a:lnSpc>
              <a:spcBef>
                <a:spcPts val="0"/>
              </a:spcBef>
              <a:spcAft>
                <a:spcPts val="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Employee Investment: Companies might consider investing in their employee’s education, as higher educational qualifications Tends to correlate with higher income levels.</a:t>
            </a:r>
          </a:p>
          <a:p>
            <a:pPr marL="457200" marR="0" indent="-457200">
              <a:lnSpc>
                <a:spcPct val="107000"/>
              </a:lnSpc>
              <a:spcBef>
                <a:spcPts val="0"/>
              </a:spcBef>
              <a:spcAft>
                <a:spcPts val="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Recruitment Strategy: Also, when recruiting, businesses may want to prioritize candidates with higher education for roles that require complex skills and offer competitive salaries to attract them</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11</a:t>
            </a:fld>
            <a:endParaRPr lang="en-US" dirty="0"/>
          </a:p>
        </p:txBody>
      </p:sp>
      <p:sp>
        <p:nvSpPr>
          <p:cNvPr id="8" name="Title 7">
            <a:extLst>
              <a:ext uri="{FF2B5EF4-FFF2-40B4-BE49-F238E27FC236}">
                <a16:creationId xmlns:a16="http://schemas.microsoft.com/office/drawing/2014/main" id="{E3FC5DBA-4A5E-EF7A-FBCD-73624BA497BD}"/>
              </a:ext>
            </a:extLst>
          </p:cNvPr>
          <p:cNvSpPr>
            <a:spLocks noGrp="1"/>
          </p:cNvSpPr>
          <p:nvPr>
            <p:ph type="title"/>
          </p:nvPr>
        </p:nvSpPr>
        <p:spPr>
          <a:xfrm>
            <a:off x="1060366" y="34932"/>
            <a:ext cx="3216663" cy="671358"/>
          </a:xfrm>
          <a:noFill/>
        </p:spPr>
        <p:txBody>
          <a:bodyPr/>
          <a:lstStyle/>
          <a:p>
            <a:pPr algn="ctr"/>
            <a:r>
              <a:rPr lang="en-US" sz="3600" dirty="0"/>
              <a:t>Business  Analysis</a:t>
            </a:r>
          </a:p>
        </p:txBody>
      </p:sp>
      <p:sp>
        <p:nvSpPr>
          <p:cNvPr id="7" name="Text Placeholder 2">
            <a:extLst>
              <a:ext uri="{FF2B5EF4-FFF2-40B4-BE49-F238E27FC236}">
                <a16:creationId xmlns:a16="http://schemas.microsoft.com/office/drawing/2014/main" id="{E70A1EA2-9C8E-6950-960D-7D67FA2B7AF2}"/>
              </a:ext>
            </a:extLst>
          </p:cNvPr>
          <p:cNvSpPr>
            <a:spLocks noGrp="1"/>
          </p:cNvSpPr>
          <p:nvPr>
            <p:ph type="body" sz="quarter" idx="32"/>
          </p:nvPr>
        </p:nvSpPr>
        <p:spPr>
          <a:xfrm>
            <a:off x="784397" y="822844"/>
            <a:ext cx="4313970" cy="457203"/>
          </a:xfrm>
        </p:spPr>
        <p:txBody>
          <a:bodyPr/>
          <a:lstStyle/>
          <a:p>
            <a:pPr algn="ctr"/>
            <a:r>
              <a:rPr lang="en-US" sz="1800" b="1" dirty="0">
                <a:effectLst/>
                <a:latin typeface="Calibri" panose="020F0502020204030204" pitchFamily="34" charset="0"/>
                <a:ea typeface="Calibri" panose="020F0502020204030204" pitchFamily="34" charset="0"/>
                <a:cs typeface="Times New Roman" panose="02020603050405020304" pitchFamily="18" charset="0"/>
              </a:rPr>
              <a:t>Breakdown by  Demographics (Education)</a:t>
            </a:r>
            <a:endParaRPr lang="en-US" dirty="0"/>
          </a:p>
        </p:txBody>
      </p:sp>
      <p:sp>
        <p:nvSpPr>
          <p:cNvPr id="3" name="Rectangle 2">
            <a:extLst>
              <a:ext uri="{FF2B5EF4-FFF2-40B4-BE49-F238E27FC236}">
                <a16:creationId xmlns:a16="http://schemas.microsoft.com/office/drawing/2014/main" id="{192EB610-C6D0-4890-81F5-9DAF0F4F07AC}"/>
              </a:ext>
              <a:ext uri="{C183D7F6-B498-43B3-948B-1728B52AA6E4}">
                <adec:decorative xmlns:adec="http://schemas.microsoft.com/office/drawing/2017/decorative" val="1"/>
              </a:ext>
            </a:extLst>
          </p:cNvPr>
          <p:cNvSpPr/>
          <p:nvPr/>
        </p:nvSpPr>
        <p:spPr>
          <a:xfrm>
            <a:off x="1252242" y="572056"/>
            <a:ext cx="2877308"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5" name="Rectangle 4">
            <a:extLst>
              <a:ext uri="{FF2B5EF4-FFF2-40B4-BE49-F238E27FC236}">
                <a16:creationId xmlns:a16="http://schemas.microsoft.com/office/drawing/2014/main" id="{4AC94297-841F-6C0D-78F4-89AABF028415}"/>
              </a:ext>
              <a:ext uri="{C183D7F6-B498-43B3-948B-1728B52AA6E4}">
                <adec:decorative xmlns:adec="http://schemas.microsoft.com/office/drawing/2017/decorative" val="1"/>
              </a:ext>
            </a:extLst>
          </p:cNvPr>
          <p:cNvSpPr/>
          <p:nvPr/>
        </p:nvSpPr>
        <p:spPr>
          <a:xfrm>
            <a:off x="10505967" y="6371351"/>
            <a:ext cx="732304"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Tree>
    <p:extLst>
      <p:ext uri="{BB962C8B-B14F-4D97-AF65-F5344CB8AC3E}">
        <p14:creationId xmlns:p14="http://schemas.microsoft.com/office/powerpoint/2010/main" val="3624771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12</a:t>
            </a:fld>
            <a:endParaRPr lang="en-US" dirty="0"/>
          </a:p>
        </p:txBody>
      </p:sp>
      <p:sp>
        <p:nvSpPr>
          <p:cNvPr id="6" name="Content Placeholder 5">
            <a:extLst>
              <a:ext uri="{FF2B5EF4-FFF2-40B4-BE49-F238E27FC236}">
                <a16:creationId xmlns:a16="http://schemas.microsoft.com/office/drawing/2014/main" id="{5B7E68A0-AD27-F85A-4E8D-7F7A80A5333E}"/>
              </a:ext>
            </a:extLst>
          </p:cNvPr>
          <p:cNvSpPr>
            <a:spLocks noGrp="1"/>
          </p:cNvSpPr>
          <p:nvPr>
            <p:ph sz="half" idx="2"/>
          </p:nvPr>
        </p:nvSpPr>
        <p:spPr>
          <a:xfrm>
            <a:off x="6267642" y="706290"/>
            <a:ext cx="5492358" cy="5738753"/>
          </a:xfrm>
        </p:spPr>
        <p:txBody>
          <a:bodyPr/>
          <a:lstStyle/>
          <a:p>
            <a:endParaRPr lang="en-US" dirty="0"/>
          </a:p>
          <a:p>
            <a:pPr marL="342900" marR="0" lvl="0" indent="-342900">
              <a:lnSpc>
                <a:spcPct val="107000"/>
              </a:lnSpc>
              <a:spcBef>
                <a:spcPts val="0"/>
              </a:spcBef>
              <a:spcAft>
                <a:spcPts val="0"/>
              </a:spcAft>
              <a:buFont typeface="+mj-lt"/>
              <a:buAutoNum type="arabicPeriod"/>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Craft personalized campaigns: </a:t>
            </a:r>
            <a:r>
              <a:rPr lang="en-US" kern="100" dirty="0">
                <a:latin typeface="Calibri" panose="020F0502020204030204" pitchFamily="34" charset="0"/>
                <a:ea typeface="Calibri" panose="020F0502020204030204" pitchFamily="34" charset="0"/>
                <a:cs typeface="Times New Roman" panose="02020603050405020304" pitchFamily="18" charset="0"/>
              </a:rPr>
              <a:t>U</a:t>
            </a:r>
            <a:r>
              <a:rPr lang="en-US" kern="100" dirty="0">
                <a:effectLst/>
                <a:latin typeface="Calibri" panose="020F0502020204030204" pitchFamily="34" charset="0"/>
                <a:ea typeface="Calibri" panose="020F0502020204030204" pitchFamily="34" charset="0"/>
                <a:cs typeface="Times New Roman" panose="02020603050405020304" pitchFamily="18" charset="0"/>
              </a:rPr>
              <a:t>se insights from the demographic’s profiles to tailor marketing campaigns. Personalization can significantly increase engagements.</a:t>
            </a:r>
          </a:p>
          <a:p>
            <a:pPr marL="342900" marR="0" lvl="0" indent="-342900">
              <a:lnSpc>
                <a:spcPct val="107000"/>
              </a:lnSpc>
              <a:spcBef>
                <a:spcPts val="0"/>
              </a:spcBef>
              <a:spcAft>
                <a:spcPts val="800"/>
              </a:spcAft>
              <a:buFont typeface="+mj-lt"/>
              <a:buAutoNum type="arabicPeriod"/>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Conduct Targeted Promotions:</a:t>
            </a:r>
            <a:r>
              <a:rPr lang="en-US" kern="100" dirty="0">
                <a:effectLst/>
                <a:latin typeface="Calibri" panose="020F0502020204030204" pitchFamily="34" charset="0"/>
                <a:ea typeface="Calibri" panose="020F0502020204030204" pitchFamily="34" charset="0"/>
                <a:cs typeface="Times New Roman" panose="02020603050405020304" pitchFamily="18" charset="0"/>
              </a:rPr>
              <a:t> Run promotions and offers that are likely to appeal to specific segments. For example, “Back-to-school” promotion targeting the ‘Basic’ education level or Luxury item promotions for the “Graduation segment”.</a:t>
            </a:r>
          </a:p>
          <a:p>
            <a:pPr marL="342900" marR="0" lvl="0" indent="-342900">
              <a:lnSpc>
                <a:spcPct val="107000"/>
              </a:lnSpc>
              <a:spcBef>
                <a:spcPts val="0"/>
              </a:spcBef>
              <a:spcAft>
                <a:spcPts val="0"/>
              </a:spcAft>
              <a:buFont typeface="+mj-lt"/>
              <a:buAutoNum type="arabicPeriod"/>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Customers Segmentation:</a:t>
            </a:r>
            <a:r>
              <a:rPr lang="en-US" kern="100" dirty="0">
                <a:effectLst/>
                <a:latin typeface="Calibri" panose="020F0502020204030204" pitchFamily="34" charset="0"/>
                <a:ea typeface="Calibri" panose="020F0502020204030204" pitchFamily="34" charset="0"/>
                <a:cs typeface="Times New Roman" panose="02020603050405020304" pitchFamily="18" charset="0"/>
              </a:rPr>
              <a:t> Prioritize marketing efforts on demographics with the highest revenue</a:t>
            </a:r>
          </a:p>
          <a:p>
            <a:pPr marL="342900" marR="0" lvl="0" indent="-342900">
              <a:lnSpc>
                <a:spcPct val="107000"/>
              </a:lnSpc>
              <a:spcBef>
                <a:spcPts val="0"/>
              </a:spcBef>
              <a:spcAft>
                <a:spcPts val="0"/>
              </a:spcAft>
              <a:buFont typeface="+mj-lt"/>
              <a:buAutoNum type="arabicPeriod"/>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Customers Engagement: </a:t>
            </a:r>
            <a:r>
              <a:rPr lang="en-US" kern="100" dirty="0">
                <a:effectLst/>
                <a:latin typeface="Calibri" panose="020F0502020204030204" pitchFamily="34" charset="0"/>
                <a:ea typeface="Calibri" panose="020F0502020204030204" pitchFamily="34" charset="0"/>
                <a:cs typeface="Times New Roman" panose="02020603050405020304" pitchFamily="18" charset="0"/>
              </a:rPr>
              <a:t>Maintain the high response rate and address complaints efficiently to enhance customers satisfaction and loyalty</a:t>
            </a:r>
          </a:p>
          <a:p>
            <a:pPr marL="342900" marR="0" lvl="0" indent="-342900">
              <a:lnSpc>
                <a:spcPct val="107000"/>
              </a:lnSpc>
              <a:spcBef>
                <a:spcPts val="0"/>
              </a:spcBef>
              <a:spcAft>
                <a:spcPts val="800"/>
              </a:spcAft>
              <a:buFont typeface="+mj-lt"/>
              <a:buAutoNum type="arabicPeriod"/>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Loyalty programs: </a:t>
            </a:r>
            <a:r>
              <a:rPr lang="en-US" kern="100" dirty="0">
                <a:effectLst/>
                <a:latin typeface="Calibri" panose="020F0502020204030204" pitchFamily="34" charset="0"/>
                <a:ea typeface="Calibri" panose="020F0502020204030204" pitchFamily="34" charset="0"/>
                <a:cs typeface="Times New Roman" panose="02020603050405020304" pitchFamily="18" charset="0"/>
              </a:rPr>
              <a:t>Develop loyalty programs or special offers for frequent buyers to encourage repeat purchases and increase customer lifetime value.</a:t>
            </a:r>
          </a:p>
          <a:p>
            <a:pPr marR="0" lvl="0">
              <a:lnSpc>
                <a:spcPct val="107000"/>
              </a:lnSpc>
              <a:spcBef>
                <a:spcPts val="0"/>
              </a:spcBef>
              <a:spcAft>
                <a:spcPts val="800"/>
              </a:spcAft>
            </a:pP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a:p>
            <a:endParaRPr lang="en-US" dirty="0"/>
          </a:p>
        </p:txBody>
      </p:sp>
      <p:pic>
        <p:nvPicPr>
          <p:cNvPr id="11" name="Picture Placeholder 10" descr="Desk with computer, phone, books, etc.">
            <a:extLst>
              <a:ext uri="{FF2B5EF4-FFF2-40B4-BE49-F238E27FC236}">
                <a16:creationId xmlns:a16="http://schemas.microsoft.com/office/drawing/2014/main" id="{2E7ADBC3-DECA-9F4C-9289-9E43C727592F}"/>
              </a:ext>
            </a:extLst>
          </p:cNvPr>
          <p:cNvPicPr>
            <a:picLocks noGrp="1" noChangeAspect="1"/>
          </p:cNvPicPr>
          <p:nvPr>
            <p:ph sz="half" idx="1"/>
          </p:nvPr>
        </p:nvPicPr>
        <p:blipFill>
          <a:blip r:embed="rId2" cstate="screen">
            <a:extLst>
              <a:ext uri="{28A0092B-C50C-407E-A947-70E740481C1C}">
                <a14:useLocalDpi xmlns:a14="http://schemas.microsoft.com/office/drawing/2010/main"/>
              </a:ext>
            </a:extLst>
          </a:blip>
          <a:stretch>
            <a:fillRect/>
          </a:stretch>
        </p:blipFill>
        <p:spPr>
          <a:xfrm>
            <a:off x="206477" y="1861782"/>
            <a:ext cx="5673623" cy="3963830"/>
          </a:xfrm>
        </p:spPr>
      </p:pic>
      <p:sp>
        <p:nvSpPr>
          <p:cNvPr id="4" name="Title 7">
            <a:extLst>
              <a:ext uri="{FF2B5EF4-FFF2-40B4-BE49-F238E27FC236}">
                <a16:creationId xmlns:a16="http://schemas.microsoft.com/office/drawing/2014/main" id="{D106A2DF-B05A-D44F-6CBF-6E5BD86A5E86}"/>
              </a:ext>
            </a:extLst>
          </p:cNvPr>
          <p:cNvSpPr txBox="1">
            <a:spLocks/>
          </p:cNvSpPr>
          <p:nvPr/>
        </p:nvSpPr>
        <p:spPr>
          <a:xfrm>
            <a:off x="234464" y="34932"/>
            <a:ext cx="3364142" cy="671358"/>
          </a:xfrm>
          <a:prstGeom prst="rect">
            <a:avLst/>
          </a:prstGeom>
          <a:noFill/>
        </p:spPr>
        <p:txBody>
          <a:bodyPr vert="horz" lIns="180000" tIns="180000" rIns="252000" bIns="180000" rtlCol="0" anchor="t">
            <a:noAutofit/>
          </a:bodyPr>
          <a:lstStyle>
            <a:lvl1pPr algn="r" defTabSz="914400" rtl="0" eaLnBrk="1" latinLnBrk="0" hangingPunct="1">
              <a:lnSpc>
                <a:spcPct val="90000"/>
              </a:lnSpc>
              <a:spcBef>
                <a:spcPct val="0"/>
              </a:spcBef>
              <a:buNone/>
              <a:defRPr lang="en-ZA" sz="6000" b="1" kern="1200" spc="-300" dirty="0">
                <a:solidFill>
                  <a:schemeClr val="tx1">
                    <a:lumMod val="75000"/>
                    <a:lumOff val="25000"/>
                  </a:schemeClr>
                </a:solidFill>
                <a:latin typeface="+mj-lt"/>
                <a:ea typeface="+mj-ea"/>
                <a:cs typeface="+mj-cs"/>
              </a:defRPr>
            </a:lvl1pPr>
          </a:lstStyle>
          <a:p>
            <a:pPr algn="l"/>
            <a:r>
              <a:rPr lang="en-US" sz="3600" dirty="0"/>
              <a:t>Business  Insights</a:t>
            </a:r>
          </a:p>
        </p:txBody>
      </p:sp>
      <p:sp>
        <p:nvSpPr>
          <p:cNvPr id="7" name="TextBox 6">
            <a:extLst>
              <a:ext uri="{FF2B5EF4-FFF2-40B4-BE49-F238E27FC236}">
                <a16:creationId xmlns:a16="http://schemas.microsoft.com/office/drawing/2014/main" id="{C75E3AF5-AB46-D90F-4CE6-A97D68786584}"/>
              </a:ext>
            </a:extLst>
          </p:cNvPr>
          <p:cNvSpPr txBox="1"/>
          <p:nvPr/>
        </p:nvSpPr>
        <p:spPr>
          <a:xfrm>
            <a:off x="265479" y="825911"/>
            <a:ext cx="5073445" cy="1642757"/>
          </a:xfrm>
          <a:prstGeom prst="rect">
            <a:avLst/>
          </a:prstGeom>
          <a:noFill/>
        </p:spPr>
        <p:txBody>
          <a:bodyPr wrap="square" rtlCol="0">
            <a:spAutoFit/>
          </a:bodyPr>
          <a:lstStyle/>
          <a:p>
            <a:pPr marL="0" marR="0">
              <a:lnSpc>
                <a:spcPct val="107000"/>
              </a:lnSpc>
              <a:spcBef>
                <a:spcPts val="0"/>
              </a:spcBef>
              <a:spcAft>
                <a:spcPts val="800"/>
              </a:spcAft>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By leveraging these insights, Mega-Mart can refine its marketing strategies, optimize profitability, and enhance customer relationships to drive business growth.</a:t>
            </a:r>
            <a:br>
              <a:rPr lang="en-US" sz="19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C804E137-5333-B14F-DFAE-E73BEED5928C}"/>
              </a:ext>
              <a:ext uri="{C183D7F6-B498-43B3-948B-1728B52AA6E4}">
                <adec:decorative xmlns:adec="http://schemas.microsoft.com/office/drawing/2017/decorative" val="1"/>
              </a:ext>
            </a:extLst>
          </p:cNvPr>
          <p:cNvSpPr/>
          <p:nvPr/>
        </p:nvSpPr>
        <p:spPr>
          <a:xfrm>
            <a:off x="10505967" y="6371351"/>
            <a:ext cx="747052"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9" name="Arrow: Right 8">
            <a:extLst>
              <a:ext uri="{FF2B5EF4-FFF2-40B4-BE49-F238E27FC236}">
                <a16:creationId xmlns:a16="http://schemas.microsoft.com/office/drawing/2014/main" id="{D61C712B-4FCF-B61F-A3D9-0B69D795A561}"/>
              </a:ext>
            </a:extLst>
          </p:cNvPr>
          <p:cNvSpPr/>
          <p:nvPr/>
        </p:nvSpPr>
        <p:spPr>
          <a:xfrm>
            <a:off x="5442160" y="1312607"/>
            <a:ext cx="585435" cy="28021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1674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Placeholder 31" descr="hand clapping">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14" name="Title 13">
            <a:extLst>
              <a:ext uri="{FF2B5EF4-FFF2-40B4-BE49-F238E27FC236}">
                <a16:creationId xmlns:a16="http://schemas.microsoft.com/office/drawing/2014/main" id="{6C38D7A9-9299-4108-BB08-026F4B9CAE7B}"/>
              </a:ext>
            </a:extLst>
          </p:cNvPr>
          <p:cNvSpPr>
            <a:spLocks noGrp="1"/>
          </p:cNvSpPr>
          <p:nvPr>
            <p:ph type="ctrTitle"/>
          </p:nvPr>
        </p:nvSpPr>
        <p:spPr/>
        <p:txBody>
          <a:bodyPr/>
          <a:lstStyle/>
          <a:p>
            <a:r>
              <a:rPr lang="en-US" dirty="0"/>
              <a:t>Thank You</a:t>
            </a:r>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a:solidFill>
            <a:schemeClr val="tx1">
              <a:lumMod val="75000"/>
              <a:lumOff val="25000"/>
            </a:schemeClr>
          </a:solidFill>
        </p:spPr>
        <p:txBody>
          <a:bodyPr/>
          <a:lstStyle/>
          <a:p>
            <a:r>
              <a:rPr lang="en-US" dirty="0"/>
              <a:t>Oranekwu Ifeanyi</a:t>
            </a:r>
          </a:p>
        </p:txBody>
      </p:sp>
      <p:pic>
        <p:nvPicPr>
          <p:cNvPr id="8" name="Graphic 7" descr="User" title="Icon - Presenter Name">
            <a:extLst>
              <a:ext uri="{FF2B5EF4-FFF2-40B4-BE49-F238E27FC236}">
                <a16:creationId xmlns:a16="http://schemas.microsoft.com/office/drawing/2014/main" id="{111541C4-DB03-4E53-994D-499C7D73C4D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485495" y="4006655"/>
            <a:ext cx="218900" cy="218900"/>
          </a:xfrm>
          <a:prstGeom prst="rect">
            <a:avLst/>
          </a:prstGeom>
        </p:spPr>
      </p:pic>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a:xfrm>
            <a:off x="8458200" y="4360779"/>
            <a:ext cx="2910342" cy="316800"/>
          </a:xfrm>
          <a:solidFill>
            <a:schemeClr val="tx1">
              <a:lumMod val="75000"/>
              <a:lumOff val="25000"/>
            </a:schemeClr>
          </a:solidFill>
        </p:spPr>
        <p:txBody>
          <a:bodyPr/>
          <a:lstStyle/>
          <a:p>
            <a:r>
              <a:rPr lang="en-US" dirty="0"/>
              <a:t>www.DataLab.com.ng</a:t>
            </a:r>
          </a:p>
        </p:txBody>
      </p:sp>
      <p:pic>
        <p:nvPicPr>
          <p:cNvPr id="11" name="Graphic 10" descr="Link">
            <a:extLst>
              <a:ext uri="{FF2B5EF4-FFF2-40B4-BE49-F238E27FC236}">
                <a16:creationId xmlns:a16="http://schemas.microsoft.com/office/drawing/2014/main" id="{0718E6E0-05A2-479C-AEA8-1A385EB73474}"/>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1472552" y="4391831"/>
            <a:ext cx="244786" cy="244786"/>
          </a:xfrm>
          <a:prstGeom prst="rect">
            <a:avLst/>
          </a:prstGeom>
        </p:spPr>
      </p:pic>
      <p:sp>
        <p:nvSpPr>
          <p:cNvPr id="12" name="Slide Number Placeholder 11">
            <a:extLst>
              <a:ext uri="{FF2B5EF4-FFF2-40B4-BE49-F238E27FC236}">
                <a16:creationId xmlns:a16="http://schemas.microsoft.com/office/drawing/2014/main" id="{91814EC9-246A-4C6E-941E-5774FE72F08E}"/>
              </a:ext>
            </a:extLst>
          </p:cNvPr>
          <p:cNvSpPr>
            <a:spLocks noGrp="1"/>
          </p:cNvSpPr>
          <p:nvPr>
            <p:ph type="sldNum" sz="quarter" idx="20"/>
          </p:nvPr>
        </p:nvSpPr>
        <p:spPr>
          <a:solidFill>
            <a:schemeClr val="tx1">
              <a:lumMod val="95000"/>
              <a:lumOff val="5000"/>
            </a:schemeClr>
          </a:solidFill>
        </p:spPr>
        <p:txBody>
          <a:bodyPr/>
          <a:lstStyle/>
          <a:p>
            <a:fld id="{19B51A1E-902D-48AF-9020-955120F399B6}" type="slidenum">
              <a:rPr lang="en-US" smtClean="0"/>
              <a:pPr/>
              <a:t>13</a:t>
            </a:fld>
            <a:endParaRPr lang="en-US" dirty="0"/>
          </a:p>
        </p:txBody>
      </p:sp>
      <p:sp>
        <p:nvSpPr>
          <p:cNvPr id="19" name="Rectangle 18">
            <a:extLst>
              <a:ext uri="{FF2B5EF4-FFF2-40B4-BE49-F238E27FC236}">
                <a16:creationId xmlns:a16="http://schemas.microsoft.com/office/drawing/2014/main" id="{5B453B1E-77C2-A61A-558D-CBA6A2DC5A48}"/>
              </a:ext>
              <a:ext uri="{C183D7F6-B498-43B3-948B-1728B52AA6E4}">
                <adec:decorative xmlns:adec="http://schemas.microsoft.com/office/drawing/2017/decorative" val="1"/>
              </a:ext>
            </a:extLst>
          </p:cNvPr>
          <p:cNvSpPr/>
          <p:nvPr/>
        </p:nvSpPr>
        <p:spPr>
          <a:xfrm>
            <a:off x="10505967" y="6371351"/>
            <a:ext cx="747052"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a:blip r:embed="rId2"/>
          <a:srcRect/>
          <a:stretch/>
        </p:blipFill>
        <p:spPr>
          <a:xfrm>
            <a:off x="281388" y="757644"/>
            <a:ext cx="4750170" cy="49647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5162578" y="1734208"/>
            <a:ext cx="6641900" cy="1124345"/>
          </a:xfrm>
          <a:noFill/>
        </p:spPr>
        <p:txBody>
          <a:bodyPr/>
          <a:lstStyle/>
          <a:p>
            <a:r>
              <a:rPr lang="en-US" dirty="0"/>
              <a:t>Our  Objective</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5594564" y="2834873"/>
            <a:ext cx="5901556" cy="3061952"/>
          </a:xfrm>
        </p:spPr>
        <p:txBody>
          <a:bodyPr/>
          <a:lstStyle/>
          <a:p>
            <a:pPr marL="0" indent="0">
              <a:buNone/>
            </a:pPr>
            <a:r>
              <a:rPr lang="en-US" sz="2000" dirty="0"/>
              <a:t>This  report is an interactive visual representation of essential business data that allows you to quickly gather vital information about the business performance and make informed decision: Here are key points</a:t>
            </a:r>
          </a:p>
          <a:p>
            <a:pPr marL="457200" indent="-457200">
              <a:buFont typeface="+mj-lt"/>
              <a:buAutoNum type="arabicPeriod"/>
            </a:pPr>
            <a:r>
              <a:rPr lang="en-US" sz="2000" dirty="0"/>
              <a:t>Simplification and Clarity</a:t>
            </a:r>
          </a:p>
          <a:p>
            <a:pPr marL="457200" indent="-457200">
              <a:buFont typeface="+mj-lt"/>
              <a:buAutoNum type="arabicPeriod"/>
            </a:pPr>
            <a:r>
              <a:rPr lang="en-US" sz="2000" dirty="0"/>
              <a:t>Real-Time Monitoring</a:t>
            </a:r>
          </a:p>
          <a:p>
            <a:pPr marL="457200" indent="-457200">
              <a:buFont typeface="+mj-lt"/>
              <a:buAutoNum type="arabicPeriod"/>
            </a:pPr>
            <a:r>
              <a:rPr lang="en-US" sz="2000" dirty="0"/>
              <a:t>Holistic View</a:t>
            </a:r>
          </a:p>
          <a:p>
            <a:pPr marL="457200" indent="-457200">
              <a:buFont typeface="+mj-lt"/>
              <a:buAutoNum type="arabicPeriod"/>
            </a:pPr>
            <a:r>
              <a:rPr lang="en-US" sz="2000" dirty="0"/>
              <a:t>Data-Driven Decision-Making</a:t>
            </a:r>
          </a:p>
          <a:p>
            <a:pPr marL="0" indent="0">
              <a:buNone/>
            </a:pPr>
            <a:endParaRPr lang="en-US" sz="2000"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a:t>
            </a:fld>
            <a:endParaRPr lang="en-US" dirty="0"/>
          </a:p>
        </p:txBody>
      </p:sp>
      <p:sp>
        <p:nvSpPr>
          <p:cNvPr id="3" name="Rectangle 2">
            <a:extLst>
              <a:ext uri="{FF2B5EF4-FFF2-40B4-BE49-F238E27FC236}">
                <a16:creationId xmlns:a16="http://schemas.microsoft.com/office/drawing/2014/main" id="{19EB8D36-FB71-913D-3DBA-713FE96C198C}"/>
              </a:ext>
              <a:ext uri="{C183D7F6-B498-43B3-948B-1728B52AA6E4}">
                <adec:decorative xmlns:adec="http://schemas.microsoft.com/office/drawing/2017/decorative" val="1"/>
              </a:ext>
            </a:extLst>
          </p:cNvPr>
          <p:cNvSpPr/>
          <p:nvPr/>
        </p:nvSpPr>
        <p:spPr>
          <a:xfrm>
            <a:off x="10505967" y="6371351"/>
            <a:ext cx="732304"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Tree>
    <p:extLst>
      <p:ext uri="{BB962C8B-B14F-4D97-AF65-F5344CB8AC3E}">
        <p14:creationId xmlns:p14="http://schemas.microsoft.com/office/powerpoint/2010/main" val="722098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387755" y="1349759"/>
            <a:ext cx="5795379" cy="4802955"/>
          </a:xfrm>
        </p:spPr>
        <p:txBody>
          <a:bodyPr/>
          <a:lstStyle/>
          <a:p>
            <a:pPr marL="0" indent="0">
              <a:buNone/>
            </a:pPr>
            <a:r>
              <a:rPr lang="en-US" sz="2000" kern="100" dirty="0">
                <a:latin typeface="Calibri" panose="020F0502020204030204" pitchFamily="34" charset="0"/>
                <a:ea typeface="Calibri" panose="020F0502020204030204" pitchFamily="34" charset="0"/>
                <a:cs typeface="Times New Roman" panose="02020603050405020304" pitchFamily="18" charset="0"/>
              </a:rPr>
              <a:t>T</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he RFM model is a market analysis tool used to identify a company’s best customers by measuring and analyzing purchasing habits or behavior. Here is what each component generally means:</a:t>
            </a:r>
          </a:p>
          <a:p>
            <a:pPr marL="0" indent="0">
              <a:buNone/>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Recency:</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This segment includes customers who have made purchases more recently. The higher number of icons suggests a larger group of customers in this category, indicating they are likely more engaged, or a higher likelihood of repeat business.</a:t>
            </a:r>
          </a:p>
          <a:p>
            <a:pPr marL="0" marR="0">
              <a:lnSpc>
                <a:spcPct val="107000"/>
              </a:lnSpc>
              <a:spcBef>
                <a:spcPts val="0"/>
              </a:spcBef>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Frequency:</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This is how often a customer makes a purchase. Frequent purchases suggest a loyal customer.</a:t>
            </a:r>
          </a:p>
          <a:p>
            <a:pPr marL="0" indent="0">
              <a:buNone/>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dirty="0"/>
          </a:p>
        </p:txBody>
      </p:sp>
      <p:pic>
        <p:nvPicPr>
          <p:cNvPr id="9" name="Picture Placeholder 8">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a:srcRect/>
          <a:stretch/>
        </p:blipFill>
        <p:spPr/>
      </p:pic>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3</a:t>
            </a:fld>
            <a:endParaRPr lang="en-US" dirty="0"/>
          </a:p>
        </p:txBody>
      </p:sp>
      <p:sp>
        <p:nvSpPr>
          <p:cNvPr id="8" name="Title 7">
            <a:extLst>
              <a:ext uri="{FF2B5EF4-FFF2-40B4-BE49-F238E27FC236}">
                <a16:creationId xmlns:a16="http://schemas.microsoft.com/office/drawing/2014/main" id="{E3FC5DBA-4A5E-EF7A-FBCD-73624BA497BD}"/>
              </a:ext>
            </a:extLst>
          </p:cNvPr>
          <p:cNvSpPr>
            <a:spLocks noGrp="1"/>
          </p:cNvSpPr>
          <p:nvPr>
            <p:ph type="title"/>
          </p:nvPr>
        </p:nvSpPr>
        <p:spPr>
          <a:xfrm>
            <a:off x="749647" y="208358"/>
            <a:ext cx="3305014" cy="757268"/>
          </a:xfrm>
          <a:noFill/>
        </p:spPr>
        <p:txBody>
          <a:bodyPr/>
          <a:lstStyle/>
          <a:p>
            <a:pPr algn="ctr"/>
            <a:r>
              <a:rPr lang="en-US" sz="3600" dirty="0"/>
              <a:t>RFM  Analysis</a:t>
            </a:r>
          </a:p>
        </p:txBody>
      </p:sp>
      <p:sp>
        <p:nvSpPr>
          <p:cNvPr id="10" name="Rectangle 9">
            <a:extLst>
              <a:ext uri="{FF2B5EF4-FFF2-40B4-BE49-F238E27FC236}">
                <a16:creationId xmlns:a16="http://schemas.microsoft.com/office/drawing/2014/main" id="{F51B77AE-CA2C-1CB1-5549-0D32B8EAAE81}"/>
              </a:ext>
              <a:ext uri="{C183D7F6-B498-43B3-948B-1728B52AA6E4}">
                <adec:decorative xmlns:adec="http://schemas.microsoft.com/office/drawing/2017/decorative" val="1"/>
              </a:ext>
            </a:extLst>
          </p:cNvPr>
          <p:cNvSpPr/>
          <p:nvPr/>
        </p:nvSpPr>
        <p:spPr>
          <a:xfrm>
            <a:off x="10505967" y="6371351"/>
            <a:ext cx="732304"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Rectangle 1">
            <a:extLst>
              <a:ext uri="{FF2B5EF4-FFF2-40B4-BE49-F238E27FC236}">
                <a16:creationId xmlns:a16="http://schemas.microsoft.com/office/drawing/2014/main" id="{A456DF19-4240-C77C-F830-CCC5C7969CFD}"/>
              </a:ext>
              <a:ext uri="{C183D7F6-B498-43B3-948B-1728B52AA6E4}">
                <adec:decorative xmlns:adec="http://schemas.microsoft.com/office/drawing/2017/decorative" val="1"/>
              </a:ext>
            </a:extLst>
          </p:cNvPr>
          <p:cNvSpPr/>
          <p:nvPr/>
        </p:nvSpPr>
        <p:spPr>
          <a:xfrm>
            <a:off x="1266990" y="763780"/>
            <a:ext cx="2302119"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Tree>
    <p:extLst>
      <p:ext uri="{BB962C8B-B14F-4D97-AF65-F5344CB8AC3E}">
        <p14:creationId xmlns:p14="http://schemas.microsoft.com/office/powerpoint/2010/main" val="3845406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378375" y="1530311"/>
            <a:ext cx="5912068" cy="4648726"/>
          </a:xfrm>
        </p:spPr>
        <p:txBody>
          <a:bodyPr/>
          <a:lstStyle/>
          <a:p>
            <a:pPr marL="0" marR="0">
              <a:lnSpc>
                <a:spcPct val="107000"/>
              </a:lnSpc>
              <a:spcBef>
                <a:spcPts val="0"/>
              </a:spcBef>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Monetary:</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This segment represents customers categorized by the monetary value of their purchases. Higher monetary value indicates a customer who generate more revenue for the company. (</a:t>
            </a: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Big spenders</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By segmenting customers based on these criteria, businesses can tailor their marketing efforts to target different groups effectively, such as offering loyalty programs to frequent buyers or special promotions to those who spend more. It’s a strategic approach to enhance customer retention and increase sales.</a:t>
            </a:r>
          </a:p>
          <a:p>
            <a:pPr marL="0" marR="0">
              <a:lnSpc>
                <a:spcPct val="107000"/>
              </a:lnSpc>
              <a:spcBef>
                <a:spcPts val="0"/>
              </a:spcBef>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With reference to the RFM analysis worksheet, mega-mart analysis recorded over 2,216 customers with 19 customers being most frequent and loyal based on their RFM scores.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Placeholder 8">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a:srcRect/>
          <a:stretch/>
        </p:blipFill>
        <p:spPr>
          <a:xfrm>
            <a:off x="6443379" y="2050035"/>
            <a:ext cx="5532621" cy="3228471"/>
          </a:xfrm>
          <a:prstGeom prst="rect">
            <a:avLst/>
          </a:prstGeom>
          <a:ln>
            <a:noFill/>
          </a:ln>
          <a:effectLst>
            <a:softEdge rad="112500"/>
          </a:effectLst>
        </p:spPr>
      </p:pic>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4</a:t>
            </a:fld>
            <a:endParaRPr lang="en-US" dirty="0"/>
          </a:p>
        </p:txBody>
      </p:sp>
      <p:sp>
        <p:nvSpPr>
          <p:cNvPr id="8" name="Title 7">
            <a:extLst>
              <a:ext uri="{FF2B5EF4-FFF2-40B4-BE49-F238E27FC236}">
                <a16:creationId xmlns:a16="http://schemas.microsoft.com/office/drawing/2014/main" id="{E3FC5DBA-4A5E-EF7A-FBCD-73624BA497BD}"/>
              </a:ext>
            </a:extLst>
          </p:cNvPr>
          <p:cNvSpPr>
            <a:spLocks noGrp="1"/>
          </p:cNvSpPr>
          <p:nvPr>
            <p:ph type="title"/>
          </p:nvPr>
        </p:nvSpPr>
        <p:spPr>
          <a:xfrm>
            <a:off x="1634549" y="237853"/>
            <a:ext cx="2789968" cy="802987"/>
          </a:xfrm>
          <a:noFill/>
        </p:spPr>
        <p:txBody>
          <a:bodyPr/>
          <a:lstStyle/>
          <a:p>
            <a:pPr algn="ctr"/>
            <a:r>
              <a:rPr lang="en-US" sz="3600" dirty="0"/>
              <a:t>RFM  Analysis</a:t>
            </a:r>
          </a:p>
        </p:txBody>
      </p:sp>
      <p:sp>
        <p:nvSpPr>
          <p:cNvPr id="12" name="Rectangle 11">
            <a:extLst>
              <a:ext uri="{FF2B5EF4-FFF2-40B4-BE49-F238E27FC236}">
                <a16:creationId xmlns:a16="http://schemas.microsoft.com/office/drawing/2014/main" id="{24FE3BAE-58B4-411B-2ED2-16BEB4962F9F}"/>
              </a:ext>
              <a:ext uri="{C183D7F6-B498-43B3-948B-1728B52AA6E4}">
                <adec:decorative xmlns:adec="http://schemas.microsoft.com/office/drawing/2017/decorative" val="1"/>
              </a:ext>
            </a:extLst>
          </p:cNvPr>
          <p:cNvSpPr/>
          <p:nvPr/>
        </p:nvSpPr>
        <p:spPr>
          <a:xfrm flipV="1">
            <a:off x="1886418" y="850798"/>
            <a:ext cx="23463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13" name="Rectangle 12">
            <a:extLst>
              <a:ext uri="{FF2B5EF4-FFF2-40B4-BE49-F238E27FC236}">
                <a16:creationId xmlns:a16="http://schemas.microsoft.com/office/drawing/2014/main" id="{06C1EAB0-2926-C1EF-BAE0-298AD5D1BC52}"/>
              </a:ext>
              <a:ext uri="{C183D7F6-B498-43B3-948B-1728B52AA6E4}">
                <adec:decorative xmlns:adec="http://schemas.microsoft.com/office/drawing/2017/decorative" val="1"/>
              </a:ext>
            </a:extLst>
          </p:cNvPr>
          <p:cNvSpPr/>
          <p:nvPr/>
        </p:nvSpPr>
        <p:spPr>
          <a:xfrm>
            <a:off x="10505967" y="6371351"/>
            <a:ext cx="732304"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Tree>
    <p:extLst>
      <p:ext uri="{BB962C8B-B14F-4D97-AF65-F5344CB8AC3E}">
        <p14:creationId xmlns:p14="http://schemas.microsoft.com/office/powerpoint/2010/main" val="1152872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t>Table showing 19 most valued customers based on their RFM scores</a:t>
            </a:r>
          </a:p>
        </p:txBody>
      </p:sp>
      <p:sp>
        <p:nvSpPr>
          <p:cNvPr id="3" name="Text Placeholder 2">
            <a:extLst>
              <a:ext uri="{FF2B5EF4-FFF2-40B4-BE49-F238E27FC236}">
                <a16:creationId xmlns:a16="http://schemas.microsoft.com/office/drawing/2014/main" id="{F204AFD2-303D-4B48-AA3E-C96B74D8127A}"/>
              </a:ext>
            </a:extLst>
          </p:cNvPr>
          <p:cNvSpPr>
            <a:spLocks noGrp="1"/>
          </p:cNvSpPr>
          <p:nvPr>
            <p:ph type="body" sz="quarter" idx="32"/>
          </p:nvPr>
        </p:nvSpPr>
        <p:spPr>
          <a:xfrm>
            <a:off x="191724" y="963756"/>
            <a:ext cx="11887200" cy="432000"/>
          </a:xfrm>
        </p:spPr>
        <p:txBody>
          <a:bodyPr/>
          <a:lstStyle/>
          <a:p>
            <a:r>
              <a:rPr lang="en-US" dirty="0"/>
              <a:t>With reference to the RFM_analysis worksheet this table was filtered based on high RFM scores to identify Top customers</a:t>
            </a:r>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5</a:t>
            </a:fld>
            <a:endParaRPr lang="en-US" dirty="0"/>
          </a:p>
        </p:txBody>
      </p:sp>
      <p:pic>
        <p:nvPicPr>
          <p:cNvPr id="7" name="Picture 6">
            <a:extLst>
              <a:ext uri="{FF2B5EF4-FFF2-40B4-BE49-F238E27FC236}">
                <a16:creationId xmlns:a16="http://schemas.microsoft.com/office/drawing/2014/main" id="{D90E138B-E675-5FED-55EB-6E1EB8312B64}"/>
              </a:ext>
            </a:extLst>
          </p:cNvPr>
          <p:cNvPicPr>
            <a:picLocks noChangeAspect="1"/>
          </p:cNvPicPr>
          <p:nvPr/>
        </p:nvPicPr>
        <p:blipFill>
          <a:blip r:embed="rId2"/>
          <a:stretch>
            <a:fillRect/>
          </a:stretch>
        </p:blipFill>
        <p:spPr>
          <a:xfrm>
            <a:off x="0" y="1601484"/>
            <a:ext cx="12192000" cy="3662132"/>
          </a:xfrm>
          <a:prstGeom prst="rect">
            <a:avLst/>
          </a:prstGeom>
        </p:spPr>
      </p:pic>
      <p:sp>
        <p:nvSpPr>
          <p:cNvPr id="5" name="Rectangle 4">
            <a:extLst>
              <a:ext uri="{FF2B5EF4-FFF2-40B4-BE49-F238E27FC236}">
                <a16:creationId xmlns:a16="http://schemas.microsoft.com/office/drawing/2014/main" id="{FE584A07-7624-D62E-896E-D6E312C8B4A0}"/>
              </a:ext>
              <a:ext uri="{C183D7F6-B498-43B3-948B-1728B52AA6E4}">
                <adec:decorative xmlns:adec="http://schemas.microsoft.com/office/drawing/2017/decorative" val="1"/>
              </a:ext>
            </a:extLst>
          </p:cNvPr>
          <p:cNvSpPr/>
          <p:nvPr/>
        </p:nvSpPr>
        <p:spPr>
          <a:xfrm>
            <a:off x="10505967" y="6371351"/>
            <a:ext cx="732304"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Tree>
    <p:extLst>
      <p:ext uri="{BB962C8B-B14F-4D97-AF65-F5344CB8AC3E}">
        <p14:creationId xmlns:p14="http://schemas.microsoft.com/office/powerpoint/2010/main" val="2575421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a:srcRect/>
          <a:stretch/>
        </p:blipFill>
        <p:spPr>
          <a:xfrm>
            <a:off x="6616805" y="1637577"/>
            <a:ext cx="5532621" cy="3957153"/>
          </a:xfrm>
        </p:spPr>
      </p:pic>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225805" y="1616719"/>
            <a:ext cx="6432328" cy="4744380"/>
          </a:xfrm>
        </p:spPr>
        <p:txBody>
          <a:bodyPr/>
          <a:lstStyle/>
          <a:p>
            <a:pPr marL="0" marR="0" indent="0">
              <a:lnSpc>
                <a:spcPct val="107000"/>
              </a:lnSpc>
              <a:spcBef>
                <a:spcPts val="0"/>
              </a:spcBef>
              <a:spcAft>
                <a:spcPts val="800"/>
              </a:spcAft>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 chart provides a breakdown of purchasing frequency over a 2-year period for different product categories.</a:t>
            </a: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 bars are a visual representation of customers spending habits in different categories, which can be useful for a business to understand where most of their sales are coming from and to strategize marketing efforts accordingly. This is used to analyze customers preferences and spending patterns.</a:t>
            </a: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The category </a:t>
            </a: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MntWines</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has the highest spending with a total of $676,083 which indicates that wines are the most purchased product among the categories and meats amounting to $370,063 indicating that </a:t>
            </a: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MntmeatProduct </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are also popular choice among customers listed over a 2-year period.</a:t>
            </a:r>
          </a:p>
        </p:txBody>
      </p:sp>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1222746" y="616300"/>
            <a:ext cx="2877308"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6</a:t>
            </a:fld>
            <a:endParaRPr lang="en-US" dirty="0"/>
          </a:p>
        </p:txBody>
      </p:sp>
      <p:sp>
        <p:nvSpPr>
          <p:cNvPr id="8" name="Title 7">
            <a:extLst>
              <a:ext uri="{FF2B5EF4-FFF2-40B4-BE49-F238E27FC236}">
                <a16:creationId xmlns:a16="http://schemas.microsoft.com/office/drawing/2014/main" id="{E3FC5DBA-4A5E-EF7A-FBCD-73624BA497BD}"/>
              </a:ext>
            </a:extLst>
          </p:cNvPr>
          <p:cNvSpPr>
            <a:spLocks noGrp="1"/>
          </p:cNvSpPr>
          <p:nvPr>
            <p:ph type="title"/>
          </p:nvPr>
        </p:nvSpPr>
        <p:spPr>
          <a:xfrm>
            <a:off x="986624" y="152916"/>
            <a:ext cx="3319902" cy="457203"/>
          </a:xfrm>
          <a:noFill/>
        </p:spPr>
        <p:txBody>
          <a:bodyPr/>
          <a:lstStyle/>
          <a:p>
            <a:pPr algn="ctr"/>
            <a:r>
              <a:rPr lang="en-US" sz="3600" dirty="0"/>
              <a:t>Business  Analysis</a:t>
            </a:r>
          </a:p>
        </p:txBody>
      </p:sp>
      <p:sp>
        <p:nvSpPr>
          <p:cNvPr id="7" name="Text Placeholder 2">
            <a:extLst>
              <a:ext uri="{FF2B5EF4-FFF2-40B4-BE49-F238E27FC236}">
                <a16:creationId xmlns:a16="http://schemas.microsoft.com/office/drawing/2014/main" id="{E70A1EA2-9C8E-6950-960D-7D67FA2B7AF2}"/>
              </a:ext>
            </a:extLst>
          </p:cNvPr>
          <p:cNvSpPr>
            <a:spLocks noGrp="1"/>
          </p:cNvSpPr>
          <p:nvPr>
            <p:ph type="body" sz="quarter" idx="32"/>
          </p:nvPr>
        </p:nvSpPr>
        <p:spPr>
          <a:xfrm>
            <a:off x="188312" y="858452"/>
            <a:ext cx="5833596" cy="457203"/>
          </a:xfrm>
        </p:spPr>
        <p:txBody>
          <a:bodyPr/>
          <a:lstStyle/>
          <a:p>
            <a:pPr algn="ctr"/>
            <a:r>
              <a:rPr lang="en-US" sz="1800" b="1" dirty="0">
                <a:effectLst/>
                <a:latin typeface="Calibri" panose="020F0502020204030204" pitchFamily="34" charset="0"/>
                <a:ea typeface="Calibri" panose="020F0502020204030204" pitchFamily="34" charset="0"/>
                <a:cs typeface="Times New Roman" panose="02020603050405020304" pitchFamily="18" charset="0"/>
              </a:rPr>
              <a:t>Breakdown of purchasing frequency over a 2-year period</a:t>
            </a:r>
            <a:endParaRPr lang="en-US" dirty="0"/>
          </a:p>
        </p:txBody>
      </p:sp>
      <p:sp>
        <p:nvSpPr>
          <p:cNvPr id="2" name="Rectangle 1">
            <a:extLst>
              <a:ext uri="{FF2B5EF4-FFF2-40B4-BE49-F238E27FC236}">
                <a16:creationId xmlns:a16="http://schemas.microsoft.com/office/drawing/2014/main" id="{7254CF17-EF95-2CBC-3B72-2B20B6E73E16}"/>
              </a:ext>
              <a:ext uri="{C183D7F6-B498-43B3-948B-1728B52AA6E4}">
                <adec:decorative xmlns:adec="http://schemas.microsoft.com/office/drawing/2017/decorative" val="1"/>
              </a:ext>
            </a:extLst>
          </p:cNvPr>
          <p:cNvSpPr/>
          <p:nvPr/>
        </p:nvSpPr>
        <p:spPr>
          <a:xfrm>
            <a:off x="10505967" y="6371351"/>
            <a:ext cx="732304"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Tree>
    <p:extLst>
      <p:ext uri="{BB962C8B-B14F-4D97-AF65-F5344CB8AC3E}">
        <p14:creationId xmlns:p14="http://schemas.microsoft.com/office/powerpoint/2010/main" val="3872515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a:srcRect/>
          <a:stretch/>
        </p:blipFill>
        <p:spPr>
          <a:xfrm>
            <a:off x="6484569" y="1106027"/>
            <a:ext cx="5532621" cy="4858944"/>
          </a:xfrm>
        </p:spPr>
      </p:pic>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299545" y="1481944"/>
            <a:ext cx="6432328" cy="5139575"/>
          </a:xfrm>
        </p:spPr>
        <p:txBody>
          <a:bodyPr/>
          <a:lstStyle/>
          <a:p>
            <a:pPr marL="0" marR="0" indent="0">
              <a:lnSpc>
                <a:spcPct val="107000"/>
              </a:lnSpc>
              <a:spcBef>
                <a:spcPts val="0"/>
              </a:spcBef>
              <a:spcAft>
                <a:spcPts val="800"/>
              </a:spcAft>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This visually represents the distribution of customers within these 3 income categories. This type of segmentation can be very useful for businesses to tailor their marketing strategies and product offerings to different economic/social demographics.</a:t>
            </a:r>
          </a:p>
          <a:p>
            <a:pPr marL="0" marR="0" indent="0">
              <a:lnSpc>
                <a:spcPct val="107000"/>
              </a:lnSpc>
              <a:spcBef>
                <a:spcPts val="0"/>
              </a:spcBef>
              <a:spcAft>
                <a:spcPts val="800"/>
              </a:spcAft>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To target high income segments more effectively, businesses can adopt these few strategies;</a:t>
            </a:r>
          </a:p>
          <a:p>
            <a:pPr marL="342900" marR="0" lvl="0" indent="-342900">
              <a:lnSpc>
                <a:spcPct val="107000"/>
              </a:lnSpc>
              <a:spcBef>
                <a:spcPts val="0"/>
              </a:spcBef>
              <a:spcAft>
                <a:spcPts val="0"/>
              </a:spcAft>
              <a:buFont typeface="+mj-lt"/>
              <a:buAutoNum type="arabicPeriod"/>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Offer premium products and services:</a:t>
            </a:r>
          </a:p>
          <a:p>
            <a:pPr marL="342900" marR="0" lvl="0" indent="-342900">
              <a:lnSpc>
                <a:spcPct val="107000"/>
              </a:lnSpc>
              <a:spcBef>
                <a:spcPts val="0"/>
              </a:spcBef>
              <a:spcAft>
                <a:spcPts val="800"/>
              </a:spcAft>
              <a:buFont typeface="+mj-lt"/>
              <a:buAutoNum type="arabicPeriod"/>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Personalization: this segments values personalized experiences. Companies can use data analytics to tailor their marketing messages, offers and products to individual preferences.</a:t>
            </a:r>
          </a:p>
          <a:p>
            <a:pPr marL="342900" marR="0" lvl="0" indent="-342900">
              <a:lnSpc>
                <a:spcPct val="107000"/>
              </a:lnSpc>
              <a:spcBef>
                <a:spcPts val="0"/>
              </a:spcBef>
              <a:spcAft>
                <a:spcPts val="800"/>
              </a:spcAft>
              <a:buFont typeface="+mj-lt"/>
              <a:buAutoNum type="arabicPeriod"/>
            </a:pPr>
            <a:r>
              <a:rPr lang="en-US" sz="2000" dirty="0">
                <a:effectLst/>
                <a:latin typeface="Calibri" panose="020F0502020204030204" pitchFamily="34" charset="0"/>
                <a:ea typeface="Calibri" panose="020F0502020204030204" pitchFamily="34" charset="0"/>
                <a:cs typeface="Times New Roman" panose="02020603050405020304" pitchFamily="18" charset="0"/>
              </a:rPr>
              <a:t>Exclusive Experiences: create unique and memorable experiences that cannot be easily replicated. This can include VIP treatment to customers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flipV="1">
            <a:off x="1296482" y="618403"/>
            <a:ext cx="301004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7</a:t>
            </a:fld>
            <a:endParaRPr lang="en-US" dirty="0"/>
          </a:p>
        </p:txBody>
      </p:sp>
      <p:sp>
        <p:nvSpPr>
          <p:cNvPr id="7" name="Text Placeholder 2">
            <a:extLst>
              <a:ext uri="{FF2B5EF4-FFF2-40B4-BE49-F238E27FC236}">
                <a16:creationId xmlns:a16="http://schemas.microsoft.com/office/drawing/2014/main" id="{E70A1EA2-9C8E-6950-960D-7D67FA2B7AF2}"/>
              </a:ext>
            </a:extLst>
          </p:cNvPr>
          <p:cNvSpPr>
            <a:spLocks noGrp="1"/>
          </p:cNvSpPr>
          <p:nvPr>
            <p:ph type="body" sz="quarter" idx="32"/>
          </p:nvPr>
        </p:nvSpPr>
        <p:spPr>
          <a:xfrm>
            <a:off x="898276" y="828948"/>
            <a:ext cx="4288579" cy="457203"/>
          </a:xfrm>
        </p:spPr>
        <p:txBody>
          <a:bodyPr/>
          <a:lstStyle/>
          <a:p>
            <a:pPr algn="ctr"/>
            <a:r>
              <a:rPr lang="en-US" sz="1800" b="1" dirty="0">
                <a:effectLst/>
                <a:latin typeface="Calibri" panose="020F0502020204030204" pitchFamily="34" charset="0"/>
                <a:ea typeface="Calibri" panose="020F0502020204030204" pitchFamily="34" charset="0"/>
                <a:cs typeface="Times New Roman" panose="02020603050405020304" pitchFamily="18" charset="0"/>
              </a:rPr>
              <a:t>Customers Segments by Income_Status</a:t>
            </a:r>
            <a:endParaRPr lang="en-US" dirty="0"/>
          </a:p>
        </p:txBody>
      </p:sp>
      <p:sp>
        <p:nvSpPr>
          <p:cNvPr id="10" name="Title 7">
            <a:extLst>
              <a:ext uri="{FF2B5EF4-FFF2-40B4-BE49-F238E27FC236}">
                <a16:creationId xmlns:a16="http://schemas.microsoft.com/office/drawing/2014/main" id="{8E03E44C-6CA8-085A-B915-F974D6B9D57E}"/>
              </a:ext>
            </a:extLst>
          </p:cNvPr>
          <p:cNvSpPr>
            <a:spLocks noGrp="1"/>
          </p:cNvSpPr>
          <p:nvPr>
            <p:ph type="title"/>
          </p:nvPr>
        </p:nvSpPr>
        <p:spPr>
          <a:xfrm>
            <a:off x="1178353" y="79176"/>
            <a:ext cx="3246159" cy="671358"/>
          </a:xfrm>
          <a:noFill/>
        </p:spPr>
        <p:txBody>
          <a:bodyPr/>
          <a:lstStyle/>
          <a:p>
            <a:pPr algn="ctr"/>
            <a:r>
              <a:rPr lang="en-US" sz="3600" dirty="0"/>
              <a:t>Business  Analysis</a:t>
            </a:r>
          </a:p>
        </p:txBody>
      </p:sp>
      <p:sp>
        <p:nvSpPr>
          <p:cNvPr id="11" name="Rectangle 10">
            <a:extLst>
              <a:ext uri="{FF2B5EF4-FFF2-40B4-BE49-F238E27FC236}">
                <a16:creationId xmlns:a16="http://schemas.microsoft.com/office/drawing/2014/main" id="{064BBEA5-DDC6-DD5E-38E5-3D5F9BBA8DB7}"/>
              </a:ext>
              <a:ext uri="{C183D7F6-B498-43B3-948B-1728B52AA6E4}">
                <adec:decorative xmlns:adec="http://schemas.microsoft.com/office/drawing/2017/decorative" val="1"/>
              </a:ext>
            </a:extLst>
          </p:cNvPr>
          <p:cNvSpPr/>
          <p:nvPr/>
        </p:nvSpPr>
        <p:spPr>
          <a:xfrm>
            <a:off x="10505967" y="6371351"/>
            <a:ext cx="732304"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Tree>
    <p:extLst>
      <p:ext uri="{BB962C8B-B14F-4D97-AF65-F5344CB8AC3E}">
        <p14:creationId xmlns:p14="http://schemas.microsoft.com/office/powerpoint/2010/main" val="1317267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a:srcRect/>
          <a:stretch/>
        </p:blipFill>
        <p:spPr>
          <a:xfrm>
            <a:off x="6601039" y="1006367"/>
            <a:ext cx="5532621" cy="4858944"/>
          </a:xfrm>
        </p:spPr>
      </p:pic>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299545" y="1623830"/>
            <a:ext cx="6432328" cy="3355958"/>
          </a:xfrm>
        </p:spPr>
        <p:txBody>
          <a:bodyPr/>
          <a:lstStyle/>
          <a:p>
            <a:pPr marL="0" marR="0" indent="0">
              <a:lnSpc>
                <a:spcPct val="107000"/>
              </a:lnSpc>
              <a:spcBef>
                <a:spcPts val="0"/>
              </a:spcBef>
              <a:spcAft>
                <a:spcPts val="800"/>
              </a:spcAft>
              <a:buNone/>
            </a:pPr>
            <a:r>
              <a:rPr lang="en-US" sz="2000" kern="100" dirty="0">
                <a:latin typeface="Calibri" panose="020F0502020204030204" pitchFamily="34" charset="0"/>
                <a:ea typeface="Calibri" panose="020F0502020204030204" pitchFamily="34" charset="0"/>
                <a:cs typeface="Times New Roman" panose="02020603050405020304" pitchFamily="18" charset="0"/>
              </a:rPr>
              <a:t>T</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his is a breakdown by the number of purchasing channels and it represents where customers are making their purchases, which can help a business understand which sales channels are the most effective and where to focus their sales effort.</a:t>
            </a: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To increase </a:t>
            </a:r>
            <a:r>
              <a:rPr lang="en-US" sz="2000" b="1" kern="100" dirty="0">
                <a:latin typeface="Calibri" panose="020F0502020204030204" pitchFamily="34" charset="0"/>
                <a:ea typeface="Calibri" panose="020F0502020204030204" pitchFamily="34" charset="0"/>
                <a:cs typeface="Times New Roman" panose="02020603050405020304" pitchFamily="18" charset="0"/>
              </a:rPr>
              <a:t>NumsS</a:t>
            </a: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torepurchases</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which is recorded as the highes</a:t>
            </a:r>
            <a:r>
              <a:rPr lang="en-US" sz="2000" kern="100" dirty="0">
                <a:latin typeface="Calibri" panose="020F0502020204030204" pitchFamily="34" charset="0"/>
                <a:ea typeface="Calibri" panose="020F0502020204030204" pitchFamily="34" charset="0"/>
                <a:cs typeface="Times New Roman" panose="02020603050405020304" pitchFamily="18" charset="0"/>
              </a:rPr>
              <a:t>t purchasing channel</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businesses can implement a variety of strategies that enhance the shopping experience and encourage customers to visit and buy from physical stores.</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8</a:t>
            </a:fld>
            <a:endParaRPr lang="en-US" dirty="0"/>
          </a:p>
        </p:txBody>
      </p:sp>
      <p:sp>
        <p:nvSpPr>
          <p:cNvPr id="8" name="Title 7">
            <a:extLst>
              <a:ext uri="{FF2B5EF4-FFF2-40B4-BE49-F238E27FC236}">
                <a16:creationId xmlns:a16="http://schemas.microsoft.com/office/drawing/2014/main" id="{E3FC5DBA-4A5E-EF7A-FBCD-73624BA497BD}"/>
              </a:ext>
            </a:extLst>
          </p:cNvPr>
          <p:cNvSpPr>
            <a:spLocks noGrp="1"/>
          </p:cNvSpPr>
          <p:nvPr>
            <p:ph type="title"/>
          </p:nvPr>
        </p:nvSpPr>
        <p:spPr>
          <a:xfrm>
            <a:off x="839142" y="34932"/>
            <a:ext cx="3673863" cy="671358"/>
          </a:xfrm>
          <a:noFill/>
        </p:spPr>
        <p:txBody>
          <a:bodyPr/>
          <a:lstStyle/>
          <a:p>
            <a:pPr algn="ctr"/>
            <a:r>
              <a:rPr lang="en-US" sz="3600" dirty="0"/>
              <a:t>Business  Analysis</a:t>
            </a:r>
          </a:p>
        </p:txBody>
      </p:sp>
      <p:sp>
        <p:nvSpPr>
          <p:cNvPr id="7" name="Text Placeholder 2">
            <a:extLst>
              <a:ext uri="{FF2B5EF4-FFF2-40B4-BE49-F238E27FC236}">
                <a16:creationId xmlns:a16="http://schemas.microsoft.com/office/drawing/2014/main" id="{E70A1EA2-9C8E-6950-960D-7D67FA2B7AF2}"/>
              </a:ext>
            </a:extLst>
          </p:cNvPr>
          <p:cNvSpPr>
            <a:spLocks noGrp="1"/>
          </p:cNvSpPr>
          <p:nvPr>
            <p:ph type="body" sz="quarter" idx="32"/>
          </p:nvPr>
        </p:nvSpPr>
        <p:spPr>
          <a:xfrm>
            <a:off x="173062" y="1036445"/>
            <a:ext cx="5922938" cy="412365"/>
          </a:xfrm>
        </p:spPr>
        <p:txBody>
          <a:bodyPr/>
          <a:lstStyle/>
          <a:p>
            <a:pPr algn="ctr"/>
            <a:r>
              <a:rPr lang="en-US" sz="1600" b="1" dirty="0">
                <a:effectLst/>
                <a:latin typeface="Calibri" panose="020F0502020204030204" pitchFamily="34" charset="0"/>
                <a:ea typeface="Calibri" panose="020F0502020204030204" pitchFamily="34" charset="0"/>
                <a:cs typeface="Times New Roman" panose="02020603050405020304" pitchFamily="18" charset="0"/>
              </a:rPr>
              <a:t>Breakdown by number of purchasing channels in a 2-year period</a:t>
            </a:r>
            <a:endParaRPr lang="en-US" sz="1600" dirty="0"/>
          </a:p>
        </p:txBody>
      </p:sp>
      <p:sp>
        <p:nvSpPr>
          <p:cNvPr id="5" name="Rectangle 4">
            <a:extLst>
              <a:ext uri="{FF2B5EF4-FFF2-40B4-BE49-F238E27FC236}">
                <a16:creationId xmlns:a16="http://schemas.microsoft.com/office/drawing/2014/main" id="{6DE10E1C-FE9E-02B9-1CDB-C65715685CA4}"/>
              </a:ext>
              <a:ext uri="{C183D7F6-B498-43B3-948B-1728B52AA6E4}">
                <adec:decorative xmlns:adec="http://schemas.microsoft.com/office/drawing/2017/decorative" val="1"/>
              </a:ext>
            </a:extLst>
          </p:cNvPr>
          <p:cNvSpPr/>
          <p:nvPr/>
        </p:nvSpPr>
        <p:spPr>
          <a:xfrm>
            <a:off x="1266990" y="601552"/>
            <a:ext cx="2877308"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10" name="Rectangle 9">
            <a:extLst>
              <a:ext uri="{FF2B5EF4-FFF2-40B4-BE49-F238E27FC236}">
                <a16:creationId xmlns:a16="http://schemas.microsoft.com/office/drawing/2014/main" id="{A4845EC9-4292-7127-39D4-E5FF41CEFBC0}"/>
              </a:ext>
              <a:ext uri="{C183D7F6-B498-43B3-948B-1728B52AA6E4}">
                <adec:decorative xmlns:adec="http://schemas.microsoft.com/office/drawing/2017/decorative" val="1"/>
              </a:ext>
            </a:extLst>
          </p:cNvPr>
          <p:cNvSpPr/>
          <p:nvPr/>
        </p:nvSpPr>
        <p:spPr>
          <a:xfrm>
            <a:off x="10505967" y="6371351"/>
            <a:ext cx="732304"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Tree>
    <p:extLst>
      <p:ext uri="{BB962C8B-B14F-4D97-AF65-F5344CB8AC3E}">
        <p14:creationId xmlns:p14="http://schemas.microsoft.com/office/powerpoint/2010/main" val="1860218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a:srcRect/>
          <a:stretch/>
        </p:blipFill>
        <p:spPr>
          <a:xfrm>
            <a:off x="6776117" y="1651813"/>
            <a:ext cx="5347077" cy="3878831"/>
          </a:xfrm>
          <a:prstGeom prst="rect">
            <a:avLst/>
          </a:prstGeom>
          <a:ln>
            <a:noFill/>
          </a:ln>
          <a:effectLst>
            <a:softEdge rad="112500"/>
          </a:effectLst>
        </p:spPr>
      </p:pic>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314293" y="1373114"/>
            <a:ext cx="6432328" cy="3355958"/>
          </a:xfrm>
        </p:spPr>
        <p:txBody>
          <a:bodyPr/>
          <a:lstStyle/>
          <a:p>
            <a:pPr marL="0" marR="0" indent="0">
              <a:lnSpc>
                <a:spcPct val="107000"/>
              </a:lnSpc>
              <a:spcBef>
                <a:spcPts val="0"/>
              </a:spcBef>
              <a:spcAft>
                <a:spcPts val="800"/>
              </a:spcAft>
              <a:buNone/>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                Here are some effective strategies:</a:t>
            </a:r>
          </a:p>
          <a:p>
            <a:pPr marL="342900" marR="0" lvl="0" indent="-342900">
              <a:lnSpc>
                <a:spcPct val="107000"/>
              </a:lnSpc>
              <a:spcBef>
                <a:spcPts val="0"/>
              </a:spcBef>
              <a:spcAft>
                <a:spcPts val="0"/>
              </a:spcAft>
              <a:buFont typeface="+mj-lt"/>
              <a:buAutoNum type="arabicPeriod"/>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Enhance store ambiance: create a welcoming and cozy store environment with good lighting, &amp; music</a:t>
            </a:r>
          </a:p>
          <a:p>
            <a:pPr marL="342900" marR="0" lvl="0" indent="-342900">
              <a:lnSpc>
                <a:spcPct val="107000"/>
              </a:lnSpc>
              <a:spcBef>
                <a:spcPts val="0"/>
              </a:spcBef>
              <a:spcAft>
                <a:spcPts val="0"/>
              </a:spcAft>
              <a:buFont typeface="+mj-lt"/>
              <a:buAutoNum type="arabicPeriod"/>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Focus on Merchandising: Display products attractively and use visual merchandising techniques to draw attention to items.</a:t>
            </a:r>
          </a:p>
          <a:p>
            <a:pPr marL="342900" marR="0" lvl="0" indent="-342900">
              <a:lnSpc>
                <a:spcPct val="107000"/>
              </a:lnSpc>
              <a:spcBef>
                <a:spcPts val="0"/>
              </a:spcBef>
              <a:spcAft>
                <a:spcPts val="800"/>
              </a:spcAft>
              <a:buFont typeface="+mj-lt"/>
              <a:buAutoNum type="arabicPeriod"/>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Optimize store layouts: Design the store layout to facilitate easy navigation.</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9</a:t>
            </a:fld>
            <a:endParaRPr lang="en-US" dirty="0"/>
          </a:p>
        </p:txBody>
      </p:sp>
      <p:sp>
        <p:nvSpPr>
          <p:cNvPr id="3" name="Rectangle 2">
            <a:extLst>
              <a:ext uri="{FF2B5EF4-FFF2-40B4-BE49-F238E27FC236}">
                <a16:creationId xmlns:a16="http://schemas.microsoft.com/office/drawing/2014/main" id="{0FDC259C-C425-4A12-B85F-E9429194DA7F}"/>
              </a:ext>
              <a:ext uri="{C183D7F6-B498-43B3-948B-1728B52AA6E4}">
                <adec:decorative xmlns:adec="http://schemas.microsoft.com/office/drawing/2017/decorative" val="1"/>
              </a:ext>
            </a:extLst>
          </p:cNvPr>
          <p:cNvSpPr/>
          <p:nvPr/>
        </p:nvSpPr>
        <p:spPr>
          <a:xfrm>
            <a:off x="1238865" y="2327117"/>
            <a:ext cx="359860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13" name="Rectangle 12">
            <a:extLst>
              <a:ext uri="{FF2B5EF4-FFF2-40B4-BE49-F238E27FC236}">
                <a16:creationId xmlns:a16="http://schemas.microsoft.com/office/drawing/2014/main" id="{94FAED3C-CFDF-9059-2EC5-556866F26B62}"/>
              </a:ext>
              <a:ext uri="{C183D7F6-B498-43B3-948B-1728B52AA6E4}">
                <adec:decorative xmlns:adec="http://schemas.microsoft.com/office/drawing/2017/decorative" val="1"/>
              </a:ext>
            </a:extLst>
          </p:cNvPr>
          <p:cNvSpPr/>
          <p:nvPr/>
        </p:nvSpPr>
        <p:spPr>
          <a:xfrm>
            <a:off x="10505967" y="6371351"/>
            <a:ext cx="732304"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Tree>
    <p:extLst>
      <p:ext uri="{BB962C8B-B14F-4D97-AF65-F5344CB8AC3E}">
        <p14:creationId xmlns:p14="http://schemas.microsoft.com/office/powerpoint/2010/main" val="506566141"/>
      </p:ext>
    </p:extLst>
  </p:cSld>
  <p:clrMapOvr>
    <a:masterClrMapping/>
  </p:clrMapOvr>
</p:sld>
</file>

<file path=ppt/theme/theme1.xml><?xml version="1.0" encoding="utf-8"?>
<a:theme xmlns:a="http://schemas.openxmlformats.org/drawingml/2006/main" name="Custom">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675E8371-EC70-4345-8B64-A71003B56298}"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90D0D0-7C1D-47FF-A2F0-9937AA567A3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1C245E38-7A2C-4D38-96FA-24EAC5F220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E15EA0-2F38-456B-B156-038699A5D1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Bright business presentation</Template>
  <TotalTime>320</TotalTime>
  <Words>1071</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Candara</vt:lpstr>
      <vt:lpstr>Corbel</vt:lpstr>
      <vt:lpstr>Times New Roman</vt:lpstr>
      <vt:lpstr>Custom</vt:lpstr>
      <vt:lpstr>Mega-Mart Sales Analysis </vt:lpstr>
      <vt:lpstr>Our  Objective</vt:lpstr>
      <vt:lpstr>RFM  Analysis</vt:lpstr>
      <vt:lpstr>RFM  Analysis</vt:lpstr>
      <vt:lpstr>Table showing 19 most valued customers based on their RFM scores</vt:lpstr>
      <vt:lpstr>Business  Analysis</vt:lpstr>
      <vt:lpstr>Business  Analysis</vt:lpstr>
      <vt:lpstr>Business  Analysis</vt:lpstr>
      <vt:lpstr>PowerPoint Presentation</vt:lpstr>
      <vt:lpstr>Business  Analysis</vt:lpstr>
      <vt:lpstr>Business  Analysis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Mega-Mart Sales Analysis </dc:title>
  <dc:creator>ifeanyi oranekwu</dc:creator>
  <cp:lastModifiedBy>Ifeanyi Oranekwu</cp:lastModifiedBy>
  <cp:revision>12</cp:revision>
  <dcterms:created xsi:type="dcterms:W3CDTF">2024-04-30T13:56:54Z</dcterms:created>
  <dcterms:modified xsi:type="dcterms:W3CDTF">2025-02-24T15:21:48Z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