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Agency FB" panose="020B0503020202020204" pitchFamily="34" charset="0"/>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AAC5"/>
    <a:srgbClr val="426D21"/>
    <a:srgbClr val="23453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60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asn.flightsafety.org/asndb/country/5N" TargetMode="External"/><Relationship Id="rId2" Type="http://schemas.openxmlformats.org/officeDocument/2006/relationships/image" Target="../media/image36.png"/><Relationship Id="rId1" Type="http://schemas.openxmlformats.org/officeDocument/2006/relationships/slideLayout" Target="../slideLayouts/slideLayout10.xml"/><Relationship Id="rId5" Type="http://schemas.openxmlformats.org/officeDocument/2006/relationships/image" Target="../media/image38.sv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93790" y="794861"/>
            <a:ext cx="7859556" cy="2126337"/>
          </a:xfrm>
          <a:prstGeom prst="rect">
            <a:avLst/>
          </a:prstGeom>
          <a:noFill/>
          <a:ln/>
        </p:spPr>
        <p:txBody>
          <a:bodyPr wrap="square" lIns="0" tIns="0" rIns="0" bIns="0" rtlCol="0" anchor="t"/>
          <a:lstStyle/>
          <a:p>
            <a:pPr marL="0" indent="0" algn="l">
              <a:lnSpc>
                <a:spcPts val="5550"/>
              </a:lnSpc>
              <a:buNone/>
            </a:pPr>
            <a:r>
              <a:rPr lang="en-US" sz="4800" b="1" dirty="0">
                <a:solidFill>
                  <a:srgbClr val="091C53"/>
                </a:solidFill>
                <a:latin typeface="Agency FB" panose="020B0503020202020204" pitchFamily="34" charset="0"/>
                <a:ea typeface="Instrument Sans Semi Bold" pitchFamily="34" charset="-122"/>
                <a:cs typeface="Instrument Sans Semi Bold" pitchFamily="34" charset="-120"/>
              </a:rPr>
              <a:t>Air Safety Analysis: Nigerian Airforce Accident and Fatality Trends</a:t>
            </a:r>
            <a:endParaRPr lang="en-US" sz="4800" b="1" dirty="0">
              <a:latin typeface="Agency FB" panose="020B0503020202020204" pitchFamily="34" charset="0"/>
            </a:endParaRPr>
          </a:p>
        </p:txBody>
      </p:sp>
      <p:sp>
        <p:nvSpPr>
          <p:cNvPr id="4" name="Text 1"/>
          <p:cNvSpPr/>
          <p:nvPr/>
        </p:nvSpPr>
        <p:spPr>
          <a:xfrm>
            <a:off x="793790" y="3261360"/>
            <a:ext cx="7556421" cy="1814513"/>
          </a:xfrm>
          <a:prstGeom prst="rect">
            <a:avLst/>
          </a:prstGeom>
          <a:noFill/>
          <a:ln/>
        </p:spPr>
        <p:txBody>
          <a:bodyPr wrap="square" lIns="0" tIns="0" rIns="0" bIns="0" rtlCol="0" anchor="t"/>
          <a:lstStyle/>
          <a:p>
            <a:pPr marL="0" indent="0" algn="l">
              <a:lnSpc>
                <a:spcPts val="2850"/>
              </a:lnSpc>
              <a:buNone/>
            </a:pPr>
            <a:r>
              <a:rPr lang="en-US" sz="2000" dirty="0">
                <a:solidFill>
                  <a:srgbClr val="1E3063"/>
                </a:solidFill>
                <a:latin typeface="Aptos" panose="020B0004020202020204" pitchFamily="34" charset="0"/>
                <a:ea typeface="Instrument Sans Medium" pitchFamily="34" charset="-122"/>
                <a:cs typeface="Instrument Sans Medium" pitchFamily="34" charset="-120"/>
              </a:rPr>
              <a:t>This comprehensive analysis examines the patterns of accidents and fatalities within the Nigerian Airforce operations over time. By identifying key trends, high-risk operators, aircraft types, and contributing factors, we can develop data-driven strategies to enhance safety protocols and reduce incidents.</a:t>
            </a:r>
            <a:endParaRPr lang="en-US" sz="2000" dirty="0">
              <a:latin typeface="Aptos" panose="020B0004020202020204" pitchFamily="34" charset="0"/>
            </a:endParaRPr>
          </a:p>
        </p:txBody>
      </p:sp>
      <p:sp>
        <p:nvSpPr>
          <p:cNvPr id="5" name="Text 2"/>
          <p:cNvSpPr/>
          <p:nvPr/>
        </p:nvSpPr>
        <p:spPr>
          <a:xfrm>
            <a:off x="793790" y="5331023"/>
            <a:ext cx="7556421" cy="1451610"/>
          </a:xfrm>
          <a:prstGeom prst="rect">
            <a:avLst/>
          </a:prstGeom>
          <a:noFill/>
          <a:ln/>
        </p:spPr>
        <p:txBody>
          <a:bodyPr wrap="square" lIns="0" tIns="0" rIns="0" bIns="0" rtlCol="0" anchor="t"/>
          <a:lstStyle/>
          <a:p>
            <a:pPr marL="0" indent="0" algn="l">
              <a:lnSpc>
                <a:spcPts val="2850"/>
              </a:lnSpc>
              <a:buNone/>
            </a:pPr>
            <a:r>
              <a:rPr lang="en-US" sz="2000" dirty="0">
                <a:solidFill>
                  <a:srgbClr val="1E3063"/>
                </a:solidFill>
                <a:latin typeface="Aptos" panose="020B0004020202020204" pitchFamily="34" charset="0"/>
                <a:ea typeface="Instrument Sans Medium" pitchFamily="34" charset="-122"/>
                <a:cs typeface="Instrument Sans Medium" pitchFamily="34" charset="-120"/>
              </a:rPr>
              <a:t>Our findings will highlight critical areas for operational improvement, training enhancement, and resource allocation to safeguard personnel and assets while maintaining mission readiness and operational effectiveness.</a:t>
            </a:r>
            <a:endParaRPr lang="en-US" sz="2000" dirty="0">
              <a:latin typeface="Aptos" panose="020B00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DCDA51F-1393-F796-4155-593278040CA6}"/>
              </a:ext>
            </a:extLst>
          </p:cNvPr>
          <p:cNvPicPr>
            <a:picLocks noChangeAspect="1"/>
          </p:cNvPicPr>
          <p:nvPr/>
        </p:nvPicPr>
        <p:blipFill>
          <a:blip r:embed="rId2"/>
          <a:stretch>
            <a:fillRect/>
          </a:stretch>
        </p:blipFill>
        <p:spPr>
          <a:xfrm>
            <a:off x="8869680" y="0"/>
            <a:ext cx="5760720" cy="8229600"/>
          </a:xfrm>
          <a:prstGeom prst="rect">
            <a:avLst/>
          </a:prstGeom>
        </p:spPr>
      </p:pic>
      <p:sp>
        <p:nvSpPr>
          <p:cNvPr id="3" name="Text 0">
            <a:extLst>
              <a:ext uri="{FF2B5EF4-FFF2-40B4-BE49-F238E27FC236}">
                <a16:creationId xmlns:a16="http://schemas.microsoft.com/office/drawing/2014/main" id="{DE778A50-FB2D-B224-8353-8E1E3EAC8D79}"/>
              </a:ext>
            </a:extLst>
          </p:cNvPr>
          <p:cNvSpPr/>
          <p:nvPr/>
        </p:nvSpPr>
        <p:spPr>
          <a:xfrm>
            <a:off x="591018" y="2489846"/>
            <a:ext cx="8586439" cy="1836827"/>
          </a:xfrm>
          <a:prstGeom prst="rect">
            <a:avLst/>
          </a:prstGeom>
          <a:noFill/>
          <a:ln/>
        </p:spPr>
        <p:txBody>
          <a:bodyPr wrap="square" lIns="0" tIns="0" rIns="0" bIns="0" rtlCol="0" anchor="t"/>
          <a:lstStyle/>
          <a:p>
            <a:pPr marL="0" indent="0" algn="l">
              <a:lnSpc>
                <a:spcPts val="5550"/>
              </a:lnSpc>
              <a:buNone/>
            </a:pPr>
            <a:r>
              <a:rPr lang="en-US" sz="4800" b="1" dirty="0">
                <a:solidFill>
                  <a:srgbClr val="091C53"/>
                </a:solidFill>
                <a:latin typeface="Agency FB" panose="020B0503020202020204" pitchFamily="34" charset="0"/>
                <a:ea typeface="Instrument Sans Semi Bold" pitchFamily="34" charset="-122"/>
                <a:cs typeface="Instrument Sans Semi Bold" pitchFamily="34" charset="-120"/>
              </a:rPr>
              <a:t>This analysis is based on the data extracted from Aviation Safety Network</a:t>
            </a:r>
            <a:endParaRPr lang="en-US" sz="4800" b="1" dirty="0">
              <a:latin typeface="Agency FB" panose="020B0503020202020204" pitchFamily="34" charset="0"/>
            </a:endParaRPr>
          </a:p>
        </p:txBody>
      </p:sp>
      <p:pic>
        <p:nvPicPr>
          <p:cNvPr id="5" name="Graphic 4" descr="Airplane with solid fill">
            <a:hlinkClick r:id="rId3"/>
            <a:extLst>
              <a:ext uri="{FF2B5EF4-FFF2-40B4-BE49-F238E27FC236}">
                <a16:creationId xmlns:a16="http://schemas.microsoft.com/office/drawing/2014/main" id="{AA5AE7E3-6974-B879-7786-6A4537197C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3844160">
            <a:off x="4232306" y="4724763"/>
            <a:ext cx="1653843" cy="1653843"/>
          </a:xfrm>
          <a:prstGeom prst="rect">
            <a:avLst/>
          </a:prstGeom>
        </p:spPr>
      </p:pic>
    </p:spTree>
    <p:extLst>
      <p:ext uri="{BB962C8B-B14F-4D97-AF65-F5344CB8AC3E}">
        <p14:creationId xmlns:p14="http://schemas.microsoft.com/office/powerpoint/2010/main" val="290519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10" name="Image 0" descr="preencoded.png">
            <a:extLst>
              <a:ext uri="{FF2B5EF4-FFF2-40B4-BE49-F238E27FC236}">
                <a16:creationId xmlns:a16="http://schemas.microsoft.com/office/drawing/2014/main" id="{0A46037E-7B18-1184-7982-1BA13421CF18}"/>
              </a:ext>
            </a:extLst>
          </p:cNvPr>
          <p:cNvPicPr>
            <a:picLocks noChangeAspect="1"/>
          </p:cNvPicPr>
          <p:nvPr/>
        </p:nvPicPr>
        <p:blipFill>
          <a:blip r:embed="rId3"/>
          <a:stretch>
            <a:fillRect/>
          </a:stretch>
        </p:blipFill>
        <p:spPr>
          <a:xfrm>
            <a:off x="0" y="0"/>
            <a:ext cx="14630400" cy="2490430"/>
          </a:xfrm>
          <a:prstGeom prst="rect">
            <a:avLst/>
          </a:prstGeom>
        </p:spPr>
      </p:pic>
      <p:sp>
        <p:nvSpPr>
          <p:cNvPr id="2" name="Text 0"/>
          <p:cNvSpPr/>
          <p:nvPr/>
        </p:nvSpPr>
        <p:spPr>
          <a:xfrm>
            <a:off x="464939" y="365284"/>
            <a:ext cx="6085403" cy="415171"/>
          </a:xfrm>
          <a:prstGeom prst="rect">
            <a:avLst/>
          </a:prstGeom>
          <a:noFill/>
          <a:ln/>
        </p:spPr>
        <p:txBody>
          <a:bodyPr wrap="none" lIns="0" tIns="0" rIns="0" bIns="0" rtlCol="0" anchor="t"/>
          <a:lstStyle/>
          <a:p>
            <a:pPr marL="0" indent="0" algn="l">
              <a:lnSpc>
                <a:spcPts val="3250"/>
              </a:lnSpc>
              <a:buNone/>
            </a:pPr>
            <a:r>
              <a:rPr lang="en-US" sz="2600" b="1" dirty="0">
                <a:solidFill>
                  <a:srgbClr val="091C53"/>
                </a:solidFill>
                <a:latin typeface="Aptos" panose="020B0004020202020204" pitchFamily="34" charset="0"/>
                <a:ea typeface="Instrument Sans Semi Bold" pitchFamily="34" charset="-122"/>
                <a:cs typeface="Instrument Sans Semi Bold" pitchFamily="34" charset="-120"/>
              </a:rPr>
              <a:t>Historical Accident Trends (1980-2024)</a:t>
            </a:r>
            <a:endParaRPr lang="en-US" sz="2600" b="1" dirty="0">
              <a:latin typeface="Aptos" panose="020B0004020202020204" pitchFamily="34" charset="0"/>
            </a:endParaRPr>
          </a:p>
        </p:txBody>
      </p:sp>
      <p:pic>
        <p:nvPicPr>
          <p:cNvPr id="3" name="Image 0" descr="preencoded.png"/>
          <p:cNvPicPr>
            <a:picLocks noChangeAspect="1"/>
          </p:cNvPicPr>
          <p:nvPr/>
        </p:nvPicPr>
        <p:blipFill>
          <a:blip r:embed="rId4"/>
          <a:stretch>
            <a:fillRect/>
          </a:stretch>
        </p:blipFill>
        <p:spPr>
          <a:xfrm>
            <a:off x="464940" y="1179896"/>
            <a:ext cx="9226618" cy="4898438"/>
          </a:xfrm>
          <a:prstGeom prst="rect">
            <a:avLst/>
          </a:prstGeom>
          <a:ln>
            <a:noFill/>
          </a:ln>
        </p:spPr>
      </p:pic>
      <p:sp>
        <p:nvSpPr>
          <p:cNvPr id="4" name="Shape 1"/>
          <p:cNvSpPr/>
          <p:nvPr/>
        </p:nvSpPr>
        <p:spPr>
          <a:xfrm>
            <a:off x="10335314" y="4795943"/>
            <a:ext cx="91440" cy="132755"/>
          </a:xfrm>
          <a:prstGeom prst="roundRect">
            <a:avLst>
              <a:gd name="adj" fmla="val 13776"/>
            </a:avLst>
          </a:prstGeom>
          <a:solidFill>
            <a:srgbClr val="03274A"/>
          </a:solidFill>
          <a:ln/>
        </p:spPr>
      </p:sp>
      <p:sp>
        <p:nvSpPr>
          <p:cNvPr id="5" name="Text 2"/>
          <p:cNvSpPr/>
          <p:nvPr/>
        </p:nvSpPr>
        <p:spPr>
          <a:xfrm>
            <a:off x="10539044" y="4818249"/>
            <a:ext cx="1549241" cy="132752"/>
          </a:xfrm>
          <a:prstGeom prst="rect">
            <a:avLst/>
          </a:prstGeom>
          <a:noFill/>
          <a:ln/>
        </p:spPr>
        <p:txBody>
          <a:bodyPr wrap="none" lIns="0" tIns="0" rIns="0" bIns="0" rtlCol="0" anchor="t"/>
          <a:lstStyle/>
          <a:p>
            <a:pPr marL="0" indent="0" algn="l">
              <a:lnSpc>
                <a:spcPts val="1000"/>
              </a:lnSpc>
              <a:buNone/>
            </a:pPr>
            <a:r>
              <a:rPr lang="en-US" sz="1400" b="1" dirty="0">
                <a:solidFill>
                  <a:srgbClr val="1E3063"/>
                </a:solidFill>
                <a:latin typeface="Aptos" panose="020B0004020202020204" pitchFamily="34" charset="0"/>
                <a:ea typeface="Instrument Sans Medium" pitchFamily="34" charset="-122"/>
                <a:cs typeface="Instrument Sans Medium" pitchFamily="34" charset="-120"/>
              </a:rPr>
              <a:t>Number of Accidents</a:t>
            </a:r>
            <a:endParaRPr lang="en-US" sz="1400" b="1" dirty="0">
              <a:latin typeface="Aptos" panose="020B0004020202020204" pitchFamily="34" charset="0"/>
            </a:endParaRPr>
          </a:p>
        </p:txBody>
      </p:sp>
      <p:sp>
        <p:nvSpPr>
          <p:cNvPr id="6" name="Shape 3"/>
          <p:cNvSpPr/>
          <p:nvPr/>
        </p:nvSpPr>
        <p:spPr>
          <a:xfrm>
            <a:off x="10335314" y="5018971"/>
            <a:ext cx="91440" cy="132755"/>
          </a:xfrm>
          <a:prstGeom prst="roundRect">
            <a:avLst>
              <a:gd name="adj" fmla="val 13776"/>
            </a:avLst>
          </a:prstGeom>
          <a:solidFill>
            <a:srgbClr val="075DAE"/>
          </a:solidFill>
          <a:ln/>
        </p:spPr>
      </p:sp>
      <p:sp>
        <p:nvSpPr>
          <p:cNvPr id="7" name="Text 4"/>
          <p:cNvSpPr/>
          <p:nvPr/>
        </p:nvSpPr>
        <p:spPr>
          <a:xfrm>
            <a:off x="10539044" y="5041275"/>
            <a:ext cx="611039" cy="132755"/>
          </a:xfrm>
          <a:prstGeom prst="rect">
            <a:avLst/>
          </a:prstGeom>
          <a:noFill/>
          <a:ln/>
        </p:spPr>
        <p:txBody>
          <a:bodyPr wrap="none" lIns="0" tIns="0" rIns="0" bIns="0" rtlCol="0" anchor="t"/>
          <a:lstStyle/>
          <a:p>
            <a:pPr marL="0" indent="0" algn="l">
              <a:lnSpc>
                <a:spcPts val="1000"/>
              </a:lnSpc>
              <a:buNone/>
            </a:pPr>
            <a:r>
              <a:rPr lang="en-US" sz="1400" b="1" dirty="0">
                <a:solidFill>
                  <a:srgbClr val="1E3063"/>
                </a:solidFill>
                <a:latin typeface="Aptos" panose="020B0004020202020204" pitchFamily="34" charset="0"/>
                <a:ea typeface="Instrument Sans Medium" pitchFamily="34" charset="-122"/>
                <a:cs typeface="Instrument Sans Medium" pitchFamily="34" charset="-120"/>
              </a:rPr>
              <a:t>Fatalities</a:t>
            </a:r>
            <a:endParaRPr lang="en-US" sz="1400" b="1" dirty="0">
              <a:latin typeface="Aptos" panose="020B0004020202020204" pitchFamily="34" charset="0"/>
            </a:endParaRPr>
          </a:p>
        </p:txBody>
      </p:sp>
      <p:sp>
        <p:nvSpPr>
          <p:cNvPr id="8" name="Text 5"/>
          <p:cNvSpPr/>
          <p:nvPr/>
        </p:nvSpPr>
        <p:spPr>
          <a:xfrm>
            <a:off x="464939" y="6414510"/>
            <a:ext cx="13700522" cy="791308"/>
          </a:xfrm>
          <a:prstGeom prst="rect">
            <a:avLst/>
          </a:prstGeom>
          <a:noFill/>
          <a:ln/>
        </p:spPr>
        <p:txBody>
          <a:bodyPr wrap="square" lIns="0" tIns="0" rIns="0" bIns="0" rtlCol="0" anchor="t"/>
          <a:lstStyle/>
          <a:p>
            <a:pPr marL="0" indent="0" algn="l">
              <a:lnSpc>
                <a:spcPts val="165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The data reveals a concerning spike in accidents during the 2000-2005 period, with 14 recorded incidents resulting in 43 fatalities. This represents the highest concentration of accidents in the analyzed timeframe, likely corresponding with increased operational tempo during that era.</a:t>
            </a:r>
            <a:endParaRPr lang="en-US" dirty="0">
              <a:latin typeface="Aptos" panose="020B0004020202020204" pitchFamily="34" charset="0"/>
            </a:endParaRPr>
          </a:p>
        </p:txBody>
      </p:sp>
      <p:sp>
        <p:nvSpPr>
          <p:cNvPr id="9" name="Text 6"/>
          <p:cNvSpPr/>
          <p:nvPr/>
        </p:nvSpPr>
        <p:spPr>
          <a:xfrm>
            <a:off x="464939" y="7223163"/>
            <a:ext cx="13700522" cy="791308"/>
          </a:xfrm>
          <a:prstGeom prst="rect">
            <a:avLst/>
          </a:prstGeom>
          <a:noFill/>
          <a:ln/>
        </p:spPr>
        <p:txBody>
          <a:bodyPr wrap="square" lIns="0" tIns="0" rIns="0" bIns="0" rtlCol="0" anchor="t"/>
          <a:lstStyle/>
          <a:p>
            <a:pPr marL="0" indent="0" algn="l">
              <a:lnSpc>
                <a:spcPts val="165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While there has been a gradual reduction in both accident frequency and fatality count in recent years, the 2020-2024 period still shows concerning figures of 5 accidents with 21 fatalities, indicating that safety improvements are still needed despite the positive trend.</a:t>
            </a:r>
            <a:endParaRPr lang="en-US" dirty="0">
              <a:latin typeface="Aptos" panose="020B0004020202020204" pitchFamily="34" charset="0"/>
            </a:endParaRPr>
          </a:p>
        </p:txBody>
      </p:sp>
      <p:sp>
        <p:nvSpPr>
          <p:cNvPr id="11" name="Rectangle: Rounded Corners 10">
            <a:extLst>
              <a:ext uri="{FF2B5EF4-FFF2-40B4-BE49-F238E27FC236}">
                <a16:creationId xmlns:a16="http://schemas.microsoft.com/office/drawing/2014/main" id="{6783CAC5-4BE8-0535-6718-683D982861C9}"/>
              </a:ext>
            </a:extLst>
          </p:cNvPr>
          <p:cNvSpPr/>
          <p:nvPr/>
        </p:nvSpPr>
        <p:spPr>
          <a:xfrm>
            <a:off x="12879659" y="7738946"/>
            <a:ext cx="1639229" cy="401444"/>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68536" y="526971"/>
            <a:ext cx="6521410" cy="596860"/>
          </a:xfrm>
          <a:prstGeom prst="rect">
            <a:avLst/>
          </a:prstGeom>
          <a:noFill/>
          <a:ln/>
        </p:spPr>
        <p:txBody>
          <a:bodyPr wrap="none" lIns="0" tIns="0" rIns="0" bIns="0" rtlCol="0" anchor="t"/>
          <a:lstStyle/>
          <a:p>
            <a:pPr marL="0" indent="0" algn="l">
              <a:lnSpc>
                <a:spcPts val="4700"/>
              </a:lnSpc>
              <a:buNone/>
            </a:pPr>
            <a:r>
              <a:rPr lang="en-US" sz="3750" b="1" dirty="0">
                <a:solidFill>
                  <a:srgbClr val="091C53"/>
                </a:solidFill>
                <a:latin typeface="Aptos" panose="020B0004020202020204" pitchFamily="34" charset="0"/>
                <a:ea typeface="Instrument Sans Semi Bold" pitchFamily="34" charset="-122"/>
                <a:cs typeface="Instrument Sans Semi Bold" pitchFamily="34" charset="-120"/>
              </a:rPr>
              <a:t>High-Risk Operators Analysis</a:t>
            </a:r>
            <a:endParaRPr lang="en-US" sz="3750" b="1" dirty="0">
              <a:latin typeface="Aptos" panose="020B0004020202020204" pitchFamily="34" charset="0"/>
            </a:endParaRPr>
          </a:p>
        </p:txBody>
      </p:sp>
      <p:pic>
        <p:nvPicPr>
          <p:cNvPr id="3" name="Image 0" descr="preencoded.png"/>
          <p:cNvPicPr>
            <a:picLocks noChangeAspect="1"/>
          </p:cNvPicPr>
          <p:nvPr/>
        </p:nvPicPr>
        <p:blipFill>
          <a:blip r:embed="rId3"/>
          <a:stretch>
            <a:fillRect/>
          </a:stretch>
        </p:blipFill>
        <p:spPr>
          <a:xfrm>
            <a:off x="3169325" y="1505783"/>
            <a:ext cx="1644968" cy="1100495"/>
          </a:xfrm>
          <a:prstGeom prst="rect">
            <a:avLst/>
          </a:prstGeom>
        </p:spPr>
      </p:pic>
      <p:pic>
        <p:nvPicPr>
          <p:cNvPr id="4" name="Image 1" descr="preencoded.png"/>
          <p:cNvPicPr>
            <a:picLocks noChangeAspect="1"/>
          </p:cNvPicPr>
          <p:nvPr/>
        </p:nvPicPr>
        <p:blipFill>
          <a:blip r:embed="rId4"/>
          <a:stretch>
            <a:fillRect/>
          </a:stretch>
        </p:blipFill>
        <p:spPr>
          <a:xfrm>
            <a:off x="3857506" y="2024420"/>
            <a:ext cx="268605" cy="335756"/>
          </a:xfrm>
          <a:prstGeom prst="rect">
            <a:avLst/>
          </a:prstGeom>
        </p:spPr>
      </p:pic>
      <p:sp>
        <p:nvSpPr>
          <p:cNvPr id="5" name="Text 1"/>
          <p:cNvSpPr/>
          <p:nvPr/>
        </p:nvSpPr>
        <p:spPr>
          <a:xfrm>
            <a:off x="5005268" y="1696760"/>
            <a:ext cx="2866668" cy="298490"/>
          </a:xfrm>
          <a:prstGeom prst="rect">
            <a:avLst/>
          </a:prstGeom>
          <a:noFill/>
          <a:ln/>
        </p:spPr>
        <p:txBody>
          <a:bodyPr wrap="none" lIns="0" tIns="0" rIns="0" bIns="0" rtlCol="0" anchor="t"/>
          <a:lstStyle/>
          <a:p>
            <a:pPr marL="0" indent="0" algn="l">
              <a:lnSpc>
                <a:spcPts val="2350"/>
              </a:lnSpc>
              <a:buNone/>
            </a:pPr>
            <a:r>
              <a:rPr lang="en-US" sz="1900" b="1" dirty="0">
                <a:solidFill>
                  <a:srgbClr val="1E3063"/>
                </a:solidFill>
                <a:latin typeface="Aptos" panose="020B0004020202020204" pitchFamily="34" charset="0"/>
                <a:ea typeface="Instrument Sans Semi Bold" pitchFamily="34" charset="-122"/>
                <a:cs typeface="Instrument Sans Semi Bold" pitchFamily="34" charset="-120"/>
              </a:rPr>
              <a:t>Air Operations Command</a:t>
            </a:r>
            <a:endParaRPr lang="en-US" sz="1900" b="1" dirty="0">
              <a:latin typeface="Aptos" panose="020B0004020202020204" pitchFamily="34" charset="0"/>
            </a:endParaRPr>
          </a:p>
        </p:txBody>
      </p:sp>
      <p:sp>
        <p:nvSpPr>
          <p:cNvPr id="6" name="Text 2"/>
          <p:cNvSpPr/>
          <p:nvPr/>
        </p:nvSpPr>
        <p:spPr>
          <a:xfrm>
            <a:off x="5005268" y="2109787"/>
            <a:ext cx="3723799" cy="305514"/>
          </a:xfrm>
          <a:prstGeom prst="rect">
            <a:avLst/>
          </a:prstGeom>
          <a:noFill/>
          <a:ln/>
        </p:spPr>
        <p:txBody>
          <a:bodyPr wrap="none" lIns="0" tIns="0" rIns="0" bIns="0" rtlCol="0" anchor="t"/>
          <a:lstStyle/>
          <a:p>
            <a:pPr marL="0" indent="0" algn="l">
              <a:lnSpc>
                <a:spcPts val="24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23% of total accidents, highest fatality rate</a:t>
            </a:r>
            <a:endParaRPr lang="en-US" dirty="0">
              <a:latin typeface="Aptos" panose="020B0004020202020204" pitchFamily="34" charset="0"/>
            </a:endParaRPr>
          </a:p>
        </p:txBody>
      </p:sp>
      <p:sp>
        <p:nvSpPr>
          <p:cNvPr id="7" name="Shape 3"/>
          <p:cNvSpPr/>
          <p:nvPr/>
        </p:nvSpPr>
        <p:spPr>
          <a:xfrm>
            <a:off x="4862036" y="2620566"/>
            <a:ext cx="9052084" cy="11430"/>
          </a:xfrm>
          <a:prstGeom prst="roundRect">
            <a:avLst>
              <a:gd name="adj" fmla="val 1504160"/>
            </a:avLst>
          </a:prstGeom>
          <a:solidFill>
            <a:srgbClr val="B4CCE3"/>
          </a:solidFill>
          <a:ln/>
        </p:spPr>
      </p:sp>
      <p:pic>
        <p:nvPicPr>
          <p:cNvPr id="8" name="Image 2" descr="preencoded.png"/>
          <p:cNvPicPr>
            <a:picLocks noChangeAspect="1"/>
          </p:cNvPicPr>
          <p:nvPr/>
        </p:nvPicPr>
        <p:blipFill>
          <a:blip r:embed="rId5"/>
          <a:stretch>
            <a:fillRect/>
          </a:stretch>
        </p:blipFill>
        <p:spPr>
          <a:xfrm>
            <a:off x="2346722" y="2654022"/>
            <a:ext cx="3290054" cy="1100495"/>
          </a:xfrm>
          <a:prstGeom prst="rect">
            <a:avLst/>
          </a:prstGeom>
        </p:spPr>
      </p:pic>
      <p:pic>
        <p:nvPicPr>
          <p:cNvPr id="9" name="Image 3" descr="preencoded.png"/>
          <p:cNvPicPr>
            <a:picLocks noChangeAspect="1"/>
          </p:cNvPicPr>
          <p:nvPr/>
        </p:nvPicPr>
        <p:blipFill>
          <a:blip r:embed="rId6"/>
          <a:stretch>
            <a:fillRect/>
          </a:stretch>
        </p:blipFill>
        <p:spPr>
          <a:xfrm>
            <a:off x="3857387" y="3036332"/>
            <a:ext cx="268605" cy="335756"/>
          </a:xfrm>
          <a:prstGeom prst="rect">
            <a:avLst/>
          </a:prstGeom>
        </p:spPr>
      </p:pic>
      <p:sp>
        <p:nvSpPr>
          <p:cNvPr id="10" name="Text 4"/>
          <p:cNvSpPr/>
          <p:nvPr/>
        </p:nvSpPr>
        <p:spPr>
          <a:xfrm>
            <a:off x="5827752" y="2844998"/>
            <a:ext cx="2486858" cy="298490"/>
          </a:xfrm>
          <a:prstGeom prst="rect">
            <a:avLst/>
          </a:prstGeom>
          <a:noFill/>
          <a:ln/>
        </p:spPr>
        <p:txBody>
          <a:bodyPr wrap="none" lIns="0" tIns="0" rIns="0" bIns="0" rtlCol="0" anchor="t"/>
          <a:lstStyle/>
          <a:p>
            <a:pPr marL="0" indent="0" algn="l">
              <a:lnSpc>
                <a:spcPts val="2350"/>
              </a:lnSpc>
              <a:buNone/>
            </a:pPr>
            <a:r>
              <a:rPr lang="en-US" sz="1900" b="1" dirty="0">
                <a:solidFill>
                  <a:srgbClr val="1E3063"/>
                </a:solidFill>
                <a:latin typeface="Aptos" panose="020B0004020202020204" pitchFamily="34" charset="0"/>
                <a:ea typeface="Instrument Sans Semi Bold" pitchFamily="34" charset="-122"/>
                <a:cs typeface="Instrument Sans Semi Bold" pitchFamily="34" charset="-120"/>
              </a:rPr>
              <a:t>Tactical Air Command</a:t>
            </a:r>
            <a:endParaRPr lang="en-US" sz="1900" b="1" dirty="0">
              <a:latin typeface="Aptos" panose="020B0004020202020204" pitchFamily="34" charset="0"/>
            </a:endParaRPr>
          </a:p>
        </p:txBody>
      </p:sp>
      <p:sp>
        <p:nvSpPr>
          <p:cNvPr id="11" name="Text 5"/>
          <p:cNvSpPr/>
          <p:nvPr/>
        </p:nvSpPr>
        <p:spPr>
          <a:xfrm>
            <a:off x="5827752" y="3258026"/>
            <a:ext cx="3148846" cy="305514"/>
          </a:xfrm>
          <a:prstGeom prst="rect">
            <a:avLst/>
          </a:prstGeom>
          <a:noFill/>
          <a:ln/>
        </p:spPr>
        <p:txBody>
          <a:bodyPr wrap="none" lIns="0" tIns="0" rIns="0" bIns="0" rtlCol="0" anchor="t"/>
          <a:lstStyle/>
          <a:p>
            <a:pPr marL="0" indent="0" algn="l">
              <a:lnSpc>
                <a:spcPts val="24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19% of accidents, moderate severity</a:t>
            </a:r>
            <a:endParaRPr lang="en-US" dirty="0">
              <a:latin typeface="Aptos" panose="020B0004020202020204" pitchFamily="34" charset="0"/>
            </a:endParaRPr>
          </a:p>
        </p:txBody>
      </p:sp>
      <p:sp>
        <p:nvSpPr>
          <p:cNvPr id="12" name="Shape 6"/>
          <p:cNvSpPr/>
          <p:nvPr/>
        </p:nvSpPr>
        <p:spPr>
          <a:xfrm>
            <a:off x="5684520" y="3768804"/>
            <a:ext cx="8229600" cy="11430"/>
          </a:xfrm>
          <a:prstGeom prst="roundRect">
            <a:avLst>
              <a:gd name="adj" fmla="val 1504160"/>
            </a:avLst>
          </a:prstGeom>
          <a:solidFill>
            <a:srgbClr val="B4CCE3"/>
          </a:solidFill>
          <a:ln/>
        </p:spPr>
      </p:sp>
      <p:pic>
        <p:nvPicPr>
          <p:cNvPr id="13" name="Image 4" descr="preencoded.png"/>
          <p:cNvPicPr>
            <a:picLocks noChangeAspect="1"/>
          </p:cNvPicPr>
          <p:nvPr/>
        </p:nvPicPr>
        <p:blipFill>
          <a:blip r:embed="rId7"/>
          <a:stretch>
            <a:fillRect/>
          </a:stretch>
        </p:blipFill>
        <p:spPr>
          <a:xfrm>
            <a:off x="1524238" y="3802261"/>
            <a:ext cx="4935141" cy="1100495"/>
          </a:xfrm>
          <a:prstGeom prst="rect">
            <a:avLst/>
          </a:prstGeom>
        </p:spPr>
      </p:pic>
      <p:pic>
        <p:nvPicPr>
          <p:cNvPr id="14" name="Image 5" descr="preencoded.png"/>
          <p:cNvPicPr>
            <a:picLocks noChangeAspect="1"/>
          </p:cNvPicPr>
          <p:nvPr/>
        </p:nvPicPr>
        <p:blipFill>
          <a:blip r:embed="rId8"/>
          <a:stretch>
            <a:fillRect/>
          </a:stretch>
        </p:blipFill>
        <p:spPr>
          <a:xfrm>
            <a:off x="3857387" y="4184571"/>
            <a:ext cx="268605" cy="335756"/>
          </a:xfrm>
          <a:prstGeom prst="rect">
            <a:avLst/>
          </a:prstGeom>
        </p:spPr>
      </p:pic>
      <p:sp>
        <p:nvSpPr>
          <p:cNvPr id="15" name="Text 7"/>
          <p:cNvSpPr/>
          <p:nvPr/>
        </p:nvSpPr>
        <p:spPr>
          <a:xfrm>
            <a:off x="6650355" y="3993237"/>
            <a:ext cx="2387798" cy="298490"/>
          </a:xfrm>
          <a:prstGeom prst="rect">
            <a:avLst/>
          </a:prstGeom>
          <a:noFill/>
          <a:ln/>
        </p:spPr>
        <p:txBody>
          <a:bodyPr wrap="none" lIns="0" tIns="0" rIns="0" bIns="0" rtlCol="0" anchor="t"/>
          <a:lstStyle/>
          <a:p>
            <a:pPr marL="0" indent="0" algn="l">
              <a:lnSpc>
                <a:spcPts val="2350"/>
              </a:lnSpc>
              <a:buNone/>
            </a:pPr>
            <a:r>
              <a:rPr lang="en-US" sz="1900" b="1" dirty="0">
                <a:solidFill>
                  <a:srgbClr val="1E3063"/>
                </a:solidFill>
                <a:latin typeface="Aptos" panose="020B0004020202020204" pitchFamily="34" charset="0"/>
                <a:ea typeface="Instrument Sans Semi Bold" pitchFamily="34" charset="-122"/>
                <a:cs typeface="Instrument Sans Semi Bold" pitchFamily="34" charset="-120"/>
              </a:rPr>
              <a:t>Logistics Command</a:t>
            </a:r>
            <a:endParaRPr lang="en-US" sz="1900" b="1" dirty="0">
              <a:latin typeface="Aptos" panose="020B0004020202020204" pitchFamily="34" charset="0"/>
            </a:endParaRPr>
          </a:p>
        </p:txBody>
      </p:sp>
      <p:sp>
        <p:nvSpPr>
          <p:cNvPr id="16" name="Text 8"/>
          <p:cNvSpPr/>
          <p:nvPr/>
        </p:nvSpPr>
        <p:spPr>
          <a:xfrm>
            <a:off x="6650355" y="4406265"/>
            <a:ext cx="3197066" cy="305514"/>
          </a:xfrm>
          <a:prstGeom prst="rect">
            <a:avLst/>
          </a:prstGeom>
          <a:noFill/>
          <a:ln/>
        </p:spPr>
        <p:txBody>
          <a:bodyPr wrap="none" lIns="0" tIns="0" rIns="0" bIns="0" rtlCol="0" anchor="t"/>
          <a:lstStyle/>
          <a:p>
            <a:pPr marL="0" indent="0" algn="l">
              <a:lnSpc>
                <a:spcPts val="24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15% of accidents, generally non-fatal</a:t>
            </a:r>
            <a:endParaRPr lang="en-US" dirty="0">
              <a:latin typeface="Aptos" panose="020B0004020202020204" pitchFamily="34" charset="0"/>
            </a:endParaRPr>
          </a:p>
        </p:txBody>
      </p:sp>
      <p:sp>
        <p:nvSpPr>
          <p:cNvPr id="17" name="Shape 9"/>
          <p:cNvSpPr/>
          <p:nvPr/>
        </p:nvSpPr>
        <p:spPr>
          <a:xfrm>
            <a:off x="6507123" y="4917043"/>
            <a:ext cx="7406997" cy="11430"/>
          </a:xfrm>
          <a:prstGeom prst="roundRect">
            <a:avLst>
              <a:gd name="adj" fmla="val 1504160"/>
            </a:avLst>
          </a:prstGeom>
          <a:solidFill>
            <a:srgbClr val="B4CCE3"/>
          </a:solidFill>
          <a:ln/>
        </p:spPr>
      </p:sp>
      <p:pic>
        <p:nvPicPr>
          <p:cNvPr id="18" name="Image 6" descr="preencoded.png"/>
          <p:cNvPicPr>
            <a:picLocks noChangeAspect="1"/>
          </p:cNvPicPr>
          <p:nvPr/>
        </p:nvPicPr>
        <p:blipFill>
          <a:blip r:embed="rId9"/>
          <a:stretch>
            <a:fillRect/>
          </a:stretch>
        </p:blipFill>
        <p:spPr>
          <a:xfrm>
            <a:off x="701754" y="4950500"/>
            <a:ext cx="6580108" cy="1100495"/>
          </a:xfrm>
          <a:prstGeom prst="rect">
            <a:avLst/>
          </a:prstGeom>
        </p:spPr>
      </p:pic>
      <p:pic>
        <p:nvPicPr>
          <p:cNvPr id="19" name="Image 7" descr="preencoded.png"/>
          <p:cNvPicPr>
            <a:picLocks noChangeAspect="1"/>
          </p:cNvPicPr>
          <p:nvPr/>
        </p:nvPicPr>
        <p:blipFill>
          <a:blip r:embed="rId10"/>
          <a:stretch>
            <a:fillRect/>
          </a:stretch>
        </p:blipFill>
        <p:spPr>
          <a:xfrm>
            <a:off x="3857387" y="5332809"/>
            <a:ext cx="268605" cy="335756"/>
          </a:xfrm>
          <a:prstGeom prst="rect">
            <a:avLst/>
          </a:prstGeom>
        </p:spPr>
      </p:pic>
      <p:sp>
        <p:nvSpPr>
          <p:cNvPr id="20" name="Text 10"/>
          <p:cNvSpPr/>
          <p:nvPr/>
        </p:nvSpPr>
        <p:spPr>
          <a:xfrm>
            <a:off x="7472839" y="5141476"/>
            <a:ext cx="2387798" cy="298490"/>
          </a:xfrm>
          <a:prstGeom prst="rect">
            <a:avLst/>
          </a:prstGeom>
          <a:noFill/>
          <a:ln/>
        </p:spPr>
        <p:txBody>
          <a:bodyPr wrap="none" lIns="0" tIns="0" rIns="0" bIns="0" rtlCol="0" anchor="t"/>
          <a:lstStyle/>
          <a:p>
            <a:pPr marL="0" indent="0" algn="l">
              <a:lnSpc>
                <a:spcPts val="2350"/>
              </a:lnSpc>
              <a:buNone/>
            </a:pPr>
            <a:r>
              <a:rPr lang="en-US" sz="1900" b="1" dirty="0">
                <a:solidFill>
                  <a:srgbClr val="1E3063"/>
                </a:solidFill>
                <a:latin typeface="Aptos" panose="020B0004020202020204" pitchFamily="34" charset="0"/>
                <a:ea typeface="Instrument Sans Semi Bold" pitchFamily="34" charset="-122"/>
                <a:cs typeface="Instrument Sans Semi Bold" pitchFamily="34" charset="-120"/>
              </a:rPr>
              <a:t>Training Command</a:t>
            </a:r>
            <a:endParaRPr lang="en-US" sz="1900" b="1" dirty="0">
              <a:latin typeface="Aptos" panose="020B0004020202020204" pitchFamily="34" charset="0"/>
            </a:endParaRPr>
          </a:p>
        </p:txBody>
      </p:sp>
      <p:sp>
        <p:nvSpPr>
          <p:cNvPr id="21" name="Text 11"/>
          <p:cNvSpPr/>
          <p:nvPr/>
        </p:nvSpPr>
        <p:spPr>
          <a:xfrm>
            <a:off x="7472839" y="5554504"/>
            <a:ext cx="2822972" cy="305514"/>
          </a:xfrm>
          <a:prstGeom prst="rect">
            <a:avLst/>
          </a:prstGeom>
          <a:noFill/>
          <a:ln/>
        </p:spPr>
        <p:txBody>
          <a:bodyPr wrap="none" lIns="0" tIns="0" rIns="0" bIns="0" rtlCol="0" anchor="t"/>
          <a:lstStyle/>
          <a:p>
            <a:pPr marL="0" indent="0" algn="l">
              <a:lnSpc>
                <a:spcPts val="24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12% of accidents, mixed severity</a:t>
            </a:r>
            <a:endParaRPr lang="en-US" dirty="0">
              <a:latin typeface="Aptos" panose="020B0004020202020204" pitchFamily="34" charset="0"/>
            </a:endParaRPr>
          </a:p>
        </p:txBody>
      </p:sp>
      <p:sp>
        <p:nvSpPr>
          <p:cNvPr id="22" name="Text 12"/>
          <p:cNvSpPr/>
          <p:nvPr/>
        </p:nvSpPr>
        <p:spPr>
          <a:xfrm>
            <a:off x="668536" y="6265783"/>
            <a:ext cx="13293328" cy="611029"/>
          </a:xfrm>
          <a:prstGeom prst="rect">
            <a:avLst/>
          </a:prstGeom>
          <a:noFill/>
          <a:ln/>
        </p:spPr>
        <p:txBody>
          <a:bodyPr wrap="square" lIns="0" tIns="0" rIns="0" bIns="0" rtlCol="0" anchor="t"/>
          <a:lstStyle/>
          <a:p>
            <a:pPr marL="0" indent="0" algn="l">
              <a:lnSpc>
                <a:spcPts val="24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Analysis of accident frequency by operator reveals that Air Operations Command has been involved in the highest proportion of incidents (23%), with a concerning fatality rate of 78% per accident. Tactical Air Command follows with 19% of total accidents, though with a lower fatality rate of 45%.</a:t>
            </a:r>
            <a:endParaRPr lang="en-US" dirty="0">
              <a:latin typeface="Aptos" panose="020B0004020202020204" pitchFamily="34" charset="0"/>
            </a:endParaRPr>
          </a:p>
        </p:txBody>
      </p:sp>
      <p:sp>
        <p:nvSpPr>
          <p:cNvPr id="23" name="Text 13"/>
          <p:cNvSpPr/>
          <p:nvPr/>
        </p:nvSpPr>
        <p:spPr>
          <a:xfrm>
            <a:off x="668536" y="7091601"/>
            <a:ext cx="13293328" cy="611029"/>
          </a:xfrm>
          <a:prstGeom prst="rect">
            <a:avLst/>
          </a:prstGeom>
          <a:noFill/>
          <a:ln/>
        </p:spPr>
        <p:txBody>
          <a:bodyPr wrap="square" lIns="0" tIns="0" rIns="0" bIns="0" rtlCol="0" anchor="t"/>
          <a:lstStyle/>
          <a:p>
            <a:pPr marL="0" indent="0" algn="l">
              <a:lnSpc>
                <a:spcPts val="24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The data suggests a correlation between operational mission types and accident severity. Combat and tactical operations demonstrate significantly higher fatality rates compared to logistics and training missions, highlighting the inherent risks of operational deployments.</a:t>
            </a:r>
            <a:endParaRPr lang="en-US" dirty="0">
              <a:latin typeface="Aptos" panose="020B0004020202020204" pitchFamily="34" charset="0"/>
            </a:endParaRPr>
          </a:p>
        </p:txBody>
      </p:sp>
      <p:sp>
        <p:nvSpPr>
          <p:cNvPr id="24" name="Rectangle: Rounded Corners 23">
            <a:extLst>
              <a:ext uri="{FF2B5EF4-FFF2-40B4-BE49-F238E27FC236}">
                <a16:creationId xmlns:a16="http://schemas.microsoft.com/office/drawing/2014/main" id="{DD61055B-BC7D-85EF-EE6D-9EBAF6EC815E}"/>
              </a:ext>
            </a:extLst>
          </p:cNvPr>
          <p:cNvSpPr/>
          <p:nvPr/>
        </p:nvSpPr>
        <p:spPr>
          <a:xfrm>
            <a:off x="12879659" y="7738946"/>
            <a:ext cx="1639229" cy="401444"/>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629007"/>
            <a:ext cx="8711565" cy="708779"/>
          </a:xfrm>
          <a:prstGeom prst="rect">
            <a:avLst/>
          </a:prstGeom>
          <a:noFill/>
          <a:ln/>
        </p:spPr>
        <p:txBody>
          <a:bodyPr wrap="none" lIns="0" tIns="0" rIns="0" bIns="0" rtlCol="0" anchor="t"/>
          <a:lstStyle/>
          <a:p>
            <a:pPr marL="0" indent="0" algn="l">
              <a:lnSpc>
                <a:spcPts val="5550"/>
              </a:lnSpc>
              <a:buNone/>
            </a:pPr>
            <a:r>
              <a:rPr lang="en-US" sz="4800" b="1" dirty="0">
                <a:solidFill>
                  <a:srgbClr val="091C53"/>
                </a:solidFill>
                <a:latin typeface="Aptos" panose="020B0004020202020204" pitchFamily="34" charset="0"/>
                <a:ea typeface="Instrument Sans Semi Bold" pitchFamily="34" charset="-122"/>
                <a:cs typeface="Instrument Sans Semi Bold" pitchFamily="34" charset="-120"/>
              </a:rPr>
              <a:t>Accident Severity Classifications</a:t>
            </a:r>
            <a:endParaRPr lang="en-US" sz="4800" b="1" dirty="0">
              <a:latin typeface="Aptos" panose="020B0004020202020204" pitchFamily="34" charset="0"/>
            </a:endParaRPr>
          </a:p>
        </p:txBody>
      </p:sp>
      <p:sp>
        <p:nvSpPr>
          <p:cNvPr id="3" name="Shape 1"/>
          <p:cNvSpPr/>
          <p:nvPr/>
        </p:nvSpPr>
        <p:spPr>
          <a:xfrm>
            <a:off x="793790" y="1791414"/>
            <a:ext cx="4196358" cy="3121462"/>
          </a:xfrm>
          <a:prstGeom prst="roundRect">
            <a:avLst>
              <a:gd name="adj" fmla="val 6540"/>
            </a:avLst>
          </a:prstGeom>
          <a:solidFill>
            <a:srgbClr val="CEE6FD"/>
          </a:solidFill>
          <a:ln/>
        </p:spPr>
      </p:sp>
      <p:sp>
        <p:nvSpPr>
          <p:cNvPr id="4" name="Text 2"/>
          <p:cNvSpPr/>
          <p:nvPr/>
        </p:nvSpPr>
        <p:spPr>
          <a:xfrm>
            <a:off x="1020604" y="2018228"/>
            <a:ext cx="2835235" cy="354330"/>
          </a:xfrm>
          <a:prstGeom prst="rect">
            <a:avLst/>
          </a:prstGeom>
          <a:noFill/>
          <a:ln/>
        </p:spPr>
        <p:txBody>
          <a:bodyPr wrap="none" lIns="0" tIns="0" rIns="0" bIns="0" rtlCol="0" anchor="t"/>
          <a:lstStyle/>
          <a:p>
            <a:pPr marL="0" indent="0" algn="l">
              <a:lnSpc>
                <a:spcPts val="2750"/>
              </a:lnSpc>
              <a:buNone/>
            </a:pPr>
            <a:r>
              <a:rPr lang="en-US" sz="2400" b="1" dirty="0">
                <a:solidFill>
                  <a:srgbClr val="1E3063"/>
                </a:solidFill>
                <a:latin typeface="Aptos" panose="020B0004020202020204" pitchFamily="34" charset="0"/>
                <a:ea typeface="Instrument Sans Semi Bold" pitchFamily="34" charset="-122"/>
                <a:cs typeface="Instrument Sans Semi Bold" pitchFamily="34" charset="-120"/>
              </a:rPr>
              <a:t>Write-Off (W/O)</a:t>
            </a:r>
            <a:endParaRPr lang="en-US" sz="2400" b="1" dirty="0">
              <a:latin typeface="Aptos" panose="020B0004020202020204" pitchFamily="34" charset="0"/>
            </a:endParaRPr>
          </a:p>
        </p:txBody>
      </p:sp>
      <p:sp>
        <p:nvSpPr>
          <p:cNvPr id="5" name="Text 3"/>
          <p:cNvSpPr/>
          <p:nvPr/>
        </p:nvSpPr>
        <p:spPr>
          <a:xfrm>
            <a:off x="1020604" y="2508647"/>
            <a:ext cx="3742730" cy="1814513"/>
          </a:xfrm>
          <a:prstGeom prst="rect">
            <a:avLst/>
          </a:prstGeom>
          <a:noFill/>
          <a:ln/>
        </p:spPr>
        <p:txBody>
          <a:bodyPr wrap="square" lIns="0" tIns="0" rIns="0" bIns="0" rtlCol="0" anchor="t"/>
          <a:lstStyle/>
          <a:p>
            <a:pPr marL="0" indent="0" algn="l">
              <a:lnSpc>
                <a:spcPts val="285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Catastrophic damage resulting in complete loss of aircraft. Comprises 43% of all incidents with a 92% fatality rate. Most common in tactical and combat operations.</a:t>
            </a:r>
            <a:endParaRPr lang="en-US" dirty="0">
              <a:latin typeface="Aptos" panose="020B0004020202020204" pitchFamily="34" charset="0"/>
            </a:endParaRPr>
          </a:p>
        </p:txBody>
      </p:sp>
      <p:sp>
        <p:nvSpPr>
          <p:cNvPr id="6" name="Shape 4"/>
          <p:cNvSpPr/>
          <p:nvPr/>
        </p:nvSpPr>
        <p:spPr>
          <a:xfrm>
            <a:off x="5216962" y="1791414"/>
            <a:ext cx="4196358" cy="3121462"/>
          </a:xfrm>
          <a:prstGeom prst="roundRect">
            <a:avLst>
              <a:gd name="adj" fmla="val 6540"/>
            </a:avLst>
          </a:prstGeom>
          <a:solidFill>
            <a:srgbClr val="CEE6FD"/>
          </a:solidFill>
          <a:ln/>
        </p:spPr>
      </p:sp>
      <p:sp>
        <p:nvSpPr>
          <p:cNvPr id="7" name="Text 5"/>
          <p:cNvSpPr/>
          <p:nvPr/>
        </p:nvSpPr>
        <p:spPr>
          <a:xfrm>
            <a:off x="5443776" y="2018228"/>
            <a:ext cx="3526036" cy="354330"/>
          </a:xfrm>
          <a:prstGeom prst="rect">
            <a:avLst/>
          </a:prstGeom>
          <a:noFill/>
          <a:ln/>
        </p:spPr>
        <p:txBody>
          <a:bodyPr wrap="none" lIns="0" tIns="0" rIns="0" bIns="0" rtlCol="0" anchor="t"/>
          <a:lstStyle/>
          <a:p>
            <a:pPr marL="0" indent="0" algn="l">
              <a:lnSpc>
                <a:spcPts val="2750"/>
              </a:lnSpc>
              <a:buNone/>
            </a:pPr>
            <a:r>
              <a:rPr lang="en-US" sz="2400" b="1" dirty="0">
                <a:solidFill>
                  <a:srgbClr val="1E3063"/>
                </a:solidFill>
                <a:latin typeface="Aptos" panose="020B0004020202020204" pitchFamily="34" charset="0"/>
                <a:ea typeface="Instrument Sans Semi Bold" pitchFamily="34" charset="-122"/>
                <a:cs typeface="Instrument Sans Semi Bold" pitchFamily="34" charset="-120"/>
              </a:rPr>
              <a:t>Substantial Damage (SUB)</a:t>
            </a:r>
            <a:endParaRPr lang="en-US" sz="2400" b="1" dirty="0">
              <a:latin typeface="Aptos" panose="020B0004020202020204" pitchFamily="34" charset="0"/>
            </a:endParaRPr>
          </a:p>
        </p:txBody>
      </p:sp>
      <p:sp>
        <p:nvSpPr>
          <p:cNvPr id="8" name="Text 6"/>
          <p:cNvSpPr/>
          <p:nvPr/>
        </p:nvSpPr>
        <p:spPr>
          <a:xfrm>
            <a:off x="5443776" y="2508647"/>
            <a:ext cx="3742730" cy="2177415"/>
          </a:xfrm>
          <a:prstGeom prst="rect">
            <a:avLst/>
          </a:prstGeom>
          <a:noFill/>
          <a:ln/>
        </p:spPr>
        <p:txBody>
          <a:bodyPr wrap="square" lIns="0" tIns="0" rIns="0" bIns="0" rtlCol="0" anchor="t"/>
          <a:lstStyle/>
          <a:p>
            <a:pPr marL="0" indent="0" algn="l">
              <a:lnSpc>
                <a:spcPts val="285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Significant structural damage requiring major repairs. Represents 31% of incidents with a 45% fatality rate. More prevalent in training exercises and adverse weather operations.</a:t>
            </a:r>
            <a:endParaRPr lang="en-US" dirty="0">
              <a:latin typeface="Aptos" panose="020B0004020202020204" pitchFamily="34" charset="0"/>
            </a:endParaRPr>
          </a:p>
        </p:txBody>
      </p:sp>
      <p:sp>
        <p:nvSpPr>
          <p:cNvPr id="9" name="Shape 7"/>
          <p:cNvSpPr/>
          <p:nvPr/>
        </p:nvSpPr>
        <p:spPr>
          <a:xfrm>
            <a:off x="9640133" y="1791414"/>
            <a:ext cx="4196358" cy="3121462"/>
          </a:xfrm>
          <a:prstGeom prst="roundRect">
            <a:avLst>
              <a:gd name="adj" fmla="val 6540"/>
            </a:avLst>
          </a:prstGeom>
          <a:solidFill>
            <a:srgbClr val="CEE6FD"/>
          </a:solidFill>
          <a:ln/>
        </p:spPr>
      </p:sp>
      <p:sp>
        <p:nvSpPr>
          <p:cNvPr id="10" name="Text 8"/>
          <p:cNvSpPr/>
          <p:nvPr/>
        </p:nvSpPr>
        <p:spPr>
          <a:xfrm>
            <a:off x="9866948" y="2018228"/>
            <a:ext cx="2835235" cy="354330"/>
          </a:xfrm>
          <a:prstGeom prst="rect">
            <a:avLst/>
          </a:prstGeom>
          <a:noFill/>
          <a:ln/>
        </p:spPr>
        <p:txBody>
          <a:bodyPr wrap="none" lIns="0" tIns="0" rIns="0" bIns="0" rtlCol="0" anchor="t"/>
          <a:lstStyle/>
          <a:p>
            <a:pPr marL="0" indent="0" algn="l">
              <a:lnSpc>
                <a:spcPts val="2750"/>
              </a:lnSpc>
              <a:buNone/>
            </a:pPr>
            <a:r>
              <a:rPr lang="en-US" sz="2400" b="1" dirty="0">
                <a:solidFill>
                  <a:srgbClr val="1E3063"/>
                </a:solidFill>
                <a:latin typeface="Aptos" panose="020B0004020202020204" pitchFamily="34" charset="0"/>
                <a:ea typeface="Instrument Sans Semi Bold" pitchFamily="34" charset="-122"/>
                <a:cs typeface="Instrument Sans Semi Bold" pitchFamily="34" charset="-120"/>
              </a:rPr>
              <a:t>Minor Damage (MIN)</a:t>
            </a:r>
            <a:endParaRPr lang="en-US" sz="2400" b="1" dirty="0">
              <a:latin typeface="Aptos" panose="020B0004020202020204" pitchFamily="34" charset="0"/>
            </a:endParaRPr>
          </a:p>
        </p:txBody>
      </p:sp>
      <p:sp>
        <p:nvSpPr>
          <p:cNvPr id="11" name="Text 9"/>
          <p:cNvSpPr/>
          <p:nvPr/>
        </p:nvSpPr>
        <p:spPr>
          <a:xfrm>
            <a:off x="9866948" y="2508647"/>
            <a:ext cx="3742730" cy="2177415"/>
          </a:xfrm>
          <a:prstGeom prst="rect">
            <a:avLst/>
          </a:prstGeom>
          <a:noFill/>
          <a:ln/>
        </p:spPr>
        <p:txBody>
          <a:bodyPr wrap="square" lIns="0" tIns="0" rIns="0" bIns="0" rtlCol="0" anchor="t"/>
          <a:lstStyle/>
          <a:p>
            <a:pPr marL="0" indent="0" algn="l">
              <a:lnSpc>
                <a:spcPts val="285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Repairable damage with aircraft returning to service. Accounts for 26% of incidents with only a 12% fatality rate. Typically occurs during landing operations and maintenance-related flights.</a:t>
            </a:r>
            <a:endParaRPr lang="en-US" dirty="0">
              <a:latin typeface="Aptos" panose="020B0004020202020204" pitchFamily="34" charset="0"/>
            </a:endParaRPr>
          </a:p>
        </p:txBody>
      </p:sp>
      <p:sp>
        <p:nvSpPr>
          <p:cNvPr id="12" name="Text 10"/>
          <p:cNvSpPr/>
          <p:nvPr/>
        </p:nvSpPr>
        <p:spPr>
          <a:xfrm>
            <a:off x="793790" y="5168027"/>
            <a:ext cx="13042821" cy="1088708"/>
          </a:xfrm>
          <a:prstGeom prst="rect">
            <a:avLst/>
          </a:prstGeom>
          <a:noFill/>
          <a:ln/>
        </p:spPr>
        <p:txBody>
          <a:bodyPr wrap="square" lIns="0" tIns="0" rIns="0" bIns="0" rtlCol="0" anchor="t"/>
          <a:lstStyle/>
          <a:p>
            <a:pPr marL="0" indent="0" algn="l">
              <a:lnSpc>
                <a:spcPts val="285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The severity classification of accidents provides critical insights into both causes and outcomes. Write-offs (W/O) represent the most severe category, resulting in complete loss of aircraft and accounting for the vast majority of fatalities (92%). These incidents often involve catastrophic structural failures, mid-air collisions, or extreme operational conditions.</a:t>
            </a:r>
            <a:endParaRPr lang="en-US" dirty="0">
              <a:latin typeface="Aptos" panose="020B0004020202020204" pitchFamily="34" charset="0"/>
            </a:endParaRPr>
          </a:p>
        </p:txBody>
      </p:sp>
      <p:sp>
        <p:nvSpPr>
          <p:cNvPr id="13" name="Text 11"/>
          <p:cNvSpPr/>
          <p:nvPr/>
        </p:nvSpPr>
        <p:spPr>
          <a:xfrm>
            <a:off x="793790" y="6511885"/>
            <a:ext cx="13042821" cy="1088708"/>
          </a:xfrm>
          <a:prstGeom prst="rect">
            <a:avLst/>
          </a:prstGeom>
          <a:noFill/>
          <a:ln/>
        </p:spPr>
        <p:txBody>
          <a:bodyPr wrap="square" lIns="0" tIns="0" rIns="0" bIns="0" rtlCol="0" anchor="t"/>
          <a:lstStyle/>
          <a:p>
            <a:pPr marL="0" indent="0" algn="l">
              <a:lnSpc>
                <a:spcPts val="285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Substantial damage incidents (SUB) typically allow for some crew survival but require extensive repairs or aircraft rebuilding. Minor damage incidents (MIN) have the lowest fatality rate but still represent significant safety concerns and operational disruptions.</a:t>
            </a:r>
            <a:endParaRPr lang="en-US" dirty="0">
              <a:latin typeface="Aptos" panose="020B0004020202020204" pitchFamily="34" charset="0"/>
            </a:endParaRPr>
          </a:p>
        </p:txBody>
      </p:sp>
      <p:sp>
        <p:nvSpPr>
          <p:cNvPr id="14" name="Rectangle: Rounded Corners 13">
            <a:extLst>
              <a:ext uri="{FF2B5EF4-FFF2-40B4-BE49-F238E27FC236}">
                <a16:creationId xmlns:a16="http://schemas.microsoft.com/office/drawing/2014/main" id="{655A515E-48E2-6AA5-0C16-0FBA696D93E9}"/>
              </a:ext>
            </a:extLst>
          </p:cNvPr>
          <p:cNvSpPr/>
          <p:nvPr/>
        </p:nvSpPr>
        <p:spPr>
          <a:xfrm>
            <a:off x="12879659" y="7738946"/>
            <a:ext cx="1639229" cy="401444"/>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89347" y="384453"/>
            <a:ext cx="5945862" cy="436959"/>
          </a:xfrm>
          <a:prstGeom prst="rect">
            <a:avLst/>
          </a:prstGeom>
          <a:noFill/>
          <a:ln/>
        </p:spPr>
        <p:txBody>
          <a:bodyPr wrap="none" lIns="0" tIns="0" rIns="0" bIns="0" rtlCol="0" anchor="t"/>
          <a:lstStyle/>
          <a:p>
            <a:pPr marL="0" indent="0" algn="l">
              <a:lnSpc>
                <a:spcPts val="3400"/>
              </a:lnSpc>
              <a:buNone/>
            </a:pPr>
            <a:r>
              <a:rPr lang="en-US" sz="2800" b="1" dirty="0">
                <a:solidFill>
                  <a:srgbClr val="091C53"/>
                </a:solidFill>
                <a:latin typeface="Aptos" panose="020B0004020202020204" pitchFamily="34" charset="0"/>
                <a:ea typeface="Instrument Sans Semi Bold" pitchFamily="34" charset="-122"/>
                <a:cs typeface="Instrument Sans Semi Bold" pitchFamily="34" charset="-120"/>
              </a:rPr>
              <a:t>Top 5 Accident-Prone Aircraft Types</a:t>
            </a:r>
            <a:endParaRPr lang="en-US" sz="2800" b="1" dirty="0">
              <a:latin typeface="Aptos" panose="020B0004020202020204" pitchFamily="34" charset="0"/>
            </a:endParaRPr>
          </a:p>
        </p:txBody>
      </p:sp>
      <p:pic>
        <p:nvPicPr>
          <p:cNvPr id="3" name="Image 0" descr="preencoded.png"/>
          <p:cNvPicPr>
            <a:picLocks noChangeAspect="1"/>
          </p:cNvPicPr>
          <p:nvPr/>
        </p:nvPicPr>
        <p:blipFill>
          <a:blip r:embed="rId3"/>
          <a:stretch>
            <a:fillRect/>
          </a:stretch>
        </p:blipFill>
        <p:spPr>
          <a:xfrm>
            <a:off x="2537103" y="2709982"/>
            <a:ext cx="9556075" cy="9556075"/>
          </a:xfrm>
          <a:prstGeom prst="rect">
            <a:avLst/>
          </a:prstGeom>
        </p:spPr>
      </p:pic>
      <p:pic>
        <p:nvPicPr>
          <p:cNvPr id="4" name="Image 1" descr="preencoded.png"/>
          <p:cNvPicPr>
            <a:picLocks noChangeAspect="1"/>
          </p:cNvPicPr>
          <p:nvPr/>
        </p:nvPicPr>
        <p:blipFill>
          <a:blip r:embed="rId4"/>
          <a:stretch>
            <a:fillRect/>
          </a:stretch>
        </p:blipFill>
        <p:spPr>
          <a:xfrm>
            <a:off x="3788926" y="6233041"/>
            <a:ext cx="235863" cy="294918"/>
          </a:xfrm>
          <a:prstGeom prst="rect">
            <a:avLst/>
          </a:prstGeom>
        </p:spPr>
      </p:pic>
      <p:pic>
        <p:nvPicPr>
          <p:cNvPr id="5" name="Image 2" descr="preencoded.png"/>
          <p:cNvPicPr>
            <a:picLocks noChangeAspect="1"/>
          </p:cNvPicPr>
          <p:nvPr/>
        </p:nvPicPr>
        <p:blipFill>
          <a:blip r:embed="rId5"/>
          <a:stretch>
            <a:fillRect/>
          </a:stretch>
        </p:blipFill>
        <p:spPr>
          <a:xfrm>
            <a:off x="2537103" y="2709982"/>
            <a:ext cx="9556075" cy="9556075"/>
          </a:xfrm>
          <a:prstGeom prst="rect">
            <a:avLst/>
          </a:prstGeom>
        </p:spPr>
      </p:pic>
      <p:pic>
        <p:nvPicPr>
          <p:cNvPr id="6" name="Image 3" descr="preencoded.png"/>
          <p:cNvPicPr>
            <a:picLocks noChangeAspect="1"/>
          </p:cNvPicPr>
          <p:nvPr/>
        </p:nvPicPr>
        <p:blipFill>
          <a:blip r:embed="rId6"/>
          <a:stretch>
            <a:fillRect/>
          </a:stretch>
        </p:blipFill>
        <p:spPr>
          <a:xfrm>
            <a:off x="5090755" y="4441269"/>
            <a:ext cx="235863" cy="294918"/>
          </a:xfrm>
          <a:prstGeom prst="rect">
            <a:avLst/>
          </a:prstGeom>
        </p:spPr>
      </p:pic>
      <p:pic>
        <p:nvPicPr>
          <p:cNvPr id="7" name="Image 4" descr="preencoded.png"/>
          <p:cNvPicPr>
            <a:picLocks noChangeAspect="1"/>
          </p:cNvPicPr>
          <p:nvPr/>
        </p:nvPicPr>
        <p:blipFill>
          <a:blip r:embed="rId7"/>
          <a:stretch>
            <a:fillRect/>
          </a:stretch>
        </p:blipFill>
        <p:spPr>
          <a:xfrm>
            <a:off x="2537103" y="2709982"/>
            <a:ext cx="9556075" cy="9556075"/>
          </a:xfrm>
          <a:prstGeom prst="rect">
            <a:avLst/>
          </a:prstGeom>
        </p:spPr>
      </p:pic>
      <p:pic>
        <p:nvPicPr>
          <p:cNvPr id="8" name="Image 5" descr="preencoded.png"/>
          <p:cNvPicPr>
            <a:picLocks noChangeAspect="1"/>
          </p:cNvPicPr>
          <p:nvPr/>
        </p:nvPicPr>
        <p:blipFill>
          <a:blip r:embed="rId8"/>
          <a:stretch>
            <a:fillRect/>
          </a:stretch>
        </p:blipFill>
        <p:spPr>
          <a:xfrm>
            <a:off x="7197090" y="3756898"/>
            <a:ext cx="235863" cy="294918"/>
          </a:xfrm>
          <a:prstGeom prst="rect">
            <a:avLst/>
          </a:prstGeom>
        </p:spPr>
      </p:pic>
      <p:pic>
        <p:nvPicPr>
          <p:cNvPr id="9" name="Image 6" descr="preencoded.png"/>
          <p:cNvPicPr>
            <a:picLocks noChangeAspect="1"/>
          </p:cNvPicPr>
          <p:nvPr/>
        </p:nvPicPr>
        <p:blipFill>
          <a:blip r:embed="rId9"/>
          <a:stretch>
            <a:fillRect/>
          </a:stretch>
        </p:blipFill>
        <p:spPr>
          <a:xfrm>
            <a:off x="2537103" y="2709982"/>
            <a:ext cx="9556075" cy="9556075"/>
          </a:xfrm>
          <a:prstGeom prst="rect">
            <a:avLst/>
          </a:prstGeom>
        </p:spPr>
      </p:pic>
      <p:pic>
        <p:nvPicPr>
          <p:cNvPr id="10" name="Image 7" descr="preencoded.png"/>
          <p:cNvPicPr>
            <a:picLocks noChangeAspect="1"/>
          </p:cNvPicPr>
          <p:nvPr/>
        </p:nvPicPr>
        <p:blipFill>
          <a:blip r:embed="rId10"/>
          <a:stretch>
            <a:fillRect/>
          </a:stretch>
        </p:blipFill>
        <p:spPr>
          <a:xfrm>
            <a:off x="9303306" y="4441269"/>
            <a:ext cx="235863" cy="294918"/>
          </a:xfrm>
          <a:prstGeom prst="rect">
            <a:avLst/>
          </a:prstGeom>
        </p:spPr>
      </p:pic>
      <p:pic>
        <p:nvPicPr>
          <p:cNvPr id="11" name="Image 8" descr="preencoded.png"/>
          <p:cNvPicPr>
            <a:picLocks noChangeAspect="1"/>
          </p:cNvPicPr>
          <p:nvPr/>
        </p:nvPicPr>
        <p:blipFill>
          <a:blip r:embed="rId11"/>
          <a:stretch>
            <a:fillRect/>
          </a:stretch>
        </p:blipFill>
        <p:spPr>
          <a:xfrm>
            <a:off x="2537103" y="2709982"/>
            <a:ext cx="9556075" cy="9556075"/>
          </a:xfrm>
          <a:prstGeom prst="rect">
            <a:avLst/>
          </a:prstGeom>
        </p:spPr>
      </p:pic>
      <p:pic>
        <p:nvPicPr>
          <p:cNvPr id="12" name="Image 9" descr="preencoded.png"/>
          <p:cNvPicPr>
            <a:picLocks noChangeAspect="1"/>
          </p:cNvPicPr>
          <p:nvPr/>
        </p:nvPicPr>
        <p:blipFill>
          <a:blip r:embed="rId12"/>
          <a:stretch>
            <a:fillRect/>
          </a:stretch>
        </p:blipFill>
        <p:spPr>
          <a:xfrm>
            <a:off x="10605135" y="6233041"/>
            <a:ext cx="235863" cy="294918"/>
          </a:xfrm>
          <a:prstGeom prst="rect">
            <a:avLst/>
          </a:prstGeom>
        </p:spPr>
      </p:pic>
      <p:sp>
        <p:nvSpPr>
          <p:cNvPr id="13" name="Text 1"/>
          <p:cNvSpPr/>
          <p:nvPr/>
        </p:nvSpPr>
        <p:spPr>
          <a:xfrm>
            <a:off x="489347" y="6922172"/>
            <a:ext cx="13651706" cy="779978"/>
          </a:xfrm>
          <a:prstGeom prst="rect">
            <a:avLst/>
          </a:prstGeom>
          <a:noFill/>
          <a:ln/>
        </p:spPr>
        <p:txBody>
          <a:bodyPr wrap="square" lIns="0" tIns="0" rIns="0" bIns="0" rtlCol="0" anchor="t"/>
          <a:lstStyle/>
          <a:p>
            <a:pPr marL="0" indent="0" algn="l">
              <a:lnSpc>
                <a:spcPts val="1750"/>
              </a:lnSpc>
              <a:buNone/>
            </a:pPr>
            <a:r>
              <a:rPr lang="en-US" sz="1400" i="1" dirty="0">
                <a:solidFill>
                  <a:srgbClr val="1E3063"/>
                </a:solidFill>
                <a:latin typeface="Aptos" panose="020B0004020202020204" pitchFamily="34" charset="0"/>
                <a:ea typeface="Instrument Sans Medium" pitchFamily="34" charset="-122"/>
                <a:cs typeface="Instrument Sans Medium" pitchFamily="34" charset="-120"/>
              </a:rPr>
              <a:t>Aircraft type analysis reveals that the Alpha Jet encounters the highest frequency of accidents, accounting for 28% of all incidents. This is followed closely by AW109 Helicopters (21%) and L-39ZA Albatros trainers (18%). However, the F-7Ni fighter exhibits the highest fatality rate at 83% despite representing a lower proportion of total accidents.</a:t>
            </a:r>
            <a:endParaRPr lang="en-US" sz="1400" i="1" dirty="0">
              <a:latin typeface="Aptos" panose="020B0004020202020204" pitchFamily="34" charset="0"/>
            </a:endParaRPr>
          </a:p>
        </p:txBody>
      </p:sp>
      <p:sp>
        <p:nvSpPr>
          <p:cNvPr id="14" name="Text 2"/>
          <p:cNvSpPr/>
          <p:nvPr/>
        </p:nvSpPr>
        <p:spPr>
          <a:xfrm>
            <a:off x="489168" y="7503619"/>
            <a:ext cx="13651706" cy="447199"/>
          </a:xfrm>
          <a:prstGeom prst="rect">
            <a:avLst/>
          </a:prstGeom>
          <a:noFill/>
          <a:ln/>
        </p:spPr>
        <p:txBody>
          <a:bodyPr wrap="square" lIns="0" tIns="0" rIns="0" bIns="0" rtlCol="0" anchor="t"/>
          <a:lstStyle/>
          <a:p>
            <a:pPr marL="0" indent="0" algn="l">
              <a:lnSpc>
                <a:spcPts val="1750"/>
              </a:lnSpc>
              <a:buNone/>
            </a:pPr>
            <a:r>
              <a:rPr lang="en-US" sz="1400" i="1" dirty="0">
                <a:solidFill>
                  <a:srgbClr val="1E3063"/>
                </a:solidFill>
                <a:latin typeface="Aptos" panose="020B0004020202020204" pitchFamily="34" charset="0"/>
                <a:ea typeface="Instrument Sans Medium" pitchFamily="34" charset="-122"/>
                <a:cs typeface="Instrument Sans Medium" pitchFamily="34" charset="-120"/>
              </a:rPr>
              <a:t>The data suggests that rotary-wing aircraft (helicopters) generally experience higher fatality rates compared to fixed-wing aircraft when accidents occur, likely due to their operational profiles and recovery limitations during emergencies.</a:t>
            </a:r>
            <a:endParaRPr lang="en-US" sz="1400" i="1" dirty="0">
              <a:latin typeface="Aptos" panose="020B0004020202020204" pitchFamily="34" charset="0"/>
            </a:endParaRPr>
          </a:p>
        </p:txBody>
      </p:sp>
      <p:sp>
        <p:nvSpPr>
          <p:cNvPr id="15" name="Text 3"/>
          <p:cNvSpPr/>
          <p:nvPr/>
        </p:nvSpPr>
        <p:spPr>
          <a:xfrm>
            <a:off x="896660" y="3081814"/>
            <a:ext cx="1747838" cy="218480"/>
          </a:xfrm>
          <a:prstGeom prst="rect">
            <a:avLst/>
          </a:prstGeom>
          <a:noFill/>
          <a:ln/>
        </p:spPr>
        <p:txBody>
          <a:bodyPr wrap="none" lIns="0" tIns="0" rIns="0" bIns="0" rtlCol="0" anchor="t"/>
          <a:lstStyle/>
          <a:p>
            <a:pPr marL="0" indent="0" algn="ctr">
              <a:lnSpc>
                <a:spcPts val="1700"/>
              </a:lnSpc>
              <a:buNone/>
            </a:pPr>
            <a:r>
              <a:rPr lang="en-US" sz="1400" b="1" dirty="0">
                <a:solidFill>
                  <a:srgbClr val="091C53"/>
                </a:solidFill>
                <a:latin typeface="Aptos" panose="020B0004020202020204" pitchFamily="34" charset="0"/>
                <a:ea typeface="Instrument Sans Semi Bold" pitchFamily="34" charset="-122"/>
                <a:cs typeface="Instrument Sans Semi Bold" pitchFamily="34" charset="-120"/>
              </a:rPr>
              <a:t>Alpha Jet</a:t>
            </a:r>
            <a:endParaRPr lang="en-US" sz="1400" b="1" dirty="0">
              <a:latin typeface="Aptos" panose="020B0004020202020204" pitchFamily="34" charset="0"/>
            </a:endParaRPr>
          </a:p>
        </p:txBody>
      </p:sp>
      <p:sp>
        <p:nvSpPr>
          <p:cNvPr id="16" name="Text 4"/>
          <p:cNvSpPr/>
          <p:nvPr/>
        </p:nvSpPr>
        <p:spPr>
          <a:xfrm>
            <a:off x="489347" y="3384113"/>
            <a:ext cx="2562582" cy="223599"/>
          </a:xfrm>
          <a:prstGeom prst="rect">
            <a:avLst/>
          </a:prstGeom>
          <a:noFill/>
          <a:ln/>
        </p:spPr>
        <p:txBody>
          <a:bodyPr wrap="none" lIns="0" tIns="0" rIns="0" bIns="0" rtlCol="0" anchor="t"/>
          <a:lstStyle/>
          <a:p>
            <a:pPr marL="0" indent="0" algn="ctr">
              <a:lnSpc>
                <a:spcPts val="1750"/>
              </a:lnSpc>
              <a:buNone/>
            </a:pPr>
            <a:r>
              <a:rPr lang="en-US" sz="1400" b="1" dirty="0">
                <a:solidFill>
                  <a:srgbClr val="1E3063"/>
                </a:solidFill>
                <a:latin typeface="Aptos" panose="020B0004020202020204" pitchFamily="34" charset="0"/>
                <a:ea typeface="Instrument Sans Medium" pitchFamily="34" charset="-122"/>
                <a:cs typeface="Instrument Sans Medium" pitchFamily="34" charset="-120"/>
              </a:rPr>
              <a:t>28% of total accidents</a:t>
            </a:r>
            <a:endParaRPr lang="en-US" sz="1400" b="1" dirty="0">
              <a:latin typeface="Aptos" panose="020B0004020202020204" pitchFamily="34" charset="0"/>
            </a:endParaRPr>
          </a:p>
        </p:txBody>
      </p:sp>
      <p:sp>
        <p:nvSpPr>
          <p:cNvPr id="17" name="Text 5"/>
          <p:cNvSpPr/>
          <p:nvPr/>
        </p:nvSpPr>
        <p:spPr>
          <a:xfrm>
            <a:off x="489347" y="3691533"/>
            <a:ext cx="2562582" cy="223599"/>
          </a:xfrm>
          <a:prstGeom prst="rect">
            <a:avLst/>
          </a:prstGeom>
          <a:noFill/>
          <a:ln/>
        </p:spPr>
        <p:txBody>
          <a:bodyPr wrap="none" lIns="0" tIns="0" rIns="0" bIns="0" rtlCol="0" anchor="t"/>
          <a:lstStyle/>
          <a:p>
            <a:pPr marL="342900" indent="-342900" algn="l">
              <a:lnSpc>
                <a:spcPts val="1750"/>
              </a:lnSpc>
              <a:buSzPct val="100000"/>
              <a:buChar char="•"/>
            </a:pPr>
            <a:r>
              <a:rPr lang="en-US" sz="1400" dirty="0">
                <a:solidFill>
                  <a:srgbClr val="1E3063"/>
                </a:solidFill>
                <a:latin typeface="Aptos" panose="020B0004020202020204" pitchFamily="34" charset="0"/>
                <a:ea typeface="Instrument Sans Medium" pitchFamily="34" charset="-122"/>
                <a:cs typeface="Instrument Sans Medium" pitchFamily="34" charset="-120"/>
              </a:rPr>
              <a:t>Fatality rate: 65%</a:t>
            </a:r>
            <a:endParaRPr lang="en-US" sz="1400" dirty="0">
              <a:latin typeface="Aptos" panose="020B0004020202020204" pitchFamily="34" charset="0"/>
            </a:endParaRPr>
          </a:p>
        </p:txBody>
      </p:sp>
      <p:sp>
        <p:nvSpPr>
          <p:cNvPr id="18" name="Text 6"/>
          <p:cNvSpPr/>
          <p:nvPr/>
        </p:nvSpPr>
        <p:spPr>
          <a:xfrm>
            <a:off x="489347" y="3964067"/>
            <a:ext cx="2562582" cy="447199"/>
          </a:xfrm>
          <a:prstGeom prst="rect">
            <a:avLst/>
          </a:prstGeom>
          <a:noFill/>
          <a:ln/>
        </p:spPr>
        <p:txBody>
          <a:bodyPr wrap="square" lIns="0" tIns="0" rIns="0" bIns="0" rtlCol="0" anchor="t"/>
          <a:lstStyle/>
          <a:p>
            <a:pPr marL="342900" indent="-342900" algn="l">
              <a:lnSpc>
                <a:spcPts val="1750"/>
              </a:lnSpc>
              <a:buSzPct val="100000"/>
              <a:buChar char="•"/>
            </a:pPr>
            <a:r>
              <a:rPr lang="en-US" sz="1400" dirty="0">
                <a:solidFill>
                  <a:srgbClr val="1E3063"/>
                </a:solidFill>
                <a:latin typeface="Aptos" panose="020B0004020202020204" pitchFamily="34" charset="0"/>
                <a:ea typeface="Instrument Sans Medium" pitchFamily="34" charset="-122"/>
                <a:cs typeface="Instrument Sans Medium" pitchFamily="34" charset="-120"/>
              </a:rPr>
              <a:t>Primary issues: Engine failure, control loss</a:t>
            </a:r>
            <a:endParaRPr lang="en-US" sz="1400" dirty="0">
              <a:latin typeface="Aptos" panose="020B0004020202020204" pitchFamily="34" charset="0"/>
            </a:endParaRPr>
          </a:p>
        </p:txBody>
      </p:sp>
      <p:sp>
        <p:nvSpPr>
          <p:cNvPr id="19" name="Text 7"/>
          <p:cNvSpPr/>
          <p:nvPr/>
        </p:nvSpPr>
        <p:spPr>
          <a:xfrm>
            <a:off x="3668911" y="1648420"/>
            <a:ext cx="1747838" cy="218480"/>
          </a:xfrm>
          <a:prstGeom prst="rect">
            <a:avLst/>
          </a:prstGeom>
          <a:noFill/>
          <a:ln/>
        </p:spPr>
        <p:txBody>
          <a:bodyPr wrap="none" lIns="0" tIns="0" rIns="0" bIns="0" rtlCol="0" anchor="t"/>
          <a:lstStyle/>
          <a:p>
            <a:pPr marL="0" indent="0" algn="ctr">
              <a:lnSpc>
                <a:spcPts val="1700"/>
              </a:lnSpc>
              <a:buNone/>
            </a:pPr>
            <a:r>
              <a:rPr lang="en-US" sz="1400" b="1" dirty="0">
                <a:solidFill>
                  <a:srgbClr val="091C53"/>
                </a:solidFill>
                <a:latin typeface="Aptos" panose="020B0004020202020204" pitchFamily="34" charset="0"/>
                <a:ea typeface="Instrument Sans Semi Bold" pitchFamily="34" charset="-122"/>
                <a:cs typeface="Instrument Sans Semi Bold" pitchFamily="34" charset="-120"/>
              </a:rPr>
              <a:t>AW109 Helicopter</a:t>
            </a:r>
            <a:endParaRPr lang="en-US" sz="1400" b="1" dirty="0">
              <a:latin typeface="Aptos" panose="020B0004020202020204" pitchFamily="34" charset="0"/>
            </a:endParaRPr>
          </a:p>
        </p:txBody>
      </p:sp>
      <p:sp>
        <p:nvSpPr>
          <p:cNvPr id="20" name="Text 8"/>
          <p:cNvSpPr/>
          <p:nvPr/>
        </p:nvSpPr>
        <p:spPr>
          <a:xfrm>
            <a:off x="3261598" y="1950720"/>
            <a:ext cx="2562582" cy="223599"/>
          </a:xfrm>
          <a:prstGeom prst="rect">
            <a:avLst/>
          </a:prstGeom>
          <a:noFill/>
          <a:ln/>
        </p:spPr>
        <p:txBody>
          <a:bodyPr wrap="none" lIns="0" tIns="0" rIns="0" bIns="0" rtlCol="0" anchor="t"/>
          <a:lstStyle/>
          <a:p>
            <a:pPr marL="0" indent="0" algn="ctr">
              <a:lnSpc>
                <a:spcPts val="1750"/>
              </a:lnSpc>
              <a:buNone/>
            </a:pPr>
            <a:r>
              <a:rPr lang="en-US" sz="1400" b="1" dirty="0">
                <a:solidFill>
                  <a:srgbClr val="1E3063"/>
                </a:solidFill>
                <a:latin typeface="Aptos" panose="020B0004020202020204" pitchFamily="34" charset="0"/>
                <a:ea typeface="Instrument Sans Medium" pitchFamily="34" charset="-122"/>
                <a:cs typeface="Instrument Sans Medium" pitchFamily="34" charset="-120"/>
              </a:rPr>
              <a:t>21% of total accidents</a:t>
            </a:r>
            <a:endParaRPr lang="en-US" sz="1400" b="1" dirty="0">
              <a:latin typeface="Aptos" panose="020B0004020202020204" pitchFamily="34" charset="0"/>
            </a:endParaRPr>
          </a:p>
        </p:txBody>
      </p:sp>
      <p:sp>
        <p:nvSpPr>
          <p:cNvPr id="21" name="Text 9"/>
          <p:cNvSpPr/>
          <p:nvPr/>
        </p:nvSpPr>
        <p:spPr>
          <a:xfrm>
            <a:off x="3261598" y="2258139"/>
            <a:ext cx="2562582" cy="223599"/>
          </a:xfrm>
          <a:prstGeom prst="rect">
            <a:avLst/>
          </a:prstGeom>
          <a:noFill/>
          <a:ln/>
        </p:spPr>
        <p:txBody>
          <a:bodyPr wrap="none" lIns="0" tIns="0" rIns="0" bIns="0" rtlCol="0" anchor="t"/>
          <a:lstStyle/>
          <a:p>
            <a:pPr marL="342900" indent="-342900" algn="l">
              <a:lnSpc>
                <a:spcPts val="1750"/>
              </a:lnSpc>
              <a:buSzPct val="100000"/>
              <a:buChar char="•"/>
            </a:pPr>
            <a:r>
              <a:rPr lang="en-US" sz="1400" dirty="0">
                <a:solidFill>
                  <a:srgbClr val="1E3063"/>
                </a:solidFill>
                <a:latin typeface="Aptos" panose="020B0004020202020204" pitchFamily="34" charset="0"/>
                <a:ea typeface="Instrument Sans Medium" pitchFamily="34" charset="-122"/>
                <a:cs typeface="Instrument Sans Medium" pitchFamily="34" charset="-120"/>
              </a:rPr>
              <a:t>Fatality rate: 72%</a:t>
            </a:r>
            <a:endParaRPr lang="en-US" sz="1400" dirty="0">
              <a:latin typeface="Aptos" panose="020B0004020202020204" pitchFamily="34" charset="0"/>
            </a:endParaRPr>
          </a:p>
        </p:txBody>
      </p:sp>
      <p:sp>
        <p:nvSpPr>
          <p:cNvPr id="22" name="Text 10"/>
          <p:cNvSpPr/>
          <p:nvPr/>
        </p:nvSpPr>
        <p:spPr>
          <a:xfrm>
            <a:off x="3261598" y="2530673"/>
            <a:ext cx="2562582" cy="447199"/>
          </a:xfrm>
          <a:prstGeom prst="rect">
            <a:avLst/>
          </a:prstGeom>
          <a:noFill/>
          <a:ln/>
        </p:spPr>
        <p:txBody>
          <a:bodyPr wrap="square" lIns="0" tIns="0" rIns="0" bIns="0" rtlCol="0" anchor="t"/>
          <a:lstStyle/>
          <a:p>
            <a:pPr marL="342900" indent="-342900" algn="l">
              <a:lnSpc>
                <a:spcPts val="1750"/>
              </a:lnSpc>
              <a:buSzPct val="100000"/>
              <a:buChar char="•"/>
            </a:pPr>
            <a:r>
              <a:rPr lang="en-US" sz="1400" dirty="0">
                <a:solidFill>
                  <a:srgbClr val="1E3063"/>
                </a:solidFill>
                <a:latin typeface="Aptos" panose="020B0004020202020204" pitchFamily="34" charset="0"/>
                <a:ea typeface="Instrument Sans Medium" pitchFamily="34" charset="-122"/>
                <a:cs typeface="Instrument Sans Medium" pitchFamily="34" charset="-120"/>
              </a:rPr>
              <a:t>Primary issues: Mechanical failure, weather</a:t>
            </a:r>
            <a:endParaRPr lang="en-US" sz="1400" dirty="0">
              <a:latin typeface="Aptos" panose="020B0004020202020204" pitchFamily="34" charset="0"/>
            </a:endParaRPr>
          </a:p>
        </p:txBody>
      </p:sp>
      <p:sp>
        <p:nvSpPr>
          <p:cNvPr id="23" name="Text 11"/>
          <p:cNvSpPr/>
          <p:nvPr/>
        </p:nvSpPr>
        <p:spPr>
          <a:xfrm>
            <a:off x="6441162" y="1100971"/>
            <a:ext cx="1747838" cy="218480"/>
          </a:xfrm>
          <a:prstGeom prst="rect">
            <a:avLst/>
          </a:prstGeom>
          <a:noFill/>
          <a:ln/>
        </p:spPr>
        <p:txBody>
          <a:bodyPr wrap="none" lIns="0" tIns="0" rIns="0" bIns="0" rtlCol="0" anchor="t"/>
          <a:lstStyle/>
          <a:p>
            <a:pPr marL="0" indent="0" algn="ctr">
              <a:lnSpc>
                <a:spcPts val="1700"/>
              </a:lnSpc>
              <a:buNone/>
            </a:pPr>
            <a:r>
              <a:rPr lang="en-US" sz="1400" b="1" dirty="0">
                <a:solidFill>
                  <a:srgbClr val="091C53"/>
                </a:solidFill>
                <a:latin typeface="Aptos" panose="020B0004020202020204" pitchFamily="34" charset="0"/>
                <a:ea typeface="Instrument Sans Semi Bold" pitchFamily="34" charset="-122"/>
                <a:cs typeface="Instrument Sans Semi Bold" pitchFamily="34" charset="-120"/>
              </a:rPr>
              <a:t>L-39ZA Albatros</a:t>
            </a:r>
            <a:endParaRPr lang="en-US" sz="1400" b="1" dirty="0">
              <a:latin typeface="Aptos" panose="020B0004020202020204" pitchFamily="34" charset="0"/>
            </a:endParaRPr>
          </a:p>
        </p:txBody>
      </p:sp>
      <p:sp>
        <p:nvSpPr>
          <p:cNvPr id="24" name="Text 12"/>
          <p:cNvSpPr/>
          <p:nvPr/>
        </p:nvSpPr>
        <p:spPr>
          <a:xfrm>
            <a:off x="6033849" y="1403271"/>
            <a:ext cx="2562582" cy="223599"/>
          </a:xfrm>
          <a:prstGeom prst="rect">
            <a:avLst/>
          </a:prstGeom>
          <a:noFill/>
          <a:ln/>
        </p:spPr>
        <p:txBody>
          <a:bodyPr wrap="none" lIns="0" tIns="0" rIns="0" bIns="0" rtlCol="0" anchor="t"/>
          <a:lstStyle/>
          <a:p>
            <a:pPr marL="0" indent="0" algn="ctr">
              <a:lnSpc>
                <a:spcPts val="1750"/>
              </a:lnSpc>
              <a:buNone/>
            </a:pPr>
            <a:r>
              <a:rPr lang="en-US" sz="1400" b="1" dirty="0">
                <a:solidFill>
                  <a:srgbClr val="1E3063"/>
                </a:solidFill>
                <a:latin typeface="Aptos" panose="020B0004020202020204" pitchFamily="34" charset="0"/>
                <a:ea typeface="Instrument Sans Medium" pitchFamily="34" charset="-122"/>
                <a:cs typeface="Instrument Sans Medium" pitchFamily="34" charset="-120"/>
              </a:rPr>
              <a:t>18% of total accidents</a:t>
            </a:r>
            <a:endParaRPr lang="en-US" sz="1400" b="1" dirty="0">
              <a:latin typeface="Aptos" panose="020B0004020202020204" pitchFamily="34" charset="0"/>
            </a:endParaRPr>
          </a:p>
        </p:txBody>
      </p:sp>
      <p:sp>
        <p:nvSpPr>
          <p:cNvPr id="25" name="Text 13"/>
          <p:cNvSpPr/>
          <p:nvPr/>
        </p:nvSpPr>
        <p:spPr>
          <a:xfrm>
            <a:off x="6033849" y="1710690"/>
            <a:ext cx="2562582" cy="223599"/>
          </a:xfrm>
          <a:prstGeom prst="rect">
            <a:avLst/>
          </a:prstGeom>
          <a:noFill/>
          <a:ln/>
        </p:spPr>
        <p:txBody>
          <a:bodyPr wrap="none" lIns="0" tIns="0" rIns="0" bIns="0" rtlCol="0" anchor="t"/>
          <a:lstStyle/>
          <a:p>
            <a:pPr marL="342900" indent="-342900" algn="l">
              <a:lnSpc>
                <a:spcPts val="1750"/>
              </a:lnSpc>
              <a:buSzPct val="100000"/>
              <a:buChar char="•"/>
            </a:pPr>
            <a:r>
              <a:rPr lang="en-US" sz="1400" dirty="0">
                <a:solidFill>
                  <a:srgbClr val="1E3063"/>
                </a:solidFill>
                <a:latin typeface="Aptos" panose="020B0004020202020204" pitchFamily="34" charset="0"/>
                <a:ea typeface="Instrument Sans Medium" pitchFamily="34" charset="-122"/>
                <a:cs typeface="Instrument Sans Medium" pitchFamily="34" charset="-120"/>
              </a:rPr>
              <a:t>Fatality rate: 58%</a:t>
            </a:r>
            <a:endParaRPr lang="en-US" sz="1400" dirty="0">
              <a:latin typeface="Aptos" panose="020B0004020202020204" pitchFamily="34" charset="0"/>
            </a:endParaRPr>
          </a:p>
        </p:txBody>
      </p:sp>
      <p:sp>
        <p:nvSpPr>
          <p:cNvPr id="26" name="Text 14"/>
          <p:cNvSpPr/>
          <p:nvPr/>
        </p:nvSpPr>
        <p:spPr>
          <a:xfrm>
            <a:off x="6033849" y="1983224"/>
            <a:ext cx="2562582" cy="447199"/>
          </a:xfrm>
          <a:prstGeom prst="rect">
            <a:avLst/>
          </a:prstGeom>
          <a:noFill/>
          <a:ln/>
        </p:spPr>
        <p:txBody>
          <a:bodyPr wrap="square" lIns="0" tIns="0" rIns="0" bIns="0" rtlCol="0" anchor="t"/>
          <a:lstStyle/>
          <a:p>
            <a:pPr marL="342900" indent="-342900" algn="l">
              <a:lnSpc>
                <a:spcPts val="1750"/>
              </a:lnSpc>
              <a:buSzPct val="100000"/>
              <a:buChar char="•"/>
            </a:pPr>
            <a:r>
              <a:rPr lang="en-US" sz="1400" dirty="0">
                <a:solidFill>
                  <a:srgbClr val="1E3063"/>
                </a:solidFill>
                <a:latin typeface="Aptos" panose="020B0004020202020204" pitchFamily="34" charset="0"/>
                <a:ea typeface="Instrument Sans Medium" pitchFamily="34" charset="-122"/>
                <a:cs typeface="Instrument Sans Medium" pitchFamily="34" charset="-120"/>
              </a:rPr>
              <a:t>Primary issues: Training incidents, bird strikes</a:t>
            </a:r>
            <a:endParaRPr lang="en-US" sz="1400" dirty="0">
              <a:latin typeface="Aptos" panose="020B0004020202020204" pitchFamily="34" charset="0"/>
            </a:endParaRPr>
          </a:p>
        </p:txBody>
      </p:sp>
      <p:sp>
        <p:nvSpPr>
          <p:cNvPr id="27" name="Text 15"/>
          <p:cNvSpPr/>
          <p:nvPr/>
        </p:nvSpPr>
        <p:spPr>
          <a:xfrm>
            <a:off x="9213413" y="1648420"/>
            <a:ext cx="1747838" cy="218480"/>
          </a:xfrm>
          <a:prstGeom prst="rect">
            <a:avLst/>
          </a:prstGeom>
          <a:noFill/>
          <a:ln/>
        </p:spPr>
        <p:txBody>
          <a:bodyPr wrap="none" lIns="0" tIns="0" rIns="0" bIns="0" rtlCol="0" anchor="t"/>
          <a:lstStyle/>
          <a:p>
            <a:pPr marL="0" indent="0" algn="ctr">
              <a:lnSpc>
                <a:spcPts val="1700"/>
              </a:lnSpc>
              <a:buNone/>
            </a:pPr>
            <a:r>
              <a:rPr lang="en-US" sz="1400" b="1" dirty="0">
                <a:solidFill>
                  <a:srgbClr val="091C53"/>
                </a:solidFill>
                <a:latin typeface="Aptos" panose="020B0004020202020204" pitchFamily="34" charset="0"/>
                <a:ea typeface="Instrument Sans Semi Bold" pitchFamily="34" charset="-122"/>
                <a:cs typeface="Instrument Sans Semi Bold" pitchFamily="34" charset="-120"/>
              </a:rPr>
              <a:t>F-7Ni Fighter</a:t>
            </a:r>
            <a:endParaRPr lang="en-US" sz="1400" b="1" dirty="0">
              <a:latin typeface="Aptos" panose="020B0004020202020204" pitchFamily="34" charset="0"/>
            </a:endParaRPr>
          </a:p>
        </p:txBody>
      </p:sp>
      <p:sp>
        <p:nvSpPr>
          <p:cNvPr id="28" name="Text 16"/>
          <p:cNvSpPr/>
          <p:nvPr/>
        </p:nvSpPr>
        <p:spPr>
          <a:xfrm>
            <a:off x="8806101" y="1950720"/>
            <a:ext cx="2562582" cy="223599"/>
          </a:xfrm>
          <a:prstGeom prst="rect">
            <a:avLst/>
          </a:prstGeom>
          <a:noFill/>
          <a:ln/>
        </p:spPr>
        <p:txBody>
          <a:bodyPr wrap="none" lIns="0" tIns="0" rIns="0" bIns="0" rtlCol="0" anchor="t"/>
          <a:lstStyle/>
          <a:p>
            <a:pPr marL="0" indent="0" algn="ctr">
              <a:lnSpc>
                <a:spcPts val="1750"/>
              </a:lnSpc>
              <a:buNone/>
            </a:pPr>
            <a:r>
              <a:rPr lang="en-US" sz="1400" b="1" dirty="0">
                <a:solidFill>
                  <a:srgbClr val="1E3063"/>
                </a:solidFill>
                <a:latin typeface="Aptos" panose="020B0004020202020204" pitchFamily="34" charset="0"/>
                <a:ea typeface="Instrument Sans Medium" pitchFamily="34" charset="-122"/>
                <a:cs typeface="Instrument Sans Medium" pitchFamily="34" charset="-120"/>
              </a:rPr>
              <a:t>17% of total accidents</a:t>
            </a:r>
            <a:endParaRPr lang="en-US" sz="1400" b="1" dirty="0">
              <a:latin typeface="Aptos" panose="020B0004020202020204" pitchFamily="34" charset="0"/>
            </a:endParaRPr>
          </a:p>
        </p:txBody>
      </p:sp>
      <p:sp>
        <p:nvSpPr>
          <p:cNvPr id="29" name="Text 17"/>
          <p:cNvSpPr/>
          <p:nvPr/>
        </p:nvSpPr>
        <p:spPr>
          <a:xfrm>
            <a:off x="8806101" y="2258139"/>
            <a:ext cx="2562582" cy="223599"/>
          </a:xfrm>
          <a:prstGeom prst="rect">
            <a:avLst/>
          </a:prstGeom>
          <a:noFill/>
          <a:ln/>
        </p:spPr>
        <p:txBody>
          <a:bodyPr wrap="none" lIns="0" tIns="0" rIns="0" bIns="0" rtlCol="0" anchor="t"/>
          <a:lstStyle/>
          <a:p>
            <a:pPr marL="342900" indent="-342900" algn="l">
              <a:lnSpc>
                <a:spcPts val="1750"/>
              </a:lnSpc>
              <a:buSzPct val="100000"/>
              <a:buChar char="•"/>
            </a:pPr>
            <a:r>
              <a:rPr lang="en-US" sz="1400" dirty="0">
                <a:solidFill>
                  <a:srgbClr val="1E3063"/>
                </a:solidFill>
                <a:latin typeface="Aptos" panose="020B0004020202020204" pitchFamily="34" charset="0"/>
                <a:ea typeface="Instrument Sans Medium" pitchFamily="34" charset="-122"/>
                <a:cs typeface="Instrument Sans Medium" pitchFamily="34" charset="-120"/>
              </a:rPr>
              <a:t>Fatality rate: 83%</a:t>
            </a:r>
            <a:endParaRPr lang="en-US" sz="1400" dirty="0">
              <a:latin typeface="Aptos" panose="020B0004020202020204" pitchFamily="34" charset="0"/>
            </a:endParaRPr>
          </a:p>
        </p:txBody>
      </p:sp>
      <p:sp>
        <p:nvSpPr>
          <p:cNvPr id="30" name="Text 18"/>
          <p:cNvSpPr/>
          <p:nvPr/>
        </p:nvSpPr>
        <p:spPr>
          <a:xfrm>
            <a:off x="8806101" y="2530673"/>
            <a:ext cx="2562582" cy="447199"/>
          </a:xfrm>
          <a:prstGeom prst="rect">
            <a:avLst/>
          </a:prstGeom>
          <a:noFill/>
          <a:ln/>
        </p:spPr>
        <p:txBody>
          <a:bodyPr wrap="square" lIns="0" tIns="0" rIns="0" bIns="0" rtlCol="0" anchor="t"/>
          <a:lstStyle/>
          <a:p>
            <a:pPr marL="342900" indent="-342900" algn="l">
              <a:lnSpc>
                <a:spcPts val="1750"/>
              </a:lnSpc>
              <a:buSzPct val="100000"/>
              <a:buChar char="•"/>
            </a:pPr>
            <a:r>
              <a:rPr lang="en-US" sz="1400" dirty="0">
                <a:solidFill>
                  <a:srgbClr val="1E3063"/>
                </a:solidFill>
                <a:latin typeface="Aptos" panose="020B0004020202020204" pitchFamily="34" charset="0"/>
                <a:ea typeface="Instrument Sans Medium" pitchFamily="34" charset="-122"/>
                <a:cs typeface="Instrument Sans Medium" pitchFamily="34" charset="-120"/>
              </a:rPr>
              <a:t>Primary issues: Hydraulic failures, avionics</a:t>
            </a:r>
            <a:endParaRPr lang="en-US" sz="1400" dirty="0">
              <a:latin typeface="Aptos" panose="020B0004020202020204" pitchFamily="34" charset="0"/>
            </a:endParaRPr>
          </a:p>
        </p:txBody>
      </p:sp>
      <p:sp>
        <p:nvSpPr>
          <p:cNvPr id="31" name="Text 19"/>
          <p:cNvSpPr/>
          <p:nvPr/>
        </p:nvSpPr>
        <p:spPr>
          <a:xfrm>
            <a:off x="11985665" y="3081814"/>
            <a:ext cx="1747838" cy="218480"/>
          </a:xfrm>
          <a:prstGeom prst="rect">
            <a:avLst/>
          </a:prstGeom>
          <a:noFill/>
          <a:ln/>
        </p:spPr>
        <p:txBody>
          <a:bodyPr wrap="none" lIns="0" tIns="0" rIns="0" bIns="0" rtlCol="0" anchor="t"/>
          <a:lstStyle/>
          <a:p>
            <a:pPr marL="0" indent="0" algn="ctr">
              <a:lnSpc>
                <a:spcPts val="1700"/>
              </a:lnSpc>
              <a:buNone/>
            </a:pPr>
            <a:r>
              <a:rPr lang="en-US" sz="1400" b="1" dirty="0">
                <a:solidFill>
                  <a:srgbClr val="091C53"/>
                </a:solidFill>
                <a:latin typeface="Aptos" panose="020B0004020202020204" pitchFamily="34" charset="0"/>
                <a:ea typeface="Instrument Sans Semi Bold" pitchFamily="34" charset="-122"/>
                <a:cs typeface="Instrument Sans Semi Bold" pitchFamily="34" charset="-120"/>
              </a:rPr>
              <a:t>C-130 Hercules</a:t>
            </a:r>
            <a:endParaRPr lang="en-US" sz="1400" b="1" dirty="0">
              <a:latin typeface="Aptos" panose="020B0004020202020204" pitchFamily="34" charset="0"/>
            </a:endParaRPr>
          </a:p>
        </p:txBody>
      </p:sp>
      <p:sp>
        <p:nvSpPr>
          <p:cNvPr id="32" name="Text 20"/>
          <p:cNvSpPr/>
          <p:nvPr/>
        </p:nvSpPr>
        <p:spPr>
          <a:xfrm>
            <a:off x="11578352" y="3384113"/>
            <a:ext cx="2562582" cy="223599"/>
          </a:xfrm>
          <a:prstGeom prst="rect">
            <a:avLst/>
          </a:prstGeom>
          <a:noFill/>
          <a:ln/>
        </p:spPr>
        <p:txBody>
          <a:bodyPr wrap="none" lIns="0" tIns="0" rIns="0" bIns="0" rtlCol="0" anchor="t"/>
          <a:lstStyle/>
          <a:p>
            <a:pPr marL="0" indent="0" algn="ctr">
              <a:lnSpc>
                <a:spcPts val="1750"/>
              </a:lnSpc>
              <a:buNone/>
            </a:pPr>
            <a:r>
              <a:rPr lang="en-US" sz="1400" b="1" dirty="0">
                <a:solidFill>
                  <a:srgbClr val="1E3063"/>
                </a:solidFill>
                <a:latin typeface="Aptos" panose="020B0004020202020204" pitchFamily="34" charset="0"/>
                <a:ea typeface="Instrument Sans Medium" pitchFamily="34" charset="-122"/>
                <a:cs typeface="Instrument Sans Medium" pitchFamily="34" charset="-120"/>
              </a:rPr>
              <a:t>16% of total accidents</a:t>
            </a:r>
            <a:endParaRPr lang="en-US" sz="1400" b="1" dirty="0">
              <a:latin typeface="Aptos" panose="020B0004020202020204" pitchFamily="34" charset="0"/>
            </a:endParaRPr>
          </a:p>
        </p:txBody>
      </p:sp>
      <p:sp>
        <p:nvSpPr>
          <p:cNvPr id="33" name="Text 21"/>
          <p:cNvSpPr/>
          <p:nvPr/>
        </p:nvSpPr>
        <p:spPr>
          <a:xfrm>
            <a:off x="11578352" y="3691533"/>
            <a:ext cx="2562582" cy="223599"/>
          </a:xfrm>
          <a:prstGeom prst="rect">
            <a:avLst/>
          </a:prstGeom>
          <a:noFill/>
          <a:ln/>
        </p:spPr>
        <p:txBody>
          <a:bodyPr wrap="none" lIns="0" tIns="0" rIns="0" bIns="0" rtlCol="0" anchor="t"/>
          <a:lstStyle/>
          <a:p>
            <a:pPr marL="342900" indent="-342900" algn="l">
              <a:lnSpc>
                <a:spcPts val="1750"/>
              </a:lnSpc>
              <a:buSzPct val="100000"/>
              <a:buChar char="•"/>
            </a:pPr>
            <a:r>
              <a:rPr lang="en-US" sz="1400" dirty="0">
                <a:solidFill>
                  <a:srgbClr val="1E3063"/>
                </a:solidFill>
                <a:latin typeface="Aptos" panose="020B0004020202020204" pitchFamily="34" charset="0"/>
                <a:ea typeface="Instrument Sans Medium" pitchFamily="34" charset="-122"/>
                <a:cs typeface="Instrument Sans Medium" pitchFamily="34" charset="-120"/>
              </a:rPr>
              <a:t>Fatality rate: 76%</a:t>
            </a:r>
            <a:endParaRPr lang="en-US" sz="1400" dirty="0">
              <a:latin typeface="Aptos" panose="020B0004020202020204" pitchFamily="34" charset="0"/>
            </a:endParaRPr>
          </a:p>
        </p:txBody>
      </p:sp>
      <p:sp>
        <p:nvSpPr>
          <p:cNvPr id="34" name="Text 22"/>
          <p:cNvSpPr/>
          <p:nvPr/>
        </p:nvSpPr>
        <p:spPr>
          <a:xfrm>
            <a:off x="11578352" y="3964067"/>
            <a:ext cx="2562582" cy="447199"/>
          </a:xfrm>
          <a:prstGeom prst="rect">
            <a:avLst/>
          </a:prstGeom>
          <a:noFill/>
          <a:ln/>
        </p:spPr>
        <p:txBody>
          <a:bodyPr wrap="square" lIns="0" tIns="0" rIns="0" bIns="0" rtlCol="0" anchor="t"/>
          <a:lstStyle/>
          <a:p>
            <a:pPr marL="342900" indent="-342900" algn="l">
              <a:lnSpc>
                <a:spcPts val="1750"/>
              </a:lnSpc>
              <a:buSzPct val="100000"/>
              <a:buChar char="•"/>
            </a:pPr>
            <a:r>
              <a:rPr lang="en-US" sz="1400" dirty="0">
                <a:solidFill>
                  <a:srgbClr val="1E3063"/>
                </a:solidFill>
                <a:latin typeface="Aptos" panose="020B0004020202020204" pitchFamily="34" charset="0"/>
                <a:ea typeface="Instrument Sans Medium" pitchFamily="34" charset="-122"/>
                <a:cs typeface="Instrument Sans Medium" pitchFamily="34" charset="-120"/>
              </a:rPr>
              <a:t>Primary issues: Cargo operations, age-related</a:t>
            </a:r>
            <a:endParaRPr lang="en-US" sz="1400" dirty="0">
              <a:latin typeface="Aptos" panose="020B0004020202020204" pitchFamily="34" charset="0"/>
            </a:endParaRPr>
          </a:p>
        </p:txBody>
      </p:sp>
      <p:pic>
        <p:nvPicPr>
          <p:cNvPr id="35" name="Image 0" descr="preencoded.png">
            <a:extLst>
              <a:ext uri="{FF2B5EF4-FFF2-40B4-BE49-F238E27FC236}">
                <a16:creationId xmlns:a16="http://schemas.microsoft.com/office/drawing/2014/main" id="{41F372D9-C4EE-8899-1BC4-73642FFDB75A}"/>
              </a:ext>
            </a:extLst>
          </p:cNvPr>
          <p:cNvPicPr>
            <a:picLocks noChangeAspect="1"/>
          </p:cNvPicPr>
          <p:nvPr/>
        </p:nvPicPr>
        <p:blipFill>
          <a:blip r:embed="rId13"/>
          <a:stretch>
            <a:fillRect/>
          </a:stretch>
        </p:blipFill>
        <p:spPr>
          <a:xfrm>
            <a:off x="11408154" y="1440198"/>
            <a:ext cx="2286000" cy="1412800"/>
          </a:xfrm>
          <a:prstGeom prst="rect">
            <a:avLst/>
          </a:prstGeom>
        </p:spPr>
      </p:pic>
      <p:pic>
        <p:nvPicPr>
          <p:cNvPr id="36" name="Image 1" descr="preencoded.png">
            <a:extLst>
              <a:ext uri="{FF2B5EF4-FFF2-40B4-BE49-F238E27FC236}">
                <a16:creationId xmlns:a16="http://schemas.microsoft.com/office/drawing/2014/main" id="{675660EF-D536-4CA0-8DFE-7B04EE85F2DB}"/>
              </a:ext>
            </a:extLst>
          </p:cNvPr>
          <p:cNvPicPr>
            <a:picLocks noChangeAspect="1"/>
          </p:cNvPicPr>
          <p:nvPr/>
        </p:nvPicPr>
        <p:blipFill>
          <a:blip r:embed="rId14"/>
          <a:stretch>
            <a:fillRect/>
          </a:stretch>
        </p:blipFill>
        <p:spPr>
          <a:xfrm>
            <a:off x="667048" y="1547866"/>
            <a:ext cx="2286000" cy="1412800"/>
          </a:xfrm>
          <a:prstGeom prst="rect">
            <a:avLst/>
          </a:prstGeom>
        </p:spPr>
      </p:pic>
      <p:sp>
        <p:nvSpPr>
          <p:cNvPr id="38" name="Rectangle: Rounded Corners 37">
            <a:extLst>
              <a:ext uri="{FF2B5EF4-FFF2-40B4-BE49-F238E27FC236}">
                <a16:creationId xmlns:a16="http://schemas.microsoft.com/office/drawing/2014/main" id="{D051880D-7F0C-9442-AFD3-6F20929ED405}"/>
              </a:ext>
            </a:extLst>
          </p:cNvPr>
          <p:cNvSpPr/>
          <p:nvPr/>
        </p:nvSpPr>
        <p:spPr>
          <a:xfrm>
            <a:off x="12879659" y="7738946"/>
            <a:ext cx="1639229" cy="401444"/>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68655" y="828794"/>
            <a:ext cx="6418898" cy="597098"/>
          </a:xfrm>
          <a:prstGeom prst="rect">
            <a:avLst/>
          </a:prstGeom>
          <a:noFill/>
          <a:ln/>
        </p:spPr>
        <p:txBody>
          <a:bodyPr wrap="none" lIns="0" tIns="0" rIns="0" bIns="0" rtlCol="0" anchor="t"/>
          <a:lstStyle/>
          <a:p>
            <a:pPr marL="0" indent="0" algn="l">
              <a:lnSpc>
                <a:spcPts val="4700"/>
              </a:lnSpc>
              <a:buNone/>
            </a:pPr>
            <a:r>
              <a:rPr lang="en-US" sz="3750" b="1" dirty="0">
                <a:solidFill>
                  <a:srgbClr val="091C53"/>
                </a:solidFill>
                <a:latin typeface="Aptos" panose="020B0004020202020204" pitchFamily="34" charset="0"/>
                <a:ea typeface="Instrument Sans Semi Bold" pitchFamily="34" charset="-122"/>
                <a:cs typeface="Instrument Sans Semi Bold" pitchFamily="34" charset="-120"/>
              </a:rPr>
              <a:t>Fatality Distribution Analysis</a:t>
            </a:r>
            <a:endParaRPr lang="en-US" sz="3750" b="1" dirty="0">
              <a:latin typeface="Aptos" panose="020B0004020202020204" pitchFamily="34" charset="0"/>
            </a:endParaRPr>
          </a:p>
        </p:txBody>
      </p:sp>
      <p:sp>
        <p:nvSpPr>
          <p:cNvPr id="3" name="Text 1"/>
          <p:cNvSpPr/>
          <p:nvPr/>
        </p:nvSpPr>
        <p:spPr>
          <a:xfrm>
            <a:off x="668655" y="1903452"/>
            <a:ext cx="6503313" cy="630436"/>
          </a:xfrm>
          <a:prstGeom prst="rect">
            <a:avLst/>
          </a:prstGeom>
          <a:noFill/>
          <a:ln/>
        </p:spPr>
        <p:txBody>
          <a:bodyPr wrap="none" lIns="0" tIns="0" rIns="0" bIns="0" rtlCol="0" anchor="t"/>
          <a:lstStyle/>
          <a:p>
            <a:pPr marL="0" indent="0" algn="ctr">
              <a:lnSpc>
                <a:spcPts val="4950"/>
              </a:lnSpc>
              <a:buNone/>
            </a:pPr>
            <a:r>
              <a:rPr lang="en-US" sz="5400" b="1" dirty="0">
                <a:solidFill>
                  <a:srgbClr val="1E3063"/>
                </a:solidFill>
                <a:latin typeface="Aptos" panose="020B0004020202020204" pitchFamily="34" charset="0"/>
                <a:ea typeface="Instrument Sans Semi Bold" pitchFamily="34" charset="-122"/>
                <a:cs typeface="Instrument Sans Semi Bold" pitchFamily="34" charset="-120"/>
              </a:rPr>
              <a:t>166</a:t>
            </a:r>
            <a:endParaRPr lang="en-US" sz="5400" b="1" dirty="0">
              <a:latin typeface="Aptos" panose="020B0004020202020204" pitchFamily="34" charset="0"/>
            </a:endParaRPr>
          </a:p>
        </p:txBody>
      </p:sp>
      <p:sp>
        <p:nvSpPr>
          <p:cNvPr id="4" name="Text 2"/>
          <p:cNvSpPr/>
          <p:nvPr/>
        </p:nvSpPr>
        <p:spPr>
          <a:xfrm>
            <a:off x="2726293" y="2772608"/>
            <a:ext cx="2388037" cy="298490"/>
          </a:xfrm>
          <a:prstGeom prst="rect">
            <a:avLst/>
          </a:prstGeom>
          <a:noFill/>
          <a:ln/>
        </p:spPr>
        <p:txBody>
          <a:bodyPr wrap="none" lIns="0" tIns="0" rIns="0" bIns="0" rtlCol="0" anchor="t"/>
          <a:lstStyle/>
          <a:p>
            <a:pPr marL="0" indent="0" algn="ctr">
              <a:lnSpc>
                <a:spcPts val="2350"/>
              </a:lnSpc>
              <a:buNone/>
            </a:pPr>
            <a:r>
              <a:rPr lang="en-US" sz="2000" b="1" dirty="0">
                <a:solidFill>
                  <a:srgbClr val="1E3063"/>
                </a:solidFill>
                <a:latin typeface="Aptos" panose="020B0004020202020204" pitchFamily="34" charset="0"/>
                <a:ea typeface="Instrument Sans Semi Bold" pitchFamily="34" charset="-122"/>
                <a:cs typeface="Instrument Sans Semi Bold" pitchFamily="34" charset="-120"/>
              </a:rPr>
              <a:t>Total Fatalities</a:t>
            </a:r>
            <a:endParaRPr lang="en-US" sz="2000" b="1" dirty="0">
              <a:latin typeface="Aptos" panose="020B0004020202020204" pitchFamily="34" charset="0"/>
            </a:endParaRPr>
          </a:p>
        </p:txBody>
      </p:sp>
      <p:sp>
        <p:nvSpPr>
          <p:cNvPr id="5" name="Text 3"/>
          <p:cNvSpPr/>
          <p:nvPr/>
        </p:nvSpPr>
        <p:spPr>
          <a:xfrm>
            <a:off x="668655" y="3185636"/>
            <a:ext cx="6503313" cy="305753"/>
          </a:xfrm>
          <a:prstGeom prst="rect">
            <a:avLst/>
          </a:prstGeom>
          <a:noFill/>
          <a:ln/>
        </p:spPr>
        <p:txBody>
          <a:bodyPr wrap="none" lIns="0" tIns="0" rIns="0" bIns="0" rtlCol="0" anchor="t"/>
          <a:lstStyle/>
          <a:p>
            <a:pPr marL="0" indent="0" algn="ctr">
              <a:lnSpc>
                <a:spcPts val="24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Across all analyzed incidents (1980-2024)</a:t>
            </a:r>
            <a:endParaRPr lang="en-US" dirty="0">
              <a:latin typeface="Aptos" panose="020B0004020202020204" pitchFamily="34" charset="0"/>
            </a:endParaRPr>
          </a:p>
        </p:txBody>
      </p:sp>
      <p:sp>
        <p:nvSpPr>
          <p:cNvPr id="6" name="Text 4"/>
          <p:cNvSpPr/>
          <p:nvPr/>
        </p:nvSpPr>
        <p:spPr>
          <a:xfrm>
            <a:off x="7458432" y="1903452"/>
            <a:ext cx="6503313" cy="630436"/>
          </a:xfrm>
          <a:prstGeom prst="rect">
            <a:avLst/>
          </a:prstGeom>
          <a:noFill/>
          <a:ln/>
        </p:spPr>
        <p:txBody>
          <a:bodyPr wrap="none" lIns="0" tIns="0" rIns="0" bIns="0" rtlCol="0" anchor="t"/>
          <a:lstStyle/>
          <a:p>
            <a:pPr marL="0" indent="0" algn="ctr">
              <a:lnSpc>
                <a:spcPts val="4950"/>
              </a:lnSpc>
              <a:buNone/>
            </a:pPr>
            <a:r>
              <a:rPr lang="en-US" sz="5400" b="1" dirty="0">
                <a:solidFill>
                  <a:srgbClr val="1E3063"/>
                </a:solidFill>
                <a:latin typeface="Aptos" panose="020B0004020202020204" pitchFamily="34" charset="0"/>
                <a:ea typeface="Instrument Sans Semi Bold" pitchFamily="34" charset="-122"/>
                <a:cs typeface="Instrument Sans Semi Bold" pitchFamily="34" charset="-120"/>
              </a:rPr>
              <a:t>63%</a:t>
            </a:r>
            <a:endParaRPr lang="en-US" sz="5400" b="1" dirty="0">
              <a:latin typeface="Aptos" panose="020B0004020202020204" pitchFamily="34" charset="0"/>
            </a:endParaRPr>
          </a:p>
        </p:txBody>
      </p:sp>
      <p:sp>
        <p:nvSpPr>
          <p:cNvPr id="7" name="Text 5"/>
          <p:cNvSpPr/>
          <p:nvPr/>
        </p:nvSpPr>
        <p:spPr>
          <a:xfrm>
            <a:off x="9516070" y="2772608"/>
            <a:ext cx="2388037" cy="298490"/>
          </a:xfrm>
          <a:prstGeom prst="rect">
            <a:avLst/>
          </a:prstGeom>
          <a:noFill/>
          <a:ln/>
        </p:spPr>
        <p:txBody>
          <a:bodyPr wrap="none" lIns="0" tIns="0" rIns="0" bIns="0" rtlCol="0" anchor="t"/>
          <a:lstStyle/>
          <a:p>
            <a:pPr marL="0" indent="0" algn="ctr">
              <a:lnSpc>
                <a:spcPts val="2350"/>
              </a:lnSpc>
              <a:buNone/>
            </a:pPr>
            <a:r>
              <a:rPr lang="en-US" sz="2000" b="1" dirty="0">
                <a:solidFill>
                  <a:srgbClr val="1E3063"/>
                </a:solidFill>
                <a:latin typeface="Aptos" panose="020B0004020202020204" pitchFamily="34" charset="0"/>
                <a:ea typeface="Instrument Sans Semi Bold" pitchFamily="34" charset="-122"/>
                <a:cs typeface="Instrument Sans Semi Bold" pitchFamily="34" charset="-120"/>
              </a:rPr>
              <a:t>Crew Fatality Rate</a:t>
            </a:r>
            <a:endParaRPr lang="en-US" sz="2000" b="1" dirty="0">
              <a:latin typeface="Aptos" panose="020B0004020202020204" pitchFamily="34" charset="0"/>
            </a:endParaRPr>
          </a:p>
        </p:txBody>
      </p:sp>
      <p:sp>
        <p:nvSpPr>
          <p:cNvPr id="8" name="Text 6"/>
          <p:cNvSpPr/>
          <p:nvPr/>
        </p:nvSpPr>
        <p:spPr>
          <a:xfrm>
            <a:off x="7458432" y="3185636"/>
            <a:ext cx="6503313" cy="305753"/>
          </a:xfrm>
          <a:prstGeom prst="rect">
            <a:avLst/>
          </a:prstGeom>
          <a:noFill/>
          <a:ln/>
        </p:spPr>
        <p:txBody>
          <a:bodyPr wrap="none" lIns="0" tIns="0" rIns="0" bIns="0" rtlCol="0" anchor="t"/>
          <a:lstStyle/>
          <a:p>
            <a:pPr marL="0" indent="0" algn="ctr">
              <a:lnSpc>
                <a:spcPts val="24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Percentage of crew members lost in incidents</a:t>
            </a:r>
            <a:endParaRPr lang="en-US" dirty="0">
              <a:latin typeface="Aptos" panose="020B0004020202020204" pitchFamily="34" charset="0"/>
            </a:endParaRPr>
          </a:p>
        </p:txBody>
      </p:sp>
      <p:sp>
        <p:nvSpPr>
          <p:cNvPr id="9" name="Text 7"/>
          <p:cNvSpPr/>
          <p:nvPr/>
        </p:nvSpPr>
        <p:spPr>
          <a:xfrm>
            <a:off x="668655" y="4159925"/>
            <a:ext cx="6503313" cy="630436"/>
          </a:xfrm>
          <a:prstGeom prst="rect">
            <a:avLst/>
          </a:prstGeom>
          <a:noFill/>
          <a:ln/>
        </p:spPr>
        <p:txBody>
          <a:bodyPr wrap="none" lIns="0" tIns="0" rIns="0" bIns="0" rtlCol="0" anchor="t"/>
          <a:lstStyle/>
          <a:p>
            <a:pPr marL="0" indent="0" algn="ctr">
              <a:lnSpc>
                <a:spcPts val="4950"/>
              </a:lnSpc>
              <a:buNone/>
            </a:pPr>
            <a:r>
              <a:rPr lang="en-US" sz="5400" b="1" dirty="0">
                <a:solidFill>
                  <a:srgbClr val="1E3063"/>
                </a:solidFill>
                <a:latin typeface="Aptos" panose="020B0004020202020204" pitchFamily="34" charset="0"/>
                <a:ea typeface="Instrument Sans Semi Bold" pitchFamily="34" charset="-122"/>
                <a:cs typeface="Instrument Sans Semi Bold" pitchFamily="34" charset="-120"/>
              </a:rPr>
              <a:t>37%</a:t>
            </a:r>
            <a:endParaRPr lang="en-US" sz="5400" b="1" dirty="0">
              <a:latin typeface="Aptos" panose="020B0004020202020204" pitchFamily="34" charset="0"/>
            </a:endParaRPr>
          </a:p>
        </p:txBody>
      </p:sp>
      <p:sp>
        <p:nvSpPr>
          <p:cNvPr id="10" name="Text 8"/>
          <p:cNvSpPr/>
          <p:nvPr/>
        </p:nvSpPr>
        <p:spPr>
          <a:xfrm>
            <a:off x="2610445" y="5029081"/>
            <a:ext cx="2619732" cy="298490"/>
          </a:xfrm>
          <a:prstGeom prst="rect">
            <a:avLst/>
          </a:prstGeom>
          <a:noFill/>
          <a:ln/>
        </p:spPr>
        <p:txBody>
          <a:bodyPr wrap="none" lIns="0" tIns="0" rIns="0" bIns="0" rtlCol="0" anchor="t"/>
          <a:lstStyle/>
          <a:p>
            <a:pPr marL="0" indent="0" algn="ctr">
              <a:lnSpc>
                <a:spcPts val="2350"/>
              </a:lnSpc>
              <a:buNone/>
            </a:pPr>
            <a:r>
              <a:rPr lang="en-US" sz="2000" b="1" dirty="0">
                <a:solidFill>
                  <a:srgbClr val="1E3063"/>
                </a:solidFill>
                <a:latin typeface="Aptos" panose="020B0004020202020204" pitchFamily="34" charset="0"/>
                <a:ea typeface="Instrument Sans Semi Bold" pitchFamily="34" charset="-122"/>
                <a:cs typeface="Instrument Sans Semi Bold" pitchFamily="34" charset="-120"/>
              </a:rPr>
              <a:t>Passenger Fatality Rate</a:t>
            </a:r>
            <a:endParaRPr lang="en-US" sz="2000" b="1" dirty="0">
              <a:latin typeface="Aptos" panose="020B0004020202020204" pitchFamily="34" charset="0"/>
            </a:endParaRPr>
          </a:p>
        </p:txBody>
      </p:sp>
      <p:sp>
        <p:nvSpPr>
          <p:cNvPr id="11" name="Text 9"/>
          <p:cNvSpPr/>
          <p:nvPr/>
        </p:nvSpPr>
        <p:spPr>
          <a:xfrm>
            <a:off x="668655" y="5442109"/>
            <a:ext cx="6503313" cy="305753"/>
          </a:xfrm>
          <a:prstGeom prst="rect">
            <a:avLst/>
          </a:prstGeom>
          <a:noFill/>
          <a:ln/>
        </p:spPr>
        <p:txBody>
          <a:bodyPr wrap="none" lIns="0" tIns="0" rIns="0" bIns="0" rtlCol="0" anchor="t"/>
          <a:lstStyle/>
          <a:p>
            <a:pPr marL="0" indent="0" algn="ctr">
              <a:lnSpc>
                <a:spcPts val="24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Including troops being transported</a:t>
            </a:r>
            <a:endParaRPr lang="en-US" dirty="0">
              <a:latin typeface="Aptos" panose="020B0004020202020204" pitchFamily="34" charset="0"/>
            </a:endParaRPr>
          </a:p>
        </p:txBody>
      </p:sp>
      <p:sp>
        <p:nvSpPr>
          <p:cNvPr id="12" name="Text 10"/>
          <p:cNvSpPr/>
          <p:nvPr/>
        </p:nvSpPr>
        <p:spPr>
          <a:xfrm>
            <a:off x="7458432" y="4159925"/>
            <a:ext cx="6503313" cy="630436"/>
          </a:xfrm>
          <a:prstGeom prst="rect">
            <a:avLst/>
          </a:prstGeom>
          <a:noFill/>
          <a:ln/>
        </p:spPr>
        <p:txBody>
          <a:bodyPr wrap="none" lIns="0" tIns="0" rIns="0" bIns="0" rtlCol="0" anchor="t"/>
          <a:lstStyle/>
          <a:p>
            <a:pPr marL="0" indent="0" algn="ctr">
              <a:lnSpc>
                <a:spcPts val="4950"/>
              </a:lnSpc>
              <a:buNone/>
            </a:pPr>
            <a:r>
              <a:rPr lang="en-US" sz="5400" b="1" dirty="0">
                <a:solidFill>
                  <a:srgbClr val="1E3063"/>
                </a:solidFill>
                <a:latin typeface="Aptos" panose="020B0004020202020204" pitchFamily="34" charset="0"/>
                <a:ea typeface="Instrument Sans Semi Bold" pitchFamily="34" charset="-122"/>
                <a:cs typeface="Instrument Sans Semi Bold" pitchFamily="34" charset="-120"/>
              </a:rPr>
              <a:t>23</a:t>
            </a:r>
            <a:endParaRPr lang="en-US" sz="5400" b="1" dirty="0">
              <a:latin typeface="Aptos" panose="020B0004020202020204" pitchFamily="34" charset="0"/>
            </a:endParaRPr>
          </a:p>
        </p:txBody>
      </p:sp>
      <p:sp>
        <p:nvSpPr>
          <p:cNvPr id="13" name="Text 11"/>
          <p:cNvSpPr/>
          <p:nvPr/>
        </p:nvSpPr>
        <p:spPr>
          <a:xfrm>
            <a:off x="9092803" y="5029081"/>
            <a:ext cx="3234452" cy="298490"/>
          </a:xfrm>
          <a:prstGeom prst="rect">
            <a:avLst/>
          </a:prstGeom>
          <a:noFill/>
          <a:ln/>
        </p:spPr>
        <p:txBody>
          <a:bodyPr wrap="none" lIns="0" tIns="0" rIns="0" bIns="0" rtlCol="0" anchor="t"/>
          <a:lstStyle/>
          <a:p>
            <a:pPr marL="0" indent="0" algn="ctr">
              <a:lnSpc>
                <a:spcPts val="2350"/>
              </a:lnSpc>
              <a:buNone/>
            </a:pPr>
            <a:r>
              <a:rPr lang="en-US" sz="2000" b="1" dirty="0">
                <a:solidFill>
                  <a:srgbClr val="1E3063"/>
                </a:solidFill>
                <a:latin typeface="Aptos" panose="020B0004020202020204" pitchFamily="34" charset="0"/>
                <a:ea typeface="Instrument Sans Semi Bold" pitchFamily="34" charset="-122"/>
                <a:cs typeface="Instrument Sans Semi Bold" pitchFamily="34" charset="-120"/>
              </a:rPr>
              <a:t>Incidents with Zero Survivors</a:t>
            </a:r>
            <a:endParaRPr lang="en-US" sz="2000" b="1" dirty="0">
              <a:latin typeface="Aptos" panose="020B0004020202020204" pitchFamily="34" charset="0"/>
            </a:endParaRPr>
          </a:p>
        </p:txBody>
      </p:sp>
      <p:sp>
        <p:nvSpPr>
          <p:cNvPr id="14" name="Text 12"/>
          <p:cNvSpPr/>
          <p:nvPr/>
        </p:nvSpPr>
        <p:spPr>
          <a:xfrm>
            <a:off x="7458432" y="5442109"/>
            <a:ext cx="6503313" cy="305753"/>
          </a:xfrm>
          <a:prstGeom prst="rect">
            <a:avLst/>
          </a:prstGeom>
          <a:noFill/>
          <a:ln/>
        </p:spPr>
        <p:txBody>
          <a:bodyPr wrap="none" lIns="0" tIns="0" rIns="0" bIns="0" rtlCol="0" anchor="t"/>
          <a:lstStyle/>
          <a:p>
            <a:pPr marL="0" indent="0" algn="ctr">
              <a:lnSpc>
                <a:spcPts val="24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Complete loss of all personnel onboard</a:t>
            </a:r>
            <a:endParaRPr lang="en-US" dirty="0">
              <a:latin typeface="Aptos" panose="020B0004020202020204" pitchFamily="34" charset="0"/>
            </a:endParaRPr>
          </a:p>
        </p:txBody>
      </p:sp>
      <p:sp>
        <p:nvSpPr>
          <p:cNvPr id="15" name="Text 13"/>
          <p:cNvSpPr/>
          <p:nvPr/>
        </p:nvSpPr>
        <p:spPr>
          <a:xfrm>
            <a:off x="668655" y="5973920"/>
            <a:ext cx="13293090" cy="1027823"/>
          </a:xfrm>
          <a:prstGeom prst="rect">
            <a:avLst/>
          </a:prstGeom>
          <a:noFill/>
          <a:ln/>
        </p:spPr>
        <p:txBody>
          <a:bodyPr wrap="square" lIns="0" tIns="0" rIns="0" bIns="0" rtlCol="0" anchor="t"/>
          <a:lstStyle/>
          <a:p>
            <a:pPr marL="0" indent="0" algn="l">
              <a:lnSpc>
                <a:spcPts val="24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Analysis of fatality distribution reveals concerning patterns in survivability. Crew members face a significantly higher risk (63% fatality rate) compared to passengers (37%), likely due to their positioning in the aircraft and commitment to emergency procedures that prioritize passenger safety.</a:t>
            </a:r>
            <a:endParaRPr lang="en-US" dirty="0">
              <a:latin typeface="Aptos" panose="020B0004020202020204" pitchFamily="34" charset="0"/>
            </a:endParaRPr>
          </a:p>
        </p:txBody>
      </p:sp>
      <p:sp>
        <p:nvSpPr>
          <p:cNvPr id="16" name="Text 14"/>
          <p:cNvSpPr/>
          <p:nvPr/>
        </p:nvSpPr>
        <p:spPr>
          <a:xfrm>
            <a:off x="668655" y="6956447"/>
            <a:ext cx="13293090" cy="1027823"/>
          </a:xfrm>
          <a:prstGeom prst="rect">
            <a:avLst/>
          </a:prstGeom>
          <a:noFill/>
          <a:ln/>
        </p:spPr>
        <p:txBody>
          <a:bodyPr wrap="square" lIns="0" tIns="0" rIns="0" bIns="0" rtlCol="0" anchor="t"/>
          <a:lstStyle/>
          <a:p>
            <a:pPr marL="0" indent="0" algn="l">
              <a:lnSpc>
                <a:spcPts val="24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Particularly alarming is the frequency of total-loss incidents, with 23 accidents resulting in zero survivors. These catastrophic events represent 51% of all fatalities despite comprising only 27% of total incidents, indicating the severity spectrum of NAF accidents tends toward the extreme end.</a:t>
            </a:r>
            <a:endParaRPr lang="en-US" dirty="0">
              <a:latin typeface="Aptos" panose="020B0004020202020204" pitchFamily="34" charset="0"/>
            </a:endParaRPr>
          </a:p>
        </p:txBody>
      </p:sp>
      <p:sp>
        <p:nvSpPr>
          <p:cNvPr id="17" name="Rectangle: Rounded Corners 16">
            <a:extLst>
              <a:ext uri="{FF2B5EF4-FFF2-40B4-BE49-F238E27FC236}">
                <a16:creationId xmlns:a16="http://schemas.microsoft.com/office/drawing/2014/main" id="{83D39C5B-6155-F6A7-90D0-9564348146BD}"/>
              </a:ext>
            </a:extLst>
          </p:cNvPr>
          <p:cNvSpPr/>
          <p:nvPr/>
        </p:nvSpPr>
        <p:spPr>
          <a:xfrm>
            <a:off x="12879659" y="7738946"/>
            <a:ext cx="1639229" cy="401444"/>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32115" y="575786"/>
            <a:ext cx="8315087" cy="653772"/>
          </a:xfrm>
          <a:prstGeom prst="rect">
            <a:avLst/>
          </a:prstGeom>
          <a:noFill/>
          <a:ln/>
        </p:spPr>
        <p:txBody>
          <a:bodyPr wrap="none" lIns="0" tIns="0" rIns="0" bIns="0" rtlCol="0" anchor="t"/>
          <a:lstStyle/>
          <a:p>
            <a:pPr marL="0" indent="0" algn="l">
              <a:lnSpc>
                <a:spcPts val="5100"/>
              </a:lnSpc>
              <a:buNone/>
            </a:pPr>
            <a:r>
              <a:rPr lang="en-US" sz="4100" b="1" dirty="0">
                <a:solidFill>
                  <a:srgbClr val="091C53"/>
                </a:solidFill>
                <a:latin typeface="Aptos" panose="020B0004020202020204" pitchFamily="34" charset="0"/>
                <a:ea typeface="Instrument Sans Semi Bold" pitchFamily="34" charset="-122"/>
                <a:cs typeface="Instrument Sans Semi Bold" pitchFamily="34" charset="-120"/>
              </a:rPr>
              <a:t>Contributing Factors to Accidents</a:t>
            </a:r>
            <a:endParaRPr lang="en-US" sz="4100" b="1" dirty="0">
              <a:latin typeface="Aptos" panose="020B0004020202020204" pitchFamily="34" charset="0"/>
            </a:endParaRPr>
          </a:p>
        </p:txBody>
      </p:sp>
      <p:pic>
        <p:nvPicPr>
          <p:cNvPr id="3" name="Image 0" descr="preencoded.png"/>
          <p:cNvPicPr>
            <a:picLocks noChangeAspect="1"/>
          </p:cNvPicPr>
          <p:nvPr/>
        </p:nvPicPr>
        <p:blipFill>
          <a:blip r:embed="rId3"/>
          <a:stretch>
            <a:fillRect/>
          </a:stretch>
        </p:blipFill>
        <p:spPr>
          <a:xfrm>
            <a:off x="732115" y="1647944"/>
            <a:ext cx="522923" cy="522922"/>
          </a:xfrm>
          <a:prstGeom prst="rect">
            <a:avLst/>
          </a:prstGeom>
        </p:spPr>
      </p:pic>
      <p:sp>
        <p:nvSpPr>
          <p:cNvPr id="4" name="Text 1"/>
          <p:cNvSpPr/>
          <p:nvPr/>
        </p:nvSpPr>
        <p:spPr>
          <a:xfrm>
            <a:off x="732115" y="2380059"/>
            <a:ext cx="2614851" cy="326827"/>
          </a:xfrm>
          <a:prstGeom prst="rect">
            <a:avLst/>
          </a:prstGeom>
          <a:noFill/>
          <a:ln/>
        </p:spPr>
        <p:txBody>
          <a:bodyPr wrap="none" lIns="0" tIns="0" rIns="0" bIns="0" rtlCol="0" anchor="t"/>
          <a:lstStyle/>
          <a:p>
            <a:pPr marL="0" indent="0" algn="l">
              <a:lnSpc>
                <a:spcPts val="2550"/>
              </a:lnSpc>
              <a:buNone/>
            </a:pPr>
            <a:r>
              <a:rPr lang="en-US" sz="2400" b="1" dirty="0">
                <a:solidFill>
                  <a:srgbClr val="1E3063"/>
                </a:solidFill>
                <a:latin typeface="Aptos" panose="020B0004020202020204" pitchFamily="34" charset="0"/>
                <a:ea typeface="Instrument Sans Semi Bold" pitchFamily="34" charset="-122"/>
                <a:cs typeface="Instrument Sans Semi Bold" pitchFamily="34" charset="-120"/>
              </a:rPr>
              <a:t>Mechanical Failure</a:t>
            </a:r>
            <a:endParaRPr lang="en-US" sz="2400" b="1" dirty="0">
              <a:latin typeface="Aptos" panose="020B0004020202020204" pitchFamily="34" charset="0"/>
            </a:endParaRPr>
          </a:p>
        </p:txBody>
      </p:sp>
      <p:sp>
        <p:nvSpPr>
          <p:cNvPr id="5" name="Text 2"/>
          <p:cNvSpPr/>
          <p:nvPr/>
        </p:nvSpPr>
        <p:spPr>
          <a:xfrm>
            <a:off x="732115" y="2832378"/>
            <a:ext cx="3095387" cy="2008108"/>
          </a:xfrm>
          <a:prstGeom prst="rect">
            <a:avLst/>
          </a:prstGeom>
          <a:noFill/>
          <a:ln/>
        </p:spPr>
        <p:txBody>
          <a:bodyPr wrap="square" lIns="0" tIns="0" rIns="0" bIns="0" rtlCol="0" anchor="t"/>
          <a:lstStyle/>
          <a:p>
            <a:pPr marL="0" indent="0" algn="l">
              <a:lnSpc>
                <a:spcPts val="26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Engine and system malfunctions account for 34% of all accidents. Aging fleet components and maintenance challenges are primary contributors to this category.</a:t>
            </a:r>
            <a:endParaRPr lang="en-US" dirty="0">
              <a:latin typeface="Aptos" panose="020B0004020202020204" pitchFamily="34" charset="0"/>
            </a:endParaRPr>
          </a:p>
        </p:txBody>
      </p:sp>
      <p:pic>
        <p:nvPicPr>
          <p:cNvPr id="6" name="Image 1" descr="preencoded.png"/>
          <p:cNvPicPr>
            <a:picLocks noChangeAspect="1"/>
          </p:cNvPicPr>
          <p:nvPr/>
        </p:nvPicPr>
        <p:blipFill>
          <a:blip r:embed="rId4"/>
          <a:stretch>
            <a:fillRect/>
          </a:stretch>
        </p:blipFill>
        <p:spPr>
          <a:xfrm>
            <a:off x="4088963" y="1647944"/>
            <a:ext cx="522923" cy="522922"/>
          </a:xfrm>
          <a:prstGeom prst="rect">
            <a:avLst/>
          </a:prstGeom>
        </p:spPr>
      </p:pic>
      <p:sp>
        <p:nvSpPr>
          <p:cNvPr id="7" name="Text 3"/>
          <p:cNvSpPr/>
          <p:nvPr/>
        </p:nvSpPr>
        <p:spPr>
          <a:xfrm>
            <a:off x="4088963" y="2380059"/>
            <a:ext cx="2614851" cy="326827"/>
          </a:xfrm>
          <a:prstGeom prst="rect">
            <a:avLst/>
          </a:prstGeom>
          <a:noFill/>
          <a:ln/>
        </p:spPr>
        <p:txBody>
          <a:bodyPr wrap="none" lIns="0" tIns="0" rIns="0" bIns="0" rtlCol="0" anchor="t"/>
          <a:lstStyle/>
          <a:p>
            <a:pPr marL="0" indent="0" algn="l">
              <a:lnSpc>
                <a:spcPts val="2550"/>
              </a:lnSpc>
              <a:buNone/>
            </a:pPr>
            <a:r>
              <a:rPr lang="en-US" sz="2400" b="1" dirty="0">
                <a:solidFill>
                  <a:srgbClr val="1E3063"/>
                </a:solidFill>
                <a:latin typeface="Aptos" panose="020B0004020202020204" pitchFamily="34" charset="0"/>
                <a:ea typeface="Instrument Sans Semi Bold" pitchFamily="34" charset="-122"/>
                <a:cs typeface="Instrument Sans Semi Bold" pitchFamily="34" charset="-120"/>
              </a:rPr>
              <a:t>Human Error</a:t>
            </a:r>
            <a:endParaRPr lang="en-US" sz="2400" b="1" dirty="0">
              <a:latin typeface="Aptos" panose="020B0004020202020204" pitchFamily="34" charset="0"/>
            </a:endParaRPr>
          </a:p>
        </p:txBody>
      </p:sp>
      <p:sp>
        <p:nvSpPr>
          <p:cNvPr id="8" name="Text 4"/>
          <p:cNvSpPr/>
          <p:nvPr/>
        </p:nvSpPr>
        <p:spPr>
          <a:xfrm>
            <a:off x="4088963" y="2832378"/>
            <a:ext cx="3095506" cy="2342793"/>
          </a:xfrm>
          <a:prstGeom prst="rect">
            <a:avLst/>
          </a:prstGeom>
          <a:noFill/>
          <a:ln/>
        </p:spPr>
        <p:txBody>
          <a:bodyPr wrap="square" lIns="0" tIns="0" rIns="0" bIns="0" rtlCol="0" anchor="t"/>
          <a:lstStyle/>
          <a:p>
            <a:pPr marL="0" indent="0" algn="l">
              <a:lnSpc>
                <a:spcPts val="26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Pilot decision-making, procedural violations, and crew coordination issues represent 28% of incidents. Often exacerbated by operational pressure and inadequate rest periods.</a:t>
            </a:r>
            <a:endParaRPr lang="en-US" dirty="0">
              <a:latin typeface="Aptos" panose="020B0004020202020204" pitchFamily="34" charset="0"/>
            </a:endParaRPr>
          </a:p>
        </p:txBody>
      </p:sp>
      <p:pic>
        <p:nvPicPr>
          <p:cNvPr id="9" name="Image 2" descr="preencoded.png"/>
          <p:cNvPicPr>
            <a:picLocks noChangeAspect="1"/>
          </p:cNvPicPr>
          <p:nvPr/>
        </p:nvPicPr>
        <p:blipFill>
          <a:blip r:embed="rId5"/>
          <a:stretch>
            <a:fillRect/>
          </a:stretch>
        </p:blipFill>
        <p:spPr>
          <a:xfrm>
            <a:off x="7445931" y="1647944"/>
            <a:ext cx="522923" cy="522922"/>
          </a:xfrm>
          <a:prstGeom prst="rect">
            <a:avLst/>
          </a:prstGeom>
        </p:spPr>
      </p:pic>
      <p:sp>
        <p:nvSpPr>
          <p:cNvPr id="10" name="Text 5"/>
          <p:cNvSpPr/>
          <p:nvPr/>
        </p:nvSpPr>
        <p:spPr>
          <a:xfrm>
            <a:off x="7445931" y="2380059"/>
            <a:ext cx="2776776" cy="326827"/>
          </a:xfrm>
          <a:prstGeom prst="rect">
            <a:avLst/>
          </a:prstGeom>
          <a:noFill/>
          <a:ln/>
        </p:spPr>
        <p:txBody>
          <a:bodyPr wrap="none" lIns="0" tIns="0" rIns="0" bIns="0" rtlCol="0" anchor="t"/>
          <a:lstStyle/>
          <a:p>
            <a:pPr marL="0" indent="0" algn="l">
              <a:lnSpc>
                <a:spcPts val="2550"/>
              </a:lnSpc>
              <a:buNone/>
            </a:pPr>
            <a:r>
              <a:rPr lang="en-US" sz="2400" b="1" dirty="0">
                <a:solidFill>
                  <a:srgbClr val="1E3063"/>
                </a:solidFill>
                <a:latin typeface="Aptos" panose="020B0004020202020204" pitchFamily="34" charset="0"/>
                <a:ea typeface="Instrument Sans Semi Bold" pitchFamily="34" charset="-122"/>
                <a:cs typeface="Instrument Sans Semi Bold" pitchFamily="34" charset="-120"/>
              </a:rPr>
              <a:t>Environmental Factors</a:t>
            </a:r>
            <a:endParaRPr lang="en-US" sz="2400" b="1" dirty="0">
              <a:latin typeface="Aptos" panose="020B0004020202020204" pitchFamily="34" charset="0"/>
            </a:endParaRPr>
          </a:p>
        </p:txBody>
      </p:sp>
      <p:sp>
        <p:nvSpPr>
          <p:cNvPr id="11" name="Text 6"/>
          <p:cNvSpPr/>
          <p:nvPr/>
        </p:nvSpPr>
        <p:spPr>
          <a:xfrm>
            <a:off x="7445931" y="2832378"/>
            <a:ext cx="3095387" cy="2008108"/>
          </a:xfrm>
          <a:prstGeom prst="rect">
            <a:avLst/>
          </a:prstGeom>
          <a:noFill/>
          <a:ln/>
        </p:spPr>
        <p:txBody>
          <a:bodyPr wrap="square" lIns="0" tIns="0" rIns="0" bIns="0" rtlCol="0" anchor="t"/>
          <a:lstStyle/>
          <a:p>
            <a:pPr marL="0" indent="0" algn="l">
              <a:lnSpc>
                <a:spcPts val="26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Weather conditions, visibility issues, and terrain challenges contribute to 22% of accidents. Seasonal patterns show increased incidents during harmattan and rainy seasons.</a:t>
            </a:r>
            <a:endParaRPr lang="en-US" dirty="0">
              <a:latin typeface="Aptos" panose="020B0004020202020204" pitchFamily="34" charset="0"/>
            </a:endParaRPr>
          </a:p>
        </p:txBody>
      </p:sp>
      <p:pic>
        <p:nvPicPr>
          <p:cNvPr id="12" name="Image 3" descr="preencoded.png"/>
          <p:cNvPicPr>
            <a:picLocks noChangeAspect="1"/>
          </p:cNvPicPr>
          <p:nvPr/>
        </p:nvPicPr>
        <p:blipFill>
          <a:blip r:embed="rId6"/>
          <a:stretch>
            <a:fillRect/>
          </a:stretch>
        </p:blipFill>
        <p:spPr>
          <a:xfrm>
            <a:off x="10802779" y="1647944"/>
            <a:ext cx="522923" cy="522922"/>
          </a:xfrm>
          <a:prstGeom prst="rect">
            <a:avLst/>
          </a:prstGeom>
        </p:spPr>
      </p:pic>
      <p:sp>
        <p:nvSpPr>
          <p:cNvPr id="13" name="Text 7"/>
          <p:cNvSpPr/>
          <p:nvPr/>
        </p:nvSpPr>
        <p:spPr>
          <a:xfrm>
            <a:off x="10802779" y="2380059"/>
            <a:ext cx="2772847" cy="326827"/>
          </a:xfrm>
          <a:prstGeom prst="rect">
            <a:avLst/>
          </a:prstGeom>
          <a:noFill/>
          <a:ln/>
        </p:spPr>
        <p:txBody>
          <a:bodyPr wrap="none" lIns="0" tIns="0" rIns="0" bIns="0" rtlCol="0" anchor="t"/>
          <a:lstStyle/>
          <a:p>
            <a:pPr marL="0" indent="0" algn="l">
              <a:lnSpc>
                <a:spcPts val="2550"/>
              </a:lnSpc>
              <a:buNone/>
            </a:pPr>
            <a:r>
              <a:rPr lang="en-US" sz="2400" b="1" dirty="0">
                <a:solidFill>
                  <a:srgbClr val="1E3063"/>
                </a:solidFill>
                <a:latin typeface="Aptos" panose="020B0004020202020204" pitchFamily="34" charset="0"/>
                <a:ea typeface="Instrument Sans Semi Bold" pitchFamily="34" charset="-122"/>
                <a:cs typeface="Instrument Sans Semi Bold" pitchFamily="34" charset="-120"/>
              </a:rPr>
              <a:t>Organizational Factors</a:t>
            </a:r>
            <a:endParaRPr lang="en-US" sz="2400" b="1" dirty="0">
              <a:latin typeface="Aptos" panose="020B0004020202020204" pitchFamily="34" charset="0"/>
            </a:endParaRPr>
          </a:p>
        </p:txBody>
      </p:sp>
      <p:sp>
        <p:nvSpPr>
          <p:cNvPr id="14" name="Text 8"/>
          <p:cNvSpPr/>
          <p:nvPr/>
        </p:nvSpPr>
        <p:spPr>
          <a:xfrm>
            <a:off x="10802779" y="2832378"/>
            <a:ext cx="3095506" cy="2008108"/>
          </a:xfrm>
          <a:prstGeom prst="rect">
            <a:avLst/>
          </a:prstGeom>
          <a:noFill/>
          <a:ln/>
        </p:spPr>
        <p:txBody>
          <a:bodyPr wrap="square" lIns="0" tIns="0" rIns="0" bIns="0" rtlCol="0" anchor="t"/>
          <a:lstStyle/>
          <a:p>
            <a:pPr marL="0" indent="0" algn="l">
              <a:lnSpc>
                <a:spcPts val="26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Training deficiencies, resource constraints, and operational tempo pressures account for 16% of incidents. These systemic issues often amplify other risk factors.</a:t>
            </a:r>
            <a:endParaRPr lang="en-US" dirty="0">
              <a:latin typeface="Aptos" panose="020B0004020202020204" pitchFamily="34" charset="0"/>
            </a:endParaRPr>
          </a:p>
        </p:txBody>
      </p:sp>
      <p:sp>
        <p:nvSpPr>
          <p:cNvPr id="15" name="Text 9"/>
          <p:cNvSpPr/>
          <p:nvPr/>
        </p:nvSpPr>
        <p:spPr>
          <a:xfrm>
            <a:off x="732115" y="5410438"/>
            <a:ext cx="13166169" cy="1004054"/>
          </a:xfrm>
          <a:prstGeom prst="rect">
            <a:avLst/>
          </a:prstGeom>
          <a:noFill/>
          <a:ln/>
        </p:spPr>
        <p:txBody>
          <a:bodyPr wrap="square" lIns="0" tIns="0" rIns="0" bIns="0" rtlCol="0" anchor="t"/>
          <a:lstStyle/>
          <a:p>
            <a:pPr marL="0" indent="0" algn="l">
              <a:lnSpc>
                <a:spcPts val="26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Mechanical failures represent the leading category of accident causes at 34%, with engine malfunctions and hydraulic system failures being the most common specific issues. This highlights the challenges of maintaining an aging and diverse fleet with limited resources and parts availability.</a:t>
            </a:r>
            <a:endParaRPr lang="en-US" dirty="0">
              <a:latin typeface="Aptos" panose="020B0004020202020204" pitchFamily="34" charset="0"/>
            </a:endParaRPr>
          </a:p>
        </p:txBody>
      </p:sp>
      <p:sp>
        <p:nvSpPr>
          <p:cNvPr id="16" name="Text 10"/>
          <p:cNvSpPr/>
          <p:nvPr/>
        </p:nvSpPr>
        <p:spPr>
          <a:xfrm>
            <a:off x="732115" y="6649760"/>
            <a:ext cx="13166169" cy="1004054"/>
          </a:xfrm>
          <a:prstGeom prst="rect">
            <a:avLst/>
          </a:prstGeom>
          <a:noFill/>
          <a:ln/>
        </p:spPr>
        <p:txBody>
          <a:bodyPr wrap="square" lIns="0" tIns="0" rIns="0" bIns="0" rtlCol="0" anchor="t"/>
          <a:lstStyle/>
          <a:p>
            <a:pPr marL="0" indent="0" algn="l">
              <a:lnSpc>
                <a:spcPts val="26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Human factors remain a significant contributor at 28%, with pilot decision-making under pressure being the most critical element. Environmental challenges, particularly operations in adverse weather and difficult terrain, account for 22% of incidents, while organizational and systemic factors contribute to 16% of accidents, often as compounding elements rather than primary causes.</a:t>
            </a:r>
            <a:endParaRPr lang="en-US" dirty="0">
              <a:latin typeface="Aptos" panose="020B0004020202020204" pitchFamily="34" charset="0"/>
            </a:endParaRPr>
          </a:p>
        </p:txBody>
      </p:sp>
      <p:sp>
        <p:nvSpPr>
          <p:cNvPr id="17" name="Rectangle: Rounded Corners 16">
            <a:extLst>
              <a:ext uri="{FF2B5EF4-FFF2-40B4-BE49-F238E27FC236}">
                <a16:creationId xmlns:a16="http://schemas.microsoft.com/office/drawing/2014/main" id="{D8B19E39-DCE9-E754-350D-B4A170F3A6C9}"/>
              </a:ext>
            </a:extLst>
          </p:cNvPr>
          <p:cNvSpPr/>
          <p:nvPr/>
        </p:nvSpPr>
        <p:spPr>
          <a:xfrm>
            <a:off x="12879659" y="7738946"/>
            <a:ext cx="1639229" cy="401444"/>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86157" y="539115"/>
            <a:ext cx="8063984" cy="612696"/>
          </a:xfrm>
          <a:prstGeom prst="rect">
            <a:avLst/>
          </a:prstGeom>
          <a:noFill/>
          <a:ln/>
        </p:spPr>
        <p:txBody>
          <a:bodyPr wrap="none" lIns="0" tIns="0" rIns="0" bIns="0" rtlCol="0" anchor="t"/>
          <a:lstStyle/>
          <a:p>
            <a:pPr marL="0" indent="0" algn="l">
              <a:lnSpc>
                <a:spcPts val="4800"/>
              </a:lnSpc>
              <a:buNone/>
            </a:pPr>
            <a:r>
              <a:rPr lang="en-US" sz="3850" b="1" dirty="0">
                <a:solidFill>
                  <a:srgbClr val="091C53"/>
                </a:solidFill>
                <a:latin typeface="Aptos" panose="020B0004020202020204" pitchFamily="34" charset="0"/>
                <a:ea typeface="Instrument Sans Semi Bold" pitchFamily="34" charset="-122"/>
                <a:cs typeface="Instrument Sans Semi Bold" pitchFamily="34" charset="-120"/>
              </a:rPr>
              <a:t>Temporal and Operational Patterns</a:t>
            </a:r>
            <a:endParaRPr lang="en-US" sz="3850" b="1" dirty="0">
              <a:latin typeface="Aptos" panose="020B0004020202020204" pitchFamily="34" charset="0"/>
            </a:endParaRPr>
          </a:p>
        </p:txBody>
      </p:sp>
      <p:sp>
        <p:nvSpPr>
          <p:cNvPr id="3" name="Shape 1"/>
          <p:cNvSpPr/>
          <p:nvPr/>
        </p:nvSpPr>
        <p:spPr>
          <a:xfrm>
            <a:off x="7303770" y="1543883"/>
            <a:ext cx="22860" cy="3826312"/>
          </a:xfrm>
          <a:prstGeom prst="roundRect">
            <a:avLst>
              <a:gd name="adj" fmla="val 771948"/>
            </a:avLst>
          </a:prstGeom>
          <a:solidFill>
            <a:srgbClr val="B4CCE3"/>
          </a:solidFill>
          <a:ln/>
        </p:spPr>
      </p:sp>
      <p:sp>
        <p:nvSpPr>
          <p:cNvPr id="4" name="Shape 2"/>
          <p:cNvSpPr/>
          <p:nvPr/>
        </p:nvSpPr>
        <p:spPr>
          <a:xfrm>
            <a:off x="6529328" y="1752957"/>
            <a:ext cx="588169" cy="22860"/>
          </a:xfrm>
          <a:prstGeom prst="roundRect">
            <a:avLst>
              <a:gd name="adj" fmla="val 771948"/>
            </a:avLst>
          </a:prstGeom>
          <a:solidFill>
            <a:srgbClr val="B4CCE3"/>
          </a:solidFill>
          <a:ln/>
        </p:spPr>
      </p:sp>
      <p:sp>
        <p:nvSpPr>
          <p:cNvPr id="5" name="Shape 3"/>
          <p:cNvSpPr/>
          <p:nvPr/>
        </p:nvSpPr>
        <p:spPr>
          <a:xfrm>
            <a:off x="7094637" y="1543883"/>
            <a:ext cx="441127" cy="441127"/>
          </a:xfrm>
          <a:prstGeom prst="roundRect">
            <a:avLst>
              <a:gd name="adj" fmla="val 40004"/>
            </a:avLst>
          </a:prstGeom>
          <a:solidFill>
            <a:srgbClr val="CEE6FD"/>
          </a:solidFill>
          <a:ln/>
        </p:spPr>
      </p:sp>
      <p:pic>
        <p:nvPicPr>
          <p:cNvPr id="6" name="Image 0" descr="preencoded.png"/>
          <p:cNvPicPr>
            <a:picLocks noChangeAspect="1"/>
          </p:cNvPicPr>
          <p:nvPr/>
        </p:nvPicPr>
        <p:blipFill>
          <a:blip r:embed="rId3"/>
          <a:stretch>
            <a:fillRect/>
          </a:stretch>
        </p:blipFill>
        <p:spPr>
          <a:xfrm>
            <a:off x="7168098" y="1580614"/>
            <a:ext cx="294084" cy="367546"/>
          </a:xfrm>
          <a:prstGeom prst="rect">
            <a:avLst/>
          </a:prstGeom>
        </p:spPr>
      </p:pic>
      <p:sp>
        <p:nvSpPr>
          <p:cNvPr id="7" name="Text 4"/>
          <p:cNvSpPr/>
          <p:nvPr/>
        </p:nvSpPr>
        <p:spPr>
          <a:xfrm>
            <a:off x="2482215" y="1611273"/>
            <a:ext cx="3852624" cy="306348"/>
          </a:xfrm>
          <a:prstGeom prst="rect">
            <a:avLst/>
          </a:prstGeom>
          <a:noFill/>
          <a:ln/>
        </p:spPr>
        <p:txBody>
          <a:bodyPr wrap="none" lIns="0" tIns="0" rIns="0" bIns="0" rtlCol="0" anchor="t"/>
          <a:lstStyle/>
          <a:p>
            <a:pPr marL="0" indent="0" algn="r">
              <a:lnSpc>
                <a:spcPts val="2400"/>
              </a:lnSpc>
              <a:buNone/>
            </a:pPr>
            <a:r>
              <a:rPr lang="en-US" sz="2000" b="1" dirty="0">
                <a:solidFill>
                  <a:srgbClr val="1E3063"/>
                </a:solidFill>
                <a:latin typeface="Aptos" panose="020B0004020202020204" pitchFamily="34" charset="0"/>
                <a:ea typeface="Instrument Sans Semi Bold" pitchFamily="34" charset="-122"/>
                <a:cs typeface="Instrument Sans Semi Bold" pitchFamily="34" charset="-120"/>
              </a:rPr>
              <a:t>Daytime Operations (0600-1800)</a:t>
            </a:r>
            <a:endParaRPr lang="en-US" sz="2000" b="1" dirty="0">
              <a:latin typeface="Aptos" panose="020B0004020202020204" pitchFamily="34" charset="0"/>
            </a:endParaRPr>
          </a:p>
        </p:txBody>
      </p:sp>
      <p:sp>
        <p:nvSpPr>
          <p:cNvPr id="8" name="Text 5"/>
          <p:cNvSpPr/>
          <p:nvPr/>
        </p:nvSpPr>
        <p:spPr>
          <a:xfrm>
            <a:off x="686157" y="2035254"/>
            <a:ext cx="5648682" cy="941189"/>
          </a:xfrm>
          <a:prstGeom prst="rect">
            <a:avLst/>
          </a:prstGeom>
          <a:noFill/>
          <a:ln/>
        </p:spPr>
        <p:txBody>
          <a:bodyPr wrap="square" lIns="0" tIns="0" rIns="0" bIns="0" rtlCol="0" anchor="t"/>
          <a:lstStyle/>
          <a:p>
            <a:pPr marL="0" indent="0" algn="r">
              <a:lnSpc>
                <a:spcPts val="245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58% of accidents occur during daylight hours, primarily during training exercises and routine operational flights. Lower fatality rate of 47% compared to other periods.</a:t>
            </a:r>
            <a:endParaRPr lang="en-US" dirty="0">
              <a:latin typeface="Aptos" panose="020B0004020202020204" pitchFamily="34" charset="0"/>
            </a:endParaRPr>
          </a:p>
        </p:txBody>
      </p:sp>
      <p:sp>
        <p:nvSpPr>
          <p:cNvPr id="9" name="Shape 6"/>
          <p:cNvSpPr/>
          <p:nvPr/>
        </p:nvSpPr>
        <p:spPr>
          <a:xfrm>
            <a:off x="7512903" y="2929295"/>
            <a:ext cx="588169" cy="22860"/>
          </a:xfrm>
          <a:prstGeom prst="roundRect">
            <a:avLst>
              <a:gd name="adj" fmla="val 771948"/>
            </a:avLst>
          </a:prstGeom>
          <a:solidFill>
            <a:srgbClr val="B4CCE3"/>
          </a:solidFill>
          <a:ln/>
        </p:spPr>
      </p:sp>
      <p:sp>
        <p:nvSpPr>
          <p:cNvPr id="10" name="Shape 7"/>
          <p:cNvSpPr/>
          <p:nvPr/>
        </p:nvSpPr>
        <p:spPr>
          <a:xfrm>
            <a:off x="7094637" y="2720221"/>
            <a:ext cx="441127" cy="441127"/>
          </a:xfrm>
          <a:prstGeom prst="roundRect">
            <a:avLst>
              <a:gd name="adj" fmla="val 40004"/>
            </a:avLst>
          </a:prstGeom>
          <a:solidFill>
            <a:srgbClr val="CEE6FD"/>
          </a:solidFill>
          <a:ln/>
        </p:spPr>
      </p:sp>
      <p:pic>
        <p:nvPicPr>
          <p:cNvPr id="11" name="Image 1" descr="preencoded.png"/>
          <p:cNvPicPr>
            <a:picLocks noChangeAspect="1"/>
          </p:cNvPicPr>
          <p:nvPr/>
        </p:nvPicPr>
        <p:blipFill>
          <a:blip r:embed="rId4"/>
          <a:stretch>
            <a:fillRect/>
          </a:stretch>
        </p:blipFill>
        <p:spPr>
          <a:xfrm>
            <a:off x="7168098" y="2756952"/>
            <a:ext cx="294084" cy="367546"/>
          </a:xfrm>
          <a:prstGeom prst="rect">
            <a:avLst/>
          </a:prstGeom>
        </p:spPr>
      </p:pic>
      <p:sp>
        <p:nvSpPr>
          <p:cNvPr id="12" name="Text 8"/>
          <p:cNvSpPr/>
          <p:nvPr/>
        </p:nvSpPr>
        <p:spPr>
          <a:xfrm>
            <a:off x="8295561" y="2787610"/>
            <a:ext cx="4070747" cy="306348"/>
          </a:xfrm>
          <a:prstGeom prst="rect">
            <a:avLst/>
          </a:prstGeom>
          <a:noFill/>
          <a:ln/>
        </p:spPr>
        <p:txBody>
          <a:bodyPr wrap="none" lIns="0" tIns="0" rIns="0" bIns="0" rtlCol="0" anchor="t"/>
          <a:lstStyle/>
          <a:p>
            <a:pPr marL="0" indent="0" algn="l">
              <a:lnSpc>
                <a:spcPts val="2400"/>
              </a:lnSpc>
              <a:buNone/>
            </a:pPr>
            <a:r>
              <a:rPr lang="en-US" sz="2000" b="1" dirty="0">
                <a:solidFill>
                  <a:srgbClr val="1E3063"/>
                </a:solidFill>
                <a:latin typeface="Aptos" panose="020B0004020202020204" pitchFamily="34" charset="0"/>
                <a:ea typeface="Instrument Sans Semi Bold" pitchFamily="34" charset="-122"/>
                <a:cs typeface="Instrument Sans Semi Bold" pitchFamily="34" charset="-120"/>
              </a:rPr>
              <a:t>Nighttime Operations (1800-0600)</a:t>
            </a:r>
            <a:endParaRPr lang="en-US" sz="2000" b="1" dirty="0">
              <a:latin typeface="Aptos" panose="020B0004020202020204" pitchFamily="34" charset="0"/>
            </a:endParaRPr>
          </a:p>
        </p:txBody>
      </p:sp>
      <p:sp>
        <p:nvSpPr>
          <p:cNvPr id="13" name="Text 9"/>
          <p:cNvSpPr/>
          <p:nvPr/>
        </p:nvSpPr>
        <p:spPr>
          <a:xfrm>
            <a:off x="8295561" y="3211592"/>
            <a:ext cx="5648682" cy="941189"/>
          </a:xfrm>
          <a:prstGeom prst="rect">
            <a:avLst/>
          </a:prstGeom>
          <a:noFill/>
          <a:ln/>
        </p:spPr>
        <p:txBody>
          <a:bodyPr wrap="square" lIns="0" tIns="0" rIns="0" bIns="0" rtlCol="0" anchor="t"/>
          <a:lstStyle/>
          <a:p>
            <a:pPr marL="0" indent="0" algn="l">
              <a:lnSpc>
                <a:spcPts val="245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32% of accidents occur during darkness, predominantly during tactical and combat missions. Higher fatality rate of 76% due to reduced visibility and recovery challenges.</a:t>
            </a:r>
            <a:endParaRPr lang="en-US" dirty="0">
              <a:latin typeface="Aptos" panose="020B0004020202020204" pitchFamily="34" charset="0"/>
            </a:endParaRPr>
          </a:p>
        </p:txBody>
      </p:sp>
      <p:sp>
        <p:nvSpPr>
          <p:cNvPr id="14" name="Shape 10"/>
          <p:cNvSpPr/>
          <p:nvPr/>
        </p:nvSpPr>
        <p:spPr>
          <a:xfrm>
            <a:off x="6529328" y="3943231"/>
            <a:ext cx="588169" cy="22860"/>
          </a:xfrm>
          <a:prstGeom prst="roundRect">
            <a:avLst>
              <a:gd name="adj" fmla="val 771948"/>
            </a:avLst>
          </a:prstGeom>
          <a:solidFill>
            <a:srgbClr val="B4CCE3"/>
          </a:solidFill>
          <a:ln/>
        </p:spPr>
      </p:sp>
      <p:sp>
        <p:nvSpPr>
          <p:cNvPr id="15" name="Shape 11"/>
          <p:cNvSpPr/>
          <p:nvPr/>
        </p:nvSpPr>
        <p:spPr>
          <a:xfrm>
            <a:off x="7094637" y="3734157"/>
            <a:ext cx="441127" cy="441127"/>
          </a:xfrm>
          <a:prstGeom prst="roundRect">
            <a:avLst>
              <a:gd name="adj" fmla="val 40004"/>
            </a:avLst>
          </a:prstGeom>
          <a:solidFill>
            <a:srgbClr val="CEE6FD"/>
          </a:solidFill>
          <a:ln/>
        </p:spPr>
      </p:sp>
      <p:pic>
        <p:nvPicPr>
          <p:cNvPr id="16" name="Image 2" descr="preencoded.png"/>
          <p:cNvPicPr>
            <a:picLocks noChangeAspect="1"/>
          </p:cNvPicPr>
          <p:nvPr/>
        </p:nvPicPr>
        <p:blipFill>
          <a:blip r:embed="rId5"/>
          <a:stretch>
            <a:fillRect/>
          </a:stretch>
        </p:blipFill>
        <p:spPr>
          <a:xfrm>
            <a:off x="7168098" y="3770888"/>
            <a:ext cx="294084" cy="367546"/>
          </a:xfrm>
          <a:prstGeom prst="rect">
            <a:avLst/>
          </a:prstGeom>
        </p:spPr>
      </p:pic>
      <p:sp>
        <p:nvSpPr>
          <p:cNvPr id="17" name="Text 12"/>
          <p:cNvSpPr/>
          <p:nvPr/>
        </p:nvSpPr>
        <p:spPr>
          <a:xfrm>
            <a:off x="2466261" y="3801547"/>
            <a:ext cx="3868579" cy="306348"/>
          </a:xfrm>
          <a:prstGeom prst="rect">
            <a:avLst/>
          </a:prstGeom>
          <a:noFill/>
          <a:ln/>
        </p:spPr>
        <p:txBody>
          <a:bodyPr wrap="none" lIns="0" tIns="0" rIns="0" bIns="0" rtlCol="0" anchor="t"/>
          <a:lstStyle/>
          <a:p>
            <a:pPr marL="0" indent="0" algn="r">
              <a:lnSpc>
                <a:spcPts val="2400"/>
              </a:lnSpc>
              <a:buNone/>
            </a:pPr>
            <a:r>
              <a:rPr lang="en-US" sz="2000" b="1" dirty="0">
                <a:solidFill>
                  <a:srgbClr val="1E3063"/>
                </a:solidFill>
                <a:latin typeface="Aptos" panose="020B0004020202020204" pitchFamily="34" charset="0"/>
                <a:ea typeface="Instrument Sans Semi Bold" pitchFamily="34" charset="-122"/>
                <a:cs typeface="Instrument Sans Semi Bold" pitchFamily="34" charset="-120"/>
              </a:rPr>
              <a:t>Transitional Periods (Dawn/Dusk)</a:t>
            </a:r>
            <a:endParaRPr lang="en-US" sz="2000" b="1" dirty="0">
              <a:latin typeface="Aptos" panose="020B0004020202020204" pitchFamily="34" charset="0"/>
            </a:endParaRPr>
          </a:p>
        </p:txBody>
      </p:sp>
      <p:sp>
        <p:nvSpPr>
          <p:cNvPr id="18" name="Text 13"/>
          <p:cNvSpPr/>
          <p:nvPr/>
        </p:nvSpPr>
        <p:spPr>
          <a:xfrm>
            <a:off x="686157" y="4225528"/>
            <a:ext cx="5648682" cy="941189"/>
          </a:xfrm>
          <a:prstGeom prst="rect">
            <a:avLst/>
          </a:prstGeom>
          <a:noFill/>
          <a:ln/>
        </p:spPr>
        <p:txBody>
          <a:bodyPr wrap="square" lIns="0" tIns="0" rIns="0" bIns="0" rtlCol="0" anchor="t"/>
          <a:lstStyle/>
          <a:p>
            <a:pPr marL="0" indent="0" algn="r">
              <a:lnSpc>
                <a:spcPts val="245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10% of accidents occur during dawn/dusk transitions when visibility is compromised. Moderate fatality rate of 61% with heightened risk during certain seasonal conditions.</a:t>
            </a:r>
            <a:endParaRPr lang="en-US" dirty="0">
              <a:latin typeface="Aptos" panose="020B0004020202020204" pitchFamily="34" charset="0"/>
            </a:endParaRPr>
          </a:p>
        </p:txBody>
      </p:sp>
      <p:sp>
        <p:nvSpPr>
          <p:cNvPr id="19" name="Text 14"/>
          <p:cNvSpPr/>
          <p:nvPr/>
        </p:nvSpPr>
        <p:spPr>
          <a:xfrm>
            <a:off x="686157" y="5679907"/>
            <a:ext cx="13258086" cy="941189"/>
          </a:xfrm>
          <a:prstGeom prst="rect">
            <a:avLst/>
          </a:prstGeom>
          <a:noFill/>
          <a:ln/>
        </p:spPr>
        <p:txBody>
          <a:bodyPr wrap="square" lIns="0" tIns="0" rIns="0" bIns="0" rtlCol="0" anchor="t"/>
          <a:lstStyle/>
          <a:p>
            <a:pPr marL="0" indent="0" algn="l">
              <a:lnSpc>
                <a:spcPts val="245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Temporal analysis reveals significant variations in both accident frequency and severity based on operational timing. While daytime operations account for the majority of incidents (58%), they result in a disproportionately lower fatality rate (47%) compared to nighttime operations, which represent 32% of accidents but 76% of fatalities.</a:t>
            </a:r>
            <a:endParaRPr lang="en-US" dirty="0">
              <a:latin typeface="Aptos" panose="020B0004020202020204" pitchFamily="34" charset="0"/>
            </a:endParaRPr>
          </a:p>
        </p:txBody>
      </p:sp>
      <p:sp>
        <p:nvSpPr>
          <p:cNvPr id="20" name="Text 15"/>
          <p:cNvSpPr/>
          <p:nvPr/>
        </p:nvSpPr>
        <p:spPr>
          <a:xfrm>
            <a:off x="686157" y="6841600"/>
            <a:ext cx="13258086" cy="941189"/>
          </a:xfrm>
          <a:prstGeom prst="rect">
            <a:avLst/>
          </a:prstGeom>
          <a:noFill/>
          <a:ln/>
        </p:spPr>
        <p:txBody>
          <a:bodyPr wrap="square" lIns="0" tIns="0" rIns="0" bIns="0" rtlCol="0" anchor="t"/>
          <a:lstStyle/>
          <a:p>
            <a:pPr marL="0" indent="0" algn="l">
              <a:lnSpc>
                <a:spcPts val="245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Operational pattern analysis indicates that training flights account for the highest absolute number of incidents (41%), though with the lowest fatality rate (38%). Combat operations represent only 17% of total flights but account for 29% of accidents and 43% of all fatalities, highlighting the inherently higher risk profile of tactical missions.</a:t>
            </a:r>
            <a:endParaRPr lang="en-US" dirty="0">
              <a:latin typeface="Aptos" panose="020B0004020202020204" pitchFamily="34" charset="0"/>
            </a:endParaRPr>
          </a:p>
        </p:txBody>
      </p:sp>
      <p:sp>
        <p:nvSpPr>
          <p:cNvPr id="21" name="Rectangle: Rounded Corners 20">
            <a:extLst>
              <a:ext uri="{FF2B5EF4-FFF2-40B4-BE49-F238E27FC236}">
                <a16:creationId xmlns:a16="http://schemas.microsoft.com/office/drawing/2014/main" id="{ABF120DB-3C4C-8004-637C-E6D0EEA2FA9D}"/>
              </a:ext>
            </a:extLst>
          </p:cNvPr>
          <p:cNvSpPr/>
          <p:nvPr/>
        </p:nvSpPr>
        <p:spPr>
          <a:xfrm>
            <a:off x="12879659" y="7738946"/>
            <a:ext cx="1639229" cy="401444"/>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01873" y="901779"/>
            <a:ext cx="4751073" cy="626626"/>
          </a:xfrm>
          <a:prstGeom prst="rect">
            <a:avLst/>
          </a:prstGeom>
          <a:noFill/>
          <a:ln/>
        </p:spPr>
        <p:txBody>
          <a:bodyPr wrap="none" lIns="0" tIns="0" rIns="0" bIns="0" rtlCol="0" anchor="t"/>
          <a:lstStyle/>
          <a:p>
            <a:pPr marL="0" indent="0" algn="l">
              <a:lnSpc>
                <a:spcPts val="4900"/>
              </a:lnSpc>
              <a:buNone/>
            </a:pPr>
            <a:r>
              <a:rPr lang="en-US" sz="4000" b="1" dirty="0">
                <a:solidFill>
                  <a:srgbClr val="091C53"/>
                </a:solidFill>
                <a:latin typeface="Aptos" panose="020B0004020202020204" pitchFamily="34" charset="0"/>
                <a:ea typeface="Instrument Sans Semi Bold" pitchFamily="34" charset="-122"/>
                <a:cs typeface="Instrument Sans Semi Bold" pitchFamily="34" charset="-120"/>
              </a:rPr>
              <a:t>Recommendations</a:t>
            </a:r>
            <a:endParaRPr lang="en-US" sz="4000" b="1" dirty="0">
              <a:latin typeface="Aptos" panose="020B0004020202020204" pitchFamily="34" charset="0"/>
            </a:endParaRPr>
          </a:p>
        </p:txBody>
      </p:sp>
      <p:pic>
        <p:nvPicPr>
          <p:cNvPr id="3" name="Image 0" descr="preencoded.png"/>
          <p:cNvPicPr>
            <a:picLocks noChangeAspect="1"/>
          </p:cNvPicPr>
          <p:nvPr/>
        </p:nvPicPr>
        <p:blipFill>
          <a:blip r:embed="rId3"/>
          <a:stretch>
            <a:fillRect/>
          </a:stretch>
        </p:blipFill>
        <p:spPr>
          <a:xfrm>
            <a:off x="701873" y="1929527"/>
            <a:ext cx="3306604" cy="802243"/>
          </a:xfrm>
          <a:prstGeom prst="rect">
            <a:avLst/>
          </a:prstGeom>
        </p:spPr>
      </p:pic>
      <p:sp>
        <p:nvSpPr>
          <p:cNvPr id="4" name="Text 1"/>
          <p:cNvSpPr/>
          <p:nvPr/>
        </p:nvSpPr>
        <p:spPr>
          <a:xfrm>
            <a:off x="902375" y="3032522"/>
            <a:ext cx="2782253" cy="313373"/>
          </a:xfrm>
          <a:prstGeom prst="rect">
            <a:avLst/>
          </a:prstGeom>
          <a:noFill/>
          <a:ln/>
        </p:spPr>
        <p:txBody>
          <a:bodyPr wrap="none" lIns="0" tIns="0" rIns="0" bIns="0" rtlCol="0" anchor="t"/>
          <a:lstStyle/>
          <a:p>
            <a:pPr marL="0" indent="0" algn="l">
              <a:lnSpc>
                <a:spcPts val="2450"/>
              </a:lnSpc>
              <a:buNone/>
            </a:pPr>
            <a:r>
              <a:rPr lang="en-US" sz="1950" b="1" dirty="0">
                <a:solidFill>
                  <a:srgbClr val="1E3063"/>
                </a:solidFill>
                <a:latin typeface="Aptos" panose="020B0004020202020204" pitchFamily="34" charset="0"/>
                <a:ea typeface="Instrument Sans Semi Bold" pitchFamily="34" charset="-122"/>
                <a:cs typeface="Instrument Sans Semi Bold" pitchFamily="34" charset="-120"/>
              </a:rPr>
              <a:t>Enhanced Maintenance</a:t>
            </a:r>
            <a:endParaRPr lang="en-US" sz="1950" b="1" dirty="0">
              <a:latin typeface="Aptos" panose="020B0004020202020204" pitchFamily="34" charset="0"/>
            </a:endParaRPr>
          </a:p>
        </p:txBody>
      </p:sp>
      <p:sp>
        <p:nvSpPr>
          <p:cNvPr id="5" name="Text 2"/>
          <p:cNvSpPr/>
          <p:nvPr/>
        </p:nvSpPr>
        <p:spPr>
          <a:xfrm>
            <a:off x="902375" y="3466148"/>
            <a:ext cx="2905601" cy="1585354"/>
          </a:xfrm>
          <a:prstGeom prst="rect">
            <a:avLst/>
          </a:prstGeom>
          <a:noFill/>
          <a:ln/>
        </p:spPr>
        <p:txBody>
          <a:bodyPr wrap="square" lIns="0" tIns="0" rIns="0" bIns="0" rtlCol="0" anchor="t"/>
          <a:lstStyle/>
          <a:p>
            <a:pPr marL="0" indent="0" algn="l">
              <a:lnSpc>
                <a:spcPts val="25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Implement predictive maintenance protocols and increase spare parts inventory for aging aircraft systems</a:t>
            </a:r>
            <a:endParaRPr lang="en-US" dirty="0">
              <a:latin typeface="Aptos" panose="020B0004020202020204" pitchFamily="34" charset="0"/>
            </a:endParaRPr>
          </a:p>
        </p:txBody>
      </p:sp>
      <p:pic>
        <p:nvPicPr>
          <p:cNvPr id="6" name="Image 1" descr="preencoded.png"/>
          <p:cNvPicPr>
            <a:picLocks noChangeAspect="1"/>
          </p:cNvPicPr>
          <p:nvPr/>
        </p:nvPicPr>
        <p:blipFill>
          <a:blip r:embed="rId4"/>
          <a:stretch>
            <a:fillRect/>
          </a:stretch>
        </p:blipFill>
        <p:spPr>
          <a:xfrm>
            <a:off x="4008477" y="1929527"/>
            <a:ext cx="3306723" cy="802243"/>
          </a:xfrm>
          <a:prstGeom prst="rect">
            <a:avLst/>
          </a:prstGeom>
        </p:spPr>
      </p:pic>
      <p:sp>
        <p:nvSpPr>
          <p:cNvPr id="7" name="Text 3"/>
          <p:cNvSpPr/>
          <p:nvPr/>
        </p:nvSpPr>
        <p:spPr>
          <a:xfrm>
            <a:off x="4208978" y="3032522"/>
            <a:ext cx="2506980" cy="313373"/>
          </a:xfrm>
          <a:prstGeom prst="rect">
            <a:avLst/>
          </a:prstGeom>
          <a:noFill/>
          <a:ln/>
        </p:spPr>
        <p:txBody>
          <a:bodyPr wrap="none" lIns="0" tIns="0" rIns="0" bIns="0" rtlCol="0" anchor="t"/>
          <a:lstStyle/>
          <a:p>
            <a:pPr marL="0" indent="0" algn="l">
              <a:lnSpc>
                <a:spcPts val="2450"/>
              </a:lnSpc>
              <a:buNone/>
            </a:pPr>
            <a:r>
              <a:rPr lang="en-US" sz="1950" b="1" dirty="0">
                <a:solidFill>
                  <a:srgbClr val="1E3063"/>
                </a:solidFill>
                <a:latin typeface="Aptos" panose="020B0004020202020204" pitchFamily="34" charset="0"/>
                <a:ea typeface="Instrument Sans Semi Bold" pitchFamily="34" charset="-122"/>
                <a:cs typeface="Instrument Sans Semi Bold" pitchFamily="34" charset="-120"/>
              </a:rPr>
              <a:t>Crew Training</a:t>
            </a:r>
            <a:endParaRPr lang="en-US" sz="1950" b="1" dirty="0">
              <a:latin typeface="Aptos" panose="020B0004020202020204" pitchFamily="34" charset="0"/>
            </a:endParaRPr>
          </a:p>
        </p:txBody>
      </p:sp>
      <p:sp>
        <p:nvSpPr>
          <p:cNvPr id="8" name="Text 4"/>
          <p:cNvSpPr/>
          <p:nvPr/>
        </p:nvSpPr>
        <p:spPr>
          <a:xfrm>
            <a:off x="4208978" y="3466148"/>
            <a:ext cx="2905720" cy="962978"/>
          </a:xfrm>
          <a:prstGeom prst="rect">
            <a:avLst/>
          </a:prstGeom>
          <a:noFill/>
          <a:ln/>
        </p:spPr>
        <p:txBody>
          <a:bodyPr wrap="square" lIns="0" tIns="0" rIns="0" bIns="0" rtlCol="0" anchor="t"/>
          <a:lstStyle/>
          <a:p>
            <a:pPr marL="0" indent="0" algn="l">
              <a:lnSpc>
                <a:spcPts val="25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Strengthen CRM protocols and simulator training for emergency scenarios</a:t>
            </a:r>
            <a:endParaRPr lang="en-US" dirty="0">
              <a:latin typeface="Aptos" panose="020B0004020202020204" pitchFamily="34" charset="0"/>
            </a:endParaRPr>
          </a:p>
        </p:txBody>
      </p:sp>
      <p:pic>
        <p:nvPicPr>
          <p:cNvPr id="9" name="Image 2" descr="preencoded.png"/>
          <p:cNvPicPr>
            <a:picLocks noChangeAspect="1"/>
          </p:cNvPicPr>
          <p:nvPr/>
        </p:nvPicPr>
        <p:blipFill>
          <a:blip r:embed="rId5"/>
          <a:stretch>
            <a:fillRect/>
          </a:stretch>
        </p:blipFill>
        <p:spPr>
          <a:xfrm>
            <a:off x="7315200" y="1929527"/>
            <a:ext cx="3306604" cy="802243"/>
          </a:xfrm>
          <a:prstGeom prst="rect">
            <a:avLst/>
          </a:prstGeom>
        </p:spPr>
      </p:pic>
      <p:sp>
        <p:nvSpPr>
          <p:cNvPr id="10" name="Text 5"/>
          <p:cNvSpPr/>
          <p:nvPr/>
        </p:nvSpPr>
        <p:spPr>
          <a:xfrm>
            <a:off x="7515701" y="3032522"/>
            <a:ext cx="2506980" cy="313373"/>
          </a:xfrm>
          <a:prstGeom prst="rect">
            <a:avLst/>
          </a:prstGeom>
          <a:noFill/>
          <a:ln/>
        </p:spPr>
        <p:txBody>
          <a:bodyPr wrap="none" lIns="0" tIns="0" rIns="0" bIns="0" rtlCol="0" anchor="t"/>
          <a:lstStyle/>
          <a:p>
            <a:pPr marL="0" indent="0" algn="l">
              <a:lnSpc>
                <a:spcPts val="2450"/>
              </a:lnSpc>
              <a:buNone/>
            </a:pPr>
            <a:r>
              <a:rPr lang="en-US" sz="1950" b="1" dirty="0">
                <a:solidFill>
                  <a:srgbClr val="1E3063"/>
                </a:solidFill>
                <a:latin typeface="Aptos" panose="020B0004020202020204" pitchFamily="34" charset="0"/>
                <a:ea typeface="Instrument Sans Semi Bold" pitchFamily="34" charset="-122"/>
                <a:cs typeface="Instrument Sans Semi Bold" pitchFamily="34" charset="-120"/>
              </a:rPr>
              <a:t>Data Collection</a:t>
            </a:r>
            <a:endParaRPr lang="en-US" sz="1950" b="1" dirty="0">
              <a:latin typeface="Aptos" panose="020B0004020202020204" pitchFamily="34" charset="0"/>
            </a:endParaRPr>
          </a:p>
        </p:txBody>
      </p:sp>
      <p:sp>
        <p:nvSpPr>
          <p:cNvPr id="11" name="Text 6"/>
          <p:cNvSpPr/>
          <p:nvPr/>
        </p:nvSpPr>
        <p:spPr>
          <a:xfrm>
            <a:off x="7515701" y="3466148"/>
            <a:ext cx="2905601" cy="641985"/>
          </a:xfrm>
          <a:prstGeom prst="rect">
            <a:avLst/>
          </a:prstGeom>
          <a:noFill/>
          <a:ln/>
        </p:spPr>
        <p:txBody>
          <a:bodyPr wrap="square" lIns="0" tIns="0" rIns="0" bIns="0" rtlCol="0" anchor="t"/>
          <a:lstStyle/>
          <a:p>
            <a:pPr marL="0" indent="0" algn="l">
              <a:lnSpc>
                <a:spcPts val="25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Deploy advanced flight data monitoring across the fleet</a:t>
            </a:r>
            <a:endParaRPr lang="en-US" dirty="0">
              <a:latin typeface="Aptos" panose="020B0004020202020204" pitchFamily="34" charset="0"/>
            </a:endParaRPr>
          </a:p>
        </p:txBody>
      </p:sp>
      <p:pic>
        <p:nvPicPr>
          <p:cNvPr id="12" name="Image 3" descr="preencoded.png"/>
          <p:cNvPicPr>
            <a:picLocks noChangeAspect="1"/>
          </p:cNvPicPr>
          <p:nvPr/>
        </p:nvPicPr>
        <p:blipFill>
          <a:blip r:embed="rId6"/>
          <a:stretch>
            <a:fillRect/>
          </a:stretch>
        </p:blipFill>
        <p:spPr>
          <a:xfrm>
            <a:off x="10621804" y="1929527"/>
            <a:ext cx="3306723" cy="802243"/>
          </a:xfrm>
          <a:prstGeom prst="rect">
            <a:avLst/>
          </a:prstGeom>
        </p:spPr>
      </p:pic>
      <p:sp>
        <p:nvSpPr>
          <p:cNvPr id="13" name="Text 7"/>
          <p:cNvSpPr/>
          <p:nvPr/>
        </p:nvSpPr>
        <p:spPr>
          <a:xfrm>
            <a:off x="10822305" y="3032522"/>
            <a:ext cx="2506980" cy="313373"/>
          </a:xfrm>
          <a:prstGeom prst="rect">
            <a:avLst/>
          </a:prstGeom>
          <a:noFill/>
          <a:ln/>
        </p:spPr>
        <p:txBody>
          <a:bodyPr wrap="none" lIns="0" tIns="0" rIns="0" bIns="0" rtlCol="0" anchor="t"/>
          <a:lstStyle/>
          <a:p>
            <a:pPr marL="0" indent="0" algn="l">
              <a:lnSpc>
                <a:spcPts val="2450"/>
              </a:lnSpc>
              <a:buNone/>
            </a:pPr>
            <a:r>
              <a:rPr lang="en-US" sz="1950" b="1" dirty="0">
                <a:solidFill>
                  <a:srgbClr val="1E3063"/>
                </a:solidFill>
                <a:latin typeface="Aptos" panose="020B0004020202020204" pitchFamily="34" charset="0"/>
                <a:ea typeface="Instrument Sans Semi Bold" pitchFamily="34" charset="-122"/>
                <a:cs typeface="Instrument Sans Semi Bold" pitchFamily="34" charset="-120"/>
              </a:rPr>
              <a:t>Safety Culture</a:t>
            </a:r>
            <a:endParaRPr lang="en-US" sz="1950" b="1" dirty="0">
              <a:latin typeface="Aptos" panose="020B0004020202020204" pitchFamily="34" charset="0"/>
            </a:endParaRPr>
          </a:p>
        </p:txBody>
      </p:sp>
      <p:sp>
        <p:nvSpPr>
          <p:cNvPr id="14" name="Text 8"/>
          <p:cNvSpPr/>
          <p:nvPr/>
        </p:nvSpPr>
        <p:spPr>
          <a:xfrm>
            <a:off x="10822305" y="3466148"/>
            <a:ext cx="2905720" cy="962978"/>
          </a:xfrm>
          <a:prstGeom prst="rect">
            <a:avLst/>
          </a:prstGeom>
          <a:noFill/>
          <a:ln/>
        </p:spPr>
        <p:txBody>
          <a:bodyPr wrap="square" lIns="0" tIns="0" rIns="0" bIns="0" rtlCol="0" anchor="t"/>
          <a:lstStyle/>
          <a:p>
            <a:pPr marL="0" indent="0" algn="l">
              <a:lnSpc>
                <a:spcPts val="25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Establish non-punitive reporting and regular safety stand-downs</a:t>
            </a:r>
            <a:endParaRPr lang="en-US" dirty="0">
              <a:latin typeface="Aptos" panose="020B0004020202020204" pitchFamily="34" charset="0"/>
            </a:endParaRPr>
          </a:p>
        </p:txBody>
      </p:sp>
      <p:sp>
        <p:nvSpPr>
          <p:cNvPr id="15" name="Text 9"/>
          <p:cNvSpPr/>
          <p:nvPr/>
        </p:nvSpPr>
        <p:spPr>
          <a:xfrm>
            <a:off x="701873" y="5231996"/>
            <a:ext cx="13226653" cy="1213407"/>
          </a:xfrm>
          <a:prstGeom prst="rect">
            <a:avLst/>
          </a:prstGeom>
          <a:noFill/>
          <a:ln/>
        </p:spPr>
        <p:txBody>
          <a:bodyPr wrap="square" lIns="0" tIns="0" rIns="0" bIns="0" rtlCol="0" anchor="t"/>
          <a:lstStyle/>
          <a:p>
            <a:pPr marL="0" indent="0" algn="l">
              <a:lnSpc>
                <a:spcPts val="25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Based on comprehensive analysis, I recommend implementing a multi-faceted safety improvement strategy. First, prioritize enhanced maintenance protocols with predictive analytics to address the leading cause of accidents. Second, strengthen crew resource management training with emphasis on decision-making under pressure and emergency procedures specific to high-risk aircraft types.</a:t>
            </a:r>
            <a:endParaRPr lang="en-US" dirty="0">
              <a:latin typeface="Aptos" panose="020B0004020202020204" pitchFamily="34" charset="0"/>
            </a:endParaRPr>
          </a:p>
        </p:txBody>
      </p:sp>
      <p:sp>
        <p:nvSpPr>
          <p:cNvPr id="16" name="Text 10"/>
          <p:cNvSpPr/>
          <p:nvPr/>
        </p:nvSpPr>
        <p:spPr>
          <a:xfrm>
            <a:off x="701873" y="6621316"/>
            <a:ext cx="13226653" cy="1474464"/>
          </a:xfrm>
          <a:prstGeom prst="rect">
            <a:avLst/>
          </a:prstGeom>
          <a:noFill/>
          <a:ln/>
        </p:spPr>
        <p:txBody>
          <a:bodyPr wrap="square" lIns="0" tIns="0" rIns="0" bIns="0" rtlCol="0" anchor="t"/>
          <a:lstStyle/>
          <a:p>
            <a:pPr marL="0" indent="0" algn="l">
              <a:lnSpc>
                <a:spcPts val="2500"/>
              </a:lnSpc>
              <a:buNone/>
            </a:pPr>
            <a:r>
              <a:rPr lang="en-US" dirty="0">
                <a:solidFill>
                  <a:srgbClr val="1E3063"/>
                </a:solidFill>
                <a:latin typeface="Aptos" panose="020B0004020202020204" pitchFamily="34" charset="0"/>
                <a:ea typeface="Instrument Sans Medium" pitchFamily="34" charset="-122"/>
                <a:cs typeface="Instrument Sans Medium" pitchFamily="34" charset="-120"/>
              </a:rPr>
              <a:t>Additionally, I recommend implementing advanced flight data monitoring systems across the fleet to enable proactive identification of risk factors before they result in incidents. Finally, developing a robust safety culture through non-punitive reporting mechanisms and regular safety stand-downs will create an environment where potential hazards are identified and addressed before they result in accidents.</a:t>
            </a:r>
            <a:endParaRPr lang="en-US" dirty="0">
              <a:latin typeface="Aptos" panose="020B0004020202020204" pitchFamily="34" charset="0"/>
            </a:endParaRPr>
          </a:p>
        </p:txBody>
      </p:sp>
      <p:sp>
        <p:nvSpPr>
          <p:cNvPr id="18" name="Rectangle: Rounded Corners 17">
            <a:extLst>
              <a:ext uri="{FF2B5EF4-FFF2-40B4-BE49-F238E27FC236}">
                <a16:creationId xmlns:a16="http://schemas.microsoft.com/office/drawing/2014/main" id="{EA111EEE-CC8F-EA93-5ADE-00637196B7CB}"/>
              </a:ext>
            </a:extLst>
          </p:cNvPr>
          <p:cNvSpPr/>
          <p:nvPr/>
        </p:nvSpPr>
        <p:spPr>
          <a:xfrm>
            <a:off x="12879659" y="7738946"/>
            <a:ext cx="1639229" cy="401444"/>
          </a:xfrm>
          <a:prstGeom prst="round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TotalTime>
  <Words>1486</Words>
  <Application>Microsoft Office PowerPoint</Application>
  <PresentationFormat>Custom</PresentationFormat>
  <Paragraphs>107</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Agency FB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Ifeanyi Oranekwu</cp:lastModifiedBy>
  <cp:revision>5</cp:revision>
  <dcterms:created xsi:type="dcterms:W3CDTF">2025-05-15T14:23:08Z</dcterms:created>
  <dcterms:modified xsi:type="dcterms:W3CDTF">2025-05-15T15:28:09Z</dcterms:modified>
</cp:coreProperties>
</file>