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7.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7" r:id="rId50"/>
    <p:sldId id="308" r:id="rId51"/>
    <p:sldId id="309" r:id="rId52"/>
    <p:sldId id="310" r:id="rId53"/>
    <p:sldId id="311" r:id="rId54"/>
    <p:sldId id="312" r:id="rId55"/>
    <p:sldId id="313" r:id="rId56"/>
    <p:sldId id="314" r:id="rId57"/>
    <p:sldId id="315" r:id="rId58"/>
    <p:sldId id="316" r:id="rId59"/>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3714" autoAdjust="0"/>
    <p:restoredTop sz="94660"/>
  </p:normalViewPr>
  <p:slideViewPr>
    <p:cSldViewPr snapToGrid="0">
      <p:cViewPr varScale="1">
        <p:scale>
          <a:sx n="91" d="100"/>
          <a:sy n="91" d="100"/>
        </p:scale>
        <p:origin x="990" y="90"/>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393032DE-4E42-40F8-B8E9-FF062E70EE9D}" type="datetimeFigureOut">
              <a:rPr lang="zh-CN" altLang="en-US" smtClean="0"/>
              <a:t>2021/3/1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445AAA-79CB-4AC7-B221-A7E44CC826B1}" type="slidenum">
              <a:rPr lang="zh-CN" altLang="en-US" smtClean="0"/>
              <a:t>‹#›</a:t>
            </a:fld>
            <a:endParaRPr lang="zh-CN" altLang="en-US"/>
          </a:p>
        </p:txBody>
      </p:sp>
    </p:spTree>
    <p:extLst>
      <p:ext uri="{BB962C8B-B14F-4D97-AF65-F5344CB8AC3E}">
        <p14:creationId xmlns:p14="http://schemas.microsoft.com/office/powerpoint/2010/main" val="281833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393032DE-4E42-40F8-B8E9-FF062E70EE9D}" type="datetimeFigureOut">
              <a:rPr lang="zh-CN" altLang="en-US" smtClean="0"/>
              <a:t>2021/3/1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445AAA-79CB-4AC7-B221-A7E44CC826B1}" type="slidenum">
              <a:rPr lang="zh-CN" altLang="en-US" smtClean="0"/>
              <a:t>‹#›</a:t>
            </a:fld>
            <a:endParaRPr lang="zh-CN" altLang="en-US"/>
          </a:p>
        </p:txBody>
      </p:sp>
    </p:spTree>
    <p:extLst>
      <p:ext uri="{BB962C8B-B14F-4D97-AF65-F5344CB8AC3E}">
        <p14:creationId xmlns:p14="http://schemas.microsoft.com/office/powerpoint/2010/main" val="152315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393032DE-4E42-40F8-B8E9-FF062E70EE9D}" type="datetimeFigureOut">
              <a:rPr lang="zh-CN" altLang="en-US" smtClean="0"/>
              <a:t>2021/3/1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445AAA-79CB-4AC7-B221-A7E44CC826B1}" type="slidenum">
              <a:rPr lang="zh-CN" altLang="en-US" smtClean="0"/>
              <a:t>‹#›</a:t>
            </a:fld>
            <a:endParaRPr lang="zh-CN" altLang="en-US"/>
          </a:p>
        </p:txBody>
      </p:sp>
    </p:spTree>
    <p:extLst>
      <p:ext uri="{BB962C8B-B14F-4D97-AF65-F5344CB8AC3E}">
        <p14:creationId xmlns:p14="http://schemas.microsoft.com/office/powerpoint/2010/main" val="300297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393032DE-4E42-40F8-B8E9-FF062E70EE9D}" type="datetimeFigureOut">
              <a:rPr lang="zh-CN" altLang="en-US" smtClean="0"/>
              <a:t>2021/3/1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445AAA-79CB-4AC7-B221-A7E44CC826B1}" type="slidenum">
              <a:rPr lang="zh-CN" altLang="en-US" smtClean="0"/>
              <a:t>‹#›</a:t>
            </a:fld>
            <a:endParaRPr lang="zh-CN" altLang="en-US"/>
          </a:p>
        </p:txBody>
      </p:sp>
    </p:spTree>
    <p:extLst>
      <p:ext uri="{BB962C8B-B14F-4D97-AF65-F5344CB8AC3E}">
        <p14:creationId xmlns:p14="http://schemas.microsoft.com/office/powerpoint/2010/main" val="57367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393032DE-4E42-40F8-B8E9-FF062E70EE9D}" type="datetimeFigureOut">
              <a:rPr lang="zh-CN" altLang="en-US" smtClean="0"/>
              <a:t>2021/3/1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445AAA-79CB-4AC7-B221-A7E44CC826B1}" type="slidenum">
              <a:rPr lang="zh-CN" altLang="en-US" smtClean="0"/>
              <a:t>‹#›</a:t>
            </a:fld>
            <a:endParaRPr lang="zh-CN" altLang="en-US"/>
          </a:p>
        </p:txBody>
      </p:sp>
    </p:spTree>
    <p:extLst>
      <p:ext uri="{BB962C8B-B14F-4D97-AF65-F5344CB8AC3E}">
        <p14:creationId xmlns:p14="http://schemas.microsoft.com/office/powerpoint/2010/main" val="1637363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393032DE-4E42-40F8-B8E9-FF062E70EE9D}" type="datetimeFigureOut">
              <a:rPr lang="zh-CN" altLang="en-US" smtClean="0"/>
              <a:t>2021/3/1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445AAA-79CB-4AC7-B221-A7E44CC826B1}" type="slidenum">
              <a:rPr lang="zh-CN" altLang="en-US" smtClean="0"/>
              <a:t>‹#›</a:t>
            </a:fld>
            <a:endParaRPr lang="zh-CN" altLang="en-US"/>
          </a:p>
        </p:txBody>
      </p:sp>
    </p:spTree>
    <p:extLst>
      <p:ext uri="{BB962C8B-B14F-4D97-AF65-F5344CB8AC3E}">
        <p14:creationId xmlns:p14="http://schemas.microsoft.com/office/powerpoint/2010/main" val="285524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393032DE-4E42-40F8-B8E9-FF062E70EE9D}" type="datetimeFigureOut">
              <a:rPr lang="zh-CN" altLang="en-US" smtClean="0"/>
              <a:t>2021/3/1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445AAA-79CB-4AC7-B221-A7E44CC826B1}" type="slidenum">
              <a:rPr lang="zh-CN" altLang="en-US" smtClean="0"/>
              <a:t>‹#›</a:t>
            </a:fld>
            <a:endParaRPr lang="zh-CN" altLang="en-US"/>
          </a:p>
        </p:txBody>
      </p:sp>
    </p:spTree>
    <p:extLst>
      <p:ext uri="{BB962C8B-B14F-4D97-AF65-F5344CB8AC3E}">
        <p14:creationId xmlns:p14="http://schemas.microsoft.com/office/powerpoint/2010/main" val="1017683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393032DE-4E42-40F8-B8E9-FF062E70EE9D}" type="datetimeFigureOut">
              <a:rPr lang="zh-CN" altLang="en-US" smtClean="0"/>
              <a:t>2021/3/1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445AAA-79CB-4AC7-B221-A7E44CC826B1}" type="slidenum">
              <a:rPr lang="zh-CN" altLang="en-US" smtClean="0"/>
              <a:t>‹#›</a:t>
            </a:fld>
            <a:endParaRPr lang="zh-CN" altLang="en-US"/>
          </a:p>
        </p:txBody>
      </p:sp>
    </p:spTree>
    <p:extLst>
      <p:ext uri="{BB962C8B-B14F-4D97-AF65-F5344CB8AC3E}">
        <p14:creationId xmlns:p14="http://schemas.microsoft.com/office/powerpoint/2010/main" val="243812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032DE-4E42-40F8-B8E9-FF062E70EE9D}" type="datetimeFigureOut">
              <a:rPr lang="zh-CN" altLang="en-US" smtClean="0"/>
              <a:t>2021/3/1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445AAA-79CB-4AC7-B221-A7E44CC826B1}" type="slidenum">
              <a:rPr lang="zh-CN" altLang="en-US" smtClean="0"/>
              <a:t>‹#›</a:t>
            </a:fld>
            <a:endParaRPr lang="zh-CN" altLang="en-US"/>
          </a:p>
        </p:txBody>
      </p:sp>
    </p:spTree>
    <p:extLst>
      <p:ext uri="{BB962C8B-B14F-4D97-AF65-F5344CB8AC3E}">
        <p14:creationId xmlns:p14="http://schemas.microsoft.com/office/powerpoint/2010/main" val="155422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393032DE-4E42-40F8-B8E9-FF062E70EE9D}" type="datetimeFigureOut">
              <a:rPr lang="zh-CN" altLang="en-US" smtClean="0"/>
              <a:t>2021/3/1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445AAA-79CB-4AC7-B221-A7E44CC826B1}" type="slidenum">
              <a:rPr lang="zh-CN" altLang="en-US" smtClean="0"/>
              <a:t>‹#›</a:t>
            </a:fld>
            <a:endParaRPr lang="zh-CN" altLang="en-US"/>
          </a:p>
        </p:txBody>
      </p:sp>
    </p:spTree>
    <p:extLst>
      <p:ext uri="{BB962C8B-B14F-4D97-AF65-F5344CB8AC3E}">
        <p14:creationId xmlns:p14="http://schemas.microsoft.com/office/powerpoint/2010/main" val="338816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393032DE-4E42-40F8-B8E9-FF062E70EE9D}" type="datetimeFigureOut">
              <a:rPr lang="zh-CN" altLang="en-US" smtClean="0"/>
              <a:t>2021/3/1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445AAA-79CB-4AC7-B221-A7E44CC826B1}" type="slidenum">
              <a:rPr lang="zh-CN" altLang="en-US" smtClean="0"/>
              <a:t>‹#›</a:t>
            </a:fld>
            <a:endParaRPr lang="zh-CN" altLang="en-US"/>
          </a:p>
        </p:txBody>
      </p:sp>
    </p:spTree>
    <p:extLst>
      <p:ext uri="{BB962C8B-B14F-4D97-AF65-F5344CB8AC3E}">
        <p14:creationId xmlns:p14="http://schemas.microsoft.com/office/powerpoint/2010/main" val="1619308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032DE-4E42-40F8-B8E9-FF062E70EE9D}" type="datetimeFigureOut">
              <a:rPr lang="zh-CN" altLang="en-US" smtClean="0"/>
              <a:t>2021/3/1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45AAA-79CB-4AC7-B221-A7E44CC826B1}" type="slidenum">
              <a:rPr lang="zh-CN" altLang="en-US" smtClean="0"/>
              <a:t>‹#›</a:t>
            </a:fld>
            <a:endParaRPr lang="zh-CN" altLang="en-US"/>
          </a:p>
        </p:txBody>
      </p:sp>
    </p:spTree>
    <p:extLst>
      <p:ext uri="{BB962C8B-B14F-4D97-AF65-F5344CB8AC3E}">
        <p14:creationId xmlns:p14="http://schemas.microsoft.com/office/powerpoint/2010/main" val="1697013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332" y="271024"/>
            <a:ext cx="7772400" cy="2661362"/>
          </a:xfrm>
        </p:spPr>
        <p:txBody>
          <a:bodyPr>
            <a:normAutofit fontScale="90000"/>
          </a:bodyPr>
          <a:lstStyle/>
          <a:p>
            <a:pPr>
              <a:lnSpc>
                <a:spcPct val="100000"/>
              </a:lnSpc>
              <a:spcBef>
                <a:spcPts val="1800"/>
              </a:spcBef>
            </a:pPr>
            <a:r>
              <a:rPr lang="zh-CN" altLang="en-US" b="1" dirty="0">
                <a:solidFill>
                  <a:srgbClr val="000099"/>
                </a:solidFill>
              </a:rPr>
              <a:t>材料科</a:t>
            </a:r>
            <a:r>
              <a:rPr lang="zh-CN" altLang="en-US" b="1" dirty="0" smtClean="0">
                <a:solidFill>
                  <a:srgbClr val="000099"/>
                </a:solidFill>
              </a:rPr>
              <a:t>学学</a:t>
            </a:r>
            <a:r>
              <a:rPr lang="zh-CN" altLang="en-US" b="1" dirty="0">
                <a:solidFill>
                  <a:srgbClr val="000099"/>
                </a:solidFill>
              </a:rPr>
              <a:t>术道德规</a:t>
            </a:r>
            <a:r>
              <a:rPr lang="zh-CN" altLang="en-US" b="1" dirty="0" smtClean="0">
                <a:solidFill>
                  <a:srgbClr val="000099"/>
                </a:solidFill>
              </a:rPr>
              <a:t>范与论文写作</a:t>
            </a:r>
            <a:r>
              <a:rPr lang="en-US" altLang="zh-CN" b="1" dirty="0">
                <a:solidFill>
                  <a:srgbClr val="0000FF"/>
                </a:solidFill>
              </a:rPr>
              <a:t/>
            </a:r>
            <a:br>
              <a:rPr lang="en-US" altLang="zh-CN" b="1" dirty="0">
                <a:solidFill>
                  <a:srgbClr val="0000FF"/>
                </a:solidFill>
              </a:rPr>
            </a:br>
            <a:r>
              <a:rPr lang="zh-CN" altLang="en-US" b="1" dirty="0" smtClean="0">
                <a:solidFill>
                  <a:srgbClr val="C00000"/>
                </a:solidFill>
              </a:rPr>
              <a:t>第</a:t>
            </a:r>
            <a:r>
              <a:rPr lang="en-US" altLang="zh-CN" b="1" dirty="0" smtClean="0">
                <a:solidFill>
                  <a:srgbClr val="C00000"/>
                </a:solidFill>
              </a:rPr>
              <a:t>2</a:t>
            </a:r>
            <a:r>
              <a:rPr lang="zh-CN" altLang="en-US" b="1" dirty="0" smtClean="0">
                <a:solidFill>
                  <a:srgbClr val="C00000"/>
                </a:solidFill>
              </a:rPr>
              <a:t>次</a:t>
            </a:r>
            <a:r>
              <a:rPr lang="zh-CN" altLang="en-US" b="1" dirty="0">
                <a:solidFill>
                  <a:srgbClr val="C00000"/>
                </a:solidFill>
              </a:rPr>
              <a:t>课</a:t>
            </a:r>
            <a:endParaRPr lang="zh-CN" altLang="en-US" dirty="0"/>
          </a:p>
        </p:txBody>
      </p:sp>
      <p:sp>
        <p:nvSpPr>
          <p:cNvPr id="3" name="Subtitle 2"/>
          <p:cNvSpPr>
            <a:spLocks noGrp="1"/>
          </p:cNvSpPr>
          <p:nvPr>
            <p:ph type="subTitle" idx="1"/>
          </p:nvPr>
        </p:nvSpPr>
        <p:spPr>
          <a:xfrm>
            <a:off x="1174532" y="3731173"/>
            <a:ext cx="6858000" cy="2511972"/>
          </a:xfrm>
        </p:spPr>
        <p:txBody>
          <a:bodyPr>
            <a:normAutofit/>
          </a:bodyPr>
          <a:lstStyle/>
          <a:p>
            <a:r>
              <a:rPr lang="zh-CN" altLang="en-US" sz="3600" b="1" dirty="0">
                <a:solidFill>
                  <a:srgbClr val="000099"/>
                </a:solidFill>
              </a:rPr>
              <a:t>黄继军 副教授</a:t>
            </a:r>
            <a:endParaRPr lang="en-US" altLang="zh-CN" sz="3600" b="1" dirty="0">
              <a:solidFill>
                <a:srgbClr val="000099"/>
              </a:solidFill>
            </a:endParaRPr>
          </a:p>
          <a:p>
            <a:r>
              <a:rPr lang="zh-CN" altLang="en-US" sz="3600" b="1" dirty="0">
                <a:solidFill>
                  <a:srgbClr val="000099"/>
                </a:solidFill>
              </a:rPr>
              <a:t>中国科学院大学</a:t>
            </a:r>
            <a:endParaRPr lang="en-US" altLang="zh-CN" sz="3600" b="1" dirty="0">
              <a:solidFill>
                <a:srgbClr val="000099"/>
              </a:solidFill>
            </a:endParaRPr>
          </a:p>
          <a:p>
            <a:r>
              <a:rPr lang="zh-CN" altLang="en-US" sz="3600" b="1" dirty="0">
                <a:solidFill>
                  <a:srgbClr val="000099"/>
                </a:solidFill>
              </a:rPr>
              <a:t>材料科学与光电技术学院</a:t>
            </a:r>
            <a:endParaRPr lang="en-US" altLang="zh-CN" sz="3600" b="1" dirty="0">
              <a:solidFill>
                <a:srgbClr val="000099"/>
              </a:solidFill>
            </a:endParaRPr>
          </a:p>
          <a:p>
            <a:r>
              <a:rPr lang="en-US" altLang="zh-CN" sz="3600" b="1" dirty="0">
                <a:solidFill>
                  <a:srgbClr val="000099"/>
                </a:solidFill>
              </a:rPr>
              <a:t>Email: jjh@ucas.ac.cn</a:t>
            </a:r>
            <a:endParaRPr lang="zh-CN" altLang="en-US" sz="3600" b="1" dirty="0">
              <a:solidFill>
                <a:srgbClr val="000099"/>
              </a:solidFill>
            </a:endParaRPr>
          </a:p>
          <a:p>
            <a:endParaRPr lang="zh-CN" altLang="en-US" dirty="0"/>
          </a:p>
        </p:txBody>
      </p:sp>
    </p:spTree>
    <p:extLst>
      <p:ext uri="{BB962C8B-B14F-4D97-AF65-F5344CB8AC3E}">
        <p14:creationId xmlns:p14="http://schemas.microsoft.com/office/powerpoint/2010/main" val="1580229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3395174"/>
            <a:ext cx="8421275" cy="2295845"/>
          </a:xfrm>
          <a:prstGeom prst="rect">
            <a:avLst/>
          </a:prstGeom>
        </p:spPr>
      </p:pic>
      <p:pic>
        <p:nvPicPr>
          <p:cNvPr id="5" name="Picture 4"/>
          <p:cNvPicPr>
            <a:picLocks noChangeAspect="1"/>
          </p:cNvPicPr>
          <p:nvPr/>
        </p:nvPicPr>
        <p:blipFill>
          <a:blip r:embed="rId3"/>
          <a:stretch>
            <a:fillRect/>
          </a:stretch>
        </p:blipFill>
        <p:spPr>
          <a:xfrm>
            <a:off x="304800" y="304263"/>
            <a:ext cx="8468907" cy="2991267"/>
          </a:xfrm>
          <a:prstGeom prst="rect">
            <a:avLst/>
          </a:prstGeom>
        </p:spPr>
      </p:pic>
      <p:sp>
        <p:nvSpPr>
          <p:cNvPr id="6" name="Rectangle 5"/>
          <p:cNvSpPr/>
          <p:nvPr/>
        </p:nvSpPr>
        <p:spPr>
          <a:xfrm>
            <a:off x="231228" y="3295530"/>
            <a:ext cx="8713075" cy="133953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90049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2709" y="-1"/>
            <a:ext cx="10679015" cy="5382376"/>
          </a:xfrm>
          <a:prstGeom prst="rect">
            <a:avLst/>
          </a:prstGeom>
        </p:spPr>
      </p:pic>
      <p:sp>
        <p:nvSpPr>
          <p:cNvPr id="2" name="TextBox 1"/>
          <p:cNvSpPr txBox="1"/>
          <p:nvPr/>
        </p:nvSpPr>
        <p:spPr>
          <a:xfrm>
            <a:off x="3321269" y="323025"/>
            <a:ext cx="2732690" cy="1015663"/>
          </a:xfrm>
          <a:prstGeom prst="rect">
            <a:avLst/>
          </a:prstGeom>
          <a:noFill/>
        </p:spPr>
        <p:txBody>
          <a:bodyPr wrap="square" rtlCol="0">
            <a:spAutoFit/>
          </a:bodyPr>
          <a:lstStyle/>
          <a:p>
            <a:r>
              <a:rPr lang="zh-CN" altLang="en-US" sz="6000" b="1" dirty="0" smtClean="0">
                <a:solidFill>
                  <a:srgbClr val="FF0000"/>
                </a:solidFill>
                <a:latin typeface="+mj-ea"/>
                <a:ea typeface="+mj-ea"/>
              </a:rPr>
              <a:t>例子</a:t>
            </a:r>
            <a:r>
              <a:rPr lang="en-US" altLang="zh-CN" sz="6000" b="1" dirty="0" smtClean="0">
                <a:solidFill>
                  <a:srgbClr val="FF0000"/>
                </a:solidFill>
                <a:latin typeface="+mj-ea"/>
                <a:ea typeface="+mj-ea"/>
              </a:rPr>
              <a:t>2</a:t>
            </a:r>
            <a:r>
              <a:rPr lang="zh-CN" altLang="en-US" sz="6000" b="1" dirty="0" smtClean="0">
                <a:solidFill>
                  <a:srgbClr val="FF0000"/>
                </a:solidFill>
                <a:latin typeface="+mj-ea"/>
                <a:ea typeface="+mj-ea"/>
              </a:rPr>
              <a:t>：</a:t>
            </a:r>
            <a:endParaRPr lang="zh-CN" altLang="en-US" sz="6000" b="1" dirty="0">
              <a:solidFill>
                <a:srgbClr val="FF0000"/>
              </a:solidFill>
              <a:latin typeface="+mj-ea"/>
              <a:ea typeface="+mj-ea"/>
            </a:endParaRPr>
          </a:p>
        </p:txBody>
      </p:sp>
    </p:spTree>
    <p:extLst>
      <p:ext uri="{BB962C8B-B14F-4D97-AF65-F5344CB8AC3E}">
        <p14:creationId xmlns:p14="http://schemas.microsoft.com/office/powerpoint/2010/main" val="1105775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3844" y="100139"/>
            <a:ext cx="7045039" cy="6506876"/>
          </a:xfrm>
          <a:prstGeom prst="rect">
            <a:avLst/>
          </a:prstGeom>
        </p:spPr>
      </p:pic>
    </p:spTree>
    <p:extLst>
      <p:ext uri="{BB962C8B-B14F-4D97-AF65-F5344CB8AC3E}">
        <p14:creationId xmlns:p14="http://schemas.microsoft.com/office/powerpoint/2010/main" val="1978908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8122" y="187338"/>
            <a:ext cx="6916115" cy="5306165"/>
          </a:xfrm>
          <a:prstGeom prst="rect">
            <a:avLst/>
          </a:prstGeom>
        </p:spPr>
      </p:pic>
    </p:spTree>
    <p:extLst>
      <p:ext uri="{BB962C8B-B14F-4D97-AF65-F5344CB8AC3E}">
        <p14:creationId xmlns:p14="http://schemas.microsoft.com/office/powerpoint/2010/main" val="3493634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4319" y="145054"/>
            <a:ext cx="6878010" cy="6420746"/>
          </a:xfrm>
          <a:prstGeom prst="rect">
            <a:avLst/>
          </a:prstGeom>
        </p:spPr>
      </p:pic>
    </p:spTree>
    <p:extLst>
      <p:ext uri="{BB962C8B-B14F-4D97-AF65-F5344CB8AC3E}">
        <p14:creationId xmlns:p14="http://schemas.microsoft.com/office/powerpoint/2010/main" val="2997327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53822" y="152469"/>
            <a:ext cx="6763694" cy="3715268"/>
          </a:xfrm>
          <a:prstGeom prst="rect">
            <a:avLst/>
          </a:prstGeom>
        </p:spPr>
      </p:pic>
      <p:sp>
        <p:nvSpPr>
          <p:cNvPr id="5" name="TextBox 4"/>
          <p:cNvSpPr txBox="1"/>
          <p:nvPr/>
        </p:nvSpPr>
        <p:spPr>
          <a:xfrm flipH="1">
            <a:off x="584231" y="4319751"/>
            <a:ext cx="7845066" cy="2062103"/>
          </a:xfrm>
          <a:prstGeom prst="rect">
            <a:avLst/>
          </a:prstGeom>
          <a:noFill/>
        </p:spPr>
        <p:txBody>
          <a:bodyPr wrap="square" rtlCol="0">
            <a:spAutoFit/>
          </a:bodyPr>
          <a:lstStyle/>
          <a:p>
            <a:r>
              <a:rPr lang="zh-CN" altLang="en-US" sz="3200" b="1" dirty="0" smtClean="0">
                <a:solidFill>
                  <a:srgbClr val="FF0000"/>
                </a:solidFill>
              </a:rPr>
              <a:t>课后作业：</a:t>
            </a:r>
            <a:r>
              <a:rPr lang="zh-CN" altLang="en-US" sz="3200" b="1" dirty="0" smtClean="0">
                <a:solidFill>
                  <a:srgbClr val="0000FF"/>
                </a:solidFill>
              </a:rPr>
              <a:t>网上 搜索这一事件的各种媒体报道，了解后续进展，想想可以从中吸取哪些经验和教训。可与其他同学交流。此作业不需要交电子版。</a:t>
            </a:r>
            <a:endParaRPr lang="zh-CN" altLang="en-US" sz="3200" b="1" dirty="0">
              <a:solidFill>
                <a:srgbClr val="0000FF"/>
              </a:solidFill>
            </a:endParaRPr>
          </a:p>
        </p:txBody>
      </p:sp>
    </p:spTree>
    <p:extLst>
      <p:ext uri="{BB962C8B-B14F-4D97-AF65-F5344CB8AC3E}">
        <p14:creationId xmlns:p14="http://schemas.microsoft.com/office/powerpoint/2010/main" val="3920273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8967" y="763451"/>
            <a:ext cx="8526065" cy="5525271"/>
          </a:xfrm>
          <a:prstGeom prst="rect">
            <a:avLst/>
          </a:prstGeom>
        </p:spPr>
      </p:pic>
      <p:sp>
        <p:nvSpPr>
          <p:cNvPr id="5" name="TextBox 4"/>
          <p:cNvSpPr txBox="1"/>
          <p:nvPr/>
        </p:nvSpPr>
        <p:spPr>
          <a:xfrm>
            <a:off x="2312276" y="178676"/>
            <a:ext cx="1005403" cy="584775"/>
          </a:xfrm>
          <a:prstGeom prst="rect">
            <a:avLst/>
          </a:prstGeom>
          <a:noFill/>
        </p:spPr>
        <p:txBody>
          <a:bodyPr wrap="none" rtlCol="0">
            <a:spAutoFit/>
          </a:bodyPr>
          <a:lstStyle/>
          <a:p>
            <a:r>
              <a:rPr lang="zh-CN" altLang="en-US" sz="3200" b="1" dirty="0" smtClean="0">
                <a:solidFill>
                  <a:srgbClr val="FF0000"/>
                </a:solidFill>
              </a:rPr>
              <a:t>微博</a:t>
            </a:r>
            <a:endParaRPr lang="zh-CN" altLang="en-US" sz="3200" b="1" dirty="0">
              <a:solidFill>
                <a:srgbClr val="FF0000"/>
              </a:solidFill>
            </a:endParaRPr>
          </a:p>
        </p:txBody>
      </p:sp>
      <p:sp>
        <p:nvSpPr>
          <p:cNvPr id="6" name="Rectangle 5"/>
          <p:cNvSpPr/>
          <p:nvPr/>
        </p:nvSpPr>
        <p:spPr>
          <a:xfrm>
            <a:off x="924910" y="4151586"/>
            <a:ext cx="7788166" cy="2137136"/>
          </a:xfrm>
          <a:prstGeom prst="rect">
            <a:avLst/>
          </a:prstGeom>
          <a:noFill/>
          <a:ln w="476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5649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9090" y="256576"/>
            <a:ext cx="7344800" cy="6239746"/>
          </a:xfrm>
          <a:prstGeom prst="rect">
            <a:avLst/>
          </a:prstGeom>
        </p:spPr>
      </p:pic>
    </p:spTree>
    <p:extLst>
      <p:ext uri="{BB962C8B-B14F-4D97-AF65-F5344CB8AC3E}">
        <p14:creationId xmlns:p14="http://schemas.microsoft.com/office/powerpoint/2010/main" val="1386936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FDEF4-899D-426C-A96A-69C26E46F13B}"/>
              </a:ext>
            </a:extLst>
          </p:cNvPr>
          <p:cNvSpPr>
            <a:spLocks noGrp="1"/>
          </p:cNvSpPr>
          <p:nvPr>
            <p:ph type="title"/>
          </p:nvPr>
        </p:nvSpPr>
        <p:spPr>
          <a:xfrm>
            <a:off x="3340316" y="94594"/>
            <a:ext cx="2923850" cy="938157"/>
          </a:xfrm>
        </p:spPr>
        <p:txBody>
          <a:bodyPr>
            <a:normAutofit/>
          </a:bodyPr>
          <a:lstStyle/>
          <a:p>
            <a:r>
              <a:rPr lang="zh-CN" altLang="en-US" sz="4800" b="1" dirty="0">
                <a:solidFill>
                  <a:srgbClr val="0000FF"/>
                </a:solidFill>
              </a:rPr>
              <a:t>科学精神</a:t>
            </a:r>
          </a:p>
        </p:txBody>
      </p:sp>
      <p:sp>
        <p:nvSpPr>
          <p:cNvPr id="3" name="内容占位符 2">
            <a:extLst>
              <a:ext uri="{FF2B5EF4-FFF2-40B4-BE49-F238E27FC236}">
                <a16:creationId xmlns:a16="http://schemas.microsoft.com/office/drawing/2014/main" id="{FE82E24C-3E6A-42F5-A54B-8508865B412D}"/>
              </a:ext>
            </a:extLst>
          </p:cNvPr>
          <p:cNvSpPr>
            <a:spLocks noGrp="1"/>
          </p:cNvSpPr>
          <p:nvPr>
            <p:ph idx="1"/>
          </p:nvPr>
        </p:nvSpPr>
        <p:spPr>
          <a:xfrm>
            <a:off x="122508" y="1032751"/>
            <a:ext cx="8664140" cy="4085788"/>
          </a:xfrm>
        </p:spPr>
        <p:txBody>
          <a:bodyPr>
            <a:noAutofit/>
          </a:bodyPr>
          <a:lstStyle/>
          <a:p>
            <a:pPr>
              <a:lnSpc>
                <a:spcPct val="100000"/>
              </a:lnSpc>
              <a:buFont typeface="Wingdings" panose="05000000000000000000" pitchFamily="2" charset="2"/>
              <a:buChar char="n"/>
            </a:pPr>
            <a:r>
              <a:rPr lang="zh-CN" altLang="en-US" sz="2800" dirty="0" smtClean="0"/>
              <a:t>现代科</a:t>
            </a:r>
            <a:r>
              <a:rPr lang="zh-CN" altLang="en-US" sz="2800" dirty="0"/>
              <a:t>学的精神气质：普遍性，共有性，祛利性和有条理的怀</a:t>
            </a:r>
            <a:r>
              <a:rPr lang="zh-CN" altLang="en-US" sz="2800" dirty="0" smtClean="0"/>
              <a:t>疑；</a:t>
            </a:r>
            <a:endParaRPr lang="en-US" altLang="zh-CN" sz="2800" dirty="0"/>
          </a:p>
          <a:p>
            <a:pPr marL="0" indent="0">
              <a:lnSpc>
                <a:spcPct val="100000"/>
              </a:lnSpc>
              <a:buNone/>
            </a:pPr>
            <a:r>
              <a:rPr lang="en-US" altLang="zh-CN" sz="2800" dirty="0" smtClean="0"/>
              <a:t>					</a:t>
            </a:r>
            <a:r>
              <a:rPr lang="zh-CN" altLang="en-US" sz="2800" dirty="0" smtClean="0"/>
              <a:t>莫</a:t>
            </a:r>
            <a:r>
              <a:rPr lang="zh-CN" altLang="en-US" sz="2800" dirty="0" smtClean="0"/>
              <a:t>顿规范</a:t>
            </a:r>
            <a:endParaRPr lang="en-US" altLang="zh-CN" sz="2800" dirty="0"/>
          </a:p>
          <a:p>
            <a:pPr>
              <a:lnSpc>
                <a:spcPct val="100000"/>
              </a:lnSpc>
              <a:buFont typeface="Wingdings" panose="05000000000000000000" pitchFamily="2" charset="2"/>
              <a:buChar char="n"/>
            </a:pPr>
            <a:r>
              <a:rPr lang="zh-CN" altLang="en-US" sz="2800" dirty="0"/>
              <a:t>科学的价值和使命在于追求真理，造福人</a:t>
            </a:r>
            <a:r>
              <a:rPr lang="zh-CN" altLang="en-US" sz="2800" dirty="0" smtClean="0"/>
              <a:t>类；</a:t>
            </a:r>
            <a:endParaRPr lang="en-US" altLang="zh-CN" sz="2800" dirty="0"/>
          </a:p>
          <a:p>
            <a:pPr marL="0" indent="0">
              <a:lnSpc>
                <a:spcPct val="100000"/>
              </a:lnSpc>
              <a:buNone/>
            </a:pPr>
            <a:r>
              <a:rPr lang="en-US" altLang="zh-CN" sz="2800" dirty="0"/>
              <a:t>                                                       </a:t>
            </a:r>
            <a:r>
              <a:rPr lang="en-US" altLang="zh-CN" sz="2800" dirty="0" smtClean="0"/>
              <a:t>2011</a:t>
            </a:r>
            <a:r>
              <a:rPr lang="zh-CN" altLang="en-US" sz="2800" dirty="0"/>
              <a:t>年 杜祥琬院士</a:t>
            </a:r>
            <a:endParaRPr lang="en-US" altLang="zh-CN" sz="2800" dirty="0"/>
          </a:p>
          <a:p>
            <a:pPr marL="0" indent="0">
              <a:lnSpc>
                <a:spcPct val="100000"/>
              </a:lnSpc>
              <a:buNone/>
            </a:pPr>
            <a:endParaRPr lang="en-US" altLang="zh-CN" sz="2800" dirty="0"/>
          </a:p>
          <a:p>
            <a:pPr>
              <a:lnSpc>
                <a:spcPct val="100000"/>
              </a:lnSpc>
              <a:buFont typeface="Wingdings" panose="05000000000000000000" pitchFamily="2" charset="2"/>
              <a:buChar char="n"/>
            </a:pPr>
            <a:r>
              <a:rPr lang="zh-CN" altLang="en-US" sz="2800" dirty="0"/>
              <a:t>求真，实证，理性的怀疑，创新，宽容和社会关怀精神</a:t>
            </a:r>
            <a:r>
              <a:rPr lang="zh-CN" altLang="en-US" sz="2800" dirty="0" smtClean="0"/>
              <a:t>等；</a:t>
            </a:r>
            <a:endParaRPr lang="en-US" altLang="zh-CN" sz="2800" dirty="0"/>
          </a:p>
        </p:txBody>
      </p:sp>
      <p:pic>
        <p:nvPicPr>
          <p:cNvPr id="5" name="图片 4">
            <a:extLst>
              <a:ext uri="{FF2B5EF4-FFF2-40B4-BE49-F238E27FC236}">
                <a16:creationId xmlns:a16="http://schemas.microsoft.com/office/drawing/2014/main" id="{74599EDD-ADD7-4CE2-A05E-CB0F1A3DB0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4569" y="4929353"/>
            <a:ext cx="1952079" cy="1952079"/>
          </a:xfrm>
          <a:prstGeom prst="rect">
            <a:avLst/>
          </a:prstGeom>
        </p:spPr>
      </p:pic>
      <p:sp>
        <p:nvSpPr>
          <p:cNvPr id="4" name="Slide Number Placeholder 3"/>
          <p:cNvSpPr>
            <a:spLocks noGrp="1"/>
          </p:cNvSpPr>
          <p:nvPr>
            <p:ph type="sldNum" sz="quarter" idx="12"/>
          </p:nvPr>
        </p:nvSpPr>
        <p:spPr/>
        <p:txBody>
          <a:bodyPr/>
          <a:lstStyle/>
          <a:p>
            <a:fld id="{42C5E58A-6618-48A9-856D-E6342CF1692B}" type="slidenum">
              <a:rPr lang="zh-CN" altLang="en-US" smtClean="0"/>
              <a:t>18</a:t>
            </a:fld>
            <a:endParaRPr lang="zh-CN" altLang="en-US"/>
          </a:p>
        </p:txBody>
      </p:sp>
    </p:spTree>
    <p:extLst>
      <p:ext uri="{BB962C8B-B14F-4D97-AF65-F5344CB8AC3E}">
        <p14:creationId xmlns:p14="http://schemas.microsoft.com/office/powerpoint/2010/main" val="1875216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BD49C-9CCE-4A1B-80FD-22160E3F8973}"/>
              </a:ext>
            </a:extLst>
          </p:cNvPr>
          <p:cNvSpPr>
            <a:spLocks noGrp="1"/>
          </p:cNvSpPr>
          <p:nvPr>
            <p:ph type="title"/>
          </p:nvPr>
        </p:nvSpPr>
        <p:spPr>
          <a:xfrm>
            <a:off x="2320814" y="1"/>
            <a:ext cx="4605502" cy="1249254"/>
          </a:xfrm>
        </p:spPr>
        <p:txBody>
          <a:bodyPr>
            <a:normAutofit/>
          </a:bodyPr>
          <a:lstStyle/>
          <a:p>
            <a:r>
              <a:rPr lang="zh-CN" altLang="en-US" sz="4800" b="1" dirty="0">
                <a:solidFill>
                  <a:srgbClr val="0000FF"/>
                </a:solidFill>
              </a:rPr>
              <a:t>基本的科研规范</a:t>
            </a:r>
          </a:p>
        </p:txBody>
      </p:sp>
      <p:sp>
        <p:nvSpPr>
          <p:cNvPr id="3" name="内容占位符 2">
            <a:extLst>
              <a:ext uri="{FF2B5EF4-FFF2-40B4-BE49-F238E27FC236}">
                <a16:creationId xmlns:a16="http://schemas.microsoft.com/office/drawing/2014/main" id="{03E4B757-0C93-4D8A-BB69-601EBACF8FE8}"/>
              </a:ext>
            </a:extLst>
          </p:cNvPr>
          <p:cNvSpPr>
            <a:spLocks noGrp="1"/>
          </p:cNvSpPr>
          <p:nvPr>
            <p:ph idx="1"/>
          </p:nvPr>
        </p:nvSpPr>
        <p:spPr>
          <a:xfrm>
            <a:off x="470996" y="1226758"/>
            <a:ext cx="7886700" cy="4351338"/>
          </a:xfrm>
        </p:spPr>
        <p:txBody>
          <a:bodyPr>
            <a:normAutofit/>
          </a:bodyPr>
          <a:lstStyle/>
          <a:p>
            <a:pPr marL="742950" indent="-742950">
              <a:lnSpc>
                <a:spcPct val="120000"/>
              </a:lnSpc>
              <a:buFont typeface="+mj-lt"/>
              <a:buAutoNum type="arabicPeriod"/>
            </a:pPr>
            <a:r>
              <a:rPr lang="zh-CN" altLang="en-US" sz="3600" b="1" dirty="0">
                <a:solidFill>
                  <a:srgbClr val="C00000"/>
                </a:solidFill>
              </a:rPr>
              <a:t>诚实原则</a:t>
            </a:r>
            <a:endParaRPr lang="en-US" altLang="zh-CN" sz="3600" b="1" dirty="0">
              <a:solidFill>
                <a:srgbClr val="C00000"/>
              </a:solidFill>
            </a:endParaRPr>
          </a:p>
          <a:p>
            <a:pPr marL="742950" indent="-742950">
              <a:lnSpc>
                <a:spcPct val="120000"/>
              </a:lnSpc>
              <a:buFont typeface="+mj-lt"/>
              <a:buAutoNum type="arabicPeriod"/>
            </a:pPr>
            <a:r>
              <a:rPr lang="zh-CN" altLang="en-US" sz="3600" b="1" dirty="0">
                <a:solidFill>
                  <a:srgbClr val="C00000"/>
                </a:solidFill>
              </a:rPr>
              <a:t>公开原则</a:t>
            </a:r>
            <a:endParaRPr lang="en-US" altLang="zh-CN" sz="3600" b="1" dirty="0">
              <a:solidFill>
                <a:srgbClr val="C00000"/>
              </a:solidFill>
            </a:endParaRPr>
          </a:p>
          <a:p>
            <a:pPr marL="742950" indent="-742950">
              <a:lnSpc>
                <a:spcPct val="120000"/>
              </a:lnSpc>
              <a:buFont typeface="+mj-lt"/>
              <a:buAutoNum type="arabicPeriod"/>
            </a:pPr>
            <a:r>
              <a:rPr lang="zh-CN" altLang="en-US" sz="3600" b="1" dirty="0">
                <a:solidFill>
                  <a:srgbClr val="C00000"/>
                </a:solidFill>
              </a:rPr>
              <a:t>公正原则</a:t>
            </a:r>
            <a:endParaRPr lang="en-US" altLang="zh-CN" sz="3600" b="1" dirty="0">
              <a:solidFill>
                <a:srgbClr val="C00000"/>
              </a:solidFill>
            </a:endParaRPr>
          </a:p>
          <a:p>
            <a:pPr marL="742950" indent="-742950">
              <a:lnSpc>
                <a:spcPct val="120000"/>
              </a:lnSpc>
              <a:buFont typeface="+mj-lt"/>
              <a:buAutoNum type="arabicPeriod"/>
            </a:pPr>
            <a:r>
              <a:rPr lang="zh-CN" altLang="en-US" sz="3600" b="1" dirty="0">
                <a:solidFill>
                  <a:srgbClr val="C00000"/>
                </a:solidFill>
              </a:rPr>
              <a:t>尊重知识产权</a:t>
            </a:r>
            <a:endParaRPr lang="en-US" altLang="zh-CN" sz="3600" b="1" dirty="0">
              <a:solidFill>
                <a:srgbClr val="C00000"/>
              </a:solidFill>
            </a:endParaRPr>
          </a:p>
          <a:p>
            <a:pPr marL="742950" indent="-742950">
              <a:lnSpc>
                <a:spcPct val="120000"/>
              </a:lnSpc>
              <a:buFont typeface="+mj-lt"/>
              <a:buAutoNum type="arabicPeriod"/>
            </a:pPr>
            <a:r>
              <a:rPr lang="zh-CN" altLang="en-US" sz="3600" b="1" dirty="0">
                <a:solidFill>
                  <a:srgbClr val="C00000"/>
                </a:solidFill>
              </a:rPr>
              <a:t>声明与回避原则</a:t>
            </a:r>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19</a:t>
            </a:fld>
            <a:endParaRPr lang="zh-CN" altLang="en-US"/>
          </a:p>
        </p:txBody>
      </p:sp>
    </p:spTree>
    <p:extLst>
      <p:ext uri="{BB962C8B-B14F-4D97-AF65-F5344CB8AC3E}">
        <p14:creationId xmlns:p14="http://schemas.microsoft.com/office/powerpoint/2010/main" val="2820613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146" y="228050"/>
            <a:ext cx="5339254" cy="998483"/>
          </a:xfrm>
        </p:spPr>
        <p:txBody>
          <a:bodyPr>
            <a:normAutofit/>
          </a:bodyPr>
          <a:lstStyle/>
          <a:p>
            <a:pPr algn="ctr"/>
            <a:r>
              <a:rPr lang="zh-CN" altLang="en-US" sz="6000" b="1" dirty="0">
                <a:solidFill>
                  <a:srgbClr val="0000FF"/>
                </a:solidFill>
              </a:rPr>
              <a:t>系列</a:t>
            </a:r>
            <a:r>
              <a:rPr lang="zh-CN" altLang="en-US" sz="6000" b="1" dirty="0" smtClean="0">
                <a:solidFill>
                  <a:srgbClr val="0000FF"/>
                </a:solidFill>
              </a:rPr>
              <a:t>讲座大纲</a:t>
            </a:r>
            <a:endParaRPr lang="zh-CN" altLang="en-US" sz="6000" b="1" dirty="0">
              <a:solidFill>
                <a:srgbClr val="0000FF"/>
              </a:solidFill>
            </a:endParaRPr>
          </a:p>
        </p:txBody>
      </p:sp>
      <p:sp>
        <p:nvSpPr>
          <p:cNvPr id="3" name="Content Placeholder 2"/>
          <p:cNvSpPr>
            <a:spLocks noGrp="1"/>
          </p:cNvSpPr>
          <p:nvPr>
            <p:ph idx="1"/>
          </p:nvPr>
        </p:nvSpPr>
        <p:spPr>
          <a:xfrm>
            <a:off x="807326" y="1394700"/>
            <a:ext cx="7886700" cy="4351338"/>
          </a:xfrm>
        </p:spPr>
        <p:txBody>
          <a:bodyPr/>
          <a:lstStyle/>
          <a:p>
            <a:pPr marL="0" indent="0">
              <a:lnSpc>
                <a:spcPct val="100000"/>
              </a:lnSpc>
              <a:spcBef>
                <a:spcPts val="1200"/>
              </a:spcBef>
              <a:buNone/>
            </a:pPr>
            <a:r>
              <a:rPr lang="zh-CN" altLang="en-US" sz="4400" dirty="0" smtClean="0"/>
              <a:t>第一部分：自我介绍</a:t>
            </a:r>
            <a:endParaRPr lang="en-US" altLang="zh-CN" sz="4400" dirty="0" smtClean="0"/>
          </a:p>
          <a:p>
            <a:pPr marL="0" indent="0">
              <a:lnSpc>
                <a:spcPct val="100000"/>
              </a:lnSpc>
              <a:spcBef>
                <a:spcPts val="1200"/>
              </a:spcBef>
              <a:buNone/>
            </a:pPr>
            <a:r>
              <a:rPr lang="zh-CN" altLang="en-US" sz="4400" dirty="0" smtClean="0"/>
              <a:t>第二部分：文献检索概述</a:t>
            </a:r>
            <a:endParaRPr lang="en-US" altLang="zh-CN" sz="4400" dirty="0" smtClean="0"/>
          </a:p>
          <a:p>
            <a:pPr marL="0" indent="0">
              <a:lnSpc>
                <a:spcPct val="100000"/>
              </a:lnSpc>
              <a:spcBef>
                <a:spcPts val="1200"/>
              </a:spcBef>
              <a:buNone/>
            </a:pPr>
            <a:r>
              <a:rPr lang="zh-CN" altLang="en-US" sz="4400" dirty="0" smtClean="0"/>
              <a:t>第三部分</a:t>
            </a:r>
            <a:r>
              <a:rPr lang="en-US" altLang="zh-CN" sz="4400" dirty="0" smtClean="0"/>
              <a:t>:   </a:t>
            </a:r>
            <a:r>
              <a:rPr lang="zh-CN" altLang="en-US" sz="4400" dirty="0" smtClean="0"/>
              <a:t>学术道德规范</a:t>
            </a:r>
            <a:endParaRPr lang="en-US" altLang="zh-CN" sz="4400" dirty="0"/>
          </a:p>
          <a:p>
            <a:pPr marL="0" indent="0">
              <a:lnSpc>
                <a:spcPct val="100000"/>
              </a:lnSpc>
              <a:spcBef>
                <a:spcPts val="1200"/>
              </a:spcBef>
              <a:buNone/>
            </a:pPr>
            <a:r>
              <a:rPr lang="zh-CN" altLang="en-US" sz="4400" dirty="0" smtClean="0"/>
              <a:t>第四部分：论文写作总览</a:t>
            </a:r>
            <a:endParaRPr lang="en-US" altLang="zh-CN" sz="4400" dirty="0" smtClean="0"/>
          </a:p>
          <a:p>
            <a:pPr marL="0" indent="0">
              <a:lnSpc>
                <a:spcPct val="100000"/>
              </a:lnSpc>
              <a:spcBef>
                <a:spcPts val="1200"/>
              </a:spcBef>
              <a:buNone/>
            </a:pPr>
            <a:r>
              <a:rPr lang="zh-CN" altLang="en-US" sz="4400" dirty="0" smtClean="0"/>
              <a:t>第五部分：本科毕业论文写作</a:t>
            </a:r>
            <a:endParaRPr lang="en-US" altLang="zh-CN" sz="4400" dirty="0" smtClean="0"/>
          </a:p>
          <a:p>
            <a:pPr marL="514350" indent="-514350">
              <a:buAutoNum type="arabicPeriod"/>
            </a:pPr>
            <a:endParaRPr lang="zh-CN" altLang="en-US" dirty="0"/>
          </a:p>
        </p:txBody>
      </p:sp>
    </p:spTree>
    <p:extLst>
      <p:ext uri="{BB962C8B-B14F-4D97-AF65-F5344CB8AC3E}">
        <p14:creationId xmlns:p14="http://schemas.microsoft.com/office/powerpoint/2010/main" val="1365197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3087B-C5B4-4CE3-BA09-D433EFE40C75}"/>
              </a:ext>
            </a:extLst>
          </p:cNvPr>
          <p:cNvSpPr>
            <a:spLocks noGrp="1"/>
          </p:cNvSpPr>
          <p:nvPr>
            <p:ph type="title"/>
          </p:nvPr>
        </p:nvSpPr>
        <p:spPr>
          <a:xfrm>
            <a:off x="2287971" y="85343"/>
            <a:ext cx="5067957" cy="1060286"/>
          </a:xfrm>
        </p:spPr>
        <p:txBody>
          <a:bodyPr>
            <a:normAutofit/>
          </a:bodyPr>
          <a:lstStyle/>
          <a:p>
            <a:r>
              <a:rPr lang="zh-CN" altLang="en-US" sz="4800" b="1" dirty="0">
                <a:solidFill>
                  <a:srgbClr val="0000FF"/>
                </a:solidFill>
              </a:rPr>
              <a:t>道德行为自律规范</a:t>
            </a:r>
          </a:p>
        </p:txBody>
      </p:sp>
      <p:sp>
        <p:nvSpPr>
          <p:cNvPr id="4" name="内容占位符 3">
            <a:extLst>
              <a:ext uri="{FF2B5EF4-FFF2-40B4-BE49-F238E27FC236}">
                <a16:creationId xmlns:a16="http://schemas.microsoft.com/office/drawing/2014/main" id="{FCB78AAF-B873-4484-8ECF-A5B6806A1437}"/>
              </a:ext>
            </a:extLst>
          </p:cNvPr>
          <p:cNvSpPr>
            <a:spLocks noGrp="1"/>
          </p:cNvSpPr>
          <p:nvPr>
            <p:ph sz="half" idx="1"/>
          </p:nvPr>
        </p:nvSpPr>
        <p:spPr>
          <a:xfrm>
            <a:off x="142875" y="1504897"/>
            <a:ext cx="4489888" cy="3098635"/>
          </a:xfrm>
        </p:spPr>
        <p:txBody>
          <a:bodyPr>
            <a:normAutofit fontScale="92500"/>
          </a:bodyPr>
          <a:lstStyle/>
          <a:p>
            <a:pPr marL="0" indent="0">
              <a:buNone/>
            </a:pPr>
            <a:r>
              <a:rPr lang="zh-CN" altLang="en-US" sz="5200" b="1" dirty="0">
                <a:solidFill>
                  <a:srgbClr val="000099"/>
                </a:solidFill>
              </a:rPr>
              <a:t>高线：</a:t>
            </a:r>
            <a:endParaRPr lang="en-US" altLang="zh-CN" sz="5200" b="1" dirty="0">
              <a:solidFill>
                <a:srgbClr val="000099"/>
              </a:solidFill>
            </a:endParaRPr>
          </a:p>
          <a:p>
            <a:pPr marL="0" indent="0">
              <a:buNone/>
            </a:pPr>
            <a:r>
              <a:rPr lang="zh-CN" altLang="en-US" sz="3600" b="1" dirty="0">
                <a:solidFill>
                  <a:srgbClr val="0000FF"/>
                </a:solidFill>
              </a:rPr>
              <a:t>自觉担当科技报国使命</a:t>
            </a:r>
            <a:endParaRPr lang="en-US" altLang="zh-CN" sz="3600" b="1" dirty="0">
              <a:solidFill>
                <a:srgbClr val="0000FF"/>
              </a:solidFill>
            </a:endParaRPr>
          </a:p>
          <a:p>
            <a:pPr marL="0" indent="0">
              <a:buNone/>
            </a:pPr>
            <a:r>
              <a:rPr lang="zh-CN" altLang="en-US" sz="3600" b="1" dirty="0">
                <a:solidFill>
                  <a:srgbClr val="0000FF"/>
                </a:solidFill>
              </a:rPr>
              <a:t>自觉恪尽创新争先职责</a:t>
            </a:r>
            <a:endParaRPr lang="en-US" altLang="zh-CN" sz="3600" b="1" dirty="0">
              <a:solidFill>
                <a:srgbClr val="0000FF"/>
              </a:solidFill>
            </a:endParaRPr>
          </a:p>
          <a:p>
            <a:pPr marL="0" indent="0">
              <a:buNone/>
            </a:pPr>
            <a:r>
              <a:rPr lang="zh-CN" altLang="en-US" sz="3600" b="1" dirty="0">
                <a:solidFill>
                  <a:srgbClr val="0000FF"/>
                </a:solidFill>
              </a:rPr>
              <a:t>自觉履行造福人民义务</a:t>
            </a:r>
            <a:endParaRPr lang="en-US" altLang="zh-CN" sz="3600" b="1" dirty="0">
              <a:solidFill>
                <a:srgbClr val="0000FF"/>
              </a:solidFill>
            </a:endParaRPr>
          </a:p>
          <a:p>
            <a:pPr marL="0" indent="0">
              <a:buNone/>
            </a:pPr>
            <a:r>
              <a:rPr lang="zh-CN" altLang="en-US" sz="3600" b="1" dirty="0">
                <a:solidFill>
                  <a:srgbClr val="0000FF"/>
                </a:solidFill>
              </a:rPr>
              <a:t>自觉遵守科学道德规范</a:t>
            </a:r>
            <a:endParaRPr lang="en-US" altLang="zh-CN" sz="3600" b="1" dirty="0">
              <a:solidFill>
                <a:srgbClr val="0000FF"/>
              </a:solidFill>
            </a:endParaRPr>
          </a:p>
          <a:p>
            <a:pPr marL="0" indent="0">
              <a:buNone/>
            </a:pPr>
            <a:endParaRPr lang="zh-CN" altLang="en-US" dirty="0"/>
          </a:p>
        </p:txBody>
      </p:sp>
      <p:sp>
        <p:nvSpPr>
          <p:cNvPr id="5" name="内容占位符 4">
            <a:extLst>
              <a:ext uri="{FF2B5EF4-FFF2-40B4-BE49-F238E27FC236}">
                <a16:creationId xmlns:a16="http://schemas.microsoft.com/office/drawing/2014/main" id="{B39C4D29-69D8-49EC-AF81-A3F0883CE92F}"/>
              </a:ext>
            </a:extLst>
          </p:cNvPr>
          <p:cNvSpPr>
            <a:spLocks noGrp="1"/>
          </p:cNvSpPr>
          <p:nvPr>
            <p:ph sz="half" idx="2"/>
          </p:nvPr>
        </p:nvSpPr>
        <p:spPr>
          <a:xfrm>
            <a:off x="4632763" y="1504896"/>
            <a:ext cx="4375588" cy="3098635"/>
          </a:xfrm>
        </p:spPr>
        <p:txBody>
          <a:bodyPr>
            <a:noAutofit/>
          </a:bodyPr>
          <a:lstStyle/>
          <a:p>
            <a:pPr marL="0" indent="0">
              <a:buNone/>
            </a:pPr>
            <a:r>
              <a:rPr lang="zh-CN" altLang="en-US" sz="4800" b="1" dirty="0">
                <a:solidFill>
                  <a:srgbClr val="FF0000"/>
                </a:solidFill>
              </a:rPr>
              <a:t>底线</a:t>
            </a:r>
            <a:r>
              <a:rPr lang="zh-CN" altLang="en-US" sz="3300" dirty="0"/>
              <a:t>：</a:t>
            </a:r>
            <a:endParaRPr lang="en-US" altLang="zh-CN" sz="3300" dirty="0"/>
          </a:p>
          <a:p>
            <a:pPr marL="0" indent="0">
              <a:buNone/>
            </a:pPr>
            <a:r>
              <a:rPr lang="zh-CN" altLang="en-US" sz="3300" b="1" dirty="0">
                <a:solidFill>
                  <a:srgbClr val="FF0000"/>
                </a:solidFill>
              </a:rPr>
              <a:t>反对科研数据成果造假</a:t>
            </a:r>
            <a:endParaRPr lang="en-US" altLang="zh-CN" sz="3300" b="1" dirty="0">
              <a:solidFill>
                <a:srgbClr val="FF0000"/>
              </a:solidFill>
            </a:endParaRPr>
          </a:p>
          <a:p>
            <a:pPr marL="0" indent="0">
              <a:buNone/>
            </a:pPr>
            <a:r>
              <a:rPr lang="zh-CN" altLang="en-US" sz="3300" b="1" dirty="0">
                <a:solidFill>
                  <a:srgbClr val="FF0000"/>
                </a:solidFill>
              </a:rPr>
              <a:t>反对抄袭剽窃科研成果</a:t>
            </a:r>
            <a:endParaRPr lang="en-US" altLang="zh-CN" sz="3300" b="1" dirty="0">
              <a:solidFill>
                <a:srgbClr val="FF0000"/>
              </a:solidFill>
            </a:endParaRPr>
          </a:p>
          <a:p>
            <a:pPr marL="0" indent="0">
              <a:buNone/>
            </a:pPr>
            <a:r>
              <a:rPr lang="zh-CN" altLang="en-US" sz="3300" b="1" dirty="0">
                <a:solidFill>
                  <a:srgbClr val="FF0000"/>
                </a:solidFill>
              </a:rPr>
              <a:t>反对委托代写代发论文</a:t>
            </a:r>
            <a:endParaRPr lang="en-US" altLang="zh-CN" sz="3300" b="1" dirty="0">
              <a:solidFill>
                <a:srgbClr val="FF0000"/>
              </a:solidFill>
            </a:endParaRPr>
          </a:p>
          <a:p>
            <a:pPr marL="0" indent="0">
              <a:buNone/>
            </a:pPr>
            <a:r>
              <a:rPr lang="zh-CN" altLang="en-US" sz="3300" b="1" dirty="0">
                <a:solidFill>
                  <a:srgbClr val="FF0000"/>
                </a:solidFill>
              </a:rPr>
              <a:t>发对庸俗化学术评价</a:t>
            </a:r>
          </a:p>
        </p:txBody>
      </p:sp>
      <p:sp>
        <p:nvSpPr>
          <p:cNvPr id="3" name="Slide Number Placeholder 2"/>
          <p:cNvSpPr>
            <a:spLocks noGrp="1"/>
          </p:cNvSpPr>
          <p:nvPr>
            <p:ph type="sldNum" sz="quarter" idx="12"/>
          </p:nvPr>
        </p:nvSpPr>
        <p:spPr/>
        <p:txBody>
          <a:bodyPr/>
          <a:lstStyle/>
          <a:p>
            <a:fld id="{42C5E58A-6618-48A9-856D-E6342CF1692B}" type="slidenum">
              <a:rPr lang="zh-CN" altLang="en-US" smtClean="0"/>
              <a:t>20</a:t>
            </a:fld>
            <a:endParaRPr lang="zh-CN" altLang="en-US"/>
          </a:p>
        </p:txBody>
      </p:sp>
    </p:spTree>
    <p:extLst>
      <p:ext uri="{BB962C8B-B14F-4D97-AF65-F5344CB8AC3E}">
        <p14:creationId xmlns:p14="http://schemas.microsoft.com/office/powerpoint/2010/main" val="4214166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C16651EB-6C02-406F-8014-79C0BD91083C}"/>
              </a:ext>
            </a:extLst>
          </p:cNvPr>
          <p:cNvSpPr>
            <a:spLocks noGrp="1"/>
          </p:cNvSpPr>
          <p:nvPr>
            <p:ph type="title"/>
          </p:nvPr>
        </p:nvSpPr>
        <p:spPr>
          <a:xfrm>
            <a:off x="1229710" y="53876"/>
            <a:ext cx="6306208" cy="1158874"/>
          </a:xfrm>
        </p:spPr>
        <p:txBody>
          <a:bodyPr>
            <a:noAutofit/>
          </a:bodyPr>
          <a:lstStyle/>
          <a:p>
            <a:pPr algn="ctr"/>
            <a:r>
              <a:rPr lang="zh-CN" altLang="en-US" sz="4800" b="1" dirty="0">
                <a:solidFill>
                  <a:srgbClr val="0000FF"/>
                </a:solidFill>
              </a:rPr>
              <a:t>学术规范与学术道德</a:t>
            </a:r>
          </a:p>
        </p:txBody>
      </p:sp>
      <p:sp>
        <p:nvSpPr>
          <p:cNvPr id="8" name="内容占位符 7">
            <a:extLst>
              <a:ext uri="{FF2B5EF4-FFF2-40B4-BE49-F238E27FC236}">
                <a16:creationId xmlns:a16="http://schemas.microsoft.com/office/drawing/2014/main" id="{6B70F9D4-A17E-44C2-B903-7AE6390D2040}"/>
              </a:ext>
            </a:extLst>
          </p:cNvPr>
          <p:cNvSpPr>
            <a:spLocks noGrp="1"/>
          </p:cNvSpPr>
          <p:nvPr>
            <p:ph sz="half" idx="1"/>
          </p:nvPr>
        </p:nvSpPr>
        <p:spPr>
          <a:xfrm>
            <a:off x="84082" y="1212750"/>
            <a:ext cx="4740166" cy="3581401"/>
          </a:xfrm>
        </p:spPr>
        <p:txBody>
          <a:bodyPr>
            <a:normAutofit/>
          </a:bodyPr>
          <a:lstStyle/>
          <a:p>
            <a:pPr marL="0" indent="0">
              <a:buNone/>
            </a:pPr>
            <a:r>
              <a:rPr lang="zh-CN" altLang="en-US" sz="3200" b="1" dirty="0">
                <a:solidFill>
                  <a:srgbClr val="C00000"/>
                </a:solidFill>
              </a:rPr>
              <a:t> 学术规范</a:t>
            </a:r>
            <a:endParaRPr lang="en-US" altLang="zh-CN" sz="3200" b="1" dirty="0">
              <a:solidFill>
                <a:srgbClr val="C00000"/>
              </a:solidFill>
            </a:endParaRPr>
          </a:p>
          <a:p>
            <a:pPr marL="0" indent="0">
              <a:buNone/>
            </a:pPr>
            <a:r>
              <a:rPr lang="en-US" altLang="zh-CN" sz="2800" dirty="0"/>
              <a:t> </a:t>
            </a:r>
            <a:r>
              <a:rPr lang="zh-CN" altLang="en-US" sz="2800" dirty="0"/>
              <a:t>学术研究的具体规则</a:t>
            </a:r>
            <a:endParaRPr lang="en-US" altLang="zh-CN" sz="2800" dirty="0"/>
          </a:p>
          <a:p>
            <a:pPr marL="0" indent="0">
              <a:buNone/>
            </a:pPr>
            <a:r>
              <a:rPr lang="en-US" altLang="zh-CN" sz="2800" dirty="0"/>
              <a:t> </a:t>
            </a:r>
            <a:r>
              <a:rPr lang="zh-CN" altLang="en-US" sz="2800" dirty="0"/>
              <a:t>高层次的规范</a:t>
            </a:r>
            <a:endParaRPr lang="en-US" altLang="zh-CN" sz="2800" dirty="0"/>
          </a:p>
          <a:p>
            <a:pPr marL="0" indent="0">
              <a:buNone/>
            </a:pPr>
            <a:endParaRPr lang="en-US" altLang="zh-CN" sz="2800" dirty="0"/>
          </a:p>
          <a:p>
            <a:pPr marL="0" indent="0">
              <a:buNone/>
            </a:pPr>
            <a:r>
              <a:rPr lang="zh-CN" altLang="en-US" sz="2800" dirty="0"/>
              <a:t> 针对研究者个人的行为取向</a:t>
            </a:r>
          </a:p>
        </p:txBody>
      </p:sp>
      <p:sp>
        <p:nvSpPr>
          <p:cNvPr id="9" name="内容占位符 8">
            <a:extLst>
              <a:ext uri="{FF2B5EF4-FFF2-40B4-BE49-F238E27FC236}">
                <a16:creationId xmlns:a16="http://schemas.microsoft.com/office/drawing/2014/main" id="{6F2B8726-5D8D-42D2-BA57-EC158A9E425F}"/>
              </a:ext>
            </a:extLst>
          </p:cNvPr>
          <p:cNvSpPr>
            <a:spLocks noGrp="1"/>
          </p:cNvSpPr>
          <p:nvPr>
            <p:ph sz="half" idx="2"/>
          </p:nvPr>
        </p:nvSpPr>
        <p:spPr>
          <a:xfrm>
            <a:off x="4235668" y="1132727"/>
            <a:ext cx="5044966" cy="3581401"/>
          </a:xfrm>
        </p:spPr>
        <p:txBody>
          <a:bodyPr>
            <a:normAutofit/>
          </a:bodyPr>
          <a:lstStyle/>
          <a:p>
            <a:pPr marL="0" indent="0">
              <a:buNone/>
            </a:pPr>
            <a:r>
              <a:rPr lang="zh-CN" altLang="en-US" sz="3200" b="1" dirty="0">
                <a:solidFill>
                  <a:srgbClr val="C00000"/>
                </a:solidFill>
              </a:rPr>
              <a:t>学术道德</a:t>
            </a:r>
            <a:endParaRPr lang="en-US" altLang="zh-CN" sz="3200" b="1" dirty="0">
              <a:solidFill>
                <a:srgbClr val="C00000"/>
              </a:solidFill>
            </a:endParaRPr>
          </a:p>
          <a:p>
            <a:pPr marL="0" indent="0">
              <a:buNone/>
            </a:pPr>
            <a:r>
              <a:rPr lang="en-US" altLang="zh-CN" sz="2800" dirty="0"/>
              <a:t> </a:t>
            </a:r>
            <a:r>
              <a:rPr lang="zh-CN" altLang="en-US" sz="2800" dirty="0"/>
              <a:t>学术不端等行为危害</a:t>
            </a:r>
            <a:endParaRPr lang="en-US" altLang="zh-CN" sz="2800" dirty="0"/>
          </a:p>
          <a:p>
            <a:pPr marL="0" indent="0">
              <a:buNone/>
            </a:pPr>
            <a:r>
              <a:rPr lang="en-US" altLang="zh-CN" sz="2800" dirty="0"/>
              <a:t> </a:t>
            </a:r>
            <a:r>
              <a:rPr lang="zh-CN" altLang="en-US" sz="2800" dirty="0"/>
              <a:t>对于研究者行为具有引导作用</a:t>
            </a:r>
          </a:p>
        </p:txBody>
      </p:sp>
      <p:sp>
        <p:nvSpPr>
          <p:cNvPr id="2" name="Slide Number Placeholder 1"/>
          <p:cNvSpPr>
            <a:spLocks noGrp="1"/>
          </p:cNvSpPr>
          <p:nvPr>
            <p:ph type="sldNum" sz="quarter" idx="12"/>
          </p:nvPr>
        </p:nvSpPr>
        <p:spPr/>
        <p:txBody>
          <a:bodyPr/>
          <a:lstStyle/>
          <a:p>
            <a:fld id="{42C5E58A-6618-48A9-856D-E6342CF1692B}" type="slidenum">
              <a:rPr lang="zh-CN" altLang="en-US" smtClean="0"/>
              <a:t>21</a:t>
            </a:fld>
            <a:endParaRPr lang="zh-CN" altLang="en-US"/>
          </a:p>
        </p:txBody>
      </p:sp>
    </p:spTree>
    <p:extLst>
      <p:ext uri="{BB962C8B-B14F-4D97-AF65-F5344CB8AC3E}">
        <p14:creationId xmlns:p14="http://schemas.microsoft.com/office/powerpoint/2010/main" val="15253373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2EEC5-65C2-41D3-86E5-8916792CF427}"/>
              </a:ext>
            </a:extLst>
          </p:cNvPr>
          <p:cNvSpPr>
            <a:spLocks noGrp="1"/>
          </p:cNvSpPr>
          <p:nvPr>
            <p:ph type="title"/>
          </p:nvPr>
        </p:nvSpPr>
        <p:spPr>
          <a:xfrm>
            <a:off x="1765736" y="-21021"/>
            <a:ext cx="6106511" cy="993541"/>
          </a:xfrm>
        </p:spPr>
        <p:txBody>
          <a:bodyPr>
            <a:normAutofit/>
          </a:bodyPr>
          <a:lstStyle/>
          <a:p>
            <a:pPr algn="ctr"/>
            <a:r>
              <a:rPr lang="zh-CN" altLang="en-US" sz="4800" b="1" dirty="0">
                <a:solidFill>
                  <a:srgbClr val="0000FF"/>
                </a:solidFill>
              </a:rPr>
              <a:t>学术不当行为的类型</a:t>
            </a:r>
          </a:p>
        </p:txBody>
      </p:sp>
      <p:sp>
        <p:nvSpPr>
          <p:cNvPr id="5" name="内容占位符 4">
            <a:extLst>
              <a:ext uri="{FF2B5EF4-FFF2-40B4-BE49-F238E27FC236}">
                <a16:creationId xmlns:a16="http://schemas.microsoft.com/office/drawing/2014/main" id="{ABF563B7-D2F5-48CC-8B4F-3E8A4D4849DA}"/>
              </a:ext>
            </a:extLst>
          </p:cNvPr>
          <p:cNvSpPr>
            <a:spLocks noGrp="1"/>
          </p:cNvSpPr>
          <p:nvPr>
            <p:ph idx="1"/>
          </p:nvPr>
        </p:nvSpPr>
        <p:spPr>
          <a:xfrm>
            <a:off x="162489" y="846396"/>
            <a:ext cx="8624159" cy="5617467"/>
          </a:xfrm>
        </p:spPr>
        <p:txBody>
          <a:bodyPr>
            <a:noAutofit/>
          </a:bodyPr>
          <a:lstStyle/>
          <a:p>
            <a:pPr>
              <a:buFont typeface="Wingdings" panose="05000000000000000000" pitchFamily="2" charset="2"/>
              <a:buChar char="n"/>
            </a:pPr>
            <a:r>
              <a:rPr lang="zh-CN" altLang="en-US" sz="2800" b="1" dirty="0" smtClean="0">
                <a:solidFill>
                  <a:srgbClr val="FF0000"/>
                </a:solidFill>
              </a:rPr>
              <a:t>数</a:t>
            </a:r>
            <a:r>
              <a:rPr lang="zh-CN" altLang="en-US" sz="2800" b="1" dirty="0">
                <a:solidFill>
                  <a:srgbClr val="FF0000"/>
                </a:solidFill>
              </a:rPr>
              <a:t>据的不当使用</a:t>
            </a:r>
            <a:endParaRPr lang="en-US" altLang="zh-CN" sz="2800" b="1" dirty="0">
              <a:solidFill>
                <a:srgbClr val="FF0000"/>
              </a:solidFill>
            </a:endParaRPr>
          </a:p>
          <a:p>
            <a:pPr marL="0" indent="0">
              <a:lnSpc>
                <a:spcPct val="100000"/>
              </a:lnSpc>
              <a:buNone/>
            </a:pPr>
            <a:r>
              <a:rPr lang="en-US" altLang="zh-CN" sz="2400" dirty="0"/>
              <a:t>  </a:t>
            </a:r>
            <a:r>
              <a:rPr lang="en-US" altLang="zh-CN" sz="2400" dirty="0" smtClean="0"/>
              <a:t>1</a:t>
            </a:r>
            <a:r>
              <a:rPr lang="en-US" altLang="zh-CN" sz="2400" dirty="0"/>
              <a:t>.</a:t>
            </a:r>
            <a:r>
              <a:rPr lang="zh-CN" altLang="en-US" sz="2400" dirty="0" smtClean="0"/>
              <a:t>主</a:t>
            </a:r>
            <a:r>
              <a:rPr lang="zh-CN" altLang="en-US" sz="2400" dirty="0"/>
              <a:t>观排除观测或者数据点，偷工减料；</a:t>
            </a:r>
            <a:r>
              <a:rPr lang="en-US" altLang="zh-CN" sz="2400" dirty="0" smtClean="0"/>
              <a:t>2</a:t>
            </a:r>
            <a:r>
              <a:rPr lang="en-US" altLang="zh-CN" sz="2400" dirty="0"/>
              <a:t>.</a:t>
            </a:r>
            <a:r>
              <a:rPr lang="zh-CN" altLang="en-US" sz="2400" dirty="0" smtClean="0"/>
              <a:t>运</a:t>
            </a:r>
            <a:r>
              <a:rPr lang="zh-CN" altLang="en-US" sz="2400" dirty="0"/>
              <a:t>用不恰当的统计学或其他计量方法，提高结论的重要性；</a:t>
            </a:r>
            <a:r>
              <a:rPr lang="en-US" altLang="zh-CN" sz="2400" b="1" dirty="0" smtClean="0">
                <a:solidFill>
                  <a:srgbClr val="FF0000"/>
                </a:solidFill>
              </a:rPr>
              <a:t>3. </a:t>
            </a:r>
            <a:r>
              <a:rPr lang="zh-CN" altLang="en-US" sz="2400" b="1" dirty="0" smtClean="0">
                <a:solidFill>
                  <a:srgbClr val="FF0000"/>
                </a:solidFill>
              </a:rPr>
              <a:t>剔</a:t>
            </a:r>
            <a:r>
              <a:rPr lang="zh-CN" altLang="en-US" sz="2400" b="1" dirty="0">
                <a:solidFill>
                  <a:srgbClr val="FF0000"/>
                </a:solidFill>
              </a:rPr>
              <a:t>除异常值</a:t>
            </a:r>
            <a:r>
              <a:rPr lang="zh-CN" altLang="en-US" sz="2400" dirty="0"/>
              <a:t>；</a:t>
            </a:r>
            <a:r>
              <a:rPr lang="en-US" altLang="zh-CN" sz="2400" dirty="0" smtClean="0"/>
              <a:t>4</a:t>
            </a:r>
            <a:r>
              <a:rPr lang="en-US" altLang="zh-CN" sz="2400" dirty="0"/>
              <a:t>.</a:t>
            </a:r>
            <a:r>
              <a:rPr lang="zh-CN" altLang="en-US" sz="2400" dirty="0" smtClean="0"/>
              <a:t>窃</a:t>
            </a:r>
            <a:r>
              <a:rPr lang="zh-CN" altLang="en-US" sz="2400" dirty="0"/>
              <a:t>取数据；</a:t>
            </a:r>
            <a:r>
              <a:rPr lang="en-US" altLang="zh-CN" sz="2400" b="1" dirty="0" smtClean="0">
                <a:solidFill>
                  <a:srgbClr val="FF0000"/>
                </a:solidFill>
              </a:rPr>
              <a:t>5. </a:t>
            </a:r>
            <a:r>
              <a:rPr lang="zh-CN" altLang="en-US" sz="2400" b="1" dirty="0" smtClean="0">
                <a:solidFill>
                  <a:srgbClr val="FF0000"/>
                </a:solidFill>
              </a:rPr>
              <a:t>操</a:t>
            </a:r>
            <a:r>
              <a:rPr lang="zh-CN" altLang="en-US" sz="2400" b="1" dirty="0">
                <a:solidFill>
                  <a:srgbClr val="FF0000"/>
                </a:solidFill>
              </a:rPr>
              <a:t>纵数据获得本人想要的结果</a:t>
            </a:r>
            <a:r>
              <a:rPr lang="zh-CN" altLang="en-US" sz="2400" dirty="0"/>
              <a:t>；</a:t>
            </a:r>
            <a:r>
              <a:rPr lang="en-US" altLang="zh-CN" sz="2400" dirty="0" smtClean="0"/>
              <a:t>6. </a:t>
            </a:r>
            <a:r>
              <a:rPr lang="zh-CN" altLang="en-US" sz="2400" dirty="0" smtClean="0"/>
              <a:t>未</a:t>
            </a:r>
            <a:r>
              <a:rPr lang="zh-CN" altLang="en-US" sz="2400" dirty="0"/>
              <a:t>经许可复制数据，论文或软件程序；</a:t>
            </a:r>
            <a:r>
              <a:rPr lang="en-US" altLang="zh-CN" sz="2400" dirty="0" smtClean="0"/>
              <a:t>7. </a:t>
            </a:r>
            <a:r>
              <a:rPr lang="zh-CN" altLang="en-US" sz="2400" dirty="0"/>
              <a:t>未能</a:t>
            </a:r>
            <a:r>
              <a:rPr lang="zh-CN" altLang="en-US" sz="2400" dirty="0" smtClean="0"/>
              <a:t>保</a:t>
            </a:r>
            <a:r>
              <a:rPr lang="zh-CN" altLang="en-US" sz="2400" dirty="0"/>
              <a:t>持良好的研究记录或研究数据；等等</a:t>
            </a:r>
            <a:endParaRPr lang="en-US" altLang="zh-CN" sz="2400" dirty="0"/>
          </a:p>
          <a:p>
            <a:pPr>
              <a:buFont typeface="Wingdings" panose="05000000000000000000" pitchFamily="2" charset="2"/>
              <a:buChar char="n"/>
            </a:pPr>
            <a:r>
              <a:rPr lang="zh-CN" altLang="en-US" sz="2800" b="1" dirty="0">
                <a:solidFill>
                  <a:srgbClr val="FF0000"/>
                </a:solidFill>
              </a:rPr>
              <a:t>违反科学原则</a:t>
            </a:r>
            <a:endParaRPr lang="en-US" altLang="zh-CN" sz="2800" b="1" dirty="0">
              <a:solidFill>
                <a:srgbClr val="FF0000"/>
              </a:solidFill>
            </a:endParaRPr>
          </a:p>
          <a:p>
            <a:pPr marL="0" indent="0">
              <a:lnSpc>
                <a:spcPct val="100000"/>
              </a:lnSpc>
              <a:buNone/>
            </a:pPr>
            <a:r>
              <a:rPr lang="en-US" altLang="zh-CN" sz="2400" dirty="0" smtClean="0"/>
              <a:t>1. </a:t>
            </a:r>
            <a:r>
              <a:rPr lang="zh-CN" altLang="en-US" sz="2400" dirty="0" smtClean="0"/>
              <a:t>忽</a:t>
            </a:r>
            <a:r>
              <a:rPr lang="zh-CN" altLang="en-US" sz="2400" dirty="0"/>
              <a:t>略材料处理的细节（生物安全，放射性材料等），运用一个项目的资金完成其他项目</a:t>
            </a:r>
            <a:r>
              <a:rPr lang="zh-CN" altLang="en-US" sz="2400" dirty="0" smtClean="0"/>
              <a:t>；</a:t>
            </a:r>
            <a:endParaRPr lang="en-US" altLang="zh-CN" sz="2400" dirty="0" smtClean="0"/>
          </a:p>
          <a:p>
            <a:pPr marL="0" indent="0">
              <a:lnSpc>
                <a:spcPct val="100000"/>
              </a:lnSpc>
              <a:buNone/>
            </a:pPr>
            <a:r>
              <a:rPr lang="en-US" altLang="zh-CN" sz="2400" dirty="0" smtClean="0"/>
              <a:t>2. </a:t>
            </a:r>
            <a:r>
              <a:rPr lang="zh-CN" altLang="en-US" sz="2400" dirty="0"/>
              <a:t>在人体研究中，没有报告不良时间</a:t>
            </a:r>
            <a:r>
              <a:rPr lang="zh-CN" altLang="en-US" sz="2400" dirty="0" smtClean="0"/>
              <a:t>；</a:t>
            </a:r>
            <a:endParaRPr lang="en-US" altLang="zh-CN" sz="2400" dirty="0" smtClean="0"/>
          </a:p>
          <a:p>
            <a:pPr marL="0" indent="0">
              <a:lnSpc>
                <a:spcPct val="100000"/>
              </a:lnSpc>
              <a:buNone/>
            </a:pPr>
            <a:r>
              <a:rPr lang="en-US" altLang="zh-CN" sz="2400" dirty="0" smtClean="0"/>
              <a:t>3. </a:t>
            </a:r>
            <a:r>
              <a:rPr lang="zh-CN" altLang="en-US" sz="2400" dirty="0"/>
              <a:t>不珍惜动物资源； </a:t>
            </a:r>
            <a:endParaRPr lang="en-US" altLang="zh-CN" sz="2400" dirty="0" smtClean="0"/>
          </a:p>
          <a:p>
            <a:pPr marL="0" indent="0">
              <a:lnSpc>
                <a:spcPct val="100000"/>
              </a:lnSpc>
              <a:buNone/>
            </a:pPr>
            <a:r>
              <a:rPr lang="en-US" altLang="zh-CN" sz="2400" dirty="0" smtClean="0"/>
              <a:t>4. </a:t>
            </a:r>
            <a:r>
              <a:rPr lang="zh-CN" altLang="en-US" sz="2400" dirty="0"/>
              <a:t>违反生物安全规定而未告知义务，将员工和学生暴露于生物风险之</a:t>
            </a:r>
            <a:r>
              <a:rPr lang="zh-CN" altLang="en-US" sz="2400" dirty="0" smtClean="0"/>
              <a:t>中</a:t>
            </a:r>
            <a:r>
              <a:rPr lang="zh-CN" altLang="en-US" sz="2400" dirty="0"/>
              <a:t>。</a:t>
            </a:r>
            <a:endParaRPr lang="en-US" altLang="zh-CN" sz="2400" dirty="0"/>
          </a:p>
        </p:txBody>
      </p:sp>
      <p:sp>
        <p:nvSpPr>
          <p:cNvPr id="3" name="Slide Number Placeholder 2"/>
          <p:cNvSpPr>
            <a:spLocks noGrp="1"/>
          </p:cNvSpPr>
          <p:nvPr>
            <p:ph type="sldNum" sz="quarter" idx="12"/>
          </p:nvPr>
        </p:nvSpPr>
        <p:spPr/>
        <p:txBody>
          <a:bodyPr/>
          <a:lstStyle/>
          <a:p>
            <a:fld id="{42C5E58A-6618-48A9-856D-E6342CF1692B}" type="slidenum">
              <a:rPr lang="zh-CN" altLang="en-US" smtClean="0"/>
              <a:t>22</a:t>
            </a:fld>
            <a:endParaRPr lang="zh-CN" altLang="en-US"/>
          </a:p>
        </p:txBody>
      </p:sp>
    </p:spTree>
    <p:extLst>
      <p:ext uri="{BB962C8B-B14F-4D97-AF65-F5344CB8AC3E}">
        <p14:creationId xmlns:p14="http://schemas.microsoft.com/office/powerpoint/2010/main" val="1878834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181" y="81348"/>
            <a:ext cx="7886700" cy="787836"/>
          </a:xfrm>
        </p:spPr>
        <p:txBody>
          <a:bodyPr>
            <a:normAutofit/>
          </a:bodyPr>
          <a:lstStyle/>
          <a:p>
            <a:r>
              <a:rPr lang="zh-CN" altLang="en-US" sz="4400" b="1" dirty="0" smtClean="0">
                <a:solidFill>
                  <a:srgbClr val="0000FF"/>
                </a:solidFill>
              </a:rPr>
              <a:t>学术不当行为的类型</a:t>
            </a:r>
            <a:r>
              <a:rPr lang="en-US" altLang="zh-CN" sz="4400" b="1" dirty="0" smtClean="0">
                <a:solidFill>
                  <a:srgbClr val="0000FF"/>
                </a:solidFill>
              </a:rPr>
              <a:t>—</a:t>
            </a:r>
            <a:r>
              <a:rPr lang="zh-CN" altLang="en-US" sz="4400" b="1" dirty="0" smtClean="0">
                <a:solidFill>
                  <a:srgbClr val="0000FF"/>
                </a:solidFill>
              </a:rPr>
              <a:t>续</a:t>
            </a:r>
            <a:r>
              <a:rPr lang="en-US" altLang="zh-CN" sz="4400" b="1" dirty="0" smtClean="0">
                <a:solidFill>
                  <a:srgbClr val="0000FF"/>
                </a:solidFill>
              </a:rPr>
              <a:t>1</a:t>
            </a:r>
            <a:endParaRPr lang="zh-CN" altLang="en-US" sz="4400" dirty="0">
              <a:solidFill>
                <a:srgbClr val="0000FF"/>
              </a:solidFill>
            </a:endParaRPr>
          </a:p>
        </p:txBody>
      </p:sp>
      <p:sp>
        <p:nvSpPr>
          <p:cNvPr id="3" name="Content Placeholder 2"/>
          <p:cNvSpPr>
            <a:spLocks noGrp="1"/>
          </p:cNvSpPr>
          <p:nvPr>
            <p:ph idx="1"/>
          </p:nvPr>
        </p:nvSpPr>
        <p:spPr>
          <a:xfrm>
            <a:off x="239767" y="869184"/>
            <a:ext cx="8578411" cy="5710292"/>
          </a:xfrm>
        </p:spPr>
        <p:txBody>
          <a:bodyPr>
            <a:normAutofit fontScale="92500" lnSpcReduction="10000"/>
          </a:bodyPr>
          <a:lstStyle/>
          <a:p>
            <a:pPr>
              <a:buFont typeface="Wingdings" panose="05000000000000000000" pitchFamily="2" charset="2"/>
              <a:buChar char="n"/>
            </a:pPr>
            <a:r>
              <a:rPr lang="zh-CN" altLang="en-US" sz="3600" b="1" dirty="0" smtClean="0">
                <a:solidFill>
                  <a:srgbClr val="FF0000"/>
                </a:solidFill>
              </a:rPr>
              <a:t>不当的同行关系</a:t>
            </a:r>
            <a:endParaRPr lang="en-US" altLang="zh-CN" sz="3600" b="1" dirty="0" smtClean="0">
              <a:solidFill>
                <a:srgbClr val="FF0000"/>
              </a:solidFill>
            </a:endParaRPr>
          </a:p>
          <a:p>
            <a:pPr marL="0" indent="0">
              <a:lnSpc>
                <a:spcPct val="100000"/>
              </a:lnSpc>
              <a:buNone/>
            </a:pPr>
            <a:r>
              <a:rPr lang="en-US" altLang="zh-CN" sz="2400" dirty="0" smtClean="0"/>
              <a:t>1. </a:t>
            </a:r>
            <a:r>
              <a:rPr lang="zh-CN" altLang="en-US" sz="2400" dirty="0" smtClean="0"/>
              <a:t>通过与论文研究无重要关联的重要服务获取署名；</a:t>
            </a:r>
            <a:endParaRPr lang="en-US" altLang="zh-CN" sz="2400" dirty="0" smtClean="0"/>
          </a:p>
          <a:p>
            <a:pPr marL="0" indent="0">
              <a:lnSpc>
                <a:spcPct val="100000"/>
              </a:lnSpc>
              <a:buNone/>
            </a:pPr>
            <a:r>
              <a:rPr lang="en-US" altLang="zh-CN" sz="2400" dirty="0" smtClean="0"/>
              <a:t>2. </a:t>
            </a:r>
            <a:r>
              <a:rPr lang="zh-CN" altLang="en-US" sz="2400" dirty="0" smtClean="0"/>
              <a:t>在同事没有对论文做出重大贡献的情况下将其列为作者，作为人情回报； </a:t>
            </a:r>
            <a:endParaRPr lang="en-US" altLang="zh-CN" sz="2400" dirty="0" smtClean="0"/>
          </a:p>
          <a:p>
            <a:pPr marL="0" indent="0">
              <a:lnSpc>
                <a:spcPct val="100000"/>
              </a:lnSpc>
              <a:buNone/>
            </a:pPr>
            <a:r>
              <a:rPr lang="en-US" altLang="zh-CN" sz="2400" dirty="0" smtClean="0"/>
              <a:t>3. </a:t>
            </a:r>
            <a:r>
              <a:rPr lang="zh-CN" altLang="en-US" sz="2400" dirty="0" smtClean="0"/>
              <a:t>为了确保本人是唯一的发明人，未告知合作者本人申请专利的意图；</a:t>
            </a:r>
            <a:endParaRPr lang="en-US" altLang="zh-CN" sz="2400" dirty="0" smtClean="0"/>
          </a:p>
          <a:p>
            <a:pPr marL="0" indent="0">
              <a:lnSpc>
                <a:spcPct val="100000"/>
              </a:lnSpc>
              <a:buNone/>
            </a:pPr>
            <a:r>
              <a:rPr lang="en-US" altLang="zh-CN" sz="2400" dirty="0" smtClean="0"/>
              <a:t>4. </a:t>
            </a:r>
            <a:r>
              <a:rPr lang="zh-CN" altLang="en-US" sz="2400" dirty="0" smtClean="0"/>
              <a:t>未经授权运用他人的想法，或者对这种使用未给与应有的感谢； </a:t>
            </a:r>
            <a:endParaRPr lang="en-US" altLang="zh-CN" sz="2400" dirty="0" smtClean="0"/>
          </a:p>
          <a:p>
            <a:pPr marL="0" indent="0">
              <a:lnSpc>
                <a:spcPct val="100000"/>
              </a:lnSpc>
              <a:buNone/>
            </a:pPr>
            <a:r>
              <a:rPr lang="en-US" altLang="zh-CN" sz="2400" dirty="0" smtClean="0"/>
              <a:t>5. </a:t>
            </a:r>
            <a:r>
              <a:rPr lang="zh-CN" altLang="en-US" sz="2400" dirty="0" smtClean="0"/>
              <a:t>与同事探讨本人所正在承担的期刊论文审稿工作中所获得保密数据； </a:t>
            </a:r>
            <a:endParaRPr lang="en-US" altLang="zh-CN" sz="2400" dirty="0" smtClean="0"/>
          </a:p>
          <a:p>
            <a:pPr marL="0" indent="0">
              <a:lnSpc>
                <a:spcPct val="100000"/>
              </a:lnSpc>
              <a:buNone/>
            </a:pPr>
            <a:r>
              <a:rPr lang="en-US" altLang="zh-CN" sz="2400" dirty="0" smtClean="0"/>
              <a:t>6. </a:t>
            </a:r>
            <a:r>
              <a:rPr lang="zh-CN" altLang="en-US" sz="2400" dirty="0" smtClean="0"/>
              <a:t>规避同行审查程序并通过媒体发布会公布本人的研究成果，而未给予同行足够的时间评估本人的贡献；</a:t>
            </a:r>
            <a:endParaRPr lang="en-US" altLang="zh-CN" sz="2400" dirty="0" smtClean="0"/>
          </a:p>
          <a:p>
            <a:pPr marL="0" indent="0">
              <a:lnSpc>
                <a:spcPct val="100000"/>
              </a:lnSpc>
              <a:buNone/>
            </a:pPr>
            <a:r>
              <a:rPr lang="en-US" altLang="zh-CN" sz="2400" dirty="0" smtClean="0"/>
              <a:t>7. </a:t>
            </a:r>
            <a:r>
              <a:rPr lang="zh-CN" altLang="en-US" sz="2400" dirty="0" smtClean="0"/>
              <a:t>在文献综述中未能表明在该领域的其他人或者相关前期工作的贡献； </a:t>
            </a:r>
            <a:r>
              <a:rPr lang="en-US" altLang="zh-CN" sz="2400" dirty="0" smtClean="0"/>
              <a:t>8</a:t>
            </a:r>
            <a:r>
              <a:rPr lang="en-US" altLang="zh-CN" sz="2400" dirty="0"/>
              <a:t>.</a:t>
            </a:r>
            <a:r>
              <a:rPr lang="en-US" altLang="zh-CN" sz="2400" dirty="0" smtClean="0"/>
              <a:t> </a:t>
            </a:r>
            <a:r>
              <a:rPr lang="zh-CN" altLang="en-US" sz="2400" dirty="0" smtClean="0"/>
              <a:t>妨害他人的工作</a:t>
            </a:r>
            <a:r>
              <a:rPr lang="en-US" altLang="zh-CN" sz="2400" dirty="0" smtClean="0"/>
              <a:t>; </a:t>
            </a:r>
          </a:p>
          <a:p>
            <a:pPr marL="0" indent="0">
              <a:lnSpc>
                <a:spcPct val="100000"/>
              </a:lnSpc>
              <a:buNone/>
            </a:pPr>
            <a:r>
              <a:rPr lang="en-US" altLang="zh-CN" sz="2400" b="1" dirty="0" smtClean="0">
                <a:solidFill>
                  <a:srgbClr val="FF0000"/>
                </a:solidFill>
              </a:rPr>
              <a:t>9. </a:t>
            </a:r>
            <a:r>
              <a:rPr lang="zh-CN" altLang="en-US" sz="2400" b="1" dirty="0" smtClean="0">
                <a:solidFill>
                  <a:srgbClr val="FF0000"/>
                </a:solidFill>
              </a:rPr>
              <a:t>评审他人的工作未能认真阅读就拒绝论文的发表；</a:t>
            </a:r>
            <a:endParaRPr lang="en-US" altLang="zh-CN" sz="2400" b="1" dirty="0" smtClean="0">
              <a:solidFill>
                <a:srgbClr val="FF0000"/>
              </a:solidFill>
            </a:endParaRPr>
          </a:p>
          <a:p>
            <a:pPr marL="0" indent="0">
              <a:lnSpc>
                <a:spcPct val="100000"/>
              </a:lnSpc>
              <a:buNone/>
            </a:pPr>
            <a:r>
              <a:rPr lang="en-US" altLang="zh-CN" sz="2400" dirty="0" smtClean="0"/>
              <a:t>10. </a:t>
            </a:r>
            <a:r>
              <a:rPr lang="zh-CN" altLang="en-US" sz="2400" dirty="0" smtClean="0"/>
              <a:t>评审工作中做出贬损的评论或者贬损他人人格的行为。</a:t>
            </a:r>
            <a:endParaRPr lang="zh-CN" altLang="en-US" dirty="0"/>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23</a:t>
            </a:fld>
            <a:endParaRPr lang="zh-CN" altLang="en-US"/>
          </a:p>
        </p:txBody>
      </p:sp>
    </p:spTree>
    <p:extLst>
      <p:ext uri="{BB962C8B-B14F-4D97-AF65-F5344CB8AC3E}">
        <p14:creationId xmlns:p14="http://schemas.microsoft.com/office/powerpoint/2010/main" val="898144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B258B-7C5B-41BC-80CC-5AB34CE93EF6}"/>
              </a:ext>
            </a:extLst>
          </p:cNvPr>
          <p:cNvSpPr>
            <a:spLocks noGrp="1"/>
          </p:cNvSpPr>
          <p:nvPr>
            <p:ph type="title"/>
          </p:nvPr>
        </p:nvSpPr>
        <p:spPr>
          <a:xfrm>
            <a:off x="1019501" y="94593"/>
            <a:ext cx="7325712" cy="822543"/>
          </a:xfrm>
        </p:spPr>
        <p:txBody>
          <a:bodyPr>
            <a:noAutofit/>
          </a:bodyPr>
          <a:lstStyle/>
          <a:p>
            <a:pPr algn="ctr"/>
            <a:r>
              <a:rPr lang="zh-CN" altLang="en-US" sz="4400" b="1" dirty="0">
                <a:solidFill>
                  <a:srgbClr val="0000FF"/>
                </a:solidFill>
              </a:rPr>
              <a:t>学术不当行为的类</a:t>
            </a:r>
            <a:r>
              <a:rPr lang="zh-CN" altLang="en-US" sz="4400" b="1" dirty="0" smtClean="0">
                <a:solidFill>
                  <a:srgbClr val="0000FF"/>
                </a:solidFill>
              </a:rPr>
              <a:t>型</a:t>
            </a:r>
            <a:r>
              <a:rPr lang="en-US" altLang="zh-CN" sz="4400" b="1" dirty="0" smtClean="0">
                <a:solidFill>
                  <a:srgbClr val="0000FF"/>
                </a:solidFill>
              </a:rPr>
              <a:t>-</a:t>
            </a:r>
            <a:r>
              <a:rPr lang="zh-CN" altLang="en-US" sz="4400" b="1" dirty="0" smtClean="0">
                <a:solidFill>
                  <a:srgbClr val="0000FF"/>
                </a:solidFill>
              </a:rPr>
              <a:t>续</a:t>
            </a:r>
            <a:r>
              <a:rPr lang="en-US" altLang="zh-CN" sz="4400" b="1" dirty="0" smtClean="0">
                <a:solidFill>
                  <a:srgbClr val="0000FF"/>
                </a:solidFill>
              </a:rPr>
              <a:t>2</a:t>
            </a:r>
            <a:endParaRPr lang="zh-CN" altLang="en-US" sz="4400" b="1" dirty="0">
              <a:solidFill>
                <a:srgbClr val="0000FF"/>
              </a:solidFill>
            </a:endParaRPr>
          </a:p>
        </p:txBody>
      </p:sp>
      <p:sp>
        <p:nvSpPr>
          <p:cNvPr id="3" name="内容占位符 2">
            <a:extLst>
              <a:ext uri="{FF2B5EF4-FFF2-40B4-BE49-F238E27FC236}">
                <a16:creationId xmlns:a16="http://schemas.microsoft.com/office/drawing/2014/main" id="{A09E5A3A-DEFA-45C1-9947-FC65C0E9232E}"/>
              </a:ext>
            </a:extLst>
          </p:cNvPr>
          <p:cNvSpPr>
            <a:spLocks noGrp="1"/>
          </p:cNvSpPr>
          <p:nvPr>
            <p:ph idx="1"/>
          </p:nvPr>
        </p:nvSpPr>
        <p:spPr>
          <a:xfrm>
            <a:off x="239767" y="944507"/>
            <a:ext cx="8662495" cy="5384472"/>
          </a:xfrm>
        </p:spPr>
        <p:txBody>
          <a:bodyPr>
            <a:normAutofit lnSpcReduction="10000"/>
          </a:bodyPr>
          <a:lstStyle/>
          <a:p>
            <a:pPr>
              <a:buFont typeface="Wingdings" panose="05000000000000000000" pitchFamily="2" charset="2"/>
              <a:buChar char="n"/>
            </a:pPr>
            <a:r>
              <a:rPr lang="zh-CN" altLang="en-US" sz="2800" b="1" dirty="0">
                <a:solidFill>
                  <a:srgbClr val="FF0000"/>
                </a:solidFill>
              </a:rPr>
              <a:t>不当的师生关系</a:t>
            </a:r>
            <a:endParaRPr lang="en-US" altLang="zh-CN" sz="2800" b="1" dirty="0">
              <a:solidFill>
                <a:srgbClr val="FF0000"/>
              </a:solidFill>
            </a:endParaRPr>
          </a:p>
          <a:p>
            <a:pPr marL="0" indent="0">
              <a:lnSpc>
                <a:spcPct val="120000"/>
              </a:lnSpc>
              <a:buNone/>
            </a:pPr>
            <a:r>
              <a:rPr lang="en-US" altLang="zh-CN" sz="2600" b="1" dirty="0">
                <a:solidFill>
                  <a:srgbClr val="0000FF"/>
                </a:solidFill>
              </a:rPr>
              <a:t>   </a:t>
            </a:r>
            <a:r>
              <a:rPr lang="en-US" altLang="zh-CN" sz="2600" b="1" dirty="0" smtClean="0">
                <a:solidFill>
                  <a:srgbClr val="0000FF"/>
                </a:solidFill>
              </a:rPr>
              <a:t>1. </a:t>
            </a:r>
            <a:r>
              <a:rPr lang="zh-CN" altLang="en-US" sz="2600" b="1" dirty="0">
                <a:solidFill>
                  <a:srgbClr val="0000FF"/>
                </a:solidFill>
              </a:rPr>
              <a:t>基于</a:t>
            </a:r>
            <a:r>
              <a:rPr lang="zh-CN" altLang="en-US" sz="2600" b="1" dirty="0" smtClean="0">
                <a:solidFill>
                  <a:srgbClr val="0000FF"/>
                </a:solidFill>
              </a:rPr>
              <a:t>财、物</a:t>
            </a:r>
            <a:r>
              <a:rPr lang="zh-CN" altLang="en-US" sz="2600" b="1" dirty="0">
                <a:solidFill>
                  <a:srgbClr val="0000FF"/>
                </a:solidFill>
              </a:rPr>
              <a:t>、</a:t>
            </a:r>
            <a:r>
              <a:rPr lang="zh-CN" altLang="en-US" sz="2600" b="1" dirty="0" smtClean="0">
                <a:solidFill>
                  <a:srgbClr val="0000FF"/>
                </a:solidFill>
              </a:rPr>
              <a:t>性</a:t>
            </a:r>
            <a:r>
              <a:rPr lang="zh-CN" altLang="en-US" sz="2600" b="1" dirty="0">
                <a:solidFill>
                  <a:srgbClr val="0000FF"/>
                </a:solidFill>
              </a:rPr>
              <a:t>等交易许诺或者赠与学生更好的成绩或者文章的行</a:t>
            </a:r>
            <a:r>
              <a:rPr lang="zh-CN" altLang="en-US" sz="2600" b="1" dirty="0" smtClean="0">
                <a:solidFill>
                  <a:srgbClr val="0000FF"/>
                </a:solidFill>
              </a:rPr>
              <a:t>为</a:t>
            </a:r>
            <a:r>
              <a:rPr lang="en-US" altLang="zh-CN" sz="2600" b="1" dirty="0" smtClean="0">
                <a:solidFill>
                  <a:srgbClr val="0000FF"/>
                </a:solidFill>
              </a:rPr>
              <a:t>;</a:t>
            </a:r>
            <a:endParaRPr lang="en-US" altLang="zh-CN" sz="2600" b="1" dirty="0">
              <a:solidFill>
                <a:srgbClr val="0000FF"/>
              </a:solidFill>
            </a:endParaRPr>
          </a:p>
          <a:p>
            <a:pPr marL="0" indent="0">
              <a:lnSpc>
                <a:spcPct val="120000"/>
              </a:lnSpc>
              <a:buNone/>
            </a:pPr>
            <a:r>
              <a:rPr lang="en-US" altLang="zh-CN" sz="2600" b="1" dirty="0">
                <a:solidFill>
                  <a:srgbClr val="0000FF"/>
                </a:solidFill>
              </a:rPr>
              <a:t>   </a:t>
            </a:r>
            <a:r>
              <a:rPr lang="en-US" altLang="zh-CN" sz="2600" b="1" dirty="0" smtClean="0">
                <a:solidFill>
                  <a:srgbClr val="0000FF"/>
                </a:solidFill>
              </a:rPr>
              <a:t>2. </a:t>
            </a:r>
            <a:r>
              <a:rPr lang="zh-CN" altLang="en-US" sz="2600" b="1" dirty="0">
                <a:solidFill>
                  <a:srgbClr val="0000FF"/>
                </a:solidFill>
              </a:rPr>
              <a:t>过度使用，忽略或者剥削研究生或者博士后的劳</a:t>
            </a:r>
            <a:r>
              <a:rPr lang="zh-CN" altLang="en-US" sz="2600" b="1" dirty="0" smtClean="0">
                <a:solidFill>
                  <a:srgbClr val="0000FF"/>
                </a:solidFill>
              </a:rPr>
              <a:t>动</a:t>
            </a:r>
            <a:r>
              <a:rPr lang="en-US" altLang="zh-CN" sz="2600" b="1" dirty="0" smtClean="0">
                <a:solidFill>
                  <a:srgbClr val="0000FF"/>
                </a:solidFill>
              </a:rPr>
              <a:t>;</a:t>
            </a:r>
            <a:endParaRPr lang="en-US" altLang="zh-CN" sz="2600" b="1" dirty="0">
              <a:solidFill>
                <a:srgbClr val="0000FF"/>
              </a:solidFill>
            </a:endParaRPr>
          </a:p>
          <a:p>
            <a:pPr marL="0" indent="0">
              <a:lnSpc>
                <a:spcPct val="120000"/>
              </a:lnSpc>
              <a:buNone/>
            </a:pPr>
            <a:r>
              <a:rPr lang="en-US" altLang="zh-CN" sz="2600" b="1" dirty="0">
                <a:solidFill>
                  <a:srgbClr val="0000FF"/>
                </a:solidFill>
              </a:rPr>
              <a:t>  </a:t>
            </a:r>
            <a:r>
              <a:rPr lang="en-US" altLang="zh-CN" sz="2600" b="1" dirty="0" smtClean="0">
                <a:solidFill>
                  <a:srgbClr val="0000FF"/>
                </a:solidFill>
              </a:rPr>
              <a:t> 3. </a:t>
            </a:r>
            <a:r>
              <a:rPr lang="zh-CN" altLang="en-US" sz="2600" b="1" dirty="0">
                <a:solidFill>
                  <a:srgbClr val="0000FF"/>
                </a:solidFill>
              </a:rPr>
              <a:t>提供过于正面或者过于负面的推荐</a:t>
            </a:r>
            <a:r>
              <a:rPr lang="zh-CN" altLang="en-US" sz="2600" b="1" dirty="0" smtClean="0">
                <a:solidFill>
                  <a:srgbClr val="0000FF"/>
                </a:solidFill>
              </a:rPr>
              <a:t>信</a:t>
            </a:r>
            <a:r>
              <a:rPr lang="zh-CN" altLang="en-US" sz="2600" b="1" dirty="0">
                <a:solidFill>
                  <a:srgbClr val="0000FF"/>
                </a:solidFill>
              </a:rPr>
              <a:t>。</a:t>
            </a:r>
            <a:endParaRPr lang="en-US" altLang="zh-CN" sz="2600" b="1" dirty="0">
              <a:solidFill>
                <a:srgbClr val="0000FF"/>
              </a:solidFill>
            </a:endParaRPr>
          </a:p>
          <a:p>
            <a:pPr>
              <a:buFont typeface="Wingdings" panose="05000000000000000000" pitchFamily="2" charset="2"/>
              <a:buChar char="n"/>
            </a:pPr>
            <a:r>
              <a:rPr lang="zh-CN" altLang="en-US" sz="2800" b="1" dirty="0">
                <a:solidFill>
                  <a:srgbClr val="FF0000"/>
                </a:solidFill>
              </a:rPr>
              <a:t>基于产出压力的不当科研</a:t>
            </a:r>
            <a:endParaRPr lang="en-US" altLang="zh-CN" sz="2800" b="1" dirty="0">
              <a:solidFill>
                <a:srgbClr val="FF0000"/>
              </a:solidFill>
            </a:endParaRPr>
          </a:p>
          <a:p>
            <a:pPr marL="0" indent="0">
              <a:lnSpc>
                <a:spcPct val="120000"/>
              </a:lnSpc>
              <a:buNone/>
            </a:pPr>
            <a:r>
              <a:rPr lang="en-US" altLang="zh-CN" sz="2600" dirty="0"/>
              <a:t>    </a:t>
            </a:r>
            <a:r>
              <a:rPr lang="en-US" altLang="zh-CN" sz="2600" dirty="0" smtClean="0"/>
              <a:t>1. </a:t>
            </a:r>
            <a:r>
              <a:rPr lang="zh-CN" altLang="en-US" sz="2600" dirty="0"/>
              <a:t>夸大事实或贡</a:t>
            </a:r>
            <a:r>
              <a:rPr lang="zh-CN" altLang="en-US" sz="2600" dirty="0" smtClean="0"/>
              <a:t>献</a:t>
            </a:r>
            <a:r>
              <a:rPr lang="en-US" altLang="zh-CN" sz="2600" dirty="0" smtClean="0"/>
              <a:t>;</a:t>
            </a:r>
            <a:endParaRPr lang="en-US" altLang="zh-CN" sz="2600" dirty="0"/>
          </a:p>
          <a:p>
            <a:pPr marL="0" indent="0">
              <a:lnSpc>
                <a:spcPct val="120000"/>
              </a:lnSpc>
              <a:buNone/>
            </a:pPr>
            <a:r>
              <a:rPr lang="en-US" altLang="zh-CN" sz="2600" dirty="0"/>
              <a:t>    </a:t>
            </a:r>
            <a:r>
              <a:rPr lang="en-US" altLang="zh-CN" sz="2600" dirty="0" smtClean="0"/>
              <a:t>2. </a:t>
            </a:r>
            <a:r>
              <a:rPr lang="zh-CN" altLang="en-US" sz="2600" dirty="0"/>
              <a:t>一稿多</a:t>
            </a:r>
            <a:r>
              <a:rPr lang="zh-CN" altLang="en-US" sz="2600" dirty="0" smtClean="0"/>
              <a:t>投</a:t>
            </a:r>
            <a:r>
              <a:rPr lang="en-US" altLang="zh-CN" sz="2600" dirty="0" smtClean="0"/>
              <a:t>;</a:t>
            </a:r>
            <a:endParaRPr lang="en-US" altLang="zh-CN" sz="2600" dirty="0"/>
          </a:p>
          <a:p>
            <a:pPr marL="0" indent="0">
              <a:lnSpc>
                <a:spcPct val="120000"/>
              </a:lnSpc>
              <a:buNone/>
            </a:pPr>
            <a:r>
              <a:rPr lang="en-US" altLang="zh-CN" sz="2600" dirty="0"/>
              <a:t>   </a:t>
            </a:r>
            <a:r>
              <a:rPr lang="en-US" altLang="zh-CN" sz="2600" dirty="0" smtClean="0"/>
              <a:t> 3. </a:t>
            </a:r>
            <a:r>
              <a:rPr lang="zh-CN" altLang="en-US" sz="2600" dirty="0"/>
              <a:t>故意扩大效果以获取经济效</a:t>
            </a:r>
            <a:r>
              <a:rPr lang="zh-CN" altLang="en-US" sz="2600" dirty="0" smtClean="0"/>
              <a:t>益</a:t>
            </a:r>
            <a:r>
              <a:rPr lang="en-US" altLang="zh-CN" sz="2600" dirty="0"/>
              <a:t>;</a:t>
            </a:r>
          </a:p>
          <a:p>
            <a:pPr marL="0" indent="0">
              <a:lnSpc>
                <a:spcPct val="120000"/>
              </a:lnSpc>
              <a:buNone/>
            </a:pPr>
            <a:r>
              <a:rPr lang="en-US" altLang="zh-CN" sz="2600" dirty="0"/>
              <a:t>     </a:t>
            </a:r>
            <a:r>
              <a:rPr lang="zh-CN" altLang="en-US" sz="2600" dirty="0" smtClean="0"/>
              <a:t>等等</a:t>
            </a:r>
            <a:endParaRPr lang="zh-CN" altLang="en-US" sz="2600" dirty="0"/>
          </a:p>
          <a:p>
            <a:endParaRPr lang="zh-CN" altLang="en-US" dirty="0"/>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24</a:t>
            </a:fld>
            <a:endParaRPr lang="zh-CN" altLang="en-US"/>
          </a:p>
        </p:txBody>
      </p:sp>
    </p:spTree>
    <p:extLst>
      <p:ext uri="{BB962C8B-B14F-4D97-AF65-F5344CB8AC3E}">
        <p14:creationId xmlns:p14="http://schemas.microsoft.com/office/powerpoint/2010/main" val="3208662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C2E3-8523-4E76-AC67-E5BB1C6C9CC2}"/>
              </a:ext>
            </a:extLst>
          </p:cNvPr>
          <p:cNvSpPr>
            <a:spLocks noGrp="1"/>
          </p:cNvSpPr>
          <p:nvPr>
            <p:ph type="title"/>
          </p:nvPr>
        </p:nvSpPr>
        <p:spPr>
          <a:xfrm>
            <a:off x="2301765" y="0"/>
            <a:ext cx="5044966" cy="830099"/>
          </a:xfrm>
        </p:spPr>
        <p:txBody>
          <a:bodyPr>
            <a:noAutofit/>
          </a:bodyPr>
          <a:lstStyle/>
          <a:p>
            <a:pPr algn="ctr"/>
            <a:r>
              <a:rPr lang="zh-CN" altLang="en-US" sz="4800" b="1" dirty="0">
                <a:solidFill>
                  <a:srgbClr val="0000FF"/>
                </a:solidFill>
              </a:rPr>
              <a:t>学术不端行为</a:t>
            </a:r>
          </a:p>
        </p:txBody>
      </p:sp>
      <p:sp>
        <p:nvSpPr>
          <p:cNvPr id="3" name="内容占位符 2">
            <a:extLst>
              <a:ext uri="{FF2B5EF4-FFF2-40B4-BE49-F238E27FC236}">
                <a16:creationId xmlns:a16="http://schemas.microsoft.com/office/drawing/2014/main" id="{D599E06D-8A91-4666-BABF-366C2E243349}"/>
              </a:ext>
            </a:extLst>
          </p:cNvPr>
          <p:cNvSpPr>
            <a:spLocks noGrp="1"/>
          </p:cNvSpPr>
          <p:nvPr>
            <p:ph idx="1"/>
          </p:nvPr>
        </p:nvSpPr>
        <p:spPr>
          <a:xfrm>
            <a:off x="105103" y="830099"/>
            <a:ext cx="8986345" cy="5804665"/>
          </a:xfrm>
        </p:spPr>
        <p:txBody>
          <a:bodyPr>
            <a:normAutofit fontScale="25000" lnSpcReduction="20000"/>
          </a:bodyPr>
          <a:lstStyle/>
          <a:p>
            <a:pPr>
              <a:lnSpc>
                <a:spcPct val="120000"/>
              </a:lnSpc>
              <a:buFont typeface="Wingdings" panose="05000000000000000000" pitchFamily="2" charset="2"/>
              <a:buChar char="n"/>
            </a:pPr>
            <a:r>
              <a:rPr lang="zh-CN" altLang="en-US" sz="9600" b="1" dirty="0">
                <a:solidFill>
                  <a:srgbClr val="FF0000"/>
                </a:solidFill>
              </a:rPr>
              <a:t>杜撰：</a:t>
            </a:r>
            <a:r>
              <a:rPr lang="zh-CN" altLang="en-US" sz="9600" dirty="0"/>
              <a:t>按照某种科学假说和理论演绎出的期望值伪造虚假的观察和实验结果，从而支持理论的正确性或者确认实验结果的正确性。包括科研申请中的杜撰，科研过程中的杜</a:t>
            </a:r>
            <a:r>
              <a:rPr lang="zh-CN" altLang="en-US" sz="9600" dirty="0" smtClean="0"/>
              <a:t>撰；</a:t>
            </a:r>
            <a:endParaRPr lang="en-US" altLang="zh-CN" sz="9600" dirty="0"/>
          </a:p>
          <a:p>
            <a:pPr>
              <a:lnSpc>
                <a:spcPct val="120000"/>
              </a:lnSpc>
              <a:buFont typeface="Wingdings" panose="05000000000000000000" pitchFamily="2" charset="2"/>
              <a:buChar char="n"/>
            </a:pPr>
            <a:r>
              <a:rPr lang="zh-CN" altLang="en-US" sz="9600" b="1" dirty="0">
                <a:solidFill>
                  <a:srgbClr val="FF0000"/>
                </a:solidFill>
              </a:rPr>
              <a:t>篡改：</a:t>
            </a:r>
            <a:r>
              <a:rPr lang="zh-CN" altLang="en-US" sz="9600" dirty="0"/>
              <a:t>主要指在科</a:t>
            </a:r>
            <a:r>
              <a:rPr lang="zh-CN" altLang="en-US" sz="9600" dirty="0" smtClean="0"/>
              <a:t>研过</a:t>
            </a:r>
            <a:r>
              <a:rPr lang="zh-CN" altLang="en-US" sz="9600" dirty="0"/>
              <a:t>程中，用作伪的手段按自己的期望值随意改动，任意取舍原始数据或者实验，使得结果符合自己的研究结论，支持自己的论点。包括：篡改数据，拼凑数据</a:t>
            </a:r>
            <a:endParaRPr lang="en-US" altLang="zh-CN" sz="9600" dirty="0"/>
          </a:p>
          <a:p>
            <a:pPr>
              <a:lnSpc>
                <a:spcPct val="120000"/>
              </a:lnSpc>
              <a:buFont typeface="Wingdings" panose="05000000000000000000" pitchFamily="2" charset="2"/>
              <a:buChar char="n"/>
            </a:pPr>
            <a:r>
              <a:rPr lang="zh-CN" altLang="en-US" sz="9600" b="1" dirty="0">
                <a:solidFill>
                  <a:srgbClr val="FF0000"/>
                </a:solidFill>
              </a:rPr>
              <a:t>剽窃：</a:t>
            </a:r>
            <a:r>
              <a:rPr lang="zh-CN" altLang="en-US" sz="9600" b="1" dirty="0">
                <a:solidFill>
                  <a:srgbClr val="0000FF"/>
                </a:solidFill>
              </a:rPr>
              <a:t>将他人的研究成果或论文全部或部分照抄，并以自己名义发表的欺诈行为。包括，他人作品字句，内容的直接使用，也包括他人学术论著思想，观点，结构，体系等元素作为自己论著的基本元素使用并发表</a:t>
            </a:r>
            <a:endParaRPr lang="en-US" altLang="zh-CN" sz="9600" b="1" dirty="0">
              <a:solidFill>
                <a:srgbClr val="0000FF"/>
              </a:solidFill>
            </a:endParaRPr>
          </a:p>
          <a:p>
            <a:pPr>
              <a:lnSpc>
                <a:spcPct val="120000"/>
              </a:lnSpc>
              <a:buFont typeface="Wingdings" panose="05000000000000000000" pitchFamily="2" charset="2"/>
              <a:buChar char="n"/>
            </a:pPr>
            <a:r>
              <a:rPr lang="zh-CN" altLang="en-US" sz="9600" b="1" dirty="0">
                <a:solidFill>
                  <a:srgbClr val="FF0000"/>
                </a:solidFill>
              </a:rPr>
              <a:t>论文代写，虚构同行评审意见等</a:t>
            </a:r>
            <a:endParaRPr lang="en-US" altLang="zh-CN" sz="9600" b="1" dirty="0">
              <a:solidFill>
                <a:srgbClr val="FF0000"/>
              </a:solidFill>
            </a:endParaRPr>
          </a:p>
          <a:p>
            <a:pPr marL="0" indent="0">
              <a:lnSpc>
                <a:spcPct val="120000"/>
              </a:lnSpc>
              <a:buNone/>
            </a:pPr>
            <a:r>
              <a:rPr lang="zh-CN" altLang="en-US" sz="11200" b="1" dirty="0">
                <a:solidFill>
                  <a:srgbClr val="FF0000"/>
                </a:solidFill>
              </a:rPr>
              <a:t>危害：</a:t>
            </a:r>
            <a:r>
              <a:rPr lang="zh-CN" altLang="en-US" sz="9600" b="1" dirty="0">
                <a:solidFill>
                  <a:srgbClr val="0000FF"/>
                </a:solidFill>
              </a:rPr>
              <a:t>违背科学精神，对社会资源和学术生命造成浪费，有损科学研究的诚信和正常的学术秩序，贻误人才的培养，贬低学术界和知识份子的社会公信力，不利于社会精神文明的建</a:t>
            </a:r>
            <a:r>
              <a:rPr lang="zh-CN" altLang="en-US" sz="9600" b="1" dirty="0" smtClean="0">
                <a:solidFill>
                  <a:srgbClr val="0000FF"/>
                </a:solidFill>
              </a:rPr>
              <a:t>设</a:t>
            </a:r>
            <a:r>
              <a:rPr lang="zh-CN" altLang="en-US" sz="9600" b="1" dirty="0">
                <a:solidFill>
                  <a:srgbClr val="0000FF"/>
                </a:solidFill>
              </a:rPr>
              <a:t>。</a:t>
            </a:r>
            <a:endParaRPr lang="en-US" altLang="zh-CN" sz="9600" b="1" dirty="0">
              <a:solidFill>
                <a:srgbClr val="0000FF"/>
              </a:solidFill>
            </a:endParaRPr>
          </a:p>
          <a:p>
            <a:pPr marL="0" indent="0">
              <a:buNone/>
            </a:pPr>
            <a:endParaRPr lang="zh-CN" altLang="en-US" dirty="0"/>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25</a:t>
            </a:fld>
            <a:endParaRPr lang="zh-CN" altLang="en-US"/>
          </a:p>
        </p:txBody>
      </p:sp>
    </p:spTree>
    <p:extLst>
      <p:ext uri="{BB962C8B-B14F-4D97-AF65-F5344CB8AC3E}">
        <p14:creationId xmlns:p14="http://schemas.microsoft.com/office/powerpoint/2010/main" val="25536632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2DF20-6075-440D-94A5-0C9D140F67D1}"/>
              </a:ext>
            </a:extLst>
          </p:cNvPr>
          <p:cNvSpPr>
            <a:spLocks noGrp="1"/>
          </p:cNvSpPr>
          <p:nvPr>
            <p:ph type="title"/>
          </p:nvPr>
        </p:nvSpPr>
        <p:spPr>
          <a:xfrm>
            <a:off x="1491483" y="165431"/>
            <a:ext cx="6811689" cy="1053770"/>
          </a:xfrm>
        </p:spPr>
        <p:txBody>
          <a:bodyPr>
            <a:noAutofit/>
          </a:bodyPr>
          <a:lstStyle/>
          <a:p>
            <a:pPr algn="ctr">
              <a:lnSpc>
                <a:spcPct val="100000"/>
              </a:lnSpc>
            </a:pPr>
            <a:r>
              <a:rPr lang="zh-CN" altLang="en-US" sz="4800" b="1" dirty="0">
                <a:solidFill>
                  <a:srgbClr val="0000FF"/>
                </a:solidFill>
              </a:rPr>
              <a:t>引发学术不端的原因</a:t>
            </a:r>
          </a:p>
        </p:txBody>
      </p:sp>
      <p:sp>
        <p:nvSpPr>
          <p:cNvPr id="3" name="内容占位符 2">
            <a:extLst>
              <a:ext uri="{FF2B5EF4-FFF2-40B4-BE49-F238E27FC236}">
                <a16:creationId xmlns:a16="http://schemas.microsoft.com/office/drawing/2014/main" id="{6B97B6B5-AC1A-47B9-BD6F-05BA57766396}"/>
              </a:ext>
            </a:extLst>
          </p:cNvPr>
          <p:cNvSpPr>
            <a:spLocks noGrp="1"/>
          </p:cNvSpPr>
          <p:nvPr>
            <p:ph idx="1"/>
          </p:nvPr>
        </p:nvSpPr>
        <p:spPr>
          <a:xfrm>
            <a:off x="356365" y="1292774"/>
            <a:ext cx="8431267" cy="4319751"/>
          </a:xfrm>
        </p:spPr>
        <p:txBody>
          <a:bodyPr/>
          <a:lstStyle/>
          <a:p>
            <a:pPr marL="0" indent="0">
              <a:lnSpc>
                <a:spcPct val="100000"/>
              </a:lnSpc>
              <a:buNone/>
            </a:pPr>
            <a:r>
              <a:rPr lang="zh-CN" altLang="en-US" sz="3200" b="1" dirty="0" smtClean="0">
                <a:solidFill>
                  <a:srgbClr val="C00000"/>
                </a:solidFill>
              </a:rPr>
              <a:t>（</a:t>
            </a:r>
            <a:r>
              <a:rPr lang="en-US" altLang="zh-CN" sz="3200" b="1" dirty="0" smtClean="0">
                <a:solidFill>
                  <a:srgbClr val="C00000"/>
                </a:solidFill>
              </a:rPr>
              <a:t>1</a:t>
            </a:r>
            <a:r>
              <a:rPr lang="zh-CN" altLang="en-US" sz="3200" b="1" dirty="0" smtClean="0">
                <a:solidFill>
                  <a:srgbClr val="C00000"/>
                </a:solidFill>
              </a:rPr>
              <a:t>）急</a:t>
            </a:r>
            <a:r>
              <a:rPr lang="zh-CN" altLang="en-US" sz="3200" b="1" dirty="0">
                <a:solidFill>
                  <a:srgbClr val="C00000"/>
                </a:solidFill>
              </a:rPr>
              <a:t>功近利，缺乏长远打算和执着精神</a:t>
            </a:r>
            <a:endParaRPr lang="en-US" altLang="zh-CN" sz="3200" b="1" dirty="0">
              <a:solidFill>
                <a:srgbClr val="C00000"/>
              </a:solidFill>
            </a:endParaRPr>
          </a:p>
          <a:p>
            <a:pPr marL="0" indent="0">
              <a:lnSpc>
                <a:spcPct val="100000"/>
              </a:lnSpc>
              <a:buNone/>
            </a:pPr>
            <a:r>
              <a:rPr lang="zh-CN" altLang="en-US" sz="3200" b="1" dirty="0" smtClean="0">
                <a:solidFill>
                  <a:srgbClr val="C00000"/>
                </a:solidFill>
              </a:rPr>
              <a:t>（</a:t>
            </a:r>
            <a:r>
              <a:rPr lang="en-US" altLang="zh-CN" sz="3200" b="1" dirty="0" smtClean="0">
                <a:solidFill>
                  <a:srgbClr val="C00000"/>
                </a:solidFill>
              </a:rPr>
              <a:t>2</a:t>
            </a:r>
            <a:r>
              <a:rPr lang="zh-CN" altLang="en-US" sz="3200" b="1" dirty="0" smtClean="0">
                <a:solidFill>
                  <a:srgbClr val="C00000"/>
                </a:solidFill>
              </a:rPr>
              <a:t>）科</a:t>
            </a:r>
            <a:r>
              <a:rPr lang="zh-CN" altLang="en-US" sz="3200" b="1" dirty="0">
                <a:solidFill>
                  <a:srgbClr val="C00000"/>
                </a:solidFill>
              </a:rPr>
              <a:t>研行为规范不够健全</a:t>
            </a:r>
            <a:endParaRPr lang="en-US" altLang="zh-CN" sz="3200" b="1" dirty="0">
              <a:solidFill>
                <a:srgbClr val="C00000"/>
              </a:solidFill>
            </a:endParaRPr>
          </a:p>
          <a:p>
            <a:pPr marL="0" indent="0">
              <a:lnSpc>
                <a:spcPct val="100000"/>
              </a:lnSpc>
              <a:buNone/>
            </a:pPr>
            <a:r>
              <a:rPr lang="zh-CN" altLang="en-US" sz="3200" b="1" dirty="0" smtClean="0">
                <a:solidFill>
                  <a:srgbClr val="C00000"/>
                </a:solidFill>
              </a:rPr>
              <a:t>（</a:t>
            </a:r>
            <a:r>
              <a:rPr lang="en-US" altLang="zh-CN" sz="3200" b="1" dirty="0" smtClean="0">
                <a:solidFill>
                  <a:srgbClr val="C00000"/>
                </a:solidFill>
              </a:rPr>
              <a:t>3</a:t>
            </a:r>
            <a:r>
              <a:rPr lang="zh-CN" altLang="en-US" sz="3200" b="1" dirty="0" smtClean="0">
                <a:solidFill>
                  <a:srgbClr val="C00000"/>
                </a:solidFill>
              </a:rPr>
              <a:t>）科</a:t>
            </a:r>
            <a:r>
              <a:rPr lang="zh-CN" altLang="en-US" sz="3200" b="1" dirty="0">
                <a:solidFill>
                  <a:srgbClr val="C00000"/>
                </a:solidFill>
              </a:rPr>
              <a:t>研诚信教育不够</a:t>
            </a:r>
            <a:endParaRPr lang="en-US" altLang="zh-CN" sz="3200" b="1" dirty="0">
              <a:solidFill>
                <a:srgbClr val="C00000"/>
              </a:solidFill>
            </a:endParaRPr>
          </a:p>
          <a:p>
            <a:pPr marL="0" indent="0">
              <a:lnSpc>
                <a:spcPct val="100000"/>
              </a:lnSpc>
              <a:buNone/>
            </a:pPr>
            <a:r>
              <a:rPr lang="zh-CN" altLang="en-US" sz="3200" b="1" dirty="0" smtClean="0">
                <a:solidFill>
                  <a:srgbClr val="C00000"/>
                </a:solidFill>
              </a:rPr>
              <a:t>（</a:t>
            </a:r>
            <a:r>
              <a:rPr lang="en-US" altLang="zh-CN" sz="3200" b="1" dirty="0" smtClean="0">
                <a:solidFill>
                  <a:srgbClr val="C00000"/>
                </a:solidFill>
              </a:rPr>
              <a:t>4</a:t>
            </a:r>
            <a:r>
              <a:rPr lang="zh-CN" altLang="en-US" sz="3200" b="1" dirty="0" smtClean="0">
                <a:solidFill>
                  <a:srgbClr val="C00000"/>
                </a:solidFill>
              </a:rPr>
              <a:t>）受</a:t>
            </a:r>
            <a:r>
              <a:rPr lang="zh-CN" altLang="en-US" sz="3200" b="1" dirty="0">
                <a:solidFill>
                  <a:srgbClr val="C00000"/>
                </a:solidFill>
              </a:rPr>
              <a:t>传统文化思想的影响</a:t>
            </a:r>
            <a:endParaRPr lang="en-US" altLang="zh-CN" sz="3200" b="1" dirty="0">
              <a:solidFill>
                <a:srgbClr val="C00000"/>
              </a:solidFill>
            </a:endParaRPr>
          </a:p>
          <a:p>
            <a:pPr marL="0" indent="0">
              <a:lnSpc>
                <a:spcPct val="100000"/>
              </a:lnSpc>
              <a:buNone/>
            </a:pPr>
            <a:r>
              <a:rPr lang="zh-CN" altLang="en-US" sz="3200" b="1" dirty="0" smtClean="0">
                <a:solidFill>
                  <a:srgbClr val="C00000"/>
                </a:solidFill>
              </a:rPr>
              <a:t>（</a:t>
            </a:r>
            <a:r>
              <a:rPr lang="en-US" altLang="zh-CN" sz="3200" b="1" dirty="0" smtClean="0">
                <a:solidFill>
                  <a:srgbClr val="C00000"/>
                </a:solidFill>
              </a:rPr>
              <a:t>5</a:t>
            </a:r>
            <a:r>
              <a:rPr lang="zh-CN" altLang="en-US" sz="3200" b="1" dirty="0" smtClean="0">
                <a:solidFill>
                  <a:srgbClr val="C00000"/>
                </a:solidFill>
              </a:rPr>
              <a:t>）缺</a:t>
            </a:r>
            <a:r>
              <a:rPr lang="zh-CN" altLang="en-US" sz="3200" b="1" dirty="0">
                <a:solidFill>
                  <a:srgbClr val="C00000"/>
                </a:solidFill>
              </a:rPr>
              <a:t>乏对人的基本尊重，科研伦理底线</a:t>
            </a:r>
            <a:r>
              <a:rPr lang="zh-CN" altLang="en-US" sz="3200" b="1" dirty="0" smtClean="0">
                <a:solidFill>
                  <a:srgbClr val="C00000"/>
                </a:solidFill>
              </a:rPr>
              <a:t>受</a:t>
            </a:r>
            <a:r>
              <a:rPr lang="en-US" altLang="zh-CN" sz="3200" b="1" dirty="0" smtClean="0">
                <a:solidFill>
                  <a:srgbClr val="C00000"/>
                </a:solidFill>
              </a:rPr>
              <a:t>			</a:t>
            </a:r>
            <a:r>
              <a:rPr lang="zh-CN" altLang="en-US" sz="3200" b="1" dirty="0" smtClean="0">
                <a:solidFill>
                  <a:srgbClr val="C00000"/>
                </a:solidFill>
              </a:rPr>
              <a:t>到</a:t>
            </a:r>
            <a:r>
              <a:rPr lang="zh-CN" altLang="en-US" sz="3200" b="1" dirty="0">
                <a:solidFill>
                  <a:srgbClr val="C00000"/>
                </a:solidFill>
              </a:rPr>
              <a:t>挑战</a:t>
            </a:r>
            <a:endParaRPr lang="en-US" altLang="zh-CN" sz="3200" b="1" dirty="0">
              <a:solidFill>
                <a:srgbClr val="C00000"/>
              </a:solidFill>
            </a:endParaRPr>
          </a:p>
          <a:p>
            <a:pPr marL="0" indent="0">
              <a:lnSpc>
                <a:spcPct val="100000"/>
              </a:lnSpc>
              <a:buNone/>
            </a:pPr>
            <a:r>
              <a:rPr lang="zh-CN" altLang="en-US" sz="3200" b="1" dirty="0" smtClean="0">
                <a:solidFill>
                  <a:srgbClr val="C00000"/>
                </a:solidFill>
              </a:rPr>
              <a:t>（</a:t>
            </a:r>
            <a:r>
              <a:rPr lang="en-US" altLang="zh-CN" sz="3200" b="1" dirty="0" smtClean="0">
                <a:solidFill>
                  <a:srgbClr val="C00000"/>
                </a:solidFill>
              </a:rPr>
              <a:t>6</a:t>
            </a:r>
            <a:r>
              <a:rPr lang="zh-CN" altLang="en-US" sz="3200" b="1" dirty="0" smtClean="0">
                <a:solidFill>
                  <a:srgbClr val="C00000"/>
                </a:solidFill>
              </a:rPr>
              <a:t>）公</a:t>
            </a:r>
            <a:r>
              <a:rPr lang="zh-CN" altLang="en-US" sz="3200" b="1" dirty="0">
                <a:solidFill>
                  <a:srgbClr val="C00000"/>
                </a:solidFill>
              </a:rPr>
              <a:t>民科学素质不高</a:t>
            </a:r>
            <a:endParaRPr lang="en-US" altLang="zh-CN" sz="3200" b="1" dirty="0">
              <a:solidFill>
                <a:srgbClr val="C00000"/>
              </a:solidFill>
            </a:endParaRPr>
          </a:p>
          <a:p>
            <a:endParaRPr lang="en-US" altLang="zh-CN" dirty="0"/>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26</a:t>
            </a:fld>
            <a:endParaRPr lang="zh-CN" altLang="en-US"/>
          </a:p>
        </p:txBody>
      </p:sp>
    </p:spTree>
    <p:extLst>
      <p:ext uri="{BB962C8B-B14F-4D97-AF65-F5344CB8AC3E}">
        <p14:creationId xmlns:p14="http://schemas.microsoft.com/office/powerpoint/2010/main" val="4018007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45E45-35E1-4586-9808-10ED70BE4D31}"/>
              </a:ext>
            </a:extLst>
          </p:cNvPr>
          <p:cNvSpPr>
            <a:spLocks noGrp="1"/>
          </p:cNvSpPr>
          <p:nvPr>
            <p:ph type="title"/>
          </p:nvPr>
        </p:nvSpPr>
        <p:spPr>
          <a:xfrm>
            <a:off x="704812" y="154519"/>
            <a:ext cx="8135786" cy="989333"/>
          </a:xfrm>
        </p:spPr>
        <p:txBody>
          <a:bodyPr>
            <a:normAutofit/>
          </a:bodyPr>
          <a:lstStyle/>
          <a:p>
            <a:r>
              <a:rPr lang="zh-CN" altLang="en-US" sz="4400" b="1" dirty="0">
                <a:solidFill>
                  <a:srgbClr val="0000FF"/>
                </a:solidFill>
              </a:rPr>
              <a:t>查处学术不端行为的原则和程序</a:t>
            </a:r>
          </a:p>
        </p:txBody>
      </p:sp>
      <p:sp>
        <p:nvSpPr>
          <p:cNvPr id="4" name="文本占位符 3">
            <a:extLst>
              <a:ext uri="{FF2B5EF4-FFF2-40B4-BE49-F238E27FC236}">
                <a16:creationId xmlns:a16="http://schemas.microsoft.com/office/drawing/2014/main" id="{1578E4F6-1454-40F1-A886-258160773F63}"/>
              </a:ext>
            </a:extLst>
          </p:cNvPr>
          <p:cNvSpPr>
            <a:spLocks noGrp="1"/>
          </p:cNvSpPr>
          <p:nvPr>
            <p:ph type="body" idx="1"/>
          </p:nvPr>
        </p:nvSpPr>
        <p:spPr>
          <a:xfrm>
            <a:off x="704812" y="1261241"/>
            <a:ext cx="4443984" cy="823912"/>
          </a:xfrm>
        </p:spPr>
        <p:txBody>
          <a:bodyPr>
            <a:normAutofit/>
          </a:bodyPr>
          <a:lstStyle/>
          <a:p>
            <a:r>
              <a:rPr lang="zh-CN" altLang="en-US" sz="3200" dirty="0"/>
              <a:t>程序：</a:t>
            </a:r>
          </a:p>
        </p:txBody>
      </p:sp>
      <p:sp>
        <p:nvSpPr>
          <p:cNvPr id="3" name="内容占位符 2">
            <a:extLst>
              <a:ext uri="{FF2B5EF4-FFF2-40B4-BE49-F238E27FC236}">
                <a16:creationId xmlns:a16="http://schemas.microsoft.com/office/drawing/2014/main" id="{CF398F52-3300-4406-B279-41612ACEC51F}"/>
              </a:ext>
            </a:extLst>
          </p:cNvPr>
          <p:cNvSpPr>
            <a:spLocks noGrp="1"/>
          </p:cNvSpPr>
          <p:nvPr>
            <p:ph sz="half" idx="2"/>
          </p:nvPr>
        </p:nvSpPr>
        <p:spPr>
          <a:xfrm>
            <a:off x="441416" y="2170611"/>
            <a:ext cx="3216184" cy="3694162"/>
          </a:xfrm>
        </p:spPr>
        <p:txBody>
          <a:bodyPr>
            <a:noAutofit/>
          </a:bodyPr>
          <a:lstStyle/>
          <a:p>
            <a:pPr>
              <a:lnSpc>
                <a:spcPct val="120000"/>
              </a:lnSpc>
              <a:buFont typeface="Wingdings" panose="05000000000000000000" pitchFamily="2" charset="2"/>
              <a:buChar char="n"/>
            </a:pPr>
            <a:r>
              <a:rPr lang="zh-CN" altLang="en-US" sz="2800" dirty="0">
                <a:solidFill>
                  <a:srgbClr val="000099"/>
                </a:solidFill>
              </a:rPr>
              <a:t>受理</a:t>
            </a:r>
            <a:endParaRPr lang="en-US" altLang="zh-CN" sz="2800" dirty="0">
              <a:solidFill>
                <a:srgbClr val="000099"/>
              </a:solidFill>
            </a:endParaRPr>
          </a:p>
          <a:p>
            <a:pPr>
              <a:lnSpc>
                <a:spcPct val="120000"/>
              </a:lnSpc>
              <a:buFont typeface="Wingdings" panose="05000000000000000000" pitchFamily="2" charset="2"/>
              <a:buChar char="n"/>
            </a:pPr>
            <a:r>
              <a:rPr lang="zh-CN" altLang="en-US" sz="2800" dirty="0">
                <a:solidFill>
                  <a:srgbClr val="000099"/>
                </a:solidFill>
              </a:rPr>
              <a:t>调查</a:t>
            </a:r>
            <a:endParaRPr lang="en-US" altLang="zh-CN" sz="2800" dirty="0">
              <a:solidFill>
                <a:srgbClr val="000099"/>
              </a:solidFill>
            </a:endParaRPr>
          </a:p>
          <a:p>
            <a:pPr>
              <a:lnSpc>
                <a:spcPct val="120000"/>
              </a:lnSpc>
              <a:buFont typeface="Wingdings" panose="05000000000000000000" pitchFamily="2" charset="2"/>
              <a:buChar char="n"/>
            </a:pPr>
            <a:r>
              <a:rPr lang="zh-CN" altLang="en-US" sz="2800" dirty="0">
                <a:solidFill>
                  <a:srgbClr val="000099"/>
                </a:solidFill>
              </a:rPr>
              <a:t>听证</a:t>
            </a:r>
            <a:endParaRPr lang="en-US" altLang="zh-CN" sz="2800" dirty="0">
              <a:solidFill>
                <a:srgbClr val="000099"/>
              </a:solidFill>
            </a:endParaRPr>
          </a:p>
          <a:p>
            <a:pPr>
              <a:lnSpc>
                <a:spcPct val="120000"/>
              </a:lnSpc>
              <a:buFont typeface="Wingdings" panose="05000000000000000000" pitchFamily="2" charset="2"/>
              <a:buChar char="n"/>
            </a:pPr>
            <a:r>
              <a:rPr lang="zh-CN" altLang="en-US" sz="2800" dirty="0">
                <a:solidFill>
                  <a:srgbClr val="000099"/>
                </a:solidFill>
              </a:rPr>
              <a:t>决定</a:t>
            </a:r>
            <a:endParaRPr lang="en-US" altLang="zh-CN" sz="2800" dirty="0">
              <a:solidFill>
                <a:srgbClr val="000099"/>
              </a:solidFill>
            </a:endParaRPr>
          </a:p>
          <a:p>
            <a:pPr>
              <a:lnSpc>
                <a:spcPct val="120000"/>
              </a:lnSpc>
              <a:buFont typeface="Wingdings" panose="05000000000000000000" pitchFamily="2" charset="2"/>
              <a:buChar char="n"/>
            </a:pPr>
            <a:r>
              <a:rPr lang="zh-CN" altLang="en-US" sz="2800" dirty="0">
                <a:solidFill>
                  <a:srgbClr val="000099"/>
                </a:solidFill>
              </a:rPr>
              <a:t>申诉与复查</a:t>
            </a:r>
            <a:endParaRPr lang="en-US" altLang="zh-CN" sz="2800" dirty="0">
              <a:solidFill>
                <a:srgbClr val="000099"/>
              </a:solidFill>
            </a:endParaRPr>
          </a:p>
          <a:p>
            <a:pPr>
              <a:lnSpc>
                <a:spcPct val="120000"/>
              </a:lnSpc>
              <a:buFont typeface="Wingdings" panose="05000000000000000000" pitchFamily="2" charset="2"/>
              <a:buChar char="n"/>
            </a:pPr>
            <a:r>
              <a:rPr lang="zh-CN" altLang="en-US" sz="2800" dirty="0">
                <a:solidFill>
                  <a:srgbClr val="000099"/>
                </a:solidFill>
              </a:rPr>
              <a:t>结果公布</a:t>
            </a:r>
          </a:p>
        </p:txBody>
      </p:sp>
      <p:sp>
        <p:nvSpPr>
          <p:cNvPr id="5" name="文本占位符 4">
            <a:extLst>
              <a:ext uri="{FF2B5EF4-FFF2-40B4-BE49-F238E27FC236}">
                <a16:creationId xmlns:a16="http://schemas.microsoft.com/office/drawing/2014/main" id="{22787B45-02E9-47DC-8C4E-1F344228635C}"/>
              </a:ext>
            </a:extLst>
          </p:cNvPr>
          <p:cNvSpPr>
            <a:spLocks noGrp="1"/>
          </p:cNvSpPr>
          <p:nvPr>
            <p:ph type="body" sz="quarter" idx="3"/>
          </p:nvPr>
        </p:nvSpPr>
        <p:spPr>
          <a:xfrm>
            <a:off x="3839303" y="1235189"/>
            <a:ext cx="2618986" cy="823912"/>
          </a:xfrm>
        </p:spPr>
        <p:txBody>
          <a:bodyPr>
            <a:normAutofit/>
          </a:bodyPr>
          <a:lstStyle/>
          <a:p>
            <a:r>
              <a:rPr lang="zh-CN" altLang="en-US" sz="3200" dirty="0" smtClean="0">
                <a:solidFill>
                  <a:srgbClr val="FF0000"/>
                </a:solidFill>
              </a:rPr>
              <a:t>惩罚</a:t>
            </a:r>
            <a:r>
              <a:rPr lang="zh-CN" altLang="en-US" sz="3200" dirty="0">
                <a:solidFill>
                  <a:srgbClr val="FF0000"/>
                </a:solidFill>
              </a:rPr>
              <a:t>措</a:t>
            </a:r>
            <a:r>
              <a:rPr lang="zh-CN" altLang="en-US" sz="3200" dirty="0" smtClean="0">
                <a:solidFill>
                  <a:srgbClr val="FF0000"/>
                </a:solidFill>
              </a:rPr>
              <a:t>施：</a:t>
            </a:r>
            <a:endParaRPr lang="zh-CN" altLang="en-US" sz="3200" dirty="0">
              <a:solidFill>
                <a:srgbClr val="FF0000"/>
              </a:solidFill>
            </a:endParaRPr>
          </a:p>
        </p:txBody>
      </p:sp>
      <p:sp>
        <p:nvSpPr>
          <p:cNvPr id="6" name="内容占位符 5">
            <a:extLst>
              <a:ext uri="{FF2B5EF4-FFF2-40B4-BE49-F238E27FC236}">
                <a16:creationId xmlns:a16="http://schemas.microsoft.com/office/drawing/2014/main" id="{3AB981E7-8C61-4ACF-8CE3-16F12B982D28}"/>
              </a:ext>
            </a:extLst>
          </p:cNvPr>
          <p:cNvSpPr>
            <a:spLocks noGrp="1"/>
          </p:cNvSpPr>
          <p:nvPr>
            <p:ph sz="quarter" idx="4"/>
          </p:nvPr>
        </p:nvSpPr>
        <p:spPr>
          <a:xfrm>
            <a:off x="3839303" y="2059101"/>
            <a:ext cx="5374537" cy="4114576"/>
          </a:xfrm>
        </p:spPr>
        <p:txBody>
          <a:bodyPr>
            <a:noAutofit/>
          </a:bodyPr>
          <a:lstStyle/>
          <a:p>
            <a:pPr>
              <a:lnSpc>
                <a:spcPct val="120000"/>
              </a:lnSpc>
              <a:buFont typeface="Wingdings" panose="05000000000000000000" pitchFamily="2" charset="2"/>
              <a:buChar char="n"/>
            </a:pPr>
            <a:r>
              <a:rPr lang="zh-CN" altLang="en-US" sz="2800" dirty="0"/>
              <a:t>通报批评</a:t>
            </a:r>
            <a:endParaRPr lang="en-US" altLang="zh-CN" sz="2800" dirty="0"/>
          </a:p>
          <a:p>
            <a:pPr>
              <a:lnSpc>
                <a:spcPct val="120000"/>
              </a:lnSpc>
              <a:buFont typeface="Wingdings" panose="05000000000000000000" pitchFamily="2" charset="2"/>
              <a:buChar char="n"/>
            </a:pPr>
            <a:r>
              <a:rPr lang="zh-CN" altLang="en-US" sz="2800" dirty="0"/>
              <a:t>终止或者撤销相关的科研项目，并在一定限期内取消申请资格</a:t>
            </a:r>
            <a:endParaRPr lang="en-US" altLang="zh-CN" sz="2800" dirty="0"/>
          </a:p>
          <a:p>
            <a:pPr>
              <a:lnSpc>
                <a:spcPct val="120000"/>
              </a:lnSpc>
              <a:buFont typeface="Wingdings" panose="05000000000000000000" pitchFamily="2" charset="2"/>
              <a:buChar char="n"/>
            </a:pPr>
            <a:r>
              <a:rPr lang="zh-CN" altLang="en-US" sz="2800" dirty="0"/>
              <a:t>撤销学术奖励或者荣誉称号</a:t>
            </a:r>
            <a:endParaRPr lang="en-US" altLang="zh-CN" sz="2800" dirty="0"/>
          </a:p>
          <a:p>
            <a:pPr>
              <a:lnSpc>
                <a:spcPct val="120000"/>
              </a:lnSpc>
              <a:buFont typeface="Wingdings" panose="05000000000000000000" pitchFamily="2" charset="2"/>
              <a:buChar char="n"/>
            </a:pPr>
            <a:r>
              <a:rPr lang="zh-CN" altLang="en-US" sz="2800" dirty="0"/>
              <a:t>辞退或者解聘</a:t>
            </a:r>
            <a:endParaRPr lang="en-US" altLang="zh-CN" sz="2800" dirty="0"/>
          </a:p>
          <a:p>
            <a:pPr>
              <a:lnSpc>
                <a:spcPct val="120000"/>
              </a:lnSpc>
              <a:buFont typeface="Wingdings" panose="05000000000000000000" pitchFamily="2" charset="2"/>
              <a:buChar char="n"/>
            </a:pPr>
            <a:r>
              <a:rPr lang="zh-CN" altLang="en-US" sz="2800" dirty="0"/>
              <a:t>法律，法规及规章规定的处理措施</a:t>
            </a:r>
          </a:p>
        </p:txBody>
      </p:sp>
      <p:sp>
        <p:nvSpPr>
          <p:cNvPr id="7" name="Slide Number Placeholder 6"/>
          <p:cNvSpPr>
            <a:spLocks noGrp="1"/>
          </p:cNvSpPr>
          <p:nvPr>
            <p:ph type="sldNum" sz="quarter" idx="12"/>
          </p:nvPr>
        </p:nvSpPr>
        <p:spPr/>
        <p:txBody>
          <a:bodyPr/>
          <a:lstStyle/>
          <a:p>
            <a:fld id="{42C5E58A-6618-48A9-856D-E6342CF1692B}" type="slidenum">
              <a:rPr lang="zh-CN" altLang="en-US" smtClean="0"/>
              <a:t>27</a:t>
            </a:fld>
            <a:endParaRPr lang="zh-CN" altLang="en-US"/>
          </a:p>
        </p:txBody>
      </p:sp>
    </p:spTree>
    <p:extLst>
      <p:ext uri="{BB962C8B-B14F-4D97-AF65-F5344CB8AC3E}">
        <p14:creationId xmlns:p14="http://schemas.microsoft.com/office/powerpoint/2010/main" val="3544586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D80EB-3EB2-4456-A538-F1552C61580B}"/>
              </a:ext>
            </a:extLst>
          </p:cNvPr>
          <p:cNvSpPr>
            <a:spLocks noGrp="1"/>
          </p:cNvSpPr>
          <p:nvPr>
            <p:ph type="title"/>
          </p:nvPr>
        </p:nvSpPr>
        <p:spPr>
          <a:xfrm>
            <a:off x="712733" y="102367"/>
            <a:ext cx="8179019" cy="1031249"/>
          </a:xfrm>
        </p:spPr>
        <p:txBody>
          <a:bodyPr>
            <a:normAutofit/>
          </a:bodyPr>
          <a:lstStyle/>
          <a:p>
            <a:r>
              <a:rPr lang="zh-CN" altLang="en-US" sz="4400" b="1" dirty="0">
                <a:solidFill>
                  <a:srgbClr val="C00000"/>
                </a:solidFill>
              </a:rPr>
              <a:t>严重违背科研诚信行为终身追责</a:t>
            </a:r>
          </a:p>
        </p:txBody>
      </p:sp>
      <p:sp>
        <p:nvSpPr>
          <p:cNvPr id="3" name="内容占位符 2">
            <a:extLst>
              <a:ext uri="{FF2B5EF4-FFF2-40B4-BE49-F238E27FC236}">
                <a16:creationId xmlns:a16="http://schemas.microsoft.com/office/drawing/2014/main" id="{FF1403BA-411C-4153-8FE2-AE988CCFEB5C}"/>
              </a:ext>
            </a:extLst>
          </p:cNvPr>
          <p:cNvSpPr>
            <a:spLocks noGrp="1"/>
          </p:cNvSpPr>
          <p:nvPr>
            <p:ph idx="1"/>
          </p:nvPr>
        </p:nvSpPr>
        <p:spPr>
          <a:xfrm>
            <a:off x="246994" y="1133616"/>
            <a:ext cx="8234854" cy="960453"/>
          </a:xfrm>
        </p:spPr>
        <p:txBody>
          <a:bodyPr>
            <a:noAutofit/>
          </a:bodyPr>
          <a:lstStyle/>
          <a:p>
            <a:pPr>
              <a:buFont typeface="Wingdings" panose="05000000000000000000" pitchFamily="2" charset="2"/>
              <a:buChar char="n"/>
            </a:pPr>
            <a:r>
              <a:rPr lang="en-US" altLang="zh-CN" sz="2800" b="1" dirty="0">
                <a:solidFill>
                  <a:srgbClr val="0000FF"/>
                </a:solidFill>
              </a:rPr>
              <a:t>《</a:t>
            </a:r>
            <a:r>
              <a:rPr lang="zh-CN" altLang="en-US" sz="2800" b="1" dirty="0">
                <a:solidFill>
                  <a:srgbClr val="0000FF"/>
                </a:solidFill>
              </a:rPr>
              <a:t>关于进一步加强科研诚信建设的若干意见</a:t>
            </a:r>
            <a:r>
              <a:rPr lang="en-US" altLang="zh-CN" sz="2800" b="1" dirty="0">
                <a:solidFill>
                  <a:srgbClr val="0000FF"/>
                </a:solidFill>
              </a:rPr>
              <a:t>》 </a:t>
            </a:r>
          </a:p>
          <a:p>
            <a:pPr marL="0" indent="0">
              <a:buNone/>
            </a:pPr>
            <a:r>
              <a:rPr lang="en-US" altLang="zh-CN" sz="2800" b="1" dirty="0">
                <a:solidFill>
                  <a:srgbClr val="FF0000"/>
                </a:solidFill>
              </a:rPr>
              <a:t>         </a:t>
            </a:r>
            <a:r>
              <a:rPr lang="zh-CN" altLang="en-US" sz="2800" b="1" dirty="0">
                <a:solidFill>
                  <a:srgbClr val="FF0000"/>
                </a:solidFill>
              </a:rPr>
              <a:t>终身追究和一票否决</a:t>
            </a:r>
          </a:p>
        </p:txBody>
      </p:sp>
      <p:pic>
        <p:nvPicPr>
          <p:cNvPr id="4" name="图片 3">
            <a:extLst>
              <a:ext uri="{FF2B5EF4-FFF2-40B4-BE49-F238E27FC236}">
                <a16:creationId xmlns:a16="http://schemas.microsoft.com/office/drawing/2014/main" id="{2C824462-AD5A-4A7D-BA99-8C2515B58BD0}"/>
              </a:ext>
            </a:extLst>
          </p:cNvPr>
          <p:cNvPicPr>
            <a:picLocks noChangeAspect="1"/>
          </p:cNvPicPr>
          <p:nvPr/>
        </p:nvPicPr>
        <p:blipFill>
          <a:blip r:embed="rId2"/>
          <a:stretch>
            <a:fillRect/>
          </a:stretch>
        </p:blipFill>
        <p:spPr>
          <a:xfrm>
            <a:off x="4603533" y="2329285"/>
            <a:ext cx="4430222" cy="2988949"/>
          </a:xfrm>
          <a:prstGeom prst="rect">
            <a:avLst/>
          </a:prstGeom>
        </p:spPr>
      </p:pic>
      <p:pic>
        <p:nvPicPr>
          <p:cNvPr id="5" name="图片 4">
            <a:extLst>
              <a:ext uri="{FF2B5EF4-FFF2-40B4-BE49-F238E27FC236}">
                <a16:creationId xmlns:a16="http://schemas.microsoft.com/office/drawing/2014/main" id="{1F0CE176-DDA0-470C-9440-913A91748DA2}"/>
              </a:ext>
            </a:extLst>
          </p:cNvPr>
          <p:cNvPicPr>
            <a:picLocks noChangeAspect="1"/>
          </p:cNvPicPr>
          <p:nvPr/>
        </p:nvPicPr>
        <p:blipFill>
          <a:blip r:embed="rId3"/>
          <a:stretch>
            <a:fillRect/>
          </a:stretch>
        </p:blipFill>
        <p:spPr>
          <a:xfrm>
            <a:off x="246994" y="2329285"/>
            <a:ext cx="4144194" cy="2894356"/>
          </a:xfrm>
          <a:prstGeom prst="rect">
            <a:avLst/>
          </a:prstGeom>
        </p:spPr>
      </p:pic>
      <p:sp>
        <p:nvSpPr>
          <p:cNvPr id="6" name="Slide Number Placeholder 5"/>
          <p:cNvSpPr>
            <a:spLocks noGrp="1"/>
          </p:cNvSpPr>
          <p:nvPr>
            <p:ph type="sldNum" sz="quarter" idx="12"/>
          </p:nvPr>
        </p:nvSpPr>
        <p:spPr/>
        <p:txBody>
          <a:bodyPr/>
          <a:lstStyle/>
          <a:p>
            <a:fld id="{42C5E58A-6618-48A9-856D-E6342CF1692B}" type="slidenum">
              <a:rPr lang="zh-CN" altLang="en-US" smtClean="0"/>
              <a:t>28</a:t>
            </a:fld>
            <a:endParaRPr lang="zh-CN" altLang="en-US"/>
          </a:p>
        </p:txBody>
      </p:sp>
    </p:spTree>
    <p:extLst>
      <p:ext uri="{BB962C8B-B14F-4D97-AF65-F5344CB8AC3E}">
        <p14:creationId xmlns:p14="http://schemas.microsoft.com/office/powerpoint/2010/main" val="25935553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71354-4D45-49F8-8C63-C0927F759D11}"/>
              </a:ext>
            </a:extLst>
          </p:cNvPr>
          <p:cNvSpPr>
            <a:spLocks noGrp="1"/>
          </p:cNvSpPr>
          <p:nvPr>
            <p:ph type="title"/>
          </p:nvPr>
        </p:nvSpPr>
        <p:spPr>
          <a:xfrm>
            <a:off x="1664230" y="57462"/>
            <a:ext cx="7227522" cy="1037182"/>
          </a:xfrm>
        </p:spPr>
        <p:txBody>
          <a:bodyPr>
            <a:noAutofit/>
          </a:bodyPr>
          <a:lstStyle/>
          <a:p>
            <a:r>
              <a:rPr lang="zh-CN" altLang="en-US" sz="4800" b="1" dirty="0">
                <a:solidFill>
                  <a:srgbClr val="0000FF"/>
                </a:solidFill>
              </a:rPr>
              <a:t>美国著名学术打假网站</a:t>
            </a:r>
          </a:p>
        </p:txBody>
      </p:sp>
      <p:pic>
        <p:nvPicPr>
          <p:cNvPr id="6" name="内容占位符 5">
            <a:extLst>
              <a:ext uri="{FF2B5EF4-FFF2-40B4-BE49-F238E27FC236}">
                <a16:creationId xmlns:a16="http://schemas.microsoft.com/office/drawing/2014/main" id="{8B95B4C6-C6E4-4D08-B387-25280008E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22" y="1583025"/>
            <a:ext cx="3255405" cy="3073708"/>
          </a:xfrm>
        </p:spPr>
      </p:pic>
      <p:sp>
        <p:nvSpPr>
          <p:cNvPr id="7" name="矩形 6">
            <a:extLst>
              <a:ext uri="{FF2B5EF4-FFF2-40B4-BE49-F238E27FC236}">
                <a16:creationId xmlns:a16="http://schemas.microsoft.com/office/drawing/2014/main" id="{9BBB4065-C31E-4D0D-987C-A3A126E012D3}"/>
              </a:ext>
            </a:extLst>
          </p:cNvPr>
          <p:cNvSpPr/>
          <p:nvPr/>
        </p:nvSpPr>
        <p:spPr>
          <a:xfrm>
            <a:off x="86884" y="5145114"/>
            <a:ext cx="5001690" cy="523220"/>
          </a:xfrm>
          <a:prstGeom prst="rect">
            <a:avLst/>
          </a:prstGeom>
        </p:spPr>
        <p:txBody>
          <a:bodyPr wrap="none">
            <a:spAutoFit/>
          </a:bodyPr>
          <a:lstStyle/>
          <a:p>
            <a:r>
              <a:rPr lang="zh-CN" altLang="en-US" sz="2800" b="1" dirty="0">
                <a:solidFill>
                  <a:srgbClr val="000099"/>
                </a:solidFill>
                <a:latin typeface="PingFang SC"/>
              </a:rPr>
              <a:t>美国“方舟子”：</a:t>
            </a:r>
            <a:r>
              <a:rPr lang="en-US" altLang="zh-CN" sz="2800" b="1" dirty="0">
                <a:solidFill>
                  <a:srgbClr val="000099"/>
                </a:solidFill>
                <a:latin typeface="PingFang SC"/>
              </a:rPr>
              <a:t>Brandon </a:t>
            </a:r>
            <a:r>
              <a:rPr lang="en-US" altLang="zh-CN" sz="2800" b="1" dirty="0" err="1">
                <a:solidFill>
                  <a:srgbClr val="000099"/>
                </a:solidFill>
                <a:latin typeface="PingFang SC"/>
              </a:rPr>
              <a:t>Stell</a:t>
            </a:r>
            <a:endParaRPr lang="zh-CN" altLang="en-US" sz="2800" b="1" dirty="0">
              <a:solidFill>
                <a:srgbClr val="000099"/>
              </a:solidFill>
            </a:endParaRPr>
          </a:p>
        </p:txBody>
      </p:sp>
      <p:sp>
        <p:nvSpPr>
          <p:cNvPr id="8" name="矩形 7">
            <a:extLst>
              <a:ext uri="{FF2B5EF4-FFF2-40B4-BE49-F238E27FC236}">
                <a16:creationId xmlns:a16="http://schemas.microsoft.com/office/drawing/2014/main" id="{BC3E16F9-D869-4708-BD5D-89241E442F67}"/>
              </a:ext>
            </a:extLst>
          </p:cNvPr>
          <p:cNvSpPr/>
          <p:nvPr/>
        </p:nvSpPr>
        <p:spPr>
          <a:xfrm>
            <a:off x="421053" y="976712"/>
            <a:ext cx="2526654" cy="584775"/>
          </a:xfrm>
          <a:prstGeom prst="rect">
            <a:avLst/>
          </a:prstGeom>
        </p:spPr>
        <p:txBody>
          <a:bodyPr wrap="none">
            <a:spAutoFit/>
          </a:bodyPr>
          <a:lstStyle/>
          <a:p>
            <a:r>
              <a:rPr lang="en-US" altLang="zh-CN" sz="3200" dirty="0"/>
              <a:t>Pubpeer.com</a:t>
            </a:r>
            <a:endParaRPr lang="zh-CN" altLang="en-US" sz="3200" dirty="0"/>
          </a:p>
        </p:txBody>
      </p:sp>
      <p:sp>
        <p:nvSpPr>
          <p:cNvPr id="9" name="矩形 8">
            <a:extLst>
              <a:ext uri="{FF2B5EF4-FFF2-40B4-BE49-F238E27FC236}">
                <a16:creationId xmlns:a16="http://schemas.microsoft.com/office/drawing/2014/main" id="{86C5FECA-19CF-4055-AFFB-9108D6877088}"/>
              </a:ext>
            </a:extLst>
          </p:cNvPr>
          <p:cNvSpPr/>
          <p:nvPr/>
        </p:nvSpPr>
        <p:spPr>
          <a:xfrm>
            <a:off x="3963271" y="1107588"/>
            <a:ext cx="4928481" cy="3711785"/>
          </a:xfrm>
          <a:prstGeom prst="rect">
            <a:avLst/>
          </a:prstGeom>
        </p:spPr>
        <p:txBody>
          <a:bodyPr wrap="square">
            <a:spAutoFit/>
          </a:bodyPr>
          <a:lstStyle/>
          <a:p>
            <a:pPr algn="just">
              <a:lnSpc>
                <a:spcPct val="120000"/>
              </a:lnSpc>
            </a:pPr>
            <a:r>
              <a:rPr lang="en-US" altLang="zh-CN" sz="2800" b="1" dirty="0" err="1">
                <a:solidFill>
                  <a:srgbClr val="C00000"/>
                </a:solidFill>
                <a:latin typeface="PingFang SC"/>
              </a:rPr>
              <a:t>PubPeer</a:t>
            </a:r>
            <a:r>
              <a:rPr lang="en-US" altLang="zh-CN" sz="2800" b="1" dirty="0">
                <a:solidFill>
                  <a:srgbClr val="C00000"/>
                </a:solidFill>
                <a:latin typeface="PingFang SC"/>
              </a:rPr>
              <a:t> </a:t>
            </a:r>
            <a:r>
              <a:rPr lang="zh-CN" altLang="en-US" sz="2800" b="1" dirty="0">
                <a:solidFill>
                  <a:srgbClr val="C00000"/>
                </a:solidFill>
                <a:latin typeface="PingFang SC"/>
              </a:rPr>
              <a:t>网站建立于</a:t>
            </a:r>
            <a:r>
              <a:rPr lang="en-US" altLang="zh-CN" sz="2800" b="1" dirty="0">
                <a:solidFill>
                  <a:srgbClr val="C00000"/>
                </a:solidFill>
                <a:latin typeface="PingFang SC"/>
              </a:rPr>
              <a:t>2012</a:t>
            </a:r>
            <a:r>
              <a:rPr lang="zh-CN" altLang="en-US" sz="2800" b="1" dirty="0">
                <a:solidFill>
                  <a:srgbClr val="C00000"/>
                </a:solidFill>
                <a:latin typeface="PingFang SC"/>
              </a:rPr>
              <a:t>年，这个网站允许并鼓励科研人员匿名对发表的论文进行评论，每个人都可以匿名登录，都可以对已发表过的论文进行评论，评论内容可以是批评、质疑、改进建议</a:t>
            </a:r>
            <a:r>
              <a:rPr lang="zh-CN" altLang="en-US" sz="2800" b="1" dirty="0" smtClean="0">
                <a:solidFill>
                  <a:srgbClr val="C00000"/>
                </a:solidFill>
                <a:latin typeface="PingFang SC"/>
              </a:rPr>
              <a:t>等。</a:t>
            </a:r>
            <a:endParaRPr lang="zh-CN" altLang="en-US" sz="2800" b="1" dirty="0">
              <a:solidFill>
                <a:srgbClr val="C00000"/>
              </a:solidFill>
            </a:endParaRPr>
          </a:p>
        </p:txBody>
      </p:sp>
      <p:sp>
        <p:nvSpPr>
          <p:cNvPr id="3" name="Slide Number Placeholder 2"/>
          <p:cNvSpPr>
            <a:spLocks noGrp="1"/>
          </p:cNvSpPr>
          <p:nvPr>
            <p:ph type="sldNum" sz="quarter" idx="12"/>
          </p:nvPr>
        </p:nvSpPr>
        <p:spPr/>
        <p:txBody>
          <a:bodyPr/>
          <a:lstStyle/>
          <a:p>
            <a:fld id="{42C5E58A-6618-48A9-856D-E6342CF1692B}" type="slidenum">
              <a:rPr lang="zh-CN" altLang="en-US" smtClean="0"/>
              <a:t>29</a:t>
            </a:fld>
            <a:endParaRPr lang="zh-CN" altLang="en-US"/>
          </a:p>
        </p:txBody>
      </p:sp>
    </p:spTree>
    <p:extLst>
      <p:ext uri="{BB962C8B-B14F-4D97-AF65-F5344CB8AC3E}">
        <p14:creationId xmlns:p14="http://schemas.microsoft.com/office/powerpoint/2010/main" val="1313745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3455" y="147143"/>
            <a:ext cx="7772400" cy="1691673"/>
          </a:xfrm>
        </p:spPr>
        <p:txBody>
          <a:bodyPr>
            <a:normAutofit/>
          </a:bodyPr>
          <a:lstStyle/>
          <a:p>
            <a:r>
              <a:rPr lang="zh-CN" altLang="en-US" sz="6600" b="1" dirty="0" smtClean="0">
                <a:solidFill>
                  <a:srgbClr val="3333FF"/>
                </a:solidFill>
              </a:rPr>
              <a:t>第三部分：</a:t>
            </a:r>
            <a:endParaRPr lang="zh-CN" altLang="en-US" sz="6600" b="1" dirty="0">
              <a:solidFill>
                <a:srgbClr val="3333FF"/>
              </a:solidFill>
            </a:endParaRPr>
          </a:p>
        </p:txBody>
      </p:sp>
      <p:sp>
        <p:nvSpPr>
          <p:cNvPr id="3" name="Subtitle 2"/>
          <p:cNvSpPr>
            <a:spLocks noGrp="1"/>
          </p:cNvSpPr>
          <p:nvPr>
            <p:ph type="subTitle" idx="1"/>
          </p:nvPr>
        </p:nvSpPr>
        <p:spPr>
          <a:xfrm>
            <a:off x="1111468" y="2004465"/>
            <a:ext cx="6858000" cy="1655762"/>
          </a:xfrm>
        </p:spPr>
        <p:txBody>
          <a:bodyPr>
            <a:normAutofit/>
          </a:bodyPr>
          <a:lstStyle/>
          <a:p>
            <a:r>
              <a:rPr lang="zh-CN" altLang="en-US" sz="6000" b="1" dirty="0" smtClean="0">
                <a:solidFill>
                  <a:srgbClr val="3333FF"/>
                </a:solidFill>
              </a:rPr>
              <a:t>学术道德规范</a:t>
            </a:r>
            <a:endParaRPr lang="zh-CN" altLang="en-US" sz="6000" b="1" dirty="0">
              <a:solidFill>
                <a:srgbClr val="3333FF"/>
              </a:solidFill>
            </a:endParaRPr>
          </a:p>
        </p:txBody>
      </p:sp>
    </p:spTree>
    <p:extLst>
      <p:ext uri="{BB962C8B-B14F-4D97-AF65-F5344CB8AC3E}">
        <p14:creationId xmlns:p14="http://schemas.microsoft.com/office/powerpoint/2010/main" val="73618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98D8C-2D18-42F1-AD8D-C00680D70E88}"/>
              </a:ext>
            </a:extLst>
          </p:cNvPr>
          <p:cNvSpPr>
            <a:spLocks noGrp="1"/>
          </p:cNvSpPr>
          <p:nvPr>
            <p:ph type="title"/>
          </p:nvPr>
        </p:nvSpPr>
        <p:spPr>
          <a:xfrm>
            <a:off x="1395905" y="235660"/>
            <a:ext cx="6972455" cy="850489"/>
          </a:xfrm>
        </p:spPr>
        <p:txBody>
          <a:bodyPr>
            <a:normAutofit/>
          </a:bodyPr>
          <a:lstStyle/>
          <a:p>
            <a:pPr algn="ctr"/>
            <a:r>
              <a:rPr lang="zh-CN" altLang="en-US" sz="4800" b="1" dirty="0">
                <a:solidFill>
                  <a:srgbClr val="0000FF"/>
                </a:solidFill>
              </a:rPr>
              <a:t>文章，作者，期刊等信息</a:t>
            </a:r>
          </a:p>
        </p:txBody>
      </p:sp>
      <p:pic>
        <p:nvPicPr>
          <p:cNvPr id="4" name="内容占位符 3">
            <a:extLst>
              <a:ext uri="{FF2B5EF4-FFF2-40B4-BE49-F238E27FC236}">
                <a16:creationId xmlns:a16="http://schemas.microsoft.com/office/drawing/2014/main" id="{AAC3DD93-03C7-4511-BD27-3AFA83BBB58A}"/>
              </a:ext>
            </a:extLst>
          </p:cNvPr>
          <p:cNvPicPr>
            <a:picLocks noGrp="1" noChangeAspect="1"/>
          </p:cNvPicPr>
          <p:nvPr>
            <p:ph idx="1"/>
          </p:nvPr>
        </p:nvPicPr>
        <p:blipFill>
          <a:blip r:embed="rId2"/>
          <a:stretch>
            <a:fillRect/>
          </a:stretch>
        </p:blipFill>
        <p:spPr>
          <a:xfrm>
            <a:off x="746391" y="1268712"/>
            <a:ext cx="7537887" cy="5270201"/>
          </a:xfrm>
          <a:prstGeom prst="rect">
            <a:avLst/>
          </a:prstGeom>
        </p:spPr>
      </p:pic>
      <p:sp>
        <p:nvSpPr>
          <p:cNvPr id="3" name="Slide Number Placeholder 2"/>
          <p:cNvSpPr>
            <a:spLocks noGrp="1"/>
          </p:cNvSpPr>
          <p:nvPr>
            <p:ph type="sldNum" sz="quarter" idx="12"/>
          </p:nvPr>
        </p:nvSpPr>
        <p:spPr/>
        <p:txBody>
          <a:bodyPr/>
          <a:lstStyle/>
          <a:p>
            <a:fld id="{42C5E58A-6618-48A9-856D-E6342CF1692B}" type="slidenum">
              <a:rPr lang="zh-CN" altLang="en-US" smtClean="0"/>
              <a:t>30</a:t>
            </a:fld>
            <a:endParaRPr lang="zh-CN" altLang="en-US"/>
          </a:p>
        </p:txBody>
      </p:sp>
    </p:spTree>
    <p:extLst>
      <p:ext uri="{BB962C8B-B14F-4D97-AF65-F5344CB8AC3E}">
        <p14:creationId xmlns:p14="http://schemas.microsoft.com/office/powerpoint/2010/main" val="2159184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FF08A-A969-466C-887F-DC35BAED70D6}"/>
              </a:ext>
            </a:extLst>
          </p:cNvPr>
          <p:cNvSpPr>
            <a:spLocks noGrp="1"/>
          </p:cNvSpPr>
          <p:nvPr>
            <p:ph type="title"/>
          </p:nvPr>
        </p:nvSpPr>
        <p:spPr>
          <a:xfrm>
            <a:off x="0" y="2154620"/>
            <a:ext cx="2514192" cy="1160573"/>
          </a:xfrm>
        </p:spPr>
        <p:txBody>
          <a:bodyPr>
            <a:normAutofit/>
          </a:bodyPr>
          <a:lstStyle/>
          <a:p>
            <a:pPr algn="ctr"/>
            <a:r>
              <a:rPr lang="zh-CN" altLang="en-US" sz="4800" b="1" dirty="0">
                <a:solidFill>
                  <a:srgbClr val="0000FF"/>
                </a:solidFill>
              </a:rPr>
              <a:t>事例</a:t>
            </a:r>
          </a:p>
        </p:txBody>
      </p:sp>
      <p:pic>
        <p:nvPicPr>
          <p:cNvPr id="4" name="内容占位符 3">
            <a:extLst>
              <a:ext uri="{FF2B5EF4-FFF2-40B4-BE49-F238E27FC236}">
                <a16:creationId xmlns:a16="http://schemas.microsoft.com/office/drawing/2014/main" id="{868E0E04-C814-43D6-AB85-DF9B837864B4}"/>
              </a:ext>
            </a:extLst>
          </p:cNvPr>
          <p:cNvPicPr>
            <a:picLocks noGrp="1" noChangeAspect="1"/>
          </p:cNvPicPr>
          <p:nvPr>
            <p:ph idx="1"/>
          </p:nvPr>
        </p:nvPicPr>
        <p:blipFill>
          <a:blip r:embed="rId2"/>
          <a:stretch>
            <a:fillRect/>
          </a:stretch>
        </p:blipFill>
        <p:spPr>
          <a:xfrm>
            <a:off x="2514192" y="35446"/>
            <a:ext cx="6331336" cy="3279747"/>
          </a:xfrm>
          <a:prstGeom prst="rect">
            <a:avLst/>
          </a:prstGeom>
        </p:spPr>
      </p:pic>
      <p:pic>
        <p:nvPicPr>
          <p:cNvPr id="5" name="图片 4">
            <a:extLst>
              <a:ext uri="{FF2B5EF4-FFF2-40B4-BE49-F238E27FC236}">
                <a16:creationId xmlns:a16="http://schemas.microsoft.com/office/drawing/2014/main" id="{794D6128-7BE3-4801-B57E-EDB6EC9C8994}"/>
              </a:ext>
            </a:extLst>
          </p:cNvPr>
          <p:cNvPicPr>
            <a:picLocks noChangeAspect="1"/>
          </p:cNvPicPr>
          <p:nvPr/>
        </p:nvPicPr>
        <p:blipFill>
          <a:blip r:embed="rId3"/>
          <a:stretch>
            <a:fillRect/>
          </a:stretch>
        </p:blipFill>
        <p:spPr>
          <a:xfrm>
            <a:off x="2605348" y="3035542"/>
            <a:ext cx="6149024" cy="3600461"/>
          </a:xfrm>
          <a:prstGeom prst="rect">
            <a:avLst/>
          </a:prstGeom>
        </p:spPr>
      </p:pic>
      <p:sp>
        <p:nvSpPr>
          <p:cNvPr id="3" name="Slide Number Placeholder 2"/>
          <p:cNvSpPr>
            <a:spLocks noGrp="1"/>
          </p:cNvSpPr>
          <p:nvPr>
            <p:ph type="sldNum" sz="quarter" idx="12"/>
          </p:nvPr>
        </p:nvSpPr>
        <p:spPr/>
        <p:txBody>
          <a:bodyPr/>
          <a:lstStyle/>
          <a:p>
            <a:fld id="{42C5E58A-6618-48A9-856D-E6342CF1692B}" type="slidenum">
              <a:rPr lang="zh-CN" altLang="en-US" smtClean="0"/>
              <a:t>31</a:t>
            </a:fld>
            <a:endParaRPr lang="zh-CN" altLang="en-US"/>
          </a:p>
        </p:txBody>
      </p:sp>
    </p:spTree>
    <p:extLst>
      <p:ext uri="{BB962C8B-B14F-4D97-AF65-F5344CB8AC3E}">
        <p14:creationId xmlns:p14="http://schemas.microsoft.com/office/powerpoint/2010/main" val="6195334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D0653-AE75-4568-A4AD-A3FC0FDD8B85}"/>
              </a:ext>
            </a:extLst>
          </p:cNvPr>
          <p:cNvSpPr>
            <a:spLocks noGrp="1"/>
          </p:cNvSpPr>
          <p:nvPr>
            <p:ph type="title"/>
          </p:nvPr>
        </p:nvSpPr>
        <p:spPr>
          <a:xfrm>
            <a:off x="1629103" y="81347"/>
            <a:ext cx="5194081" cy="801522"/>
          </a:xfrm>
        </p:spPr>
        <p:txBody>
          <a:bodyPr>
            <a:normAutofit/>
          </a:bodyPr>
          <a:lstStyle/>
          <a:p>
            <a:pPr algn="ctr"/>
            <a:r>
              <a:rPr lang="zh-CN" altLang="en-US" sz="4800" b="1" dirty="0">
                <a:solidFill>
                  <a:srgbClr val="FF0000"/>
                </a:solidFill>
              </a:rPr>
              <a:t>后果</a:t>
            </a:r>
          </a:p>
        </p:txBody>
      </p:sp>
      <p:sp>
        <p:nvSpPr>
          <p:cNvPr id="3" name="内容占位符 2">
            <a:extLst>
              <a:ext uri="{FF2B5EF4-FFF2-40B4-BE49-F238E27FC236}">
                <a16:creationId xmlns:a16="http://schemas.microsoft.com/office/drawing/2014/main" id="{B5CEED66-89E9-4833-B493-79DA998D182D}"/>
              </a:ext>
            </a:extLst>
          </p:cNvPr>
          <p:cNvSpPr>
            <a:spLocks noGrp="1"/>
          </p:cNvSpPr>
          <p:nvPr>
            <p:ph idx="1"/>
          </p:nvPr>
        </p:nvSpPr>
        <p:spPr>
          <a:xfrm>
            <a:off x="229255" y="767255"/>
            <a:ext cx="8736067" cy="5906814"/>
          </a:xfrm>
        </p:spPr>
        <p:txBody>
          <a:bodyPr>
            <a:noAutofit/>
          </a:bodyPr>
          <a:lstStyle/>
          <a:p>
            <a:pPr>
              <a:lnSpc>
                <a:spcPct val="100000"/>
              </a:lnSpc>
              <a:buFont typeface="Wingdings" panose="05000000000000000000" pitchFamily="2" charset="2"/>
              <a:buChar char="n"/>
            </a:pPr>
            <a:r>
              <a:rPr lang="zh-CN" altLang="en-US" sz="2800" b="1" dirty="0">
                <a:solidFill>
                  <a:srgbClr val="FF0000"/>
                </a:solidFill>
              </a:rPr>
              <a:t>在职博士丢了学</a:t>
            </a:r>
            <a:r>
              <a:rPr lang="zh-CN" altLang="en-US" sz="2800" b="1" dirty="0" smtClean="0">
                <a:solidFill>
                  <a:srgbClr val="FF0000"/>
                </a:solidFill>
              </a:rPr>
              <a:t>位：</a:t>
            </a:r>
            <a:r>
              <a:rPr lang="en-US" altLang="zh-CN" sz="2800" dirty="0" smtClean="0"/>
              <a:t>2016</a:t>
            </a:r>
            <a:r>
              <a:rPr lang="zh-CN" altLang="en-US" sz="2800" dirty="0"/>
              <a:t>年台湾大学系统生物学宣布成功破解了组蛋白甲基转移酶（</a:t>
            </a:r>
            <a:r>
              <a:rPr lang="en-US" altLang="zh-CN" sz="2800" dirty="0"/>
              <a:t>G9a</a:t>
            </a:r>
            <a:r>
              <a:rPr lang="zh-CN" altLang="en-US" sz="2800" dirty="0"/>
              <a:t>）如何调控大肠癌干细胞分化能力的分子机制，但没过几天，就被</a:t>
            </a:r>
            <a:r>
              <a:rPr lang="en-US" altLang="zh-CN" sz="2800" dirty="0" err="1"/>
              <a:t>pubpeer</a:t>
            </a:r>
            <a:r>
              <a:rPr lang="zh-CN" altLang="en-US" sz="2800" dirty="0"/>
              <a:t>盯上了，不到</a:t>
            </a:r>
            <a:r>
              <a:rPr lang="en-US" altLang="zh-CN" sz="2800" dirty="0"/>
              <a:t>20</a:t>
            </a:r>
            <a:r>
              <a:rPr lang="zh-CN" altLang="en-US" sz="2800" dirty="0"/>
              <a:t>天居然就撤稿了，第一作者是个在职博士，很明显科研生涯到此结束。</a:t>
            </a:r>
            <a:endParaRPr lang="en-US" altLang="zh-CN" sz="2800" dirty="0"/>
          </a:p>
          <a:p>
            <a:pPr>
              <a:lnSpc>
                <a:spcPct val="100000"/>
              </a:lnSpc>
              <a:buFont typeface="Wingdings" panose="05000000000000000000" pitchFamily="2" charset="2"/>
              <a:buChar char="n"/>
            </a:pPr>
            <a:r>
              <a:rPr lang="zh-CN" altLang="en-US" sz="2800" b="1" dirty="0">
                <a:solidFill>
                  <a:srgbClr val="FF0000"/>
                </a:solidFill>
              </a:rPr>
              <a:t>资深研究员丢了工</a:t>
            </a:r>
            <a:r>
              <a:rPr lang="zh-CN" altLang="en-US" sz="2800" b="1" dirty="0" smtClean="0">
                <a:solidFill>
                  <a:srgbClr val="FF0000"/>
                </a:solidFill>
              </a:rPr>
              <a:t>作</a:t>
            </a:r>
            <a:r>
              <a:rPr lang="zh-CN" altLang="en-US" sz="2800" b="1" dirty="0">
                <a:solidFill>
                  <a:srgbClr val="FF0000"/>
                </a:solidFill>
              </a:rPr>
              <a:t>：</a:t>
            </a:r>
            <a:r>
              <a:rPr lang="en-US" altLang="zh-CN" sz="2800" dirty="0" smtClean="0"/>
              <a:t>Wayne</a:t>
            </a:r>
            <a:r>
              <a:rPr lang="zh-CN" altLang="en-US" sz="2800" dirty="0"/>
              <a:t>州立大学的癌症研究员</a:t>
            </a:r>
            <a:r>
              <a:rPr lang="en-US" altLang="zh-CN" sz="2800" dirty="0"/>
              <a:t>Fazlul Sarkar</a:t>
            </a:r>
            <a:r>
              <a:rPr lang="zh-CN" altLang="en-US" sz="2800" dirty="0"/>
              <a:t>就丢了饭碗，他是</a:t>
            </a:r>
            <a:r>
              <a:rPr lang="en-US" altLang="zh-CN" sz="2800" dirty="0"/>
              <a:t>500</a:t>
            </a:r>
            <a:r>
              <a:rPr lang="zh-CN" altLang="en-US" sz="2800" dirty="0"/>
              <a:t>多篇论文的署名作者（我啥时候有这么多文章啊），</a:t>
            </a:r>
            <a:r>
              <a:rPr lang="en-US" altLang="zh-CN" sz="2800" dirty="0"/>
              <a:t>2014</a:t>
            </a:r>
            <a:r>
              <a:rPr lang="zh-CN" altLang="en-US" sz="2800" dirty="0"/>
              <a:t>年</a:t>
            </a:r>
            <a:r>
              <a:rPr lang="en-US" altLang="zh-CN" sz="2800" dirty="0" err="1"/>
              <a:t>PubPeer</a:t>
            </a:r>
            <a:r>
              <a:rPr lang="zh-CN" altLang="en-US" sz="2800" dirty="0"/>
              <a:t>有匿名评论称</a:t>
            </a:r>
            <a:r>
              <a:rPr lang="en-US" altLang="zh-CN" sz="2800" dirty="0"/>
              <a:t>Sarkar</a:t>
            </a:r>
            <a:r>
              <a:rPr lang="zh-CN" altLang="en-US" sz="2800" dirty="0"/>
              <a:t>超过</a:t>
            </a:r>
            <a:r>
              <a:rPr lang="en-US" altLang="zh-CN" sz="2800" dirty="0"/>
              <a:t>50</a:t>
            </a:r>
            <a:r>
              <a:rPr lang="zh-CN" altLang="en-US" sz="2800" dirty="0"/>
              <a:t>篇存在问题，比如描绘不 同实验的图像之间非常相似。</a:t>
            </a:r>
            <a:r>
              <a:rPr lang="zh-CN" altLang="en-US" sz="2800" b="1" dirty="0"/>
              <a:t>那</a:t>
            </a:r>
            <a:r>
              <a:rPr lang="en-US" altLang="zh-CN" sz="2800" b="1" dirty="0"/>
              <a:t>Fazlul Sarkar</a:t>
            </a:r>
            <a:r>
              <a:rPr lang="zh-CN" altLang="en-US" sz="2800" b="1" dirty="0"/>
              <a:t>肯定就不干了，这绝逼是有人在整人啊，不行我得把他揪出来，来场</a:t>
            </a:r>
            <a:r>
              <a:rPr lang="en-US" altLang="zh-CN" sz="2800" b="1" dirty="0"/>
              <a:t>《</a:t>
            </a:r>
            <a:r>
              <a:rPr lang="zh-CN" altLang="en-US" sz="2800" b="1" dirty="0"/>
              <a:t>荒野大剽客</a:t>
            </a:r>
            <a:r>
              <a:rPr lang="en-US" altLang="zh-CN" sz="2800" b="1" dirty="0"/>
              <a:t>》</a:t>
            </a:r>
            <a:r>
              <a:rPr lang="zh-CN" altLang="en-US" sz="2800" b="1" dirty="0"/>
              <a:t>式的决斗</a:t>
            </a:r>
            <a:r>
              <a:rPr lang="zh-CN" altLang="en-US" sz="2800" dirty="0"/>
              <a:t>，但是</a:t>
            </a:r>
            <a:r>
              <a:rPr lang="en-US" altLang="zh-CN" sz="2800" dirty="0" err="1"/>
              <a:t>pubpeer</a:t>
            </a:r>
            <a:r>
              <a:rPr lang="zh-CN" altLang="en-US" sz="2800" dirty="0"/>
              <a:t>拒绝公开匿名者身份！拒，绝，了！</a:t>
            </a:r>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32</a:t>
            </a:fld>
            <a:endParaRPr lang="zh-CN" altLang="en-US"/>
          </a:p>
        </p:txBody>
      </p:sp>
    </p:spTree>
    <p:extLst>
      <p:ext uri="{BB962C8B-B14F-4D97-AF65-F5344CB8AC3E}">
        <p14:creationId xmlns:p14="http://schemas.microsoft.com/office/powerpoint/2010/main" val="21107010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659E7-7F94-4492-B4C8-A1D262E49BE7}"/>
              </a:ext>
            </a:extLst>
          </p:cNvPr>
          <p:cNvSpPr>
            <a:spLocks noGrp="1"/>
          </p:cNvSpPr>
          <p:nvPr>
            <p:ph type="title"/>
          </p:nvPr>
        </p:nvSpPr>
        <p:spPr>
          <a:xfrm>
            <a:off x="2451692" y="0"/>
            <a:ext cx="4802185" cy="1145628"/>
          </a:xfrm>
        </p:spPr>
        <p:txBody>
          <a:bodyPr>
            <a:normAutofit/>
          </a:bodyPr>
          <a:lstStyle/>
          <a:p>
            <a:r>
              <a:rPr lang="zh-CN" altLang="en-US" sz="4400" b="1" dirty="0" smtClean="0">
                <a:solidFill>
                  <a:srgbClr val="0000FF"/>
                </a:solidFill>
              </a:rPr>
              <a:t>日本的著名例子</a:t>
            </a:r>
            <a:endParaRPr lang="zh-CN" altLang="en-US" sz="4400" b="1" dirty="0">
              <a:solidFill>
                <a:srgbClr val="0000FF"/>
              </a:solidFill>
            </a:endParaRPr>
          </a:p>
        </p:txBody>
      </p:sp>
      <p:sp>
        <p:nvSpPr>
          <p:cNvPr id="3" name="内容占位符 2">
            <a:extLst>
              <a:ext uri="{FF2B5EF4-FFF2-40B4-BE49-F238E27FC236}">
                <a16:creationId xmlns:a16="http://schemas.microsoft.com/office/drawing/2014/main" id="{C45C667D-B216-4A9F-BBB0-5ABAFD70045D}"/>
              </a:ext>
            </a:extLst>
          </p:cNvPr>
          <p:cNvSpPr>
            <a:spLocks noGrp="1"/>
          </p:cNvSpPr>
          <p:nvPr>
            <p:ph idx="1"/>
          </p:nvPr>
        </p:nvSpPr>
        <p:spPr>
          <a:xfrm>
            <a:off x="4149998" y="1298027"/>
            <a:ext cx="4802184" cy="3799489"/>
          </a:xfrm>
        </p:spPr>
        <p:txBody>
          <a:bodyPr>
            <a:noAutofit/>
          </a:bodyPr>
          <a:lstStyle/>
          <a:p>
            <a:pPr>
              <a:buFont typeface="Wingdings" panose="05000000000000000000" pitchFamily="2" charset="2"/>
              <a:buChar char="n"/>
            </a:pPr>
            <a:r>
              <a:rPr lang="zh-CN" altLang="en-US" sz="2800" b="1" dirty="0">
                <a:solidFill>
                  <a:srgbClr val="FF0000"/>
                </a:solidFill>
              </a:rPr>
              <a:t>德高望重的导师丢了性命</a:t>
            </a:r>
            <a:r>
              <a:rPr lang="zh-CN" altLang="en-US" sz="2800" dirty="0">
                <a:solidFill>
                  <a:srgbClr val="FF0000"/>
                </a:solidFill>
              </a:rPr>
              <a:t>，</a:t>
            </a:r>
            <a:r>
              <a:rPr lang="zh-CN" altLang="en-US" sz="2800" dirty="0"/>
              <a:t>在小保方晴子论文发表的一周内，</a:t>
            </a:r>
            <a:r>
              <a:rPr lang="en-US" altLang="zh-CN" sz="2800" dirty="0" err="1"/>
              <a:t>PubPeer</a:t>
            </a:r>
            <a:r>
              <a:rPr lang="zh-CN" altLang="en-US" sz="2800" dirty="0"/>
              <a:t>上已有针对这篇论文涉嫌数据造假的质疑了。</a:t>
            </a:r>
            <a:r>
              <a:rPr lang="en-US" altLang="zh-CN" sz="2800" dirty="0" err="1"/>
              <a:t>PubPeer</a:t>
            </a:r>
            <a:r>
              <a:rPr lang="zh-CN" altLang="en-US" sz="2800" dirty="0"/>
              <a:t>上的质疑可谓是针对小保方晴子论文存在造假嫌疑打出的“第一枪”，后来她的导师为此自杀，令人唏嘘。</a:t>
            </a:r>
          </a:p>
        </p:txBody>
      </p:sp>
      <p:pic>
        <p:nvPicPr>
          <p:cNvPr id="5" name="图片 4">
            <a:extLst>
              <a:ext uri="{FF2B5EF4-FFF2-40B4-BE49-F238E27FC236}">
                <a16:creationId xmlns:a16="http://schemas.microsoft.com/office/drawing/2014/main" id="{0D311429-81C2-4152-A595-5647F090B2CC}"/>
              </a:ext>
            </a:extLst>
          </p:cNvPr>
          <p:cNvPicPr>
            <a:picLocks noChangeAspect="1"/>
          </p:cNvPicPr>
          <p:nvPr/>
        </p:nvPicPr>
        <p:blipFill rotWithShape="1">
          <a:blip r:embed="rId2">
            <a:extLst>
              <a:ext uri="{28A0092B-C50C-407E-A947-70E740481C1C}">
                <a14:useLocalDpi xmlns:a14="http://schemas.microsoft.com/office/drawing/2010/main" val="0"/>
              </a:ext>
            </a:extLst>
          </a:blip>
          <a:srcRect l="20732" r="3" b="3"/>
          <a:stretch/>
        </p:blipFill>
        <p:spPr>
          <a:xfrm>
            <a:off x="109401" y="1268381"/>
            <a:ext cx="3876801" cy="3858780"/>
          </a:xfrm>
          <a:prstGeom prst="rect">
            <a:avLst/>
          </a:prstGeom>
        </p:spPr>
      </p:pic>
      <p:sp>
        <p:nvSpPr>
          <p:cNvPr id="4" name="Slide Number Placeholder 3"/>
          <p:cNvSpPr>
            <a:spLocks noGrp="1"/>
          </p:cNvSpPr>
          <p:nvPr>
            <p:ph type="sldNum" sz="quarter" idx="12"/>
          </p:nvPr>
        </p:nvSpPr>
        <p:spPr/>
        <p:txBody>
          <a:bodyPr/>
          <a:lstStyle/>
          <a:p>
            <a:fld id="{42C5E58A-6618-48A9-856D-E6342CF1692B}" type="slidenum">
              <a:rPr lang="zh-CN" altLang="en-US" smtClean="0"/>
              <a:t>33</a:t>
            </a:fld>
            <a:endParaRPr lang="zh-CN" altLang="en-US"/>
          </a:p>
        </p:txBody>
      </p:sp>
    </p:spTree>
    <p:extLst>
      <p:ext uri="{BB962C8B-B14F-4D97-AF65-F5344CB8AC3E}">
        <p14:creationId xmlns:p14="http://schemas.microsoft.com/office/powerpoint/2010/main" val="18011760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A7292-0B9F-4D8A-89D7-D2BCCB1A7C97}"/>
              </a:ext>
            </a:extLst>
          </p:cNvPr>
          <p:cNvSpPr>
            <a:spLocks noGrp="1"/>
          </p:cNvSpPr>
          <p:nvPr>
            <p:ph type="title"/>
          </p:nvPr>
        </p:nvSpPr>
        <p:spPr>
          <a:xfrm>
            <a:off x="2133600" y="21021"/>
            <a:ext cx="4531929" cy="928951"/>
          </a:xfrm>
        </p:spPr>
        <p:txBody>
          <a:bodyPr>
            <a:normAutofit/>
          </a:bodyPr>
          <a:lstStyle/>
          <a:p>
            <a:pPr algn="ctr"/>
            <a:r>
              <a:rPr lang="zh-CN" altLang="en-US" sz="4400" b="1" dirty="0">
                <a:solidFill>
                  <a:srgbClr val="0000FF"/>
                </a:solidFill>
              </a:rPr>
              <a:t>案例</a:t>
            </a:r>
          </a:p>
        </p:txBody>
      </p:sp>
      <p:pic>
        <p:nvPicPr>
          <p:cNvPr id="4" name="内容占位符 3">
            <a:extLst>
              <a:ext uri="{FF2B5EF4-FFF2-40B4-BE49-F238E27FC236}">
                <a16:creationId xmlns:a16="http://schemas.microsoft.com/office/drawing/2014/main" id="{778B96AA-0A8D-419A-AF40-E922BF7CB98D}"/>
              </a:ext>
            </a:extLst>
          </p:cNvPr>
          <p:cNvPicPr>
            <a:picLocks noGrp="1" noChangeAspect="1"/>
          </p:cNvPicPr>
          <p:nvPr>
            <p:ph idx="1"/>
          </p:nvPr>
        </p:nvPicPr>
        <p:blipFill>
          <a:blip r:embed="rId2"/>
          <a:stretch>
            <a:fillRect/>
          </a:stretch>
        </p:blipFill>
        <p:spPr>
          <a:xfrm>
            <a:off x="105104" y="882869"/>
            <a:ext cx="8882744" cy="4806007"/>
          </a:xfrm>
          <a:prstGeom prst="rect">
            <a:avLst/>
          </a:prstGeom>
        </p:spPr>
      </p:pic>
      <p:sp>
        <p:nvSpPr>
          <p:cNvPr id="3" name="Slide Number Placeholder 2"/>
          <p:cNvSpPr>
            <a:spLocks noGrp="1"/>
          </p:cNvSpPr>
          <p:nvPr>
            <p:ph type="sldNum" sz="quarter" idx="12"/>
          </p:nvPr>
        </p:nvSpPr>
        <p:spPr/>
        <p:txBody>
          <a:bodyPr/>
          <a:lstStyle/>
          <a:p>
            <a:fld id="{42C5E58A-6618-48A9-856D-E6342CF1692B}" type="slidenum">
              <a:rPr lang="zh-CN" altLang="en-US" smtClean="0"/>
              <a:t>34</a:t>
            </a:fld>
            <a:endParaRPr lang="zh-CN" altLang="en-US"/>
          </a:p>
        </p:txBody>
      </p:sp>
    </p:spTree>
    <p:extLst>
      <p:ext uri="{BB962C8B-B14F-4D97-AF65-F5344CB8AC3E}">
        <p14:creationId xmlns:p14="http://schemas.microsoft.com/office/powerpoint/2010/main" val="12489013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1A51A454-A453-41AF-88D1-DBBF19250D59}"/>
              </a:ext>
            </a:extLst>
          </p:cNvPr>
          <p:cNvSpPr>
            <a:spLocks noGrp="1"/>
          </p:cNvSpPr>
          <p:nvPr>
            <p:ph type="title"/>
          </p:nvPr>
        </p:nvSpPr>
        <p:spPr>
          <a:xfrm>
            <a:off x="1755227" y="40318"/>
            <a:ext cx="5381297" cy="1021227"/>
          </a:xfrm>
        </p:spPr>
        <p:txBody>
          <a:bodyPr>
            <a:normAutofit/>
          </a:bodyPr>
          <a:lstStyle/>
          <a:p>
            <a:pPr algn="ctr"/>
            <a:r>
              <a:rPr lang="zh-CN" altLang="en-US" sz="4800" b="1" dirty="0">
                <a:solidFill>
                  <a:srgbClr val="0000FF"/>
                </a:solidFill>
              </a:rPr>
              <a:t>研究者的伦理底线</a:t>
            </a:r>
          </a:p>
        </p:txBody>
      </p:sp>
      <p:sp>
        <p:nvSpPr>
          <p:cNvPr id="8" name="内容占位符 7">
            <a:extLst>
              <a:ext uri="{FF2B5EF4-FFF2-40B4-BE49-F238E27FC236}">
                <a16:creationId xmlns:a16="http://schemas.microsoft.com/office/drawing/2014/main" id="{98684272-961D-484F-9404-25599E05E6F7}"/>
              </a:ext>
            </a:extLst>
          </p:cNvPr>
          <p:cNvSpPr>
            <a:spLocks noGrp="1"/>
          </p:cNvSpPr>
          <p:nvPr>
            <p:ph idx="1"/>
          </p:nvPr>
        </p:nvSpPr>
        <p:spPr>
          <a:xfrm>
            <a:off x="229255" y="935419"/>
            <a:ext cx="8630966" cy="4624553"/>
          </a:xfrm>
        </p:spPr>
        <p:txBody>
          <a:bodyPr>
            <a:noAutofit/>
          </a:bodyPr>
          <a:lstStyle/>
          <a:p>
            <a:pPr marL="0" indent="0">
              <a:lnSpc>
                <a:spcPct val="120000"/>
              </a:lnSpc>
              <a:buNone/>
            </a:pPr>
            <a:r>
              <a:rPr lang="zh-CN" altLang="en-US" sz="2800" dirty="0" smtClean="0"/>
              <a:t>（</a:t>
            </a:r>
            <a:r>
              <a:rPr lang="en-US" altLang="zh-CN" sz="2800" dirty="0" smtClean="0"/>
              <a:t>1</a:t>
            </a:r>
            <a:r>
              <a:rPr lang="zh-CN" altLang="en-US" sz="2800" dirty="0" smtClean="0"/>
              <a:t>）特</a:t>
            </a:r>
            <a:r>
              <a:rPr lang="zh-CN" altLang="en-US" sz="2800" dirty="0"/>
              <a:t>定社会的多数成员对某种行为有强烈的厌恶</a:t>
            </a:r>
            <a:r>
              <a:rPr lang="zh-CN" altLang="en-US" sz="2800" dirty="0" smtClean="0"/>
              <a:t>感；</a:t>
            </a:r>
            <a:endParaRPr lang="en-US" altLang="zh-CN" sz="2800" dirty="0"/>
          </a:p>
          <a:p>
            <a:pPr marL="0" indent="0">
              <a:lnSpc>
                <a:spcPct val="120000"/>
              </a:lnSpc>
              <a:buNone/>
            </a:pPr>
            <a:r>
              <a:rPr lang="zh-CN" altLang="en-US" sz="2800" dirty="0" smtClean="0"/>
              <a:t>（</a:t>
            </a:r>
            <a:r>
              <a:rPr lang="en-US" altLang="zh-CN" sz="2800" dirty="0" smtClean="0"/>
              <a:t>2</a:t>
            </a:r>
            <a:r>
              <a:rPr lang="zh-CN" altLang="en-US" sz="2800" dirty="0" smtClean="0"/>
              <a:t>）在</a:t>
            </a:r>
            <a:r>
              <a:rPr lang="zh-CN" altLang="en-US" sz="2800" dirty="0"/>
              <a:t>特定的历史和文化情境或社会习俗中犯</a:t>
            </a:r>
            <a:r>
              <a:rPr lang="zh-CN" altLang="en-US" sz="2800" dirty="0" smtClean="0"/>
              <a:t>忌；</a:t>
            </a:r>
            <a:endParaRPr lang="en-US" altLang="zh-CN" sz="2800" dirty="0"/>
          </a:p>
          <a:p>
            <a:pPr marL="0" indent="0">
              <a:lnSpc>
                <a:spcPct val="120000"/>
              </a:lnSpc>
              <a:buNone/>
            </a:pPr>
            <a:r>
              <a:rPr lang="zh-CN" altLang="en-US" sz="2800" dirty="0" smtClean="0"/>
              <a:t>（</a:t>
            </a:r>
            <a:r>
              <a:rPr lang="en-US" altLang="zh-CN" sz="2800" dirty="0" smtClean="0"/>
              <a:t>3</a:t>
            </a:r>
            <a:r>
              <a:rPr lang="zh-CN" altLang="en-US" sz="2800" dirty="0" smtClean="0"/>
              <a:t>）违</a:t>
            </a:r>
            <a:r>
              <a:rPr lang="zh-CN" altLang="en-US" sz="2800" dirty="0"/>
              <a:t>背自然规律，破坏了物种整体</a:t>
            </a:r>
            <a:r>
              <a:rPr lang="zh-CN" altLang="en-US" sz="2800" dirty="0" smtClean="0"/>
              <a:t>性；</a:t>
            </a:r>
            <a:endParaRPr lang="en-US" altLang="zh-CN" sz="2800" dirty="0"/>
          </a:p>
          <a:p>
            <a:pPr marL="0" indent="0">
              <a:lnSpc>
                <a:spcPct val="120000"/>
              </a:lnSpc>
              <a:buNone/>
            </a:pPr>
            <a:r>
              <a:rPr lang="zh-CN" altLang="en-US" sz="2800" dirty="0" smtClean="0"/>
              <a:t>（</a:t>
            </a:r>
            <a:r>
              <a:rPr lang="en-US" altLang="zh-CN" sz="2800" dirty="0" smtClean="0"/>
              <a:t>4</a:t>
            </a:r>
            <a:r>
              <a:rPr lang="zh-CN" altLang="en-US" sz="2800" dirty="0" smtClean="0"/>
              <a:t>）对</a:t>
            </a:r>
            <a:r>
              <a:rPr lang="zh-CN" altLang="en-US" sz="2800" dirty="0"/>
              <a:t>受试者的身心造成严重伤害，甚至因参加研究而死</a:t>
            </a:r>
            <a:r>
              <a:rPr lang="zh-CN" altLang="en-US" sz="2800" dirty="0" smtClean="0"/>
              <a:t>亡；</a:t>
            </a:r>
            <a:endParaRPr lang="en-US" altLang="zh-CN" sz="2800" dirty="0"/>
          </a:p>
          <a:p>
            <a:pPr marL="0" indent="0">
              <a:lnSpc>
                <a:spcPct val="120000"/>
              </a:lnSpc>
              <a:buNone/>
            </a:pPr>
            <a:r>
              <a:rPr lang="zh-CN" altLang="en-US" sz="2800" dirty="0" smtClean="0"/>
              <a:t>（</a:t>
            </a:r>
            <a:r>
              <a:rPr lang="en-US" altLang="zh-CN" sz="2800" dirty="0" smtClean="0"/>
              <a:t>5</a:t>
            </a:r>
            <a:r>
              <a:rPr lang="zh-CN" altLang="en-US" sz="2800" dirty="0" smtClean="0"/>
              <a:t>）部</a:t>
            </a:r>
            <a:r>
              <a:rPr lang="zh-CN" altLang="en-US" sz="2800" dirty="0"/>
              <a:t>分研究积极考虑自身局部的，眼前的，直接的，暂时的利益，忽略或者根本不顾及人类根本的，长远的社会与自然的整体利益。</a:t>
            </a:r>
          </a:p>
        </p:txBody>
      </p:sp>
      <p:sp>
        <p:nvSpPr>
          <p:cNvPr id="9" name="矩形 8">
            <a:extLst>
              <a:ext uri="{FF2B5EF4-FFF2-40B4-BE49-F238E27FC236}">
                <a16:creationId xmlns:a16="http://schemas.microsoft.com/office/drawing/2014/main" id="{FC3F6C7A-B311-48C3-88D1-A510AFA56B99}"/>
              </a:ext>
            </a:extLst>
          </p:cNvPr>
          <p:cNvSpPr/>
          <p:nvPr/>
        </p:nvSpPr>
        <p:spPr>
          <a:xfrm>
            <a:off x="4991608" y="5765196"/>
            <a:ext cx="3469219" cy="584775"/>
          </a:xfrm>
          <a:prstGeom prst="rect">
            <a:avLst/>
          </a:prstGeom>
        </p:spPr>
        <p:txBody>
          <a:bodyPr wrap="none">
            <a:spAutoFit/>
          </a:bodyPr>
          <a:lstStyle/>
          <a:p>
            <a:r>
              <a:rPr lang="zh-CN" altLang="en-US" sz="3200" b="1" dirty="0">
                <a:solidFill>
                  <a:srgbClr val="C00000"/>
                </a:solidFill>
                <a:latin typeface="PingFang SC"/>
              </a:rPr>
              <a:t>小托马斯</a:t>
            </a:r>
            <a:r>
              <a:rPr lang="en-US" altLang="zh-CN" sz="3200" b="1" dirty="0">
                <a:solidFill>
                  <a:srgbClr val="C00000"/>
                </a:solidFill>
                <a:latin typeface="PingFang SC"/>
              </a:rPr>
              <a:t>·</a:t>
            </a:r>
            <a:r>
              <a:rPr lang="zh-CN" altLang="en-US" sz="3200" b="1" dirty="0">
                <a:solidFill>
                  <a:srgbClr val="C00000"/>
                </a:solidFill>
                <a:latin typeface="PingFang SC"/>
              </a:rPr>
              <a:t>米基利</a:t>
            </a:r>
            <a:endParaRPr lang="zh-CN" altLang="en-US" sz="3200" b="1" dirty="0">
              <a:solidFill>
                <a:srgbClr val="C00000"/>
              </a:solidFill>
            </a:endParaRPr>
          </a:p>
        </p:txBody>
      </p:sp>
      <p:sp>
        <p:nvSpPr>
          <p:cNvPr id="2" name="Slide Number Placeholder 1"/>
          <p:cNvSpPr>
            <a:spLocks noGrp="1"/>
          </p:cNvSpPr>
          <p:nvPr>
            <p:ph type="sldNum" sz="quarter" idx="12"/>
          </p:nvPr>
        </p:nvSpPr>
        <p:spPr/>
        <p:txBody>
          <a:bodyPr/>
          <a:lstStyle/>
          <a:p>
            <a:fld id="{42C5E58A-6618-48A9-856D-E6342CF1692B}" type="slidenum">
              <a:rPr lang="zh-CN" altLang="en-US" smtClean="0"/>
              <a:t>35</a:t>
            </a:fld>
            <a:endParaRPr lang="zh-CN" altLang="en-US"/>
          </a:p>
        </p:txBody>
      </p:sp>
    </p:spTree>
    <p:extLst>
      <p:ext uri="{BB962C8B-B14F-4D97-AF65-F5344CB8AC3E}">
        <p14:creationId xmlns:p14="http://schemas.microsoft.com/office/powerpoint/2010/main" val="21923172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88380-8665-4DE1-8478-2F91846202E7}"/>
              </a:ext>
            </a:extLst>
          </p:cNvPr>
          <p:cNvSpPr>
            <a:spLocks noGrp="1"/>
          </p:cNvSpPr>
          <p:nvPr>
            <p:ph type="title"/>
          </p:nvPr>
        </p:nvSpPr>
        <p:spPr>
          <a:xfrm>
            <a:off x="918669" y="144410"/>
            <a:ext cx="7642992" cy="801522"/>
          </a:xfrm>
        </p:spPr>
        <p:txBody>
          <a:bodyPr>
            <a:normAutofit/>
          </a:bodyPr>
          <a:lstStyle/>
          <a:p>
            <a:r>
              <a:rPr lang="zh-CN" altLang="en-US" sz="4400" b="1" dirty="0">
                <a:solidFill>
                  <a:srgbClr val="0000FF"/>
                </a:solidFill>
              </a:rPr>
              <a:t>科研人员应该遵守的伦理原则</a:t>
            </a:r>
          </a:p>
        </p:txBody>
      </p:sp>
      <p:sp>
        <p:nvSpPr>
          <p:cNvPr id="3" name="内容占位符 2">
            <a:extLst>
              <a:ext uri="{FF2B5EF4-FFF2-40B4-BE49-F238E27FC236}">
                <a16:creationId xmlns:a16="http://schemas.microsoft.com/office/drawing/2014/main" id="{B4D2C582-8C22-45F6-95CD-7592086B6B06}"/>
              </a:ext>
            </a:extLst>
          </p:cNvPr>
          <p:cNvSpPr>
            <a:spLocks noGrp="1"/>
          </p:cNvSpPr>
          <p:nvPr>
            <p:ph idx="1"/>
          </p:nvPr>
        </p:nvSpPr>
        <p:spPr>
          <a:xfrm>
            <a:off x="608614" y="945932"/>
            <a:ext cx="8263102" cy="4351338"/>
          </a:xfrm>
        </p:spPr>
        <p:txBody>
          <a:bodyPr>
            <a:normAutofit lnSpcReduction="10000"/>
          </a:bodyPr>
          <a:lstStyle/>
          <a:p>
            <a:pPr>
              <a:lnSpc>
                <a:spcPct val="120000"/>
              </a:lnSpc>
              <a:buFont typeface="Wingdings" panose="05000000000000000000" pitchFamily="2" charset="2"/>
              <a:buChar char="n"/>
            </a:pPr>
            <a:r>
              <a:rPr lang="zh-CN" altLang="en-US" sz="3200" dirty="0"/>
              <a:t>尊重原则</a:t>
            </a:r>
            <a:endParaRPr lang="en-US" altLang="zh-CN" sz="3200" dirty="0"/>
          </a:p>
          <a:p>
            <a:pPr>
              <a:lnSpc>
                <a:spcPct val="120000"/>
              </a:lnSpc>
              <a:buFont typeface="Wingdings" panose="05000000000000000000" pitchFamily="2" charset="2"/>
              <a:buChar char="n"/>
            </a:pPr>
            <a:r>
              <a:rPr lang="zh-CN" altLang="en-US" sz="3200" dirty="0"/>
              <a:t>风险最小化原则</a:t>
            </a:r>
            <a:endParaRPr lang="en-US" altLang="zh-CN" sz="3200" dirty="0"/>
          </a:p>
          <a:p>
            <a:pPr>
              <a:lnSpc>
                <a:spcPct val="120000"/>
              </a:lnSpc>
              <a:buFont typeface="Wingdings" panose="05000000000000000000" pitchFamily="2" charset="2"/>
              <a:buChar char="n"/>
            </a:pPr>
            <a:r>
              <a:rPr lang="zh-CN" altLang="en-US" sz="3200" dirty="0"/>
              <a:t>有利原则</a:t>
            </a:r>
            <a:endParaRPr lang="en-US" altLang="zh-CN" sz="3200" dirty="0"/>
          </a:p>
          <a:p>
            <a:pPr>
              <a:lnSpc>
                <a:spcPct val="120000"/>
              </a:lnSpc>
              <a:buFont typeface="Wingdings" panose="05000000000000000000" pitchFamily="2" charset="2"/>
              <a:buChar char="n"/>
            </a:pPr>
            <a:r>
              <a:rPr lang="zh-CN" altLang="en-US" sz="3200" dirty="0"/>
              <a:t>公正原则</a:t>
            </a:r>
            <a:endParaRPr lang="en-US" altLang="zh-CN" sz="3200" dirty="0"/>
          </a:p>
          <a:p>
            <a:pPr marL="0" indent="0">
              <a:buNone/>
            </a:pPr>
            <a:endParaRPr lang="en-US" altLang="zh-CN" sz="3200" b="1" dirty="0" smtClean="0">
              <a:solidFill>
                <a:srgbClr val="FF0000"/>
              </a:solidFill>
            </a:endParaRPr>
          </a:p>
          <a:p>
            <a:pPr marL="0" indent="0">
              <a:buNone/>
            </a:pPr>
            <a:r>
              <a:rPr lang="zh-CN" altLang="en-US" sz="3200" b="1" dirty="0" smtClean="0">
                <a:solidFill>
                  <a:srgbClr val="FF0000"/>
                </a:solidFill>
              </a:rPr>
              <a:t>生</a:t>
            </a:r>
            <a:r>
              <a:rPr lang="zh-CN" altLang="en-US" sz="3200" b="1" dirty="0">
                <a:solidFill>
                  <a:srgbClr val="FF0000"/>
                </a:solidFill>
              </a:rPr>
              <a:t>物医学科研选题需要寻求专门的审批许可</a:t>
            </a:r>
            <a:endParaRPr lang="en-US" altLang="zh-CN" sz="3200" b="1" dirty="0">
              <a:solidFill>
                <a:srgbClr val="FF0000"/>
              </a:solidFill>
            </a:endParaRPr>
          </a:p>
          <a:p>
            <a:pPr marL="0" indent="0">
              <a:buNone/>
            </a:pPr>
            <a:r>
              <a:rPr lang="zh-CN" altLang="en-US" sz="3200" b="1" dirty="0">
                <a:solidFill>
                  <a:srgbClr val="FF0000"/>
                </a:solidFill>
              </a:rPr>
              <a:t>双胞胎</a:t>
            </a:r>
            <a:r>
              <a:rPr lang="en-US" altLang="zh-CN" sz="3200" b="1" dirty="0">
                <a:solidFill>
                  <a:srgbClr val="FF0000"/>
                </a:solidFill>
              </a:rPr>
              <a:t>HIV</a:t>
            </a:r>
            <a:r>
              <a:rPr lang="zh-CN" altLang="en-US" sz="3200" b="1" dirty="0">
                <a:solidFill>
                  <a:srgbClr val="FF0000"/>
                </a:solidFill>
              </a:rPr>
              <a:t>，克隆人课题</a:t>
            </a:r>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36</a:t>
            </a:fld>
            <a:endParaRPr lang="zh-CN" altLang="en-US"/>
          </a:p>
        </p:txBody>
      </p:sp>
    </p:spTree>
    <p:extLst>
      <p:ext uri="{BB962C8B-B14F-4D97-AF65-F5344CB8AC3E}">
        <p14:creationId xmlns:p14="http://schemas.microsoft.com/office/powerpoint/2010/main" val="38183370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D4F83-8380-4D22-96C5-8C801B22107C}"/>
              </a:ext>
            </a:extLst>
          </p:cNvPr>
          <p:cNvSpPr>
            <a:spLocks noGrp="1"/>
          </p:cNvSpPr>
          <p:nvPr>
            <p:ph type="title"/>
          </p:nvPr>
        </p:nvSpPr>
        <p:spPr>
          <a:xfrm>
            <a:off x="1028043" y="123389"/>
            <a:ext cx="7380233" cy="1263978"/>
          </a:xfrm>
        </p:spPr>
        <p:txBody>
          <a:bodyPr>
            <a:normAutofit/>
          </a:bodyPr>
          <a:lstStyle/>
          <a:p>
            <a:pPr algn="ctr"/>
            <a:r>
              <a:rPr lang="zh-CN" altLang="en-US" sz="4800" b="1" dirty="0">
                <a:solidFill>
                  <a:srgbClr val="0000FF"/>
                </a:solidFill>
              </a:rPr>
              <a:t>做一名合格的科技工作者</a:t>
            </a:r>
          </a:p>
        </p:txBody>
      </p:sp>
      <p:sp>
        <p:nvSpPr>
          <p:cNvPr id="3" name="内容占位符 2">
            <a:extLst>
              <a:ext uri="{FF2B5EF4-FFF2-40B4-BE49-F238E27FC236}">
                <a16:creationId xmlns:a16="http://schemas.microsoft.com/office/drawing/2014/main" id="{3981A6EF-93D5-4F95-AD4D-E544317EEF6F}"/>
              </a:ext>
            </a:extLst>
          </p:cNvPr>
          <p:cNvSpPr>
            <a:spLocks noGrp="1"/>
          </p:cNvSpPr>
          <p:nvPr>
            <p:ph idx="1"/>
          </p:nvPr>
        </p:nvSpPr>
        <p:spPr>
          <a:xfrm>
            <a:off x="521576" y="1387366"/>
            <a:ext cx="7886700" cy="4582509"/>
          </a:xfrm>
        </p:spPr>
        <p:txBody>
          <a:bodyPr>
            <a:normAutofit lnSpcReduction="10000"/>
          </a:bodyPr>
          <a:lstStyle/>
          <a:p>
            <a:pPr>
              <a:lnSpc>
                <a:spcPct val="150000"/>
              </a:lnSpc>
              <a:buFont typeface="Wingdings" panose="05000000000000000000" pitchFamily="2" charset="2"/>
              <a:buChar char="n"/>
            </a:pPr>
            <a:r>
              <a:rPr lang="zh-CN" altLang="en-US" sz="3600" b="1" dirty="0">
                <a:solidFill>
                  <a:srgbClr val="C00000"/>
                </a:solidFill>
              </a:rPr>
              <a:t>诚信品行</a:t>
            </a:r>
            <a:endParaRPr lang="en-US" altLang="zh-CN" sz="3600" b="1" dirty="0">
              <a:solidFill>
                <a:srgbClr val="C00000"/>
              </a:solidFill>
            </a:endParaRPr>
          </a:p>
          <a:p>
            <a:pPr>
              <a:lnSpc>
                <a:spcPct val="150000"/>
              </a:lnSpc>
              <a:buFont typeface="Wingdings" panose="05000000000000000000" pitchFamily="2" charset="2"/>
              <a:buChar char="n"/>
            </a:pPr>
            <a:r>
              <a:rPr lang="zh-CN" altLang="en-US" sz="3600" b="1" dirty="0">
                <a:solidFill>
                  <a:srgbClr val="C00000"/>
                </a:solidFill>
              </a:rPr>
              <a:t>严谨作风</a:t>
            </a:r>
            <a:endParaRPr lang="en-US" altLang="zh-CN" sz="3600" b="1" dirty="0">
              <a:solidFill>
                <a:srgbClr val="C00000"/>
              </a:solidFill>
            </a:endParaRPr>
          </a:p>
          <a:p>
            <a:pPr>
              <a:lnSpc>
                <a:spcPct val="150000"/>
              </a:lnSpc>
              <a:buFont typeface="Wingdings" panose="05000000000000000000" pitchFamily="2" charset="2"/>
              <a:buChar char="n"/>
            </a:pPr>
            <a:r>
              <a:rPr lang="zh-CN" altLang="en-US" sz="3600" b="1" dirty="0">
                <a:solidFill>
                  <a:srgbClr val="C00000"/>
                </a:solidFill>
              </a:rPr>
              <a:t>科学方法</a:t>
            </a:r>
            <a:endParaRPr lang="en-US" altLang="zh-CN" sz="3600" b="1" dirty="0">
              <a:solidFill>
                <a:srgbClr val="C00000"/>
              </a:solidFill>
            </a:endParaRPr>
          </a:p>
          <a:p>
            <a:pPr>
              <a:lnSpc>
                <a:spcPct val="150000"/>
              </a:lnSpc>
              <a:buFont typeface="Wingdings" panose="05000000000000000000" pitchFamily="2" charset="2"/>
              <a:buChar char="n"/>
            </a:pPr>
            <a:r>
              <a:rPr lang="zh-CN" altLang="en-US" sz="3600" b="1" dirty="0">
                <a:solidFill>
                  <a:srgbClr val="C00000"/>
                </a:solidFill>
              </a:rPr>
              <a:t>责任意识</a:t>
            </a:r>
            <a:endParaRPr lang="en-US" altLang="zh-CN" sz="3600" b="1" dirty="0">
              <a:solidFill>
                <a:srgbClr val="C00000"/>
              </a:solidFill>
            </a:endParaRPr>
          </a:p>
          <a:p>
            <a:pPr>
              <a:lnSpc>
                <a:spcPct val="150000"/>
              </a:lnSpc>
              <a:buFont typeface="Wingdings" panose="05000000000000000000" pitchFamily="2" charset="2"/>
              <a:buChar char="n"/>
            </a:pPr>
            <a:r>
              <a:rPr lang="zh-CN" altLang="en-US" sz="3600" b="1" dirty="0">
                <a:solidFill>
                  <a:srgbClr val="C00000"/>
                </a:solidFill>
              </a:rPr>
              <a:t>人文情怀</a:t>
            </a:r>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37</a:t>
            </a:fld>
            <a:endParaRPr lang="zh-CN" altLang="en-US"/>
          </a:p>
        </p:txBody>
      </p:sp>
    </p:spTree>
    <p:extLst>
      <p:ext uri="{BB962C8B-B14F-4D97-AF65-F5344CB8AC3E}">
        <p14:creationId xmlns:p14="http://schemas.microsoft.com/office/powerpoint/2010/main" val="9094726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6A1A38A-E455-4B1F-AD71-9B2B97434761}"/>
              </a:ext>
            </a:extLst>
          </p:cNvPr>
          <p:cNvSpPr>
            <a:spLocks noGrp="1"/>
          </p:cNvSpPr>
          <p:nvPr>
            <p:ph idx="1"/>
          </p:nvPr>
        </p:nvSpPr>
        <p:spPr>
          <a:xfrm>
            <a:off x="107733" y="997006"/>
            <a:ext cx="8836570" cy="3318936"/>
          </a:xfrm>
        </p:spPr>
        <p:txBody>
          <a:bodyPr>
            <a:normAutofit/>
          </a:bodyPr>
          <a:lstStyle/>
          <a:p>
            <a:pPr marL="0" indent="0">
              <a:buNone/>
            </a:pPr>
            <a:r>
              <a:rPr lang="zh-CN" altLang="en-US" sz="3600" b="1" dirty="0">
                <a:solidFill>
                  <a:srgbClr val="0000FF"/>
                </a:solidFill>
              </a:rPr>
              <a:t>     严谨做实验，最怕学不端，</a:t>
            </a:r>
            <a:endParaRPr lang="en-US" altLang="zh-CN" sz="3600" b="1" dirty="0">
              <a:solidFill>
                <a:srgbClr val="0000FF"/>
              </a:solidFill>
            </a:endParaRPr>
          </a:p>
          <a:p>
            <a:pPr marL="0" indent="0">
              <a:buNone/>
            </a:pPr>
            <a:r>
              <a:rPr lang="en-US" altLang="zh-CN" sz="3600" b="1" dirty="0">
                <a:solidFill>
                  <a:srgbClr val="0000FF"/>
                </a:solidFill>
              </a:rPr>
              <a:t>     </a:t>
            </a:r>
            <a:r>
              <a:rPr lang="zh-CN" altLang="en-US" sz="3600" b="1" dirty="0">
                <a:solidFill>
                  <a:srgbClr val="0000FF"/>
                </a:solidFill>
              </a:rPr>
              <a:t>眼睛千千万，对手也在看，</a:t>
            </a:r>
            <a:endParaRPr lang="en-US" altLang="zh-CN" sz="3600" b="1" dirty="0">
              <a:solidFill>
                <a:srgbClr val="0000FF"/>
              </a:solidFill>
            </a:endParaRPr>
          </a:p>
          <a:p>
            <a:pPr marL="0" indent="0">
              <a:buNone/>
            </a:pPr>
            <a:r>
              <a:rPr lang="en-US" altLang="zh-CN" sz="3600" b="1" dirty="0">
                <a:solidFill>
                  <a:srgbClr val="0000FF"/>
                </a:solidFill>
              </a:rPr>
              <a:t>     </a:t>
            </a:r>
            <a:r>
              <a:rPr lang="zh-CN" altLang="en-US" sz="3600" b="1" dirty="0">
                <a:solidFill>
                  <a:srgbClr val="0000FF"/>
                </a:solidFill>
              </a:rPr>
              <a:t>造假思再三，一旦被发现，</a:t>
            </a:r>
            <a:endParaRPr lang="en-US" altLang="zh-CN" sz="3600" b="1" dirty="0">
              <a:solidFill>
                <a:srgbClr val="0000FF"/>
              </a:solidFill>
            </a:endParaRPr>
          </a:p>
          <a:p>
            <a:pPr marL="0" indent="0">
              <a:buNone/>
            </a:pPr>
            <a:r>
              <a:rPr lang="en-US" altLang="zh-CN" sz="3600" b="1" dirty="0">
                <a:solidFill>
                  <a:srgbClr val="0000FF"/>
                </a:solidFill>
              </a:rPr>
              <a:t>    </a:t>
            </a:r>
            <a:r>
              <a:rPr lang="zh-CN" altLang="en-US" sz="3600" b="1" dirty="0">
                <a:solidFill>
                  <a:srgbClr val="0000FF"/>
                </a:solidFill>
              </a:rPr>
              <a:t>不止丢饭碗，既然选科研，休怕路漫漫！</a:t>
            </a:r>
          </a:p>
        </p:txBody>
      </p:sp>
      <p:sp>
        <p:nvSpPr>
          <p:cNvPr id="4" name="矩形 3">
            <a:extLst>
              <a:ext uri="{FF2B5EF4-FFF2-40B4-BE49-F238E27FC236}">
                <a16:creationId xmlns:a16="http://schemas.microsoft.com/office/drawing/2014/main" id="{F881A322-419A-4BDA-9E4C-D9A96D86C5DB}"/>
              </a:ext>
            </a:extLst>
          </p:cNvPr>
          <p:cNvSpPr/>
          <p:nvPr/>
        </p:nvSpPr>
        <p:spPr>
          <a:xfrm>
            <a:off x="1705236" y="5937460"/>
            <a:ext cx="6931706" cy="523220"/>
          </a:xfrm>
          <a:prstGeom prst="rect">
            <a:avLst/>
          </a:prstGeom>
        </p:spPr>
        <p:txBody>
          <a:bodyPr wrap="none">
            <a:spAutoFit/>
          </a:bodyPr>
          <a:lstStyle/>
          <a:p>
            <a:r>
              <a:rPr lang="zh-CN" altLang="en-US" sz="2800" dirty="0"/>
              <a:t>http://www.sohu.com/a/190130731_652735</a:t>
            </a:r>
          </a:p>
        </p:txBody>
      </p:sp>
      <p:sp>
        <p:nvSpPr>
          <p:cNvPr id="5" name="Slide Number Placeholder 4"/>
          <p:cNvSpPr>
            <a:spLocks noGrp="1"/>
          </p:cNvSpPr>
          <p:nvPr>
            <p:ph type="sldNum" sz="quarter" idx="12"/>
          </p:nvPr>
        </p:nvSpPr>
        <p:spPr/>
        <p:txBody>
          <a:bodyPr/>
          <a:lstStyle/>
          <a:p>
            <a:fld id="{42C5E58A-6618-48A9-856D-E6342CF1692B}" type="slidenum">
              <a:rPr lang="zh-CN" altLang="en-US" smtClean="0"/>
              <a:t>38</a:t>
            </a:fld>
            <a:endParaRPr lang="zh-CN" altLang="en-US"/>
          </a:p>
        </p:txBody>
      </p:sp>
    </p:spTree>
    <p:extLst>
      <p:ext uri="{BB962C8B-B14F-4D97-AF65-F5344CB8AC3E}">
        <p14:creationId xmlns:p14="http://schemas.microsoft.com/office/powerpoint/2010/main" val="26424698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79492F-D8E3-42F9-8610-D94C89F519A6}"/>
              </a:ext>
            </a:extLst>
          </p:cNvPr>
          <p:cNvSpPr txBox="1"/>
          <p:nvPr/>
        </p:nvSpPr>
        <p:spPr>
          <a:xfrm flipH="1">
            <a:off x="706654" y="933651"/>
            <a:ext cx="7211728" cy="646331"/>
          </a:xfrm>
          <a:prstGeom prst="rect">
            <a:avLst/>
          </a:prstGeom>
          <a:noFill/>
        </p:spPr>
        <p:txBody>
          <a:bodyPr wrap="square" rtlCol="0">
            <a:spAutoFit/>
          </a:bodyPr>
          <a:lstStyle/>
          <a:p>
            <a:endParaRPr lang="zh-CN" altLang="en-US" sz="3600" dirty="0">
              <a:latin typeface="隶书" panose="02010509060101010101" pitchFamily="49" charset="-122"/>
              <a:ea typeface="隶书" panose="02010509060101010101" pitchFamily="49" charset="-122"/>
            </a:endParaRPr>
          </a:p>
        </p:txBody>
      </p:sp>
      <p:sp>
        <p:nvSpPr>
          <p:cNvPr id="5" name="标题 4">
            <a:extLst>
              <a:ext uri="{FF2B5EF4-FFF2-40B4-BE49-F238E27FC236}">
                <a16:creationId xmlns:a16="http://schemas.microsoft.com/office/drawing/2014/main" id="{442456A9-9EB8-46B7-B2DC-BCA23AC70140}"/>
              </a:ext>
            </a:extLst>
          </p:cNvPr>
          <p:cNvSpPr>
            <a:spLocks noGrp="1"/>
          </p:cNvSpPr>
          <p:nvPr>
            <p:ph type="title"/>
          </p:nvPr>
        </p:nvSpPr>
        <p:spPr>
          <a:xfrm>
            <a:off x="363216" y="214572"/>
            <a:ext cx="8780784" cy="1432524"/>
          </a:xfrm>
        </p:spPr>
        <p:txBody>
          <a:bodyPr>
            <a:normAutofit/>
          </a:bodyPr>
          <a:lstStyle/>
          <a:p>
            <a:pPr algn="ctr"/>
            <a:r>
              <a:rPr lang="zh-CN" altLang="en-US" sz="4800" b="1" dirty="0" smtClean="0">
                <a:solidFill>
                  <a:srgbClr val="0000FF"/>
                </a:solidFill>
                <a:latin typeface="等线 Light" panose="02010600030101010101" pitchFamily="2" charset="-122"/>
                <a:ea typeface="等线 Light" panose="02010600030101010101" pitchFamily="2" charset="-122"/>
              </a:rPr>
              <a:t>本科生</a:t>
            </a:r>
            <a:r>
              <a:rPr lang="en-US" altLang="zh-CN" sz="4800" b="1" dirty="0" smtClean="0">
                <a:solidFill>
                  <a:srgbClr val="0000FF"/>
                </a:solidFill>
                <a:latin typeface="等线 Light" panose="02010600030101010101" pitchFamily="2" charset="-122"/>
                <a:ea typeface="等线 Light" panose="02010600030101010101" pitchFamily="2" charset="-122"/>
              </a:rPr>
              <a:t>/</a:t>
            </a:r>
            <a:r>
              <a:rPr lang="zh-CN" altLang="en-US" sz="4800" b="1" dirty="0" smtClean="0">
                <a:solidFill>
                  <a:srgbClr val="0000FF"/>
                </a:solidFill>
                <a:latin typeface="等线 Light" panose="02010600030101010101" pitchFamily="2" charset="-122"/>
                <a:ea typeface="等线 Light" panose="02010600030101010101" pitchFamily="2" charset="-122"/>
              </a:rPr>
              <a:t>研</a:t>
            </a:r>
            <a:r>
              <a:rPr lang="zh-CN" altLang="en-US" sz="4800" b="1" dirty="0">
                <a:solidFill>
                  <a:srgbClr val="0000FF"/>
                </a:solidFill>
                <a:latin typeface="等线 Light" panose="02010600030101010101" pitchFamily="2" charset="-122"/>
                <a:ea typeface="等线 Light" panose="02010600030101010101" pitchFamily="2" charset="-122"/>
              </a:rPr>
              <a:t>究生从事学术研究要经历的环</a:t>
            </a:r>
            <a:r>
              <a:rPr lang="zh-CN" altLang="en-US" sz="4800" b="1" dirty="0" smtClean="0">
                <a:solidFill>
                  <a:srgbClr val="0000FF"/>
                </a:solidFill>
                <a:latin typeface="等线 Light" panose="02010600030101010101" pitchFamily="2" charset="-122"/>
                <a:ea typeface="等线 Light" panose="02010600030101010101" pitchFamily="2" charset="-122"/>
              </a:rPr>
              <a:t>节</a:t>
            </a:r>
            <a:endParaRPr lang="zh-CN" altLang="en-US" sz="4800" dirty="0">
              <a:solidFill>
                <a:srgbClr val="0000FF"/>
              </a:solidFill>
              <a:latin typeface="等线 Light" panose="02010600030101010101" pitchFamily="2" charset="-122"/>
              <a:ea typeface="等线 Light" panose="02010600030101010101" pitchFamily="2" charset="-122"/>
            </a:endParaRPr>
          </a:p>
        </p:txBody>
      </p:sp>
      <p:sp>
        <p:nvSpPr>
          <p:cNvPr id="6" name="内容占位符 5">
            <a:extLst>
              <a:ext uri="{FF2B5EF4-FFF2-40B4-BE49-F238E27FC236}">
                <a16:creationId xmlns:a16="http://schemas.microsoft.com/office/drawing/2014/main" id="{487D5C0A-240A-4C8E-9149-3C62686929B9}"/>
              </a:ext>
            </a:extLst>
          </p:cNvPr>
          <p:cNvSpPr>
            <a:spLocks noGrp="1"/>
          </p:cNvSpPr>
          <p:nvPr>
            <p:ph idx="1"/>
          </p:nvPr>
        </p:nvSpPr>
        <p:spPr>
          <a:xfrm>
            <a:off x="363216" y="1647096"/>
            <a:ext cx="8539046" cy="4519448"/>
          </a:xfrm>
        </p:spPr>
        <p:txBody>
          <a:bodyPr>
            <a:normAutofit/>
          </a:bodyPr>
          <a:lstStyle/>
          <a:p>
            <a:pPr marL="0" indent="0">
              <a:lnSpc>
                <a:spcPct val="120000"/>
              </a:lnSpc>
              <a:buNone/>
            </a:pPr>
            <a:r>
              <a:rPr lang="en-US" altLang="zh-CN" sz="2800" b="1" dirty="0" smtClean="0"/>
              <a:t>1</a:t>
            </a:r>
            <a:r>
              <a:rPr lang="zh-CN" altLang="en-US" sz="2800" b="1" dirty="0" smtClean="0"/>
              <a:t>、确</a:t>
            </a:r>
            <a:r>
              <a:rPr lang="zh-CN" altLang="en-US" sz="2800" b="1" dirty="0"/>
              <a:t>定研究课题 （价值，意义，明确</a:t>
            </a:r>
            <a:r>
              <a:rPr lang="zh-CN" altLang="en-US" sz="2800" b="1" dirty="0" smtClean="0"/>
              <a:t>）；</a:t>
            </a:r>
            <a:endParaRPr lang="en-US" altLang="zh-CN" sz="2800" b="1" dirty="0"/>
          </a:p>
          <a:p>
            <a:pPr marL="0" indent="0">
              <a:lnSpc>
                <a:spcPct val="120000"/>
              </a:lnSpc>
              <a:buNone/>
            </a:pPr>
            <a:r>
              <a:rPr lang="en-US" altLang="zh-CN" sz="2800" b="1" dirty="0" smtClean="0"/>
              <a:t>2</a:t>
            </a:r>
            <a:r>
              <a:rPr lang="zh-CN" altLang="en-US" sz="2800" b="1" dirty="0" smtClean="0"/>
              <a:t>、查</a:t>
            </a:r>
            <a:r>
              <a:rPr lang="zh-CN" altLang="en-US" sz="2800" b="1" dirty="0"/>
              <a:t>阅文献资料 （研究进展，查漏补缺，全面了解</a:t>
            </a:r>
            <a:r>
              <a:rPr lang="zh-CN" altLang="en-US" sz="2800" b="1" dirty="0" smtClean="0"/>
              <a:t>）</a:t>
            </a:r>
            <a:endParaRPr lang="en-US" altLang="zh-CN" sz="2800" b="1" dirty="0"/>
          </a:p>
          <a:p>
            <a:pPr marL="0" indent="0">
              <a:lnSpc>
                <a:spcPct val="120000"/>
              </a:lnSpc>
              <a:buNone/>
            </a:pPr>
            <a:r>
              <a:rPr lang="en-US" altLang="zh-CN" sz="2800" b="1" dirty="0" smtClean="0"/>
              <a:t>3</a:t>
            </a:r>
            <a:r>
              <a:rPr lang="zh-CN" altLang="en-US" sz="2800" b="1" dirty="0" smtClean="0"/>
              <a:t>、设</a:t>
            </a:r>
            <a:r>
              <a:rPr lang="zh-CN" altLang="en-US" sz="2800" b="1" dirty="0"/>
              <a:t>计研究方案（总体的设计与规划，以理论和实际为指导，逻辑合理</a:t>
            </a:r>
            <a:r>
              <a:rPr lang="zh-CN" altLang="en-US" sz="2800" b="1" dirty="0" smtClean="0"/>
              <a:t>）；</a:t>
            </a:r>
            <a:endParaRPr lang="en-US" altLang="zh-CN" sz="2800" b="1" dirty="0"/>
          </a:p>
          <a:p>
            <a:pPr marL="0" indent="0">
              <a:lnSpc>
                <a:spcPct val="120000"/>
              </a:lnSpc>
              <a:buNone/>
            </a:pPr>
            <a:r>
              <a:rPr lang="en-US" altLang="zh-CN" sz="2800" b="1" dirty="0" smtClean="0"/>
              <a:t>4</a:t>
            </a:r>
            <a:r>
              <a:rPr lang="zh-CN" altLang="en-US" sz="2800" b="1" dirty="0" smtClean="0"/>
              <a:t>、获</a:t>
            </a:r>
            <a:r>
              <a:rPr lang="zh-CN" altLang="en-US" sz="2800" b="1" dirty="0"/>
              <a:t>取数据与事实（真实性，准确性</a:t>
            </a:r>
            <a:r>
              <a:rPr lang="zh-CN" altLang="en-US" sz="2800" b="1" dirty="0" smtClean="0"/>
              <a:t>）；</a:t>
            </a:r>
            <a:endParaRPr lang="en-US" altLang="zh-CN" sz="2800" b="1" dirty="0"/>
          </a:p>
          <a:p>
            <a:pPr marL="0" indent="0">
              <a:lnSpc>
                <a:spcPct val="120000"/>
              </a:lnSpc>
              <a:buNone/>
            </a:pPr>
            <a:r>
              <a:rPr lang="en-US" altLang="zh-CN" sz="2800" b="1" dirty="0" smtClean="0"/>
              <a:t>5</a:t>
            </a:r>
            <a:r>
              <a:rPr lang="zh-CN" altLang="en-US" sz="2800" b="1" dirty="0" smtClean="0"/>
              <a:t>、形</a:t>
            </a:r>
            <a:r>
              <a:rPr lang="zh-CN" altLang="en-US" sz="2800" b="1" dirty="0"/>
              <a:t>成学术成果（提出问题，假设和模型，和科学解释与解决问题</a:t>
            </a:r>
            <a:r>
              <a:rPr lang="zh-CN" altLang="en-US" sz="2800" b="1" dirty="0" smtClean="0"/>
              <a:t>）。</a:t>
            </a:r>
            <a:endParaRPr lang="zh-CN" altLang="en-US" sz="2800" b="1" dirty="0"/>
          </a:p>
        </p:txBody>
      </p:sp>
      <p:sp>
        <p:nvSpPr>
          <p:cNvPr id="2" name="Slide Number Placeholder 1"/>
          <p:cNvSpPr>
            <a:spLocks noGrp="1"/>
          </p:cNvSpPr>
          <p:nvPr>
            <p:ph type="sldNum" sz="quarter" idx="12"/>
          </p:nvPr>
        </p:nvSpPr>
        <p:spPr/>
        <p:txBody>
          <a:bodyPr/>
          <a:lstStyle/>
          <a:p>
            <a:fld id="{42C5E58A-6618-48A9-856D-E6342CF1692B}" type="slidenum">
              <a:rPr lang="zh-CN" altLang="en-US" smtClean="0"/>
              <a:t>39</a:t>
            </a:fld>
            <a:endParaRPr lang="zh-CN" altLang="en-US"/>
          </a:p>
        </p:txBody>
      </p:sp>
    </p:spTree>
    <p:extLst>
      <p:ext uri="{BB962C8B-B14F-4D97-AF65-F5344CB8AC3E}">
        <p14:creationId xmlns:p14="http://schemas.microsoft.com/office/powerpoint/2010/main" val="1626550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06120-EB0A-42FE-ABAC-C7946BF9C666}"/>
              </a:ext>
            </a:extLst>
          </p:cNvPr>
          <p:cNvSpPr>
            <a:spLocks noGrp="1"/>
          </p:cNvSpPr>
          <p:nvPr>
            <p:ph type="title"/>
          </p:nvPr>
        </p:nvSpPr>
        <p:spPr>
          <a:xfrm>
            <a:off x="859877" y="122611"/>
            <a:ext cx="8038627" cy="822543"/>
          </a:xfrm>
        </p:spPr>
        <p:txBody>
          <a:bodyPr>
            <a:noAutofit/>
          </a:bodyPr>
          <a:lstStyle/>
          <a:p>
            <a:r>
              <a:rPr lang="zh-CN" altLang="en-US" b="1" dirty="0" smtClean="0">
                <a:solidFill>
                  <a:srgbClr val="0000FF"/>
                </a:solidFill>
              </a:rPr>
              <a:t>‘’学术道德规范部分”主讲内容</a:t>
            </a:r>
            <a:endParaRPr lang="zh-CN" altLang="en-US" b="1" dirty="0">
              <a:solidFill>
                <a:srgbClr val="0000FF"/>
              </a:solidFill>
            </a:endParaRPr>
          </a:p>
        </p:txBody>
      </p:sp>
      <p:sp>
        <p:nvSpPr>
          <p:cNvPr id="3" name="内容占位符 2">
            <a:extLst>
              <a:ext uri="{FF2B5EF4-FFF2-40B4-BE49-F238E27FC236}">
                <a16:creationId xmlns:a16="http://schemas.microsoft.com/office/drawing/2014/main" id="{84F557DD-F299-4B48-A045-C71F74561B39}"/>
              </a:ext>
            </a:extLst>
          </p:cNvPr>
          <p:cNvSpPr>
            <a:spLocks noGrp="1"/>
          </p:cNvSpPr>
          <p:nvPr>
            <p:ph idx="1"/>
          </p:nvPr>
        </p:nvSpPr>
        <p:spPr>
          <a:xfrm>
            <a:off x="608443" y="1241514"/>
            <a:ext cx="8419943" cy="2489657"/>
          </a:xfrm>
        </p:spPr>
        <p:txBody>
          <a:bodyPr>
            <a:normAutofit/>
          </a:bodyPr>
          <a:lstStyle/>
          <a:p>
            <a:pPr marL="0" indent="0">
              <a:buNone/>
            </a:pPr>
            <a:r>
              <a:rPr lang="en-US" altLang="zh-CN" sz="3600" b="1" dirty="0" smtClean="0"/>
              <a:t>1.</a:t>
            </a:r>
            <a:r>
              <a:rPr lang="zh-CN" altLang="en-US" sz="3600" b="1" dirty="0" smtClean="0"/>
              <a:t>学</a:t>
            </a:r>
            <a:r>
              <a:rPr lang="zh-CN" altLang="en-US" sz="3600" b="1" dirty="0"/>
              <a:t>术道德，学术精神，科研伦理</a:t>
            </a:r>
            <a:endParaRPr lang="en-US" altLang="zh-CN" sz="3600" b="1" dirty="0"/>
          </a:p>
          <a:p>
            <a:pPr marL="0" indent="0">
              <a:buNone/>
            </a:pPr>
            <a:endParaRPr lang="en-US" altLang="zh-CN" sz="3600" b="1" dirty="0"/>
          </a:p>
          <a:p>
            <a:pPr marL="0" indent="0">
              <a:buNone/>
            </a:pPr>
            <a:r>
              <a:rPr lang="en-US" altLang="zh-CN" sz="3600" b="1" dirty="0" smtClean="0"/>
              <a:t>2.</a:t>
            </a:r>
            <a:r>
              <a:rPr lang="zh-CN" altLang="en-US" sz="3600" b="1" dirty="0" smtClean="0"/>
              <a:t>学</a:t>
            </a:r>
            <a:r>
              <a:rPr lang="zh-CN" altLang="en-US" sz="3600" b="1" dirty="0"/>
              <a:t>术成果，学术规范</a:t>
            </a:r>
            <a:r>
              <a:rPr lang="zh-CN" altLang="en-US" sz="3600" b="1" dirty="0" smtClean="0"/>
              <a:t>，学</a:t>
            </a:r>
            <a:r>
              <a:rPr lang="zh-CN" altLang="en-US" sz="3600" b="1" dirty="0"/>
              <a:t>术不端</a:t>
            </a:r>
            <a:endParaRPr lang="en-US" altLang="zh-CN" sz="3600" b="1" dirty="0"/>
          </a:p>
          <a:p>
            <a:endParaRPr lang="en-US" altLang="zh-CN" dirty="0"/>
          </a:p>
          <a:p>
            <a:endParaRPr lang="zh-CN" altLang="en-US" dirty="0"/>
          </a:p>
        </p:txBody>
      </p:sp>
      <p:pic>
        <p:nvPicPr>
          <p:cNvPr id="4" name="图片 3">
            <a:extLst>
              <a:ext uri="{FF2B5EF4-FFF2-40B4-BE49-F238E27FC236}">
                <a16:creationId xmlns:a16="http://schemas.microsoft.com/office/drawing/2014/main" id="{8ADCD5A6-C308-47EA-953F-44E87D5FE9EE}"/>
              </a:ext>
            </a:extLst>
          </p:cNvPr>
          <p:cNvPicPr>
            <a:picLocks noChangeAspect="1"/>
          </p:cNvPicPr>
          <p:nvPr/>
        </p:nvPicPr>
        <p:blipFill>
          <a:blip r:embed="rId2"/>
          <a:stretch>
            <a:fillRect/>
          </a:stretch>
        </p:blipFill>
        <p:spPr>
          <a:xfrm>
            <a:off x="2877864" y="3862533"/>
            <a:ext cx="6020640" cy="2562583"/>
          </a:xfrm>
          <a:prstGeom prst="rect">
            <a:avLst/>
          </a:prstGeom>
        </p:spPr>
      </p:pic>
      <p:sp>
        <p:nvSpPr>
          <p:cNvPr id="5" name="Slide Number Placeholder 4"/>
          <p:cNvSpPr>
            <a:spLocks noGrp="1"/>
          </p:cNvSpPr>
          <p:nvPr>
            <p:ph type="sldNum" sz="quarter" idx="12"/>
          </p:nvPr>
        </p:nvSpPr>
        <p:spPr/>
        <p:txBody>
          <a:bodyPr/>
          <a:lstStyle/>
          <a:p>
            <a:fld id="{42C5E58A-6618-48A9-856D-E6342CF1692B}" type="slidenum">
              <a:rPr lang="zh-CN" altLang="en-US" smtClean="0"/>
              <a:t>4</a:t>
            </a:fld>
            <a:endParaRPr lang="zh-CN" altLang="en-US"/>
          </a:p>
        </p:txBody>
      </p:sp>
    </p:spTree>
    <p:extLst>
      <p:ext uri="{BB962C8B-B14F-4D97-AF65-F5344CB8AC3E}">
        <p14:creationId xmlns:p14="http://schemas.microsoft.com/office/powerpoint/2010/main" val="31498588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34634FD-B4A6-41FC-8986-B404CC8BAAFE}"/>
              </a:ext>
            </a:extLst>
          </p:cNvPr>
          <p:cNvPicPr>
            <a:picLocks noChangeAspect="1"/>
          </p:cNvPicPr>
          <p:nvPr/>
        </p:nvPicPr>
        <p:blipFill>
          <a:blip r:embed="rId2"/>
          <a:stretch>
            <a:fillRect/>
          </a:stretch>
        </p:blipFill>
        <p:spPr>
          <a:xfrm>
            <a:off x="982898" y="130801"/>
            <a:ext cx="7236191" cy="6225550"/>
          </a:xfrm>
          <a:prstGeom prst="rect">
            <a:avLst/>
          </a:prstGeom>
        </p:spPr>
      </p:pic>
      <p:sp>
        <p:nvSpPr>
          <p:cNvPr id="3" name="Slide Number Placeholder 2"/>
          <p:cNvSpPr>
            <a:spLocks noGrp="1"/>
          </p:cNvSpPr>
          <p:nvPr>
            <p:ph type="sldNum" sz="quarter" idx="12"/>
          </p:nvPr>
        </p:nvSpPr>
        <p:spPr/>
        <p:txBody>
          <a:bodyPr/>
          <a:lstStyle/>
          <a:p>
            <a:fld id="{42C5E58A-6618-48A9-856D-E6342CF1692B}" type="slidenum">
              <a:rPr lang="zh-CN" altLang="en-US" smtClean="0"/>
              <a:t>40</a:t>
            </a:fld>
            <a:endParaRPr lang="zh-CN" altLang="en-US"/>
          </a:p>
        </p:txBody>
      </p:sp>
    </p:spTree>
    <p:extLst>
      <p:ext uri="{BB962C8B-B14F-4D97-AF65-F5344CB8AC3E}">
        <p14:creationId xmlns:p14="http://schemas.microsoft.com/office/powerpoint/2010/main" val="35976028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814BB-0325-4B05-B752-633DC4161A6A}"/>
              </a:ext>
            </a:extLst>
          </p:cNvPr>
          <p:cNvSpPr>
            <a:spLocks noGrp="1"/>
          </p:cNvSpPr>
          <p:nvPr>
            <p:ph type="title"/>
          </p:nvPr>
        </p:nvSpPr>
        <p:spPr>
          <a:xfrm>
            <a:off x="1658664" y="123388"/>
            <a:ext cx="6518384" cy="1001219"/>
          </a:xfrm>
        </p:spPr>
        <p:txBody>
          <a:bodyPr>
            <a:normAutofit/>
          </a:bodyPr>
          <a:lstStyle/>
          <a:p>
            <a:r>
              <a:rPr lang="zh-CN" altLang="en-US" sz="4800" b="1" dirty="0">
                <a:solidFill>
                  <a:srgbClr val="0000FF"/>
                </a:solidFill>
              </a:rPr>
              <a:t>重视基础性研究工作</a:t>
            </a:r>
          </a:p>
        </p:txBody>
      </p:sp>
      <p:pic>
        <p:nvPicPr>
          <p:cNvPr id="7" name="图片 6">
            <a:extLst>
              <a:ext uri="{FF2B5EF4-FFF2-40B4-BE49-F238E27FC236}">
                <a16:creationId xmlns:a16="http://schemas.microsoft.com/office/drawing/2014/main" id="{655D1745-6D1C-44EE-B616-DD0C09CB699A}"/>
              </a:ext>
            </a:extLst>
          </p:cNvPr>
          <p:cNvPicPr>
            <a:picLocks noChangeAspect="1"/>
          </p:cNvPicPr>
          <p:nvPr/>
        </p:nvPicPr>
        <p:blipFill rotWithShape="1">
          <a:blip r:embed="rId2">
            <a:extLst>
              <a:ext uri="{28A0092B-C50C-407E-A947-70E740481C1C}">
                <a14:useLocalDpi xmlns:a14="http://schemas.microsoft.com/office/drawing/2010/main" val="0"/>
              </a:ext>
            </a:extLst>
          </a:blip>
          <a:srcRect b="3436"/>
          <a:stretch/>
        </p:blipFill>
        <p:spPr>
          <a:xfrm>
            <a:off x="940198" y="1124607"/>
            <a:ext cx="4521419" cy="5108274"/>
          </a:xfrm>
          <a:prstGeom prst="rect">
            <a:avLst/>
          </a:prstGeom>
        </p:spPr>
      </p:pic>
      <p:sp>
        <p:nvSpPr>
          <p:cNvPr id="8" name="矩形 7">
            <a:extLst>
              <a:ext uri="{FF2B5EF4-FFF2-40B4-BE49-F238E27FC236}">
                <a16:creationId xmlns:a16="http://schemas.microsoft.com/office/drawing/2014/main" id="{F9C1F882-3DFC-42D8-948E-A98699B1C336}"/>
              </a:ext>
            </a:extLst>
          </p:cNvPr>
          <p:cNvSpPr/>
          <p:nvPr/>
        </p:nvSpPr>
        <p:spPr>
          <a:xfrm>
            <a:off x="5461617" y="5173658"/>
            <a:ext cx="2031325" cy="646331"/>
          </a:xfrm>
          <a:prstGeom prst="rect">
            <a:avLst/>
          </a:prstGeom>
        </p:spPr>
        <p:txBody>
          <a:bodyPr wrap="none">
            <a:spAutoFit/>
          </a:bodyPr>
          <a:lstStyle/>
          <a:p>
            <a:r>
              <a:rPr lang="zh-CN" altLang="en-US" sz="3600" b="1" dirty="0">
                <a:solidFill>
                  <a:srgbClr val="000099"/>
                </a:solidFill>
              </a:rPr>
              <a:t>基础研究</a:t>
            </a:r>
          </a:p>
        </p:txBody>
      </p:sp>
      <p:sp>
        <p:nvSpPr>
          <p:cNvPr id="9" name="矩形 8">
            <a:extLst>
              <a:ext uri="{FF2B5EF4-FFF2-40B4-BE49-F238E27FC236}">
                <a16:creationId xmlns:a16="http://schemas.microsoft.com/office/drawing/2014/main" id="{2177D0ED-D497-4D6B-BC9B-2ADB1F98151C}"/>
              </a:ext>
            </a:extLst>
          </p:cNvPr>
          <p:cNvSpPr/>
          <p:nvPr/>
        </p:nvSpPr>
        <p:spPr>
          <a:xfrm>
            <a:off x="5365032" y="2584334"/>
            <a:ext cx="2031325" cy="646331"/>
          </a:xfrm>
          <a:prstGeom prst="rect">
            <a:avLst/>
          </a:prstGeom>
        </p:spPr>
        <p:txBody>
          <a:bodyPr wrap="none">
            <a:spAutoFit/>
          </a:bodyPr>
          <a:lstStyle/>
          <a:p>
            <a:r>
              <a:rPr lang="zh-CN" altLang="en-US" sz="3600" b="1" dirty="0">
                <a:solidFill>
                  <a:srgbClr val="000099"/>
                </a:solidFill>
              </a:rPr>
              <a:t>应用研究</a:t>
            </a:r>
          </a:p>
        </p:txBody>
      </p:sp>
      <p:sp>
        <p:nvSpPr>
          <p:cNvPr id="10" name="矩形 9">
            <a:extLst>
              <a:ext uri="{FF2B5EF4-FFF2-40B4-BE49-F238E27FC236}">
                <a16:creationId xmlns:a16="http://schemas.microsoft.com/office/drawing/2014/main" id="{D938D117-7EE5-4471-906D-B4A40A9F1970}"/>
              </a:ext>
            </a:extLst>
          </p:cNvPr>
          <p:cNvSpPr/>
          <p:nvPr/>
        </p:nvSpPr>
        <p:spPr>
          <a:xfrm flipH="1">
            <a:off x="5365032" y="1265551"/>
            <a:ext cx="2224495" cy="646331"/>
          </a:xfrm>
          <a:prstGeom prst="rect">
            <a:avLst/>
          </a:prstGeom>
        </p:spPr>
        <p:txBody>
          <a:bodyPr wrap="square">
            <a:spAutoFit/>
          </a:bodyPr>
          <a:lstStyle/>
          <a:p>
            <a:r>
              <a:rPr lang="zh-CN" altLang="en-US" sz="3600" b="1" dirty="0">
                <a:solidFill>
                  <a:srgbClr val="000099"/>
                </a:solidFill>
              </a:rPr>
              <a:t>开发研究</a:t>
            </a:r>
          </a:p>
        </p:txBody>
      </p:sp>
      <p:sp>
        <p:nvSpPr>
          <p:cNvPr id="3" name="Slide Number Placeholder 2"/>
          <p:cNvSpPr>
            <a:spLocks noGrp="1"/>
          </p:cNvSpPr>
          <p:nvPr>
            <p:ph type="sldNum" sz="quarter" idx="12"/>
          </p:nvPr>
        </p:nvSpPr>
        <p:spPr/>
        <p:txBody>
          <a:bodyPr/>
          <a:lstStyle/>
          <a:p>
            <a:fld id="{42C5E58A-6618-48A9-856D-E6342CF1692B}" type="slidenum">
              <a:rPr lang="zh-CN" altLang="en-US" smtClean="0"/>
              <a:t>41</a:t>
            </a:fld>
            <a:endParaRPr lang="zh-CN" altLang="en-US"/>
          </a:p>
        </p:txBody>
      </p:sp>
    </p:spTree>
    <p:extLst>
      <p:ext uri="{BB962C8B-B14F-4D97-AF65-F5344CB8AC3E}">
        <p14:creationId xmlns:p14="http://schemas.microsoft.com/office/powerpoint/2010/main" val="2407211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1DB49-E68D-442E-A0F7-9F4752C7E470}"/>
              </a:ext>
            </a:extLst>
          </p:cNvPr>
          <p:cNvSpPr>
            <a:spLocks noGrp="1"/>
          </p:cNvSpPr>
          <p:nvPr>
            <p:ph type="title"/>
          </p:nvPr>
        </p:nvSpPr>
        <p:spPr>
          <a:xfrm>
            <a:off x="2408620" y="0"/>
            <a:ext cx="5064235" cy="1029171"/>
          </a:xfrm>
        </p:spPr>
        <p:txBody>
          <a:bodyPr>
            <a:normAutofit/>
          </a:bodyPr>
          <a:lstStyle/>
          <a:p>
            <a:pPr algn="ctr"/>
            <a:r>
              <a:rPr lang="zh-CN" altLang="en-US" sz="4400" b="1" dirty="0">
                <a:solidFill>
                  <a:srgbClr val="0000FF"/>
                </a:solidFill>
              </a:rPr>
              <a:t>科学研究如何开始</a:t>
            </a:r>
          </a:p>
        </p:txBody>
      </p:sp>
      <p:sp>
        <p:nvSpPr>
          <p:cNvPr id="3" name="内容占位符 2">
            <a:extLst>
              <a:ext uri="{FF2B5EF4-FFF2-40B4-BE49-F238E27FC236}">
                <a16:creationId xmlns:a16="http://schemas.microsoft.com/office/drawing/2014/main" id="{5826EA91-2A59-46EA-9919-F4B15E728186}"/>
              </a:ext>
            </a:extLst>
          </p:cNvPr>
          <p:cNvSpPr>
            <a:spLocks noGrp="1"/>
          </p:cNvSpPr>
          <p:nvPr>
            <p:ph idx="1"/>
          </p:nvPr>
        </p:nvSpPr>
        <p:spPr>
          <a:xfrm>
            <a:off x="157871" y="1029171"/>
            <a:ext cx="8471122" cy="4768118"/>
          </a:xfrm>
        </p:spPr>
        <p:txBody>
          <a:bodyPr>
            <a:normAutofit fontScale="92500" lnSpcReduction="10000"/>
          </a:bodyPr>
          <a:lstStyle/>
          <a:p>
            <a:pPr marL="0" indent="0">
              <a:lnSpc>
                <a:spcPct val="150000"/>
              </a:lnSpc>
              <a:buNone/>
            </a:pPr>
            <a:r>
              <a:rPr lang="zh-CN" altLang="en-US" sz="3200" b="1" dirty="0"/>
              <a:t>科学研究始于问题</a:t>
            </a:r>
            <a:endParaRPr lang="en-US" altLang="zh-CN" sz="3200" b="1" dirty="0"/>
          </a:p>
          <a:p>
            <a:pPr marL="0" indent="0">
              <a:lnSpc>
                <a:spcPct val="150000"/>
              </a:lnSpc>
              <a:buNone/>
            </a:pPr>
            <a:r>
              <a:rPr lang="en-US" altLang="zh-CN" sz="3200" dirty="0"/>
              <a:t>                     </a:t>
            </a:r>
            <a:r>
              <a:rPr lang="en-US" altLang="zh-CN" sz="3200" dirty="0" smtClean="0"/>
              <a:t>	—</a:t>
            </a:r>
            <a:r>
              <a:rPr lang="zh-CN" altLang="en-US" sz="3200" dirty="0"/>
              <a:t>英国著名科学哲学家波普尔</a:t>
            </a:r>
            <a:endParaRPr lang="en-US" altLang="zh-CN" sz="3200" dirty="0"/>
          </a:p>
          <a:p>
            <a:pPr marL="0" indent="0">
              <a:lnSpc>
                <a:spcPct val="150000"/>
              </a:lnSpc>
              <a:buNone/>
            </a:pPr>
            <a:r>
              <a:rPr lang="zh-CN" altLang="en-US" sz="3200" b="1" dirty="0"/>
              <a:t>提出一个问题比解决一个问题更重要</a:t>
            </a:r>
            <a:endParaRPr lang="en-US" altLang="zh-CN" sz="3200" b="1" dirty="0"/>
          </a:p>
          <a:p>
            <a:pPr marL="0" indent="0">
              <a:lnSpc>
                <a:spcPct val="150000"/>
              </a:lnSpc>
              <a:buNone/>
            </a:pPr>
            <a:r>
              <a:rPr lang="en-US" altLang="zh-CN" sz="3200" dirty="0"/>
              <a:t>                         —</a:t>
            </a:r>
            <a:r>
              <a:rPr lang="zh-CN" altLang="en-US" sz="3200" dirty="0"/>
              <a:t>爱因斯坦</a:t>
            </a:r>
            <a:endParaRPr lang="en-US" altLang="zh-CN" sz="3200" dirty="0"/>
          </a:p>
          <a:p>
            <a:pPr marL="0" indent="0">
              <a:lnSpc>
                <a:spcPct val="150000"/>
              </a:lnSpc>
              <a:buNone/>
            </a:pPr>
            <a:r>
              <a:rPr lang="zh-CN" altLang="en-US" sz="3200" b="1" dirty="0"/>
              <a:t>观察</a:t>
            </a:r>
            <a:r>
              <a:rPr lang="en-US" altLang="zh-CN" sz="3200" b="1" dirty="0"/>
              <a:t>—</a:t>
            </a:r>
            <a:r>
              <a:rPr lang="zh-CN" altLang="en-US" sz="3200" b="1" dirty="0"/>
              <a:t>解释性原理</a:t>
            </a:r>
            <a:r>
              <a:rPr lang="en-US" altLang="zh-CN" sz="3200" b="1" dirty="0"/>
              <a:t>—</a:t>
            </a:r>
            <a:r>
              <a:rPr lang="zh-CN" altLang="en-US" sz="3200" b="1" dirty="0"/>
              <a:t>个别事实知识</a:t>
            </a:r>
            <a:endParaRPr lang="en-US" altLang="zh-CN" sz="3200" b="1" dirty="0"/>
          </a:p>
          <a:p>
            <a:pPr marL="0" indent="0">
              <a:lnSpc>
                <a:spcPct val="150000"/>
              </a:lnSpc>
              <a:buNone/>
            </a:pPr>
            <a:r>
              <a:rPr lang="en-US" altLang="zh-CN" sz="3200" dirty="0"/>
              <a:t>                         —</a:t>
            </a:r>
            <a:r>
              <a:rPr lang="zh-CN" altLang="en-US" sz="3200" dirty="0"/>
              <a:t>亚里士多德</a:t>
            </a:r>
          </a:p>
        </p:txBody>
      </p:sp>
      <p:pic>
        <p:nvPicPr>
          <p:cNvPr id="6" name="图片 5">
            <a:extLst>
              <a:ext uri="{FF2B5EF4-FFF2-40B4-BE49-F238E27FC236}">
                <a16:creationId xmlns:a16="http://schemas.microsoft.com/office/drawing/2014/main" id="{EE1D717B-DD6B-4092-8C51-582B33D8F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671" y="4004440"/>
            <a:ext cx="2791329" cy="2093497"/>
          </a:xfrm>
          <a:prstGeom prst="rect">
            <a:avLst/>
          </a:prstGeom>
        </p:spPr>
      </p:pic>
      <p:sp>
        <p:nvSpPr>
          <p:cNvPr id="7" name="文本框 6">
            <a:extLst>
              <a:ext uri="{FF2B5EF4-FFF2-40B4-BE49-F238E27FC236}">
                <a16:creationId xmlns:a16="http://schemas.microsoft.com/office/drawing/2014/main" id="{1E47DB4A-1908-4542-93B1-A3D5A4303159}"/>
              </a:ext>
            </a:extLst>
          </p:cNvPr>
          <p:cNvSpPr txBox="1"/>
          <p:nvPr/>
        </p:nvSpPr>
        <p:spPr>
          <a:xfrm flipH="1">
            <a:off x="6661362" y="6194468"/>
            <a:ext cx="2314472" cy="461665"/>
          </a:xfrm>
          <a:prstGeom prst="rect">
            <a:avLst/>
          </a:prstGeom>
          <a:noFill/>
        </p:spPr>
        <p:txBody>
          <a:bodyPr wrap="square" rtlCol="0">
            <a:spAutoFit/>
          </a:bodyPr>
          <a:lstStyle/>
          <a:p>
            <a:r>
              <a:rPr lang="zh-CN" altLang="en-US" sz="2400" b="1" dirty="0">
                <a:solidFill>
                  <a:srgbClr val="000099"/>
                </a:solidFill>
              </a:rPr>
              <a:t>青霉素的发现</a:t>
            </a:r>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42</a:t>
            </a:fld>
            <a:endParaRPr lang="zh-CN" altLang="en-US"/>
          </a:p>
        </p:txBody>
      </p:sp>
    </p:spTree>
    <p:extLst>
      <p:ext uri="{BB962C8B-B14F-4D97-AF65-F5344CB8AC3E}">
        <p14:creationId xmlns:p14="http://schemas.microsoft.com/office/powerpoint/2010/main" val="38750802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05343-104C-4895-B4B2-6D639198E002}"/>
              </a:ext>
            </a:extLst>
          </p:cNvPr>
          <p:cNvSpPr>
            <a:spLocks noGrp="1"/>
          </p:cNvSpPr>
          <p:nvPr>
            <p:ph type="title"/>
          </p:nvPr>
        </p:nvSpPr>
        <p:spPr>
          <a:xfrm>
            <a:off x="1556620" y="0"/>
            <a:ext cx="5477860" cy="1067680"/>
          </a:xfrm>
        </p:spPr>
        <p:txBody>
          <a:bodyPr>
            <a:normAutofit/>
          </a:bodyPr>
          <a:lstStyle/>
          <a:p>
            <a:r>
              <a:rPr lang="zh-CN" altLang="en-US" sz="4400" b="1" dirty="0">
                <a:solidFill>
                  <a:srgbClr val="0000FF"/>
                </a:solidFill>
              </a:rPr>
              <a:t>科研选题的基本原则</a:t>
            </a:r>
          </a:p>
        </p:txBody>
      </p:sp>
      <p:sp>
        <p:nvSpPr>
          <p:cNvPr id="3" name="内容占位符 2">
            <a:extLst>
              <a:ext uri="{FF2B5EF4-FFF2-40B4-BE49-F238E27FC236}">
                <a16:creationId xmlns:a16="http://schemas.microsoft.com/office/drawing/2014/main" id="{5B690BA7-5192-4596-ABEE-3556D98EAAE5}"/>
              </a:ext>
            </a:extLst>
          </p:cNvPr>
          <p:cNvSpPr>
            <a:spLocks noGrp="1"/>
          </p:cNvSpPr>
          <p:nvPr>
            <p:ph sz="half" idx="1"/>
          </p:nvPr>
        </p:nvSpPr>
        <p:spPr>
          <a:xfrm>
            <a:off x="409350" y="1011895"/>
            <a:ext cx="3886200" cy="4351338"/>
          </a:xfrm>
        </p:spPr>
        <p:txBody>
          <a:bodyPr>
            <a:normAutofit/>
          </a:bodyPr>
          <a:lstStyle/>
          <a:p>
            <a:pPr>
              <a:buFont typeface="Wingdings" panose="05000000000000000000" pitchFamily="2" charset="2"/>
              <a:buChar char="n"/>
            </a:pPr>
            <a:r>
              <a:rPr lang="zh-CN" altLang="en-US" sz="2800" dirty="0"/>
              <a:t>科学性原则</a:t>
            </a:r>
            <a:endParaRPr lang="en-US" altLang="zh-CN" sz="2800" dirty="0"/>
          </a:p>
          <a:p>
            <a:pPr>
              <a:buFont typeface="Wingdings" panose="05000000000000000000" pitchFamily="2" charset="2"/>
              <a:buChar char="n"/>
            </a:pPr>
            <a:r>
              <a:rPr lang="zh-CN" altLang="en-US" sz="2800" dirty="0"/>
              <a:t>需要性原则</a:t>
            </a:r>
            <a:endParaRPr lang="en-US" altLang="zh-CN" sz="2800" dirty="0"/>
          </a:p>
          <a:p>
            <a:pPr>
              <a:buFont typeface="Wingdings" panose="05000000000000000000" pitchFamily="2" charset="2"/>
              <a:buChar char="n"/>
            </a:pPr>
            <a:r>
              <a:rPr lang="zh-CN" altLang="en-US" sz="2800" dirty="0"/>
              <a:t>创新型原则</a:t>
            </a:r>
            <a:endParaRPr lang="en-US" altLang="zh-CN" sz="2800" dirty="0"/>
          </a:p>
          <a:p>
            <a:pPr>
              <a:buFont typeface="Wingdings" panose="05000000000000000000" pitchFamily="2" charset="2"/>
              <a:buChar char="n"/>
            </a:pPr>
            <a:r>
              <a:rPr lang="zh-CN" altLang="en-US" sz="2800" dirty="0"/>
              <a:t>可行性原则</a:t>
            </a:r>
          </a:p>
        </p:txBody>
      </p:sp>
      <p:sp>
        <p:nvSpPr>
          <p:cNvPr id="5" name="内容占位符 4">
            <a:extLst>
              <a:ext uri="{FF2B5EF4-FFF2-40B4-BE49-F238E27FC236}">
                <a16:creationId xmlns:a16="http://schemas.microsoft.com/office/drawing/2014/main" id="{4B0DE3E4-7D99-4122-BB48-2E902668AF72}"/>
              </a:ext>
            </a:extLst>
          </p:cNvPr>
          <p:cNvSpPr>
            <a:spLocks noGrp="1"/>
          </p:cNvSpPr>
          <p:nvPr>
            <p:ph sz="half" idx="2"/>
          </p:nvPr>
        </p:nvSpPr>
        <p:spPr>
          <a:xfrm>
            <a:off x="4557755" y="1011895"/>
            <a:ext cx="3886200" cy="4351338"/>
          </a:xfrm>
        </p:spPr>
        <p:txBody>
          <a:bodyPr>
            <a:normAutofit/>
          </a:bodyPr>
          <a:lstStyle/>
          <a:p>
            <a:pPr>
              <a:buFont typeface="Wingdings" panose="05000000000000000000" pitchFamily="2" charset="2"/>
              <a:buChar char="n"/>
            </a:pPr>
            <a:r>
              <a:rPr lang="zh-CN" altLang="en-US" sz="2800" dirty="0"/>
              <a:t>有用性原则</a:t>
            </a:r>
            <a:endParaRPr lang="en-US" altLang="zh-CN" sz="2800" dirty="0"/>
          </a:p>
          <a:p>
            <a:pPr>
              <a:buFont typeface="Wingdings" panose="05000000000000000000" pitchFamily="2" charset="2"/>
              <a:buChar char="n"/>
            </a:pPr>
            <a:r>
              <a:rPr lang="zh-CN" altLang="en-US" sz="2800" dirty="0"/>
              <a:t>公共性原则</a:t>
            </a:r>
            <a:endParaRPr lang="en-US" altLang="zh-CN" sz="2800" dirty="0"/>
          </a:p>
          <a:p>
            <a:pPr>
              <a:buFont typeface="Wingdings" panose="05000000000000000000" pitchFamily="2" charset="2"/>
              <a:buChar char="n"/>
            </a:pPr>
            <a:r>
              <a:rPr lang="zh-CN" altLang="en-US" sz="2800" dirty="0"/>
              <a:t>经验性原则</a:t>
            </a:r>
            <a:endParaRPr lang="en-US" altLang="zh-CN" sz="2800" dirty="0"/>
          </a:p>
          <a:p>
            <a:pPr>
              <a:buFont typeface="Wingdings" panose="05000000000000000000" pitchFamily="2" charset="2"/>
              <a:buChar char="n"/>
            </a:pPr>
            <a:r>
              <a:rPr lang="zh-CN" altLang="en-US" sz="2800" dirty="0"/>
              <a:t>传承性原则</a:t>
            </a:r>
            <a:endParaRPr lang="en-US" altLang="zh-CN" sz="2800" dirty="0"/>
          </a:p>
          <a:p>
            <a:pPr>
              <a:buFont typeface="Wingdings" panose="05000000000000000000" pitchFamily="2" charset="2"/>
              <a:buChar char="n"/>
            </a:pPr>
            <a:r>
              <a:rPr lang="zh-CN" altLang="en-US" sz="2800" dirty="0"/>
              <a:t>创新型原则</a:t>
            </a:r>
            <a:endParaRPr lang="en-US" altLang="zh-CN" sz="2800" dirty="0"/>
          </a:p>
          <a:p>
            <a:pPr>
              <a:buFont typeface="Wingdings" panose="05000000000000000000" pitchFamily="2" charset="2"/>
              <a:buChar char="n"/>
            </a:pPr>
            <a:r>
              <a:rPr lang="zh-CN" altLang="en-US" sz="2800" dirty="0"/>
              <a:t>现实性原则</a:t>
            </a:r>
            <a:endParaRPr lang="en-US" altLang="zh-CN" sz="2800" dirty="0"/>
          </a:p>
          <a:p>
            <a:pPr>
              <a:buFont typeface="Wingdings" panose="05000000000000000000" pitchFamily="2" charset="2"/>
              <a:buChar char="n"/>
            </a:pPr>
            <a:r>
              <a:rPr lang="zh-CN" altLang="en-US" sz="2800" dirty="0"/>
              <a:t>前瞻性原则</a:t>
            </a:r>
            <a:endParaRPr lang="en-US" altLang="zh-CN" sz="2800" dirty="0"/>
          </a:p>
        </p:txBody>
      </p:sp>
      <p:sp>
        <p:nvSpPr>
          <p:cNvPr id="6" name="文本框 5">
            <a:extLst>
              <a:ext uri="{FF2B5EF4-FFF2-40B4-BE49-F238E27FC236}">
                <a16:creationId xmlns:a16="http://schemas.microsoft.com/office/drawing/2014/main" id="{5FF411D7-43C9-46FA-B1A1-05DEE8CEA226}"/>
              </a:ext>
            </a:extLst>
          </p:cNvPr>
          <p:cNvSpPr txBox="1"/>
          <p:nvPr/>
        </p:nvSpPr>
        <p:spPr>
          <a:xfrm>
            <a:off x="157949" y="4169969"/>
            <a:ext cx="4148405" cy="954107"/>
          </a:xfrm>
          <a:prstGeom prst="rect">
            <a:avLst/>
          </a:prstGeom>
          <a:noFill/>
        </p:spPr>
        <p:txBody>
          <a:bodyPr wrap="square" rtlCol="0">
            <a:spAutoFit/>
          </a:bodyPr>
          <a:lstStyle/>
          <a:p>
            <a:r>
              <a:rPr lang="zh-CN" altLang="en-US" sz="2800" b="1" dirty="0">
                <a:solidFill>
                  <a:srgbClr val="C00000"/>
                </a:solidFill>
              </a:rPr>
              <a:t>学术新人</a:t>
            </a:r>
            <a:r>
              <a:rPr lang="zh-CN" altLang="en-US" sz="2800" b="1" dirty="0" smtClean="0">
                <a:solidFill>
                  <a:srgbClr val="C00000"/>
                </a:solidFill>
              </a:rPr>
              <a:t>：</a:t>
            </a:r>
            <a:endParaRPr lang="en-US" altLang="zh-CN" sz="2800" b="1" dirty="0" smtClean="0">
              <a:solidFill>
                <a:srgbClr val="C00000"/>
              </a:solidFill>
            </a:endParaRPr>
          </a:p>
          <a:p>
            <a:r>
              <a:rPr lang="zh-CN" altLang="en-US" sz="2800" b="1" dirty="0" smtClean="0">
                <a:solidFill>
                  <a:srgbClr val="C00000"/>
                </a:solidFill>
              </a:rPr>
              <a:t>多</a:t>
            </a:r>
            <a:r>
              <a:rPr lang="zh-CN" altLang="en-US" sz="2800" b="1" dirty="0">
                <a:solidFill>
                  <a:srgbClr val="C00000"/>
                </a:solidFill>
              </a:rPr>
              <a:t>读书，多开会，多请教</a:t>
            </a:r>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43</a:t>
            </a:fld>
            <a:endParaRPr lang="zh-CN" altLang="en-US"/>
          </a:p>
        </p:txBody>
      </p:sp>
    </p:spTree>
    <p:extLst>
      <p:ext uri="{BB962C8B-B14F-4D97-AF65-F5344CB8AC3E}">
        <p14:creationId xmlns:p14="http://schemas.microsoft.com/office/powerpoint/2010/main" val="23623547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5C41D-2E39-424A-82D0-589ED88B244D}"/>
              </a:ext>
            </a:extLst>
          </p:cNvPr>
          <p:cNvSpPr>
            <a:spLocks noGrp="1"/>
          </p:cNvSpPr>
          <p:nvPr>
            <p:ph type="title"/>
          </p:nvPr>
        </p:nvSpPr>
        <p:spPr>
          <a:xfrm>
            <a:off x="3363573" y="-52552"/>
            <a:ext cx="3249668" cy="1188434"/>
          </a:xfrm>
        </p:spPr>
        <p:txBody>
          <a:bodyPr>
            <a:normAutofit/>
          </a:bodyPr>
          <a:lstStyle/>
          <a:p>
            <a:r>
              <a:rPr lang="zh-CN" altLang="en-US" sz="4800" b="1" dirty="0" smtClean="0">
                <a:solidFill>
                  <a:srgbClr val="0000FF"/>
                </a:solidFill>
              </a:rPr>
              <a:t>选题的意义</a:t>
            </a:r>
            <a:endParaRPr lang="zh-CN" altLang="en-US" sz="4800" b="1" dirty="0">
              <a:solidFill>
                <a:srgbClr val="0000FF"/>
              </a:solidFill>
            </a:endParaRPr>
          </a:p>
        </p:txBody>
      </p:sp>
      <p:sp>
        <p:nvSpPr>
          <p:cNvPr id="3" name="内容占位符 2">
            <a:extLst>
              <a:ext uri="{FF2B5EF4-FFF2-40B4-BE49-F238E27FC236}">
                <a16:creationId xmlns:a16="http://schemas.microsoft.com/office/drawing/2014/main" id="{6CE66087-6C07-4C5F-8881-EEFBDC6F1423}"/>
              </a:ext>
            </a:extLst>
          </p:cNvPr>
          <p:cNvSpPr>
            <a:spLocks noGrp="1"/>
          </p:cNvSpPr>
          <p:nvPr>
            <p:ph idx="1"/>
          </p:nvPr>
        </p:nvSpPr>
        <p:spPr>
          <a:xfrm>
            <a:off x="72391" y="996945"/>
            <a:ext cx="6385559" cy="4583987"/>
          </a:xfrm>
        </p:spPr>
        <p:txBody>
          <a:bodyPr>
            <a:normAutofit lnSpcReduction="10000"/>
          </a:bodyPr>
          <a:lstStyle/>
          <a:p>
            <a:pPr>
              <a:lnSpc>
                <a:spcPct val="110000"/>
              </a:lnSpc>
              <a:buFont typeface="Wingdings" panose="05000000000000000000" pitchFamily="2" charset="2"/>
              <a:buChar char="n"/>
            </a:pPr>
            <a:r>
              <a:rPr lang="zh-CN" altLang="en-US" sz="2800" dirty="0" smtClean="0"/>
              <a:t>科学研究的基本单元</a:t>
            </a:r>
            <a:endParaRPr lang="en-US" altLang="zh-CN" sz="2800" dirty="0" smtClean="0"/>
          </a:p>
          <a:p>
            <a:pPr>
              <a:lnSpc>
                <a:spcPct val="110000"/>
              </a:lnSpc>
              <a:buFont typeface="Wingdings" panose="05000000000000000000" pitchFamily="2" charset="2"/>
              <a:buChar char="n"/>
            </a:pPr>
            <a:r>
              <a:rPr lang="zh-CN" altLang="en-US" sz="2800" dirty="0" smtClean="0"/>
              <a:t>课题就是研究者为了获得某一自然现象的新认识或为了解决某个特定任务，经过选择之后确定下来的用科学术语表达的一个或一组问题</a:t>
            </a:r>
            <a:endParaRPr lang="en-US" altLang="zh-CN" sz="2800" dirty="0" smtClean="0"/>
          </a:p>
          <a:p>
            <a:pPr>
              <a:lnSpc>
                <a:spcPct val="110000"/>
              </a:lnSpc>
              <a:buFont typeface="Wingdings" panose="05000000000000000000" pitchFamily="2" charset="2"/>
              <a:buChar char="n"/>
            </a:pPr>
            <a:r>
              <a:rPr lang="zh-CN" altLang="en-US" sz="2800" dirty="0" smtClean="0"/>
              <a:t>有价值，有意义的科学问题</a:t>
            </a:r>
            <a:endParaRPr lang="en-US" altLang="zh-CN" sz="2800" dirty="0" smtClean="0"/>
          </a:p>
          <a:p>
            <a:pPr>
              <a:lnSpc>
                <a:spcPct val="110000"/>
              </a:lnSpc>
              <a:buFont typeface="Wingdings" panose="05000000000000000000" pitchFamily="2" charset="2"/>
              <a:buChar char="n"/>
            </a:pPr>
            <a:r>
              <a:rPr lang="zh-CN" altLang="en-US" sz="2800" dirty="0" smtClean="0"/>
              <a:t>提出新问题，新的可能性，从新的角度看旧的问题，需要创造性的想象力，标志着科学的真正进步</a:t>
            </a:r>
            <a:endParaRPr lang="en-US" altLang="zh-CN" sz="2800" dirty="0" smtClean="0"/>
          </a:p>
          <a:p>
            <a:pPr marL="0" indent="0">
              <a:buNone/>
            </a:pPr>
            <a:endParaRPr lang="zh-CN" altLang="en-US" dirty="0" smtClean="0"/>
          </a:p>
          <a:p>
            <a:pPr marL="0" indent="0">
              <a:buNone/>
            </a:pPr>
            <a:endParaRPr lang="zh-CN" altLang="en-US" dirty="0"/>
          </a:p>
        </p:txBody>
      </p:sp>
      <p:pic>
        <p:nvPicPr>
          <p:cNvPr id="5" name="图片 4">
            <a:extLst>
              <a:ext uri="{FF2B5EF4-FFF2-40B4-BE49-F238E27FC236}">
                <a16:creationId xmlns:a16="http://schemas.microsoft.com/office/drawing/2014/main" id="{F728C422-A435-4E15-984C-DA1012347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448" y="2007940"/>
            <a:ext cx="2606971" cy="2606971"/>
          </a:xfrm>
          <a:prstGeom prst="rect">
            <a:avLst/>
          </a:prstGeom>
        </p:spPr>
      </p:pic>
      <p:sp>
        <p:nvSpPr>
          <p:cNvPr id="6" name="文本框 5">
            <a:extLst>
              <a:ext uri="{FF2B5EF4-FFF2-40B4-BE49-F238E27FC236}">
                <a16:creationId xmlns:a16="http://schemas.microsoft.com/office/drawing/2014/main" id="{55C6ED57-07DB-4866-9B73-96A4017EB7C4}"/>
              </a:ext>
            </a:extLst>
          </p:cNvPr>
          <p:cNvSpPr txBox="1"/>
          <p:nvPr/>
        </p:nvSpPr>
        <p:spPr>
          <a:xfrm flipH="1">
            <a:off x="6070815" y="4909729"/>
            <a:ext cx="2986239" cy="430887"/>
          </a:xfrm>
          <a:prstGeom prst="rect">
            <a:avLst/>
          </a:prstGeom>
          <a:noFill/>
        </p:spPr>
        <p:txBody>
          <a:bodyPr wrap="square" rtlCol="0">
            <a:spAutoFit/>
          </a:bodyPr>
          <a:lstStyle/>
          <a:p>
            <a:r>
              <a:rPr lang="zh-CN" altLang="en-US" sz="2200" b="1" dirty="0">
                <a:solidFill>
                  <a:srgbClr val="000099"/>
                </a:solidFill>
              </a:rPr>
              <a:t>塑料，铅，地球的寿命 </a:t>
            </a:r>
          </a:p>
        </p:txBody>
      </p:sp>
      <p:sp>
        <p:nvSpPr>
          <p:cNvPr id="7" name="文本框 6">
            <a:extLst>
              <a:ext uri="{FF2B5EF4-FFF2-40B4-BE49-F238E27FC236}">
                <a16:creationId xmlns:a16="http://schemas.microsoft.com/office/drawing/2014/main" id="{FB9D2E8C-BAD7-4A46-96D5-53AB009C43F9}"/>
              </a:ext>
            </a:extLst>
          </p:cNvPr>
          <p:cNvSpPr txBox="1"/>
          <p:nvPr/>
        </p:nvSpPr>
        <p:spPr>
          <a:xfrm flipH="1">
            <a:off x="4021426" y="5821248"/>
            <a:ext cx="5237306" cy="461665"/>
          </a:xfrm>
          <a:prstGeom prst="rect">
            <a:avLst/>
          </a:prstGeom>
          <a:noFill/>
        </p:spPr>
        <p:txBody>
          <a:bodyPr wrap="square" rtlCol="0">
            <a:spAutoFit/>
          </a:bodyPr>
          <a:lstStyle/>
          <a:p>
            <a:r>
              <a:rPr lang="zh-CN" altLang="en-US" sz="2400" b="1" dirty="0">
                <a:solidFill>
                  <a:srgbClr val="FF0000"/>
                </a:solidFill>
              </a:rPr>
              <a:t>知道应该干什么比知道干什么更重要</a:t>
            </a:r>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44</a:t>
            </a:fld>
            <a:endParaRPr lang="zh-CN" altLang="en-US"/>
          </a:p>
        </p:txBody>
      </p:sp>
    </p:spTree>
    <p:extLst>
      <p:ext uri="{BB962C8B-B14F-4D97-AF65-F5344CB8AC3E}">
        <p14:creationId xmlns:p14="http://schemas.microsoft.com/office/powerpoint/2010/main" val="42195415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981BE-807A-41D0-BF88-CDAD3AB00BA5}"/>
              </a:ext>
            </a:extLst>
          </p:cNvPr>
          <p:cNvSpPr>
            <a:spLocks noGrp="1"/>
          </p:cNvSpPr>
          <p:nvPr>
            <p:ph type="title"/>
          </p:nvPr>
        </p:nvSpPr>
        <p:spPr>
          <a:xfrm>
            <a:off x="2205203" y="0"/>
            <a:ext cx="6045418" cy="1082566"/>
          </a:xfrm>
        </p:spPr>
        <p:txBody>
          <a:bodyPr>
            <a:noAutofit/>
          </a:bodyPr>
          <a:lstStyle/>
          <a:p>
            <a:r>
              <a:rPr lang="zh-CN" altLang="en-US" sz="4800" b="1" dirty="0">
                <a:solidFill>
                  <a:srgbClr val="0000FF"/>
                </a:solidFill>
              </a:rPr>
              <a:t>什么是科学问题</a:t>
            </a:r>
          </a:p>
        </p:txBody>
      </p:sp>
      <p:sp>
        <p:nvSpPr>
          <p:cNvPr id="3" name="内容占位符 2">
            <a:extLst>
              <a:ext uri="{FF2B5EF4-FFF2-40B4-BE49-F238E27FC236}">
                <a16:creationId xmlns:a16="http://schemas.microsoft.com/office/drawing/2014/main" id="{5A02C220-EFF8-4769-82A1-FCDB4F57A61F}"/>
              </a:ext>
            </a:extLst>
          </p:cNvPr>
          <p:cNvSpPr>
            <a:spLocks noGrp="1"/>
          </p:cNvSpPr>
          <p:nvPr>
            <p:ph idx="1"/>
          </p:nvPr>
        </p:nvSpPr>
        <p:spPr>
          <a:xfrm>
            <a:off x="0" y="916591"/>
            <a:ext cx="9186041" cy="5804885"/>
          </a:xfrm>
        </p:spPr>
        <p:txBody>
          <a:bodyPr>
            <a:noAutofit/>
          </a:bodyPr>
          <a:lstStyle/>
          <a:p>
            <a:pPr>
              <a:lnSpc>
                <a:spcPct val="120000"/>
              </a:lnSpc>
              <a:buFont typeface="Wingdings" panose="05000000000000000000" pitchFamily="2" charset="2"/>
              <a:buChar char="n"/>
            </a:pPr>
            <a:r>
              <a:rPr lang="zh-CN" altLang="en-US" sz="2800" dirty="0"/>
              <a:t>一定时代的科学认识主体在当时的科学知识与经验条件下所提出的科学认识与实践中需要解决而又未解决的矛盾</a:t>
            </a:r>
            <a:endParaRPr lang="en-US" altLang="zh-CN" sz="2800" dirty="0"/>
          </a:p>
          <a:p>
            <a:pPr>
              <a:lnSpc>
                <a:spcPct val="120000"/>
              </a:lnSpc>
              <a:buFont typeface="Wingdings" panose="05000000000000000000" pitchFamily="2" charset="2"/>
              <a:buChar char="n"/>
            </a:pPr>
            <a:r>
              <a:rPr lang="zh-CN" altLang="en-US" sz="2800" dirty="0"/>
              <a:t>是否？</a:t>
            </a:r>
            <a:r>
              <a:rPr lang="en-US" altLang="zh-CN" sz="2800" dirty="0"/>
              <a:t>What</a:t>
            </a:r>
            <a:r>
              <a:rPr lang="zh-CN" altLang="en-US" sz="2800" dirty="0"/>
              <a:t>？</a:t>
            </a:r>
            <a:r>
              <a:rPr lang="en-US" altLang="zh-CN" sz="2800" dirty="0"/>
              <a:t>Why</a:t>
            </a:r>
            <a:r>
              <a:rPr lang="zh-CN" altLang="en-US" sz="2800" dirty="0"/>
              <a:t>？ </a:t>
            </a:r>
            <a:r>
              <a:rPr lang="en-US" altLang="zh-CN" sz="2800" dirty="0"/>
              <a:t>How</a:t>
            </a:r>
            <a:r>
              <a:rPr lang="zh-CN" altLang="en-US" sz="2800" dirty="0"/>
              <a:t>？</a:t>
            </a:r>
            <a:endParaRPr lang="en-US" altLang="zh-CN" sz="2800" dirty="0"/>
          </a:p>
          <a:p>
            <a:pPr>
              <a:lnSpc>
                <a:spcPct val="120000"/>
              </a:lnSpc>
              <a:buFont typeface="Wingdings" panose="05000000000000000000" pitchFamily="2" charset="2"/>
              <a:buChar char="n"/>
            </a:pPr>
            <a:r>
              <a:rPr lang="zh-CN" altLang="en-US" sz="2800" dirty="0"/>
              <a:t>正确的问题，明确的限定</a:t>
            </a:r>
            <a:endParaRPr lang="en-US" altLang="zh-CN" sz="2800" dirty="0"/>
          </a:p>
          <a:p>
            <a:pPr marL="0" indent="0">
              <a:lnSpc>
                <a:spcPct val="120000"/>
              </a:lnSpc>
              <a:buNone/>
            </a:pPr>
            <a:r>
              <a:rPr lang="en-US" altLang="zh-CN" sz="2800" dirty="0"/>
              <a:t>	</a:t>
            </a:r>
            <a:r>
              <a:rPr lang="zh-CN" altLang="en-US" sz="2800" dirty="0" smtClean="0"/>
              <a:t>首</a:t>
            </a:r>
            <a:r>
              <a:rPr lang="zh-CN" altLang="en-US" sz="2800" dirty="0"/>
              <a:t>先是问题的提法，其次是问题的解答</a:t>
            </a:r>
            <a:endParaRPr lang="en-US" altLang="zh-CN" sz="2800" dirty="0"/>
          </a:p>
          <a:p>
            <a:pPr marL="0" indent="0">
              <a:lnSpc>
                <a:spcPct val="120000"/>
              </a:lnSpc>
              <a:buNone/>
            </a:pPr>
            <a:r>
              <a:rPr lang="en-US" altLang="zh-CN" sz="2800" dirty="0"/>
              <a:t>                                  </a:t>
            </a:r>
            <a:r>
              <a:rPr lang="en-US" altLang="zh-CN" sz="2800" dirty="0" smtClean="0"/>
              <a:t>			 </a:t>
            </a:r>
            <a:r>
              <a:rPr lang="en-US" altLang="zh-CN" sz="2800" dirty="0"/>
              <a:t>—</a:t>
            </a:r>
            <a:r>
              <a:rPr lang="zh-CN" altLang="en-US" sz="2800" dirty="0"/>
              <a:t>海森堡</a:t>
            </a:r>
            <a:endParaRPr lang="en-US" altLang="zh-CN" sz="2800" dirty="0"/>
          </a:p>
          <a:p>
            <a:pPr marL="0" indent="0">
              <a:lnSpc>
                <a:spcPct val="120000"/>
              </a:lnSpc>
              <a:buNone/>
            </a:pPr>
            <a:r>
              <a:rPr lang="en-US" altLang="zh-CN" sz="2800" b="1" dirty="0">
                <a:solidFill>
                  <a:srgbClr val="0000FF"/>
                </a:solidFill>
              </a:rPr>
              <a:t> </a:t>
            </a:r>
            <a:r>
              <a:rPr lang="zh-CN" altLang="en-US" sz="2800" b="1" dirty="0" smtClean="0">
                <a:solidFill>
                  <a:srgbClr val="0000FF"/>
                </a:solidFill>
              </a:rPr>
              <a:t>真</a:t>
            </a:r>
            <a:r>
              <a:rPr lang="zh-CN" altLang="en-US" sz="2800" b="1" dirty="0">
                <a:solidFill>
                  <a:srgbClr val="0000FF"/>
                </a:solidFill>
              </a:rPr>
              <a:t>实问题与虚假问题，待解决问题与无知问题，抽象问题和具体问题，母问题与子问题，关键问题和一般问题等</a:t>
            </a:r>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45</a:t>
            </a:fld>
            <a:endParaRPr lang="zh-CN" altLang="en-US"/>
          </a:p>
        </p:txBody>
      </p:sp>
    </p:spTree>
    <p:extLst>
      <p:ext uri="{BB962C8B-B14F-4D97-AF65-F5344CB8AC3E}">
        <p14:creationId xmlns:p14="http://schemas.microsoft.com/office/powerpoint/2010/main" val="2312412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FFF80-928C-4E12-870F-6DECCC9D494E}"/>
              </a:ext>
            </a:extLst>
          </p:cNvPr>
          <p:cNvSpPr>
            <a:spLocks noGrp="1"/>
          </p:cNvSpPr>
          <p:nvPr>
            <p:ph type="title"/>
          </p:nvPr>
        </p:nvSpPr>
        <p:spPr>
          <a:xfrm>
            <a:off x="1912882" y="91857"/>
            <a:ext cx="4847240" cy="959177"/>
          </a:xfrm>
        </p:spPr>
        <p:txBody>
          <a:bodyPr>
            <a:normAutofit/>
          </a:bodyPr>
          <a:lstStyle/>
          <a:p>
            <a:pPr algn="ctr"/>
            <a:r>
              <a:rPr lang="zh-CN" altLang="en-US" sz="4800" b="1" dirty="0" smtClean="0">
                <a:solidFill>
                  <a:srgbClr val="0000FF"/>
                </a:solidFill>
              </a:rPr>
              <a:t>如何写开题报告</a:t>
            </a:r>
            <a:endParaRPr lang="zh-CN" altLang="en-US" sz="4800" b="1" dirty="0">
              <a:solidFill>
                <a:srgbClr val="0000FF"/>
              </a:solidFill>
            </a:endParaRPr>
          </a:p>
        </p:txBody>
      </p:sp>
      <p:sp>
        <p:nvSpPr>
          <p:cNvPr id="5" name="内容占位符 4">
            <a:extLst>
              <a:ext uri="{FF2B5EF4-FFF2-40B4-BE49-F238E27FC236}">
                <a16:creationId xmlns:a16="http://schemas.microsoft.com/office/drawing/2014/main" id="{7BCA1606-2877-4ADE-9048-3FC62530ACC6}"/>
              </a:ext>
            </a:extLst>
          </p:cNvPr>
          <p:cNvSpPr>
            <a:spLocks noGrp="1"/>
          </p:cNvSpPr>
          <p:nvPr>
            <p:ph idx="1"/>
          </p:nvPr>
        </p:nvSpPr>
        <p:spPr>
          <a:xfrm>
            <a:off x="439461" y="1019502"/>
            <a:ext cx="8273613" cy="4351338"/>
          </a:xfrm>
        </p:spPr>
        <p:txBody>
          <a:bodyPr>
            <a:normAutofit lnSpcReduction="10000"/>
          </a:bodyPr>
          <a:lstStyle/>
          <a:p>
            <a:pPr>
              <a:lnSpc>
                <a:spcPct val="150000"/>
              </a:lnSpc>
              <a:buFont typeface="Wingdings" panose="05000000000000000000" pitchFamily="2" charset="2"/>
              <a:buChar char="n"/>
            </a:pPr>
            <a:r>
              <a:rPr lang="en-US" altLang="zh-CN" sz="3600" dirty="0" smtClean="0"/>
              <a:t>1</a:t>
            </a:r>
            <a:r>
              <a:rPr lang="en-US" altLang="zh-CN" sz="3600" dirty="0"/>
              <a:t>.</a:t>
            </a:r>
            <a:r>
              <a:rPr lang="en-US" altLang="zh-CN" sz="3600" dirty="0" smtClean="0"/>
              <a:t> </a:t>
            </a:r>
            <a:r>
              <a:rPr lang="zh-CN" altLang="en-US" sz="3600" dirty="0" smtClean="0"/>
              <a:t>你的项目是值得投资的</a:t>
            </a:r>
            <a:endParaRPr lang="en-US" altLang="zh-CN" sz="3600" dirty="0" smtClean="0"/>
          </a:p>
          <a:p>
            <a:pPr>
              <a:lnSpc>
                <a:spcPct val="150000"/>
              </a:lnSpc>
              <a:buFont typeface="Wingdings" panose="05000000000000000000" pitchFamily="2" charset="2"/>
              <a:buChar char="n"/>
            </a:pPr>
            <a:r>
              <a:rPr lang="en-US" altLang="zh-CN" sz="3600" dirty="0" smtClean="0"/>
              <a:t>2. </a:t>
            </a:r>
            <a:r>
              <a:rPr lang="zh-CN" altLang="en-US" sz="3600" dirty="0" smtClean="0"/>
              <a:t>你的项目相比起其他项目有何独创性价值</a:t>
            </a:r>
            <a:endParaRPr lang="en-US" altLang="zh-CN" sz="3600" dirty="0" smtClean="0"/>
          </a:p>
          <a:p>
            <a:pPr>
              <a:lnSpc>
                <a:spcPct val="150000"/>
              </a:lnSpc>
              <a:buFont typeface="Wingdings" panose="05000000000000000000" pitchFamily="2" charset="2"/>
              <a:buChar char="n"/>
            </a:pPr>
            <a:r>
              <a:rPr lang="en-US" altLang="zh-CN" sz="3600" dirty="0" smtClean="0"/>
              <a:t>3.</a:t>
            </a:r>
            <a:r>
              <a:rPr lang="zh-CN" altLang="en-US" sz="3600" dirty="0" smtClean="0"/>
              <a:t>进一步说明，你有办法把项目做出来，也就是可行性的问题</a:t>
            </a:r>
            <a:endParaRPr lang="en-US" altLang="zh-CN" sz="3600" dirty="0"/>
          </a:p>
        </p:txBody>
      </p:sp>
      <p:sp>
        <p:nvSpPr>
          <p:cNvPr id="3" name="Slide Number Placeholder 2"/>
          <p:cNvSpPr>
            <a:spLocks noGrp="1"/>
          </p:cNvSpPr>
          <p:nvPr>
            <p:ph type="sldNum" sz="quarter" idx="12"/>
          </p:nvPr>
        </p:nvSpPr>
        <p:spPr/>
        <p:txBody>
          <a:bodyPr/>
          <a:lstStyle/>
          <a:p>
            <a:fld id="{42C5E58A-6618-48A9-856D-E6342CF1692B}" type="slidenum">
              <a:rPr lang="zh-CN" altLang="en-US" smtClean="0"/>
              <a:t>46</a:t>
            </a:fld>
            <a:endParaRPr lang="zh-CN" altLang="en-US"/>
          </a:p>
        </p:txBody>
      </p:sp>
    </p:spTree>
    <p:extLst>
      <p:ext uri="{BB962C8B-B14F-4D97-AF65-F5344CB8AC3E}">
        <p14:creationId xmlns:p14="http://schemas.microsoft.com/office/powerpoint/2010/main" val="18506259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92158-218F-48E5-995E-23ACE691174B}"/>
              </a:ext>
            </a:extLst>
          </p:cNvPr>
          <p:cNvSpPr>
            <a:spLocks noGrp="1"/>
          </p:cNvSpPr>
          <p:nvPr>
            <p:ph type="title"/>
          </p:nvPr>
        </p:nvSpPr>
        <p:spPr>
          <a:xfrm>
            <a:off x="2017985" y="115613"/>
            <a:ext cx="4878771" cy="906626"/>
          </a:xfrm>
        </p:spPr>
        <p:txBody>
          <a:bodyPr>
            <a:normAutofit/>
          </a:bodyPr>
          <a:lstStyle/>
          <a:p>
            <a:pPr algn="ctr"/>
            <a:r>
              <a:rPr lang="zh-CN" altLang="en-US" sz="4800" b="1" dirty="0">
                <a:solidFill>
                  <a:srgbClr val="0000FF"/>
                </a:solidFill>
              </a:rPr>
              <a:t>开题报告的规范</a:t>
            </a:r>
          </a:p>
        </p:txBody>
      </p:sp>
      <p:sp>
        <p:nvSpPr>
          <p:cNvPr id="3" name="内容占位符 2">
            <a:extLst>
              <a:ext uri="{FF2B5EF4-FFF2-40B4-BE49-F238E27FC236}">
                <a16:creationId xmlns:a16="http://schemas.microsoft.com/office/drawing/2014/main" id="{17CB37A6-3471-4397-92EC-23D76A920505}"/>
              </a:ext>
            </a:extLst>
          </p:cNvPr>
          <p:cNvSpPr>
            <a:spLocks noGrp="1"/>
          </p:cNvSpPr>
          <p:nvPr>
            <p:ph idx="1"/>
          </p:nvPr>
        </p:nvSpPr>
        <p:spPr>
          <a:xfrm>
            <a:off x="408915" y="840828"/>
            <a:ext cx="8293649" cy="5129047"/>
          </a:xfrm>
        </p:spPr>
        <p:txBody>
          <a:bodyPr>
            <a:normAutofit lnSpcReduction="10000"/>
          </a:bodyPr>
          <a:lstStyle/>
          <a:p>
            <a:pPr>
              <a:lnSpc>
                <a:spcPct val="150000"/>
              </a:lnSpc>
              <a:buFont typeface="Wingdings" panose="05000000000000000000" pitchFamily="2" charset="2"/>
              <a:buChar char="n"/>
            </a:pPr>
            <a:r>
              <a:rPr lang="zh-CN" altLang="en-US" sz="3000" dirty="0"/>
              <a:t>题目：反映研究对象，研究的问题和范围，不超过</a:t>
            </a:r>
            <a:r>
              <a:rPr lang="en-US" altLang="zh-CN" sz="3000" dirty="0"/>
              <a:t>20</a:t>
            </a:r>
            <a:r>
              <a:rPr lang="zh-CN" altLang="en-US" sz="3000" dirty="0"/>
              <a:t>个字</a:t>
            </a:r>
            <a:endParaRPr lang="en-US" altLang="zh-CN" sz="3000" dirty="0"/>
          </a:p>
          <a:p>
            <a:pPr>
              <a:lnSpc>
                <a:spcPct val="150000"/>
              </a:lnSpc>
              <a:buFont typeface="Wingdings" panose="05000000000000000000" pitchFamily="2" charset="2"/>
              <a:buChar char="n"/>
            </a:pPr>
            <a:r>
              <a:rPr lang="zh-CN" altLang="en-US" sz="3000" dirty="0"/>
              <a:t>开题专家的认可，切不可脱离实际</a:t>
            </a:r>
            <a:endParaRPr lang="en-US" altLang="zh-CN" sz="3000" dirty="0"/>
          </a:p>
          <a:p>
            <a:pPr>
              <a:lnSpc>
                <a:spcPct val="150000"/>
              </a:lnSpc>
              <a:buFont typeface="Wingdings" panose="05000000000000000000" pitchFamily="2" charset="2"/>
              <a:buChar char="n"/>
            </a:pPr>
            <a:r>
              <a:rPr lang="zh-CN" altLang="en-US" sz="3000" dirty="0"/>
              <a:t>研究现状，文献</a:t>
            </a:r>
            <a:r>
              <a:rPr lang="en-US" altLang="zh-CN" sz="3000" dirty="0"/>
              <a:t>review</a:t>
            </a:r>
            <a:r>
              <a:rPr lang="zh-CN" altLang="en-US" sz="3000" dirty="0"/>
              <a:t>，精读文章</a:t>
            </a:r>
            <a:endParaRPr lang="en-US" altLang="zh-CN" sz="3000" dirty="0"/>
          </a:p>
          <a:p>
            <a:pPr>
              <a:lnSpc>
                <a:spcPct val="150000"/>
              </a:lnSpc>
              <a:buFont typeface="Wingdings" panose="05000000000000000000" pitchFamily="2" charset="2"/>
              <a:buChar char="n"/>
            </a:pPr>
            <a:r>
              <a:rPr lang="zh-CN" altLang="en-US" sz="3000" dirty="0"/>
              <a:t>研究的重点和难点</a:t>
            </a:r>
            <a:endParaRPr lang="en-US" altLang="zh-CN" sz="3000" dirty="0"/>
          </a:p>
          <a:p>
            <a:pPr>
              <a:lnSpc>
                <a:spcPct val="150000"/>
              </a:lnSpc>
              <a:buFont typeface="Wingdings" panose="05000000000000000000" pitchFamily="2" charset="2"/>
              <a:buChar char="n"/>
            </a:pPr>
            <a:r>
              <a:rPr lang="zh-CN" altLang="en-US" sz="3000" dirty="0"/>
              <a:t>研究的预判：多久，进度，以什么形式展示，研究最终做到什么程度</a:t>
            </a:r>
            <a:endParaRPr lang="en-US" altLang="zh-CN" sz="3000" dirty="0"/>
          </a:p>
          <a:p>
            <a:endParaRPr lang="zh-CN" altLang="en-US" dirty="0"/>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47</a:t>
            </a:fld>
            <a:endParaRPr lang="zh-CN" altLang="en-US"/>
          </a:p>
        </p:txBody>
      </p:sp>
    </p:spTree>
    <p:extLst>
      <p:ext uri="{BB962C8B-B14F-4D97-AF65-F5344CB8AC3E}">
        <p14:creationId xmlns:p14="http://schemas.microsoft.com/office/powerpoint/2010/main" val="37406857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21AAD-35D5-477B-B4FD-DE3C0766155E}"/>
              </a:ext>
            </a:extLst>
          </p:cNvPr>
          <p:cNvSpPr>
            <a:spLocks noGrp="1"/>
          </p:cNvSpPr>
          <p:nvPr>
            <p:ph type="title"/>
          </p:nvPr>
        </p:nvSpPr>
        <p:spPr>
          <a:xfrm>
            <a:off x="2320816" y="21021"/>
            <a:ext cx="4342743" cy="987972"/>
          </a:xfrm>
        </p:spPr>
        <p:txBody>
          <a:bodyPr>
            <a:normAutofit/>
          </a:bodyPr>
          <a:lstStyle/>
          <a:p>
            <a:pPr algn="ctr"/>
            <a:r>
              <a:rPr lang="zh-CN" altLang="en-US" sz="4800" b="1" dirty="0">
                <a:solidFill>
                  <a:srgbClr val="0000FF"/>
                </a:solidFill>
              </a:rPr>
              <a:t>开题报告</a:t>
            </a:r>
          </a:p>
        </p:txBody>
      </p:sp>
      <p:sp>
        <p:nvSpPr>
          <p:cNvPr id="3" name="内容占位符 2">
            <a:extLst>
              <a:ext uri="{FF2B5EF4-FFF2-40B4-BE49-F238E27FC236}">
                <a16:creationId xmlns:a16="http://schemas.microsoft.com/office/drawing/2014/main" id="{31C74BCA-C9B2-44B7-AB51-EF24672AAB35}"/>
              </a:ext>
            </a:extLst>
          </p:cNvPr>
          <p:cNvSpPr>
            <a:spLocks noGrp="1"/>
          </p:cNvSpPr>
          <p:nvPr>
            <p:ph idx="1"/>
          </p:nvPr>
        </p:nvSpPr>
        <p:spPr>
          <a:xfrm>
            <a:off x="628650" y="987972"/>
            <a:ext cx="7886700" cy="4351338"/>
          </a:xfrm>
        </p:spPr>
        <p:txBody>
          <a:bodyPr>
            <a:normAutofit fontScale="92500" lnSpcReduction="20000"/>
          </a:bodyPr>
          <a:lstStyle/>
          <a:p>
            <a:pPr marL="0" indent="0">
              <a:lnSpc>
                <a:spcPct val="150000"/>
              </a:lnSpc>
              <a:buNone/>
            </a:pPr>
            <a:r>
              <a:rPr lang="zh-CN" altLang="en-US" sz="3200" b="1" dirty="0">
                <a:solidFill>
                  <a:srgbClr val="C00000"/>
                </a:solidFill>
              </a:rPr>
              <a:t>第一 、</a:t>
            </a:r>
            <a:r>
              <a:rPr lang="zh-CN" altLang="en-US" sz="3200" b="1" dirty="0" smtClean="0">
                <a:solidFill>
                  <a:srgbClr val="C00000"/>
                </a:solidFill>
              </a:rPr>
              <a:t>选</a:t>
            </a:r>
            <a:r>
              <a:rPr lang="zh-CN" altLang="en-US" sz="3200" b="1" dirty="0">
                <a:solidFill>
                  <a:srgbClr val="C00000"/>
                </a:solidFill>
              </a:rPr>
              <a:t>题介绍</a:t>
            </a:r>
            <a:endParaRPr lang="en-US" altLang="zh-CN" sz="3200" b="1" dirty="0">
              <a:solidFill>
                <a:srgbClr val="C00000"/>
              </a:solidFill>
            </a:endParaRPr>
          </a:p>
          <a:p>
            <a:pPr marL="0" indent="0">
              <a:lnSpc>
                <a:spcPct val="150000"/>
              </a:lnSpc>
              <a:buNone/>
            </a:pPr>
            <a:r>
              <a:rPr lang="en-US" altLang="zh-CN" sz="3200" b="1" dirty="0">
                <a:solidFill>
                  <a:srgbClr val="0000FF"/>
                </a:solidFill>
              </a:rPr>
              <a:t>        </a:t>
            </a:r>
            <a:r>
              <a:rPr lang="zh-CN" altLang="en-US" sz="3200" b="1" dirty="0">
                <a:solidFill>
                  <a:srgbClr val="0000FF"/>
                </a:solidFill>
              </a:rPr>
              <a:t>必要性和重要性</a:t>
            </a:r>
            <a:r>
              <a:rPr lang="en-US" altLang="zh-CN" sz="3200" b="1" dirty="0">
                <a:solidFill>
                  <a:srgbClr val="0000FF"/>
                </a:solidFill>
              </a:rPr>
              <a:t>-----</a:t>
            </a:r>
            <a:r>
              <a:rPr lang="zh-CN" altLang="en-US" sz="3200" b="1" dirty="0">
                <a:solidFill>
                  <a:srgbClr val="0000FF"/>
                </a:solidFill>
              </a:rPr>
              <a:t>给我一个理由</a:t>
            </a:r>
            <a:endParaRPr lang="en-US" altLang="zh-CN" sz="3200" b="1" dirty="0">
              <a:solidFill>
                <a:srgbClr val="0000FF"/>
              </a:solidFill>
            </a:endParaRPr>
          </a:p>
          <a:p>
            <a:pPr marL="0" indent="0">
              <a:lnSpc>
                <a:spcPct val="150000"/>
              </a:lnSpc>
              <a:buNone/>
            </a:pPr>
            <a:r>
              <a:rPr lang="zh-CN" altLang="en-US" sz="3200" b="1" dirty="0">
                <a:solidFill>
                  <a:srgbClr val="C00000"/>
                </a:solidFill>
              </a:rPr>
              <a:t>第二 </a:t>
            </a:r>
            <a:r>
              <a:rPr lang="zh-CN" altLang="en-US" sz="3200" b="1" dirty="0" smtClean="0">
                <a:solidFill>
                  <a:srgbClr val="C00000"/>
                </a:solidFill>
              </a:rPr>
              <a:t>、 </a:t>
            </a:r>
            <a:r>
              <a:rPr lang="zh-CN" altLang="en-US" sz="3200" b="1" dirty="0">
                <a:solidFill>
                  <a:srgbClr val="C00000"/>
                </a:solidFill>
              </a:rPr>
              <a:t>研究现状</a:t>
            </a:r>
            <a:endParaRPr lang="en-US" altLang="zh-CN" sz="3200" b="1" dirty="0">
              <a:solidFill>
                <a:srgbClr val="C00000"/>
              </a:solidFill>
            </a:endParaRPr>
          </a:p>
          <a:p>
            <a:pPr marL="0" indent="0">
              <a:lnSpc>
                <a:spcPct val="150000"/>
              </a:lnSpc>
              <a:buNone/>
            </a:pPr>
            <a:r>
              <a:rPr lang="en-US" altLang="zh-CN" sz="3200" b="1" dirty="0">
                <a:solidFill>
                  <a:srgbClr val="0000FF"/>
                </a:solidFill>
              </a:rPr>
              <a:t>     </a:t>
            </a:r>
            <a:r>
              <a:rPr lang="en-US" altLang="zh-CN" sz="3200" b="1" dirty="0" smtClean="0">
                <a:solidFill>
                  <a:srgbClr val="0000FF"/>
                </a:solidFill>
              </a:rPr>
              <a:t>	</a:t>
            </a:r>
            <a:r>
              <a:rPr lang="zh-CN" altLang="en-US" sz="3200" b="1" dirty="0" smtClean="0">
                <a:solidFill>
                  <a:srgbClr val="0000FF"/>
                </a:solidFill>
              </a:rPr>
              <a:t>独</a:t>
            </a:r>
            <a:r>
              <a:rPr lang="zh-CN" altLang="en-US" sz="3200" b="1" dirty="0">
                <a:solidFill>
                  <a:srgbClr val="0000FF"/>
                </a:solidFill>
              </a:rPr>
              <a:t>创性，创新性</a:t>
            </a:r>
            <a:r>
              <a:rPr lang="en-US" altLang="zh-CN" sz="3200" b="1" dirty="0">
                <a:solidFill>
                  <a:srgbClr val="0000FF"/>
                </a:solidFill>
              </a:rPr>
              <a:t>----</a:t>
            </a:r>
            <a:r>
              <a:rPr lang="zh-CN" altLang="en-US" sz="3200" b="1" dirty="0">
                <a:solidFill>
                  <a:srgbClr val="0000FF"/>
                </a:solidFill>
              </a:rPr>
              <a:t>边际贡献</a:t>
            </a:r>
            <a:endParaRPr lang="en-US" altLang="zh-CN" sz="3200" b="1" dirty="0">
              <a:solidFill>
                <a:srgbClr val="0000FF"/>
              </a:solidFill>
            </a:endParaRPr>
          </a:p>
          <a:p>
            <a:pPr marL="0" indent="0">
              <a:lnSpc>
                <a:spcPct val="150000"/>
              </a:lnSpc>
              <a:buNone/>
            </a:pPr>
            <a:r>
              <a:rPr lang="zh-CN" altLang="en-US" sz="3200" b="1" dirty="0">
                <a:solidFill>
                  <a:srgbClr val="C00000"/>
                </a:solidFill>
              </a:rPr>
              <a:t>第三 </a:t>
            </a:r>
            <a:r>
              <a:rPr lang="zh-CN" altLang="en-US" sz="3200" b="1" dirty="0" smtClean="0">
                <a:solidFill>
                  <a:srgbClr val="C00000"/>
                </a:solidFill>
              </a:rPr>
              <a:t>、研</a:t>
            </a:r>
            <a:r>
              <a:rPr lang="zh-CN" altLang="en-US" sz="3200" b="1" dirty="0">
                <a:solidFill>
                  <a:srgbClr val="C00000"/>
                </a:solidFill>
              </a:rPr>
              <a:t>究设计</a:t>
            </a:r>
            <a:endParaRPr lang="en-US" altLang="zh-CN" sz="3200" b="1" dirty="0">
              <a:solidFill>
                <a:srgbClr val="C00000"/>
              </a:solidFill>
            </a:endParaRPr>
          </a:p>
          <a:p>
            <a:pPr marL="0" indent="0">
              <a:lnSpc>
                <a:spcPct val="150000"/>
              </a:lnSpc>
              <a:buNone/>
            </a:pPr>
            <a:r>
              <a:rPr lang="en-US" altLang="zh-CN" sz="3200" b="1" dirty="0">
                <a:solidFill>
                  <a:srgbClr val="0000FF"/>
                </a:solidFill>
              </a:rPr>
              <a:t>     </a:t>
            </a:r>
            <a:r>
              <a:rPr lang="en-US" altLang="zh-CN" sz="3200" b="1" dirty="0" smtClean="0">
                <a:solidFill>
                  <a:srgbClr val="0000FF"/>
                </a:solidFill>
              </a:rPr>
              <a:t>	 </a:t>
            </a:r>
            <a:r>
              <a:rPr lang="zh-CN" altLang="en-US" sz="3200" b="1" dirty="0">
                <a:solidFill>
                  <a:srgbClr val="0000FF"/>
                </a:solidFill>
              </a:rPr>
              <a:t>落实研究计划</a:t>
            </a:r>
            <a:r>
              <a:rPr lang="en-US" altLang="zh-CN" sz="3200" b="1" dirty="0">
                <a:solidFill>
                  <a:srgbClr val="0000FF"/>
                </a:solidFill>
              </a:rPr>
              <a:t>----</a:t>
            </a:r>
            <a:r>
              <a:rPr lang="zh-CN" altLang="en-US" sz="3200" b="1" dirty="0">
                <a:solidFill>
                  <a:srgbClr val="0000FF"/>
                </a:solidFill>
              </a:rPr>
              <a:t>明察秋毫，掌控全局</a:t>
            </a:r>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48</a:t>
            </a:fld>
            <a:endParaRPr lang="zh-CN" altLang="en-US"/>
          </a:p>
        </p:txBody>
      </p:sp>
    </p:spTree>
    <p:extLst>
      <p:ext uri="{BB962C8B-B14F-4D97-AF65-F5344CB8AC3E}">
        <p14:creationId xmlns:p14="http://schemas.microsoft.com/office/powerpoint/2010/main" val="39052844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CE333-D6D9-4929-83B7-39AFA2B138E6}"/>
              </a:ext>
            </a:extLst>
          </p:cNvPr>
          <p:cNvSpPr>
            <a:spLocks noGrp="1"/>
          </p:cNvSpPr>
          <p:nvPr>
            <p:ph type="title"/>
          </p:nvPr>
        </p:nvSpPr>
        <p:spPr>
          <a:xfrm>
            <a:off x="1257300" y="112879"/>
            <a:ext cx="6604438" cy="1190404"/>
          </a:xfrm>
        </p:spPr>
        <p:txBody>
          <a:bodyPr>
            <a:normAutofit/>
          </a:bodyPr>
          <a:lstStyle/>
          <a:p>
            <a:r>
              <a:rPr lang="zh-CN" altLang="en-US" sz="4400" b="1" dirty="0">
                <a:solidFill>
                  <a:srgbClr val="0000FF"/>
                </a:solidFill>
              </a:rPr>
              <a:t>课题申请阶段的学术不端</a:t>
            </a:r>
          </a:p>
        </p:txBody>
      </p:sp>
      <p:sp>
        <p:nvSpPr>
          <p:cNvPr id="3" name="内容占位符 2">
            <a:extLst>
              <a:ext uri="{FF2B5EF4-FFF2-40B4-BE49-F238E27FC236}">
                <a16:creationId xmlns:a16="http://schemas.microsoft.com/office/drawing/2014/main" id="{C8FB1A74-E07D-44AD-BD87-3B5580D0C6BA}"/>
              </a:ext>
            </a:extLst>
          </p:cNvPr>
          <p:cNvSpPr>
            <a:spLocks noGrp="1"/>
          </p:cNvSpPr>
          <p:nvPr>
            <p:ph idx="1"/>
          </p:nvPr>
        </p:nvSpPr>
        <p:spPr>
          <a:xfrm>
            <a:off x="576098" y="1132710"/>
            <a:ext cx="8368205" cy="5005332"/>
          </a:xfrm>
        </p:spPr>
        <p:txBody>
          <a:bodyPr>
            <a:normAutofit fontScale="92500" lnSpcReduction="20000"/>
          </a:bodyPr>
          <a:lstStyle/>
          <a:p>
            <a:pPr>
              <a:lnSpc>
                <a:spcPct val="120000"/>
              </a:lnSpc>
              <a:buFont typeface="Wingdings" panose="05000000000000000000" pitchFamily="2" charset="2"/>
              <a:buChar char="n"/>
            </a:pPr>
            <a:r>
              <a:rPr lang="zh-CN" altLang="en-US" sz="3500" dirty="0"/>
              <a:t>查新中的学术不端</a:t>
            </a:r>
            <a:endParaRPr lang="en-US" altLang="zh-CN" sz="3500" dirty="0"/>
          </a:p>
          <a:p>
            <a:pPr>
              <a:lnSpc>
                <a:spcPct val="120000"/>
              </a:lnSpc>
              <a:buFont typeface="Wingdings" panose="05000000000000000000" pitchFamily="2" charset="2"/>
              <a:buChar char="n"/>
            </a:pPr>
            <a:r>
              <a:rPr lang="zh-CN" altLang="en-US" sz="3500" dirty="0"/>
              <a:t>故意夸大课题的意义和价值</a:t>
            </a:r>
            <a:endParaRPr lang="en-US" altLang="zh-CN" sz="3500" dirty="0"/>
          </a:p>
          <a:p>
            <a:pPr>
              <a:lnSpc>
                <a:spcPct val="120000"/>
              </a:lnSpc>
              <a:buFont typeface="Wingdings" panose="05000000000000000000" pitchFamily="2" charset="2"/>
              <a:buChar char="n"/>
            </a:pPr>
            <a:r>
              <a:rPr lang="zh-CN" altLang="en-US" sz="3500" dirty="0"/>
              <a:t>剽窃他人学术思想和研究计划</a:t>
            </a:r>
            <a:endParaRPr lang="en-US" altLang="zh-CN" sz="3500" dirty="0"/>
          </a:p>
          <a:p>
            <a:pPr>
              <a:lnSpc>
                <a:spcPct val="120000"/>
              </a:lnSpc>
              <a:buFont typeface="Wingdings" panose="05000000000000000000" pitchFamily="2" charset="2"/>
              <a:buChar char="n"/>
            </a:pPr>
            <a:r>
              <a:rPr lang="zh-CN" altLang="en-US" sz="3500" dirty="0"/>
              <a:t>课题申请书中提供虚假信息</a:t>
            </a:r>
            <a:endParaRPr lang="en-US" altLang="zh-CN" sz="3500" dirty="0"/>
          </a:p>
          <a:p>
            <a:pPr>
              <a:lnSpc>
                <a:spcPct val="120000"/>
              </a:lnSpc>
              <a:buFont typeface="Wingdings" panose="05000000000000000000" pitchFamily="2" charset="2"/>
              <a:buChar char="n"/>
            </a:pPr>
            <a:r>
              <a:rPr lang="zh-CN" altLang="en-US" sz="3500" dirty="0"/>
              <a:t>侵犯他人知情权和署名权</a:t>
            </a:r>
            <a:endParaRPr lang="en-US" altLang="zh-CN" sz="3500" dirty="0"/>
          </a:p>
          <a:p>
            <a:pPr marL="0" indent="0">
              <a:lnSpc>
                <a:spcPct val="120000"/>
              </a:lnSpc>
              <a:buNone/>
            </a:pPr>
            <a:endParaRPr lang="en-US" altLang="zh-CN" sz="3200" dirty="0" smtClean="0"/>
          </a:p>
          <a:p>
            <a:pPr marL="0" indent="0">
              <a:lnSpc>
                <a:spcPct val="120000"/>
              </a:lnSpc>
              <a:buNone/>
            </a:pPr>
            <a:r>
              <a:rPr lang="zh-CN" altLang="en-US" sz="3200" b="1" dirty="0" smtClean="0">
                <a:solidFill>
                  <a:srgbClr val="FF0000"/>
                </a:solidFill>
              </a:rPr>
              <a:t>申</a:t>
            </a:r>
            <a:r>
              <a:rPr lang="zh-CN" altLang="en-US" sz="3200" b="1" dirty="0">
                <a:solidFill>
                  <a:srgbClr val="FF0000"/>
                </a:solidFill>
              </a:rPr>
              <a:t>请书中剽窃现象</a:t>
            </a:r>
            <a:r>
              <a:rPr lang="zh-CN" altLang="en-US" sz="3200" dirty="0"/>
              <a:t>：剽窃他人学术思想，剽窃他人学术成果</a:t>
            </a:r>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49</a:t>
            </a:fld>
            <a:endParaRPr lang="zh-CN" altLang="en-US"/>
          </a:p>
        </p:txBody>
      </p:sp>
    </p:spTree>
    <p:extLst>
      <p:ext uri="{BB962C8B-B14F-4D97-AF65-F5344CB8AC3E}">
        <p14:creationId xmlns:p14="http://schemas.microsoft.com/office/powerpoint/2010/main" val="625929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CF578-4AC9-486F-AE6D-105D76566255}"/>
              </a:ext>
            </a:extLst>
          </p:cNvPr>
          <p:cNvSpPr>
            <a:spLocks noGrp="1"/>
          </p:cNvSpPr>
          <p:nvPr>
            <p:ph type="title"/>
          </p:nvPr>
        </p:nvSpPr>
        <p:spPr>
          <a:xfrm>
            <a:off x="1143655" y="82060"/>
            <a:ext cx="7886700" cy="1041861"/>
          </a:xfrm>
        </p:spPr>
        <p:txBody>
          <a:bodyPr>
            <a:normAutofit/>
          </a:bodyPr>
          <a:lstStyle/>
          <a:p>
            <a:r>
              <a:rPr lang="zh-CN" altLang="en-US" sz="4400" b="1" dirty="0">
                <a:solidFill>
                  <a:srgbClr val="0000FF"/>
                </a:solidFill>
              </a:rPr>
              <a:t>学术研究需要学术道德维系</a:t>
            </a:r>
          </a:p>
        </p:txBody>
      </p:sp>
      <p:sp>
        <p:nvSpPr>
          <p:cNvPr id="3" name="内容占位符 2">
            <a:extLst>
              <a:ext uri="{FF2B5EF4-FFF2-40B4-BE49-F238E27FC236}">
                <a16:creationId xmlns:a16="http://schemas.microsoft.com/office/drawing/2014/main" id="{6E303ECC-C985-42F2-83BA-060EE3FB9C2C}"/>
              </a:ext>
            </a:extLst>
          </p:cNvPr>
          <p:cNvSpPr>
            <a:spLocks noGrp="1"/>
          </p:cNvSpPr>
          <p:nvPr>
            <p:ph idx="1"/>
          </p:nvPr>
        </p:nvSpPr>
        <p:spPr>
          <a:xfrm>
            <a:off x="138089" y="951504"/>
            <a:ext cx="9019848" cy="4149520"/>
          </a:xfrm>
        </p:spPr>
        <p:txBody>
          <a:bodyPr>
            <a:noAutofit/>
          </a:bodyPr>
          <a:lstStyle/>
          <a:p>
            <a:pPr>
              <a:lnSpc>
                <a:spcPct val="120000"/>
              </a:lnSpc>
              <a:buFont typeface="Wingdings" panose="05000000000000000000" pitchFamily="2" charset="2"/>
              <a:buChar char="u"/>
            </a:pPr>
            <a:r>
              <a:rPr lang="zh-CN" altLang="en-US" sz="2800" dirty="0"/>
              <a:t>科学研究是创造性的人类活动，只有建立在严格的道德标准之上，在一个诚实守信的科学文化环境中才能健康持续的发展</a:t>
            </a:r>
            <a:endParaRPr lang="en-US" altLang="zh-CN" sz="2800" dirty="0"/>
          </a:p>
          <a:p>
            <a:pPr>
              <a:lnSpc>
                <a:spcPct val="120000"/>
              </a:lnSpc>
              <a:spcBef>
                <a:spcPts val="1800"/>
              </a:spcBef>
              <a:buFont typeface="Wingdings" panose="05000000000000000000" pitchFamily="2" charset="2"/>
              <a:buChar char="u"/>
            </a:pPr>
            <a:r>
              <a:rPr lang="zh-CN" altLang="en-US" sz="2800" dirty="0"/>
              <a:t>学术道德：学术共同体在长期的科学研究活动实践中逐步形成，必须共同遵循的道德规范和行为准则</a:t>
            </a:r>
            <a:endParaRPr lang="en-US" altLang="zh-CN" sz="2800" dirty="0"/>
          </a:p>
          <a:p>
            <a:pPr marL="0" indent="0">
              <a:lnSpc>
                <a:spcPct val="120000"/>
              </a:lnSpc>
              <a:buNone/>
            </a:pPr>
            <a:r>
              <a:rPr lang="en-US" altLang="zh-CN" sz="2800" dirty="0"/>
              <a:t>           </a:t>
            </a:r>
            <a:r>
              <a:rPr lang="zh-CN" altLang="en-US" sz="2800" b="1" dirty="0" smtClean="0">
                <a:solidFill>
                  <a:srgbClr val="FF0000"/>
                </a:solidFill>
              </a:rPr>
              <a:t>学</a:t>
            </a:r>
            <a:r>
              <a:rPr lang="zh-CN" altLang="en-US" sz="2800" b="1" dirty="0">
                <a:solidFill>
                  <a:srgbClr val="FF0000"/>
                </a:solidFill>
              </a:rPr>
              <a:t>术基本要求</a:t>
            </a:r>
            <a:r>
              <a:rPr lang="zh-CN" altLang="en-US" sz="2800" dirty="0"/>
              <a:t>：求真务实，诚实守信</a:t>
            </a:r>
            <a:endParaRPr lang="en-US" altLang="zh-CN" sz="2800" dirty="0"/>
          </a:p>
          <a:p>
            <a:pPr marL="0" indent="0">
              <a:lnSpc>
                <a:spcPct val="120000"/>
              </a:lnSpc>
              <a:buNone/>
            </a:pPr>
            <a:r>
              <a:rPr lang="en-US" altLang="zh-CN" sz="2800" dirty="0"/>
              <a:t>           </a:t>
            </a:r>
            <a:r>
              <a:rPr lang="zh-CN" altLang="en-US" sz="2800" b="1" dirty="0" smtClean="0">
                <a:solidFill>
                  <a:srgbClr val="FF0000"/>
                </a:solidFill>
              </a:rPr>
              <a:t>学</a:t>
            </a:r>
            <a:r>
              <a:rPr lang="zh-CN" altLang="en-US" sz="2800" b="1" dirty="0">
                <a:solidFill>
                  <a:srgbClr val="FF0000"/>
                </a:solidFill>
              </a:rPr>
              <a:t>术评价原则</a:t>
            </a:r>
            <a:r>
              <a:rPr lang="zh-CN" altLang="en-US" sz="2800" dirty="0"/>
              <a:t>：尊重原则，公开原则和公正原则</a:t>
            </a:r>
          </a:p>
        </p:txBody>
      </p:sp>
      <p:sp>
        <p:nvSpPr>
          <p:cNvPr id="4" name="文本框 3">
            <a:extLst>
              <a:ext uri="{FF2B5EF4-FFF2-40B4-BE49-F238E27FC236}">
                <a16:creationId xmlns:a16="http://schemas.microsoft.com/office/drawing/2014/main" id="{71EEFDE3-5BE5-45E7-BF32-6025D1DDB7E1}"/>
              </a:ext>
            </a:extLst>
          </p:cNvPr>
          <p:cNvSpPr txBox="1"/>
          <p:nvPr/>
        </p:nvSpPr>
        <p:spPr>
          <a:xfrm flipH="1">
            <a:off x="414785" y="5216637"/>
            <a:ext cx="8466456" cy="1169551"/>
          </a:xfrm>
          <a:prstGeom prst="rect">
            <a:avLst/>
          </a:prstGeom>
          <a:noFill/>
        </p:spPr>
        <p:txBody>
          <a:bodyPr wrap="square" rtlCol="0">
            <a:spAutoFit/>
          </a:bodyPr>
          <a:lstStyle/>
          <a:p>
            <a:pPr>
              <a:spcBef>
                <a:spcPts val="1200"/>
              </a:spcBef>
            </a:pPr>
            <a:r>
              <a:rPr lang="zh-CN" altLang="en-US" sz="2800" b="1" dirty="0">
                <a:solidFill>
                  <a:srgbClr val="FF0000"/>
                </a:solidFill>
              </a:rPr>
              <a:t>学术道德准则</a:t>
            </a:r>
            <a:r>
              <a:rPr lang="zh-CN" altLang="en-US" sz="2800" b="1" dirty="0" smtClean="0">
                <a:solidFill>
                  <a:srgbClr val="FF0000"/>
                </a:solidFill>
              </a:rPr>
              <a:t>：</a:t>
            </a:r>
            <a:endParaRPr lang="en-US" altLang="zh-CN" sz="2800" b="1" dirty="0" smtClean="0">
              <a:solidFill>
                <a:srgbClr val="FF0000"/>
              </a:solidFill>
            </a:endParaRPr>
          </a:p>
          <a:p>
            <a:pPr>
              <a:spcBef>
                <a:spcPts val="1200"/>
              </a:spcBef>
            </a:pPr>
            <a:r>
              <a:rPr lang="zh-CN" altLang="en-US" sz="3200" b="1" dirty="0" smtClean="0">
                <a:solidFill>
                  <a:srgbClr val="000099"/>
                </a:solidFill>
              </a:rPr>
              <a:t>诚</a:t>
            </a:r>
            <a:r>
              <a:rPr lang="zh-CN" altLang="en-US" sz="3200" b="1" dirty="0">
                <a:solidFill>
                  <a:srgbClr val="000099"/>
                </a:solidFill>
              </a:rPr>
              <a:t>信，严谨，尊重，公开，公正，责任准则</a:t>
            </a:r>
          </a:p>
        </p:txBody>
      </p:sp>
      <p:sp>
        <p:nvSpPr>
          <p:cNvPr id="5" name="Slide Number Placeholder 4"/>
          <p:cNvSpPr>
            <a:spLocks noGrp="1"/>
          </p:cNvSpPr>
          <p:nvPr>
            <p:ph type="sldNum" sz="quarter" idx="12"/>
          </p:nvPr>
        </p:nvSpPr>
        <p:spPr/>
        <p:txBody>
          <a:bodyPr/>
          <a:lstStyle/>
          <a:p>
            <a:fld id="{42C5E58A-6618-48A9-856D-E6342CF1692B}" type="slidenum">
              <a:rPr lang="zh-CN" altLang="en-US" smtClean="0"/>
              <a:t>5</a:t>
            </a:fld>
            <a:endParaRPr lang="zh-CN" altLang="en-US"/>
          </a:p>
        </p:txBody>
      </p:sp>
    </p:spTree>
    <p:extLst>
      <p:ext uri="{BB962C8B-B14F-4D97-AF65-F5344CB8AC3E}">
        <p14:creationId xmlns:p14="http://schemas.microsoft.com/office/powerpoint/2010/main" val="6967949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B02DC-9FCE-48B8-9AB8-01158DA342F2}"/>
              </a:ext>
            </a:extLst>
          </p:cNvPr>
          <p:cNvSpPr>
            <a:spLocks noGrp="1"/>
          </p:cNvSpPr>
          <p:nvPr>
            <p:ph type="title"/>
          </p:nvPr>
        </p:nvSpPr>
        <p:spPr>
          <a:xfrm>
            <a:off x="1495754" y="18286"/>
            <a:ext cx="6528894" cy="1106322"/>
          </a:xfrm>
        </p:spPr>
        <p:txBody>
          <a:bodyPr>
            <a:normAutofit/>
          </a:bodyPr>
          <a:lstStyle/>
          <a:p>
            <a:r>
              <a:rPr lang="zh-CN" altLang="en-US" b="1" dirty="0">
                <a:solidFill>
                  <a:srgbClr val="0000FF"/>
                </a:solidFill>
              </a:rPr>
              <a:t>本科</a:t>
            </a:r>
            <a:r>
              <a:rPr lang="zh-CN" altLang="en-US" b="1" dirty="0" smtClean="0">
                <a:solidFill>
                  <a:srgbClr val="0000FF"/>
                </a:solidFill>
              </a:rPr>
              <a:t>生</a:t>
            </a:r>
            <a:r>
              <a:rPr lang="en-US" altLang="zh-CN" b="1" dirty="0" smtClean="0">
                <a:solidFill>
                  <a:srgbClr val="0000FF"/>
                </a:solidFill>
              </a:rPr>
              <a:t>/</a:t>
            </a:r>
            <a:r>
              <a:rPr lang="zh-CN" altLang="en-US" sz="4400" b="1" dirty="0" smtClean="0">
                <a:solidFill>
                  <a:srgbClr val="0000FF"/>
                </a:solidFill>
              </a:rPr>
              <a:t>研</a:t>
            </a:r>
            <a:r>
              <a:rPr lang="zh-CN" altLang="en-US" sz="4400" b="1" dirty="0">
                <a:solidFill>
                  <a:srgbClr val="0000FF"/>
                </a:solidFill>
              </a:rPr>
              <a:t>究生的学术成果</a:t>
            </a:r>
          </a:p>
        </p:txBody>
      </p:sp>
      <p:sp>
        <p:nvSpPr>
          <p:cNvPr id="3" name="内容占位符 2">
            <a:extLst>
              <a:ext uri="{FF2B5EF4-FFF2-40B4-BE49-F238E27FC236}">
                <a16:creationId xmlns:a16="http://schemas.microsoft.com/office/drawing/2014/main" id="{9B1190CE-F209-487C-A6AB-C8C0E666B9DC}"/>
              </a:ext>
            </a:extLst>
          </p:cNvPr>
          <p:cNvSpPr>
            <a:spLocks noGrp="1"/>
          </p:cNvSpPr>
          <p:nvPr>
            <p:ph idx="1"/>
          </p:nvPr>
        </p:nvSpPr>
        <p:spPr>
          <a:xfrm>
            <a:off x="502525" y="1124608"/>
            <a:ext cx="8263102" cy="4575176"/>
          </a:xfrm>
        </p:spPr>
        <p:txBody>
          <a:bodyPr>
            <a:normAutofit fontScale="92500"/>
          </a:bodyPr>
          <a:lstStyle/>
          <a:p>
            <a:pPr>
              <a:lnSpc>
                <a:spcPct val="110000"/>
              </a:lnSpc>
              <a:buFont typeface="Wingdings" panose="05000000000000000000" pitchFamily="2" charset="2"/>
              <a:buChar char="n"/>
            </a:pPr>
            <a:r>
              <a:rPr lang="zh-CN" altLang="en-US" sz="3600" dirty="0"/>
              <a:t>学术专著</a:t>
            </a:r>
            <a:endParaRPr lang="en-US" altLang="zh-CN" sz="3600" dirty="0"/>
          </a:p>
          <a:p>
            <a:pPr>
              <a:lnSpc>
                <a:spcPct val="110000"/>
              </a:lnSpc>
              <a:buFont typeface="Wingdings" panose="05000000000000000000" pitchFamily="2" charset="2"/>
              <a:buChar char="n"/>
            </a:pPr>
            <a:r>
              <a:rPr lang="zh-CN" altLang="en-US" sz="3600" dirty="0"/>
              <a:t>基础论著，技术理论著作和应用著作</a:t>
            </a:r>
            <a:endParaRPr lang="en-US" altLang="zh-CN" sz="3600" dirty="0"/>
          </a:p>
          <a:p>
            <a:pPr>
              <a:lnSpc>
                <a:spcPct val="110000"/>
              </a:lnSpc>
              <a:buFont typeface="Wingdings" panose="05000000000000000000" pitchFamily="2" charset="2"/>
              <a:buChar char="n"/>
            </a:pPr>
            <a:r>
              <a:rPr lang="zh-CN" altLang="en-US" sz="3600" dirty="0"/>
              <a:t>教材</a:t>
            </a:r>
            <a:endParaRPr lang="en-US" altLang="zh-CN" sz="3600" dirty="0"/>
          </a:p>
          <a:p>
            <a:pPr marL="0" indent="0">
              <a:lnSpc>
                <a:spcPct val="110000"/>
              </a:lnSpc>
              <a:buNone/>
            </a:pPr>
            <a:endParaRPr lang="en-US" altLang="zh-CN" sz="3600" dirty="0"/>
          </a:p>
          <a:p>
            <a:pPr marL="0" indent="0">
              <a:lnSpc>
                <a:spcPct val="110000"/>
              </a:lnSpc>
              <a:buNone/>
            </a:pPr>
            <a:r>
              <a:rPr lang="zh-CN" altLang="en-US" sz="3600" dirty="0">
                <a:solidFill>
                  <a:srgbClr val="C00000"/>
                </a:solidFill>
              </a:rPr>
              <a:t>学术著作</a:t>
            </a:r>
            <a:r>
              <a:rPr lang="zh-CN" altLang="en-US" sz="3600" dirty="0"/>
              <a:t>，</a:t>
            </a:r>
            <a:r>
              <a:rPr lang="zh-CN" altLang="en-US" sz="3600" dirty="0">
                <a:solidFill>
                  <a:srgbClr val="C00000"/>
                </a:solidFill>
              </a:rPr>
              <a:t>学术论文</a:t>
            </a:r>
            <a:r>
              <a:rPr lang="zh-CN" altLang="en-US" sz="3600" dirty="0"/>
              <a:t>，</a:t>
            </a:r>
            <a:r>
              <a:rPr lang="zh-CN" altLang="en-US" sz="3600" dirty="0">
                <a:solidFill>
                  <a:srgbClr val="C00000"/>
                </a:solidFill>
              </a:rPr>
              <a:t>学位论文</a:t>
            </a:r>
            <a:r>
              <a:rPr lang="zh-CN" altLang="en-US" sz="3600" dirty="0"/>
              <a:t>，学术报告，</a:t>
            </a:r>
            <a:r>
              <a:rPr lang="zh-CN" altLang="en-US" sz="3600" dirty="0">
                <a:solidFill>
                  <a:srgbClr val="C00000"/>
                </a:solidFill>
              </a:rPr>
              <a:t>发明专利</a:t>
            </a:r>
            <a:r>
              <a:rPr lang="zh-CN" altLang="en-US" sz="3600" dirty="0"/>
              <a:t>，技术标准，原始记录等以此文献，文摘，索引目录等二次文献以及文献综述等</a:t>
            </a:r>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50</a:t>
            </a:fld>
            <a:endParaRPr lang="zh-CN" altLang="en-US"/>
          </a:p>
        </p:txBody>
      </p:sp>
    </p:spTree>
    <p:extLst>
      <p:ext uri="{BB962C8B-B14F-4D97-AF65-F5344CB8AC3E}">
        <p14:creationId xmlns:p14="http://schemas.microsoft.com/office/powerpoint/2010/main" val="8904990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18B5E-0BD5-4A7A-9808-453E08491809}"/>
              </a:ext>
            </a:extLst>
          </p:cNvPr>
          <p:cNvSpPr>
            <a:spLocks noGrp="1"/>
          </p:cNvSpPr>
          <p:nvPr>
            <p:ph type="title"/>
          </p:nvPr>
        </p:nvSpPr>
        <p:spPr>
          <a:xfrm>
            <a:off x="2480443" y="52004"/>
            <a:ext cx="4056992" cy="882430"/>
          </a:xfrm>
        </p:spPr>
        <p:txBody>
          <a:bodyPr>
            <a:noAutofit/>
          </a:bodyPr>
          <a:lstStyle/>
          <a:p>
            <a:pPr algn="ctr"/>
            <a:r>
              <a:rPr lang="zh-CN" altLang="en-US" sz="4800" b="1" dirty="0">
                <a:solidFill>
                  <a:srgbClr val="0000FF"/>
                </a:solidFill>
              </a:rPr>
              <a:t>学术剽窃</a:t>
            </a:r>
          </a:p>
        </p:txBody>
      </p:sp>
      <p:sp>
        <p:nvSpPr>
          <p:cNvPr id="3" name="内容占位符 2">
            <a:extLst>
              <a:ext uri="{FF2B5EF4-FFF2-40B4-BE49-F238E27FC236}">
                <a16:creationId xmlns:a16="http://schemas.microsoft.com/office/drawing/2014/main" id="{3A6EFA14-0464-41F0-8626-FF8B9741D2EB}"/>
              </a:ext>
            </a:extLst>
          </p:cNvPr>
          <p:cNvSpPr>
            <a:spLocks noGrp="1"/>
          </p:cNvSpPr>
          <p:nvPr>
            <p:ph idx="1"/>
          </p:nvPr>
        </p:nvSpPr>
        <p:spPr>
          <a:xfrm>
            <a:off x="449974" y="837653"/>
            <a:ext cx="8420757" cy="5174264"/>
          </a:xfrm>
        </p:spPr>
        <p:txBody>
          <a:bodyPr>
            <a:normAutofit fontScale="85000" lnSpcReduction="10000"/>
          </a:bodyPr>
          <a:lstStyle/>
          <a:p>
            <a:pPr>
              <a:lnSpc>
                <a:spcPct val="140000"/>
              </a:lnSpc>
              <a:buFont typeface="Wingdings" panose="05000000000000000000" pitchFamily="2" charset="2"/>
              <a:buChar char="n"/>
            </a:pPr>
            <a:r>
              <a:rPr lang="zh-CN" altLang="en-US" sz="3300" b="1" dirty="0">
                <a:solidFill>
                  <a:srgbClr val="FF0000"/>
                </a:solidFill>
              </a:rPr>
              <a:t>即研究者使用了他人的学术成果，而未说明其来源</a:t>
            </a:r>
            <a:endParaRPr lang="en-US" altLang="zh-CN" sz="3300" b="1" dirty="0">
              <a:solidFill>
                <a:srgbClr val="FF0000"/>
              </a:solidFill>
            </a:endParaRPr>
          </a:p>
          <a:p>
            <a:pPr>
              <a:lnSpc>
                <a:spcPct val="140000"/>
              </a:lnSpc>
              <a:buFont typeface="Wingdings" panose="05000000000000000000" pitchFamily="2" charset="2"/>
              <a:buChar char="n"/>
            </a:pPr>
            <a:r>
              <a:rPr lang="zh-CN" altLang="en-US" sz="3300" b="1" dirty="0" smtClean="0">
                <a:solidFill>
                  <a:srgbClr val="0000FF"/>
                </a:solidFill>
              </a:rPr>
              <a:t>其</a:t>
            </a:r>
            <a:r>
              <a:rPr lang="zh-CN" altLang="en-US" sz="3300" b="1" dirty="0">
                <a:solidFill>
                  <a:srgbClr val="0000FF"/>
                </a:solidFill>
              </a:rPr>
              <a:t>表现形式</a:t>
            </a:r>
            <a:endParaRPr lang="en-US" altLang="zh-CN" sz="3300" b="1" dirty="0">
              <a:solidFill>
                <a:srgbClr val="0000FF"/>
              </a:solidFill>
            </a:endParaRPr>
          </a:p>
          <a:p>
            <a:pPr marL="0" indent="0">
              <a:lnSpc>
                <a:spcPct val="140000"/>
              </a:lnSpc>
              <a:buNone/>
            </a:pPr>
            <a:r>
              <a:rPr lang="en-US" altLang="zh-CN" sz="3000" dirty="0"/>
              <a:t>       1)</a:t>
            </a:r>
            <a:r>
              <a:rPr lang="zh-CN" altLang="en-US" sz="3000" dirty="0"/>
              <a:t>语句摘录（剽窃一定长度的蕴含他人学术观点的原始语句并未表明其原始出处的行为）</a:t>
            </a:r>
            <a:endParaRPr lang="en-US" altLang="zh-CN" sz="3000" dirty="0"/>
          </a:p>
          <a:p>
            <a:pPr marL="0" indent="0">
              <a:lnSpc>
                <a:spcPct val="140000"/>
              </a:lnSpc>
              <a:buNone/>
            </a:pPr>
            <a:r>
              <a:rPr lang="en-US" altLang="zh-CN" sz="3000" dirty="0"/>
              <a:t>        2</a:t>
            </a:r>
            <a:r>
              <a:rPr lang="zh-CN" altLang="en-US" sz="3000" dirty="0"/>
              <a:t>）观点或者观念剽窃</a:t>
            </a:r>
            <a:endParaRPr lang="en-US" altLang="zh-CN" sz="3000" dirty="0"/>
          </a:p>
          <a:p>
            <a:pPr marL="0" indent="0">
              <a:lnSpc>
                <a:spcPct val="140000"/>
              </a:lnSpc>
              <a:buNone/>
            </a:pPr>
            <a:r>
              <a:rPr lang="en-US" altLang="zh-CN" sz="3000" dirty="0"/>
              <a:t>       </a:t>
            </a:r>
            <a:r>
              <a:rPr lang="en-US" altLang="zh-CN" sz="3000" b="1" dirty="0">
                <a:solidFill>
                  <a:srgbClr val="C00000"/>
                </a:solidFill>
              </a:rPr>
              <a:t> 3</a:t>
            </a:r>
            <a:r>
              <a:rPr lang="zh-CN" altLang="en-US" sz="3000" b="1" dirty="0">
                <a:solidFill>
                  <a:srgbClr val="C00000"/>
                </a:solidFill>
              </a:rPr>
              <a:t>）自我剽窃（将自己以往的学术成果在形式或者内容上稍加修改后，到其他期刊或者出版社重新发表）</a:t>
            </a:r>
            <a:endParaRPr lang="en-US" altLang="zh-CN" sz="3000" b="1" dirty="0">
              <a:solidFill>
                <a:srgbClr val="C00000"/>
              </a:solidFill>
            </a:endParaRPr>
          </a:p>
          <a:p>
            <a:pPr marL="0" indent="0">
              <a:buNone/>
            </a:pPr>
            <a:endParaRPr lang="en-US" altLang="zh-CN" dirty="0"/>
          </a:p>
          <a:p>
            <a:pPr marL="0" indent="0">
              <a:buNone/>
            </a:pPr>
            <a:r>
              <a:rPr lang="en-US" altLang="zh-CN" dirty="0"/>
              <a:t>  </a:t>
            </a:r>
            <a:endParaRPr lang="zh-CN" altLang="en-US" dirty="0"/>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51</a:t>
            </a:fld>
            <a:endParaRPr lang="zh-CN" altLang="en-US"/>
          </a:p>
        </p:txBody>
      </p:sp>
    </p:spTree>
    <p:extLst>
      <p:ext uri="{BB962C8B-B14F-4D97-AF65-F5344CB8AC3E}">
        <p14:creationId xmlns:p14="http://schemas.microsoft.com/office/powerpoint/2010/main" val="40883578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FD885-EE01-4521-9439-1051A756FDA7}"/>
              </a:ext>
            </a:extLst>
          </p:cNvPr>
          <p:cNvSpPr>
            <a:spLocks noGrp="1"/>
          </p:cNvSpPr>
          <p:nvPr>
            <p:ph type="title"/>
          </p:nvPr>
        </p:nvSpPr>
        <p:spPr>
          <a:xfrm>
            <a:off x="628650" y="126124"/>
            <a:ext cx="8147488" cy="980198"/>
          </a:xfrm>
        </p:spPr>
        <p:txBody>
          <a:bodyPr>
            <a:normAutofit/>
          </a:bodyPr>
          <a:lstStyle/>
          <a:p>
            <a:r>
              <a:rPr lang="zh-CN" altLang="en-US" sz="4400" b="1" dirty="0">
                <a:solidFill>
                  <a:srgbClr val="0000FF"/>
                </a:solidFill>
              </a:rPr>
              <a:t>引用与抄袭剽窃他人成果的界定</a:t>
            </a:r>
          </a:p>
        </p:txBody>
      </p:sp>
      <p:sp>
        <p:nvSpPr>
          <p:cNvPr id="3" name="内容占位符 2">
            <a:extLst>
              <a:ext uri="{FF2B5EF4-FFF2-40B4-BE49-F238E27FC236}">
                <a16:creationId xmlns:a16="http://schemas.microsoft.com/office/drawing/2014/main" id="{DBD19191-ED0C-40EB-9E67-DA6A61525EFE}"/>
              </a:ext>
            </a:extLst>
          </p:cNvPr>
          <p:cNvSpPr>
            <a:spLocks noGrp="1"/>
          </p:cNvSpPr>
          <p:nvPr>
            <p:ph idx="1"/>
          </p:nvPr>
        </p:nvSpPr>
        <p:spPr>
          <a:xfrm>
            <a:off x="502524" y="1106322"/>
            <a:ext cx="8273613" cy="4853044"/>
          </a:xfrm>
        </p:spPr>
        <p:txBody>
          <a:bodyPr>
            <a:normAutofit/>
          </a:bodyPr>
          <a:lstStyle/>
          <a:p>
            <a:pPr>
              <a:lnSpc>
                <a:spcPct val="120000"/>
              </a:lnSpc>
              <a:buFont typeface="Wingdings" panose="05000000000000000000" pitchFamily="2" charset="2"/>
              <a:buChar char="n"/>
            </a:pPr>
            <a:r>
              <a:rPr lang="zh-CN" altLang="en-US" sz="3200" dirty="0"/>
              <a:t>是否受著作权法的保护</a:t>
            </a:r>
            <a:endParaRPr lang="en-US" altLang="zh-CN" sz="3200" dirty="0"/>
          </a:p>
          <a:p>
            <a:pPr>
              <a:lnSpc>
                <a:spcPct val="120000"/>
              </a:lnSpc>
              <a:buFont typeface="Wingdings" panose="05000000000000000000" pitchFamily="2" charset="2"/>
              <a:buChar char="n"/>
            </a:pPr>
            <a:r>
              <a:rPr lang="zh-CN" altLang="en-US" sz="3200" dirty="0"/>
              <a:t>使用他人学术成果是否超过了合理应用的范围（</a:t>
            </a:r>
            <a:r>
              <a:rPr lang="zh-CN" altLang="en-US" sz="3200" b="1" dirty="0">
                <a:solidFill>
                  <a:srgbClr val="C00000"/>
                </a:solidFill>
              </a:rPr>
              <a:t>文章，著作中所表达的内容和他人文中所表达的的句子连续有七个字相同，就可能被认为是抄袭或者剽窃</a:t>
            </a:r>
            <a:r>
              <a:rPr lang="zh-CN" altLang="en-US" sz="3200" dirty="0"/>
              <a:t>）</a:t>
            </a:r>
            <a:endParaRPr lang="en-US" altLang="zh-CN" sz="3200" dirty="0"/>
          </a:p>
          <a:p>
            <a:pPr>
              <a:lnSpc>
                <a:spcPct val="120000"/>
              </a:lnSpc>
              <a:buFont typeface="Wingdings" panose="05000000000000000000" pitchFamily="2" charset="2"/>
              <a:buChar char="n"/>
            </a:pPr>
            <a:r>
              <a:rPr lang="zh-CN" altLang="en-US" sz="3200" dirty="0"/>
              <a:t>引用是否标明出处</a:t>
            </a:r>
            <a:endParaRPr lang="en-US" altLang="zh-CN" sz="3200" dirty="0"/>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52</a:t>
            </a:fld>
            <a:endParaRPr lang="zh-CN" altLang="en-US"/>
          </a:p>
        </p:txBody>
      </p:sp>
    </p:spTree>
    <p:extLst>
      <p:ext uri="{BB962C8B-B14F-4D97-AF65-F5344CB8AC3E}">
        <p14:creationId xmlns:p14="http://schemas.microsoft.com/office/powerpoint/2010/main" val="17253379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56A59-764F-47F2-ABC2-5FEA3BCDB127}"/>
              </a:ext>
            </a:extLst>
          </p:cNvPr>
          <p:cNvSpPr>
            <a:spLocks noGrp="1"/>
          </p:cNvSpPr>
          <p:nvPr>
            <p:ph type="title"/>
          </p:nvPr>
        </p:nvSpPr>
        <p:spPr>
          <a:xfrm>
            <a:off x="462456" y="86273"/>
            <a:ext cx="8052894" cy="895953"/>
          </a:xfrm>
        </p:spPr>
        <p:txBody>
          <a:bodyPr>
            <a:normAutofit/>
          </a:bodyPr>
          <a:lstStyle/>
          <a:p>
            <a:pPr algn="ctr"/>
            <a:r>
              <a:rPr lang="zh-CN" altLang="en-US" b="1" dirty="0">
                <a:solidFill>
                  <a:srgbClr val="0000FF"/>
                </a:solidFill>
              </a:rPr>
              <a:t>本科</a:t>
            </a:r>
            <a:r>
              <a:rPr lang="zh-CN" altLang="en-US" b="1" dirty="0" smtClean="0">
                <a:solidFill>
                  <a:srgbClr val="0000FF"/>
                </a:solidFill>
              </a:rPr>
              <a:t>生</a:t>
            </a:r>
            <a:r>
              <a:rPr lang="en-US" altLang="zh-CN" b="1" dirty="0" smtClean="0">
                <a:solidFill>
                  <a:srgbClr val="0000FF"/>
                </a:solidFill>
              </a:rPr>
              <a:t>/</a:t>
            </a:r>
            <a:r>
              <a:rPr lang="zh-CN" altLang="en-US" sz="4400" b="1" dirty="0" smtClean="0">
                <a:solidFill>
                  <a:srgbClr val="0000FF"/>
                </a:solidFill>
              </a:rPr>
              <a:t>研</a:t>
            </a:r>
            <a:r>
              <a:rPr lang="zh-CN" altLang="en-US" sz="4400" b="1" dirty="0">
                <a:solidFill>
                  <a:srgbClr val="0000FF"/>
                </a:solidFill>
              </a:rPr>
              <a:t>究生写作论文的规范</a:t>
            </a:r>
          </a:p>
        </p:txBody>
      </p:sp>
      <p:sp>
        <p:nvSpPr>
          <p:cNvPr id="3" name="内容占位符 2">
            <a:extLst>
              <a:ext uri="{FF2B5EF4-FFF2-40B4-BE49-F238E27FC236}">
                <a16:creationId xmlns:a16="http://schemas.microsoft.com/office/drawing/2014/main" id="{21B95F3B-D18C-4238-9F9E-7CCD9FD73521}"/>
              </a:ext>
            </a:extLst>
          </p:cNvPr>
          <p:cNvSpPr>
            <a:spLocks noGrp="1"/>
          </p:cNvSpPr>
          <p:nvPr>
            <p:ph idx="1"/>
          </p:nvPr>
        </p:nvSpPr>
        <p:spPr>
          <a:xfrm>
            <a:off x="464685" y="899375"/>
            <a:ext cx="8511150" cy="5456976"/>
          </a:xfrm>
        </p:spPr>
        <p:txBody>
          <a:bodyPr>
            <a:noAutofit/>
          </a:bodyPr>
          <a:lstStyle/>
          <a:p>
            <a:pPr>
              <a:lnSpc>
                <a:spcPct val="100000"/>
              </a:lnSpc>
              <a:spcBef>
                <a:spcPts val="1200"/>
              </a:spcBef>
              <a:buFont typeface="Wingdings" panose="05000000000000000000" pitchFamily="2" charset="2"/>
              <a:buChar char="n"/>
            </a:pPr>
            <a:r>
              <a:rPr lang="zh-CN" altLang="en-US" sz="2800" dirty="0"/>
              <a:t>学术论文（期刊论文，会议论文，学位论文）</a:t>
            </a:r>
            <a:endParaRPr lang="en-US" altLang="zh-CN" sz="2800" dirty="0"/>
          </a:p>
          <a:p>
            <a:pPr>
              <a:lnSpc>
                <a:spcPct val="100000"/>
              </a:lnSpc>
              <a:spcBef>
                <a:spcPts val="1200"/>
              </a:spcBef>
              <a:buFont typeface="Wingdings" panose="05000000000000000000" pitchFamily="2" charset="2"/>
              <a:buChar char="n"/>
            </a:pPr>
            <a:r>
              <a:rPr lang="zh-CN" altLang="en-US" sz="2800" dirty="0"/>
              <a:t>基本规范：</a:t>
            </a:r>
            <a:endParaRPr lang="en-US" altLang="zh-CN" sz="2800" dirty="0"/>
          </a:p>
          <a:p>
            <a:pPr marL="0" indent="0">
              <a:lnSpc>
                <a:spcPct val="100000"/>
              </a:lnSpc>
              <a:spcBef>
                <a:spcPts val="1200"/>
              </a:spcBef>
              <a:buNone/>
            </a:pPr>
            <a:r>
              <a:rPr lang="zh-CN" altLang="en-US" sz="2800" dirty="0"/>
              <a:t>       标题，摘要，正文和参考文献 等等</a:t>
            </a:r>
            <a:endParaRPr lang="en-US" altLang="zh-CN" sz="2800" dirty="0"/>
          </a:p>
          <a:p>
            <a:pPr>
              <a:lnSpc>
                <a:spcPct val="100000"/>
              </a:lnSpc>
              <a:spcBef>
                <a:spcPts val="1200"/>
              </a:spcBef>
              <a:buFont typeface="Wingdings" panose="05000000000000000000" pitchFamily="2" charset="2"/>
              <a:buChar char="n"/>
            </a:pPr>
            <a:r>
              <a:rPr lang="zh-CN" altLang="en-US" sz="2800" b="1" dirty="0" smtClean="0">
                <a:solidFill>
                  <a:srgbClr val="FF0000"/>
                </a:solidFill>
              </a:rPr>
              <a:t>发</a:t>
            </a:r>
            <a:r>
              <a:rPr lang="zh-CN" altLang="en-US" sz="2800" b="1" dirty="0">
                <a:solidFill>
                  <a:srgbClr val="FF0000"/>
                </a:solidFill>
              </a:rPr>
              <a:t>表学术论文 “五不准”</a:t>
            </a:r>
            <a:endParaRPr lang="en-US" altLang="zh-CN" sz="2800" b="1" dirty="0">
              <a:solidFill>
                <a:srgbClr val="FF0000"/>
              </a:solidFill>
            </a:endParaRPr>
          </a:p>
          <a:p>
            <a:pPr marL="0" indent="0">
              <a:lnSpc>
                <a:spcPct val="100000"/>
              </a:lnSpc>
              <a:spcBef>
                <a:spcPts val="1200"/>
              </a:spcBef>
              <a:buNone/>
            </a:pPr>
            <a:r>
              <a:rPr lang="en-US" altLang="zh-CN" sz="2800" dirty="0"/>
              <a:t>  </a:t>
            </a:r>
            <a:r>
              <a:rPr lang="zh-CN" altLang="en-US" sz="2800" dirty="0" smtClean="0"/>
              <a:t>（</a:t>
            </a:r>
            <a:r>
              <a:rPr lang="en-US" altLang="zh-CN" sz="2800" dirty="0" smtClean="0"/>
              <a:t>1</a:t>
            </a:r>
            <a:r>
              <a:rPr lang="zh-CN" altLang="en-US" sz="2800" dirty="0"/>
              <a:t>）</a:t>
            </a:r>
            <a:r>
              <a:rPr lang="zh-CN" altLang="en-US" sz="2800" dirty="0" smtClean="0"/>
              <a:t>不</a:t>
            </a:r>
            <a:r>
              <a:rPr lang="zh-CN" altLang="en-US" sz="2800" dirty="0"/>
              <a:t>准由</a:t>
            </a:r>
            <a:r>
              <a:rPr lang="zh-CN" altLang="en-US" sz="2800" b="1" dirty="0">
                <a:solidFill>
                  <a:srgbClr val="FF0000"/>
                </a:solidFill>
              </a:rPr>
              <a:t>“第三方”</a:t>
            </a:r>
            <a:r>
              <a:rPr lang="zh-CN" altLang="en-US" sz="2800" dirty="0"/>
              <a:t>代写论文</a:t>
            </a:r>
            <a:endParaRPr lang="en-US" altLang="zh-CN" sz="2800" dirty="0"/>
          </a:p>
          <a:p>
            <a:pPr marL="0" indent="0">
              <a:lnSpc>
                <a:spcPct val="100000"/>
              </a:lnSpc>
              <a:spcBef>
                <a:spcPts val="1200"/>
              </a:spcBef>
              <a:buNone/>
            </a:pPr>
            <a:r>
              <a:rPr lang="en-US" altLang="zh-CN" sz="2800" dirty="0"/>
              <a:t>  </a:t>
            </a:r>
            <a:r>
              <a:rPr lang="zh-CN" altLang="en-US" sz="2800" dirty="0" smtClean="0"/>
              <a:t>（</a:t>
            </a:r>
            <a:r>
              <a:rPr lang="en-US" altLang="zh-CN" sz="2800" dirty="0" smtClean="0"/>
              <a:t>2</a:t>
            </a:r>
            <a:r>
              <a:rPr lang="zh-CN" altLang="en-US" sz="2800" dirty="0" smtClean="0"/>
              <a:t>）不</a:t>
            </a:r>
            <a:r>
              <a:rPr lang="zh-CN" altLang="en-US" sz="2800" dirty="0"/>
              <a:t>准由</a:t>
            </a:r>
            <a:r>
              <a:rPr lang="zh-CN" altLang="en-US" sz="2800" b="1" dirty="0">
                <a:solidFill>
                  <a:srgbClr val="FF0000"/>
                </a:solidFill>
              </a:rPr>
              <a:t>“第三方”</a:t>
            </a:r>
            <a:r>
              <a:rPr lang="zh-CN" altLang="en-US" sz="2800" dirty="0"/>
              <a:t>代投论文</a:t>
            </a:r>
            <a:endParaRPr lang="en-US" altLang="zh-CN" sz="2800" dirty="0"/>
          </a:p>
          <a:p>
            <a:pPr marL="0" indent="0">
              <a:lnSpc>
                <a:spcPct val="100000"/>
              </a:lnSpc>
              <a:spcBef>
                <a:spcPts val="1200"/>
              </a:spcBef>
              <a:buNone/>
            </a:pPr>
            <a:r>
              <a:rPr lang="en-US" altLang="zh-CN" sz="2800" dirty="0"/>
              <a:t> </a:t>
            </a:r>
            <a:r>
              <a:rPr lang="en-US" altLang="zh-CN" sz="2800" dirty="0" smtClean="0"/>
              <a:t> </a:t>
            </a:r>
            <a:r>
              <a:rPr lang="zh-CN" altLang="en-US" sz="2800" dirty="0" smtClean="0"/>
              <a:t>（</a:t>
            </a:r>
            <a:r>
              <a:rPr lang="en-US" altLang="zh-CN" sz="2800" dirty="0" smtClean="0"/>
              <a:t>3</a:t>
            </a:r>
            <a:r>
              <a:rPr lang="zh-CN" altLang="en-US" sz="2800" dirty="0" smtClean="0"/>
              <a:t>）不</a:t>
            </a:r>
            <a:r>
              <a:rPr lang="zh-CN" altLang="en-US" sz="2800" dirty="0"/>
              <a:t>准由</a:t>
            </a:r>
            <a:r>
              <a:rPr lang="zh-CN" altLang="en-US" sz="2800" b="1" dirty="0">
                <a:solidFill>
                  <a:srgbClr val="FF0000"/>
                </a:solidFill>
              </a:rPr>
              <a:t>“第三方”</a:t>
            </a:r>
            <a:r>
              <a:rPr lang="zh-CN" altLang="en-US" sz="2800" dirty="0"/>
              <a:t>对论文内容进行修改</a:t>
            </a:r>
            <a:endParaRPr lang="en-US" altLang="zh-CN" sz="2800" dirty="0"/>
          </a:p>
          <a:p>
            <a:pPr marL="0" indent="0">
              <a:lnSpc>
                <a:spcPct val="100000"/>
              </a:lnSpc>
              <a:spcBef>
                <a:spcPts val="1200"/>
              </a:spcBef>
              <a:buNone/>
            </a:pPr>
            <a:r>
              <a:rPr lang="en-US" altLang="zh-CN" sz="2800" dirty="0"/>
              <a:t> </a:t>
            </a:r>
            <a:r>
              <a:rPr lang="en-US" altLang="zh-CN" sz="2800" dirty="0" smtClean="0"/>
              <a:t> </a:t>
            </a:r>
            <a:r>
              <a:rPr lang="zh-CN" altLang="en-US" sz="2800" dirty="0" smtClean="0"/>
              <a:t>（</a:t>
            </a:r>
            <a:r>
              <a:rPr lang="en-US" altLang="zh-CN" sz="2800" dirty="0" smtClean="0"/>
              <a:t>4</a:t>
            </a:r>
            <a:r>
              <a:rPr lang="zh-CN" altLang="en-US" sz="2800" dirty="0" smtClean="0"/>
              <a:t>）</a:t>
            </a:r>
            <a:r>
              <a:rPr lang="zh-CN" altLang="en-US" sz="2800" b="1" dirty="0" smtClean="0">
                <a:solidFill>
                  <a:srgbClr val="FF0000"/>
                </a:solidFill>
              </a:rPr>
              <a:t>不</a:t>
            </a:r>
            <a:r>
              <a:rPr lang="zh-CN" altLang="en-US" sz="2800" b="1" dirty="0">
                <a:solidFill>
                  <a:srgbClr val="FF0000"/>
                </a:solidFill>
              </a:rPr>
              <a:t>准提供虚假同行评审人信息</a:t>
            </a:r>
            <a:endParaRPr lang="en-US" altLang="zh-CN" sz="2800" b="1" dirty="0">
              <a:solidFill>
                <a:srgbClr val="FF0000"/>
              </a:solidFill>
            </a:endParaRPr>
          </a:p>
          <a:p>
            <a:pPr marL="0" indent="0">
              <a:lnSpc>
                <a:spcPct val="100000"/>
              </a:lnSpc>
              <a:spcBef>
                <a:spcPts val="1200"/>
              </a:spcBef>
              <a:buNone/>
            </a:pPr>
            <a:r>
              <a:rPr lang="en-US" altLang="zh-CN" sz="2800" dirty="0"/>
              <a:t> </a:t>
            </a:r>
            <a:r>
              <a:rPr lang="en-US" altLang="zh-CN" sz="2800" dirty="0" smtClean="0"/>
              <a:t> </a:t>
            </a:r>
            <a:r>
              <a:rPr lang="zh-CN" altLang="en-US" sz="2800" dirty="0" smtClean="0"/>
              <a:t>（</a:t>
            </a:r>
            <a:r>
              <a:rPr lang="en-US" altLang="zh-CN" sz="2800" dirty="0" smtClean="0"/>
              <a:t>5</a:t>
            </a:r>
            <a:r>
              <a:rPr lang="zh-CN" altLang="en-US" sz="2800" dirty="0" smtClean="0"/>
              <a:t>）不</a:t>
            </a:r>
            <a:r>
              <a:rPr lang="zh-CN" altLang="en-US" sz="2800" dirty="0"/>
              <a:t>准违反署名规范</a:t>
            </a:r>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53</a:t>
            </a:fld>
            <a:endParaRPr lang="zh-CN" altLang="en-US"/>
          </a:p>
        </p:txBody>
      </p:sp>
    </p:spTree>
    <p:extLst>
      <p:ext uri="{BB962C8B-B14F-4D97-AF65-F5344CB8AC3E}">
        <p14:creationId xmlns:p14="http://schemas.microsoft.com/office/powerpoint/2010/main" val="33658334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01305-EB62-4948-82BC-8F4605C73BB4}"/>
              </a:ext>
            </a:extLst>
          </p:cNvPr>
          <p:cNvSpPr>
            <a:spLocks noGrp="1"/>
          </p:cNvSpPr>
          <p:nvPr>
            <p:ph type="title"/>
          </p:nvPr>
        </p:nvSpPr>
        <p:spPr>
          <a:xfrm>
            <a:off x="1837340" y="99500"/>
            <a:ext cx="5548584" cy="978722"/>
          </a:xfrm>
        </p:spPr>
        <p:txBody>
          <a:bodyPr>
            <a:normAutofit/>
          </a:bodyPr>
          <a:lstStyle/>
          <a:p>
            <a:pPr algn="ctr"/>
            <a:r>
              <a:rPr lang="zh-CN" altLang="en-US" sz="4400" b="1" dirty="0">
                <a:solidFill>
                  <a:srgbClr val="0000FF"/>
                </a:solidFill>
              </a:rPr>
              <a:t>非故意学术不端行为</a:t>
            </a:r>
          </a:p>
        </p:txBody>
      </p:sp>
      <p:pic>
        <p:nvPicPr>
          <p:cNvPr id="4" name="内容占位符 3">
            <a:extLst>
              <a:ext uri="{FF2B5EF4-FFF2-40B4-BE49-F238E27FC236}">
                <a16:creationId xmlns:a16="http://schemas.microsoft.com/office/drawing/2014/main" id="{FD4A7C0E-B0FE-49D2-936F-7149627977DC}"/>
              </a:ext>
            </a:extLst>
          </p:cNvPr>
          <p:cNvPicPr>
            <a:picLocks noGrp="1" noChangeAspect="1"/>
          </p:cNvPicPr>
          <p:nvPr>
            <p:ph idx="1"/>
          </p:nvPr>
        </p:nvPicPr>
        <p:blipFill>
          <a:blip r:embed="rId2"/>
          <a:stretch>
            <a:fillRect/>
          </a:stretch>
        </p:blipFill>
        <p:spPr>
          <a:xfrm>
            <a:off x="6632207" y="1937342"/>
            <a:ext cx="2466903" cy="2362877"/>
          </a:xfrm>
          <a:prstGeom prst="rect">
            <a:avLst/>
          </a:prstGeom>
        </p:spPr>
      </p:pic>
      <p:sp>
        <p:nvSpPr>
          <p:cNvPr id="7" name="文本框 6">
            <a:extLst>
              <a:ext uri="{FF2B5EF4-FFF2-40B4-BE49-F238E27FC236}">
                <a16:creationId xmlns:a16="http://schemas.microsoft.com/office/drawing/2014/main" id="{C91E8B34-C001-4B6A-AF75-B2B004090B64}"/>
              </a:ext>
            </a:extLst>
          </p:cNvPr>
          <p:cNvSpPr txBox="1"/>
          <p:nvPr/>
        </p:nvSpPr>
        <p:spPr>
          <a:xfrm>
            <a:off x="176706" y="952098"/>
            <a:ext cx="6281244" cy="5189113"/>
          </a:xfrm>
          <a:prstGeom prst="rect">
            <a:avLst/>
          </a:prstGeom>
          <a:noFill/>
        </p:spPr>
        <p:txBody>
          <a:bodyPr wrap="square" rtlCol="0">
            <a:spAutoFit/>
          </a:bodyPr>
          <a:lstStyle/>
          <a:p>
            <a:pPr>
              <a:lnSpc>
                <a:spcPct val="120000"/>
              </a:lnSpc>
            </a:pPr>
            <a:r>
              <a:rPr lang="zh-CN" altLang="en-US" sz="2800" b="1" dirty="0">
                <a:solidFill>
                  <a:srgbClr val="C00000"/>
                </a:solidFill>
              </a:rPr>
              <a:t>对学术不端行为及严重后果认识不足，不注意学习，论文有关规定，在课程或者论文写作中没有正确区分合理引用，抄袭的区别，写作缺少规范，造成事实上的学术不端行为。</a:t>
            </a:r>
            <a:endParaRPr lang="en-US" altLang="zh-CN" sz="2800" b="1" dirty="0">
              <a:solidFill>
                <a:srgbClr val="C00000"/>
              </a:solidFill>
            </a:endParaRPr>
          </a:p>
          <a:p>
            <a:pPr>
              <a:lnSpc>
                <a:spcPct val="120000"/>
              </a:lnSpc>
            </a:pPr>
            <a:endParaRPr lang="en-US" altLang="zh-CN" sz="2400" dirty="0"/>
          </a:p>
          <a:p>
            <a:pPr>
              <a:lnSpc>
                <a:spcPct val="120000"/>
              </a:lnSpc>
            </a:pPr>
            <a:r>
              <a:rPr lang="zh-CN" altLang="en-US" sz="2800" dirty="0" smtClean="0"/>
              <a:t>茅</a:t>
            </a:r>
            <a:r>
              <a:rPr lang="zh-CN" altLang="en-US" sz="2800" dirty="0"/>
              <a:t>盾：“模仿是创造的第一步，模仿又是学习的的最初形式，但我们拥护‘模仿’只能到此为止，过此一步，则本位向上的垫脚石‘模仿’就变成绊脚石了”</a:t>
            </a:r>
          </a:p>
        </p:txBody>
      </p:sp>
      <p:sp>
        <p:nvSpPr>
          <p:cNvPr id="3" name="Slide Number Placeholder 2"/>
          <p:cNvSpPr>
            <a:spLocks noGrp="1"/>
          </p:cNvSpPr>
          <p:nvPr>
            <p:ph type="sldNum" sz="quarter" idx="12"/>
          </p:nvPr>
        </p:nvSpPr>
        <p:spPr/>
        <p:txBody>
          <a:bodyPr/>
          <a:lstStyle/>
          <a:p>
            <a:fld id="{42C5E58A-6618-48A9-856D-E6342CF1692B}" type="slidenum">
              <a:rPr lang="zh-CN" altLang="en-US" smtClean="0"/>
              <a:t>54</a:t>
            </a:fld>
            <a:endParaRPr lang="zh-CN" altLang="en-US"/>
          </a:p>
        </p:txBody>
      </p:sp>
    </p:spTree>
    <p:extLst>
      <p:ext uri="{BB962C8B-B14F-4D97-AF65-F5344CB8AC3E}">
        <p14:creationId xmlns:p14="http://schemas.microsoft.com/office/powerpoint/2010/main" val="7358106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43A3B-8ACB-440A-9762-669A91A5CD21}"/>
              </a:ext>
            </a:extLst>
          </p:cNvPr>
          <p:cNvSpPr>
            <a:spLocks noGrp="1"/>
          </p:cNvSpPr>
          <p:nvPr>
            <p:ph type="title"/>
          </p:nvPr>
        </p:nvSpPr>
        <p:spPr>
          <a:xfrm>
            <a:off x="3060268" y="31069"/>
            <a:ext cx="3092882" cy="872821"/>
          </a:xfrm>
        </p:spPr>
        <p:txBody>
          <a:bodyPr>
            <a:normAutofit/>
          </a:bodyPr>
          <a:lstStyle/>
          <a:p>
            <a:pPr algn="ctr"/>
            <a:r>
              <a:rPr lang="zh-CN" altLang="en-US" sz="4800" b="1" dirty="0">
                <a:solidFill>
                  <a:srgbClr val="0000FF"/>
                </a:solidFill>
              </a:rPr>
              <a:t>论文查重</a:t>
            </a:r>
          </a:p>
        </p:txBody>
      </p:sp>
      <p:sp>
        <p:nvSpPr>
          <p:cNvPr id="3" name="内容占位符 2">
            <a:extLst>
              <a:ext uri="{FF2B5EF4-FFF2-40B4-BE49-F238E27FC236}">
                <a16:creationId xmlns:a16="http://schemas.microsoft.com/office/drawing/2014/main" id="{4A827A4D-0D3E-4624-9114-AD7F96F1D607}"/>
              </a:ext>
            </a:extLst>
          </p:cNvPr>
          <p:cNvSpPr>
            <a:spLocks noGrp="1"/>
          </p:cNvSpPr>
          <p:nvPr>
            <p:ph idx="1"/>
          </p:nvPr>
        </p:nvSpPr>
        <p:spPr>
          <a:xfrm>
            <a:off x="98071" y="1187449"/>
            <a:ext cx="8933781" cy="5670551"/>
          </a:xfrm>
        </p:spPr>
        <p:txBody>
          <a:bodyPr>
            <a:noAutofit/>
          </a:bodyPr>
          <a:lstStyle/>
          <a:p>
            <a:pPr>
              <a:lnSpc>
                <a:spcPct val="120000"/>
              </a:lnSpc>
              <a:buFont typeface="Wingdings" panose="05000000000000000000" pitchFamily="2" charset="2"/>
              <a:buChar char="n"/>
            </a:pPr>
            <a:r>
              <a:rPr lang="zh-CN" altLang="en-US" sz="1800" b="1" dirty="0">
                <a:solidFill>
                  <a:srgbClr val="C00000"/>
                </a:solidFill>
              </a:rPr>
              <a:t>我校使用“中国知网‘大学生论文检测系统’”对本科生毕业论文进行检测。</a:t>
            </a:r>
          </a:p>
          <a:p>
            <a:pPr>
              <a:lnSpc>
                <a:spcPct val="120000"/>
              </a:lnSpc>
              <a:buFont typeface="Wingdings" panose="05000000000000000000" pitchFamily="2" charset="2"/>
              <a:buChar char="n"/>
            </a:pPr>
            <a:r>
              <a:rPr lang="zh-CN" altLang="en-US" sz="1800" b="1" dirty="0">
                <a:solidFill>
                  <a:srgbClr val="C00000"/>
                </a:solidFill>
              </a:rPr>
              <a:t>每篇论文最多检测三次</a:t>
            </a:r>
            <a:r>
              <a:rPr lang="zh-CN" altLang="en-US" sz="1800" dirty="0"/>
              <a:t>。本科生须在论文送审前提交毕业论文电子版进行检测，检测结果通过方可送评阅人评阅。每名学生首次自行对毕业论文查重并修改后，进行第二次查重，根据第二次查重结果，分别予以处理：</a:t>
            </a:r>
          </a:p>
          <a:p>
            <a:pPr marL="0" indent="0">
              <a:lnSpc>
                <a:spcPct val="120000"/>
              </a:lnSpc>
              <a:buNone/>
            </a:pPr>
            <a:r>
              <a:rPr lang="en-US" altLang="zh-CN" sz="1800" b="1" dirty="0">
                <a:solidFill>
                  <a:srgbClr val="0000FF"/>
                </a:solidFill>
              </a:rPr>
              <a:t>	</a:t>
            </a:r>
            <a:r>
              <a:rPr lang="en-US" altLang="zh-CN" sz="1800" b="1" dirty="0" smtClean="0">
                <a:solidFill>
                  <a:srgbClr val="0000FF"/>
                </a:solidFill>
              </a:rPr>
              <a:t>(</a:t>
            </a:r>
            <a:r>
              <a:rPr lang="en-US" altLang="zh-CN" sz="1800" b="1" dirty="0">
                <a:solidFill>
                  <a:srgbClr val="0000FF"/>
                </a:solidFill>
              </a:rPr>
              <a:t>1)</a:t>
            </a:r>
            <a:r>
              <a:rPr lang="zh-CN" altLang="en-US" sz="1800" b="1" dirty="0">
                <a:solidFill>
                  <a:srgbClr val="0000FF"/>
                </a:solidFill>
              </a:rPr>
              <a:t>文字复制比为</a:t>
            </a:r>
            <a:r>
              <a:rPr lang="en-US" altLang="zh-CN" sz="1800" b="1" dirty="0">
                <a:solidFill>
                  <a:srgbClr val="0000FF"/>
                </a:solidFill>
              </a:rPr>
              <a:t>6%</a:t>
            </a:r>
            <a:r>
              <a:rPr lang="zh-CN" altLang="en-US" sz="1800" b="1" dirty="0">
                <a:solidFill>
                  <a:srgbClr val="0000FF"/>
                </a:solidFill>
              </a:rPr>
              <a:t>及以下，论文修改后经导师审查并签字确认，可进入毕业论文评阅和答辩环节。</a:t>
            </a:r>
          </a:p>
          <a:p>
            <a:pPr marL="0" indent="0">
              <a:lnSpc>
                <a:spcPct val="120000"/>
              </a:lnSpc>
              <a:buNone/>
            </a:pPr>
            <a:r>
              <a:rPr lang="en-US" altLang="zh-CN" sz="1800" b="1" dirty="0" smtClean="0">
                <a:solidFill>
                  <a:srgbClr val="0000FF"/>
                </a:solidFill>
              </a:rPr>
              <a:t>	(</a:t>
            </a:r>
            <a:r>
              <a:rPr lang="en-US" altLang="zh-CN" sz="1800" b="1" dirty="0">
                <a:solidFill>
                  <a:srgbClr val="0000FF"/>
                </a:solidFill>
              </a:rPr>
              <a:t>2)</a:t>
            </a:r>
            <a:r>
              <a:rPr lang="zh-CN" altLang="en-US" sz="1800" b="1" dirty="0">
                <a:solidFill>
                  <a:srgbClr val="0000FF"/>
                </a:solidFill>
              </a:rPr>
              <a:t>文字复制比为</a:t>
            </a:r>
            <a:r>
              <a:rPr lang="en-US" altLang="zh-CN" sz="1800" b="1" dirty="0">
                <a:solidFill>
                  <a:srgbClr val="0000FF"/>
                </a:solidFill>
              </a:rPr>
              <a:t>6%-12%(</a:t>
            </a:r>
            <a:r>
              <a:rPr lang="zh-CN" altLang="en-US" sz="1800" b="1" dirty="0">
                <a:solidFill>
                  <a:srgbClr val="0000FF"/>
                </a:solidFill>
              </a:rPr>
              <a:t>含</a:t>
            </a:r>
            <a:r>
              <a:rPr lang="en-US" altLang="zh-CN" sz="1800" b="1" dirty="0">
                <a:solidFill>
                  <a:srgbClr val="0000FF"/>
                </a:solidFill>
              </a:rPr>
              <a:t>12%)</a:t>
            </a:r>
            <a:r>
              <a:rPr lang="zh-CN" altLang="en-US" sz="1800" b="1" dirty="0">
                <a:solidFill>
                  <a:srgbClr val="0000FF"/>
                </a:solidFill>
              </a:rPr>
              <a:t>，由论文查重工作小组对重复内容进行认定，对于论文核心内容</a:t>
            </a:r>
            <a:r>
              <a:rPr lang="en-US" altLang="zh-CN" sz="1800" b="1" dirty="0">
                <a:solidFill>
                  <a:srgbClr val="0000FF"/>
                </a:solidFill>
              </a:rPr>
              <a:t>(</a:t>
            </a:r>
            <a:r>
              <a:rPr lang="zh-CN" altLang="en-US" sz="1800" b="1" dirty="0">
                <a:solidFill>
                  <a:srgbClr val="0000FF"/>
                </a:solidFill>
              </a:rPr>
              <a:t>如：论文的主体研究部分、研究结论等</a:t>
            </a:r>
            <a:r>
              <a:rPr lang="en-US" altLang="zh-CN" sz="1800" b="1" dirty="0">
                <a:solidFill>
                  <a:srgbClr val="0000FF"/>
                </a:solidFill>
              </a:rPr>
              <a:t>)</a:t>
            </a:r>
            <a:r>
              <a:rPr lang="zh-CN" altLang="en-US" sz="1800" b="1" dirty="0">
                <a:solidFill>
                  <a:srgbClr val="0000FF"/>
                </a:solidFill>
              </a:rPr>
              <a:t>的重复，要求学生重点修改，论文修改后经导师审查并签字确认，可进入毕业论文评阅和答辩环节。</a:t>
            </a:r>
          </a:p>
          <a:p>
            <a:pPr marL="0" indent="0">
              <a:lnSpc>
                <a:spcPct val="120000"/>
              </a:lnSpc>
              <a:buNone/>
            </a:pPr>
            <a:r>
              <a:rPr lang="en-US" altLang="zh-CN" sz="1800" b="1" dirty="0" smtClean="0">
                <a:solidFill>
                  <a:srgbClr val="0000FF"/>
                </a:solidFill>
              </a:rPr>
              <a:t>	(</a:t>
            </a:r>
            <a:r>
              <a:rPr lang="en-US" altLang="zh-CN" sz="1800" b="1" dirty="0">
                <a:solidFill>
                  <a:srgbClr val="0000FF"/>
                </a:solidFill>
              </a:rPr>
              <a:t>3)</a:t>
            </a:r>
            <a:r>
              <a:rPr lang="zh-CN" altLang="en-US" sz="1800" b="1" dirty="0">
                <a:solidFill>
                  <a:srgbClr val="0000FF"/>
                </a:solidFill>
              </a:rPr>
              <a:t>文字复制比为</a:t>
            </a:r>
            <a:r>
              <a:rPr lang="en-US" altLang="zh-CN" sz="1800" b="1" dirty="0">
                <a:solidFill>
                  <a:srgbClr val="0000FF"/>
                </a:solidFill>
              </a:rPr>
              <a:t>12%-18%(</a:t>
            </a:r>
            <a:r>
              <a:rPr lang="zh-CN" altLang="en-US" sz="1800" b="1" dirty="0">
                <a:solidFill>
                  <a:srgbClr val="0000FF"/>
                </a:solidFill>
              </a:rPr>
              <a:t>含</a:t>
            </a:r>
            <a:r>
              <a:rPr lang="en-US" altLang="zh-CN" sz="1800" b="1" dirty="0">
                <a:solidFill>
                  <a:srgbClr val="0000FF"/>
                </a:solidFill>
              </a:rPr>
              <a:t>18%)</a:t>
            </a:r>
            <a:r>
              <a:rPr lang="zh-CN" altLang="en-US" sz="1800" b="1" dirty="0">
                <a:solidFill>
                  <a:srgbClr val="0000FF"/>
                </a:solidFill>
              </a:rPr>
              <a:t>的，由工作小组对重复内容进行认定，对于论文核心内容的重复，要求学生重点修改，论文修改后经导师审查并签字确认，再由工作小组进行三次查重，三次查重文字复制比在</a:t>
            </a:r>
            <a:r>
              <a:rPr lang="en-US" altLang="zh-CN" sz="1800" b="1" dirty="0">
                <a:solidFill>
                  <a:srgbClr val="0000FF"/>
                </a:solidFill>
              </a:rPr>
              <a:t>6%</a:t>
            </a:r>
            <a:r>
              <a:rPr lang="zh-CN" altLang="en-US" sz="1800" b="1" dirty="0">
                <a:solidFill>
                  <a:srgbClr val="0000FF"/>
                </a:solidFill>
              </a:rPr>
              <a:t>及以下，且论文核心内容无重复的，方可进入毕业论文评阅和答辩环节，否则不得参加毕业论文评阅和答辩，成绩记为“不及格”。</a:t>
            </a:r>
          </a:p>
          <a:p>
            <a:pPr marL="0" indent="0">
              <a:lnSpc>
                <a:spcPct val="120000"/>
              </a:lnSpc>
              <a:buNone/>
            </a:pPr>
            <a:r>
              <a:rPr lang="en-US" altLang="zh-CN" sz="1800" b="1" dirty="0" smtClean="0">
                <a:solidFill>
                  <a:srgbClr val="0000FF"/>
                </a:solidFill>
              </a:rPr>
              <a:t>	(</a:t>
            </a:r>
            <a:r>
              <a:rPr lang="en-US" altLang="zh-CN" sz="1800" b="1" dirty="0">
                <a:solidFill>
                  <a:srgbClr val="0000FF"/>
                </a:solidFill>
              </a:rPr>
              <a:t>4)</a:t>
            </a:r>
            <a:r>
              <a:rPr lang="zh-CN" altLang="en-US" sz="1800" b="1" dirty="0">
                <a:solidFill>
                  <a:srgbClr val="0000FF"/>
                </a:solidFill>
              </a:rPr>
              <a:t>文字复制比大于</a:t>
            </a:r>
            <a:r>
              <a:rPr lang="en-US" altLang="zh-CN" sz="1800" b="1" dirty="0">
                <a:solidFill>
                  <a:srgbClr val="0000FF"/>
                </a:solidFill>
              </a:rPr>
              <a:t>18%</a:t>
            </a:r>
            <a:r>
              <a:rPr lang="zh-CN" altLang="en-US" sz="1800" b="1" dirty="0">
                <a:solidFill>
                  <a:srgbClr val="0000FF"/>
                </a:solidFill>
              </a:rPr>
              <a:t>的，取消毕业论文评阅和答辩资格，成绩记为“不及格”</a:t>
            </a:r>
            <a:r>
              <a:rPr lang="zh-CN" altLang="en-US" sz="1800" b="1" dirty="0" smtClean="0">
                <a:solidFill>
                  <a:srgbClr val="0000FF"/>
                </a:solidFill>
              </a:rPr>
              <a:t>。</a:t>
            </a:r>
            <a:endParaRPr lang="zh-CN" altLang="en-US" sz="1800" b="1" dirty="0">
              <a:solidFill>
                <a:srgbClr val="0000FF"/>
              </a:solidFill>
            </a:endParaRPr>
          </a:p>
        </p:txBody>
      </p:sp>
      <p:sp>
        <p:nvSpPr>
          <p:cNvPr id="6" name="文本框 5">
            <a:extLst>
              <a:ext uri="{FF2B5EF4-FFF2-40B4-BE49-F238E27FC236}">
                <a16:creationId xmlns:a16="http://schemas.microsoft.com/office/drawing/2014/main" id="{D5F6CED6-F667-4402-A4BC-1A8B8A1B65E8}"/>
              </a:ext>
            </a:extLst>
          </p:cNvPr>
          <p:cNvSpPr txBox="1"/>
          <p:nvPr/>
        </p:nvSpPr>
        <p:spPr>
          <a:xfrm>
            <a:off x="231865" y="354011"/>
            <a:ext cx="2031325" cy="646331"/>
          </a:xfrm>
          <a:prstGeom prst="rect">
            <a:avLst/>
          </a:prstGeom>
          <a:noFill/>
        </p:spPr>
        <p:txBody>
          <a:bodyPr wrap="none" rtlCol="0">
            <a:spAutoFit/>
          </a:bodyPr>
          <a:lstStyle/>
          <a:p>
            <a:r>
              <a:rPr lang="zh-CN" altLang="en-US" sz="3600" b="1" dirty="0">
                <a:solidFill>
                  <a:srgbClr val="0000FF"/>
                </a:solidFill>
              </a:rPr>
              <a:t>本科</a:t>
            </a:r>
            <a:r>
              <a:rPr lang="zh-CN" altLang="en-US" sz="3600" b="1" dirty="0" smtClean="0">
                <a:solidFill>
                  <a:srgbClr val="0000FF"/>
                </a:solidFill>
              </a:rPr>
              <a:t>生：</a:t>
            </a:r>
            <a:endParaRPr lang="zh-CN" altLang="en-US" sz="3600" b="1" dirty="0">
              <a:solidFill>
                <a:srgbClr val="0000FF"/>
              </a:solidFill>
            </a:endParaRPr>
          </a:p>
        </p:txBody>
      </p:sp>
      <p:sp>
        <p:nvSpPr>
          <p:cNvPr id="7" name="Slide Number Placeholder 6"/>
          <p:cNvSpPr>
            <a:spLocks noGrp="1"/>
          </p:cNvSpPr>
          <p:nvPr>
            <p:ph type="sldNum" sz="quarter" idx="12"/>
          </p:nvPr>
        </p:nvSpPr>
        <p:spPr/>
        <p:txBody>
          <a:bodyPr/>
          <a:lstStyle/>
          <a:p>
            <a:fld id="{42C5E58A-6618-48A9-856D-E6342CF1692B}" type="slidenum">
              <a:rPr lang="zh-CN" altLang="en-US" smtClean="0"/>
              <a:t>55</a:t>
            </a:fld>
            <a:endParaRPr lang="zh-CN" altLang="en-US"/>
          </a:p>
        </p:txBody>
      </p:sp>
    </p:spTree>
    <p:extLst>
      <p:ext uri="{BB962C8B-B14F-4D97-AF65-F5344CB8AC3E}">
        <p14:creationId xmlns:p14="http://schemas.microsoft.com/office/powerpoint/2010/main" val="13439671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833" y="186246"/>
            <a:ext cx="4761187" cy="917136"/>
          </a:xfrm>
        </p:spPr>
        <p:txBody>
          <a:bodyPr>
            <a:normAutofit/>
          </a:bodyPr>
          <a:lstStyle/>
          <a:p>
            <a:pPr algn="ctr"/>
            <a:r>
              <a:rPr lang="zh-CN" altLang="en-US" sz="4800" b="1" dirty="0" smtClean="0">
                <a:solidFill>
                  <a:srgbClr val="0000FF"/>
                </a:solidFill>
              </a:rPr>
              <a:t>论文查重</a:t>
            </a:r>
            <a:r>
              <a:rPr lang="en-US" altLang="zh-CN" sz="4800" b="1" dirty="0" smtClean="0">
                <a:solidFill>
                  <a:srgbClr val="0000FF"/>
                </a:solidFill>
              </a:rPr>
              <a:t>-</a:t>
            </a:r>
            <a:r>
              <a:rPr lang="zh-CN" altLang="en-US" sz="4800" b="1" dirty="0" smtClean="0">
                <a:solidFill>
                  <a:srgbClr val="0000FF"/>
                </a:solidFill>
              </a:rPr>
              <a:t>续</a:t>
            </a:r>
            <a:r>
              <a:rPr lang="en-US" altLang="zh-CN" sz="4800" b="1" dirty="0" smtClean="0">
                <a:solidFill>
                  <a:srgbClr val="0000FF"/>
                </a:solidFill>
              </a:rPr>
              <a:t>1</a:t>
            </a:r>
            <a:endParaRPr lang="zh-CN" altLang="en-US" sz="4800" dirty="0">
              <a:solidFill>
                <a:srgbClr val="0000FF"/>
              </a:solidFill>
            </a:endParaRPr>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56</a:t>
            </a:fld>
            <a:endParaRPr lang="zh-CN" altLang="en-US"/>
          </a:p>
        </p:txBody>
      </p:sp>
      <p:sp>
        <p:nvSpPr>
          <p:cNvPr id="6" name="文本框 4">
            <a:extLst>
              <a:ext uri="{FF2B5EF4-FFF2-40B4-BE49-F238E27FC236}">
                <a16:creationId xmlns:a16="http://schemas.microsoft.com/office/drawing/2014/main" id="{73F0E5BB-46D0-4481-98B9-A1570B0F7DA8}"/>
              </a:ext>
            </a:extLst>
          </p:cNvPr>
          <p:cNvSpPr txBox="1"/>
          <p:nvPr/>
        </p:nvSpPr>
        <p:spPr>
          <a:xfrm>
            <a:off x="625811" y="1103382"/>
            <a:ext cx="1723549" cy="707886"/>
          </a:xfrm>
          <a:prstGeom prst="rect">
            <a:avLst/>
          </a:prstGeom>
          <a:noFill/>
        </p:spPr>
        <p:txBody>
          <a:bodyPr wrap="none" rtlCol="0">
            <a:spAutoFit/>
          </a:bodyPr>
          <a:lstStyle/>
          <a:p>
            <a:r>
              <a:rPr lang="zh-CN" altLang="en-US" sz="4000" b="1" dirty="0">
                <a:solidFill>
                  <a:srgbClr val="0000FF"/>
                </a:solidFill>
              </a:rPr>
              <a:t>研究生</a:t>
            </a:r>
          </a:p>
        </p:txBody>
      </p:sp>
      <p:sp>
        <p:nvSpPr>
          <p:cNvPr id="7" name="TextBox 6"/>
          <p:cNvSpPr txBox="1"/>
          <p:nvPr/>
        </p:nvSpPr>
        <p:spPr>
          <a:xfrm>
            <a:off x="403228" y="1811268"/>
            <a:ext cx="8337542" cy="2456057"/>
          </a:xfrm>
          <a:prstGeom prst="rect">
            <a:avLst/>
          </a:prstGeom>
          <a:noFill/>
        </p:spPr>
        <p:txBody>
          <a:bodyPr wrap="square" rtlCol="0">
            <a:spAutoFit/>
          </a:bodyPr>
          <a:lstStyle/>
          <a:p>
            <a:pPr>
              <a:lnSpc>
                <a:spcPct val="120000"/>
              </a:lnSpc>
            </a:pPr>
            <a:r>
              <a:rPr lang="zh-CN" altLang="en-US" sz="3200" b="1" dirty="0">
                <a:solidFill>
                  <a:srgbClr val="FF0000"/>
                </a:solidFill>
                <a:latin typeface="Helvetica Neue"/>
              </a:rPr>
              <a:t>论文查重通过，重复率≤</a:t>
            </a:r>
            <a:r>
              <a:rPr lang="en-US" altLang="zh-CN" sz="3200" b="1" dirty="0">
                <a:solidFill>
                  <a:srgbClr val="FF0000"/>
                </a:solidFill>
                <a:latin typeface="Helvetica Neue"/>
              </a:rPr>
              <a:t>15%</a:t>
            </a:r>
            <a:r>
              <a:rPr lang="zh-CN" altLang="en-US" sz="3200" b="1" dirty="0">
                <a:solidFill>
                  <a:srgbClr val="FF0000"/>
                </a:solidFill>
                <a:latin typeface="Helvetica Neue"/>
              </a:rPr>
              <a:t>（不含自我引用）</a:t>
            </a:r>
            <a:r>
              <a:rPr lang="zh-CN" altLang="en-US" sz="3200" dirty="0">
                <a:solidFill>
                  <a:srgbClr val="0000FF"/>
                </a:solidFill>
                <a:latin typeface="Helvetica Neue"/>
              </a:rPr>
              <a:t>，可参考</a:t>
            </a:r>
            <a:r>
              <a:rPr lang="en-US" altLang="zh-CN" sz="3200" dirty="0">
                <a:solidFill>
                  <a:srgbClr val="0000FF"/>
                </a:solidFill>
                <a:latin typeface="Helvetica Neue"/>
              </a:rPr>
              <a:t>《</a:t>
            </a:r>
            <a:r>
              <a:rPr lang="zh-CN" altLang="en-US" sz="3200" dirty="0">
                <a:solidFill>
                  <a:srgbClr val="0000FF"/>
                </a:solidFill>
                <a:latin typeface="Helvetica Neue"/>
              </a:rPr>
              <a:t>中国知网学术不端检测系统论文格式规范论文解析格式规范</a:t>
            </a:r>
            <a:r>
              <a:rPr lang="en-US" altLang="zh-CN" sz="3200" dirty="0">
                <a:solidFill>
                  <a:srgbClr val="0000FF"/>
                </a:solidFill>
                <a:latin typeface="Helvetica Neue"/>
              </a:rPr>
              <a:t>》</a:t>
            </a:r>
            <a:r>
              <a:rPr lang="zh-CN" altLang="en-US" sz="3200" dirty="0">
                <a:solidFill>
                  <a:srgbClr val="0000FF"/>
                </a:solidFill>
                <a:latin typeface="Helvetica Neue"/>
              </a:rPr>
              <a:t>中国知网学术不端检测系统论文格式规范论文解析格式规</a:t>
            </a:r>
            <a:r>
              <a:rPr lang="zh-CN" altLang="en-US" sz="3200" dirty="0" smtClean="0">
                <a:solidFill>
                  <a:srgbClr val="0000FF"/>
                </a:solidFill>
                <a:latin typeface="Helvetica Neue"/>
              </a:rPr>
              <a:t>范。</a:t>
            </a:r>
            <a:endParaRPr lang="zh-CN" altLang="en-US" dirty="0"/>
          </a:p>
        </p:txBody>
      </p:sp>
    </p:spTree>
    <p:extLst>
      <p:ext uri="{BB962C8B-B14F-4D97-AF65-F5344CB8AC3E}">
        <p14:creationId xmlns:p14="http://schemas.microsoft.com/office/powerpoint/2010/main" val="1017581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37C2DC-A5E4-47F9-88A6-EEACCF3526D2}"/>
              </a:ext>
            </a:extLst>
          </p:cNvPr>
          <p:cNvSpPr txBox="1"/>
          <p:nvPr/>
        </p:nvSpPr>
        <p:spPr>
          <a:xfrm flipH="1">
            <a:off x="334464" y="2876376"/>
            <a:ext cx="8716582" cy="769441"/>
          </a:xfrm>
          <a:prstGeom prst="rect">
            <a:avLst/>
          </a:prstGeom>
          <a:noFill/>
        </p:spPr>
        <p:txBody>
          <a:bodyPr wrap="square" rtlCol="0">
            <a:spAutoFit/>
          </a:bodyPr>
          <a:lstStyle/>
          <a:p>
            <a:r>
              <a:rPr lang="zh-CN" altLang="en-US" sz="4400" b="1" dirty="0">
                <a:solidFill>
                  <a:srgbClr val="0000FF"/>
                </a:solidFill>
              </a:rPr>
              <a:t>立项与发表是科学研究的两个端</a:t>
            </a:r>
          </a:p>
        </p:txBody>
      </p:sp>
      <p:sp>
        <p:nvSpPr>
          <p:cNvPr id="3" name="文本框 2">
            <a:extLst>
              <a:ext uri="{FF2B5EF4-FFF2-40B4-BE49-F238E27FC236}">
                <a16:creationId xmlns:a16="http://schemas.microsoft.com/office/drawing/2014/main" id="{E8C675DD-84CD-4437-91DD-3109C8FF8A49}"/>
              </a:ext>
            </a:extLst>
          </p:cNvPr>
          <p:cNvSpPr txBox="1"/>
          <p:nvPr/>
        </p:nvSpPr>
        <p:spPr>
          <a:xfrm>
            <a:off x="157655" y="632932"/>
            <a:ext cx="8544911" cy="1569660"/>
          </a:xfrm>
          <a:prstGeom prst="rect">
            <a:avLst/>
          </a:prstGeom>
          <a:noFill/>
        </p:spPr>
        <p:txBody>
          <a:bodyPr wrap="square" rtlCol="0">
            <a:spAutoFit/>
          </a:bodyPr>
          <a:lstStyle/>
          <a:p>
            <a:r>
              <a:rPr lang="zh-CN" altLang="en-US" sz="4800" b="1" dirty="0">
                <a:solidFill>
                  <a:srgbClr val="C00000"/>
                </a:solidFill>
              </a:rPr>
              <a:t>知识的转化，一个是上货架，一个是上书架</a:t>
            </a:r>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57</a:t>
            </a:fld>
            <a:endParaRPr lang="zh-CN" altLang="en-US"/>
          </a:p>
        </p:txBody>
      </p:sp>
    </p:spTree>
    <p:extLst>
      <p:ext uri="{BB962C8B-B14F-4D97-AF65-F5344CB8AC3E}">
        <p14:creationId xmlns:p14="http://schemas.microsoft.com/office/powerpoint/2010/main" val="2413789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5F117-2F46-41FD-8EA2-077914BC9503}"/>
              </a:ext>
            </a:extLst>
          </p:cNvPr>
          <p:cNvSpPr>
            <a:spLocks noGrp="1"/>
          </p:cNvSpPr>
          <p:nvPr>
            <p:ph type="title"/>
          </p:nvPr>
        </p:nvSpPr>
        <p:spPr>
          <a:xfrm>
            <a:off x="628650" y="81346"/>
            <a:ext cx="7886700" cy="1325563"/>
          </a:xfrm>
        </p:spPr>
        <p:txBody>
          <a:bodyPr>
            <a:normAutofit/>
          </a:bodyPr>
          <a:lstStyle/>
          <a:p>
            <a:r>
              <a:rPr lang="zh-CN" altLang="en-US" sz="4400" b="1" dirty="0">
                <a:solidFill>
                  <a:srgbClr val="000099"/>
                </a:solidFill>
              </a:rPr>
              <a:t>如</a:t>
            </a:r>
            <a:r>
              <a:rPr lang="zh-CN" altLang="en-US" sz="4400" b="1" dirty="0" smtClean="0">
                <a:solidFill>
                  <a:srgbClr val="000099"/>
                </a:solidFill>
              </a:rPr>
              <a:t>果有疑问，可参考相关书籍</a:t>
            </a:r>
            <a:endParaRPr lang="zh-CN" altLang="en-US" sz="4400" b="1" dirty="0">
              <a:solidFill>
                <a:srgbClr val="000099"/>
              </a:solidFill>
            </a:endParaRPr>
          </a:p>
        </p:txBody>
      </p:sp>
      <p:pic>
        <p:nvPicPr>
          <p:cNvPr id="5" name="图片 4">
            <a:extLst>
              <a:ext uri="{FF2B5EF4-FFF2-40B4-BE49-F238E27FC236}">
                <a16:creationId xmlns:a16="http://schemas.microsoft.com/office/drawing/2014/main" id="{513B6E21-5624-4A81-ADBB-210539D01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59" y="1690689"/>
            <a:ext cx="3798455" cy="3798455"/>
          </a:xfrm>
          <a:prstGeom prst="rect">
            <a:avLst/>
          </a:prstGeom>
        </p:spPr>
      </p:pic>
      <p:pic>
        <p:nvPicPr>
          <p:cNvPr id="6" name="图片 5">
            <a:extLst>
              <a:ext uri="{FF2B5EF4-FFF2-40B4-BE49-F238E27FC236}">
                <a16:creationId xmlns:a16="http://schemas.microsoft.com/office/drawing/2014/main" id="{3B508021-2C89-439B-A24E-1F981E8B7ECA}"/>
              </a:ext>
            </a:extLst>
          </p:cNvPr>
          <p:cNvPicPr>
            <a:picLocks noChangeAspect="1"/>
          </p:cNvPicPr>
          <p:nvPr/>
        </p:nvPicPr>
        <p:blipFill>
          <a:blip r:embed="rId3"/>
          <a:stretch>
            <a:fillRect/>
          </a:stretch>
        </p:blipFill>
        <p:spPr>
          <a:xfrm>
            <a:off x="4289423" y="1690689"/>
            <a:ext cx="3997717" cy="3825939"/>
          </a:xfrm>
          <a:prstGeom prst="rect">
            <a:avLst/>
          </a:prstGeom>
        </p:spPr>
      </p:pic>
      <p:sp>
        <p:nvSpPr>
          <p:cNvPr id="3" name="Slide Number Placeholder 2"/>
          <p:cNvSpPr>
            <a:spLocks noGrp="1"/>
          </p:cNvSpPr>
          <p:nvPr>
            <p:ph type="sldNum" sz="quarter" idx="12"/>
          </p:nvPr>
        </p:nvSpPr>
        <p:spPr/>
        <p:txBody>
          <a:bodyPr/>
          <a:lstStyle/>
          <a:p>
            <a:fld id="{42C5E58A-6618-48A9-856D-E6342CF1692B}" type="slidenum">
              <a:rPr lang="zh-CN" altLang="en-US" smtClean="0"/>
              <a:t>58</a:t>
            </a:fld>
            <a:endParaRPr lang="zh-CN" altLang="en-US"/>
          </a:p>
        </p:txBody>
      </p:sp>
    </p:spTree>
    <p:extLst>
      <p:ext uri="{BB962C8B-B14F-4D97-AF65-F5344CB8AC3E}">
        <p14:creationId xmlns:p14="http://schemas.microsoft.com/office/powerpoint/2010/main" val="408949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BB010-9BCF-4975-8A5D-2C561D97B161}"/>
              </a:ext>
            </a:extLst>
          </p:cNvPr>
          <p:cNvSpPr>
            <a:spLocks noGrp="1"/>
          </p:cNvSpPr>
          <p:nvPr>
            <p:ph type="title"/>
          </p:nvPr>
        </p:nvSpPr>
        <p:spPr>
          <a:xfrm>
            <a:off x="785320" y="291554"/>
            <a:ext cx="7886700" cy="1074791"/>
          </a:xfrm>
        </p:spPr>
        <p:txBody>
          <a:bodyPr>
            <a:normAutofit/>
          </a:bodyPr>
          <a:lstStyle/>
          <a:p>
            <a:r>
              <a:rPr lang="zh-CN" altLang="en-US" sz="4400" b="1" dirty="0">
                <a:solidFill>
                  <a:srgbClr val="0000FF"/>
                </a:solidFill>
              </a:rPr>
              <a:t>热点问题科学道德和学风建设</a:t>
            </a:r>
          </a:p>
        </p:txBody>
      </p:sp>
      <p:sp>
        <p:nvSpPr>
          <p:cNvPr id="3" name="内容占位符 2">
            <a:extLst>
              <a:ext uri="{FF2B5EF4-FFF2-40B4-BE49-F238E27FC236}">
                <a16:creationId xmlns:a16="http://schemas.microsoft.com/office/drawing/2014/main" id="{7F7ACBB7-A5FB-4DA9-899F-2F19982FF135}"/>
              </a:ext>
            </a:extLst>
          </p:cNvPr>
          <p:cNvSpPr>
            <a:spLocks noGrp="1"/>
          </p:cNvSpPr>
          <p:nvPr>
            <p:ph idx="1"/>
          </p:nvPr>
        </p:nvSpPr>
        <p:spPr>
          <a:xfrm>
            <a:off x="471980" y="1492469"/>
            <a:ext cx="8200040" cy="2217684"/>
          </a:xfrm>
        </p:spPr>
        <p:txBody>
          <a:bodyPr/>
          <a:lstStyle/>
          <a:p>
            <a:endParaRPr lang="en-US" altLang="zh-CN" dirty="0"/>
          </a:p>
          <a:p>
            <a:pPr>
              <a:buFont typeface="Wingdings" panose="05000000000000000000" pitchFamily="2" charset="2"/>
              <a:buChar char="n"/>
            </a:pPr>
            <a:r>
              <a:rPr lang="zh-CN" altLang="en-US" sz="3200" b="1" dirty="0">
                <a:solidFill>
                  <a:srgbClr val="000099"/>
                </a:solidFill>
              </a:rPr>
              <a:t>几个例子：韩国，美国，日本，中国</a:t>
            </a:r>
            <a:endParaRPr lang="en-US" altLang="zh-CN" sz="3200" b="1" dirty="0">
              <a:solidFill>
                <a:srgbClr val="000099"/>
              </a:solidFill>
            </a:endParaRPr>
          </a:p>
          <a:p>
            <a:endParaRPr lang="en-US" altLang="zh-CN" sz="3200" b="1" dirty="0">
              <a:solidFill>
                <a:srgbClr val="000099"/>
              </a:solidFill>
            </a:endParaRPr>
          </a:p>
          <a:p>
            <a:pPr>
              <a:buFont typeface="Wingdings" panose="05000000000000000000" pitchFamily="2" charset="2"/>
              <a:buChar char="n"/>
            </a:pPr>
            <a:r>
              <a:rPr lang="zh-CN" altLang="en-US" sz="3200" b="1" dirty="0">
                <a:solidFill>
                  <a:srgbClr val="000099"/>
                </a:solidFill>
              </a:rPr>
              <a:t>共性而非个性，理性对</a:t>
            </a:r>
            <a:r>
              <a:rPr lang="zh-CN" altLang="en-US" sz="3200" b="1" dirty="0" smtClean="0">
                <a:solidFill>
                  <a:srgbClr val="000099"/>
                </a:solidFill>
              </a:rPr>
              <a:t>待</a:t>
            </a:r>
            <a:endParaRPr lang="en-US" altLang="zh-CN" sz="3200" b="1" dirty="0">
              <a:solidFill>
                <a:srgbClr val="000099"/>
              </a:solidFill>
            </a:endParaRPr>
          </a:p>
        </p:txBody>
      </p:sp>
      <p:sp>
        <p:nvSpPr>
          <p:cNvPr id="4" name="Slide Number Placeholder 3"/>
          <p:cNvSpPr>
            <a:spLocks noGrp="1"/>
          </p:cNvSpPr>
          <p:nvPr>
            <p:ph type="sldNum" sz="quarter" idx="12"/>
          </p:nvPr>
        </p:nvSpPr>
        <p:spPr/>
        <p:txBody>
          <a:bodyPr/>
          <a:lstStyle/>
          <a:p>
            <a:fld id="{42C5E58A-6618-48A9-856D-E6342CF1692B}" type="slidenum">
              <a:rPr lang="zh-CN" altLang="en-US" smtClean="0"/>
              <a:t>6</a:t>
            </a:fld>
            <a:endParaRPr lang="zh-CN" altLang="en-US"/>
          </a:p>
        </p:txBody>
      </p:sp>
    </p:spTree>
    <p:extLst>
      <p:ext uri="{BB962C8B-B14F-4D97-AF65-F5344CB8AC3E}">
        <p14:creationId xmlns:p14="http://schemas.microsoft.com/office/powerpoint/2010/main" val="3581381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3298" y="1479063"/>
            <a:ext cx="6745570" cy="1957837"/>
          </a:xfrm>
          <a:prstGeom prst="rect">
            <a:avLst/>
          </a:prstGeom>
        </p:spPr>
      </p:pic>
      <p:pic>
        <p:nvPicPr>
          <p:cNvPr id="5" name="Picture 4"/>
          <p:cNvPicPr>
            <a:picLocks noChangeAspect="1"/>
          </p:cNvPicPr>
          <p:nvPr/>
        </p:nvPicPr>
        <p:blipFill>
          <a:blip r:embed="rId3"/>
          <a:stretch>
            <a:fillRect/>
          </a:stretch>
        </p:blipFill>
        <p:spPr>
          <a:xfrm>
            <a:off x="2966770" y="3496708"/>
            <a:ext cx="3721677" cy="3421100"/>
          </a:xfrm>
          <a:prstGeom prst="rect">
            <a:avLst/>
          </a:prstGeom>
        </p:spPr>
      </p:pic>
      <p:sp>
        <p:nvSpPr>
          <p:cNvPr id="6" name="TextBox 5"/>
          <p:cNvSpPr txBox="1"/>
          <p:nvPr/>
        </p:nvSpPr>
        <p:spPr>
          <a:xfrm>
            <a:off x="304800" y="85078"/>
            <a:ext cx="8660524" cy="1323439"/>
          </a:xfrm>
          <a:prstGeom prst="rect">
            <a:avLst/>
          </a:prstGeom>
          <a:noFill/>
        </p:spPr>
        <p:txBody>
          <a:bodyPr wrap="square" rtlCol="0">
            <a:spAutoFit/>
          </a:bodyPr>
          <a:lstStyle/>
          <a:p>
            <a:pPr algn="ctr"/>
            <a:r>
              <a:rPr lang="zh-CN" altLang="en-US" sz="4000" b="1" dirty="0" smtClean="0">
                <a:solidFill>
                  <a:srgbClr val="0000FF"/>
                </a:solidFill>
                <a:latin typeface="+mj-ea"/>
                <a:ea typeface="+mj-ea"/>
              </a:rPr>
              <a:t>知名教授被哈佛大学要求撤稿</a:t>
            </a:r>
            <a:r>
              <a:rPr lang="en-US" altLang="zh-CN" sz="4000" b="1" dirty="0" smtClean="0">
                <a:solidFill>
                  <a:srgbClr val="0000FF"/>
                </a:solidFill>
                <a:latin typeface="+mj-ea"/>
                <a:ea typeface="+mj-ea"/>
              </a:rPr>
              <a:t>31</a:t>
            </a:r>
            <a:r>
              <a:rPr lang="zh-CN" altLang="en-US" sz="4000" b="1" dirty="0" smtClean="0">
                <a:solidFill>
                  <a:srgbClr val="0000FF"/>
                </a:solidFill>
                <a:latin typeface="+mj-ea"/>
                <a:ea typeface="+mj-ea"/>
              </a:rPr>
              <a:t>篇，为心脏干细胞疗法‘第一人’</a:t>
            </a:r>
            <a:endParaRPr lang="zh-CN" altLang="en-US" sz="4000" b="1" dirty="0">
              <a:solidFill>
                <a:srgbClr val="0000FF"/>
              </a:solidFill>
              <a:latin typeface="+mj-ea"/>
              <a:ea typeface="+mj-ea"/>
            </a:endParaRPr>
          </a:p>
        </p:txBody>
      </p:sp>
      <p:sp>
        <p:nvSpPr>
          <p:cNvPr id="7" name="Rectangle 6"/>
          <p:cNvSpPr/>
          <p:nvPr/>
        </p:nvSpPr>
        <p:spPr>
          <a:xfrm>
            <a:off x="747271" y="2112597"/>
            <a:ext cx="7117625" cy="1324303"/>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13188" y="4666594"/>
            <a:ext cx="2816772" cy="1015663"/>
          </a:xfrm>
          <a:prstGeom prst="rect">
            <a:avLst/>
          </a:prstGeom>
          <a:noFill/>
        </p:spPr>
        <p:txBody>
          <a:bodyPr wrap="square" rtlCol="0">
            <a:spAutoFit/>
          </a:bodyPr>
          <a:lstStyle/>
          <a:p>
            <a:r>
              <a:rPr lang="zh-CN" altLang="en-US" sz="6000" b="1" dirty="0" smtClean="0">
                <a:solidFill>
                  <a:srgbClr val="FF0000"/>
                </a:solidFill>
                <a:latin typeface="+mj-ea"/>
                <a:ea typeface="+mj-ea"/>
              </a:rPr>
              <a:t>例子</a:t>
            </a:r>
            <a:r>
              <a:rPr lang="en-US" altLang="zh-CN" sz="6000" b="1" dirty="0" smtClean="0">
                <a:solidFill>
                  <a:srgbClr val="FF0000"/>
                </a:solidFill>
                <a:latin typeface="+mj-ea"/>
                <a:ea typeface="+mj-ea"/>
              </a:rPr>
              <a:t>1</a:t>
            </a:r>
            <a:r>
              <a:rPr lang="zh-CN" altLang="en-US" sz="6000" b="1" dirty="0" smtClean="0">
                <a:solidFill>
                  <a:srgbClr val="FF0000"/>
                </a:solidFill>
                <a:latin typeface="+mj-ea"/>
                <a:ea typeface="+mj-ea"/>
              </a:rPr>
              <a:t>：</a:t>
            </a:r>
            <a:endParaRPr lang="zh-CN" altLang="en-US" sz="6000" b="1" dirty="0">
              <a:solidFill>
                <a:srgbClr val="FF0000"/>
              </a:solidFill>
              <a:latin typeface="+mj-ea"/>
              <a:ea typeface="+mj-ea"/>
            </a:endParaRPr>
          </a:p>
        </p:txBody>
      </p:sp>
    </p:spTree>
    <p:extLst>
      <p:ext uri="{BB962C8B-B14F-4D97-AF65-F5344CB8AC3E}">
        <p14:creationId xmlns:p14="http://schemas.microsoft.com/office/powerpoint/2010/main" val="684402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4625" y="314602"/>
            <a:ext cx="7403663" cy="6107218"/>
          </a:xfrm>
          <a:prstGeom prst="rect">
            <a:avLst/>
          </a:prstGeom>
        </p:spPr>
      </p:pic>
    </p:spTree>
    <p:extLst>
      <p:ext uri="{BB962C8B-B14F-4D97-AF65-F5344CB8AC3E}">
        <p14:creationId xmlns:p14="http://schemas.microsoft.com/office/powerpoint/2010/main" val="4198064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0514" y="502420"/>
            <a:ext cx="8554002" cy="4910407"/>
          </a:xfrm>
          <a:prstGeom prst="rect">
            <a:avLst/>
          </a:prstGeom>
        </p:spPr>
      </p:pic>
      <p:sp>
        <p:nvSpPr>
          <p:cNvPr id="5" name="Rectangle 4"/>
          <p:cNvSpPr/>
          <p:nvPr/>
        </p:nvSpPr>
        <p:spPr>
          <a:xfrm>
            <a:off x="280514" y="3605048"/>
            <a:ext cx="8632258" cy="2102069"/>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3338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4570</Words>
  <Application>Microsoft Office PowerPoint</Application>
  <PresentationFormat>On-screen Show (4:3)</PresentationFormat>
  <Paragraphs>325</Paragraphs>
  <Slides>58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Helvetica Neue</vt:lpstr>
      <vt:lpstr>PingFang SC</vt:lpstr>
      <vt:lpstr>等线</vt:lpstr>
      <vt:lpstr>等线 Light</vt:lpstr>
      <vt:lpstr>隶书</vt:lpstr>
      <vt:lpstr>Arial</vt:lpstr>
      <vt:lpstr>Calibri</vt:lpstr>
      <vt:lpstr>Calibri Light</vt:lpstr>
      <vt:lpstr>Wingdings</vt:lpstr>
      <vt:lpstr>Office Theme</vt:lpstr>
      <vt:lpstr>材料科学学术道德规范与论文写作 第2次课</vt:lpstr>
      <vt:lpstr>系列讲座大纲</vt:lpstr>
      <vt:lpstr>第三部分：</vt:lpstr>
      <vt:lpstr>‘’学术道德规范部分”主讲内容</vt:lpstr>
      <vt:lpstr>学术研究需要学术道德维系</vt:lpstr>
      <vt:lpstr>热点问题科学道德和学风建设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科学精神</vt:lpstr>
      <vt:lpstr>基本的科研规范</vt:lpstr>
      <vt:lpstr>道德行为自律规范</vt:lpstr>
      <vt:lpstr>学术规范与学术道德</vt:lpstr>
      <vt:lpstr>学术不当行为的类型</vt:lpstr>
      <vt:lpstr>学术不当行为的类型—续1</vt:lpstr>
      <vt:lpstr>学术不当行为的类型-续2</vt:lpstr>
      <vt:lpstr>学术不端行为</vt:lpstr>
      <vt:lpstr>引发学术不端的原因</vt:lpstr>
      <vt:lpstr>查处学术不端行为的原则和程序</vt:lpstr>
      <vt:lpstr>严重违背科研诚信行为终身追责</vt:lpstr>
      <vt:lpstr>美国著名学术打假网站</vt:lpstr>
      <vt:lpstr>文章，作者，期刊等信息</vt:lpstr>
      <vt:lpstr>事例</vt:lpstr>
      <vt:lpstr>后果</vt:lpstr>
      <vt:lpstr>日本的著名例子</vt:lpstr>
      <vt:lpstr>案例</vt:lpstr>
      <vt:lpstr>研究者的伦理底线</vt:lpstr>
      <vt:lpstr>科研人员应该遵守的伦理原则</vt:lpstr>
      <vt:lpstr>做一名合格的科技工作者</vt:lpstr>
      <vt:lpstr>PowerPoint Presentation</vt:lpstr>
      <vt:lpstr>本科生/研究生从事学术研究要经历的环节</vt:lpstr>
      <vt:lpstr>PowerPoint Presentation</vt:lpstr>
      <vt:lpstr>重视基础性研究工作</vt:lpstr>
      <vt:lpstr>科学研究如何开始</vt:lpstr>
      <vt:lpstr>科研选题的基本原则</vt:lpstr>
      <vt:lpstr>选题的意义</vt:lpstr>
      <vt:lpstr>什么是科学问题</vt:lpstr>
      <vt:lpstr>如何写开题报告</vt:lpstr>
      <vt:lpstr>开题报告的规范</vt:lpstr>
      <vt:lpstr>开题报告</vt:lpstr>
      <vt:lpstr>课题申请阶段的学术不端</vt:lpstr>
      <vt:lpstr>本科生/研究生的学术成果</vt:lpstr>
      <vt:lpstr>学术剽窃</vt:lpstr>
      <vt:lpstr>引用与抄袭剽窃他人成果的界定</vt:lpstr>
      <vt:lpstr>本科生/研究生写作论文的规范</vt:lpstr>
      <vt:lpstr>非故意学术不端行为</vt:lpstr>
      <vt:lpstr>论文查重</vt:lpstr>
      <vt:lpstr>论文查重-续1</vt:lpstr>
      <vt:lpstr>PowerPoint Presentation</vt:lpstr>
      <vt:lpstr>如果有疑问，可参考相关书籍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材料科学学术道德规范与论文写作 第2次课</dc:title>
  <dc:creator>webuser</dc:creator>
  <cp:lastModifiedBy>webuser</cp:lastModifiedBy>
  <cp:revision>5</cp:revision>
  <dcterms:created xsi:type="dcterms:W3CDTF">2021-03-01T09:06:43Z</dcterms:created>
  <dcterms:modified xsi:type="dcterms:W3CDTF">2021-03-01T09:49:23Z</dcterms:modified>
</cp:coreProperties>
</file>