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5" r:id="rId138"/>
    <p:sldId id="393" r:id="rId139"/>
    <p:sldId id="394" r:id="rId140"/>
    <p:sldId id="420" r:id="rId141"/>
    <p:sldId id="421" r:id="rId142"/>
    <p:sldId id="422" r:id="rId143"/>
    <p:sldId id="423" r:id="rId144"/>
    <p:sldId id="424" r:id="rId145"/>
    <p:sldId id="425" r:id="rId146"/>
    <p:sldId id="427" r:id="rId147"/>
    <p:sldId id="426" r:id="rId148"/>
    <p:sldId id="428" r:id="rId149"/>
    <p:sldId id="429" r:id="rId150"/>
    <p:sldId id="430" r:id="rId151"/>
    <p:sldId id="431" r:id="rId152"/>
    <p:sldId id="432" r:id="rId153"/>
    <p:sldId id="433" r:id="rId154"/>
    <p:sldId id="434" r:id="rId155"/>
    <p:sldId id="435" r:id="rId156"/>
    <p:sldId id="436" r:id="rId157"/>
    <p:sldId id="437" r:id="rId158"/>
    <p:sldId id="438" r:id="rId159"/>
    <p:sldId id="439" r:id="rId160"/>
    <p:sldId id="440" r:id="rId161"/>
    <p:sldId id="441" r:id="rId162"/>
    <p:sldId id="442" r:id="rId163"/>
    <p:sldId id="443" r:id="rId164"/>
    <p:sldId id="444" r:id="rId165"/>
    <p:sldId id="445" r:id="rId166"/>
    <p:sldId id="446" r:id="rId167"/>
    <p:sldId id="447" r:id="rId168"/>
    <p:sldId id="448" r:id="rId169"/>
    <p:sldId id="476" r:id="rId170"/>
    <p:sldId id="477" r:id="rId171"/>
    <p:sldId id="478" r:id="rId172"/>
    <p:sldId id="449" r:id="rId173"/>
    <p:sldId id="451" r:id="rId174"/>
    <p:sldId id="452" r:id="rId175"/>
    <p:sldId id="453" r:id="rId176"/>
    <p:sldId id="472" r:id="rId177"/>
    <p:sldId id="473" r:id="rId178"/>
    <p:sldId id="474" r:id="rId179"/>
    <p:sldId id="480" r:id="rId180"/>
    <p:sldId id="481" r:id="rId181"/>
    <p:sldId id="482" r:id="rId182"/>
    <p:sldId id="475" r:id="rId183"/>
    <p:sldId id="454" r:id="rId184"/>
    <p:sldId id="455" r:id="rId185"/>
    <p:sldId id="456" r:id="rId186"/>
    <p:sldId id="457" r:id="rId187"/>
    <p:sldId id="458" r:id="rId188"/>
    <p:sldId id="459" r:id="rId189"/>
    <p:sldId id="460" r:id="rId190"/>
    <p:sldId id="461" r:id="rId191"/>
    <p:sldId id="462" r:id="rId192"/>
    <p:sldId id="483" r:id="rId19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15"/>
  </p:normalViewPr>
  <p:slideViewPr>
    <p:cSldViewPr snapToGrid="0" snapToObjects="1">
      <p:cViewPr varScale="1">
        <p:scale>
          <a:sx n="54" d="100"/>
          <a:sy n="54" d="100"/>
        </p:scale>
        <p:origin x="10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7638728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E4C59896-3561-A84B-8E8D-12D67BECA768}" type="slidenum">
              <a:rPr lang="x-none" smtClean="0"/>
              <a:t>177</a:t>
            </a:fld>
            <a:endParaRPr lang="x-none"/>
          </a:p>
        </p:txBody>
      </p:sp>
    </p:spTree>
    <p:extLst>
      <p:ext uri="{BB962C8B-B14F-4D97-AF65-F5344CB8AC3E}">
        <p14:creationId xmlns:p14="http://schemas.microsoft.com/office/powerpoint/2010/main" val="63955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270000" y="6362700"/>
            <a:ext cx="10464800" cy="461366"/>
          </a:xfrm>
          <a:prstGeom prst="rect">
            <a:avLst/>
          </a:prstGeom>
        </p:spPr>
        <p:txBody>
          <a:bodyPr anchor="t"/>
          <a:lstStyle>
            <a:lvl1pPr marL="0" indent="0" algn="ctr">
              <a:spcBef>
                <a:spcPts val="0"/>
              </a:spcBef>
              <a:buSzTx/>
              <a:buNone/>
              <a:defRPr sz="2400" i="1"/>
            </a:lvl1pPr>
            <a:lvl2pPr marL="777875" indent="-333375" algn="ctr">
              <a:spcBef>
                <a:spcPts val="0"/>
              </a:spcBef>
              <a:defRPr sz="2400" i="1"/>
            </a:lvl2pPr>
            <a:lvl3pPr marL="1222375" indent="-333375" algn="ctr">
              <a:spcBef>
                <a:spcPts val="0"/>
              </a:spcBef>
              <a:defRPr sz="2400" i="1"/>
            </a:lvl3pPr>
            <a:lvl4pPr marL="1666875" indent="-333375" algn="ctr">
              <a:spcBef>
                <a:spcPts val="0"/>
              </a:spcBef>
              <a:defRPr sz="2400" i="1"/>
            </a:lvl4pPr>
            <a:lvl5pPr marL="2111375" indent="-333375" algn="ctr">
              <a:spcBef>
                <a:spcPts val="0"/>
              </a:spcBef>
              <a:defRPr sz="2400" i="1"/>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txBox="1">
            <a:spLocks noGrp="1"/>
          </p:cNvSpPr>
          <p:nvPr>
            <p:ph type="body" sz="quarter" idx="13"/>
          </p:nvPr>
        </p:nvSpPr>
        <p:spPr>
          <a:xfrm>
            <a:off x="1270000" y="4267112"/>
            <a:ext cx="10464800" cy="609777"/>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B314319-EDDD-8C46-B443-86DB74DF1CED}"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6337911" y="9296400"/>
            <a:ext cx="322204" cy="348813"/>
          </a:xfrm>
        </p:spPr>
        <p:txBody>
          <a:bodyPr/>
          <a:lstStyle/>
          <a:p>
            <a:fld id="{337B7626-E0D2-D04A-A038-DBBDE7EB48C4}" type="slidenum">
              <a:rPr lang="en-GB" smtClean="0"/>
              <a:t>‹#›</a:t>
            </a:fld>
            <a:endParaRPr lang="en-GB"/>
          </a:p>
        </p:txBody>
      </p:sp>
    </p:spTree>
    <p:extLst>
      <p:ext uri="{BB962C8B-B14F-4D97-AF65-F5344CB8AC3E}">
        <p14:creationId xmlns:p14="http://schemas.microsoft.com/office/powerpoint/2010/main" val="190951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R_v._Blaue" TargetMode="Externa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FA_Cup" TargetMode="External"/><Relationship Id="rId2" Type="http://schemas.openxmlformats.org/officeDocument/2006/relationships/hyperlink" Target="https://en.wikipedia.org/wiki/Liverpool_F.C." TargetMode="External"/><Relationship Id="rId1" Type="http://schemas.openxmlformats.org/officeDocument/2006/relationships/slideLayout" Target="../slideLayouts/slideLayout6.xml"/><Relationship Id="rId6" Type="http://schemas.openxmlformats.org/officeDocument/2006/relationships/hyperlink" Target="https://en.wikipedia.org/wiki/Nervous_shock" TargetMode="External"/><Relationship Id="rId5" Type="http://schemas.openxmlformats.org/officeDocument/2006/relationships/hyperlink" Target="https://en.wikipedia.org/wiki/Sheffield" TargetMode="External"/><Relationship Id="rId4" Type="http://schemas.openxmlformats.org/officeDocument/2006/relationships/hyperlink" Target="https://en.wikipedia.org/wiki/Hillsborough_Stadiu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ACTICAL ASPECTS OF TORT LAW"/>
          <p:cNvSpPr txBox="1">
            <a:spLocks noGrp="1"/>
          </p:cNvSpPr>
          <p:nvPr>
            <p:ph type="ctrTitle"/>
          </p:nvPr>
        </p:nvSpPr>
        <p:spPr>
          <a:xfrm>
            <a:off x="1270000" y="888999"/>
            <a:ext cx="10464800" cy="2477098"/>
          </a:xfrm>
          <a:prstGeom prst="rect">
            <a:avLst/>
          </a:prstGeom>
        </p:spPr>
        <p:txBody>
          <a:bodyPr/>
          <a:lstStyle>
            <a:lvl1pPr defTabSz="560830">
              <a:defRPr sz="7600"/>
            </a:lvl1pPr>
          </a:lstStyle>
          <a:p>
            <a:r>
              <a:t>TORT LAW</a:t>
            </a:r>
          </a:p>
        </p:txBody>
      </p:sp>
      <p:sp>
        <p:nvSpPr>
          <p:cNvPr id="120" name="Me Emmanuel TURATSINZE…"/>
          <p:cNvSpPr txBox="1">
            <a:spLocks noGrp="1"/>
          </p:cNvSpPr>
          <p:nvPr>
            <p:ph type="subTitle" idx="1"/>
          </p:nvPr>
        </p:nvSpPr>
        <p:spPr>
          <a:xfrm>
            <a:off x="1270000" y="3997919"/>
            <a:ext cx="10464800" cy="5251253"/>
          </a:xfrm>
          <a:prstGeom prst="rect">
            <a:avLst/>
          </a:prstGeom>
        </p:spPr>
        <p:txBody>
          <a:bodyPr/>
          <a:lstStyle/>
          <a:p>
            <a:pPr>
              <a:defRPr b="1"/>
            </a:pPr>
            <a:r>
              <a:t>Me Emmanuel TURATSINZE</a:t>
            </a:r>
          </a:p>
          <a:p>
            <a:endParaRPr b="1"/>
          </a:p>
          <a:p>
            <a:r>
              <a:t>Lecturer of Tort, Arbitration</a:t>
            </a:r>
          </a:p>
          <a:p>
            <a:r>
              <a:t>&amp; Private Int’l Law at the University of Rwanda and the National Police College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he common variations on the basic model"/>
          <p:cNvSpPr txBox="1">
            <a:spLocks noGrp="1"/>
          </p:cNvSpPr>
          <p:nvPr>
            <p:ph type="title"/>
          </p:nvPr>
        </p:nvSpPr>
        <p:spPr>
          <a:xfrm>
            <a:off x="952500" y="254000"/>
            <a:ext cx="11099800" cy="1203921"/>
          </a:xfrm>
          <a:prstGeom prst="rect">
            <a:avLst/>
          </a:prstGeom>
        </p:spPr>
        <p:txBody>
          <a:bodyPr>
            <a:normAutofit fontScale="90000"/>
          </a:bodyPr>
          <a:lstStyle/>
          <a:p>
            <a:pPr algn="l" defTabSz="316838">
              <a:lnSpc>
                <a:spcPts val="9800"/>
              </a:lnSpc>
              <a:defRPr sz="3600">
                <a:latin typeface="+mj-lt"/>
                <a:ea typeface="+mj-ea"/>
                <a:cs typeface="+mj-cs"/>
                <a:sym typeface="Helvetica"/>
              </a:defRPr>
            </a:pPr>
            <a:r>
              <a:t>The common variations on the basic model</a:t>
            </a:r>
            <a:r>
              <a:rPr sz="720">
                <a:latin typeface="Times"/>
                <a:ea typeface="Times"/>
                <a:cs typeface="Times"/>
                <a:sym typeface="Times"/>
              </a:rPr>
              <a:t> </a:t>
            </a:r>
          </a:p>
        </p:txBody>
      </p:sp>
      <p:sp>
        <p:nvSpPr>
          <p:cNvPr id="146" name="The elements of act (or omission) and causation are common to all torts.…"/>
          <p:cNvSpPr txBox="1">
            <a:spLocks noGrp="1"/>
          </p:cNvSpPr>
          <p:nvPr>
            <p:ph type="body" idx="1"/>
          </p:nvPr>
        </p:nvSpPr>
        <p:spPr>
          <a:xfrm>
            <a:off x="952500" y="1615875"/>
            <a:ext cx="11099800" cy="7261426"/>
          </a:xfrm>
          <a:prstGeom prst="rect">
            <a:avLst/>
          </a:prstGeom>
        </p:spPr>
        <p:txBody>
          <a:bodyPr anchor="t"/>
          <a:lstStyle/>
          <a:p>
            <a:pPr marL="492648" indent="-492648" algn="just" defTabSz="434340">
              <a:lnSpc>
                <a:spcPts val="5200"/>
              </a:lnSpc>
              <a:spcBef>
                <a:spcPts val="1000"/>
              </a:spcBef>
              <a:defRPr sz="2900">
                <a:latin typeface="+mj-lt"/>
                <a:ea typeface="+mj-ea"/>
                <a:cs typeface="+mj-cs"/>
                <a:sym typeface="Helvetica"/>
              </a:defRPr>
            </a:pPr>
            <a:r>
              <a:t>The elements of act (or omission) and causation are common to all torts. </a:t>
            </a:r>
          </a:p>
          <a:p>
            <a:pPr marL="492648" indent="-492648" algn="just" defTabSz="434340">
              <a:lnSpc>
                <a:spcPts val="5200"/>
              </a:lnSpc>
              <a:spcBef>
                <a:spcPts val="1000"/>
              </a:spcBef>
              <a:defRPr sz="2900">
                <a:latin typeface="+mj-lt"/>
                <a:ea typeface="+mj-ea"/>
                <a:cs typeface="+mj-cs"/>
                <a:sym typeface="Helvetica"/>
              </a:defRPr>
            </a:pPr>
            <a:r>
              <a:t>There are certain torts which do not require fault. </a:t>
            </a:r>
            <a:endParaRPr sz="1100">
              <a:latin typeface="Times"/>
              <a:ea typeface="Times"/>
              <a:cs typeface="Times"/>
              <a:sym typeface="Times"/>
            </a:endParaRPr>
          </a:p>
          <a:p>
            <a:pPr marL="492648" indent="-492648" algn="just" defTabSz="434340">
              <a:lnSpc>
                <a:spcPts val="5200"/>
              </a:lnSpc>
              <a:spcBef>
                <a:spcPts val="1000"/>
              </a:spcBef>
              <a:defRPr sz="2900">
                <a:latin typeface="+mj-lt"/>
                <a:ea typeface="+mj-ea"/>
                <a:cs typeface="+mj-cs"/>
                <a:sym typeface="Helvetica"/>
              </a:defRPr>
            </a:pPr>
            <a:r>
              <a:t>These are known as torts of </a:t>
            </a:r>
            <a:r>
              <a:rPr b="1"/>
              <a:t>strict liability (</a:t>
            </a:r>
            <a:r>
              <a:t>as opposed to fault-based liabilities).</a:t>
            </a:r>
            <a:endParaRPr sz="1100">
              <a:latin typeface="Times"/>
              <a:ea typeface="Times"/>
              <a:cs typeface="Times"/>
              <a:sym typeface="Times"/>
            </a:endParaRPr>
          </a:p>
          <a:p>
            <a:pPr marL="492648" indent="-492648" algn="just" defTabSz="434340">
              <a:lnSpc>
                <a:spcPts val="5200"/>
              </a:lnSpc>
              <a:spcBef>
                <a:spcPts val="1000"/>
              </a:spcBef>
              <a:defRPr sz="2900" b="1">
                <a:latin typeface="+mj-lt"/>
                <a:ea typeface="+mj-ea"/>
                <a:cs typeface="+mj-cs"/>
                <a:sym typeface="Helvetica"/>
              </a:defRPr>
            </a:pPr>
            <a:r>
              <a:t>For e.g:</a:t>
            </a:r>
            <a:r>
              <a:rPr b="0"/>
              <a:t> An employee looses his finger while operating a machine in a factory. Though the employer may have done all his best to warn and give instructions to avoid such incident, and therefore no fault is established, he is still liable under “</a:t>
            </a:r>
            <a:r>
              <a:t>strict liability”. i.e</a:t>
            </a:r>
            <a:r>
              <a:rPr b="0"/>
              <a:t> no need to prove the fault.</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he extinction of the action and competence of the court"/>
          <p:cNvSpPr txBox="1">
            <a:spLocks noGrp="1"/>
          </p:cNvSpPr>
          <p:nvPr>
            <p:ph type="title"/>
          </p:nvPr>
        </p:nvSpPr>
        <p:spPr>
          <a:prstGeom prst="rect">
            <a:avLst/>
          </a:prstGeom>
        </p:spPr>
        <p:txBody>
          <a:bodyPr/>
          <a:lstStyle>
            <a:lvl1pPr algn="l" defTabSz="310895">
              <a:lnSpc>
                <a:spcPts val="8600"/>
              </a:lnSpc>
              <a:defRPr sz="3196" b="1">
                <a:latin typeface="+mj-lt"/>
                <a:ea typeface="+mj-ea"/>
                <a:cs typeface="+mj-cs"/>
                <a:sym typeface="Helvetica"/>
              </a:defRPr>
            </a:lvl1pPr>
          </a:lstStyle>
          <a:p>
            <a:r>
              <a:t>The extinction of the action and competence of the court </a:t>
            </a:r>
          </a:p>
        </p:txBody>
      </p:sp>
      <p:sp>
        <p:nvSpPr>
          <p:cNvPr id="382" name="•The action can be extinguished by the prescription or the renunciation.…"/>
          <p:cNvSpPr txBox="1">
            <a:spLocks noGrp="1"/>
          </p:cNvSpPr>
          <p:nvPr>
            <p:ph type="body" idx="1"/>
          </p:nvPr>
        </p:nvSpPr>
        <p:spPr>
          <a:xfrm>
            <a:off x="952500" y="2126191"/>
            <a:ext cx="11099800" cy="6751109"/>
          </a:xfrm>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 action can be extinguished by </a:t>
            </a:r>
            <a:r>
              <a:rPr i="1">
                <a:latin typeface="+mj-lt"/>
                <a:ea typeface="+mj-ea"/>
                <a:cs typeface="+mj-cs"/>
                <a:sym typeface="Helvetica"/>
              </a:rPr>
              <a:t>the prescription </a:t>
            </a:r>
            <a:r>
              <a:rPr>
                <a:latin typeface="+mj-lt"/>
                <a:ea typeface="+mj-ea"/>
                <a:cs typeface="+mj-cs"/>
                <a:sym typeface="Helvetica"/>
              </a:rPr>
              <a:t>or </a:t>
            </a:r>
            <a:r>
              <a:rPr i="1">
                <a:latin typeface="+mj-lt"/>
                <a:ea typeface="+mj-ea"/>
                <a:cs typeface="+mj-cs"/>
                <a:sym typeface="Helvetica"/>
              </a:rPr>
              <a:t>the renunciation.</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 right in tort can be discharged in cases of death of parties, acquiescence, accord and satisfaction, recovery by judgment and by operation of statutes.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ompensation in tort"/>
          <p:cNvSpPr txBox="1">
            <a:spLocks noGrp="1"/>
          </p:cNvSpPr>
          <p:nvPr>
            <p:ph type="title"/>
          </p:nvPr>
        </p:nvSpPr>
        <p:spPr>
          <a:prstGeom prst="rect">
            <a:avLst/>
          </a:prstGeom>
        </p:spPr>
        <p:txBody>
          <a:bodyPr/>
          <a:lstStyle>
            <a:lvl1pPr algn="l" defTabSz="457200">
              <a:lnSpc>
                <a:spcPts val="12700"/>
              </a:lnSpc>
              <a:defRPr sz="5300" b="1">
                <a:latin typeface="+mj-lt"/>
                <a:ea typeface="+mj-ea"/>
                <a:cs typeface="+mj-cs"/>
                <a:sym typeface="Helvetica"/>
              </a:defRPr>
            </a:lvl1pPr>
          </a:lstStyle>
          <a:p>
            <a:r>
              <a:t>Compensation in tort</a:t>
            </a:r>
          </a:p>
        </p:txBody>
      </p:sp>
      <p:sp>
        <p:nvSpPr>
          <p:cNvPr id="385" name="•This judgement relates to two significant elements:…"/>
          <p:cNvSpPr txBox="1">
            <a:spLocks noGrp="1"/>
          </p:cNvSpPr>
          <p:nvPr>
            <p:ph type="body" idx="1"/>
          </p:nvPr>
        </p:nvSpPr>
        <p:spPr>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b="1">
                <a:latin typeface="+mj-lt"/>
                <a:ea typeface="+mj-ea"/>
                <a:cs typeface="+mj-cs"/>
                <a:sym typeface="Helvetica"/>
              </a:rPr>
              <a:t>This judgement relates to two significant elements</a:t>
            </a:r>
            <a:r>
              <a:rPr>
                <a:latin typeface="+mj-lt"/>
                <a:ea typeface="+mj-ea"/>
                <a:cs typeface="+mj-cs"/>
                <a:sym typeface="Helvetica"/>
              </a:rPr>
              <a:t>: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Mode of compensation; and</a:t>
            </a:r>
            <a:r>
              <a:rPr>
                <a:latin typeface="Wingdings"/>
                <a:ea typeface="Wingdings"/>
                <a:cs typeface="Wingdings"/>
                <a:sym typeface="Wingdings"/>
              </a:rPr>
              <a:t> </a:t>
            </a:r>
            <a:r>
              <a:rPr>
                <a:latin typeface="+mj-lt"/>
                <a:ea typeface="+mj-ea"/>
                <a:cs typeface="+mj-cs"/>
                <a:sym typeface="Helvetica"/>
              </a:rPr>
              <a:t>the amount of compensation.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Modes of compensation"/>
          <p:cNvSpPr txBox="1">
            <a:spLocks noGrp="1"/>
          </p:cNvSpPr>
          <p:nvPr>
            <p:ph type="title"/>
          </p:nvPr>
        </p:nvSpPr>
        <p:spPr>
          <a:prstGeom prst="rect">
            <a:avLst/>
          </a:prstGeom>
        </p:spPr>
        <p:txBody>
          <a:bodyPr/>
          <a:lstStyle/>
          <a:p>
            <a:pPr algn="l" defTabSz="457200">
              <a:lnSpc>
                <a:spcPts val="12700"/>
              </a:lnSpc>
              <a:defRPr sz="5300" b="1">
                <a:latin typeface="+mj-lt"/>
                <a:ea typeface="+mj-ea"/>
                <a:cs typeface="+mj-cs"/>
                <a:sym typeface="Helvetica"/>
              </a:defRPr>
            </a:pPr>
            <a:r>
              <a:t>Modes of compensation</a:t>
            </a:r>
            <a:r>
              <a:rPr sz="1200">
                <a:latin typeface="Times"/>
                <a:ea typeface="Times"/>
                <a:cs typeface="Times"/>
                <a:sym typeface="Times"/>
              </a:rPr>
              <a:t> </a:t>
            </a:r>
          </a:p>
        </p:txBody>
      </p:sp>
      <p:sp>
        <p:nvSpPr>
          <p:cNvPr id="388" name="•Once the characteristics of a reparable damage are joined together, the choice belongs to the judge as regards the modes of compensation.…"/>
          <p:cNvSpPr txBox="1">
            <a:spLocks noGrp="1"/>
          </p:cNvSpPr>
          <p:nvPr>
            <p:ph type="body" idx="1"/>
          </p:nvPr>
        </p:nvSpPr>
        <p:spPr>
          <a:prstGeom prst="rect">
            <a:avLst/>
          </a:prstGeom>
        </p:spPr>
        <p:txBody>
          <a:bodyPr anchor="t"/>
          <a:lstStyle/>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Once the characteristics of a reparable damage are joined together, the choice belongs to the judge as regards the modes of compensation. </a:t>
            </a:r>
            <a:endParaRPr sz="1200">
              <a:latin typeface="Times"/>
              <a:ea typeface="Times"/>
              <a:cs typeface="Times"/>
              <a:sym typeface="Times"/>
            </a:endParaRPr>
          </a:p>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This capacity remains however limited by the principle of integral compensation. </a:t>
            </a:r>
            <a:endParaRPr sz="1200">
              <a:latin typeface="Times"/>
              <a:ea typeface="Times"/>
              <a:cs typeface="Times"/>
              <a:sym typeface="Times"/>
            </a:endParaRPr>
          </a:p>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This compensation can be done </a:t>
            </a:r>
            <a:r>
              <a:rPr b="1">
                <a:latin typeface="+mj-lt"/>
                <a:ea typeface="+mj-ea"/>
                <a:cs typeface="+mj-cs"/>
                <a:sym typeface="Helvetica"/>
              </a:rPr>
              <a:t>in kind</a:t>
            </a:r>
            <a:r>
              <a:rPr>
                <a:latin typeface="+mj-lt"/>
                <a:ea typeface="+mj-ea"/>
                <a:cs typeface="+mj-cs"/>
                <a:sym typeface="Helvetica"/>
              </a:rPr>
              <a:t> or </a:t>
            </a:r>
            <a:r>
              <a:rPr b="1">
                <a:latin typeface="+mj-lt"/>
                <a:ea typeface="+mj-ea"/>
                <a:cs typeface="+mj-cs"/>
                <a:sym typeface="Helvetica"/>
              </a:rPr>
              <a:t>by equivalent</a:t>
            </a:r>
            <a:r>
              <a:rPr>
                <a:latin typeface="+mj-lt"/>
                <a:ea typeface="+mj-ea"/>
                <a:cs typeface="+mj-cs"/>
                <a:sym typeface="Helvetica"/>
              </a:rPr>
              <a:t>. Compensation in kind is possible but not always.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Example: in the event of slandering, the judge can ask for the contradiction in the same newspaper which defamed and at the same place.…"/>
          <p:cNvSpPr txBox="1">
            <a:spLocks noGrp="1"/>
          </p:cNvSpPr>
          <p:nvPr>
            <p:ph type="body" idx="1"/>
          </p:nvPr>
        </p:nvSpPr>
        <p:spPr>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Example: in the event of slandering, the judge can ask for the contradiction in the same newspaper which defamed and at the same place.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This compensation in kind can also be done when the judge uses the same means which were used by the author of the damage.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It is the case for example of the demolition of a house built</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Most of the time, the compensation in kind is not always possible, it is then necessary to repair by an amount of money to pay to the victim.…"/>
          <p:cNvSpPr txBox="1">
            <a:spLocks noGrp="1"/>
          </p:cNvSpPr>
          <p:nvPr>
            <p:ph type="body" idx="1"/>
          </p:nvPr>
        </p:nvSpPr>
        <p:spPr>
          <a:xfrm>
            <a:off x="952500" y="770532"/>
            <a:ext cx="11099800" cy="8106768"/>
          </a:xfrm>
          <a:prstGeom prst="rect">
            <a:avLst/>
          </a:prstGeom>
        </p:spPr>
        <p:txBody>
          <a:bodyPr/>
          <a:lstStyle/>
          <a:p>
            <a:pPr marL="0" indent="0" algn="just"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Most of the time, the compensation in kind is not always possible, it is then necessary to repair by an amount of money to pay to the victim. </a:t>
            </a:r>
            <a:endParaRPr sz="1200">
              <a:latin typeface="Times"/>
              <a:ea typeface="Times"/>
              <a:cs typeface="Times"/>
              <a:sym typeface="Times"/>
            </a:endParaRPr>
          </a:p>
          <a:p>
            <a:pPr marL="0" indent="0" algn="just"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This pecuniary allowance can consist of a versed capital once and for all, or of a life annuity. </a:t>
            </a:r>
            <a:endParaRPr sz="1200">
              <a:latin typeface="Times"/>
              <a:ea typeface="Times"/>
              <a:cs typeface="Times"/>
              <a:sym typeface="Times"/>
            </a:endParaRPr>
          </a:p>
          <a:p>
            <a:pPr marL="0" indent="0" algn="just"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The judge is free to choose the mode of compensation suitable to the damage. </a:t>
            </a:r>
            <a:endParaRPr sz="1200">
              <a:latin typeface="Times"/>
              <a:ea typeface="Times"/>
              <a:cs typeface="Times"/>
              <a:sym typeface="Times"/>
            </a:endParaRPr>
          </a:p>
          <a:p>
            <a:pPr marL="0" indent="0" algn="just"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Compensation by equivalent consists in inserting in the inheritance of the victim, a value equal to that he/she was deprived of; it does not erase the damage, but compensates it. </a:t>
            </a:r>
            <a:endParaRPr sz="1200">
              <a:latin typeface="Times"/>
              <a:ea typeface="Times"/>
              <a:cs typeface="Times"/>
              <a:sym typeface="Times"/>
            </a:endParaRPr>
          </a:p>
          <a:p>
            <a:pPr marL="0" indent="0" algn="just"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How then to evaluate the amount of compensation?</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he principle of the indifference of the gravity of the fault"/>
          <p:cNvSpPr txBox="1">
            <a:spLocks noGrp="1"/>
          </p:cNvSpPr>
          <p:nvPr>
            <p:ph type="title"/>
          </p:nvPr>
        </p:nvSpPr>
        <p:spPr>
          <a:prstGeom prst="rect">
            <a:avLst/>
          </a:prstGeom>
        </p:spPr>
        <p:txBody>
          <a:bodyPr/>
          <a:lstStyle/>
          <a:p>
            <a:pPr algn="l" defTabSz="306324">
              <a:lnSpc>
                <a:spcPts val="8500"/>
              </a:lnSpc>
              <a:defRPr sz="3149" b="1">
                <a:latin typeface="+mj-lt"/>
                <a:ea typeface="+mj-ea"/>
                <a:cs typeface="+mj-cs"/>
                <a:sym typeface="Helvetica"/>
              </a:defRPr>
            </a:pPr>
            <a:r>
              <a:t>The principle of the indifference of the gravity of the fault</a:t>
            </a:r>
            <a:r>
              <a:rPr sz="670">
                <a:latin typeface="Times"/>
                <a:ea typeface="Times"/>
                <a:cs typeface="Times"/>
                <a:sym typeface="Times"/>
              </a:rPr>
              <a:t> </a:t>
            </a:r>
          </a:p>
        </p:txBody>
      </p:sp>
      <p:sp>
        <p:nvSpPr>
          <p:cNvPr id="395" name="•The judge must condemn the author of the damage to pay an amount, without taking into account the gravity of the fault.…"/>
          <p:cNvSpPr txBox="1">
            <a:spLocks noGrp="1"/>
          </p:cNvSpPr>
          <p:nvPr>
            <p:ph type="body" idx="1"/>
          </p:nvPr>
        </p:nvSpPr>
        <p:spPr>
          <a:xfrm>
            <a:off x="952500" y="2441310"/>
            <a:ext cx="11099800" cy="6435991"/>
          </a:xfrm>
          <a:prstGeom prst="rect">
            <a:avLst/>
          </a:prstGeom>
        </p:spPr>
        <p:txBody>
          <a:bodyPr anchor="t"/>
          <a:lstStyle/>
          <a:p>
            <a:pPr marL="513392" indent="-513392" algn="just" defTabSz="452627">
              <a:lnSpc>
                <a:spcPts val="5500"/>
              </a:lnSpc>
              <a:spcBef>
                <a:spcPts val="0"/>
              </a:spcBef>
              <a:defRPr sz="2200">
                <a:latin typeface="Arial"/>
                <a:ea typeface="Arial"/>
                <a:cs typeface="Arial"/>
                <a:sym typeface="Arial"/>
              </a:defRPr>
            </a:pPr>
            <a:r>
              <a:t>•</a:t>
            </a:r>
            <a:r>
              <a:rPr>
                <a:latin typeface="+mj-lt"/>
                <a:ea typeface="+mj-ea"/>
                <a:cs typeface="+mj-cs"/>
                <a:sym typeface="Helvetica"/>
              </a:rPr>
              <a:t>The judge must condemn the author of the damage to pay an amount, without taking into account the gravity of the fault. </a:t>
            </a:r>
            <a:endParaRPr sz="1100">
              <a:latin typeface="Times"/>
              <a:ea typeface="Times"/>
              <a:cs typeface="Times"/>
              <a:sym typeface="Times"/>
            </a:endParaRPr>
          </a:p>
          <a:p>
            <a:pPr marL="513392" indent="-513392" algn="just" defTabSz="452627">
              <a:lnSpc>
                <a:spcPts val="5500"/>
              </a:lnSpc>
              <a:spcBef>
                <a:spcPts val="0"/>
              </a:spcBef>
              <a:defRPr sz="2200">
                <a:latin typeface="Arial"/>
                <a:ea typeface="Arial"/>
                <a:cs typeface="Arial"/>
                <a:sym typeface="Arial"/>
              </a:defRPr>
            </a:pPr>
            <a:r>
              <a:t>•</a:t>
            </a:r>
            <a:r>
              <a:rPr>
                <a:latin typeface="+mj-lt"/>
                <a:ea typeface="+mj-ea"/>
                <a:cs typeface="+mj-cs"/>
                <a:sym typeface="Helvetica"/>
              </a:rPr>
              <a:t>This is due to the fact that a slight fault may cause a disaster while an inexcusable fault may also cause a slight damage.</a:t>
            </a:r>
            <a:endParaRPr sz="1100">
              <a:latin typeface="Times"/>
              <a:ea typeface="Times"/>
              <a:cs typeface="Times"/>
              <a:sym typeface="Times"/>
            </a:endParaRPr>
          </a:p>
          <a:p>
            <a:pPr marL="513392" indent="-513392" algn="just" defTabSz="452627">
              <a:lnSpc>
                <a:spcPts val="8800"/>
              </a:lnSpc>
              <a:spcBef>
                <a:spcPts val="0"/>
              </a:spcBef>
              <a:defRPr sz="2200">
                <a:latin typeface="+mj-lt"/>
                <a:ea typeface="+mj-ea"/>
                <a:cs typeface="+mj-cs"/>
                <a:sym typeface="Helvetica"/>
              </a:defRPr>
            </a:pPr>
            <a:r>
              <a:t>So, the judge may be mislead by the gravity of the fault and condemn the author to pay an amount which is not proportionate to the damage caused forgetting that the compensation must be based on the damage suffered</a:t>
            </a:r>
            <a:r>
              <a:rPr sz="600">
                <a:latin typeface="Times"/>
                <a:ea typeface="Times"/>
                <a:cs typeface="Times"/>
                <a:sym typeface="Times"/>
              </a:rPr>
              <a:t>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he principle of integral compensation (restitution  in integrum)"/>
          <p:cNvSpPr txBox="1">
            <a:spLocks noGrp="1"/>
          </p:cNvSpPr>
          <p:nvPr>
            <p:ph type="title"/>
          </p:nvPr>
        </p:nvSpPr>
        <p:spPr>
          <a:prstGeom prst="rect">
            <a:avLst/>
          </a:prstGeom>
        </p:spPr>
        <p:txBody>
          <a:bodyPr>
            <a:normAutofit fontScale="90000"/>
          </a:bodyPr>
          <a:lstStyle/>
          <a:p>
            <a:pPr algn="l" defTabSz="305775">
              <a:lnSpc>
                <a:spcPts val="8500"/>
              </a:lnSpc>
              <a:defRPr sz="3116" b="1">
                <a:latin typeface="+mj-lt"/>
                <a:ea typeface="+mj-ea"/>
                <a:cs typeface="+mj-cs"/>
                <a:sym typeface="Helvetica"/>
              </a:defRPr>
            </a:pPr>
            <a:r>
              <a:t>The principle of integral compensation (restitution  </a:t>
            </a:r>
            <a:r>
              <a:rPr i="1"/>
              <a:t>in integrum</a:t>
            </a:r>
            <a:r>
              <a:t>)</a:t>
            </a:r>
          </a:p>
        </p:txBody>
      </p:sp>
      <p:sp>
        <p:nvSpPr>
          <p:cNvPr id="398" name="•In front of an action for compensation, the judge in the evaluation of the quantum  will refer to this principle.…"/>
          <p:cNvSpPr txBox="1">
            <a:spLocks noGrp="1"/>
          </p:cNvSpPr>
          <p:nvPr>
            <p:ph type="body" idx="1"/>
          </p:nvPr>
        </p:nvSpPr>
        <p:spPr>
          <a:prstGeom prst="rect">
            <a:avLst/>
          </a:prstGeom>
        </p:spPr>
        <p:txBody>
          <a:bodyPr anchor="t"/>
          <a:lstStyle/>
          <a:p>
            <a:pPr marL="0" indent="0" algn="just" defTabSz="457200">
              <a:lnSpc>
                <a:spcPts val="5500"/>
              </a:lnSpc>
              <a:spcBef>
                <a:spcPts val="0"/>
              </a:spcBef>
              <a:buSzTx/>
              <a:buNone/>
              <a:defRPr sz="3400">
                <a:latin typeface="Arial"/>
                <a:ea typeface="Arial"/>
                <a:cs typeface="Arial"/>
                <a:sym typeface="Arial"/>
              </a:defRPr>
            </a:pPr>
            <a:r>
              <a:t>•</a:t>
            </a:r>
            <a:r>
              <a:rPr>
                <a:latin typeface="+mj-lt"/>
                <a:ea typeface="+mj-ea"/>
                <a:cs typeface="+mj-cs"/>
                <a:sym typeface="Helvetica"/>
              </a:rPr>
              <a:t>In front of an action for compensation, the judge in the evaluation of </a:t>
            </a:r>
            <a:r>
              <a:rPr i="1">
                <a:latin typeface="+mj-lt"/>
                <a:ea typeface="+mj-ea"/>
                <a:cs typeface="+mj-cs"/>
                <a:sym typeface="Helvetica"/>
              </a:rPr>
              <a:t>the quantum </a:t>
            </a:r>
            <a:r>
              <a:rPr>
                <a:latin typeface="+mj-lt"/>
                <a:ea typeface="+mj-ea"/>
                <a:cs typeface="+mj-cs"/>
                <a:sym typeface="Helvetica"/>
              </a:rPr>
              <a:t> will refer to this principle. </a:t>
            </a:r>
            <a:endParaRPr sz="1200">
              <a:latin typeface="Times"/>
              <a:ea typeface="Times"/>
              <a:cs typeface="Times"/>
              <a:sym typeface="Times"/>
            </a:endParaRPr>
          </a:p>
          <a:p>
            <a:pPr marL="0" indent="0" algn="just" defTabSz="457200">
              <a:lnSpc>
                <a:spcPts val="5500"/>
              </a:lnSpc>
              <a:spcBef>
                <a:spcPts val="0"/>
              </a:spcBef>
              <a:buSzTx/>
              <a:buNone/>
              <a:defRPr sz="3400">
                <a:latin typeface="Arial"/>
                <a:ea typeface="Arial"/>
                <a:cs typeface="Arial"/>
                <a:sym typeface="Arial"/>
              </a:defRPr>
            </a:pPr>
            <a:r>
              <a:t>•</a:t>
            </a:r>
            <a:r>
              <a:rPr>
                <a:latin typeface="+mj-lt"/>
                <a:ea typeface="+mj-ea"/>
                <a:cs typeface="+mj-cs"/>
                <a:sym typeface="Helvetica"/>
              </a:rPr>
              <a:t>The purpose of this principle is to give the victim its </a:t>
            </a:r>
            <a:r>
              <a:rPr i="1">
                <a:latin typeface="+mj-lt"/>
                <a:ea typeface="+mj-ea"/>
                <a:cs typeface="+mj-cs"/>
                <a:sym typeface="Helvetica"/>
              </a:rPr>
              <a:t>statu quo ante</a:t>
            </a:r>
            <a:r>
              <a:rPr>
                <a:latin typeface="+mj-lt"/>
                <a:ea typeface="+mj-ea"/>
                <a:cs typeface="+mj-cs"/>
                <a:sym typeface="Helvetica"/>
              </a:rPr>
              <a:t>.</a:t>
            </a:r>
            <a:endParaRPr sz="1200">
              <a:latin typeface="Times"/>
              <a:ea typeface="Times"/>
              <a:cs typeface="Times"/>
              <a:sym typeface="Times"/>
            </a:endParaRPr>
          </a:p>
          <a:p>
            <a:pPr marL="0" indent="0" algn="just" defTabSz="457200">
              <a:lnSpc>
                <a:spcPts val="5500"/>
              </a:lnSpc>
              <a:spcBef>
                <a:spcPts val="0"/>
              </a:spcBef>
              <a:buSzTx/>
              <a:buNone/>
              <a:defRPr sz="3400">
                <a:latin typeface="Arial"/>
                <a:ea typeface="Arial"/>
                <a:cs typeface="Arial"/>
                <a:sym typeface="Arial"/>
              </a:defRPr>
            </a:pPr>
            <a:r>
              <a:t>•</a:t>
            </a:r>
            <a:r>
              <a:rPr>
                <a:latin typeface="+mj-lt"/>
                <a:ea typeface="+mj-ea"/>
                <a:cs typeface="+mj-cs"/>
                <a:sym typeface="Helvetica"/>
              </a:rPr>
              <a:t>The action of responsibility must restore as exactly as possible the balance destroyed by the damage and replace the victim in the situation where it would have been if the detrimental act had not occurred.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Vicarious Liability"/>
          <p:cNvSpPr txBox="1">
            <a:spLocks noGrp="1"/>
          </p:cNvSpPr>
          <p:nvPr>
            <p:ph type="title"/>
          </p:nvPr>
        </p:nvSpPr>
        <p:spPr>
          <a:prstGeom prst="rect">
            <a:avLst/>
          </a:prstGeom>
        </p:spPr>
        <p:txBody>
          <a:bodyPr/>
          <a:lstStyle/>
          <a:p>
            <a:r>
              <a:t>Vicarious Liability</a:t>
            </a:r>
          </a:p>
        </p:txBody>
      </p:sp>
      <p:sp>
        <p:nvSpPr>
          <p:cNvPr id="401" name="•Art. 260 par.1 CCBIII affirms that one is responsible for the damage which is caused by the fact of the people under one’s control.…"/>
          <p:cNvSpPr txBox="1">
            <a:spLocks noGrp="1"/>
          </p:cNvSpPr>
          <p:nvPr>
            <p:ph type="body" idx="1"/>
          </p:nvPr>
        </p:nvSpPr>
        <p:spPr>
          <a:prstGeom prst="rect">
            <a:avLst/>
          </a:prstGeom>
        </p:spPr>
        <p:txBody>
          <a:bodyPr anchor="t"/>
          <a:lstStyle/>
          <a:p>
            <a:pPr marL="0" indent="0" algn="just" defTabSz="397763">
              <a:lnSpc>
                <a:spcPts val="4800"/>
              </a:lnSpc>
              <a:spcBef>
                <a:spcPts val="0"/>
              </a:spcBef>
              <a:buSzTx/>
              <a:buNone/>
              <a:defRPr sz="2700">
                <a:latin typeface="Arial"/>
                <a:ea typeface="Arial"/>
                <a:cs typeface="Arial"/>
                <a:sym typeface="Arial"/>
              </a:defRPr>
            </a:pPr>
            <a:r>
              <a:t>•</a:t>
            </a:r>
            <a:r>
              <a:rPr b="1">
                <a:latin typeface="+mj-lt"/>
                <a:ea typeface="+mj-ea"/>
                <a:cs typeface="+mj-cs"/>
                <a:sym typeface="Helvetica"/>
              </a:rPr>
              <a:t>Art. 260 par.1 CCBIII </a:t>
            </a:r>
            <a:r>
              <a:rPr>
                <a:latin typeface="+mj-lt"/>
                <a:ea typeface="+mj-ea"/>
                <a:cs typeface="+mj-cs"/>
                <a:sym typeface="Helvetica"/>
              </a:rPr>
              <a:t>affirms that one is responsible for the damage which is caused by the fact of the people under one’s control. </a:t>
            </a:r>
            <a:endParaRPr sz="1000">
              <a:latin typeface="Times"/>
              <a:ea typeface="Times"/>
              <a:cs typeface="Times"/>
              <a:sym typeface="Times"/>
            </a:endParaRPr>
          </a:p>
          <a:p>
            <a:pPr marL="0" indent="0" algn="just" defTabSz="397763">
              <a:lnSpc>
                <a:spcPts val="4800"/>
              </a:lnSpc>
              <a:spcBef>
                <a:spcPts val="0"/>
              </a:spcBef>
              <a:buSzTx/>
              <a:buNone/>
              <a:defRPr sz="2700">
                <a:latin typeface="Arial"/>
                <a:ea typeface="Arial"/>
                <a:cs typeface="Arial"/>
                <a:sym typeface="Arial"/>
              </a:defRPr>
            </a:pPr>
            <a:r>
              <a:t>•</a:t>
            </a:r>
            <a:r>
              <a:rPr>
                <a:latin typeface="+mj-lt"/>
                <a:ea typeface="+mj-ea"/>
                <a:cs typeface="+mj-cs"/>
                <a:sym typeface="Helvetica"/>
              </a:rPr>
              <a:t>It would be incomprehensible if the same article had not taken care, in its later subparagraphs, of determining who are these people for which one must answer. </a:t>
            </a:r>
            <a:endParaRPr sz="1000">
              <a:latin typeface="Times"/>
              <a:ea typeface="Times"/>
              <a:cs typeface="Times"/>
              <a:sym typeface="Times"/>
            </a:endParaRPr>
          </a:p>
          <a:p>
            <a:pPr marL="0" indent="0" algn="just" defTabSz="397763">
              <a:lnSpc>
                <a:spcPts val="4800"/>
              </a:lnSpc>
              <a:spcBef>
                <a:spcPts val="0"/>
              </a:spcBef>
              <a:buSzTx/>
              <a:buNone/>
              <a:defRPr sz="2700">
                <a:latin typeface="Arial"/>
                <a:ea typeface="Arial"/>
                <a:cs typeface="Arial"/>
                <a:sym typeface="Arial"/>
              </a:defRPr>
            </a:pPr>
            <a:r>
              <a:t>•</a:t>
            </a:r>
            <a:r>
              <a:rPr>
                <a:latin typeface="+mj-lt"/>
                <a:ea typeface="+mj-ea"/>
                <a:cs typeface="+mj-cs"/>
                <a:sym typeface="Helvetica"/>
              </a:rPr>
              <a:t>They are sometimes the children, whose detrimental fact can engage the responsibility either of their father and mother, or of the teachers, or of the craftsman of whom they are apprentices, sometimes employees, whose detrimental behavior can engage this time the responsibility of their employer.</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he liability for others is an indirect responsibility.…"/>
          <p:cNvSpPr txBox="1">
            <a:spLocks noGrp="1"/>
          </p:cNvSpPr>
          <p:nvPr>
            <p:ph type="body" idx="1"/>
          </p:nvPr>
        </p:nvSpPr>
        <p:spPr>
          <a:xfrm>
            <a:off x="952500" y="1004820"/>
            <a:ext cx="11099800" cy="7872481"/>
          </a:xfrm>
          <a:prstGeom prst="rect">
            <a:avLst/>
          </a:prstGeom>
        </p:spPr>
        <p:txBody>
          <a:bodyPr anchor="t"/>
          <a:lstStyle/>
          <a:p>
            <a:pPr marL="0" indent="0" algn="just" defTabSz="457200">
              <a:lnSpc>
                <a:spcPts val="5500"/>
              </a:lnSpc>
              <a:spcBef>
                <a:spcPts val="2300"/>
              </a:spcBef>
              <a:buSzTx/>
              <a:buNone/>
              <a:defRPr sz="3700">
                <a:latin typeface="Arial"/>
                <a:ea typeface="Arial"/>
                <a:cs typeface="Arial"/>
                <a:sym typeface="Arial"/>
              </a:defRPr>
            </a:pPr>
            <a:r>
              <a:t>•</a:t>
            </a:r>
            <a:r>
              <a:rPr>
                <a:latin typeface="+mj-lt"/>
                <a:ea typeface="+mj-ea"/>
                <a:cs typeface="+mj-cs"/>
                <a:sym typeface="Helvetica"/>
              </a:rPr>
              <a:t>The liability for others is an indirect responsibility. </a:t>
            </a:r>
            <a:endParaRPr sz="1200">
              <a:latin typeface="Times"/>
              <a:ea typeface="Times"/>
              <a:cs typeface="Times"/>
              <a:sym typeface="Times"/>
            </a:endParaRPr>
          </a:p>
          <a:p>
            <a:pPr marL="0" indent="0" algn="just" defTabSz="457200">
              <a:lnSpc>
                <a:spcPts val="5500"/>
              </a:lnSpc>
              <a:spcBef>
                <a:spcPts val="2300"/>
              </a:spcBef>
              <a:buSzTx/>
              <a:buNone/>
              <a:defRPr sz="3700">
                <a:latin typeface="Arial"/>
                <a:ea typeface="Arial"/>
                <a:cs typeface="Arial"/>
                <a:sym typeface="Arial"/>
              </a:defRPr>
            </a:pPr>
            <a:r>
              <a:t>•</a:t>
            </a:r>
            <a:r>
              <a:rPr>
                <a:latin typeface="+mj-lt"/>
                <a:ea typeface="+mj-ea"/>
                <a:cs typeface="+mj-cs"/>
                <a:sym typeface="Helvetica"/>
              </a:rPr>
              <a:t>The civilly responsible only intervenes because the responsibility of the author of the damage has occurred. </a:t>
            </a:r>
            <a:endParaRPr sz="1200">
              <a:latin typeface="Times"/>
              <a:ea typeface="Times"/>
              <a:cs typeface="Times"/>
              <a:sym typeface="Times"/>
            </a:endParaRPr>
          </a:p>
          <a:p>
            <a:pPr marL="0" indent="0" algn="just" defTabSz="457200">
              <a:lnSpc>
                <a:spcPts val="5500"/>
              </a:lnSpc>
              <a:spcBef>
                <a:spcPts val="2300"/>
              </a:spcBef>
              <a:buSzTx/>
              <a:buNone/>
              <a:defRPr sz="3700">
                <a:latin typeface="Arial"/>
                <a:ea typeface="Arial"/>
                <a:cs typeface="Arial"/>
                <a:sym typeface="Arial"/>
              </a:defRPr>
            </a:pPr>
            <a:r>
              <a:t>•</a:t>
            </a:r>
            <a:r>
              <a:rPr>
                <a:latin typeface="+mj-lt"/>
                <a:ea typeface="+mj-ea"/>
                <a:cs typeface="+mj-cs"/>
                <a:sym typeface="Helvetica"/>
              </a:rPr>
              <a:t>The civilly responsible is generally the person who exercises an authority (control, monitoring, direction…) on the author of the damage.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In Rwandan law, up to now, the list of civilly responsible persons is restrictive. The civil liability for the people noted above is based on:…"/>
          <p:cNvSpPr txBox="1">
            <a:spLocks noGrp="1"/>
          </p:cNvSpPr>
          <p:nvPr>
            <p:ph type="body" idx="1"/>
          </p:nvPr>
        </p:nvSpPr>
        <p:spPr>
          <a:xfrm>
            <a:off x="952500" y="1317559"/>
            <a:ext cx="11099800" cy="7559741"/>
          </a:xfrm>
          <a:prstGeom prst="rect">
            <a:avLst/>
          </a:prstGeom>
        </p:spPr>
        <p:txBody>
          <a:bodyPr anchor="t"/>
          <a:lstStyle/>
          <a:p>
            <a:pPr marL="513392" indent="-513392" algn="just" defTabSz="452627">
              <a:lnSpc>
                <a:spcPts val="5500"/>
              </a:lnSpc>
              <a:spcBef>
                <a:spcPts val="2700"/>
              </a:spcBef>
              <a:defRPr sz="2500">
                <a:latin typeface="+mj-lt"/>
                <a:ea typeface="+mj-ea"/>
                <a:cs typeface="+mj-cs"/>
                <a:sym typeface="Helvetica"/>
              </a:defRPr>
            </a:pPr>
            <a:r>
              <a:t>In Rwandan law, up to now, the list of civilly responsible persons is </a:t>
            </a:r>
            <a:r>
              <a:rPr b="1"/>
              <a:t>restrictive.</a:t>
            </a:r>
            <a:r>
              <a:t> The civil liability for the people noted above is </a:t>
            </a:r>
            <a:r>
              <a:rPr b="1"/>
              <a:t>based on: </a:t>
            </a:r>
            <a:endParaRPr sz="1100">
              <a:latin typeface="Times"/>
              <a:ea typeface="Times"/>
              <a:cs typeface="Times"/>
              <a:sym typeface="Times"/>
            </a:endParaRPr>
          </a:p>
          <a:p>
            <a:pPr marL="513392" indent="-513392" algn="just" defTabSz="452627">
              <a:lnSpc>
                <a:spcPts val="5500"/>
              </a:lnSpc>
              <a:spcBef>
                <a:spcPts val="2700"/>
              </a:spcBef>
              <a:defRPr sz="2500">
                <a:latin typeface="+mj-lt"/>
                <a:ea typeface="+mj-ea"/>
                <a:cs typeface="+mj-cs"/>
                <a:sym typeface="Helvetica"/>
              </a:defRPr>
            </a:pPr>
            <a:r>
              <a:t>The presumption of bad education;  </a:t>
            </a:r>
            <a:endParaRPr sz="1100">
              <a:latin typeface="Times"/>
              <a:ea typeface="Times"/>
              <a:cs typeface="Times"/>
              <a:sym typeface="Times"/>
            </a:endParaRPr>
          </a:p>
          <a:p>
            <a:pPr marL="513392" indent="-513392" algn="just" defTabSz="452627">
              <a:lnSpc>
                <a:spcPts val="5500"/>
              </a:lnSpc>
              <a:spcBef>
                <a:spcPts val="2700"/>
              </a:spcBef>
              <a:defRPr sz="2500">
                <a:latin typeface="+mj-lt"/>
                <a:ea typeface="+mj-ea"/>
                <a:cs typeface="+mj-cs"/>
                <a:sym typeface="Helvetica"/>
              </a:defRPr>
            </a:pPr>
            <a:r>
              <a:t>The bad choice of the servant and employee;  </a:t>
            </a:r>
            <a:endParaRPr sz="1100">
              <a:latin typeface="Times"/>
              <a:ea typeface="Times"/>
              <a:cs typeface="Times"/>
              <a:sym typeface="Times"/>
            </a:endParaRPr>
          </a:p>
          <a:p>
            <a:pPr marL="513392" indent="-513392" algn="just" defTabSz="452627">
              <a:lnSpc>
                <a:spcPts val="5500"/>
              </a:lnSpc>
              <a:spcBef>
                <a:spcPts val="2700"/>
              </a:spcBef>
              <a:defRPr sz="2500">
                <a:latin typeface="+mj-lt"/>
                <a:ea typeface="+mj-ea"/>
                <a:cs typeface="+mj-cs"/>
                <a:sym typeface="Helvetica"/>
              </a:defRPr>
            </a:pPr>
            <a:r>
              <a:t>The idea that the author of the damage was generally insolvent.</a:t>
            </a:r>
          </a:p>
          <a:p>
            <a:pPr marL="513392" indent="-513392" algn="just" defTabSz="452627">
              <a:lnSpc>
                <a:spcPts val="5500"/>
              </a:lnSpc>
              <a:spcBef>
                <a:spcPts val="2700"/>
              </a:spcBef>
              <a:defRPr sz="2500">
                <a:latin typeface="+mj-lt"/>
                <a:ea typeface="+mj-ea"/>
                <a:cs typeface="+mj-cs"/>
                <a:sym typeface="Helvetica"/>
              </a:defRPr>
            </a:pPr>
            <a:r>
              <a:t>The theory of risk;</a:t>
            </a:r>
          </a:p>
          <a:p>
            <a:pPr marL="513392" indent="-513392" algn="just" defTabSz="452627">
              <a:lnSpc>
                <a:spcPts val="5500"/>
              </a:lnSpc>
              <a:spcBef>
                <a:spcPts val="2700"/>
              </a:spcBef>
              <a:defRPr sz="2500">
                <a:latin typeface="+mj-lt"/>
                <a:ea typeface="+mj-ea"/>
                <a:cs typeface="+mj-cs"/>
                <a:sym typeface="Helvetica"/>
              </a:defRPr>
            </a:pPr>
            <a:r>
              <a:t>And the fact that they are in better position to prevent or minimise the occurrence.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amnum sine injuria"/>
          <p:cNvSpPr txBox="1">
            <a:spLocks noGrp="1"/>
          </p:cNvSpPr>
          <p:nvPr>
            <p:ph type="title"/>
          </p:nvPr>
        </p:nvSpPr>
        <p:spPr>
          <a:xfrm>
            <a:off x="2522388" y="253999"/>
            <a:ext cx="9529913" cy="807842"/>
          </a:xfrm>
          <a:prstGeom prst="rect">
            <a:avLst/>
          </a:prstGeom>
        </p:spPr>
        <p:txBody>
          <a:bodyPr>
            <a:normAutofit fontScale="90000"/>
          </a:bodyPr>
          <a:lstStyle>
            <a:lvl1pPr algn="l" defTabSz="324611">
              <a:lnSpc>
                <a:spcPts val="6300"/>
              </a:lnSpc>
              <a:defRPr sz="2342" b="1" i="1">
                <a:latin typeface="+mj-lt"/>
                <a:ea typeface="+mj-ea"/>
                <a:cs typeface="+mj-cs"/>
                <a:sym typeface="Helvetica"/>
              </a:defRPr>
            </a:lvl1pPr>
          </a:lstStyle>
          <a:p>
            <a:r>
              <a:t>Damnum sine injuria</a:t>
            </a:r>
          </a:p>
        </p:txBody>
      </p:sp>
      <p:sp>
        <p:nvSpPr>
          <p:cNvPr id="149" name="Damnum sine injuria: This principle refutes the liability when the damage which is not coupled with an unauthorised interference with the plaintiff’s lawful right.…"/>
          <p:cNvSpPr txBox="1">
            <a:spLocks noGrp="1"/>
          </p:cNvSpPr>
          <p:nvPr>
            <p:ph type="body" idx="1"/>
          </p:nvPr>
        </p:nvSpPr>
        <p:spPr>
          <a:xfrm>
            <a:off x="952500" y="1337940"/>
            <a:ext cx="11099800" cy="7077720"/>
          </a:xfrm>
          <a:prstGeom prst="rect">
            <a:avLst/>
          </a:prstGeom>
        </p:spPr>
        <p:txBody>
          <a:bodyPr anchor="t"/>
          <a:lstStyle/>
          <a:p>
            <a:pPr marL="342260" indent="-342260" algn="just" defTabSz="301752">
              <a:lnSpc>
                <a:spcPct val="153000"/>
              </a:lnSpc>
              <a:spcBef>
                <a:spcPts val="600"/>
              </a:spcBef>
              <a:defRPr sz="2000" b="1" i="1">
                <a:latin typeface="+mj-lt"/>
                <a:ea typeface="+mj-ea"/>
                <a:cs typeface="+mj-cs"/>
                <a:sym typeface="Helvetica"/>
              </a:defRPr>
            </a:pPr>
            <a:r>
              <a:t>Damnum sine injuria</a:t>
            </a:r>
            <a:r>
              <a:rPr b="0" i="0"/>
              <a:t>: This principle refutes the liability when the</a:t>
            </a:r>
            <a:r>
              <a:rPr b="0"/>
              <a:t> damage which is not coupled with an unauthorised interference</a:t>
            </a:r>
            <a:r>
              <a:rPr b="0" i="0"/>
              <a:t> with the plaintiff’s lawful right.</a:t>
            </a:r>
          </a:p>
          <a:p>
            <a:pPr marL="342260" indent="-342260" algn="just" defTabSz="301752">
              <a:lnSpc>
                <a:spcPct val="153000"/>
              </a:lnSpc>
              <a:spcBef>
                <a:spcPts val="600"/>
              </a:spcBef>
              <a:defRPr sz="2000">
                <a:latin typeface="+mj-lt"/>
                <a:ea typeface="+mj-ea"/>
                <a:cs typeface="+mj-cs"/>
                <a:sym typeface="Helvetica"/>
              </a:defRPr>
            </a:pPr>
            <a:r>
              <a:t>Causing of damage, however substantial, to another person is not actionable in law unless there is also the violation of a legal right of the plaintiff. </a:t>
            </a:r>
            <a:endParaRPr b="1" i="1"/>
          </a:p>
          <a:p>
            <a:pPr marL="342260" indent="-342260" algn="just" defTabSz="301752">
              <a:lnSpc>
                <a:spcPct val="153000"/>
              </a:lnSpc>
              <a:spcBef>
                <a:spcPts val="600"/>
              </a:spcBef>
              <a:defRPr sz="2000">
                <a:latin typeface="+mj-lt"/>
                <a:ea typeface="+mj-ea"/>
                <a:cs typeface="+mj-cs"/>
                <a:sym typeface="Helvetica"/>
              </a:defRPr>
            </a:pPr>
            <a:r>
              <a:t>In </a:t>
            </a:r>
            <a:r>
              <a:rPr b="1" i="1"/>
              <a:t>Gloucester Grammar School</a:t>
            </a:r>
            <a:r>
              <a:t> case, the defendant had set-up a rival school to that of the plaintiffs with the result that the plaintiffs were required to reduce the tuition fees of their school substantially. It was held that the plaintiff had no cause of action against the defendant on the ground that bonafide competition can afford no ground of action, whatever damage it may cause.</a:t>
            </a:r>
            <a:endParaRPr b="1" i="1"/>
          </a:p>
          <a:p>
            <a:pPr marL="342260" indent="-342260" algn="just" defTabSz="301752">
              <a:lnSpc>
                <a:spcPct val="153000"/>
              </a:lnSpc>
              <a:spcBef>
                <a:spcPts val="600"/>
              </a:spcBef>
              <a:defRPr sz="2000">
                <a:latin typeface="+mj-lt"/>
                <a:ea typeface="+mj-ea"/>
                <a:cs typeface="+mj-cs"/>
                <a:sym typeface="Helvetica"/>
              </a:defRPr>
            </a:pPr>
            <a:r>
              <a:t>Damnum sine injuria means “harm without legal wrong”.</a:t>
            </a:r>
            <a:endParaRPr b="1" i="1"/>
          </a:p>
          <a:p>
            <a:pPr marL="342260" indent="-342260" algn="just" defTabSz="301752">
              <a:lnSpc>
                <a:spcPct val="153000"/>
              </a:lnSpc>
              <a:spcBef>
                <a:spcPts val="600"/>
              </a:spcBef>
              <a:defRPr sz="2000">
                <a:latin typeface="+mj-lt"/>
                <a:ea typeface="+mj-ea"/>
                <a:cs typeface="+mj-cs"/>
                <a:sym typeface="Helvetica"/>
              </a:defRPr>
            </a:pPr>
            <a:r>
              <a:t>An illustration: A opens a coffee shop in the same street as B’s coffee shop. A reduces his prices with the intention of putting B out of business. A has committed no tort as losses caused by lawful business competition are not actionable in tort.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he victim can direct its action against the legal person in charge on the basis of art. 260; in this case, the victim is exempted from proving the fault of the person in charge.…"/>
          <p:cNvSpPr txBox="1">
            <a:spLocks noGrp="1"/>
          </p:cNvSpPr>
          <p:nvPr>
            <p:ph type="body" idx="1"/>
          </p:nvPr>
        </p:nvSpPr>
        <p:spPr>
          <a:xfrm>
            <a:off x="952500" y="1032204"/>
            <a:ext cx="11099800" cy="7689192"/>
          </a:xfrm>
          <a:prstGeom prst="rect">
            <a:avLst/>
          </a:prstGeom>
        </p:spPr>
        <p:txBody>
          <a:bodyPr anchor="t"/>
          <a:lstStyle/>
          <a:p>
            <a:pPr marL="518577" indent="-518577" algn="just" defTabSz="457200">
              <a:lnSpc>
                <a:spcPts val="5500"/>
              </a:lnSpc>
              <a:spcBef>
                <a:spcPts val="2200"/>
              </a:spcBef>
              <a:defRPr sz="3100">
                <a:latin typeface="+mj-lt"/>
                <a:ea typeface="+mj-ea"/>
                <a:cs typeface="+mj-cs"/>
                <a:sym typeface="Helvetica"/>
              </a:defRPr>
            </a:pPr>
            <a:r>
              <a:t>The victim can direct its action against the legal person in charge on the basis of art. 260; in this case, the victim is exempted from proving the fault of the person in charge. </a:t>
            </a:r>
            <a:endParaRPr sz="1200">
              <a:latin typeface="Times"/>
              <a:ea typeface="Times"/>
              <a:cs typeface="Times"/>
              <a:sym typeface="Times"/>
            </a:endParaRPr>
          </a:p>
          <a:p>
            <a:pPr marL="518577" indent="-518577" algn="just" defTabSz="457200">
              <a:lnSpc>
                <a:spcPts val="5500"/>
              </a:lnSpc>
              <a:spcBef>
                <a:spcPts val="2200"/>
              </a:spcBef>
              <a:defRPr sz="3100">
                <a:latin typeface="+mj-lt"/>
                <a:ea typeface="+mj-ea"/>
                <a:cs typeface="+mj-cs"/>
                <a:sym typeface="Helvetica"/>
              </a:defRPr>
            </a:pPr>
            <a:r>
              <a:t>He can also prefer to sue the author of the damage on the basis of article 258. In this case, he must prove the existence of the three conditions, and also he is exposed to the insolvency of the author of the damage.</a:t>
            </a:r>
          </a:p>
          <a:p>
            <a:pPr marL="518577" indent="-518577" algn="just" defTabSz="457200">
              <a:lnSpc>
                <a:spcPts val="5500"/>
              </a:lnSpc>
              <a:spcBef>
                <a:spcPts val="2200"/>
              </a:spcBef>
              <a:defRPr sz="3100">
                <a:latin typeface="+mj-lt"/>
                <a:ea typeface="+mj-ea"/>
                <a:cs typeface="+mj-cs"/>
                <a:sym typeface="Helvetica"/>
              </a:defRPr>
            </a:pPr>
            <a:r>
              <a:t>In vicarious liability action, the claimant does not have to prove the fault of the defendant. It is considered “</a:t>
            </a:r>
            <a:r>
              <a:rPr i="1"/>
              <a:t>strict liability tort.</a:t>
            </a:r>
            <a:r>
              <a: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arents v children"/>
          <p:cNvSpPr txBox="1">
            <a:spLocks noGrp="1"/>
          </p:cNvSpPr>
          <p:nvPr>
            <p:ph type="title"/>
          </p:nvPr>
        </p:nvSpPr>
        <p:spPr>
          <a:xfrm>
            <a:off x="952500" y="253999"/>
            <a:ext cx="11099800" cy="897138"/>
          </a:xfrm>
          <a:prstGeom prst="rect">
            <a:avLst/>
          </a:prstGeom>
        </p:spPr>
        <p:txBody>
          <a:bodyPr/>
          <a:lstStyle>
            <a:lvl1pPr defTabSz="385572">
              <a:defRPr sz="4600"/>
            </a:lvl1pPr>
          </a:lstStyle>
          <a:p>
            <a:r>
              <a:t>Parents v children</a:t>
            </a:r>
          </a:p>
        </p:txBody>
      </p:sp>
      <p:sp>
        <p:nvSpPr>
          <p:cNvPr id="410" name="•Principle…"/>
          <p:cNvSpPr txBox="1">
            <a:spLocks noGrp="1"/>
          </p:cNvSpPr>
          <p:nvPr>
            <p:ph type="body" idx="1"/>
          </p:nvPr>
        </p:nvSpPr>
        <p:spPr>
          <a:xfrm>
            <a:off x="952500" y="1568515"/>
            <a:ext cx="11099800" cy="7308785"/>
          </a:xfrm>
          <a:prstGeom prst="rect">
            <a:avLst/>
          </a:prstGeom>
        </p:spPr>
        <p:txBody>
          <a:bodyPr anchor="t"/>
          <a:lstStyle/>
          <a:p>
            <a:pPr marL="0" indent="0" algn="just" defTabSz="457200">
              <a:lnSpc>
                <a:spcPts val="5500"/>
              </a:lnSpc>
              <a:spcBef>
                <a:spcPts val="0"/>
              </a:spcBef>
              <a:buSzTx/>
              <a:buNone/>
              <a:defRPr sz="3700">
                <a:latin typeface="Arial"/>
                <a:ea typeface="Arial"/>
                <a:cs typeface="Arial"/>
                <a:sym typeface="Arial"/>
              </a:defRPr>
            </a:pPr>
            <a:r>
              <a:t>•</a:t>
            </a:r>
            <a:r>
              <a:rPr b="1">
                <a:latin typeface="+mj-lt"/>
                <a:ea typeface="+mj-ea"/>
                <a:cs typeface="+mj-cs"/>
                <a:sym typeface="Helvetica"/>
              </a:rPr>
              <a:t>Principle </a:t>
            </a:r>
            <a:endParaRPr sz="1200">
              <a:latin typeface="Times"/>
              <a:ea typeface="Times"/>
              <a:cs typeface="Times"/>
              <a:sym typeface="Times"/>
            </a:endParaRPr>
          </a:p>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According to article 260 par. 2, the father, and the mother after the death of the husband, are responsible for the damage caused by their children </a:t>
            </a:r>
            <a:r>
              <a:rPr b="1">
                <a:latin typeface="+mj-lt"/>
                <a:ea typeface="+mj-ea"/>
                <a:cs typeface="+mj-cs"/>
                <a:sym typeface="Helvetica"/>
              </a:rPr>
              <a:t>living with them.</a:t>
            </a:r>
            <a:endParaRPr sz="1200">
              <a:latin typeface="Times"/>
              <a:ea typeface="Times"/>
              <a:cs typeface="Times"/>
              <a:sym typeface="Times"/>
            </a:endParaRPr>
          </a:p>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Par. 4 adds that the responsibility takes place, unless the father and mother prove that they could not prevent the fact which gives place to this responsibility.</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It should however be noted that article 319 (1) CCB I lays out that the parental authority is exercised by the father and mother.…"/>
          <p:cNvSpPr txBox="1">
            <a:spLocks noGrp="1"/>
          </p:cNvSpPr>
          <p:nvPr>
            <p:ph type="body" idx="1"/>
          </p:nvPr>
        </p:nvSpPr>
        <p:spPr>
          <a:xfrm>
            <a:off x="952500" y="1626458"/>
            <a:ext cx="11099800" cy="7250843"/>
          </a:xfrm>
          <a:prstGeom prst="rect">
            <a:avLst/>
          </a:prstGeom>
        </p:spPr>
        <p:txBody>
          <a:bodyPr anchor="t"/>
          <a:lstStyle/>
          <a:p>
            <a:pPr marL="0" indent="0" algn="just" defTabSz="448055">
              <a:lnSpc>
                <a:spcPts val="5400"/>
              </a:lnSpc>
              <a:spcBef>
                <a:spcPts val="1100"/>
              </a:spcBef>
              <a:buSzTx/>
              <a:buNone/>
              <a:defRPr sz="2700">
                <a:latin typeface="Arial"/>
                <a:ea typeface="Arial"/>
                <a:cs typeface="Arial"/>
                <a:sym typeface="Arial"/>
              </a:defRPr>
            </a:pPr>
            <a:r>
              <a:t>•</a:t>
            </a:r>
            <a:r>
              <a:rPr>
                <a:latin typeface="+mj-lt"/>
                <a:ea typeface="+mj-ea"/>
                <a:cs typeface="+mj-cs"/>
                <a:sym typeface="Helvetica"/>
              </a:rPr>
              <a:t>It should however be noted that article 319 (1) CCB I lays out that the parental authority is exercised by the father and mother. </a:t>
            </a:r>
            <a:endParaRPr sz="1100">
              <a:latin typeface="Times"/>
              <a:ea typeface="Times"/>
              <a:cs typeface="Times"/>
              <a:sym typeface="Times"/>
            </a:endParaRPr>
          </a:p>
          <a:p>
            <a:pPr marL="0" indent="0" algn="just" defTabSz="448055">
              <a:lnSpc>
                <a:spcPts val="5400"/>
              </a:lnSpc>
              <a:spcBef>
                <a:spcPts val="1100"/>
              </a:spcBef>
              <a:buSzTx/>
              <a:buNone/>
              <a:defRPr sz="2700">
                <a:latin typeface="Arial"/>
                <a:ea typeface="Arial"/>
                <a:cs typeface="Arial"/>
                <a:sym typeface="Arial"/>
              </a:defRPr>
            </a:pPr>
            <a:r>
              <a:t>•</a:t>
            </a:r>
            <a:r>
              <a:rPr>
                <a:latin typeface="+mj-lt"/>
                <a:ea typeface="+mj-ea"/>
                <a:cs typeface="+mj-cs"/>
                <a:sym typeface="Helvetica"/>
              </a:rPr>
              <a:t>It thus places the father and the mother at the equal footing. Consequently, article 260 par. 2 should logically be modified. It also contravenes the principle of equality and non discrimination.</a:t>
            </a:r>
            <a:endParaRPr sz="1100">
              <a:latin typeface="Times"/>
              <a:ea typeface="Times"/>
              <a:cs typeface="Times"/>
              <a:sym typeface="Times"/>
            </a:endParaRPr>
          </a:p>
          <a:p>
            <a:pPr marL="0" indent="0" algn="just" defTabSz="448055">
              <a:lnSpc>
                <a:spcPts val="5400"/>
              </a:lnSpc>
              <a:spcBef>
                <a:spcPts val="1100"/>
              </a:spcBef>
              <a:buSzTx/>
              <a:buNone/>
              <a:defRPr sz="2700">
                <a:latin typeface="Arial"/>
                <a:ea typeface="Arial"/>
                <a:cs typeface="Arial"/>
                <a:sym typeface="Arial"/>
              </a:defRPr>
            </a:pPr>
            <a:r>
              <a:t>•</a:t>
            </a:r>
            <a:r>
              <a:rPr>
                <a:latin typeface="+mj-lt"/>
                <a:ea typeface="+mj-ea"/>
                <a:cs typeface="+mj-cs"/>
                <a:sym typeface="Helvetica"/>
              </a:rPr>
              <a:t>It is thus the father and the mother who are civilly responsible under the conditions that the law specifies. </a:t>
            </a:r>
            <a:endParaRPr sz="1100">
              <a:latin typeface="Times"/>
              <a:ea typeface="Times"/>
              <a:cs typeface="Times"/>
              <a:sym typeface="Times"/>
            </a:endParaRPr>
          </a:p>
          <a:p>
            <a:pPr marL="0" indent="0" algn="just" defTabSz="448055">
              <a:lnSpc>
                <a:spcPts val="5400"/>
              </a:lnSpc>
              <a:spcBef>
                <a:spcPts val="1100"/>
              </a:spcBef>
              <a:buSzTx/>
              <a:buNone/>
              <a:defRPr sz="2700">
                <a:latin typeface="Arial"/>
                <a:ea typeface="Arial"/>
                <a:cs typeface="Arial"/>
                <a:sym typeface="Arial"/>
              </a:defRPr>
            </a:pPr>
            <a:r>
              <a:t>•</a:t>
            </a:r>
            <a:r>
              <a:rPr>
                <a:latin typeface="+mj-lt"/>
                <a:ea typeface="+mj-ea"/>
                <a:cs typeface="+mj-cs"/>
                <a:sym typeface="Helvetica"/>
              </a:rPr>
              <a:t>The other members of the family are excluded from this solution.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Basis of liability"/>
          <p:cNvSpPr txBox="1">
            <a:spLocks noGrp="1"/>
          </p:cNvSpPr>
          <p:nvPr>
            <p:ph type="title"/>
          </p:nvPr>
        </p:nvSpPr>
        <p:spPr>
          <a:prstGeom prst="rect">
            <a:avLst/>
          </a:prstGeom>
        </p:spPr>
        <p:txBody>
          <a:bodyPr/>
          <a:lstStyle/>
          <a:p>
            <a:r>
              <a:t>Basis of liability</a:t>
            </a:r>
          </a:p>
        </p:txBody>
      </p:sp>
      <p:sp>
        <p:nvSpPr>
          <p:cNvPr id="415" name="•The doctrines and jurisprudence always try to determine which is the base of the responsibility thus put on the parents.…"/>
          <p:cNvSpPr txBox="1">
            <a:spLocks noGrp="1"/>
          </p:cNvSpPr>
          <p:nvPr>
            <p:ph type="body" idx="1"/>
          </p:nvPr>
        </p:nvSpPr>
        <p:spPr>
          <a:prstGeom prst="rect">
            <a:avLst/>
          </a:prstGeom>
        </p:spPr>
        <p:txBody>
          <a:bodyPr/>
          <a:lstStyle/>
          <a:p>
            <a:pPr marL="0" indent="0" defTabSz="397763">
              <a:lnSpc>
                <a:spcPts val="4800"/>
              </a:lnSpc>
              <a:spcBef>
                <a:spcPts val="0"/>
              </a:spcBef>
              <a:buSzTx/>
              <a:buNone/>
              <a:defRPr sz="2900">
                <a:latin typeface="Arial"/>
                <a:ea typeface="Arial"/>
                <a:cs typeface="Arial"/>
                <a:sym typeface="Arial"/>
              </a:defRPr>
            </a:pPr>
            <a:r>
              <a:t>•</a:t>
            </a:r>
            <a:r>
              <a:rPr>
                <a:latin typeface="+mj-lt"/>
                <a:ea typeface="+mj-ea"/>
                <a:cs typeface="+mj-cs"/>
                <a:sym typeface="Helvetica"/>
              </a:rPr>
              <a:t>The doctrines and jurisprudence always try to determine which is the base of the responsibility thus put on the parents. </a:t>
            </a:r>
            <a:endParaRPr sz="1000">
              <a:latin typeface="Times"/>
              <a:ea typeface="Times"/>
              <a:cs typeface="Times"/>
              <a:sym typeface="Times"/>
            </a:endParaRPr>
          </a:p>
          <a:p>
            <a:pPr marL="0" indent="0" defTabSz="397763">
              <a:lnSpc>
                <a:spcPts val="4800"/>
              </a:lnSpc>
              <a:spcBef>
                <a:spcPts val="0"/>
              </a:spcBef>
              <a:buSzTx/>
              <a:buNone/>
              <a:defRPr sz="2900">
                <a:latin typeface="Arial"/>
                <a:ea typeface="Arial"/>
                <a:cs typeface="Arial"/>
                <a:sym typeface="Arial"/>
              </a:defRPr>
            </a:pPr>
            <a:r>
              <a:t>•</a:t>
            </a:r>
            <a:r>
              <a:rPr>
                <a:latin typeface="+mj-lt"/>
                <a:ea typeface="+mj-ea"/>
                <a:cs typeface="+mj-cs"/>
                <a:sym typeface="Helvetica"/>
              </a:rPr>
              <a:t>One generally refers to a legal presumption of fault made in the monitoring or the education of the child.</a:t>
            </a:r>
            <a:endParaRPr sz="1000">
              <a:latin typeface="Times"/>
              <a:ea typeface="Times"/>
              <a:cs typeface="Times"/>
              <a:sym typeface="Times"/>
            </a:endParaRPr>
          </a:p>
          <a:p>
            <a:pPr marL="0" indent="0" defTabSz="397763">
              <a:lnSpc>
                <a:spcPts val="4800"/>
              </a:lnSpc>
              <a:spcBef>
                <a:spcPts val="0"/>
              </a:spcBef>
              <a:buSzTx/>
              <a:buNone/>
              <a:defRPr sz="2900">
                <a:latin typeface="Arial"/>
                <a:ea typeface="Arial"/>
                <a:cs typeface="Arial"/>
                <a:sym typeface="Arial"/>
              </a:defRPr>
            </a:pPr>
            <a:r>
              <a:t>•</a:t>
            </a:r>
            <a:r>
              <a:rPr>
                <a:latin typeface="+mj-lt"/>
                <a:ea typeface="+mj-ea"/>
                <a:cs typeface="+mj-cs"/>
                <a:sym typeface="Helvetica"/>
              </a:rPr>
              <a:t>However, certain authors support that the presumption of fault is an inappropriate base for the responsibility for the parents. </a:t>
            </a:r>
            <a:endParaRPr sz="1000">
              <a:latin typeface="Times"/>
              <a:ea typeface="Times"/>
              <a:cs typeface="Times"/>
              <a:sym typeface="Times"/>
            </a:endParaRPr>
          </a:p>
          <a:p>
            <a:pPr marL="0" indent="0" defTabSz="397763">
              <a:lnSpc>
                <a:spcPts val="4800"/>
              </a:lnSpc>
              <a:spcBef>
                <a:spcPts val="0"/>
              </a:spcBef>
              <a:buSzTx/>
              <a:buNone/>
              <a:defRPr sz="2900">
                <a:latin typeface="Arial"/>
                <a:ea typeface="Arial"/>
                <a:cs typeface="Arial"/>
                <a:sym typeface="Arial"/>
              </a:defRPr>
            </a:pPr>
            <a:r>
              <a:t>•</a:t>
            </a:r>
            <a:r>
              <a:rPr>
                <a:latin typeface="+mj-lt"/>
                <a:ea typeface="+mj-ea"/>
                <a:cs typeface="+mj-cs"/>
                <a:sym typeface="Helvetica"/>
              </a:rPr>
              <a:t>Other authors seek this base in the financial guarantee offered to the victims by the calling into question of the responsibility of the parents, in the parental authority or in the concept of family solidarity.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Determination of the responsible people"/>
          <p:cNvSpPr txBox="1">
            <a:spLocks noGrp="1"/>
          </p:cNvSpPr>
          <p:nvPr>
            <p:ph type="title"/>
          </p:nvPr>
        </p:nvSpPr>
        <p:spPr>
          <a:prstGeom prst="rect">
            <a:avLst/>
          </a:prstGeom>
        </p:spPr>
        <p:txBody>
          <a:bodyPr/>
          <a:lstStyle>
            <a:lvl1pPr defTabSz="397763">
              <a:lnSpc>
                <a:spcPts val="12300"/>
              </a:lnSpc>
              <a:defRPr sz="4524" b="1">
                <a:latin typeface="+mj-lt"/>
                <a:ea typeface="+mj-ea"/>
                <a:cs typeface="+mj-cs"/>
                <a:sym typeface="Helvetica"/>
              </a:defRPr>
            </a:lvl1pPr>
          </a:lstStyle>
          <a:p>
            <a:r>
              <a:t>Determination of the responsible people </a:t>
            </a:r>
          </a:p>
        </p:txBody>
      </p:sp>
      <p:sp>
        <p:nvSpPr>
          <p:cNvPr id="418" name="•Art. 260 par.2, establishes that the responsibility for the children weighs exclusively on the parents.…"/>
          <p:cNvSpPr txBox="1">
            <a:spLocks noGrp="1"/>
          </p:cNvSpPr>
          <p:nvPr>
            <p:ph type="body" idx="1"/>
          </p:nvPr>
        </p:nvSpPr>
        <p:spPr>
          <a:prstGeom prst="rect">
            <a:avLst/>
          </a:prstGeom>
        </p:spPr>
        <p:txBody>
          <a:bodyPr anchor="t"/>
          <a:lstStyle/>
          <a:p>
            <a:pPr marL="0" indent="0" algn="just" defTabSz="457200">
              <a:lnSpc>
                <a:spcPts val="5500"/>
              </a:lnSpc>
              <a:spcBef>
                <a:spcPts val="700"/>
              </a:spcBef>
              <a:buSzTx/>
              <a:buNone/>
              <a:defRPr sz="3700">
                <a:latin typeface="Arial"/>
                <a:ea typeface="Arial"/>
                <a:cs typeface="Arial"/>
                <a:sym typeface="Arial"/>
              </a:defRPr>
            </a:pPr>
            <a:r>
              <a:t>•</a:t>
            </a:r>
            <a:r>
              <a:rPr>
                <a:latin typeface="+mj-lt"/>
                <a:ea typeface="+mj-ea"/>
                <a:cs typeface="+mj-cs"/>
                <a:sym typeface="Helvetica"/>
              </a:rPr>
              <a:t>Art. 260 par.2, establishes that the responsibility for the children weighs exclusively on </a:t>
            </a:r>
            <a:r>
              <a:rPr b="1">
                <a:latin typeface="+mj-lt"/>
                <a:ea typeface="+mj-ea"/>
                <a:cs typeface="+mj-cs"/>
                <a:sym typeface="Helvetica"/>
              </a:rPr>
              <a:t>the parents</a:t>
            </a:r>
            <a:r>
              <a:rPr>
                <a:latin typeface="+mj-lt"/>
                <a:ea typeface="+mj-ea"/>
                <a:cs typeface="+mj-cs"/>
                <a:sym typeface="Helvetica"/>
              </a:rPr>
              <a:t>. </a:t>
            </a:r>
            <a:endParaRPr sz="1200">
              <a:latin typeface="Times"/>
              <a:ea typeface="Times"/>
              <a:cs typeface="Times"/>
              <a:sym typeface="Times"/>
            </a:endParaRPr>
          </a:p>
          <a:p>
            <a:pPr marL="0" indent="0" algn="just" defTabSz="457200">
              <a:lnSpc>
                <a:spcPts val="5500"/>
              </a:lnSpc>
              <a:spcBef>
                <a:spcPts val="700"/>
              </a:spcBef>
              <a:buSzTx/>
              <a:buNone/>
              <a:defRPr sz="3700">
                <a:latin typeface="Arial"/>
                <a:ea typeface="Arial"/>
                <a:cs typeface="Arial"/>
                <a:sym typeface="Arial"/>
              </a:defRPr>
            </a:pPr>
            <a:r>
              <a:t>•</a:t>
            </a:r>
            <a:r>
              <a:rPr>
                <a:latin typeface="+mj-lt"/>
                <a:ea typeface="+mj-ea"/>
                <a:cs typeface="+mj-cs"/>
                <a:sym typeface="Helvetica"/>
              </a:rPr>
              <a:t>In case of death, the responsibility weighs on the </a:t>
            </a:r>
            <a:r>
              <a:rPr b="1">
                <a:latin typeface="+mj-lt"/>
                <a:ea typeface="+mj-ea"/>
                <a:cs typeface="+mj-cs"/>
                <a:sym typeface="Helvetica"/>
              </a:rPr>
              <a:t>surviving relative</a:t>
            </a:r>
            <a:r>
              <a:rPr>
                <a:latin typeface="+mj-lt"/>
                <a:ea typeface="+mj-ea"/>
                <a:cs typeface="+mj-cs"/>
                <a:sym typeface="Helvetica"/>
              </a:rPr>
              <a:t>, in case of divorce or of judicial separation, it weighs on that </a:t>
            </a:r>
            <a:r>
              <a:rPr b="1">
                <a:latin typeface="+mj-lt"/>
                <a:ea typeface="+mj-ea"/>
                <a:cs typeface="+mj-cs"/>
                <a:sym typeface="Helvetica"/>
              </a:rPr>
              <a:t>who has the guard of the child.</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onditions relating to the child"/>
          <p:cNvSpPr txBox="1">
            <a:spLocks noGrp="1"/>
          </p:cNvSpPr>
          <p:nvPr>
            <p:ph type="title"/>
          </p:nvPr>
        </p:nvSpPr>
        <p:spPr>
          <a:prstGeom prst="rect">
            <a:avLst/>
          </a:prstGeom>
        </p:spPr>
        <p:txBody>
          <a:bodyPr/>
          <a:lstStyle>
            <a:lvl1pPr algn="l" defTabSz="457200">
              <a:lnSpc>
                <a:spcPts val="12700"/>
              </a:lnSpc>
              <a:defRPr sz="5300" b="1">
                <a:latin typeface="+mj-lt"/>
                <a:ea typeface="+mj-ea"/>
                <a:cs typeface="+mj-cs"/>
                <a:sym typeface="Helvetica"/>
              </a:defRPr>
            </a:lvl1pPr>
          </a:lstStyle>
          <a:p>
            <a:r>
              <a:t>Conditions relating to the child </a:t>
            </a:r>
          </a:p>
        </p:txBody>
      </p:sp>
      <p:sp>
        <p:nvSpPr>
          <p:cNvPr id="421" name="Article 260 CCBIII requires two conditions:…"/>
          <p:cNvSpPr txBox="1">
            <a:spLocks noGrp="1"/>
          </p:cNvSpPr>
          <p:nvPr>
            <p:ph type="body" idx="1"/>
          </p:nvPr>
        </p:nvSpPr>
        <p:spPr>
          <a:xfrm>
            <a:off x="952500" y="1711258"/>
            <a:ext cx="11099800" cy="7166042"/>
          </a:xfrm>
          <a:prstGeom prst="rect">
            <a:avLst/>
          </a:prstGeom>
        </p:spPr>
        <p:txBody>
          <a:bodyPr anchor="t">
            <a:normAutofit fontScale="92500"/>
          </a:bodyPr>
          <a:lstStyle/>
          <a:p>
            <a:pPr marL="435606" indent="-435606" algn="just" defTabSz="384047">
              <a:lnSpc>
                <a:spcPts val="4600"/>
              </a:lnSpc>
              <a:spcBef>
                <a:spcPts val="1900"/>
              </a:spcBef>
              <a:defRPr sz="1700">
                <a:latin typeface="+mj-lt"/>
                <a:ea typeface="+mj-ea"/>
                <a:cs typeface="+mj-cs"/>
                <a:sym typeface="Helvetica"/>
              </a:defRPr>
            </a:pPr>
            <a:r>
              <a:t>Article 260 CCBIII requires </a:t>
            </a:r>
            <a:r>
              <a:rPr b="1"/>
              <a:t>two conditions</a:t>
            </a:r>
            <a:r>
              <a:t>: </a:t>
            </a:r>
            <a:endParaRPr sz="1000">
              <a:latin typeface="Times"/>
              <a:ea typeface="Times"/>
              <a:cs typeface="Times"/>
              <a:sym typeface="Times"/>
            </a:endParaRPr>
          </a:p>
          <a:p>
            <a:pPr marL="435606" indent="-435606" algn="just" defTabSz="384047">
              <a:lnSpc>
                <a:spcPts val="4600"/>
              </a:lnSpc>
              <a:spcBef>
                <a:spcPts val="1900"/>
              </a:spcBef>
              <a:defRPr sz="1700">
                <a:latin typeface="+mj-lt"/>
                <a:ea typeface="+mj-ea"/>
                <a:cs typeface="+mj-cs"/>
                <a:sym typeface="Helvetica"/>
              </a:defRPr>
            </a:pPr>
            <a:r>
              <a:t>It is necessary that the damage is caused by a child; </a:t>
            </a:r>
            <a:endParaRPr sz="1000">
              <a:latin typeface="Times"/>
              <a:ea typeface="Times"/>
              <a:cs typeface="Times"/>
              <a:sym typeface="Times"/>
            </a:endParaRPr>
          </a:p>
          <a:p>
            <a:pPr marL="435606" indent="-435606" algn="just" defTabSz="384047">
              <a:lnSpc>
                <a:spcPts val="4600"/>
              </a:lnSpc>
              <a:spcBef>
                <a:spcPts val="1900"/>
              </a:spcBef>
              <a:defRPr sz="1700">
                <a:latin typeface="+mj-lt"/>
                <a:ea typeface="+mj-ea"/>
                <a:cs typeface="+mj-cs"/>
                <a:sym typeface="Helvetica"/>
              </a:defRPr>
            </a:pPr>
            <a:r>
              <a:t>It is necessary that the child lives with his/her parents.</a:t>
            </a:r>
          </a:p>
          <a:p>
            <a:pPr marL="435606" indent="-435606" algn="just" defTabSz="384047">
              <a:lnSpc>
                <a:spcPts val="4600"/>
              </a:lnSpc>
              <a:spcBef>
                <a:spcPts val="1900"/>
              </a:spcBef>
              <a:defRPr sz="1700">
                <a:latin typeface="+mj-lt"/>
                <a:ea typeface="+mj-ea"/>
                <a:cs typeface="+mj-cs"/>
                <a:sym typeface="Helvetica"/>
              </a:defRPr>
            </a:pPr>
            <a:r>
              <a:t>The monitoring and education are only possible if the father and mother can exercise </a:t>
            </a:r>
            <a:r>
              <a:rPr b="1"/>
              <a:t>a real control </a:t>
            </a:r>
            <a:r>
              <a:t>on their children. </a:t>
            </a:r>
            <a:endParaRPr sz="1000">
              <a:latin typeface="Times"/>
              <a:ea typeface="Times"/>
              <a:cs typeface="Times"/>
              <a:sym typeface="Times"/>
            </a:endParaRPr>
          </a:p>
          <a:p>
            <a:pPr marL="435606" indent="-435606" algn="just" defTabSz="384047">
              <a:lnSpc>
                <a:spcPts val="4600"/>
              </a:lnSpc>
              <a:spcBef>
                <a:spcPts val="1900"/>
              </a:spcBef>
              <a:defRPr sz="1700">
                <a:latin typeface="+mj-lt"/>
                <a:ea typeface="+mj-ea"/>
                <a:cs typeface="+mj-cs"/>
                <a:sym typeface="Helvetica"/>
              </a:defRPr>
            </a:pPr>
            <a:r>
              <a:t>If the child was </a:t>
            </a:r>
            <a:r>
              <a:rPr b="1"/>
              <a:t>given up </a:t>
            </a:r>
            <a:r>
              <a:t>by the parents, the latter are responsible on basis of art. 258 and 260. (One must prove that their fault consists in </a:t>
            </a:r>
            <a:r>
              <a:rPr b="1"/>
              <a:t>the lack of control. </a:t>
            </a:r>
            <a:endParaRPr sz="1000">
              <a:latin typeface="Times"/>
              <a:ea typeface="Times"/>
              <a:cs typeface="Times"/>
              <a:sym typeface="Times"/>
            </a:endParaRPr>
          </a:p>
          <a:p>
            <a:pPr marL="435606" indent="-435606" algn="just" defTabSz="384047">
              <a:lnSpc>
                <a:spcPts val="7500"/>
              </a:lnSpc>
              <a:spcBef>
                <a:spcPts val="1900"/>
              </a:spcBef>
              <a:defRPr sz="1700">
                <a:latin typeface="+mj-lt"/>
                <a:ea typeface="+mj-ea"/>
                <a:cs typeface="+mj-cs"/>
                <a:sym typeface="Helvetica"/>
              </a:defRPr>
            </a:pPr>
            <a:r>
              <a:t>The absence of cohabitation should not however be understood in </a:t>
            </a:r>
            <a:r>
              <a:rPr b="1"/>
              <a:t>a too material way: only when the child usually does not reside in his parents' house, </a:t>
            </a:r>
            <a:r>
              <a:t>then we shall talk about absence of cohabitation</a:t>
            </a:r>
            <a:r>
              <a:rPr sz="500">
                <a:latin typeface="Times"/>
                <a:ea typeface="Times"/>
                <a:cs typeface="Times"/>
                <a:sym typeface="Times"/>
              </a:rPr>
              <a:t>.</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It is not, for example, because the child goes to school during the day or was entrusted for few hours to a neighbor or to a friend which ceases the cohabitation with his/her parents.…"/>
          <p:cNvSpPr txBox="1">
            <a:spLocks noGrp="1"/>
          </p:cNvSpPr>
          <p:nvPr>
            <p:ph type="body" idx="1"/>
          </p:nvPr>
        </p:nvSpPr>
        <p:spPr>
          <a:xfrm>
            <a:off x="952500" y="1166878"/>
            <a:ext cx="11099800" cy="7710421"/>
          </a:xfrm>
          <a:prstGeom prst="rect">
            <a:avLst/>
          </a:prstGeom>
        </p:spPr>
        <p:txBody>
          <a:bodyPr anchor="t">
            <a:normAutofit fontScale="85000" lnSpcReduction="10000"/>
          </a:bodyPr>
          <a:lstStyle/>
          <a:p>
            <a:pPr marL="466720" indent="-466720" algn="just" defTabSz="411479">
              <a:lnSpc>
                <a:spcPts val="5000"/>
              </a:lnSpc>
              <a:spcBef>
                <a:spcPts val="0"/>
              </a:spcBef>
              <a:defRPr sz="2800">
                <a:latin typeface="Arial"/>
                <a:ea typeface="Arial"/>
                <a:cs typeface="Arial"/>
                <a:sym typeface="Arial"/>
              </a:defRPr>
            </a:pPr>
            <a:r>
              <a:t>•</a:t>
            </a:r>
            <a:r>
              <a:rPr>
                <a:latin typeface="+mj-lt"/>
                <a:ea typeface="+mj-ea"/>
                <a:cs typeface="+mj-cs"/>
                <a:sym typeface="Helvetica"/>
              </a:rPr>
              <a:t>It is not, for example, because the child goes to school during the day or was entrusted for few hours to a neighbor or to a friend which ceases the cohabitation with his/her parents. </a:t>
            </a:r>
            <a:endParaRPr sz="1000">
              <a:latin typeface="Times"/>
              <a:ea typeface="Times"/>
              <a:cs typeface="Times"/>
              <a:sym typeface="Times"/>
            </a:endParaRPr>
          </a:p>
          <a:p>
            <a:pPr marL="466720" indent="-466720" algn="just" defTabSz="411479">
              <a:lnSpc>
                <a:spcPts val="5000"/>
              </a:lnSpc>
              <a:spcBef>
                <a:spcPts val="0"/>
              </a:spcBef>
              <a:defRPr sz="2800">
                <a:latin typeface="Arial"/>
                <a:ea typeface="Arial"/>
                <a:cs typeface="Arial"/>
                <a:sym typeface="Arial"/>
              </a:defRPr>
            </a:pPr>
            <a:r>
              <a:t>•</a:t>
            </a:r>
            <a:r>
              <a:rPr>
                <a:latin typeface="+mj-lt"/>
                <a:ea typeface="+mj-ea"/>
                <a:cs typeface="+mj-cs"/>
                <a:sym typeface="Helvetica"/>
              </a:rPr>
              <a:t>There is suspension of cohabitation only as from the moment when the child usually does not reside in his parents ‘house, even if it is for a relatively short duration. </a:t>
            </a:r>
            <a:endParaRPr sz="1000">
              <a:latin typeface="Times"/>
              <a:ea typeface="Times"/>
              <a:cs typeface="Times"/>
              <a:sym typeface="Times"/>
            </a:endParaRPr>
          </a:p>
          <a:p>
            <a:pPr marL="466720" indent="-466720" algn="just" defTabSz="411479">
              <a:lnSpc>
                <a:spcPts val="5000"/>
              </a:lnSpc>
              <a:spcBef>
                <a:spcPts val="0"/>
              </a:spcBef>
              <a:defRPr sz="2800">
                <a:latin typeface="Arial"/>
                <a:ea typeface="Arial"/>
                <a:cs typeface="Arial"/>
                <a:sym typeface="Arial"/>
              </a:defRPr>
            </a:pPr>
            <a:r>
              <a:t>•</a:t>
            </a:r>
            <a:r>
              <a:rPr>
                <a:latin typeface="+mj-lt"/>
                <a:ea typeface="+mj-ea"/>
                <a:cs typeface="+mj-cs"/>
                <a:sym typeface="Helvetica"/>
              </a:rPr>
              <a:t>Jurisprudence requires moreover that this suspension bases on a legitimate reason, or else, the presumption of responsibility continues to apply. </a:t>
            </a:r>
            <a:endParaRPr sz="1000">
              <a:latin typeface="Times"/>
              <a:ea typeface="Times"/>
              <a:cs typeface="Times"/>
              <a:sym typeface="Times"/>
            </a:endParaRPr>
          </a:p>
          <a:p>
            <a:pPr marL="466720" indent="-466720" algn="just" defTabSz="411479">
              <a:lnSpc>
                <a:spcPts val="5000"/>
              </a:lnSpc>
              <a:spcBef>
                <a:spcPts val="0"/>
              </a:spcBef>
              <a:defRPr sz="2800">
                <a:latin typeface="Arial"/>
                <a:ea typeface="Arial"/>
                <a:cs typeface="Arial"/>
                <a:sym typeface="Arial"/>
              </a:defRPr>
            </a:pPr>
            <a:r>
              <a:t>•</a:t>
            </a:r>
            <a:r>
              <a:rPr>
                <a:latin typeface="+mj-lt"/>
                <a:ea typeface="+mj-ea"/>
                <a:cs typeface="+mj-cs"/>
                <a:sym typeface="Helvetica"/>
              </a:rPr>
              <a:t>The people at whom remains the child cannot be liable than on the basis of </a:t>
            </a:r>
            <a:r>
              <a:rPr b="1">
                <a:latin typeface="+mj-lt"/>
                <a:ea typeface="+mj-ea"/>
                <a:cs typeface="+mj-cs"/>
                <a:sym typeface="Helvetica"/>
              </a:rPr>
              <a:t>article 259 CCB III</a:t>
            </a:r>
            <a:r>
              <a:rPr>
                <a:latin typeface="+mj-lt"/>
                <a:ea typeface="+mj-ea"/>
                <a:cs typeface="+mj-cs"/>
                <a:sym typeface="Helvetica"/>
              </a:rPr>
              <a:t>. One must prove that their fault consists in the lack of monitoring.</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Defences"/>
          <p:cNvSpPr txBox="1">
            <a:spLocks noGrp="1"/>
          </p:cNvSpPr>
          <p:nvPr>
            <p:ph type="title"/>
          </p:nvPr>
        </p:nvSpPr>
        <p:spPr>
          <a:prstGeom prst="rect">
            <a:avLst/>
          </a:prstGeom>
        </p:spPr>
        <p:txBody>
          <a:bodyPr/>
          <a:lstStyle/>
          <a:p>
            <a:r>
              <a:t>Defences</a:t>
            </a:r>
          </a:p>
        </p:txBody>
      </p:sp>
      <p:sp>
        <p:nvSpPr>
          <p:cNvPr id="426" name="•When the defendant manages to prove one of these legal causes, he/she will be exonerated from being responsible:…"/>
          <p:cNvSpPr txBox="1">
            <a:spLocks noGrp="1"/>
          </p:cNvSpPr>
          <p:nvPr>
            <p:ph type="body" idx="1"/>
          </p:nvPr>
        </p:nvSpPr>
        <p:spPr>
          <a:prstGeom prst="rect">
            <a:avLst/>
          </a:prstGeom>
        </p:spPr>
        <p:txBody>
          <a:bodyPr anchor="t"/>
          <a:lstStyle/>
          <a:p>
            <a:pPr marL="518577" indent="-518577" algn="just" defTabSz="457200">
              <a:lnSpc>
                <a:spcPts val="5500"/>
              </a:lnSpc>
              <a:spcBef>
                <a:spcPts val="0"/>
              </a:spcBef>
              <a:defRPr sz="3700">
                <a:latin typeface="Arial"/>
                <a:ea typeface="Arial"/>
                <a:cs typeface="Arial"/>
                <a:sym typeface="Arial"/>
              </a:defRPr>
            </a:pPr>
            <a:r>
              <a:t>•</a:t>
            </a:r>
            <a:r>
              <a:rPr>
                <a:latin typeface="+mj-lt"/>
                <a:ea typeface="+mj-ea"/>
                <a:cs typeface="+mj-cs"/>
                <a:sym typeface="Helvetica"/>
              </a:rPr>
              <a:t>When the defendant manages to prove one of these legal causes, he/she will be exonerated from being responsible:</a:t>
            </a:r>
            <a:endParaRPr sz="1200">
              <a:latin typeface="Times"/>
              <a:ea typeface="Times"/>
              <a:cs typeface="Times"/>
              <a:sym typeface="Times"/>
            </a:endParaRPr>
          </a:p>
          <a:p>
            <a:pPr marL="518577" indent="-518577" algn="just" defTabSz="457200">
              <a:lnSpc>
                <a:spcPts val="5500"/>
              </a:lnSpc>
              <a:spcBef>
                <a:spcPts val="0"/>
              </a:spcBef>
              <a:defRPr sz="3700">
                <a:latin typeface="Arial"/>
                <a:ea typeface="Arial"/>
                <a:cs typeface="Arial"/>
                <a:sym typeface="Arial"/>
              </a:defRPr>
            </a:pPr>
            <a:r>
              <a:t>•</a:t>
            </a:r>
            <a:r>
              <a:rPr>
                <a:latin typeface="+mj-lt"/>
                <a:ea typeface="+mj-ea"/>
                <a:cs typeface="+mj-cs"/>
                <a:sym typeface="Helvetica"/>
              </a:rPr>
              <a:t>Exclusive fault of a third;  </a:t>
            </a:r>
            <a:endParaRPr sz="1200">
              <a:latin typeface="Times"/>
              <a:ea typeface="Times"/>
              <a:cs typeface="Times"/>
              <a:sym typeface="Times"/>
            </a:endParaRPr>
          </a:p>
          <a:p>
            <a:pPr marL="518577" indent="-518577" algn="just" defTabSz="457200">
              <a:lnSpc>
                <a:spcPts val="5500"/>
              </a:lnSpc>
              <a:spcBef>
                <a:spcPts val="0"/>
              </a:spcBef>
              <a:defRPr sz="3700">
                <a:latin typeface="Arial"/>
                <a:ea typeface="Arial"/>
                <a:cs typeface="Arial"/>
                <a:sym typeface="Arial"/>
              </a:defRPr>
            </a:pPr>
            <a:r>
              <a:t>•</a:t>
            </a:r>
            <a:r>
              <a:rPr>
                <a:latin typeface="+mj-lt"/>
                <a:ea typeface="+mj-ea"/>
                <a:cs typeface="+mj-cs"/>
                <a:sym typeface="Helvetica"/>
              </a:rPr>
              <a:t>Exclusive fault of the victim;  </a:t>
            </a:r>
            <a:endParaRPr sz="1200">
              <a:latin typeface="Times"/>
              <a:ea typeface="Times"/>
              <a:cs typeface="Times"/>
              <a:sym typeface="Times"/>
            </a:endParaRPr>
          </a:p>
          <a:p>
            <a:pPr marL="518577" indent="-518577" algn="just" defTabSz="457200">
              <a:lnSpc>
                <a:spcPts val="5500"/>
              </a:lnSpc>
              <a:spcBef>
                <a:spcPts val="0"/>
              </a:spcBef>
              <a:defRPr sz="3700">
                <a:latin typeface="Arial"/>
                <a:ea typeface="Arial"/>
                <a:cs typeface="Arial"/>
                <a:sym typeface="Arial"/>
              </a:defRPr>
            </a:pPr>
            <a:r>
              <a:t>•</a:t>
            </a:r>
            <a:r>
              <a:rPr>
                <a:latin typeface="+mj-lt"/>
                <a:ea typeface="+mj-ea"/>
                <a:cs typeface="+mj-cs"/>
                <a:sym typeface="Helvetica"/>
              </a:rPr>
              <a:t>Fortuitous cause  or case of absolute necessity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achers &amp; Craftsmen"/>
          <p:cNvSpPr txBox="1">
            <a:spLocks noGrp="1"/>
          </p:cNvSpPr>
          <p:nvPr>
            <p:ph type="title"/>
          </p:nvPr>
        </p:nvSpPr>
        <p:spPr>
          <a:prstGeom prst="rect">
            <a:avLst/>
          </a:prstGeom>
        </p:spPr>
        <p:txBody>
          <a:bodyPr/>
          <a:lstStyle/>
          <a:p>
            <a:r>
              <a:t>Teachers &amp; Craftsmen</a:t>
            </a:r>
          </a:p>
        </p:txBody>
      </p:sp>
      <p:sp>
        <p:nvSpPr>
          <p:cNvPr id="429" name="•Responsibility of the craftsmen for their apprentices:…"/>
          <p:cNvSpPr txBox="1">
            <a:spLocks noGrp="1"/>
          </p:cNvSpPr>
          <p:nvPr>
            <p:ph type="body" idx="1"/>
          </p:nvPr>
        </p:nvSpPr>
        <p:spPr>
          <a:xfrm>
            <a:off x="952500" y="2082800"/>
            <a:ext cx="11099800" cy="6286500"/>
          </a:xfrm>
          <a:prstGeom prst="rect">
            <a:avLst/>
          </a:prstGeom>
        </p:spPr>
        <p:txBody>
          <a:bodyPr anchor="t"/>
          <a:lstStyle/>
          <a:p>
            <a:pPr marL="445976" indent="-445976" defTabSz="393191">
              <a:lnSpc>
                <a:spcPts val="4700"/>
              </a:lnSpc>
              <a:spcBef>
                <a:spcPts val="0"/>
              </a:spcBef>
              <a:defRPr sz="2700">
                <a:latin typeface="Arial"/>
                <a:ea typeface="Arial"/>
                <a:cs typeface="Arial"/>
                <a:sym typeface="Arial"/>
              </a:defRPr>
            </a:pPr>
            <a:r>
              <a:t>•</a:t>
            </a:r>
            <a:r>
              <a:rPr b="1">
                <a:latin typeface="+mj-lt"/>
                <a:ea typeface="+mj-ea"/>
                <a:cs typeface="+mj-cs"/>
                <a:sym typeface="Helvetica"/>
              </a:rPr>
              <a:t>Responsibility of the craftsmen for their apprentices:</a:t>
            </a:r>
            <a:endParaRPr sz="1000">
              <a:latin typeface="Times"/>
              <a:ea typeface="Times"/>
              <a:cs typeface="Times"/>
              <a:sym typeface="Times"/>
            </a:endParaRPr>
          </a:p>
          <a:p>
            <a:pPr marL="445976" indent="-445976" algn="just" defTabSz="393191">
              <a:lnSpc>
                <a:spcPts val="4700"/>
              </a:lnSpc>
              <a:spcBef>
                <a:spcPts val="0"/>
              </a:spcBef>
              <a:defRPr sz="2700">
                <a:latin typeface="Arial"/>
                <a:ea typeface="Arial"/>
                <a:cs typeface="Arial"/>
                <a:sym typeface="Arial"/>
              </a:defRPr>
            </a:pPr>
            <a:r>
              <a:t>•</a:t>
            </a:r>
            <a:r>
              <a:rPr b="1">
                <a:latin typeface="+mj-lt"/>
                <a:ea typeface="+mj-ea"/>
                <a:cs typeface="+mj-cs"/>
                <a:sym typeface="Helvetica"/>
              </a:rPr>
              <a:t>Principle:</a:t>
            </a:r>
            <a:endParaRPr sz="1000">
              <a:latin typeface="Times"/>
              <a:ea typeface="Times"/>
              <a:cs typeface="Times"/>
              <a:sym typeface="Times"/>
            </a:endParaRPr>
          </a:p>
          <a:p>
            <a:pPr marL="445976" indent="-445976" algn="just" defTabSz="393191">
              <a:lnSpc>
                <a:spcPts val="4700"/>
              </a:lnSpc>
              <a:spcBef>
                <a:spcPts val="0"/>
              </a:spcBef>
              <a:defRPr sz="2700">
                <a:latin typeface="Arial"/>
                <a:ea typeface="Arial"/>
                <a:cs typeface="Arial"/>
                <a:sym typeface="Arial"/>
              </a:defRPr>
            </a:pPr>
            <a:r>
              <a:t>•</a:t>
            </a:r>
            <a:r>
              <a:rPr>
                <a:latin typeface="+mj-lt"/>
                <a:ea typeface="+mj-ea"/>
                <a:cs typeface="+mj-cs"/>
                <a:sym typeface="Helvetica"/>
              </a:rPr>
              <a:t>Art. 260 par.3 CCB III lays out that the teachers and craftsmen are responsible for the damage caused by their pupils and apprentices during the time that they are under their monitoring. It is based on a </a:t>
            </a:r>
            <a:r>
              <a:rPr b="1">
                <a:latin typeface="+mj-lt"/>
                <a:ea typeface="+mj-ea"/>
                <a:cs typeface="+mj-cs"/>
                <a:sym typeface="Helvetica"/>
              </a:rPr>
              <a:t>presumption of fault</a:t>
            </a:r>
            <a:r>
              <a:rPr>
                <a:latin typeface="+mj-lt"/>
                <a:ea typeface="+mj-ea"/>
                <a:cs typeface="+mj-cs"/>
                <a:sym typeface="Helvetica"/>
              </a:rPr>
              <a:t>.</a:t>
            </a:r>
            <a:endParaRPr sz="1000">
              <a:latin typeface="Times"/>
              <a:ea typeface="Times"/>
              <a:cs typeface="Times"/>
              <a:sym typeface="Times"/>
            </a:endParaRPr>
          </a:p>
          <a:p>
            <a:pPr marL="445976" indent="-445976" algn="just" defTabSz="393191">
              <a:lnSpc>
                <a:spcPts val="4700"/>
              </a:lnSpc>
              <a:spcBef>
                <a:spcPts val="0"/>
              </a:spcBef>
              <a:defRPr sz="2700">
                <a:latin typeface="Arial"/>
                <a:ea typeface="Arial"/>
                <a:cs typeface="Arial"/>
                <a:sym typeface="Arial"/>
              </a:defRPr>
            </a:pPr>
            <a:r>
              <a:t>•</a:t>
            </a:r>
            <a:r>
              <a:rPr>
                <a:latin typeface="+mj-lt"/>
                <a:ea typeface="+mj-ea"/>
                <a:cs typeface="+mj-cs"/>
                <a:sym typeface="Helvetica"/>
              </a:rPr>
              <a:t>This responsibility requires </a:t>
            </a:r>
            <a:r>
              <a:rPr b="1">
                <a:latin typeface="+mj-lt"/>
                <a:ea typeface="+mj-ea"/>
                <a:cs typeface="+mj-cs"/>
                <a:sym typeface="Helvetica"/>
              </a:rPr>
              <a:t>3 conditions:</a:t>
            </a:r>
            <a:endParaRPr sz="1000">
              <a:latin typeface="Times"/>
              <a:ea typeface="Times"/>
              <a:cs typeface="Times"/>
              <a:sym typeface="Times"/>
            </a:endParaRPr>
          </a:p>
          <a:p>
            <a:pPr marL="445976" indent="-445976" algn="just" defTabSz="393191">
              <a:lnSpc>
                <a:spcPts val="4700"/>
              </a:lnSpc>
              <a:spcBef>
                <a:spcPts val="0"/>
              </a:spcBef>
              <a:defRPr sz="2700">
                <a:latin typeface="Arial"/>
                <a:ea typeface="Arial"/>
                <a:cs typeface="Arial"/>
                <a:sym typeface="Arial"/>
              </a:defRPr>
            </a:pPr>
            <a:r>
              <a:t>•</a:t>
            </a:r>
            <a:r>
              <a:rPr>
                <a:latin typeface="+mj-lt"/>
                <a:ea typeface="+mj-ea"/>
                <a:cs typeface="+mj-cs"/>
                <a:sym typeface="Helvetica"/>
              </a:rPr>
              <a:t>a relationship of the craftsman to the apprentice</a:t>
            </a:r>
            <a:endParaRPr sz="1000">
              <a:latin typeface="Times"/>
              <a:ea typeface="Times"/>
              <a:cs typeface="Times"/>
              <a:sym typeface="Times"/>
            </a:endParaRPr>
          </a:p>
          <a:p>
            <a:pPr marL="445976" indent="-445976" algn="just" defTabSz="393191">
              <a:lnSpc>
                <a:spcPts val="4700"/>
              </a:lnSpc>
              <a:spcBef>
                <a:spcPts val="0"/>
              </a:spcBef>
              <a:defRPr sz="2700">
                <a:latin typeface="Arial"/>
                <a:ea typeface="Arial"/>
                <a:cs typeface="Arial"/>
                <a:sym typeface="Arial"/>
              </a:defRPr>
            </a:pPr>
            <a:r>
              <a:t>•</a:t>
            </a:r>
            <a:r>
              <a:rPr>
                <a:latin typeface="+mj-lt"/>
                <a:ea typeface="+mj-ea"/>
                <a:cs typeface="+mj-cs"/>
                <a:sym typeface="Helvetica"/>
              </a:rPr>
              <a:t>a community of residence between the craftsman and the apprentice </a:t>
            </a:r>
            <a:endParaRPr sz="1000">
              <a:latin typeface="Times"/>
              <a:ea typeface="Times"/>
              <a:cs typeface="Times"/>
              <a:sym typeface="Times"/>
            </a:endParaRPr>
          </a:p>
          <a:p>
            <a:pPr marL="445976" indent="-445976" algn="just" defTabSz="393191">
              <a:lnSpc>
                <a:spcPts val="4700"/>
              </a:lnSpc>
              <a:spcBef>
                <a:spcPts val="0"/>
              </a:spcBef>
              <a:defRPr sz="2700">
                <a:latin typeface="Arial"/>
                <a:ea typeface="Arial"/>
                <a:cs typeface="Arial"/>
                <a:sym typeface="Arial"/>
              </a:defRPr>
            </a:pPr>
            <a:r>
              <a:t>•</a:t>
            </a:r>
            <a:r>
              <a:rPr>
                <a:latin typeface="+mj-lt"/>
                <a:ea typeface="+mj-ea"/>
                <a:cs typeface="+mj-cs"/>
                <a:sym typeface="Helvetica"/>
              </a:rPr>
              <a:t>a detrimental act must be an imputable fault to the apprentice.</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A relationship between the craftsman and the apprentice"/>
          <p:cNvSpPr txBox="1">
            <a:spLocks noGrp="1"/>
          </p:cNvSpPr>
          <p:nvPr>
            <p:ph type="title"/>
          </p:nvPr>
        </p:nvSpPr>
        <p:spPr>
          <a:xfrm>
            <a:off x="1595965" y="2048933"/>
            <a:ext cx="11099803" cy="878418"/>
          </a:xfrm>
          <a:prstGeom prst="rect">
            <a:avLst/>
          </a:prstGeom>
        </p:spPr>
        <p:txBody>
          <a:bodyPr>
            <a:normAutofit fontScale="90000"/>
          </a:bodyPr>
          <a:lstStyle/>
          <a:p>
            <a:pPr algn="l" defTabSz="246658">
              <a:lnSpc>
                <a:spcPts val="6800"/>
              </a:lnSpc>
              <a:defRPr sz="2490">
                <a:latin typeface="+mj-lt"/>
                <a:ea typeface="+mj-ea"/>
                <a:cs typeface="+mj-cs"/>
                <a:sym typeface="Helvetica"/>
              </a:defRPr>
            </a:pPr>
            <a:r>
              <a:t>A relationship between the craftsman and the apprentice</a:t>
            </a:r>
            <a:r>
              <a:rPr sz="498">
                <a:latin typeface="Times"/>
                <a:ea typeface="Times"/>
                <a:cs typeface="Times"/>
                <a:sym typeface="Times"/>
              </a:rPr>
              <a:t> </a:t>
            </a:r>
          </a:p>
        </p:txBody>
      </p:sp>
      <p:sp>
        <p:nvSpPr>
          <p:cNvPr id="432" name="•This relationship is based on an apprenticeship contract.…"/>
          <p:cNvSpPr txBox="1">
            <a:spLocks noGrp="1"/>
          </p:cNvSpPr>
          <p:nvPr>
            <p:ph type="body" idx="1"/>
          </p:nvPr>
        </p:nvSpPr>
        <p:spPr>
          <a:xfrm>
            <a:off x="1104900" y="2015065"/>
            <a:ext cx="11099800" cy="6286503"/>
          </a:xfrm>
          <a:prstGeom prst="rect">
            <a:avLst/>
          </a:prstGeom>
        </p:spPr>
        <p:txBody>
          <a:bodyPr/>
          <a:lstStyle/>
          <a:p>
            <a:pPr marL="518577" indent="-518577" defTabSz="457200">
              <a:lnSpc>
                <a:spcPts val="5500"/>
              </a:lnSpc>
              <a:spcBef>
                <a:spcPts val="0"/>
              </a:spcBef>
              <a:defRPr sz="3700">
                <a:latin typeface="Arial"/>
                <a:ea typeface="Arial"/>
                <a:cs typeface="Arial"/>
                <a:sym typeface="Arial"/>
              </a:defRPr>
            </a:pPr>
            <a:r>
              <a:t>•</a:t>
            </a:r>
            <a:r>
              <a:rPr>
                <a:latin typeface="+mj-lt"/>
                <a:ea typeface="+mj-ea"/>
                <a:cs typeface="+mj-cs"/>
                <a:sym typeface="Helvetica"/>
              </a:rPr>
              <a:t>This relationship is based on an </a:t>
            </a:r>
            <a:r>
              <a:rPr b="1">
                <a:latin typeface="+mj-lt"/>
                <a:ea typeface="+mj-ea"/>
                <a:cs typeface="+mj-cs"/>
                <a:sym typeface="Helvetica"/>
              </a:rPr>
              <a:t>apprenticeship contract</a:t>
            </a:r>
            <a:r>
              <a:rPr>
                <a:latin typeface="+mj-lt"/>
                <a:ea typeface="+mj-ea"/>
                <a:cs typeface="+mj-cs"/>
                <a:sym typeface="Helvetica"/>
              </a:rPr>
              <a:t>. </a:t>
            </a:r>
            <a:endParaRPr sz="1200">
              <a:latin typeface="Times"/>
              <a:ea typeface="Times"/>
              <a:cs typeface="Times"/>
              <a:sym typeface="Times"/>
            </a:endParaRPr>
          </a:p>
          <a:p>
            <a:pPr marL="518577" indent="-518577" defTabSz="457200">
              <a:lnSpc>
                <a:spcPts val="5500"/>
              </a:lnSpc>
              <a:spcBef>
                <a:spcPts val="0"/>
              </a:spcBef>
              <a:defRPr sz="3700">
                <a:latin typeface="Arial"/>
                <a:ea typeface="Arial"/>
                <a:cs typeface="Arial"/>
                <a:sym typeface="Arial"/>
              </a:defRPr>
            </a:pPr>
            <a:r>
              <a:t>•</a:t>
            </a:r>
            <a:r>
              <a:rPr>
                <a:latin typeface="+mj-lt"/>
                <a:ea typeface="+mj-ea"/>
                <a:cs typeface="+mj-cs"/>
                <a:sym typeface="Helvetica"/>
              </a:rPr>
              <a:t>The craftsman is thus not an employer like others: he educates his apprentices who, frequently, live and take their meals at his place.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Injuria sine damno: Actionable per se"/>
          <p:cNvSpPr txBox="1">
            <a:spLocks noGrp="1"/>
          </p:cNvSpPr>
          <p:nvPr>
            <p:ph type="title"/>
          </p:nvPr>
        </p:nvSpPr>
        <p:spPr>
          <a:xfrm>
            <a:off x="1945233" y="495300"/>
            <a:ext cx="10005467" cy="842863"/>
          </a:xfrm>
          <a:prstGeom prst="rect">
            <a:avLst/>
          </a:prstGeom>
        </p:spPr>
        <p:txBody>
          <a:bodyPr>
            <a:normAutofit fontScale="90000"/>
          </a:bodyPr>
          <a:lstStyle/>
          <a:p>
            <a:pPr algn="l" defTabSz="210266">
              <a:lnSpc>
                <a:spcPts val="6400"/>
              </a:lnSpc>
              <a:defRPr sz="2331">
                <a:latin typeface="+mj-lt"/>
                <a:ea typeface="+mj-ea"/>
                <a:cs typeface="+mj-cs"/>
                <a:sym typeface="Helvetica"/>
              </a:defRPr>
            </a:pPr>
            <a:r>
              <a:t> I</a:t>
            </a:r>
            <a:r>
              <a:rPr b="1"/>
              <a:t>njuria sine damno: Actionable </a:t>
            </a:r>
            <a:r>
              <a:rPr b="1" i="1"/>
              <a:t>per se</a:t>
            </a:r>
            <a:r>
              <a:rPr sz="441" b="1">
                <a:latin typeface="Times"/>
                <a:ea typeface="Times"/>
                <a:cs typeface="Times"/>
                <a:sym typeface="Times"/>
              </a:rPr>
              <a:t> </a:t>
            </a:r>
          </a:p>
        </p:txBody>
      </p:sp>
      <p:sp>
        <p:nvSpPr>
          <p:cNvPr id="152" name="There are also cases where conduct is actionable even though no damage has been caused.…"/>
          <p:cNvSpPr txBox="1">
            <a:spLocks noGrp="1"/>
          </p:cNvSpPr>
          <p:nvPr>
            <p:ph type="body" idx="1"/>
          </p:nvPr>
        </p:nvSpPr>
        <p:spPr>
          <a:xfrm>
            <a:off x="952500" y="1377998"/>
            <a:ext cx="11099800" cy="7499303"/>
          </a:xfrm>
          <a:prstGeom prst="rect">
            <a:avLst/>
          </a:prstGeom>
        </p:spPr>
        <p:txBody>
          <a:bodyPr anchor="t"/>
          <a:lstStyle/>
          <a:p>
            <a:pPr marL="503020" indent="-503020" algn="just" defTabSz="443483">
              <a:lnSpc>
                <a:spcPct val="150000"/>
              </a:lnSpc>
              <a:spcBef>
                <a:spcPts val="900"/>
              </a:spcBef>
              <a:defRPr sz="2500">
                <a:latin typeface="+mj-lt"/>
                <a:ea typeface="+mj-ea"/>
                <a:cs typeface="+mj-cs"/>
                <a:sym typeface="Helvetica"/>
              </a:defRPr>
            </a:pPr>
            <a:r>
              <a:t>There are also cases where conduct is actionable even though no damage has been caused.</a:t>
            </a:r>
            <a:endParaRPr>
              <a:latin typeface="Times"/>
              <a:ea typeface="Times"/>
              <a:cs typeface="Times"/>
              <a:sym typeface="Times"/>
            </a:endParaRPr>
          </a:p>
          <a:p>
            <a:pPr marL="503020" indent="-503020" algn="just" defTabSz="443483">
              <a:lnSpc>
                <a:spcPct val="150000"/>
              </a:lnSpc>
              <a:spcBef>
                <a:spcPts val="900"/>
              </a:spcBef>
              <a:defRPr sz="2500">
                <a:latin typeface="+mj-lt"/>
                <a:ea typeface="+mj-ea"/>
                <a:cs typeface="+mj-cs"/>
                <a:sym typeface="Helvetica"/>
              </a:defRPr>
            </a:pPr>
            <a:r>
              <a:t>This is known as </a:t>
            </a:r>
            <a:r>
              <a:rPr b="1" i="1"/>
              <a:t>injuria sine damno </a:t>
            </a:r>
            <a:r>
              <a:t>and where a tort is actionable without proof of damage it is said to be </a:t>
            </a:r>
            <a:r>
              <a:rPr b="1" i="1"/>
              <a:t>actionable per se.</a:t>
            </a:r>
          </a:p>
          <a:p>
            <a:pPr marL="503020" indent="-503020" algn="just" defTabSz="443483">
              <a:lnSpc>
                <a:spcPct val="150000"/>
              </a:lnSpc>
              <a:spcBef>
                <a:spcPts val="900"/>
              </a:spcBef>
              <a:defRPr sz="2500" b="1" i="1">
                <a:latin typeface="+mj-lt"/>
                <a:ea typeface="+mj-ea"/>
                <a:cs typeface="+mj-cs"/>
                <a:sym typeface="Helvetica"/>
              </a:defRPr>
            </a:pPr>
            <a:r>
              <a:t>Injuria sine damno</a:t>
            </a:r>
            <a:r>
              <a:rPr b="0" i="0"/>
              <a:t> means “the violation of a legal right without causing any harm, loss or damage to the plaintiff.” It is just reverse to the maxim </a:t>
            </a:r>
            <a:r>
              <a:rPr b="0"/>
              <a:t>damnum sine injuria</a:t>
            </a:r>
            <a:r>
              <a:rPr b="0" i="0"/>
              <a:t>. </a:t>
            </a:r>
          </a:p>
          <a:p>
            <a:pPr marL="503020" indent="-503020" algn="just" defTabSz="443483">
              <a:lnSpc>
                <a:spcPct val="150000"/>
              </a:lnSpc>
              <a:spcBef>
                <a:spcPts val="900"/>
              </a:spcBef>
              <a:defRPr sz="2500">
                <a:latin typeface="+mj-lt"/>
                <a:ea typeface="+mj-ea"/>
                <a:cs typeface="+mj-cs"/>
                <a:sym typeface="Helvetica"/>
              </a:defRPr>
            </a:pPr>
            <a:r>
              <a:t>In </a:t>
            </a:r>
            <a:r>
              <a:rPr b="1" i="1"/>
              <a:t>Ashby v. White, (1703) 2 LR 938</a:t>
            </a:r>
            <a:r>
              <a:t>, the plaintiff was a qualified voter at a parliamentary election, but the defendant, a returning officer wrongfully refused to take plaintiff’s vote. </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Exemption"/>
          <p:cNvSpPr txBox="1">
            <a:spLocks noGrp="1"/>
          </p:cNvSpPr>
          <p:nvPr>
            <p:ph type="title"/>
          </p:nvPr>
        </p:nvSpPr>
        <p:spPr>
          <a:xfrm>
            <a:off x="952500" y="118532"/>
            <a:ext cx="9713780" cy="1518711"/>
          </a:xfrm>
          <a:prstGeom prst="rect">
            <a:avLst/>
          </a:prstGeom>
        </p:spPr>
        <p:txBody>
          <a:bodyPr/>
          <a:lstStyle>
            <a:lvl1pPr>
              <a:defRPr sz="6200"/>
            </a:lvl1pPr>
          </a:lstStyle>
          <a:p>
            <a:r>
              <a:t>Exemption</a:t>
            </a:r>
          </a:p>
        </p:txBody>
      </p:sp>
      <p:sp>
        <p:nvSpPr>
          <p:cNvPr id="435" name="•The craftsman can be exonerated by proving that he could not prevent the fact which gives place to this responsibility."/>
          <p:cNvSpPr txBox="1">
            <a:spLocks noGrp="1"/>
          </p:cNvSpPr>
          <p:nvPr>
            <p:ph type="body" idx="1"/>
          </p:nvPr>
        </p:nvSpPr>
        <p:spPr>
          <a:prstGeom prst="rect">
            <a:avLst/>
          </a:prstGeom>
        </p:spPr>
        <p:txBody>
          <a:bodyPr anchor="t"/>
          <a:lstStyle/>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 craftsman can be exonerated by proving that </a:t>
            </a:r>
            <a:r>
              <a:rPr b="1">
                <a:latin typeface="+mj-lt"/>
                <a:ea typeface="+mj-ea"/>
                <a:cs typeface="+mj-cs"/>
                <a:sym typeface="Helvetica"/>
              </a:rPr>
              <a:t>he could not prevent </a:t>
            </a:r>
            <a:r>
              <a:rPr>
                <a:latin typeface="+mj-lt"/>
                <a:ea typeface="+mj-ea"/>
                <a:cs typeface="+mj-cs"/>
                <a:sym typeface="Helvetica"/>
              </a:rPr>
              <a:t>the fact which gives place to this responsibility.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achers"/>
          <p:cNvSpPr txBox="1">
            <a:spLocks noGrp="1"/>
          </p:cNvSpPr>
          <p:nvPr>
            <p:ph type="title"/>
          </p:nvPr>
        </p:nvSpPr>
        <p:spPr>
          <a:xfrm>
            <a:off x="952500" y="863600"/>
            <a:ext cx="11099800" cy="2159000"/>
          </a:xfrm>
          <a:prstGeom prst="rect">
            <a:avLst/>
          </a:prstGeom>
        </p:spPr>
        <p:txBody>
          <a:bodyPr/>
          <a:lstStyle/>
          <a:p>
            <a:r>
              <a:t>Teachers</a:t>
            </a:r>
          </a:p>
        </p:txBody>
      </p:sp>
      <p:sp>
        <p:nvSpPr>
          <p:cNvPr id="438" name="•Principle:…"/>
          <p:cNvSpPr txBox="1">
            <a:spLocks noGrp="1"/>
          </p:cNvSpPr>
          <p:nvPr>
            <p:ph type="body" idx="1"/>
          </p:nvPr>
        </p:nvSpPr>
        <p:spPr>
          <a:prstGeom prst="rect">
            <a:avLst/>
          </a:prstGeom>
        </p:spPr>
        <p:txBody>
          <a:bodyPr anchor="t"/>
          <a:lstStyle/>
          <a:p>
            <a:pPr marL="0" indent="0" algn="just" defTabSz="420623">
              <a:lnSpc>
                <a:spcPts val="5100"/>
              </a:lnSpc>
              <a:spcBef>
                <a:spcPts val="1700"/>
              </a:spcBef>
              <a:buSzTx/>
              <a:buNone/>
              <a:defRPr sz="2800">
                <a:latin typeface="Arial"/>
                <a:ea typeface="Arial"/>
                <a:cs typeface="Arial"/>
                <a:sym typeface="Arial"/>
              </a:defRPr>
            </a:pPr>
            <a:r>
              <a:t>•</a:t>
            </a:r>
            <a:r>
              <a:rPr b="1">
                <a:latin typeface="+mj-lt"/>
                <a:ea typeface="+mj-ea"/>
                <a:cs typeface="+mj-cs"/>
                <a:sym typeface="Helvetica"/>
              </a:rPr>
              <a:t>Principle:</a:t>
            </a:r>
            <a:endParaRPr sz="1100">
              <a:latin typeface="Times"/>
              <a:ea typeface="Times"/>
              <a:cs typeface="Times"/>
              <a:sym typeface="Times"/>
            </a:endParaRPr>
          </a:p>
          <a:p>
            <a:pPr marL="0" indent="0" algn="just" defTabSz="420623">
              <a:lnSpc>
                <a:spcPts val="5100"/>
              </a:lnSpc>
              <a:spcBef>
                <a:spcPts val="1700"/>
              </a:spcBef>
              <a:buSzTx/>
              <a:buNone/>
              <a:defRPr sz="2800">
                <a:latin typeface="Arial"/>
                <a:ea typeface="Arial"/>
                <a:cs typeface="Arial"/>
                <a:sym typeface="Arial"/>
              </a:defRPr>
            </a:pPr>
            <a:r>
              <a:t>•</a:t>
            </a:r>
            <a:r>
              <a:rPr>
                <a:latin typeface="+mj-lt"/>
                <a:ea typeface="+mj-ea"/>
                <a:cs typeface="+mj-cs"/>
                <a:sym typeface="Helvetica"/>
              </a:rPr>
              <a:t>Also charged to supervise and educate the children who are entrusted to them by the parents, the teachers are declared responsible "for the damage caused by their pupils during the time that they are </a:t>
            </a:r>
            <a:r>
              <a:rPr b="1">
                <a:latin typeface="+mj-lt"/>
                <a:ea typeface="+mj-ea"/>
                <a:cs typeface="+mj-cs"/>
                <a:sym typeface="Helvetica"/>
              </a:rPr>
              <a:t>under their monitoring</a:t>
            </a:r>
            <a:r>
              <a:rPr>
                <a:latin typeface="+mj-lt"/>
                <a:ea typeface="+mj-ea"/>
                <a:cs typeface="+mj-cs"/>
                <a:sym typeface="Helvetica"/>
              </a:rPr>
              <a:t>"(art. 260 par.3).</a:t>
            </a:r>
            <a:endParaRPr sz="1100">
              <a:latin typeface="Times"/>
              <a:ea typeface="Times"/>
              <a:cs typeface="Times"/>
              <a:sym typeface="Times"/>
            </a:endParaRPr>
          </a:p>
          <a:p>
            <a:pPr marL="0" indent="0" algn="just" defTabSz="420623">
              <a:lnSpc>
                <a:spcPts val="5100"/>
              </a:lnSpc>
              <a:spcBef>
                <a:spcPts val="1700"/>
              </a:spcBef>
              <a:buSzTx/>
              <a:buNone/>
              <a:defRPr sz="2800">
                <a:latin typeface="Arial"/>
                <a:ea typeface="Arial"/>
                <a:cs typeface="Arial"/>
                <a:sym typeface="Arial"/>
              </a:defRPr>
            </a:pPr>
            <a:r>
              <a:t>•</a:t>
            </a:r>
            <a:r>
              <a:rPr>
                <a:latin typeface="+mj-lt"/>
                <a:ea typeface="+mj-ea"/>
                <a:cs typeface="+mj-cs"/>
                <a:sym typeface="Helvetica"/>
              </a:rPr>
              <a:t>The term teacher nominates any person </a:t>
            </a:r>
            <a:r>
              <a:rPr b="1">
                <a:latin typeface="+mj-lt"/>
                <a:ea typeface="+mj-ea"/>
                <a:cs typeface="+mj-cs"/>
                <a:sym typeface="Helvetica"/>
              </a:rPr>
              <a:t>who gives a teaching to others</a:t>
            </a:r>
            <a:r>
              <a:rPr>
                <a:latin typeface="+mj-lt"/>
                <a:ea typeface="+mj-ea"/>
                <a:cs typeface="+mj-cs"/>
                <a:sym typeface="Helvetica"/>
              </a:rPr>
              <a:t>. This teaching is generally </a:t>
            </a:r>
            <a:r>
              <a:rPr b="1">
                <a:latin typeface="+mj-lt"/>
                <a:ea typeface="+mj-ea"/>
                <a:cs typeface="+mj-cs"/>
                <a:sym typeface="Helvetica"/>
              </a:rPr>
              <a:t>intellectual</a:t>
            </a:r>
            <a:r>
              <a:rPr>
                <a:latin typeface="+mj-lt"/>
                <a:ea typeface="+mj-ea"/>
                <a:cs typeface="+mj-cs"/>
                <a:sym typeface="Helvetica"/>
              </a:rPr>
              <a:t>, the manual teaching being that of the craftsmen.</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onditions"/>
          <p:cNvSpPr txBox="1">
            <a:spLocks noGrp="1"/>
          </p:cNvSpPr>
          <p:nvPr>
            <p:ph type="title"/>
          </p:nvPr>
        </p:nvSpPr>
        <p:spPr>
          <a:prstGeom prst="rect">
            <a:avLst/>
          </a:prstGeom>
        </p:spPr>
        <p:txBody>
          <a:bodyPr/>
          <a:lstStyle/>
          <a:p>
            <a:pPr algn="l" defTabSz="457200">
              <a:lnSpc>
                <a:spcPts val="14200"/>
              </a:lnSpc>
              <a:defRPr sz="5800" b="1">
                <a:latin typeface="+mj-lt"/>
                <a:ea typeface="+mj-ea"/>
                <a:cs typeface="+mj-cs"/>
                <a:sym typeface="Helvetica"/>
              </a:defRPr>
            </a:pPr>
            <a:r>
              <a:t>Conditions</a:t>
            </a:r>
            <a:r>
              <a:rPr sz="1200">
                <a:latin typeface="Times"/>
                <a:ea typeface="Times"/>
                <a:cs typeface="Times"/>
                <a:sym typeface="Times"/>
              </a:rPr>
              <a:t> </a:t>
            </a:r>
          </a:p>
        </p:txBody>
      </p:sp>
      <p:sp>
        <p:nvSpPr>
          <p:cNvPr id="441" name="•1) Someone must be a pupil i.e. the person who receives teaching;…"/>
          <p:cNvSpPr txBox="1">
            <a:spLocks noGrp="1"/>
          </p:cNvSpPr>
          <p:nvPr>
            <p:ph type="body" idx="1"/>
          </p:nvPr>
        </p:nvSpPr>
        <p:spPr>
          <a:prstGeom prst="rect">
            <a:avLst/>
          </a:prstGeom>
        </p:spPr>
        <p:txBody>
          <a:bodyPr anchor="t"/>
          <a:lstStyle/>
          <a:p>
            <a:pPr marL="0" indent="0" algn="just"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1) Someone must be a pupil i.e. the person who receives teaching; </a:t>
            </a:r>
            <a:endParaRPr sz="1200">
              <a:latin typeface="Times"/>
              <a:ea typeface="Times"/>
              <a:cs typeface="Times"/>
              <a:sym typeface="Times"/>
            </a:endParaRPr>
          </a:p>
          <a:p>
            <a:pPr marL="0" indent="0" algn="just"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2) The detrimental fact of the pupil; </a:t>
            </a:r>
            <a:endParaRPr sz="1200">
              <a:latin typeface="Times"/>
              <a:ea typeface="Times"/>
              <a:cs typeface="Times"/>
              <a:sym typeface="Times"/>
            </a:endParaRPr>
          </a:p>
          <a:p>
            <a:pPr marL="0" indent="0" algn="just"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3) The pupil must be under the monitoring of the teacher.</a:t>
            </a:r>
            <a:endParaRPr sz="1200">
              <a:latin typeface="Times"/>
              <a:ea typeface="Times"/>
              <a:cs typeface="Times"/>
              <a:sym typeface="Times"/>
            </a:endParaRPr>
          </a:p>
          <a:p>
            <a:pPr marL="0" indent="0" algn="just"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This condition of time is </a:t>
            </a:r>
            <a:r>
              <a:rPr b="1">
                <a:latin typeface="+mj-lt"/>
                <a:ea typeface="+mj-ea"/>
                <a:cs typeface="+mj-cs"/>
                <a:sym typeface="Helvetica"/>
              </a:rPr>
              <a:t>significant</a:t>
            </a:r>
            <a:r>
              <a:rPr>
                <a:latin typeface="+mj-lt"/>
                <a:ea typeface="+mj-ea"/>
                <a:cs typeface="+mj-cs"/>
                <a:sym typeface="Helvetica"/>
              </a:rPr>
              <a:t>, because the fault of the civilly responsible is presumed not only during the teaching hours, but still at all time when the pupils </a:t>
            </a:r>
            <a:r>
              <a:rPr b="1">
                <a:latin typeface="+mj-lt"/>
                <a:ea typeface="+mj-ea"/>
                <a:cs typeface="+mj-cs"/>
                <a:sym typeface="Helvetica"/>
              </a:rPr>
              <a:t>are placed under the monitoring</a:t>
            </a:r>
            <a:r>
              <a:rPr>
                <a:latin typeface="+mj-lt"/>
                <a:ea typeface="+mj-ea"/>
                <a:cs typeface="+mj-cs"/>
                <a:sym typeface="Helvetica"/>
              </a:rPr>
              <a:t> of civilly responsible.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his responsibility extends only to the damage caused by the pupils, not those which they undergo themselves.…"/>
          <p:cNvSpPr txBox="1">
            <a:spLocks noGrp="1"/>
          </p:cNvSpPr>
          <p:nvPr>
            <p:ph type="body" idx="1"/>
          </p:nvPr>
        </p:nvSpPr>
        <p:spPr>
          <a:xfrm>
            <a:off x="952500" y="876300"/>
            <a:ext cx="11099800" cy="8001000"/>
          </a:xfrm>
          <a:prstGeom prst="rect">
            <a:avLst/>
          </a:prstGeom>
        </p:spPr>
        <p:txBody>
          <a:bodyPr anchor="t"/>
          <a:lstStyle/>
          <a:p>
            <a:pPr marL="513392" indent="-513392" algn="just" defTabSz="452627">
              <a:lnSpc>
                <a:spcPts val="5500"/>
              </a:lnSpc>
              <a:spcBef>
                <a:spcPts val="0"/>
              </a:spcBef>
              <a:defRPr sz="2700">
                <a:latin typeface="+mj-lt"/>
                <a:ea typeface="+mj-ea"/>
                <a:cs typeface="+mj-cs"/>
                <a:sym typeface="Helvetica"/>
              </a:defRPr>
            </a:pPr>
            <a:r>
              <a:t>This responsibility extends only to the damage </a:t>
            </a:r>
            <a:r>
              <a:rPr b="1"/>
              <a:t>caused by the pupils</a:t>
            </a:r>
            <a:r>
              <a:t>, </a:t>
            </a:r>
            <a:r>
              <a:rPr b="1" u="sng"/>
              <a:t>not</a:t>
            </a:r>
            <a:r>
              <a:t> those which they undergo themselves. </a:t>
            </a:r>
            <a:endParaRPr sz="1100">
              <a:latin typeface="Times"/>
              <a:ea typeface="Times"/>
              <a:cs typeface="Times"/>
              <a:sym typeface="Times"/>
            </a:endParaRPr>
          </a:p>
          <a:p>
            <a:pPr marL="513392" indent="-513392" algn="just" defTabSz="452627">
              <a:lnSpc>
                <a:spcPts val="5500"/>
              </a:lnSpc>
              <a:spcBef>
                <a:spcPts val="0"/>
              </a:spcBef>
              <a:defRPr sz="2700">
                <a:latin typeface="+mj-lt"/>
                <a:ea typeface="+mj-ea"/>
                <a:cs typeface="+mj-cs"/>
                <a:sym typeface="Helvetica"/>
              </a:defRPr>
            </a:pPr>
            <a:r>
              <a:t>In other words, the damage must be caused by a pupil to another pupil or to a third person.</a:t>
            </a:r>
            <a:endParaRPr sz="1100">
              <a:latin typeface="Times"/>
              <a:ea typeface="Times"/>
              <a:cs typeface="Times"/>
              <a:sym typeface="Times"/>
            </a:endParaRPr>
          </a:p>
          <a:p>
            <a:pPr marL="513392" indent="-513392" algn="just" defTabSz="452627">
              <a:lnSpc>
                <a:spcPts val="5500"/>
              </a:lnSpc>
              <a:spcBef>
                <a:spcPts val="0"/>
              </a:spcBef>
              <a:defRPr sz="2700">
                <a:latin typeface="+mj-lt"/>
                <a:ea typeface="+mj-ea"/>
                <a:cs typeface="+mj-cs"/>
                <a:sym typeface="Helvetica"/>
              </a:defRPr>
            </a:pPr>
            <a:r>
              <a:t>If the </a:t>
            </a:r>
            <a:r>
              <a:rPr b="1"/>
              <a:t>child causes the damage to the teacher</a:t>
            </a:r>
            <a:r>
              <a:t>, there are 2 possibilities: </a:t>
            </a:r>
            <a:endParaRPr sz="1100">
              <a:latin typeface="Times"/>
              <a:ea typeface="Times"/>
              <a:cs typeface="Times"/>
              <a:sym typeface="Times"/>
            </a:endParaRPr>
          </a:p>
          <a:p>
            <a:pPr marL="513392" indent="-513392" algn="just" defTabSz="452627">
              <a:lnSpc>
                <a:spcPts val="5500"/>
              </a:lnSpc>
              <a:spcBef>
                <a:spcPts val="0"/>
              </a:spcBef>
              <a:defRPr sz="2700">
                <a:latin typeface="Arial"/>
                <a:ea typeface="Arial"/>
                <a:cs typeface="Arial"/>
                <a:sym typeface="Arial"/>
              </a:defRPr>
            </a:pPr>
            <a:r>
              <a:t>•</a:t>
            </a:r>
            <a:r>
              <a:rPr>
                <a:latin typeface="+mj-lt"/>
                <a:ea typeface="+mj-ea"/>
                <a:cs typeface="+mj-cs"/>
                <a:sym typeface="Helvetica"/>
              </a:rPr>
              <a:t>1. To attack the parents on the basis of article 260 par. 2 CCBIII; </a:t>
            </a:r>
            <a:endParaRPr sz="1100">
              <a:latin typeface="Times"/>
              <a:ea typeface="Times"/>
              <a:cs typeface="Times"/>
              <a:sym typeface="Times"/>
            </a:endParaRPr>
          </a:p>
          <a:p>
            <a:pPr marL="513392" indent="-513392" algn="just" defTabSz="452627">
              <a:lnSpc>
                <a:spcPts val="5500"/>
              </a:lnSpc>
              <a:spcBef>
                <a:spcPts val="0"/>
              </a:spcBef>
              <a:defRPr sz="2700">
                <a:latin typeface="Arial"/>
                <a:ea typeface="Arial"/>
                <a:cs typeface="Arial"/>
                <a:sym typeface="Arial"/>
              </a:defRPr>
            </a:pPr>
            <a:r>
              <a:t>•</a:t>
            </a:r>
            <a:r>
              <a:rPr>
                <a:latin typeface="+mj-lt"/>
                <a:ea typeface="+mj-ea"/>
                <a:cs typeface="+mj-cs"/>
                <a:sym typeface="Helvetica"/>
              </a:rPr>
              <a:t>2. To attack the child on the basis of article 258 CCBIII.</a:t>
            </a:r>
          </a:p>
          <a:p>
            <a:pPr marL="513392" indent="-513392" algn="just" defTabSz="452627">
              <a:lnSpc>
                <a:spcPts val="5500"/>
              </a:lnSpc>
              <a:spcBef>
                <a:spcPts val="0"/>
              </a:spcBef>
              <a:defRPr sz="2700">
                <a:latin typeface="+mj-lt"/>
                <a:ea typeface="+mj-ea"/>
                <a:cs typeface="+mj-cs"/>
                <a:sym typeface="Helvetica"/>
              </a:defRPr>
            </a:pPr>
            <a:r>
              <a:t>Does this give a satisfying answer? For futher discussion read “</a:t>
            </a:r>
            <a:r>
              <a:rPr i="1"/>
              <a:t>the tort liability of the classroom teacher</a:t>
            </a:r>
            <a:r>
              <a:t>” by Stephen R. Ripps.</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Employers and principals"/>
          <p:cNvSpPr txBox="1">
            <a:spLocks noGrp="1"/>
          </p:cNvSpPr>
          <p:nvPr>
            <p:ph type="title"/>
          </p:nvPr>
        </p:nvSpPr>
        <p:spPr>
          <a:prstGeom prst="rect">
            <a:avLst/>
          </a:prstGeom>
        </p:spPr>
        <p:txBody>
          <a:bodyPr/>
          <a:lstStyle>
            <a:lvl1pPr defTabSz="537462">
              <a:defRPr sz="7300"/>
            </a:lvl1pPr>
          </a:lstStyle>
          <a:p>
            <a:r>
              <a:t>Employers and principals</a:t>
            </a:r>
          </a:p>
        </p:txBody>
      </p:sp>
      <p:sp>
        <p:nvSpPr>
          <p:cNvPr id="446" name="•Principle of solution:…"/>
          <p:cNvSpPr txBox="1">
            <a:spLocks noGrp="1"/>
          </p:cNvSpPr>
          <p:nvPr>
            <p:ph type="body" idx="1"/>
          </p:nvPr>
        </p:nvSpPr>
        <p:spPr>
          <a:prstGeom prst="rect">
            <a:avLst/>
          </a:prstGeom>
        </p:spPr>
        <p:txBody>
          <a:bodyPr/>
          <a:lstStyle/>
          <a:p>
            <a:pPr marL="0" indent="0" defTabSz="443483">
              <a:lnSpc>
                <a:spcPts val="5300"/>
              </a:lnSpc>
              <a:spcBef>
                <a:spcPts val="0"/>
              </a:spcBef>
              <a:buSzTx/>
              <a:buNone/>
              <a:defRPr sz="3300">
                <a:latin typeface="Arial"/>
                <a:ea typeface="Arial"/>
                <a:cs typeface="Arial"/>
                <a:sym typeface="Arial"/>
              </a:defRPr>
            </a:pPr>
            <a:r>
              <a:t>•</a:t>
            </a:r>
            <a:r>
              <a:rPr b="1">
                <a:latin typeface="+mj-lt"/>
                <a:ea typeface="+mj-ea"/>
                <a:cs typeface="+mj-cs"/>
                <a:sym typeface="Helvetica"/>
              </a:rPr>
              <a:t>Principle of solution:</a:t>
            </a:r>
            <a:endParaRPr sz="1100">
              <a:latin typeface="Times"/>
              <a:ea typeface="Times"/>
              <a:cs typeface="Times"/>
              <a:sym typeface="Times"/>
            </a:endParaRPr>
          </a:p>
          <a:p>
            <a:pPr marL="0" indent="0" defTabSz="443483">
              <a:lnSpc>
                <a:spcPts val="5300"/>
              </a:lnSpc>
              <a:spcBef>
                <a:spcPts val="0"/>
              </a:spcBef>
              <a:buSzTx/>
              <a:buNone/>
              <a:defRPr sz="3300">
                <a:latin typeface="Arial"/>
                <a:ea typeface="Arial"/>
                <a:cs typeface="Arial"/>
                <a:sym typeface="Arial"/>
              </a:defRPr>
            </a:pPr>
            <a:r>
              <a:t>•</a:t>
            </a:r>
            <a:r>
              <a:rPr>
                <a:latin typeface="+mj-lt"/>
                <a:ea typeface="+mj-ea"/>
                <a:cs typeface="+mj-cs"/>
                <a:sym typeface="Helvetica"/>
              </a:rPr>
              <a:t>Article 260 par.3 provides that employers and principle are responsible for the damage caused by their servants and employees </a:t>
            </a:r>
            <a:r>
              <a:rPr b="1">
                <a:latin typeface="+mj-lt"/>
                <a:ea typeface="+mj-ea"/>
                <a:cs typeface="+mj-cs"/>
                <a:sym typeface="Helvetica"/>
              </a:rPr>
              <a:t>in the functions</a:t>
            </a:r>
            <a:r>
              <a:rPr>
                <a:latin typeface="+mj-lt"/>
                <a:ea typeface="+mj-ea"/>
                <a:cs typeface="+mj-cs"/>
                <a:sym typeface="Helvetica"/>
              </a:rPr>
              <a:t> to which they are employed".</a:t>
            </a:r>
            <a:endParaRPr sz="1100">
              <a:latin typeface="Times"/>
              <a:ea typeface="Times"/>
              <a:cs typeface="Times"/>
              <a:sym typeface="Times"/>
            </a:endParaRPr>
          </a:p>
          <a:p>
            <a:pPr marL="0" indent="0" defTabSz="443483">
              <a:lnSpc>
                <a:spcPts val="5300"/>
              </a:lnSpc>
              <a:spcBef>
                <a:spcPts val="0"/>
              </a:spcBef>
              <a:buSzTx/>
              <a:buNone/>
              <a:defRPr sz="3300">
                <a:latin typeface="Arial"/>
                <a:ea typeface="Arial"/>
                <a:cs typeface="Arial"/>
                <a:sym typeface="Arial"/>
              </a:defRPr>
            </a:pPr>
            <a:r>
              <a:t>•</a:t>
            </a:r>
            <a:r>
              <a:rPr b="1">
                <a:latin typeface="+mj-lt"/>
                <a:ea typeface="+mj-ea"/>
                <a:cs typeface="+mj-cs"/>
                <a:sym typeface="Helvetica"/>
              </a:rPr>
              <a:t>The principal </a:t>
            </a:r>
            <a:r>
              <a:rPr>
                <a:latin typeface="+mj-lt"/>
                <a:ea typeface="+mj-ea"/>
                <a:cs typeface="+mj-cs"/>
                <a:sym typeface="Helvetica"/>
              </a:rPr>
              <a:t>is any person who has a right of control on the activity of another person. </a:t>
            </a:r>
            <a:endParaRPr sz="1100">
              <a:latin typeface="Times"/>
              <a:ea typeface="Times"/>
              <a:cs typeface="Times"/>
              <a:sym typeface="Times"/>
            </a:endParaRPr>
          </a:p>
          <a:p>
            <a:pPr marL="0" indent="0" defTabSz="443483">
              <a:lnSpc>
                <a:spcPts val="5300"/>
              </a:lnSpc>
              <a:spcBef>
                <a:spcPts val="0"/>
              </a:spcBef>
              <a:buSzTx/>
              <a:buNone/>
              <a:defRPr sz="3300">
                <a:latin typeface="Arial"/>
                <a:ea typeface="Arial"/>
                <a:cs typeface="Arial"/>
                <a:sym typeface="Arial"/>
              </a:defRPr>
            </a:pPr>
            <a:r>
              <a:t>•</a:t>
            </a:r>
            <a:r>
              <a:rPr>
                <a:latin typeface="+mj-lt"/>
                <a:ea typeface="+mj-ea"/>
                <a:cs typeface="+mj-cs"/>
                <a:sym typeface="Helvetica"/>
              </a:rPr>
              <a:t>The employee is the person who acts for the account of another person, this one having in this respect, a capacity of monitoring, direction and control.</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Basis of the responsibility of the principal"/>
          <p:cNvSpPr txBox="1">
            <a:spLocks noGrp="1"/>
          </p:cNvSpPr>
          <p:nvPr>
            <p:ph type="title"/>
          </p:nvPr>
        </p:nvSpPr>
        <p:spPr>
          <a:prstGeom prst="rect">
            <a:avLst/>
          </a:prstGeom>
        </p:spPr>
        <p:txBody>
          <a:bodyPr/>
          <a:lstStyle>
            <a:lvl1pPr algn="l" defTabSz="457200">
              <a:lnSpc>
                <a:spcPts val="12700"/>
              </a:lnSpc>
              <a:defRPr sz="4700">
                <a:latin typeface="+mj-lt"/>
                <a:ea typeface="+mj-ea"/>
                <a:cs typeface="+mj-cs"/>
                <a:sym typeface="Helvetica"/>
              </a:defRPr>
            </a:lvl1pPr>
          </a:lstStyle>
          <a:p>
            <a:r>
              <a:t>Basis of the responsibility of the principal </a:t>
            </a:r>
          </a:p>
        </p:txBody>
      </p:sp>
      <p:sp>
        <p:nvSpPr>
          <p:cNvPr id="449" name="•For the traditional authors, the base of this responsibility is the presumption of fault; while other authors seek this base in the idea of the representation of the principal by the employee.…"/>
          <p:cNvSpPr txBox="1">
            <a:spLocks noGrp="1"/>
          </p:cNvSpPr>
          <p:nvPr>
            <p:ph type="body" idx="1"/>
          </p:nvPr>
        </p:nvSpPr>
        <p:spPr>
          <a:prstGeom prst="rect">
            <a:avLst/>
          </a:prstGeom>
        </p:spPr>
        <p:txBody>
          <a:bodyPr/>
          <a:lstStyle/>
          <a:p>
            <a:pPr marL="0" indent="0"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For the traditional authors, the base of this responsibility is the presumption of fault; while other authors seek this base in the idea of the representation of the principal by the employee. </a:t>
            </a:r>
            <a:endParaRPr sz="1200">
              <a:latin typeface="Times"/>
              <a:ea typeface="Times"/>
              <a:cs typeface="Times"/>
              <a:sym typeface="Times"/>
            </a:endParaRPr>
          </a:p>
          <a:p>
            <a:pPr marL="0" indent="0" defTabSz="457200">
              <a:lnSpc>
                <a:spcPts val="5500"/>
              </a:lnSpc>
              <a:spcBef>
                <a:spcPts val="0"/>
              </a:spcBef>
              <a:buSzTx/>
              <a:buNone/>
              <a:defRPr sz="2800">
                <a:latin typeface="Arial"/>
                <a:ea typeface="Arial"/>
                <a:cs typeface="Arial"/>
                <a:sym typeface="Arial"/>
              </a:defRPr>
            </a:pPr>
            <a:r>
              <a:t>•</a:t>
            </a:r>
            <a:r>
              <a:rPr>
                <a:latin typeface="+mj-lt"/>
                <a:ea typeface="+mj-ea"/>
                <a:cs typeface="+mj-cs"/>
                <a:sym typeface="Helvetica"/>
              </a:rPr>
              <a:t>In a diagrammatic way, these opinions melt the responsibility of the principal either on the fault of this one in the choice and the monitoring of the employee, or on the theory of the risk, or on the idea of the representation, or finally on the concept of equity and the guarantee.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onditions"/>
          <p:cNvSpPr txBox="1">
            <a:spLocks noGrp="1"/>
          </p:cNvSpPr>
          <p:nvPr>
            <p:ph type="title"/>
          </p:nvPr>
        </p:nvSpPr>
        <p:spPr>
          <a:prstGeom prst="rect">
            <a:avLst/>
          </a:prstGeom>
        </p:spPr>
        <p:txBody>
          <a:bodyPr/>
          <a:lstStyle/>
          <a:p>
            <a:r>
              <a:t>Conditions</a:t>
            </a:r>
          </a:p>
        </p:txBody>
      </p:sp>
      <p:sp>
        <p:nvSpPr>
          <p:cNvPr id="452" name="•Four conditions must be met to engage the responsibility of the employers:…"/>
          <p:cNvSpPr txBox="1">
            <a:spLocks noGrp="1"/>
          </p:cNvSpPr>
          <p:nvPr>
            <p:ph type="body" idx="1"/>
          </p:nvPr>
        </p:nvSpPr>
        <p:spPr>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b="1">
                <a:latin typeface="+mj-lt"/>
                <a:ea typeface="+mj-ea"/>
                <a:cs typeface="+mj-cs"/>
                <a:sym typeface="Helvetica"/>
              </a:rPr>
              <a:t>Four conditions </a:t>
            </a:r>
            <a:r>
              <a:rPr>
                <a:latin typeface="+mj-lt"/>
                <a:ea typeface="+mj-ea"/>
                <a:cs typeface="+mj-cs"/>
                <a:sym typeface="Helvetica"/>
              </a:rPr>
              <a:t>must be met to engage the responsibility of the employers: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b="1">
                <a:latin typeface="+mj-lt"/>
                <a:ea typeface="+mj-ea"/>
                <a:cs typeface="+mj-cs"/>
                <a:sym typeface="Helvetica"/>
              </a:rPr>
              <a:t>the link of preposition, the fault of the employee, damage and the relationship between the detrimental act and the exercise of the function.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The link of preposition"/>
          <p:cNvSpPr txBox="1">
            <a:spLocks noGrp="1"/>
          </p:cNvSpPr>
          <p:nvPr>
            <p:ph type="title"/>
          </p:nvPr>
        </p:nvSpPr>
        <p:spPr>
          <a:prstGeom prst="rect">
            <a:avLst/>
          </a:prstGeom>
        </p:spPr>
        <p:txBody>
          <a:bodyPr/>
          <a:lstStyle/>
          <a:p>
            <a:pPr algn="l" defTabSz="457200">
              <a:lnSpc>
                <a:spcPts val="12700"/>
              </a:lnSpc>
              <a:defRPr sz="5300" b="1">
                <a:latin typeface="+mj-lt"/>
                <a:ea typeface="+mj-ea"/>
                <a:cs typeface="+mj-cs"/>
                <a:sym typeface="Helvetica"/>
              </a:defRPr>
            </a:pPr>
            <a:r>
              <a:t>The link of preposition</a:t>
            </a:r>
            <a:r>
              <a:rPr sz="1200">
                <a:latin typeface="Times"/>
                <a:ea typeface="Times"/>
                <a:cs typeface="Times"/>
                <a:sym typeface="Times"/>
              </a:rPr>
              <a:t> </a:t>
            </a:r>
          </a:p>
        </p:txBody>
      </p:sp>
      <p:sp>
        <p:nvSpPr>
          <p:cNvPr id="455" name="•The relationship of principal to the employee appears as soon as one of the protagonists can give to the other instructions on the manner of carrying out his work.…"/>
          <p:cNvSpPr txBox="1">
            <a:spLocks noGrp="1"/>
          </p:cNvSpPr>
          <p:nvPr>
            <p:ph type="body" idx="1"/>
          </p:nvPr>
        </p:nvSpPr>
        <p:spPr>
          <a:prstGeom prst="rect">
            <a:avLst/>
          </a:prstGeom>
        </p:spPr>
        <p:txBody>
          <a:bodyPr anchor="t"/>
          <a:lstStyle/>
          <a:p>
            <a:pPr marL="0" indent="0" algn="just"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The relationship of principal to the employee appears as soon as one of the protagonists can give to the other </a:t>
            </a:r>
            <a:r>
              <a:rPr b="1">
                <a:latin typeface="+mj-lt"/>
                <a:ea typeface="+mj-ea"/>
                <a:cs typeface="+mj-cs"/>
                <a:sym typeface="Helvetica"/>
              </a:rPr>
              <a:t>instructions on the manner of carrying out his work</a:t>
            </a:r>
            <a:r>
              <a:rPr>
                <a:latin typeface="+mj-lt"/>
                <a:ea typeface="+mj-ea"/>
                <a:cs typeface="+mj-cs"/>
                <a:sym typeface="Helvetica"/>
              </a:rPr>
              <a:t>.</a:t>
            </a:r>
            <a:endParaRPr sz="1200">
              <a:latin typeface="Times"/>
              <a:ea typeface="Times"/>
              <a:cs typeface="Times"/>
              <a:sym typeface="Times"/>
            </a:endParaRPr>
          </a:p>
          <a:p>
            <a:pPr marL="0" indent="0" algn="just" defTabSz="457200">
              <a:lnSpc>
                <a:spcPts val="5500"/>
              </a:lnSpc>
              <a:spcBef>
                <a:spcPts val="0"/>
              </a:spcBef>
              <a:buSzTx/>
              <a:buNone/>
              <a:defRPr sz="3100">
                <a:latin typeface="Arial"/>
                <a:ea typeface="Arial"/>
                <a:cs typeface="Arial"/>
                <a:sym typeface="Arial"/>
              </a:defRPr>
            </a:pPr>
            <a:r>
              <a:t>•</a:t>
            </a:r>
            <a:r>
              <a:rPr b="1">
                <a:latin typeface="+mj-lt"/>
                <a:ea typeface="+mj-ea"/>
                <a:cs typeface="+mj-cs"/>
                <a:sym typeface="Helvetica"/>
              </a:rPr>
              <a:t>It is not necessary </a:t>
            </a:r>
            <a:r>
              <a:rPr>
                <a:latin typeface="+mj-lt"/>
                <a:ea typeface="+mj-ea"/>
                <a:cs typeface="+mj-cs"/>
                <a:sym typeface="Helvetica"/>
              </a:rPr>
              <a:t>that the principal has the technical training necessary to be able to give orders with competence. </a:t>
            </a:r>
            <a:endParaRPr sz="1200">
              <a:latin typeface="Times"/>
              <a:ea typeface="Times"/>
              <a:cs typeface="Times"/>
              <a:sym typeface="Times"/>
            </a:endParaRPr>
          </a:p>
          <a:p>
            <a:pPr marL="0" indent="0" algn="just"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It is </a:t>
            </a:r>
            <a:r>
              <a:rPr b="1">
                <a:latin typeface="+mj-lt"/>
                <a:ea typeface="+mj-ea"/>
                <a:cs typeface="+mj-cs"/>
                <a:sym typeface="Helvetica"/>
              </a:rPr>
              <a:t>not necessary </a:t>
            </a:r>
            <a:r>
              <a:rPr>
                <a:latin typeface="+mj-lt"/>
                <a:ea typeface="+mj-ea"/>
                <a:cs typeface="+mj-cs"/>
                <a:sym typeface="Helvetica"/>
              </a:rPr>
              <a:t>that a written</a:t>
            </a:r>
            <a:r>
              <a:rPr b="1">
                <a:latin typeface="+mj-lt"/>
                <a:ea typeface="+mj-ea"/>
                <a:cs typeface="+mj-cs"/>
                <a:sym typeface="Helvetica"/>
              </a:rPr>
              <a:t> </a:t>
            </a:r>
            <a:r>
              <a:rPr>
                <a:latin typeface="+mj-lt"/>
                <a:ea typeface="+mj-ea"/>
                <a:cs typeface="+mj-cs"/>
                <a:sym typeface="Helvetica"/>
              </a:rPr>
              <a:t>contract of employment is established.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he relationship between the principal and the employee appears as soon as one can give to the other instructions on the manner of carrying out his work.…"/>
          <p:cNvSpPr txBox="1">
            <a:spLocks noGrp="1"/>
          </p:cNvSpPr>
          <p:nvPr>
            <p:ph type="body" idx="1"/>
          </p:nvPr>
        </p:nvSpPr>
        <p:spPr>
          <a:prstGeom prst="rect">
            <a:avLst/>
          </a:prstGeom>
        </p:spPr>
        <p:txBody>
          <a:bodyPr/>
          <a:lstStyle/>
          <a:p>
            <a:pPr marL="0" indent="0"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The relationship between the principal and the employee appears as soon as one can give to the other instructions on the manner of carrying out his work. </a:t>
            </a:r>
            <a:endParaRPr sz="1200">
              <a:latin typeface="Times"/>
              <a:ea typeface="Times"/>
              <a:cs typeface="Times"/>
              <a:sym typeface="Times"/>
            </a:endParaRPr>
          </a:p>
          <a:p>
            <a:pPr marL="0" indent="0"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It is </a:t>
            </a:r>
            <a:r>
              <a:rPr b="1">
                <a:latin typeface="+mj-lt"/>
                <a:ea typeface="+mj-ea"/>
                <a:cs typeface="+mj-cs"/>
                <a:sym typeface="Helvetica"/>
              </a:rPr>
              <a:t>not necessary that the </a:t>
            </a:r>
            <a:r>
              <a:rPr>
                <a:latin typeface="+mj-lt"/>
                <a:ea typeface="+mj-ea"/>
                <a:cs typeface="+mj-cs"/>
                <a:sym typeface="Helvetica"/>
              </a:rPr>
              <a:t>job is voluntary or remunerated, temporary or free. </a:t>
            </a:r>
            <a:endParaRPr sz="1200">
              <a:latin typeface="Times"/>
              <a:ea typeface="Times"/>
              <a:cs typeface="Times"/>
              <a:sym typeface="Times"/>
            </a:endParaRPr>
          </a:p>
          <a:p>
            <a:pPr marL="0" indent="0" defTabSz="457200">
              <a:lnSpc>
                <a:spcPts val="5500"/>
              </a:lnSpc>
              <a:spcBef>
                <a:spcPts val="0"/>
              </a:spcBef>
              <a:buSzTx/>
              <a:buNone/>
              <a:defRPr sz="3100">
                <a:latin typeface="Arial"/>
                <a:ea typeface="Arial"/>
                <a:cs typeface="Arial"/>
                <a:sym typeface="Arial"/>
              </a:defRPr>
            </a:pPr>
            <a:r>
              <a:t>•</a:t>
            </a:r>
            <a:r>
              <a:rPr>
                <a:latin typeface="+mj-lt"/>
                <a:ea typeface="+mj-ea"/>
                <a:cs typeface="+mj-cs"/>
                <a:sym typeface="Helvetica"/>
              </a:rPr>
              <a:t>For example one can become the employee of his father, if he obeys his directives, just like a husband can become the employee of his wife under the same conditions</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Fault of employee"/>
          <p:cNvSpPr txBox="1">
            <a:spLocks noGrp="1"/>
          </p:cNvSpPr>
          <p:nvPr>
            <p:ph type="title"/>
          </p:nvPr>
        </p:nvSpPr>
        <p:spPr>
          <a:prstGeom prst="rect">
            <a:avLst/>
          </a:prstGeom>
        </p:spPr>
        <p:txBody>
          <a:bodyPr/>
          <a:lstStyle/>
          <a:p>
            <a:r>
              <a:t>Fault of employee</a:t>
            </a:r>
          </a:p>
        </p:txBody>
      </p:sp>
      <p:sp>
        <p:nvSpPr>
          <p:cNvPr id="460" name="•To obtain compensation of the damage from the principal, the victim must prove a fault of the employee, there is no presumption of fault of the principal established by the law."/>
          <p:cNvSpPr txBox="1">
            <a:spLocks noGrp="1"/>
          </p:cNvSpPr>
          <p:nvPr>
            <p:ph type="body" idx="1"/>
          </p:nvPr>
        </p:nvSpPr>
        <p:spPr>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To obtain compensation of the damage from the principal, the victim </a:t>
            </a:r>
            <a:r>
              <a:rPr b="1">
                <a:latin typeface="+mj-lt"/>
                <a:ea typeface="+mj-ea"/>
                <a:cs typeface="+mj-cs"/>
                <a:sym typeface="Helvetica"/>
              </a:rPr>
              <a:t>must prove a fault </a:t>
            </a:r>
            <a:r>
              <a:rPr>
                <a:latin typeface="+mj-lt"/>
                <a:ea typeface="+mj-ea"/>
                <a:cs typeface="+mj-cs"/>
                <a:sym typeface="Helvetica"/>
              </a:rPr>
              <a:t>of the employee, there is</a:t>
            </a:r>
            <a:r>
              <a:rPr b="1">
                <a:latin typeface="+mj-lt"/>
                <a:ea typeface="+mj-ea"/>
                <a:cs typeface="+mj-cs"/>
                <a:sym typeface="Helvetica"/>
              </a:rPr>
              <a:t> no presumption of fault </a:t>
            </a:r>
            <a:r>
              <a:rPr>
                <a:latin typeface="+mj-lt"/>
                <a:ea typeface="+mj-ea"/>
                <a:cs typeface="+mj-cs"/>
                <a:sym typeface="Helvetica"/>
              </a:rPr>
              <a:t>of the principal established by the law.</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 Placeholder 2"/>
          <p:cNvSpPr txBox="1">
            <a:spLocks noGrp="1"/>
          </p:cNvSpPr>
          <p:nvPr>
            <p:ph type="body" idx="1"/>
          </p:nvPr>
        </p:nvSpPr>
        <p:spPr>
          <a:xfrm>
            <a:off x="952500" y="1025235"/>
            <a:ext cx="11099800" cy="7852066"/>
          </a:xfrm>
          <a:prstGeom prst="rect">
            <a:avLst/>
          </a:prstGeom>
        </p:spPr>
        <p:txBody>
          <a:bodyPr/>
          <a:lstStyle/>
          <a:p>
            <a:pPr marL="503020" indent="-503020" algn="just" defTabSz="443483">
              <a:lnSpc>
                <a:spcPct val="160000"/>
              </a:lnSpc>
              <a:spcBef>
                <a:spcPts val="900"/>
              </a:spcBef>
              <a:defRPr sz="2800">
                <a:latin typeface="+mj-lt"/>
                <a:ea typeface="+mj-ea"/>
                <a:cs typeface="+mj-cs"/>
                <a:sym typeface="Helvetica"/>
              </a:defRPr>
            </a:pPr>
            <a:r>
              <a:t>No loss was suffered by such refusal because the candidate for whom he wanted to vote won in spite of that. </a:t>
            </a:r>
            <a:endParaRPr sz="2500"/>
          </a:p>
          <a:p>
            <a:pPr marL="503020" indent="-503020" algn="just" defTabSz="443483">
              <a:lnSpc>
                <a:spcPct val="160000"/>
              </a:lnSpc>
              <a:spcBef>
                <a:spcPts val="900"/>
              </a:spcBef>
              <a:defRPr sz="2800">
                <a:latin typeface="+mj-lt"/>
                <a:ea typeface="+mj-ea"/>
                <a:cs typeface="+mj-cs"/>
                <a:sym typeface="Helvetica"/>
              </a:defRPr>
            </a:pPr>
            <a:r>
              <a:t>The defendant was held liable, even though his actions did not cause any damage.</a:t>
            </a:r>
            <a:endParaRPr sz="2500"/>
          </a:p>
          <a:p>
            <a:pPr marL="503020" indent="-503020" algn="just" defTabSz="443483">
              <a:lnSpc>
                <a:spcPct val="160000"/>
              </a:lnSpc>
              <a:spcBef>
                <a:spcPts val="900"/>
              </a:spcBef>
              <a:defRPr sz="2800">
                <a:latin typeface="+mj-lt"/>
                <a:ea typeface="+mj-ea"/>
                <a:cs typeface="+mj-cs"/>
                <a:sym typeface="Helvetica"/>
              </a:defRPr>
            </a:pPr>
            <a:r>
              <a:t>In case of injuria sine damno, the loss suffered by the plaintiff is not relevant for the purpose of a cause of action. It is relevant only for assessing a number of damages. </a:t>
            </a:r>
            <a:endParaRPr sz="2500"/>
          </a:p>
          <a:p>
            <a:pPr marL="503020" indent="-503020" algn="just" defTabSz="443483">
              <a:lnSpc>
                <a:spcPct val="160000"/>
              </a:lnSpc>
              <a:spcBef>
                <a:spcPts val="900"/>
              </a:spcBef>
              <a:defRPr sz="2800">
                <a:latin typeface="+mj-lt"/>
                <a:ea typeface="+mj-ea"/>
                <a:cs typeface="+mj-cs"/>
                <a:sym typeface="Helvetica"/>
              </a:defRPr>
            </a:pPr>
            <a:r>
              <a:t>If the plaintiff has suffered no harm and yet the wrongful act is actionable, nominal damages may be awarded.</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The damage must be caused to a third"/>
          <p:cNvSpPr txBox="1">
            <a:spLocks noGrp="1"/>
          </p:cNvSpPr>
          <p:nvPr>
            <p:ph type="title"/>
          </p:nvPr>
        </p:nvSpPr>
        <p:spPr>
          <a:prstGeom prst="rect">
            <a:avLst/>
          </a:prstGeom>
        </p:spPr>
        <p:txBody>
          <a:bodyPr/>
          <a:lstStyle/>
          <a:p>
            <a:pPr algn="l" defTabSz="443484">
              <a:lnSpc>
                <a:spcPts val="13700"/>
              </a:lnSpc>
              <a:defRPr sz="5044">
                <a:latin typeface="+mj-lt"/>
                <a:ea typeface="+mj-ea"/>
                <a:cs typeface="+mj-cs"/>
                <a:sym typeface="Helvetica"/>
              </a:defRPr>
            </a:pPr>
            <a:r>
              <a:t>The damage must be caused to a third</a:t>
            </a:r>
            <a:r>
              <a:rPr sz="970">
                <a:latin typeface="Times"/>
                <a:ea typeface="Times"/>
                <a:cs typeface="Times"/>
                <a:sym typeface="Times"/>
              </a:rPr>
              <a:t> </a:t>
            </a:r>
          </a:p>
        </p:txBody>
      </p:sp>
      <p:sp>
        <p:nvSpPr>
          <p:cNvPr id="463" name="•The third is any other person than the principal and the employee.…"/>
          <p:cNvSpPr txBox="1">
            <a:spLocks noGrp="1"/>
          </p:cNvSpPr>
          <p:nvPr>
            <p:ph type="body" idx="1"/>
          </p:nvPr>
        </p:nvSpPr>
        <p:spPr>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 third is any other person than the principal and the employee.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It is thus an external person who should have suffered a damage.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It should be noted that the industrial accidents are regulated by the law of the social security, and that of the civil liability.</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The relationship between the detrimental act and the exercise of the function"/>
          <p:cNvSpPr txBox="1">
            <a:spLocks noGrp="1"/>
          </p:cNvSpPr>
          <p:nvPr>
            <p:ph type="title"/>
          </p:nvPr>
        </p:nvSpPr>
        <p:spPr>
          <a:xfrm>
            <a:off x="952500" y="206499"/>
            <a:ext cx="11099800" cy="2159000"/>
          </a:xfrm>
          <a:prstGeom prst="rect">
            <a:avLst/>
          </a:prstGeom>
        </p:spPr>
        <p:txBody>
          <a:bodyPr>
            <a:normAutofit fontScale="90000"/>
          </a:bodyPr>
          <a:lstStyle>
            <a:lvl1pPr algn="l" defTabSz="307237">
              <a:lnSpc>
                <a:spcPts val="8500"/>
              </a:lnSpc>
              <a:defRPr sz="3120">
                <a:latin typeface="+mj-lt"/>
                <a:ea typeface="+mj-ea"/>
                <a:cs typeface="+mj-cs"/>
                <a:sym typeface="Helvetica"/>
              </a:defRPr>
            </a:lvl1pPr>
          </a:lstStyle>
          <a:p>
            <a:r>
              <a:t>The relationship between the detrimental act and the exercise of the function</a:t>
            </a:r>
          </a:p>
        </p:txBody>
      </p:sp>
      <p:sp>
        <p:nvSpPr>
          <p:cNvPr id="466" name="•So that the responsibility of the principal can be engaged, it is necessary that the damage is caused by the employee &quot;in the functions&quot; to which he is employed.…"/>
          <p:cNvSpPr txBox="1">
            <a:spLocks noGrp="1"/>
          </p:cNvSpPr>
          <p:nvPr>
            <p:ph type="body" idx="1"/>
          </p:nvPr>
        </p:nvSpPr>
        <p:spPr>
          <a:prstGeom prst="rect">
            <a:avLst/>
          </a:prstGeom>
        </p:spPr>
        <p:txBody>
          <a:bodyPr anchor="t"/>
          <a:lstStyle/>
          <a:p>
            <a:pPr marL="0" indent="0" algn="just" defTabSz="416051">
              <a:lnSpc>
                <a:spcPts val="5000"/>
              </a:lnSpc>
              <a:spcBef>
                <a:spcPts val="0"/>
              </a:spcBef>
              <a:buSzTx/>
              <a:buNone/>
              <a:defRPr sz="2300">
                <a:latin typeface="Arial"/>
                <a:ea typeface="Arial"/>
                <a:cs typeface="Arial"/>
                <a:sym typeface="Arial"/>
              </a:defRPr>
            </a:pPr>
            <a:r>
              <a:rPr dirty="0"/>
              <a:t>•</a:t>
            </a:r>
            <a:r>
              <a:rPr dirty="0">
                <a:latin typeface="+mj-lt"/>
                <a:ea typeface="+mj-ea"/>
                <a:cs typeface="+mj-cs"/>
                <a:sym typeface="Helvetica"/>
              </a:rPr>
              <a:t>So that the responsibility of the principal can be engaged, it is necessary that the damage is caused by the employee "in the functions" to which he is employed.</a:t>
            </a:r>
            <a:endParaRPr sz="1000" dirty="0">
              <a:latin typeface="Times"/>
              <a:ea typeface="Times"/>
              <a:cs typeface="Times"/>
              <a:sym typeface="Times"/>
            </a:endParaRPr>
          </a:p>
          <a:p>
            <a:pPr marL="0" indent="0" algn="just" defTabSz="416051">
              <a:lnSpc>
                <a:spcPts val="5000"/>
              </a:lnSpc>
              <a:spcBef>
                <a:spcPts val="0"/>
              </a:spcBef>
              <a:buSzTx/>
              <a:buNone/>
              <a:defRPr sz="2300">
                <a:latin typeface="Arial"/>
                <a:ea typeface="Arial"/>
                <a:cs typeface="Arial"/>
                <a:sym typeface="Arial"/>
              </a:defRPr>
            </a:pPr>
            <a:r>
              <a:rPr dirty="0"/>
              <a:t>•</a:t>
            </a:r>
            <a:r>
              <a:rPr dirty="0">
                <a:latin typeface="+mj-lt"/>
                <a:ea typeface="+mj-ea"/>
                <a:cs typeface="+mj-cs"/>
                <a:sym typeface="Helvetica"/>
              </a:rPr>
              <a:t>The solution is essential: in good justice, one does not see why the principal should answer for the behaviors of an employee which have nothing to do with his functions.</a:t>
            </a:r>
            <a:endParaRPr sz="1000" dirty="0">
              <a:latin typeface="Times"/>
              <a:ea typeface="Times"/>
              <a:cs typeface="Times"/>
              <a:sym typeface="Times"/>
            </a:endParaRPr>
          </a:p>
          <a:p>
            <a:pPr marL="0" indent="0" algn="just" defTabSz="416051">
              <a:lnSpc>
                <a:spcPts val="5000"/>
              </a:lnSpc>
              <a:spcBef>
                <a:spcPts val="0"/>
              </a:spcBef>
              <a:buSzTx/>
              <a:buNone/>
              <a:defRPr sz="2300">
                <a:latin typeface="Arial"/>
                <a:ea typeface="Arial"/>
                <a:cs typeface="Arial"/>
                <a:sym typeface="Arial"/>
              </a:defRPr>
            </a:pPr>
            <a:r>
              <a:rPr dirty="0"/>
              <a:t>•</a:t>
            </a:r>
            <a:r>
              <a:rPr dirty="0">
                <a:latin typeface="+mj-lt"/>
                <a:ea typeface="+mj-ea"/>
                <a:cs typeface="+mj-cs"/>
                <a:sym typeface="Helvetica"/>
              </a:rPr>
              <a:t>If an employee bits his wife while returning at his place because she badly prepared his food, if an employee causes an accident with his personal car in holidays, the victims should know that it is not obvious to claim compensation from the employer.</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On the contrary, the responsibility of the principal is certainly engaged when the employee causes a damage when carrying out the task which is entrusted to him, for example, by using a machine not according to expresses or tacit directives which were given to him by the employer.…"/>
          <p:cNvSpPr txBox="1">
            <a:spLocks noGrp="1"/>
          </p:cNvSpPr>
          <p:nvPr>
            <p:ph type="body" idx="1"/>
          </p:nvPr>
        </p:nvSpPr>
        <p:spPr>
          <a:xfrm>
            <a:off x="952500" y="1278665"/>
            <a:ext cx="11099800" cy="7598634"/>
          </a:xfrm>
          <a:prstGeom prst="rect">
            <a:avLst/>
          </a:prstGeom>
        </p:spPr>
        <p:txBody>
          <a:bodyPr anchor="t"/>
          <a:lstStyle/>
          <a:p>
            <a:pPr marL="513392" indent="-513392" defTabSz="452627">
              <a:lnSpc>
                <a:spcPts val="5500"/>
              </a:lnSpc>
              <a:spcBef>
                <a:spcPts val="0"/>
              </a:spcBef>
              <a:defRPr sz="3000">
                <a:latin typeface="Arial"/>
                <a:ea typeface="Arial"/>
                <a:cs typeface="Arial"/>
                <a:sym typeface="Arial"/>
              </a:defRPr>
            </a:pPr>
            <a:r>
              <a:t>•</a:t>
            </a:r>
            <a:r>
              <a:rPr>
                <a:latin typeface="+mj-lt"/>
                <a:ea typeface="+mj-ea"/>
                <a:cs typeface="+mj-cs"/>
                <a:sym typeface="Helvetica"/>
              </a:rPr>
              <a:t>On the contrary, the responsibility of the principal is certainly engaged when the employee causes a damage when carrying out the task which is entrusted to him, for example, by using a machine not according to expresses or tacit directives which were given to him by the employer.</a:t>
            </a:r>
            <a:endParaRPr sz="1100">
              <a:latin typeface="Times"/>
              <a:ea typeface="Times"/>
              <a:cs typeface="Times"/>
              <a:sym typeface="Times"/>
            </a:endParaRPr>
          </a:p>
          <a:p>
            <a:pPr marL="513392" indent="-513392" defTabSz="452627">
              <a:lnSpc>
                <a:spcPts val="5500"/>
              </a:lnSpc>
              <a:spcBef>
                <a:spcPts val="0"/>
              </a:spcBef>
              <a:defRPr sz="3000">
                <a:latin typeface="Arial"/>
                <a:ea typeface="Arial"/>
                <a:cs typeface="Arial"/>
                <a:sym typeface="Arial"/>
              </a:defRPr>
            </a:pPr>
            <a:r>
              <a:t>•</a:t>
            </a:r>
            <a:r>
              <a:rPr>
                <a:latin typeface="+mj-lt"/>
                <a:ea typeface="+mj-ea"/>
                <a:cs typeface="+mj-cs"/>
                <a:sym typeface="Helvetica"/>
              </a:rPr>
              <a:t>But, between these two clear situations, there is an issue to resolve: what to decide when the employee causes a damage by a behavior which does not correspond to the express or tacit orders of his principal (and even sometimes against these orders)?</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It is all the same to the functions which he exercises in particular because he found in them the occasion and the means of causing the damage? Is the principal responsible?…"/>
          <p:cNvSpPr txBox="1">
            <a:spLocks noGrp="1"/>
          </p:cNvSpPr>
          <p:nvPr>
            <p:ph type="body" idx="1"/>
          </p:nvPr>
        </p:nvSpPr>
        <p:spPr>
          <a:xfrm>
            <a:off x="952500" y="1800753"/>
            <a:ext cx="11099800" cy="7076548"/>
          </a:xfrm>
          <a:prstGeom prst="rect">
            <a:avLst/>
          </a:prstGeom>
        </p:spPr>
        <p:txBody>
          <a:bodyPr>
            <a:normAutofit fontScale="92500"/>
          </a:bodyPr>
          <a:lstStyle/>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It is all the same to the functions which he exercises in particular because he found in them the occasion and the means of causing the damage? Is the principal responsible?</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This question known as "the abuse of functions" gave place to controversies and jurisprudential fluctuations.</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In the years 1930s, the decisions of the French</a:t>
            </a:r>
            <a:r>
              <a:rPr i="1">
                <a:latin typeface="+mj-lt"/>
                <a:ea typeface="+mj-ea"/>
                <a:cs typeface="+mj-cs"/>
                <a:sym typeface="Helvetica"/>
              </a:rPr>
              <a:t> Court de cassation</a:t>
            </a:r>
            <a:r>
              <a:rPr>
                <a:latin typeface="+mj-lt"/>
                <a:ea typeface="+mj-ea"/>
                <a:cs typeface="+mj-cs"/>
                <a:sym typeface="Helvetica"/>
              </a:rPr>
              <a:t> did not distinguish according to whether there is abuse of functions or not.</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It was enough, so that the third victim can engage the responsibility of the principal, that the damage was caused by the employee at the time he was supposed to be in functions.…"/>
          <p:cNvSpPr txBox="1">
            <a:spLocks noGrp="1"/>
          </p:cNvSpPr>
          <p:nvPr>
            <p:ph type="body" idx="1"/>
          </p:nvPr>
        </p:nvSpPr>
        <p:spPr>
          <a:xfrm>
            <a:off x="952500" y="1745191"/>
            <a:ext cx="11099800" cy="7132109"/>
          </a:xfrm>
          <a:prstGeom prst="rect">
            <a:avLst/>
          </a:prstGeom>
        </p:spPr>
        <p:txBody>
          <a:bodyPr/>
          <a:lstStyle/>
          <a:p>
            <a:pPr marL="0" indent="0" defTabSz="420623">
              <a:lnSpc>
                <a:spcPts val="5100"/>
              </a:lnSpc>
              <a:spcBef>
                <a:spcPts val="0"/>
              </a:spcBef>
              <a:buSzTx/>
              <a:buNone/>
              <a:defRPr sz="2100">
                <a:latin typeface="Arial"/>
                <a:ea typeface="Arial"/>
                <a:cs typeface="Arial"/>
                <a:sym typeface="Arial"/>
              </a:defRPr>
            </a:pPr>
            <a:r>
              <a:t>•</a:t>
            </a:r>
            <a:r>
              <a:rPr>
                <a:latin typeface="+mj-lt"/>
                <a:ea typeface="+mj-ea"/>
                <a:cs typeface="+mj-cs"/>
                <a:sym typeface="Helvetica"/>
              </a:rPr>
              <a:t>It was enough, so that the third victim can engage the responsibility of the principal, that the damage was caused by the employee at the time he was supposed to be in functions.</a:t>
            </a:r>
            <a:endParaRPr sz="1100">
              <a:latin typeface="Times"/>
              <a:ea typeface="Times"/>
              <a:cs typeface="Times"/>
              <a:sym typeface="Times"/>
            </a:endParaRPr>
          </a:p>
          <a:p>
            <a:pPr marL="0" indent="0" defTabSz="420623">
              <a:lnSpc>
                <a:spcPts val="5100"/>
              </a:lnSpc>
              <a:spcBef>
                <a:spcPts val="0"/>
              </a:spcBef>
              <a:buSzTx/>
              <a:buNone/>
              <a:defRPr sz="2100">
                <a:latin typeface="Arial"/>
                <a:ea typeface="Arial"/>
                <a:cs typeface="Arial"/>
                <a:sym typeface="Arial"/>
              </a:defRPr>
            </a:pPr>
            <a:r>
              <a:t>•</a:t>
            </a:r>
            <a:r>
              <a:rPr>
                <a:latin typeface="+mj-lt"/>
                <a:ea typeface="+mj-ea"/>
                <a:cs typeface="+mj-cs"/>
                <a:sym typeface="Helvetica"/>
              </a:rPr>
              <a:t>However, this desire to protect the thirds victims was erased when the employee was considered by the victim of the detrimental act as acting for his personal account.</a:t>
            </a:r>
            <a:endParaRPr sz="1100">
              <a:latin typeface="Times"/>
              <a:ea typeface="Times"/>
              <a:cs typeface="Times"/>
              <a:sym typeface="Times"/>
            </a:endParaRPr>
          </a:p>
          <a:p>
            <a:pPr marL="0" indent="0" defTabSz="420623">
              <a:lnSpc>
                <a:spcPts val="5100"/>
              </a:lnSpc>
              <a:spcBef>
                <a:spcPts val="0"/>
              </a:spcBef>
              <a:buSzTx/>
              <a:buNone/>
              <a:defRPr sz="2100">
                <a:latin typeface="Arial"/>
                <a:ea typeface="Arial"/>
                <a:cs typeface="Arial"/>
                <a:sym typeface="Arial"/>
              </a:defRPr>
            </a:pPr>
            <a:r>
              <a:t>•</a:t>
            </a:r>
            <a:r>
              <a:rPr>
                <a:latin typeface="+mj-lt"/>
                <a:ea typeface="+mj-ea"/>
                <a:cs typeface="+mj-cs"/>
                <a:sym typeface="Helvetica"/>
              </a:rPr>
              <a:t>Consequently, there are two situations: the victim believed that the employee acted for the account of his principal and in this case, the abuse of function is to some extent incontestable for him; or he knew that the employee used his functions at personal ends and in this case, he could not complain to the principal.</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o put an end to these discussions, we may conclude the following: to put aside the responsibility of the principal, it must be established (by him) that the employee acted, without authorization, at foreign ends to his attributions; this responsibility is maintained exceptionally when the victim believed in good faith, that the employee acted in the performance of his duties.  The silence kept by the principal who knows that his employee is acting while misusing his functions is a worth tacit authorization of the acts posed by the employee."/>
          <p:cNvSpPr txBox="1">
            <a:spLocks noGrp="1"/>
          </p:cNvSpPr>
          <p:nvPr>
            <p:ph type="body" idx="1"/>
          </p:nvPr>
        </p:nvSpPr>
        <p:spPr>
          <a:xfrm>
            <a:off x="952500" y="1687379"/>
            <a:ext cx="11099800" cy="7189921"/>
          </a:xfrm>
          <a:prstGeom prst="rect">
            <a:avLst/>
          </a:prstGeom>
        </p:spPr>
        <p:txBody>
          <a:bodyPr/>
          <a:lstStyle/>
          <a:p>
            <a:pPr marL="0" indent="0" defTabSz="452627">
              <a:lnSpc>
                <a:spcPts val="5500"/>
              </a:lnSpc>
              <a:spcBef>
                <a:spcPts val="0"/>
              </a:spcBef>
              <a:buSzTx/>
              <a:buNone/>
              <a:defRPr sz="3000">
                <a:latin typeface="Arial"/>
                <a:ea typeface="Arial"/>
                <a:cs typeface="Arial"/>
                <a:sym typeface="Arial"/>
              </a:defRPr>
            </a:pPr>
            <a:r>
              <a:t>•</a:t>
            </a:r>
            <a:r>
              <a:rPr>
                <a:latin typeface="+mj-lt"/>
                <a:ea typeface="+mj-ea"/>
                <a:cs typeface="+mj-cs"/>
                <a:sym typeface="Helvetica"/>
              </a:rPr>
              <a:t>To put an end to these discussions, we may conclude the following: to put aside the responsibility of the principal, </a:t>
            </a:r>
            <a:r>
              <a:rPr b="1">
                <a:latin typeface="+mj-lt"/>
                <a:ea typeface="+mj-ea"/>
                <a:cs typeface="+mj-cs"/>
                <a:sym typeface="Helvetica"/>
              </a:rPr>
              <a:t>it must be established (by him) that the employee acted, without authorization</a:t>
            </a:r>
            <a:r>
              <a:rPr>
                <a:latin typeface="+mj-lt"/>
                <a:ea typeface="+mj-ea"/>
                <a:cs typeface="+mj-cs"/>
                <a:sym typeface="Helvetica"/>
              </a:rPr>
              <a:t>, </a:t>
            </a:r>
            <a:r>
              <a:rPr b="1">
                <a:latin typeface="+mj-lt"/>
                <a:ea typeface="+mj-ea"/>
                <a:cs typeface="+mj-cs"/>
                <a:sym typeface="Helvetica"/>
              </a:rPr>
              <a:t>at foreign ends to his attributions</a:t>
            </a:r>
            <a:r>
              <a:rPr>
                <a:latin typeface="+mj-lt"/>
                <a:ea typeface="+mj-ea"/>
                <a:cs typeface="+mj-cs"/>
                <a:sym typeface="Helvetica"/>
              </a:rPr>
              <a:t>; this responsibility is maintained exceptionally when </a:t>
            </a:r>
            <a:r>
              <a:rPr b="1">
                <a:latin typeface="+mj-lt"/>
                <a:ea typeface="+mj-ea"/>
                <a:cs typeface="+mj-cs"/>
                <a:sym typeface="Helvetica"/>
              </a:rPr>
              <a:t>the victim believed in good faith</a:t>
            </a:r>
            <a:r>
              <a:rPr>
                <a:latin typeface="+mj-lt"/>
                <a:ea typeface="+mj-ea"/>
                <a:cs typeface="+mj-cs"/>
                <a:sym typeface="Helvetica"/>
              </a:rPr>
              <a:t>, that the employee acted in the performance of his duties.  The silence kept by the principal who knows that his employee is acting while misusing his functions is a worth tacit authorization of the acts posed by the employee.</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ase study: Prosecution v Pte NIYOYITA Innocent"/>
          <p:cNvSpPr txBox="1">
            <a:spLocks noGrp="1"/>
          </p:cNvSpPr>
          <p:nvPr>
            <p:ph type="title"/>
          </p:nvPr>
        </p:nvSpPr>
        <p:spPr>
          <a:xfrm>
            <a:off x="952500" y="2624666"/>
            <a:ext cx="11099800" cy="1411289"/>
          </a:xfrm>
          <a:prstGeom prst="rect">
            <a:avLst/>
          </a:prstGeom>
        </p:spPr>
        <p:txBody>
          <a:bodyPr/>
          <a:lstStyle>
            <a:lvl1pPr defTabSz="315468">
              <a:defRPr sz="3800"/>
            </a:lvl1pPr>
          </a:lstStyle>
          <a:p>
            <a:r>
              <a:t>Case study: Prosecution v Pte NIYOYITA Innocent</a:t>
            </a:r>
          </a:p>
        </p:txBody>
      </p:sp>
      <p:sp>
        <p:nvSpPr>
          <p:cNvPr id="477" name="The supreme Court has laid a foundation and constitutive elements for this responsibility.…"/>
          <p:cNvSpPr txBox="1">
            <a:spLocks noGrp="1"/>
          </p:cNvSpPr>
          <p:nvPr>
            <p:ph type="body" idx="1"/>
          </p:nvPr>
        </p:nvSpPr>
        <p:spPr>
          <a:prstGeom prst="rect">
            <a:avLst/>
          </a:prstGeom>
        </p:spPr>
        <p:txBody>
          <a:bodyPr/>
          <a:lstStyle/>
          <a:p>
            <a:r>
              <a:t>The supreme Court has laid a foundation and constitutive elements for this responsibility.</a:t>
            </a:r>
          </a:p>
          <a:p>
            <a:r>
              <a:t>Any critique?</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 name="Questions/Assignments"/>
          <p:cNvSpPr txBox="1">
            <a:spLocks noGrp="1"/>
          </p:cNvSpPr>
          <p:nvPr>
            <p:ph type="title"/>
          </p:nvPr>
        </p:nvSpPr>
        <p:spPr>
          <a:xfrm>
            <a:off x="952500" y="254000"/>
            <a:ext cx="11099800" cy="968375"/>
          </a:xfrm>
          <a:prstGeom prst="rect">
            <a:avLst/>
          </a:prstGeom>
        </p:spPr>
        <p:txBody>
          <a:bodyPr/>
          <a:lstStyle>
            <a:lvl1pPr defTabSz="414780">
              <a:defRPr sz="5600"/>
            </a:lvl1pPr>
          </a:lstStyle>
          <a:p>
            <a:r>
              <a:t>Questions/Assignments</a:t>
            </a:r>
          </a:p>
        </p:txBody>
      </p:sp>
      <p:sp>
        <p:nvSpPr>
          <p:cNvPr id="486" name="Group I: Critically discuss the liability of the state for the acts committed by their employees while exercising their duties…"/>
          <p:cNvSpPr txBox="1">
            <a:spLocks noGrp="1"/>
          </p:cNvSpPr>
          <p:nvPr>
            <p:ph type="body" idx="1"/>
          </p:nvPr>
        </p:nvSpPr>
        <p:spPr>
          <a:prstGeom prst="rect">
            <a:avLst/>
          </a:prstGeom>
        </p:spPr>
        <p:txBody>
          <a:bodyPr/>
          <a:lstStyle/>
          <a:p>
            <a:r>
              <a:t>Group I: Critically discuss the liability of the state for the acts committed by their employees while exercising their duties</a:t>
            </a:r>
          </a:p>
          <a:p>
            <a:r>
              <a:t>Group II: Critically analyse the judgment in </a:t>
            </a:r>
            <a:r>
              <a:rPr i="1"/>
              <a:t>Prosecution v. MUNYANKUMBURWA. Does it resolve all dilemma existing in employer vs employee liability?</a:t>
            </a:r>
          </a:p>
          <a:p>
            <a:r>
              <a:t>Group III: Is it possible for the manufacturer, producer or distributor to be liable for damage caused by the defect in the product? Under what conditions?</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THE LIABILITY FOR DAMAGE CAUSED BY THINGS"/>
          <p:cNvSpPr txBox="1">
            <a:spLocks noGrp="1"/>
          </p:cNvSpPr>
          <p:nvPr>
            <p:ph type="title"/>
          </p:nvPr>
        </p:nvSpPr>
        <p:spPr>
          <a:xfrm>
            <a:off x="952500" y="253999"/>
            <a:ext cx="11099800" cy="1283695"/>
          </a:xfrm>
          <a:prstGeom prst="rect">
            <a:avLst/>
          </a:prstGeom>
        </p:spPr>
        <p:txBody>
          <a:bodyPr/>
          <a:lstStyle/>
          <a:p>
            <a:pPr algn="l" defTabSz="324611">
              <a:lnSpc>
                <a:spcPts val="9000"/>
              </a:lnSpc>
              <a:defRPr sz="3300" b="1">
                <a:latin typeface="+mj-lt"/>
                <a:ea typeface="+mj-ea"/>
                <a:cs typeface="+mj-cs"/>
                <a:sym typeface="Helvetica"/>
              </a:defRPr>
            </a:pPr>
            <a:r>
              <a:t>THE LIABILITY FOR DAMAGE CAUSED BY THINGS</a:t>
            </a:r>
            <a:r>
              <a:rPr sz="700">
                <a:latin typeface="Times"/>
                <a:ea typeface="Times"/>
                <a:cs typeface="Times"/>
                <a:sym typeface="Times"/>
              </a:rPr>
              <a:t> </a:t>
            </a:r>
          </a:p>
        </p:txBody>
      </p:sp>
      <p:sp>
        <p:nvSpPr>
          <p:cNvPr id="480" name="The law holds liable under Art. 260 par.1 CCBIII, &quot;one is responsible not only for damage caused by his fact, but still of that which is caused by the fact (…) of things that one has under his/her guard”.…"/>
          <p:cNvSpPr txBox="1">
            <a:spLocks noGrp="1"/>
          </p:cNvSpPr>
          <p:nvPr>
            <p:ph type="body" idx="1"/>
          </p:nvPr>
        </p:nvSpPr>
        <p:spPr>
          <a:xfrm>
            <a:off x="952500" y="1303865"/>
            <a:ext cx="11099800" cy="6286503"/>
          </a:xfrm>
          <a:prstGeom prst="rect">
            <a:avLst/>
          </a:prstGeom>
        </p:spPr>
        <p:txBody>
          <a:bodyPr/>
          <a:lstStyle/>
          <a:p>
            <a:r>
              <a:t>The law holds liable under</a:t>
            </a:r>
            <a:r>
              <a:rPr>
                <a:latin typeface="Arial"/>
                <a:ea typeface="Arial"/>
                <a:cs typeface="Arial"/>
                <a:sym typeface="Arial"/>
              </a:rPr>
              <a:t> </a:t>
            </a:r>
            <a:r>
              <a:t>Art. 260 par.1 CCBIII, "one is responsible not only for damage caused by his fact, but still of that which is caused by the fact (…) </a:t>
            </a:r>
            <a:r>
              <a:rPr b="1"/>
              <a:t>of things that one has under his/her guard</a:t>
            </a:r>
            <a:r>
              <a:t>”.</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Under this, we will distinguish three assumptions: </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Liability for the animals; </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Liability for ruin of the buildings;  </a:t>
            </a:r>
            <a:endParaRPr sz="1200">
              <a:latin typeface="Times"/>
              <a:ea typeface="Times"/>
              <a:cs typeface="Times"/>
              <a:sym typeface="Times"/>
            </a:endParaRPr>
          </a:p>
          <a:p>
            <a:pPr marL="518577" indent="-518577" defTabSz="457200">
              <a:lnSpc>
                <a:spcPts val="8900"/>
              </a:lnSpc>
              <a:spcBef>
                <a:spcPts val="0"/>
              </a:spcBef>
              <a:defRPr sz="3700">
                <a:latin typeface="+mj-lt"/>
                <a:ea typeface="+mj-ea"/>
                <a:cs typeface="+mj-cs"/>
                <a:sym typeface="Helvetica"/>
              </a:defRPr>
            </a:pPr>
            <a:r>
              <a:t>Liability for the inanimate things</a:t>
            </a:r>
            <a:r>
              <a:rPr sz="1200">
                <a:latin typeface="Times"/>
                <a:ea typeface="Times"/>
                <a:cs typeface="Times"/>
                <a:sym typeface="Times"/>
              </a:rPr>
              <a:t> .</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GENERAL LIABILITY FOR THE THINGS"/>
          <p:cNvSpPr txBox="1">
            <a:spLocks noGrp="1"/>
          </p:cNvSpPr>
          <p:nvPr>
            <p:ph type="title"/>
          </p:nvPr>
        </p:nvSpPr>
        <p:spPr>
          <a:xfrm>
            <a:off x="1071032" y="423332"/>
            <a:ext cx="11099803" cy="836018"/>
          </a:xfrm>
          <a:prstGeom prst="rect">
            <a:avLst/>
          </a:prstGeom>
        </p:spPr>
        <p:txBody>
          <a:bodyPr>
            <a:normAutofit fontScale="90000"/>
          </a:bodyPr>
          <a:lstStyle>
            <a:lvl1pPr algn="l" defTabSz="234680">
              <a:lnSpc>
                <a:spcPts val="6500"/>
              </a:lnSpc>
              <a:defRPr sz="2418" b="1">
                <a:latin typeface="+mj-lt"/>
                <a:ea typeface="+mj-ea"/>
                <a:cs typeface="+mj-cs"/>
                <a:sym typeface="Helvetica"/>
              </a:defRPr>
            </a:lvl1pPr>
          </a:lstStyle>
          <a:p>
            <a:r>
              <a:t>GENERAL LIABILITY FOR THE THINGS </a:t>
            </a:r>
          </a:p>
        </p:txBody>
      </p:sp>
      <p:sp>
        <p:nvSpPr>
          <p:cNvPr id="483" name="Principle…"/>
          <p:cNvSpPr txBox="1">
            <a:spLocks noGrp="1"/>
          </p:cNvSpPr>
          <p:nvPr>
            <p:ph type="body" idx="1"/>
          </p:nvPr>
        </p:nvSpPr>
        <p:spPr>
          <a:xfrm>
            <a:off x="952500" y="1669652"/>
            <a:ext cx="11099800" cy="7207648"/>
          </a:xfrm>
          <a:prstGeom prst="rect">
            <a:avLst/>
          </a:prstGeom>
        </p:spPr>
        <p:txBody>
          <a:bodyPr anchor="t"/>
          <a:lstStyle/>
          <a:p>
            <a:pPr marL="518577" indent="-518577" algn="just" defTabSz="457200">
              <a:lnSpc>
                <a:spcPts val="5500"/>
              </a:lnSpc>
              <a:spcBef>
                <a:spcPts val="0"/>
              </a:spcBef>
              <a:defRPr sz="2800" b="1">
                <a:latin typeface="+mj-lt"/>
                <a:ea typeface="+mj-ea"/>
                <a:cs typeface="+mj-cs"/>
                <a:sym typeface="Helvetica"/>
              </a:defRPr>
            </a:pPr>
            <a:r>
              <a:t>Principle</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It is the guardian who has the obligation to repair the damage caused by the thing which he/she has under his/her guard, because it is him/her who supervises and who controls the thing. </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This responsibility is not attached to the ownership like it is the case for the liability for buildings. </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Any person who is using a thing even though it is not his/hers will be responsible for the damage it causes since he/she is the guardian of that thing according to art. 261 CCB III.</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Eggshell rule (thin skull rule)"/>
          <p:cNvSpPr txBox="1">
            <a:spLocks noGrp="1"/>
          </p:cNvSpPr>
          <p:nvPr>
            <p:ph type="title"/>
          </p:nvPr>
        </p:nvSpPr>
        <p:spPr>
          <a:xfrm>
            <a:off x="952500" y="254000"/>
            <a:ext cx="11099800" cy="1048643"/>
          </a:xfrm>
          <a:prstGeom prst="rect">
            <a:avLst/>
          </a:prstGeom>
        </p:spPr>
        <p:txBody>
          <a:bodyPr/>
          <a:lstStyle>
            <a:lvl1pPr defTabSz="449833">
              <a:defRPr sz="6100" i="1">
                <a:latin typeface="+mn-lt"/>
                <a:ea typeface="+mn-ea"/>
                <a:cs typeface="+mn-cs"/>
                <a:sym typeface="Helvetica Neue"/>
              </a:defRPr>
            </a:lvl1pPr>
          </a:lstStyle>
          <a:p>
            <a:r>
              <a:t>Eggshell rule (thin skull rule)</a:t>
            </a:r>
          </a:p>
        </p:txBody>
      </p:sp>
      <p:sp>
        <p:nvSpPr>
          <p:cNvPr id="157" name="The eggshell rule (or thin skull rule) is a well-established legal doctrine in common law jurisdictions especially, that govern tort law (also applicable in criminal law).…"/>
          <p:cNvSpPr txBox="1">
            <a:spLocks noGrp="1"/>
          </p:cNvSpPr>
          <p:nvPr>
            <p:ph type="body" idx="1"/>
          </p:nvPr>
        </p:nvSpPr>
        <p:spPr>
          <a:xfrm>
            <a:off x="952500" y="1052945"/>
            <a:ext cx="12052300" cy="7824356"/>
          </a:xfrm>
          <a:prstGeom prst="rect">
            <a:avLst/>
          </a:prstGeom>
        </p:spPr>
        <p:txBody>
          <a:bodyPr anchor="t"/>
          <a:lstStyle/>
          <a:p>
            <a:pPr marL="383381" indent="-383381" algn="just" defTabSz="457200">
              <a:lnSpc>
                <a:spcPts val="4900"/>
              </a:lnSpc>
              <a:spcBef>
                <a:spcPts val="1500"/>
              </a:spcBef>
              <a:defRPr sz="2700">
                <a:solidFill>
                  <a:srgbClr val="222222"/>
                </a:solidFill>
              </a:defRPr>
            </a:pPr>
            <a:r>
              <a:t>The </a:t>
            </a:r>
            <a:r>
              <a:rPr b="1"/>
              <a:t>eggshell rule</a:t>
            </a:r>
            <a:r>
              <a:t> (or </a:t>
            </a:r>
            <a:r>
              <a:rPr b="1"/>
              <a:t>thin skull rule</a:t>
            </a:r>
            <a:r>
              <a:t>) is a well-established legal doctrine in common law jurisdictions especially, that govern tort law (also applicable in criminal law).</a:t>
            </a:r>
          </a:p>
          <a:p>
            <a:pPr marL="383381" indent="-383381" algn="just" defTabSz="457200">
              <a:lnSpc>
                <a:spcPts val="4900"/>
              </a:lnSpc>
              <a:spcBef>
                <a:spcPts val="1500"/>
              </a:spcBef>
              <a:defRPr sz="2700">
                <a:solidFill>
                  <a:srgbClr val="222222"/>
                </a:solidFill>
              </a:defRPr>
            </a:pPr>
            <a:r>
              <a:t>The rule states that, in a tort case, the unexpected frailty (weakness) of the injured person is not a valid defense to the seriousness of any injury caused to them.</a:t>
            </a:r>
          </a:p>
          <a:p>
            <a:pPr marL="383381" indent="-383381" algn="just" defTabSz="457200">
              <a:lnSpc>
                <a:spcPts val="4900"/>
              </a:lnSpc>
              <a:spcBef>
                <a:spcPts val="1500"/>
              </a:spcBef>
              <a:defRPr sz="2700">
                <a:solidFill>
                  <a:srgbClr val="222222"/>
                </a:solidFill>
              </a:defRPr>
            </a:pPr>
            <a:r>
              <a:t>This rule holds that a tortfeasor is liable for all consequences resulting from his or her tortious activities leading to an injury to another person, even if the victim suffers an unusually high level of damage (e.g. due to a pre-existing vulnerability or medical condition.</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293298"/>
            <a:ext cx="11216640" cy="1695925"/>
          </a:xfrm>
        </p:spPr>
        <p:txBody>
          <a:bodyPr>
            <a:noAutofit/>
          </a:bodyPr>
          <a:lstStyle/>
          <a:p>
            <a:r>
              <a:rPr lang="en-US" sz="4800" b="1" dirty="0"/>
              <a:t>LIABILITY FOR THE ANIMALS</a:t>
            </a:r>
            <a:endParaRPr lang="en-GB" sz="4800" b="1" dirty="0"/>
          </a:p>
        </p:txBody>
      </p:sp>
      <p:sp>
        <p:nvSpPr>
          <p:cNvPr id="3" name="Content Placeholder 2"/>
          <p:cNvSpPr>
            <a:spLocks noGrp="1"/>
          </p:cNvSpPr>
          <p:nvPr>
            <p:ph idx="1"/>
          </p:nvPr>
        </p:nvSpPr>
        <p:spPr>
          <a:xfrm>
            <a:off x="894080" y="1989223"/>
            <a:ext cx="11216640" cy="6279947"/>
          </a:xfrm>
        </p:spPr>
        <p:txBody>
          <a:bodyPr>
            <a:normAutofit fontScale="85000" lnSpcReduction="20000"/>
          </a:bodyPr>
          <a:lstStyle/>
          <a:p>
            <a:r>
              <a:rPr lang="en-US" sz="2400" b="1" dirty="0"/>
              <a:t>Principle</a:t>
            </a:r>
          </a:p>
          <a:p>
            <a:r>
              <a:rPr lang="en-GB" sz="2400" dirty="0"/>
              <a:t>Under article 261 CCBIII, "the owner of an animal or that who makes use of it, is responsible for the damage which the animal caused, either that the animal was under his/her guard, or was escaped".  </a:t>
            </a:r>
          </a:p>
          <a:p>
            <a:r>
              <a:rPr lang="en-US" sz="2400" dirty="0"/>
              <a:t>Thus, any person who has under his monitoring an animal must take care of it so that this one does not cause damage to others, or else his responsibility, not that of the animal is engaged. </a:t>
            </a:r>
          </a:p>
          <a:p>
            <a:r>
              <a:rPr lang="en-US" sz="2400" dirty="0"/>
              <a:t>It would not be possible in defense, to call upon the fact that the animal was mislaid or escaped and the guardian lost its control because, precisely, it is what is to avoid.  </a:t>
            </a:r>
          </a:p>
          <a:p>
            <a:r>
              <a:rPr lang="en-US" sz="2400" dirty="0"/>
              <a:t>This responsibility thus does not suppose, to be implemented, the proof of a fault of the guardian of the animal. </a:t>
            </a:r>
          </a:p>
          <a:p>
            <a:r>
              <a:rPr lang="en-US" sz="2400" dirty="0"/>
              <a:t>However, it is not an issue either of putting a burden on the guardian of the obligation of guarantee of all the damage caused by the fact of his animal, but a simple protection of the victim</a:t>
            </a:r>
            <a:endParaRPr lang="en-GB" sz="2400" b="1" dirty="0"/>
          </a:p>
        </p:txBody>
      </p:sp>
    </p:spTree>
    <p:extLst>
      <p:ext uri="{BB962C8B-B14F-4D97-AF65-F5344CB8AC3E}">
        <p14:creationId xmlns:p14="http://schemas.microsoft.com/office/powerpoint/2010/main" val="4238327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728773"/>
            <a:ext cx="11216640" cy="962004"/>
          </a:xfrm>
        </p:spPr>
        <p:txBody>
          <a:bodyPr>
            <a:noAutofit/>
          </a:bodyPr>
          <a:lstStyle/>
          <a:p>
            <a:r>
              <a:rPr lang="en-US" sz="4400" dirty="0"/>
              <a:t>Conditions</a:t>
            </a:r>
            <a:endParaRPr lang="en-GB" sz="4400" dirty="0"/>
          </a:p>
        </p:txBody>
      </p:sp>
      <p:sp>
        <p:nvSpPr>
          <p:cNvPr id="3" name="Content Placeholder 2"/>
          <p:cNvSpPr>
            <a:spLocks noGrp="1"/>
          </p:cNvSpPr>
          <p:nvPr>
            <p:ph idx="1"/>
          </p:nvPr>
        </p:nvSpPr>
        <p:spPr>
          <a:xfrm>
            <a:off x="894080" y="1552755"/>
            <a:ext cx="11216640" cy="6866626"/>
          </a:xfrm>
        </p:spPr>
        <p:txBody>
          <a:bodyPr>
            <a:normAutofit/>
          </a:bodyPr>
          <a:lstStyle/>
          <a:p>
            <a:r>
              <a:rPr lang="en-US" dirty="0"/>
              <a:t>We may deduct from the application of article 261 CC B III that it requires the proof by the victim the following conditions: </a:t>
            </a:r>
          </a:p>
          <a:p>
            <a:r>
              <a:rPr lang="en-GB" dirty="0"/>
              <a:t>1. An animal; </a:t>
            </a:r>
            <a:endParaRPr lang="en-US" dirty="0"/>
          </a:p>
          <a:p>
            <a:r>
              <a:rPr lang="en-GB" dirty="0"/>
              <a:t>2. An act of this animal; </a:t>
            </a:r>
            <a:endParaRPr lang="en-US" dirty="0"/>
          </a:p>
          <a:p>
            <a:r>
              <a:rPr lang="en-GB" dirty="0"/>
              <a:t>3. A damage; </a:t>
            </a:r>
            <a:endParaRPr lang="en-US" dirty="0"/>
          </a:p>
          <a:p>
            <a:r>
              <a:rPr lang="en-GB" dirty="0"/>
              <a:t>4. The causal link between the act of the animal and the damage.</a:t>
            </a:r>
          </a:p>
        </p:txBody>
      </p:sp>
    </p:spTree>
    <p:extLst>
      <p:ext uri="{BB962C8B-B14F-4D97-AF65-F5344CB8AC3E}">
        <p14:creationId xmlns:p14="http://schemas.microsoft.com/office/powerpoint/2010/main" val="207932467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964" y="1814718"/>
            <a:ext cx="11216640" cy="5889770"/>
          </a:xfrm>
        </p:spPr>
        <p:txBody>
          <a:bodyPr>
            <a:normAutofit fontScale="85000" lnSpcReduction="20000"/>
          </a:bodyPr>
          <a:lstStyle/>
          <a:p>
            <a:pPr lvl="0"/>
            <a:r>
              <a:rPr lang="en-GB" dirty="0"/>
              <a:t>On the level of the animal </a:t>
            </a:r>
            <a:endParaRPr lang="en-US" dirty="0"/>
          </a:p>
          <a:p>
            <a:r>
              <a:rPr lang="en-GB" dirty="0"/>
              <a:t> The animal must at least be </a:t>
            </a:r>
            <a:r>
              <a:rPr lang="en-GB" b="1" dirty="0"/>
              <a:t>owned</a:t>
            </a:r>
            <a:r>
              <a:rPr lang="en-GB" dirty="0"/>
              <a:t>. The animals which one answers for under the terms of article 261 are those on which exists </a:t>
            </a:r>
            <a:r>
              <a:rPr lang="en-GB" b="1" dirty="0"/>
              <a:t>a right of ownership.</a:t>
            </a:r>
            <a:endParaRPr lang="en-US" dirty="0"/>
          </a:p>
          <a:p>
            <a:r>
              <a:rPr lang="en-GB" b="1" dirty="0"/>
              <a:t>These are:</a:t>
            </a:r>
            <a:endParaRPr lang="en-US" dirty="0"/>
          </a:p>
          <a:p>
            <a:pPr lvl="0"/>
            <a:r>
              <a:rPr lang="en-GB" dirty="0"/>
              <a:t>The domestic animals</a:t>
            </a:r>
            <a:endParaRPr lang="en-US" dirty="0">
              <a:latin typeface="Wingdings" charset="2"/>
            </a:endParaRPr>
          </a:p>
          <a:p>
            <a:pPr lvl="0"/>
            <a:r>
              <a:rPr lang="en-GB" dirty="0"/>
              <a:t>The animals which belong to an owner by way of accession and become immovable by destination (Ex. fish of the ponds, pigeons,....)</a:t>
            </a:r>
            <a:endParaRPr lang="en-US" dirty="0">
              <a:latin typeface="Wingdings" charset="2"/>
            </a:endParaRPr>
          </a:p>
          <a:p>
            <a:r>
              <a:rPr lang="en-GB" dirty="0"/>
              <a:t>Wild animals which are not  </a:t>
            </a:r>
            <a:r>
              <a:rPr lang="en-GB" i="1" dirty="0"/>
              <a:t>res nullius</a:t>
            </a:r>
            <a:endParaRPr lang="en-GB" dirty="0"/>
          </a:p>
        </p:txBody>
      </p:sp>
    </p:spTree>
    <p:extLst>
      <p:ext uri="{BB962C8B-B14F-4D97-AF65-F5344CB8AC3E}">
        <p14:creationId xmlns:p14="http://schemas.microsoft.com/office/powerpoint/2010/main" val="512798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920775"/>
            <a:ext cx="11216640" cy="5887186"/>
          </a:xfrm>
        </p:spPr>
        <p:txBody>
          <a:bodyPr>
            <a:normAutofit fontScale="85000" lnSpcReduction="20000"/>
          </a:bodyPr>
          <a:lstStyle/>
          <a:p>
            <a:r>
              <a:rPr lang="en-US" dirty="0"/>
              <a:t>The detrimental fact of the animal does not consist only in the body injuries and material degradations which the applications of article 261 CCB III illustrates abundantly. </a:t>
            </a:r>
          </a:p>
          <a:p>
            <a:r>
              <a:rPr lang="en-US" dirty="0"/>
              <a:t>Less tangibly, the transmission of a disease of the animal, including to the man can also be a concern of the provisions of this article. </a:t>
            </a:r>
          </a:p>
          <a:p>
            <a:r>
              <a:rPr lang="en-US" dirty="0"/>
              <a:t>The relation of cause and effect between the fact of the animal and the damage must be proven so that article 261 CCB III plays, but this relation does not require the contact with the animal.</a:t>
            </a:r>
          </a:p>
          <a:p>
            <a:r>
              <a:rPr lang="en-US" dirty="0"/>
              <a:t>The French Supreme Court judged that the responsibility for an animal under the terms of article 1385 CC (Article 261 CCB III) is engaged if the victim suffered a damage as a consequence of the threat which he proved by the sight of the animal.</a:t>
            </a:r>
          </a:p>
          <a:p>
            <a:endParaRPr lang="en-GB" dirty="0"/>
          </a:p>
        </p:txBody>
      </p:sp>
    </p:spTree>
    <p:extLst>
      <p:ext uri="{BB962C8B-B14F-4D97-AF65-F5344CB8AC3E}">
        <p14:creationId xmlns:p14="http://schemas.microsoft.com/office/powerpoint/2010/main" val="2524242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715436"/>
            <a:ext cx="11216640" cy="6092525"/>
          </a:xfrm>
        </p:spPr>
        <p:txBody>
          <a:bodyPr/>
          <a:lstStyle/>
          <a:p>
            <a:r>
              <a:rPr lang="en-GB" b="1" dirty="0"/>
              <a:t>A dead animal </a:t>
            </a:r>
            <a:r>
              <a:rPr lang="en-GB" dirty="0"/>
              <a:t>is not an animal, but a thing (inanimate). The consequence is that, it is not art. 261 CCB III which is applicable, but art.260 par.1 CCB III relating to the regime of things</a:t>
            </a:r>
          </a:p>
        </p:txBody>
      </p:sp>
    </p:spTree>
    <p:extLst>
      <p:ext uri="{BB962C8B-B14F-4D97-AF65-F5344CB8AC3E}">
        <p14:creationId xmlns:p14="http://schemas.microsoft.com/office/powerpoint/2010/main" val="20481239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608667"/>
            <a:ext cx="11216640" cy="620116"/>
          </a:xfrm>
        </p:spPr>
        <p:txBody>
          <a:bodyPr>
            <a:noAutofit/>
          </a:bodyPr>
          <a:lstStyle/>
          <a:p>
            <a:pPr lvl="0"/>
            <a:r>
              <a:rPr lang="en-GB" sz="4800" b="1" dirty="0"/>
              <a:t>On the level of the responsible person</a:t>
            </a:r>
            <a:endParaRPr lang="en-US" sz="4800" dirty="0"/>
          </a:p>
        </p:txBody>
      </p:sp>
      <p:sp>
        <p:nvSpPr>
          <p:cNvPr id="3" name="Content Placeholder 2"/>
          <p:cNvSpPr>
            <a:spLocks noGrp="1"/>
          </p:cNvSpPr>
          <p:nvPr>
            <p:ph idx="1"/>
          </p:nvPr>
        </p:nvSpPr>
        <p:spPr>
          <a:xfrm>
            <a:off x="894080" y="2468346"/>
            <a:ext cx="11216640" cy="5339615"/>
          </a:xfrm>
        </p:spPr>
        <p:txBody>
          <a:bodyPr>
            <a:normAutofit fontScale="85000" lnSpcReduction="20000"/>
          </a:bodyPr>
          <a:lstStyle/>
          <a:p>
            <a:r>
              <a:rPr lang="en-GB" b="1" dirty="0"/>
              <a:t>The guardian</a:t>
            </a:r>
          </a:p>
          <a:p>
            <a:r>
              <a:rPr lang="en-GB" dirty="0"/>
              <a:t>The person liable for the damage caused by an animal is that who has the obligation to keep it, correlative obligation with the capacities of </a:t>
            </a:r>
            <a:r>
              <a:rPr lang="en-GB" b="1" dirty="0"/>
              <a:t>direction, control and use.</a:t>
            </a:r>
            <a:r>
              <a:rPr lang="en-GB" dirty="0"/>
              <a:t> If another person than the owner of the animal uses it himself, it is against this user that the proceedings will have to be brought. It is a responsibility based on the </a:t>
            </a:r>
            <a:r>
              <a:rPr lang="en-GB" b="1" dirty="0"/>
              <a:t>presumption of fault.</a:t>
            </a:r>
            <a:endParaRPr lang="en-US" dirty="0"/>
          </a:p>
          <a:p>
            <a:r>
              <a:rPr lang="en-GB" b="1" dirty="0"/>
              <a:t>Note</a:t>
            </a:r>
            <a:r>
              <a:rPr lang="en-GB" dirty="0"/>
              <a:t>: when the victim provoked the animal, he will support himself the damage.</a:t>
            </a:r>
            <a:endParaRPr lang="en-US" dirty="0"/>
          </a:p>
          <a:p>
            <a:r>
              <a:rPr lang="en-GB" dirty="0"/>
              <a:t>We have to note also that animals in protected areas are governed by special laws.</a:t>
            </a:r>
          </a:p>
        </p:txBody>
      </p:sp>
    </p:spTree>
    <p:extLst>
      <p:ext uri="{BB962C8B-B14F-4D97-AF65-F5344CB8AC3E}">
        <p14:creationId xmlns:p14="http://schemas.microsoft.com/office/powerpoint/2010/main" val="4368313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00332"/>
            <a:ext cx="11216640" cy="1848234"/>
          </a:xfrm>
        </p:spPr>
        <p:txBody>
          <a:bodyPr>
            <a:noAutofit/>
          </a:bodyPr>
          <a:lstStyle/>
          <a:p>
            <a:r>
              <a:rPr lang="x-none" sz="5400" b="1"/>
              <a:t>Compensation for damages caused by protected animals</a:t>
            </a:r>
            <a:endParaRPr lang="en-US" sz="5400" b="1" dirty="0"/>
          </a:p>
        </p:txBody>
      </p:sp>
      <p:sp>
        <p:nvSpPr>
          <p:cNvPr id="3" name="Content Placeholder 2"/>
          <p:cNvSpPr>
            <a:spLocks noGrp="1"/>
          </p:cNvSpPr>
          <p:nvPr>
            <p:ph idx="1"/>
          </p:nvPr>
        </p:nvSpPr>
        <p:spPr>
          <a:xfrm>
            <a:off x="894080" y="2639461"/>
            <a:ext cx="11216640" cy="5168499"/>
          </a:xfrm>
        </p:spPr>
        <p:txBody>
          <a:bodyPr>
            <a:normAutofit fontScale="85000" lnSpcReduction="10000"/>
          </a:bodyPr>
          <a:lstStyle/>
          <a:p>
            <a:r>
              <a:rPr lang="en-GB" dirty="0"/>
              <a:t>Art.1 of the law n026/2011 of 27/7/2011 on compensation for damage caused by animals determines compensation when:</a:t>
            </a:r>
            <a:endParaRPr lang="en-US" dirty="0"/>
          </a:p>
          <a:p>
            <a:pPr lvl="0"/>
            <a:r>
              <a:rPr lang="en-GB" dirty="0"/>
              <a:t>any person is damaged by any animal in National parks or  other protected area during work or visit authorised by competent authority;</a:t>
            </a:r>
            <a:endParaRPr lang="en-US" dirty="0">
              <a:latin typeface="Wingdings" charset="2"/>
            </a:endParaRPr>
          </a:p>
          <a:p>
            <a:r>
              <a:rPr lang="en-GB" dirty="0"/>
              <a:t>any person is damaged by any animal on the list established by an Order of the Minister in charge of conservation of National Packs, encountered outside the park or other protected area.</a:t>
            </a:r>
            <a:r>
              <a:rPr lang="en-US" dirty="0"/>
              <a:t> </a:t>
            </a:r>
            <a:r>
              <a:rPr lang="en-GB" b="1" dirty="0"/>
              <a:t>See the MO no 14/</a:t>
            </a:r>
            <a:r>
              <a:rPr lang="en-GB" b="1" dirty="0" err="1"/>
              <a:t>minicom</a:t>
            </a:r>
            <a:r>
              <a:rPr lang="en-GB" b="1" dirty="0"/>
              <a:t>/2012 of 18/04/2012 determining the list of wild animal species concerned with the law on compensation for damage caused by animals.</a:t>
            </a:r>
            <a:endParaRPr lang="en-US" dirty="0"/>
          </a:p>
        </p:txBody>
      </p:sp>
    </p:spTree>
    <p:extLst>
      <p:ext uri="{BB962C8B-B14F-4D97-AF65-F5344CB8AC3E}">
        <p14:creationId xmlns:p14="http://schemas.microsoft.com/office/powerpoint/2010/main" val="18815085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310551"/>
            <a:ext cx="11216640" cy="2072235"/>
          </a:xfrm>
        </p:spPr>
        <p:txBody>
          <a:bodyPr>
            <a:normAutofit fontScale="90000"/>
          </a:bodyPr>
          <a:lstStyle/>
          <a:p>
            <a:pPr lvl="0"/>
            <a:r>
              <a:rPr lang="en-GB" b="1" dirty="0"/>
              <a:t>Modalities for calculating compensation</a:t>
            </a:r>
            <a:endParaRPr lang="en-US" dirty="0"/>
          </a:p>
        </p:txBody>
      </p:sp>
      <p:sp>
        <p:nvSpPr>
          <p:cNvPr id="3" name="Content Placeholder 2"/>
          <p:cNvSpPr>
            <a:spLocks noGrp="1"/>
          </p:cNvSpPr>
          <p:nvPr>
            <p:ph idx="1"/>
          </p:nvPr>
        </p:nvSpPr>
        <p:spPr>
          <a:xfrm>
            <a:off x="894080" y="2382787"/>
            <a:ext cx="11216640" cy="5425173"/>
          </a:xfrm>
        </p:spPr>
        <p:txBody>
          <a:bodyPr>
            <a:normAutofit fontScale="92500" lnSpcReduction="20000"/>
          </a:bodyPr>
          <a:lstStyle/>
          <a:p>
            <a:r>
              <a:rPr lang="en-GB" dirty="0"/>
              <a:t>According to art.3 of the law on the compensation of the damage caused by animals, compensation is determined in the following categories:</a:t>
            </a:r>
            <a:endParaRPr lang="en-US" dirty="0"/>
          </a:p>
          <a:p>
            <a:pPr lvl="0"/>
            <a:r>
              <a:rPr lang="en-GB" dirty="0"/>
              <a:t>Compensation to the family members of any child or adult killed by an animal;</a:t>
            </a:r>
            <a:endParaRPr lang="en-US" dirty="0"/>
          </a:p>
          <a:p>
            <a:pPr lvl="0"/>
            <a:r>
              <a:rPr lang="en-GB" dirty="0"/>
              <a:t>Compensation to a child or an adult, victim of injuries caused by an animal , or harmed in one way or another and affected by consequences thereof</a:t>
            </a:r>
            <a:endParaRPr lang="en-US" dirty="0"/>
          </a:p>
          <a:p>
            <a:r>
              <a:rPr lang="en-GB" dirty="0"/>
              <a:t>Compensation to a child or an adult for loss or damage to his/her property  caused by an animal</a:t>
            </a:r>
          </a:p>
        </p:txBody>
      </p:sp>
    </p:spTree>
    <p:extLst>
      <p:ext uri="{BB962C8B-B14F-4D97-AF65-F5344CB8AC3E}">
        <p14:creationId xmlns:p14="http://schemas.microsoft.com/office/powerpoint/2010/main" val="2057011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732547"/>
            <a:ext cx="11216640" cy="6075413"/>
          </a:xfrm>
        </p:spPr>
        <p:txBody>
          <a:bodyPr>
            <a:normAutofit/>
          </a:bodyPr>
          <a:lstStyle/>
          <a:p>
            <a:r>
              <a:rPr lang="en-GB" dirty="0"/>
              <a:t>Family members of a child or an adult killed by an animal shall receive the following compensation: compensation for moral loss, compensation for pecuniary loss, medical expenses for the person who died, transport fees and burial fees. </a:t>
            </a:r>
          </a:p>
          <a:p>
            <a:r>
              <a:rPr lang="en-GB" dirty="0"/>
              <a:t>All these compensations may be cumulated when a damage occurs.</a:t>
            </a:r>
          </a:p>
          <a:p>
            <a:r>
              <a:rPr lang="en-GB" dirty="0"/>
              <a:t>In case of corporal injury, the victim will receive the following: </a:t>
            </a:r>
            <a:endParaRPr lang="en-US" dirty="0"/>
          </a:p>
        </p:txBody>
      </p:sp>
    </p:spTree>
    <p:extLst>
      <p:ext uri="{BB962C8B-B14F-4D97-AF65-F5344CB8AC3E}">
        <p14:creationId xmlns:p14="http://schemas.microsoft.com/office/powerpoint/2010/main" val="186539839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646990"/>
            <a:ext cx="11216640" cy="6160971"/>
          </a:xfrm>
        </p:spPr>
        <p:txBody>
          <a:bodyPr>
            <a:normAutofit fontScale="85000" lnSpcReduction="20000"/>
          </a:bodyPr>
          <a:lstStyle/>
          <a:p>
            <a:r>
              <a:rPr lang="en-GB" dirty="0"/>
              <a:t>-compensation for the corporal injury in accordance with the level of disability ascertained by an authorized medical doctor and the loss incurred;</a:t>
            </a:r>
            <a:endParaRPr lang="en-US" dirty="0"/>
          </a:p>
          <a:p>
            <a:r>
              <a:rPr lang="en-GB" dirty="0"/>
              <a:t>-compensation for pecuniary loss;</a:t>
            </a:r>
            <a:endParaRPr lang="en-US" dirty="0"/>
          </a:p>
          <a:p>
            <a:r>
              <a:rPr lang="en-GB" dirty="0"/>
              <a:t>-All medical expenses after providing supporting documents;</a:t>
            </a:r>
            <a:endParaRPr lang="en-US" dirty="0"/>
          </a:p>
          <a:p>
            <a:r>
              <a:rPr lang="en-GB" dirty="0"/>
              <a:t>-</a:t>
            </a:r>
            <a:r>
              <a:rPr lang="en-GB" dirty="0" err="1"/>
              <a:t>prothesis</a:t>
            </a:r>
            <a:r>
              <a:rPr lang="en-GB" dirty="0"/>
              <a:t> and </a:t>
            </a:r>
            <a:r>
              <a:rPr lang="en-GB" dirty="0" err="1"/>
              <a:t>orhesis</a:t>
            </a:r>
            <a:r>
              <a:rPr lang="en-GB" dirty="0"/>
              <a:t> upon recommendation by an authorized medical doctor;</a:t>
            </a:r>
            <a:endParaRPr lang="en-US" dirty="0"/>
          </a:p>
          <a:p>
            <a:r>
              <a:rPr lang="en-GB" dirty="0"/>
              <a:t>-transport fees.</a:t>
            </a:r>
          </a:p>
          <a:p>
            <a:r>
              <a:rPr lang="en-GB" dirty="0"/>
              <a:t>When the damage is based on the property, the victim shall receive the compensation based on real-cost value.</a:t>
            </a:r>
            <a:r>
              <a:rPr lang="en-US" dirty="0"/>
              <a:t> </a:t>
            </a:r>
            <a:endParaRPr lang="en-GB" dirty="0"/>
          </a:p>
          <a:p>
            <a:endParaRPr lang="en-GB" dirty="0"/>
          </a:p>
        </p:txBody>
      </p:sp>
    </p:spTree>
    <p:extLst>
      <p:ext uri="{BB962C8B-B14F-4D97-AF65-F5344CB8AC3E}">
        <p14:creationId xmlns:p14="http://schemas.microsoft.com/office/powerpoint/2010/main" val="95616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he eggshell skull rule takes into account the physical, social and economic attributes of the plaintiff which might make him more susceptible to injury.…"/>
          <p:cNvSpPr txBox="1">
            <a:spLocks noGrp="1"/>
          </p:cNvSpPr>
          <p:nvPr>
            <p:ph type="body" idx="1"/>
          </p:nvPr>
        </p:nvSpPr>
        <p:spPr>
          <a:xfrm>
            <a:off x="952500" y="990600"/>
            <a:ext cx="11099800" cy="7772400"/>
          </a:xfrm>
          <a:prstGeom prst="rect">
            <a:avLst/>
          </a:prstGeom>
        </p:spPr>
        <p:txBody>
          <a:bodyPr anchor="t"/>
          <a:lstStyle/>
          <a:p>
            <a:pPr marL="383381" indent="-383381" algn="just" defTabSz="457200">
              <a:lnSpc>
                <a:spcPts val="4900"/>
              </a:lnSpc>
              <a:spcBef>
                <a:spcPts val="1500"/>
              </a:spcBef>
              <a:defRPr sz="2700">
                <a:solidFill>
                  <a:srgbClr val="222222"/>
                </a:solidFill>
              </a:defRPr>
            </a:pPr>
            <a:r>
              <a:t>The eggshell skull rule takes into account the physical, social and economic attributes of the plaintiff which might make him more susceptible to injury. </a:t>
            </a:r>
          </a:p>
          <a:p>
            <a:pPr marL="383381" indent="-383381" algn="just" defTabSz="457200">
              <a:lnSpc>
                <a:spcPts val="4900"/>
              </a:lnSpc>
              <a:spcBef>
                <a:spcPts val="1500"/>
              </a:spcBef>
              <a:defRPr sz="2700">
                <a:solidFill>
                  <a:srgbClr val="222222"/>
                </a:solidFill>
              </a:defRPr>
            </a:pPr>
            <a:r>
              <a:t>It may also take into account the family and cultural environment.</a:t>
            </a:r>
          </a:p>
          <a:p>
            <a:pPr marL="383381" indent="-383381" algn="just" defTabSz="457200">
              <a:lnSpc>
                <a:spcPts val="4900"/>
              </a:lnSpc>
              <a:spcBef>
                <a:spcPts val="1500"/>
              </a:spcBef>
              <a:defRPr sz="2700">
                <a:solidFill>
                  <a:srgbClr val="222222"/>
                </a:solidFill>
              </a:defRPr>
            </a:pPr>
            <a:r>
              <a:t>The term implies that if a person had a skull as delicate as that of the shell of an egg, and a tortfeasor who was unaware of the condition injured that person's head, causing the skull unexpectedly to break, the defendant would be held liable for all damages resulting from the wrongful contact, even if the tortfeasor did not intend to cause such a severe injury.</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629878"/>
            <a:ext cx="11216640" cy="6178082"/>
          </a:xfrm>
        </p:spPr>
        <p:txBody>
          <a:bodyPr/>
          <a:lstStyle/>
          <a:p>
            <a:r>
              <a:rPr lang="en-GB" dirty="0"/>
              <a:t>According to the M.O nº 26/03 of 23/05/2012 determining the rates, calculating method and criteria for determining compensation to the victim of damage caused by an animal, the </a:t>
            </a:r>
            <a:r>
              <a:rPr lang="en-GB" b="1" dirty="0"/>
              <a:t>Payment</a:t>
            </a:r>
            <a:r>
              <a:rPr lang="en-GB" dirty="0"/>
              <a:t> is made by the special Guarantee Fund for automobile and damages caused by animals (art.1). </a:t>
            </a:r>
          </a:p>
          <a:p>
            <a:r>
              <a:rPr lang="en-GB" dirty="0"/>
              <a:t>See also the Law nº 52/2011 of 14/12/2011 establishing the special Guarantee Fund for automobile and damages caused by animals (SGF)</a:t>
            </a:r>
            <a:endParaRPr lang="en-US" dirty="0"/>
          </a:p>
          <a:p>
            <a:endParaRPr lang="en-GB" dirty="0"/>
          </a:p>
        </p:txBody>
      </p:sp>
    </p:spTree>
    <p:extLst>
      <p:ext uri="{BB962C8B-B14F-4D97-AF65-F5344CB8AC3E}">
        <p14:creationId xmlns:p14="http://schemas.microsoft.com/office/powerpoint/2010/main" val="4187321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972110"/>
            <a:ext cx="11216640" cy="5835851"/>
          </a:xfrm>
        </p:spPr>
        <p:txBody>
          <a:bodyPr>
            <a:normAutofit fontScale="85000" lnSpcReduction="20000"/>
          </a:bodyPr>
          <a:lstStyle/>
          <a:p>
            <a:r>
              <a:rPr lang="en-GB" dirty="0"/>
              <a:t>As for the compensation period, the claimant must be notified of the decision from the Fund in 30 working days. </a:t>
            </a:r>
          </a:p>
          <a:p>
            <a:r>
              <a:rPr lang="en-GB" dirty="0"/>
              <a:t>When both parties have reached the agreement, payment is made in 15 working days from the day of the agreement. </a:t>
            </a:r>
          </a:p>
          <a:p>
            <a:r>
              <a:rPr lang="en-GB" dirty="0"/>
              <a:t>In case of delay in payment a penalty of 1% per month shall be paid in addition to the compensation. </a:t>
            </a:r>
          </a:p>
          <a:p>
            <a:r>
              <a:rPr lang="en-GB" dirty="0"/>
              <a:t>If payment is not made in 3 month of the late payment interest, the victim may go to Court (art.8). </a:t>
            </a:r>
          </a:p>
          <a:p>
            <a:r>
              <a:rPr lang="en-GB" dirty="0"/>
              <a:t>It must be understood that the victim cannot be received to Court unless this procedure is respected (art. 10).</a:t>
            </a:r>
            <a:r>
              <a:rPr lang="en-US" dirty="0"/>
              <a:t> </a:t>
            </a:r>
            <a:endParaRPr lang="en-GB" dirty="0"/>
          </a:p>
        </p:txBody>
      </p:sp>
    </p:spTree>
    <p:extLst>
      <p:ext uri="{BB962C8B-B14F-4D97-AF65-F5344CB8AC3E}">
        <p14:creationId xmlns:p14="http://schemas.microsoft.com/office/powerpoint/2010/main" val="13113950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Art. 11 provides that if there has been a fault of another person in the occurrence of the damage, he/she will be responsible after payment by the Compensation Organ.</a:t>
            </a:r>
            <a:endParaRPr lang="en-US" dirty="0"/>
          </a:p>
          <a:p>
            <a:endParaRPr lang="en-GB" dirty="0"/>
          </a:p>
        </p:txBody>
      </p:sp>
    </p:spTree>
    <p:extLst>
      <p:ext uri="{BB962C8B-B14F-4D97-AF65-F5344CB8AC3E}">
        <p14:creationId xmlns:p14="http://schemas.microsoft.com/office/powerpoint/2010/main" val="136940313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86597"/>
            <a:ext cx="11216640" cy="1625076"/>
          </a:xfrm>
        </p:spPr>
        <p:txBody>
          <a:bodyPr>
            <a:noAutofit/>
          </a:bodyPr>
          <a:lstStyle/>
          <a:p>
            <a:r>
              <a:rPr lang="en-US" sz="4800" b="1" dirty="0"/>
              <a:t>Modalities for awarding damages </a:t>
            </a:r>
            <a:endParaRPr lang="en-GB" sz="4800" b="1" dirty="0"/>
          </a:p>
        </p:txBody>
      </p:sp>
      <p:sp>
        <p:nvSpPr>
          <p:cNvPr id="3" name="Content Placeholder 2"/>
          <p:cNvSpPr>
            <a:spLocks noGrp="1"/>
          </p:cNvSpPr>
          <p:nvPr>
            <p:ph idx="1"/>
          </p:nvPr>
        </p:nvSpPr>
        <p:spPr>
          <a:xfrm>
            <a:off x="894080" y="2502569"/>
            <a:ext cx="11216640" cy="5305392"/>
          </a:xfrm>
        </p:spPr>
        <p:txBody>
          <a:bodyPr>
            <a:normAutofit fontScale="62500" lnSpcReduction="20000"/>
          </a:bodyPr>
          <a:lstStyle/>
          <a:p>
            <a:r>
              <a:rPr lang="en-US" b="1" dirty="0"/>
              <a:t>Requirements to be fulfilled</a:t>
            </a:r>
            <a:r>
              <a:rPr lang="en-US" dirty="0"/>
              <a:t>:</a:t>
            </a:r>
          </a:p>
          <a:p>
            <a:r>
              <a:rPr lang="en-US" dirty="0"/>
              <a:t>The victim, a person whose property has been damaged by animals, or their authorized close relative shall submit the following documents to the compensation awarding department: </a:t>
            </a:r>
          </a:p>
          <a:p>
            <a:endParaRPr lang="en-US" b="1" dirty="0"/>
          </a:p>
          <a:p>
            <a:r>
              <a:rPr lang="en-US" b="1" dirty="0"/>
              <a:t>Main documents:</a:t>
            </a:r>
            <a:r>
              <a:rPr lang="en-US" dirty="0"/>
              <a:t> (see notes)</a:t>
            </a:r>
          </a:p>
          <a:p>
            <a:r>
              <a:rPr lang="en-US" b="1" dirty="0"/>
              <a:t>For a deceased person </a:t>
            </a:r>
            <a:endParaRPr lang="en-US" dirty="0"/>
          </a:p>
          <a:p>
            <a:r>
              <a:rPr lang="en-US" b="1" dirty="0"/>
              <a:t>For the injured person (art.3)</a:t>
            </a:r>
            <a:r>
              <a:rPr lang="en-US" dirty="0"/>
              <a:t> </a:t>
            </a:r>
          </a:p>
          <a:p>
            <a:r>
              <a:rPr lang="en-US" b="1" dirty="0"/>
              <a:t>For a person whose property has been damaged (art.3)</a:t>
            </a:r>
            <a:r>
              <a:rPr lang="en-US" dirty="0"/>
              <a:t> </a:t>
            </a:r>
            <a:endParaRPr lang="en-GB" dirty="0"/>
          </a:p>
        </p:txBody>
      </p:sp>
    </p:spTree>
    <p:extLst>
      <p:ext uri="{BB962C8B-B14F-4D97-AF65-F5344CB8AC3E}">
        <p14:creationId xmlns:p14="http://schemas.microsoft.com/office/powerpoint/2010/main" val="1384024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293299"/>
            <a:ext cx="11216640" cy="1832816"/>
          </a:xfrm>
        </p:spPr>
        <p:txBody>
          <a:bodyPr>
            <a:noAutofit/>
          </a:bodyPr>
          <a:lstStyle/>
          <a:p>
            <a:r>
              <a:rPr lang="en-US" sz="5400" b="1" dirty="0"/>
              <a:t>Members of the approving Committee (art.5) </a:t>
            </a:r>
            <a:endParaRPr lang="en-GB" sz="5400" b="1" dirty="0"/>
          </a:p>
        </p:txBody>
      </p:sp>
      <p:sp>
        <p:nvSpPr>
          <p:cNvPr id="3" name="Content Placeholder 2"/>
          <p:cNvSpPr>
            <a:spLocks noGrp="1"/>
          </p:cNvSpPr>
          <p:nvPr>
            <p:ph idx="1"/>
          </p:nvPr>
        </p:nvSpPr>
        <p:spPr>
          <a:xfrm>
            <a:off x="894080" y="2365675"/>
            <a:ext cx="11216640" cy="5698156"/>
          </a:xfrm>
        </p:spPr>
        <p:txBody>
          <a:bodyPr>
            <a:normAutofit fontScale="77500" lnSpcReduction="20000"/>
          </a:bodyPr>
          <a:lstStyle/>
          <a:p>
            <a:r>
              <a:rPr lang="en-US" dirty="0"/>
              <a:t>The committee that approves damages caused by the animals shall be composed of the following: </a:t>
            </a:r>
          </a:p>
          <a:p>
            <a:r>
              <a:rPr lang="en-US" dirty="0"/>
              <a:t>1° The representative of the Police in the area where the accident took place; </a:t>
            </a:r>
          </a:p>
          <a:p>
            <a:r>
              <a:rPr lang="en-US" dirty="0"/>
              <a:t>2° The head of the village where the accident took place; </a:t>
            </a:r>
          </a:p>
          <a:p>
            <a:r>
              <a:rPr lang="en-US" dirty="0"/>
              <a:t>3° The Executive Secretary of the cell where the accident took place; </a:t>
            </a:r>
          </a:p>
          <a:p>
            <a:r>
              <a:rPr lang="en-US" dirty="0"/>
              <a:t>4° The Executive Secretary of the sector or his\her representative; </a:t>
            </a:r>
          </a:p>
          <a:p>
            <a:r>
              <a:rPr lang="en-US" dirty="0"/>
              <a:t>5° A representative of the institution in charge of park management in that area. </a:t>
            </a:r>
            <a:endParaRPr lang="en-GB" dirty="0"/>
          </a:p>
        </p:txBody>
      </p:sp>
    </p:spTree>
    <p:extLst>
      <p:ext uri="{BB962C8B-B14F-4D97-AF65-F5344CB8AC3E}">
        <p14:creationId xmlns:p14="http://schemas.microsoft.com/office/powerpoint/2010/main" val="12519959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638355"/>
            <a:ext cx="11216640" cy="1915548"/>
          </a:xfrm>
        </p:spPr>
        <p:txBody>
          <a:bodyPr>
            <a:noAutofit/>
          </a:bodyPr>
          <a:lstStyle/>
          <a:p>
            <a:pPr lvl="0"/>
            <a:r>
              <a:rPr lang="en-US" sz="6000" b="1" dirty="0"/>
              <a:t>Procedure followed by a victim (art.6)</a:t>
            </a:r>
            <a:br>
              <a:rPr lang="en-US" sz="6000" b="1" dirty="0"/>
            </a:br>
            <a:endParaRPr lang="en-GB" sz="6000" b="1" dirty="0"/>
          </a:p>
        </p:txBody>
      </p:sp>
      <p:sp>
        <p:nvSpPr>
          <p:cNvPr id="3" name="Content Placeholder 2"/>
          <p:cNvSpPr>
            <a:spLocks noGrp="1"/>
          </p:cNvSpPr>
          <p:nvPr>
            <p:ph idx="1"/>
          </p:nvPr>
        </p:nvSpPr>
        <p:spPr>
          <a:xfrm>
            <a:off x="894080" y="2365676"/>
            <a:ext cx="11216640" cy="5442285"/>
          </a:xfrm>
        </p:spPr>
        <p:txBody>
          <a:bodyPr/>
          <a:lstStyle/>
          <a:p>
            <a:r>
              <a:rPr lang="en-US" dirty="0"/>
              <a:t>Any damages caused by the wild animals must be reported to the Executive Secretary of the Sector where the accident took place within a period not exceeding seven (7) days, the reception of the notification shall be an element of evidence if considered necessary. </a:t>
            </a:r>
          </a:p>
          <a:p>
            <a:r>
              <a:rPr lang="en-US" dirty="0"/>
              <a:t>If considered necessary, Prime Minister Instructions may determine another place where damages can be reported. </a:t>
            </a:r>
            <a:endParaRPr lang="en-GB" dirty="0"/>
          </a:p>
        </p:txBody>
      </p:sp>
    </p:spTree>
    <p:extLst>
      <p:ext uri="{BB962C8B-B14F-4D97-AF65-F5344CB8AC3E}">
        <p14:creationId xmlns:p14="http://schemas.microsoft.com/office/powerpoint/2010/main" val="26113904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690114"/>
            <a:ext cx="11216640" cy="1675564"/>
          </a:xfrm>
        </p:spPr>
        <p:txBody>
          <a:bodyPr>
            <a:normAutofit fontScale="90000"/>
          </a:bodyPr>
          <a:lstStyle/>
          <a:p>
            <a:pPr lvl="0"/>
            <a:r>
              <a:rPr lang="en-US" dirty="0"/>
              <a:t>Awarding compensation (art.12)</a:t>
            </a:r>
            <a:br>
              <a:rPr lang="en-US" dirty="0"/>
            </a:br>
            <a:endParaRPr lang="en-GB" dirty="0"/>
          </a:p>
        </p:txBody>
      </p:sp>
      <p:sp>
        <p:nvSpPr>
          <p:cNvPr id="3" name="Content Placeholder 2"/>
          <p:cNvSpPr>
            <a:spLocks noGrp="1"/>
          </p:cNvSpPr>
          <p:nvPr>
            <p:ph idx="1"/>
          </p:nvPr>
        </p:nvSpPr>
        <p:spPr>
          <a:xfrm>
            <a:off x="894080" y="2177449"/>
            <a:ext cx="11216640" cy="5630512"/>
          </a:xfrm>
        </p:spPr>
        <p:txBody>
          <a:bodyPr>
            <a:normAutofit/>
          </a:bodyPr>
          <a:lstStyle/>
          <a:p>
            <a:r>
              <a:rPr lang="en-US" dirty="0"/>
              <a:t>Upon receiving all compensation request letters, and where compensation request is valid, the compensation awarding department shall, in a period not exceeding thirty (30) working days, clearly explain to all interested persons modalities for awarding compensation, including relevant figures. </a:t>
            </a:r>
          </a:p>
          <a:p>
            <a:r>
              <a:rPr lang="en-US" dirty="0"/>
              <a:t>Persons entitled to compensation shall express their opinion on proposed payment modalities in a period not exceeding thirty (30) days, beyond that period, they shall be deemed to have accepted them </a:t>
            </a:r>
            <a:endParaRPr lang="en-GB" dirty="0"/>
          </a:p>
        </p:txBody>
      </p:sp>
    </p:spTree>
    <p:extLst>
      <p:ext uri="{BB962C8B-B14F-4D97-AF65-F5344CB8AC3E}">
        <p14:creationId xmlns:p14="http://schemas.microsoft.com/office/powerpoint/2010/main" val="1214470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00333"/>
            <a:ext cx="11216640" cy="1711340"/>
          </a:xfrm>
        </p:spPr>
        <p:txBody>
          <a:bodyPr>
            <a:noAutofit/>
          </a:bodyPr>
          <a:lstStyle/>
          <a:p>
            <a:r>
              <a:rPr lang="x-none" sz="5400" b="1" dirty="0"/>
              <a:t>Section 2. THE LIABILITY FOR THE BUILDINGS</a:t>
            </a:r>
            <a:endParaRPr lang="en-US" sz="5400" b="1" dirty="0"/>
          </a:p>
        </p:txBody>
      </p:sp>
      <p:sp>
        <p:nvSpPr>
          <p:cNvPr id="3" name="Content Placeholder 2"/>
          <p:cNvSpPr>
            <a:spLocks noGrp="1"/>
          </p:cNvSpPr>
          <p:nvPr>
            <p:ph idx="1"/>
          </p:nvPr>
        </p:nvSpPr>
        <p:spPr>
          <a:xfrm>
            <a:off x="894080" y="2211672"/>
            <a:ext cx="11216640" cy="5596289"/>
          </a:xfrm>
        </p:spPr>
        <p:txBody>
          <a:bodyPr>
            <a:normAutofit fontScale="92500" lnSpcReduction="20000"/>
          </a:bodyPr>
          <a:lstStyle/>
          <a:p>
            <a:r>
              <a:rPr lang="x-none" b="1" dirty="0"/>
              <a:t>Principle of solution </a:t>
            </a:r>
            <a:endParaRPr lang="en-US" b="1" dirty="0"/>
          </a:p>
          <a:p>
            <a:r>
              <a:rPr lang="en-GB" dirty="0"/>
              <a:t>According to art. 262 CCBIII, "the owner of a building is responsible for the damage caused by its ruin, when it arrived in consequence of the </a:t>
            </a:r>
            <a:r>
              <a:rPr lang="en-GB" b="1" dirty="0"/>
              <a:t>lack of maintenance </a:t>
            </a:r>
            <a:r>
              <a:rPr lang="en-GB" dirty="0"/>
              <a:t>or </a:t>
            </a:r>
            <a:r>
              <a:rPr lang="en-GB" b="1" dirty="0"/>
              <a:t>the defect of its construction</a:t>
            </a:r>
            <a:r>
              <a:rPr lang="en-GB" dirty="0"/>
              <a:t>”.</a:t>
            </a:r>
            <a:endParaRPr lang="en-US" dirty="0"/>
          </a:p>
          <a:p>
            <a:r>
              <a:rPr lang="en-GB" dirty="0"/>
              <a:t>The responsibility is this time attached to the </a:t>
            </a:r>
            <a:r>
              <a:rPr lang="en-GB" b="1" dirty="0"/>
              <a:t>ownership, not to the guard.</a:t>
            </a:r>
            <a:r>
              <a:rPr lang="en-US" dirty="0"/>
              <a:t> </a:t>
            </a:r>
          </a:p>
          <a:p>
            <a:r>
              <a:rPr lang="en-US" dirty="0"/>
              <a:t>The New Draft Law governing non-contractual obligations, provides for a joint-liability with the occupier under articles 29-33. It also establishes the duty of care to the visitors.</a:t>
            </a:r>
            <a:endParaRPr lang="en-GB" dirty="0"/>
          </a:p>
        </p:txBody>
      </p:sp>
    </p:spTree>
    <p:extLst>
      <p:ext uri="{BB962C8B-B14F-4D97-AF65-F5344CB8AC3E}">
        <p14:creationId xmlns:p14="http://schemas.microsoft.com/office/powerpoint/2010/main" val="184174963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52091"/>
            <a:ext cx="11216640" cy="1710915"/>
          </a:xfrm>
        </p:spPr>
        <p:txBody>
          <a:bodyPr>
            <a:normAutofit/>
          </a:bodyPr>
          <a:lstStyle/>
          <a:p>
            <a:r>
              <a:rPr lang="en-US" b="1"/>
              <a:t>Conditions </a:t>
            </a:r>
            <a:endParaRPr lang="en-GB" b="1" dirty="0"/>
          </a:p>
        </p:txBody>
      </p:sp>
      <p:sp>
        <p:nvSpPr>
          <p:cNvPr id="3" name="Content Placeholder 2"/>
          <p:cNvSpPr>
            <a:spLocks noGrp="1"/>
          </p:cNvSpPr>
          <p:nvPr>
            <p:ph idx="1"/>
          </p:nvPr>
        </p:nvSpPr>
        <p:spPr>
          <a:xfrm>
            <a:off x="894080" y="2263006"/>
            <a:ext cx="11216640" cy="5544955"/>
          </a:xfrm>
        </p:spPr>
        <p:txBody>
          <a:bodyPr>
            <a:normAutofit fontScale="92500" lnSpcReduction="20000"/>
          </a:bodyPr>
          <a:lstStyle/>
          <a:p>
            <a:pPr lvl="0"/>
            <a:r>
              <a:rPr lang="en-GB" dirty="0"/>
              <a:t>It must be a building;  </a:t>
            </a:r>
            <a:endParaRPr lang="en-US" dirty="0"/>
          </a:p>
          <a:p>
            <a:pPr lvl="0"/>
            <a:r>
              <a:rPr lang="en-GB" dirty="0"/>
              <a:t>The damage must be caused by the ruin of a building;  </a:t>
            </a:r>
            <a:endParaRPr lang="en-US" dirty="0"/>
          </a:p>
          <a:p>
            <a:pPr lvl="0"/>
            <a:r>
              <a:rPr lang="en-GB" dirty="0"/>
              <a:t>This ruin must come from a lack of maintenance or defect  of its construction; </a:t>
            </a:r>
            <a:endParaRPr lang="en-US" dirty="0"/>
          </a:p>
          <a:p>
            <a:pPr lvl="0"/>
            <a:r>
              <a:rPr lang="en-GB" dirty="0"/>
              <a:t>The defendant in responsibility must be the owner of the building</a:t>
            </a:r>
            <a:endParaRPr lang="en-US" dirty="0"/>
          </a:p>
          <a:p>
            <a:r>
              <a:rPr lang="en-GB" b="1" dirty="0"/>
              <a:t>No repair </a:t>
            </a:r>
            <a:r>
              <a:rPr lang="en-GB" dirty="0"/>
              <a:t>can be asked to the owner if the ruin is imputable to another cause such as </a:t>
            </a:r>
            <a:r>
              <a:rPr lang="en-GB" b="1" dirty="0"/>
              <a:t>the war </a:t>
            </a:r>
            <a:r>
              <a:rPr lang="en-GB" dirty="0"/>
              <a:t>or a demolition by crumbling. It is the same if the cause of the ruin remained unknown. </a:t>
            </a:r>
          </a:p>
        </p:txBody>
      </p:sp>
    </p:spTree>
    <p:extLst>
      <p:ext uri="{BB962C8B-B14F-4D97-AF65-F5344CB8AC3E}">
        <p14:creationId xmlns:p14="http://schemas.microsoft.com/office/powerpoint/2010/main" val="186395243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608668"/>
            <a:ext cx="11216640" cy="500335"/>
          </a:xfrm>
        </p:spPr>
        <p:txBody>
          <a:bodyPr>
            <a:noAutofit/>
          </a:bodyPr>
          <a:lstStyle/>
          <a:p>
            <a:r>
              <a:rPr lang="x-none" sz="5400" b="1" dirty="0"/>
              <a:t> Basis of the liability of the owner</a:t>
            </a:r>
            <a:r>
              <a:rPr lang="en-US" sz="5400" b="1" dirty="0"/>
              <a:t/>
            </a:r>
            <a:br>
              <a:rPr lang="en-US" sz="5400" b="1" dirty="0"/>
            </a:br>
            <a:endParaRPr lang="en-GB" sz="5400" dirty="0"/>
          </a:p>
        </p:txBody>
      </p:sp>
      <p:sp>
        <p:nvSpPr>
          <p:cNvPr id="3" name="Content Placeholder 2"/>
          <p:cNvSpPr>
            <a:spLocks noGrp="1"/>
          </p:cNvSpPr>
          <p:nvPr>
            <p:ph idx="1"/>
          </p:nvPr>
        </p:nvSpPr>
        <p:spPr>
          <a:xfrm>
            <a:off x="894080" y="2109003"/>
            <a:ext cx="11216640" cy="5698958"/>
          </a:xfrm>
        </p:spPr>
        <p:txBody>
          <a:bodyPr>
            <a:normAutofit fontScale="92500" lnSpcReduction="10000"/>
          </a:bodyPr>
          <a:lstStyle/>
          <a:p>
            <a:r>
              <a:rPr lang="en-GB" dirty="0"/>
              <a:t>The responsibility which falls to the owner is based on a presumption of fault, either by the owner, when there has been lack of good maintenance of the building or by a third person in case of default in construction.</a:t>
            </a:r>
            <a:r>
              <a:rPr lang="en-US" dirty="0"/>
              <a:t> </a:t>
            </a:r>
          </a:p>
          <a:p>
            <a:r>
              <a:rPr lang="x-none" b="1" dirty="0"/>
              <a:t> Means of defence</a:t>
            </a:r>
            <a:endParaRPr lang="en-US" b="1" dirty="0"/>
          </a:p>
          <a:p>
            <a:r>
              <a:rPr lang="en-GB" dirty="0"/>
              <a:t>When the ruin comes from the lack of maintenance, the owner has an action against </a:t>
            </a:r>
            <a:r>
              <a:rPr lang="en-GB" b="1" dirty="0"/>
              <a:t>the tenant or the </a:t>
            </a:r>
            <a:r>
              <a:rPr lang="en-GB" b="1" dirty="0" err="1"/>
              <a:t>usufructuary</a:t>
            </a:r>
            <a:r>
              <a:rPr lang="en-GB" dirty="0"/>
              <a:t>. </a:t>
            </a:r>
          </a:p>
          <a:p>
            <a:r>
              <a:rPr lang="en-GB" dirty="0"/>
              <a:t>If it is a defect in </a:t>
            </a:r>
            <a:r>
              <a:rPr lang="en-GB" b="1" dirty="0"/>
              <a:t>construction</a:t>
            </a:r>
            <a:r>
              <a:rPr lang="en-GB" dirty="0"/>
              <a:t>, the owner has an action </a:t>
            </a:r>
            <a:r>
              <a:rPr lang="en-GB" b="1" dirty="0"/>
              <a:t>against the constructor being his/her fault.</a:t>
            </a:r>
            <a:r>
              <a:rPr lang="en-US" dirty="0"/>
              <a:t> </a:t>
            </a:r>
          </a:p>
        </p:txBody>
      </p:sp>
    </p:spTree>
    <p:extLst>
      <p:ext uri="{BB962C8B-B14F-4D97-AF65-F5344CB8AC3E}">
        <p14:creationId xmlns:p14="http://schemas.microsoft.com/office/powerpoint/2010/main" val="14419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utline: In R v. Blaue (1975), the Court of Appeal concluded that the refusal by a member of the Jehovah Witness to accept a blood transfusion after being stabbed did not constitute a novus actus interviens (i.e new intervening act breaks the chain of causation).…"/>
          <p:cNvSpPr txBox="1">
            <a:spLocks noGrp="1"/>
          </p:cNvSpPr>
          <p:nvPr>
            <p:ph type="body" idx="1"/>
          </p:nvPr>
        </p:nvSpPr>
        <p:spPr>
          <a:xfrm>
            <a:off x="952500" y="1852661"/>
            <a:ext cx="11099800" cy="6986539"/>
          </a:xfrm>
          <a:prstGeom prst="rect">
            <a:avLst/>
          </a:prstGeom>
        </p:spPr>
        <p:txBody>
          <a:bodyPr anchor="t"/>
          <a:lstStyle/>
          <a:p>
            <a:pPr marL="444498" indent="-444498" algn="just">
              <a:lnSpc>
                <a:spcPct val="80000"/>
              </a:lnSpc>
              <a:defRPr sz="3800" b="1"/>
            </a:pPr>
            <a:r>
              <a:t>Outline: </a:t>
            </a:r>
            <a:r>
              <a:rPr b="0"/>
              <a:t>In </a:t>
            </a:r>
            <a:r>
              <a:rPr b="0" u="sng">
                <a:solidFill>
                  <a:srgbClr val="0000FF"/>
                </a:solidFill>
                <a:uFill>
                  <a:solidFill>
                    <a:srgbClr val="0000FF"/>
                  </a:solidFill>
                </a:uFill>
                <a:hlinkClick r:id="rId2"/>
              </a:rPr>
              <a:t>R v. Blaue</a:t>
            </a:r>
            <a:r>
              <a:rPr b="0">
                <a:solidFill>
                  <a:srgbClr val="222222"/>
                </a:solidFill>
              </a:rPr>
              <a:t> (1975), the Court of Appeal concluded that the refusal by a member of the Jehovah Witness to accept a blood transfusion after being stabbed did not constitute a </a:t>
            </a:r>
            <a:r>
              <a:rPr b="0" i="1">
                <a:solidFill>
                  <a:srgbClr val="222222"/>
                </a:solidFill>
              </a:rPr>
              <a:t>novus actus interviens (i.e new intervening act breaks the chain of causation).</a:t>
            </a:r>
          </a:p>
          <a:p>
            <a:pPr marL="444498" indent="-444498" algn="just">
              <a:lnSpc>
                <a:spcPct val="80000"/>
              </a:lnSpc>
              <a:defRPr sz="3800" b="1">
                <a:solidFill>
                  <a:srgbClr val="222222"/>
                </a:solidFill>
              </a:defRPr>
            </a:pPr>
            <a:r>
              <a:t>Facts:</a:t>
            </a:r>
            <a:r>
              <a:rPr b="0"/>
              <a:t> The defendant entered the home of an 18-year-old woman and asked for sex. When she refused he stabbed her four times; the wound penetrated her lung which necessitated both a blood transfusion and surgery in order to save her life. </a:t>
            </a:r>
          </a:p>
        </p:txBody>
      </p:sp>
      <p:sp>
        <p:nvSpPr>
          <p:cNvPr id="162" name="R v Blaue (1975) 61 Cr App R 271"/>
          <p:cNvSpPr txBox="1">
            <a:spLocks noGrp="1"/>
          </p:cNvSpPr>
          <p:nvPr>
            <p:ph type="title"/>
          </p:nvPr>
        </p:nvSpPr>
        <p:spPr>
          <a:xfrm>
            <a:off x="1843433" y="507999"/>
            <a:ext cx="7935023" cy="1072309"/>
          </a:xfrm>
          <a:prstGeom prst="rect">
            <a:avLst/>
          </a:prstGeom>
        </p:spPr>
        <p:txBody>
          <a:bodyPr/>
          <a:lstStyle/>
          <a:p>
            <a:pPr algn="l" defTabSz="457200">
              <a:lnSpc>
                <a:spcPts val="6200"/>
              </a:lnSpc>
              <a:defRPr sz="3900" b="1" i="1">
                <a:solidFill>
                  <a:srgbClr val="222222"/>
                </a:solidFill>
                <a:latin typeface="+mj-lt"/>
                <a:ea typeface="+mj-ea"/>
                <a:cs typeface="+mj-cs"/>
                <a:sym typeface="Helvetica"/>
              </a:defRPr>
            </a:pPr>
            <a:r>
              <a:t>R v Blaue</a:t>
            </a:r>
            <a:r>
              <a:rPr i="0"/>
              <a:t> (1975) 61 Cr App R 271</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2160338"/>
            <a:ext cx="11216640" cy="5647623"/>
          </a:xfrm>
        </p:spPr>
        <p:txBody>
          <a:bodyPr/>
          <a:lstStyle/>
          <a:p>
            <a:r>
              <a:rPr lang="en-GB" dirty="0"/>
              <a:t>The owner can be exonerated by proving that he could not maintain the building or avoid the defect in construction as a consequence of a </a:t>
            </a:r>
            <a:r>
              <a:rPr lang="en-GB" b="1" dirty="0"/>
              <a:t>case of absolute necessity. </a:t>
            </a:r>
          </a:p>
          <a:p>
            <a:r>
              <a:rPr lang="en-GB" dirty="0"/>
              <a:t>For example if the owner proves that he/she was in exile for a long time and he/she could not maintain his/her building. </a:t>
            </a:r>
          </a:p>
          <a:p>
            <a:r>
              <a:rPr lang="en-GB" dirty="0"/>
              <a:t>He/she can be even exonerated completely or partially by </a:t>
            </a:r>
            <a:r>
              <a:rPr lang="en-GB" b="1" dirty="0"/>
              <a:t>proving the fault of the victim.</a:t>
            </a:r>
            <a:r>
              <a:rPr lang="en-US" dirty="0"/>
              <a:t> </a:t>
            </a:r>
            <a:endParaRPr lang="en-GB" dirty="0"/>
          </a:p>
          <a:p>
            <a:endParaRPr lang="en-GB" dirty="0"/>
          </a:p>
        </p:txBody>
      </p:sp>
    </p:spTree>
    <p:extLst>
      <p:ext uri="{BB962C8B-B14F-4D97-AF65-F5344CB8AC3E}">
        <p14:creationId xmlns:p14="http://schemas.microsoft.com/office/powerpoint/2010/main" val="209404250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608668"/>
            <a:ext cx="11216640" cy="380555"/>
          </a:xfrm>
        </p:spPr>
        <p:txBody>
          <a:bodyPr>
            <a:noAutofit/>
          </a:bodyPr>
          <a:lstStyle/>
          <a:p>
            <a:r>
              <a:rPr lang="en-US" sz="4800" b="1" dirty="0"/>
              <a:t>GENERAL LIABILITY FOR THE THINGS </a:t>
            </a:r>
            <a:endParaRPr lang="en-GB" sz="4800" b="1" dirty="0"/>
          </a:p>
        </p:txBody>
      </p:sp>
      <p:sp>
        <p:nvSpPr>
          <p:cNvPr id="3" name="Content Placeholder 2"/>
          <p:cNvSpPr>
            <a:spLocks noGrp="1"/>
          </p:cNvSpPr>
          <p:nvPr>
            <p:ph idx="1"/>
          </p:nvPr>
        </p:nvSpPr>
        <p:spPr>
          <a:xfrm>
            <a:off x="894080" y="2263006"/>
            <a:ext cx="11216640" cy="5544955"/>
          </a:xfrm>
        </p:spPr>
        <p:txBody>
          <a:bodyPr>
            <a:normAutofit fontScale="92500" lnSpcReduction="20000"/>
          </a:bodyPr>
          <a:lstStyle/>
          <a:p>
            <a:r>
              <a:rPr lang="en-US" b="1" dirty="0"/>
              <a:t>Principle</a:t>
            </a:r>
          </a:p>
          <a:p>
            <a:r>
              <a:rPr lang="en-GB" dirty="0"/>
              <a:t>It is the guardian who has the obligation to repair the damage caused by the thing which he/she has under his/her guard, because it is him/her who supervises and who controls the thing. </a:t>
            </a:r>
          </a:p>
          <a:p>
            <a:r>
              <a:rPr lang="en-GB" dirty="0"/>
              <a:t>This responsibility is not attached to the ownership like it is the case for the liability for buildings. </a:t>
            </a:r>
          </a:p>
          <a:p>
            <a:r>
              <a:rPr lang="en-GB" dirty="0"/>
              <a:t>Any person who is using a thing even though it is not his/hers will be responsible for the damage it causes since he/she is the guardian of that thing according to art. 260 (1) CCB III.</a:t>
            </a:r>
            <a:r>
              <a:rPr lang="en-US" dirty="0"/>
              <a:t> </a:t>
            </a:r>
            <a:endParaRPr lang="en-GB" b="1" dirty="0"/>
          </a:p>
        </p:txBody>
      </p:sp>
    </p:spTree>
    <p:extLst>
      <p:ext uri="{BB962C8B-B14F-4D97-AF65-F5344CB8AC3E}">
        <p14:creationId xmlns:p14="http://schemas.microsoft.com/office/powerpoint/2010/main" val="105008347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471776"/>
            <a:ext cx="11216640" cy="585893"/>
          </a:xfrm>
        </p:spPr>
        <p:txBody>
          <a:bodyPr>
            <a:normAutofit fontScale="90000"/>
          </a:bodyPr>
          <a:lstStyle/>
          <a:p>
            <a:r>
              <a:rPr lang="en-US" b="1"/>
              <a:t>Conditions </a:t>
            </a:r>
            <a:endParaRPr lang="en-GB" b="1" dirty="0"/>
          </a:p>
        </p:txBody>
      </p:sp>
      <p:sp>
        <p:nvSpPr>
          <p:cNvPr id="3" name="Content Placeholder 2"/>
          <p:cNvSpPr>
            <a:spLocks noGrp="1"/>
          </p:cNvSpPr>
          <p:nvPr>
            <p:ph idx="1"/>
          </p:nvPr>
        </p:nvSpPr>
        <p:spPr>
          <a:xfrm>
            <a:off x="894080" y="2348564"/>
            <a:ext cx="11216640" cy="5459396"/>
          </a:xfrm>
        </p:spPr>
        <p:txBody>
          <a:bodyPr/>
          <a:lstStyle/>
          <a:p>
            <a:r>
              <a:rPr lang="en-GB" dirty="0"/>
              <a:t>Three conditions must be met for this liability to be engaged: </a:t>
            </a:r>
            <a:endParaRPr lang="en-US" dirty="0"/>
          </a:p>
          <a:p>
            <a:pPr lvl="0"/>
            <a:r>
              <a:rPr lang="en-GB" dirty="0"/>
              <a:t>The damage must be caused by a thing;  </a:t>
            </a:r>
            <a:endParaRPr lang="en-US" dirty="0"/>
          </a:p>
          <a:p>
            <a:pPr lvl="0"/>
            <a:r>
              <a:rPr lang="en-GB" dirty="0"/>
              <a:t>A fact of the thing and its causal link to the damage; </a:t>
            </a:r>
            <a:endParaRPr lang="en-US" dirty="0"/>
          </a:p>
          <a:p>
            <a:r>
              <a:rPr lang="en-GB" dirty="0"/>
              <a:t>The guard. </a:t>
            </a:r>
          </a:p>
        </p:txBody>
      </p:sp>
    </p:spTree>
    <p:extLst>
      <p:ext uri="{BB962C8B-B14F-4D97-AF65-F5344CB8AC3E}">
        <p14:creationId xmlns:p14="http://schemas.microsoft.com/office/powerpoint/2010/main" val="51506025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608667"/>
            <a:ext cx="11216640" cy="568782"/>
          </a:xfrm>
        </p:spPr>
        <p:txBody>
          <a:bodyPr>
            <a:normAutofit fontScale="90000"/>
          </a:bodyPr>
          <a:lstStyle/>
          <a:p>
            <a:pPr lvl="0"/>
            <a:r>
              <a:rPr lang="en-GB" b="1" dirty="0"/>
              <a:t>The thing itself </a:t>
            </a:r>
            <a:r>
              <a:rPr lang="en-US" dirty="0"/>
              <a:t/>
            </a:r>
            <a:br>
              <a:rPr lang="en-US" dirty="0"/>
            </a:br>
            <a:endParaRPr lang="en-GB" dirty="0"/>
          </a:p>
        </p:txBody>
      </p:sp>
      <p:sp>
        <p:nvSpPr>
          <p:cNvPr id="3" name="Content Placeholder 2"/>
          <p:cNvSpPr>
            <a:spLocks noGrp="1"/>
          </p:cNvSpPr>
          <p:nvPr>
            <p:ph idx="1"/>
          </p:nvPr>
        </p:nvSpPr>
        <p:spPr>
          <a:xfrm>
            <a:off x="894080" y="2331453"/>
            <a:ext cx="11216640" cy="5476508"/>
          </a:xfrm>
        </p:spPr>
        <p:txBody>
          <a:bodyPr/>
          <a:lstStyle/>
          <a:p>
            <a:r>
              <a:rPr lang="en-GB" dirty="0"/>
              <a:t>These things can be movable or immovable, dangerous or not, small or big, simple or complex, stable or moving</a:t>
            </a:r>
            <a:r>
              <a:rPr lang="en-US" dirty="0"/>
              <a:t>. </a:t>
            </a:r>
          </a:p>
          <a:p>
            <a:r>
              <a:rPr lang="en-GB" dirty="0"/>
              <a:t>They are however things to be put aside for legal reasons. </a:t>
            </a:r>
          </a:p>
          <a:p>
            <a:r>
              <a:rPr lang="en-GB" dirty="0"/>
              <a:t>It is the case of </a:t>
            </a:r>
            <a:r>
              <a:rPr lang="en-GB" b="1" dirty="0"/>
              <a:t>the corps</a:t>
            </a:r>
            <a:r>
              <a:rPr lang="en-GB" dirty="0"/>
              <a:t>, </a:t>
            </a:r>
            <a:r>
              <a:rPr lang="en-GB" b="1" dirty="0"/>
              <a:t>the incorporeal things</a:t>
            </a:r>
            <a:r>
              <a:rPr lang="en-GB" dirty="0"/>
              <a:t>, or </a:t>
            </a:r>
            <a:r>
              <a:rPr lang="en-GB" i="1" dirty="0"/>
              <a:t>the res nullius</a:t>
            </a:r>
            <a:r>
              <a:rPr lang="en-GB" dirty="0"/>
              <a:t>, because these things cannot have a guardian.</a:t>
            </a:r>
            <a:endParaRPr lang="en-US" dirty="0"/>
          </a:p>
          <a:p>
            <a:endParaRPr lang="en-GB" dirty="0"/>
          </a:p>
        </p:txBody>
      </p:sp>
    </p:spTree>
    <p:extLst>
      <p:ext uri="{BB962C8B-B14F-4D97-AF65-F5344CB8AC3E}">
        <p14:creationId xmlns:p14="http://schemas.microsoft.com/office/powerpoint/2010/main" val="131216570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903664"/>
            <a:ext cx="11216640" cy="804244"/>
          </a:xfrm>
        </p:spPr>
        <p:txBody>
          <a:bodyPr>
            <a:noAutofit/>
          </a:bodyPr>
          <a:lstStyle/>
          <a:p>
            <a:pPr lvl="0"/>
            <a:r>
              <a:rPr lang="en-GB" sz="4800" b="1" dirty="0"/>
              <a:t>The fact of the thing and its causal link to the damage</a:t>
            </a:r>
            <a:r>
              <a:rPr lang="en-US" sz="4800" dirty="0"/>
              <a:t/>
            </a:r>
            <a:br>
              <a:rPr lang="en-US" sz="4800" dirty="0"/>
            </a:br>
            <a:endParaRPr lang="en-GB" sz="4800" dirty="0"/>
          </a:p>
        </p:txBody>
      </p:sp>
      <p:sp>
        <p:nvSpPr>
          <p:cNvPr id="3" name="Content Placeholder 2"/>
          <p:cNvSpPr>
            <a:spLocks noGrp="1"/>
          </p:cNvSpPr>
          <p:nvPr>
            <p:ph idx="1"/>
          </p:nvPr>
        </p:nvSpPr>
        <p:spPr>
          <a:xfrm>
            <a:off x="894080" y="2707907"/>
            <a:ext cx="11216640" cy="5578374"/>
          </a:xfrm>
        </p:spPr>
        <p:txBody>
          <a:bodyPr>
            <a:normAutofit fontScale="77500" lnSpcReduction="20000"/>
          </a:bodyPr>
          <a:lstStyle/>
          <a:p>
            <a:r>
              <a:rPr lang="en-GB" b="1" dirty="0"/>
              <a:t>The fact of the thing </a:t>
            </a:r>
            <a:endParaRPr lang="en-US" b="1" dirty="0"/>
          </a:p>
          <a:p>
            <a:r>
              <a:rPr lang="en-GB" dirty="0"/>
              <a:t> The issue of the </a:t>
            </a:r>
            <a:r>
              <a:rPr lang="en-GB" b="1" dirty="0"/>
              <a:t>inanimate thing </a:t>
            </a:r>
            <a:r>
              <a:rPr lang="en-GB" dirty="0"/>
              <a:t>is delicate here. The issue is how a thing which does not have any movement by itself can cause damage. </a:t>
            </a:r>
            <a:r>
              <a:rPr lang="en-GB" b="1" dirty="0"/>
              <a:t>Is a pedestrian for example reversed by a car, the fact of the driver or the fact of the inanimate thing (the car)? </a:t>
            </a:r>
            <a:r>
              <a:rPr lang="en-GB" i="1" dirty="0"/>
              <a:t>If there is fault of the driver, there is no problem! But if the car was packed, would it have caused the damage?</a:t>
            </a:r>
            <a:r>
              <a:rPr lang="en-GB" dirty="0"/>
              <a:t> </a:t>
            </a:r>
          </a:p>
          <a:p>
            <a:r>
              <a:rPr lang="en-GB" dirty="0"/>
              <a:t>The issue arises only if no fault is proven against the driver, and it is posed then in the following terms</a:t>
            </a:r>
            <a:r>
              <a:rPr lang="en-GB" b="1" dirty="0"/>
              <a:t>: is it possible that the accident is the fact of the thing? </a:t>
            </a:r>
            <a:r>
              <a:rPr lang="en-GB" dirty="0"/>
              <a:t>This is also for example the case of a person who hits a head on a tree. </a:t>
            </a:r>
          </a:p>
          <a:p>
            <a:r>
              <a:rPr lang="en-GB" dirty="0"/>
              <a:t>We cannot deny that this person suffers a damage! But is it the fault of the tree?</a:t>
            </a:r>
            <a:r>
              <a:rPr lang="en-US" dirty="0"/>
              <a:t> </a:t>
            </a:r>
            <a:endParaRPr lang="en-GB" dirty="0"/>
          </a:p>
        </p:txBody>
      </p:sp>
    </p:spTree>
    <p:extLst>
      <p:ext uri="{BB962C8B-B14F-4D97-AF65-F5344CB8AC3E}">
        <p14:creationId xmlns:p14="http://schemas.microsoft.com/office/powerpoint/2010/main" val="194872627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612766"/>
            <a:ext cx="11216640" cy="6195195"/>
          </a:xfrm>
        </p:spPr>
        <p:txBody>
          <a:bodyPr>
            <a:normAutofit fontScale="85000" lnSpcReduction="10000"/>
          </a:bodyPr>
          <a:lstStyle/>
          <a:p>
            <a:pPr lvl="0"/>
            <a:r>
              <a:rPr lang="en-GB" b="1" dirty="0"/>
              <a:t>The link of causality between the thing and the damage (the thing must have caused the damage)</a:t>
            </a:r>
            <a:endParaRPr lang="en-US" dirty="0"/>
          </a:p>
          <a:p>
            <a:r>
              <a:rPr lang="en-GB" b="1" dirty="0"/>
              <a:t>Is it fair to say that, whatever role played by the thing, its guardian is supposed to be responsible?</a:t>
            </a:r>
            <a:r>
              <a:rPr lang="en-GB" dirty="0"/>
              <a:t> Can a person who falls down call upon the guardian of the floor on which he/she fell to be responsible? </a:t>
            </a:r>
            <a:r>
              <a:rPr lang="en-GB" b="1" dirty="0"/>
              <a:t>The mechanism is thus this one</a:t>
            </a:r>
            <a:r>
              <a:rPr lang="en-GB" dirty="0"/>
              <a:t>: the victim must prove the intervention of the thing (he seeks to establish that this intervention was an </a:t>
            </a:r>
            <a:r>
              <a:rPr lang="en-GB" b="1" dirty="0"/>
              <a:t>indispensable cause </a:t>
            </a:r>
            <a:r>
              <a:rPr lang="en-GB" dirty="0"/>
              <a:t>of the damage). </a:t>
            </a:r>
          </a:p>
          <a:p>
            <a:r>
              <a:rPr lang="en-GB" dirty="0"/>
              <a:t>The thing is then supposed to be the cause generating of the damage.</a:t>
            </a:r>
          </a:p>
          <a:p>
            <a:r>
              <a:rPr lang="en-GB" dirty="0"/>
              <a:t>The guardian can reverse this presumption by proving that the thing played </a:t>
            </a:r>
            <a:r>
              <a:rPr lang="en-GB" b="1" dirty="0"/>
              <a:t>a passive role</a:t>
            </a:r>
            <a:r>
              <a:rPr lang="en-GB" dirty="0"/>
              <a:t> in the realisation of the damage.</a:t>
            </a:r>
            <a:r>
              <a:rPr lang="en-US" dirty="0"/>
              <a:t> </a:t>
            </a:r>
            <a:endParaRPr lang="en-GB" dirty="0"/>
          </a:p>
        </p:txBody>
      </p:sp>
    </p:spTree>
    <p:extLst>
      <p:ext uri="{BB962C8B-B14F-4D97-AF65-F5344CB8AC3E}">
        <p14:creationId xmlns:p14="http://schemas.microsoft.com/office/powerpoint/2010/main" val="12173429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586596"/>
            <a:ext cx="11216640" cy="1727747"/>
          </a:xfrm>
        </p:spPr>
        <p:txBody>
          <a:bodyPr>
            <a:noAutofit/>
          </a:bodyPr>
          <a:lstStyle/>
          <a:p>
            <a:pPr lvl="0"/>
            <a:r>
              <a:rPr lang="en-GB" sz="4800" b="1" dirty="0"/>
              <a:t>Guard of the thing</a:t>
            </a:r>
            <a:r>
              <a:rPr lang="en-US" sz="4800" dirty="0"/>
              <a:t/>
            </a:r>
            <a:br>
              <a:rPr lang="en-US" sz="4800" dirty="0"/>
            </a:br>
            <a:endParaRPr lang="en-GB" sz="4800" dirty="0"/>
          </a:p>
        </p:txBody>
      </p:sp>
      <p:sp>
        <p:nvSpPr>
          <p:cNvPr id="3" name="Content Placeholder 2"/>
          <p:cNvSpPr>
            <a:spLocks noGrp="1"/>
          </p:cNvSpPr>
          <p:nvPr>
            <p:ph idx="1"/>
          </p:nvPr>
        </p:nvSpPr>
        <p:spPr>
          <a:xfrm>
            <a:off x="894080" y="2314343"/>
            <a:ext cx="11216640" cy="5493618"/>
          </a:xfrm>
        </p:spPr>
        <p:txBody>
          <a:bodyPr/>
          <a:lstStyle/>
          <a:p>
            <a:r>
              <a:rPr lang="en-GB" dirty="0"/>
              <a:t>The concept of guard can be split between the </a:t>
            </a:r>
            <a:r>
              <a:rPr lang="en-GB" b="1" dirty="0"/>
              <a:t>legal guard </a:t>
            </a:r>
            <a:r>
              <a:rPr lang="en-GB" dirty="0"/>
              <a:t>and the </a:t>
            </a:r>
            <a:r>
              <a:rPr lang="en-GB" b="1" dirty="0"/>
              <a:t>material guard.</a:t>
            </a:r>
            <a:r>
              <a:rPr lang="en-GB" dirty="0"/>
              <a:t> </a:t>
            </a:r>
          </a:p>
          <a:p>
            <a:r>
              <a:rPr lang="en-GB" b="1" dirty="0"/>
              <a:t>The material guard</a:t>
            </a:r>
            <a:r>
              <a:rPr lang="en-GB" dirty="0"/>
              <a:t> indicates sometimes the simple material detention of a thing, sometimes the use of the thing, but without being invested with any right on the thing, while </a:t>
            </a:r>
            <a:r>
              <a:rPr lang="en-GB" b="1" dirty="0"/>
              <a:t>the legal guard </a:t>
            </a:r>
            <a:r>
              <a:rPr lang="en-GB" dirty="0"/>
              <a:t>refers to the idea of control and direction which the guardian can have on the thing as an </a:t>
            </a:r>
            <a:r>
              <a:rPr lang="en-GB" b="1" dirty="0"/>
              <a:t>attribute of the right of ownership.</a:t>
            </a:r>
            <a:r>
              <a:rPr lang="en-US" dirty="0"/>
              <a:t> </a:t>
            </a:r>
            <a:endParaRPr lang="en-GB" dirty="0"/>
          </a:p>
        </p:txBody>
      </p:sp>
    </p:spTree>
    <p:extLst>
      <p:ext uri="{BB962C8B-B14F-4D97-AF65-F5344CB8AC3E}">
        <p14:creationId xmlns:p14="http://schemas.microsoft.com/office/powerpoint/2010/main" val="11379857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9857" y="2006333"/>
            <a:ext cx="11216640" cy="5921409"/>
          </a:xfrm>
        </p:spPr>
        <p:txBody>
          <a:bodyPr>
            <a:normAutofit fontScale="85000" lnSpcReduction="10000"/>
          </a:bodyPr>
          <a:lstStyle/>
          <a:p>
            <a:r>
              <a:rPr lang="en-GB" dirty="0"/>
              <a:t>The employees </a:t>
            </a:r>
            <a:r>
              <a:rPr lang="en-GB" b="1" dirty="0"/>
              <a:t>could never </a:t>
            </a:r>
            <a:r>
              <a:rPr lang="en-GB" dirty="0"/>
              <a:t>be guardians of the thing of the employer. </a:t>
            </a:r>
          </a:p>
          <a:p>
            <a:r>
              <a:rPr lang="en-GB" dirty="0"/>
              <a:t>For example, a driver of other’s car could never be responsible for the damage caused by this car unless a fault on his/her side is proven.</a:t>
            </a:r>
          </a:p>
          <a:p>
            <a:r>
              <a:rPr lang="en-GB" dirty="0"/>
              <a:t>However, the owner can carry out </a:t>
            </a:r>
            <a:r>
              <a:rPr lang="en-GB" b="1" dirty="0"/>
              <a:t>a voluntary transfer of the thing </a:t>
            </a:r>
            <a:r>
              <a:rPr lang="en-GB" dirty="0"/>
              <a:t>(example: loan, leasing agreement, deposit, etc.) </a:t>
            </a:r>
            <a:r>
              <a:rPr lang="en-GB" b="1" dirty="0"/>
              <a:t>and loses </a:t>
            </a:r>
            <a:r>
              <a:rPr lang="en-GB" dirty="0"/>
              <a:t>the quality of guardian thus, while remaining the owner. </a:t>
            </a:r>
          </a:p>
          <a:p>
            <a:r>
              <a:rPr lang="en-GB" dirty="0"/>
              <a:t>Therefore, we may conclude that the guardian of a thing according to article 260 par.1 CCBIII is the one who keeps the thing for his/her own interests or who uses it for his/her benefits.</a:t>
            </a:r>
            <a:r>
              <a:rPr lang="en-US" dirty="0"/>
              <a:t> </a:t>
            </a:r>
            <a:endParaRPr lang="en-GB" dirty="0"/>
          </a:p>
        </p:txBody>
      </p:sp>
    </p:spTree>
    <p:extLst>
      <p:ext uri="{BB962C8B-B14F-4D97-AF65-F5344CB8AC3E}">
        <p14:creationId xmlns:p14="http://schemas.microsoft.com/office/powerpoint/2010/main" val="21405267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741872"/>
            <a:ext cx="11216640" cy="1315797"/>
          </a:xfrm>
        </p:spPr>
        <p:txBody>
          <a:bodyPr>
            <a:noAutofit/>
          </a:bodyPr>
          <a:lstStyle/>
          <a:p>
            <a:r>
              <a:rPr lang="en-US" sz="5400" b="1" dirty="0"/>
              <a:t>Basis of the liability for inanimate things </a:t>
            </a:r>
            <a:endParaRPr lang="en-GB" sz="5400" b="1" dirty="0"/>
          </a:p>
        </p:txBody>
      </p:sp>
      <p:sp>
        <p:nvSpPr>
          <p:cNvPr id="3" name="Content Placeholder 2"/>
          <p:cNvSpPr>
            <a:spLocks noGrp="1"/>
          </p:cNvSpPr>
          <p:nvPr>
            <p:ph idx="1"/>
          </p:nvPr>
        </p:nvSpPr>
        <p:spPr>
          <a:xfrm>
            <a:off x="894080" y="2434122"/>
            <a:ext cx="11216640" cy="5373839"/>
          </a:xfrm>
        </p:spPr>
        <p:txBody>
          <a:bodyPr/>
          <a:lstStyle/>
          <a:p>
            <a:r>
              <a:rPr lang="en-GB" dirty="0"/>
              <a:t>The basis of this liability is the </a:t>
            </a:r>
            <a:r>
              <a:rPr lang="en-GB" b="1" dirty="0"/>
              <a:t>presumption of responsibility of the guardian.</a:t>
            </a:r>
            <a:r>
              <a:rPr lang="en-GB" dirty="0"/>
              <a:t> </a:t>
            </a:r>
          </a:p>
          <a:p>
            <a:r>
              <a:rPr lang="en-GB" dirty="0"/>
              <a:t>Held by an irrefragable presumption, the guardian cannot release himself by proving that he did not make any fault. </a:t>
            </a:r>
          </a:p>
          <a:p>
            <a:r>
              <a:rPr lang="en-GB" dirty="0"/>
              <a:t>The damage caused by a thing involves automatically the responsibility of the guardian without seeking her/his fault.</a:t>
            </a:r>
            <a:r>
              <a:rPr lang="en-US" dirty="0"/>
              <a:t> </a:t>
            </a:r>
            <a:endParaRPr lang="en-GB" dirty="0"/>
          </a:p>
        </p:txBody>
      </p:sp>
    </p:spTree>
    <p:extLst>
      <p:ext uri="{BB962C8B-B14F-4D97-AF65-F5344CB8AC3E}">
        <p14:creationId xmlns:p14="http://schemas.microsoft.com/office/powerpoint/2010/main" val="19683860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3ECE9-520E-992B-B04A-DFBBF5CA43A4}"/>
              </a:ext>
            </a:extLst>
          </p:cNvPr>
          <p:cNvSpPr>
            <a:spLocks noGrp="1"/>
          </p:cNvSpPr>
          <p:nvPr>
            <p:ph type="title"/>
          </p:nvPr>
        </p:nvSpPr>
        <p:spPr>
          <a:xfrm>
            <a:off x="894080" y="0"/>
            <a:ext cx="11216640" cy="2695422"/>
          </a:xfrm>
        </p:spPr>
        <p:txBody>
          <a:bodyPr>
            <a:normAutofit/>
          </a:bodyPr>
          <a:lstStyle/>
          <a:p>
            <a:r>
              <a:rPr lang="x-none" sz="6000" b="1" dirty="0"/>
              <a:t>Liability for environmental attempt (NEW)</a:t>
            </a:r>
          </a:p>
        </p:txBody>
      </p:sp>
      <p:sp>
        <p:nvSpPr>
          <p:cNvPr id="3" name="Content Placeholder 2">
            <a:extLst>
              <a:ext uri="{FF2B5EF4-FFF2-40B4-BE49-F238E27FC236}">
                <a16:creationId xmlns:a16="http://schemas.microsoft.com/office/drawing/2014/main" xmlns="" id="{5BADCD90-B35F-C026-DEE1-14BF654DDD73}"/>
              </a:ext>
            </a:extLst>
          </p:cNvPr>
          <p:cNvSpPr>
            <a:spLocks noGrp="1"/>
          </p:cNvSpPr>
          <p:nvPr>
            <p:ph idx="1"/>
          </p:nvPr>
        </p:nvSpPr>
        <p:spPr>
          <a:xfrm>
            <a:off x="894080" y="2840406"/>
            <a:ext cx="11216640" cy="4967554"/>
          </a:xfrm>
        </p:spPr>
        <p:txBody>
          <a:bodyPr>
            <a:normAutofit fontScale="85000" lnSpcReduction="20000"/>
          </a:bodyPr>
          <a:lstStyle/>
          <a:p>
            <a:r>
              <a:rPr lang="x-none" dirty="0"/>
              <a:t>The new Draft Law Governing Non-Contractual Obligations suggests a regime of liability for environmental attempt.</a:t>
            </a:r>
          </a:p>
          <a:p>
            <a:r>
              <a:rPr lang="x-none" dirty="0"/>
              <a:t>Art. 25 holds liable any person who </a:t>
            </a:r>
            <a:r>
              <a:rPr lang="x-none" b="1" dirty="0"/>
              <a:t>degrades</a:t>
            </a:r>
            <a:r>
              <a:rPr lang="x-none" dirty="0"/>
              <a:t> the environment by their activity or by their business.</a:t>
            </a:r>
          </a:p>
          <a:p>
            <a:r>
              <a:rPr lang="x-none" dirty="0"/>
              <a:t>Such degradation happens when the act violates measures taken by responsible environment authorities/activists in order to: </a:t>
            </a:r>
            <a:r>
              <a:rPr lang="x-none" b="1" dirty="0"/>
              <a:t>(1) prevent an imminent harm; (2) mitigate the consequences of a present or past attempt; (3) restoring the damage</a:t>
            </a:r>
            <a:r>
              <a:rPr lang="x-none" dirty="0"/>
              <a:t>. Art. 26.</a:t>
            </a:r>
          </a:p>
          <a:p>
            <a:r>
              <a:rPr lang="x-none" dirty="0"/>
              <a:t>Agreement to exclude such liability is null. </a:t>
            </a:r>
          </a:p>
          <a:p>
            <a:endParaRPr lang="x-none" b="1" dirty="0"/>
          </a:p>
        </p:txBody>
      </p:sp>
    </p:spTree>
    <p:extLst>
      <p:ext uri="{BB962C8B-B14F-4D97-AF65-F5344CB8AC3E}">
        <p14:creationId xmlns:p14="http://schemas.microsoft.com/office/powerpoint/2010/main" val="426438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After refusing treatment because of her religious beliefs (as a Jehovah's Witness) she died. Medical evidence showed that she would not have died if she had received treatment. In his final speech to the jury, counsel for the Crown accepted that the girl’s refusal to have a blood transfusion was a cause of her death.…"/>
          <p:cNvSpPr txBox="1">
            <a:spLocks noGrp="1"/>
          </p:cNvSpPr>
          <p:nvPr>
            <p:ph type="body" idx="1"/>
          </p:nvPr>
        </p:nvSpPr>
        <p:spPr>
          <a:xfrm>
            <a:off x="952500" y="1733550"/>
            <a:ext cx="11099800" cy="6286500"/>
          </a:xfrm>
          <a:prstGeom prst="rect">
            <a:avLst/>
          </a:prstGeom>
        </p:spPr>
        <p:txBody>
          <a:bodyPr anchor="t"/>
          <a:lstStyle/>
          <a:p>
            <a:pPr marL="355599" indent="-355599" algn="just" defTabSz="467359">
              <a:lnSpc>
                <a:spcPct val="80000"/>
              </a:lnSpc>
              <a:spcBef>
                <a:spcPts val="3300"/>
              </a:spcBef>
              <a:defRPr sz="3000">
                <a:solidFill>
                  <a:srgbClr val="222222"/>
                </a:solidFill>
              </a:defRPr>
            </a:pPr>
            <a:r>
              <a:t>After refusing treatment because of her religious beliefs (as a Jehovah's Witness) she died. Medical evidence showed that she would not have died if she had received treatment. In his final speech to the jury, counsel for the Crown accepted that the girl’s refusal to have a blood transfusion was a cause of her death. </a:t>
            </a:r>
            <a:endParaRPr b="1"/>
          </a:p>
          <a:p>
            <a:pPr marL="355599" indent="-355599" algn="just" defTabSz="467359">
              <a:lnSpc>
                <a:spcPct val="80000"/>
              </a:lnSpc>
              <a:spcBef>
                <a:spcPts val="3300"/>
              </a:spcBef>
              <a:defRPr sz="3000">
                <a:solidFill>
                  <a:srgbClr val="222222"/>
                </a:solidFill>
              </a:defRPr>
            </a:pPr>
            <a:r>
              <a:t>The prosecution did not challenge the defence evidence that the defendant was suffering from diminished responsibility. The defence argued that the victim’s refusal to accept medical treatment broke the chain of causation between the stabbing and her death.</a:t>
            </a:r>
            <a:endParaRPr b="1"/>
          </a:p>
          <a:p>
            <a:pPr marL="355600" indent="-355600" algn="just" defTabSz="467359">
              <a:spcBef>
                <a:spcPts val="3300"/>
              </a:spcBef>
              <a:defRPr sz="2500" b="1"/>
            </a:pPr>
            <a:r>
              <a:t>Judgment: </a:t>
            </a:r>
            <a:r>
              <a:rPr b="0"/>
              <a:t>The Court ruled that, as a matter of policy, “</a:t>
            </a:r>
            <a:r>
              <a:rPr b="0" i="1"/>
              <a:t>those who use violence on others must take their victims as they find them”, invoking the Eggshell rule/thin-skull rule.</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A187F-0D17-3755-F029-4DBFDC57B835}"/>
              </a:ext>
            </a:extLst>
          </p:cNvPr>
          <p:cNvSpPr>
            <a:spLocks noGrp="1"/>
          </p:cNvSpPr>
          <p:nvPr>
            <p:ph type="title"/>
          </p:nvPr>
        </p:nvSpPr>
        <p:spPr>
          <a:xfrm>
            <a:off x="894080" y="1608667"/>
            <a:ext cx="11216640" cy="691338"/>
          </a:xfrm>
        </p:spPr>
        <p:txBody>
          <a:bodyPr>
            <a:normAutofit fontScale="90000"/>
          </a:bodyPr>
          <a:lstStyle/>
          <a:p>
            <a:r>
              <a:rPr lang="x-none" b="1" dirty="0"/>
              <a:t>Who is the Victim?</a:t>
            </a:r>
          </a:p>
        </p:txBody>
      </p:sp>
      <p:sp>
        <p:nvSpPr>
          <p:cNvPr id="3" name="Content Placeholder 2">
            <a:extLst>
              <a:ext uri="{FF2B5EF4-FFF2-40B4-BE49-F238E27FC236}">
                <a16:creationId xmlns:a16="http://schemas.microsoft.com/office/drawing/2014/main" xmlns="" id="{A06579CD-3061-4C4E-1F7D-100C5F4C3510}"/>
              </a:ext>
            </a:extLst>
          </p:cNvPr>
          <p:cNvSpPr>
            <a:spLocks noGrp="1"/>
          </p:cNvSpPr>
          <p:nvPr>
            <p:ph idx="1"/>
          </p:nvPr>
        </p:nvSpPr>
        <p:spPr>
          <a:xfrm>
            <a:off x="894080" y="2642699"/>
            <a:ext cx="11216640" cy="5165262"/>
          </a:xfrm>
        </p:spPr>
        <p:txBody>
          <a:bodyPr>
            <a:normAutofit fontScale="70000" lnSpcReduction="20000"/>
          </a:bodyPr>
          <a:lstStyle/>
          <a:p>
            <a:r>
              <a:rPr lang="x-none" dirty="0"/>
              <a:t>Noramally, everyone or at least those living/occupying the vicinity of the damage are direct victims. Can all sue? Do they have </a:t>
            </a:r>
            <a:r>
              <a:rPr lang="x-none" i="1" dirty="0"/>
              <a:t>locus standi</a:t>
            </a:r>
            <a:r>
              <a:rPr lang="x-none" dirty="0"/>
              <a:t> to claim for damages of environmental harm?</a:t>
            </a:r>
          </a:p>
          <a:p>
            <a:r>
              <a:rPr lang="x-none" dirty="0"/>
              <a:t>How to satisfy the requirements of </a:t>
            </a:r>
            <a:r>
              <a:rPr lang="x-none" b="1" i="1" dirty="0"/>
              <a:t>damage, fault </a:t>
            </a:r>
            <a:r>
              <a:rPr lang="x-none" dirty="0"/>
              <a:t>and</a:t>
            </a:r>
            <a:r>
              <a:rPr lang="x-none" b="1" i="1" dirty="0"/>
              <a:t> causation?</a:t>
            </a:r>
          </a:p>
          <a:p>
            <a:r>
              <a:rPr lang="x-none" dirty="0"/>
              <a:t>How about acts that are done outside the boundaries/territories and have a crossborder effect? How about activities profited by the victims? How about those carried out by governments in causing harm beyond their territories?</a:t>
            </a:r>
          </a:p>
          <a:p>
            <a:r>
              <a:rPr lang="x-none" b="1" i="1" dirty="0"/>
              <a:t>Locus standi</a:t>
            </a:r>
            <a:r>
              <a:rPr lang="x-none" b="1" dirty="0"/>
              <a:t> </a:t>
            </a:r>
            <a:r>
              <a:rPr lang="x-none" dirty="0"/>
              <a:t>in environmental tort actions needs further realisations. </a:t>
            </a:r>
          </a:p>
          <a:p>
            <a:r>
              <a:rPr lang="x-none" dirty="0"/>
              <a:t>Boundaries need to be put in place to create a special regime of liability and address the right of victims and qualify, in tort, those victims.</a:t>
            </a:r>
          </a:p>
        </p:txBody>
      </p:sp>
    </p:spTree>
    <p:extLst>
      <p:ext uri="{BB962C8B-B14F-4D97-AF65-F5344CB8AC3E}">
        <p14:creationId xmlns:p14="http://schemas.microsoft.com/office/powerpoint/2010/main" val="185803966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BE9CAC-9707-6D7E-E932-EC6D64A1DB85}"/>
              </a:ext>
            </a:extLst>
          </p:cNvPr>
          <p:cNvSpPr>
            <a:spLocks noGrp="1"/>
          </p:cNvSpPr>
          <p:nvPr>
            <p:ph type="title"/>
          </p:nvPr>
        </p:nvSpPr>
        <p:spPr/>
        <p:txBody>
          <a:bodyPr>
            <a:noAutofit/>
          </a:bodyPr>
          <a:lstStyle/>
          <a:p>
            <a:r>
              <a:rPr lang="x-none" sz="5400" b="1" dirty="0"/>
              <a:t>New Draft on </a:t>
            </a:r>
            <a:r>
              <a:rPr lang="x-none" sz="5400" b="1" i="1" dirty="0"/>
              <a:t>Locus Standi</a:t>
            </a:r>
          </a:p>
        </p:txBody>
      </p:sp>
      <p:sp>
        <p:nvSpPr>
          <p:cNvPr id="3" name="Content Placeholder 2">
            <a:extLst>
              <a:ext uri="{FF2B5EF4-FFF2-40B4-BE49-F238E27FC236}">
                <a16:creationId xmlns:a16="http://schemas.microsoft.com/office/drawing/2014/main" xmlns="" id="{190690B2-CF5C-8EC4-3DEC-900EB6A270A3}"/>
              </a:ext>
            </a:extLst>
          </p:cNvPr>
          <p:cNvSpPr>
            <a:spLocks noGrp="1"/>
          </p:cNvSpPr>
          <p:nvPr>
            <p:ph idx="1"/>
          </p:nvPr>
        </p:nvSpPr>
        <p:spPr>
          <a:xfrm>
            <a:off x="894080" y="2827226"/>
            <a:ext cx="11216640" cy="5317708"/>
          </a:xfrm>
        </p:spPr>
        <p:txBody>
          <a:bodyPr>
            <a:normAutofit fontScale="62500" lnSpcReduction="20000"/>
          </a:bodyPr>
          <a:lstStyle/>
          <a:p>
            <a:r>
              <a:rPr lang="x-none" dirty="0"/>
              <a:t>New Draft gives limited rights to those who can have the right to claim for environmental harm.</a:t>
            </a:r>
          </a:p>
          <a:p>
            <a:r>
              <a:rPr lang="x-none" dirty="0"/>
              <a:t>If it belongs to a certain owner (who has taken violated measures), then that owner is rightfully able to bring a claim against the tortfeasor.</a:t>
            </a:r>
          </a:p>
          <a:p>
            <a:r>
              <a:rPr lang="x-none" dirty="0"/>
              <a:t>If it has no known owner or no person took no measure of protection, the </a:t>
            </a:r>
            <a:r>
              <a:rPr lang="x-none" i="1" dirty="0"/>
              <a:t>locus standi </a:t>
            </a:r>
            <a:r>
              <a:rPr lang="x-none" dirty="0"/>
              <a:t>is vested in </a:t>
            </a:r>
            <a:r>
              <a:rPr lang="x-none" i="1" dirty="0"/>
              <a:t>relevant public authorities, national</a:t>
            </a:r>
            <a:r>
              <a:rPr lang="x-none" dirty="0"/>
              <a:t> or </a:t>
            </a:r>
            <a:r>
              <a:rPr lang="x-none" i="1" dirty="0"/>
              <a:t>regional environmental organisations</a:t>
            </a:r>
            <a:r>
              <a:rPr lang="x-none" dirty="0"/>
              <a:t> who took the violated measures. Art. 27</a:t>
            </a:r>
          </a:p>
          <a:p>
            <a:r>
              <a:rPr lang="x-none" dirty="0"/>
              <a:t>Should damage only concern violation of taken measures?</a:t>
            </a:r>
          </a:p>
          <a:p>
            <a:r>
              <a:rPr lang="x-none" dirty="0"/>
              <a:t>How about those who dirtens lake waters or rivers usually useful benefitable to the people? </a:t>
            </a:r>
          </a:p>
          <a:p>
            <a:r>
              <a:rPr lang="x-none" dirty="0"/>
              <a:t>More remedies are needed.</a:t>
            </a:r>
          </a:p>
        </p:txBody>
      </p:sp>
    </p:spTree>
    <p:extLst>
      <p:ext uri="{BB962C8B-B14F-4D97-AF65-F5344CB8AC3E}">
        <p14:creationId xmlns:p14="http://schemas.microsoft.com/office/powerpoint/2010/main" val="117048830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608667"/>
            <a:ext cx="11216640" cy="654339"/>
          </a:xfrm>
        </p:spPr>
        <p:txBody>
          <a:bodyPr>
            <a:normAutofit fontScale="90000"/>
          </a:bodyPr>
          <a:lstStyle/>
          <a:p>
            <a:r>
              <a:rPr lang="x-none" b="1" dirty="0"/>
              <a:t>Means of defence </a:t>
            </a:r>
            <a:r>
              <a:rPr lang="en-US" b="1" dirty="0"/>
              <a:t/>
            </a:r>
            <a:br>
              <a:rPr lang="en-US" b="1" dirty="0"/>
            </a:br>
            <a:endParaRPr lang="en-GB" dirty="0"/>
          </a:p>
        </p:txBody>
      </p:sp>
      <p:sp>
        <p:nvSpPr>
          <p:cNvPr id="3" name="Content Placeholder 2"/>
          <p:cNvSpPr>
            <a:spLocks noGrp="1"/>
          </p:cNvSpPr>
          <p:nvPr>
            <p:ph idx="1"/>
          </p:nvPr>
        </p:nvSpPr>
        <p:spPr>
          <a:xfrm>
            <a:off x="894080" y="2263006"/>
            <a:ext cx="11216640" cy="5544955"/>
          </a:xfrm>
        </p:spPr>
        <p:txBody>
          <a:bodyPr/>
          <a:lstStyle/>
          <a:p>
            <a:r>
              <a:rPr lang="en-US" dirty="0"/>
              <a:t>Because of the presumption of responsibility imposed upon the guardian of the thing, this one cannot be exonerated by proving that there has not been a fault of his own. </a:t>
            </a:r>
          </a:p>
          <a:p>
            <a:r>
              <a:rPr lang="en-GB" b="1" dirty="0"/>
              <a:t>However</a:t>
            </a:r>
            <a:r>
              <a:rPr lang="en-GB" dirty="0"/>
              <a:t> the guardian can deny the existence of a fact of the thing, or the causal link between the fact and the damage, or his quality of guardian.</a:t>
            </a:r>
            <a:r>
              <a:rPr lang="en-US" dirty="0"/>
              <a:t> </a:t>
            </a:r>
            <a:endParaRPr lang="en-GB" dirty="0"/>
          </a:p>
        </p:txBody>
      </p:sp>
    </p:spTree>
    <p:extLst>
      <p:ext uri="{BB962C8B-B14F-4D97-AF65-F5344CB8AC3E}">
        <p14:creationId xmlns:p14="http://schemas.microsoft.com/office/powerpoint/2010/main" val="7864610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293298"/>
            <a:ext cx="11216640" cy="1678813"/>
          </a:xfrm>
        </p:spPr>
        <p:txBody>
          <a:bodyPr>
            <a:noAutofit/>
          </a:bodyPr>
          <a:lstStyle/>
          <a:p>
            <a:r>
              <a:rPr lang="en-GB" sz="5400" b="1" dirty="0"/>
              <a:t>Important general defences</a:t>
            </a:r>
          </a:p>
        </p:txBody>
      </p:sp>
      <p:sp>
        <p:nvSpPr>
          <p:cNvPr id="3" name="Content Placeholder 2"/>
          <p:cNvSpPr>
            <a:spLocks noGrp="1"/>
          </p:cNvSpPr>
          <p:nvPr>
            <p:ph idx="1"/>
          </p:nvPr>
        </p:nvSpPr>
        <p:spPr>
          <a:xfrm>
            <a:off x="894080" y="2314341"/>
            <a:ext cx="11216640" cy="5493619"/>
          </a:xfrm>
        </p:spPr>
        <p:txBody>
          <a:bodyPr>
            <a:normAutofit fontScale="92500" lnSpcReduction="20000"/>
          </a:bodyPr>
          <a:lstStyle/>
          <a:p>
            <a:r>
              <a:rPr lang="en-GB" dirty="0"/>
              <a:t>In every action for tort, certain defences are open to the defendant:</a:t>
            </a:r>
          </a:p>
          <a:p>
            <a:r>
              <a:rPr lang="en-GB" b="1" dirty="0"/>
              <a:t>1. </a:t>
            </a:r>
            <a:r>
              <a:rPr lang="en-GB" b="1" dirty="0" err="1"/>
              <a:t>Volenti</a:t>
            </a:r>
            <a:r>
              <a:rPr lang="en-GB" b="1" dirty="0"/>
              <a:t> non fit injuria: </a:t>
            </a:r>
            <a:r>
              <a:rPr lang="en-GB" dirty="0"/>
              <a:t>When a person has consented to the commission of a wrong in the nature of a tort, then he cannot subsequently sue for it. </a:t>
            </a:r>
          </a:p>
          <a:p>
            <a:r>
              <a:rPr lang="en-GB" dirty="0"/>
              <a:t>The maxim applies only to: (a) intentional acts which, otherwise, are tortious; (b) cases where plaintiff runs the risk of harm which would otherwise be actionable.</a:t>
            </a:r>
          </a:p>
          <a:p>
            <a:r>
              <a:rPr lang="en-GB" dirty="0"/>
              <a:t>The maxim does not apply to such unlawful acts, and where there is a breach of a statutory duty.</a:t>
            </a:r>
          </a:p>
          <a:p>
            <a:endParaRPr lang="en-GB" dirty="0"/>
          </a:p>
        </p:txBody>
      </p:sp>
    </p:spTree>
    <p:extLst>
      <p:ext uri="{BB962C8B-B14F-4D97-AF65-F5344CB8AC3E}">
        <p14:creationId xmlns:p14="http://schemas.microsoft.com/office/powerpoint/2010/main" val="184995441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080" y="1527209"/>
            <a:ext cx="11216640" cy="6280752"/>
          </a:xfrm>
        </p:spPr>
        <p:txBody>
          <a:bodyPr/>
          <a:lstStyle/>
          <a:p>
            <a:r>
              <a:rPr lang="en-GB" dirty="0"/>
              <a:t>It will also not apply where the defendant has been responsible for a dangerous situation and the plaintiff takes the risk to save persons involved in it. </a:t>
            </a:r>
          </a:p>
          <a:p>
            <a:r>
              <a:rPr lang="en-GB" dirty="0"/>
              <a:t>Again, the maxim cannot be applied where defendant is negligent.</a:t>
            </a:r>
          </a:p>
          <a:p>
            <a:r>
              <a:rPr lang="en-GB" b="1" dirty="0"/>
              <a:t>2. Inevitable accident: </a:t>
            </a:r>
          </a:p>
          <a:p>
            <a:r>
              <a:rPr lang="en-GB" dirty="0"/>
              <a:t>Inevitable accident is that happening which could not have been prevented by the exercise of ordinary care and skill of a reasonable man.</a:t>
            </a:r>
          </a:p>
        </p:txBody>
      </p:sp>
    </p:spTree>
    <p:extLst>
      <p:ext uri="{BB962C8B-B14F-4D97-AF65-F5344CB8AC3E}">
        <p14:creationId xmlns:p14="http://schemas.microsoft.com/office/powerpoint/2010/main" val="85113189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1608667"/>
            <a:ext cx="11216640" cy="336972"/>
          </a:xfrm>
        </p:spPr>
        <p:txBody>
          <a:bodyPr>
            <a:noAutofit/>
          </a:bodyPr>
          <a:lstStyle/>
          <a:p>
            <a:r>
              <a:rPr lang="en-GB" sz="6000" b="1" dirty="0"/>
              <a:t>3. Act of God/ force majeure</a:t>
            </a:r>
          </a:p>
        </p:txBody>
      </p:sp>
      <p:sp>
        <p:nvSpPr>
          <p:cNvPr id="3" name="Content Placeholder 2"/>
          <p:cNvSpPr>
            <a:spLocks noGrp="1"/>
          </p:cNvSpPr>
          <p:nvPr>
            <p:ph idx="1"/>
          </p:nvPr>
        </p:nvSpPr>
        <p:spPr>
          <a:xfrm>
            <a:off x="894080" y="2485458"/>
            <a:ext cx="11216640" cy="5322503"/>
          </a:xfrm>
        </p:spPr>
        <p:txBody>
          <a:bodyPr/>
          <a:lstStyle/>
          <a:p>
            <a:r>
              <a:rPr lang="en-GB" dirty="0"/>
              <a:t>Accident which is purely the result of natural calamities and forces of nature like storm, earthquake, land-slide, flood etc.</a:t>
            </a:r>
          </a:p>
          <a:p>
            <a:r>
              <a:rPr lang="en-GB" b="1" dirty="0"/>
              <a:t>4. Statutory authority: </a:t>
            </a:r>
          </a:p>
        </p:txBody>
      </p:sp>
    </p:spTree>
    <p:extLst>
      <p:ext uri="{BB962C8B-B14F-4D97-AF65-F5344CB8AC3E}">
        <p14:creationId xmlns:p14="http://schemas.microsoft.com/office/powerpoint/2010/main" val="16511903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9A7EC-5E0C-3744-99CC-A14B38D5D896}"/>
              </a:ext>
            </a:extLst>
          </p:cNvPr>
          <p:cNvSpPr>
            <a:spLocks noGrp="1"/>
          </p:cNvSpPr>
          <p:nvPr>
            <p:ph type="title"/>
          </p:nvPr>
        </p:nvSpPr>
        <p:spPr>
          <a:xfrm>
            <a:off x="894080" y="414068"/>
            <a:ext cx="11216640" cy="1742980"/>
          </a:xfrm>
        </p:spPr>
        <p:txBody>
          <a:bodyPr>
            <a:noAutofit/>
          </a:bodyPr>
          <a:lstStyle/>
          <a:p>
            <a:r>
              <a:rPr lang="x-none" sz="4800" b="1"/>
              <a:t>PRODUCT LIABILITY</a:t>
            </a:r>
            <a:r>
              <a:rPr lang="en-US" sz="4800" b="1" dirty="0"/>
              <a:t/>
            </a:r>
            <a:br>
              <a:rPr lang="en-US" sz="4800" b="1" dirty="0"/>
            </a:br>
            <a:endParaRPr lang="en-GB" sz="4800" dirty="0"/>
          </a:p>
        </p:txBody>
      </p:sp>
      <p:sp>
        <p:nvSpPr>
          <p:cNvPr id="3" name="Content Placeholder 2">
            <a:extLst>
              <a:ext uri="{FF2B5EF4-FFF2-40B4-BE49-F238E27FC236}">
                <a16:creationId xmlns:a16="http://schemas.microsoft.com/office/drawing/2014/main" xmlns="" id="{8A73E1C7-8B2C-C840-9724-2609D014242F}"/>
              </a:ext>
            </a:extLst>
          </p:cNvPr>
          <p:cNvSpPr>
            <a:spLocks noGrp="1"/>
          </p:cNvSpPr>
          <p:nvPr>
            <p:ph idx="1"/>
          </p:nvPr>
        </p:nvSpPr>
        <p:spPr>
          <a:xfrm>
            <a:off x="894080" y="1881945"/>
            <a:ext cx="11216640" cy="6916998"/>
          </a:xfrm>
        </p:spPr>
        <p:txBody>
          <a:bodyPr>
            <a:normAutofit fontScale="70000" lnSpcReduction="20000"/>
          </a:bodyPr>
          <a:lstStyle/>
          <a:p>
            <a:r>
              <a:rPr lang="en-US" dirty="0"/>
              <a:t>Repealed “Civil Code Book III” has been the legal and regulatory framework.</a:t>
            </a:r>
          </a:p>
          <a:p>
            <a:r>
              <a:rPr lang="en-US" dirty="0"/>
              <a:t>There was no particular law on product liability. This was covered by provisions related to the sale of goods, especially under article 320 CCBIII.</a:t>
            </a:r>
          </a:p>
          <a:p>
            <a:r>
              <a:rPr lang="x-none" b="1"/>
              <a:t>Guarantee against latent defects</a:t>
            </a:r>
            <a:endParaRPr lang="en-US" b="1" dirty="0"/>
          </a:p>
          <a:p>
            <a:r>
              <a:rPr lang="en-GB" dirty="0"/>
              <a:t>A</a:t>
            </a:r>
            <a:r>
              <a:rPr lang="en-GB" b="1" dirty="0"/>
              <a:t>rt 320 CCBIII</a:t>
            </a:r>
            <a:r>
              <a:rPr lang="en-GB" dirty="0"/>
              <a:t> states that the seller is responsible for the products latent defects, unless contrary clauses. This article obliges the seller on one hand, to guarantee a defect that may be hidden in the product when selling it. </a:t>
            </a:r>
          </a:p>
          <a:p>
            <a:r>
              <a:rPr lang="en-GB" dirty="0"/>
              <a:t>One the other hand, the seller has to ensure that he/she offers products with will not cause damage to the customers. If such damage occurs, he/she shall be liable.</a:t>
            </a:r>
            <a:endParaRPr lang="en-US" dirty="0"/>
          </a:p>
          <a:p>
            <a:r>
              <a:rPr lang="en-GB" dirty="0"/>
              <a:t>Parties may agree on the clauses which modify that guarantee. But when the seller is of bad faith (knew the latent defect) the clauses of no guarantee are null.</a:t>
            </a:r>
            <a:endParaRPr lang="en-US" dirty="0"/>
          </a:p>
          <a:p>
            <a:r>
              <a:rPr lang="en-GB" dirty="0"/>
              <a:t>When it comes to the damage caused by the product, we have to remember that the clauses of no responsibility are null.</a:t>
            </a:r>
            <a:endParaRPr lang="en-US" dirty="0"/>
          </a:p>
          <a:p>
            <a:endParaRPr lang="en-GB" dirty="0"/>
          </a:p>
        </p:txBody>
      </p:sp>
    </p:spTree>
    <p:extLst>
      <p:ext uri="{BB962C8B-B14F-4D97-AF65-F5344CB8AC3E}">
        <p14:creationId xmlns:p14="http://schemas.microsoft.com/office/powerpoint/2010/main" val="365743874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4E33F5-C285-D044-BD46-46B428788693}"/>
              </a:ext>
            </a:extLst>
          </p:cNvPr>
          <p:cNvSpPr>
            <a:spLocks noGrp="1"/>
          </p:cNvSpPr>
          <p:nvPr>
            <p:ph idx="1"/>
          </p:nvPr>
        </p:nvSpPr>
        <p:spPr>
          <a:xfrm>
            <a:off x="894080" y="2307102"/>
            <a:ext cx="11216640" cy="5500859"/>
          </a:xfrm>
        </p:spPr>
        <p:txBody>
          <a:bodyPr>
            <a:normAutofit fontScale="92500" lnSpcReduction="10000"/>
          </a:bodyPr>
          <a:lstStyle/>
          <a:p>
            <a:r>
              <a:rPr lang="x-none" b="1"/>
              <a:t>Obligation of security of products and services</a:t>
            </a:r>
            <a:endParaRPr lang="en-US" b="1" dirty="0"/>
          </a:p>
          <a:p>
            <a:r>
              <a:rPr lang="en-GB" dirty="0"/>
              <a:t>Consumers must be protected against the defects of products which may affect their health and security.</a:t>
            </a:r>
            <a:endParaRPr lang="en-US" dirty="0"/>
          </a:p>
          <a:p>
            <a:r>
              <a:rPr lang="en-GB" dirty="0"/>
              <a:t>In French law, the producer who puts the defected goods in circulation is liable on art. 1382 and 1383CC (258 and 259CCBIII). When it is a product which explodes and causes damage, it is art 1384 par.1 (260 par. 1 CCBIII) which is applied.</a:t>
            </a:r>
            <a:endParaRPr lang="en-US" dirty="0"/>
          </a:p>
          <a:p>
            <a:pPr marL="0" indent="0">
              <a:buNone/>
            </a:pPr>
            <a:r>
              <a:rPr lang="en-GB" dirty="0"/>
              <a:t> </a:t>
            </a:r>
            <a:endParaRPr lang="en-US" dirty="0"/>
          </a:p>
          <a:p>
            <a:endParaRPr lang="en-GB" dirty="0"/>
          </a:p>
        </p:txBody>
      </p:sp>
    </p:spTree>
    <p:extLst>
      <p:ext uri="{BB962C8B-B14F-4D97-AF65-F5344CB8AC3E}">
        <p14:creationId xmlns:p14="http://schemas.microsoft.com/office/powerpoint/2010/main" val="240666203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6F57CCF-4A94-2D40-982A-6FCF383518E8}"/>
              </a:ext>
            </a:extLst>
          </p:cNvPr>
          <p:cNvSpPr>
            <a:spLocks noGrp="1"/>
          </p:cNvSpPr>
          <p:nvPr>
            <p:ph idx="1"/>
          </p:nvPr>
        </p:nvSpPr>
        <p:spPr>
          <a:xfrm>
            <a:off x="894080" y="2282093"/>
            <a:ext cx="11216640" cy="5525868"/>
          </a:xfrm>
        </p:spPr>
        <p:txBody>
          <a:bodyPr>
            <a:normAutofit lnSpcReduction="10000"/>
          </a:bodyPr>
          <a:lstStyle/>
          <a:p>
            <a:r>
              <a:rPr lang="en-GB" dirty="0"/>
              <a:t>In Rwandan law, the victims of defected products are compensated based on the rules of contractual and tort liability. </a:t>
            </a:r>
          </a:p>
          <a:p>
            <a:r>
              <a:rPr lang="en-GB" dirty="0"/>
              <a:t>This means of solution is not helpful to the consumers who have to prove the fault of the professional producer, distributor or seller, to obtain compensation. </a:t>
            </a:r>
          </a:p>
          <a:p>
            <a:r>
              <a:rPr lang="en-GB" dirty="0"/>
              <a:t>However, new Draft Law Governing Non-Contractual Liabilities brought an improvement, by enacting specific articles related to product liability.</a:t>
            </a:r>
          </a:p>
          <a:p>
            <a:endParaRPr lang="en-US" dirty="0"/>
          </a:p>
          <a:p>
            <a:endParaRPr lang="en-GB" dirty="0"/>
          </a:p>
        </p:txBody>
      </p:sp>
    </p:spTree>
    <p:extLst>
      <p:ext uri="{BB962C8B-B14F-4D97-AF65-F5344CB8AC3E}">
        <p14:creationId xmlns:p14="http://schemas.microsoft.com/office/powerpoint/2010/main" val="15800177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2A747-E3B0-1855-30E7-74E30A7E7687}"/>
              </a:ext>
            </a:extLst>
          </p:cNvPr>
          <p:cNvSpPr>
            <a:spLocks noGrp="1"/>
          </p:cNvSpPr>
          <p:nvPr>
            <p:ph type="title"/>
          </p:nvPr>
        </p:nvSpPr>
        <p:spPr/>
        <p:txBody>
          <a:bodyPr>
            <a:noAutofit/>
          </a:bodyPr>
          <a:lstStyle/>
          <a:p>
            <a:r>
              <a:rPr lang="x-none" sz="5400" b="1" dirty="0"/>
              <a:t>Draft Law: Provisions on Product Liability</a:t>
            </a:r>
          </a:p>
        </p:txBody>
      </p:sp>
      <p:sp>
        <p:nvSpPr>
          <p:cNvPr id="7" name="Content Placeholder 6">
            <a:extLst>
              <a:ext uri="{FF2B5EF4-FFF2-40B4-BE49-F238E27FC236}">
                <a16:creationId xmlns:a16="http://schemas.microsoft.com/office/drawing/2014/main" xmlns="" id="{CB94B69D-0330-0AEB-EE75-AF5FAB7F7EA1}"/>
              </a:ext>
            </a:extLst>
          </p:cNvPr>
          <p:cNvSpPr>
            <a:spLocks noGrp="1"/>
          </p:cNvSpPr>
          <p:nvPr>
            <p:ph idx="1"/>
          </p:nvPr>
        </p:nvSpPr>
        <p:spPr>
          <a:xfrm>
            <a:off x="894080" y="3166533"/>
            <a:ext cx="11216640" cy="4892228"/>
          </a:xfrm>
        </p:spPr>
        <p:txBody>
          <a:bodyPr>
            <a:normAutofit fontScale="77500" lnSpcReduction="20000"/>
          </a:bodyPr>
          <a:lstStyle/>
          <a:p>
            <a:r>
              <a:rPr lang="en-GB" dirty="0">
                <a:latin typeface="Times New Roman" panose="02020603050405020304" pitchFamily="18" charset="0"/>
              </a:rPr>
              <a:t>The Liability is first of all imposed on the manufacturer as the originator of the damage, the risk owner. </a:t>
            </a:r>
          </a:p>
          <a:p>
            <a:r>
              <a:rPr lang="en-GB" dirty="0">
                <a:effectLst/>
                <a:latin typeface="Times New Roman" panose="02020603050405020304" pitchFamily="18" charset="0"/>
              </a:rPr>
              <a:t>“The manufacturer is held liable for damage caused by a defective product whether or not the manufacturer concluded a contract with the aggrieved party.”</a:t>
            </a:r>
            <a:r>
              <a:rPr lang="en-GB" dirty="0">
                <a:latin typeface="Times New Roman" panose="02020603050405020304" pitchFamily="18" charset="0"/>
              </a:rPr>
              <a:t> Art. 17</a:t>
            </a:r>
          </a:p>
          <a:p>
            <a:r>
              <a:rPr lang="x-none" dirty="0"/>
              <a:t>Can all victims identify and locate the manufacturer? The answer is No. Thus, the victim should be given the burden to seek the originator of a product on the market.</a:t>
            </a:r>
          </a:p>
          <a:p>
            <a:r>
              <a:rPr lang="x-none" dirty="0"/>
              <a:t> Those involved in the </a:t>
            </a:r>
            <a:r>
              <a:rPr lang="x-none" b="1" dirty="0"/>
              <a:t>chain of distribution</a:t>
            </a:r>
            <a:r>
              <a:rPr lang="x-none" dirty="0"/>
              <a:t> are held responsible, as from seller, wholesaler, distributor, sales representative, importer, exporter, to the manufacturer.</a:t>
            </a:r>
          </a:p>
        </p:txBody>
      </p:sp>
    </p:spTree>
    <p:extLst>
      <p:ext uri="{BB962C8B-B14F-4D97-AF65-F5344CB8AC3E}">
        <p14:creationId xmlns:p14="http://schemas.microsoft.com/office/powerpoint/2010/main" val="3259827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Vosburg v Putney [In 1891US]"/>
          <p:cNvSpPr txBox="1">
            <a:spLocks noGrp="1"/>
          </p:cNvSpPr>
          <p:nvPr>
            <p:ph type="title"/>
          </p:nvPr>
        </p:nvSpPr>
        <p:spPr>
          <a:xfrm>
            <a:off x="2451099" y="685402"/>
            <a:ext cx="6443516" cy="765127"/>
          </a:xfrm>
          <a:prstGeom prst="rect">
            <a:avLst/>
          </a:prstGeom>
        </p:spPr>
        <p:txBody>
          <a:bodyPr/>
          <a:lstStyle>
            <a:lvl1pPr defTabSz="257047">
              <a:defRPr sz="3500" b="1" i="1">
                <a:latin typeface="+mn-lt"/>
                <a:ea typeface="+mn-ea"/>
                <a:cs typeface="+mn-cs"/>
                <a:sym typeface="Helvetica Neue"/>
              </a:defRPr>
            </a:lvl1pPr>
          </a:lstStyle>
          <a:p>
            <a:r>
              <a:t>Vosburg v Putney [In 1891US]</a:t>
            </a:r>
          </a:p>
        </p:txBody>
      </p:sp>
      <p:sp>
        <p:nvSpPr>
          <p:cNvPr id="167" name="In that case, a boy threw a small kick at another from across the aisle in the classroom.…"/>
          <p:cNvSpPr txBox="1">
            <a:spLocks noGrp="1"/>
          </p:cNvSpPr>
          <p:nvPr>
            <p:ph type="body" idx="1"/>
          </p:nvPr>
        </p:nvSpPr>
        <p:spPr>
          <a:xfrm>
            <a:off x="952499" y="1733550"/>
            <a:ext cx="11635742" cy="7471410"/>
          </a:xfrm>
          <a:prstGeom prst="rect">
            <a:avLst/>
          </a:prstGeom>
        </p:spPr>
        <p:txBody>
          <a:bodyPr anchor="t"/>
          <a:lstStyle/>
          <a:p>
            <a:pPr marL="194468" indent="-194468" algn="just" defTabSz="457200">
              <a:lnSpc>
                <a:spcPts val="6000"/>
              </a:lnSpc>
              <a:spcBef>
                <a:spcPts val="1700"/>
              </a:spcBef>
              <a:defRPr sz="2700">
                <a:solidFill>
                  <a:srgbClr val="222222"/>
                </a:solidFill>
                <a:latin typeface="+mj-lt"/>
                <a:ea typeface="+mj-ea"/>
                <a:cs typeface="+mj-cs"/>
                <a:sym typeface="Helvetica"/>
              </a:defRPr>
            </a:pPr>
            <a:r>
              <a:rPr dirty="0"/>
              <a:t>In that case, a boy threw a small kick at another from across the aisle in the classroom. </a:t>
            </a:r>
          </a:p>
          <a:p>
            <a:pPr marL="194468" indent="-194468" algn="just" defTabSz="457200">
              <a:lnSpc>
                <a:spcPts val="6000"/>
              </a:lnSpc>
              <a:spcBef>
                <a:spcPts val="1700"/>
              </a:spcBef>
              <a:defRPr sz="2700">
                <a:solidFill>
                  <a:srgbClr val="222222"/>
                </a:solidFill>
                <a:latin typeface="+mj-lt"/>
                <a:ea typeface="+mj-ea"/>
                <a:cs typeface="+mj-cs"/>
                <a:sym typeface="Helvetica"/>
              </a:defRPr>
            </a:pPr>
            <a:r>
              <a:rPr dirty="0"/>
              <a:t>It turned out that the victim had an unknown microbial condition that was irritated, and resulted in him entirely losing the use of his leg.</a:t>
            </a:r>
          </a:p>
          <a:p>
            <a:pPr marL="194468" indent="-194468" algn="just" defTabSz="457200">
              <a:lnSpc>
                <a:spcPts val="6000"/>
              </a:lnSpc>
              <a:spcBef>
                <a:spcPts val="1700"/>
              </a:spcBef>
              <a:defRPr sz="2700">
                <a:solidFill>
                  <a:srgbClr val="222222"/>
                </a:solidFill>
                <a:latin typeface="+mj-lt"/>
                <a:ea typeface="+mj-ea"/>
                <a:cs typeface="+mj-cs"/>
                <a:sym typeface="Helvetica"/>
              </a:defRPr>
            </a:pPr>
            <a:r>
              <a:rPr dirty="0"/>
              <a:t>No one could have predicted the level of injury. </a:t>
            </a:r>
          </a:p>
          <a:p>
            <a:pPr marL="194468" indent="-194468" algn="just" defTabSz="457200">
              <a:lnSpc>
                <a:spcPts val="6000"/>
              </a:lnSpc>
              <a:spcBef>
                <a:spcPts val="1700"/>
              </a:spcBef>
              <a:defRPr sz="2700">
                <a:solidFill>
                  <a:srgbClr val="222222"/>
                </a:solidFill>
                <a:latin typeface="+mj-lt"/>
                <a:ea typeface="+mj-ea"/>
                <a:cs typeface="+mj-cs"/>
                <a:sym typeface="Helvetica"/>
              </a:defRPr>
            </a:pPr>
            <a:r>
              <a:rPr dirty="0"/>
              <a:t>Nevertheless, the court found that the kicking was unlawful because it violated the "order and decorum of the classroom", and the perpetrator was therefore fully liable for the injury.</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233613-D78F-CA7C-0A66-EA7D90114A8A}"/>
              </a:ext>
            </a:extLst>
          </p:cNvPr>
          <p:cNvSpPr>
            <a:spLocks noGrp="1"/>
          </p:cNvSpPr>
          <p:nvPr>
            <p:ph idx="1"/>
          </p:nvPr>
        </p:nvSpPr>
        <p:spPr>
          <a:xfrm>
            <a:off x="894080" y="2278851"/>
            <a:ext cx="11216640" cy="5529110"/>
          </a:xfrm>
        </p:spPr>
        <p:txBody>
          <a:bodyPr>
            <a:normAutofit fontScale="70000" lnSpcReduction="20000"/>
          </a:bodyPr>
          <a:lstStyle/>
          <a:p>
            <a:r>
              <a:rPr lang="x-none" dirty="0"/>
              <a:t>Art. 18 of the new draft gives those in the </a:t>
            </a:r>
            <a:r>
              <a:rPr lang="x-none" b="1" dirty="0"/>
              <a:t>chain of distribution</a:t>
            </a:r>
            <a:r>
              <a:rPr lang="x-none" dirty="0"/>
              <a:t> a grace period of 3 months, to indicate the manufacturer. </a:t>
            </a:r>
          </a:p>
          <a:p>
            <a:r>
              <a:rPr lang="x-none" dirty="0"/>
              <a:t>Understandably, ths period is also used to idicate the superior in the chain of distribution. </a:t>
            </a:r>
          </a:p>
          <a:p>
            <a:r>
              <a:rPr lang="x-none" dirty="0"/>
              <a:t>The seller who can indicate the manufacturer within 3 months, they are released from liability.</a:t>
            </a:r>
          </a:p>
          <a:p>
            <a:r>
              <a:rPr lang="x-none" dirty="0"/>
              <a:t>If identified after payment of damages, the seller/equivalent has right to subrogate the victim to sue the manufacturer.</a:t>
            </a:r>
            <a:r>
              <a:rPr lang="x-none" b="1" dirty="0"/>
              <a:t> </a:t>
            </a:r>
            <a:r>
              <a:rPr lang="x-none" dirty="0"/>
              <a:t>This is the </a:t>
            </a:r>
            <a:r>
              <a:rPr lang="x-none" b="1" dirty="0"/>
              <a:t>subrogation</a:t>
            </a:r>
            <a:r>
              <a:rPr lang="x-none" dirty="0"/>
              <a:t> rights.</a:t>
            </a:r>
          </a:p>
          <a:p>
            <a:r>
              <a:rPr lang="x-none" b="1" dirty="0"/>
              <a:t>Joint liability</a:t>
            </a:r>
            <a:r>
              <a:rPr lang="x-none" dirty="0"/>
              <a:t> is established for a damage caused by a product incorporated into another.</a:t>
            </a:r>
            <a:endParaRPr lang="x-none" b="1" dirty="0"/>
          </a:p>
        </p:txBody>
      </p:sp>
    </p:spTree>
    <p:extLst>
      <p:ext uri="{BB962C8B-B14F-4D97-AF65-F5344CB8AC3E}">
        <p14:creationId xmlns:p14="http://schemas.microsoft.com/office/powerpoint/2010/main" val="81789365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5C90F-F02F-4E15-186F-F4BD5D123034}"/>
              </a:ext>
            </a:extLst>
          </p:cNvPr>
          <p:cNvSpPr>
            <a:spLocks noGrp="1"/>
          </p:cNvSpPr>
          <p:nvPr>
            <p:ph type="title"/>
          </p:nvPr>
        </p:nvSpPr>
        <p:spPr>
          <a:xfrm>
            <a:off x="952500" y="254000"/>
            <a:ext cx="11099800" cy="1212491"/>
          </a:xfrm>
        </p:spPr>
        <p:txBody>
          <a:bodyPr>
            <a:noAutofit/>
          </a:bodyPr>
          <a:lstStyle/>
          <a:p>
            <a:r>
              <a:rPr lang="x-none" sz="4400" b="1" dirty="0"/>
              <a:t>Examptions/Defenses for the manufacturer</a:t>
            </a:r>
            <a:endParaRPr lang="x-none" sz="4400" dirty="0"/>
          </a:p>
        </p:txBody>
      </p:sp>
      <p:sp>
        <p:nvSpPr>
          <p:cNvPr id="3" name="Content Placeholder 2">
            <a:extLst>
              <a:ext uri="{FF2B5EF4-FFF2-40B4-BE49-F238E27FC236}">
                <a16:creationId xmlns:a16="http://schemas.microsoft.com/office/drawing/2014/main" xmlns="" id="{5C76FA3D-1785-EA23-5BA2-F33E8A9CF684}"/>
              </a:ext>
            </a:extLst>
          </p:cNvPr>
          <p:cNvSpPr>
            <a:spLocks noGrp="1"/>
          </p:cNvSpPr>
          <p:nvPr>
            <p:ph idx="1"/>
          </p:nvPr>
        </p:nvSpPr>
        <p:spPr>
          <a:xfrm>
            <a:off x="952500" y="1759789"/>
            <a:ext cx="11099800" cy="7117511"/>
          </a:xfrm>
        </p:spPr>
        <p:txBody>
          <a:bodyPr>
            <a:normAutofit fontScale="92500" lnSpcReduction="20000"/>
          </a:bodyPr>
          <a:lstStyle/>
          <a:p>
            <a:endParaRPr lang="x-none" sz="2400" dirty="0"/>
          </a:p>
          <a:p>
            <a:pPr marL="0" indent="0">
              <a:buNone/>
            </a:pPr>
            <a:endParaRPr lang="x-none" sz="2400" dirty="0"/>
          </a:p>
          <a:p>
            <a:r>
              <a:rPr lang="x-none" sz="2400" dirty="0"/>
              <a:t>Art. 20. They are exempted of liability if:</a:t>
            </a:r>
          </a:p>
          <a:p>
            <a:pPr marL="548657" indent="-548657">
              <a:buFont typeface="+mj-lt"/>
              <a:buAutoNum type="alphaLcPeriod"/>
            </a:pPr>
            <a:r>
              <a:rPr lang="en-GB" sz="2400" dirty="0">
                <a:effectLst/>
                <a:latin typeface="Times New Roman" panose="02020603050405020304" pitchFamily="18" charset="0"/>
              </a:rPr>
              <a:t>the manufacturer has not put the product on the market</a:t>
            </a:r>
          </a:p>
          <a:p>
            <a:pPr marL="548657" indent="-548657">
              <a:buFont typeface="+mj-lt"/>
              <a:buAutoNum type="alphaLcPeriod"/>
            </a:pPr>
            <a:r>
              <a:rPr lang="en-GB" sz="2400" dirty="0">
                <a:effectLst/>
                <a:latin typeface="Times New Roman" panose="02020603050405020304" pitchFamily="18" charset="0"/>
              </a:rPr>
              <a:t>damage did not exist by the time the product was put on the market or if that defect arose after the product was put on the market</a:t>
            </a:r>
          </a:p>
          <a:p>
            <a:pPr marL="548657" indent="-548657">
              <a:buFont typeface="+mj-lt"/>
              <a:buAutoNum type="alphaLcPeriod"/>
            </a:pPr>
            <a:r>
              <a:rPr lang="en-GB" sz="2400" dirty="0">
                <a:effectLst/>
                <a:latin typeface="Times New Roman" panose="02020603050405020304" pitchFamily="18" charset="0"/>
              </a:rPr>
              <a:t>the product was not intended for sale or distribution</a:t>
            </a:r>
          </a:p>
          <a:p>
            <a:pPr marL="548657" indent="-548657">
              <a:buFont typeface="+mj-lt"/>
              <a:buAutoNum type="alphaLcPeriod"/>
            </a:pPr>
            <a:r>
              <a:rPr lang="en-GB" sz="2400" dirty="0">
                <a:effectLst/>
                <a:latin typeface="Times New Roman" panose="02020603050405020304" pitchFamily="18" charset="0"/>
              </a:rPr>
              <a:t>the state of scientific and technical knowledge at the time could not reveal the damage. </a:t>
            </a:r>
          </a:p>
          <a:p>
            <a:pPr marL="548657" indent="-548657">
              <a:buFont typeface="+mj-lt"/>
              <a:buAutoNum type="alphaLcPeriod"/>
            </a:pPr>
            <a:r>
              <a:rPr lang="en-GB" sz="2400" dirty="0">
                <a:effectLst/>
                <a:latin typeface="Times New Roman" panose="02020603050405020304" pitchFamily="18" charset="0"/>
              </a:rPr>
              <a:t> Damage is due to compliance.</a:t>
            </a:r>
          </a:p>
          <a:p>
            <a:pPr marL="548657" indent="-548657">
              <a:buFont typeface="+mj-lt"/>
              <a:buAutoNum type="alphaLcPeriod"/>
            </a:pPr>
            <a:r>
              <a:rPr lang="en-GB" sz="2400" dirty="0">
                <a:latin typeface="Times New Roman" panose="02020603050405020304" pitchFamily="18" charset="0"/>
              </a:rPr>
              <a:t>Fault of the victim (contributory? Exclusive?)</a:t>
            </a:r>
            <a:endParaRPr lang="en-GB" sz="2400" dirty="0">
              <a:effectLst/>
              <a:latin typeface="Times New Roman" panose="02020603050405020304" pitchFamily="18" charset="0"/>
            </a:endParaRPr>
          </a:p>
          <a:p>
            <a:pPr marL="548657" indent="-548657">
              <a:buFont typeface="+mj-lt"/>
              <a:buAutoNum type="alphaLcPeriod"/>
            </a:pPr>
            <a:endParaRPr lang="x-none" sz="2400" dirty="0"/>
          </a:p>
          <a:p>
            <a:endParaRPr lang="x-none" sz="2400" dirty="0"/>
          </a:p>
          <a:p>
            <a:endParaRPr lang="x-none" sz="2400" dirty="0"/>
          </a:p>
        </p:txBody>
      </p:sp>
    </p:spTree>
    <p:extLst>
      <p:ext uri="{BB962C8B-B14F-4D97-AF65-F5344CB8AC3E}">
        <p14:creationId xmlns:p14="http://schemas.microsoft.com/office/powerpoint/2010/main" val="372904539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513D7B-138B-394A-9814-E1204782838A}"/>
              </a:ext>
            </a:extLst>
          </p:cNvPr>
          <p:cNvSpPr>
            <a:spLocks noGrp="1"/>
          </p:cNvSpPr>
          <p:nvPr>
            <p:ph idx="1"/>
          </p:nvPr>
        </p:nvSpPr>
        <p:spPr>
          <a:xfrm>
            <a:off x="894079" y="621102"/>
            <a:ext cx="11890267" cy="8816196"/>
          </a:xfrm>
        </p:spPr>
        <p:txBody>
          <a:bodyPr>
            <a:normAutofit fontScale="77500" lnSpcReduction="20000"/>
          </a:bodyPr>
          <a:lstStyle/>
          <a:p>
            <a:pPr marL="0" indent="0" algn="ctr">
              <a:buNone/>
            </a:pPr>
            <a:r>
              <a:rPr lang="x-none" sz="7700" b="1"/>
              <a:t>Special rules in cases of products security</a:t>
            </a:r>
            <a:endParaRPr lang="en-US" sz="1000" dirty="0"/>
          </a:p>
          <a:p>
            <a:r>
              <a:rPr lang="en-GB" sz="3100" dirty="0"/>
              <a:t>In </a:t>
            </a:r>
            <a:r>
              <a:rPr lang="en-GB" sz="3600" dirty="0"/>
              <a:t>European law, 2 specific rules have been put in place in case of product security:</a:t>
            </a:r>
            <a:endParaRPr lang="en-US" sz="3600" dirty="0"/>
          </a:p>
          <a:p>
            <a:r>
              <a:rPr lang="en-GB" sz="3600" dirty="0"/>
              <a:t>1. The Directive on the liability for defected products; and</a:t>
            </a:r>
            <a:endParaRPr lang="en-US" sz="3600" dirty="0"/>
          </a:p>
          <a:p>
            <a:r>
              <a:rPr lang="en-GB" sz="3600" dirty="0"/>
              <a:t>2. The Directive on the general security of products</a:t>
            </a:r>
            <a:endParaRPr lang="en-US" sz="3600" dirty="0"/>
          </a:p>
          <a:p>
            <a:r>
              <a:rPr lang="en-GB" sz="3600" dirty="0"/>
              <a:t>The first one puts in place an </a:t>
            </a:r>
            <a:r>
              <a:rPr lang="en-GB" sz="3600" b="1" dirty="0"/>
              <a:t>automatic liability </a:t>
            </a:r>
            <a:r>
              <a:rPr lang="en-GB" sz="3600" dirty="0"/>
              <a:t>of the producer who is the creator of the risk and able to control and prevent the damage which may be caused to the consumers.</a:t>
            </a:r>
            <a:r>
              <a:rPr lang="en-US" sz="3600" dirty="0"/>
              <a:t> In this case </a:t>
            </a:r>
            <a:r>
              <a:rPr lang="en-GB" sz="3600" b="1" dirty="0"/>
              <a:t>3 conditions must be met</a:t>
            </a:r>
            <a:r>
              <a:rPr lang="en-GB" sz="3600" dirty="0"/>
              <a:t>: the damage, defected product and the causal link between the damage and the defected product.</a:t>
            </a:r>
            <a:endParaRPr lang="en-US" sz="3600" dirty="0"/>
          </a:p>
          <a:p>
            <a:r>
              <a:rPr lang="en-GB" sz="3600" dirty="0"/>
              <a:t>The second directive obliges the producers to put into circulation the products on which they are sure to be unharmful to the health of the consumers.</a:t>
            </a:r>
          </a:p>
        </p:txBody>
      </p:sp>
    </p:spTree>
    <p:extLst>
      <p:ext uri="{BB962C8B-B14F-4D97-AF65-F5344CB8AC3E}">
        <p14:creationId xmlns:p14="http://schemas.microsoft.com/office/powerpoint/2010/main" val="320506389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EF333-DC26-8C49-B31A-1A0416C94E88}"/>
              </a:ext>
            </a:extLst>
          </p:cNvPr>
          <p:cNvSpPr>
            <a:spLocks noGrp="1"/>
          </p:cNvSpPr>
          <p:nvPr>
            <p:ph type="title"/>
          </p:nvPr>
        </p:nvSpPr>
        <p:spPr>
          <a:xfrm>
            <a:off x="1035251" y="759125"/>
            <a:ext cx="11216640" cy="1186515"/>
          </a:xfrm>
        </p:spPr>
        <p:txBody>
          <a:bodyPr>
            <a:noAutofit/>
          </a:bodyPr>
          <a:lstStyle/>
          <a:p>
            <a:r>
              <a:rPr lang="en-US" sz="4000" b="1" dirty="0"/>
              <a:t>LIABILITY FOR ROAD TRAFFIC ACCIDENTS </a:t>
            </a:r>
            <a:r>
              <a:rPr lang="en-GB" sz="4000" b="1" dirty="0"/>
              <a:t/>
            </a:r>
            <a:br>
              <a:rPr lang="en-GB" sz="4000" b="1" dirty="0"/>
            </a:br>
            <a:endParaRPr lang="en-GB" sz="4000" b="1" dirty="0"/>
          </a:p>
        </p:txBody>
      </p:sp>
      <p:sp>
        <p:nvSpPr>
          <p:cNvPr id="3" name="Content Placeholder 2">
            <a:extLst>
              <a:ext uri="{FF2B5EF4-FFF2-40B4-BE49-F238E27FC236}">
                <a16:creationId xmlns:a16="http://schemas.microsoft.com/office/drawing/2014/main" xmlns="" id="{92333925-A691-5440-84D3-F759E8A52BBD}"/>
              </a:ext>
            </a:extLst>
          </p:cNvPr>
          <p:cNvSpPr>
            <a:spLocks noGrp="1"/>
          </p:cNvSpPr>
          <p:nvPr>
            <p:ph idx="1"/>
          </p:nvPr>
        </p:nvSpPr>
        <p:spPr>
          <a:xfrm>
            <a:off x="894080" y="1794293"/>
            <a:ext cx="11907520" cy="7200181"/>
          </a:xfrm>
        </p:spPr>
        <p:txBody>
          <a:bodyPr>
            <a:normAutofit/>
          </a:bodyPr>
          <a:lstStyle/>
          <a:p>
            <a:r>
              <a:rPr lang="en-US" dirty="0"/>
              <a:t>When studying this section, the following laws must be necessarily observed: </a:t>
            </a:r>
          </a:p>
          <a:p>
            <a:r>
              <a:rPr lang="en-US" dirty="0"/>
              <a:t>-Law nº41/2001 of 9/9/2001 relating to the compensation of victims of physical accidents caused by motor vehicles; in Codes and Laws of Rwanda, volume 5 (Business Law).</a:t>
            </a:r>
          </a:p>
          <a:p>
            <a:r>
              <a:rPr lang="en-US" dirty="0"/>
              <a:t>-Presidential Oder nº31/01 of 25/08/2003 on compensation for personal injury due to accidents caused by motor vehicles; in Codes and Laws of Rwanda, Volume 5 (Business Law).</a:t>
            </a:r>
          </a:p>
          <a:p>
            <a:r>
              <a:rPr lang="en-US" dirty="0"/>
              <a:t>These regulations provide in details the modes of damages to be compensated and the calculations thereof, which cannot be detailed in these notes. </a:t>
            </a:r>
            <a:endParaRPr lang="en-GB" dirty="0"/>
          </a:p>
        </p:txBody>
      </p:sp>
    </p:spTree>
    <p:extLst>
      <p:ext uri="{BB962C8B-B14F-4D97-AF65-F5344CB8AC3E}">
        <p14:creationId xmlns:p14="http://schemas.microsoft.com/office/powerpoint/2010/main" val="292684525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2A0156-EEC4-F348-A732-C6E08CA07ADF}"/>
              </a:ext>
            </a:extLst>
          </p:cNvPr>
          <p:cNvSpPr>
            <a:spLocks noGrp="1"/>
          </p:cNvSpPr>
          <p:nvPr>
            <p:ph type="title"/>
          </p:nvPr>
        </p:nvSpPr>
        <p:spPr>
          <a:xfrm>
            <a:off x="894080" y="293299"/>
            <a:ext cx="11216640" cy="1362973"/>
          </a:xfrm>
        </p:spPr>
        <p:txBody>
          <a:bodyPr>
            <a:noAutofit/>
          </a:bodyPr>
          <a:lstStyle/>
          <a:p>
            <a:r>
              <a:rPr lang="en-GB" sz="5400" b="1" dirty="0"/>
              <a:t>Principle</a:t>
            </a:r>
            <a:r>
              <a:rPr lang="en-US" sz="5400" dirty="0"/>
              <a:t/>
            </a:r>
            <a:br>
              <a:rPr lang="en-US" sz="5400" dirty="0"/>
            </a:br>
            <a:endParaRPr lang="en-GB" sz="5400" dirty="0"/>
          </a:p>
        </p:txBody>
      </p:sp>
      <p:sp>
        <p:nvSpPr>
          <p:cNvPr id="3" name="Content Placeholder 2">
            <a:extLst>
              <a:ext uri="{FF2B5EF4-FFF2-40B4-BE49-F238E27FC236}">
                <a16:creationId xmlns:a16="http://schemas.microsoft.com/office/drawing/2014/main" xmlns="" id="{A7534F9A-7D39-E84F-82CD-EE6F1E261D67}"/>
              </a:ext>
            </a:extLst>
          </p:cNvPr>
          <p:cNvSpPr>
            <a:spLocks noGrp="1"/>
          </p:cNvSpPr>
          <p:nvPr>
            <p:ph idx="1"/>
          </p:nvPr>
        </p:nvSpPr>
        <p:spPr>
          <a:xfrm>
            <a:off x="894080" y="1138687"/>
            <a:ext cx="11216640" cy="6669273"/>
          </a:xfrm>
        </p:spPr>
        <p:txBody>
          <a:bodyPr>
            <a:normAutofit/>
          </a:bodyPr>
          <a:lstStyle/>
          <a:p>
            <a:r>
              <a:rPr lang="en-GB" b="1" dirty="0"/>
              <a:t>Art. 260 par. 1 CCB III</a:t>
            </a:r>
            <a:r>
              <a:rPr lang="en-GB" dirty="0"/>
              <a:t>: if in the course of the operation of a motor vehicle a person is killed, the body or the health of a person is injured or an object is damaged, the keeper of the motor vehicle is liable for the damage caused. This liability supposes </a:t>
            </a:r>
            <a:r>
              <a:rPr lang="en-GB" b="1" dirty="0"/>
              <a:t>a fault </a:t>
            </a:r>
            <a:r>
              <a:rPr lang="en-GB" dirty="0"/>
              <a:t>of the keeper.</a:t>
            </a:r>
            <a:endParaRPr lang="en-US" dirty="0"/>
          </a:p>
          <a:p>
            <a:r>
              <a:rPr lang="en-GB" dirty="0"/>
              <a:t>When the victim is at the origin of the accident he is in his turn liable on art. 258 or 259 CCBIII because being at the origin of the accident, it is a fault that the victim must be liable for.</a:t>
            </a:r>
            <a:r>
              <a:rPr lang="en-US" dirty="0"/>
              <a:t> </a:t>
            </a:r>
            <a:endParaRPr lang="en-GB" dirty="0"/>
          </a:p>
        </p:txBody>
      </p:sp>
    </p:spTree>
    <p:extLst>
      <p:ext uri="{BB962C8B-B14F-4D97-AF65-F5344CB8AC3E}">
        <p14:creationId xmlns:p14="http://schemas.microsoft.com/office/powerpoint/2010/main" val="334640206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EC3C42-49B1-3549-9343-1B7382D551F6}"/>
              </a:ext>
            </a:extLst>
          </p:cNvPr>
          <p:cNvSpPr>
            <a:spLocks noGrp="1"/>
          </p:cNvSpPr>
          <p:nvPr>
            <p:ph type="title"/>
          </p:nvPr>
        </p:nvSpPr>
        <p:spPr/>
        <p:txBody>
          <a:bodyPr>
            <a:noAutofit/>
          </a:bodyPr>
          <a:lstStyle/>
          <a:p>
            <a:r>
              <a:rPr lang="en-GB" sz="5400" b="1" dirty="0"/>
              <a:t>II. Damaged things to be repaired</a:t>
            </a:r>
            <a:r>
              <a:rPr lang="en-US" sz="5400" dirty="0"/>
              <a:t/>
            </a:r>
            <a:br>
              <a:rPr lang="en-US" sz="5400" dirty="0"/>
            </a:br>
            <a:endParaRPr lang="en-GB" sz="5400" dirty="0"/>
          </a:p>
        </p:txBody>
      </p:sp>
      <p:sp>
        <p:nvSpPr>
          <p:cNvPr id="3" name="Content Placeholder 2">
            <a:extLst>
              <a:ext uri="{FF2B5EF4-FFF2-40B4-BE49-F238E27FC236}">
                <a16:creationId xmlns:a16="http://schemas.microsoft.com/office/drawing/2014/main" xmlns="" id="{D18790BC-B4E6-8A41-96FA-9ABF50C02FCB}"/>
              </a:ext>
            </a:extLst>
          </p:cNvPr>
          <p:cNvSpPr>
            <a:spLocks noGrp="1"/>
          </p:cNvSpPr>
          <p:nvPr>
            <p:ph idx="1"/>
          </p:nvPr>
        </p:nvSpPr>
        <p:spPr>
          <a:xfrm>
            <a:off x="414068" y="1483742"/>
            <a:ext cx="12590732" cy="8015858"/>
          </a:xfrm>
        </p:spPr>
        <p:txBody>
          <a:bodyPr>
            <a:normAutofit/>
          </a:bodyPr>
          <a:lstStyle/>
          <a:p>
            <a:pPr algn="just"/>
            <a:r>
              <a:rPr lang="en-GB" sz="2400" dirty="0"/>
              <a:t>The damage to be repaired, </a:t>
            </a:r>
            <a:r>
              <a:rPr lang="en-GB" sz="2400" b="1" dirty="0"/>
              <a:t>4 conditions </a:t>
            </a:r>
            <a:r>
              <a:rPr lang="en-GB" sz="2400" dirty="0"/>
              <a:t>must be met:</a:t>
            </a:r>
            <a:endParaRPr lang="en-US" sz="2400" dirty="0"/>
          </a:p>
          <a:p>
            <a:pPr marL="0" indent="0" algn="just">
              <a:buNone/>
            </a:pPr>
            <a:r>
              <a:rPr lang="en-GB" sz="2400" dirty="0"/>
              <a:t>1. To be based on a legitimate interest </a:t>
            </a:r>
            <a:endParaRPr lang="en-US" sz="2400" dirty="0"/>
          </a:p>
          <a:p>
            <a:pPr marL="0" indent="0" algn="just">
              <a:buNone/>
            </a:pPr>
            <a:r>
              <a:rPr lang="en-GB" sz="2400" dirty="0"/>
              <a:t>2. The damage must be certain</a:t>
            </a:r>
            <a:endParaRPr lang="en-US" sz="2400" dirty="0"/>
          </a:p>
          <a:p>
            <a:pPr marL="0" indent="0" algn="just">
              <a:buNone/>
            </a:pPr>
            <a:r>
              <a:rPr lang="en-GB" sz="2400" dirty="0"/>
              <a:t>3. The damage must be personal</a:t>
            </a:r>
            <a:endParaRPr lang="en-US" sz="2400" dirty="0"/>
          </a:p>
          <a:p>
            <a:pPr marL="0" indent="0" algn="just">
              <a:buNone/>
            </a:pPr>
            <a:r>
              <a:rPr lang="en-GB" sz="2400" dirty="0"/>
              <a:t>4. The damage must be the result of the harmful act.</a:t>
            </a:r>
            <a:endParaRPr lang="en-US" sz="2400" dirty="0"/>
          </a:p>
          <a:p>
            <a:pPr algn="just"/>
            <a:r>
              <a:rPr lang="en-GB" sz="2400" b="1" dirty="0"/>
              <a:t>Now the question is what if the victim causes damage to him/herself by his/her fault in an accident?</a:t>
            </a:r>
            <a:r>
              <a:rPr lang="en-US" sz="2400" dirty="0"/>
              <a:t> </a:t>
            </a:r>
          </a:p>
          <a:p>
            <a:pPr algn="just"/>
            <a:r>
              <a:rPr lang="en-GB" sz="2400" dirty="0"/>
              <a:t>When the fault of the victim is a condition </a:t>
            </a:r>
            <a:r>
              <a:rPr lang="en-GB" sz="2400" i="1" dirty="0"/>
              <a:t>sine qua none of the accident, he supports the damage. </a:t>
            </a:r>
          </a:p>
          <a:p>
            <a:pPr algn="just"/>
            <a:r>
              <a:rPr lang="en-GB" sz="2400" dirty="0"/>
              <a:t>If both the driver and the victim have participated in the realization of the damage, </a:t>
            </a:r>
            <a:r>
              <a:rPr lang="en-GB" sz="2400" b="1" dirty="0"/>
              <a:t>they will share the responsibility</a:t>
            </a:r>
            <a:r>
              <a:rPr lang="en-GB" sz="2400" dirty="0"/>
              <a:t>!</a:t>
            </a:r>
            <a:r>
              <a:rPr lang="en-US" sz="2400" dirty="0"/>
              <a:t> </a:t>
            </a:r>
            <a:endParaRPr lang="en-GB" sz="2400" dirty="0"/>
          </a:p>
        </p:txBody>
      </p:sp>
    </p:spTree>
    <p:extLst>
      <p:ext uri="{BB962C8B-B14F-4D97-AF65-F5344CB8AC3E}">
        <p14:creationId xmlns:p14="http://schemas.microsoft.com/office/powerpoint/2010/main" val="36956758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7E13D1-E6C0-C34E-A918-7C19FDB9B841}"/>
              </a:ext>
            </a:extLst>
          </p:cNvPr>
          <p:cNvSpPr>
            <a:spLocks noGrp="1"/>
          </p:cNvSpPr>
          <p:nvPr>
            <p:ph type="title"/>
          </p:nvPr>
        </p:nvSpPr>
        <p:spPr>
          <a:xfrm>
            <a:off x="894080" y="258792"/>
            <a:ext cx="11216640" cy="2410615"/>
          </a:xfrm>
        </p:spPr>
        <p:txBody>
          <a:bodyPr>
            <a:noAutofit/>
          </a:bodyPr>
          <a:lstStyle/>
          <a:p>
            <a:r>
              <a:rPr lang="en-GB" sz="5400" b="1" dirty="0"/>
              <a:t>Compensation of the damage caused by motor vehicles</a:t>
            </a:r>
            <a:r>
              <a:rPr lang="en-US" sz="5400" dirty="0"/>
              <a:t/>
            </a:r>
            <a:br>
              <a:rPr lang="en-US" sz="5400" dirty="0"/>
            </a:br>
            <a:endParaRPr lang="en-GB" sz="5400" dirty="0"/>
          </a:p>
        </p:txBody>
      </p:sp>
      <p:sp>
        <p:nvSpPr>
          <p:cNvPr id="3" name="Content Placeholder 2">
            <a:extLst>
              <a:ext uri="{FF2B5EF4-FFF2-40B4-BE49-F238E27FC236}">
                <a16:creationId xmlns:a16="http://schemas.microsoft.com/office/drawing/2014/main" xmlns="" id="{A49D7FCF-E248-EC44-B67F-2A6EA31EF8C7}"/>
              </a:ext>
            </a:extLst>
          </p:cNvPr>
          <p:cNvSpPr>
            <a:spLocks noGrp="1"/>
          </p:cNvSpPr>
          <p:nvPr>
            <p:ph idx="1"/>
          </p:nvPr>
        </p:nvSpPr>
        <p:spPr>
          <a:xfrm>
            <a:off x="617728" y="2669406"/>
            <a:ext cx="12078208" cy="6440088"/>
          </a:xfrm>
        </p:spPr>
        <p:txBody>
          <a:bodyPr>
            <a:normAutofit fontScale="92500" lnSpcReduction="20000"/>
          </a:bodyPr>
          <a:lstStyle/>
          <a:p>
            <a:pPr marL="0" indent="0">
              <a:buNone/>
            </a:pPr>
            <a:r>
              <a:rPr lang="en-GB" b="1" dirty="0"/>
              <a:t>1. Material damage</a:t>
            </a:r>
            <a:endParaRPr lang="en-US" b="1" dirty="0"/>
          </a:p>
          <a:p>
            <a:r>
              <a:rPr lang="en-GB" dirty="0"/>
              <a:t>The victim receives either the equivalent thing or its value.</a:t>
            </a:r>
            <a:endParaRPr lang="en-US" dirty="0"/>
          </a:p>
          <a:p>
            <a:pPr algn="just"/>
            <a:r>
              <a:rPr lang="en-GB" b="1" dirty="0"/>
              <a:t>What about the old damaged thing? </a:t>
            </a:r>
            <a:r>
              <a:rPr lang="en-GB" dirty="0"/>
              <a:t>The answer</a:t>
            </a:r>
            <a:r>
              <a:rPr lang="en-GB" b="1" dirty="0"/>
              <a:t> </a:t>
            </a:r>
            <a:r>
              <a:rPr lang="en-GB" dirty="0"/>
              <a:t>is that</a:t>
            </a:r>
            <a:r>
              <a:rPr lang="en-GB" b="1" dirty="0"/>
              <a:t> </a:t>
            </a:r>
            <a:r>
              <a:rPr lang="en-GB" dirty="0"/>
              <a:t>the compensating person should remain with this old thing to avoid undue enrichment on the side of the victim. The victim may also ask for repair of that thing, or its remaining value.</a:t>
            </a:r>
            <a:endParaRPr lang="en-US" dirty="0"/>
          </a:p>
          <a:p>
            <a:pPr algn="just"/>
            <a:r>
              <a:rPr lang="en-GB" b="1" dirty="0"/>
              <a:t>Note: </a:t>
            </a:r>
            <a:r>
              <a:rPr lang="en-GB" dirty="0"/>
              <a:t>the liability in case of road traffic accidents weighs on the insurance companies because that insurance is compulsory (</a:t>
            </a:r>
            <a:r>
              <a:rPr lang="en-US" dirty="0"/>
              <a:t>Compulsory insurance for civil liabilities caused by automotive vehicles as established by Law-Decree n°32/75 of 7 August 1975, later on modified and complemented by Law n°02/2002 of 17/01/2002) </a:t>
            </a:r>
            <a:endParaRPr lang="en-GB" dirty="0"/>
          </a:p>
        </p:txBody>
      </p:sp>
    </p:spTree>
    <p:extLst>
      <p:ext uri="{BB962C8B-B14F-4D97-AF65-F5344CB8AC3E}">
        <p14:creationId xmlns:p14="http://schemas.microsoft.com/office/powerpoint/2010/main" val="1043608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5DA163-E483-624E-9C6D-90395F34AD97}"/>
              </a:ext>
            </a:extLst>
          </p:cNvPr>
          <p:cNvSpPr>
            <a:spLocks noGrp="1"/>
          </p:cNvSpPr>
          <p:nvPr>
            <p:ph idx="1"/>
          </p:nvPr>
        </p:nvSpPr>
        <p:spPr>
          <a:xfrm>
            <a:off x="894080" y="1629878"/>
            <a:ext cx="11216640" cy="6178082"/>
          </a:xfrm>
        </p:spPr>
        <p:txBody>
          <a:bodyPr>
            <a:normAutofit fontScale="92500" lnSpcReduction="20000"/>
          </a:bodyPr>
          <a:lstStyle/>
          <a:p>
            <a:pPr marL="0" indent="0">
              <a:buNone/>
            </a:pPr>
            <a:r>
              <a:rPr lang="en-GB" b="1" dirty="0"/>
              <a:t>2. Repair of the vehicle</a:t>
            </a:r>
            <a:r>
              <a:rPr lang="en-US" b="1" dirty="0"/>
              <a:t> </a:t>
            </a:r>
          </a:p>
          <a:p>
            <a:r>
              <a:rPr lang="en-GB" dirty="0"/>
              <a:t>In case it is a </a:t>
            </a:r>
            <a:r>
              <a:rPr lang="en-US" dirty="0"/>
              <a:t>automotive </a:t>
            </a:r>
            <a:r>
              <a:rPr lang="en-GB" dirty="0"/>
              <a:t>vehicle which is damaged, the technicians of both sides agree on the value of the damage caused to the vehicle.</a:t>
            </a:r>
          </a:p>
          <a:p>
            <a:r>
              <a:rPr lang="en-GB" dirty="0"/>
              <a:t>When the price of repair exceeds the value of the vehicle, the victim is given the remaining value of the vehicle.</a:t>
            </a:r>
            <a:r>
              <a:rPr lang="en-US" dirty="0"/>
              <a:t> </a:t>
            </a:r>
          </a:p>
          <a:p>
            <a:pPr marL="0" indent="0">
              <a:buNone/>
            </a:pPr>
            <a:r>
              <a:rPr lang="en-US" b="1" dirty="0"/>
              <a:t>4. Loss of income</a:t>
            </a:r>
          </a:p>
          <a:p>
            <a:pPr>
              <a:buFont typeface="Arial" panose="020B0604020202020204" pitchFamily="34" charset="0"/>
              <a:buChar char="•"/>
            </a:pPr>
            <a:r>
              <a:rPr lang="en-GB" dirty="0"/>
              <a:t>In this case, the damage is calculated according to the usual activity of the vehicle, and this for all the time it was not working</a:t>
            </a:r>
            <a:r>
              <a:rPr lang="en-US" dirty="0"/>
              <a:t> </a:t>
            </a:r>
            <a:endParaRPr lang="en-US" b="1" dirty="0"/>
          </a:p>
          <a:p>
            <a:pPr marL="0" indent="0">
              <a:buNone/>
            </a:pPr>
            <a:endParaRPr lang="en-GB" b="1" dirty="0"/>
          </a:p>
        </p:txBody>
      </p:sp>
    </p:spTree>
    <p:extLst>
      <p:ext uri="{BB962C8B-B14F-4D97-AF65-F5344CB8AC3E}">
        <p14:creationId xmlns:p14="http://schemas.microsoft.com/office/powerpoint/2010/main" val="21853722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F988E91-38BD-5944-9E92-77EF3CEC817B}"/>
              </a:ext>
            </a:extLst>
          </p:cNvPr>
          <p:cNvSpPr>
            <a:spLocks noGrp="1"/>
          </p:cNvSpPr>
          <p:nvPr>
            <p:ph idx="1"/>
          </p:nvPr>
        </p:nvSpPr>
        <p:spPr>
          <a:xfrm>
            <a:off x="894080" y="1463040"/>
            <a:ext cx="11216640" cy="6344921"/>
          </a:xfrm>
        </p:spPr>
        <p:txBody>
          <a:bodyPr>
            <a:normAutofit/>
          </a:bodyPr>
          <a:lstStyle/>
          <a:p>
            <a:pPr marL="0" indent="0">
              <a:buNone/>
            </a:pPr>
            <a:r>
              <a:rPr lang="en-US" b="1" dirty="0"/>
              <a:t>5. Body Damage</a:t>
            </a:r>
          </a:p>
          <a:p>
            <a:pPr lvl="0"/>
            <a:r>
              <a:rPr lang="en-GB" dirty="0"/>
              <a:t>When the victim is not dead:</a:t>
            </a:r>
            <a:endParaRPr lang="en-US" dirty="0"/>
          </a:p>
          <a:p>
            <a:r>
              <a:rPr lang="en-GB" dirty="0"/>
              <a:t>The responsible will pay all the hospital fees, and all transportation fees to and from the hospital.</a:t>
            </a:r>
            <a:endParaRPr lang="en-US" dirty="0"/>
          </a:p>
          <a:p>
            <a:pPr lvl="0"/>
            <a:r>
              <a:rPr lang="en-GB" dirty="0"/>
              <a:t>Temporally and permanent incapacity</a:t>
            </a:r>
            <a:endParaRPr lang="en-US" dirty="0"/>
          </a:p>
          <a:p>
            <a:r>
              <a:rPr lang="en-GB" dirty="0"/>
              <a:t>The damage is evaluated according to whether the victim had a job or not. The victim must prove that he lost all or part of his salary or other work benefits.</a:t>
            </a:r>
            <a:endParaRPr lang="en-US" dirty="0"/>
          </a:p>
          <a:p>
            <a:pPr marL="0" indent="0">
              <a:buNone/>
            </a:pPr>
            <a:endParaRPr lang="en-GB" dirty="0"/>
          </a:p>
        </p:txBody>
      </p:sp>
    </p:spTree>
    <p:extLst>
      <p:ext uri="{BB962C8B-B14F-4D97-AF65-F5344CB8AC3E}">
        <p14:creationId xmlns:p14="http://schemas.microsoft.com/office/powerpoint/2010/main" val="246277699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AAB8B8-7C8B-0440-8089-CFAD2D9BE3AF}"/>
              </a:ext>
            </a:extLst>
          </p:cNvPr>
          <p:cNvSpPr>
            <a:spLocks noGrp="1"/>
          </p:cNvSpPr>
          <p:nvPr>
            <p:ph idx="1"/>
          </p:nvPr>
        </p:nvSpPr>
        <p:spPr>
          <a:xfrm>
            <a:off x="894080" y="1771049"/>
            <a:ext cx="11216640" cy="6036912"/>
          </a:xfrm>
        </p:spPr>
        <p:txBody>
          <a:bodyPr>
            <a:normAutofit fontScale="77500" lnSpcReduction="20000"/>
          </a:bodyPr>
          <a:lstStyle/>
          <a:p>
            <a:pPr lvl="0"/>
            <a:r>
              <a:rPr lang="en-GB" b="1" dirty="0"/>
              <a:t>Aesthetic damage</a:t>
            </a:r>
            <a:endParaRPr lang="en-US" dirty="0"/>
          </a:p>
          <a:p>
            <a:r>
              <a:rPr lang="en-GB" dirty="0"/>
              <a:t>Damages are allocated according to the level of aesthetic loss as determined by the appreciation of the judge.</a:t>
            </a:r>
            <a:endParaRPr lang="en-US" dirty="0"/>
          </a:p>
          <a:p>
            <a:pPr lvl="0"/>
            <a:r>
              <a:rPr lang="en-GB" b="1" dirty="0"/>
              <a:t>Loss of a chance to marriage</a:t>
            </a:r>
            <a:endParaRPr lang="en-US" dirty="0"/>
          </a:p>
          <a:p>
            <a:r>
              <a:rPr lang="en-GB" dirty="0"/>
              <a:t>Damages are only given to the single persons when the permanent incapacity is above 50%.</a:t>
            </a:r>
            <a:endParaRPr lang="en-US" dirty="0"/>
          </a:p>
          <a:p>
            <a:pPr lvl="0"/>
            <a:r>
              <a:rPr lang="en-GB" b="1" dirty="0"/>
              <a:t>Loss of professional experience</a:t>
            </a:r>
            <a:endParaRPr lang="en-US" dirty="0"/>
          </a:p>
          <a:p>
            <a:r>
              <a:rPr lang="en-GB" dirty="0"/>
              <a:t>The damages can be allocated to the pupils and students because of a loss of chance to the remunerating work and also the workers who were already in activities.</a:t>
            </a:r>
            <a:endParaRPr lang="en-US" dirty="0"/>
          </a:p>
        </p:txBody>
      </p:sp>
    </p:spTree>
    <p:extLst>
      <p:ext uri="{BB962C8B-B14F-4D97-AF65-F5344CB8AC3E}">
        <p14:creationId xmlns:p14="http://schemas.microsoft.com/office/powerpoint/2010/main" val="327393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he interests protected"/>
          <p:cNvSpPr txBox="1">
            <a:spLocks noGrp="1"/>
          </p:cNvSpPr>
          <p:nvPr>
            <p:ph type="title"/>
          </p:nvPr>
        </p:nvSpPr>
        <p:spPr>
          <a:xfrm>
            <a:off x="952500" y="457199"/>
            <a:ext cx="11099800" cy="1398838"/>
          </a:xfrm>
          <a:prstGeom prst="rect">
            <a:avLst/>
          </a:prstGeom>
        </p:spPr>
        <p:txBody>
          <a:bodyPr>
            <a:normAutofit fontScale="90000"/>
          </a:bodyPr>
          <a:lstStyle/>
          <a:p>
            <a:pPr algn="l" defTabSz="370331">
              <a:lnSpc>
                <a:spcPts val="11500"/>
              </a:lnSpc>
              <a:defRPr sz="4212" b="1">
                <a:latin typeface="+mj-lt"/>
                <a:ea typeface="+mj-ea"/>
                <a:cs typeface="+mj-cs"/>
                <a:sym typeface="Helvetica"/>
              </a:defRPr>
            </a:pPr>
            <a:r>
              <a:t>The interests protected</a:t>
            </a:r>
            <a:r>
              <a:rPr sz="810">
                <a:latin typeface="Times"/>
                <a:ea typeface="Times"/>
                <a:cs typeface="Times"/>
                <a:sym typeface="Times"/>
              </a:rPr>
              <a:t> </a:t>
            </a:r>
          </a:p>
        </p:txBody>
      </p:sp>
      <p:sp>
        <p:nvSpPr>
          <p:cNvPr id="170" name="Personal security:…"/>
          <p:cNvSpPr txBox="1">
            <a:spLocks noGrp="1"/>
          </p:cNvSpPr>
          <p:nvPr>
            <p:ph type="body" idx="1"/>
          </p:nvPr>
        </p:nvSpPr>
        <p:spPr>
          <a:xfrm>
            <a:off x="952500" y="1852513"/>
            <a:ext cx="11099800" cy="6910487"/>
          </a:xfrm>
          <a:prstGeom prst="rect">
            <a:avLst/>
          </a:prstGeom>
        </p:spPr>
        <p:txBody>
          <a:bodyPr anchor="t"/>
          <a:lstStyle/>
          <a:p>
            <a:pPr marL="477092" indent="-477092" algn="just" defTabSz="420623">
              <a:lnSpc>
                <a:spcPts val="5100"/>
              </a:lnSpc>
              <a:spcBef>
                <a:spcPts val="1600"/>
              </a:spcBef>
              <a:defRPr sz="2600" b="1"/>
            </a:pPr>
            <a:r>
              <a:t>Personal security:</a:t>
            </a:r>
            <a:endParaRPr sz="1100"/>
          </a:p>
          <a:p>
            <a:pPr marL="477092" indent="-477092" algn="just" defTabSz="420623">
              <a:lnSpc>
                <a:spcPts val="5100"/>
              </a:lnSpc>
              <a:spcBef>
                <a:spcPts val="1600"/>
              </a:spcBef>
              <a:defRPr sz="2600"/>
            </a:pPr>
            <a:r>
              <a:t>People have an interest in their personal security. This is protected in a number of ways. If one person puts another in fear of being hit, then there may be an action in the tort of assault.</a:t>
            </a:r>
            <a:endParaRPr sz="1100"/>
          </a:p>
          <a:p>
            <a:pPr marL="477092" indent="-477092" algn="just" defTabSz="420623">
              <a:lnSpc>
                <a:spcPts val="5100"/>
              </a:lnSpc>
              <a:spcBef>
                <a:spcPts val="1600"/>
              </a:spcBef>
              <a:defRPr sz="2600"/>
            </a:pPr>
            <a:r>
              <a:t>If the blow is struck, then the person hit may have an action in the tort of battery. A person whose freedom of movement is restricted unlawfully may be able to sue for false imprisonment. </a:t>
            </a:r>
            <a:endParaRPr sz="1100"/>
          </a:p>
          <a:p>
            <a:pPr marL="477092" indent="-477092" algn="just" defTabSz="420623">
              <a:lnSpc>
                <a:spcPts val="5100"/>
              </a:lnSpc>
              <a:spcBef>
                <a:spcPts val="1600"/>
              </a:spcBef>
              <a:defRPr sz="2600"/>
            </a:pPr>
            <a:r>
              <a:t>If personal injury is caused negligently, then the claimant may have an action in the tort of negligence.</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D76A8-9903-E649-A868-12F39D2D1C36}"/>
              </a:ext>
            </a:extLst>
          </p:cNvPr>
          <p:cNvSpPr>
            <a:spLocks noGrp="1"/>
          </p:cNvSpPr>
          <p:nvPr>
            <p:ph type="title"/>
          </p:nvPr>
        </p:nvSpPr>
        <p:spPr>
          <a:xfrm>
            <a:off x="983916" y="465826"/>
            <a:ext cx="11216640" cy="1831405"/>
          </a:xfrm>
        </p:spPr>
        <p:txBody>
          <a:bodyPr>
            <a:normAutofit fontScale="90000"/>
          </a:bodyPr>
          <a:lstStyle/>
          <a:p>
            <a:r>
              <a:rPr lang="en-GB" b="1" dirty="0"/>
              <a:t>When the victim is dead:</a:t>
            </a:r>
            <a:r>
              <a:rPr lang="en-US" dirty="0"/>
              <a:t/>
            </a:r>
            <a:br>
              <a:rPr lang="en-US" dirty="0"/>
            </a:br>
            <a:endParaRPr lang="en-GB" dirty="0"/>
          </a:p>
        </p:txBody>
      </p:sp>
      <p:sp>
        <p:nvSpPr>
          <p:cNvPr id="3" name="Content Placeholder 2">
            <a:extLst>
              <a:ext uri="{FF2B5EF4-FFF2-40B4-BE49-F238E27FC236}">
                <a16:creationId xmlns:a16="http://schemas.microsoft.com/office/drawing/2014/main" xmlns="" id="{C58F1678-E3AA-544F-9FE4-339CC4DB5B45}"/>
              </a:ext>
            </a:extLst>
          </p:cNvPr>
          <p:cNvSpPr>
            <a:spLocks noGrp="1"/>
          </p:cNvSpPr>
          <p:nvPr>
            <p:ph idx="1"/>
          </p:nvPr>
        </p:nvSpPr>
        <p:spPr>
          <a:xfrm>
            <a:off x="894079" y="2297230"/>
            <a:ext cx="11976531" cy="6553471"/>
          </a:xfrm>
        </p:spPr>
        <p:txBody>
          <a:bodyPr>
            <a:normAutofit/>
          </a:bodyPr>
          <a:lstStyle/>
          <a:p>
            <a:pPr lvl="0"/>
            <a:r>
              <a:rPr lang="en-GB" b="1" dirty="0"/>
              <a:t>Material damage</a:t>
            </a:r>
            <a:endParaRPr lang="en-US" dirty="0"/>
          </a:p>
          <a:p>
            <a:r>
              <a:rPr lang="en-GB" dirty="0"/>
              <a:t>The responsible will pay all the expenses occurred by the death of the victim including the hospital and funeral fees and all the transportation fees.</a:t>
            </a:r>
            <a:endParaRPr lang="en-US" dirty="0"/>
          </a:p>
          <a:p>
            <a:pPr lvl="0"/>
            <a:r>
              <a:rPr lang="en-GB" b="1" dirty="0"/>
              <a:t> Affection damage</a:t>
            </a:r>
            <a:endParaRPr lang="en-US" dirty="0"/>
          </a:p>
          <a:p>
            <a:r>
              <a:rPr lang="en-GB" dirty="0"/>
              <a:t>The affection damages are given to only: spouses, parents, children and brothers and sisters according to the % determined by the law. </a:t>
            </a:r>
            <a:endParaRPr lang="en-US" dirty="0"/>
          </a:p>
          <a:p>
            <a:endParaRPr lang="en-GB" dirty="0"/>
          </a:p>
        </p:txBody>
      </p:sp>
    </p:spTree>
    <p:extLst>
      <p:ext uri="{BB962C8B-B14F-4D97-AF65-F5344CB8AC3E}">
        <p14:creationId xmlns:p14="http://schemas.microsoft.com/office/powerpoint/2010/main" val="339873910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9035E2-A616-B841-A53A-AFDBD2B5DF95}"/>
              </a:ext>
            </a:extLst>
          </p:cNvPr>
          <p:cNvSpPr>
            <a:spLocks noGrp="1"/>
          </p:cNvSpPr>
          <p:nvPr>
            <p:ph idx="1"/>
          </p:nvPr>
        </p:nvSpPr>
        <p:spPr>
          <a:xfrm>
            <a:off x="894080" y="1552876"/>
            <a:ext cx="11216640" cy="6255085"/>
          </a:xfrm>
        </p:spPr>
        <p:txBody>
          <a:bodyPr/>
          <a:lstStyle/>
          <a:p>
            <a:r>
              <a:rPr lang="en-GB" b="1" dirty="0"/>
              <a:t>What if the vehicle which caused damage was not identified, was not insured, or was stolen? </a:t>
            </a:r>
            <a:r>
              <a:rPr lang="en-GB" dirty="0"/>
              <a:t>In this case there is no insurance company to compensate the victim. </a:t>
            </a:r>
          </a:p>
          <a:p>
            <a:r>
              <a:rPr lang="en-GB" dirty="0"/>
              <a:t>However, a fund has been put in place to compensate the victim in the above mentioned cases.</a:t>
            </a:r>
            <a:r>
              <a:rPr lang="en-US" dirty="0"/>
              <a:t> </a:t>
            </a:r>
            <a:endParaRPr lang="en-GB" dirty="0"/>
          </a:p>
        </p:txBody>
      </p:sp>
    </p:spTree>
    <p:extLst>
      <p:ext uri="{BB962C8B-B14F-4D97-AF65-F5344CB8AC3E}">
        <p14:creationId xmlns:p14="http://schemas.microsoft.com/office/powerpoint/2010/main" val="233680418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B00D8-557F-C114-D909-A9D2ED6B4190}"/>
              </a:ext>
            </a:extLst>
          </p:cNvPr>
          <p:cNvSpPr>
            <a:spLocks noGrp="1"/>
          </p:cNvSpPr>
          <p:nvPr>
            <p:ph type="title"/>
          </p:nvPr>
        </p:nvSpPr>
        <p:spPr>
          <a:xfrm>
            <a:off x="952500" y="3273246"/>
            <a:ext cx="11099800" cy="2159000"/>
          </a:xfrm>
        </p:spPr>
        <p:txBody>
          <a:bodyPr/>
          <a:lstStyle/>
          <a:p>
            <a:r>
              <a:rPr lang="x-none" dirty="0"/>
              <a:t>THANK YOU</a:t>
            </a:r>
          </a:p>
        </p:txBody>
      </p:sp>
    </p:spTree>
    <p:extLst>
      <p:ext uri="{BB962C8B-B14F-4D97-AF65-F5344CB8AC3E}">
        <p14:creationId xmlns:p14="http://schemas.microsoft.com/office/powerpoint/2010/main" val="82292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eneral expectations"/>
          <p:cNvSpPr txBox="1">
            <a:spLocks noGrp="1"/>
          </p:cNvSpPr>
          <p:nvPr>
            <p:ph type="title"/>
          </p:nvPr>
        </p:nvSpPr>
        <p:spPr>
          <a:xfrm>
            <a:off x="952500" y="254000"/>
            <a:ext cx="11099800" cy="945605"/>
          </a:xfrm>
          <a:prstGeom prst="rect">
            <a:avLst/>
          </a:prstGeom>
        </p:spPr>
        <p:txBody>
          <a:bodyPr/>
          <a:lstStyle>
            <a:lvl1pPr defTabSz="397256">
              <a:defRPr sz="5400"/>
            </a:lvl1pPr>
          </a:lstStyle>
          <a:p>
            <a:r>
              <a:t>General expectations</a:t>
            </a:r>
          </a:p>
        </p:txBody>
      </p:sp>
      <p:sp>
        <p:nvSpPr>
          <p:cNvPr id="123" name="Trainees are presumed to have the basic understanding of general principles of Tort law.…"/>
          <p:cNvSpPr txBox="1">
            <a:spLocks noGrp="1"/>
          </p:cNvSpPr>
          <p:nvPr>
            <p:ph type="body" idx="1"/>
          </p:nvPr>
        </p:nvSpPr>
        <p:spPr>
          <a:xfrm>
            <a:off x="482600" y="1866651"/>
            <a:ext cx="11099800" cy="7467849"/>
          </a:xfrm>
          <a:prstGeom prst="rect">
            <a:avLst/>
          </a:prstGeom>
        </p:spPr>
        <p:txBody>
          <a:bodyPr anchor="t"/>
          <a:lstStyle/>
          <a:p>
            <a:pPr marL="431165" indent="-431165" algn="just" defTabSz="566673">
              <a:spcBef>
                <a:spcPts val="900"/>
              </a:spcBef>
              <a:defRPr sz="3100"/>
            </a:pPr>
            <a:endParaRPr/>
          </a:p>
          <a:p>
            <a:pPr marL="431165" indent="-431165" algn="just" defTabSz="566673">
              <a:spcBef>
                <a:spcPts val="900"/>
              </a:spcBef>
              <a:defRPr sz="3100"/>
            </a:pPr>
            <a:r>
              <a:t>At the end of this course, the student is expected to have an advanced understanding of the general principles that govern Tort Law;</a:t>
            </a:r>
          </a:p>
          <a:p>
            <a:pPr marL="431165" indent="-431165" algn="just" defTabSz="566673">
              <a:spcBef>
                <a:spcPts val="900"/>
              </a:spcBef>
              <a:defRPr sz="3100"/>
            </a:pPr>
            <a:r>
              <a:t>Student will will be able to comparatively understand the similarities and differences of Tort Law both in Civil and Common law systems;</a:t>
            </a:r>
          </a:p>
          <a:p>
            <a:pPr marL="431165" indent="-431165" algn="just" defTabSz="566673">
              <a:spcBef>
                <a:spcPts val="900"/>
              </a:spcBef>
              <a:defRPr sz="3100"/>
            </a:pPr>
            <a:r>
              <a:t>Students will be able to understand and apply the principles of tort using under civil and common law systems;</a:t>
            </a:r>
          </a:p>
          <a:p>
            <a:pPr marL="431165" indent="-431165" algn="just" defTabSz="566673">
              <a:spcBef>
                <a:spcPts val="900"/>
              </a:spcBef>
              <a:defRPr sz="3100"/>
            </a:pPr>
            <a:r>
              <a:t>Students will have a clearer understanding of both personal and vicarious liability torts;</a:t>
            </a:r>
          </a:p>
          <a:p>
            <a:pPr marL="431165" indent="-431165" algn="just" defTabSz="566673">
              <a:spcBef>
                <a:spcPts val="900"/>
              </a:spcBef>
              <a:defRPr sz="3100"/>
            </a:pPr>
            <a:r>
              <a:t>Students will be able to solve potential legal issues in the practice of Tort law;</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scope given to the personal security interest expands as society becomes more advanced.…"/>
          <p:cNvSpPr txBox="1">
            <a:spLocks noGrp="1"/>
          </p:cNvSpPr>
          <p:nvPr>
            <p:ph type="body" idx="1"/>
          </p:nvPr>
        </p:nvSpPr>
        <p:spPr>
          <a:xfrm>
            <a:off x="-1" y="304799"/>
            <a:ext cx="12772739" cy="9171711"/>
          </a:xfrm>
          <a:prstGeom prst="rect">
            <a:avLst/>
          </a:prstGeom>
        </p:spPr>
        <p:txBody>
          <a:bodyPr anchor="t"/>
          <a:lstStyle/>
          <a:p>
            <a:pPr marL="513392" indent="-513392" algn="just" defTabSz="452627">
              <a:lnSpc>
                <a:spcPct val="153000"/>
              </a:lnSpc>
              <a:spcBef>
                <a:spcPts val="1300"/>
              </a:spcBef>
              <a:defRPr sz="3300"/>
            </a:pPr>
            <a:r>
              <a:t>The scope given to the personal security interest expands as society becomes more advanced. </a:t>
            </a:r>
            <a:endParaRPr sz="1100"/>
          </a:p>
          <a:p>
            <a:pPr marL="513392" indent="-513392" algn="just" defTabSz="452627">
              <a:lnSpc>
                <a:spcPct val="153000"/>
              </a:lnSpc>
              <a:spcBef>
                <a:spcPts val="1300"/>
              </a:spcBef>
              <a:defRPr sz="3300"/>
            </a:pPr>
            <a:r>
              <a:t>Until recently little attention was paid to the psychiatric damage that can be caused to a person.</a:t>
            </a:r>
            <a:endParaRPr sz="1100"/>
          </a:p>
          <a:p>
            <a:pPr marL="513392" indent="-513392" algn="just" defTabSz="452627">
              <a:lnSpc>
                <a:spcPct val="153000"/>
              </a:lnSpc>
              <a:spcBef>
                <a:spcPts val="1300"/>
              </a:spcBef>
              <a:defRPr sz="3300"/>
            </a:pPr>
            <a:r>
              <a:t>Someone who witnesses a traumatic event can incur serious mental suffering. </a:t>
            </a:r>
            <a:endParaRPr sz="1100"/>
          </a:p>
          <a:p>
            <a:pPr marL="513392" indent="-513392" algn="just" defTabSz="452627">
              <a:lnSpc>
                <a:spcPct val="153000"/>
              </a:lnSpc>
              <a:spcBef>
                <a:spcPts val="1300"/>
              </a:spcBef>
              <a:defRPr sz="3300"/>
            </a:pPr>
            <a:r>
              <a:t>The advance of psychiatric medicine and changing views on what is tolerable have led the courts to protect certain aspects of mental suffering, such as nervous shock caused by witnessing a negligently caused accident</a:t>
            </a:r>
            <a:r>
              <a:rPr sz="1000"/>
              <a:t>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Litigation in this area has led to the courts having to examine difficult issues such as consent to treatment and the right to life.…"/>
          <p:cNvSpPr txBox="1">
            <a:spLocks noGrp="1"/>
          </p:cNvSpPr>
          <p:nvPr>
            <p:ph type="body" idx="1"/>
          </p:nvPr>
        </p:nvSpPr>
        <p:spPr>
          <a:xfrm>
            <a:off x="-1" y="0"/>
            <a:ext cx="12773891" cy="9753600"/>
          </a:xfrm>
          <a:prstGeom prst="rect">
            <a:avLst/>
          </a:prstGeom>
        </p:spPr>
        <p:txBody>
          <a:bodyPr anchor="t"/>
          <a:lstStyle/>
          <a:p>
            <a:pPr marL="518577" indent="-518577" algn="just" defTabSz="457200">
              <a:lnSpc>
                <a:spcPct val="170000"/>
              </a:lnSpc>
              <a:spcBef>
                <a:spcPts val="2200"/>
              </a:spcBef>
              <a:defRPr sz="3700"/>
            </a:pPr>
            <a:r>
              <a:t>Litigation in this area has led to the courts having to examine difficult issues such as consent to treatment and the right to life. </a:t>
            </a:r>
            <a:endParaRPr sz="1200"/>
          </a:p>
          <a:p>
            <a:pPr marL="518577" indent="-518577" algn="just" defTabSz="457200">
              <a:lnSpc>
                <a:spcPct val="170000"/>
              </a:lnSpc>
              <a:spcBef>
                <a:spcPts val="2200"/>
              </a:spcBef>
              <a:defRPr sz="3700"/>
            </a:pPr>
            <a:r>
              <a:t>Here law and morality are inextricably mixed. </a:t>
            </a:r>
            <a:endParaRPr sz="1200"/>
          </a:p>
          <a:p>
            <a:pPr marL="518577" indent="-518577" algn="just" defTabSz="457200">
              <a:lnSpc>
                <a:spcPct val="170000"/>
              </a:lnSpc>
              <a:spcBef>
                <a:spcPts val="2200"/>
              </a:spcBef>
              <a:defRPr sz="3700"/>
            </a:pPr>
            <a:r>
              <a:t>What, for example, is the legal position if a doctor needs to give a blood transfusion to a patient who will die if they do not receive it, but the patient refuses to have the blood transfusion because of his religious beliefs?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ASE Studies on “nervous shock”"/>
          <p:cNvSpPr txBox="1">
            <a:spLocks noGrp="1"/>
          </p:cNvSpPr>
          <p:nvPr>
            <p:ph type="title"/>
          </p:nvPr>
        </p:nvSpPr>
        <p:spPr>
          <a:prstGeom prst="rect">
            <a:avLst/>
          </a:prstGeom>
        </p:spPr>
        <p:txBody>
          <a:bodyPr/>
          <a:lstStyle>
            <a:lvl1pPr defTabSz="484886">
              <a:defRPr sz="6600"/>
            </a:lvl1pPr>
          </a:lstStyle>
          <a:p>
            <a:r>
              <a:t>CASE Studies on “nervous shock”</a:t>
            </a:r>
          </a:p>
        </p:txBody>
      </p:sp>
      <p:sp>
        <p:nvSpPr>
          <p:cNvPr id="177" name="Let’s look at the practice of psychiatric shock…"/>
          <p:cNvSpPr txBox="1">
            <a:spLocks noGrp="1"/>
          </p:cNvSpPr>
          <p:nvPr>
            <p:ph type="body" idx="1"/>
          </p:nvPr>
        </p:nvSpPr>
        <p:spPr>
          <a:prstGeom prst="rect">
            <a:avLst/>
          </a:prstGeom>
        </p:spPr>
        <p:txBody>
          <a:bodyPr anchor="t"/>
          <a:lstStyle/>
          <a:p>
            <a:r>
              <a:t>Let’s look at the practice of psychiatric shock</a:t>
            </a:r>
          </a:p>
          <a:p>
            <a:pPr marL="228599" indent="-228599" defTabSz="457200">
              <a:lnSpc>
                <a:spcPts val="2600"/>
              </a:lnSpc>
              <a:spcBef>
                <a:spcPts val="2000"/>
              </a:spcBef>
              <a:buSzPct val="100000"/>
              <a:buAutoNum type="arabicPeriod"/>
              <a:defRPr sz="2800" b="1"/>
            </a:pPr>
            <a:r>
              <a:t>Liability for nervous shock (psychiatric injuries </a:t>
            </a:r>
          </a:p>
          <a:p>
            <a:pPr marL="0" indent="0" defTabSz="457200">
              <a:lnSpc>
                <a:spcPts val="2600"/>
              </a:lnSpc>
              <a:spcBef>
                <a:spcPts val="2000"/>
              </a:spcBef>
              <a:buSzTx/>
              <a:buNone/>
              <a:defRPr sz="2800" b="1"/>
            </a:pPr>
            <a:r>
              <a:t>“</a:t>
            </a:r>
            <a:r>
              <a:rPr i="1"/>
              <a:t>Alcock v Chief Constable of South Yorkshire Police [1992]</a:t>
            </a:r>
            <a:r>
              <a:t>” </a:t>
            </a:r>
          </a:p>
          <a:p>
            <a:pPr marL="152400" indent="-152400" algn="just" defTabSz="457200">
              <a:lnSpc>
                <a:spcPts val="2600"/>
              </a:lnSpc>
              <a:spcBef>
                <a:spcPts val="2000"/>
              </a:spcBef>
              <a:buSzPct val="120000"/>
              <a:buChar char="-"/>
              <a:defRPr sz="2800" b="1"/>
            </a:pPr>
            <a:r>
              <a:t>Outline:</a:t>
            </a:r>
            <a:r>
              <a:rPr b="0"/>
              <a:t> The case centred upon the liability of the Police for the nervous shock suffered in consequence of the events of the Hillsborough disaster in 1991.</a:t>
            </a:r>
          </a:p>
          <a:p>
            <a:pPr marL="152400" indent="-152400" algn="just" defTabSz="457200">
              <a:lnSpc>
                <a:spcPts val="2600"/>
              </a:lnSpc>
              <a:spcBef>
                <a:spcPts val="2000"/>
              </a:spcBef>
              <a:buSzPct val="120000"/>
              <a:buChar char="-"/>
              <a:defRPr sz="2800" b="1"/>
            </a:pPr>
            <a:r>
              <a:t>Summary of facts: </a:t>
            </a:r>
            <a:r>
              <a:rPr b="0"/>
              <a:t>The claims were brought by Alcock and several other claimants after the Hillsborough disaster in 1989, where 95 </a:t>
            </a:r>
            <a:r>
              <a:rPr b="0" u="sng">
                <a:solidFill>
                  <a:srgbClr val="0000FF"/>
                </a:solidFill>
                <a:uFill>
                  <a:solidFill>
                    <a:srgbClr val="0000FF"/>
                  </a:solidFill>
                </a:uFill>
                <a:hlinkClick r:id="rId2"/>
              </a:rPr>
              <a:t>Liverpool</a:t>
            </a:r>
            <a:r>
              <a:rPr b="0"/>
              <a:t> fans died in a massive crush during the </a:t>
            </a:r>
            <a:r>
              <a:rPr b="0" u="sng">
                <a:solidFill>
                  <a:srgbClr val="0000FF"/>
                </a:solidFill>
                <a:uFill>
                  <a:solidFill>
                    <a:srgbClr val="0000FF"/>
                  </a:solidFill>
                </a:uFill>
                <a:hlinkClick r:id="rId3"/>
              </a:rPr>
              <a:t>FA Cup</a:t>
            </a:r>
            <a:r>
              <a:rPr b="0"/>
              <a:t> Semi Final at </a:t>
            </a:r>
            <a:r>
              <a:rPr b="0" u="sng">
                <a:solidFill>
                  <a:srgbClr val="0000FF"/>
                </a:solidFill>
                <a:uFill>
                  <a:solidFill>
                    <a:srgbClr val="0000FF"/>
                  </a:solidFill>
                </a:uFill>
                <a:hlinkClick r:id="rId4"/>
              </a:rPr>
              <a:t>Hillsborough Stadium</a:t>
            </a:r>
            <a:r>
              <a:rPr b="0"/>
              <a:t> in </a:t>
            </a:r>
            <a:r>
              <a:rPr b="0" u="sng">
                <a:solidFill>
                  <a:srgbClr val="0000FF"/>
                </a:solidFill>
                <a:uFill>
                  <a:solidFill>
                    <a:srgbClr val="0000FF"/>
                  </a:solidFill>
                </a:uFill>
                <a:hlinkClick r:id="rId5"/>
              </a:rPr>
              <a:t>Sheffield</a:t>
            </a:r>
            <a:r>
              <a:rPr b="0"/>
              <a:t>. It was reported that he accident was caused by the police negligently allowing too many supporters to crowd in one part of the stadium. Many alleged to have seen their friends and relatives die in the crush and suffered psychiatric harm or </a:t>
            </a:r>
            <a:r>
              <a:rPr b="0" u="sng">
                <a:solidFill>
                  <a:srgbClr val="0000FF"/>
                </a:solidFill>
                <a:uFill>
                  <a:solidFill>
                    <a:srgbClr val="0000FF"/>
                  </a:solidFill>
                </a:uFill>
                <a:hlinkClick r:id="rId6"/>
              </a:rPr>
              <a:t>nervous shock</a:t>
            </a:r>
            <a:r>
              <a:rPr b="0"/>
              <a:t> after the incident.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Judgment: The HoL considered that plaintiffs in this case were mostly “secondary victims.” i.e. they were not &quot;directly affected&quot; as opposed to the “primary victims” who were either injured or were in danger of immediate injury.…"/>
          <p:cNvSpPr txBox="1">
            <a:spLocks noGrp="1"/>
          </p:cNvSpPr>
          <p:nvPr>
            <p:ph type="body" idx="1"/>
          </p:nvPr>
        </p:nvSpPr>
        <p:spPr>
          <a:xfrm>
            <a:off x="952500" y="1276945"/>
            <a:ext cx="11099800" cy="7600354"/>
          </a:xfrm>
          <a:prstGeom prst="rect">
            <a:avLst/>
          </a:prstGeom>
        </p:spPr>
        <p:txBody>
          <a:bodyPr anchor="t"/>
          <a:lstStyle/>
          <a:p>
            <a:pPr marL="152400" indent="-152400" algn="just" defTabSz="457200">
              <a:lnSpc>
                <a:spcPts val="2600"/>
              </a:lnSpc>
              <a:spcBef>
                <a:spcPts val="2000"/>
              </a:spcBef>
              <a:buSzPct val="120000"/>
              <a:buChar char="-"/>
              <a:defRPr sz="2700" b="1"/>
            </a:pPr>
            <a:r>
              <a:t>Judgment: </a:t>
            </a:r>
            <a:r>
              <a:rPr b="0"/>
              <a:t>The HoL considered that plaintiffs in this case were mostly “</a:t>
            </a:r>
            <a:r>
              <a:t>secondary victims.” </a:t>
            </a:r>
            <a:r>
              <a:rPr b="0"/>
              <a:t>i.e. they were not "directly affected" as opposed to the </a:t>
            </a:r>
            <a:r>
              <a:t>“primary victims”</a:t>
            </a:r>
            <a:r>
              <a:rPr b="0"/>
              <a:t> who were either injured or were in danger of immediate injury. </a:t>
            </a:r>
          </a:p>
          <a:p>
            <a:pPr marL="0" indent="0" algn="just" defTabSz="457200">
              <a:lnSpc>
                <a:spcPts val="2600"/>
              </a:lnSpc>
              <a:spcBef>
                <a:spcPts val="2000"/>
              </a:spcBef>
              <a:buSzTx/>
              <a:buNone/>
              <a:defRPr sz="2700"/>
            </a:pPr>
            <a:r>
              <a:t>The Judicial Committee of the House of Lords, established in this case a number of “control mechanisms” or conditions that had to be fulfilled in order for a “</a:t>
            </a:r>
            <a:r>
              <a:rPr i="1"/>
              <a:t>duty of care</a:t>
            </a:r>
            <a:r>
              <a:t>” to be found in such cases”</a:t>
            </a:r>
            <a:endParaRPr b="1"/>
          </a:p>
          <a:p>
            <a:pPr marL="457200" indent="-457200" algn="just" defTabSz="457200">
              <a:lnSpc>
                <a:spcPts val="2600"/>
              </a:lnSpc>
              <a:spcBef>
                <a:spcPts val="2000"/>
              </a:spcBef>
              <a:buSzTx/>
              <a:buNone/>
              <a:tabLst>
                <a:tab pos="139700" algn="l"/>
                <a:tab pos="457200" algn="l"/>
              </a:tabLst>
              <a:defRPr sz="2700">
                <a:solidFill>
                  <a:srgbClr val="222222"/>
                </a:solidFill>
              </a:defRPr>
            </a:pPr>
            <a:r>
              <a:t>	•	The claimant who is a "secondary victim" must perceive a "shocking event" with his own unaided senses, as an eye-witness to the event, or hearing the event in person, or viewing its "immediate aftermath". This requires close physical proximity to the event, and would usually exclude events witnessed by television or informed of by a third party, as was the case with some of the plaintiffs in </a:t>
            </a:r>
            <a:r>
              <a:rPr i="1"/>
              <a:t>Alcock</a:t>
            </a:r>
            <a:r>
              <a:t>.</a:t>
            </a:r>
          </a:p>
          <a:p>
            <a:pPr marL="457200" indent="-457200" algn="just" defTabSz="457200">
              <a:lnSpc>
                <a:spcPts val="2600"/>
              </a:lnSpc>
              <a:spcBef>
                <a:spcPts val="2000"/>
              </a:spcBef>
              <a:buSzTx/>
              <a:buNone/>
              <a:tabLst>
                <a:tab pos="139700" algn="l"/>
                <a:tab pos="457200" algn="l"/>
              </a:tabLst>
              <a:defRPr sz="2700">
                <a:solidFill>
                  <a:srgbClr val="222222"/>
                </a:solidFill>
              </a:defRPr>
            </a:pPr>
            <a:r>
              <a:t>	•	The shock must be a "sudden" and not a "gradual" assault on the claimant's nervous system. So a claimant who develops a depression from living with a relative debilitated by the accident will not be able to recover damages.</a:t>
            </a:r>
          </a:p>
          <a:p>
            <a:pPr marL="457200" indent="-457200" algn="just" defTabSz="457200">
              <a:lnSpc>
                <a:spcPts val="2600"/>
              </a:lnSpc>
              <a:spcBef>
                <a:spcPts val="2000"/>
              </a:spcBef>
              <a:buSzTx/>
              <a:buNone/>
              <a:tabLst>
                <a:tab pos="139700" algn="l"/>
                <a:tab pos="457200" algn="l"/>
              </a:tabLst>
              <a:defRPr sz="1300">
                <a:solidFill>
                  <a:srgbClr val="222222"/>
                </a:solidFill>
              </a:defRPr>
            </a:pPr>
            <a:r>
              <a:t>	•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If the nervous shock is caused by witnessing the death or injury of another person the claimant must show a &quot;sufficiently proximate&quot; relationship to that person, usually described as a &quot;close tie of love and affection&quot;. Such ties are presumed to exist only between parents and children, as well as spouses and fiancés. In other relations, including siblings, ties of love and affection must be proved.…"/>
          <p:cNvSpPr txBox="1">
            <a:spLocks noGrp="1"/>
          </p:cNvSpPr>
          <p:nvPr>
            <p:ph type="body" idx="1"/>
          </p:nvPr>
        </p:nvSpPr>
        <p:spPr>
          <a:xfrm>
            <a:off x="685800" y="1270000"/>
            <a:ext cx="11099800" cy="6286500"/>
          </a:xfrm>
          <a:prstGeom prst="rect">
            <a:avLst/>
          </a:prstGeom>
        </p:spPr>
        <p:txBody>
          <a:bodyPr anchor="t"/>
          <a:lstStyle/>
          <a:p>
            <a:pPr marL="457200" indent="-457200" algn="just" defTabSz="457200">
              <a:lnSpc>
                <a:spcPts val="2600"/>
              </a:lnSpc>
              <a:spcBef>
                <a:spcPts val="2000"/>
              </a:spcBef>
              <a:buSzTx/>
              <a:buNone/>
              <a:tabLst>
                <a:tab pos="139700" algn="l"/>
                <a:tab pos="457200" algn="l"/>
              </a:tabLst>
              <a:defRPr sz="3000">
                <a:solidFill>
                  <a:srgbClr val="222222"/>
                </a:solidFill>
              </a:defRPr>
            </a:pPr>
            <a:r>
              <a:t>If the nervous shock is caused by witnessing the death or injury of another person the claimant must show a "sufficiently proximate" relationship to that person, usually described as a "close tie of love and affection". Such ties are presumed to exist only between parents and children, as well as spouses and fiancés. In other relations, including siblings, ties of love and affection must be proved.</a:t>
            </a:r>
          </a:p>
          <a:p>
            <a:pPr marL="457200" indent="-457200" algn="just" defTabSz="457200">
              <a:lnSpc>
                <a:spcPts val="2600"/>
              </a:lnSpc>
              <a:spcBef>
                <a:spcPts val="2000"/>
              </a:spcBef>
              <a:buSzTx/>
              <a:buNone/>
              <a:tabLst>
                <a:tab pos="139700" algn="l"/>
                <a:tab pos="457200" algn="l"/>
              </a:tabLst>
              <a:defRPr sz="3000">
                <a:solidFill>
                  <a:srgbClr val="222222"/>
                </a:solidFill>
              </a:defRPr>
            </a:pPr>
            <a:r>
              <a:t>	•	It must be reasonably foreseeable that a person of "normal fortitude" in the claimant’s position would suffer psychiatric damage. The closer the tie between the claimant and the victim, the more likely it is that he would succeed in this element. However, once it is shown that some psychiatric damage was foreseeable, it does not matter that the claimant was particularly susceptible to psychiatric illness - the defendant must "take his victim as he finds him" and pay for all the consequences of nervous shock.</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What is the local experience?"/>
          <p:cNvSpPr txBox="1">
            <a:spLocks noGrp="1"/>
          </p:cNvSpPr>
          <p:nvPr>
            <p:ph type="title"/>
          </p:nvPr>
        </p:nvSpPr>
        <p:spPr>
          <a:xfrm>
            <a:off x="952500" y="254000"/>
            <a:ext cx="11099800" cy="843161"/>
          </a:xfrm>
          <a:prstGeom prst="rect">
            <a:avLst/>
          </a:prstGeom>
        </p:spPr>
        <p:txBody>
          <a:bodyPr/>
          <a:lstStyle>
            <a:lvl1pPr defTabSz="350520">
              <a:defRPr sz="4800"/>
            </a:lvl1pPr>
          </a:lstStyle>
          <a:p>
            <a:r>
              <a:t>What is the local experience?</a:t>
            </a:r>
          </a:p>
        </p:txBody>
      </p:sp>
      <p:sp>
        <p:nvSpPr>
          <p:cNvPr id="184" name="There is still little consideration of non physical injury.…"/>
          <p:cNvSpPr txBox="1">
            <a:spLocks noGrp="1"/>
          </p:cNvSpPr>
          <p:nvPr>
            <p:ph type="body" idx="1"/>
          </p:nvPr>
        </p:nvSpPr>
        <p:spPr>
          <a:xfrm>
            <a:off x="952500" y="1202183"/>
            <a:ext cx="11099800" cy="7681467"/>
          </a:xfrm>
          <a:prstGeom prst="rect">
            <a:avLst/>
          </a:prstGeom>
        </p:spPr>
        <p:txBody>
          <a:bodyPr anchor="t"/>
          <a:lstStyle/>
          <a:p>
            <a:pPr algn="just">
              <a:spcBef>
                <a:spcPts val="2400"/>
              </a:spcBef>
            </a:pPr>
            <a:r>
              <a:t>There is still little consideration of non physical injury.</a:t>
            </a:r>
          </a:p>
          <a:p>
            <a:pPr algn="just">
              <a:spcBef>
                <a:spcPts val="2400"/>
              </a:spcBef>
            </a:pPr>
            <a:r>
              <a:t>See the case RPA 1356/11/HC/KIG – RPA 1357/11/HC/KIG – RPA 1309/11/HC/KIG between </a:t>
            </a:r>
            <a:r>
              <a:rPr i="1"/>
              <a:t>prosecution vs Africa Bernard </a:t>
            </a:r>
            <a:r>
              <a:t>[2012]. Para 18-21.</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ENGLISH CASE LAW Developments about “nervous shock”"/>
          <p:cNvSpPr txBox="1">
            <a:spLocks noGrp="1"/>
          </p:cNvSpPr>
          <p:nvPr>
            <p:ph type="title"/>
          </p:nvPr>
        </p:nvSpPr>
        <p:spPr>
          <a:xfrm>
            <a:off x="2159000" y="482599"/>
            <a:ext cx="8424020" cy="1361135"/>
          </a:xfrm>
          <a:prstGeom prst="rect">
            <a:avLst/>
          </a:prstGeom>
        </p:spPr>
        <p:txBody>
          <a:bodyPr/>
          <a:lstStyle/>
          <a:p>
            <a:pPr marL="457200" indent="-457200" algn="just" defTabSz="457200">
              <a:lnSpc>
                <a:spcPts val="2600"/>
              </a:lnSpc>
              <a:spcBef>
                <a:spcPts val="2000"/>
              </a:spcBef>
              <a:tabLst>
                <a:tab pos="139700" algn="l"/>
                <a:tab pos="457200" algn="l"/>
              </a:tabLst>
              <a:defRPr sz="3100" b="1">
                <a:solidFill>
                  <a:srgbClr val="222222"/>
                </a:solidFill>
                <a:latin typeface="+mn-lt"/>
                <a:ea typeface="+mn-ea"/>
                <a:cs typeface="+mn-cs"/>
                <a:sym typeface="Helvetica Neue"/>
              </a:defRPr>
            </a:pPr>
            <a:r>
              <a:t>ENGLISH CASE LAW </a:t>
            </a:r>
            <a:r>
              <a:rPr cap="all"/>
              <a:t>Developments</a:t>
            </a:r>
            <a:r>
              <a:t> </a:t>
            </a:r>
            <a:r>
              <a:rPr cap="all"/>
              <a:t>about</a:t>
            </a:r>
            <a:r>
              <a:t> “</a:t>
            </a:r>
            <a:r>
              <a:rPr i="1"/>
              <a:t>nervous shock”</a:t>
            </a:r>
          </a:p>
        </p:txBody>
      </p:sp>
      <p:sp>
        <p:nvSpPr>
          <p:cNvPr id="187" name="Alcock v Chief Constable of South Yorkshire (1992) claimants were relatives of the victims of the Hillsborough football disaster. They had either witnessed the tragedy on television or within the ground (but not at close quarters). The HL had to consider 3 factors in deciding whether a duty of care existed in a nervous shock claim:…"/>
          <p:cNvSpPr txBox="1">
            <a:spLocks noGrp="1"/>
          </p:cNvSpPr>
          <p:nvPr>
            <p:ph type="body" idx="1"/>
          </p:nvPr>
        </p:nvSpPr>
        <p:spPr>
          <a:xfrm>
            <a:off x="952500" y="2158304"/>
            <a:ext cx="11099800" cy="6922197"/>
          </a:xfrm>
          <a:prstGeom prst="rect">
            <a:avLst/>
          </a:prstGeom>
        </p:spPr>
        <p:txBody>
          <a:bodyPr anchor="t"/>
          <a:lstStyle/>
          <a:p>
            <a:pPr marL="540623" marR="176456" indent="-180578" algn="just" defTabSz="457200">
              <a:lnSpc>
                <a:spcPts val="2600"/>
              </a:lnSpc>
              <a:spcBef>
                <a:spcPts val="2000"/>
              </a:spcBef>
              <a:defRPr sz="2800" b="1" i="1" spc="-100">
                <a:latin typeface="Times New Roman"/>
                <a:ea typeface="Times New Roman"/>
                <a:cs typeface="Times New Roman"/>
                <a:sym typeface="Times New Roman"/>
              </a:defRPr>
            </a:pPr>
            <a:r>
              <a:t>Alcock v Chief Constable of South Yorkshire </a:t>
            </a:r>
            <a:r>
              <a:rPr i="0"/>
              <a:t>(1992</a:t>
            </a:r>
            <a:r>
              <a:rPr b="0" i="0"/>
              <a:t>) claimants were relatives of the victims of the Hillsborough football disaster. They had either witnessed the tragedy on television or within the ground (but not at close quarters). The HL had to consider 3 factors in deciding whether a duty of care existed in a nervous shock claim:</a:t>
            </a:r>
            <a:endParaRPr spc="-35"/>
          </a:p>
          <a:p>
            <a:pPr marL="0" marR="176456" indent="360045" algn="just" defTabSz="457200">
              <a:lnSpc>
                <a:spcPts val="2600"/>
              </a:lnSpc>
              <a:spcBef>
                <a:spcPts val="2000"/>
              </a:spcBef>
              <a:buSzTx/>
              <a:buNone/>
              <a:defRPr sz="2800" spc="-100">
                <a:latin typeface="Times New Roman"/>
                <a:ea typeface="Times New Roman"/>
                <a:cs typeface="Times New Roman"/>
                <a:sym typeface="Times New Roman"/>
              </a:defRPr>
            </a:pPr>
            <a:r>
              <a:t>— Proximity – “PRIMARY” AND “SECONDARY” VICTIMS</a:t>
            </a:r>
            <a:endParaRPr spc="-35"/>
          </a:p>
          <a:p>
            <a:pPr marL="0" marR="176456" indent="360045" algn="just" defTabSz="457200">
              <a:lnSpc>
                <a:spcPts val="2600"/>
              </a:lnSpc>
              <a:spcBef>
                <a:spcPts val="2000"/>
              </a:spcBef>
              <a:buSzTx/>
              <a:buNone/>
              <a:defRPr sz="2800" spc="-100">
                <a:latin typeface="Times New Roman"/>
                <a:ea typeface="Times New Roman"/>
                <a:cs typeface="Times New Roman"/>
                <a:sym typeface="Times New Roman"/>
              </a:defRPr>
            </a:pPr>
            <a:r>
              <a:t>— Relationship of claimant to the accident victim</a:t>
            </a:r>
            <a:endParaRPr spc="-35"/>
          </a:p>
          <a:p>
            <a:pPr marL="0" marR="176456" indent="360045" algn="just" defTabSz="457200">
              <a:lnSpc>
                <a:spcPts val="2600"/>
              </a:lnSpc>
              <a:spcBef>
                <a:spcPts val="2000"/>
              </a:spcBef>
              <a:buSzTx/>
              <a:buNone/>
              <a:defRPr sz="2800" spc="-100">
                <a:latin typeface="Times New Roman"/>
                <a:ea typeface="Times New Roman"/>
                <a:cs typeface="Times New Roman"/>
                <a:sym typeface="Times New Roman"/>
              </a:defRPr>
            </a:pPr>
            <a:r>
              <a:t>— Means by which the shock caused </a:t>
            </a:r>
            <a:endParaRPr spc="-35"/>
          </a:p>
          <a:p>
            <a:pPr marL="540623" marR="176456" indent="-180578" algn="just" defTabSz="457200">
              <a:lnSpc>
                <a:spcPts val="2600"/>
              </a:lnSpc>
              <a:spcBef>
                <a:spcPts val="2000"/>
              </a:spcBef>
              <a:defRPr sz="3000" b="1" i="1" spc="-100">
                <a:latin typeface="Times New Roman"/>
                <a:ea typeface="Times New Roman"/>
                <a:cs typeface="Times New Roman"/>
                <a:sym typeface="Times New Roman"/>
              </a:defRPr>
            </a:pPr>
            <a:r>
              <a:t>White v Chief Constable of South Yorkshire</a:t>
            </a:r>
            <a:r>
              <a:rPr i="0"/>
              <a:t> (1999) </a:t>
            </a:r>
            <a:r>
              <a:rPr b="0" i="0"/>
              <a:t>HL claimants were serving police officers who had been on duty at the Hillsborough disaster.  Held not “fair, just or reasonable” to allow them to succeed (especially as some relatives had not succeeded).</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Dulieu v White (1901) 2 KB 669 – nervous shock due to real and immediate fear of physical injury to the claimant herself – the “impact theory.”…"/>
          <p:cNvSpPr txBox="1">
            <a:spLocks noGrp="1"/>
          </p:cNvSpPr>
          <p:nvPr>
            <p:ph type="body" idx="1"/>
          </p:nvPr>
        </p:nvSpPr>
        <p:spPr>
          <a:xfrm>
            <a:off x="479622" y="1687461"/>
            <a:ext cx="11242479" cy="7596239"/>
          </a:xfrm>
          <a:prstGeom prst="rect">
            <a:avLst/>
          </a:prstGeom>
        </p:spPr>
        <p:txBody>
          <a:bodyPr anchor="t"/>
          <a:lstStyle/>
          <a:p>
            <a:pPr marL="0" marR="176456" indent="360045" algn="just" defTabSz="457200">
              <a:lnSpc>
                <a:spcPts val="3900"/>
              </a:lnSpc>
              <a:spcBef>
                <a:spcPts val="2000"/>
              </a:spcBef>
              <a:buSzTx/>
              <a:buNone/>
              <a:defRPr sz="3000" b="1" i="1" spc="-100"/>
            </a:pPr>
            <a:r>
              <a:t>Dulieu v White</a:t>
            </a:r>
            <a:r>
              <a:rPr i="0"/>
              <a:t> (1901) 2 KB 669 –</a:t>
            </a:r>
            <a:r>
              <a:rPr b="0" i="0"/>
              <a:t> nervous shock due to real and immediate fear of physical injury to the claimant herself – the “</a:t>
            </a:r>
            <a:r>
              <a:rPr i="0"/>
              <a:t>impact theory.</a:t>
            </a:r>
            <a:r>
              <a:rPr b="0" i="0"/>
              <a:t>”</a:t>
            </a:r>
            <a:endParaRPr spc="-37"/>
          </a:p>
          <a:p>
            <a:pPr marL="0" indent="0" algn="just" defTabSz="457200">
              <a:lnSpc>
                <a:spcPts val="3900"/>
              </a:lnSpc>
              <a:spcBef>
                <a:spcPts val="1300"/>
              </a:spcBef>
              <a:buSzTx/>
              <a:buNone/>
              <a:defRPr sz="3000" b="1"/>
            </a:pPr>
            <a:r>
              <a:t>Facts:</a:t>
            </a:r>
            <a:r>
              <a:rPr b="0"/>
              <a:t> The claimant was pregnant and behind the bar in her husband’s public house. A horse and cart crashed into the pub. The claimant was not physically injured but feared for her safety and suffered shock. She gave birth prematurely nine days later and the child suffered developmental problems.</a:t>
            </a:r>
          </a:p>
          <a:p>
            <a:pPr marL="0" indent="0" algn="just" defTabSz="457200">
              <a:lnSpc>
                <a:spcPts val="3900"/>
              </a:lnSpc>
              <a:spcBef>
                <a:spcPts val="1200"/>
              </a:spcBef>
              <a:buSzTx/>
              <a:buNone/>
              <a:defRPr sz="3000" b="1"/>
            </a:pPr>
            <a:r>
              <a:t>The Court held: </a:t>
            </a:r>
            <a:r>
              <a:rPr b="0"/>
              <a:t>An action could lie in negligence for nervous shock arising from a reasonable fear for one’s own immediate safety. According to the Court:</a:t>
            </a:r>
          </a:p>
        </p:txBody>
      </p:sp>
      <p:sp>
        <p:nvSpPr>
          <p:cNvPr id="190" name="Dulieu v White (1901) 2 KB 669 - the “impact theory”"/>
          <p:cNvSpPr txBox="1">
            <a:spLocks noGrp="1"/>
          </p:cNvSpPr>
          <p:nvPr>
            <p:ph type="title"/>
          </p:nvPr>
        </p:nvSpPr>
        <p:spPr>
          <a:xfrm>
            <a:off x="1968499" y="279399"/>
            <a:ext cx="7711532" cy="1279776"/>
          </a:xfrm>
          <a:prstGeom prst="rect">
            <a:avLst/>
          </a:prstGeom>
        </p:spPr>
        <p:txBody>
          <a:bodyPr/>
          <a:lstStyle/>
          <a:p>
            <a:pPr marL="776763" marR="176456" indent="-416718" algn="just" defTabSz="457200">
              <a:lnSpc>
                <a:spcPts val="4300"/>
              </a:lnSpc>
              <a:spcBef>
                <a:spcPts val="2000"/>
              </a:spcBef>
              <a:buSzPct val="145000"/>
              <a:buChar char="•"/>
              <a:defRPr sz="3700" b="1" i="1" spc="-100">
                <a:latin typeface="Times New Roman"/>
                <a:ea typeface="Times New Roman"/>
                <a:cs typeface="Times New Roman"/>
                <a:sym typeface="Times New Roman"/>
              </a:defRPr>
            </a:pPr>
            <a:r>
              <a:t>Dulieu v White</a:t>
            </a:r>
            <a:r>
              <a:rPr i="0"/>
              <a:t> (1901) 2 KB 669 - </a:t>
            </a:r>
            <a:r>
              <a:rPr b="0" i="0"/>
              <a:t>the “</a:t>
            </a:r>
            <a:r>
              <a:rPr i="0"/>
              <a:t>impact theory</a:t>
            </a:r>
            <a:r>
              <a:rPr b="0" i="0"/>
              <a: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What of fear for the well-being of relatives or friends?…"/>
          <p:cNvSpPr txBox="1">
            <a:spLocks noGrp="1"/>
          </p:cNvSpPr>
          <p:nvPr>
            <p:ph type="body" idx="1"/>
          </p:nvPr>
        </p:nvSpPr>
        <p:spPr>
          <a:xfrm>
            <a:off x="596900" y="1041400"/>
            <a:ext cx="11099800" cy="6886972"/>
          </a:xfrm>
          <a:prstGeom prst="rect">
            <a:avLst/>
          </a:prstGeom>
        </p:spPr>
        <p:txBody>
          <a:bodyPr anchor="t"/>
          <a:lstStyle/>
          <a:p>
            <a:pPr marL="505247" marR="169398" indent="-159604" algn="just" defTabSz="438911">
              <a:lnSpc>
                <a:spcPts val="4100"/>
              </a:lnSpc>
              <a:spcBef>
                <a:spcPts val="1900"/>
              </a:spcBef>
              <a:buSzPct val="120000"/>
              <a:buChar char="-"/>
              <a:defRPr sz="3000" b="1" spc="-100">
                <a:latin typeface="Times New Roman"/>
                <a:ea typeface="Times New Roman"/>
                <a:cs typeface="Times New Roman"/>
                <a:sym typeface="Times New Roman"/>
              </a:defRPr>
            </a:pPr>
            <a:r>
              <a:t>What of fear for the well-being of relatives or friends?</a:t>
            </a:r>
            <a:r>
              <a:rPr i="1"/>
              <a:t> </a:t>
            </a:r>
            <a:endParaRPr spc="-38"/>
          </a:p>
          <a:p>
            <a:pPr marL="0" marR="169398" indent="345643" algn="just" defTabSz="438911">
              <a:lnSpc>
                <a:spcPts val="4100"/>
              </a:lnSpc>
              <a:spcBef>
                <a:spcPts val="1900"/>
              </a:spcBef>
              <a:buSzTx/>
              <a:buNone/>
              <a:defRPr sz="3000" i="1" spc="-100">
                <a:latin typeface="Times New Roman"/>
                <a:ea typeface="Times New Roman"/>
                <a:cs typeface="Times New Roman"/>
                <a:sym typeface="Times New Roman"/>
              </a:defRPr>
            </a:pPr>
            <a:r>
              <a:t>- </a:t>
            </a:r>
            <a:r>
              <a:rPr b="1"/>
              <a:t>Hambrook v Stokes</a:t>
            </a:r>
            <a:r>
              <a:rPr b="1" i="0"/>
              <a:t> (1925)</a:t>
            </a:r>
            <a:r>
              <a:rPr i="0"/>
              <a:t> nervous shock when mother witnessed children in great danger – “</a:t>
            </a:r>
            <a:r>
              <a:rPr b="1" i="0"/>
              <a:t>area of shock theory</a:t>
            </a:r>
            <a:r>
              <a:rPr i="0"/>
              <a:t>” cf </a:t>
            </a:r>
            <a:r>
              <a:t>Bourhill v Young</a:t>
            </a:r>
            <a:r>
              <a:rPr i="0"/>
              <a:t> heard accident, went to investigate and suffered nervous shock on seeing the aftermath of the accident to strangers (if however she had been a </a:t>
            </a:r>
            <a:r>
              <a:rPr b="1" i="0"/>
              <a:t>rescuer</a:t>
            </a:r>
            <a:r>
              <a:rPr i="0"/>
              <a:t> in the immediate aftermath she might well have succeeded);</a:t>
            </a:r>
            <a:endParaRPr spc="-38"/>
          </a:p>
          <a:p>
            <a:pPr marL="505247" marR="169398" indent="-159604" algn="just" defTabSz="438911">
              <a:lnSpc>
                <a:spcPts val="4100"/>
              </a:lnSpc>
              <a:spcBef>
                <a:spcPts val="1900"/>
              </a:spcBef>
              <a:buSzPct val="120000"/>
              <a:buChar char="-"/>
              <a:defRPr sz="3000" b="1" i="1" spc="-100">
                <a:latin typeface="Times New Roman"/>
                <a:ea typeface="Times New Roman"/>
                <a:cs typeface="Times New Roman"/>
                <a:sym typeface="Times New Roman"/>
              </a:defRPr>
            </a:pPr>
            <a:r>
              <a:t>McLoughlin v O’Brian</a:t>
            </a:r>
            <a:r>
              <a:rPr i="0"/>
              <a:t> (1983)</a:t>
            </a:r>
            <a:r>
              <a:rPr b="0" i="0"/>
              <a:t> HL Mother informed of accident to family, came upon the badly injured family members in the A&amp;E department, still shocked and not “cleaned up”.  Held claimant could succeed as she had come upon the “</a:t>
            </a:r>
            <a:r>
              <a:rPr i="0"/>
              <a:t>immediate aftermath</a:t>
            </a:r>
            <a:r>
              <a:rPr b="0" i="0"/>
              <a:t>” of the negligently caused accident.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Interest in property"/>
          <p:cNvSpPr txBox="1">
            <a:spLocks noGrp="1"/>
          </p:cNvSpPr>
          <p:nvPr>
            <p:ph type="title"/>
          </p:nvPr>
        </p:nvSpPr>
        <p:spPr>
          <a:xfrm>
            <a:off x="2890489" y="805456"/>
            <a:ext cx="6390087" cy="1056087"/>
          </a:xfrm>
          <a:prstGeom prst="rect">
            <a:avLst/>
          </a:prstGeom>
        </p:spPr>
        <p:txBody>
          <a:bodyPr>
            <a:normAutofit fontScale="90000"/>
          </a:bodyPr>
          <a:lstStyle/>
          <a:p>
            <a:pPr algn="l" defTabSz="269747">
              <a:lnSpc>
                <a:spcPts val="8300"/>
              </a:lnSpc>
              <a:defRPr sz="3067">
                <a:latin typeface="+mj-lt"/>
                <a:ea typeface="+mj-ea"/>
                <a:cs typeface="+mj-cs"/>
                <a:sym typeface="Helvetica"/>
              </a:defRPr>
            </a:pPr>
            <a:r>
              <a:rPr b="1" dirty="0"/>
              <a:t>Interest in property</a:t>
            </a:r>
            <a:r>
              <a:rPr sz="589" b="1" dirty="0">
                <a:latin typeface="Times"/>
                <a:ea typeface="Times"/>
                <a:cs typeface="Times"/>
                <a:sym typeface="Times"/>
              </a:rPr>
              <a:t> </a:t>
            </a:r>
          </a:p>
        </p:txBody>
      </p:sp>
      <p:sp>
        <p:nvSpPr>
          <p:cNvPr id="195" name="Property in the broad sense of the word is protected by tort law.…"/>
          <p:cNvSpPr txBox="1">
            <a:spLocks noGrp="1"/>
          </p:cNvSpPr>
          <p:nvPr>
            <p:ph type="body" idx="1"/>
          </p:nvPr>
        </p:nvSpPr>
        <p:spPr>
          <a:xfrm>
            <a:off x="952500" y="2051496"/>
            <a:ext cx="11099800" cy="6508304"/>
          </a:xfrm>
          <a:prstGeom prst="rect">
            <a:avLst/>
          </a:prstGeom>
        </p:spPr>
        <p:txBody>
          <a:bodyPr anchor="t"/>
          <a:lstStyle/>
          <a:p>
            <a:pPr marL="518577" indent="-518577" algn="just" defTabSz="457200">
              <a:lnSpc>
                <a:spcPts val="5500"/>
              </a:lnSpc>
              <a:spcBef>
                <a:spcPts val="1900"/>
              </a:spcBef>
              <a:defRPr sz="3700">
                <a:latin typeface="+mj-lt"/>
                <a:ea typeface="+mj-ea"/>
                <a:cs typeface="+mj-cs"/>
                <a:sym typeface="Helvetica"/>
              </a:defRPr>
            </a:pPr>
            <a:r>
              <a:t>Property in the broad sense of the word is protected by tort law. </a:t>
            </a:r>
            <a:endParaRPr sz="1200">
              <a:latin typeface="Times"/>
              <a:ea typeface="Times"/>
              <a:cs typeface="Times"/>
              <a:sym typeface="Times"/>
            </a:endParaRPr>
          </a:p>
          <a:p>
            <a:pPr marL="518577" indent="-518577" algn="just" defTabSz="457200">
              <a:lnSpc>
                <a:spcPts val="5500"/>
              </a:lnSpc>
              <a:spcBef>
                <a:spcPts val="1900"/>
              </a:spcBef>
              <a:defRPr sz="3700">
                <a:latin typeface="+mj-lt"/>
                <a:ea typeface="+mj-ea"/>
                <a:cs typeface="+mj-cs"/>
                <a:sym typeface="Helvetica"/>
              </a:defRPr>
            </a:pPr>
            <a:r>
              <a:t>Interests in personal property are protected by torts such as trespass to goods and conversion. </a:t>
            </a:r>
            <a:endParaRPr sz="1200">
              <a:latin typeface="Times"/>
              <a:ea typeface="Times"/>
              <a:cs typeface="Times"/>
              <a:sym typeface="Times"/>
            </a:endParaRPr>
          </a:p>
          <a:p>
            <a:pPr marL="518577" indent="-518577" algn="just" defTabSz="457200">
              <a:lnSpc>
                <a:spcPts val="5500"/>
              </a:lnSpc>
              <a:spcBef>
                <a:spcPts val="1900"/>
              </a:spcBef>
              <a:defRPr sz="3700">
                <a:latin typeface="+mj-lt"/>
                <a:ea typeface="+mj-ea"/>
                <a:cs typeface="+mj-cs"/>
                <a:sym typeface="Helvetica"/>
              </a:defRPr>
            </a:pPr>
            <a:r>
              <a:t>Where clothing or a car is damaged in a negligently caused accident, then a person may have an action for damages in negligence.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ourse outline"/>
          <p:cNvSpPr txBox="1">
            <a:spLocks noGrp="1"/>
          </p:cNvSpPr>
          <p:nvPr>
            <p:ph type="title"/>
          </p:nvPr>
        </p:nvSpPr>
        <p:spPr>
          <a:xfrm>
            <a:off x="952500" y="749299"/>
            <a:ext cx="11099800" cy="754760"/>
          </a:xfrm>
          <a:prstGeom prst="rect">
            <a:avLst/>
          </a:prstGeom>
        </p:spPr>
        <p:txBody>
          <a:bodyPr/>
          <a:lstStyle>
            <a:lvl1pPr defTabSz="315468">
              <a:defRPr sz="3800"/>
            </a:lvl1pPr>
          </a:lstStyle>
          <a:p>
            <a:r>
              <a:t>Course outline</a:t>
            </a:r>
          </a:p>
        </p:txBody>
      </p:sp>
      <p:sp>
        <p:nvSpPr>
          <p:cNvPr id="126" name="This course covers:…"/>
          <p:cNvSpPr txBox="1">
            <a:spLocks noGrp="1"/>
          </p:cNvSpPr>
          <p:nvPr>
            <p:ph type="body" idx="1"/>
          </p:nvPr>
        </p:nvSpPr>
        <p:spPr>
          <a:xfrm>
            <a:off x="952500" y="1571971"/>
            <a:ext cx="11099800" cy="7318028"/>
          </a:xfrm>
          <a:prstGeom prst="rect">
            <a:avLst/>
          </a:prstGeom>
        </p:spPr>
        <p:txBody>
          <a:bodyPr anchor="t"/>
          <a:lstStyle/>
          <a:p>
            <a:r>
              <a:t>This course covers:</a:t>
            </a:r>
          </a:p>
          <a:p>
            <a:pPr>
              <a:spcBef>
                <a:spcPts val="200"/>
              </a:spcBef>
            </a:pPr>
            <a:r>
              <a:t>The principles and theories governing tort law;</a:t>
            </a:r>
          </a:p>
          <a:p>
            <a:pPr>
              <a:spcBef>
                <a:spcPts val="200"/>
              </a:spcBef>
            </a:pPr>
            <a:r>
              <a:t>Understanding the concepts of fault, damages, causal link;</a:t>
            </a:r>
          </a:p>
          <a:p>
            <a:pPr>
              <a:spcBef>
                <a:spcPts val="200"/>
              </a:spcBef>
            </a:pPr>
            <a:r>
              <a:t>Civil law understanding and approaches to tort law</a:t>
            </a:r>
          </a:p>
          <a:p>
            <a:pPr>
              <a:spcBef>
                <a:spcPts val="200"/>
              </a:spcBef>
            </a:pPr>
            <a:r>
              <a:t>Understanding of the law of torts in civil law system: eg. France; Rwanda</a:t>
            </a:r>
          </a:p>
          <a:p>
            <a:pPr>
              <a:spcBef>
                <a:spcPts val="200"/>
              </a:spcBef>
            </a:pPr>
            <a:r>
              <a:t>Introduction to the law of torts in Common law system: e.g: English tort law</a:t>
            </a:r>
          </a:p>
          <a:p>
            <a:pPr>
              <a:spcBef>
                <a:spcPts val="200"/>
              </a:spcBef>
            </a:pPr>
            <a:r>
              <a:t>The Concept of personal liability tort: requirements and conditions</a:t>
            </a:r>
          </a:p>
          <a:p>
            <a:pPr>
              <a:spcBef>
                <a:spcPts val="200"/>
              </a:spcBef>
            </a:pPr>
            <a:r>
              <a:t>The tort of negligence: Theory and practice</a:t>
            </a:r>
          </a:p>
          <a:p>
            <a:pPr>
              <a:spcBef>
                <a:spcPts val="200"/>
              </a:spcBef>
            </a:pPr>
            <a:r>
              <a:t>Vicarious liability tort: Theory and practice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Is tort right a property right or extra-patrimonial right?"/>
          <p:cNvSpPr txBox="1">
            <a:spLocks noGrp="1"/>
          </p:cNvSpPr>
          <p:nvPr>
            <p:ph type="title"/>
          </p:nvPr>
        </p:nvSpPr>
        <p:spPr>
          <a:xfrm>
            <a:off x="952500" y="791367"/>
            <a:ext cx="11099800" cy="1516066"/>
          </a:xfrm>
          <a:prstGeom prst="rect">
            <a:avLst/>
          </a:prstGeom>
        </p:spPr>
        <p:txBody>
          <a:bodyPr/>
          <a:lstStyle>
            <a:lvl1pPr defTabSz="338835">
              <a:defRPr sz="4600"/>
            </a:lvl1pPr>
          </a:lstStyle>
          <a:p>
            <a:r>
              <a:t>Is tort right a property right or extra-patrimonial right?</a:t>
            </a:r>
          </a:p>
        </p:txBody>
      </p:sp>
      <p:sp>
        <p:nvSpPr>
          <p:cNvPr id="198" name="Tort actions in their broader senses imply both patrimonial and extra patrimonial aspects.…"/>
          <p:cNvSpPr txBox="1">
            <a:spLocks noGrp="1"/>
          </p:cNvSpPr>
          <p:nvPr>
            <p:ph type="body" idx="1"/>
          </p:nvPr>
        </p:nvSpPr>
        <p:spPr>
          <a:xfrm>
            <a:off x="1054100" y="2818879"/>
            <a:ext cx="11099800" cy="6732042"/>
          </a:xfrm>
          <a:prstGeom prst="rect">
            <a:avLst/>
          </a:prstGeom>
        </p:spPr>
        <p:txBody>
          <a:bodyPr anchor="t"/>
          <a:lstStyle/>
          <a:p>
            <a:pPr algn="just">
              <a:spcBef>
                <a:spcPts val="1200"/>
              </a:spcBef>
            </a:pPr>
            <a:r>
              <a:t>Tort actions in their broader senses imply both patrimonial and extra patrimonial aspects.</a:t>
            </a:r>
          </a:p>
          <a:p>
            <a:pPr algn="just">
              <a:spcBef>
                <a:spcPts val="1200"/>
              </a:spcBef>
            </a:pPr>
            <a:r>
              <a:t>In the study of the legal nature of the tort action, the Supreme Court in </a:t>
            </a:r>
            <a:r>
              <a:rPr i="1"/>
              <a:t>SOCABU vs Butera Freddy RCAA003/11/CS</a:t>
            </a:r>
            <a:r>
              <a:t> established that both moral and material damage constitute the right to property.</a:t>
            </a:r>
          </a:p>
          <a:p>
            <a:pPr algn="just">
              <a:spcBef>
                <a:spcPts val="1200"/>
              </a:spcBef>
            </a:pPr>
            <a:r>
              <a:t>Can it be alienated? Is there any exception?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Economic interests"/>
          <p:cNvSpPr txBox="1">
            <a:spLocks noGrp="1"/>
          </p:cNvSpPr>
          <p:nvPr>
            <p:ph type="title"/>
          </p:nvPr>
        </p:nvSpPr>
        <p:spPr>
          <a:xfrm>
            <a:off x="1936849" y="393699"/>
            <a:ext cx="6925420" cy="1389363"/>
          </a:xfrm>
          <a:prstGeom prst="rect">
            <a:avLst/>
          </a:prstGeom>
        </p:spPr>
        <p:txBody>
          <a:bodyPr>
            <a:normAutofit fontScale="90000"/>
          </a:bodyPr>
          <a:lstStyle/>
          <a:p>
            <a:pPr algn="l" defTabSz="365760">
              <a:lnSpc>
                <a:spcPts val="11300"/>
              </a:lnSpc>
              <a:defRPr sz="4160">
                <a:latin typeface="+mj-lt"/>
                <a:ea typeface="+mj-ea"/>
                <a:cs typeface="+mj-cs"/>
                <a:sym typeface="Helvetica"/>
              </a:defRPr>
            </a:pPr>
            <a:r>
              <a:t>Economic interests</a:t>
            </a:r>
            <a:r>
              <a:rPr sz="800">
                <a:latin typeface="Times"/>
                <a:ea typeface="Times"/>
                <a:cs typeface="Times"/>
                <a:sym typeface="Times"/>
              </a:rPr>
              <a:t> </a:t>
            </a:r>
          </a:p>
        </p:txBody>
      </p:sp>
      <p:sp>
        <p:nvSpPr>
          <p:cNvPr id="201" name="Tort law will give limited protection to economic interests where the defendant has acted unlawfully and has caused economic loss to the claimant.…"/>
          <p:cNvSpPr txBox="1">
            <a:spLocks noGrp="1"/>
          </p:cNvSpPr>
          <p:nvPr>
            <p:ph type="body" sz="half" idx="1"/>
          </p:nvPr>
        </p:nvSpPr>
        <p:spPr>
          <a:xfrm>
            <a:off x="952500" y="1888281"/>
            <a:ext cx="11099800" cy="4118374"/>
          </a:xfrm>
          <a:prstGeom prst="rect">
            <a:avLst/>
          </a:prstGeom>
        </p:spPr>
        <p:txBody>
          <a:bodyPr anchor="t"/>
          <a:lstStyle/>
          <a:p>
            <a:pPr marL="518577" indent="-518577" algn="just" defTabSz="457200">
              <a:lnSpc>
                <a:spcPts val="5500"/>
              </a:lnSpc>
              <a:spcBef>
                <a:spcPts val="0"/>
              </a:spcBef>
              <a:defRPr sz="3700">
                <a:latin typeface="+mj-lt"/>
                <a:ea typeface="+mj-ea"/>
                <a:cs typeface="+mj-cs"/>
                <a:sym typeface="Helvetica"/>
              </a:defRPr>
            </a:pPr>
            <a:r>
              <a:t>Tort law will give limited protection to economic interests where the defendant has acted unlawfully and has caused economic loss to the claimant. </a:t>
            </a:r>
            <a:endParaRPr sz="1200">
              <a:latin typeface="Times"/>
              <a:ea typeface="Times"/>
              <a:cs typeface="Times"/>
              <a:sym typeface="Times"/>
            </a:endParaRPr>
          </a:p>
          <a:p>
            <a:pPr marL="518577" indent="-518577" algn="just" defTabSz="457200">
              <a:lnSpc>
                <a:spcPts val="5500"/>
              </a:lnSpc>
              <a:spcBef>
                <a:spcPts val="0"/>
              </a:spcBef>
              <a:defRPr sz="3700">
                <a:latin typeface="+mj-lt"/>
                <a:ea typeface="+mj-ea"/>
                <a:cs typeface="+mj-cs"/>
                <a:sym typeface="Helvetica"/>
              </a:defRPr>
            </a:pPr>
            <a:r>
              <a:t>These are known as the economic torts.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putation and privacy:"/>
          <p:cNvSpPr txBox="1">
            <a:spLocks noGrp="1"/>
          </p:cNvSpPr>
          <p:nvPr>
            <p:ph type="title"/>
          </p:nvPr>
        </p:nvSpPr>
        <p:spPr>
          <a:xfrm>
            <a:off x="1714500" y="342900"/>
            <a:ext cx="11099800" cy="1350433"/>
          </a:xfrm>
          <a:prstGeom prst="rect">
            <a:avLst/>
          </a:prstGeom>
        </p:spPr>
        <p:txBody>
          <a:bodyPr>
            <a:normAutofit fontScale="90000"/>
          </a:bodyPr>
          <a:lstStyle/>
          <a:p>
            <a:pPr algn="l" defTabSz="356615">
              <a:lnSpc>
                <a:spcPts val="11000"/>
              </a:lnSpc>
              <a:defRPr sz="4055">
                <a:latin typeface="+mj-lt"/>
                <a:ea typeface="+mj-ea"/>
                <a:cs typeface="+mj-cs"/>
                <a:sym typeface="Helvetica"/>
              </a:defRPr>
            </a:pPr>
            <a:r>
              <a:t>Reputation and privacy:</a:t>
            </a:r>
            <a:r>
              <a:rPr sz="780">
                <a:latin typeface="Times"/>
                <a:ea typeface="Times"/>
                <a:cs typeface="Times"/>
                <a:sym typeface="Times"/>
              </a:rPr>
              <a:t> </a:t>
            </a:r>
          </a:p>
        </p:txBody>
      </p:sp>
      <p:sp>
        <p:nvSpPr>
          <p:cNvPr id="204" name="Increasingly important are a person’s interests in their reputation and privacy.…"/>
          <p:cNvSpPr txBox="1">
            <a:spLocks noGrp="1"/>
          </p:cNvSpPr>
          <p:nvPr>
            <p:ph type="body" idx="1"/>
          </p:nvPr>
        </p:nvSpPr>
        <p:spPr>
          <a:xfrm>
            <a:off x="952498" y="1930400"/>
            <a:ext cx="11612035" cy="6946900"/>
          </a:xfrm>
          <a:prstGeom prst="rect">
            <a:avLst/>
          </a:prstGeom>
        </p:spPr>
        <p:txBody>
          <a:bodyPr anchor="t"/>
          <a:lstStyle/>
          <a:p>
            <a:pPr marL="518577" indent="-518577" algn="just" defTabSz="457200">
              <a:lnSpc>
                <a:spcPts val="5500"/>
              </a:lnSpc>
              <a:spcBef>
                <a:spcPts val="0"/>
              </a:spcBef>
              <a:defRPr sz="3700">
                <a:latin typeface="+mj-lt"/>
                <a:ea typeface="+mj-ea"/>
                <a:cs typeface="+mj-cs"/>
                <a:sym typeface="Helvetica"/>
              </a:defRPr>
            </a:pPr>
            <a:r>
              <a:t>Increasingly important are a person’s interests in their reputation and privacy. </a:t>
            </a:r>
            <a:endParaRPr sz="1200">
              <a:latin typeface="Times"/>
              <a:ea typeface="Times"/>
              <a:cs typeface="Times"/>
              <a:sym typeface="Times"/>
            </a:endParaRPr>
          </a:p>
          <a:p>
            <a:pPr marL="518577" indent="-518577" algn="just" defTabSz="457200">
              <a:lnSpc>
                <a:spcPts val="5500"/>
              </a:lnSpc>
              <a:spcBef>
                <a:spcPts val="0"/>
              </a:spcBef>
              <a:defRPr sz="3700">
                <a:latin typeface="+mj-lt"/>
                <a:ea typeface="+mj-ea"/>
                <a:cs typeface="+mj-cs"/>
                <a:sym typeface="Helvetica"/>
              </a:defRPr>
            </a:pPr>
            <a:r>
              <a:t>Where a person’s reputation is damaged by untrue speech or writing, then they may have an action in the</a:t>
            </a:r>
            <a:r>
              <a:rPr b="1"/>
              <a:t> tort of defamation</a:t>
            </a:r>
            <a:r>
              <a:t>.</a:t>
            </a:r>
          </a:p>
          <a:p>
            <a:pPr marL="518577" indent="-518577" algn="just" defTabSz="457200">
              <a:lnSpc>
                <a:spcPts val="5500"/>
              </a:lnSpc>
              <a:spcBef>
                <a:spcPts val="0"/>
              </a:spcBef>
              <a:defRPr sz="3700">
                <a:latin typeface="+mj-lt"/>
                <a:ea typeface="+mj-ea"/>
                <a:cs typeface="+mj-cs"/>
                <a:sym typeface="Helvetica"/>
              </a:defRPr>
            </a:pPr>
            <a:r>
              <a:t>More than moral damages. Now material loss.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he role of insurance"/>
          <p:cNvSpPr txBox="1">
            <a:spLocks noGrp="1"/>
          </p:cNvSpPr>
          <p:nvPr>
            <p:ph type="title"/>
          </p:nvPr>
        </p:nvSpPr>
        <p:spPr>
          <a:prstGeom prst="rect">
            <a:avLst/>
          </a:prstGeom>
        </p:spPr>
        <p:txBody>
          <a:bodyPr/>
          <a:lstStyle/>
          <a:p>
            <a:pPr algn="l" defTabSz="457200">
              <a:lnSpc>
                <a:spcPts val="14200"/>
              </a:lnSpc>
              <a:defRPr sz="5800">
                <a:latin typeface="+mj-lt"/>
                <a:ea typeface="+mj-ea"/>
                <a:cs typeface="+mj-cs"/>
                <a:sym typeface="Helvetica"/>
              </a:defRPr>
            </a:pPr>
            <a:r>
              <a:t>The role of insurance</a:t>
            </a:r>
            <a:r>
              <a:rPr sz="1200">
                <a:latin typeface="Times"/>
                <a:ea typeface="Times"/>
                <a:cs typeface="Times"/>
                <a:sym typeface="Times"/>
              </a:rPr>
              <a:t> </a:t>
            </a:r>
          </a:p>
        </p:txBody>
      </p:sp>
      <p:sp>
        <p:nvSpPr>
          <p:cNvPr id="207" name="Without insurance the tort system would simply cease to operate.…"/>
          <p:cNvSpPr txBox="1">
            <a:spLocks noGrp="1"/>
          </p:cNvSpPr>
          <p:nvPr>
            <p:ph type="body" idx="1"/>
          </p:nvPr>
        </p:nvSpPr>
        <p:spPr>
          <a:xfrm>
            <a:off x="825500" y="2032000"/>
            <a:ext cx="11099800" cy="6286500"/>
          </a:xfrm>
          <a:prstGeom prst="rect">
            <a:avLst/>
          </a:prstGeom>
        </p:spPr>
        <p:txBody>
          <a:bodyPr anchor="t"/>
          <a:lstStyle/>
          <a:p>
            <a:pPr marL="497835" indent="-497835" algn="just" defTabSz="438911">
              <a:lnSpc>
                <a:spcPts val="5300"/>
              </a:lnSpc>
              <a:spcBef>
                <a:spcPts val="0"/>
              </a:spcBef>
              <a:defRPr sz="2900"/>
            </a:pPr>
            <a:r>
              <a:t>Without insurance the tort system would simply cease to operate.</a:t>
            </a:r>
            <a:endParaRPr sz="1100"/>
          </a:p>
          <a:p>
            <a:pPr marL="497835" indent="-497835" algn="just" defTabSz="438911">
              <a:lnSpc>
                <a:spcPts val="5300"/>
              </a:lnSpc>
              <a:spcBef>
                <a:spcPts val="0"/>
              </a:spcBef>
              <a:defRPr sz="2900"/>
            </a:pPr>
            <a:r>
              <a:t>Where a claimant is successful in an action, the damages will normally be paid by an insurance company.</a:t>
            </a:r>
            <a:endParaRPr sz="1100"/>
          </a:p>
          <a:p>
            <a:pPr marL="497835" indent="-497835" algn="just" defTabSz="438911">
              <a:lnSpc>
                <a:spcPts val="5300"/>
              </a:lnSpc>
              <a:spcBef>
                <a:spcPts val="0"/>
              </a:spcBef>
              <a:defRPr sz="2900"/>
            </a:pPr>
            <a:r>
              <a:t>In cases of property damage, insurance may take the form of ‘loss’, or first-party insurance, which covers loss or damage to the property insured from the risks described in the policy, whether or not the loss occurs through the fault of another party.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here is also ‘liability’, or third-party insurance.…"/>
          <p:cNvSpPr txBox="1">
            <a:spLocks noGrp="1"/>
          </p:cNvSpPr>
          <p:nvPr>
            <p:ph type="body" idx="1"/>
          </p:nvPr>
        </p:nvSpPr>
        <p:spPr>
          <a:xfrm>
            <a:off x="952500" y="1733550"/>
            <a:ext cx="11099800" cy="6054477"/>
          </a:xfrm>
          <a:prstGeom prst="rect">
            <a:avLst/>
          </a:prstGeom>
        </p:spPr>
        <p:txBody>
          <a:bodyPr anchor="t"/>
          <a:lstStyle/>
          <a:p>
            <a:pPr marL="518577" indent="-518577" algn="just" defTabSz="457200">
              <a:lnSpc>
                <a:spcPts val="5500"/>
              </a:lnSpc>
              <a:spcBef>
                <a:spcPts val="0"/>
              </a:spcBef>
              <a:defRPr sz="3700">
                <a:latin typeface="+mj-lt"/>
                <a:ea typeface="+mj-ea"/>
                <a:cs typeface="+mj-cs"/>
                <a:sym typeface="Helvetica"/>
              </a:defRPr>
            </a:pPr>
            <a:r>
              <a:t>There is also ‘liability’, or third-party insurance. </a:t>
            </a:r>
            <a:endParaRPr sz="1200">
              <a:latin typeface="Times"/>
              <a:ea typeface="Times"/>
              <a:cs typeface="Times"/>
              <a:sym typeface="Times"/>
            </a:endParaRPr>
          </a:p>
          <a:p>
            <a:pPr marL="518577" indent="-518577" algn="just" defTabSz="457200">
              <a:lnSpc>
                <a:spcPts val="5500"/>
              </a:lnSpc>
              <a:spcBef>
                <a:spcPts val="0"/>
              </a:spcBef>
              <a:defRPr sz="3700">
                <a:latin typeface="+mj-lt"/>
                <a:ea typeface="+mj-ea"/>
                <a:cs typeface="+mj-cs"/>
                <a:sym typeface="Helvetica"/>
              </a:defRPr>
            </a:pPr>
            <a:r>
              <a:t>This is a matter of contract between the insurer and the insured whereby the insurer promises to indemnify the insured against all sums the insured becomes liable to pay as damages to third parties. </a:t>
            </a:r>
            <a:endParaRPr sz="1200">
              <a:latin typeface="Times"/>
              <a:ea typeface="Times"/>
              <a:cs typeface="Times"/>
              <a:sym typeface="Times"/>
            </a:endParaRPr>
          </a:p>
          <a:p>
            <a:pPr marL="518577" indent="-518577" algn="just" defTabSz="457200">
              <a:lnSpc>
                <a:spcPts val="5500"/>
              </a:lnSpc>
              <a:spcBef>
                <a:spcPts val="0"/>
              </a:spcBef>
              <a:defRPr sz="3700">
                <a:latin typeface="+mj-lt"/>
                <a:ea typeface="+mj-ea"/>
                <a:cs typeface="+mj-cs"/>
                <a:sym typeface="Helvetica"/>
              </a:defRPr>
            </a:pPr>
            <a:r>
              <a:t>The third party must establish the insured’s liability to them.</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ort vs contract"/>
          <p:cNvSpPr txBox="1">
            <a:spLocks noGrp="1"/>
          </p:cNvSpPr>
          <p:nvPr>
            <p:ph type="title"/>
          </p:nvPr>
        </p:nvSpPr>
        <p:spPr>
          <a:xfrm>
            <a:off x="2298700" y="25400"/>
            <a:ext cx="11099800" cy="2159000"/>
          </a:xfrm>
          <a:prstGeom prst="rect">
            <a:avLst/>
          </a:prstGeom>
        </p:spPr>
        <p:txBody>
          <a:bodyPr/>
          <a:lstStyle/>
          <a:p>
            <a:pPr algn="l" defTabSz="457200">
              <a:lnSpc>
                <a:spcPts val="14200"/>
              </a:lnSpc>
              <a:defRPr sz="5800">
                <a:latin typeface="+mj-lt"/>
                <a:ea typeface="+mj-ea"/>
                <a:cs typeface="+mj-cs"/>
                <a:sym typeface="Helvetica"/>
              </a:defRPr>
            </a:pPr>
            <a:r>
              <a:t>Tort vs contract</a:t>
            </a:r>
            <a:r>
              <a:rPr sz="1200">
                <a:latin typeface="Times"/>
                <a:ea typeface="Times"/>
                <a:cs typeface="Times"/>
                <a:sym typeface="Times"/>
              </a:rPr>
              <a:t> </a:t>
            </a:r>
          </a:p>
        </p:txBody>
      </p:sp>
      <p:sp>
        <p:nvSpPr>
          <p:cNvPr id="212" name="Tort liability must be clearly differentiated, and should never be confused.…"/>
          <p:cNvSpPr txBox="1">
            <a:spLocks noGrp="1"/>
          </p:cNvSpPr>
          <p:nvPr>
            <p:ph type="body" idx="1"/>
          </p:nvPr>
        </p:nvSpPr>
        <p:spPr>
          <a:xfrm>
            <a:off x="863600" y="1733550"/>
            <a:ext cx="11099800" cy="6286500"/>
          </a:xfrm>
          <a:prstGeom prst="rect">
            <a:avLst/>
          </a:prstGeom>
        </p:spPr>
        <p:txBody>
          <a:bodyPr anchor="t"/>
          <a:lstStyle/>
          <a:p>
            <a:pPr marL="435606" indent="-435606" algn="just" defTabSz="384047">
              <a:lnSpc>
                <a:spcPts val="4600"/>
              </a:lnSpc>
              <a:spcBef>
                <a:spcPts val="1400"/>
              </a:spcBef>
              <a:defRPr sz="1900">
                <a:latin typeface="+mj-lt"/>
                <a:ea typeface="+mj-ea"/>
                <a:cs typeface="+mj-cs"/>
                <a:sym typeface="Helvetica"/>
              </a:defRPr>
            </a:pPr>
            <a:r>
              <a:t>Tort liability must be clearly differentiated, and should never be confused.</a:t>
            </a:r>
          </a:p>
          <a:p>
            <a:pPr marL="435606" indent="-435606" algn="just" defTabSz="384047">
              <a:lnSpc>
                <a:spcPts val="4600"/>
              </a:lnSpc>
              <a:spcBef>
                <a:spcPts val="1400"/>
              </a:spcBef>
              <a:defRPr sz="1900">
                <a:latin typeface="+mj-lt"/>
                <a:ea typeface="+mj-ea"/>
                <a:cs typeface="+mj-cs"/>
                <a:sym typeface="Helvetica"/>
              </a:defRPr>
            </a:pPr>
            <a:r>
              <a:t>Contract liability presupposes a breach of duty/obligation established between the parties. Its remedy is governed by the same agreement, and the contracts law, instead of tort.</a:t>
            </a:r>
          </a:p>
          <a:p>
            <a:pPr marL="435606" indent="-435606" algn="just" defTabSz="384047">
              <a:lnSpc>
                <a:spcPts val="4600"/>
              </a:lnSpc>
              <a:spcBef>
                <a:spcPts val="1400"/>
              </a:spcBef>
              <a:defRPr sz="1900">
                <a:latin typeface="+mj-lt"/>
                <a:ea typeface="+mj-ea"/>
                <a:cs typeface="+mj-cs"/>
                <a:sym typeface="Helvetica"/>
              </a:defRPr>
            </a:pPr>
            <a:r>
              <a:t>Therefore, it is extremely wayward to apply tort provision when the alleged fault is a breach of a pre-existing contractual obligation. i.e breach of article 64 of the law of contract.</a:t>
            </a:r>
          </a:p>
          <a:p>
            <a:pPr marL="435606" indent="-435606" algn="just" defTabSz="384047">
              <a:lnSpc>
                <a:spcPts val="4600"/>
              </a:lnSpc>
              <a:spcBef>
                <a:spcPts val="1400"/>
              </a:spcBef>
              <a:defRPr sz="1900">
                <a:latin typeface="+mj-lt"/>
                <a:ea typeface="+mj-ea"/>
                <a:cs typeface="+mj-cs"/>
                <a:sym typeface="Helvetica"/>
              </a:defRPr>
            </a:pPr>
            <a:r>
              <a:t>Tort law applies when there is a breach of a non contractual duty. That may be a violation to any protected interest of the claimant or their legal right and causes a loss.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herefore, tort remedies a damage emanating outside the contract. Its remedy is provided by tort law. i.e especially articles 258-262.…"/>
          <p:cNvSpPr txBox="1">
            <a:spLocks noGrp="1"/>
          </p:cNvSpPr>
          <p:nvPr>
            <p:ph type="body" idx="1"/>
          </p:nvPr>
        </p:nvSpPr>
        <p:spPr>
          <a:xfrm>
            <a:off x="952500" y="1881682"/>
            <a:ext cx="11099800" cy="6995619"/>
          </a:xfrm>
          <a:prstGeom prst="rect">
            <a:avLst/>
          </a:prstGeom>
        </p:spPr>
        <p:txBody>
          <a:bodyPr anchor="t">
            <a:normAutofit fontScale="92500"/>
          </a:bodyPr>
          <a:lstStyle/>
          <a:p>
            <a:pPr marL="440791" indent="-440791" algn="just" defTabSz="388620">
              <a:lnSpc>
                <a:spcPts val="4700"/>
              </a:lnSpc>
              <a:spcBef>
                <a:spcPts val="1400"/>
              </a:spcBef>
              <a:defRPr sz="2800">
                <a:latin typeface="+mj-lt"/>
                <a:ea typeface="+mj-ea"/>
                <a:cs typeface="+mj-cs"/>
                <a:sym typeface="Helvetica"/>
              </a:defRPr>
            </a:pPr>
            <a:r>
              <a:t>Therefore, tort remedies a damage emanating outside the contract. Its remedy is provided by tort law. i.e especially articles 258-262. </a:t>
            </a:r>
          </a:p>
          <a:p>
            <a:pPr marL="440791" indent="-440791" algn="just" defTabSz="388620">
              <a:lnSpc>
                <a:spcPts val="4700"/>
              </a:lnSpc>
              <a:spcBef>
                <a:spcPts val="1400"/>
              </a:spcBef>
              <a:defRPr sz="2800">
                <a:latin typeface="+mj-lt"/>
                <a:ea typeface="+mj-ea"/>
                <a:cs typeface="+mj-cs"/>
                <a:sym typeface="Helvetica"/>
              </a:defRPr>
            </a:pPr>
            <a:r>
              <a:t>When the defendant is caused to suffer a loss in absence of an agreement in relation to that fault, then tort law is invoked.</a:t>
            </a:r>
          </a:p>
          <a:p>
            <a:pPr marL="440791" indent="-440791" algn="just" defTabSz="388620">
              <a:lnSpc>
                <a:spcPts val="4700"/>
              </a:lnSpc>
              <a:spcBef>
                <a:spcPts val="1400"/>
              </a:spcBef>
              <a:defRPr sz="2800">
                <a:latin typeface="+mj-lt"/>
                <a:ea typeface="+mj-ea"/>
                <a:cs typeface="+mj-cs"/>
                <a:sym typeface="Helvetica"/>
              </a:defRPr>
            </a:pPr>
            <a:r>
              <a:t>A very significant source of obligation, the bond generated by the civil liability will be born not from a legal document, by which a person wished to be obliged, but from a legal fact (offence, quasi-offence), deprived of voluntary element: a fact to which the law will attach legal consequences, in fact a detrimental fact for others and which obliges compensation.</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In every claim for damages, it is necessary to examine whether someone breached a legal obligation or a contractual one, and which is exactly this obligation.…"/>
          <p:cNvSpPr txBox="1">
            <a:spLocks noGrp="1"/>
          </p:cNvSpPr>
          <p:nvPr>
            <p:ph type="body" idx="1"/>
          </p:nvPr>
        </p:nvSpPr>
        <p:spPr>
          <a:xfrm>
            <a:off x="952500" y="2204591"/>
            <a:ext cx="11099800" cy="6672710"/>
          </a:xfrm>
          <a:prstGeom prst="rect">
            <a:avLst/>
          </a:prstGeom>
        </p:spPr>
        <p:txBody>
          <a:bodyPr anchor="t"/>
          <a:lstStyle/>
          <a:p>
            <a:pPr marL="518577" indent="-518577" algn="just" defTabSz="457200">
              <a:lnSpc>
                <a:spcPts val="5500"/>
              </a:lnSpc>
              <a:spcBef>
                <a:spcPts val="1700"/>
              </a:spcBef>
              <a:defRPr sz="3400">
                <a:latin typeface="Arial"/>
                <a:ea typeface="Arial"/>
                <a:cs typeface="Arial"/>
                <a:sym typeface="Arial"/>
              </a:defRPr>
            </a:pPr>
            <a:r>
              <a:t>In every claim for damages, i</a:t>
            </a:r>
            <a:r>
              <a:rPr>
                <a:latin typeface="+mj-lt"/>
                <a:ea typeface="+mj-ea"/>
                <a:cs typeface="+mj-cs"/>
                <a:sym typeface="Helvetica"/>
              </a:rPr>
              <a:t>t is necessary to examine whether someone breached a legal obligation or a contractual one, and which is exactly this obligation. </a:t>
            </a:r>
          </a:p>
          <a:p>
            <a:pPr marL="518577" indent="-518577" algn="just" defTabSz="457200">
              <a:lnSpc>
                <a:spcPts val="5500"/>
              </a:lnSpc>
              <a:spcBef>
                <a:spcPts val="1700"/>
              </a:spcBef>
              <a:defRPr sz="3400">
                <a:latin typeface="+mj-lt"/>
                <a:ea typeface="+mj-ea"/>
                <a:cs typeface="+mj-cs"/>
                <a:sym typeface="Helvetica"/>
              </a:defRPr>
            </a:pPr>
            <a:r>
              <a:t>This will help to know the applicable laws and the extent of responsibility of someone.</a:t>
            </a:r>
          </a:p>
          <a:p>
            <a:pPr marL="518577" indent="-518577" algn="just" defTabSz="457200">
              <a:lnSpc>
                <a:spcPts val="5500"/>
              </a:lnSpc>
              <a:spcBef>
                <a:spcPts val="1700"/>
              </a:spcBef>
              <a:defRPr sz="3400">
                <a:latin typeface="+mj-lt"/>
                <a:ea typeface="+mj-ea"/>
                <a:cs typeface="+mj-cs"/>
                <a:sym typeface="Helvetica"/>
              </a:defRPr>
            </a:pPr>
            <a:r>
              <a:t>There are several distinctions between contractual and tort liabilities. A few will be noted below:</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he gravity of the fault"/>
          <p:cNvSpPr txBox="1">
            <a:spLocks noGrp="1"/>
          </p:cNvSpPr>
          <p:nvPr>
            <p:ph type="title"/>
          </p:nvPr>
        </p:nvSpPr>
        <p:spPr>
          <a:xfrm>
            <a:off x="952500" y="253999"/>
            <a:ext cx="8862318" cy="1309988"/>
          </a:xfrm>
          <a:prstGeom prst="rect">
            <a:avLst/>
          </a:prstGeom>
        </p:spPr>
        <p:txBody>
          <a:bodyPr/>
          <a:lstStyle>
            <a:lvl1pPr>
              <a:defRPr sz="4900"/>
            </a:lvl1pPr>
          </a:lstStyle>
          <a:p>
            <a:r>
              <a:t>The gravity of the fault</a:t>
            </a:r>
          </a:p>
        </p:txBody>
      </p:sp>
      <p:sp>
        <p:nvSpPr>
          <p:cNvPr id="219" name="In tort liability, there is a principle of “indifference of the gravity of the fault. i.e even the slight fault is sufficient to engage someone’s liability since it has caused damage.…"/>
          <p:cNvSpPr txBox="1">
            <a:spLocks noGrp="1"/>
          </p:cNvSpPr>
          <p:nvPr>
            <p:ph type="body" idx="1"/>
          </p:nvPr>
        </p:nvSpPr>
        <p:spPr>
          <a:xfrm>
            <a:off x="952500" y="1749374"/>
            <a:ext cx="11099800" cy="7045377"/>
          </a:xfrm>
          <a:prstGeom prst="rect">
            <a:avLst/>
          </a:prstGeom>
        </p:spPr>
        <p:txBody>
          <a:bodyPr anchor="t"/>
          <a:lstStyle/>
          <a:p>
            <a:pPr marL="518577" indent="-518577" algn="just" defTabSz="457200">
              <a:lnSpc>
                <a:spcPts val="5500"/>
              </a:lnSpc>
              <a:spcBef>
                <a:spcPts val="2000"/>
              </a:spcBef>
              <a:defRPr sz="3100">
                <a:latin typeface="+mj-lt"/>
                <a:ea typeface="+mj-ea"/>
                <a:cs typeface="+mj-cs"/>
                <a:sym typeface="Helvetica"/>
              </a:defRPr>
            </a:pPr>
            <a:r>
              <a:t>In tort liability, there is a principle of “indifference of the gravity of the fault. i.e even the </a:t>
            </a:r>
            <a:r>
              <a:rPr b="1"/>
              <a:t>slight fault </a:t>
            </a:r>
            <a:r>
              <a:t>is sufficient to engage someone’s liability since it has caused damage. </a:t>
            </a:r>
            <a:endParaRPr sz="1200">
              <a:latin typeface="Times"/>
              <a:ea typeface="Times"/>
              <a:cs typeface="Times"/>
              <a:sym typeface="Times"/>
            </a:endParaRPr>
          </a:p>
          <a:p>
            <a:pPr marL="518577" indent="-518577" algn="just" defTabSz="457200">
              <a:lnSpc>
                <a:spcPts val="5500"/>
              </a:lnSpc>
              <a:spcBef>
                <a:spcPts val="2000"/>
              </a:spcBef>
              <a:defRPr sz="3100">
                <a:latin typeface="+mj-lt"/>
                <a:ea typeface="+mj-ea"/>
                <a:cs typeface="+mj-cs"/>
                <a:sym typeface="Helvetica"/>
              </a:defRPr>
            </a:pPr>
            <a:r>
              <a:t>The gravity of the fault does not matter in this case while in contractual liability, the judge can appreciate the gravity of the fault and reduce damages accordingly if the fault is slight or even declare the debtor contractually irresponsible if he finds that the fault is very insignificant.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strictive clauses of liability"/>
          <p:cNvSpPr txBox="1">
            <a:spLocks noGrp="1"/>
          </p:cNvSpPr>
          <p:nvPr>
            <p:ph type="title"/>
          </p:nvPr>
        </p:nvSpPr>
        <p:spPr>
          <a:prstGeom prst="rect">
            <a:avLst/>
          </a:prstGeom>
        </p:spPr>
        <p:txBody>
          <a:bodyPr/>
          <a:lstStyle/>
          <a:p>
            <a:pPr algn="l" defTabSz="457200">
              <a:lnSpc>
                <a:spcPts val="14200"/>
              </a:lnSpc>
              <a:defRPr sz="5800" b="1">
                <a:latin typeface="+mj-lt"/>
                <a:ea typeface="+mj-ea"/>
                <a:cs typeface="+mj-cs"/>
                <a:sym typeface="Helvetica"/>
              </a:defRPr>
            </a:pPr>
            <a:r>
              <a:t>Restrictive clauses of liabil</a:t>
            </a:r>
            <a:r>
              <a:rPr b="0"/>
              <a:t>ity</a:t>
            </a:r>
            <a:r>
              <a:rPr sz="1200" b="0">
                <a:latin typeface="Times"/>
                <a:ea typeface="Times"/>
                <a:cs typeface="Times"/>
                <a:sym typeface="Times"/>
              </a:rPr>
              <a:t> </a:t>
            </a:r>
          </a:p>
        </p:txBody>
      </p:sp>
      <p:sp>
        <p:nvSpPr>
          <p:cNvPr id="222" name="Restrictive clauses are clauses that can be inserted in a contract reducing or limiting the responsibility of the debtor in the circumstances agreed up by the parties.…"/>
          <p:cNvSpPr txBox="1">
            <a:spLocks noGrp="1"/>
          </p:cNvSpPr>
          <p:nvPr>
            <p:ph type="body" idx="1"/>
          </p:nvPr>
        </p:nvSpPr>
        <p:spPr>
          <a:xfrm>
            <a:off x="952500" y="2273300"/>
            <a:ext cx="11099800" cy="6286500"/>
          </a:xfrm>
          <a:prstGeom prst="rect">
            <a:avLst/>
          </a:prstGeom>
        </p:spPr>
        <p:txBody>
          <a:bodyPr anchor="t"/>
          <a:lstStyle/>
          <a:p>
            <a:pPr marL="482278" indent="-482278" algn="just" defTabSz="425194">
              <a:lnSpc>
                <a:spcPts val="5100"/>
              </a:lnSpc>
              <a:spcBef>
                <a:spcPts val="1200"/>
              </a:spcBef>
              <a:defRPr sz="2100">
                <a:latin typeface="+mj-lt"/>
                <a:ea typeface="+mj-ea"/>
                <a:cs typeface="+mj-cs"/>
                <a:sym typeface="Helvetica"/>
              </a:defRPr>
            </a:pPr>
            <a:r>
              <a:t>Restrictive clauses are clauses that can be inserted in a contract reducing or limiting the responsibility of the debtor in the circumstances agreed up by the parties. </a:t>
            </a:r>
            <a:endParaRPr sz="1100">
              <a:latin typeface="Times"/>
              <a:ea typeface="Times"/>
              <a:cs typeface="Times"/>
              <a:sym typeface="Times"/>
            </a:endParaRPr>
          </a:p>
          <a:p>
            <a:pPr marL="482278" indent="-482278" algn="just" defTabSz="425194">
              <a:lnSpc>
                <a:spcPts val="5100"/>
              </a:lnSpc>
              <a:spcBef>
                <a:spcPts val="1200"/>
              </a:spcBef>
              <a:defRPr sz="2100">
                <a:latin typeface="+mj-lt"/>
                <a:ea typeface="+mj-ea"/>
                <a:cs typeface="+mj-cs"/>
                <a:sym typeface="Helvetica"/>
              </a:defRPr>
            </a:pPr>
            <a:r>
              <a:t>Those clauses may be allowed in contractual liability and they determine the extent of liability.</a:t>
            </a:r>
          </a:p>
          <a:p>
            <a:pPr marL="482278" indent="-482278" algn="just" defTabSz="425194">
              <a:lnSpc>
                <a:spcPts val="5100"/>
              </a:lnSpc>
              <a:spcBef>
                <a:spcPts val="1200"/>
              </a:spcBef>
              <a:defRPr sz="2100">
                <a:latin typeface="+mj-lt"/>
                <a:ea typeface="+mj-ea"/>
                <a:cs typeface="+mj-cs"/>
                <a:sym typeface="Helvetica"/>
              </a:defRPr>
            </a:pPr>
            <a:r>
              <a:t>Tort liability is to the extent of the damage, since the target is to restore the defendant to their “status quo ante”.</a:t>
            </a:r>
          </a:p>
          <a:p>
            <a:pPr marL="482278" indent="-482278" algn="just" defTabSz="425194">
              <a:lnSpc>
                <a:spcPts val="5100"/>
              </a:lnSpc>
              <a:spcBef>
                <a:spcPts val="1200"/>
              </a:spcBef>
              <a:defRPr sz="2100">
                <a:latin typeface="+mj-lt"/>
                <a:ea typeface="+mj-ea"/>
                <a:cs typeface="+mj-cs"/>
                <a:sym typeface="Helvetica"/>
              </a:defRPr>
            </a:pPr>
            <a:r>
              <a:t>However, such limitation can be set later in settlement agreement if the parties wish so.</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ort Law: Concepts and Principles"/>
          <p:cNvSpPr txBox="1">
            <a:spLocks noGrp="1"/>
          </p:cNvSpPr>
          <p:nvPr>
            <p:ph type="title"/>
          </p:nvPr>
        </p:nvSpPr>
        <p:spPr>
          <a:xfrm>
            <a:off x="1181100" y="431799"/>
            <a:ext cx="9594850" cy="799755"/>
          </a:xfrm>
          <a:prstGeom prst="rect">
            <a:avLst/>
          </a:prstGeom>
        </p:spPr>
        <p:txBody>
          <a:bodyPr/>
          <a:lstStyle>
            <a:lvl1pPr defTabSz="338835">
              <a:defRPr sz="4100"/>
            </a:lvl1pPr>
          </a:lstStyle>
          <a:p>
            <a:r>
              <a:t>Tort Law: Concepts and Principles</a:t>
            </a:r>
          </a:p>
        </p:txBody>
      </p:sp>
      <p:sp>
        <p:nvSpPr>
          <p:cNvPr id="129" name="Background…"/>
          <p:cNvSpPr txBox="1">
            <a:spLocks noGrp="1"/>
          </p:cNvSpPr>
          <p:nvPr>
            <p:ph type="body" idx="1"/>
          </p:nvPr>
        </p:nvSpPr>
        <p:spPr>
          <a:xfrm>
            <a:off x="952500" y="1380827"/>
            <a:ext cx="11099800" cy="7496472"/>
          </a:xfrm>
          <a:prstGeom prst="rect">
            <a:avLst/>
          </a:prstGeom>
        </p:spPr>
        <p:txBody>
          <a:bodyPr anchor="t"/>
          <a:lstStyle/>
          <a:p>
            <a:pPr algn="just">
              <a:spcBef>
                <a:spcPts val="1500"/>
              </a:spcBef>
              <a:defRPr b="1"/>
            </a:pPr>
            <a:r>
              <a:t>Background</a:t>
            </a:r>
          </a:p>
          <a:p>
            <a:pPr algn="just">
              <a:spcBef>
                <a:spcPts val="1500"/>
              </a:spcBef>
            </a:pPr>
            <a:r>
              <a:t>The term “</a:t>
            </a:r>
            <a:r>
              <a:rPr i="1"/>
              <a:t>tort</a:t>
            </a:r>
            <a:r>
              <a:t>” derived from and is the French equivalent of the English word “</a:t>
            </a:r>
            <a:r>
              <a:rPr i="1"/>
              <a:t>wrong</a:t>
            </a:r>
            <a:r>
              <a:t>”.</a:t>
            </a:r>
          </a:p>
          <a:p>
            <a:pPr algn="just">
              <a:spcBef>
                <a:spcPts val="1500"/>
              </a:spcBef>
            </a:pPr>
            <a:r>
              <a:t>The French “</a:t>
            </a:r>
            <a:r>
              <a:rPr i="1"/>
              <a:t>tort</a:t>
            </a:r>
            <a:r>
              <a:t>” also derived from the Latin word </a:t>
            </a:r>
            <a:r>
              <a:rPr i="1"/>
              <a:t>tortum</a:t>
            </a:r>
            <a:r>
              <a:t>, which means </a:t>
            </a:r>
            <a:r>
              <a:rPr i="1"/>
              <a:t>twisted</a:t>
            </a:r>
            <a:r>
              <a:t> or </a:t>
            </a:r>
            <a:r>
              <a:rPr i="1"/>
              <a:t>crooked</a:t>
            </a:r>
            <a:r>
              <a:t> or </a:t>
            </a:r>
            <a:r>
              <a:rPr i="1"/>
              <a:t>wrong</a:t>
            </a:r>
            <a:r>
              <a:t>, in contrast to the word </a:t>
            </a:r>
            <a:r>
              <a:rPr i="1"/>
              <a:t>rectum</a:t>
            </a:r>
            <a:r>
              <a:t>, which means </a:t>
            </a:r>
            <a:r>
              <a:rPr i="1"/>
              <a:t>straight</a:t>
            </a:r>
            <a:r>
              <a:t> (</a:t>
            </a:r>
            <a:r>
              <a:rPr i="1"/>
              <a:t>rectitude</a:t>
            </a:r>
            <a:r>
              <a:t> uses that Latin root).</a:t>
            </a:r>
          </a:p>
          <a:p>
            <a:pPr algn="just">
              <a:spcBef>
                <a:spcPts val="1500"/>
              </a:spcBef>
            </a:pPr>
            <a:r>
              <a:t>Therefore, a conduct that is twisted or crooked and not straight is a </a:t>
            </a:r>
            <a:r>
              <a:rPr i="1"/>
              <a:t>tort</a:t>
            </a:r>
            <a:r>
              <a:t>.</a:t>
            </a:r>
          </a:p>
          <a:p>
            <a:pPr algn="just">
              <a:spcBef>
                <a:spcPts val="1500"/>
              </a:spcBef>
            </a:pPr>
            <a:r>
              <a:t>Then, what is tort law?</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Limitation term"/>
          <p:cNvSpPr txBox="1">
            <a:spLocks noGrp="1"/>
          </p:cNvSpPr>
          <p:nvPr>
            <p:ph type="title"/>
          </p:nvPr>
        </p:nvSpPr>
        <p:spPr>
          <a:xfrm>
            <a:off x="1689099" y="330199"/>
            <a:ext cx="8597357" cy="1316735"/>
          </a:xfrm>
          <a:prstGeom prst="rect">
            <a:avLst/>
          </a:prstGeom>
        </p:spPr>
        <p:txBody>
          <a:bodyPr/>
          <a:lstStyle>
            <a:lvl1pPr>
              <a:defRPr sz="7200"/>
            </a:lvl1pPr>
          </a:lstStyle>
          <a:p>
            <a:r>
              <a:t>Limitation term</a:t>
            </a:r>
          </a:p>
        </p:txBody>
      </p:sp>
      <p:sp>
        <p:nvSpPr>
          <p:cNvPr id="225" name="The general limitation term in civil matters is 30 years (art. 647 CCBIII).…"/>
          <p:cNvSpPr txBox="1">
            <a:spLocks noGrp="1"/>
          </p:cNvSpPr>
          <p:nvPr>
            <p:ph type="body" idx="1"/>
          </p:nvPr>
        </p:nvSpPr>
        <p:spPr>
          <a:xfrm>
            <a:off x="952500" y="2071389"/>
            <a:ext cx="11099800" cy="6983712"/>
          </a:xfrm>
          <a:prstGeom prst="rect">
            <a:avLst/>
          </a:prstGeom>
        </p:spPr>
        <p:txBody>
          <a:bodyPr anchor="t"/>
          <a:lstStyle/>
          <a:p>
            <a:pPr marL="518577" indent="-518577" algn="just" defTabSz="457200">
              <a:lnSpc>
                <a:spcPts val="5500"/>
              </a:lnSpc>
              <a:spcBef>
                <a:spcPts val="2400"/>
              </a:spcBef>
              <a:defRPr sz="3700">
                <a:latin typeface="Arial"/>
                <a:ea typeface="Arial"/>
                <a:cs typeface="Arial"/>
                <a:sym typeface="Arial"/>
              </a:defRPr>
            </a:pPr>
            <a:r>
              <a:t>The general limitation term in</a:t>
            </a:r>
            <a:r>
              <a:rPr>
                <a:latin typeface="+mj-lt"/>
                <a:ea typeface="+mj-ea"/>
                <a:cs typeface="+mj-cs"/>
                <a:sym typeface="Helvetica"/>
              </a:rPr>
              <a:t> civil matters is 30 years (art. 647 CCBIII). </a:t>
            </a:r>
          </a:p>
          <a:p>
            <a:pPr marL="518577" indent="-518577" algn="just" defTabSz="457200">
              <a:lnSpc>
                <a:spcPts val="5500"/>
              </a:lnSpc>
              <a:spcBef>
                <a:spcPts val="2400"/>
              </a:spcBef>
              <a:defRPr sz="3700">
                <a:latin typeface="+mj-lt"/>
                <a:ea typeface="+mj-ea"/>
                <a:cs typeface="+mj-cs"/>
                <a:sym typeface="Helvetica"/>
              </a:defRPr>
            </a:pPr>
            <a:r>
              <a:t>But a tort action from a criminal fault, the limitation term (prescription) for the action is only 5 years. (art. 15 CPP).</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Joint liability"/>
          <p:cNvSpPr txBox="1">
            <a:spLocks noGrp="1"/>
          </p:cNvSpPr>
          <p:nvPr>
            <p:ph type="title"/>
          </p:nvPr>
        </p:nvSpPr>
        <p:spPr>
          <a:xfrm>
            <a:off x="952500" y="254000"/>
            <a:ext cx="11099800" cy="981075"/>
          </a:xfrm>
          <a:prstGeom prst="rect">
            <a:avLst/>
          </a:prstGeom>
        </p:spPr>
        <p:txBody>
          <a:bodyPr/>
          <a:lstStyle>
            <a:lvl1pPr defTabSz="420623">
              <a:defRPr sz="5700"/>
            </a:lvl1pPr>
          </a:lstStyle>
          <a:p>
            <a:r>
              <a:t>Joint liability</a:t>
            </a:r>
          </a:p>
        </p:txBody>
      </p:sp>
      <p:sp>
        <p:nvSpPr>
          <p:cNvPr id="228" name="In Tort Liability, co-authors are automatically held  in solidium since one cannot determine the part of damage of every co-author in the realised damage so that they can only be liable for their part because the authors of the fault may be many but the damage remains unique.…"/>
          <p:cNvSpPr txBox="1">
            <a:spLocks noGrp="1"/>
          </p:cNvSpPr>
          <p:nvPr>
            <p:ph type="body" idx="1"/>
          </p:nvPr>
        </p:nvSpPr>
        <p:spPr>
          <a:xfrm>
            <a:off x="952500" y="1505198"/>
            <a:ext cx="11099800" cy="7372103"/>
          </a:xfrm>
          <a:prstGeom prst="rect">
            <a:avLst/>
          </a:prstGeom>
        </p:spPr>
        <p:txBody>
          <a:bodyPr anchor="t"/>
          <a:lstStyle/>
          <a:p>
            <a:pPr marL="518577" indent="-518577" algn="just" defTabSz="457200">
              <a:lnSpc>
                <a:spcPts val="5500"/>
              </a:lnSpc>
              <a:spcBef>
                <a:spcPts val="0"/>
              </a:spcBef>
              <a:defRPr sz="3100">
                <a:latin typeface="+mj-lt"/>
                <a:ea typeface="+mj-ea"/>
                <a:cs typeface="+mj-cs"/>
                <a:sym typeface="Helvetica"/>
              </a:defRPr>
            </a:pPr>
            <a:r>
              <a:t>In Tort Liability, </a:t>
            </a:r>
            <a:r>
              <a:rPr b="1"/>
              <a:t>co-</a:t>
            </a:r>
            <a:r>
              <a:t>authors are automatically held  </a:t>
            </a:r>
            <a:r>
              <a:rPr i="1"/>
              <a:t>in solidium </a:t>
            </a:r>
            <a:r>
              <a:t>since one cannot determine the part of damage of every co-author in the realised damage so that they can only be liable for their part because the authors of the fault may be many but the damage remains unique.</a:t>
            </a:r>
          </a:p>
          <a:p>
            <a:pPr marL="518577" indent="-518577" algn="just" defTabSz="457200">
              <a:lnSpc>
                <a:spcPts val="5500"/>
              </a:lnSpc>
              <a:spcBef>
                <a:spcPts val="0"/>
              </a:spcBef>
              <a:defRPr sz="1200">
                <a:latin typeface="Times"/>
                <a:ea typeface="Times"/>
                <a:cs typeface="Times"/>
                <a:sym typeface="Times"/>
              </a:defRPr>
            </a:pPr>
            <a:endParaRPr/>
          </a:p>
          <a:p>
            <a:pPr marL="518577" indent="-518577" algn="just" defTabSz="457200">
              <a:lnSpc>
                <a:spcPts val="5500"/>
              </a:lnSpc>
              <a:spcBef>
                <a:spcPts val="0"/>
              </a:spcBef>
              <a:defRPr sz="3100">
                <a:latin typeface="+mj-lt"/>
                <a:ea typeface="+mj-ea"/>
                <a:cs typeface="+mj-cs"/>
                <a:sym typeface="Helvetica"/>
              </a:defRPr>
            </a:pPr>
            <a:r>
              <a:t>In contractual matter, there is no automatic solidarity between those who are debtors under the terms of the contract unless it has been expressly provided for in the contract.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roof?"/>
          <p:cNvSpPr txBox="1">
            <a:spLocks noGrp="1"/>
          </p:cNvSpPr>
          <p:nvPr>
            <p:ph type="title"/>
          </p:nvPr>
        </p:nvSpPr>
        <p:spPr>
          <a:xfrm>
            <a:off x="2835968" y="254000"/>
            <a:ext cx="3670847" cy="1419225"/>
          </a:xfrm>
          <a:prstGeom prst="rect">
            <a:avLst/>
          </a:prstGeom>
        </p:spPr>
        <p:txBody>
          <a:bodyPr>
            <a:normAutofit fontScale="90000"/>
          </a:bodyPr>
          <a:lstStyle>
            <a:lvl1pPr algn="l" defTabSz="374904">
              <a:lnSpc>
                <a:spcPts val="11600"/>
              </a:lnSpc>
              <a:defRPr sz="4264" b="1">
                <a:latin typeface="+mj-lt"/>
                <a:ea typeface="+mj-ea"/>
                <a:cs typeface="+mj-cs"/>
                <a:sym typeface="Helvetica"/>
              </a:defRPr>
            </a:lvl1pPr>
          </a:lstStyle>
          <a:p>
            <a:r>
              <a:t>Proof?</a:t>
            </a:r>
          </a:p>
        </p:txBody>
      </p:sp>
      <p:sp>
        <p:nvSpPr>
          <p:cNvPr id="231" name="As regards contractual liability, the creditor must establish the existence of the contract before complaining about the breach of this one.…"/>
          <p:cNvSpPr txBox="1">
            <a:spLocks noGrp="1"/>
          </p:cNvSpPr>
          <p:nvPr>
            <p:ph type="body" idx="1"/>
          </p:nvPr>
        </p:nvSpPr>
        <p:spPr>
          <a:xfrm>
            <a:off x="952500" y="1590923"/>
            <a:ext cx="11099800" cy="6841878"/>
          </a:xfrm>
          <a:prstGeom prst="rect">
            <a:avLst/>
          </a:prstGeom>
        </p:spPr>
        <p:txBody>
          <a:bodyPr anchor="t"/>
          <a:lstStyle/>
          <a:p>
            <a:pPr marL="518577" indent="-518577" algn="just" defTabSz="457200">
              <a:lnSpc>
                <a:spcPts val="5500"/>
              </a:lnSpc>
              <a:spcBef>
                <a:spcPts val="1900"/>
              </a:spcBef>
              <a:defRPr sz="2500">
                <a:latin typeface="+mj-lt"/>
                <a:ea typeface="+mj-ea"/>
                <a:cs typeface="+mj-cs"/>
                <a:sym typeface="Helvetica"/>
              </a:defRPr>
            </a:pPr>
            <a:r>
              <a:t>As regards contractual liability, the creditor must establish the existence of the contract before complaining about the breach of this one. </a:t>
            </a:r>
            <a:endParaRPr sz="1200">
              <a:latin typeface="Times"/>
              <a:ea typeface="Times"/>
              <a:cs typeface="Times"/>
              <a:sym typeface="Times"/>
            </a:endParaRPr>
          </a:p>
          <a:p>
            <a:pPr marL="518577" indent="-518577" algn="just" defTabSz="457200">
              <a:lnSpc>
                <a:spcPts val="5500"/>
              </a:lnSpc>
              <a:spcBef>
                <a:spcPts val="1900"/>
              </a:spcBef>
              <a:defRPr sz="2500">
                <a:latin typeface="+mj-lt"/>
                <a:ea typeface="+mj-ea"/>
                <a:cs typeface="+mj-cs"/>
                <a:sym typeface="Helvetica"/>
              </a:defRPr>
            </a:pPr>
            <a:r>
              <a:t>For the tort, the victim must establish the causal link between the fault of someone and the damage suffered. </a:t>
            </a:r>
            <a:endParaRPr sz="1200">
              <a:latin typeface="Times"/>
              <a:ea typeface="Times"/>
              <a:cs typeface="Times"/>
              <a:sym typeface="Times"/>
            </a:endParaRPr>
          </a:p>
          <a:p>
            <a:pPr marL="518577" indent="-518577" algn="just" defTabSz="457200">
              <a:lnSpc>
                <a:spcPts val="5500"/>
              </a:lnSpc>
              <a:spcBef>
                <a:spcPts val="1900"/>
              </a:spcBef>
              <a:defRPr sz="2500">
                <a:latin typeface="+mj-lt"/>
                <a:ea typeface="+mj-ea"/>
                <a:cs typeface="+mj-cs"/>
                <a:sym typeface="Helvetica"/>
              </a:defRPr>
            </a:pPr>
            <a:r>
              <a:t>The existence of the damage only is not enough. </a:t>
            </a:r>
            <a:endParaRPr sz="1200">
              <a:latin typeface="Times"/>
              <a:ea typeface="Times"/>
              <a:cs typeface="Times"/>
              <a:sym typeface="Times"/>
            </a:endParaRPr>
          </a:p>
          <a:p>
            <a:pPr marL="518577" indent="-518577" algn="just" defTabSz="457200">
              <a:lnSpc>
                <a:spcPts val="5500"/>
              </a:lnSpc>
              <a:spcBef>
                <a:spcPts val="1900"/>
              </a:spcBef>
              <a:defRPr sz="2500">
                <a:latin typeface="+mj-lt"/>
                <a:ea typeface="+mj-ea"/>
                <a:cs typeface="+mj-cs"/>
                <a:sym typeface="Helvetica"/>
              </a:defRPr>
            </a:pPr>
            <a:r>
              <a:t>Still the victim must prove that the damage he is suffering has been caused by the fault of someone before engaging his/her responsibility.</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Respective fields of two liabilities"/>
          <p:cNvSpPr txBox="1">
            <a:spLocks noGrp="1"/>
          </p:cNvSpPr>
          <p:nvPr>
            <p:ph type="title"/>
          </p:nvPr>
        </p:nvSpPr>
        <p:spPr>
          <a:xfrm>
            <a:off x="952499" y="253999"/>
            <a:ext cx="9321753" cy="1466059"/>
          </a:xfrm>
          <a:prstGeom prst="rect">
            <a:avLst/>
          </a:prstGeom>
        </p:spPr>
        <p:txBody>
          <a:bodyPr anchor="t">
            <a:normAutofit fontScale="90000"/>
          </a:bodyPr>
          <a:lstStyle>
            <a:lvl1pPr algn="l" defTabSz="352042">
              <a:lnSpc>
                <a:spcPts val="10900"/>
              </a:lnSpc>
              <a:defRPr sz="4500" b="1">
                <a:latin typeface="+mj-lt"/>
                <a:ea typeface="+mj-ea"/>
                <a:cs typeface="+mj-cs"/>
                <a:sym typeface="Helvetica"/>
              </a:defRPr>
            </a:lvl1pPr>
          </a:lstStyle>
          <a:p>
            <a:r>
              <a:t>Respective fields of two liabilities </a:t>
            </a:r>
          </a:p>
        </p:txBody>
      </p:sp>
      <p:sp>
        <p:nvSpPr>
          <p:cNvPr id="234" name="For contractual liability, the field is limited to those who signed that contract (relative effect of a contract).…"/>
          <p:cNvSpPr txBox="1">
            <a:spLocks noGrp="1"/>
          </p:cNvSpPr>
          <p:nvPr>
            <p:ph type="body" idx="1"/>
          </p:nvPr>
        </p:nvSpPr>
        <p:spPr>
          <a:xfrm>
            <a:off x="419100" y="1221431"/>
            <a:ext cx="11367642" cy="7001820"/>
          </a:xfrm>
          <a:prstGeom prst="rect">
            <a:avLst/>
          </a:prstGeom>
        </p:spPr>
        <p:txBody>
          <a:bodyPr anchor="t"/>
          <a:lstStyle/>
          <a:p>
            <a:pPr marL="487462" indent="-487462" algn="just" defTabSz="429768">
              <a:lnSpc>
                <a:spcPts val="5200"/>
              </a:lnSpc>
              <a:spcBef>
                <a:spcPts val="1700"/>
              </a:spcBef>
              <a:defRPr sz="1600">
                <a:latin typeface="+mj-lt"/>
                <a:ea typeface="+mj-ea"/>
                <a:cs typeface="+mj-cs"/>
                <a:sym typeface="Helvetica"/>
              </a:defRPr>
            </a:pPr>
            <a:r>
              <a:t>For </a:t>
            </a:r>
            <a:r>
              <a:rPr b="1"/>
              <a:t>contractual liability</a:t>
            </a:r>
            <a:r>
              <a:t>, the field is limited to those who signed that contract (relative effect of a contract). </a:t>
            </a:r>
            <a:endParaRPr sz="1100">
              <a:latin typeface="Times"/>
              <a:ea typeface="Times"/>
              <a:cs typeface="Times"/>
              <a:sym typeface="Times"/>
            </a:endParaRPr>
          </a:p>
          <a:p>
            <a:pPr marL="487462" indent="-487462" algn="just" defTabSz="429768">
              <a:lnSpc>
                <a:spcPts val="5200"/>
              </a:lnSpc>
              <a:spcBef>
                <a:spcPts val="1700"/>
              </a:spcBef>
              <a:defRPr sz="1600">
                <a:latin typeface="+mj-lt"/>
                <a:ea typeface="+mj-ea"/>
                <a:cs typeface="+mj-cs"/>
                <a:sym typeface="Helvetica"/>
              </a:defRPr>
            </a:pPr>
            <a:r>
              <a:t>This contract cannot benefit or burden third parties except in the cases provided for by the law.</a:t>
            </a:r>
            <a:endParaRPr sz="1100">
              <a:latin typeface="Times"/>
              <a:ea typeface="Times"/>
              <a:cs typeface="Times"/>
              <a:sym typeface="Times"/>
            </a:endParaRPr>
          </a:p>
          <a:p>
            <a:pPr marL="487462" indent="-487462" algn="just" defTabSz="429768">
              <a:lnSpc>
                <a:spcPts val="5200"/>
              </a:lnSpc>
              <a:spcBef>
                <a:spcPts val="1700"/>
              </a:spcBef>
              <a:defRPr sz="1600">
                <a:latin typeface="+mj-lt"/>
                <a:ea typeface="+mj-ea"/>
                <a:cs typeface="+mj-cs"/>
                <a:sym typeface="Helvetica"/>
              </a:defRPr>
            </a:pPr>
            <a:r>
              <a:t>For the Tort liability, the field is much extended and plays to all since the conditions of civil liability are met. </a:t>
            </a:r>
            <a:endParaRPr sz="1100">
              <a:latin typeface="Times"/>
              <a:ea typeface="Times"/>
              <a:cs typeface="Times"/>
              <a:sym typeface="Times"/>
            </a:endParaRPr>
          </a:p>
          <a:p>
            <a:pPr marL="487462" indent="-487462" algn="just" defTabSz="429768">
              <a:lnSpc>
                <a:spcPts val="8400"/>
              </a:lnSpc>
              <a:spcBef>
                <a:spcPts val="1700"/>
              </a:spcBef>
              <a:defRPr sz="1600">
                <a:latin typeface="+mj-lt"/>
                <a:ea typeface="+mj-ea"/>
                <a:cs typeface="+mj-cs"/>
                <a:sym typeface="Helvetica"/>
              </a:defRPr>
            </a:pPr>
            <a:r>
              <a:t>This is why for example in indirect liabilities (liability of parents for the damage caused by their children, liability of employers for the damage caused by their employees,..) the Tort liability is extended to those who did not even commit any fault.</a:t>
            </a:r>
            <a:r>
              <a:rPr sz="500">
                <a:latin typeface="Times"/>
                <a:ea typeface="Times"/>
                <a:cs typeface="Times"/>
                <a:sym typeface="Times"/>
              </a:rPr>
              <a:t>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ontest of two liabilities:…"/>
          <p:cNvSpPr txBox="1">
            <a:spLocks noGrp="1"/>
          </p:cNvSpPr>
          <p:nvPr>
            <p:ph type="body" idx="1"/>
          </p:nvPr>
        </p:nvSpPr>
        <p:spPr>
          <a:xfrm>
            <a:off x="952500" y="1409700"/>
            <a:ext cx="11099800" cy="6261100"/>
          </a:xfrm>
          <a:prstGeom prst="rect">
            <a:avLst/>
          </a:prstGeom>
        </p:spPr>
        <p:txBody>
          <a:bodyPr anchor="t"/>
          <a:lstStyle/>
          <a:p>
            <a:pPr marL="420048" indent="-420048" algn="just" defTabSz="370331">
              <a:lnSpc>
                <a:spcPts val="4600"/>
              </a:lnSpc>
              <a:spcBef>
                <a:spcPts val="2100"/>
              </a:spcBef>
              <a:defRPr sz="2300" b="1">
                <a:latin typeface="+mj-lt"/>
                <a:ea typeface="+mj-ea"/>
                <a:cs typeface="+mj-cs"/>
                <a:sym typeface="Helvetica"/>
              </a:defRPr>
            </a:pPr>
            <a:r>
              <a:t>Contest of two liabilities:</a:t>
            </a:r>
            <a:endParaRPr>
              <a:latin typeface="Times"/>
              <a:ea typeface="Times"/>
              <a:cs typeface="Times"/>
              <a:sym typeface="Times"/>
            </a:endParaRPr>
          </a:p>
          <a:p>
            <a:pPr marL="420048" indent="-420048" algn="just" defTabSz="370331">
              <a:lnSpc>
                <a:spcPts val="4600"/>
              </a:lnSpc>
              <a:spcBef>
                <a:spcPts val="2100"/>
              </a:spcBef>
              <a:defRPr sz="2300" b="1">
                <a:latin typeface="+mj-lt"/>
                <a:ea typeface="+mj-ea"/>
                <a:cs typeface="+mj-cs"/>
                <a:sym typeface="Helvetica"/>
              </a:defRPr>
            </a:pPr>
            <a:r>
              <a:t>The principle </a:t>
            </a:r>
            <a:r>
              <a:rPr b="0"/>
              <a:t>is </a:t>
            </a:r>
            <a:r>
              <a:t>the exclusion </a:t>
            </a:r>
            <a:r>
              <a:rPr b="0"/>
              <a:t>of the application of the Tort liability, when the conditions for application of the contractual liability are met.</a:t>
            </a:r>
          </a:p>
          <a:p>
            <a:pPr marL="420048" indent="-420048" algn="just" defTabSz="370331">
              <a:lnSpc>
                <a:spcPts val="4600"/>
              </a:lnSpc>
              <a:spcBef>
                <a:spcPts val="2100"/>
              </a:spcBef>
              <a:defRPr sz="2300">
                <a:latin typeface="+mj-lt"/>
                <a:ea typeface="+mj-ea"/>
                <a:cs typeface="+mj-cs"/>
                <a:sym typeface="Helvetica"/>
              </a:defRPr>
            </a:pPr>
            <a:r>
              <a:t>These two liabilities cannot be engaged at the same time between the same persons for the same fault.</a:t>
            </a:r>
          </a:p>
          <a:p>
            <a:pPr marL="420048" indent="-420048" algn="just" defTabSz="370331">
              <a:lnSpc>
                <a:spcPts val="4600"/>
              </a:lnSpc>
              <a:spcBef>
                <a:spcPts val="2100"/>
              </a:spcBef>
              <a:defRPr sz="2300" b="1">
                <a:latin typeface="+mj-lt"/>
                <a:ea typeface="+mj-ea"/>
                <a:cs typeface="+mj-cs"/>
                <a:sym typeface="Helvetica"/>
              </a:defRPr>
            </a:pPr>
            <a:r>
              <a:t>Note:</a:t>
            </a:r>
            <a:r>
              <a:rPr b="0"/>
              <a:t> in labour matters, the practice allows additional action for moral damages on the basis of art. 258. (See Rubavu retreat, para 5.)</a:t>
            </a:r>
          </a:p>
          <a:p>
            <a:pPr marL="420048" indent="-420048" algn="just" defTabSz="370331">
              <a:lnSpc>
                <a:spcPts val="4600"/>
              </a:lnSpc>
              <a:spcBef>
                <a:spcPts val="2100"/>
              </a:spcBef>
              <a:defRPr sz="2300">
                <a:latin typeface="+mj-lt"/>
                <a:ea typeface="+mj-ea"/>
                <a:cs typeface="+mj-cs"/>
                <a:sym typeface="Helvetica"/>
              </a:defRPr>
            </a:pPr>
            <a:r>
              <a:t>This is in addition to those provided under art. 33 and 28 of the Labour code.</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ort vs criminal liability?"/>
          <p:cNvSpPr txBox="1">
            <a:spLocks noGrp="1"/>
          </p:cNvSpPr>
          <p:nvPr>
            <p:ph type="title"/>
          </p:nvPr>
        </p:nvSpPr>
        <p:spPr>
          <a:xfrm>
            <a:off x="990600" y="368300"/>
            <a:ext cx="9721950" cy="806450"/>
          </a:xfrm>
          <a:prstGeom prst="rect">
            <a:avLst/>
          </a:prstGeom>
        </p:spPr>
        <p:txBody>
          <a:bodyPr/>
          <a:lstStyle>
            <a:lvl1pPr defTabSz="344676">
              <a:defRPr sz="4200"/>
            </a:lvl1pPr>
          </a:lstStyle>
          <a:p>
            <a:r>
              <a:t>Tort vs criminal liability?</a:t>
            </a:r>
          </a:p>
        </p:txBody>
      </p:sp>
      <p:sp>
        <p:nvSpPr>
          <p:cNvPr id="239" name="It does not matter in establishing tort liability, whether the author of the damage was aware or not of the consequences of his/her act.…"/>
          <p:cNvSpPr txBox="1">
            <a:spLocks noGrp="1"/>
          </p:cNvSpPr>
          <p:nvPr>
            <p:ph type="body" idx="1"/>
          </p:nvPr>
        </p:nvSpPr>
        <p:spPr>
          <a:xfrm>
            <a:off x="952500" y="1400967"/>
            <a:ext cx="11099800" cy="5951144"/>
          </a:xfrm>
          <a:prstGeom prst="rect">
            <a:avLst/>
          </a:prstGeom>
        </p:spPr>
        <p:txBody>
          <a:bodyPr anchor="t"/>
          <a:lstStyle/>
          <a:p>
            <a:pPr marL="430419" indent="-430419" algn="just" defTabSz="379474">
              <a:lnSpc>
                <a:spcPts val="4600"/>
              </a:lnSpc>
              <a:spcBef>
                <a:spcPts val="2500"/>
              </a:spcBef>
              <a:defRPr sz="1800" b="1">
                <a:latin typeface="+mj-lt"/>
                <a:ea typeface="+mj-ea"/>
                <a:cs typeface="+mj-cs"/>
                <a:sym typeface="Helvetica"/>
              </a:defRPr>
            </a:pPr>
            <a:r>
              <a:t>It does not matter in establishing tort liability</a:t>
            </a:r>
            <a:r>
              <a:rPr b="0"/>
              <a:t>, whether the author of the damage was aware or not of the consequences of his/her act. </a:t>
            </a:r>
            <a:endParaRPr sz="900">
              <a:latin typeface="Times"/>
              <a:ea typeface="Times"/>
              <a:cs typeface="Times"/>
              <a:sym typeface="Times"/>
            </a:endParaRPr>
          </a:p>
          <a:p>
            <a:pPr marL="430419" indent="-430419" algn="just" defTabSz="379474">
              <a:lnSpc>
                <a:spcPts val="4600"/>
              </a:lnSpc>
              <a:spcBef>
                <a:spcPts val="2500"/>
              </a:spcBef>
              <a:defRPr sz="1800">
                <a:latin typeface="+mj-lt"/>
                <a:ea typeface="+mj-ea"/>
                <a:cs typeface="+mj-cs"/>
                <a:sym typeface="Helvetica"/>
              </a:defRPr>
            </a:pPr>
            <a:r>
              <a:t>This means that whether the author of the fault knew or did not expect the given result, Tort Liability will still be engaged. An example here is a damage caused by a person with a mental disorder</a:t>
            </a:r>
            <a:r>
              <a:rPr b="1"/>
              <a:t>. </a:t>
            </a:r>
            <a:endParaRPr sz="900">
              <a:latin typeface="Times"/>
              <a:ea typeface="Times"/>
              <a:cs typeface="Times"/>
              <a:sym typeface="Times"/>
            </a:endParaRPr>
          </a:p>
          <a:p>
            <a:pPr marL="430419" indent="-430419" algn="just" defTabSz="379474">
              <a:lnSpc>
                <a:spcPts val="7400"/>
              </a:lnSpc>
              <a:spcBef>
                <a:spcPts val="2500"/>
              </a:spcBef>
              <a:defRPr sz="1800">
                <a:latin typeface="+mj-lt"/>
                <a:ea typeface="+mj-ea"/>
                <a:cs typeface="+mj-cs"/>
                <a:sym typeface="Helvetica"/>
              </a:defRPr>
            </a:pPr>
            <a:r>
              <a:t>In this case, even though this person did not know what he/she was doing because he/she is mentally sick, there must be someone to repair this damage caused (the civilly responsible).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Basis for the nomination of the person to be held liable"/>
          <p:cNvSpPr txBox="1">
            <a:spLocks noGrp="1"/>
          </p:cNvSpPr>
          <p:nvPr>
            <p:ph type="title"/>
          </p:nvPr>
        </p:nvSpPr>
        <p:spPr>
          <a:xfrm>
            <a:off x="1491729" y="457199"/>
            <a:ext cx="10021342" cy="982814"/>
          </a:xfrm>
          <a:prstGeom prst="rect">
            <a:avLst/>
          </a:prstGeom>
        </p:spPr>
        <p:txBody>
          <a:bodyPr>
            <a:normAutofit fontScale="90000"/>
          </a:bodyPr>
          <a:lstStyle/>
          <a:p>
            <a:pPr algn="l" defTabSz="251459">
              <a:lnSpc>
                <a:spcPts val="7000"/>
              </a:lnSpc>
              <a:defRPr sz="2900" b="1">
                <a:latin typeface="+mj-lt"/>
                <a:ea typeface="+mj-ea"/>
                <a:cs typeface="+mj-cs"/>
                <a:sym typeface="Helvetica"/>
              </a:defRPr>
            </a:pPr>
            <a:r>
              <a:t>Basis for the nomination of the person to be held liable</a:t>
            </a:r>
            <a:r>
              <a:rPr sz="600">
                <a:latin typeface="Times"/>
                <a:ea typeface="Times"/>
                <a:cs typeface="Times"/>
                <a:sym typeface="Times"/>
              </a:rPr>
              <a:t> </a:t>
            </a:r>
          </a:p>
        </p:txBody>
      </p:sp>
      <p:sp>
        <p:nvSpPr>
          <p:cNvPr id="242" name="The right to repair once born to the profit of the victim, it is important to designate a person to be held liable.…"/>
          <p:cNvSpPr txBox="1">
            <a:spLocks noGrp="1"/>
          </p:cNvSpPr>
          <p:nvPr>
            <p:ph type="body" idx="1"/>
          </p:nvPr>
        </p:nvSpPr>
        <p:spPr>
          <a:xfrm>
            <a:off x="1054100" y="1966117"/>
            <a:ext cx="11099800" cy="6733383"/>
          </a:xfrm>
          <a:prstGeom prst="rect">
            <a:avLst/>
          </a:prstGeom>
        </p:spPr>
        <p:txBody>
          <a:bodyPr/>
          <a:lstStyle/>
          <a:p>
            <a:pPr marL="518577" indent="-518577" algn="just" defTabSz="457200">
              <a:lnSpc>
                <a:spcPts val="5100"/>
              </a:lnSpc>
              <a:spcBef>
                <a:spcPts val="1300"/>
              </a:spcBef>
              <a:defRPr sz="3100">
                <a:latin typeface="+mj-lt"/>
                <a:ea typeface="+mj-ea"/>
                <a:cs typeface="+mj-cs"/>
                <a:sym typeface="Helvetica"/>
              </a:defRPr>
            </a:pPr>
            <a:r>
              <a:t>The right to repair once born to the profit of the victim, it is important to designate a person to be held liable. </a:t>
            </a:r>
            <a:endParaRPr>
              <a:latin typeface="Times"/>
              <a:ea typeface="Times"/>
              <a:cs typeface="Times"/>
              <a:sym typeface="Times"/>
            </a:endParaRPr>
          </a:p>
          <a:p>
            <a:pPr marL="518577" indent="-518577" algn="just" defTabSz="457200">
              <a:lnSpc>
                <a:spcPts val="5100"/>
              </a:lnSpc>
              <a:spcBef>
                <a:spcPts val="1300"/>
              </a:spcBef>
              <a:defRPr sz="3100">
                <a:latin typeface="+mj-lt"/>
                <a:ea typeface="+mj-ea"/>
                <a:cs typeface="+mj-cs"/>
                <a:sym typeface="Helvetica"/>
              </a:defRPr>
            </a:pPr>
            <a:r>
              <a:t>The fault fulfills already this function, when it is at the origin of the damage. </a:t>
            </a:r>
            <a:endParaRPr>
              <a:latin typeface="Times"/>
              <a:ea typeface="Times"/>
              <a:cs typeface="Times"/>
              <a:sym typeface="Times"/>
            </a:endParaRPr>
          </a:p>
          <a:p>
            <a:pPr marL="518577" indent="-518577" algn="just" defTabSz="457200">
              <a:lnSpc>
                <a:spcPts val="5100"/>
              </a:lnSpc>
              <a:spcBef>
                <a:spcPts val="1300"/>
              </a:spcBef>
              <a:defRPr sz="3100">
                <a:latin typeface="+mj-lt"/>
                <a:ea typeface="+mj-ea"/>
                <a:cs typeface="+mj-cs"/>
                <a:sym typeface="Helvetica"/>
              </a:defRPr>
            </a:pPr>
            <a:r>
              <a:t>Because in the event of damage caused by the fault of a person, this one is quite naturally indicated to answer for it. </a:t>
            </a:r>
            <a:endParaRPr>
              <a:latin typeface="Times"/>
              <a:ea typeface="Times"/>
              <a:cs typeface="Times"/>
              <a:sym typeface="Times"/>
            </a:endParaRPr>
          </a:p>
          <a:p>
            <a:pPr marL="518577" indent="-518577" algn="just" defTabSz="457200">
              <a:lnSpc>
                <a:spcPts val="5100"/>
              </a:lnSpc>
              <a:spcBef>
                <a:spcPts val="1300"/>
              </a:spcBef>
              <a:defRPr sz="3100">
                <a:latin typeface="+mj-lt"/>
                <a:ea typeface="+mj-ea"/>
                <a:cs typeface="+mj-cs"/>
                <a:sym typeface="Helvetica"/>
              </a:defRPr>
            </a:pPr>
            <a:r>
              <a:t>The fault is at the same time source of the right to repair and base of designation of the person to be held liable.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But the fault generating of personal liability can also start the responsibility for others.…"/>
          <p:cNvSpPr txBox="1">
            <a:spLocks noGrp="1"/>
          </p:cNvSpPr>
          <p:nvPr>
            <p:ph type="body" idx="1"/>
          </p:nvPr>
        </p:nvSpPr>
        <p:spPr>
          <a:xfrm>
            <a:off x="952500" y="1066800"/>
            <a:ext cx="11099800" cy="7178327"/>
          </a:xfrm>
          <a:prstGeom prst="rect">
            <a:avLst/>
          </a:prstGeom>
        </p:spPr>
        <p:txBody>
          <a:bodyPr/>
          <a:lstStyle/>
          <a:p>
            <a:pPr marL="518577" indent="-518577" algn="just" defTabSz="457200">
              <a:lnSpc>
                <a:spcPts val="5500"/>
              </a:lnSpc>
              <a:spcBef>
                <a:spcPts val="2900"/>
              </a:spcBef>
              <a:defRPr sz="3400">
                <a:latin typeface="+mj-lt"/>
                <a:ea typeface="+mj-ea"/>
                <a:cs typeface="+mj-cs"/>
                <a:sym typeface="Helvetica"/>
              </a:defRPr>
            </a:pPr>
            <a:r>
              <a:t>But the fault generating of personal liability can also start the responsibility for others. </a:t>
            </a:r>
            <a:endParaRPr sz="1200">
              <a:latin typeface="Times"/>
              <a:ea typeface="Times"/>
              <a:cs typeface="Times"/>
              <a:sym typeface="Times"/>
            </a:endParaRPr>
          </a:p>
          <a:p>
            <a:pPr marL="518577" indent="-518577" algn="just" defTabSz="457200">
              <a:lnSpc>
                <a:spcPts val="5500"/>
              </a:lnSpc>
              <a:spcBef>
                <a:spcPts val="2900"/>
              </a:spcBef>
              <a:defRPr sz="3400">
                <a:latin typeface="+mj-lt"/>
                <a:ea typeface="+mj-ea"/>
                <a:cs typeface="+mj-cs"/>
                <a:sym typeface="Helvetica"/>
              </a:defRPr>
            </a:pPr>
            <a:r>
              <a:t>It is for example, the case of the employee who acts for the account of others and makes a fault: it obliges his/her "employer" to answer for the damage caused. </a:t>
            </a:r>
            <a:endParaRPr sz="1200">
              <a:latin typeface="Times"/>
              <a:ea typeface="Times"/>
              <a:cs typeface="Times"/>
              <a:sym typeface="Times"/>
            </a:endParaRPr>
          </a:p>
          <a:p>
            <a:pPr marL="518577" indent="-518577" algn="just" defTabSz="457200">
              <a:lnSpc>
                <a:spcPts val="5500"/>
              </a:lnSpc>
              <a:spcBef>
                <a:spcPts val="2900"/>
              </a:spcBef>
              <a:defRPr sz="3400">
                <a:latin typeface="+mj-lt"/>
                <a:ea typeface="+mj-ea"/>
                <a:cs typeface="+mj-cs"/>
                <a:sym typeface="Helvetica"/>
              </a:defRPr>
            </a:pPr>
            <a:r>
              <a:t>The fault does not generate only the personal liability for its author but also it gives birth to a responsibility with regard to a third person, who should be indicated independently of any fault.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he basis for the nomination of a person in charge in these indirect responsibilities are varied.…"/>
          <p:cNvSpPr txBox="1">
            <a:spLocks noGrp="1"/>
          </p:cNvSpPr>
          <p:nvPr>
            <p:ph type="body" idx="1"/>
          </p:nvPr>
        </p:nvSpPr>
        <p:spPr>
          <a:xfrm>
            <a:off x="952500" y="1155700"/>
            <a:ext cx="11099800" cy="6286500"/>
          </a:xfrm>
          <a:prstGeom prst="rect">
            <a:avLst/>
          </a:prstGeom>
        </p:spPr>
        <p:txBody>
          <a:bodyPr/>
          <a:lstStyle/>
          <a:p>
            <a:pPr marL="513392" indent="-513392" algn="just" defTabSz="452627">
              <a:lnSpc>
                <a:spcPts val="5500"/>
              </a:lnSpc>
              <a:spcBef>
                <a:spcPts val="3600"/>
              </a:spcBef>
              <a:defRPr sz="2500">
                <a:latin typeface="+mj-lt"/>
                <a:ea typeface="+mj-ea"/>
                <a:cs typeface="+mj-cs"/>
                <a:sym typeface="Helvetica"/>
              </a:defRPr>
            </a:pPr>
            <a:r>
              <a:t>The basis for the nomination of a person in charge in these indirect responsibilities are varied. </a:t>
            </a:r>
            <a:endParaRPr sz="1100">
              <a:latin typeface="Times"/>
              <a:ea typeface="Times"/>
              <a:cs typeface="Times"/>
              <a:sym typeface="Times"/>
            </a:endParaRPr>
          </a:p>
          <a:p>
            <a:pPr marL="513392" indent="-513392" algn="just" defTabSz="452627">
              <a:lnSpc>
                <a:spcPts val="5500"/>
              </a:lnSpc>
              <a:spcBef>
                <a:spcPts val="3600"/>
              </a:spcBef>
              <a:defRPr sz="2500">
                <a:latin typeface="+mj-lt"/>
                <a:ea typeface="+mj-ea"/>
                <a:cs typeface="+mj-cs"/>
                <a:sym typeface="Helvetica"/>
              </a:defRPr>
            </a:pPr>
            <a:r>
              <a:t>The first is that which sees in the liability the </a:t>
            </a:r>
            <a:r>
              <a:rPr b="1"/>
              <a:t>counterpart</a:t>
            </a:r>
            <a:r>
              <a:t> of the profit that a person draws from an activity which can appear dangerous. </a:t>
            </a:r>
            <a:endParaRPr sz="1100">
              <a:latin typeface="Times"/>
              <a:ea typeface="Times"/>
              <a:cs typeface="Times"/>
              <a:sym typeface="Times"/>
            </a:endParaRPr>
          </a:p>
          <a:p>
            <a:pPr marL="513392" indent="-513392" algn="just" defTabSz="452627">
              <a:lnSpc>
                <a:spcPts val="5500"/>
              </a:lnSpc>
              <a:spcBef>
                <a:spcPts val="3600"/>
              </a:spcBef>
              <a:defRPr sz="2500">
                <a:latin typeface="+mj-lt"/>
                <a:ea typeface="+mj-ea"/>
                <a:cs typeface="+mj-cs"/>
                <a:sym typeface="Helvetica"/>
              </a:defRPr>
            </a:pPr>
            <a:r>
              <a:t>That explains in particular why the employer is declared responsible because of his employees, because he benefits from their activity.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Another justification is based on the fact that it appears natural to charge the liability to that who is at the origin of the risks.…"/>
          <p:cNvSpPr txBox="1">
            <a:spLocks noGrp="1"/>
          </p:cNvSpPr>
          <p:nvPr>
            <p:ph type="body" idx="1"/>
          </p:nvPr>
        </p:nvSpPr>
        <p:spPr>
          <a:xfrm>
            <a:off x="762000" y="1524000"/>
            <a:ext cx="11099800" cy="6286500"/>
          </a:xfrm>
          <a:prstGeom prst="rect">
            <a:avLst/>
          </a:prstGeom>
        </p:spPr>
        <p:txBody>
          <a:bodyPr anchor="t"/>
          <a:lstStyle/>
          <a:p>
            <a:pPr marL="518577" indent="-518577" algn="just" defTabSz="457200">
              <a:lnSpc>
                <a:spcPts val="5500"/>
              </a:lnSpc>
              <a:spcBef>
                <a:spcPts val="2000"/>
              </a:spcBef>
              <a:defRPr sz="2800">
                <a:latin typeface="+mj-lt"/>
                <a:ea typeface="+mj-ea"/>
                <a:cs typeface="+mj-cs"/>
                <a:sym typeface="Helvetica"/>
              </a:defRPr>
            </a:pPr>
            <a:r>
              <a:t>Another justification is based on the fact that it appears natural to charge the liability to that who is at the origin of the risks. </a:t>
            </a:r>
            <a:endParaRPr sz="1200">
              <a:latin typeface="Times"/>
              <a:ea typeface="Times"/>
              <a:cs typeface="Times"/>
              <a:sym typeface="Times"/>
            </a:endParaRPr>
          </a:p>
          <a:p>
            <a:pPr marL="518577" indent="-518577" algn="just" defTabSz="457200">
              <a:lnSpc>
                <a:spcPts val="5500"/>
              </a:lnSpc>
              <a:spcBef>
                <a:spcPts val="2000"/>
              </a:spcBef>
              <a:defRPr sz="2800">
                <a:latin typeface="+mj-lt"/>
                <a:ea typeface="+mj-ea"/>
                <a:cs typeface="+mj-cs"/>
                <a:sym typeface="Helvetica"/>
              </a:defRPr>
            </a:pPr>
            <a:r>
              <a:t>It is not an issue of sanctioning a creator of risks, because the entrepreneurship is not condemnable, on the contrary; but rather, to continue a prevention policy of the damage while being based on this idea that, that who is at the source of the risks is the best capable to prevent the realization of it.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ort law?"/>
          <p:cNvSpPr txBox="1">
            <a:spLocks noGrp="1"/>
          </p:cNvSpPr>
          <p:nvPr>
            <p:ph type="title"/>
          </p:nvPr>
        </p:nvSpPr>
        <p:spPr>
          <a:xfrm>
            <a:off x="952500" y="546099"/>
            <a:ext cx="11099800" cy="662585"/>
          </a:xfrm>
          <a:prstGeom prst="rect">
            <a:avLst/>
          </a:prstGeom>
        </p:spPr>
        <p:txBody>
          <a:bodyPr/>
          <a:lstStyle>
            <a:lvl1pPr defTabSz="268731">
              <a:defRPr sz="3600"/>
            </a:lvl1pPr>
          </a:lstStyle>
          <a:p>
            <a:r>
              <a:t>Tort law?</a:t>
            </a:r>
          </a:p>
        </p:txBody>
      </p:sp>
      <p:sp>
        <p:nvSpPr>
          <p:cNvPr id="132" name="A judge will usually instruct a jury that a tort is usually “a wrong for which the law will provide a remedy, most often in the form of money damages.”…"/>
          <p:cNvSpPr txBox="1">
            <a:spLocks noGrp="1"/>
          </p:cNvSpPr>
          <p:nvPr>
            <p:ph type="body" idx="1"/>
          </p:nvPr>
        </p:nvSpPr>
        <p:spPr>
          <a:xfrm>
            <a:off x="952500" y="1531763"/>
            <a:ext cx="11099800" cy="7528274"/>
          </a:xfrm>
          <a:prstGeom prst="rect">
            <a:avLst/>
          </a:prstGeom>
        </p:spPr>
        <p:txBody>
          <a:bodyPr anchor="t"/>
          <a:lstStyle/>
          <a:p>
            <a:pPr marL="518577" indent="-518577" algn="just" defTabSz="457200">
              <a:lnSpc>
                <a:spcPts val="5500"/>
              </a:lnSpc>
              <a:spcBef>
                <a:spcPts val="1400"/>
              </a:spcBef>
              <a:defRPr sz="3400">
                <a:latin typeface="Arial"/>
                <a:ea typeface="Arial"/>
                <a:cs typeface="Arial"/>
                <a:sym typeface="Arial"/>
              </a:defRPr>
            </a:pPr>
            <a:r>
              <a:t>A judge will usually instruct a jury that </a:t>
            </a:r>
            <a:r>
              <a:rPr>
                <a:latin typeface="+mj-lt"/>
                <a:ea typeface="+mj-ea"/>
                <a:cs typeface="+mj-cs"/>
                <a:sym typeface="Helvetica"/>
              </a:rPr>
              <a:t>a tort is usually “</a:t>
            </a:r>
            <a:r>
              <a:rPr i="1">
                <a:latin typeface="+mj-lt"/>
                <a:ea typeface="+mj-ea"/>
                <a:cs typeface="+mj-cs"/>
                <a:sym typeface="Helvetica"/>
              </a:rPr>
              <a:t>a wrong for which the law will provide a remedy, most often in the form of money damages</a:t>
            </a:r>
            <a:r>
              <a:rPr>
                <a:latin typeface="+mj-lt"/>
                <a:ea typeface="+mj-ea"/>
                <a:cs typeface="+mj-cs"/>
                <a:sym typeface="Helvetica"/>
              </a:rPr>
              <a:t>.” </a:t>
            </a:r>
            <a:endParaRPr sz="1200">
              <a:latin typeface="Times"/>
              <a:ea typeface="Times"/>
              <a:cs typeface="Times"/>
              <a:sym typeface="Times"/>
            </a:endParaRPr>
          </a:p>
          <a:p>
            <a:pPr marL="518577" indent="-518577" algn="just" defTabSz="457200">
              <a:lnSpc>
                <a:spcPts val="5500"/>
              </a:lnSpc>
              <a:spcBef>
                <a:spcPts val="0"/>
              </a:spcBef>
              <a:defRPr sz="3400">
                <a:latin typeface="+mj-lt"/>
                <a:ea typeface="+mj-ea"/>
                <a:cs typeface="+mj-cs"/>
                <a:sym typeface="Helvetica"/>
              </a:defRPr>
            </a:pPr>
            <a:r>
              <a:t>The law does not remedy all “wrongs.” </a:t>
            </a:r>
          </a:p>
          <a:p>
            <a:pPr marL="518577" indent="-518577" algn="just" defTabSz="457200">
              <a:lnSpc>
                <a:spcPts val="5500"/>
              </a:lnSpc>
              <a:spcBef>
                <a:spcPts val="0"/>
              </a:spcBef>
              <a:defRPr sz="3400">
                <a:latin typeface="+mj-lt"/>
                <a:ea typeface="+mj-ea"/>
                <a:cs typeface="+mj-cs"/>
                <a:sym typeface="Helvetica"/>
              </a:defRPr>
            </a:pPr>
            <a:r>
              <a:t>There are the underlying legal principles that have to be carefully examined to compel restitution. </a:t>
            </a:r>
          </a:p>
          <a:p>
            <a:pPr marL="518577" indent="-518577" algn="just" defTabSz="457200">
              <a:lnSpc>
                <a:spcPts val="5500"/>
              </a:lnSpc>
              <a:spcBef>
                <a:spcPts val="0"/>
              </a:spcBef>
              <a:defRPr sz="3400">
                <a:latin typeface="+mj-lt"/>
                <a:ea typeface="+mj-ea"/>
                <a:cs typeface="+mj-cs"/>
                <a:sym typeface="Helvetica"/>
              </a:defRPr>
            </a:pPr>
            <a:r>
              <a:t>Such include for instance such as those related to fault, causation and damages. They will be dealt with hereinafter.</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ersonal liability: one’s act (art. 258) or negligence (art. 259)"/>
          <p:cNvSpPr txBox="1">
            <a:spLocks noGrp="1"/>
          </p:cNvSpPr>
          <p:nvPr>
            <p:ph type="title"/>
          </p:nvPr>
        </p:nvSpPr>
        <p:spPr>
          <a:xfrm>
            <a:off x="918566" y="393699"/>
            <a:ext cx="11338374" cy="1784948"/>
          </a:xfrm>
          <a:prstGeom prst="rect">
            <a:avLst/>
          </a:prstGeom>
        </p:spPr>
        <p:txBody>
          <a:bodyPr/>
          <a:lstStyle>
            <a:lvl1pPr defTabSz="385572">
              <a:defRPr sz="5400" b="1">
                <a:latin typeface="+mn-lt"/>
                <a:ea typeface="+mn-ea"/>
                <a:cs typeface="+mn-cs"/>
                <a:sym typeface="Helvetica Neue"/>
              </a:defRPr>
            </a:lvl1pPr>
          </a:lstStyle>
          <a:p>
            <a:r>
              <a:t>Personal liability: one’s act (art. 258) or negligence (art. 259)</a:t>
            </a:r>
          </a:p>
        </p:txBody>
      </p:sp>
      <p:sp>
        <p:nvSpPr>
          <p:cNvPr id="251" name="Articles 258 and 259 CCB III holds liable the act or negligence that causes damage to another.…"/>
          <p:cNvSpPr txBox="1">
            <a:spLocks noGrp="1"/>
          </p:cNvSpPr>
          <p:nvPr>
            <p:ph type="body" idx="1"/>
          </p:nvPr>
        </p:nvSpPr>
        <p:spPr>
          <a:xfrm>
            <a:off x="787400" y="3023591"/>
            <a:ext cx="11099800" cy="4690023"/>
          </a:xfrm>
          <a:prstGeom prst="rect">
            <a:avLst/>
          </a:prstGeom>
        </p:spPr>
        <p:txBody>
          <a:bodyPr anchor="t"/>
          <a:lstStyle/>
          <a:p>
            <a:pPr marL="383747" indent="-383747" algn="just" defTabSz="338326">
              <a:lnSpc>
                <a:spcPts val="4100"/>
              </a:lnSpc>
              <a:spcBef>
                <a:spcPts val="0"/>
              </a:spcBef>
              <a:defRPr sz="2200">
                <a:latin typeface="+mj-lt"/>
                <a:ea typeface="+mj-ea"/>
                <a:cs typeface="+mj-cs"/>
                <a:sym typeface="Helvetica"/>
              </a:defRPr>
            </a:pPr>
            <a:r>
              <a:t>Articles 258 and 259 CCB III holds liable the act or negligence that causes damage to another.</a:t>
            </a:r>
          </a:p>
          <a:p>
            <a:pPr marL="383747" indent="-383747" algn="just" defTabSz="338326">
              <a:lnSpc>
                <a:spcPts val="4100"/>
              </a:lnSpc>
              <a:spcBef>
                <a:spcPts val="0"/>
              </a:spcBef>
              <a:defRPr sz="2200">
                <a:latin typeface="+mj-lt"/>
                <a:ea typeface="+mj-ea"/>
                <a:cs typeface="+mj-cs"/>
                <a:sym typeface="Helvetica"/>
              </a:defRPr>
            </a:pPr>
            <a:r>
              <a:t>Art. 258 “</a:t>
            </a:r>
            <a:r>
              <a:rPr i="1"/>
              <a:t>Every act whatever of man that causes damage to another, obliges him by whose fault it happened to repair it</a:t>
            </a:r>
            <a:r>
              <a:t>.” See also art. 1834 French civil code.</a:t>
            </a:r>
          </a:p>
          <a:p>
            <a:pPr marL="383747" indent="-383747" algn="just" defTabSz="338326">
              <a:lnSpc>
                <a:spcPts val="4100"/>
              </a:lnSpc>
              <a:spcBef>
                <a:spcPts val="0"/>
              </a:spcBef>
              <a:defRPr sz="2200">
                <a:latin typeface="+mj-lt"/>
                <a:ea typeface="+mj-ea"/>
                <a:cs typeface="+mj-cs"/>
                <a:sym typeface="Helvetica"/>
              </a:defRPr>
            </a:pPr>
            <a:endParaRPr/>
          </a:p>
          <a:p>
            <a:pPr marL="383747" indent="-383747" algn="just" defTabSz="338326">
              <a:lnSpc>
                <a:spcPts val="4100"/>
              </a:lnSpc>
              <a:spcBef>
                <a:spcPts val="0"/>
              </a:spcBef>
              <a:defRPr sz="2200">
                <a:latin typeface="+mj-lt"/>
                <a:ea typeface="+mj-ea"/>
                <a:cs typeface="+mj-cs"/>
                <a:sym typeface="Helvetica"/>
              </a:defRPr>
            </a:pPr>
            <a:r>
              <a:t>Three conditions are required for this liability: </a:t>
            </a:r>
            <a:r>
              <a:rPr b="1"/>
              <a:t>the damage</a:t>
            </a:r>
            <a:r>
              <a:t>, </a:t>
            </a:r>
            <a:r>
              <a:rPr b="1"/>
              <a:t>the fault </a:t>
            </a:r>
            <a:r>
              <a:t>and the </a:t>
            </a:r>
            <a:r>
              <a:rPr b="1"/>
              <a:t>causal link</a:t>
            </a:r>
            <a:r>
              <a:t> between the detrimental fact and the damage.</a:t>
            </a:r>
          </a:p>
          <a:p>
            <a:pPr marL="383747" indent="-383747" algn="just" defTabSz="338326">
              <a:lnSpc>
                <a:spcPts val="4100"/>
              </a:lnSpc>
              <a:spcBef>
                <a:spcPts val="0"/>
              </a:spcBef>
              <a:defRPr sz="2200">
                <a:latin typeface="+mj-lt"/>
                <a:ea typeface="+mj-ea"/>
                <a:cs typeface="+mj-cs"/>
                <a:sym typeface="Helvetica"/>
              </a:defRPr>
            </a:pPr>
            <a:r>
              <a:t>These are both “fault-based liabilities”.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HE DAMAGE"/>
          <p:cNvSpPr txBox="1">
            <a:spLocks noGrp="1"/>
          </p:cNvSpPr>
          <p:nvPr>
            <p:ph type="title"/>
          </p:nvPr>
        </p:nvSpPr>
        <p:spPr>
          <a:xfrm>
            <a:off x="952500" y="254000"/>
            <a:ext cx="11099800" cy="1312913"/>
          </a:xfrm>
          <a:prstGeom prst="rect">
            <a:avLst/>
          </a:prstGeom>
        </p:spPr>
        <p:txBody>
          <a:bodyPr>
            <a:normAutofit fontScale="90000"/>
          </a:bodyPr>
          <a:lstStyle>
            <a:lvl1pPr defTabSz="365760">
              <a:lnSpc>
                <a:spcPts val="10700"/>
              </a:lnSpc>
              <a:defRPr sz="3600" b="1">
                <a:latin typeface="+mj-lt"/>
                <a:ea typeface="+mj-ea"/>
                <a:cs typeface="+mj-cs"/>
                <a:sym typeface="Helvetica"/>
              </a:defRPr>
            </a:lvl1pPr>
          </a:lstStyle>
          <a:p>
            <a:r>
              <a:t>THE DAMAGE </a:t>
            </a:r>
          </a:p>
        </p:txBody>
      </p:sp>
      <p:sp>
        <p:nvSpPr>
          <p:cNvPr id="254" name="The existence of a damage is an essential condition of the civil liability.…"/>
          <p:cNvSpPr txBox="1">
            <a:spLocks noGrp="1"/>
          </p:cNvSpPr>
          <p:nvPr>
            <p:ph type="body" idx="1"/>
          </p:nvPr>
        </p:nvSpPr>
        <p:spPr>
          <a:xfrm>
            <a:off x="952500" y="1782910"/>
            <a:ext cx="11099800" cy="7094389"/>
          </a:xfrm>
          <a:prstGeom prst="rect">
            <a:avLst/>
          </a:prstGeom>
        </p:spPr>
        <p:txBody>
          <a:bodyPr anchor="t"/>
          <a:lstStyle/>
          <a:p>
            <a:pPr marL="451163" indent="-451163" algn="just" defTabSz="397763">
              <a:lnSpc>
                <a:spcPts val="4800"/>
              </a:lnSpc>
              <a:spcBef>
                <a:spcPts val="2400"/>
              </a:spcBef>
              <a:defRPr sz="2400">
                <a:latin typeface="+mj-lt"/>
                <a:ea typeface="+mj-ea"/>
                <a:cs typeface="+mj-cs"/>
                <a:sym typeface="Helvetica"/>
              </a:defRPr>
            </a:pPr>
            <a:r>
              <a:t>The existence of a damage is an essential condition of the civil liability. </a:t>
            </a:r>
            <a:endParaRPr sz="1000">
              <a:latin typeface="Times"/>
              <a:ea typeface="Times"/>
              <a:cs typeface="Times"/>
              <a:sym typeface="Times"/>
            </a:endParaRPr>
          </a:p>
          <a:p>
            <a:pPr marL="451163" indent="-451163" algn="just" defTabSz="397763">
              <a:lnSpc>
                <a:spcPts val="4800"/>
              </a:lnSpc>
              <a:spcBef>
                <a:spcPts val="2400"/>
              </a:spcBef>
              <a:defRPr sz="2400">
                <a:latin typeface="+mj-lt"/>
                <a:ea typeface="+mj-ea"/>
                <a:cs typeface="+mj-cs"/>
                <a:sym typeface="Helvetica"/>
              </a:defRPr>
            </a:pPr>
            <a:r>
              <a:t>The need for a damage is only the application of the rule "</a:t>
            </a:r>
            <a:r>
              <a:rPr b="1"/>
              <a:t>no interest, no claim</a:t>
            </a:r>
            <a:r>
              <a:t>“.</a:t>
            </a:r>
            <a:endParaRPr sz="1000">
              <a:latin typeface="Times"/>
              <a:ea typeface="Times"/>
              <a:cs typeface="Times"/>
              <a:sym typeface="Times"/>
            </a:endParaRPr>
          </a:p>
          <a:p>
            <a:pPr marL="451163" indent="-451163" algn="just" defTabSz="397763">
              <a:lnSpc>
                <a:spcPts val="4800"/>
              </a:lnSpc>
              <a:spcBef>
                <a:spcPts val="2400"/>
              </a:spcBef>
              <a:defRPr sz="2400">
                <a:latin typeface="+mj-lt"/>
                <a:ea typeface="+mj-ea"/>
                <a:cs typeface="+mj-cs"/>
                <a:sym typeface="Helvetica"/>
              </a:defRPr>
            </a:pPr>
            <a:r>
              <a:t>To have an interest to engage proceedings of civil liability, a damage should have been suffered. Otherwise, why should any one complain? The answer for this is that characterizes a fault which did not cause an injury and this cannot give place to the responsibility.  </a:t>
            </a:r>
            <a:endParaRPr sz="1000">
              <a:latin typeface="Times"/>
              <a:ea typeface="Times"/>
              <a:cs typeface="Times"/>
              <a:sym typeface="Times"/>
            </a:endParaRPr>
          </a:p>
          <a:p>
            <a:pPr marL="451163" indent="-451163" algn="just" defTabSz="397763">
              <a:lnSpc>
                <a:spcPts val="4800"/>
              </a:lnSpc>
              <a:spcBef>
                <a:spcPts val="2400"/>
              </a:spcBef>
              <a:defRPr sz="2400">
                <a:latin typeface="+mj-lt"/>
                <a:ea typeface="+mj-ea"/>
                <a:cs typeface="+mj-cs"/>
                <a:sym typeface="Helvetica"/>
              </a:defRPr>
            </a:pPr>
            <a:r>
              <a:t>It is necessary to specify the various kinds of damage and the characteristics of the reparable damage.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Material v Moral damages"/>
          <p:cNvSpPr txBox="1">
            <a:spLocks noGrp="1"/>
          </p:cNvSpPr>
          <p:nvPr>
            <p:ph type="title"/>
          </p:nvPr>
        </p:nvSpPr>
        <p:spPr>
          <a:xfrm>
            <a:off x="952500" y="253999"/>
            <a:ext cx="9390609" cy="1186609"/>
          </a:xfrm>
          <a:prstGeom prst="rect">
            <a:avLst/>
          </a:prstGeom>
        </p:spPr>
        <p:txBody>
          <a:bodyPr/>
          <a:lstStyle>
            <a:lvl1pPr defTabSz="443991">
              <a:defRPr sz="6000"/>
            </a:lvl1pPr>
          </a:lstStyle>
          <a:p>
            <a:r>
              <a:t>Material v Moral damages</a:t>
            </a:r>
          </a:p>
        </p:txBody>
      </p:sp>
      <p:sp>
        <p:nvSpPr>
          <p:cNvPr id="257" name="Material damage vs moral damage.…"/>
          <p:cNvSpPr txBox="1">
            <a:spLocks noGrp="1"/>
          </p:cNvSpPr>
          <p:nvPr>
            <p:ph type="body" idx="1"/>
          </p:nvPr>
        </p:nvSpPr>
        <p:spPr>
          <a:xfrm>
            <a:off x="952500" y="1454794"/>
            <a:ext cx="11099800" cy="7428856"/>
          </a:xfrm>
          <a:prstGeom prst="rect">
            <a:avLst/>
          </a:prstGeom>
        </p:spPr>
        <p:txBody>
          <a:bodyPr anchor="t"/>
          <a:lstStyle/>
          <a:p>
            <a:pPr marL="518577" indent="-518577" algn="just" defTabSz="457200">
              <a:lnSpc>
                <a:spcPts val="5500"/>
              </a:lnSpc>
              <a:spcBef>
                <a:spcPts val="2300"/>
              </a:spcBef>
              <a:defRPr sz="3700" b="1" i="1">
                <a:latin typeface="+mj-lt"/>
                <a:ea typeface="+mj-ea"/>
                <a:cs typeface="+mj-cs"/>
                <a:sym typeface="Helvetica"/>
              </a:defRPr>
            </a:pPr>
            <a:r>
              <a:t>Material damage </a:t>
            </a:r>
            <a:r>
              <a:rPr b="0"/>
              <a:t>vs </a:t>
            </a:r>
            <a:r>
              <a:t>moral damage.</a:t>
            </a:r>
            <a:endParaRPr sz="1200">
              <a:latin typeface="Times"/>
              <a:ea typeface="Times"/>
              <a:cs typeface="Times"/>
              <a:sym typeface="Times"/>
            </a:endParaRPr>
          </a:p>
          <a:p>
            <a:pPr marL="518577" indent="-518577" algn="just" defTabSz="457200">
              <a:lnSpc>
                <a:spcPts val="5500"/>
              </a:lnSpc>
              <a:spcBef>
                <a:spcPts val="2300"/>
              </a:spcBef>
              <a:defRPr sz="3700" b="1">
                <a:latin typeface="+mj-lt"/>
                <a:ea typeface="+mj-ea"/>
                <a:cs typeface="+mj-cs"/>
                <a:sym typeface="Helvetica"/>
              </a:defRPr>
            </a:pPr>
            <a:r>
              <a:t>The Material damage</a:t>
            </a:r>
            <a:endParaRPr sz="1200">
              <a:latin typeface="Times"/>
              <a:ea typeface="Times"/>
              <a:cs typeface="Times"/>
              <a:sym typeface="Times"/>
            </a:endParaRPr>
          </a:p>
          <a:p>
            <a:pPr marL="518577" indent="-518577" algn="just" defTabSz="457200">
              <a:lnSpc>
                <a:spcPts val="5500"/>
              </a:lnSpc>
              <a:spcBef>
                <a:spcPts val="2300"/>
              </a:spcBef>
              <a:defRPr sz="3700">
                <a:latin typeface="+mj-lt"/>
                <a:ea typeface="+mj-ea"/>
                <a:cs typeface="+mj-cs"/>
                <a:sym typeface="Helvetica"/>
              </a:defRPr>
            </a:pPr>
            <a:r>
              <a:t>That which is patrimonial/pecuniary: it consists in a loss in value in the property. </a:t>
            </a:r>
            <a:endParaRPr sz="1200">
              <a:latin typeface="Times"/>
              <a:ea typeface="Times"/>
              <a:cs typeface="Times"/>
              <a:sym typeface="Times"/>
            </a:endParaRPr>
          </a:p>
          <a:p>
            <a:pPr marL="518577" indent="-518577" algn="just" defTabSz="457200">
              <a:lnSpc>
                <a:spcPts val="5500"/>
              </a:lnSpc>
              <a:spcBef>
                <a:spcPts val="2300"/>
              </a:spcBef>
              <a:defRPr sz="3700" b="1">
                <a:latin typeface="+mj-lt"/>
                <a:ea typeface="+mj-ea"/>
                <a:cs typeface="+mj-cs"/>
                <a:sym typeface="Helvetica"/>
              </a:defRPr>
            </a:pPr>
            <a:r>
              <a:t>Ex</a:t>
            </a:r>
            <a:r>
              <a:rPr b="0"/>
              <a:t>. destruction or deterioration of a good, loss of an amount of money, or a loss of earnings. The other results from the body lesions, such as wounds and mutilations, they are thus physical injuries.</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Moral damages:…"/>
          <p:cNvSpPr txBox="1">
            <a:spLocks noGrp="1"/>
          </p:cNvSpPr>
          <p:nvPr>
            <p:ph type="body" idx="1"/>
          </p:nvPr>
        </p:nvSpPr>
        <p:spPr>
          <a:xfrm>
            <a:off x="952500" y="1464864"/>
            <a:ext cx="11099800" cy="7412437"/>
          </a:xfrm>
          <a:prstGeom prst="rect">
            <a:avLst/>
          </a:prstGeom>
        </p:spPr>
        <p:txBody>
          <a:bodyPr anchor="t">
            <a:normAutofit fontScale="92500"/>
          </a:bodyPr>
          <a:lstStyle/>
          <a:p>
            <a:pPr marL="508207" indent="-508207" algn="just" defTabSz="448055">
              <a:lnSpc>
                <a:spcPts val="5400"/>
              </a:lnSpc>
              <a:spcBef>
                <a:spcPts val="2300"/>
              </a:spcBef>
              <a:defRPr sz="2700" b="1">
                <a:latin typeface="+mj-lt"/>
                <a:ea typeface="+mj-ea"/>
                <a:cs typeface="+mj-cs"/>
                <a:sym typeface="Helvetica"/>
              </a:defRPr>
            </a:pPr>
            <a:r>
              <a:t>Moral damages:</a:t>
            </a:r>
          </a:p>
          <a:p>
            <a:pPr marL="508207" indent="-508207" algn="just" defTabSz="448055">
              <a:lnSpc>
                <a:spcPts val="5400"/>
              </a:lnSpc>
              <a:spcBef>
                <a:spcPts val="2300"/>
              </a:spcBef>
              <a:defRPr sz="2700">
                <a:latin typeface="+mj-lt"/>
                <a:ea typeface="+mj-ea"/>
                <a:cs typeface="+mj-cs"/>
                <a:sym typeface="Helvetica"/>
              </a:defRPr>
            </a:pPr>
            <a:r>
              <a:t>It is that which has an </a:t>
            </a:r>
            <a:r>
              <a:rPr i="1"/>
              <a:t>extra-patrimonial </a:t>
            </a:r>
            <a:r>
              <a:t>character. </a:t>
            </a:r>
            <a:r>
              <a:rPr b="1"/>
              <a:t>Eg.: </a:t>
            </a:r>
            <a:r>
              <a:t>the attack to the reputation of a person, or his/her feelings of affection.</a:t>
            </a:r>
            <a:endParaRPr sz="1100">
              <a:latin typeface="Times"/>
              <a:ea typeface="Times"/>
              <a:cs typeface="Times"/>
              <a:sym typeface="Times"/>
            </a:endParaRPr>
          </a:p>
          <a:p>
            <a:pPr marL="508207" indent="-508207" algn="just" defTabSz="448055">
              <a:lnSpc>
                <a:spcPts val="5400"/>
              </a:lnSpc>
              <a:spcBef>
                <a:spcPts val="2300"/>
              </a:spcBef>
              <a:defRPr sz="2700">
                <a:latin typeface="+mj-lt"/>
                <a:ea typeface="+mj-ea"/>
                <a:cs typeface="+mj-cs"/>
                <a:sym typeface="Helvetica"/>
              </a:defRPr>
            </a:pPr>
            <a:r>
              <a:t>As for the body damage, it has at the same time </a:t>
            </a:r>
            <a:r>
              <a:rPr b="1"/>
              <a:t>two kinds of elements:</a:t>
            </a:r>
            <a:r>
              <a:t> </a:t>
            </a:r>
            <a:endParaRPr sz="1100">
              <a:latin typeface="Times"/>
              <a:ea typeface="Times"/>
              <a:cs typeface="Times"/>
              <a:sym typeface="Times"/>
            </a:endParaRPr>
          </a:p>
          <a:p>
            <a:pPr marL="508207" indent="-508207" algn="just" defTabSz="448055">
              <a:lnSpc>
                <a:spcPts val="5400"/>
              </a:lnSpc>
              <a:spcBef>
                <a:spcPts val="2300"/>
              </a:spcBef>
              <a:defRPr sz="2700" b="1">
                <a:latin typeface="+mj-lt"/>
                <a:ea typeface="+mj-ea"/>
                <a:cs typeface="+mj-cs"/>
                <a:sym typeface="Helvetica"/>
              </a:defRPr>
            </a:pPr>
            <a:r>
              <a:t>Material elements</a:t>
            </a:r>
            <a:r>
              <a:rPr b="0"/>
              <a:t>: </a:t>
            </a:r>
            <a:r>
              <a:t>medical expenses </a:t>
            </a:r>
            <a:r>
              <a:rPr b="0"/>
              <a:t>and of hospitalization and </a:t>
            </a:r>
            <a:r>
              <a:t>loss of earnings </a:t>
            </a:r>
            <a:r>
              <a:rPr b="0"/>
              <a:t>resulting from disability.</a:t>
            </a:r>
            <a:endParaRPr sz="1100">
              <a:latin typeface="Times"/>
              <a:ea typeface="Times"/>
              <a:cs typeface="Times"/>
              <a:sym typeface="Times"/>
            </a:endParaRPr>
          </a:p>
          <a:p>
            <a:pPr marL="508207" indent="-508207" algn="just" defTabSz="448055">
              <a:lnSpc>
                <a:spcPts val="5400"/>
              </a:lnSpc>
              <a:spcBef>
                <a:spcPts val="2300"/>
              </a:spcBef>
              <a:defRPr sz="2700" b="1">
                <a:latin typeface="+mj-lt"/>
                <a:ea typeface="+mj-ea"/>
                <a:cs typeface="+mj-cs"/>
                <a:sym typeface="Helvetica"/>
              </a:defRPr>
            </a:pPr>
            <a:r>
              <a:t>Moral element: </a:t>
            </a:r>
            <a:r>
              <a:rPr b="0"/>
              <a:t>the physical suffering, mental anguish the aesthetic damage, etc.</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In common law system, damages are divided into two types of damages: compensatory damages and punitive damages.…"/>
          <p:cNvSpPr txBox="1">
            <a:spLocks noGrp="1"/>
          </p:cNvSpPr>
          <p:nvPr>
            <p:ph type="body" idx="1"/>
          </p:nvPr>
        </p:nvSpPr>
        <p:spPr>
          <a:xfrm>
            <a:off x="952500" y="1416098"/>
            <a:ext cx="11099800" cy="7461203"/>
          </a:xfrm>
          <a:prstGeom prst="rect">
            <a:avLst/>
          </a:prstGeom>
        </p:spPr>
        <p:txBody>
          <a:bodyPr anchor="t"/>
          <a:lstStyle/>
          <a:p>
            <a:pPr algn="just">
              <a:spcBef>
                <a:spcPts val="1900"/>
              </a:spcBef>
            </a:pPr>
            <a:r>
              <a:t>In common law system, damages are divided into two types of damages: </a:t>
            </a:r>
            <a:r>
              <a:rPr b="1"/>
              <a:t>compensatory damages </a:t>
            </a:r>
            <a:r>
              <a:t>and </a:t>
            </a:r>
            <a:r>
              <a:rPr b="1"/>
              <a:t>punitive damages.</a:t>
            </a:r>
            <a:r>
              <a:t> </a:t>
            </a:r>
          </a:p>
          <a:p>
            <a:pPr algn="just">
              <a:spcBef>
                <a:spcPts val="1900"/>
              </a:spcBef>
            </a:pPr>
            <a:r>
              <a:t>Compensatory damages attempt to place the injured party in the position he would have been in had the accident not occurred. </a:t>
            </a:r>
          </a:p>
          <a:p>
            <a:pPr algn="just">
              <a:spcBef>
                <a:spcPts val="1900"/>
              </a:spcBef>
            </a:pPr>
            <a:r>
              <a:t>Punitive damages are meant to punish the person responsible for the damage and to deter his conduct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ompensatory damages are comprised of two categories of damages, general and special damages.…"/>
          <p:cNvSpPr txBox="1">
            <a:spLocks noGrp="1"/>
          </p:cNvSpPr>
          <p:nvPr>
            <p:ph type="body" idx="1"/>
          </p:nvPr>
        </p:nvSpPr>
        <p:spPr>
          <a:xfrm>
            <a:off x="952500" y="1450230"/>
            <a:ext cx="11099800" cy="7427070"/>
          </a:xfrm>
          <a:prstGeom prst="rect">
            <a:avLst/>
          </a:prstGeom>
        </p:spPr>
        <p:txBody>
          <a:bodyPr anchor="t"/>
          <a:lstStyle/>
          <a:p>
            <a:pPr algn="just">
              <a:spcBef>
                <a:spcPts val="1900"/>
              </a:spcBef>
            </a:pPr>
            <a:r>
              <a:t>Compensatory damages are comprised of two categories of damages, </a:t>
            </a:r>
            <a:r>
              <a:rPr b="1"/>
              <a:t>general</a:t>
            </a:r>
            <a:r>
              <a:t> and </a:t>
            </a:r>
            <a:r>
              <a:rPr b="1"/>
              <a:t>special</a:t>
            </a:r>
            <a:r>
              <a:t> damages. </a:t>
            </a:r>
          </a:p>
          <a:p>
            <a:pPr algn="just">
              <a:spcBef>
                <a:spcPts val="1900"/>
              </a:spcBef>
            </a:pPr>
            <a:r>
              <a:t>Special damages are generally quantifiable, for example, an incurred medical expense. </a:t>
            </a:r>
          </a:p>
          <a:p>
            <a:pPr algn="just">
              <a:spcBef>
                <a:spcPts val="1900"/>
              </a:spcBef>
            </a:pPr>
            <a:r>
              <a:t>General damages, on the other hand, are not easily quantifiable and include pain and suffering, mental anguish and future lost wages,</a:t>
            </a:r>
          </a:p>
          <a:p>
            <a:pPr algn="just">
              <a:spcBef>
                <a:spcPts val="1900"/>
              </a:spcBef>
            </a:pPr>
            <a:r>
              <a:t>The injured person may recover past and future medical expenses caused by the defendant as well as past wages, future wages and loss of earning capacity. The main categories of general damages an injured person may recover are pain and suffering , mental distress, scarring or disfigurement and loss of enjoyment of life.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lso, certain family members (spouse and children, parents, siblings or grandparents) may recover for the “loss of consortium” (basically, loss of love, companionship and affection, uncompensated household services, and a spouses impairment of sexual relations) they suffer as a result of injury to another family member.…"/>
          <p:cNvSpPr txBox="1">
            <a:spLocks noGrp="1"/>
          </p:cNvSpPr>
          <p:nvPr>
            <p:ph type="body" idx="1"/>
          </p:nvPr>
        </p:nvSpPr>
        <p:spPr>
          <a:xfrm>
            <a:off x="850900" y="1422400"/>
            <a:ext cx="11099800" cy="6286500"/>
          </a:xfrm>
          <a:prstGeom prst="rect">
            <a:avLst/>
          </a:prstGeom>
        </p:spPr>
        <p:txBody>
          <a:bodyPr/>
          <a:lstStyle/>
          <a:p>
            <a:pPr algn="just">
              <a:spcBef>
                <a:spcPts val="1900"/>
              </a:spcBef>
            </a:pPr>
            <a:r>
              <a:t>Also, certain family members (spouse and children, parents, siblings or grandparents) may recover for the “loss of consortium” (basically, loss of love, companionship and affection, uncompensated household services, and a spouses impairment of sexual relations) they suffer as a result of injury to another family member. </a:t>
            </a:r>
          </a:p>
          <a:p>
            <a:pPr algn="just">
              <a:spcBef>
                <a:spcPts val="1900"/>
              </a:spcBef>
            </a:pPr>
            <a:r>
              <a:t>A tort victim may also recover for damage to his property. Generally the plaintiff may recover the fair market value of the property, loss of use, and in certain situations even mental anguish . Plaintiffs generally are awarded interest from the date he files his lawsuit and may not recover attorney fees unless provided for in a statute or contract.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peculative damages: These are damages that have not yet occurred, but the plaintiff expects them to.…"/>
          <p:cNvSpPr txBox="1">
            <a:spLocks noGrp="1"/>
          </p:cNvSpPr>
          <p:nvPr>
            <p:ph type="body" idx="1"/>
          </p:nvPr>
        </p:nvSpPr>
        <p:spPr>
          <a:xfrm>
            <a:off x="952500" y="1328787"/>
            <a:ext cx="11099800" cy="7548513"/>
          </a:xfrm>
          <a:prstGeom prst="rect">
            <a:avLst/>
          </a:prstGeom>
        </p:spPr>
        <p:txBody>
          <a:bodyPr anchor="t"/>
          <a:lstStyle/>
          <a:p>
            <a:pPr>
              <a:defRPr b="1"/>
            </a:pPr>
            <a:r>
              <a:t>Speculative damages: </a:t>
            </a:r>
            <a:r>
              <a:rPr b="0"/>
              <a:t>These are damages that have not yet occurred, but the plaintiff expects them to. </a:t>
            </a:r>
          </a:p>
          <a:p>
            <a:r>
              <a:t>Typically, these damages cannot be recovered unless the plaintiff can prove that they are reasonably likely to occur.</a:t>
            </a:r>
            <a:endParaRPr b="1"/>
          </a:p>
          <a:p>
            <a:pPr>
              <a:defRPr b="1"/>
            </a:pPr>
            <a:r>
              <a:t>Statutory damages: </a:t>
            </a:r>
            <a:r>
              <a:rPr b="0"/>
              <a:t>Are an amount stipulated within the statute rather than calculated based on the degree of harm to the plaintiff. </a:t>
            </a:r>
          </a:p>
          <a:p>
            <a:pPr>
              <a:spcBef>
                <a:spcPts val="3400"/>
              </a:spcBef>
            </a:pPr>
            <a:r>
              <a:t>Lawmakers will provide for statutory damages for acts in which it is difficult to determine the value of the harm to the victim.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Mere violation of the law can entitle the victim to a statutory award/damages, even if no actual injury occurred.…"/>
          <p:cNvSpPr txBox="1">
            <a:spLocks noGrp="1"/>
          </p:cNvSpPr>
          <p:nvPr>
            <p:ph type="body" idx="1"/>
          </p:nvPr>
        </p:nvSpPr>
        <p:spPr>
          <a:xfrm>
            <a:off x="952500" y="1159569"/>
            <a:ext cx="11099800" cy="6738492"/>
          </a:xfrm>
          <a:prstGeom prst="rect">
            <a:avLst/>
          </a:prstGeom>
        </p:spPr>
        <p:txBody>
          <a:bodyPr/>
          <a:lstStyle/>
          <a:p>
            <a:pPr marL="435609" indent="-435609" defTabSz="572516">
              <a:lnSpc>
                <a:spcPct val="90000"/>
              </a:lnSpc>
              <a:spcBef>
                <a:spcPts val="4100"/>
              </a:spcBef>
              <a:defRPr sz="3100"/>
            </a:pPr>
            <a:r>
              <a:t>Mere violation of the law can entitle the victim to a statutory award/damages, even if no actual injury occurred. </a:t>
            </a:r>
            <a:endParaRPr b="1"/>
          </a:p>
          <a:p>
            <a:pPr marL="435609" indent="-435609" defTabSz="572516">
              <a:lnSpc>
                <a:spcPct val="90000"/>
              </a:lnSpc>
              <a:spcBef>
                <a:spcPts val="4100"/>
              </a:spcBef>
              <a:defRPr sz="3100"/>
            </a:pPr>
            <a:r>
              <a:t>These are similar to, but different from, nominal damages (see below), in which no written sum is specified.</a:t>
            </a:r>
            <a:endParaRPr b="1"/>
          </a:p>
          <a:p>
            <a:pPr marL="435609" indent="-435609" defTabSz="572516">
              <a:lnSpc>
                <a:spcPct val="90000"/>
              </a:lnSpc>
              <a:spcBef>
                <a:spcPts val="4100"/>
              </a:spcBef>
              <a:defRPr sz="3100" b="1"/>
            </a:pPr>
            <a:r>
              <a:t>Nominal damages: </a:t>
            </a:r>
            <a:r>
              <a:rPr b="0"/>
              <a:t>Nominal damages are very small damages awarded to show that the loss or harm suffered was technical rather than actual. Many times a party that has been wronged but is not able to prove significant damages will sue for nominal damages. This is particularly common in cases involving alleged violations of constitutional rights, such as freedom of speech.</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unitive damages: Generally, punitive damages also termed exemplary damages in the UK, are not awarded in order to compensate the plaintiff, but in order to reform or deter the defendant and similar persons from pursuing a course of action such as that which damaged the plaintiff.…"/>
          <p:cNvSpPr txBox="1">
            <a:spLocks noGrp="1"/>
          </p:cNvSpPr>
          <p:nvPr>
            <p:ph type="body" idx="1"/>
          </p:nvPr>
        </p:nvSpPr>
        <p:spPr>
          <a:xfrm>
            <a:off x="952500" y="1443831"/>
            <a:ext cx="11099800" cy="7433469"/>
          </a:xfrm>
          <a:prstGeom prst="rect">
            <a:avLst/>
          </a:prstGeom>
        </p:spPr>
        <p:txBody>
          <a:bodyPr/>
          <a:lstStyle/>
          <a:p>
            <a:pPr marL="351154" indent="-351154" defTabSz="461518">
              <a:spcBef>
                <a:spcPts val="3300"/>
              </a:spcBef>
              <a:defRPr sz="2500" b="1"/>
            </a:pPr>
            <a:r>
              <a:t>Punitive damages: </a:t>
            </a:r>
            <a:r>
              <a:rPr b="0"/>
              <a:t>Generally, punitive damages also termed </a:t>
            </a:r>
            <a:r>
              <a:rPr i="1"/>
              <a:t>exemplary damages</a:t>
            </a:r>
            <a:r>
              <a:t> </a:t>
            </a:r>
            <a:r>
              <a:rPr b="0"/>
              <a:t>in the UK, are not awarded in order to compensate the plaintiff, but in order to reform or deter the defendant and similar persons from pursuing a course of action such as that which damaged the plaintiff. </a:t>
            </a:r>
          </a:p>
          <a:p>
            <a:pPr marL="351154" indent="-351154" defTabSz="461518">
              <a:spcBef>
                <a:spcPts val="3300"/>
              </a:spcBef>
              <a:defRPr sz="2500"/>
            </a:pPr>
            <a:r>
              <a:t>Punitive damages are awarded only in special cases where conduct was egregiously insidious and are over and above the amount of compensatory damages, such as in the event of malice and intent. </a:t>
            </a:r>
            <a:endParaRPr b="1"/>
          </a:p>
          <a:p>
            <a:pPr marL="351154" indent="-351154" defTabSz="461518">
              <a:spcBef>
                <a:spcPts val="3300"/>
              </a:spcBef>
              <a:defRPr sz="2500"/>
            </a:pPr>
            <a:r>
              <a:t>The leading case in the UK is </a:t>
            </a:r>
            <a:r>
              <a:rPr i="1"/>
              <a:t>Rookes</a:t>
            </a:r>
            <a:r>
              <a:t> v. Bernard. The Court concluded that exemplary damages are limited to the circumstances set out therein:</a:t>
            </a:r>
            <a:endParaRPr b="1"/>
          </a:p>
          <a:p>
            <a:pPr marL="0" indent="0" defTabSz="461518">
              <a:spcBef>
                <a:spcPts val="1400"/>
              </a:spcBef>
              <a:buSzTx/>
              <a:buNone/>
              <a:defRPr sz="2500"/>
            </a:pPr>
            <a:r>
              <a:t>1.	Oppressive, arbitrary or unconstitutional actions by the servants of government.</a:t>
            </a:r>
          </a:p>
          <a:p>
            <a:pPr marL="0" indent="0" defTabSz="461518">
              <a:spcBef>
                <a:spcPts val="1400"/>
              </a:spcBef>
              <a:buSzTx/>
              <a:buNone/>
              <a:defRPr sz="2500"/>
            </a:pPr>
            <a:r>
              <a:t>2.	Where the defendant's conduct was 'calculated' to make a profit for himself.</a:t>
            </a:r>
          </a:p>
          <a:p>
            <a:pPr marL="0" indent="0" defTabSz="461518">
              <a:spcBef>
                <a:spcPts val="1400"/>
              </a:spcBef>
              <a:buSzTx/>
              <a:buNone/>
              <a:defRPr sz="2500"/>
            </a:pPr>
            <a:r>
              <a:t>3.	Where a statute expressly authorises the same.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Definitions"/>
          <p:cNvSpPr txBox="1">
            <a:spLocks noGrp="1"/>
          </p:cNvSpPr>
          <p:nvPr>
            <p:ph type="title"/>
          </p:nvPr>
        </p:nvSpPr>
        <p:spPr>
          <a:xfrm>
            <a:off x="952500" y="228600"/>
            <a:ext cx="11099800" cy="772121"/>
          </a:xfrm>
          <a:prstGeom prst="rect">
            <a:avLst/>
          </a:prstGeom>
        </p:spPr>
        <p:txBody>
          <a:bodyPr/>
          <a:lstStyle>
            <a:lvl1pPr defTabSz="321309">
              <a:defRPr sz="3900"/>
            </a:lvl1pPr>
          </a:lstStyle>
          <a:p>
            <a:r>
              <a:t>Definitions</a:t>
            </a:r>
          </a:p>
        </p:txBody>
      </p:sp>
      <p:sp>
        <p:nvSpPr>
          <p:cNvPr id="135" name="A tort is a civil wrong committed against an individual (including legal entities such as companies).…"/>
          <p:cNvSpPr txBox="1">
            <a:spLocks noGrp="1"/>
          </p:cNvSpPr>
          <p:nvPr>
            <p:ph type="body" idx="1"/>
          </p:nvPr>
        </p:nvSpPr>
        <p:spPr>
          <a:xfrm>
            <a:off x="952500" y="1349423"/>
            <a:ext cx="11099800" cy="7375478"/>
          </a:xfrm>
          <a:prstGeom prst="rect">
            <a:avLst/>
          </a:prstGeom>
        </p:spPr>
        <p:txBody>
          <a:bodyPr anchor="t"/>
          <a:lstStyle/>
          <a:p>
            <a:pPr marL="513392" indent="-513392" algn="just" defTabSz="452627">
              <a:lnSpc>
                <a:spcPts val="5500"/>
              </a:lnSpc>
              <a:spcBef>
                <a:spcPts val="1300"/>
              </a:spcBef>
              <a:defRPr sz="2700">
                <a:latin typeface="+mj-lt"/>
                <a:ea typeface="+mj-ea"/>
                <a:cs typeface="+mj-cs"/>
                <a:sym typeface="Helvetica"/>
              </a:defRPr>
            </a:pPr>
            <a:r>
              <a:t>A tort is a civil wrong committed against an individual (including legal entities such as companies). </a:t>
            </a:r>
            <a:endParaRPr sz="1100">
              <a:latin typeface="Times"/>
              <a:ea typeface="Times"/>
              <a:cs typeface="Times"/>
              <a:sym typeface="Times"/>
            </a:endParaRPr>
          </a:p>
          <a:p>
            <a:pPr marL="513392" indent="-513392" algn="just" defTabSz="452627">
              <a:lnSpc>
                <a:spcPts val="5500"/>
              </a:lnSpc>
              <a:spcBef>
                <a:spcPts val="1300"/>
              </a:spcBef>
              <a:defRPr sz="2700">
                <a:latin typeface="+mj-lt"/>
                <a:ea typeface="+mj-ea"/>
                <a:cs typeface="+mj-cs"/>
                <a:sym typeface="Helvetica"/>
              </a:defRPr>
            </a:pPr>
            <a:r>
              <a:t>The gist of tort law is that a person has certain interests which are protected by law. </a:t>
            </a:r>
            <a:endParaRPr sz="1100">
              <a:latin typeface="Times"/>
              <a:ea typeface="Times"/>
              <a:cs typeface="Times"/>
              <a:sym typeface="Times"/>
            </a:endParaRPr>
          </a:p>
          <a:p>
            <a:pPr marL="513392" indent="-513392" algn="just" defTabSz="452627">
              <a:lnSpc>
                <a:spcPts val="5500"/>
              </a:lnSpc>
              <a:spcBef>
                <a:spcPts val="1300"/>
              </a:spcBef>
              <a:defRPr sz="2700">
                <a:latin typeface="+mj-lt"/>
                <a:ea typeface="+mj-ea"/>
                <a:cs typeface="+mj-cs"/>
                <a:sym typeface="Helvetica"/>
              </a:defRPr>
            </a:pPr>
            <a:r>
              <a:t>These interests can be protected by a court awarding a sum of money, known as </a:t>
            </a:r>
            <a:r>
              <a:rPr b="1"/>
              <a:t>damages</a:t>
            </a:r>
            <a:r>
              <a:t>, for infringement of a </a:t>
            </a:r>
            <a:r>
              <a:rPr b="1"/>
              <a:t>protected interest</a:t>
            </a:r>
            <a:r>
              <a:t>.</a:t>
            </a:r>
            <a:endParaRPr sz="1100">
              <a:latin typeface="Times"/>
              <a:ea typeface="Times"/>
              <a:cs typeface="Times"/>
              <a:sym typeface="Times"/>
            </a:endParaRPr>
          </a:p>
          <a:p>
            <a:pPr marL="513392" indent="-513392" algn="just" defTabSz="452627">
              <a:lnSpc>
                <a:spcPts val="5500"/>
              </a:lnSpc>
              <a:spcBef>
                <a:spcPts val="1300"/>
              </a:spcBef>
              <a:defRPr sz="2700">
                <a:latin typeface="+mj-lt"/>
                <a:ea typeface="+mj-ea"/>
                <a:cs typeface="+mj-cs"/>
                <a:sym typeface="Helvetica"/>
              </a:defRPr>
            </a:pPr>
            <a:r>
              <a:t>Alternatively, by the issuing of an </a:t>
            </a:r>
            <a:r>
              <a:rPr b="1"/>
              <a:t>injunction</a:t>
            </a:r>
            <a:r>
              <a:t>, which is a court order, to the defendant to refrain from doing something.</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Moral damages irreparable?"/>
          <p:cNvSpPr txBox="1">
            <a:spLocks noGrp="1"/>
          </p:cNvSpPr>
          <p:nvPr>
            <p:ph type="title"/>
          </p:nvPr>
        </p:nvSpPr>
        <p:spPr>
          <a:xfrm>
            <a:off x="952500" y="253999"/>
            <a:ext cx="11099800" cy="1193951"/>
          </a:xfrm>
          <a:prstGeom prst="rect">
            <a:avLst/>
          </a:prstGeom>
        </p:spPr>
        <p:txBody>
          <a:bodyPr/>
          <a:lstStyle>
            <a:lvl1pPr defTabSz="484886">
              <a:defRPr sz="6600"/>
            </a:lvl1pPr>
          </a:lstStyle>
          <a:p>
            <a:r>
              <a:t>Moral damages irreparable?</a:t>
            </a:r>
          </a:p>
        </p:txBody>
      </p:sp>
      <p:sp>
        <p:nvSpPr>
          <p:cNvPr id="274" name="•The compensation of the moral damage raises a problem.…"/>
          <p:cNvSpPr txBox="1">
            <a:spLocks noGrp="1"/>
          </p:cNvSpPr>
          <p:nvPr>
            <p:ph type="body" idx="1"/>
          </p:nvPr>
        </p:nvSpPr>
        <p:spPr>
          <a:xfrm>
            <a:off x="723900" y="1315194"/>
            <a:ext cx="11099800" cy="7123212"/>
          </a:xfrm>
          <a:prstGeom prst="rect">
            <a:avLst/>
          </a:prstGeom>
        </p:spPr>
        <p:txBody>
          <a:bodyPr/>
          <a:lstStyle/>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 compensation of the moral damage </a:t>
            </a:r>
            <a:r>
              <a:rPr b="1">
                <a:latin typeface="+mj-lt"/>
                <a:ea typeface="+mj-ea"/>
                <a:cs typeface="+mj-cs"/>
                <a:sym typeface="Helvetica"/>
              </a:rPr>
              <a:t>raises a problem.</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It was objected that such damage is </a:t>
            </a:r>
            <a:r>
              <a:rPr b="1">
                <a:latin typeface="+mj-lt"/>
                <a:ea typeface="+mj-ea"/>
                <a:cs typeface="+mj-cs"/>
                <a:sym typeface="Helvetica"/>
              </a:rPr>
              <a:t>irreparable by nature</a:t>
            </a:r>
            <a:r>
              <a:rPr>
                <a:latin typeface="+mj-lt"/>
                <a:ea typeface="+mj-ea"/>
                <a:cs typeface="+mj-cs"/>
                <a:sym typeface="Helvetica"/>
              </a:rPr>
              <a:t>: one will give to the victim an allowance which will not erase its suffering or the attack carried to its reputation. </a:t>
            </a:r>
            <a:endParaRPr sz="1200">
              <a:latin typeface="Times"/>
              <a:ea typeface="Times"/>
              <a:cs typeface="Times"/>
              <a:sym typeface="Times"/>
            </a:endParaRPr>
          </a:p>
          <a:p>
            <a:pPr marL="0" indent="0"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Therefore, such damages </a:t>
            </a:r>
            <a:r>
              <a:rPr b="1">
                <a:latin typeface="+mj-lt"/>
                <a:ea typeface="+mj-ea"/>
                <a:cs typeface="+mj-cs"/>
                <a:sym typeface="Helvetica"/>
              </a:rPr>
              <a:t>are not evaluated in money</a:t>
            </a:r>
            <a:r>
              <a:rPr>
                <a:latin typeface="+mj-lt"/>
                <a:ea typeface="+mj-ea"/>
                <a:cs typeface="+mj-cs"/>
                <a:sym typeface="Helvetica"/>
              </a:rPr>
              <a:t>, and consequently, the evaluation which the judge will have to make will be necessarily </a:t>
            </a:r>
            <a:r>
              <a:rPr b="1">
                <a:latin typeface="+mj-lt"/>
                <a:ea typeface="+mj-ea"/>
                <a:cs typeface="+mj-cs"/>
                <a:sym typeface="Helvetica"/>
              </a:rPr>
              <a:t>arbitrary.</a:t>
            </a:r>
            <a:r>
              <a:rPr>
                <a:latin typeface="+mj-lt"/>
                <a:ea typeface="+mj-ea"/>
                <a:cs typeface="+mj-cs"/>
                <a:sym typeface="Helvetica"/>
              </a:rPr>
              <a:t>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haracteristics of the reparable damage"/>
          <p:cNvSpPr txBox="1">
            <a:spLocks noGrp="1"/>
          </p:cNvSpPr>
          <p:nvPr>
            <p:ph type="title"/>
          </p:nvPr>
        </p:nvSpPr>
        <p:spPr>
          <a:prstGeom prst="rect">
            <a:avLst/>
          </a:prstGeom>
        </p:spPr>
        <p:txBody>
          <a:bodyPr/>
          <a:lstStyle>
            <a:lvl1pPr algn="l" defTabSz="438911">
              <a:lnSpc>
                <a:spcPts val="12100"/>
              </a:lnSpc>
              <a:defRPr sz="4512" b="1">
                <a:latin typeface="+mj-lt"/>
                <a:ea typeface="+mj-ea"/>
                <a:cs typeface="+mj-cs"/>
                <a:sym typeface="Helvetica"/>
              </a:defRPr>
            </a:lvl1pPr>
          </a:lstStyle>
          <a:p>
            <a:r>
              <a:t>Characteristics of the reparable damage </a:t>
            </a:r>
          </a:p>
        </p:txBody>
      </p:sp>
      <p:sp>
        <p:nvSpPr>
          <p:cNvPr id="277" name="To be repaired, the damage must meet the following conditions:…"/>
          <p:cNvSpPr txBox="1">
            <a:spLocks noGrp="1"/>
          </p:cNvSpPr>
          <p:nvPr>
            <p:ph type="body" idx="1"/>
          </p:nvPr>
        </p:nvSpPr>
        <p:spPr>
          <a:xfrm>
            <a:off x="952500" y="2501900"/>
            <a:ext cx="11099800" cy="6286500"/>
          </a:xfrm>
          <a:prstGeom prst="rect">
            <a:avLst/>
          </a:prstGeom>
        </p:spPr>
        <p:txBody>
          <a:bodyPr/>
          <a:lstStyle/>
          <a:p>
            <a:pPr marL="518577" indent="-518577" defTabSz="457200">
              <a:lnSpc>
                <a:spcPts val="5500"/>
              </a:lnSpc>
              <a:spcBef>
                <a:spcPts val="0"/>
              </a:spcBef>
              <a:defRPr sz="3700">
                <a:latin typeface="+mj-lt"/>
                <a:ea typeface="+mj-ea"/>
                <a:cs typeface="+mj-cs"/>
                <a:sym typeface="Helvetica"/>
              </a:defRPr>
            </a:pPr>
            <a:r>
              <a:t>To be repaired, the damage must meet the following conditions:</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It must be certain;  </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It should not be already repaired;  </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It must be direct;  </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It must attack a "legitimate interest, juridically protected"; </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It must be personal.</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he damage must be certain"/>
          <p:cNvSpPr txBox="1">
            <a:spLocks noGrp="1"/>
          </p:cNvSpPr>
          <p:nvPr>
            <p:ph type="title"/>
          </p:nvPr>
        </p:nvSpPr>
        <p:spPr>
          <a:xfrm>
            <a:off x="1270000" y="635000"/>
            <a:ext cx="9810106" cy="1101130"/>
          </a:xfrm>
          <a:prstGeom prst="rect">
            <a:avLst/>
          </a:prstGeom>
        </p:spPr>
        <p:txBody>
          <a:bodyPr>
            <a:normAutofit fontScale="90000"/>
          </a:bodyPr>
          <a:lstStyle/>
          <a:p>
            <a:pPr algn="l" defTabSz="285292">
              <a:lnSpc>
                <a:spcPts val="8800"/>
              </a:lnSpc>
              <a:defRPr sz="3250" b="1">
                <a:latin typeface="+mj-lt"/>
                <a:ea typeface="+mj-ea"/>
                <a:cs typeface="+mj-cs"/>
                <a:sym typeface="Helvetica"/>
              </a:defRPr>
            </a:pPr>
            <a:r>
              <a:t>The damage must be certain</a:t>
            </a:r>
            <a:r>
              <a:rPr sz="585">
                <a:latin typeface="Times"/>
                <a:ea typeface="Times"/>
                <a:cs typeface="Times"/>
                <a:sym typeface="Times"/>
              </a:rPr>
              <a:t> </a:t>
            </a:r>
          </a:p>
        </p:txBody>
      </p:sp>
      <p:sp>
        <p:nvSpPr>
          <p:cNvPr id="280" name="The damage must be certain…"/>
          <p:cNvSpPr txBox="1">
            <a:spLocks noGrp="1"/>
          </p:cNvSpPr>
          <p:nvPr>
            <p:ph type="body" idx="1"/>
          </p:nvPr>
        </p:nvSpPr>
        <p:spPr>
          <a:xfrm>
            <a:off x="952500" y="1798735"/>
            <a:ext cx="11099800" cy="7078565"/>
          </a:xfrm>
          <a:prstGeom prst="rect">
            <a:avLst/>
          </a:prstGeom>
        </p:spPr>
        <p:txBody>
          <a:bodyPr anchor="t"/>
          <a:lstStyle/>
          <a:p>
            <a:pPr marL="513392" indent="-513392" algn="just" defTabSz="452627">
              <a:lnSpc>
                <a:spcPts val="5500"/>
              </a:lnSpc>
              <a:spcBef>
                <a:spcPts val="2600"/>
              </a:spcBef>
              <a:defRPr sz="3300" b="1">
                <a:latin typeface="+mj-lt"/>
                <a:ea typeface="+mj-ea"/>
                <a:cs typeface="+mj-cs"/>
                <a:sym typeface="Helvetica"/>
              </a:defRPr>
            </a:pPr>
            <a:r>
              <a:t>The damage must be certain</a:t>
            </a:r>
            <a:endParaRPr sz="1100">
              <a:latin typeface="Times"/>
              <a:ea typeface="Times"/>
              <a:cs typeface="Times"/>
              <a:sym typeface="Times"/>
            </a:endParaRPr>
          </a:p>
          <a:p>
            <a:pPr marL="513392" indent="-513392" algn="just" defTabSz="452627">
              <a:lnSpc>
                <a:spcPts val="5500"/>
              </a:lnSpc>
              <a:spcBef>
                <a:spcPts val="2600"/>
              </a:spcBef>
              <a:defRPr sz="3300">
                <a:latin typeface="+mj-lt"/>
                <a:ea typeface="+mj-ea"/>
                <a:cs typeface="+mj-cs"/>
                <a:sym typeface="Helvetica"/>
              </a:defRPr>
            </a:pPr>
            <a:r>
              <a:t>Today jurisprudence is unanimous that even a future damage must be sometimes repaired. Since one has the certainty that it will be carried out in the future and that one can appreciate </a:t>
            </a:r>
            <a:r>
              <a:rPr i="1"/>
              <a:t>the quantum</a:t>
            </a:r>
            <a:r>
              <a:t>, the victim has the right to require, without waiting, the compensation. </a:t>
            </a:r>
            <a:endParaRPr sz="1100">
              <a:latin typeface="Times"/>
              <a:ea typeface="Times"/>
              <a:cs typeface="Times"/>
              <a:sym typeface="Times"/>
            </a:endParaRPr>
          </a:p>
          <a:p>
            <a:pPr marL="513392" indent="-513392" algn="just" defTabSz="452627">
              <a:lnSpc>
                <a:spcPts val="5500"/>
              </a:lnSpc>
              <a:spcBef>
                <a:spcPts val="2600"/>
              </a:spcBef>
              <a:defRPr sz="3300">
                <a:latin typeface="+mj-lt"/>
                <a:ea typeface="+mj-ea"/>
                <a:cs typeface="+mj-cs"/>
                <a:sym typeface="Helvetica"/>
              </a:defRPr>
            </a:pPr>
            <a:r>
              <a:t>It is thus no more necessary that the damage is current as long as there is no doubt about the point to know if the damage will be carried out or not.</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he action of civil liability cannot be received if the damage is possible and hypothetical.…"/>
          <p:cNvSpPr txBox="1">
            <a:spLocks noGrp="1"/>
          </p:cNvSpPr>
          <p:nvPr>
            <p:ph type="body" idx="1"/>
          </p:nvPr>
        </p:nvSpPr>
        <p:spPr>
          <a:xfrm>
            <a:off x="952500" y="1705023"/>
            <a:ext cx="11316593" cy="7172278"/>
          </a:xfrm>
          <a:prstGeom prst="rect">
            <a:avLst/>
          </a:prstGeom>
        </p:spPr>
        <p:txBody>
          <a:bodyPr/>
          <a:lstStyle/>
          <a:p>
            <a:pPr marL="347447" indent="-347447" algn="just" defTabSz="306324">
              <a:lnSpc>
                <a:spcPts val="3700"/>
              </a:lnSpc>
              <a:spcBef>
                <a:spcPts val="1900"/>
              </a:spcBef>
              <a:defRPr sz="1500">
                <a:latin typeface="+mj-lt"/>
                <a:ea typeface="+mj-ea"/>
                <a:cs typeface="+mj-cs"/>
                <a:sym typeface="Helvetica"/>
              </a:defRPr>
            </a:pPr>
            <a:r>
              <a:t>The action of civil liability cannot be received if the damage is possible and hypothetical. </a:t>
            </a:r>
            <a:endParaRPr sz="800">
              <a:latin typeface="Times"/>
              <a:ea typeface="Times"/>
              <a:cs typeface="Times"/>
              <a:sym typeface="Times"/>
            </a:endParaRPr>
          </a:p>
          <a:p>
            <a:pPr marL="347447" indent="-347447" algn="just" defTabSz="306324">
              <a:lnSpc>
                <a:spcPts val="3700"/>
              </a:lnSpc>
              <a:spcBef>
                <a:spcPts val="1900"/>
              </a:spcBef>
              <a:defRPr sz="1500">
                <a:latin typeface="+mj-lt"/>
                <a:ea typeface="+mj-ea"/>
                <a:cs typeface="+mj-cs"/>
                <a:sym typeface="Helvetica"/>
              </a:defRPr>
            </a:pPr>
            <a:r>
              <a:t>It is thus for example, requiring for a compensation for the loss of a child by asserting material loss for the financial advantages that this child was going to get.</a:t>
            </a:r>
            <a:endParaRPr sz="800">
              <a:latin typeface="Times"/>
              <a:ea typeface="Times"/>
              <a:cs typeface="Times"/>
              <a:sym typeface="Times"/>
            </a:endParaRPr>
          </a:p>
          <a:p>
            <a:pPr marL="347447" indent="-347447" algn="just" defTabSz="306324">
              <a:lnSpc>
                <a:spcPts val="3700"/>
              </a:lnSpc>
              <a:spcBef>
                <a:spcPts val="1900"/>
              </a:spcBef>
              <a:defRPr sz="1500">
                <a:latin typeface="+mj-lt"/>
                <a:ea typeface="+mj-ea"/>
                <a:cs typeface="+mj-cs"/>
                <a:sym typeface="Helvetica"/>
              </a:defRPr>
            </a:pPr>
            <a:r>
              <a:t>These advantages being dubious, the damage is too. </a:t>
            </a:r>
          </a:p>
          <a:p>
            <a:pPr marL="347447" indent="-347447" algn="just" defTabSz="306324">
              <a:lnSpc>
                <a:spcPts val="3700"/>
              </a:lnSpc>
              <a:spcBef>
                <a:spcPts val="1900"/>
              </a:spcBef>
              <a:defRPr sz="1500">
                <a:latin typeface="+mj-lt"/>
                <a:ea typeface="+mj-ea"/>
                <a:cs typeface="+mj-cs"/>
                <a:sym typeface="Helvetica"/>
              </a:defRPr>
            </a:pPr>
            <a:r>
              <a:t>The jurisprudence grants damages for the loss of a chance which can constitute a current and unquestionable damage; it admits that it is a damage, whose quantum varies according to whether the chance lost is more or less large. </a:t>
            </a:r>
            <a:endParaRPr sz="800">
              <a:latin typeface="Times"/>
              <a:ea typeface="Times"/>
              <a:cs typeface="Times"/>
              <a:sym typeface="Times"/>
            </a:endParaRPr>
          </a:p>
          <a:p>
            <a:pPr marL="347447" indent="-347447" algn="just" defTabSz="306324">
              <a:lnSpc>
                <a:spcPts val="6000"/>
              </a:lnSpc>
              <a:spcBef>
                <a:spcPts val="1900"/>
              </a:spcBef>
              <a:defRPr sz="1500">
                <a:latin typeface="+mj-lt"/>
                <a:ea typeface="+mj-ea"/>
                <a:cs typeface="+mj-cs"/>
                <a:sym typeface="Helvetica"/>
              </a:defRPr>
            </a:pPr>
            <a:r>
              <a:t>Thus the case of the runner of car whose car is damaged in an accident, the loss of the chance of participation is an unquestionable damage, but the loss of the stake (e.g. 100.000 Rwandan francs by winner) is a possible damage.</a:t>
            </a:r>
          </a:p>
          <a:p>
            <a:pPr marL="347447" indent="-347447" algn="just" defTabSz="306324">
              <a:lnSpc>
                <a:spcPts val="6000"/>
              </a:lnSpc>
              <a:spcBef>
                <a:spcPts val="1900"/>
              </a:spcBef>
              <a:defRPr sz="1500">
                <a:latin typeface="+mj-lt"/>
                <a:ea typeface="+mj-ea"/>
                <a:cs typeface="+mj-cs"/>
                <a:sym typeface="Helvetica"/>
              </a:defRPr>
            </a:pPr>
            <a:r>
              <a:t>See the case: R.COM.AA0008/05/CS, </a:t>
            </a:r>
            <a:r>
              <a:rPr i="1"/>
              <a:t>KAMPIRE Claire &amp; SIBOMANA Eugène/BANQUE DE KIGALI S.A (BK).</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It should not be already repaired"/>
          <p:cNvSpPr txBox="1">
            <a:spLocks noGrp="1"/>
          </p:cNvSpPr>
          <p:nvPr>
            <p:ph type="title"/>
          </p:nvPr>
        </p:nvSpPr>
        <p:spPr>
          <a:xfrm>
            <a:off x="952500" y="1041399"/>
            <a:ext cx="11099800" cy="1151635"/>
          </a:xfrm>
          <a:prstGeom prst="rect">
            <a:avLst/>
          </a:prstGeom>
        </p:spPr>
        <p:txBody>
          <a:bodyPr>
            <a:normAutofit fontScale="90000"/>
          </a:bodyPr>
          <a:lstStyle/>
          <a:p>
            <a:pPr algn="l" defTabSz="299694">
              <a:lnSpc>
                <a:spcPts val="9300"/>
              </a:lnSpc>
              <a:defRPr sz="3381" b="1">
                <a:latin typeface="+mj-lt"/>
                <a:ea typeface="+mj-ea"/>
                <a:cs typeface="+mj-cs"/>
                <a:sym typeface="Helvetica"/>
              </a:defRPr>
            </a:pPr>
            <a:r>
              <a:t>It should not be already repaired</a:t>
            </a:r>
            <a:r>
              <a:rPr sz="621">
                <a:latin typeface="Times"/>
                <a:ea typeface="Times"/>
                <a:cs typeface="Times"/>
                <a:sym typeface="Times"/>
              </a:rPr>
              <a:t> </a:t>
            </a:r>
          </a:p>
        </p:txBody>
      </p:sp>
      <p:sp>
        <p:nvSpPr>
          <p:cNvPr id="285" name="The victim can obtain compensation only once. When the victim is compensated, the damage disappears.…"/>
          <p:cNvSpPr txBox="1">
            <a:spLocks noGrp="1"/>
          </p:cNvSpPr>
          <p:nvPr>
            <p:ph type="body" idx="1"/>
          </p:nvPr>
        </p:nvSpPr>
        <p:spPr>
          <a:xfrm>
            <a:off x="952500" y="1301750"/>
            <a:ext cx="11099800" cy="7150100"/>
          </a:xfrm>
          <a:prstGeom prst="rect">
            <a:avLst/>
          </a:prstGeom>
        </p:spPr>
        <p:txBody>
          <a:bodyPr/>
          <a:lstStyle/>
          <a:p>
            <a:pPr marL="518577" indent="-518577" algn="just" defTabSz="457200">
              <a:lnSpc>
                <a:spcPts val="5500"/>
              </a:lnSpc>
              <a:spcBef>
                <a:spcPts val="3800"/>
              </a:spcBef>
              <a:defRPr sz="3700">
                <a:latin typeface="+mj-lt"/>
                <a:ea typeface="+mj-ea"/>
                <a:cs typeface="+mj-cs"/>
                <a:sym typeface="Helvetica"/>
              </a:defRPr>
            </a:pPr>
            <a:r>
              <a:t>The victim can obtain compensation </a:t>
            </a:r>
            <a:r>
              <a:rPr b="1"/>
              <a:t>only once</a:t>
            </a:r>
            <a:r>
              <a:t>. When the victim is compensated, the damage disappears.</a:t>
            </a:r>
            <a:endParaRPr sz="1200">
              <a:latin typeface="Times"/>
              <a:ea typeface="Times"/>
              <a:cs typeface="Times"/>
              <a:sym typeface="Times"/>
            </a:endParaRPr>
          </a:p>
          <a:p>
            <a:pPr marL="518577" indent="-518577" algn="just" defTabSz="457200">
              <a:lnSpc>
                <a:spcPts val="5500"/>
              </a:lnSpc>
              <a:spcBef>
                <a:spcPts val="3800"/>
              </a:spcBef>
              <a:defRPr sz="3700">
                <a:latin typeface="+mj-lt"/>
                <a:ea typeface="+mj-ea"/>
                <a:cs typeface="+mj-cs"/>
                <a:sym typeface="Helvetica"/>
              </a:defRPr>
            </a:pPr>
            <a:r>
              <a:t>The victim should not thus ask for repair again, at least when the compensation was total.</a:t>
            </a:r>
            <a:endParaRPr sz="1200">
              <a:latin typeface="Times"/>
              <a:ea typeface="Times"/>
              <a:cs typeface="Times"/>
              <a:sym typeface="Times"/>
            </a:endParaRPr>
          </a:p>
          <a:p>
            <a:pPr marL="518577" indent="-518577" algn="just" defTabSz="457200">
              <a:lnSpc>
                <a:spcPts val="5500"/>
              </a:lnSpc>
              <a:spcBef>
                <a:spcPts val="3800"/>
              </a:spcBef>
              <a:defRPr sz="3700">
                <a:latin typeface="+mj-lt"/>
                <a:ea typeface="+mj-ea"/>
                <a:cs typeface="+mj-cs"/>
                <a:sym typeface="Helvetica"/>
              </a:defRPr>
            </a:pPr>
            <a:r>
              <a:t>The victim cannot also cumulate several allowances for the same damage.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Violate a legitimate interest"/>
          <p:cNvSpPr txBox="1">
            <a:spLocks noGrp="1"/>
          </p:cNvSpPr>
          <p:nvPr>
            <p:ph type="title"/>
          </p:nvPr>
        </p:nvSpPr>
        <p:spPr>
          <a:xfrm>
            <a:off x="1650999" y="304799"/>
            <a:ext cx="8389841" cy="1321497"/>
          </a:xfrm>
          <a:prstGeom prst="rect">
            <a:avLst/>
          </a:prstGeom>
        </p:spPr>
        <p:txBody>
          <a:bodyPr/>
          <a:lstStyle>
            <a:lvl1pPr>
              <a:defRPr sz="4500"/>
            </a:lvl1pPr>
          </a:lstStyle>
          <a:p>
            <a:r>
              <a:t>Violate a legitimate interest</a:t>
            </a:r>
          </a:p>
        </p:txBody>
      </p:sp>
      <p:sp>
        <p:nvSpPr>
          <p:cNvPr id="288" name="The legitimate interest is that which is worthy to be taken into account by the law: attack to the right of ownership, attack to the physical integrity of a person, etc.…"/>
          <p:cNvSpPr txBox="1">
            <a:spLocks noGrp="1"/>
          </p:cNvSpPr>
          <p:nvPr>
            <p:ph type="body" idx="1"/>
          </p:nvPr>
        </p:nvSpPr>
        <p:spPr>
          <a:xfrm>
            <a:off x="952500" y="1924050"/>
            <a:ext cx="11099800" cy="6851650"/>
          </a:xfrm>
          <a:prstGeom prst="rect">
            <a:avLst/>
          </a:prstGeom>
        </p:spPr>
        <p:txBody>
          <a:bodyPr anchor="t"/>
          <a:lstStyle/>
          <a:p>
            <a:pPr marL="518577" indent="-518577" defTabSz="457200">
              <a:lnSpc>
                <a:spcPts val="5500"/>
              </a:lnSpc>
              <a:spcBef>
                <a:spcPts val="2900"/>
              </a:spcBef>
              <a:defRPr sz="3700">
                <a:latin typeface="+mj-lt"/>
                <a:ea typeface="+mj-ea"/>
                <a:cs typeface="+mj-cs"/>
                <a:sym typeface="Helvetica"/>
              </a:defRPr>
            </a:pPr>
            <a:r>
              <a:t>The legitimate interest is that which is worthy to be taken into account by the law: attack to the right of ownership, attack to the physical integrity of a person, etc.</a:t>
            </a:r>
            <a:endParaRPr sz="1200">
              <a:latin typeface="Times"/>
              <a:ea typeface="Times"/>
              <a:cs typeface="Times"/>
              <a:sym typeface="Times"/>
            </a:endParaRPr>
          </a:p>
          <a:p>
            <a:pPr marL="518577" indent="-518577" defTabSz="457200">
              <a:lnSpc>
                <a:spcPts val="8900"/>
              </a:lnSpc>
              <a:spcBef>
                <a:spcPts val="2900"/>
              </a:spcBef>
              <a:defRPr sz="3700">
                <a:latin typeface="+mj-lt"/>
                <a:ea typeface="+mj-ea"/>
                <a:cs typeface="+mj-cs"/>
                <a:sym typeface="Helvetica"/>
              </a:defRPr>
            </a:pPr>
            <a:r>
              <a:t>On the other hand, </a:t>
            </a:r>
            <a:r>
              <a:rPr b="1"/>
              <a:t>the illegitimate interest</a:t>
            </a:r>
            <a:r>
              <a:t>, not protected by the law, </a:t>
            </a:r>
            <a:r>
              <a:rPr b="1"/>
              <a:t>cannot be compensated</a:t>
            </a:r>
            <a:r>
              <a:t>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he damage must be direct"/>
          <p:cNvSpPr txBox="1">
            <a:spLocks noGrp="1"/>
          </p:cNvSpPr>
          <p:nvPr>
            <p:ph type="title"/>
          </p:nvPr>
        </p:nvSpPr>
        <p:spPr>
          <a:xfrm>
            <a:off x="950564" y="266700"/>
            <a:ext cx="8741720" cy="1156246"/>
          </a:xfrm>
          <a:prstGeom prst="rect">
            <a:avLst/>
          </a:prstGeom>
        </p:spPr>
        <p:txBody>
          <a:bodyPr>
            <a:normAutofit fontScale="90000"/>
          </a:bodyPr>
          <a:lstStyle>
            <a:lvl1pPr algn="l" defTabSz="336041">
              <a:lnSpc>
                <a:spcPts val="9300"/>
              </a:lnSpc>
              <a:defRPr sz="3450" b="1">
                <a:latin typeface="+mj-lt"/>
                <a:ea typeface="+mj-ea"/>
                <a:cs typeface="+mj-cs"/>
                <a:sym typeface="Helvetica"/>
              </a:defRPr>
            </a:lvl1pPr>
          </a:lstStyle>
          <a:p>
            <a:r>
              <a:t>The damage must be direct </a:t>
            </a:r>
          </a:p>
        </p:txBody>
      </p:sp>
      <p:sp>
        <p:nvSpPr>
          <p:cNvPr id="291" name="The damage to be compensated, must be the direct and immediate result of a faulty behaviour.…"/>
          <p:cNvSpPr txBox="1">
            <a:spLocks noGrp="1"/>
          </p:cNvSpPr>
          <p:nvPr>
            <p:ph type="body" idx="1"/>
          </p:nvPr>
        </p:nvSpPr>
        <p:spPr>
          <a:xfrm>
            <a:off x="702368" y="1325015"/>
            <a:ext cx="11473312" cy="7497220"/>
          </a:xfrm>
          <a:prstGeom prst="rect">
            <a:avLst/>
          </a:prstGeom>
        </p:spPr>
        <p:txBody>
          <a:bodyPr/>
          <a:lstStyle/>
          <a:p>
            <a:pPr marL="451163" indent="-451163" algn="just" defTabSz="397763">
              <a:lnSpc>
                <a:spcPts val="5100"/>
              </a:lnSpc>
              <a:spcBef>
                <a:spcPts val="3400"/>
              </a:spcBef>
              <a:defRPr sz="2400">
                <a:latin typeface="+mj-lt"/>
                <a:ea typeface="+mj-ea"/>
                <a:cs typeface="+mj-cs"/>
                <a:sym typeface="Helvetica"/>
              </a:defRPr>
            </a:pPr>
            <a:r>
              <a:rPr dirty="0"/>
              <a:t>The damage to be compensated, must be the direct and immediate result of a faulty </a:t>
            </a:r>
            <a:r>
              <a:rPr dirty="0" err="1"/>
              <a:t>behaviour</a:t>
            </a:r>
            <a:r>
              <a:rPr dirty="0"/>
              <a:t>. </a:t>
            </a:r>
            <a:endParaRPr sz="1000" dirty="0">
              <a:latin typeface="Times"/>
              <a:ea typeface="Times"/>
              <a:cs typeface="Times"/>
              <a:sym typeface="Times"/>
            </a:endParaRPr>
          </a:p>
          <a:p>
            <a:pPr marL="451163" indent="-451163" algn="just" defTabSz="397763">
              <a:lnSpc>
                <a:spcPts val="5100"/>
              </a:lnSpc>
              <a:spcBef>
                <a:spcPts val="3400"/>
              </a:spcBef>
              <a:defRPr sz="2400">
                <a:latin typeface="+mj-lt"/>
                <a:ea typeface="+mj-ea"/>
                <a:cs typeface="+mj-cs"/>
                <a:sym typeface="Helvetica"/>
              </a:defRPr>
            </a:pPr>
            <a:r>
              <a:rPr dirty="0"/>
              <a:t>If the continuation </a:t>
            </a:r>
            <a:r>
              <a:rPr b="1" dirty="0"/>
              <a:t>is remote</a:t>
            </a:r>
            <a:r>
              <a:rPr dirty="0"/>
              <a:t>, the damage should not be repaired: </a:t>
            </a:r>
            <a:r>
              <a:rPr b="1" dirty="0"/>
              <a:t>Ex</a:t>
            </a:r>
            <a:r>
              <a:rPr dirty="0"/>
              <a:t>.: the wounded pedestrian misses an appointment, loses his job… and his wife asks for the divorce!</a:t>
            </a:r>
            <a:endParaRPr sz="1000" dirty="0">
              <a:latin typeface="Times"/>
              <a:ea typeface="Times"/>
              <a:cs typeface="Times"/>
              <a:sym typeface="Times"/>
            </a:endParaRPr>
          </a:p>
          <a:p>
            <a:pPr marL="451163" indent="-451163" algn="just" defTabSz="397763">
              <a:lnSpc>
                <a:spcPts val="5100"/>
              </a:lnSpc>
              <a:spcBef>
                <a:spcPts val="3400"/>
              </a:spcBef>
              <a:defRPr sz="2400">
                <a:latin typeface="+mj-lt"/>
                <a:ea typeface="+mj-ea"/>
                <a:cs typeface="+mj-cs"/>
                <a:sym typeface="Helvetica"/>
              </a:defRPr>
            </a:pPr>
            <a:r>
              <a:rPr dirty="0"/>
              <a:t>However, case law admits the compensation of the damage raised by </a:t>
            </a:r>
            <a:r>
              <a:rPr b="1" dirty="0"/>
              <a:t>"indirect</a:t>
            </a:r>
            <a:r>
              <a:rPr dirty="0"/>
              <a:t>" victims in particular by nearest relatives of a person dead. </a:t>
            </a:r>
          </a:p>
          <a:p>
            <a:pPr marL="451163" indent="-451163" algn="just" defTabSz="397763">
              <a:lnSpc>
                <a:spcPts val="5100"/>
              </a:lnSpc>
              <a:spcBef>
                <a:spcPts val="3400"/>
              </a:spcBef>
              <a:defRPr sz="2400">
                <a:latin typeface="+mj-lt"/>
                <a:ea typeface="+mj-ea"/>
                <a:cs typeface="+mj-cs"/>
                <a:sym typeface="Helvetica"/>
              </a:defRPr>
            </a:pPr>
            <a:r>
              <a:rPr dirty="0"/>
              <a:t>If the damage worsens after the first compensation, it is possible to compensate the second time if the aggravation results from the same cause.</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he damage must be personal"/>
          <p:cNvSpPr txBox="1">
            <a:spLocks noGrp="1"/>
          </p:cNvSpPr>
          <p:nvPr>
            <p:ph type="title"/>
          </p:nvPr>
        </p:nvSpPr>
        <p:spPr>
          <a:xfrm>
            <a:off x="1765299" y="584199"/>
            <a:ext cx="8720041" cy="1173413"/>
          </a:xfrm>
          <a:prstGeom prst="rect">
            <a:avLst/>
          </a:prstGeom>
        </p:spPr>
        <p:txBody>
          <a:bodyPr/>
          <a:lstStyle>
            <a:lvl1pPr algn="l" defTabSz="457200">
              <a:lnSpc>
                <a:spcPts val="5500"/>
              </a:lnSpc>
              <a:defRPr sz="3700" b="1">
                <a:latin typeface="+mj-lt"/>
                <a:ea typeface="+mj-ea"/>
                <a:cs typeface="+mj-cs"/>
                <a:sym typeface="Helvetica"/>
              </a:defRPr>
            </a:lvl1pPr>
          </a:lstStyle>
          <a:p>
            <a:r>
              <a:t>The damage must be personal </a:t>
            </a:r>
          </a:p>
        </p:txBody>
      </p:sp>
      <p:sp>
        <p:nvSpPr>
          <p:cNvPr id="294" name="The damage must be personally undergone by the victim. This one must prove that he/she is victim of the damage.…"/>
          <p:cNvSpPr txBox="1">
            <a:spLocks noGrp="1"/>
          </p:cNvSpPr>
          <p:nvPr>
            <p:ph type="body" idx="1"/>
          </p:nvPr>
        </p:nvSpPr>
        <p:spPr>
          <a:xfrm>
            <a:off x="952500" y="1689447"/>
            <a:ext cx="11099800" cy="6857653"/>
          </a:xfrm>
          <a:prstGeom prst="rect">
            <a:avLst/>
          </a:prstGeom>
        </p:spPr>
        <p:txBody>
          <a:bodyPr anchor="t"/>
          <a:lstStyle/>
          <a:p>
            <a:pPr marL="456348" indent="-456348" algn="just" defTabSz="402336">
              <a:lnSpc>
                <a:spcPts val="4800"/>
              </a:lnSpc>
              <a:spcBef>
                <a:spcPts val="1600"/>
              </a:spcBef>
              <a:defRPr sz="2900">
                <a:latin typeface="+mj-lt"/>
                <a:ea typeface="+mj-ea"/>
                <a:cs typeface="+mj-cs"/>
                <a:sym typeface="Helvetica"/>
              </a:defRPr>
            </a:pPr>
            <a:r>
              <a:t>The damage must be personally undergone by the victim. This one must prove that he/she is </a:t>
            </a:r>
            <a:r>
              <a:rPr b="1"/>
              <a:t>victim</a:t>
            </a:r>
            <a:r>
              <a:t> of the damage.</a:t>
            </a:r>
            <a:endParaRPr sz="1000">
              <a:latin typeface="Times"/>
              <a:ea typeface="Times"/>
              <a:cs typeface="Times"/>
              <a:sym typeface="Times"/>
            </a:endParaRPr>
          </a:p>
          <a:p>
            <a:pPr marL="456348" indent="-456348" algn="just" defTabSz="402336">
              <a:lnSpc>
                <a:spcPts val="4800"/>
              </a:lnSpc>
              <a:spcBef>
                <a:spcPts val="1600"/>
              </a:spcBef>
              <a:defRPr sz="2900" b="1">
                <a:latin typeface="+mj-lt"/>
                <a:ea typeface="+mj-ea"/>
                <a:cs typeface="+mj-cs"/>
                <a:sym typeface="Helvetica"/>
              </a:defRPr>
            </a:pPr>
            <a:r>
              <a:t>The heirs </a:t>
            </a:r>
            <a:r>
              <a:rPr b="0"/>
              <a:t>can ask for compensation for the damage caused by the death of the victim of the accident in this quality; they do not ask repair of the damage undergone by the later, </a:t>
            </a:r>
            <a:r>
              <a:t>but of the damage which they test personally.</a:t>
            </a:r>
          </a:p>
          <a:p>
            <a:pPr marL="456348" indent="-456348" algn="just" defTabSz="402336">
              <a:lnSpc>
                <a:spcPts val="4800"/>
              </a:lnSpc>
              <a:spcBef>
                <a:spcPts val="1600"/>
              </a:spcBef>
              <a:defRPr sz="2900" b="1" u="sng">
                <a:latin typeface="+mj-lt"/>
                <a:ea typeface="+mj-ea"/>
                <a:cs typeface="+mj-cs"/>
                <a:sym typeface="Helvetica"/>
              </a:defRPr>
            </a:pPr>
            <a:r>
              <a:t>However!</a:t>
            </a:r>
            <a:r>
              <a:rPr b="0" u="none"/>
              <a:t> See the case RCAA 0003/11/CS </a:t>
            </a:r>
            <a:r>
              <a:rPr b="0" i="1" u="none"/>
              <a:t>SOCABU v. Faraja Ormiel </a:t>
            </a:r>
            <a:r>
              <a:rPr b="0" u="none"/>
              <a:t>(para 22).</a:t>
            </a:r>
          </a:p>
          <a:p>
            <a:pPr marL="456348" indent="-456348" algn="just" defTabSz="402336">
              <a:lnSpc>
                <a:spcPts val="4800"/>
              </a:lnSpc>
              <a:spcBef>
                <a:spcPts val="1600"/>
              </a:spcBef>
              <a:defRPr sz="2900">
                <a:latin typeface="+mj-lt"/>
                <a:ea typeface="+mj-ea"/>
                <a:cs typeface="+mj-cs"/>
                <a:sym typeface="Helvetica"/>
              </a:defRPr>
            </a:pPr>
            <a:r>
              <a:t>Damages of the primary victim crime can be pursued by heirs</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HE FAULT"/>
          <p:cNvSpPr txBox="1">
            <a:spLocks noGrp="1"/>
          </p:cNvSpPr>
          <p:nvPr>
            <p:ph type="title"/>
          </p:nvPr>
        </p:nvSpPr>
        <p:spPr>
          <a:xfrm>
            <a:off x="3657599" y="601512"/>
            <a:ext cx="5095828" cy="723853"/>
          </a:xfrm>
          <a:prstGeom prst="rect">
            <a:avLst/>
          </a:prstGeom>
        </p:spPr>
        <p:txBody>
          <a:bodyPr>
            <a:normAutofit fontScale="90000"/>
          </a:bodyPr>
          <a:lstStyle>
            <a:lvl1pPr algn="l" defTabSz="197144">
              <a:lnSpc>
                <a:spcPts val="5400"/>
              </a:lnSpc>
              <a:defRPr sz="2016" b="1">
                <a:latin typeface="+mj-lt"/>
                <a:ea typeface="+mj-ea"/>
                <a:cs typeface="+mj-cs"/>
                <a:sym typeface="Helvetica"/>
              </a:defRPr>
            </a:lvl1pPr>
          </a:lstStyle>
          <a:p>
            <a:r>
              <a:t>THE FAULT </a:t>
            </a:r>
          </a:p>
        </p:txBody>
      </p:sp>
      <p:sp>
        <p:nvSpPr>
          <p:cNvPr id="297" name="The fault is a fundamental element of the responsibility for the personal fact.…"/>
          <p:cNvSpPr txBox="1">
            <a:spLocks noGrp="1"/>
          </p:cNvSpPr>
          <p:nvPr>
            <p:ph type="body" idx="1"/>
          </p:nvPr>
        </p:nvSpPr>
        <p:spPr>
          <a:xfrm>
            <a:off x="952500" y="1804292"/>
            <a:ext cx="11099800" cy="6856215"/>
          </a:xfrm>
          <a:prstGeom prst="rect">
            <a:avLst/>
          </a:prstGeom>
        </p:spPr>
        <p:txBody>
          <a:bodyPr/>
          <a:lstStyle/>
          <a:p>
            <a:pPr marL="420048" indent="-420048" algn="just" defTabSz="370331">
              <a:lnSpc>
                <a:spcPts val="4500"/>
              </a:lnSpc>
              <a:spcBef>
                <a:spcPts val="0"/>
              </a:spcBef>
              <a:defRPr sz="2300">
                <a:latin typeface="+mj-lt"/>
                <a:ea typeface="+mj-ea"/>
                <a:cs typeface="+mj-cs"/>
                <a:sym typeface="Helvetica"/>
              </a:defRPr>
            </a:pPr>
            <a:r>
              <a:t>The fault is a fundamental element of the responsibility for the personal fact. </a:t>
            </a:r>
            <a:endParaRPr sz="900">
              <a:latin typeface="Times"/>
              <a:ea typeface="Times"/>
              <a:cs typeface="Times"/>
              <a:sym typeface="Times"/>
            </a:endParaRPr>
          </a:p>
          <a:p>
            <a:pPr marL="420048" indent="-420048" algn="just" defTabSz="370331">
              <a:lnSpc>
                <a:spcPts val="4500"/>
              </a:lnSpc>
              <a:spcBef>
                <a:spcPts val="0"/>
              </a:spcBef>
              <a:defRPr sz="2300">
                <a:latin typeface="+mj-lt"/>
                <a:ea typeface="+mj-ea"/>
                <a:cs typeface="+mj-cs"/>
                <a:sym typeface="Helvetica"/>
              </a:defRPr>
            </a:pPr>
            <a:r>
              <a:t>The law does not define the concept of fault. It is the doctrines which were tested, with more or less success, to define the fault.</a:t>
            </a:r>
          </a:p>
          <a:p>
            <a:pPr marL="420048" indent="-420048" algn="just" defTabSz="370331">
              <a:lnSpc>
                <a:spcPts val="4500"/>
              </a:lnSpc>
              <a:spcBef>
                <a:spcPts val="0"/>
              </a:spcBef>
              <a:defRPr sz="2300">
                <a:latin typeface="+mj-lt"/>
                <a:ea typeface="+mj-ea"/>
                <a:cs typeface="+mj-cs"/>
                <a:sym typeface="Helvetica"/>
              </a:defRPr>
            </a:pPr>
            <a:r>
              <a:t>Article 258 CCB III aims at the intentional fault, while article 259 CCB III aims at the non-intentional fault. </a:t>
            </a:r>
            <a:endParaRPr sz="900">
              <a:latin typeface="Times"/>
              <a:ea typeface="Times"/>
              <a:cs typeface="Times"/>
              <a:sym typeface="Times"/>
            </a:endParaRPr>
          </a:p>
          <a:p>
            <a:pPr marL="420048" indent="-420048" algn="just" defTabSz="370331">
              <a:lnSpc>
                <a:spcPts val="4500"/>
              </a:lnSpc>
              <a:spcBef>
                <a:spcPts val="0"/>
              </a:spcBef>
              <a:defRPr sz="2300">
                <a:latin typeface="+mj-lt"/>
                <a:ea typeface="+mj-ea"/>
                <a:cs typeface="+mj-cs"/>
                <a:sym typeface="Helvetica"/>
              </a:defRPr>
            </a:pPr>
            <a:r>
              <a:t>The doctrines and jurisprudence consider in the definition of the fault three assumptions: </a:t>
            </a:r>
            <a:endParaRPr sz="900">
              <a:latin typeface="Times"/>
              <a:ea typeface="Times"/>
              <a:cs typeface="Times"/>
              <a:sym typeface="Times"/>
            </a:endParaRPr>
          </a:p>
          <a:p>
            <a:pPr marL="420048" indent="-420048" algn="just" defTabSz="370331">
              <a:lnSpc>
                <a:spcPts val="4500"/>
              </a:lnSpc>
              <a:spcBef>
                <a:spcPts val="0"/>
              </a:spcBef>
              <a:defRPr sz="2300" b="1">
                <a:latin typeface="+mj-lt"/>
                <a:ea typeface="+mj-ea"/>
                <a:cs typeface="+mj-cs"/>
                <a:sym typeface="Helvetica"/>
              </a:defRPr>
            </a:pPr>
            <a:r>
              <a:t>First assumption</a:t>
            </a:r>
            <a:r>
              <a:rPr b="0"/>
              <a:t>: There is fault when there is violation of an imperative text.</a:t>
            </a:r>
            <a:endParaRPr sz="900">
              <a:latin typeface="Times"/>
              <a:ea typeface="Times"/>
              <a:cs typeface="Times"/>
              <a:sym typeface="Times"/>
            </a:endParaRPr>
          </a:p>
          <a:p>
            <a:pPr marL="420048" indent="-420048" algn="just" defTabSz="370331">
              <a:lnSpc>
                <a:spcPts val="4500"/>
              </a:lnSpc>
              <a:spcBef>
                <a:spcPts val="0"/>
              </a:spcBef>
              <a:defRPr sz="2300" b="1">
                <a:latin typeface="+mj-lt"/>
                <a:ea typeface="+mj-ea"/>
                <a:cs typeface="+mj-cs"/>
                <a:sym typeface="Helvetica"/>
              </a:defRPr>
            </a:pPr>
            <a:r>
              <a:t>Second assumption</a:t>
            </a:r>
            <a:r>
              <a:rPr b="0"/>
              <a:t>: There is fault when one compares the behaviour of an individual to that of </a:t>
            </a:r>
            <a:r>
              <a:rPr b="0" i="1"/>
              <a:t>the good father of family</a:t>
            </a:r>
            <a:r>
              <a:rPr sz="600" b="0" i="1">
                <a:latin typeface="Times"/>
                <a:ea typeface="Times"/>
                <a:cs typeface="Times"/>
                <a:sym typeface="Times"/>
              </a:rPr>
              <a:t>.</a:t>
            </a:r>
          </a:p>
          <a:p>
            <a:pPr marL="420048" indent="-420048" algn="just" defTabSz="370331">
              <a:lnSpc>
                <a:spcPts val="4500"/>
              </a:lnSpc>
              <a:spcBef>
                <a:spcPts val="0"/>
              </a:spcBef>
              <a:defRPr sz="2300" b="1">
                <a:latin typeface="+mj-lt"/>
                <a:ea typeface="+mj-ea"/>
                <a:cs typeface="+mj-cs"/>
                <a:sym typeface="Helvetica"/>
              </a:defRPr>
            </a:pPr>
            <a:r>
              <a:t>Third assumption</a:t>
            </a:r>
            <a:r>
              <a:rPr b="0"/>
              <a:t>: The fault is regarded as an abuse of right</a:t>
            </a:r>
            <a:r>
              <a:rPr sz="600" b="0">
                <a:latin typeface="Times"/>
                <a:ea typeface="Times"/>
                <a:cs typeface="Times"/>
                <a:sym typeface="Times"/>
              </a:rPr>
              <a:t>.</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Bonus Pater Familias/Good father of the family"/>
          <p:cNvSpPr txBox="1">
            <a:spLocks noGrp="1"/>
          </p:cNvSpPr>
          <p:nvPr>
            <p:ph type="title"/>
          </p:nvPr>
        </p:nvSpPr>
        <p:spPr>
          <a:xfrm>
            <a:off x="952500" y="596899"/>
            <a:ext cx="11099800" cy="1191570"/>
          </a:xfrm>
          <a:prstGeom prst="rect">
            <a:avLst/>
          </a:prstGeom>
        </p:spPr>
        <p:txBody>
          <a:bodyPr>
            <a:normAutofit fontScale="90000"/>
          </a:bodyPr>
          <a:lstStyle/>
          <a:p>
            <a:pPr defTabSz="403798">
              <a:lnSpc>
                <a:spcPts val="9800"/>
              </a:lnSpc>
              <a:defRPr sz="3128" b="1" i="1">
                <a:latin typeface="+mn-lt"/>
                <a:ea typeface="+mn-ea"/>
                <a:cs typeface="+mn-cs"/>
                <a:sym typeface="Helvetica Neue"/>
              </a:defRPr>
            </a:pPr>
            <a:r>
              <a:t>Bonus Pater Familias</a:t>
            </a:r>
            <a:r>
              <a:rPr i="0"/>
              <a:t>/Good father of the family</a:t>
            </a:r>
          </a:p>
        </p:txBody>
      </p:sp>
      <p:sp>
        <p:nvSpPr>
          <p:cNvPr id="300" name="A fault would be the behavior that the good father of family would not have (fairly diligent, circumspect, careful man).…"/>
          <p:cNvSpPr txBox="1">
            <a:spLocks noGrp="1"/>
          </p:cNvSpPr>
          <p:nvPr>
            <p:ph type="body" idx="1"/>
          </p:nvPr>
        </p:nvSpPr>
        <p:spPr>
          <a:xfrm>
            <a:off x="952500" y="1861939"/>
            <a:ext cx="11099800" cy="7015362"/>
          </a:xfrm>
          <a:prstGeom prst="rect">
            <a:avLst/>
          </a:prstGeom>
        </p:spPr>
        <p:txBody>
          <a:bodyPr anchor="t"/>
          <a:lstStyle/>
          <a:p>
            <a:pPr marL="513392" indent="-513392" algn="just" defTabSz="452627">
              <a:lnSpc>
                <a:spcPts val="5500"/>
              </a:lnSpc>
              <a:spcBef>
                <a:spcPts val="1700"/>
              </a:spcBef>
              <a:defRPr sz="3000">
                <a:latin typeface="+mj-lt"/>
                <a:ea typeface="+mj-ea"/>
                <a:cs typeface="+mj-cs"/>
                <a:sym typeface="Helvetica"/>
              </a:defRPr>
            </a:pPr>
            <a:r>
              <a:t>A fault would be the behavior that the good father of family would not have (fairly diligent, circumspect, careful man). </a:t>
            </a:r>
            <a:endParaRPr sz="1100">
              <a:latin typeface="Times"/>
              <a:ea typeface="Times"/>
              <a:cs typeface="Times"/>
              <a:sym typeface="Times"/>
            </a:endParaRPr>
          </a:p>
          <a:p>
            <a:pPr marL="513392" indent="-513392" algn="just" defTabSz="452627">
              <a:lnSpc>
                <a:spcPts val="5500"/>
              </a:lnSpc>
              <a:spcBef>
                <a:spcPts val="1700"/>
              </a:spcBef>
              <a:defRPr sz="3000">
                <a:latin typeface="+mj-lt"/>
                <a:ea typeface="+mj-ea"/>
                <a:cs typeface="+mj-cs"/>
                <a:sym typeface="Helvetica"/>
              </a:defRPr>
            </a:pPr>
            <a:r>
              <a:t>This behavior can be subjective. The good father of family is not a man completely model, infallible, but an average man. </a:t>
            </a:r>
            <a:endParaRPr sz="1100">
              <a:latin typeface="Times"/>
              <a:ea typeface="Times"/>
              <a:cs typeface="Times"/>
              <a:sym typeface="Times"/>
            </a:endParaRPr>
          </a:p>
          <a:p>
            <a:pPr marL="513392" indent="-513392" algn="just" defTabSz="452627">
              <a:lnSpc>
                <a:spcPts val="5500"/>
              </a:lnSpc>
              <a:spcBef>
                <a:spcPts val="1700"/>
              </a:spcBef>
              <a:defRPr sz="3000">
                <a:latin typeface="+mj-lt"/>
                <a:ea typeface="+mj-ea"/>
                <a:cs typeface="+mj-cs"/>
                <a:sym typeface="Helvetica"/>
              </a:defRPr>
            </a:pPr>
            <a:r>
              <a:t>The civil fault is below the moral fault. The latter is appreciated compared to a higher man. </a:t>
            </a:r>
            <a:endParaRPr sz="1100">
              <a:latin typeface="Times"/>
              <a:ea typeface="Times"/>
              <a:cs typeface="Times"/>
              <a:sym typeface="Times"/>
            </a:endParaRPr>
          </a:p>
          <a:p>
            <a:pPr marL="513392" indent="-513392" algn="just" defTabSz="452627">
              <a:lnSpc>
                <a:spcPts val="5500"/>
              </a:lnSpc>
              <a:spcBef>
                <a:spcPts val="1700"/>
              </a:spcBef>
              <a:defRPr sz="3000">
                <a:latin typeface="+mj-lt"/>
                <a:ea typeface="+mj-ea"/>
                <a:cs typeface="+mj-cs"/>
                <a:sym typeface="Helvetica"/>
              </a:defRPr>
            </a:pPr>
            <a:r>
              <a:t>As for the civil one, it is compared to an average man. This fault can be by commission or omission.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Differences in legal systems"/>
          <p:cNvSpPr txBox="1">
            <a:spLocks noGrp="1"/>
          </p:cNvSpPr>
          <p:nvPr>
            <p:ph type="title"/>
          </p:nvPr>
        </p:nvSpPr>
        <p:spPr>
          <a:xfrm>
            <a:off x="952500" y="317499"/>
            <a:ext cx="11099800" cy="768005"/>
          </a:xfrm>
          <a:prstGeom prst="rect">
            <a:avLst/>
          </a:prstGeom>
        </p:spPr>
        <p:txBody>
          <a:bodyPr/>
          <a:lstStyle>
            <a:lvl1pPr defTabSz="315468">
              <a:defRPr sz="4300"/>
            </a:lvl1pPr>
          </a:lstStyle>
          <a:p>
            <a:r>
              <a:t>Differences in legal systems</a:t>
            </a:r>
          </a:p>
        </p:txBody>
      </p:sp>
      <p:sp>
        <p:nvSpPr>
          <p:cNvPr id="138" name="In the study of applicable principles, a thorough consideration of which legal system is worth taking.…"/>
          <p:cNvSpPr txBox="1">
            <a:spLocks noGrp="1"/>
          </p:cNvSpPr>
          <p:nvPr>
            <p:ph type="body" idx="1"/>
          </p:nvPr>
        </p:nvSpPr>
        <p:spPr>
          <a:xfrm>
            <a:off x="952500" y="1152672"/>
            <a:ext cx="11099800" cy="7724628"/>
          </a:xfrm>
          <a:prstGeom prst="rect">
            <a:avLst/>
          </a:prstGeom>
        </p:spPr>
        <p:txBody>
          <a:bodyPr anchor="t"/>
          <a:lstStyle/>
          <a:p>
            <a:pPr marL="311150" indent="-311150" algn="just" defTabSz="408940">
              <a:spcBef>
                <a:spcPts val="1900"/>
              </a:spcBef>
              <a:defRPr sz="2200"/>
            </a:pPr>
            <a:r>
              <a:t>In the study of applicable principles, a thorough consideration of which legal system is worth taking.</a:t>
            </a:r>
          </a:p>
          <a:p>
            <a:pPr marL="311150" indent="-311150" algn="just" defTabSz="408940">
              <a:spcBef>
                <a:spcPts val="1900"/>
              </a:spcBef>
              <a:defRPr sz="2200"/>
            </a:pPr>
            <a:r>
              <a:t>The way common law approaches tort law is quite different from the civil law viewpoint. These differences will be subject of our discussion later. </a:t>
            </a:r>
          </a:p>
          <a:p>
            <a:pPr marL="311150" indent="-311150" algn="just" defTabSz="408940">
              <a:spcBef>
                <a:spcPts val="1900"/>
              </a:spcBef>
              <a:defRPr sz="2200"/>
            </a:pPr>
            <a:r>
              <a:t>However, even in the discussion of the principles governing tort, their influences cannot go unnoticed.</a:t>
            </a:r>
          </a:p>
          <a:p>
            <a:pPr marL="311150" indent="-311150" algn="just" defTabSz="408940">
              <a:spcBef>
                <a:spcPts val="1900"/>
              </a:spcBef>
              <a:defRPr sz="2200"/>
            </a:pPr>
            <a:r>
              <a:t>In common law system, torts are divided in different categories/types and thus their constitutive elements are totally different from one category to another.</a:t>
            </a:r>
          </a:p>
          <a:p>
            <a:pPr marL="311150" indent="-311150" algn="just" defTabSz="408940">
              <a:spcBef>
                <a:spcPts val="1900"/>
              </a:spcBef>
              <a:defRPr sz="2200"/>
            </a:pPr>
            <a:r>
              <a:t>In this vein, Torts can be: Tort of Negligence (the biggest), Malicious Prosecution, Tort of Trespass (include: Trespass to the person= such as </a:t>
            </a:r>
            <a:r>
              <a:rPr i="1"/>
              <a:t>assault, battery, false imprisonment</a:t>
            </a:r>
            <a:r>
              <a:t>, Trespass to goods=Wrongful interference with goods (conversion), etc), malicious falsehood, Passing Off, and so forth. They differentiate as well personal from vicarious and employer’s liabilities.</a:t>
            </a:r>
          </a:p>
          <a:p>
            <a:pPr marL="311150" indent="-311150" algn="just" defTabSz="408940">
              <a:spcBef>
                <a:spcPts val="1900"/>
              </a:spcBef>
              <a:defRPr sz="2200"/>
            </a:pPr>
            <a:r>
              <a:t>In civil law systems, such distinctions are rare. And the codification leads to a strict interpretation of torts. In Rwanda we have no particular act/law relating to torts, but a few provisions in the CCBIII and other few scattered legislations. Torts from criminal offences have a particular consideration. Vicarious liabilities are “strictly” enshrined by the law.</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he causality between the damage and the fault"/>
          <p:cNvSpPr txBox="1">
            <a:spLocks noGrp="1"/>
          </p:cNvSpPr>
          <p:nvPr>
            <p:ph type="title"/>
          </p:nvPr>
        </p:nvSpPr>
        <p:spPr>
          <a:xfrm>
            <a:off x="952500" y="292099"/>
            <a:ext cx="11099800" cy="1102422"/>
          </a:xfrm>
          <a:prstGeom prst="rect">
            <a:avLst/>
          </a:prstGeom>
        </p:spPr>
        <p:txBody>
          <a:bodyPr>
            <a:normAutofit fontScale="90000"/>
          </a:bodyPr>
          <a:lstStyle>
            <a:lvl1pPr algn="l" defTabSz="318118">
              <a:lnSpc>
                <a:spcPts val="8800"/>
              </a:lnSpc>
              <a:defRPr sz="3626" b="1">
                <a:latin typeface="+mj-lt"/>
                <a:ea typeface="+mj-ea"/>
                <a:cs typeface="+mj-cs"/>
                <a:sym typeface="Helvetica"/>
              </a:defRPr>
            </a:lvl1pPr>
          </a:lstStyle>
          <a:p>
            <a:r>
              <a:t>The causality between the damage and the fault </a:t>
            </a:r>
          </a:p>
        </p:txBody>
      </p:sp>
      <p:sp>
        <p:nvSpPr>
          <p:cNvPr id="303" name="Problematic of causality:…"/>
          <p:cNvSpPr txBox="1">
            <a:spLocks noGrp="1"/>
          </p:cNvSpPr>
          <p:nvPr>
            <p:ph type="body" idx="1"/>
          </p:nvPr>
        </p:nvSpPr>
        <p:spPr>
          <a:xfrm>
            <a:off x="952500" y="1739353"/>
            <a:ext cx="11099800" cy="7137946"/>
          </a:xfrm>
          <a:prstGeom prst="rect">
            <a:avLst/>
          </a:prstGeom>
        </p:spPr>
        <p:txBody>
          <a:bodyPr anchor="t"/>
          <a:lstStyle/>
          <a:p>
            <a:pPr marL="518577" indent="-518577" algn="just" defTabSz="457200">
              <a:lnSpc>
                <a:spcPts val="5500"/>
              </a:lnSpc>
              <a:spcBef>
                <a:spcPts val="0"/>
              </a:spcBef>
              <a:defRPr sz="2500" b="1">
                <a:latin typeface="+mj-lt"/>
                <a:ea typeface="+mj-ea"/>
                <a:cs typeface="+mj-cs"/>
                <a:sym typeface="Helvetica"/>
              </a:defRPr>
            </a:pPr>
            <a:r>
              <a:t>Problematic of causality:</a:t>
            </a:r>
            <a:endParaRPr sz="1200">
              <a:latin typeface="Times"/>
              <a:ea typeface="Times"/>
              <a:cs typeface="Times"/>
              <a:sym typeface="Times"/>
            </a:endParaRPr>
          </a:p>
          <a:p>
            <a:pPr marL="518577" indent="-518577" algn="just" defTabSz="457200">
              <a:lnSpc>
                <a:spcPts val="5500"/>
              </a:lnSpc>
              <a:spcBef>
                <a:spcPts val="0"/>
              </a:spcBef>
              <a:defRPr sz="2500">
                <a:latin typeface="+mj-lt"/>
                <a:ea typeface="+mj-ea"/>
                <a:cs typeface="+mj-cs"/>
                <a:sym typeface="Helvetica"/>
              </a:defRPr>
            </a:pPr>
            <a:r>
              <a:t>It is not enough to the victim of a damage to establish a fault and just obtain compensation. </a:t>
            </a:r>
            <a:endParaRPr sz="1200">
              <a:latin typeface="Times"/>
              <a:ea typeface="Times"/>
              <a:cs typeface="Times"/>
              <a:sym typeface="Times"/>
            </a:endParaRPr>
          </a:p>
          <a:p>
            <a:pPr marL="518577" indent="-518577" algn="just" defTabSz="457200">
              <a:lnSpc>
                <a:spcPts val="5500"/>
              </a:lnSpc>
              <a:spcBef>
                <a:spcPts val="0"/>
              </a:spcBef>
              <a:defRPr sz="2500">
                <a:latin typeface="+mj-lt"/>
                <a:ea typeface="+mj-ea"/>
                <a:cs typeface="+mj-cs"/>
                <a:sym typeface="Helvetica"/>
              </a:defRPr>
            </a:pPr>
            <a:r>
              <a:t>Still it is necessary that a relation of cause and effect is established between the damage and the fault.</a:t>
            </a:r>
            <a:endParaRPr sz="1200">
              <a:latin typeface="Times"/>
              <a:ea typeface="Times"/>
              <a:cs typeface="Times"/>
              <a:sym typeface="Times"/>
            </a:endParaRPr>
          </a:p>
          <a:p>
            <a:pPr marL="518577" indent="-518577" algn="just" defTabSz="457200">
              <a:lnSpc>
                <a:spcPts val="8900"/>
              </a:lnSpc>
              <a:spcBef>
                <a:spcPts val="0"/>
              </a:spcBef>
              <a:defRPr sz="2500">
                <a:latin typeface="+mj-lt"/>
                <a:ea typeface="+mj-ea"/>
                <a:cs typeface="+mj-cs"/>
                <a:sym typeface="Helvetica"/>
              </a:defRPr>
            </a:pPr>
            <a:r>
              <a:t>The damage which gives place to compensation, is that which is a </a:t>
            </a:r>
            <a:r>
              <a:rPr b="1"/>
              <a:t>consequence of the fault</a:t>
            </a:r>
            <a:r>
              <a:t>. If it appears that </a:t>
            </a:r>
            <a:r>
              <a:rPr b="1"/>
              <a:t>the damage would have occurred even in the absence of the fault</a:t>
            </a:r>
            <a:r>
              <a:t>, there is no responsibility.</a:t>
            </a:r>
            <a:r>
              <a:rPr sz="800">
                <a:latin typeface="Times"/>
                <a:ea typeface="Times"/>
                <a:cs typeface="Times"/>
                <a:sym typeface="Times"/>
              </a:rPr>
              <a:t>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he research and the application of the concept of causality"/>
          <p:cNvSpPr txBox="1">
            <a:spLocks noGrp="1"/>
          </p:cNvSpPr>
          <p:nvPr>
            <p:ph type="title"/>
          </p:nvPr>
        </p:nvSpPr>
        <p:spPr>
          <a:xfrm>
            <a:off x="952500" y="254000"/>
            <a:ext cx="11099800" cy="855663"/>
          </a:xfrm>
          <a:prstGeom prst="rect">
            <a:avLst/>
          </a:prstGeom>
        </p:spPr>
        <p:txBody>
          <a:bodyPr>
            <a:normAutofit fontScale="90000"/>
          </a:bodyPr>
          <a:lstStyle/>
          <a:p>
            <a:pPr algn="l" defTabSz="238108">
              <a:lnSpc>
                <a:spcPts val="6600"/>
              </a:lnSpc>
              <a:defRPr sz="2418" b="1">
                <a:latin typeface="+mj-lt"/>
                <a:ea typeface="+mj-ea"/>
                <a:cs typeface="+mj-cs"/>
                <a:sym typeface="Helvetica"/>
              </a:defRPr>
            </a:pPr>
            <a:r>
              <a:t>The research and the application of the concept of causality</a:t>
            </a:r>
            <a:r>
              <a:rPr sz="465">
                <a:latin typeface="Times"/>
                <a:ea typeface="Times"/>
                <a:cs typeface="Times"/>
                <a:sym typeface="Times"/>
              </a:rPr>
              <a:t> </a:t>
            </a:r>
          </a:p>
        </p:txBody>
      </p:sp>
      <p:sp>
        <p:nvSpPr>
          <p:cNvPr id="309" name="Seek for the causal link:…"/>
          <p:cNvSpPr txBox="1">
            <a:spLocks noGrp="1"/>
          </p:cNvSpPr>
          <p:nvPr>
            <p:ph type="body" idx="1"/>
          </p:nvPr>
        </p:nvSpPr>
        <p:spPr>
          <a:xfrm>
            <a:off x="952500" y="1347241"/>
            <a:ext cx="11099800" cy="7225260"/>
          </a:xfrm>
          <a:prstGeom prst="rect">
            <a:avLst/>
          </a:prstGeom>
        </p:spPr>
        <p:txBody>
          <a:bodyPr anchor="t"/>
          <a:lstStyle/>
          <a:p>
            <a:pPr marL="518577" indent="-518577" algn="just" defTabSz="457200">
              <a:lnSpc>
                <a:spcPts val="5500"/>
              </a:lnSpc>
              <a:spcBef>
                <a:spcPts val="1100"/>
              </a:spcBef>
              <a:defRPr sz="2800" b="1">
                <a:latin typeface="+mj-lt"/>
                <a:ea typeface="+mj-ea"/>
                <a:cs typeface="+mj-cs"/>
                <a:sym typeface="Helvetica"/>
              </a:defRPr>
            </a:pPr>
            <a:r>
              <a:t>Seek for the causal link:</a:t>
            </a:r>
            <a:endParaRPr sz="1200">
              <a:latin typeface="Times"/>
              <a:ea typeface="Times"/>
              <a:cs typeface="Times"/>
              <a:sym typeface="Times"/>
            </a:endParaRPr>
          </a:p>
          <a:p>
            <a:pPr marL="518577" indent="-518577" algn="just" defTabSz="457200">
              <a:lnSpc>
                <a:spcPts val="5500"/>
              </a:lnSpc>
              <a:spcBef>
                <a:spcPts val="1100"/>
              </a:spcBef>
              <a:defRPr sz="2800">
                <a:latin typeface="+mj-lt"/>
                <a:ea typeface="+mj-ea"/>
                <a:cs typeface="+mj-cs"/>
                <a:sym typeface="Helvetica"/>
              </a:defRPr>
            </a:pPr>
            <a:r>
              <a:t>How to determine the cause of the undergone damage? </a:t>
            </a:r>
            <a:endParaRPr sz="1200">
              <a:latin typeface="Times"/>
              <a:ea typeface="Times"/>
              <a:cs typeface="Times"/>
              <a:sym typeface="Times"/>
            </a:endParaRPr>
          </a:p>
          <a:p>
            <a:pPr marL="518577" indent="-518577" algn="just" defTabSz="457200">
              <a:lnSpc>
                <a:spcPts val="5500"/>
              </a:lnSpc>
              <a:spcBef>
                <a:spcPts val="1100"/>
              </a:spcBef>
              <a:defRPr sz="2800">
                <a:latin typeface="+mj-lt"/>
                <a:ea typeface="+mj-ea"/>
                <a:cs typeface="+mj-cs"/>
                <a:sym typeface="Helvetica"/>
              </a:defRPr>
            </a:pPr>
            <a:r>
              <a:t>The fault must be </a:t>
            </a:r>
            <a:r>
              <a:rPr i="1"/>
              <a:t>the direct and immediate necessary condition of damage</a:t>
            </a:r>
            <a:r>
              <a:t>. It is necessary in other words, that the fault is such as without it, the damage would not have occurred.</a:t>
            </a:r>
            <a:endParaRPr sz="1200">
              <a:latin typeface="Times"/>
              <a:ea typeface="Times"/>
              <a:cs typeface="Times"/>
              <a:sym typeface="Times"/>
            </a:endParaRPr>
          </a:p>
          <a:p>
            <a:pPr marL="518577" indent="-518577" algn="just" defTabSz="457200">
              <a:lnSpc>
                <a:spcPts val="5500"/>
              </a:lnSpc>
              <a:spcBef>
                <a:spcPts val="1100"/>
              </a:spcBef>
              <a:defRPr sz="2800">
                <a:latin typeface="+mj-lt"/>
                <a:ea typeface="+mj-ea"/>
                <a:cs typeface="+mj-cs"/>
                <a:sym typeface="Helvetica"/>
              </a:defRPr>
            </a:pPr>
            <a:r>
              <a:t>A damage can result from </a:t>
            </a:r>
            <a:r>
              <a:rPr b="1"/>
              <a:t>several causes</a:t>
            </a:r>
            <a:r>
              <a:t>, just like the same fault can be the cause of </a:t>
            </a:r>
            <a:r>
              <a:rPr b="1"/>
              <a:t>a whole series of damage</a:t>
            </a:r>
            <a:r>
              <a:t> of which some are only the consequence far away from the fault.</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olving the problematic of causation"/>
          <p:cNvSpPr txBox="1">
            <a:spLocks noGrp="1"/>
          </p:cNvSpPr>
          <p:nvPr>
            <p:ph type="title"/>
          </p:nvPr>
        </p:nvSpPr>
        <p:spPr>
          <a:xfrm>
            <a:off x="1727200" y="342899"/>
            <a:ext cx="11099800" cy="1177283"/>
          </a:xfrm>
          <a:prstGeom prst="rect">
            <a:avLst/>
          </a:prstGeom>
        </p:spPr>
        <p:txBody>
          <a:bodyPr/>
          <a:lstStyle>
            <a:lvl1pPr algn="l" defTabSz="301752">
              <a:lnSpc>
                <a:spcPts val="8400"/>
              </a:lnSpc>
              <a:defRPr sz="3500" b="1">
                <a:latin typeface="+mj-lt"/>
                <a:ea typeface="+mj-ea"/>
                <a:cs typeface="+mj-cs"/>
                <a:sym typeface="Helvetica"/>
              </a:defRPr>
            </a:lvl1pPr>
          </a:lstStyle>
          <a:p>
            <a:r>
              <a:t>Solving the problematic of causation</a:t>
            </a:r>
          </a:p>
        </p:txBody>
      </p:sp>
      <p:sp>
        <p:nvSpPr>
          <p:cNvPr id="312" name="John an auditor in DEF Company Ltd faces an accident on a Sunday when he urgently called by his boss out of a church service, out of working hours.…"/>
          <p:cNvSpPr txBox="1">
            <a:spLocks noGrp="1"/>
          </p:cNvSpPr>
          <p:nvPr>
            <p:ph type="body" idx="1"/>
          </p:nvPr>
        </p:nvSpPr>
        <p:spPr>
          <a:xfrm>
            <a:off x="952500" y="1832619"/>
            <a:ext cx="11099800" cy="7044681"/>
          </a:xfrm>
          <a:prstGeom prst="rect">
            <a:avLst/>
          </a:prstGeom>
        </p:spPr>
        <p:txBody>
          <a:bodyPr anchor="t"/>
          <a:lstStyle/>
          <a:p>
            <a:pPr marL="0" indent="0" algn="just" defTabSz="457200">
              <a:lnSpc>
                <a:spcPts val="5500"/>
              </a:lnSpc>
              <a:spcBef>
                <a:spcPts val="1700"/>
              </a:spcBef>
              <a:buSzTx/>
              <a:buNone/>
              <a:defRPr sz="3700">
                <a:latin typeface="Arial"/>
                <a:ea typeface="Arial"/>
                <a:cs typeface="Arial"/>
                <a:sym typeface="Arial"/>
              </a:defRPr>
            </a:pPr>
            <a:r>
              <a:rPr dirty="0"/>
              <a:t>John an auditor in DEF Company Ltd faces an accident on a Sunday when he</a:t>
            </a:r>
            <a:r>
              <a:rPr lang="en-US" dirty="0"/>
              <a:t> was</a:t>
            </a:r>
            <a:r>
              <a:rPr dirty="0"/>
              <a:t> urgently called by his boss out of a church service, out of working hours.</a:t>
            </a:r>
            <a:endParaRPr sz="1200" dirty="0">
              <a:latin typeface="Times"/>
              <a:ea typeface="Times"/>
              <a:cs typeface="Times"/>
              <a:sym typeface="Times"/>
            </a:endParaRPr>
          </a:p>
          <a:p>
            <a:pPr marL="0" indent="0" algn="just" defTabSz="457200">
              <a:lnSpc>
                <a:spcPts val="5500"/>
              </a:lnSpc>
              <a:spcBef>
                <a:spcPts val="1700"/>
              </a:spcBef>
              <a:buSzTx/>
              <a:buNone/>
              <a:defRPr sz="3700">
                <a:latin typeface="+mj-lt"/>
                <a:ea typeface="+mj-ea"/>
                <a:cs typeface="+mj-cs"/>
                <a:sym typeface="Helvetica"/>
              </a:defRPr>
            </a:pPr>
            <a:r>
              <a:rPr dirty="0"/>
              <a:t>The driver was on a high speed. John is led to the hospital and succumbs of the serious wounds. </a:t>
            </a:r>
            <a:endParaRPr sz="1200" dirty="0">
              <a:latin typeface="Times"/>
              <a:ea typeface="Times"/>
              <a:cs typeface="Times"/>
              <a:sym typeface="Times"/>
            </a:endParaRPr>
          </a:p>
          <a:p>
            <a:pPr marL="0" indent="0" algn="just" defTabSz="457200">
              <a:lnSpc>
                <a:spcPts val="5500"/>
              </a:lnSpc>
              <a:spcBef>
                <a:spcPts val="1700"/>
              </a:spcBef>
              <a:buSzTx/>
              <a:buNone/>
              <a:defRPr sz="3700">
                <a:latin typeface="+mj-lt"/>
                <a:ea typeface="+mj-ea"/>
                <a:cs typeface="+mj-cs"/>
                <a:sym typeface="Helvetica"/>
              </a:defRPr>
            </a:pPr>
            <a:r>
              <a:rPr dirty="0"/>
              <a:t>It was proved that the nurses did not receive him quickly, and that even the doctor had managed inappropriate care to him. And finally he dies.</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On the basis of this example, the causes are numerous:…"/>
          <p:cNvSpPr txBox="1">
            <a:spLocks noGrp="1"/>
          </p:cNvSpPr>
          <p:nvPr>
            <p:ph type="body" idx="1"/>
          </p:nvPr>
        </p:nvSpPr>
        <p:spPr>
          <a:xfrm>
            <a:off x="952500" y="1646088"/>
            <a:ext cx="11099800" cy="7231213"/>
          </a:xfrm>
          <a:prstGeom prst="rect">
            <a:avLst/>
          </a:prstGeom>
        </p:spPr>
        <p:txBody>
          <a:bodyPr anchor="t"/>
          <a:lstStyle/>
          <a:p>
            <a:pPr marL="518577" indent="-518577" algn="just" defTabSz="457200">
              <a:lnSpc>
                <a:spcPts val="5500"/>
              </a:lnSpc>
              <a:spcBef>
                <a:spcPts val="0"/>
              </a:spcBef>
              <a:defRPr sz="2800" b="1">
                <a:latin typeface="+mj-lt"/>
                <a:ea typeface="+mj-ea"/>
                <a:cs typeface="+mj-cs"/>
                <a:sym typeface="Helvetica"/>
              </a:defRPr>
            </a:pPr>
            <a:r>
              <a:t>On the basis of this example, the causes are numerous: </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To have left to the service Sunday; </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Excess speed of the driver;  </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Delay of the care;  </a:t>
            </a:r>
            <a:endParaRPr sz="120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t>Medical fault, etc.</a:t>
            </a:r>
          </a:p>
          <a:p>
            <a:pPr marL="518577" indent="-518577" algn="just" defTabSz="457200">
              <a:lnSpc>
                <a:spcPts val="5500"/>
              </a:lnSpc>
              <a:spcBef>
                <a:spcPts val="0"/>
              </a:spcBef>
              <a:defRPr sz="2800">
                <a:latin typeface="+mj-lt"/>
                <a:ea typeface="+mj-ea"/>
                <a:cs typeface="+mj-cs"/>
                <a:sym typeface="Helvetica"/>
              </a:defRPr>
            </a:pPr>
            <a:endParaRPr/>
          </a:p>
          <a:p>
            <a:pPr marL="518577" indent="-518577" algn="just" defTabSz="457200">
              <a:lnSpc>
                <a:spcPts val="5500"/>
              </a:lnSpc>
              <a:spcBef>
                <a:spcPts val="0"/>
              </a:spcBef>
              <a:defRPr sz="2800">
                <a:latin typeface="+mj-lt"/>
                <a:ea typeface="+mj-ea"/>
                <a:cs typeface="+mj-cs"/>
                <a:sym typeface="Helvetica"/>
              </a:defRPr>
            </a:pPr>
            <a:r>
              <a:t>Who will then be liable? How to establish causation in this case?</a:t>
            </a:r>
          </a:p>
          <a:p>
            <a:pPr marL="518577" indent="-518577" defTabSz="457200">
              <a:lnSpc>
                <a:spcPts val="5500"/>
              </a:lnSpc>
              <a:spcBef>
                <a:spcPts val="0"/>
              </a:spcBef>
              <a:defRPr sz="2800">
                <a:latin typeface="+mj-lt"/>
                <a:ea typeface="+mj-ea"/>
                <a:cs typeface="+mj-cs"/>
                <a:sym typeface="Helvetica"/>
              </a:defRPr>
            </a:pPr>
            <a:r>
              <a:t>The doctrines created several theories when trying to resolve this problem of causality.</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he Doctrinal theories of causation"/>
          <p:cNvSpPr txBox="1">
            <a:spLocks noGrp="1"/>
          </p:cNvSpPr>
          <p:nvPr>
            <p:ph type="title"/>
          </p:nvPr>
        </p:nvSpPr>
        <p:spPr>
          <a:xfrm>
            <a:off x="952500" y="790623"/>
            <a:ext cx="11099800" cy="1085753"/>
          </a:xfrm>
          <a:prstGeom prst="rect">
            <a:avLst/>
          </a:prstGeom>
        </p:spPr>
        <p:txBody>
          <a:bodyPr/>
          <a:lstStyle>
            <a:lvl1pPr defTabSz="391413">
              <a:defRPr sz="5300"/>
            </a:lvl1pPr>
          </a:lstStyle>
          <a:p>
            <a:r>
              <a:t>The Doctrinal theories of causation</a:t>
            </a:r>
          </a:p>
        </p:txBody>
      </p:sp>
      <p:sp>
        <p:nvSpPr>
          <p:cNvPr id="317" name="a) The theory of the equivalence of the conditions;…"/>
          <p:cNvSpPr txBox="1">
            <a:spLocks noGrp="1"/>
          </p:cNvSpPr>
          <p:nvPr>
            <p:ph type="body" idx="1"/>
          </p:nvPr>
        </p:nvSpPr>
        <p:spPr>
          <a:xfrm>
            <a:off x="952500" y="1673572"/>
            <a:ext cx="11099800" cy="7210078"/>
          </a:xfrm>
          <a:prstGeom prst="rect">
            <a:avLst/>
          </a:prstGeom>
        </p:spPr>
        <p:txBody>
          <a:bodyPr/>
          <a:lstStyle/>
          <a:p>
            <a:pPr marL="0" indent="0" defTabSz="457200">
              <a:lnSpc>
                <a:spcPts val="5500"/>
              </a:lnSpc>
              <a:spcBef>
                <a:spcPts val="0"/>
              </a:spcBef>
              <a:buSzTx/>
              <a:buNone/>
              <a:defRPr sz="3700" b="1">
                <a:latin typeface="+mj-lt"/>
                <a:ea typeface="+mj-ea"/>
                <a:cs typeface="+mj-cs"/>
                <a:sym typeface="Helvetica"/>
              </a:defRPr>
            </a:pPr>
            <a:r>
              <a:t>a) The theory of the equivalence of the conditions;</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Concept:</a:t>
            </a:r>
            <a:endParaRPr sz="1200">
              <a:latin typeface="Times"/>
              <a:ea typeface="Times"/>
              <a:cs typeface="Times"/>
              <a:sym typeface="Times"/>
            </a:endParaRPr>
          </a:p>
          <a:p>
            <a:pPr marL="518577" indent="-518577" defTabSz="457200">
              <a:lnSpc>
                <a:spcPts val="5500"/>
              </a:lnSpc>
              <a:spcBef>
                <a:spcPts val="0"/>
              </a:spcBef>
              <a:defRPr sz="3700">
                <a:latin typeface="+mj-lt"/>
                <a:ea typeface="+mj-ea"/>
                <a:cs typeface="+mj-cs"/>
                <a:sym typeface="Helvetica"/>
              </a:defRPr>
            </a:pPr>
            <a:r>
              <a:t>According to this theory, developed in XIX century by the German criminal lawyer Von BURI, the fault is causal when it is </a:t>
            </a:r>
            <a:r>
              <a:rPr b="1"/>
              <a:t>a </a:t>
            </a:r>
            <a:r>
              <a:rPr b="1" i="1"/>
              <a:t>sine qua non </a:t>
            </a:r>
            <a:r>
              <a:rPr b="1"/>
              <a:t>"condition" </a:t>
            </a:r>
            <a:r>
              <a:t>of the damage. A fault can thus be causal only if it constitutes a condition without which the damage would not have occurred such as it was carried out </a:t>
            </a:r>
            <a:r>
              <a:rPr i="1"/>
              <a:t>in concreto.</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Consequences:…"/>
          <p:cNvSpPr txBox="1">
            <a:spLocks noGrp="1"/>
          </p:cNvSpPr>
          <p:nvPr>
            <p:ph type="body" idx="1"/>
          </p:nvPr>
        </p:nvSpPr>
        <p:spPr>
          <a:xfrm>
            <a:off x="952500" y="1416050"/>
            <a:ext cx="11099800" cy="7196188"/>
          </a:xfrm>
          <a:prstGeom prst="rect">
            <a:avLst/>
          </a:prstGeom>
        </p:spPr>
        <p:txBody>
          <a:bodyPr/>
          <a:lstStyle/>
          <a:p>
            <a:pPr>
              <a:defRPr b="1"/>
            </a:pPr>
            <a:r>
              <a:t>Consequences:</a:t>
            </a:r>
          </a:p>
          <a:p>
            <a:pPr algn="just"/>
            <a:r>
              <a:t>If a damage results from a plurality of causes whose one fault, the author of this one will be held to the integral repair of the caused damage.</a:t>
            </a:r>
            <a:endParaRPr sz="1200">
              <a:latin typeface="Times"/>
              <a:ea typeface="Times"/>
              <a:cs typeface="Times"/>
              <a:sym typeface="Times"/>
            </a:endParaRPr>
          </a:p>
          <a:p>
            <a:pPr marL="518577" indent="-518577" algn="just" defTabSz="457200">
              <a:lnSpc>
                <a:spcPts val="5500"/>
              </a:lnSpc>
              <a:spcBef>
                <a:spcPts val="0"/>
              </a:spcBef>
              <a:defRPr sz="3700">
                <a:latin typeface="+mj-lt"/>
                <a:ea typeface="+mj-ea"/>
                <a:cs typeface="+mj-cs"/>
                <a:sym typeface="Helvetica"/>
              </a:defRPr>
            </a:pPr>
            <a:r>
              <a:t>If several faults contributed to cause the same damage, their authors must each one be held to the integral repair. </a:t>
            </a:r>
            <a:endParaRPr sz="1200">
              <a:latin typeface="Times"/>
              <a:ea typeface="Times"/>
              <a:cs typeface="Times"/>
              <a:sym typeface="Times"/>
            </a:endParaRPr>
          </a:p>
          <a:p>
            <a:pPr marL="518577" indent="-518577" algn="just" defTabSz="457200">
              <a:lnSpc>
                <a:spcPts val="5500"/>
              </a:lnSpc>
              <a:spcBef>
                <a:spcPts val="0"/>
              </a:spcBef>
              <a:defRPr sz="3700">
                <a:latin typeface="+mj-lt"/>
                <a:ea typeface="+mj-ea"/>
                <a:cs typeface="+mj-cs"/>
                <a:sym typeface="Helvetica"/>
              </a:defRPr>
            </a:pPr>
            <a:r>
              <a:t>In case of concurrent faults having contributed to cause the same damage, each author will be held </a:t>
            </a:r>
            <a:r>
              <a:rPr i="1"/>
              <a:t>in solidum </a:t>
            </a:r>
            <a:r>
              <a:t>towards the victim.</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If there is contest between a fault and a case of force majeure, the judge will have to check if the fault is the indispensable condition of the damage.…"/>
          <p:cNvSpPr txBox="1">
            <a:spLocks noGrp="1"/>
          </p:cNvSpPr>
          <p:nvPr>
            <p:ph type="body" idx="1"/>
          </p:nvPr>
        </p:nvSpPr>
        <p:spPr>
          <a:prstGeom prst="rect">
            <a:avLst/>
          </a:prstGeom>
        </p:spPr>
        <p:txBody>
          <a:bodyPr anchor="t"/>
          <a:lstStyle/>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If there is contest between a fault and a case of </a:t>
            </a:r>
            <a:r>
              <a:rPr i="1">
                <a:latin typeface="+mj-lt"/>
                <a:ea typeface="+mj-ea"/>
                <a:cs typeface="+mj-cs"/>
                <a:sym typeface="Helvetica"/>
              </a:rPr>
              <a:t>force majeure</a:t>
            </a:r>
            <a:r>
              <a:rPr>
                <a:latin typeface="+mj-lt"/>
                <a:ea typeface="+mj-ea"/>
                <a:cs typeface="+mj-cs"/>
                <a:sym typeface="Helvetica"/>
              </a:rPr>
              <a:t>, the judge will have to check if the fault is the indispensable condition of the damage.</a:t>
            </a:r>
          </a:p>
          <a:p>
            <a:pPr marL="0" indent="0" algn="just" defTabSz="457200">
              <a:lnSpc>
                <a:spcPts val="5500"/>
              </a:lnSpc>
              <a:spcBef>
                <a:spcPts val="0"/>
              </a:spcBef>
              <a:buSzTx/>
              <a:buNone/>
              <a:defRPr sz="3700">
                <a:latin typeface="+mj-lt"/>
                <a:ea typeface="+mj-ea"/>
                <a:cs typeface="+mj-cs"/>
                <a:sym typeface="Helvetica"/>
              </a:defRPr>
            </a:pPr>
            <a:r>
              <a:t> </a:t>
            </a:r>
            <a:endParaRPr sz="1200">
              <a:latin typeface="Times"/>
              <a:ea typeface="Times"/>
              <a:cs typeface="Times"/>
              <a:sym typeface="Times"/>
            </a:endParaRPr>
          </a:p>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If he answers by the affirmative, the cause beyond control </a:t>
            </a:r>
            <a:r>
              <a:rPr b="1">
                <a:latin typeface="+mj-lt"/>
                <a:ea typeface="+mj-ea"/>
                <a:cs typeface="+mj-cs"/>
                <a:sym typeface="Helvetica"/>
              </a:rPr>
              <a:t>does not exonerate </a:t>
            </a:r>
            <a:r>
              <a:rPr>
                <a:latin typeface="+mj-lt"/>
                <a:ea typeface="+mj-ea"/>
                <a:cs typeface="+mj-cs"/>
                <a:sym typeface="Helvetica"/>
              </a:rPr>
              <a:t>the author of the fault.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ritiques:…"/>
          <p:cNvSpPr txBox="1">
            <a:spLocks noGrp="1"/>
          </p:cNvSpPr>
          <p:nvPr>
            <p:ph type="body" idx="1"/>
          </p:nvPr>
        </p:nvSpPr>
        <p:spPr>
          <a:xfrm>
            <a:off x="571500" y="1104900"/>
            <a:ext cx="11099800" cy="6286500"/>
          </a:xfrm>
          <a:prstGeom prst="rect">
            <a:avLst/>
          </a:prstGeom>
        </p:spPr>
        <p:txBody>
          <a:bodyPr/>
          <a:lstStyle/>
          <a:p>
            <a:pPr algn="just">
              <a:lnSpc>
                <a:spcPct val="80000"/>
              </a:lnSpc>
              <a:defRPr sz="2400" b="1"/>
            </a:pPr>
            <a:r>
              <a:rPr dirty="0"/>
              <a:t>Critiques:</a:t>
            </a:r>
          </a:p>
          <a:p>
            <a:pPr marL="518577" indent="-518577" algn="just" defTabSz="457200">
              <a:lnSpc>
                <a:spcPts val="5500"/>
              </a:lnSpc>
              <a:spcBef>
                <a:spcPts val="0"/>
              </a:spcBef>
              <a:defRPr sz="2800">
                <a:latin typeface="+mj-lt"/>
                <a:ea typeface="+mj-ea"/>
                <a:cs typeface="+mj-cs"/>
                <a:sym typeface="Helvetica"/>
              </a:defRPr>
            </a:pPr>
            <a:r>
              <a:rPr dirty="0"/>
              <a:t>If one were to apply it in all its </a:t>
            </a:r>
            <a:r>
              <a:rPr dirty="0" err="1"/>
              <a:t>rigour</a:t>
            </a:r>
            <a:r>
              <a:rPr dirty="0"/>
              <a:t>, one could go up without end in the chain of the causes. </a:t>
            </a:r>
            <a:endParaRPr sz="1200" dirty="0">
              <a:latin typeface="Times"/>
              <a:ea typeface="Times"/>
              <a:cs typeface="Times"/>
              <a:sym typeface="Times"/>
            </a:endParaRPr>
          </a:p>
          <a:p>
            <a:pPr marL="518577" indent="-518577" algn="just" defTabSz="457200">
              <a:lnSpc>
                <a:spcPts val="5500"/>
              </a:lnSpc>
              <a:spcBef>
                <a:spcPts val="0"/>
              </a:spcBef>
              <a:defRPr sz="2800">
                <a:latin typeface="+mj-lt"/>
                <a:ea typeface="+mj-ea"/>
                <a:cs typeface="+mj-cs"/>
                <a:sym typeface="Helvetica"/>
              </a:defRPr>
            </a:pPr>
            <a:r>
              <a:rPr dirty="0"/>
              <a:t>It is not selective enough.</a:t>
            </a:r>
          </a:p>
          <a:p>
            <a:pPr marL="518577" indent="-518577" algn="just" defTabSz="457200">
              <a:lnSpc>
                <a:spcPts val="5500"/>
              </a:lnSpc>
              <a:spcBef>
                <a:spcPts val="0"/>
              </a:spcBef>
              <a:defRPr sz="2800">
                <a:latin typeface="+mj-lt"/>
                <a:ea typeface="+mj-ea"/>
                <a:cs typeface="+mj-cs"/>
                <a:sym typeface="Helvetica"/>
              </a:defRPr>
            </a:pPr>
            <a:r>
              <a:rPr dirty="0"/>
              <a:t>Results in retaining </a:t>
            </a:r>
            <a:r>
              <a:rPr b="1" dirty="0"/>
              <a:t>a multitude of faults</a:t>
            </a:r>
            <a:r>
              <a:rPr dirty="0"/>
              <a:t> in relationship even very remote to the damage since it would be established that, without them, the damage would not have occurred; </a:t>
            </a:r>
          </a:p>
          <a:p>
            <a:pPr marL="518577" indent="-518577" algn="just" defTabSz="457200">
              <a:lnSpc>
                <a:spcPts val="5500"/>
              </a:lnSpc>
              <a:spcBef>
                <a:spcPts val="0"/>
              </a:spcBef>
              <a:defRPr sz="2800" b="1">
                <a:latin typeface="+mj-lt"/>
                <a:ea typeface="+mj-ea"/>
                <a:cs typeface="+mj-cs"/>
                <a:sym typeface="Helvetica"/>
              </a:defRPr>
            </a:pPr>
            <a:r>
              <a:rPr dirty="0"/>
              <a:t>an infinity of people </a:t>
            </a:r>
            <a:r>
              <a:rPr b="0" dirty="0"/>
              <a:t>could thus have to answer for the same damage.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he theory of adequate causality"/>
          <p:cNvSpPr txBox="1">
            <a:spLocks noGrp="1"/>
          </p:cNvSpPr>
          <p:nvPr>
            <p:ph type="title"/>
          </p:nvPr>
        </p:nvSpPr>
        <p:spPr>
          <a:xfrm>
            <a:off x="952500" y="254000"/>
            <a:ext cx="11099800" cy="927051"/>
          </a:xfrm>
          <a:prstGeom prst="rect">
            <a:avLst/>
          </a:prstGeom>
        </p:spPr>
        <p:txBody>
          <a:bodyPr>
            <a:normAutofit fontScale="90000"/>
          </a:bodyPr>
          <a:lstStyle>
            <a:lvl1pPr algn="l" defTabSz="260604">
              <a:lnSpc>
                <a:spcPts val="7200"/>
              </a:lnSpc>
              <a:defRPr sz="2679" b="1">
                <a:latin typeface="+mj-lt"/>
                <a:ea typeface="+mj-ea"/>
                <a:cs typeface="+mj-cs"/>
                <a:sym typeface="Helvetica"/>
              </a:defRPr>
            </a:lvl1pPr>
          </a:lstStyle>
          <a:p>
            <a:r>
              <a:t>The theory of adequate causality </a:t>
            </a:r>
          </a:p>
        </p:txBody>
      </p:sp>
      <p:sp>
        <p:nvSpPr>
          <p:cNvPr id="326" name="•Principle and consequences…"/>
          <p:cNvSpPr txBox="1">
            <a:spLocks noGrp="1"/>
          </p:cNvSpPr>
          <p:nvPr>
            <p:ph type="body" idx="1"/>
          </p:nvPr>
        </p:nvSpPr>
        <p:spPr>
          <a:xfrm>
            <a:off x="952500" y="1516757"/>
            <a:ext cx="11099800" cy="7360544"/>
          </a:xfrm>
          <a:prstGeom prst="rect">
            <a:avLst/>
          </a:prstGeom>
        </p:spPr>
        <p:txBody>
          <a:bodyPr anchor="t"/>
          <a:lstStyle/>
          <a:p>
            <a:pPr marL="0" indent="0" algn="just" defTabSz="457200">
              <a:lnSpc>
                <a:spcPts val="5500"/>
              </a:lnSpc>
              <a:spcBef>
                <a:spcPts val="0"/>
              </a:spcBef>
              <a:buSzTx/>
              <a:buNone/>
              <a:defRPr sz="3700">
                <a:latin typeface="Arial"/>
                <a:ea typeface="Arial"/>
                <a:cs typeface="Arial"/>
                <a:sym typeface="Arial"/>
              </a:defRPr>
            </a:pPr>
            <a:r>
              <a:t>•</a:t>
            </a:r>
            <a:r>
              <a:rPr b="1">
                <a:latin typeface="+mj-lt"/>
                <a:ea typeface="+mj-ea"/>
                <a:cs typeface="+mj-cs"/>
                <a:sym typeface="Helvetica"/>
              </a:rPr>
              <a:t>Principle and consequences</a:t>
            </a:r>
            <a:r>
              <a:rPr>
                <a:latin typeface="+mj-lt"/>
                <a:ea typeface="+mj-ea"/>
                <a:cs typeface="+mj-cs"/>
                <a:sym typeface="Helvetica"/>
              </a:rPr>
              <a:t> </a:t>
            </a:r>
            <a:endParaRPr sz="1200">
              <a:latin typeface="Times"/>
              <a:ea typeface="Times"/>
              <a:cs typeface="Times"/>
              <a:sym typeface="Times"/>
            </a:endParaRPr>
          </a:p>
          <a:p>
            <a:pPr marL="0" indent="0" algn="just" defTabSz="457200">
              <a:lnSpc>
                <a:spcPts val="5500"/>
              </a:lnSpc>
              <a:spcBef>
                <a:spcPts val="0"/>
              </a:spcBef>
              <a:buSzTx/>
              <a:buNone/>
              <a:defRPr sz="3700">
                <a:latin typeface="Arial"/>
                <a:ea typeface="Arial"/>
                <a:cs typeface="Arial"/>
                <a:sym typeface="Arial"/>
              </a:defRPr>
            </a:pPr>
            <a:r>
              <a:t>•</a:t>
            </a:r>
            <a:r>
              <a:rPr>
                <a:latin typeface="+mj-lt"/>
                <a:ea typeface="+mj-ea"/>
                <a:cs typeface="+mj-cs"/>
                <a:sym typeface="Helvetica"/>
              </a:rPr>
              <a:t>The theory of adequate causality makes possible to </a:t>
            </a:r>
            <a:r>
              <a:rPr b="1">
                <a:latin typeface="+mj-lt"/>
                <a:ea typeface="+mj-ea"/>
                <a:cs typeface="+mj-cs"/>
                <a:sym typeface="Helvetica"/>
              </a:rPr>
              <a:t>make a choice </a:t>
            </a:r>
            <a:r>
              <a:rPr>
                <a:latin typeface="+mj-lt"/>
                <a:ea typeface="+mj-ea"/>
                <a:cs typeface="+mj-cs"/>
                <a:sym typeface="Helvetica"/>
              </a:rPr>
              <a:t>between the various causes having contributed to produce the damage and only the events which </a:t>
            </a:r>
            <a:r>
              <a:rPr b="1">
                <a:latin typeface="+mj-lt"/>
                <a:ea typeface="+mj-ea"/>
                <a:cs typeface="+mj-cs"/>
                <a:sym typeface="Helvetica"/>
              </a:rPr>
              <a:t>were normally to cause </a:t>
            </a:r>
            <a:r>
              <a:rPr>
                <a:latin typeface="+mj-lt"/>
                <a:ea typeface="+mj-ea"/>
                <a:cs typeface="+mj-cs"/>
                <a:sym typeface="Helvetica"/>
              </a:rPr>
              <a:t>the damage can be regarded as its causes. </a:t>
            </a:r>
            <a:endParaRPr sz="1200">
              <a:latin typeface="Times"/>
              <a:ea typeface="Times"/>
              <a:cs typeface="Times"/>
              <a:sym typeface="Times"/>
            </a:endParaRPr>
          </a:p>
          <a:p>
            <a:pPr marL="0" indent="0" algn="just" defTabSz="457200">
              <a:lnSpc>
                <a:spcPts val="8900"/>
              </a:lnSpc>
              <a:spcBef>
                <a:spcPts val="0"/>
              </a:spcBef>
              <a:buSzTx/>
              <a:buNone/>
              <a:defRPr sz="3700" b="1">
                <a:latin typeface="+mj-lt"/>
                <a:ea typeface="+mj-ea"/>
                <a:cs typeface="+mj-cs"/>
                <a:sym typeface="Helvetica"/>
              </a:defRPr>
            </a:pPr>
            <a:r>
              <a:t>Two criteria </a:t>
            </a:r>
            <a:r>
              <a:rPr b="0"/>
              <a:t>were advanced to appreciate causality</a:t>
            </a:r>
            <a:r>
              <a:rPr sz="1200" b="0">
                <a:latin typeface="Times"/>
                <a:ea typeface="Times"/>
                <a:cs typeface="Times"/>
                <a:sym typeface="Times"/>
              </a:rPr>
              <a:t>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foreseeability of the damage (subjective approach): is causal, the fault whose author knew or should have known that it was going to cause the damage.…"/>
          <p:cNvSpPr txBox="1">
            <a:spLocks noGrp="1"/>
          </p:cNvSpPr>
          <p:nvPr>
            <p:ph type="body" idx="1"/>
          </p:nvPr>
        </p:nvSpPr>
        <p:spPr>
          <a:xfrm>
            <a:off x="952500" y="1295400"/>
            <a:ext cx="11099800" cy="6286500"/>
          </a:xfrm>
          <a:prstGeom prst="rect">
            <a:avLst/>
          </a:prstGeom>
        </p:spPr>
        <p:txBody>
          <a:bodyPr/>
          <a:lstStyle/>
          <a:p>
            <a:pPr marL="518577" indent="-518577" algn="just" defTabSz="457200">
              <a:lnSpc>
                <a:spcPts val="5500"/>
              </a:lnSpc>
              <a:spcBef>
                <a:spcPts val="0"/>
              </a:spcBef>
              <a:defRPr sz="3100">
                <a:latin typeface="Arial"/>
                <a:ea typeface="Arial"/>
                <a:cs typeface="Arial"/>
                <a:sym typeface="Arial"/>
              </a:defRPr>
            </a:pPr>
            <a:r>
              <a:t>•</a:t>
            </a:r>
            <a:r>
              <a:rPr b="1">
                <a:latin typeface="+mj-lt"/>
                <a:ea typeface="+mj-ea"/>
                <a:cs typeface="+mj-cs"/>
                <a:sym typeface="Helvetica"/>
              </a:rPr>
              <a:t>foreseeability</a:t>
            </a:r>
            <a:r>
              <a:rPr>
                <a:latin typeface="+mj-lt"/>
                <a:ea typeface="+mj-ea"/>
                <a:cs typeface="+mj-cs"/>
                <a:sym typeface="Helvetica"/>
              </a:rPr>
              <a:t> of the damage </a:t>
            </a:r>
            <a:r>
              <a:rPr b="1">
                <a:latin typeface="+mj-lt"/>
                <a:ea typeface="+mj-ea"/>
                <a:cs typeface="+mj-cs"/>
                <a:sym typeface="Helvetica"/>
              </a:rPr>
              <a:t>(subjective approach)</a:t>
            </a:r>
            <a:r>
              <a:rPr>
                <a:latin typeface="+mj-lt"/>
                <a:ea typeface="+mj-ea"/>
                <a:cs typeface="+mj-cs"/>
                <a:sym typeface="Helvetica"/>
              </a:rPr>
              <a:t>: is causal, the fault whose author knew or should have known that it was going to cause the damage.</a:t>
            </a:r>
            <a:endParaRPr sz="1200">
              <a:latin typeface="Times"/>
              <a:ea typeface="Times"/>
              <a:cs typeface="Times"/>
              <a:sym typeface="Times"/>
            </a:endParaRPr>
          </a:p>
          <a:p>
            <a:pPr marL="518577" indent="-518577" algn="just" defTabSz="457200">
              <a:lnSpc>
                <a:spcPts val="5500"/>
              </a:lnSpc>
              <a:spcBef>
                <a:spcPts val="0"/>
              </a:spcBef>
              <a:defRPr sz="3100">
                <a:latin typeface="Arial"/>
                <a:ea typeface="Arial"/>
                <a:cs typeface="Arial"/>
                <a:sym typeface="Arial"/>
              </a:defRPr>
            </a:pPr>
            <a:r>
              <a:t>•</a:t>
            </a:r>
            <a:r>
              <a:rPr b="1">
                <a:latin typeface="+mj-lt"/>
                <a:ea typeface="+mj-ea"/>
                <a:cs typeface="+mj-cs"/>
                <a:sym typeface="Helvetica"/>
              </a:rPr>
              <a:t>The normal cause of the things </a:t>
            </a:r>
            <a:r>
              <a:rPr>
                <a:latin typeface="+mj-lt"/>
                <a:ea typeface="+mj-ea"/>
                <a:cs typeface="+mj-cs"/>
                <a:sym typeface="Helvetica"/>
              </a:rPr>
              <a:t>(</a:t>
            </a:r>
            <a:r>
              <a:rPr b="1">
                <a:latin typeface="+mj-lt"/>
                <a:ea typeface="+mj-ea"/>
                <a:cs typeface="+mj-cs"/>
                <a:sym typeface="Helvetica"/>
              </a:rPr>
              <a:t>objective approach</a:t>
            </a:r>
            <a:r>
              <a:rPr>
                <a:latin typeface="+mj-lt"/>
                <a:ea typeface="+mj-ea"/>
                <a:cs typeface="+mj-cs"/>
                <a:sym typeface="Helvetica"/>
              </a:rPr>
              <a:t>): are regarded as causal only the faults which contain in themselves the objective possibility to produce, in the natural order of the things, the prejudicial result.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Elements of tort"/>
          <p:cNvSpPr txBox="1">
            <a:spLocks noGrp="1"/>
          </p:cNvSpPr>
          <p:nvPr>
            <p:ph type="title"/>
          </p:nvPr>
        </p:nvSpPr>
        <p:spPr>
          <a:xfrm>
            <a:off x="952500" y="253999"/>
            <a:ext cx="11099800" cy="707482"/>
          </a:xfrm>
          <a:prstGeom prst="rect">
            <a:avLst/>
          </a:prstGeom>
        </p:spPr>
        <p:txBody>
          <a:bodyPr/>
          <a:lstStyle>
            <a:lvl1pPr defTabSz="292100">
              <a:defRPr sz="3600"/>
            </a:lvl1pPr>
          </a:lstStyle>
          <a:p>
            <a:r>
              <a:t>Elements of tort</a:t>
            </a:r>
          </a:p>
        </p:txBody>
      </p:sp>
      <p:sp>
        <p:nvSpPr>
          <p:cNvPr id="141" name="Considered together, one can draw the following to be basic elements in of tort:…"/>
          <p:cNvSpPr txBox="1">
            <a:spLocks noGrp="1"/>
          </p:cNvSpPr>
          <p:nvPr>
            <p:ph type="body" idx="1"/>
          </p:nvPr>
        </p:nvSpPr>
        <p:spPr>
          <a:xfrm>
            <a:off x="952500" y="1116310"/>
            <a:ext cx="11099800" cy="7767340"/>
          </a:xfrm>
          <a:prstGeom prst="rect">
            <a:avLst/>
          </a:prstGeom>
        </p:spPr>
        <p:txBody>
          <a:bodyPr anchor="t"/>
          <a:lstStyle/>
          <a:p>
            <a:pPr marL="451163" indent="-451163" algn="just" defTabSz="397763">
              <a:lnSpc>
                <a:spcPts val="4800"/>
              </a:lnSpc>
              <a:spcBef>
                <a:spcPts val="1400"/>
              </a:spcBef>
              <a:defRPr sz="2900">
                <a:latin typeface="Arial"/>
                <a:ea typeface="Arial"/>
                <a:cs typeface="Arial"/>
                <a:sym typeface="Arial"/>
              </a:defRPr>
            </a:pPr>
            <a:r>
              <a:t>Considered together, one can draw the following to be basic elements in of tort:</a:t>
            </a:r>
            <a:endParaRPr>
              <a:latin typeface="+mj-lt"/>
              <a:ea typeface="+mj-ea"/>
              <a:cs typeface="+mj-cs"/>
              <a:sym typeface="Helvetica"/>
            </a:endParaRPr>
          </a:p>
          <a:p>
            <a:pPr marL="451163" indent="-451163" algn="just" defTabSz="397763">
              <a:lnSpc>
                <a:spcPts val="4800"/>
              </a:lnSpc>
              <a:spcBef>
                <a:spcPts val="1400"/>
              </a:spcBef>
              <a:defRPr sz="2900">
                <a:latin typeface="+mj-lt"/>
                <a:ea typeface="+mj-ea"/>
                <a:cs typeface="+mj-cs"/>
                <a:sym typeface="Helvetica"/>
              </a:defRPr>
            </a:pPr>
            <a:r>
              <a:t>As  per definition, tort consists of an </a:t>
            </a:r>
            <a:r>
              <a:rPr b="1"/>
              <a:t>act</a:t>
            </a:r>
            <a:r>
              <a:t> or </a:t>
            </a:r>
            <a:r>
              <a:rPr b="1"/>
              <a:t>omission</a:t>
            </a:r>
            <a:r>
              <a:t> by the </a:t>
            </a:r>
            <a:r>
              <a:rPr b="1"/>
              <a:t>defendant</a:t>
            </a:r>
            <a:r>
              <a:t> which causes </a:t>
            </a:r>
            <a:r>
              <a:rPr b="1"/>
              <a:t>damage</a:t>
            </a:r>
            <a:r>
              <a:t> to the claimant. </a:t>
            </a:r>
            <a:endParaRPr sz="1000">
              <a:latin typeface="Times"/>
              <a:ea typeface="Times"/>
              <a:cs typeface="Times"/>
              <a:sym typeface="Times"/>
            </a:endParaRPr>
          </a:p>
          <a:p>
            <a:pPr marL="451163" indent="-451163" algn="just" defTabSz="397763">
              <a:lnSpc>
                <a:spcPts val="4800"/>
              </a:lnSpc>
              <a:spcBef>
                <a:spcPts val="1400"/>
              </a:spcBef>
              <a:defRPr sz="2900">
                <a:latin typeface="+mj-lt"/>
                <a:ea typeface="+mj-ea"/>
                <a:cs typeface="+mj-cs"/>
                <a:sym typeface="Helvetica"/>
              </a:defRPr>
            </a:pPr>
            <a:r>
              <a:t>The damage must be caused by the fault of the defendant and must be a kind of harm recognised as attracting legal liability.</a:t>
            </a:r>
            <a:endParaRPr sz="1000">
              <a:latin typeface="Times"/>
              <a:ea typeface="Times"/>
              <a:cs typeface="Times"/>
              <a:sym typeface="Times"/>
            </a:endParaRPr>
          </a:p>
          <a:p>
            <a:pPr marL="451163" indent="-451163" algn="just" defTabSz="397763">
              <a:lnSpc>
                <a:spcPts val="4800"/>
              </a:lnSpc>
              <a:spcBef>
                <a:spcPts val="1400"/>
              </a:spcBef>
              <a:defRPr sz="2900">
                <a:latin typeface="+mj-lt"/>
                <a:ea typeface="+mj-ea"/>
                <a:cs typeface="+mj-cs"/>
                <a:sym typeface="Helvetica"/>
              </a:defRPr>
            </a:pPr>
            <a:r>
              <a:t>This model can be represented as:</a:t>
            </a:r>
            <a:endParaRPr sz="1000">
              <a:latin typeface="Times"/>
              <a:ea typeface="Times"/>
              <a:cs typeface="Times"/>
              <a:sym typeface="Times"/>
            </a:endParaRPr>
          </a:p>
          <a:p>
            <a:pPr marL="0" indent="0" algn="just" defTabSz="397763">
              <a:lnSpc>
                <a:spcPts val="4800"/>
              </a:lnSpc>
              <a:spcBef>
                <a:spcPts val="1400"/>
              </a:spcBef>
              <a:buSzTx/>
              <a:buNone/>
              <a:defRPr sz="2900">
                <a:latin typeface="Arial"/>
                <a:ea typeface="Arial"/>
                <a:cs typeface="Arial"/>
                <a:sym typeface="Arial"/>
              </a:defRPr>
            </a:pPr>
            <a:r>
              <a:t>•</a:t>
            </a:r>
            <a:r>
              <a:rPr b="1">
                <a:latin typeface="+mj-lt"/>
                <a:ea typeface="+mj-ea"/>
                <a:cs typeface="+mj-cs"/>
                <a:sym typeface="Helvetica"/>
              </a:rPr>
              <a:t>Tort liability = act (or omission) + causation + fault + protected interest + damage </a:t>
            </a:r>
            <a:endParaRPr sz="1000">
              <a:latin typeface="Times"/>
              <a:ea typeface="Times"/>
              <a:cs typeface="Times"/>
              <a:sym typeface="Times"/>
            </a:endParaRPr>
          </a:p>
          <a:p>
            <a:pPr marL="0" indent="0" algn="just" defTabSz="397763">
              <a:lnSpc>
                <a:spcPts val="4800"/>
              </a:lnSpc>
              <a:spcBef>
                <a:spcPts val="1400"/>
              </a:spcBef>
              <a:buSzTx/>
              <a:buNone/>
              <a:defRPr sz="2900">
                <a:latin typeface="Arial"/>
                <a:ea typeface="Arial"/>
                <a:cs typeface="Arial"/>
                <a:sym typeface="Arial"/>
              </a:defRPr>
            </a:pPr>
            <a:r>
              <a:t>•</a:t>
            </a:r>
            <a:r>
              <a:rPr>
                <a:latin typeface="+mj-lt"/>
                <a:ea typeface="+mj-ea"/>
                <a:cs typeface="+mj-cs"/>
                <a:sym typeface="Helvetica"/>
              </a:rPr>
              <a:t>An illustration of this model can be provided by the occurrence most frequently leading to liability in tort, a motor accident.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ritique:…"/>
          <p:cNvSpPr txBox="1">
            <a:spLocks noGrp="1"/>
          </p:cNvSpPr>
          <p:nvPr>
            <p:ph type="body" idx="1"/>
          </p:nvPr>
        </p:nvSpPr>
        <p:spPr>
          <a:xfrm>
            <a:off x="952500" y="1901228"/>
            <a:ext cx="11099800" cy="7255472"/>
          </a:xfrm>
          <a:prstGeom prst="rect">
            <a:avLst/>
          </a:prstGeom>
        </p:spPr>
        <p:txBody>
          <a:bodyPr anchor="t"/>
          <a:lstStyle/>
          <a:p>
            <a:pPr algn="just">
              <a:spcBef>
                <a:spcPts val="1900"/>
              </a:spcBef>
              <a:defRPr b="1"/>
            </a:pPr>
            <a:r>
              <a:t>Critique:</a:t>
            </a:r>
          </a:p>
          <a:p>
            <a:pPr marL="518577" indent="-518577" algn="just" defTabSz="457200">
              <a:lnSpc>
                <a:spcPts val="5500"/>
              </a:lnSpc>
              <a:spcBef>
                <a:spcPts val="1900"/>
              </a:spcBef>
              <a:defRPr sz="3700">
                <a:latin typeface="+mj-lt"/>
                <a:ea typeface="+mj-ea"/>
                <a:cs typeface="+mj-cs"/>
                <a:sym typeface="Helvetica"/>
              </a:defRPr>
            </a:pPr>
            <a:r>
              <a:t>This theory appears more </a:t>
            </a:r>
            <a:r>
              <a:rPr b="1"/>
              <a:t>equitable</a:t>
            </a:r>
            <a:r>
              <a:t>, insofar as it makes possible to break the causal link without having to go up too far in the chain of the causes. </a:t>
            </a:r>
            <a:endParaRPr sz="1200">
              <a:latin typeface="Times"/>
              <a:ea typeface="Times"/>
              <a:cs typeface="Times"/>
              <a:sym typeface="Times"/>
            </a:endParaRPr>
          </a:p>
          <a:p>
            <a:pPr marL="518577" indent="-518577" algn="just" defTabSz="457200">
              <a:lnSpc>
                <a:spcPts val="8900"/>
              </a:lnSpc>
              <a:spcBef>
                <a:spcPts val="1900"/>
              </a:spcBef>
              <a:defRPr sz="3700">
                <a:latin typeface="+mj-lt"/>
                <a:ea typeface="+mj-ea"/>
                <a:cs typeface="+mj-cs"/>
                <a:sym typeface="Helvetica"/>
              </a:defRPr>
            </a:pPr>
            <a:r>
              <a:t>This theory however presents a risk of </a:t>
            </a:r>
            <a:r>
              <a:rPr b="1"/>
              <a:t>arbitrary </a:t>
            </a:r>
            <a:r>
              <a:t>because of the uncertainty to which the application of its criteria leads.</a:t>
            </a:r>
            <a:r>
              <a:rPr sz="1200">
                <a:latin typeface="Times"/>
                <a:ea typeface="Times"/>
                <a:cs typeface="Times"/>
                <a:sym typeface="Times"/>
              </a:rPr>
              <a:t>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he theory of efficient causality (proximity of the cause)"/>
          <p:cNvSpPr txBox="1">
            <a:spLocks noGrp="1"/>
          </p:cNvSpPr>
          <p:nvPr>
            <p:ph type="title"/>
          </p:nvPr>
        </p:nvSpPr>
        <p:spPr>
          <a:xfrm>
            <a:off x="952500" y="254000"/>
            <a:ext cx="11099800" cy="1391692"/>
          </a:xfrm>
          <a:prstGeom prst="rect">
            <a:avLst/>
          </a:prstGeom>
        </p:spPr>
        <p:txBody>
          <a:bodyPr/>
          <a:lstStyle>
            <a:lvl1pPr algn="l" defTabSz="317845">
              <a:lnSpc>
                <a:spcPts val="8800"/>
              </a:lnSpc>
              <a:defRPr sz="3256" b="1">
                <a:latin typeface="+mj-lt"/>
                <a:ea typeface="+mj-ea"/>
                <a:cs typeface="+mj-cs"/>
                <a:sym typeface="Helvetica"/>
              </a:defRPr>
            </a:lvl1pPr>
          </a:lstStyle>
          <a:p>
            <a:r>
              <a:t>The theory of efficient causality (proximity of the cause) </a:t>
            </a:r>
          </a:p>
        </p:txBody>
      </p:sp>
      <p:sp>
        <p:nvSpPr>
          <p:cNvPr id="333" name="According to this third theory, the fault which appears among the antecedents of the damage will be retained as caused injury only if it were likely to cause only the damage, without being necessary that other conditions intervene.…"/>
          <p:cNvSpPr txBox="1">
            <a:spLocks noGrp="1"/>
          </p:cNvSpPr>
          <p:nvPr>
            <p:ph type="body" idx="1"/>
          </p:nvPr>
        </p:nvSpPr>
        <p:spPr>
          <a:xfrm>
            <a:off x="952500" y="1971526"/>
            <a:ext cx="11099800" cy="6905774"/>
          </a:xfrm>
          <a:prstGeom prst="rect">
            <a:avLst/>
          </a:prstGeom>
        </p:spPr>
        <p:txBody>
          <a:bodyPr>
            <a:normAutofit fontScale="85000" lnSpcReduction="10000"/>
          </a:bodyPr>
          <a:lstStyle/>
          <a:p>
            <a:pPr marL="518577" indent="-518577" algn="just" defTabSz="457200">
              <a:lnSpc>
                <a:spcPts val="5500"/>
              </a:lnSpc>
              <a:spcBef>
                <a:spcPts val="2600"/>
              </a:spcBef>
              <a:defRPr sz="2300">
                <a:latin typeface="+mj-lt"/>
                <a:ea typeface="+mj-ea"/>
                <a:cs typeface="+mj-cs"/>
                <a:sym typeface="Helvetica"/>
              </a:defRPr>
            </a:pPr>
            <a:r>
              <a:t>According to this third theory, the fault which appears among the antecedents of the damage will be retained as caused injury only if it were </a:t>
            </a:r>
            <a:r>
              <a:rPr b="1"/>
              <a:t>likely to cause only the damage</a:t>
            </a:r>
            <a:r>
              <a:t>, without being necessary that other conditions intervene.</a:t>
            </a:r>
            <a:endParaRPr sz="1200">
              <a:latin typeface="Times"/>
              <a:ea typeface="Times"/>
              <a:cs typeface="Times"/>
              <a:sym typeface="Times"/>
            </a:endParaRPr>
          </a:p>
          <a:p>
            <a:pPr marL="518577" indent="-518577" algn="just" defTabSz="457200">
              <a:lnSpc>
                <a:spcPts val="8900"/>
              </a:lnSpc>
              <a:spcBef>
                <a:spcPts val="2600"/>
              </a:spcBef>
              <a:defRPr sz="2300" b="1">
                <a:latin typeface="+mj-lt"/>
                <a:ea typeface="+mj-ea"/>
                <a:cs typeface="+mj-cs"/>
                <a:sym typeface="Helvetica"/>
              </a:defRPr>
            </a:pPr>
            <a:r>
              <a:t>In practice</a:t>
            </a:r>
            <a:r>
              <a:rPr b="0"/>
              <a:t>, it is thus retained, in case of plurality of the causes, that the fault which is </a:t>
            </a:r>
            <a:r>
              <a:t>closest to the damage is causal</a:t>
            </a:r>
            <a:r>
              <a:rPr b="0"/>
              <a:t>, the former fault being exonerated by the posterior fault since it is established that this fault is not the necessary condition of the former fault.</a:t>
            </a:r>
            <a:r>
              <a:rPr sz="700" b="0">
                <a:latin typeface="Times"/>
                <a:ea typeface="Times"/>
                <a:cs typeface="Times"/>
                <a:sym typeface="Times"/>
              </a:rPr>
              <a:t>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ausation: Common Law"/>
          <p:cNvSpPr txBox="1">
            <a:spLocks noGrp="1"/>
          </p:cNvSpPr>
          <p:nvPr>
            <p:ph type="title"/>
          </p:nvPr>
        </p:nvSpPr>
        <p:spPr>
          <a:xfrm>
            <a:off x="952500" y="254000"/>
            <a:ext cx="11099800" cy="1106438"/>
          </a:xfrm>
          <a:prstGeom prst="rect">
            <a:avLst/>
          </a:prstGeom>
        </p:spPr>
        <p:txBody>
          <a:bodyPr/>
          <a:lstStyle>
            <a:lvl1pPr defTabSz="479044">
              <a:defRPr sz="6500"/>
            </a:lvl1pPr>
          </a:lstStyle>
          <a:p>
            <a:r>
              <a:t>Causation: Common Law</a:t>
            </a:r>
          </a:p>
        </p:txBody>
      </p:sp>
      <p:sp>
        <p:nvSpPr>
          <p:cNvPr id="336" name="What is the solution of “too many faults” in determining causation in common law jurisdictions?…"/>
          <p:cNvSpPr txBox="1">
            <a:spLocks noGrp="1"/>
          </p:cNvSpPr>
          <p:nvPr>
            <p:ph type="body" idx="1"/>
          </p:nvPr>
        </p:nvSpPr>
        <p:spPr>
          <a:xfrm>
            <a:off x="952500" y="1561404"/>
            <a:ext cx="11099800" cy="7315897"/>
          </a:xfrm>
          <a:prstGeom prst="rect">
            <a:avLst/>
          </a:prstGeom>
        </p:spPr>
        <p:txBody>
          <a:bodyPr anchor="t"/>
          <a:lstStyle/>
          <a:p>
            <a:pPr algn="just">
              <a:spcBef>
                <a:spcPts val="1300"/>
              </a:spcBef>
            </a:pPr>
            <a:r>
              <a:t>What is the solution of “too many faults” in determining causation in common law jurisdictions?</a:t>
            </a:r>
          </a:p>
          <a:p>
            <a:pPr algn="just">
              <a:spcBef>
                <a:spcPts val="1300"/>
              </a:spcBef>
            </a:pPr>
            <a:r>
              <a:t>Not too different from civil law countries.</a:t>
            </a:r>
          </a:p>
          <a:p>
            <a:pPr algn="just">
              <a:spcBef>
                <a:spcPts val="1300"/>
              </a:spcBef>
            </a:pPr>
            <a:r>
              <a:t>It is usually defined as the"causal relationship between conduct and result”.</a:t>
            </a:r>
          </a:p>
          <a:p>
            <a:pPr algn="just">
              <a:spcBef>
                <a:spcPts val="1300"/>
              </a:spcBef>
            </a:pPr>
            <a:r>
              <a:t>The claimant will have to establish a two-stage inquiry, firstly establishing </a:t>
            </a:r>
            <a:r>
              <a:rPr i="1"/>
              <a:t>'factual</a:t>
            </a:r>
            <a:r>
              <a:t>' causation, then '</a:t>
            </a:r>
            <a:r>
              <a:rPr i="1"/>
              <a:t>legal</a:t>
            </a:r>
            <a:r>
              <a:t>' causation.</a:t>
            </a:r>
          </a:p>
          <a:p>
            <a:pPr algn="just">
              <a:spcBef>
                <a:spcPts val="1300"/>
              </a:spcBef>
            </a:pPr>
            <a:r>
              <a:t>‘Factual’ causation must be established before inquiring into legal causation, perhaps by assessing if the defendant acted in the plaintiff’s loss.</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But for-test?"/>
          <p:cNvSpPr txBox="1">
            <a:spLocks noGrp="1"/>
          </p:cNvSpPr>
          <p:nvPr>
            <p:ph type="title"/>
          </p:nvPr>
        </p:nvSpPr>
        <p:spPr>
          <a:xfrm>
            <a:off x="952500" y="254000"/>
            <a:ext cx="11099800" cy="868709"/>
          </a:xfrm>
          <a:prstGeom prst="rect">
            <a:avLst/>
          </a:prstGeom>
        </p:spPr>
        <p:txBody>
          <a:bodyPr/>
          <a:lstStyle>
            <a:lvl1pPr defTabSz="368045">
              <a:defRPr sz="4500" i="1">
                <a:latin typeface="+mn-lt"/>
                <a:ea typeface="+mn-ea"/>
                <a:cs typeface="+mn-cs"/>
                <a:sym typeface="Helvetica Neue"/>
              </a:defRPr>
            </a:lvl1pPr>
          </a:lstStyle>
          <a:p>
            <a:r>
              <a:t>But for-test?</a:t>
            </a:r>
          </a:p>
        </p:txBody>
      </p:sp>
      <p:sp>
        <p:nvSpPr>
          <p:cNvPr id="339" name="This is a test of necessity.…"/>
          <p:cNvSpPr txBox="1">
            <a:spLocks noGrp="1"/>
          </p:cNvSpPr>
          <p:nvPr>
            <p:ph type="body" idx="1"/>
          </p:nvPr>
        </p:nvSpPr>
        <p:spPr>
          <a:xfrm>
            <a:off x="952500" y="1545132"/>
            <a:ext cx="11099800" cy="7332169"/>
          </a:xfrm>
          <a:prstGeom prst="rect">
            <a:avLst/>
          </a:prstGeom>
        </p:spPr>
        <p:txBody>
          <a:bodyPr anchor="t"/>
          <a:lstStyle/>
          <a:p>
            <a:pPr algn="just">
              <a:spcBef>
                <a:spcPts val="1800"/>
              </a:spcBef>
            </a:pPr>
            <a:r>
              <a:t>This is a test of necessity. </a:t>
            </a:r>
          </a:p>
          <a:p>
            <a:pPr algn="just">
              <a:spcBef>
                <a:spcPts val="1800"/>
              </a:spcBef>
            </a:pPr>
            <a:r>
              <a:t>It is the usual method of establishing factual causation is the </a:t>
            </a:r>
            <a:r>
              <a:rPr i="1"/>
              <a:t>but-for test</a:t>
            </a:r>
            <a:r>
              <a:t>. The but for test inquires ‘But for the defendant’s act (i.e without the defendant’s act), would the harm have occurred?’ A shoots and wounds B. </a:t>
            </a:r>
          </a:p>
          <a:p>
            <a:pPr algn="just">
              <a:spcBef>
                <a:spcPts val="1800"/>
              </a:spcBef>
            </a:pPr>
            <a:r>
              <a:t>We ask ‘But for A's act, would B have been wounded?’ The answer is ‘No.’ So we conclude that A caused the harm to B. The but for test is a test of necessity. It asks was it ‘necessary’ for the defendant’s act to have occurred for the harm to have occurred.</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ritique:…"/>
          <p:cNvSpPr txBox="1">
            <a:spLocks noGrp="1"/>
          </p:cNvSpPr>
          <p:nvPr>
            <p:ph type="body" idx="1"/>
          </p:nvPr>
        </p:nvSpPr>
        <p:spPr>
          <a:xfrm>
            <a:off x="952500" y="584200"/>
            <a:ext cx="11099800" cy="8585200"/>
          </a:xfrm>
          <a:prstGeom prst="rect">
            <a:avLst/>
          </a:prstGeom>
        </p:spPr>
        <p:txBody>
          <a:bodyPr anchor="t"/>
          <a:lstStyle/>
          <a:p>
            <a:pPr>
              <a:spcBef>
                <a:spcPts val="0"/>
              </a:spcBef>
              <a:defRPr b="1"/>
            </a:pPr>
            <a:r>
              <a:t>Critique:</a:t>
            </a:r>
          </a:p>
          <a:p>
            <a:pPr algn="just">
              <a:spcBef>
                <a:spcPts val="0"/>
              </a:spcBef>
            </a:pPr>
            <a:r>
              <a:t>One weakness in the but-for test arises in situations where each of several acts alone are sufficient to cause the harm. </a:t>
            </a:r>
          </a:p>
          <a:p>
            <a:pPr algn="just">
              <a:spcBef>
                <a:spcPts val="0"/>
              </a:spcBef>
            </a:pPr>
            <a:r>
              <a:t>For example, if both A and B fire what would alone be fatal shots at C at approximately the same time, and C dies, it becomes impossible to say that but-for A's shot, or but-for B's shot alone, C would have died. </a:t>
            </a:r>
          </a:p>
          <a:p>
            <a:pPr algn="just">
              <a:spcBef>
                <a:spcPts val="0"/>
              </a:spcBef>
            </a:pPr>
            <a:r>
              <a:t>Taking the but-for test literally in such a case would seem to make neither A nor B responsible for C's death.</a:t>
            </a:r>
          </a:p>
          <a:p>
            <a:pPr algn="just">
              <a:spcBef>
                <a:spcPts val="0"/>
              </a:spcBef>
            </a:pPr>
            <a:r>
              <a:t>However, courts have generally accepted the but for test notwithstanding these weaknesses, sometimes by supplementing it with “common sense”.</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One of the leading cases on this dilemma is the US’s State v. Tally [1894] where the court ruled that:…"/>
          <p:cNvSpPr txBox="1">
            <a:spLocks noGrp="1"/>
          </p:cNvSpPr>
          <p:nvPr>
            <p:ph type="body" idx="1"/>
          </p:nvPr>
        </p:nvSpPr>
        <p:spPr>
          <a:xfrm>
            <a:off x="952500" y="1101576"/>
            <a:ext cx="11099800" cy="7775724"/>
          </a:xfrm>
          <a:prstGeom prst="rect">
            <a:avLst/>
          </a:prstGeom>
        </p:spPr>
        <p:txBody>
          <a:bodyPr/>
          <a:lstStyle/>
          <a:p>
            <a:r>
              <a:t>One of the leading cases on this dilemma is the US’s </a:t>
            </a:r>
            <a:r>
              <a:rPr b="1" i="1"/>
              <a:t>State v. Tally </a:t>
            </a:r>
            <a:r>
              <a:t>[1894] where the court ruled that: </a:t>
            </a:r>
          </a:p>
          <a:p>
            <a:r>
              <a:t>“The assistance given ... need not contribute to criminal result in the sense that but for it the result would not have ensued. It is quite sufficient if it facilitated a result that would have transpired without it.” </a:t>
            </a:r>
          </a:p>
          <a:p>
            <a:r>
              <a:t>In other words, A and B are liable in that no matter who was responsible for the fatal shot, the other "facilitated" the criminal act even though his shot was not necessary to deliver the fatal blow.</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NESS test?"/>
          <p:cNvSpPr txBox="1">
            <a:spLocks noGrp="1"/>
          </p:cNvSpPr>
          <p:nvPr>
            <p:ph type="title"/>
          </p:nvPr>
        </p:nvSpPr>
        <p:spPr>
          <a:xfrm>
            <a:off x="952500" y="254000"/>
            <a:ext cx="11099800" cy="892771"/>
          </a:xfrm>
          <a:prstGeom prst="rect">
            <a:avLst/>
          </a:prstGeom>
        </p:spPr>
        <p:txBody>
          <a:bodyPr/>
          <a:lstStyle>
            <a:lvl1pPr defTabSz="373886">
              <a:defRPr sz="5100"/>
            </a:lvl1pPr>
          </a:lstStyle>
          <a:p>
            <a:r>
              <a:t>NESS test?</a:t>
            </a:r>
          </a:p>
        </p:txBody>
      </p:sp>
      <p:sp>
        <p:nvSpPr>
          <p:cNvPr id="346" name="NESS is a test of sufficiency instead of a test of necessity.…"/>
          <p:cNvSpPr txBox="1">
            <a:spLocks noGrp="1"/>
          </p:cNvSpPr>
          <p:nvPr>
            <p:ph type="body" idx="1"/>
          </p:nvPr>
        </p:nvSpPr>
        <p:spPr>
          <a:xfrm>
            <a:off x="952500" y="1401513"/>
            <a:ext cx="11099800" cy="7475788"/>
          </a:xfrm>
          <a:prstGeom prst="rect">
            <a:avLst/>
          </a:prstGeom>
        </p:spPr>
        <p:txBody>
          <a:bodyPr anchor="t"/>
          <a:lstStyle/>
          <a:p>
            <a:pPr marL="426719" indent="-426719" algn="just" defTabSz="560830">
              <a:spcBef>
                <a:spcPts val="1000"/>
              </a:spcBef>
              <a:defRPr sz="3000"/>
            </a:pPr>
            <a:r>
              <a:t>NESS is a test of sufficiency instead of a test of necessity.</a:t>
            </a:r>
          </a:p>
          <a:p>
            <a:pPr marL="426719" indent="-426719" algn="just" defTabSz="560830">
              <a:spcBef>
                <a:spcPts val="1000"/>
              </a:spcBef>
              <a:defRPr sz="3000"/>
            </a:pPr>
            <a:r>
              <a:t>Accordingly, something is a cause if it is a ‘</a:t>
            </a:r>
            <a:r>
              <a:rPr b="1"/>
              <a:t>necessary element</a:t>
            </a:r>
            <a:r>
              <a:t> of a set of conditions jointly sufficient for the result’. </a:t>
            </a:r>
          </a:p>
          <a:p>
            <a:pPr marL="426719" indent="-426719" algn="just" defTabSz="560830">
              <a:spcBef>
                <a:spcPts val="1000"/>
              </a:spcBef>
              <a:defRPr sz="3000"/>
            </a:pPr>
            <a:r>
              <a:t>The pre-eminent case is known as “</a:t>
            </a:r>
            <a:r>
              <a:rPr b="1" i="1"/>
              <a:t>the two hunters</a:t>
            </a:r>
            <a:r>
              <a:rPr i="1"/>
              <a:t>”, </a:t>
            </a:r>
            <a:r>
              <a:t>namely</a:t>
            </a:r>
            <a:r>
              <a:rPr i="1"/>
              <a:t> </a:t>
            </a:r>
            <a:r>
              <a:rPr b="1" i="1"/>
              <a:t>Summers v. Tice. </a:t>
            </a:r>
          </a:p>
          <a:p>
            <a:pPr marL="426719" indent="-426719" algn="just" defTabSz="560830">
              <a:spcBef>
                <a:spcPts val="1000"/>
              </a:spcBef>
              <a:defRPr sz="3000"/>
            </a:pPr>
            <a:r>
              <a:t>The set of conditions required to bring about the result of the victim's injury would include a gunshot to the eye, the victim being in the right place at the right time, gravity, etc. </a:t>
            </a:r>
          </a:p>
          <a:p>
            <a:pPr marL="426719" indent="-426719" algn="just" defTabSz="560830">
              <a:spcBef>
                <a:spcPts val="1000"/>
              </a:spcBef>
              <a:defRPr sz="3000"/>
            </a:pPr>
            <a:r>
              <a:t>In such a set, either of the hunters' shots would be a member, and hence a cause. </a:t>
            </a:r>
          </a:p>
          <a:p>
            <a:pPr marL="426719" indent="-426719" algn="just" defTabSz="560830">
              <a:spcBef>
                <a:spcPts val="1000"/>
              </a:spcBef>
              <a:defRPr sz="3000"/>
            </a:pPr>
            <a:r>
              <a:t>This arguably gives us a more theoretically satisfying reason to conclude that something was a cause of something else than by appealing to notions of intuition or common sense.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Facts: In Summers the plaintiff, Charles A. Summers, accompanied defendants Tice and Simonson as a guide on a quail hunt in 1945.…"/>
          <p:cNvSpPr txBox="1">
            <a:spLocks noGrp="1"/>
          </p:cNvSpPr>
          <p:nvPr>
            <p:ph type="body" idx="1"/>
          </p:nvPr>
        </p:nvSpPr>
        <p:spPr>
          <a:xfrm>
            <a:off x="952500" y="751730"/>
            <a:ext cx="11099800" cy="8125570"/>
          </a:xfrm>
          <a:prstGeom prst="rect">
            <a:avLst/>
          </a:prstGeom>
        </p:spPr>
        <p:txBody>
          <a:bodyPr anchor="t"/>
          <a:lstStyle/>
          <a:p>
            <a:pPr algn="just">
              <a:spcBef>
                <a:spcPts val="1400"/>
              </a:spcBef>
              <a:defRPr b="1"/>
            </a:pPr>
            <a:r>
              <a:t>Facts: </a:t>
            </a:r>
            <a:r>
              <a:rPr b="0"/>
              <a:t>In </a:t>
            </a:r>
            <a:r>
              <a:rPr b="0" i="1"/>
              <a:t>Summers</a:t>
            </a:r>
            <a:r>
              <a:rPr b="0"/>
              <a:t> the plaintiff, Charles A. Summers, accompanied defendants Tice and Simonson as a guide on a quail hunt in 1945. </a:t>
            </a:r>
          </a:p>
          <a:p>
            <a:pPr algn="just">
              <a:lnSpc>
                <a:spcPct val="140000"/>
              </a:lnSpc>
              <a:spcBef>
                <a:spcPts val="900"/>
              </a:spcBef>
            </a:pPr>
            <a:r>
              <a:t>Each of the defendants was armed with a shotgun. Prior to going hunting plaintiff discussed the hunting procedure with defendants, indicating that they were to exercise care when shooting and to "keep in line." </a:t>
            </a:r>
            <a:endParaRPr b="1"/>
          </a:p>
          <a:p>
            <a:pPr algn="just">
              <a:lnSpc>
                <a:spcPct val="150000"/>
              </a:lnSpc>
              <a:spcBef>
                <a:spcPts val="1500"/>
              </a:spcBef>
            </a:pPr>
            <a:r>
              <a:t>Plaintiff advanced ahead of the defendants up a hill, creating a triangle among the three men, with plaintiff front and center.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he view of both defendants with respect to Summers was clear, and both defendants knew his location. A quail flew to a 10-foot elevation above the plaintiff's head (approximately four feet higher than the plaintiff's head), both defendants shot at the quail, and bird shot struck plaintiff in his right eye and another in his upper lip.…"/>
          <p:cNvSpPr txBox="1">
            <a:spLocks noGrp="1"/>
          </p:cNvSpPr>
          <p:nvPr>
            <p:ph type="body" idx="1"/>
          </p:nvPr>
        </p:nvSpPr>
        <p:spPr>
          <a:xfrm>
            <a:off x="952500" y="1686717"/>
            <a:ext cx="11099800" cy="7050883"/>
          </a:xfrm>
          <a:prstGeom prst="rect">
            <a:avLst/>
          </a:prstGeom>
        </p:spPr>
        <p:txBody>
          <a:bodyPr/>
          <a:lstStyle/>
          <a:p>
            <a:pPr marL="400050" indent="-400050" algn="just" defTabSz="525779">
              <a:spcBef>
                <a:spcPts val="800"/>
              </a:spcBef>
              <a:defRPr sz="2800"/>
            </a:pPr>
            <a:r>
              <a:t>The view of both defendants with respect to Summers was clear, and both defendants knew his location. A quail flew to a 10-foot elevation above the plaintiff's head (approximately four feet higher than the plaintiff's head), both defendants shot at the quail, and bird shot struck plaintiff in his right eye and another in his upper lip.</a:t>
            </a:r>
            <a:endParaRPr b="1"/>
          </a:p>
          <a:p>
            <a:pPr marL="400050" indent="-400050" algn="just" defTabSz="525779">
              <a:spcBef>
                <a:spcPts val="800"/>
              </a:spcBef>
              <a:defRPr sz="2800"/>
            </a:pPr>
            <a:r>
              <a:t>Plaintiff sued both defendants for personal injuries. </a:t>
            </a:r>
          </a:p>
          <a:p>
            <a:pPr marL="400050" indent="-400050" algn="just" defTabSz="525779">
              <a:spcBef>
                <a:spcPts val="800"/>
              </a:spcBef>
              <a:defRPr sz="2800"/>
            </a:pPr>
            <a:r>
              <a:t>At trial it was established that each of two pellets had caused the injuries to plaintiff's lip and eye, respectively, and both might have been discharged from a single weapon (defendant) or each defendant may have contributed one of the injuring pellets. </a:t>
            </a:r>
          </a:p>
          <a:p>
            <a:pPr marL="400050" indent="-400050" algn="just" defTabSz="525779">
              <a:spcBef>
                <a:spcPts val="800"/>
              </a:spcBef>
              <a:defRPr sz="2800"/>
            </a:pPr>
            <a:r>
              <a:t>The trial court found that the defendants were negligent (i.e., that when they discharged their weapons they did not do so with ordinary prudence), and that the plaintiff was not contributorily negligent. The defendants appealed.</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Accordingly, in their view, neither was liable, and they could not be held jointly and severally liable (i.e., each defendant was liable for the full amount of damages).…"/>
          <p:cNvSpPr txBox="1">
            <a:spLocks noGrp="1"/>
          </p:cNvSpPr>
          <p:nvPr>
            <p:ph type="body" idx="1"/>
          </p:nvPr>
        </p:nvSpPr>
        <p:spPr>
          <a:xfrm>
            <a:off x="952500" y="1581646"/>
            <a:ext cx="11099800" cy="7295654"/>
          </a:xfrm>
          <a:prstGeom prst="rect">
            <a:avLst/>
          </a:prstGeom>
        </p:spPr>
        <p:txBody>
          <a:bodyPr anchor="t"/>
          <a:lstStyle/>
          <a:p>
            <a:pPr marL="400050" indent="-400050" algn="just" defTabSz="525779">
              <a:spcBef>
                <a:spcPts val="1500"/>
              </a:spcBef>
              <a:defRPr sz="2800"/>
            </a:pPr>
            <a:r>
              <a:t>Accordingly, in their view, neither was liable, and they could not be held jointly and severally liable (i.e., each defendant was liable for the full amount of damages).</a:t>
            </a:r>
          </a:p>
          <a:p>
            <a:pPr marL="400050" indent="-400050" algn="just" defTabSz="525779">
              <a:spcBef>
                <a:spcPts val="1500"/>
              </a:spcBef>
              <a:defRPr sz="2800"/>
            </a:pPr>
            <a:r>
              <a:t>The court affirmed the lower court ruling that each defendant’s behavior fell below the standard of care (i.e., they were both negligent) and that the plaintiff's conduct did not contribute to his injury. </a:t>
            </a:r>
          </a:p>
          <a:p>
            <a:pPr marL="400050" indent="-400050" algn="just" defTabSz="525779">
              <a:spcBef>
                <a:spcPts val="1500"/>
              </a:spcBef>
              <a:defRPr sz="2800"/>
            </a:pPr>
            <a:r>
              <a:t>Laying out the groundbreaking doctrine of “</a:t>
            </a:r>
            <a:r>
              <a:rPr b="1" i="1"/>
              <a:t>alternative liability</a:t>
            </a:r>
            <a:r>
              <a:rPr b="1"/>
              <a:t>” </a:t>
            </a:r>
            <a:r>
              <a:t>because both defendants had been negligent, the court then decided that justice required that the burden of proving which of the defendants had caused either or both of plaintiff’s injuries be shifted to the defendants, so that either could absolve himself of liability if possible. </a:t>
            </a:r>
          </a:p>
          <a:p>
            <a:pPr marL="400050" indent="-400050" algn="just" defTabSz="525779">
              <a:spcBef>
                <a:spcPts val="1500"/>
              </a:spcBef>
              <a:defRPr sz="2800"/>
            </a:pPr>
            <a:r>
              <a:t>This is because it would have been impossible for the plaintiff to show which of the two negligent actors had caused his harm.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Example: X drives his car and inattentively mounts the pavement and hits Y, a pedestrian and causing him personal injuries. The act here is hitting Y, which has caused him damage.…"/>
          <p:cNvSpPr txBox="1">
            <a:spLocks noGrp="1"/>
          </p:cNvSpPr>
          <p:nvPr>
            <p:ph type="body" idx="1"/>
          </p:nvPr>
        </p:nvSpPr>
        <p:spPr>
          <a:xfrm>
            <a:off x="952500" y="1587500"/>
            <a:ext cx="11099800" cy="6286500"/>
          </a:xfrm>
          <a:prstGeom prst="rect">
            <a:avLst/>
          </a:prstGeom>
        </p:spPr>
        <p:txBody>
          <a:bodyPr anchor="t"/>
          <a:lstStyle/>
          <a:p>
            <a:pPr marL="0" indent="0" algn="just" defTabSz="393191">
              <a:lnSpc>
                <a:spcPts val="4700"/>
              </a:lnSpc>
              <a:spcBef>
                <a:spcPts val="3100"/>
              </a:spcBef>
              <a:buSzTx/>
              <a:buNone/>
              <a:defRPr sz="2900">
                <a:latin typeface="Arial"/>
                <a:ea typeface="Arial"/>
                <a:cs typeface="Arial"/>
                <a:sym typeface="Arial"/>
              </a:defRPr>
            </a:pPr>
            <a:r>
              <a:t>•</a:t>
            </a:r>
            <a:r>
              <a:rPr>
                <a:latin typeface="+mj-lt"/>
                <a:ea typeface="+mj-ea"/>
                <a:cs typeface="+mj-cs"/>
                <a:sym typeface="Helvetica"/>
              </a:rPr>
              <a:t>Example: X drives his car and inattentively mounts the pavement and hits Y, a pedestrian and causing him personal injuries. The act here is hitting Y, which has caused him damage. </a:t>
            </a:r>
            <a:endParaRPr sz="1000">
              <a:latin typeface="Times"/>
              <a:ea typeface="Times"/>
              <a:cs typeface="Times"/>
              <a:sym typeface="Times"/>
            </a:endParaRPr>
          </a:p>
          <a:p>
            <a:pPr marL="0" indent="0" algn="just" defTabSz="393191">
              <a:lnSpc>
                <a:spcPts val="4700"/>
              </a:lnSpc>
              <a:spcBef>
                <a:spcPts val="3100"/>
              </a:spcBef>
              <a:buSzTx/>
              <a:buNone/>
              <a:defRPr sz="2900">
                <a:latin typeface="Arial"/>
                <a:ea typeface="Arial"/>
                <a:cs typeface="Arial"/>
                <a:sym typeface="Arial"/>
              </a:defRPr>
            </a:pPr>
            <a:r>
              <a:t>•</a:t>
            </a:r>
            <a:r>
              <a:rPr>
                <a:latin typeface="+mj-lt"/>
                <a:ea typeface="+mj-ea"/>
                <a:cs typeface="+mj-cs"/>
                <a:sym typeface="Helvetica"/>
              </a:rPr>
              <a:t>The damage was a result of X’s carelessness, i.e his fault.</a:t>
            </a:r>
            <a:endParaRPr sz="1000">
              <a:latin typeface="Times"/>
              <a:ea typeface="Times"/>
              <a:cs typeface="Times"/>
              <a:sym typeface="Times"/>
            </a:endParaRPr>
          </a:p>
          <a:p>
            <a:pPr marL="0" indent="0" algn="just" defTabSz="393191">
              <a:lnSpc>
                <a:spcPts val="4700"/>
              </a:lnSpc>
              <a:spcBef>
                <a:spcPts val="3100"/>
              </a:spcBef>
              <a:buSzTx/>
              <a:buNone/>
              <a:defRPr sz="2900">
                <a:latin typeface="Arial"/>
                <a:ea typeface="Arial"/>
                <a:cs typeface="Arial"/>
                <a:sym typeface="Arial"/>
              </a:defRPr>
            </a:pPr>
            <a:r>
              <a:t>•</a:t>
            </a:r>
            <a:r>
              <a:rPr>
                <a:latin typeface="+mj-lt"/>
                <a:ea typeface="+mj-ea"/>
                <a:cs typeface="+mj-cs"/>
                <a:sym typeface="Helvetica"/>
              </a:rPr>
              <a:t>The injury suffered by Y, personal injury is recognised by law as attracting liability. </a:t>
            </a:r>
            <a:endParaRPr sz="1000">
              <a:latin typeface="Times"/>
              <a:ea typeface="Times"/>
              <a:cs typeface="Times"/>
              <a:sym typeface="Times"/>
            </a:endParaRPr>
          </a:p>
          <a:p>
            <a:pPr marL="0" indent="0" algn="just" defTabSz="393191">
              <a:lnSpc>
                <a:spcPts val="4700"/>
              </a:lnSpc>
              <a:spcBef>
                <a:spcPts val="3100"/>
              </a:spcBef>
              <a:buSzTx/>
              <a:buNone/>
              <a:defRPr sz="2900">
                <a:latin typeface="Arial"/>
                <a:ea typeface="Arial"/>
                <a:cs typeface="Arial"/>
                <a:sym typeface="Arial"/>
              </a:defRPr>
            </a:pPr>
            <a:r>
              <a:t>•</a:t>
            </a:r>
            <a:r>
              <a:rPr>
                <a:latin typeface="+mj-lt"/>
                <a:ea typeface="+mj-ea"/>
                <a:cs typeface="+mj-cs"/>
                <a:sym typeface="Helvetica"/>
              </a:rPr>
              <a:t>Therefore X will be liable to Y in the tort of negligence and X will be able to recover damages.</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ummers v. Tice Rule"/>
          <p:cNvSpPr txBox="1">
            <a:spLocks noGrp="1"/>
          </p:cNvSpPr>
          <p:nvPr>
            <p:ph type="title"/>
          </p:nvPr>
        </p:nvSpPr>
        <p:spPr>
          <a:xfrm>
            <a:off x="952500" y="393700"/>
            <a:ext cx="11099800" cy="774502"/>
          </a:xfrm>
          <a:prstGeom prst="rect">
            <a:avLst/>
          </a:prstGeom>
        </p:spPr>
        <p:txBody>
          <a:bodyPr/>
          <a:lstStyle>
            <a:lvl1pPr defTabSz="321309">
              <a:defRPr sz="4400" i="1">
                <a:latin typeface="+mn-lt"/>
                <a:ea typeface="+mn-ea"/>
                <a:cs typeface="+mn-cs"/>
                <a:sym typeface="Helvetica Neue"/>
              </a:defRPr>
            </a:lvl1pPr>
          </a:lstStyle>
          <a:p>
            <a:r>
              <a:t>Summers v. Tice Rule</a:t>
            </a:r>
          </a:p>
        </p:txBody>
      </p:sp>
      <p:sp>
        <p:nvSpPr>
          <p:cNvPr id="355" name="As in two hunters (1948), A and B, who each negligently fire a shot that takes out C's eye.…"/>
          <p:cNvSpPr txBox="1">
            <a:spLocks noGrp="1"/>
          </p:cNvSpPr>
          <p:nvPr>
            <p:ph type="body" idx="1"/>
          </p:nvPr>
        </p:nvSpPr>
        <p:spPr>
          <a:xfrm>
            <a:off x="952500" y="1397099"/>
            <a:ext cx="11099800" cy="7480201"/>
          </a:xfrm>
          <a:prstGeom prst="rect">
            <a:avLst/>
          </a:prstGeom>
        </p:spPr>
        <p:txBody>
          <a:bodyPr anchor="t"/>
          <a:lstStyle/>
          <a:p>
            <a:pPr algn="just">
              <a:spcBef>
                <a:spcPts val="800"/>
              </a:spcBef>
            </a:pPr>
            <a:r>
              <a:t>As in two hunters (1948), A and B, who each negligently fire a shot that takes out C's eye. </a:t>
            </a:r>
          </a:p>
          <a:p>
            <a:pPr algn="just">
              <a:spcBef>
                <a:spcPts val="800"/>
              </a:spcBef>
            </a:pPr>
            <a:r>
              <a:t>Each shot on its own would have been sufficient to cause the damage. But for A's shot, would C's eye have been taken out? Yes. The same answer follows in relation to B's shot. </a:t>
            </a:r>
          </a:p>
          <a:p>
            <a:pPr algn="just">
              <a:spcBef>
                <a:spcPts val="800"/>
              </a:spcBef>
            </a:pPr>
            <a:r>
              <a:t>But on the </a:t>
            </a:r>
            <a:r>
              <a:rPr i="1"/>
              <a:t>but-for test</a:t>
            </a:r>
            <a:r>
              <a:t>, this leads us to the counterintuitive position that neither shot caused the injury. </a:t>
            </a:r>
          </a:p>
          <a:p>
            <a:pPr algn="just">
              <a:spcBef>
                <a:spcPts val="800"/>
              </a:spcBef>
            </a:pPr>
            <a:r>
              <a:t>However, courts have held that in order to prevent each of the defendants avoiding liability for lack of actual cause, it is necessary to hold both of them responsible. This is known, simply, as the </a:t>
            </a:r>
            <a:r>
              <a:rPr i="1"/>
              <a:t>Summers v. Tice</a:t>
            </a:r>
            <a:r>
              <a:t> Rule.</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roximate cause?"/>
          <p:cNvSpPr txBox="1">
            <a:spLocks noGrp="1"/>
          </p:cNvSpPr>
          <p:nvPr>
            <p:ph type="title"/>
          </p:nvPr>
        </p:nvSpPr>
        <p:spPr>
          <a:xfrm>
            <a:off x="1789359" y="628054"/>
            <a:ext cx="8860882" cy="755057"/>
          </a:xfrm>
          <a:prstGeom prst="rect">
            <a:avLst/>
          </a:prstGeom>
        </p:spPr>
        <p:txBody>
          <a:bodyPr/>
          <a:lstStyle>
            <a:lvl1pPr defTabSz="315468">
              <a:defRPr sz="3800"/>
            </a:lvl1pPr>
          </a:lstStyle>
          <a:p>
            <a:r>
              <a:t>Proximate cause?</a:t>
            </a:r>
          </a:p>
        </p:txBody>
      </p:sp>
      <p:sp>
        <p:nvSpPr>
          <p:cNvPr id="358" name="The but-for test is factual causation and often gives us the right answer to causal problems, but sometimes not. Two difficulties are immediately obvious.…"/>
          <p:cNvSpPr txBox="1">
            <a:spLocks noGrp="1"/>
          </p:cNvSpPr>
          <p:nvPr>
            <p:ph type="body" idx="1"/>
          </p:nvPr>
        </p:nvSpPr>
        <p:spPr>
          <a:xfrm>
            <a:off x="952500" y="1485700"/>
            <a:ext cx="11099800" cy="7277301"/>
          </a:xfrm>
          <a:prstGeom prst="rect">
            <a:avLst/>
          </a:prstGeom>
        </p:spPr>
        <p:txBody>
          <a:bodyPr/>
          <a:lstStyle/>
          <a:p>
            <a:pPr marL="346708" indent="-346708" algn="just" defTabSz="455674">
              <a:spcBef>
                <a:spcPts val="1300"/>
              </a:spcBef>
              <a:defRPr sz="2400"/>
            </a:pPr>
            <a:r>
              <a:rPr dirty="0"/>
              <a:t>The but-for test is factual causation and often gives us the right answer to causal problems, but sometimes not. Two difficulties are immediately obvious. </a:t>
            </a:r>
          </a:p>
          <a:p>
            <a:pPr marL="346708" indent="-346708" algn="just" defTabSz="455674">
              <a:spcBef>
                <a:spcPts val="1300"/>
              </a:spcBef>
              <a:defRPr sz="2400"/>
            </a:pPr>
            <a:r>
              <a:rPr dirty="0"/>
              <a:t>The first is that under the but-for test, almost anything is a cause. But for a tortfeasor's grandmother's birth, the relevant tortious conduct would not have occurred. </a:t>
            </a:r>
          </a:p>
          <a:p>
            <a:pPr marL="346708" indent="-346708" algn="just" defTabSz="455674">
              <a:spcBef>
                <a:spcPts val="1300"/>
              </a:spcBef>
              <a:defRPr sz="2400"/>
            </a:pPr>
            <a:r>
              <a:rPr dirty="0"/>
              <a:t>But for the victim of a crime missing the bus, he or she would not have been at the site of the crime and hence the crime would not have occurred. </a:t>
            </a:r>
          </a:p>
          <a:p>
            <a:pPr marL="346708" indent="-346708" algn="just" defTabSz="455674">
              <a:spcBef>
                <a:spcPts val="1300"/>
              </a:spcBef>
              <a:defRPr sz="2400"/>
            </a:pPr>
            <a:r>
              <a:rPr dirty="0"/>
              <a:t>Yet in these two cases, the grandmother's birth or the victim's missing the bus are not intuitively causes of the resulting harm. </a:t>
            </a:r>
          </a:p>
          <a:p>
            <a:pPr marL="346708" indent="-346708" algn="just" defTabSz="455674">
              <a:spcBef>
                <a:spcPts val="1300"/>
              </a:spcBef>
              <a:defRPr sz="2400"/>
            </a:pPr>
            <a:r>
              <a:rPr dirty="0"/>
              <a:t>This often does not matter in the case where cause is only one element of liability, as the remote actor will most likely not have committed the other elements of the test. The legally liable cause is the one closest to or most proximate to the injury. </a:t>
            </a:r>
          </a:p>
          <a:p>
            <a:pPr marL="346708" indent="-346708" algn="just" defTabSz="455674">
              <a:spcBef>
                <a:spcPts val="1300"/>
              </a:spcBef>
              <a:defRPr sz="2400"/>
            </a:pPr>
            <a:r>
              <a:rPr dirty="0"/>
              <a:t>This is known as the Proximate Cause rule. However, this situation can arise in strict liability situations.</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New supervening cause"/>
          <p:cNvSpPr txBox="1">
            <a:spLocks noGrp="1"/>
          </p:cNvSpPr>
          <p:nvPr>
            <p:ph type="title"/>
          </p:nvPr>
        </p:nvSpPr>
        <p:spPr>
          <a:xfrm>
            <a:off x="1003299" y="575219"/>
            <a:ext cx="10185998" cy="852242"/>
          </a:xfrm>
          <a:prstGeom prst="rect">
            <a:avLst/>
          </a:prstGeom>
        </p:spPr>
        <p:txBody>
          <a:bodyPr/>
          <a:lstStyle>
            <a:lvl1pPr defTabSz="362204">
              <a:defRPr sz="4400"/>
            </a:lvl1pPr>
          </a:lstStyle>
          <a:p>
            <a:r>
              <a:t>New supervening cause</a:t>
            </a:r>
          </a:p>
        </p:txBody>
      </p:sp>
      <p:sp>
        <p:nvSpPr>
          <p:cNvPr id="361" name="This rule is known as “novus actus interviens (i.e new intervening act breaks the chain of causation)”…"/>
          <p:cNvSpPr txBox="1">
            <a:spLocks noGrp="1"/>
          </p:cNvSpPr>
          <p:nvPr>
            <p:ph type="body" idx="1"/>
          </p:nvPr>
        </p:nvSpPr>
        <p:spPr>
          <a:xfrm>
            <a:off x="901326" y="1460500"/>
            <a:ext cx="11782478" cy="8298210"/>
          </a:xfrm>
          <a:prstGeom prst="rect">
            <a:avLst/>
          </a:prstGeom>
        </p:spPr>
        <p:txBody>
          <a:bodyPr anchor="t"/>
          <a:lstStyle/>
          <a:p>
            <a:pPr marL="280034" indent="-280034" algn="just" defTabSz="368045">
              <a:spcBef>
                <a:spcPts val="2500"/>
              </a:spcBef>
              <a:defRPr sz="3900"/>
            </a:pPr>
            <a:r>
              <a:t>This rule is known as “</a:t>
            </a:r>
            <a:r>
              <a:rPr i="1">
                <a:solidFill>
                  <a:srgbClr val="222222"/>
                </a:solidFill>
              </a:rPr>
              <a:t>novus actus interviens </a:t>
            </a:r>
            <a:r>
              <a:rPr>
                <a:solidFill>
                  <a:srgbClr val="222222"/>
                </a:solidFill>
              </a:rPr>
              <a:t>(i.e new intervening act breaks the chain of causation)”</a:t>
            </a:r>
          </a:p>
          <a:p>
            <a:pPr marL="280034" indent="-280034" algn="just" defTabSz="368045">
              <a:spcBef>
                <a:spcPts val="2500"/>
              </a:spcBef>
              <a:defRPr sz="3900"/>
            </a:pPr>
            <a:r>
              <a:t>Imagine the following. A critically injures B. As B is wheeled to an ambulance, she is struck by lightning. She would not have been struck if she had not been injured in the first place. </a:t>
            </a:r>
          </a:p>
          <a:p>
            <a:pPr marL="280034" indent="-280034" algn="just" defTabSz="368045">
              <a:spcBef>
                <a:spcPts val="2500"/>
              </a:spcBef>
              <a:defRPr sz="3900"/>
            </a:pPr>
            <a:r>
              <a:t>Clearly then, A caused B's whole injury on the ‘but for’ or NESS test. However, at law, the intervention of a supervening event renders the defendant not liable for the injury caused by the lightning.</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he effect of the principle may be stated simply:…"/>
          <p:cNvSpPr txBox="1">
            <a:spLocks noGrp="1"/>
          </p:cNvSpPr>
          <p:nvPr>
            <p:ph type="body" idx="1"/>
          </p:nvPr>
        </p:nvSpPr>
        <p:spPr>
          <a:xfrm>
            <a:off x="530125" y="1286470"/>
            <a:ext cx="11522176" cy="7590829"/>
          </a:xfrm>
          <a:prstGeom prst="rect">
            <a:avLst/>
          </a:prstGeom>
        </p:spPr>
        <p:txBody>
          <a:bodyPr/>
          <a:lstStyle/>
          <a:p>
            <a:pPr marL="200025" indent="-200025" algn="just" defTabSz="262888">
              <a:spcBef>
                <a:spcPts val="1800"/>
              </a:spcBef>
              <a:defRPr sz="2800"/>
            </a:pPr>
            <a:r>
              <a:t>The effect of the principle may be stated simply:</a:t>
            </a:r>
          </a:p>
          <a:p>
            <a:pPr marL="200025" indent="-200025" algn="just" defTabSz="262888">
              <a:spcBef>
                <a:spcPts val="1800"/>
              </a:spcBef>
              <a:defRPr sz="2800"/>
            </a:pPr>
            <a:r>
              <a:t>if the new event, whether through human agency or natural causes, does not break the chain, the original actor is liable for all the consequences flowing naturally from the initial circumstances. </a:t>
            </a:r>
          </a:p>
          <a:p>
            <a:pPr marL="200025" indent="-200025" algn="just" defTabSz="262888">
              <a:spcBef>
                <a:spcPts val="1800"/>
              </a:spcBef>
              <a:defRPr sz="2800"/>
            </a:pPr>
            <a:r>
              <a:t>But if the new act breaks the chain, the liability of the initial actor stops at that point, and the new actor, if human, will be liable for all that flows from his or her contribution</a:t>
            </a:r>
          </a:p>
          <a:p>
            <a:pPr marL="200025" indent="-200025" algn="just" defTabSz="262888">
              <a:spcBef>
                <a:spcPts val="1800"/>
              </a:spcBef>
              <a:defRPr sz="2800"/>
            </a:pPr>
            <a:r>
              <a:t>In </a:t>
            </a:r>
            <a:r>
              <a:rPr i="1"/>
              <a:t>R v Pagett</a:t>
            </a:r>
            <a:r>
              <a:t> (1983), to resist lawful arrest, the defendant held a girl in front of him as a shield and shot at armed policemen. The police instinctively fired back and killed the girl. </a:t>
            </a:r>
          </a:p>
          <a:p>
            <a:pPr marL="200025" indent="-200025" algn="just" defTabSz="262888">
              <a:spcBef>
                <a:spcPts val="1800"/>
              </a:spcBef>
              <a:defRPr sz="2800"/>
            </a:pPr>
            <a:r>
              <a:t>The Court of Appeal held that the defendant's act caused the death and that the reasonable actions of a third party acting in self-defence could not be regarded as a </a:t>
            </a:r>
            <a:r>
              <a:rPr i="1"/>
              <a:t>novus actus interveniens</a:t>
            </a:r>
            <a:r>
              <a:t> because self-defence is a foreseeable consequence of his action and had not broken the chain of causation.</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Independent sufficient causes"/>
          <p:cNvSpPr txBox="1">
            <a:spLocks noGrp="1"/>
          </p:cNvSpPr>
          <p:nvPr>
            <p:ph type="title"/>
          </p:nvPr>
        </p:nvSpPr>
        <p:spPr>
          <a:xfrm>
            <a:off x="952500" y="558799"/>
            <a:ext cx="11099800" cy="1288110"/>
          </a:xfrm>
          <a:prstGeom prst="rect">
            <a:avLst/>
          </a:prstGeom>
        </p:spPr>
        <p:txBody>
          <a:bodyPr/>
          <a:lstStyle>
            <a:lvl1pPr defTabSz="280415">
              <a:defRPr sz="3800" b="1">
                <a:latin typeface="+mn-lt"/>
                <a:ea typeface="+mn-ea"/>
                <a:cs typeface="+mn-cs"/>
                <a:sym typeface="Helvetica Neue"/>
              </a:defRPr>
            </a:lvl1pPr>
          </a:lstStyle>
          <a:p>
            <a:r>
              <a:t>Independent sufficient causes</a:t>
            </a:r>
          </a:p>
        </p:txBody>
      </p:sp>
      <p:sp>
        <p:nvSpPr>
          <p:cNvPr id="366" name="When two or more negligent parties, where the consequence of their negligence joins together to cause damages, in a circumstance where either one of them alone would have caused it anyway, each is deemed to be an &quot;Independent Sufficient Cause,&quot; because each could be deemed a &quot;substantial factor,&quot; and both are held legally responsible for the damages.…"/>
          <p:cNvSpPr txBox="1">
            <a:spLocks noGrp="1"/>
          </p:cNvSpPr>
          <p:nvPr>
            <p:ph type="body" idx="1"/>
          </p:nvPr>
        </p:nvSpPr>
        <p:spPr>
          <a:xfrm>
            <a:off x="952500" y="1727348"/>
            <a:ext cx="11099800" cy="7156303"/>
          </a:xfrm>
          <a:prstGeom prst="rect">
            <a:avLst/>
          </a:prstGeom>
        </p:spPr>
        <p:txBody>
          <a:bodyPr anchor="t"/>
          <a:lstStyle/>
          <a:p>
            <a:pPr algn="just">
              <a:spcBef>
                <a:spcPts val="2400"/>
              </a:spcBef>
            </a:pPr>
            <a:r>
              <a:t>When two or more negligent parties, where the consequence of their negligence joins together to cause damages, in a circumstance where either one of them alone would have caused it anyway, each is deemed to be an "Independent Sufficient Cause," because each could be deemed a "substantial factor," and both are held legally responsible for the damages. </a:t>
            </a:r>
          </a:p>
          <a:p>
            <a:pPr algn="just">
              <a:spcBef>
                <a:spcPts val="2400"/>
              </a:spcBef>
            </a:pPr>
            <a:r>
              <a:t>For example, where negligent fire-starter A's fire joins with negligent fire-starter B's fire to burn down House C, both A and B are held responsible. See the case </a:t>
            </a:r>
            <a:r>
              <a:rPr i="1"/>
              <a:t>Anderson v. Minneapolis,</a:t>
            </a:r>
            <a:r>
              <a:t>(1920). </a:t>
            </a:r>
          </a:p>
          <a:p>
            <a:pPr algn="just">
              <a:spcBef>
                <a:spcPts val="2400"/>
              </a:spcBef>
            </a:pPr>
            <a:r>
              <a:t>This is an element of Legal Cause.</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oncurrent actual causes"/>
          <p:cNvSpPr txBox="1">
            <a:spLocks noGrp="1"/>
          </p:cNvSpPr>
          <p:nvPr>
            <p:ph type="title"/>
          </p:nvPr>
        </p:nvSpPr>
        <p:spPr>
          <a:xfrm>
            <a:off x="952500" y="558800"/>
            <a:ext cx="11099800" cy="1549400"/>
          </a:xfrm>
          <a:prstGeom prst="rect">
            <a:avLst/>
          </a:prstGeom>
        </p:spPr>
        <p:txBody>
          <a:bodyPr/>
          <a:lstStyle>
            <a:lvl1pPr defTabSz="292100">
              <a:defRPr sz="4700" b="1">
                <a:latin typeface="+mn-lt"/>
                <a:ea typeface="+mn-ea"/>
                <a:cs typeface="+mn-cs"/>
                <a:sym typeface="Helvetica Neue"/>
              </a:defRPr>
            </a:lvl1pPr>
          </a:lstStyle>
          <a:p>
            <a:r>
              <a:t>Concurrent actual causes</a:t>
            </a:r>
          </a:p>
        </p:txBody>
      </p:sp>
      <p:sp>
        <p:nvSpPr>
          <p:cNvPr id="369" name="Suppose that two actors' negligent acts combine to produce one set of damages, where but for either of their negligent acts, no damage would have occurred at all.…"/>
          <p:cNvSpPr txBox="1">
            <a:spLocks noGrp="1"/>
          </p:cNvSpPr>
          <p:nvPr>
            <p:ph type="body" idx="1"/>
          </p:nvPr>
        </p:nvSpPr>
        <p:spPr>
          <a:xfrm>
            <a:off x="952500" y="1811337"/>
            <a:ext cx="11099800" cy="7065963"/>
          </a:xfrm>
          <a:prstGeom prst="rect">
            <a:avLst/>
          </a:prstGeom>
        </p:spPr>
        <p:txBody>
          <a:bodyPr anchor="t"/>
          <a:lstStyle/>
          <a:p>
            <a:pPr marL="413384" indent="-413384" algn="just" defTabSz="543305">
              <a:lnSpc>
                <a:spcPct val="110000"/>
              </a:lnSpc>
              <a:spcBef>
                <a:spcPts val="1000"/>
              </a:spcBef>
              <a:defRPr sz="2900"/>
            </a:pPr>
            <a:r>
              <a:t>Suppose that two actors' negligent acts combine to produce one set of damages, where but for either of their negligent acts, no damage would have occurred at all. </a:t>
            </a:r>
          </a:p>
          <a:p>
            <a:pPr marL="413384" indent="-413384" algn="just" defTabSz="543305">
              <a:lnSpc>
                <a:spcPct val="110000"/>
              </a:lnSpc>
              <a:spcBef>
                <a:spcPts val="1000"/>
              </a:spcBef>
              <a:defRPr sz="2900"/>
            </a:pPr>
            <a:r>
              <a:t>This is two negligences contributing to a single cause, as distinguished from two separate negligences contributing to two successive or separate causes. </a:t>
            </a:r>
          </a:p>
          <a:p>
            <a:pPr marL="413384" indent="-413384" algn="just" defTabSz="543305">
              <a:lnSpc>
                <a:spcPct val="110000"/>
              </a:lnSpc>
              <a:spcBef>
                <a:spcPts val="1000"/>
              </a:spcBef>
              <a:defRPr sz="2900"/>
            </a:pPr>
            <a:r>
              <a:t>These are "concurrent actual causes". In such cases, courts have held both defendants liable for their negligent acts. </a:t>
            </a:r>
          </a:p>
          <a:p>
            <a:pPr marL="413384" indent="-413384" algn="just" defTabSz="543305">
              <a:lnSpc>
                <a:spcPct val="110000"/>
              </a:lnSpc>
              <a:spcBef>
                <a:spcPts val="1000"/>
              </a:spcBef>
              <a:defRPr sz="2900"/>
            </a:pPr>
            <a:r>
              <a:t>Example: A leaves truck parked in the middle of the road at night with its lights off. B fails to notice it in time and plows into it, where it could have been avoided, except for want of negligence, causing damage to both vehicles. </a:t>
            </a:r>
          </a:p>
          <a:p>
            <a:pPr marL="413384" indent="-413384" algn="just" defTabSz="543305">
              <a:lnSpc>
                <a:spcPct val="110000"/>
              </a:lnSpc>
              <a:spcBef>
                <a:spcPts val="1000"/>
              </a:spcBef>
              <a:defRPr sz="2900"/>
            </a:pPr>
            <a:r>
              <a:t>Both parties were negligent. See </a:t>
            </a:r>
            <a:r>
              <a:rPr i="1"/>
              <a:t>Hill v. Edmonds</a:t>
            </a:r>
            <a:r>
              <a:t> (1966).</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hird party's deliberate intervention"/>
          <p:cNvSpPr txBox="1">
            <a:spLocks noGrp="1"/>
          </p:cNvSpPr>
          <p:nvPr>
            <p:ph type="title"/>
          </p:nvPr>
        </p:nvSpPr>
        <p:spPr>
          <a:xfrm>
            <a:off x="952500" y="253999"/>
            <a:ext cx="11099800" cy="1182839"/>
          </a:xfrm>
          <a:prstGeom prst="rect">
            <a:avLst/>
          </a:prstGeom>
        </p:spPr>
        <p:txBody>
          <a:bodyPr/>
          <a:lstStyle>
            <a:lvl1pPr defTabSz="379729">
              <a:defRPr sz="5200"/>
            </a:lvl1pPr>
          </a:lstStyle>
          <a:p>
            <a:r>
              <a:t>Third party's deliberate intervention</a:t>
            </a:r>
          </a:p>
        </p:txBody>
      </p:sp>
      <p:sp>
        <p:nvSpPr>
          <p:cNvPr id="372" name="In R v Malcherek (1981) the victim was placed on a life support machine and, after determining that she was brain dead, the doctors turned off the machine.…"/>
          <p:cNvSpPr txBox="1">
            <a:spLocks noGrp="1"/>
          </p:cNvSpPr>
          <p:nvPr>
            <p:ph type="body" idx="1"/>
          </p:nvPr>
        </p:nvSpPr>
        <p:spPr>
          <a:xfrm>
            <a:off x="952500" y="1651148"/>
            <a:ext cx="11099800" cy="7226153"/>
          </a:xfrm>
          <a:prstGeom prst="rect">
            <a:avLst/>
          </a:prstGeom>
        </p:spPr>
        <p:txBody>
          <a:bodyPr anchor="t"/>
          <a:lstStyle/>
          <a:p>
            <a:pPr algn="just">
              <a:lnSpc>
                <a:spcPct val="90000"/>
              </a:lnSpc>
              <a:spcBef>
                <a:spcPts val="3100"/>
              </a:spcBef>
            </a:pPr>
            <a:r>
              <a:t>In </a:t>
            </a:r>
            <a:r>
              <a:rPr i="1"/>
              <a:t>R v Malcherek</a:t>
            </a:r>
            <a:r>
              <a:t> (1981) the victim was placed on a life support machine and, after determining that she was brain dead, the doctors turned off the machine. </a:t>
            </a:r>
          </a:p>
          <a:p>
            <a:pPr algn="just">
              <a:lnSpc>
                <a:spcPct val="90000"/>
              </a:lnSpc>
              <a:spcBef>
                <a:spcPts val="3100"/>
              </a:spcBef>
            </a:pPr>
            <a:r>
              <a:t>The defendant appealed the conviction of murder arguing that the doctors had broken the chain of causation by deliberately switching off the life support machine. </a:t>
            </a:r>
          </a:p>
          <a:p>
            <a:pPr algn="just">
              <a:lnSpc>
                <a:spcPct val="90000"/>
              </a:lnSpc>
              <a:spcBef>
                <a:spcPts val="3100"/>
              </a:spcBef>
            </a:pPr>
            <a:r>
              <a:t>It was held that the original wounds were the operating and substantial cause of death, and that a life support machine does no more than hold the effect of the injuries in suspension and when the machine is switched off, the original wounds continue to cause the death no matter how long the victim survives after the machine's disconnection.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Liability for one’s negligence"/>
          <p:cNvSpPr txBox="1">
            <a:spLocks noGrp="1"/>
          </p:cNvSpPr>
          <p:nvPr>
            <p:ph type="title"/>
          </p:nvPr>
        </p:nvSpPr>
        <p:spPr>
          <a:xfrm>
            <a:off x="952500" y="254000"/>
            <a:ext cx="11099800" cy="850305"/>
          </a:xfrm>
          <a:prstGeom prst="rect">
            <a:avLst/>
          </a:prstGeom>
        </p:spPr>
        <p:txBody>
          <a:bodyPr/>
          <a:lstStyle>
            <a:lvl1pPr defTabSz="362204">
              <a:defRPr sz="4400"/>
            </a:lvl1pPr>
          </a:lstStyle>
          <a:p>
            <a:r>
              <a:t>Liability for one’s negligence</a:t>
            </a:r>
          </a:p>
        </p:txBody>
      </p:sp>
      <p:sp>
        <p:nvSpPr>
          <p:cNvPr id="375" name="Article 259 imposes liability for the damage caused by a person’s negligence, carelessness or imprudence.…"/>
          <p:cNvSpPr txBox="1">
            <a:spLocks noGrp="1"/>
          </p:cNvSpPr>
          <p:nvPr>
            <p:ph type="body" idx="1"/>
          </p:nvPr>
        </p:nvSpPr>
        <p:spPr>
          <a:xfrm>
            <a:off x="952500" y="1582604"/>
            <a:ext cx="11099800" cy="7294696"/>
          </a:xfrm>
          <a:prstGeom prst="rect">
            <a:avLst/>
          </a:prstGeom>
        </p:spPr>
        <p:txBody>
          <a:bodyPr anchor="t"/>
          <a:lstStyle/>
          <a:p>
            <a:pPr marL="377825" indent="-377825" algn="just" defTabSz="496569">
              <a:spcBef>
                <a:spcPts val="3500"/>
              </a:spcBef>
              <a:defRPr sz="2700"/>
            </a:pPr>
            <a:r>
              <a:t>Article 259 imposes liability for the damage caused by a person’s negligence, carelessness or imprudence.</a:t>
            </a:r>
          </a:p>
          <a:p>
            <a:pPr marL="377825" indent="-377825" algn="just" defTabSz="496569">
              <a:spcBef>
                <a:spcPts val="1900"/>
              </a:spcBef>
              <a:defRPr sz="2700"/>
            </a:pPr>
            <a:r>
              <a:t>It reads “</a:t>
            </a:r>
            <a:r>
              <a:rPr i="1"/>
              <a:t>a person shall be liable not only for the damage occasioned by their own act, but also by their own negligence or imprudence.</a:t>
            </a:r>
            <a:r>
              <a:t>”</a:t>
            </a:r>
          </a:p>
          <a:p>
            <a:pPr marL="377825" indent="-377825" algn="just" defTabSz="496569">
              <a:spcBef>
                <a:spcPts val="1900"/>
              </a:spcBef>
              <a:defRPr sz="2700"/>
            </a:pPr>
            <a:r>
              <a:t>The constitutive elements of tort must still be fulfilled in this tort, notably, the fault, the damage and the causal link. </a:t>
            </a:r>
          </a:p>
          <a:p>
            <a:pPr marL="377825" indent="-377825" algn="just" defTabSz="496569">
              <a:spcBef>
                <a:spcPts val="1900"/>
              </a:spcBef>
              <a:defRPr sz="2700"/>
            </a:pPr>
            <a:r>
              <a:t>The difference here is that the fault is not an </a:t>
            </a:r>
            <a:r>
              <a:rPr i="1"/>
              <a:t>act</a:t>
            </a:r>
            <a:r>
              <a:t> but rather failure to exercise required action, diligence. The Common law calls this “”</a:t>
            </a:r>
            <a:r>
              <a:rPr i="1"/>
              <a:t>the tort of negligence.”</a:t>
            </a:r>
          </a:p>
          <a:p>
            <a:pPr marL="377825" indent="-377825" algn="just" defTabSz="496569">
              <a:spcBef>
                <a:spcPts val="1900"/>
              </a:spcBef>
              <a:defRPr sz="2700"/>
            </a:pPr>
            <a:r>
              <a:t>The tort of negligence holds liable any person whose failure to exercised necessary standard of care and diligence, the damage that can result from that failure.</a:t>
            </a:r>
          </a:p>
          <a:p>
            <a:pPr marL="377825" indent="-377825" algn="just" defTabSz="496569">
              <a:spcBef>
                <a:spcPts val="1900"/>
              </a:spcBef>
              <a:defRPr sz="2700"/>
            </a:pPr>
            <a:r>
              <a:t>Thus 258 liability for an act, while 258 is liability for failure to exercise necessary care, which is termed as “negligence”</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herefore, the person still needs to prove the negligence, the damage and the causation between that negligence and the damage. The damage should have occurred as a result of of a negligent conduct.…"/>
          <p:cNvSpPr txBox="1">
            <a:spLocks noGrp="1"/>
          </p:cNvSpPr>
          <p:nvPr>
            <p:ph type="body" idx="1"/>
          </p:nvPr>
        </p:nvSpPr>
        <p:spPr>
          <a:xfrm>
            <a:off x="952500" y="876300"/>
            <a:ext cx="11099800" cy="8001000"/>
          </a:xfrm>
          <a:prstGeom prst="rect">
            <a:avLst/>
          </a:prstGeom>
        </p:spPr>
        <p:txBody>
          <a:bodyPr/>
          <a:lstStyle/>
          <a:p>
            <a:pPr marL="395604" indent="-395604" algn="just" defTabSz="519937">
              <a:lnSpc>
                <a:spcPct val="90000"/>
              </a:lnSpc>
              <a:spcBef>
                <a:spcPts val="3700"/>
              </a:spcBef>
              <a:defRPr sz="2800"/>
            </a:pPr>
            <a:r>
              <a:t>Therefore, the person still needs to prove the </a:t>
            </a:r>
            <a:r>
              <a:rPr i="1"/>
              <a:t>negligence</a:t>
            </a:r>
            <a:r>
              <a:t>, </a:t>
            </a:r>
            <a:r>
              <a:rPr i="1"/>
              <a:t>the damage</a:t>
            </a:r>
            <a:r>
              <a:t> and the </a:t>
            </a:r>
            <a:r>
              <a:rPr i="1"/>
              <a:t>causation</a:t>
            </a:r>
            <a:r>
              <a:t> between that negligence and the damage. The damage should have occurred as a result of of a negligent conduct.</a:t>
            </a:r>
          </a:p>
          <a:p>
            <a:pPr marL="395604" indent="-395604" algn="just" defTabSz="519937">
              <a:lnSpc>
                <a:spcPct val="90000"/>
              </a:lnSpc>
              <a:spcBef>
                <a:spcPts val="3700"/>
              </a:spcBef>
              <a:defRPr sz="2800"/>
            </a:pPr>
            <a:r>
              <a:t>In the case RADA 0054 /13/CS, between </a:t>
            </a:r>
            <a:r>
              <a:rPr i="1"/>
              <a:t>EWSA vs ZIGAMA CSS</a:t>
            </a:r>
            <a:r>
              <a:t> [2017], the Court held liable EWSA for failure to cover its electricity cables that supplied electricity to ZIGAMA CSS’s office, and this has facilitated ZIGAMA’s cleaner to break them and caused a short circuit in the wiring system and burnt all equipments in ZIGAMA’s office.</a:t>
            </a:r>
          </a:p>
          <a:p>
            <a:pPr marL="395604" indent="-395604" algn="just" defTabSz="519937">
              <a:lnSpc>
                <a:spcPct val="90000"/>
              </a:lnSpc>
              <a:spcBef>
                <a:spcPts val="3700"/>
              </a:spcBef>
              <a:defRPr sz="2800"/>
            </a:pPr>
            <a:r>
              <a:t>However, the Court has recognised </a:t>
            </a:r>
            <a:r>
              <a:rPr i="1"/>
              <a:t>contributory negligence</a:t>
            </a:r>
            <a:r>
              <a:t> as a reason to reduce the damage, thus a sharing of responsibility.</a:t>
            </a:r>
          </a:p>
          <a:p>
            <a:pPr marL="395604" indent="-395604" algn="just" defTabSz="519937">
              <a:lnSpc>
                <a:spcPct val="90000"/>
              </a:lnSpc>
              <a:spcBef>
                <a:spcPts val="3700"/>
              </a:spcBef>
              <a:defRPr sz="2800"/>
            </a:pPr>
            <a:r>
              <a:t>It is thus retained that contributory negligence is applicable in Rwanda, as a partial or total defence depending on the extent of the defendant’s negligence in causing the damage.</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he judge does not take into account the personality of the victim, but appreciates objectively the damage caused.…"/>
          <p:cNvSpPr txBox="1">
            <a:spLocks noGrp="1"/>
          </p:cNvSpPr>
          <p:nvPr>
            <p:ph type="body" idx="1"/>
          </p:nvPr>
        </p:nvSpPr>
        <p:spPr>
          <a:xfrm>
            <a:off x="952500" y="618397"/>
            <a:ext cx="11099800" cy="8258903"/>
          </a:xfrm>
          <a:prstGeom prst="rect">
            <a:avLst/>
          </a:prstGeom>
        </p:spPr>
        <p:txBody>
          <a:bodyPr anchor="t"/>
          <a:lstStyle/>
          <a:p>
            <a:pPr marL="518577" indent="-518577" algn="just" defTabSz="457200">
              <a:lnSpc>
                <a:spcPts val="5500"/>
              </a:lnSpc>
              <a:spcBef>
                <a:spcPts val="1400"/>
              </a:spcBef>
              <a:defRPr sz="3400">
                <a:latin typeface="+mj-lt"/>
                <a:ea typeface="+mj-ea"/>
                <a:cs typeface="+mj-cs"/>
                <a:sym typeface="Helvetica"/>
              </a:defRPr>
            </a:pPr>
            <a:r>
              <a:t>The judge does not take into account the personality of the victim, but appreciates objectively the damage caused. </a:t>
            </a:r>
            <a:endParaRPr sz="1200">
              <a:latin typeface="Times"/>
              <a:ea typeface="Times"/>
              <a:cs typeface="Times"/>
              <a:sym typeface="Times"/>
            </a:endParaRPr>
          </a:p>
          <a:p>
            <a:pPr marL="518577" indent="-518577" algn="just" defTabSz="457200">
              <a:lnSpc>
                <a:spcPts val="5500"/>
              </a:lnSpc>
              <a:spcBef>
                <a:spcPts val="1400"/>
              </a:spcBef>
              <a:defRPr sz="3400">
                <a:latin typeface="+mj-lt"/>
                <a:ea typeface="+mj-ea"/>
                <a:cs typeface="+mj-cs"/>
                <a:sym typeface="Helvetica"/>
              </a:defRPr>
            </a:pPr>
            <a:r>
              <a:t>The judge may provide some elements in an objective way to appreciate integral compensation. </a:t>
            </a:r>
            <a:endParaRPr sz="1200">
              <a:latin typeface="Times"/>
              <a:ea typeface="Times"/>
              <a:cs typeface="Times"/>
              <a:sym typeface="Times"/>
            </a:endParaRPr>
          </a:p>
          <a:p>
            <a:pPr marL="518577" indent="-518577" algn="just" defTabSz="457200">
              <a:lnSpc>
                <a:spcPts val="5500"/>
              </a:lnSpc>
              <a:spcBef>
                <a:spcPts val="1400"/>
              </a:spcBef>
              <a:defRPr sz="3400">
                <a:latin typeface="+mj-lt"/>
                <a:ea typeface="+mj-ea"/>
                <a:cs typeface="+mj-cs"/>
                <a:sym typeface="Helvetica"/>
              </a:defRPr>
            </a:pPr>
            <a:r>
              <a:t>He does not take into account the external elements, the richness of the victim or the personality of the victim. </a:t>
            </a:r>
            <a:endParaRPr sz="1200">
              <a:latin typeface="Times"/>
              <a:ea typeface="Times"/>
              <a:cs typeface="Times"/>
              <a:sym typeface="Times"/>
            </a:endParaRPr>
          </a:p>
          <a:p>
            <a:pPr marL="518577" indent="-518577" algn="just" defTabSz="457200">
              <a:lnSpc>
                <a:spcPts val="5500"/>
              </a:lnSpc>
              <a:spcBef>
                <a:spcPts val="1400"/>
              </a:spcBef>
              <a:defRPr sz="3400">
                <a:latin typeface="+mj-lt"/>
                <a:ea typeface="+mj-ea"/>
                <a:cs typeface="+mj-cs"/>
                <a:sym typeface="Helvetica"/>
              </a:defRPr>
            </a:pPr>
            <a:r>
              <a:t>In short, the judge must be objective and evaluate the damage in this way.</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442</TotalTime>
  <Words>16283</Words>
  <Application>Microsoft Office PowerPoint</Application>
  <PresentationFormat>Custom</PresentationFormat>
  <Paragraphs>853</Paragraphs>
  <Slides>192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192</vt:i4>
      </vt:variant>
    </vt:vector>
  </HeadingPairs>
  <TitlesOfParts>
    <vt:vector size="203" baseType="lpstr">
      <vt:lpstr>Arial</vt:lpstr>
      <vt:lpstr>Helvetica</vt:lpstr>
      <vt:lpstr>Helvetica Light</vt:lpstr>
      <vt:lpstr>Helvetica Neue</vt:lpstr>
      <vt:lpstr>Helvetica Neue Light</vt:lpstr>
      <vt:lpstr>Helvetica Neue Medium</vt:lpstr>
      <vt:lpstr>Helvetica Neue Thin</vt:lpstr>
      <vt:lpstr>Times</vt:lpstr>
      <vt:lpstr>Times New Roman</vt:lpstr>
      <vt:lpstr>Wingdings</vt:lpstr>
      <vt:lpstr>White</vt:lpstr>
      <vt:lpstr>TORT LAW</vt:lpstr>
      <vt:lpstr>General expectations</vt:lpstr>
      <vt:lpstr>Course outline</vt:lpstr>
      <vt:lpstr>Tort Law: Concepts and Principles</vt:lpstr>
      <vt:lpstr>Tort law?</vt:lpstr>
      <vt:lpstr>Definitions</vt:lpstr>
      <vt:lpstr>Differences in legal systems</vt:lpstr>
      <vt:lpstr>Elements of tort</vt:lpstr>
      <vt:lpstr>PowerPoint Presentation</vt:lpstr>
      <vt:lpstr>The common variations on the basic model </vt:lpstr>
      <vt:lpstr>Damnum sine injuria</vt:lpstr>
      <vt:lpstr> Injuria sine damno: Actionable per se </vt:lpstr>
      <vt:lpstr>PowerPoint Presentation</vt:lpstr>
      <vt:lpstr>Eggshell rule (thin skull rule)</vt:lpstr>
      <vt:lpstr>PowerPoint Presentation</vt:lpstr>
      <vt:lpstr>R v Blaue (1975) 61 Cr App R 271</vt:lpstr>
      <vt:lpstr>PowerPoint Presentation</vt:lpstr>
      <vt:lpstr>Vosburg v Putney [In 1891US]</vt:lpstr>
      <vt:lpstr>The interests protected </vt:lpstr>
      <vt:lpstr>PowerPoint Presentation</vt:lpstr>
      <vt:lpstr>PowerPoint Presentation</vt:lpstr>
      <vt:lpstr>CASE Studies on “nervous shock”</vt:lpstr>
      <vt:lpstr>PowerPoint Presentation</vt:lpstr>
      <vt:lpstr>PowerPoint Presentation</vt:lpstr>
      <vt:lpstr>What is the local experience?</vt:lpstr>
      <vt:lpstr>ENGLISH CASE LAW Developments about “nervous shock”</vt:lpstr>
      <vt:lpstr>Dulieu v White (1901) 2 KB 669 - the “impact theory”</vt:lpstr>
      <vt:lpstr>PowerPoint Presentation</vt:lpstr>
      <vt:lpstr>Interest in property </vt:lpstr>
      <vt:lpstr>Is tort right a property right or extra-patrimonial right?</vt:lpstr>
      <vt:lpstr>Economic interests </vt:lpstr>
      <vt:lpstr>Reputation and privacy: </vt:lpstr>
      <vt:lpstr>The role of insurance </vt:lpstr>
      <vt:lpstr>PowerPoint Presentation</vt:lpstr>
      <vt:lpstr>Tort vs contract </vt:lpstr>
      <vt:lpstr>PowerPoint Presentation</vt:lpstr>
      <vt:lpstr>PowerPoint Presentation</vt:lpstr>
      <vt:lpstr>The gravity of the fault</vt:lpstr>
      <vt:lpstr>Restrictive clauses of liability </vt:lpstr>
      <vt:lpstr>Limitation term</vt:lpstr>
      <vt:lpstr>Joint liability</vt:lpstr>
      <vt:lpstr>Proof?</vt:lpstr>
      <vt:lpstr>Respective fields of two liabilities </vt:lpstr>
      <vt:lpstr>PowerPoint Presentation</vt:lpstr>
      <vt:lpstr>Tort vs criminal liability?</vt:lpstr>
      <vt:lpstr>Basis for the nomination of the person to be held liable </vt:lpstr>
      <vt:lpstr>PowerPoint Presentation</vt:lpstr>
      <vt:lpstr>PowerPoint Presentation</vt:lpstr>
      <vt:lpstr>PowerPoint Presentation</vt:lpstr>
      <vt:lpstr>Personal liability: one’s act (art. 258) or negligence (art. 259)</vt:lpstr>
      <vt:lpstr>THE DAMAGE </vt:lpstr>
      <vt:lpstr>Material v Moral damages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Moral damages irreparable?</vt:lpstr>
      <vt:lpstr>Characteristics of the reparable damage </vt:lpstr>
      <vt:lpstr>The damage must be certain </vt:lpstr>
      <vt:lpstr>PowerPoint Presentation</vt:lpstr>
      <vt:lpstr>It should not be already repaired </vt:lpstr>
      <vt:lpstr>Violate a legitimate interest</vt:lpstr>
      <vt:lpstr>The damage must be direct </vt:lpstr>
      <vt:lpstr>The damage must be personal </vt:lpstr>
      <vt:lpstr>THE FAULT </vt:lpstr>
      <vt:lpstr>Bonus Pater Familias/Good father of the family</vt:lpstr>
      <vt:lpstr>The causality between the damage and the fault </vt:lpstr>
      <vt:lpstr>The research and the application of the concept of causality </vt:lpstr>
      <vt:lpstr>Solving the problematic of causation</vt:lpstr>
      <vt:lpstr>PowerPoint Presentation</vt:lpstr>
      <vt:lpstr>The Doctrinal theories of causation</vt:lpstr>
      <vt:lpstr>PowerPoint Presentation</vt:lpstr>
      <vt:lpstr>PowerPoint Presentation</vt:lpstr>
      <vt:lpstr>PowerPoint Presentation</vt:lpstr>
      <vt:lpstr>The theory of adequate causality </vt:lpstr>
      <vt:lpstr>PowerPoint Presentation</vt:lpstr>
      <vt:lpstr>PowerPoint Presentation</vt:lpstr>
      <vt:lpstr>The theory of efficient causality (proximity of the cause) </vt:lpstr>
      <vt:lpstr>Causation: Common Law</vt:lpstr>
      <vt:lpstr>But for-test?</vt:lpstr>
      <vt:lpstr>PowerPoint Presentation</vt:lpstr>
      <vt:lpstr>PowerPoint Presentation</vt:lpstr>
      <vt:lpstr>NESS test?</vt:lpstr>
      <vt:lpstr>PowerPoint Presentation</vt:lpstr>
      <vt:lpstr>PowerPoint Presentation</vt:lpstr>
      <vt:lpstr>PowerPoint Presentation</vt:lpstr>
      <vt:lpstr>Summers v. Tice Rule</vt:lpstr>
      <vt:lpstr>Proximate cause?</vt:lpstr>
      <vt:lpstr>New supervening cause</vt:lpstr>
      <vt:lpstr>PowerPoint Presentation</vt:lpstr>
      <vt:lpstr>Independent sufficient causes</vt:lpstr>
      <vt:lpstr>Concurrent actual causes</vt:lpstr>
      <vt:lpstr>Third party's deliberate intervention</vt:lpstr>
      <vt:lpstr>Liability for one’s negligence</vt:lpstr>
      <vt:lpstr>PowerPoint Presentation</vt:lpstr>
      <vt:lpstr>PowerPoint Presentation</vt:lpstr>
      <vt:lpstr>The extinction of the action and competence of the court </vt:lpstr>
      <vt:lpstr>Compensation in tort</vt:lpstr>
      <vt:lpstr>Modes of compensation </vt:lpstr>
      <vt:lpstr>PowerPoint Presentation</vt:lpstr>
      <vt:lpstr>PowerPoint Presentation</vt:lpstr>
      <vt:lpstr>The principle of the indifference of the gravity of the fault </vt:lpstr>
      <vt:lpstr>The principle of integral compensation (restitution  in integrum)</vt:lpstr>
      <vt:lpstr>Vicarious Liability</vt:lpstr>
      <vt:lpstr>PowerPoint Presentation</vt:lpstr>
      <vt:lpstr>PowerPoint Presentation</vt:lpstr>
      <vt:lpstr>PowerPoint Presentation</vt:lpstr>
      <vt:lpstr>Parents v children</vt:lpstr>
      <vt:lpstr>PowerPoint Presentation</vt:lpstr>
      <vt:lpstr>Basis of liability</vt:lpstr>
      <vt:lpstr>Determination of the responsible people </vt:lpstr>
      <vt:lpstr>Conditions relating to the child </vt:lpstr>
      <vt:lpstr>PowerPoint Presentation</vt:lpstr>
      <vt:lpstr>Defences</vt:lpstr>
      <vt:lpstr>Teachers &amp; Craftsmen</vt:lpstr>
      <vt:lpstr>A relationship between the craftsman and the apprentice </vt:lpstr>
      <vt:lpstr>Exemption</vt:lpstr>
      <vt:lpstr>Teachers</vt:lpstr>
      <vt:lpstr>Conditions </vt:lpstr>
      <vt:lpstr>PowerPoint Presentation</vt:lpstr>
      <vt:lpstr>Employers and principals</vt:lpstr>
      <vt:lpstr>Basis of the responsibility of the principal </vt:lpstr>
      <vt:lpstr>Conditions</vt:lpstr>
      <vt:lpstr>The link of preposition </vt:lpstr>
      <vt:lpstr>PowerPoint Presentation</vt:lpstr>
      <vt:lpstr>Fault of employee</vt:lpstr>
      <vt:lpstr>The damage must be caused to a third </vt:lpstr>
      <vt:lpstr>The relationship between the detrimental act and the exercise of the function</vt:lpstr>
      <vt:lpstr>PowerPoint Presentation</vt:lpstr>
      <vt:lpstr>PowerPoint Presentation</vt:lpstr>
      <vt:lpstr>PowerPoint Presentation</vt:lpstr>
      <vt:lpstr>PowerPoint Presentation</vt:lpstr>
      <vt:lpstr>Case study: Prosecution v Pte NIYOYITA Innocent</vt:lpstr>
      <vt:lpstr>Questions/Assignments</vt:lpstr>
      <vt:lpstr>THE LIABILITY FOR DAMAGE CAUSED BY THINGS </vt:lpstr>
      <vt:lpstr>GENERAL LIABILITY FOR THE THINGS </vt:lpstr>
      <vt:lpstr>LIABILITY FOR THE ANIMALS</vt:lpstr>
      <vt:lpstr>Conditions</vt:lpstr>
      <vt:lpstr>PowerPoint Presentation</vt:lpstr>
      <vt:lpstr>PowerPoint Presentation</vt:lpstr>
      <vt:lpstr>PowerPoint Presentation</vt:lpstr>
      <vt:lpstr>On the level of the responsible person</vt:lpstr>
      <vt:lpstr>Compensation for damages caused by protected animals</vt:lpstr>
      <vt:lpstr>Modalities for calculating compensation</vt:lpstr>
      <vt:lpstr>PowerPoint Presentation</vt:lpstr>
      <vt:lpstr>PowerPoint Presentation</vt:lpstr>
      <vt:lpstr>PowerPoint Presentation</vt:lpstr>
      <vt:lpstr>PowerPoint Presentation</vt:lpstr>
      <vt:lpstr>PowerPoint Presentation</vt:lpstr>
      <vt:lpstr>Modalities for awarding damages </vt:lpstr>
      <vt:lpstr>Members of the approving Committee (art.5) </vt:lpstr>
      <vt:lpstr>Procedure followed by a victim (art.6) </vt:lpstr>
      <vt:lpstr>Awarding compensation (art.12) </vt:lpstr>
      <vt:lpstr>Section 2. THE LIABILITY FOR THE BUILDINGS</vt:lpstr>
      <vt:lpstr>Conditions </vt:lpstr>
      <vt:lpstr> Basis of the liability of the owner </vt:lpstr>
      <vt:lpstr>PowerPoint Presentation</vt:lpstr>
      <vt:lpstr>GENERAL LIABILITY FOR THE THINGS </vt:lpstr>
      <vt:lpstr>Conditions </vt:lpstr>
      <vt:lpstr>The thing itself  </vt:lpstr>
      <vt:lpstr>The fact of the thing and its causal link to the damage </vt:lpstr>
      <vt:lpstr>PowerPoint Presentation</vt:lpstr>
      <vt:lpstr>Guard of the thing </vt:lpstr>
      <vt:lpstr>PowerPoint Presentation</vt:lpstr>
      <vt:lpstr>Basis of the liability for inanimate things </vt:lpstr>
      <vt:lpstr>Liability for environmental attempt (NEW)</vt:lpstr>
      <vt:lpstr>Who is the Victim?</vt:lpstr>
      <vt:lpstr>New Draft on Locus Standi</vt:lpstr>
      <vt:lpstr>Means of defence  </vt:lpstr>
      <vt:lpstr>Important general defences</vt:lpstr>
      <vt:lpstr>PowerPoint Presentation</vt:lpstr>
      <vt:lpstr>3. Act of God/ force majeure</vt:lpstr>
      <vt:lpstr>PRODUCT LIABILITY </vt:lpstr>
      <vt:lpstr>PowerPoint Presentation</vt:lpstr>
      <vt:lpstr>PowerPoint Presentation</vt:lpstr>
      <vt:lpstr>Draft Law: Provisions on Product Liability</vt:lpstr>
      <vt:lpstr>PowerPoint Presentation</vt:lpstr>
      <vt:lpstr>Examptions/Defenses for the manufacturer</vt:lpstr>
      <vt:lpstr>PowerPoint Presentation</vt:lpstr>
      <vt:lpstr>LIABILITY FOR ROAD TRAFFIC ACCIDENTS  </vt:lpstr>
      <vt:lpstr>Principle </vt:lpstr>
      <vt:lpstr>II. Damaged things to be repaired </vt:lpstr>
      <vt:lpstr>Compensation of the damage caused by motor vehicles </vt:lpstr>
      <vt:lpstr>PowerPoint Presentation</vt:lpstr>
      <vt:lpstr>PowerPoint Presentation</vt:lpstr>
      <vt:lpstr>PowerPoint Presentation</vt:lpstr>
      <vt:lpstr>When the victim is dead: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TORT LAW</dc:title>
  <cp:lastModifiedBy>user</cp:lastModifiedBy>
  <cp:revision>5</cp:revision>
  <dcterms:modified xsi:type="dcterms:W3CDTF">2024-05-21T16:40:50Z</dcterms:modified>
</cp:coreProperties>
</file>