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rench_regions_and_overseas_collectivities_by_GDP#Departments_by_GDP" TargetMode="External"/><Relationship Id="rId2" Type="http://schemas.openxmlformats.org/officeDocument/2006/relationships/hyperlink" Target="https://www.ined.fr/en/everything_about_population/data/france/population-structure/regions_department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207378"/>
            <a:ext cx="10515598" cy="1158446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to Invest in France </a:t>
            </a:r>
            <a:br>
              <a:rPr lang="en-US" dirty="0"/>
            </a:br>
            <a:r>
              <a:rPr lang="en-US" dirty="0"/>
              <a:t>Real Estate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BB7218-55E8-4710-A3E6-CDBEF7072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IBM Coursera 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Each year around 100,000 families look for a house to rent. But the supply remaining below the demand, it is estimated that it would be necessary to build 15,000 houses per year for a decade to meet the needs. In short, if they are correctly placed and their rents are in line with the market, the houses can be rented without difficulty.</a:t>
            </a:r>
          </a:p>
          <a:p>
            <a:r>
              <a:rPr lang="en-IE" dirty="0"/>
              <a:t>In France, buying or renting a house or an apartment is affordable depending on the cities and departments. Real estate in urban areas and real estate in rural areas also do not have the same prices.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(Region)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D12BB-0C0C-4B47-9972-339D6CAD4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97" t="21954" r="12875" b="6887"/>
          <a:stretch/>
        </p:blipFill>
        <p:spPr>
          <a:xfrm>
            <a:off x="523434" y="1747092"/>
            <a:ext cx="11333206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Aquicision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IE" dirty="0"/>
              <a:t>I used the French statistics web sites to gather all the information I needed for my project, based on the information I gathered the following factors were  analysed in order to get a better solution out of the problem be :</a:t>
            </a:r>
          </a:p>
          <a:p>
            <a:pPr lvl="0"/>
            <a:r>
              <a:rPr lang="en-IE" dirty="0"/>
              <a:t>The GDP per capita of all departments in France</a:t>
            </a:r>
          </a:p>
          <a:p>
            <a:pPr lvl="0"/>
            <a:r>
              <a:rPr lang="en-IE" dirty="0"/>
              <a:t>The Total Population of each departments</a:t>
            </a:r>
          </a:p>
          <a:p>
            <a:pPr marL="0" lvl="0" indent="0">
              <a:buNone/>
            </a:pPr>
            <a:r>
              <a:rPr lang="en-IE" dirty="0"/>
              <a:t>Data source : </a:t>
            </a:r>
            <a:r>
              <a:rPr lang="en-IE" dirty="0">
                <a:hlinkClick r:id="rId2"/>
              </a:rPr>
              <a:t>https://www.ined.fr/en/everything_about_population/data/france/population-structure/regions_departments/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Data source : </a:t>
            </a:r>
            <a:r>
              <a:rPr lang="en-IE" u="sng" dirty="0">
                <a:hlinkClick r:id="rId3"/>
              </a:rPr>
              <a:t>https://en.wikipedia.org/wiki/List_of_French_regions_and_overseas_collectivities_by_GDP#Departments_by_GDP</a:t>
            </a:r>
            <a:endParaRPr lang="en-IE" dirty="0"/>
          </a:p>
          <a:p>
            <a:pPr marL="0" lvl="0" indent="0">
              <a:buNone/>
            </a:pPr>
            <a:endParaRPr lang="en-IE" dirty="0"/>
          </a:p>
          <a:p>
            <a:pPr marL="0" lvl="0" indent="0">
              <a:buNone/>
            </a:pPr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Popylar</a:t>
            </a:r>
            <a:r>
              <a:rPr lang="en-US" dirty="0"/>
              <a:t> Type of House 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individual house shows a gross rental profitability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A96B9-F6C0-4E14-B9AA-B4F41E5B8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0" t="47899" r="12200" b="12181"/>
          <a:stretch/>
        </p:blipFill>
        <p:spPr>
          <a:xfrm>
            <a:off x="191344" y="2924944"/>
            <a:ext cx="1159572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0515600" cy="673638"/>
          </a:xfrm>
        </p:spPr>
        <p:txBody>
          <a:bodyPr/>
          <a:lstStyle/>
          <a:p>
            <a:r>
              <a:rPr lang="en-US" dirty="0"/>
              <a:t>Average Salary Per Department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F2B3F-71AB-4496-88A8-CE54DC6BE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7394" r="56497" b="5302"/>
          <a:stretch/>
        </p:blipFill>
        <p:spPr>
          <a:xfrm>
            <a:off x="557605" y="1052736"/>
            <a:ext cx="10802416" cy="57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25890-E2AA-4A0C-9ECD-3E81C7D96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0" t="53152" r="60631" b="12182"/>
          <a:stretch/>
        </p:blipFill>
        <p:spPr>
          <a:xfrm>
            <a:off x="6240016" y="1700808"/>
            <a:ext cx="5544616" cy="4764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92F16-9B53-4B20-A38B-3A7BD5E6680E}"/>
              </a:ext>
            </a:extLst>
          </p:cNvPr>
          <p:cNvSpPr txBox="1"/>
          <p:nvPr/>
        </p:nvSpPr>
        <p:spPr>
          <a:xfrm>
            <a:off x="228734" y="1700808"/>
            <a:ext cx="5832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a house, the risk of haircuts is limited. In the long term, in fact, prices have never fallen, as shown by the PAP index on May 1. On a 1,000 basis established on January 1, 2001, houses reached 1,700 on June 1, 2013. Above all, in twelve years, the value of houses has increased by more than 70% according to our index.</a:t>
            </a:r>
          </a:p>
          <a:p>
            <a:endParaRPr lang="en-GB" dirty="0"/>
          </a:p>
          <a:p>
            <a:r>
              <a:rPr lang="en-GB" dirty="0"/>
              <a:t>To hope for a good recovery, the houses must be located near shops, services, transport and especially schools. In other words, respect the basic rule of real estate investment: select a good location. This point is all the more important as a well-placed house will have more chances to please the tenants and will be rented at a better price.</a:t>
            </a:r>
          </a:p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288FD-C16D-47E5-8D30-D1BCA7FCBE4C}"/>
              </a:ext>
            </a:extLst>
          </p:cNvPr>
          <p:cNvSpPr txBox="1"/>
          <p:nvPr/>
        </p:nvSpPr>
        <p:spPr>
          <a:xfrm>
            <a:off x="335360" y="340489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52</TotalTime>
  <Words>409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Schoolbook</vt:lpstr>
      <vt:lpstr>CITY SKETCH 16X9</vt:lpstr>
      <vt:lpstr>Where to Invest in France  Real Estate </vt:lpstr>
      <vt:lpstr>Analysis </vt:lpstr>
      <vt:lpstr>Population (Region)</vt:lpstr>
      <vt:lpstr>Data Aquicision </vt:lpstr>
      <vt:lpstr>Popylar Type of House </vt:lpstr>
      <vt:lpstr>Average Salary Per Department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Invest in France  Real Estate </dc:title>
  <dc:creator>Enock Tamuyeye</dc:creator>
  <cp:lastModifiedBy>Enock Tamuyeye</cp:lastModifiedBy>
  <cp:revision>5</cp:revision>
  <dcterms:created xsi:type="dcterms:W3CDTF">2020-06-15T03:50:35Z</dcterms:created>
  <dcterms:modified xsi:type="dcterms:W3CDTF">2020-06-15T04:43:07Z</dcterms:modified>
</cp:coreProperties>
</file>