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1.xml" ContentType="application/vnd.openxmlformats-officedocument.drawingml.chart+xml"/>
  <Override PartName="/ppt/charts/chart12.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charts/chart13.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charts/chart14.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charts/chart15.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7" r:id="rId4"/>
    <p:sldId id="260" r:id="rId5"/>
    <p:sldId id="272" r:id="rId6"/>
    <p:sldId id="259" r:id="rId7"/>
    <p:sldId id="261" r:id="rId8"/>
    <p:sldId id="273" r:id="rId9"/>
    <p:sldId id="274" r:id="rId10"/>
    <p:sldId id="263" r:id="rId11"/>
    <p:sldId id="262" r:id="rId12"/>
    <p:sldId id="276" r:id="rId13"/>
    <p:sldId id="270" r:id="rId14"/>
    <p:sldId id="275" r:id="rId15"/>
    <p:sldId id="258" r:id="rId16"/>
    <p:sldId id="264" r:id="rId17"/>
    <p:sldId id="265" r:id="rId18"/>
    <p:sldId id="268" r:id="rId19"/>
    <p:sldId id="269" r:id="rId20"/>
    <p:sldId id="26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17"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76"/>
  </p:normalViewPr>
  <p:slideViewPr>
    <p:cSldViewPr snapToGrid="0">
      <p:cViewPr varScale="1">
        <p:scale>
          <a:sx n="116" d="100"/>
          <a:sy n="116" d="100"/>
        </p:scale>
        <p:origin x="416" y="184"/>
      </p:cViewPr>
      <p:guideLst>
        <p:guide pos="3817"/>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Users/enofeharrisonobamwonyi/Desktop/Live%20Client%20Brief/Final%20Project%20Analysis%20Sheet.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Users/enofeharrisonobamwonyi/Desktop/Live%20Client%20Brief/Final%20Project%20Analysis%20Sheet.xlsx" TargetMode="Externa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Users/enofeharrisonobamwonyi/Desktop/Live%20Client%20Brief/Final%20Project%20Analysis%20Sheet.xlsx"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Users/enofeharrisonobamwonyi/Desktop/Live%20Client%20Brief/Final%20Project%20Analysis%20Sheet.xlsx" TargetMode="Externa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Users/enofeharrisonobamwonyi/Downloads/statistic_id1278047_nft-adoption-in-26-different-countries-worldwide-2022.xlsx" TargetMode="Externa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file:////Users/enofeharrisonobamwonyi/Downloads/statistic_id1278047_nft-adoption-in-26-different-countries-worldwide-2022.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Users/enofeharrisonobamwonyi/Desktop/Live%20Client%20Brief/Final%20Project%20Analysis%20Sheet.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Users/enofeharrisonobamwonyi/Desktop/Live%20Client%20Brief/OPENSEA%20DATA.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Users/enofeharrisonobamwonyi/Desktop/Live%20Client%20Brief/OPENSEA%20DATA.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Users/enofeharrisonobamwonyi/Desktop/Live%20Client%20Brief/OPENSEA%20DATA.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Users/enofeharrisonobamwonyi/Desktop/Live%20Client%20Brief/OPENSEA%20DATA.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Users/enofeharrisonobamwonyi/Desktop/Live%20Client%20Brief/OPENSEA%20DATA.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Users/enofeharrisonobamwonyi/Desktop/Live%20Client%20Brief/Final%20Project%20Analysis%20Sheet.xlsx" TargetMode="Externa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1" i="0" u="none" strike="noStrike" kern="1200" baseline="0">
                <a:solidFill>
                  <a:schemeClr val="accent5"/>
                </a:solidFill>
              </a:rPr>
              <a:t>Sealed Pokémon Card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'Analysis Sheet'!$N$51</c:f>
              <c:strCache>
                <c:ptCount val="1"/>
                <c:pt idx="0">
                  <c:v> Sales </c:v>
                </c:pt>
              </c:strCache>
            </c:strRef>
          </c:tx>
          <c:spPr>
            <a:solidFill>
              <a:schemeClr val="accent5"/>
            </a:solidFill>
            <a:ln>
              <a:noFill/>
            </a:ln>
            <a:effectLst/>
          </c:spPr>
          <c:invertIfNegative val="0"/>
          <c:cat>
            <c:strRef>
              <c:f>'Analysis Sheet'!$L$52:$L$55</c:f>
              <c:strCache>
                <c:ptCount val="4"/>
                <c:pt idx="0">
                  <c:v> Mar </c:v>
                </c:pt>
                <c:pt idx="1">
                  <c:v> Apr </c:v>
                </c:pt>
                <c:pt idx="2">
                  <c:v> May </c:v>
                </c:pt>
                <c:pt idx="3">
                  <c:v> Aug </c:v>
                </c:pt>
              </c:strCache>
            </c:strRef>
          </c:cat>
          <c:val>
            <c:numRef>
              <c:f>'Analysis Sheet'!$N$52:$N$55</c:f>
              <c:numCache>
                <c:formatCode>_(* #,##0_);_(* \(#,##0\);_(* "-"??_);_(@_)</c:formatCode>
                <c:ptCount val="4"/>
                <c:pt idx="0">
                  <c:v>35898.169570000005</c:v>
                </c:pt>
                <c:pt idx="1">
                  <c:v>9751.5409999999993</c:v>
                </c:pt>
                <c:pt idx="2">
                  <c:v>3043.1585</c:v>
                </c:pt>
                <c:pt idx="3">
                  <c:v>793.51</c:v>
                </c:pt>
              </c:numCache>
            </c:numRef>
          </c:val>
          <c:extLst>
            <c:ext xmlns:c16="http://schemas.microsoft.com/office/drawing/2014/chart" uri="{C3380CC4-5D6E-409C-BE32-E72D297353CC}">
              <c16:uniqueId val="{00000000-C07B-AE43-BD48-9F8B2CC17246}"/>
            </c:ext>
          </c:extLst>
        </c:ser>
        <c:ser>
          <c:idx val="1"/>
          <c:order val="1"/>
          <c:tx>
            <c:strRef>
              <c:f>'Analysis Sheet'!$O$51</c:f>
              <c:strCache>
                <c:ptCount val="1"/>
                <c:pt idx="0">
                  <c:v> Royalty </c:v>
                </c:pt>
              </c:strCache>
            </c:strRef>
          </c:tx>
          <c:spPr>
            <a:solidFill>
              <a:srgbClr val="002060"/>
            </a:solidFill>
            <a:ln>
              <a:noFill/>
            </a:ln>
            <a:effectLst/>
          </c:spPr>
          <c:invertIfNegative val="0"/>
          <c:cat>
            <c:strRef>
              <c:f>'Analysis Sheet'!$L$52:$L$55</c:f>
              <c:strCache>
                <c:ptCount val="4"/>
                <c:pt idx="0">
                  <c:v> Mar </c:v>
                </c:pt>
                <c:pt idx="1">
                  <c:v> Apr </c:v>
                </c:pt>
                <c:pt idx="2">
                  <c:v> May </c:v>
                </c:pt>
                <c:pt idx="3">
                  <c:v> Aug </c:v>
                </c:pt>
              </c:strCache>
            </c:strRef>
          </c:cat>
          <c:val>
            <c:numRef>
              <c:f>'Analysis Sheet'!$O$52:$O$55</c:f>
              <c:numCache>
                <c:formatCode>_(* #,##0_);_(* \(#,##0\);_(* "-"??_);_(@_)</c:formatCode>
                <c:ptCount val="4"/>
                <c:pt idx="0">
                  <c:v>2153.8901742000003</c:v>
                </c:pt>
                <c:pt idx="1">
                  <c:v>585.09245999999996</c:v>
                </c:pt>
                <c:pt idx="2">
                  <c:v>182.58950999999999</c:v>
                </c:pt>
                <c:pt idx="3">
                  <c:v>47.610599999999998</c:v>
                </c:pt>
              </c:numCache>
            </c:numRef>
          </c:val>
          <c:extLst>
            <c:ext xmlns:c16="http://schemas.microsoft.com/office/drawing/2014/chart" uri="{C3380CC4-5D6E-409C-BE32-E72D297353CC}">
              <c16:uniqueId val="{00000001-C07B-AE43-BD48-9F8B2CC17246}"/>
            </c:ext>
          </c:extLst>
        </c:ser>
        <c:dLbls>
          <c:showLegendKey val="0"/>
          <c:showVal val="0"/>
          <c:showCatName val="0"/>
          <c:showSerName val="0"/>
          <c:showPercent val="0"/>
          <c:showBubbleSize val="0"/>
        </c:dLbls>
        <c:gapWidth val="50"/>
        <c:overlap val="-5"/>
        <c:axId val="392009967"/>
        <c:axId val="391473807"/>
      </c:barChart>
      <c:catAx>
        <c:axId val="39200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1473807"/>
        <c:crosses val="autoZero"/>
        <c:auto val="1"/>
        <c:lblAlgn val="ctr"/>
        <c:lblOffset val="100"/>
        <c:noMultiLvlLbl val="0"/>
      </c:catAx>
      <c:valAx>
        <c:axId val="391473807"/>
        <c:scaling>
          <c:orientation val="minMax"/>
        </c:scaling>
        <c:delete val="0"/>
        <c:axPos val="l"/>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009967"/>
        <c:crosses val="autoZero"/>
        <c:crossBetween val="between"/>
      </c:valAx>
      <c:spPr>
        <a:noFill/>
        <a:ln>
          <a:noFill/>
        </a:ln>
        <a:effectLst/>
      </c:spPr>
    </c:plotArea>
    <c:legend>
      <c:legendPos val="b"/>
      <c:layout>
        <c:manualLayout>
          <c:xMode val="edge"/>
          <c:yMode val="edge"/>
          <c:x val="0.6400706474190726"/>
          <c:y val="0.25949292796733742"/>
          <c:w val="0.26871741032370955"/>
          <c:h val="7.384040536599591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b="1" dirty="0">
                <a:solidFill>
                  <a:srgbClr val="002060"/>
                </a:solidFill>
                <a:latin typeface="Open Sans" panose="020B0606030504020204" pitchFamily="34" charset="0"/>
                <a:ea typeface="Open Sans" panose="020B0606030504020204" pitchFamily="34" charset="0"/>
                <a:cs typeface="Open Sans" panose="020B0606030504020204" pitchFamily="34" charset="0"/>
              </a:rPr>
              <a:t>Courtyard</a:t>
            </a:r>
            <a:r>
              <a:rPr lang="en-GB" dirty="0">
                <a:solidFill>
                  <a:srgbClr val="002060"/>
                </a:solidFill>
              </a:rPr>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5"/>
            </a:solidFill>
            <a:ln>
              <a:noFill/>
            </a:ln>
            <a:effectLst/>
          </c:spPr>
          <c:invertIfNegative val="0"/>
          <c:cat>
            <c:strRef>
              <c:f>'Analysis Sheet'!$K$7:$K$17</c:f>
              <c:strCache>
                <c:ptCount val="11"/>
                <c:pt idx="0">
                  <c:v>Apr</c:v>
                </c:pt>
                <c:pt idx="1">
                  <c:v>May</c:v>
                </c:pt>
                <c:pt idx="2">
                  <c:v>Jun</c:v>
                </c:pt>
                <c:pt idx="3">
                  <c:v>Jul</c:v>
                </c:pt>
                <c:pt idx="4">
                  <c:v>Aug</c:v>
                </c:pt>
                <c:pt idx="5">
                  <c:v>Sep</c:v>
                </c:pt>
                <c:pt idx="6">
                  <c:v>Oct</c:v>
                </c:pt>
                <c:pt idx="7">
                  <c:v>Nov</c:v>
                </c:pt>
                <c:pt idx="8">
                  <c:v>Dec</c:v>
                </c:pt>
                <c:pt idx="9">
                  <c:v>Jan</c:v>
                </c:pt>
                <c:pt idx="10">
                  <c:v>Feb</c:v>
                </c:pt>
              </c:strCache>
            </c:strRef>
          </c:cat>
          <c:val>
            <c:numRef>
              <c:f>'Analysis Sheet'!$M$7:$M$17</c:f>
              <c:numCache>
                <c:formatCode>_(* #,##0.00_);_(* \(#,##0.00\);_(* "-"??_);_(@_)</c:formatCode>
                <c:ptCount val="11"/>
                <c:pt idx="0">
                  <c:v>41931.923707999988</c:v>
                </c:pt>
                <c:pt idx="1">
                  <c:v>34645.702646000005</c:v>
                </c:pt>
                <c:pt idx="2">
                  <c:v>3502.7149650000001</c:v>
                </c:pt>
                <c:pt idx="3">
                  <c:v>433.11199999999997</c:v>
                </c:pt>
                <c:pt idx="4">
                  <c:v>3449.9959559999998</c:v>
                </c:pt>
                <c:pt idx="5">
                  <c:v>1685.4589999999998</c:v>
                </c:pt>
                <c:pt idx="6">
                  <c:v>4218.973</c:v>
                </c:pt>
                <c:pt idx="7">
                  <c:v>3844.5531099999998</c:v>
                </c:pt>
                <c:pt idx="8">
                  <c:v>934.40276000000006</c:v>
                </c:pt>
                <c:pt idx="9">
                  <c:v>2940.1345699999997</c:v>
                </c:pt>
                <c:pt idx="10">
                  <c:v>2002.2700199999999</c:v>
                </c:pt>
              </c:numCache>
            </c:numRef>
          </c:val>
          <c:extLst>
            <c:ext xmlns:c16="http://schemas.microsoft.com/office/drawing/2014/chart" uri="{C3380CC4-5D6E-409C-BE32-E72D297353CC}">
              <c16:uniqueId val="{00000000-3C7E-0B41-A351-3F951C2E8005}"/>
            </c:ext>
          </c:extLst>
        </c:ser>
        <c:dLbls>
          <c:showLegendKey val="0"/>
          <c:showVal val="0"/>
          <c:showCatName val="0"/>
          <c:showSerName val="0"/>
          <c:showPercent val="0"/>
          <c:showBubbleSize val="0"/>
        </c:dLbls>
        <c:gapWidth val="50"/>
        <c:axId val="1868055823"/>
        <c:axId val="1867707887"/>
      </c:barChart>
      <c:catAx>
        <c:axId val="1868055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7707887"/>
        <c:crosses val="autoZero"/>
        <c:auto val="1"/>
        <c:lblAlgn val="ctr"/>
        <c:lblOffset val="100"/>
        <c:noMultiLvlLbl val="0"/>
      </c:catAx>
      <c:valAx>
        <c:axId val="1867707887"/>
        <c:scaling>
          <c:orientation val="minMax"/>
        </c:scaling>
        <c:delete val="0"/>
        <c:axPos val="l"/>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8055823"/>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632921381051814"/>
          <c:y val="6.5030905785126672E-2"/>
          <c:w val="0.7641954647638689"/>
          <c:h val="0.78232272741811015"/>
        </c:manualLayout>
      </c:layout>
      <c:barChart>
        <c:barDir val="col"/>
        <c:grouping val="clustered"/>
        <c:varyColors val="0"/>
        <c:ser>
          <c:idx val="0"/>
          <c:order val="0"/>
          <c:tx>
            <c:strRef>
              <c:f>Sheet1!$B$1</c:f>
              <c:strCache>
                <c:ptCount val="1"/>
                <c:pt idx="0">
                  <c:v>Column1</c:v>
                </c:pt>
              </c:strCache>
            </c:strRef>
          </c:tx>
          <c:spPr>
            <a:solidFill>
              <a:schemeClr val="accent2"/>
            </a:solidFill>
            <a:ln>
              <a:solidFill>
                <a:srgbClr val="2875DD"/>
              </a:solidFill>
            </a:ln>
          </c:spPr>
          <c:invertIfNegative val="0"/>
          <c:dPt>
            <c:idx val="3"/>
            <c:invertIfNegative val="0"/>
            <c:bubble3D val="0"/>
            <c:spPr>
              <a:solidFill>
                <a:schemeClr val="accent2"/>
              </a:solidFill>
              <a:ln>
                <a:noFill/>
              </a:ln>
            </c:spPr>
            <c:extLst>
              <c:ext xmlns:c16="http://schemas.microsoft.com/office/drawing/2014/chart" uri="{C3380CC4-5D6E-409C-BE32-E72D297353CC}">
                <c16:uniqueId val="{00000003-9716-4F4E-8782-36052A8683CE}"/>
              </c:ext>
            </c:extLst>
          </c:dPt>
          <c:dLbls>
            <c:dLbl>
              <c:idx val="0"/>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9716-4F4E-8782-36052A8683CE}"/>
                </c:ext>
              </c:extLst>
            </c:dLbl>
            <c:dLbl>
              <c:idx val="1"/>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9716-4F4E-8782-36052A8683CE}"/>
                </c:ext>
              </c:extLst>
            </c:dLbl>
            <c:dLbl>
              <c:idx val="2"/>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9716-4F4E-8782-36052A8683CE}"/>
                </c:ext>
              </c:extLst>
            </c:dLbl>
            <c:dLbl>
              <c:idx val="3"/>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9716-4F4E-8782-36052A8683CE}"/>
                </c:ext>
              </c:extLst>
            </c:dLbl>
            <c:spPr>
              <a:noFill/>
              <a:ln>
                <a:noFill/>
              </a:ln>
              <a:effectLst/>
            </c:spPr>
            <c:txPr>
              <a:bodyPr/>
              <a:lstStyle/>
              <a:p>
                <a:pPr>
                  <a:defRPr sz="1100" b="0" smtId="4294967295">
                    <a:solidFill>
                      <a:srgbClr val="0F2741"/>
                    </a:solidFill>
                    <a:latin typeface="Open Sans"/>
                  </a:defRPr>
                </a:pPr>
                <a:endParaRPr lang="en-US"/>
              </a:p>
            </c:txPr>
            <c:showLegendKey val="0"/>
            <c:showVal val="1"/>
            <c:showCatName val="0"/>
            <c:showSerName val="0"/>
            <c:showPercent val="0"/>
            <c:showBubbleSize val="0"/>
            <c:showLeaderLines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15:showLeaderLines val="0"/>
              </c:ext>
            </c:extLst>
          </c:dLbls>
          <c:cat>
            <c:numRef>
              <c:f>Sheet1!$A$2:$A$5</c:f>
              <c:numCache>
                <c:formatCode>General</c:formatCode>
                <c:ptCount val="4"/>
                <c:pt idx="0">
                  <c:v>2018</c:v>
                </c:pt>
                <c:pt idx="1">
                  <c:v>2019</c:v>
                </c:pt>
                <c:pt idx="2">
                  <c:v>2020</c:v>
                </c:pt>
                <c:pt idx="3">
                  <c:v>2021</c:v>
                </c:pt>
              </c:numCache>
            </c:numRef>
          </c:cat>
          <c:val>
            <c:numRef>
              <c:f>Sheet1!$B$2:$B$5</c:f>
              <c:numCache>
                <c:formatCode>General</c:formatCode>
                <c:ptCount val="4"/>
                <c:pt idx="0">
                  <c:v>40.96</c:v>
                </c:pt>
                <c:pt idx="1">
                  <c:v>141.56</c:v>
                </c:pt>
                <c:pt idx="2">
                  <c:v>338.04</c:v>
                </c:pt>
                <c:pt idx="3">
                  <c:v>11300</c:v>
                </c:pt>
              </c:numCache>
            </c:numRef>
          </c:val>
          <c:extLst>
            <c:ext xmlns:c16="http://schemas.microsoft.com/office/drawing/2014/chart" uri="{C3380CC4-5D6E-409C-BE32-E72D297353CC}">
              <c16:uniqueId val="{00000004-9716-4F4E-8782-36052A8683CE}"/>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l"/>
        <c:title>
          <c:tx>
            <c:rich>
              <a:bodyPr/>
              <a:lstStyle/>
              <a:p>
                <a:pPr>
                  <a:defRPr/>
                </a:pPr>
                <a:r>
                  <a:rPr lang="en-GB" sz="1100" b="0">
                    <a:solidFill>
                      <a:srgbClr val="0F2741"/>
                    </a:solidFill>
                    <a:latin typeface="Open Sans"/>
                  </a:rPr>
                  <a:t>Market cap in million U.S. dollars</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accent5"/>
                </a:solidFill>
                <a:latin typeface="Open Sans" panose="020B0606030504020204" pitchFamily="34" charset="0"/>
                <a:ea typeface="Open Sans" panose="020B0606030504020204" pitchFamily="34" charset="0"/>
                <a:cs typeface="Open Sans" panose="020B0606030504020204" pitchFamily="34" charset="0"/>
              </a:rPr>
              <a:t>Coutyard Trading Volume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'Competitors Analysis'!$F$65</c:f>
              <c:strCache>
                <c:ptCount val="1"/>
                <c:pt idx="0">
                  <c:v>Volume traded </c:v>
                </c:pt>
              </c:strCache>
            </c:strRef>
          </c:tx>
          <c:spPr>
            <a:ln w="28575" cap="rnd">
              <a:solidFill>
                <a:schemeClr val="accent5"/>
              </a:solidFill>
              <a:round/>
            </a:ln>
            <a:effectLst/>
          </c:spPr>
          <c:marker>
            <c:symbol val="none"/>
          </c:marker>
          <c:cat>
            <c:strRef>
              <c:f>'Competitors Analysis'!$E$66:$E$73</c:f>
              <c:strCache>
                <c:ptCount val="8"/>
                <c:pt idx="0">
                  <c:v>May</c:v>
                </c:pt>
                <c:pt idx="1">
                  <c:v>June </c:v>
                </c:pt>
                <c:pt idx="2">
                  <c:v>July</c:v>
                </c:pt>
                <c:pt idx="3">
                  <c:v>Aug</c:v>
                </c:pt>
                <c:pt idx="4">
                  <c:v>Sept</c:v>
                </c:pt>
                <c:pt idx="5">
                  <c:v>Oct</c:v>
                </c:pt>
                <c:pt idx="6">
                  <c:v>Nov</c:v>
                </c:pt>
                <c:pt idx="7">
                  <c:v>Dec</c:v>
                </c:pt>
              </c:strCache>
            </c:strRef>
          </c:cat>
          <c:val>
            <c:numRef>
              <c:f>'Competitors Analysis'!$F$66:$F$73</c:f>
              <c:numCache>
                <c:formatCode>0.00</c:formatCode>
                <c:ptCount val="8"/>
                <c:pt idx="0">
                  <c:v>15.261799999999999</c:v>
                </c:pt>
                <c:pt idx="1">
                  <c:v>3.1863999999999999</c:v>
                </c:pt>
                <c:pt idx="2">
                  <c:v>0.60319999999999996</c:v>
                </c:pt>
                <c:pt idx="3">
                  <c:v>3.3269000000000002</c:v>
                </c:pt>
                <c:pt idx="4">
                  <c:v>2.0699999999999998</c:v>
                </c:pt>
                <c:pt idx="5">
                  <c:v>7.8442999999999996</c:v>
                </c:pt>
                <c:pt idx="6">
                  <c:v>5.5163000000000002</c:v>
                </c:pt>
                <c:pt idx="7">
                  <c:v>1.395</c:v>
                </c:pt>
              </c:numCache>
            </c:numRef>
          </c:val>
          <c:smooth val="0"/>
          <c:extLst>
            <c:ext xmlns:c16="http://schemas.microsoft.com/office/drawing/2014/chart" uri="{C3380CC4-5D6E-409C-BE32-E72D297353CC}">
              <c16:uniqueId val="{00000000-8ADD-0F4B-BD95-A128AA69F59B}"/>
            </c:ext>
          </c:extLst>
        </c:ser>
        <c:dLbls>
          <c:showLegendKey val="0"/>
          <c:showVal val="0"/>
          <c:showCatName val="0"/>
          <c:showSerName val="0"/>
          <c:showPercent val="0"/>
          <c:showBubbleSize val="0"/>
        </c:dLbls>
        <c:smooth val="0"/>
        <c:axId val="516275904"/>
        <c:axId val="654945152"/>
      </c:lineChart>
      <c:catAx>
        <c:axId val="51627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4945152"/>
        <c:crosses val="autoZero"/>
        <c:auto val="1"/>
        <c:lblAlgn val="ctr"/>
        <c:lblOffset val="100"/>
        <c:noMultiLvlLbl val="0"/>
      </c:catAx>
      <c:valAx>
        <c:axId val="65494515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6275904"/>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'Competitors Analysis'!$B$84:$B$85</c:f>
              <c:strCache>
                <c:ptCount val="2"/>
                <c:pt idx="0">
                  <c:v> Ethereum  </c:v>
                </c:pt>
                <c:pt idx="1">
                  <c:v> Courtyard </c:v>
                </c:pt>
              </c:strCache>
            </c:strRef>
          </c:cat>
          <c:val>
            <c:numRef>
              <c:f>'Competitors Analysis'!$D$84:$D$85</c:f>
              <c:numCache>
                <c:formatCode>0.00%</c:formatCode>
                <c:ptCount val="2"/>
                <c:pt idx="0">
                  <c:v>0.98835416169409407</c:v>
                </c:pt>
                <c:pt idx="1">
                  <c:v>1.1645838305905987E-2</c:v>
                </c:pt>
              </c:numCache>
            </c:numRef>
          </c:val>
          <c:extLst>
            <c:ext xmlns:c16="http://schemas.microsoft.com/office/drawing/2014/chart" uri="{C3380CC4-5D6E-409C-BE32-E72D297353CC}">
              <c16:uniqueId val="{00000000-C3C9-234A-9874-B233F95349FD}"/>
            </c:ext>
          </c:extLst>
        </c:ser>
        <c:dLbls>
          <c:showLegendKey val="0"/>
          <c:showVal val="0"/>
          <c:showCatName val="0"/>
          <c:showSerName val="0"/>
          <c:showPercent val="0"/>
          <c:showBubbleSize val="0"/>
        </c:dLbls>
        <c:gapWidth val="182"/>
        <c:axId val="1518089151"/>
        <c:axId val="1518202975"/>
      </c:barChart>
      <c:catAx>
        <c:axId val="151808915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8202975"/>
        <c:crosses val="autoZero"/>
        <c:auto val="1"/>
        <c:lblAlgn val="ctr"/>
        <c:lblOffset val="100"/>
        <c:noMultiLvlLbl val="0"/>
      </c:catAx>
      <c:valAx>
        <c:axId val="1518202975"/>
        <c:scaling>
          <c:orientation val="minMax"/>
        </c:scaling>
        <c:delete val="0"/>
        <c:axPos val="b"/>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8089151"/>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spPr>
            <a:solidFill>
              <a:srgbClr val="002060"/>
            </a:solidFill>
            <a:ln w="3175">
              <a:noFill/>
            </a:ln>
            <a:effectLst/>
          </c:spPr>
          <c:invertIfNegative val="0"/>
          <c:dPt>
            <c:idx val="2"/>
            <c:invertIfNegative val="0"/>
            <c:bubble3D val="0"/>
            <c:spPr>
              <a:solidFill>
                <a:srgbClr val="FA6130"/>
              </a:solidFill>
              <a:ln w="3175">
                <a:noFill/>
              </a:ln>
              <a:effectLst/>
            </c:spPr>
            <c:extLst>
              <c:ext xmlns:c16="http://schemas.microsoft.com/office/drawing/2014/chart" uri="{C3380CC4-5D6E-409C-BE32-E72D297353CC}">
                <c16:uniqueId val="{00000002-EA92-2142-8D13-6832C6C85869}"/>
              </c:ext>
            </c:extLst>
          </c:dPt>
          <c:dPt>
            <c:idx val="3"/>
            <c:invertIfNegative val="0"/>
            <c:bubble3D val="0"/>
            <c:spPr>
              <a:solidFill>
                <a:srgbClr val="FA6130"/>
              </a:solidFill>
              <a:ln w="3175">
                <a:noFill/>
              </a:ln>
              <a:effectLst/>
            </c:spPr>
            <c:extLst>
              <c:ext xmlns:c16="http://schemas.microsoft.com/office/drawing/2014/chart" uri="{C3380CC4-5D6E-409C-BE32-E72D297353CC}">
                <c16:uniqueId val="{00000001-EA92-2142-8D13-6832C6C85869}"/>
              </c:ext>
            </c:extLst>
          </c:dPt>
          <c:cat>
            <c:strRef>
              <c:f>Data!$B$6:$B$15</c:f>
              <c:strCache>
                <c:ptCount val="10"/>
                <c:pt idx="0">
                  <c:v>India</c:v>
                </c:pt>
                <c:pt idx="1">
                  <c:v>Vietnam</c:v>
                </c:pt>
                <c:pt idx="2">
                  <c:v>Singapore</c:v>
                </c:pt>
                <c:pt idx="3">
                  <c:v>Hong Kong SAR</c:v>
                </c:pt>
                <c:pt idx="4">
                  <c:v>Brazil</c:v>
                </c:pt>
                <c:pt idx="5">
                  <c:v>Philippines</c:v>
                </c:pt>
                <c:pt idx="6">
                  <c:v>Ghana</c:v>
                </c:pt>
                <c:pt idx="7">
                  <c:v>Indonesia</c:v>
                </c:pt>
                <c:pt idx="8">
                  <c:v>Nigeria</c:v>
                </c:pt>
                <c:pt idx="9">
                  <c:v>United States</c:v>
                </c:pt>
              </c:strCache>
            </c:strRef>
          </c:cat>
          <c:val>
            <c:numRef>
              <c:f>Data!$C$6:$C$15</c:f>
              <c:numCache>
                <c:formatCode>0%</c:formatCode>
                <c:ptCount val="10"/>
                <c:pt idx="0">
                  <c:v>7.0000000000000007E-2</c:v>
                </c:pt>
                <c:pt idx="1">
                  <c:v>0.06</c:v>
                </c:pt>
                <c:pt idx="2">
                  <c:v>0.05</c:v>
                </c:pt>
                <c:pt idx="3">
                  <c:v>0.05</c:v>
                </c:pt>
                <c:pt idx="4">
                  <c:v>0.04</c:v>
                </c:pt>
                <c:pt idx="5">
                  <c:v>0.04</c:v>
                </c:pt>
                <c:pt idx="6">
                  <c:v>0.04</c:v>
                </c:pt>
                <c:pt idx="7">
                  <c:v>0.04</c:v>
                </c:pt>
                <c:pt idx="8">
                  <c:v>0.04</c:v>
                </c:pt>
                <c:pt idx="9">
                  <c:v>0.03</c:v>
                </c:pt>
              </c:numCache>
            </c:numRef>
          </c:val>
          <c:extLst>
            <c:ext xmlns:c16="http://schemas.microsoft.com/office/drawing/2014/chart" uri="{C3380CC4-5D6E-409C-BE32-E72D297353CC}">
              <c16:uniqueId val="{00000000-EA92-2142-8D13-6832C6C85869}"/>
            </c:ext>
          </c:extLst>
        </c:ser>
        <c:dLbls>
          <c:showLegendKey val="0"/>
          <c:showVal val="0"/>
          <c:showCatName val="0"/>
          <c:showSerName val="0"/>
          <c:showPercent val="0"/>
          <c:showBubbleSize val="0"/>
        </c:dLbls>
        <c:gapWidth val="50"/>
        <c:axId val="124416255"/>
        <c:axId val="1098470607"/>
      </c:barChart>
      <c:catAx>
        <c:axId val="124416255"/>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1098470607"/>
        <c:crosses val="autoZero"/>
        <c:auto val="1"/>
        <c:lblAlgn val="ctr"/>
        <c:lblOffset val="100"/>
        <c:noMultiLvlLbl val="0"/>
      </c:catAx>
      <c:valAx>
        <c:axId val="1098470607"/>
        <c:scaling>
          <c:orientation val="minMax"/>
        </c:scaling>
        <c:delete val="0"/>
        <c:axPos val="b"/>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1244162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rgbClr val="002060"/>
            </a:solidFill>
            <a:ln>
              <a:noFill/>
            </a:ln>
            <a:effectLst/>
          </c:spPr>
          <c:invertIfNegative val="0"/>
          <c:cat>
            <c:strRef>
              <c:f>Data!$B$6:$B$9</c:f>
              <c:strCache>
                <c:ptCount val="4"/>
                <c:pt idx="0">
                  <c:v>India</c:v>
                </c:pt>
                <c:pt idx="1">
                  <c:v>Vietnam</c:v>
                </c:pt>
                <c:pt idx="2">
                  <c:v>Singapore</c:v>
                </c:pt>
                <c:pt idx="3">
                  <c:v>Hong Kong SAR</c:v>
                </c:pt>
              </c:strCache>
            </c:strRef>
          </c:cat>
          <c:val>
            <c:numRef>
              <c:f>Data!$C$6:$C$9</c:f>
              <c:numCache>
                <c:formatCode>0%</c:formatCode>
                <c:ptCount val="4"/>
                <c:pt idx="0">
                  <c:v>7.0000000000000007E-2</c:v>
                </c:pt>
                <c:pt idx="1">
                  <c:v>0.06</c:v>
                </c:pt>
                <c:pt idx="2">
                  <c:v>0.05</c:v>
                </c:pt>
                <c:pt idx="3">
                  <c:v>0.05</c:v>
                </c:pt>
              </c:numCache>
            </c:numRef>
          </c:val>
          <c:extLst>
            <c:ext xmlns:c16="http://schemas.microsoft.com/office/drawing/2014/chart" uri="{C3380CC4-5D6E-409C-BE32-E72D297353CC}">
              <c16:uniqueId val="{00000000-537C-6D4F-9F89-EFA559067DEE}"/>
            </c:ext>
          </c:extLst>
        </c:ser>
        <c:dLbls>
          <c:showLegendKey val="0"/>
          <c:showVal val="0"/>
          <c:showCatName val="0"/>
          <c:showSerName val="0"/>
          <c:showPercent val="0"/>
          <c:showBubbleSize val="0"/>
        </c:dLbls>
        <c:gapWidth val="150"/>
        <c:overlap val="-27"/>
        <c:axId val="121208543"/>
        <c:axId val="121228783"/>
      </c:barChart>
      <c:catAx>
        <c:axId val="12120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228783"/>
        <c:crosses val="autoZero"/>
        <c:auto val="1"/>
        <c:lblAlgn val="ctr"/>
        <c:lblOffset val="100"/>
        <c:noMultiLvlLbl val="0"/>
      </c:catAx>
      <c:valAx>
        <c:axId val="121228783"/>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208543"/>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rgbClr val="002060"/>
                </a:solidFill>
              </a:rPr>
              <a:t>Unsealed Pokémon Cards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'Analysis Sheet'!$M$5</c:f>
              <c:strCache>
                <c:ptCount val="1"/>
                <c:pt idx="0">
                  <c:v> Sales </c:v>
                </c:pt>
              </c:strCache>
            </c:strRef>
          </c:tx>
          <c:spPr>
            <a:ln w="28575" cap="rnd">
              <a:solidFill>
                <a:srgbClr val="002060"/>
              </a:solidFill>
              <a:round/>
            </a:ln>
            <a:effectLst/>
          </c:spPr>
          <c:marker>
            <c:symbol val="circle"/>
            <c:size val="5"/>
            <c:spPr>
              <a:solidFill>
                <a:srgbClr val="002060"/>
              </a:solidFill>
              <a:ln w="9525">
                <a:noFill/>
              </a:ln>
              <a:effectLst/>
            </c:spPr>
          </c:marker>
          <c:cat>
            <c:strRef>
              <c:f>'Analysis Sheet'!$K$6:$K$15</c:f>
              <c:strCache>
                <c:ptCount val="10"/>
                <c:pt idx="0">
                  <c:v>Mar-22</c:v>
                </c:pt>
                <c:pt idx="1">
                  <c:v>Apr</c:v>
                </c:pt>
                <c:pt idx="2">
                  <c:v>May</c:v>
                </c:pt>
                <c:pt idx="3">
                  <c:v>Jun</c:v>
                </c:pt>
                <c:pt idx="4">
                  <c:v>Jul</c:v>
                </c:pt>
                <c:pt idx="5">
                  <c:v>Aug</c:v>
                </c:pt>
                <c:pt idx="6">
                  <c:v>Sep</c:v>
                </c:pt>
                <c:pt idx="7">
                  <c:v>Oct</c:v>
                </c:pt>
                <c:pt idx="8">
                  <c:v>Nov</c:v>
                </c:pt>
                <c:pt idx="9">
                  <c:v>Dec</c:v>
                </c:pt>
              </c:strCache>
            </c:strRef>
          </c:cat>
          <c:val>
            <c:numRef>
              <c:f>'Analysis Sheet'!$M$6:$M$15</c:f>
              <c:numCache>
                <c:formatCode>_(* #,##0.00_);_(* \(#,##0.00\);_(* "-"??_);_(@_)</c:formatCode>
                <c:ptCount val="10"/>
                <c:pt idx="0">
                  <c:v>196863.46521166005</c:v>
                </c:pt>
                <c:pt idx="1">
                  <c:v>41931.923707999988</c:v>
                </c:pt>
                <c:pt idx="2">
                  <c:v>34645.702646000005</c:v>
                </c:pt>
                <c:pt idx="3">
                  <c:v>3502.7149650000001</c:v>
                </c:pt>
                <c:pt idx="4">
                  <c:v>433.11199999999997</c:v>
                </c:pt>
                <c:pt idx="5">
                  <c:v>3449.9959559999998</c:v>
                </c:pt>
                <c:pt idx="6">
                  <c:v>1685.4589999999998</c:v>
                </c:pt>
                <c:pt idx="7">
                  <c:v>4218.973</c:v>
                </c:pt>
                <c:pt idx="8">
                  <c:v>3844.5531099999998</c:v>
                </c:pt>
                <c:pt idx="9">
                  <c:v>934.40276000000006</c:v>
                </c:pt>
              </c:numCache>
            </c:numRef>
          </c:val>
          <c:smooth val="0"/>
          <c:extLst>
            <c:ext xmlns:c16="http://schemas.microsoft.com/office/drawing/2014/chart" uri="{C3380CC4-5D6E-409C-BE32-E72D297353CC}">
              <c16:uniqueId val="{00000000-200B-B24E-9B79-D4BEA11D1F6B}"/>
            </c:ext>
          </c:extLst>
        </c:ser>
        <c:ser>
          <c:idx val="1"/>
          <c:order val="1"/>
          <c:tx>
            <c:strRef>
              <c:f>'Analysis Sheet'!$N$5</c:f>
              <c:strCache>
                <c:ptCount val="1"/>
                <c:pt idx="0">
                  <c:v> Royalty </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'Analysis Sheet'!$K$6:$K$15</c:f>
              <c:strCache>
                <c:ptCount val="10"/>
                <c:pt idx="0">
                  <c:v>Mar-22</c:v>
                </c:pt>
                <c:pt idx="1">
                  <c:v>Apr</c:v>
                </c:pt>
                <c:pt idx="2">
                  <c:v>May</c:v>
                </c:pt>
                <c:pt idx="3">
                  <c:v>Jun</c:v>
                </c:pt>
                <c:pt idx="4">
                  <c:v>Jul</c:v>
                </c:pt>
                <c:pt idx="5">
                  <c:v>Aug</c:v>
                </c:pt>
                <c:pt idx="6">
                  <c:v>Sep</c:v>
                </c:pt>
                <c:pt idx="7">
                  <c:v>Oct</c:v>
                </c:pt>
                <c:pt idx="8">
                  <c:v>Nov</c:v>
                </c:pt>
                <c:pt idx="9">
                  <c:v>Dec</c:v>
                </c:pt>
              </c:strCache>
            </c:strRef>
          </c:cat>
          <c:val>
            <c:numRef>
              <c:f>'Analysis Sheet'!$N$6:$N$15</c:f>
              <c:numCache>
                <c:formatCode>_(* #,##0.00_);_(* \(#,##0.00\);_(* "-"??_);_(@_)</c:formatCode>
                <c:ptCount val="10"/>
                <c:pt idx="0">
                  <c:v>11811.807912699602</c:v>
                </c:pt>
                <c:pt idx="1">
                  <c:v>2515.9154224799991</c:v>
                </c:pt>
                <c:pt idx="2">
                  <c:v>2078.7421587600002</c:v>
                </c:pt>
                <c:pt idx="3">
                  <c:v>210.16289789999999</c:v>
                </c:pt>
                <c:pt idx="4">
                  <c:v>25.986719999999998</c:v>
                </c:pt>
                <c:pt idx="5">
                  <c:v>206.99975735999999</c:v>
                </c:pt>
                <c:pt idx="6">
                  <c:v>101.12753999999998</c:v>
                </c:pt>
                <c:pt idx="7">
                  <c:v>253.13837999999998</c:v>
                </c:pt>
                <c:pt idx="8">
                  <c:v>230.67318659999998</c:v>
                </c:pt>
                <c:pt idx="9">
                  <c:v>56.064165600000003</c:v>
                </c:pt>
              </c:numCache>
            </c:numRef>
          </c:val>
          <c:smooth val="0"/>
          <c:extLst>
            <c:ext xmlns:c16="http://schemas.microsoft.com/office/drawing/2014/chart" uri="{C3380CC4-5D6E-409C-BE32-E72D297353CC}">
              <c16:uniqueId val="{00000001-200B-B24E-9B79-D4BEA11D1F6B}"/>
            </c:ext>
          </c:extLst>
        </c:ser>
        <c:dLbls>
          <c:showLegendKey val="0"/>
          <c:showVal val="0"/>
          <c:showCatName val="0"/>
          <c:showSerName val="0"/>
          <c:showPercent val="0"/>
          <c:showBubbleSize val="0"/>
        </c:dLbls>
        <c:marker val="1"/>
        <c:smooth val="0"/>
        <c:axId val="260300176"/>
        <c:axId val="254002063"/>
      </c:lineChart>
      <c:catAx>
        <c:axId val="260300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4002063"/>
        <c:crosses val="autoZero"/>
        <c:auto val="1"/>
        <c:lblAlgn val="ctr"/>
        <c:lblOffset val="100"/>
        <c:noMultiLvlLbl val="0"/>
      </c:catAx>
      <c:valAx>
        <c:axId val="254002063"/>
        <c:scaling>
          <c:orientation val="minMax"/>
        </c:scaling>
        <c:delete val="0"/>
        <c:axPos val="l"/>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300176"/>
        <c:crosses val="autoZero"/>
        <c:crossBetween val="between"/>
      </c:valAx>
      <c:spPr>
        <a:noFill/>
        <a:ln>
          <a:noFill/>
        </a:ln>
        <a:effectLst/>
      </c:spPr>
    </c:plotArea>
    <c:legend>
      <c:legendPos val="b"/>
      <c:layout>
        <c:manualLayout>
          <c:xMode val="edge"/>
          <c:yMode val="edge"/>
          <c:x val="0.60745800524934379"/>
          <c:y val="0.2826410761154855"/>
          <c:w val="0.36841732283464568"/>
          <c:h val="7.384040536599591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rgbClr val="002060"/>
                </a:solidFill>
                <a:latin typeface=""/>
                <a:cs typeface="Times New Roman" panose="02020603050405020304" pitchFamily="18" charset="0"/>
              </a:rPr>
              <a:t> </a:t>
            </a:r>
            <a:r>
              <a:rPr lang="en-GB" sz="1400" b="1" i="0" u="none" strike="noStrike" baseline="0">
                <a:solidFill>
                  <a:srgbClr val="002060"/>
                </a:solidFill>
                <a:effectLst/>
                <a:latin typeface=""/>
                <a:cs typeface="Times New Roman" panose="02020603050405020304" pitchFamily="18" charset="0"/>
              </a:rPr>
              <a:t>Otherdeed for Otherside</a:t>
            </a:r>
            <a:r>
              <a:rPr lang="en-GB" sz="1400" b="1" i="0" u="none" strike="noStrike" baseline="0">
                <a:solidFill>
                  <a:srgbClr val="002060"/>
                </a:solidFill>
                <a:latin typeface=""/>
                <a:cs typeface="Times New Roman" panose="02020603050405020304" pitchFamily="18" charset="0"/>
              </a:rPr>
              <a:t> </a:t>
            </a:r>
            <a:r>
              <a:rPr lang="en-US" b="1">
                <a:solidFill>
                  <a:srgbClr val="002060"/>
                </a:solidFill>
                <a:latin typeface=""/>
                <a:cs typeface="Times New Roman" panose="02020603050405020304" pitchFamily="18" charset="0"/>
              </a:rPr>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'NFT OPENESEA'!$P$2</c:f>
              <c:strCache>
                <c:ptCount val="1"/>
                <c:pt idx="0">
                  <c:v> SALES </c:v>
                </c:pt>
              </c:strCache>
            </c:strRef>
          </c:tx>
          <c:spPr>
            <a:solidFill>
              <a:srgbClr val="002060"/>
            </a:solidFill>
            <a:ln>
              <a:noFill/>
            </a:ln>
            <a:effectLst/>
          </c:spPr>
          <c:invertIfNegative val="0"/>
          <c:cat>
            <c:numRef>
              <c:f>'NFT OPENESEA'!$N$3:$N$14</c:f>
              <c:numCache>
                <c:formatCode>mmm\-yy</c:formatCode>
                <c:ptCount val="12"/>
                <c:pt idx="0">
                  <c:v>44652</c:v>
                </c:pt>
                <c:pt idx="1">
                  <c:v>44682</c:v>
                </c:pt>
                <c:pt idx="2">
                  <c:v>44713</c:v>
                </c:pt>
                <c:pt idx="3">
                  <c:v>44743</c:v>
                </c:pt>
                <c:pt idx="4">
                  <c:v>44774</c:v>
                </c:pt>
                <c:pt idx="5">
                  <c:v>44805</c:v>
                </c:pt>
                <c:pt idx="6">
                  <c:v>44835</c:v>
                </c:pt>
                <c:pt idx="7">
                  <c:v>44866</c:v>
                </c:pt>
                <c:pt idx="8">
                  <c:v>44896</c:v>
                </c:pt>
                <c:pt idx="9">
                  <c:v>44927</c:v>
                </c:pt>
                <c:pt idx="10">
                  <c:v>44958</c:v>
                </c:pt>
                <c:pt idx="11">
                  <c:v>44986</c:v>
                </c:pt>
              </c:numCache>
            </c:numRef>
          </c:cat>
          <c:val>
            <c:numRef>
              <c:f>'NFT OPENESEA'!$P$3:$P$14</c:f>
              <c:numCache>
                <c:formatCode>_-* #,##0_-;\-* #,##0_-;_-* "-"??_-;_-@_-</c:formatCode>
                <c:ptCount val="12"/>
                <c:pt idx="0">
                  <c:v>12547</c:v>
                </c:pt>
                <c:pt idx="1">
                  <c:v>21641</c:v>
                </c:pt>
                <c:pt idx="2">
                  <c:v>5479</c:v>
                </c:pt>
                <c:pt idx="3">
                  <c:v>4227</c:v>
                </c:pt>
                <c:pt idx="4">
                  <c:v>4075</c:v>
                </c:pt>
                <c:pt idx="5">
                  <c:v>2091</c:v>
                </c:pt>
                <c:pt idx="6">
                  <c:v>4048</c:v>
                </c:pt>
                <c:pt idx="7">
                  <c:v>8082</c:v>
                </c:pt>
                <c:pt idx="8">
                  <c:v>17160</c:v>
                </c:pt>
                <c:pt idx="9">
                  <c:v>16067</c:v>
                </c:pt>
                <c:pt idx="10">
                  <c:v>39386</c:v>
                </c:pt>
                <c:pt idx="11">
                  <c:v>25041</c:v>
                </c:pt>
              </c:numCache>
            </c:numRef>
          </c:val>
          <c:extLst>
            <c:ext xmlns:c16="http://schemas.microsoft.com/office/drawing/2014/chart" uri="{C3380CC4-5D6E-409C-BE32-E72D297353CC}">
              <c16:uniqueId val="{00000000-0313-B843-9989-6D3DF9B2A59D}"/>
            </c:ext>
          </c:extLst>
        </c:ser>
        <c:dLbls>
          <c:showLegendKey val="0"/>
          <c:showVal val="0"/>
          <c:showCatName val="0"/>
          <c:showSerName val="0"/>
          <c:showPercent val="0"/>
          <c:showBubbleSize val="0"/>
        </c:dLbls>
        <c:gapWidth val="50"/>
        <c:overlap val="-27"/>
        <c:axId val="391582399"/>
        <c:axId val="392134623"/>
      </c:barChart>
      <c:dateAx>
        <c:axId val="391582399"/>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134623"/>
        <c:crosses val="autoZero"/>
        <c:auto val="1"/>
        <c:lblOffset val="100"/>
        <c:baseTimeUnit val="months"/>
      </c:dateAx>
      <c:valAx>
        <c:axId val="392134623"/>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1582399"/>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accent2"/>
                </a:solidFill>
                <a:latin typeface="+mn-lt"/>
                <a:ea typeface="+mn-ea"/>
                <a:cs typeface="+mn-cs"/>
              </a:defRPr>
            </a:pPr>
            <a:r>
              <a:rPr lang="en-GB" sz="1400" b="1" i="0" u="none" strike="noStrike" baseline="0" dirty="0">
                <a:solidFill>
                  <a:schemeClr val="accent2"/>
                </a:solidFill>
                <a:effectLst/>
                <a:latin typeface=""/>
              </a:rPr>
              <a:t>Bored Ape Yacht Club</a:t>
            </a:r>
            <a:r>
              <a:rPr lang="en-GB" sz="1400" b="1" i="0" u="none" strike="noStrike" baseline="0" dirty="0">
                <a:solidFill>
                  <a:schemeClr val="accent2"/>
                </a:solidFill>
                <a:latin typeface=""/>
              </a:rPr>
              <a:t> </a:t>
            </a:r>
            <a:endParaRPr lang="en-US" b="1" dirty="0">
              <a:solidFill>
                <a:schemeClr val="accent2"/>
              </a:solidFill>
              <a:latin typeface=""/>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accent2"/>
              </a:solidFill>
              <a:latin typeface="+mn-lt"/>
              <a:ea typeface="+mn-ea"/>
              <a:cs typeface="+mn-cs"/>
            </a:defRPr>
          </a:pPr>
          <a:endParaRPr lang="en-US"/>
        </a:p>
      </c:txPr>
    </c:title>
    <c:autoTitleDeleted val="0"/>
    <c:plotArea>
      <c:layout/>
      <c:barChart>
        <c:barDir val="col"/>
        <c:grouping val="clustered"/>
        <c:varyColors val="0"/>
        <c:ser>
          <c:idx val="0"/>
          <c:order val="0"/>
          <c:tx>
            <c:strRef>
              <c:f>'NFT OPENESEA'!$D$2</c:f>
              <c:strCache>
                <c:ptCount val="1"/>
                <c:pt idx="0">
                  <c:v> No of SALES </c:v>
                </c:pt>
              </c:strCache>
            </c:strRef>
          </c:tx>
          <c:spPr>
            <a:solidFill>
              <a:srgbClr val="FA6130"/>
            </a:solidFill>
            <a:ln>
              <a:noFill/>
            </a:ln>
            <a:effectLst/>
          </c:spPr>
          <c:invertIfNegative val="0"/>
          <c:cat>
            <c:numRef>
              <c:f>'NFT OPENESEA'!$B$3:$B$14</c:f>
              <c:numCache>
                <c:formatCode>mmm\-yy</c:formatCode>
                <c:ptCount val="12"/>
                <c:pt idx="0">
                  <c:v>44652</c:v>
                </c:pt>
                <c:pt idx="1">
                  <c:v>44682</c:v>
                </c:pt>
                <c:pt idx="2">
                  <c:v>44713</c:v>
                </c:pt>
                <c:pt idx="3">
                  <c:v>44743</c:v>
                </c:pt>
                <c:pt idx="4">
                  <c:v>44774</c:v>
                </c:pt>
                <c:pt idx="5">
                  <c:v>44805</c:v>
                </c:pt>
                <c:pt idx="6">
                  <c:v>44835</c:v>
                </c:pt>
                <c:pt idx="7">
                  <c:v>44866</c:v>
                </c:pt>
                <c:pt idx="8">
                  <c:v>44896</c:v>
                </c:pt>
                <c:pt idx="9">
                  <c:v>44927</c:v>
                </c:pt>
                <c:pt idx="10">
                  <c:v>44958</c:v>
                </c:pt>
                <c:pt idx="11">
                  <c:v>44986</c:v>
                </c:pt>
              </c:numCache>
            </c:numRef>
          </c:cat>
          <c:val>
            <c:numRef>
              <c:f>'NFT OPENESEA'!$D$3:$D$14</c:f>
              <c:numCache>
                <c:formatCode>_-* #,##0_-;\-* #,##0_-;_-* "-"??_-;_-@_-</c:formatCode>
                <c:ptCount val="12"/>
                <c:pt idx="0">
                  <c:v>400</c:v>
                </c:pt>
                <c:pt idx="1">
                  <c:v>478</c:v>
                </c:pt>
                <c:pt idx="2">
                  <c:v>431</c:v>
                </c:pt>
                <c:pt idx="3">
                  <c:v>191</c:v>
                </c:pt>
                <c:pt idx="4">
                  <c:v>232</c:v>
                </c:pt>
                <c:pt idx="5">
                  <c:v>134</c:v>
                </c:pt>
                <c:pt idx="6">
                  <c:v>176</c:v>
                </c:pt>
                <c:pt idx="7">
                  <c:v>442</c:v>
                </c:pt>
                <c:pt idx="8">
                  <c:v>1071</c:v>
                </c:pt>
                <c:pt idx="9">
                  <c:v>510</c:v>
                </c:pt>
                <c:pt idx="10">
                  <c:v>1310</c:v>
                </c:pt>
                <c:pt idx="11">
                  <c:v>680</c:v>
                </c:pt>
              </c:numCache>
            </c:numRef>
          </c:val>
          <c:extLst>
            <c:ext xmlns:c16="http://schemas.microsoft.com/office/drawing/2014/chart" uri="{C3380CC4-5D6E-409C-BE32-E72D297353CC}">
              <c16:uniqueId val="{00000000-BC4F-1441-B2A3-F4745520C9E2}"/>
            </c:ext>
          </c:extLst>
        </c:ser>
        <c:dLbls>
          <c:showLegendKey val="0"/>
          <c:showVal val="0"/>
          <c:showCatName val="0"/>
          <c:showSerName val="0"/>
          <c:showPercent val="0"/>
          <c:showBubbleSize val="0"/>
        </c:dLbls>
        <c:gapWidth val="50"/>
        <c:axId val="892222463"/>
        <c:axId val="892224191"/>
      </c:barChart>
      <c:dateAx>
        <c:axId val="892222463"/>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2224191"/>
        <c:crosses val="autoZero"/>
        <c:auto val="1"/>
        <c:lblOffset val="100"/>
        <c:baseTimeUnit val="months"/>
      </c:dateAx>
      <c:valAx>
        <c:axId val="892224191"/>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2222463"/>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1" i="0" u="none" strike="noStrike" baseline="0">
                <a:solidFill>
                  <a:srgbClr val="002060"/>
                </a:solidFill>
                <a:effectLst/>
              </a:rPr>
              <a:t>Azuki</a:t>
            </a:r>
            <a:r>
              <a:rPr lang="en-GB" sz="1400" b="0" i="0" u="none" strike="noStrike" baseline="0"/>
              <a:t> </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'NFT OPENESEA'!$D$19</c:f>
              <c:strCache>
                <c:ptCount val="1"/>
                <c:pt idx="0">
                  <c:v> No of SALES </c:v>
                </c:pt>
              </c:strCache>
            </c:strRef>
          </c:tx>
          <c:spPr>
            <a:ln w="28575" cap="rnd">
              <a:solidFill>
                <a:srgbClr val="002060"/>
              </a:solidFill>
              <a:round/>
            </a:ln>
            <a:effectLst/>
          </c:spPr>
          <c:marker>
            <c:symbol val="none"/>
          </c:marker>
          <c:cat>
            <c:numRef>
              <c:f>'NFT OPENESEA'!$B$20:$B$31</c:f>
              <c:numCache>
                <c:formatCode>mmm\-yy</c:formatCode>
                <c:ptCount val="12"/>
                <c:pt idx="0">
                  <c:v>44652</c:v>
                </c:pt>
                <c:pt idx="1">
                  <c:v>44682</c:v>
                </c:pt>
                <c:pt idx="2">
                  <c:v>44713</c:v>
                </c:pt>
                <c:pt idx="3">
                  <c:v>44743</c:v>
                </c:pt>
                <c:pt idx="4">
                  <c:v>44774</c:v>
                </c:pt>
                <c:pt idx="5">
                  <c:v>44805</c:v>
                </c:pt>
                <c:pt idx="6">
                  <c:v>44835</c:v>
                </c:pt>
                <c:pt idx="7">
                  <c:v>44866</c:v>
                </c:pt>
                <c:pt idx="8">
                  <c:v>44896</c:v>
                </c:pt>
                <c:pt idx="9">
                  <c:v>44927</c:v>
                </c:pt>
                <c:pt idx="10">
                  <c:v>44958</c:v>
                </c:pt>
                <c:pt idx="11">
                  <c:v>44986</c:v>
                </c:pt>
              </c:numCache>
            </c:numRef>
          </c:cat>
          <c:val>
            <c:numRef>
              <c:f>'NFT OPENESEA'!$D$20:$D$31</c:f>
              <c:numCache>
                <c:formatCode>_-* #,##0.00_-;\-* #,##0.00_-;_-* "-"??_-;_-@_-</c:formatCode>
                <c:ptCount val="12"/>
                <c:pt idx="0">
                  <c:v>702</c:v>
                </c:pt>
                <c:pt idx="1">
                  <c:v>3835</c:v>
                </c:pt>
                <c:pt idx="2">
                  <c:v>717</c:v>
                </c:pt>
                <c:pt idx="3">
                  <c:v>370</c:v>
                </c:pt>
                <c:pt idx="4">
                  <c:v>521</c:v>
                </c:pt>
                <c:pt idx="5">
                  <c:v>341</c:v>
                </c:pt>
                <c:pt idx="6">
                  <c:v>464</c:v>
                </c:pt>
                <c:pt idx="7">
                  <c:v>668</c:v>
                </c:pt>
                <c:pt idx="8">
                  <c:v>3712</c:v>
                </c:pt>
                <c:pt idx="9">
                  <c:v>1682</c:v>
                </c:pt>
                <c:pt idx="10">
                  <c:v>4863</c:v>
                </c:pt>
                <c:pt idx="11">
                  <c:v>2599</c:v>
                </c:pt>
              </c:numCache>
            </c:numRef>
          </c:val>
          <c:smooth val="0"/>
          <c:extLst>
            <c:ext xmlns:c16="http://schemas.microsoft.com/office/drawing/2014/chart" uri="{C3380CC4-5D6E-409C-BE32-E72D297353CC}">
              <c16:uniqueId val="{00000000-9091-2047-9D46-959E56283DD0}"/>
            </c:ext>
          </c:extLst>
        </c:ser>
        <c:dLbls>
          <c:showLegendKey val="0"/>
          <c:showVal val="0"/>
          <c:showCatName val="0"/>
          <c:showSerName val="0"/>
          <c:showPercent val="0"/>
          <c:showBubbleSize val="0"/>
        </c:dLbls>
        <c:smooth val="0"/>
        <c:axId val="1032949295"/>
        <c:axId val="1032951455"/>
      </c:lineChart>
      <c:dateAx>
        <c:axId val="1032949295"/>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2951455"/>
        <c:crosses val="autoZero"/>
        <c:auto val="1"/>
        <c:lblOffset val="100"/>
        <c:baseTimeUnit val="months"/>
      </c:dateAx>
      <c:valAx>
        <c:axId val="1032951455"/>
        <c:scaling>
          <c:orientation val="minMax"/>
        </c:scaling>
        <c:delete val="0"/>
        <c:axPos val="l"/>
        <c:numFmt formatCode="_-* #,##0.00_-;\-* #,##0.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2949295"/>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1" i="0" u="none" strike="noStrike" baseline="0">
                <a:solidFill>
                  <a:srgbClr val="002060"/>
                </a:solidFill>
                <a:effectLst/>
              </a:rPr>
              <a:t> Clone X-X Takashi Murakeami </a:t>
            </a:r>
            <a:r>
              <a:rPr lang="en-GB" sz="1400" b="1" i="0" u="none" strike="noStrike" baseline="0">
                <a:solidFill>
                  <a:srgbClr val="002060"/>
                </a:solidFill>
              </a:rPr>
              <a:t> </a:t>
            </a:r>
            <a:endParaRPr lang="en-US" b="1">
              <a:solidFill>
                <a:srgbClr val="00206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'NFT OPENESEA'!$J$19</c:f>
              <c:strCache>
                <c:ptCount val="1"/>
                <c:pt idx="0">
                  <c:v> No of SALES </c:v>
                </c:pt>
              </c:strCache>
            </c:strRef>
          </c:tx>
          <c:spPr>
            <a:solidFill>
              <a:srgbClr val="002060"/>
            </a:solidFill>
            <a:ln>
              <a:noFill/>
            </a:ln>
            <a:effectLst/>
          </c:spPr>
          <c:invertIfNegative val="0"/>
          <c:cat>
            <c:numRef>
              <c:f>'NFT OPENESEA'!$H$20:$H$31</c:f>
              <c:numCache>
                <c:formatCode>mmm\-yy</c:formatCode>
                <c:ptCount val="12"/>
                <c:pt idx="0">
                  <c:v>44652</c:v>
                </c:pt>
                <c:pt idx="1">
                  <c:v>44682</c:v>
                </c:pt>
                <c:pt idx="2">
                  <c:v>44713</c:v>
                </c:pt>
                <c:pt idx="3">
                  <c:v>44743</c:v>
                </c:pt>
                <c:pt idx="4">
                  <c:v>44774</c:v>
                </c:pt>
                <c:pt idx="5">
                  <c:v>44805</c:v>
                </c:pt>
                <c:pt idx="6">
                  <c:v>44835</c:v>
                </c:pt>
                <c:pt idx="7">
                  <c:v>44866</c:v>
                </c:pt>
                <c:pt idx="8">
                  <c:v>44896</c:v>
                </c:pt>
                <c:pt idx="9">
                  <c:v>44927</c:v>
                </c:pt>
                <c:pt idx="10">
                  <c:v>44958</c:v>
                </c:pt>
                <c:pt idx="11">
                  <c:v>44986</c:v>
                </c:pt>
              </c:numCache>
            </c:numRef>
          </c:cat>
          <c:val>
            <c:numRef>
              <c:f>'NFT OPENESEA'!$J$20:$J$31</c:f>
              <c:numCache>
                <c:formatCode>_-* #,##0.00_-;\-* #,##0.00_-;_-* "-"??_-;_-@_-</c:formatCode>
                <c:ptCount val="12"/>
                <c:pt idx="0">
                  <c:v>1027</c:v>
                </c:pt>
                <c:pt idx="1">
                  <c:v>1212</c:v>
                </c:pt>
                <c:pt idx="2">
                  <c:v>1185</c:v>
                </c:pt>
                <c:pt idx="3">
                  <c:v>568</c:v>
                </c:pt>
                <c:pt idx="4">
                  <c:v>837</c:v>
                </c:pt>
                <c:pt idx="5">
                  <c:v>496</c:v>
                </c:pt>
                <c:pt idx="6">
                  <c:v>850</c:v>
                </c:pt>
                <c:pt idx="7">
                  <c:v>969</c:v>
                </c:pt>
                <c:pt idx="8">
                  <c:v>5692</c:v>
                </c:pt>
                <c:pt idx="9">
                  <c:v>1914</c:v>
                </c:pt>
                <c:pt idx="10">
                  <c:v>9956</c:v>
                </c:pt>
                <c:pt idx="11">
                  <c:v>5396</c:v>
                </c:pt>
              </c:numCache>
            </c:numRef>
          </c:val>
          <c:extLst>
            <c:ext xmlns:c16="http://schemas.microsoft.com/office/drawing/2014/chart" uri="{C3380CC4-5D6E-409C-BE32-E72D297353CC}">
              <c16:uniqueId val="{00000000-7CFF-B641-BC57-71D8F2295D1C}"/>
            </c:ext>
          </c:extLst>
        </c:ser>
        <c:dLbls>
          <c:showLegendKey val="0"/>
          <c:showVal val="0"/>
          <c:showCatName val="0"/>
          <c:showSerName val="0"/>
          <c:showPercent val="0"/>
          <c:showBubbleSize val="0"/>
        </c:dLbls>
        <c:gapWidth val="40"/>
        <c:axId val="1008700175"/>
        <c:axId val="1008701903"/>
      </c:barChart>
      <c:dateAx>
        <c:axId val="1008700175"/>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8701903"/>
        <c:crosses val="autoZero"/>
        <c:auto val="1"/>
        <c:lblOffset val="100"/>
        <c:baseTimeUnit val="months"/>
      </c:dateAx>
      <c:valAx>
        <c:axId val="1008701903"/>
        <c:scaling>
          <c:orientation val="minMax"/>
        </c:scaling>
        <c:delete val="0"/>
        <c:axPos val="l"/>
        <c:numFmt formatCode="_-* #,##0.00_-;\-* #,##0.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8700175"/>
        <c:crosses val="autoZero"/>
        <c:crossBetween val="between"/>
      </c:valAx>
      <c:spPr>
        <a:noFill/>
        <a:ln>
          <a:noFill/>
        </a:ln>
        <a:effectLst/>
      </c:spPr>
    </c:plotArea>
    <c:plotVisOnly val="1"/>
    <c:dispBlanksAs val="zero"/>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1" i="0" u="none" strike="noStrike" baseline="0">
                <a:solidFill>
                  <a:schemeClr val="accent2"/>
                </a:solidFill>
                <a:effectLst/>
                <a:latin typeface=""/>
              </a:rPr>
              <a:t>Mutant Ape Yacht Club</a:t>
            </a:r>
            <a:r>
              <a:rPr lang="en-GB" sz="1400" b="1" i="0" u="none" strike="noStrike" baseline="0">
                <a:solidFill>
                  <a:schemeClr val="accent2"/>
                </a:solidFill>
                <a:latin typeface=""/>
              </a:rPr>
              <a:t> </a:t>
            </a:r>
            <a:endParaRPr lang="en-US" b="1">
              <a:solidFill>
                <a:schemeClr val="accent2"/>
              </a:solidFill>
              <a:latin typeface=""/>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'NFT OPENESEA'!$J$2</c:f>
              <c:strCache>
                <c:ptCount val="1"/>
                <c:pt idx="0">
                  <c:v> No of SALES </c:v>
                </c:pt>
              </c:strCache>
            </c:strRef>
          </c:tx>
          <c:spPr>
            <a:ln w="28575" cap="rnd">
              <a:solidFill>
                <a:schemeClr val="accent2"/>
              </a:solidFill>
              <a:round/>
            </a:ln>
            <a:effectLst/>
          </c:spPr>
          <c:marker>
            <c:symbol val="circle"/>
            <c:size val="5"/>
            <c:spPr>
              <a:solidFill>
                <a:schemeClr val="accent2"/>
              </a:solidFill>
              <a:ln w="9525">
                <a:noFill/>
              </a:ln>
              <a:effectLst/>
            </c:spPr>
          </c:marker>
          <c:cat>
            <c:numRef>
              <c:f>'NFT OPENESEA'!$H$3:$H$14</c:f>
              <c:numCache>
                <c:formatCode>mmm\-yy</c:formatCode>
                <c:ptCount val="12"/>
                <c:pt idx="0">
                  <c:v>44652</c:v>
                </c:pt>
                <c:pt idx="1">
                  <c:v>44682</c:v>
                </c:pt>
                <c:pt idx="2">
                  <c:v>44713</c:v>
                </c:pt>
                <c:pt idx="3">
                  <c:v>44743</c:v>
                </c:pt>
                <c:pt idx="4">
                  <c:v>44774</c:v>
                </c:pt>
                <c:pt idx="5">
                  <c:v>44805</c:v>
                </c:pt>
                <c:pt idx="6">
                  <c:v>44835</c:v>
                </c:pt>
                <c:pt idx="7">
                  <c:v>44866</c:v>
                </c:pt>
                <c:pt idx="8">
                  <c:v>44896</c:v>
                </c:pt>
                <c:pt idx="9">
                  <c:v>44927</c:v>
                </c:pt>
                <c:pt idx="10">
                  <c:v>44958</c:v>
                </c:pt>
                <c:pt idx="11">
                  <c:v>44986</c:v>
                </c:pt>
              </c:numCache>
            </c:numRef>
          </c:cat>
          <c:val>
            <c:numRef>
              <c:f>'NFT OPENESEA'!$J$3:$J$14</c:f>
              <c:numCache>
                <c:formatCode>_-* #,##0_-;\-* #,##0_-;_-* "-"??_-;_-@_-</c:formatCode>
                <c:ptCount val="12"/>
                <c:pt idx="0">
                  <c:v>1935</c:v>
                </c:pt>
                <c:pt idx="1">
                  <c:v>1772</c:v>
                </c:pt>
                <c:pt idx="2">
                  <c:v>1166</c:v>
                </c:pt>
                <c:pt idx="3">
                  <c:v>703</c:v>
                </c:pt>
                <c:pt idx="4">
                  <c:v>903</c:v>
                </c:pt>
                <c:pt idx="5">
                  <c:v>580</c:v>
                </c:pt>
                <c:pt idx="6">
                  <c:v>596</c:v>
                </c:pt>
                <c:pt idx="7">
                  <c:v>1216</c:v>
                </c:pt>
                <c:pt idx="8">
                  <c:v>3787</c:v>
                </c:pt>
                <c:pt idx="9">
                  <c:v>2527</c:v>
                </c:pt>
                <c:pt idx="10">
                  <c:v>8138</c:v>
                </c:pt>
                <c:pt idx="11">
                  <c:v>4478</c:v>
                </c:pt>
              </c:numCache>
            </c:numRef>
          </c:val>
          <c:smooth val="0"/>
          <c:extLst>
            <c:ext xmlns:c16="http://schemas.microsoft.com/office/drawing/2014/chart" uri="{C3380CC4-5D6E-409C-BE32-E72D297353CC}">
              <c16:uniqueId val="{00000000-105C-6840-9603-4CC13E4FBC70}"/>
            </c:ext>
          </c:extLst>
        </c:ser>
        <c:dLbls>
          <c:showLegendKey val="0"/>
          <c:showVal val="0"/>
          <c:showCatName val="0"/>
          <c:showSerName val="0"/>
          <c:showPercent val="0"/>
          <c:showBubbleSize val="0"/>
        </c:dLbls>
        <c:marker val="1"/>
        <c:smooth val="0"/>
        <c:axId val="891697423"/>
        <c:axId val="891699151"/>
      </c:lineChart>
      <c:dateAx>
        <c:axId val="891697423"/>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1699151"/>
        <c:crosses val="autoZero"/>
        <c:auto val="1"/>
        <c:lblOffset val="100"/>
        <c:baseTimeUnit val="months"/>
      </c:dateAx>
      <c:valAx>
        <c:axId val="891699151"/>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1697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b="1">
                <a:solidFill>
                  <a:schemeClr val="accent5"/>
                </a:solidFill>
                <a:latin typeface="Open Sans" panose="020B0606030504020204" pitchFamily="34" charset="0"/>
                <a:ea typeface="Open Sans" panose="020B0606030504020204" pitchFamily="34" charset="0"/>
                <a:cs typeface="Open Sans" panose="020B0606030504020204" pitchFamily="34" charset="0"/>
              </a:rPr>
              <a:t>Courtyard</a:t>
            </a:r>
            <a:r>
              <a:rPr lang="en-GB"/>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5"/>
            </a:solidFill>
            <a:ln>
              <a:noFill/>
            </a:ln>
            <a:effectLst/>
          </c:spPr>
          <c:invertIfNegative val="0"/>
          <c:cat>
            <c:strRef>
              <c:f>'Analysis Sheet'!$K$7:$K$17</c:f>
              <c:strCache>
                <c:ptCount val="11"/>
                <c:pt idx="0">
                  <c:v>Apr</c:v>
                </c:pt>
                <c:pt idx="1">
                  <c:v>May</c:v>
                </c:pt>
                <c:pt idx="2">
                  <c:v>Jun</c:v>
                </c:pt>
                <c:pt idx="3">
                  <c:v>Jul</c:v>
                </c:pt>
                <c:pt idx="4">
                  <c:v>Aug</c:v>
                </c:pt>
                <c:pt idx="5">
                  <c:v>Sep</c:v>
                </c:pt>
                <c:pt idx="6">
                  <c:v>Oct</c:v>
                </c:pt>
                <c:pt idx="7">
                  <c:v>Nov</c:v>
                </c:pt>
                <c:pt idx="8">
                  <c:v>Dec</c:v>
                </c:pt>
                <c:pt idx="9">
                  <c:v>Jan</c:v>
                </c:pt>
                <c:pt idx="10">
                  <c:v>Feb</c:v>
                </c:pt>
              </c:strCache>
            </c:strRef>
          </c:cat>
          <c:val>
            <c:numRef>
              <c:f>'Analysis Sheet'!$M$7:$M$17</c:f>
              <c:numCache>
                <c:formatCode>_(* #,##0.00_);_(* \(#,##0.00\);_(* "-"??_);_(@_)</c:formatCode>
                <c:ptCount val="11"/>
                <c:pt idx="0">
                  <c:v>41931.923707999988</c:v>
                </c:pt>
                <c:pt idx="1">
                  <c:v>34645.702646000005</c:v>
                </c:pt>
                <c:pt idx="2">
                  <c:v>3502.7149650000001</c:v>
                </c:pt>
                <c:pt idx="3">
                  <c:v>433.11199999999997</c:v>
                </c:pt>
                <c:pt idx="4">
                  <c:v>3449.9959559999998</c:v>
                </c:pt>
                <c:pt idx="5">
                  <c:v>1685.4589999999998</c:v>
                </c:pt>
                <c:pt idx="6">
                  <c:v>4218.973</c:v>
                </c:pt>
                <c:pt idx="7">
                  <c:v>3844.5531099999998</c:v>
                </c:pt>
                <c:pt idx="8">
                  <c:v>934.40276000000006</c:v>
                </c:pt>
                <c:pt idx="9">
                  <c:v>2940.1345699999997</c:v>
                </c:pt>
                <c:pt idx="10">
                  <c:v>2002.2700199999999</c:v>
                </c:pt>
              </c:numCache>
            </c:numRef>
          </c:val>
          <c:extLst>
            <c:ext xmlns:c16="http://schemas.microsoft.com/office/drawing/2014/chart" uri="{C3380CC4-5D6E-409C-BE32-E72D297353CC}">
              <c16:uniqueId val="{00000000-A674-C54E-BD4A-2C62F9D47D42}"/>
            </c:ext>
          </c:extLst>
        </c:ser>
        <c:dLbls>
          <c:showLegendKey val="0"/>
          <c:showVal val="0"/>
          <c:showCatName val="0"/>
          <c:showSerName val="0"/>
          <c:showPercent val="0"/>
          <c:showBubbleSize val="0"/>
        </c:dLbls>
        <c:gapWidth val="50"/>
        <c:axId val="1868055823"/>
        <c:axId val="1867707887"/>
      </c:barChart>
      <c:catAx>
        <c:axId val="1868055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7707887"/>
        <c:crosses val="autoZero"/>
        <c:auto val="1"/>
        <c:lblAlgn val="ctr"/>
        <c:lblOffset val="100"/>
        <c:noMultiLvlLbl val="0"/>
      </c:catAx>
      <c:valAx>
        <c:axId val="1867707887"/>
        <c:scaling>
          <c:orientation val="minMax"/>
        </c:scaling>
        <c:delete val="0"/>
        <c:axPos val="l"/>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8055823"/>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007680272630877E-2"/>
          <c:y val="3.6023548219677314E-2"/>
          <c:w val="0.90383745650307801"/>
          <c:h val="0.7988968401592611"/>
        </c:manualLayout>
      </c:layout>
      <c:barChart>
        <c:barDir val="col"/>
        <c:grouping val="clustered"/>
        <c:varyColors val="0"/>
        <c:ser>
          <c:idx val="0"/>
          <c:order val="0"/>
          <c:tx>
            <c:strRef>
              <c:f>Sheet1!$B$1</c:f>
              <c:strCache>
                <c:ptCount val="1"/>
                <c:pt idx="0">
                  <c:v>Column1</c:v>
                </c:pt>
              </c:strCache>
            </c:strRef>
          </c:tx>
          <c:spPr>
            <a:solidFill>
              <a:srgbClr val="002060"/>
            </a:solidFill>
            <a:ln>
              <a:noFill/>
            </a:ln>
          </c:spPr>
          <c:invertIfNegative val="0"/>
          <c:dLbls>
            <c:dLbl>
              <c:idx val="0"/>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E425-D041-98C3-CE6CA96721C4}"/>
                </c:ext>
              </c:extLst>
            </c:dLbl>
            <c:dLbl>
              <c:idx val="1"/>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E425-D041-98C3-CE6CA96721C4}"/>
                </c:ext>
              </c:extLst>
            </c:dLbl>
            <c:dLbl>
              <c:idx val="2"/>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E425-D041-98C3-CE6CA96721C4}"/>
                </c:ext>
              </c:extLst>
            </c:dLbl>
            <c:dLbl>
              <c:idx val="3"/>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E425-D041-98C3-CE6CA96721C4}"/>
                </c:ext>
              </c:extLst>
            </c:dLbl>
            <c:dLbl>
              <c:idx val="4"/>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E425-D041-98C3-CE6CA96721C4}"/>
                </c:ext>
              </c:extLst>
            </c:dLbl>
            <c:dLbl>
              <c:idx val="5"/>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E425-D041-98C3-CE6CA96721C4}"/>
                </c:ext>
              </c:extLst>
            </c:dLbl>
            <c:dLbl>
              <c:idx val="6"/>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E425-D041-98C3-CE6CA96721C4}"/>
                </c:ext>
              </c:extLst>
            </c:dLbl>
            <c:dLbl>
              <c:idx val="7"/>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E425-D041-98C3-CE6CA96721C4}"/>
                </c:ext>
              </c:extLst>
            </c:dLbl>
            <c:dLbl>
              <c:idx val="8"/>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E425-D041-98C3-CE6CA96721C4}"/>
                </c:ext>
              </c:extLst>
            </c:dLbl>
            <c:dLbl>
              <c:idx val="9"/>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E425-D041-98C3-CE6CA96721C4}"/>
                </c:ext>
              </c:extLst>
            </c:dLbl>
            <c:dLbl>
              <c:idx val="10"/>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A-E425-D041-98C3-CE6CA96721C4}"/>
                </c:ext>
              </c:extLst>
            </c:dLbl>
            <c:dLbl>
              <c:idx val="11"/>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B-E425-D041-98C3-CE6CA96721C4}"/>
                </c:ext>
              </c:extLst>
            </c:dLbl>
            <c:dLbl>
              <c:idx val="12"/>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C-E425-D041-98C3-CE6CA96721C4}"/>
                </c:ext>
              </c:extLst>
            </c:dLbl>
            <c:dLbl>
              <c:idx val="13"/>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D-E425-D041-98C3-CE6CA96721C4}"/>
                </c:ext>
              </c:extLst>
            </c:dLbl>
            <c:dLbl>
              <c:idx val="14"/>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E-E425-D041-98C3-CE6CA96721C4}"/>
                </c:ext>
              </c:extLst>
            </c:dLbl>
            <c:dLbl>
              <c:idx val="15"/>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F-E425-D041-98C3-CE6CA96721C4}"/>
                </c:ext>
              </c:extLst>
            </c:dLbl>
            <c:spPr>
              <a:noFill/>
              <a:ln>
                <a:noFill/>
              </a:ln>
              <a:effectLst/>
            </c:spPr>
            <c:txPr>
              <a:bodyPr/>
              <a:lstStyle/>
              <a:p>
                <a:pPr>
                  <a:defRPr sz="1100" b="0" smtId="4294967295">
                    <a:solidFill>
                      <a:srgbClr val="0F2741"/>
                    </a:solidFill>
                    <a:latin typeface="Open Sans"/>
                  </a:defRPr>
                </a:pPr>
                <a:endParaRPr lang="en-US"/>
              </a:p>
            </c:txPr>
            <c:showLegendKey val="0"/>
            <c:showVal val="1"/>
            <c:showCatName val="0"/>
            <c:showSerName val="0"/>
            <c:showPercent val="0"/>
            <c:showBubbleSize val="0"/>
            <c:showLeaderLines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Sheet1!$A$2:$A$17</c:f>
              <c:strCache>
                <c:ptCount val="16"/>
                <c:pt idx="0">
                  <c:v>2013</c:v>
                </c:pt>
                <c:pt idx="1">
                  <c:v>2014</c:v>
                </c:pt>
                <c:pt idx="2">
                  <c:v>2015</c:v>
                </c:pt>
                <c:pt idx="3">
                  <c:v>2016</c:v>
                </c:pt>
                <c:pt idx="4">
                  <c:v>2017</c:v>
                </c:pt>
                <c:pt idx="5">
                  <c:v>Mar 2018</c:v>
                </c:pt>
                <c:pt idx="6">
                  <c:v>Nov 2019</c:v>
                </c:pt>
                <c:pt idx="7">
                  <c:v>Feb 2021</c:v>
                </c:pt>
                <c:pt idx="8">
                  <c:v>Jul 2021</c:v>
                </c:pt>
                <c:pt idx="9">
                  <c:v>Aug 2021</c:v>
                </c:pt>
                <c:pt idx="10">
                  <c:v>Oct 2021</c:v>
                </c:pt>
                <c:pt idx="11">
                  <c:v>Nov 2021</c:v>
                </c:pt>
                <c:pt idx="12">
                  <c:v>Jan 2022</c:v>
                </c:pt>
                <c:pt idx="13">
                  <c:v>Feb 2022</c:v>
                </c:pt>
                <c:pt idx="14">
                  <c:v>Nov 2022</c:v>
                </c:pt>
                <c:pt idx="15">
                  <c:v>Feb 2023</c:v>
                </c:pt>
              </c:strCache>
            </c:strRef>
          </c:cat>
          <c:val>
            <c:numRef>
              <c:f>Sheet1!$B$2:$B$17</c:f>
              <c:numCache>
                <c:formatCode>General</c:formatCode>
                <c:ptCount val="16"/>
                <c:pt idx="0">
                  <c:v>66</c:v>
                </c:pt>
                <c:pt idx="1">
                  <c:v>506</c:v>
                </c:pt>
                <c:pt idx="2">
                  <c:v>562</c:v>
                </c:pt>
                <c:pt idx="3">
                  <c:v>644</c:v>
                </c:pt>
                <c:pt idx="4">
                  <c:v>1335</c:v>
                </c:pt>
                <c:pt idx="5">
                  <c:v>1658</c:v>
                </c:pt>
                <c:pt idx="6">
                  <c:v>2817</c:v>
                </c:pt>
                <c:pt idx="7">
                  <c:v>4501</c:v>
                </c:pt>
                <c:pt idx="8">
                  <c:v>6044</c:v>
                </c:pt>
                <c:pt idx="9">
                  <c:v>5840</c:v>
                </c:pt>
                <c:pt idx="10">
                  <c:v>6826</c:v>
                </c:pt>
                <c:pt idx="11">
                  <c:v>7557</c:v>
                </c:pt>
                <c:pt idx="12">
                  <c:v>9929</c:v>
                </c:pt>
                <c:pt idx="13">
                  <c:v>10397</c:v>
                </c:pt>
                <c:pt idx="14">
                  <c:v>9310</c:v>
                </c:pt>
                <c:pt idx="15">
                  <c:v>8685</c:v>
                </c:pt>
              </c:numCache>
            </c:numRef>
          </c:val>
          <c:extLst>
            <c:ext xmlns:c16="http://schemas.microsoft.com/office/drawing/2014/chart" uri="{C3380CC4-5D6E-409C-BE32-E72D297353CC}">
              <c16:uniqueId val="{00000010-E425-D041-98C3-CE6CA96721C4}"/>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l"/>
        <c:title>
          <c:tx>
            <c:rich>
              <a:bodyPr/>
              <a:lstStyle/>
              <a:p>
                <a:pPr>
                  <a:defRPr/>
                </a:pPr>
                <a:r>
                  <a:rPr lang="en-GB" sz="1100" b="0">
                    <a:solidFill>
                      <a:srgbClr val="0F2741"/>
                    </a:solidFill>
                    <a:latin typeface="Open Sans"/>
                  </a:rPr>
                  <a:t>Cryptocurrency number</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6039-8535-A4C0-147C-CE77E24CAD7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77CA7AB-A7D8-2367-1DE9-FA8933E1DE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CB1763E-CADC-0FBE-21DC-62699B9F5505}"/>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7/19/24</a:t>
            </a:fld>
            <a:endParaRPr lang="en-US"/>
          </a:p>
        </p:txBody>
      </p:sp>
      <p:sp>
        <p:nvSpPr>
          <p:cNvPr id="5" name="Footer Placeholder 4">
            <a:extLst>
              <a:ext uri="{FF2B5EF4-FFF2-40B4-BE49-F238E27FC236}">
                <a16:creationId xmlns:a16="http://schemas.microsoft.com/office/drawing/2014/main" id="{96F6784E-043E-A253-FF63-713C21C65B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FDED7B0-607F-771A-67DB-E1C1C3BED5B3}"/>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340698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D082D8-F839-CFC5-9615-E21B7480FDCB}"/>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7/19/24</a:t>
            </a:fld>
            <a:endParaRPr lang="en-US"/>
          </a:p>
        </p:txBody>
      </p:sp>
      <p:sp>
        <p:nvSpPr>
          <p:cNvPr id="3" name="Footer Placeholder 2">
            <a:extLst>
              <a:ext uri="{FF2B5EF4-FFF2-40B4-BE49-F238E27FC236}">
                <a16:creationId xmlns:a16="http://schemas.microsoft.com/office/drawing/2014/main" id="{C03238E5-CC4F-D743-C955-3ED8F97FCA6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20E7831-3648-E820-ABD1-16D2A41D0400}"/>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3207222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E91E4-316C-9F02-3540-32F04549B6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2CBF953-1B6F-28F9-4746-FF4A296400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68D7900-9768-7418-4976-A026D3835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7E821E1-BBA5-3C74-B7FE-BF9F1BA014B1}"/>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7/19/24</a:t>
            </a:fld>
            <a:endParaRPr lang="en-US"/>
          </a:p>
        </p:txBody>
      </p:sp>
      <p:sp>
        <p:nvSpPr>
          <p:cNvPr id="6" name="Footer Placeholder 5">
            <a:extLst>
              <a:ext uri="{FF2B5EF4-FFF2-40B4-BE49-F238E27FC236}">
                <a16:creationId xmlns:a16="http://schemas.microsoft.com/office/drawing/2014/main" id="{C05F3846-A620-DDEC-3D37-AE1DFD174DB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D9424AB-879E-B527-1B77-5B022AA65B63}"/>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2949722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7E230-E479-8BE6-2434-DF69C7DF0AC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8C4C22F-CE97-FF3A-1831-A28B40DC8C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48345F-A91E-DCD3-EE99-538BE6A68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0C4795E-8A2A-F6E1-A5E9-51AAFBBAD3A6}"/>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7/19/24</a:t>
            </a:fld>
            <a:endParaRPr lang="en-US"/>
          </a:p>
        </p:txBody>
      </p:sp>
      <p:sp>
        <p:nvSpPr>
          <p:cNvPr id="6" name="Footer Placeholder 5">
            <a:extLst>
              <a:ext uri="{FF2B5EF4-FFF2-40B4-BE49-F238E27FC236}">
                <a16:creationId xmlns:a16="http://schemas.microsoft.com/office/drawing/2014/main" id="{1D1B0C80-8A93-B249-06A7-32602A67D0D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E8EAD3D-81D2-F0B9-7570-30C898B14A7A}"/>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3368350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2896-7D2F-8D42-F5A5-73D627C6F5D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BE756CD-4B95-EF87-F028-EBB4820D145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F97752-2EE3-BC6D-5828-7BC973631FFB}"/>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7/19/24</a:t>
            </a:fld>
            <a:endParaRPr lang="en-US"/>
          </a:p>
        </p:txBody>
      </p:sp>
      <p:sp>
        <p:nvSpPr>
          <p:cNvPr id="5" name="Footer Placeholder 4">
            <a:extLst>
              <a:ext uri="{FF2B5EF4-FFF2-40B4-BE49-F238E27FC236}">
                <a16:creationId xmlns:a16="http://schemas.microsoft.com/office/drawing/2014/main" id="{B94D5D1E-ADBA-A4B3-00A0-CAAD3D48224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E3CF2B9-6ED4-00A0-93C6-A6FC25501247}"/>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326941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F911B0-2B6A-D894-CE0E-97A8FC89BF2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C952328-099D-1E29-C8E5-0D51CA3CFF8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62BEF2-6850-55B7-C029-1583286DA748}"/>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7/19/24</a:t>
            </a:fld>
            <a:endParaRPr lang="en-US"/>
          </a:p>
        </p:txBody>
      </p:sp>
      <p:sp>
        <p:nvSpPr>
          <p:cNvPr id="5" name="Footer Placeholder 4">
            <a:extLst>
              <a:ext uri="{FF2B5EF4-FFF2-40B4-BE49-F238E27FC236}">
                <a16:creationId xmlns:a16="http://schemas.microsoft.com/office/drawing/2014/main" id="{2D269EB4-9183-6543-ECC2-7E9A808260B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5319C6A-3C16-2922-0A15-C0EABC8A8BB1}"/>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183520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rtyard_tit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6039-8535-A4C0-147C-CE77E24CAD72}"/>
              </a:ext>
            </a:extLst>
          </p:cNvPr>
          <p:cNvSpPr>
            <a:spLocks noGrp="1"/>
          </p:cNvSpPr>
          <p:nvPr>
            <p:ph type="ctrTitle"/>
          </p:nvPr>
        </p:nvSpPr>
        <p:spPr>
          <a:xfrm>
            <a:off x="1524000" y="3050435"/>
            <a:ext cx="9144000" cy="757130"/>
          </a:xfrm>
        </p:spPr>
        <p:txBody>
          <a:bodyPr lIns="90000" anchor="b">
            <a:spAutoFit/>
          </a:bodyPr>
          <a:lstStyle>
            <a:lvl1pPr algn="ctr">
              <a:defRPr sz="4800">
                <a:solidFill>
                  <a:schemeClr val="accent2"/>
                </a:solidFill>
                <a:latin typeface="Times New Roman" panose="02020603050405020304" pitchFamily="18" charset="0"/>
                <a:cs typeface="Times New Roman" panose="02020603050405020304" pitchFamily="18" charset="0"/>
              </a:defRPr>
            </a:lvl1pPr>
          </a:lstStyle>
          <a:p>
            <a:r>
              <a:rPr lang="en-GB" dirty="0"/>
              <a:t>Click to edit Master title style</a:t>
            </a:r>
            <a:endParaRPr lang="en-US" dirty="0"/>
          </a:p>
        </p:txBody>
      </p:sp>
    </p:spTree>
    <p:extLst>
      <p:ext uri="{BB962C8B-B14F-4D97-AF65-F5344CB8AC3E}">
        <p14:creationId xmlns:p14="http://schemas.microsoft.com/office/powerpoint/2010/main" val="96305121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2D00-AD11-2DFD-795E-E7A5E666B3B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7EB7AB-6462-D167-6A3C-5974BE23EFE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17FD02-81A2-A60D-A635-1A8BE0BF9192}"/>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7/19/24</a:t>
            </a:fld>
            <a:endParaRPr lang="en-US"/>
          </a:p>
        </p:txBody>
      </p:sp>
      <p:sp>
        <p:nvSpPr>
          <p:cNvPr id="5" name="Footer Placeholder 4">
            <a:extLst>
              <a:ext uri="{FF2B5EF4-FFF2-40B4-BE49-F238E27FC236}">
                <a16:creationId xmlns:a16="http://schemas.microsoft.com/office/drawing/2014/main" id="{7956B9FF-76C1-FD65-48DA-FC7B5F4B0B2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521727A-80EE-2CDE-6B8E-1891CDA6A0E6}"/>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88982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D2BD-5EBC-080C-AFBE-88F637D5B91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12D5291-2067-A736-6CDC-4852E53FF8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E4E23FB-F55C-B14D-3AD9-2864FF68266B}"/>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7/19/24</a:t>
            </a:fld>
            <a:endParaRPr lang="en-US"/>
          </a:p>
        </p:txBody>
      </p:sp>
      <p:sp>
        <p:nvSpPr>
          <p:cNvPr id="5" name="Footer Placeholder 4">
            <a:extLst>
              <a:ext uri="{FF2B5EF4-FFF2-40B4-BE49-F238E27FC236}">
                <a16:creationId xmlns:a16="http://schemas.microsoft.com/office/drawing/2014/main" id="{62468A25-B5DE-1A5F-4107-69A8F2BF8C7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566339A-B672-3BAF-D6C4-5F2058F63088}"/>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1095331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65A53-2550-CE23-501A-FF5D968D0D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1C7427E-F590-9B59-89D3-38C567D3F5F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2DBFA70-926F-C7A2-F261-CD86C6F6E68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1DDF865-1452-B567-EB9E-0F92A0C98907}"/>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7/19/24</a:t>
            </a:fld>
            <a:endParaRPr lang="en-US"/>
          </a:p>
        </p:txBody>
      </p:sp>
      <p:sp>
        <p:nvSpPr>
          <p:cNvPr id="6" name="Footer Placeholder 5">
            <a:extLst>
              <a:ext uri="{FF2B5EF4-FFF2-40B4-BE49-F238E27FC236}">
                <a16:creationId xmlns:a16="http://schemas.microsoft.com/office/drawing/2014/main" id="{05BE16DD-607E-EA50-FF1C-B47DDC08F23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C3527B-7FD0-2314-1E2E-2EDBA128156B}"/>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38194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DC4BE-D5EE-8459-30FA-6B9B892826D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32C89CB-CFC6-C4DA-E627-8381D2A28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6A823FC-0B77-AD6A-D4CC-A4A80F3CE51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44BB7AC-4066-AE6F-619F-9F37FAA6F2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81F37D5-E3C7-7E7B-9F56-A556C3A4C7C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064FB4E-FE95-0DE1-A823-598E3E38936C}"/>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7/19/24</a:t>
            </a:fld>
            <a:endParaRPr lang="en-US"/>
          </a:p>
        </p:txBody>
      </p:sp>
      <p:sp>
        <p:nvSpPr>
          <p:cNvPr id="8" name="Footer Placeholder 7">
            <a:extLst>
              <a:ext uri="{FF2B5EF4-FFF2-40B4-BE49-F238E27FC236}">
                <a16:creationId xmlns:a16="http://schemas.microsoft.com/office/drawing/2014/main" id="{67D977D9-A74B-A87E-4675-0C4EC02E562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33EE5B5-5D67-2BEB-BAC6-CC2B0F6D1B47}"/>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2247975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9B7AE-B038-29A6-9190-F4C004753EB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FF6450A-0678-18CA-929B-5543EA307BB8}"/>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7/19/24</a:t>
            </a:fld>
            <a:endParaRPr lang="en-US"/>
          </a:p>
        </p:txBody>
      </p:sp>
      <p:sp>
        <p:nvSpPr>
          <p:cNvPr id="4" name="Footer Placeholder 3">
            <a:extLst>
              <a:ext uri="{FF2B5EF4-FFF2-40B4-BE49-F238E27FC236}">
                <a16:creationId xmlns:a16="http://schemas.microsoft.com/office/drawing/2014/main" id="{2E55C43C-F0FF-FD19-CA8C-9BE74AE191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08D9B4DA-B612-7E06-5ADA-E83C357A1480}"/>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3879829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courtyard_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9B7AE-B038-29A6-9190-F4C004753EB9}"/>
              </a:ext>
            </a:extLst>
          </p:cNvPr>
          <p:cNvSpPr>
            <a:spLocks noGrp="1"/>
          </p:cNvSpPr>
          <p:nvPr>
            <p:ph type="title"/>
          </p:nvPr>
        </p:nvSpPr>
        <p:spPr>
          <a:xfrm>
            <a:off x="371475" y="372519"/>
            <a:ext cx="10515600" cy="535531"/>
          </a:xfrm>
        </p:spPr>
        <p:txBody>
          <a:bodyPr>
            <a:spAutoFit/>
          </a:bodyPr>
          <a:lstStyle>
            <a:lvl1pPr>
              <a:defRPr sz="3200">
                <a:latin typeface="Times New Roman" panose="02020603050405020304" pitchFamily="18" charset="0"/>
                <a:cs typeface="Times New Roman" panose="02020603050405020304" pitchFamily="18" charset="0"/>
              </a:defRPr>
            </a:lvl1pPr>
          </a:lstStyle>
          <a:p>
            <a:r>
              <a:rPr lang="en-GB"/>
              <a:t>Click to edit Master title style</a:t>
            </a:r>
            <a:endParaRPr lang="en-US"/>
          </a:p>
        </p:txBody>
      </p:sp>
      <p:cxnSp>
        <p:nvCxnSpPr>
          <p:cNvPr id="7" name="Straight Connector 6">
            <a:extLst>
              <a:ext uri="{FF2B5EF4-FFF2-40B4-BE49-F238E27FC236}">
                <a16:creationId xmlns:a16="http://schemas.microsoft.com/office/drawing/2014/main" id="{0EAE94CD-2499-FAEC-812E-072343CB4171}"/>
              </a:ext>
            </a:extLst>
          </p:cNvPr>
          <p:cNvCxnSpPr/>
          <p:nvPr userDrawn="1"/>
        </p:nvCxnSpPr>
        <p:spPr>
          <a:xfrm flipV="1">
            <a:off x="-149386" y="908050"/>
            <a:ext cx="1440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BBBF5DB-26D7-59CC-72AC-76586DCF95E1}"/>
              </a:ext>
            </a:extLst>
          </p:cNvPr>
          <p:cNvSpPr txBox="1"/>
          <p:nvPr userDrawn="1"/>
        </p:nvSpPr>
        <p:spPr>
          <a:xfrm>
            <a:off x="389092" y="6446838"/>
            <a:ext cx="1069848" cy="276999"/>
          </a:xfrm>
          <a:prstGeom prst="rect">
            <a:avLst/>
          </a:prstGeom>
          <a:noFill/>
        </p:spPr>
        <p:txBody>
          <a:bodyPr wrap="square" rtlCol="0">
            <a:spAutoFit/>
          </a:bodyPr>
          <a:lstStyle/>
          <a:p>
            <a:r>
              <a:rPr lang="en-US" sz="1200" dirty="0" err="1">
                <a:solidFill>
                  <a:srgbClr val="0070C0"/>
                </a:solidFill>
              </a:rPr>
              <a:t>mmu.ac.uk</a:t>
            </a:r>
            <a:endParaRPr lang="en-US" sz="1200" dirty="0">
              <a:solidFill>
                <a:srgbClr val="0070C0"/>
              </a:solidFill>
            </a:endParaRPr>
          </a:p>
        </p:txBody>
      </p:sp>
      <p:pic>
        <p:nvPicPr>
          <p:cNvPr id="9" name="Picture 8" descr="A picture containing text&#10;&#10;Description automatically generated">
            <a:extLst>
              <a:ext uri="{FF2B5EF4-FFF2-40B4-BE49-F238E27FC236}">
                <a16:creationId xmlns:a16="http://schemas.microsoft.com/office/drawing/2014/main" id="{6FA12BC0-58DD-8BB0-801E-54AC6919CA3A}"/>
              </a:ext>
            </a:extLst>
          </p:cNvPr>
          <p:cNvPicPr>
            <a:picLocks noChangeAspect="1"/>
          </p:cNvPicPr>
          <p:nvPr userDrawn="1"/>
        </p:nvPicPr>
        <p:blipFill>
          <a:blip r:embed="rId2"/>
          <a:stretch>
            <a:fillRect/>
          </a:stretch>
        </p:blipFill>
        <p:spPr>
          <a:xfrm>
            <a:off x="11007523" y="6311900"/>
            <a:ext cx="967017" cy="543947"/>
          </a:xfrm>
          <a:prstGeom prst="rect">
            <a:avLst/>
          </a:prstGeom>
        </p:spPr>
      </p:pic>
    </p:spTree>
    <p:extLst>
      <p:ext uri="{BB962C8B-B14F-4D97-AF65-F5344CB8AC3E}">
        <p14:creationId xmlns:p14="http://schemas.microsoft.com/office/powerpoint/2010/main" val="359156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D082D8-F839-CFC5-9615-E21B7480FDCB}"/>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7/19/24</a:t>
            </a:fld>
            <a:endParaRPr lang="en-US"/>
          </a:p>
        </p:txBody>
      </p:sp>
      <p:sp>
        <p:nvSpPr>
          <p:cNvPr id="3" name="Footer Placeholder 2">
            <a:extLst>
              <a:ext uri="{FF2B5EF4-FFF2-40B4-BE49-F238E27FC236}">
                <a16:creationId xmlns:a16="http://schemas.microsoft.com/office/drawing/2014/main" id="{C03238E5-CC4F-D743-C955-3ED8F97FCA6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20E7831-3648-E820-ABD1-16D2A41D0400}"/>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1606475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A15DC0-3106-B8FE-4889-FF7A16E29F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18DCDB7-B3F8-E92A-0F3B-39904E1E7A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05361861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1" r:id="rId4"/>
    <p:sldLayoutId id="2147483652" r:id="rId5"/>
    <p:sldLayoutId id="2147483653" r:id="rId6"/>
    <p:sldLayoutId id="2147483654" r:id="rId7"/>
    <p:sldLayoutId id="2147483661" r:id="rId8"/>
    <p:sldLayoutId id="2147483655" r:id="rId9"/>
    <p:sldLayoutId id="2147483660"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7446" userDrawn="1">
          <p15:clr>
            <a:srgbClr val="F26B43"/>
          </p15:clr>
        </p15:guide>
        <p15:guide id="3" pos="234" userDrawn="1">
          <p15:clr>
            <a:srgbClr val="F26B43"/>
          </p15:clr>
        </p15:guide>
        <p15:guide id="4" orient="horz" pos="754" userDrawn="1">
          <p15:clr>
            <a:srgbClr val="F26B43"/>
          </p15:clr>
        </p15:guide>
        <p15:guide id="6" orient="horz" pos="37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8.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8.xml"/><Relationship Id="rId5" Type="http://schemas.openxmlformats.org/officeDocument/2006/relationships/image" Target="../media/image16.emf"/><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8.xml"/><Relationship Id="rId4" Type="http://schemas.openxmlformats.org/officeDocument/2006/relationships/image" Target="../media/image1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8.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8.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666117-D36A-33D8-39A6-A3D3CB6D362A}"/>
              </a:ext>
            </a:extLst>
          </p:cNvPr>
          <p:cNvSpPr>
            <a:spLocks noGrp="1"/>
          </p:cNvSpPr>
          <p:nvPr>
            <p:ph type="ctrTitle"/>
          </p:nvPr>
        </p:nvSpPr>
        <p:spPr>
          <a:xfrm>
            <a:off x="1313793" y="2635063"/>
            <a:ext cx="10050684" cy="1421928"/>
          </a:xfrm>
        </p:spPr>
        <p:txBody>
          <a:bodyPr/>
          <a:lstStyle/>
          <a:p>
            <a:r>
              <a:rPr lang="en-US" b="1" dirty="0"/>
              <a:t> </a:t>
            </a:r>
            <a:br>
              <a:rPr lang="en-US" b="1" dirty="0"/>
            </a:br>
            <a:r>
              <a:rPr lang="en-US" b="1" dirty="0"/>
              <a:t>BUSINESS ANALYSIS</a:t>
            </a:r>
          </a:p>
        </p:txBody>
      </p:sp>
      <p:sp>
        <p:nvSpPr>
          <p:cNvPr id="2" name="TextBox 1">
            <a:extLst>
              <a:ext uri="{FF2B5EF4-FFF2-40B4-BE49-F238E27FC236}">
                <a16:creationId xmlns:a16="http://schemas.microsoft.com/office/drawing/2014/main" id="{E22795C8-D26B-64E5-D518-86A44551420C}"/>
              </a:ext>
            </a:extLst>
          </p:cNvPr>
          <p:cNvSpPr txBox="1"/>
          <p:nvPr/>
        </p:nvSpPr>
        <p:spPr>
          <a:xfrm>
            <a:off x="4782206" y="4984927"/>
            <a:ext cx="2774732" cy="523220"/>
          </a:xfrm>
          <a:prstGeom prst="rect">
            <a:avLst/>
          </a:prstGeom>
          <a:noFill/>
        </p:spPr>
        <p:txBody>
          <a:bodyPr wrap="square" rtlCol="0">
            <a:spAutoFit/>
          </a:bodyPr>
          <a:lstStyle/>
          <a:p>
            <a:pPr algn="ctr"/>
            <a:r>
              <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15</a:t>
            </a:r>
            <a:r>
              <a:rPr lang="en-US" sz="2800" b="1" baseline="30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th</a:t>
            </a:r>
            <a:r>
              <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 May, 2023</a:t>
            </a:r>
          </a:p>
        </p:txBody>
      </p:sp>
      <p:pic>
        <p:nvPicPr>
          <p:cNvPr id="9" name="Picture 8">
            <a:extLst>
              <a:ext uri="{FF2B5EF4-FFF2-40B4-BE49-F238E27FC236}">
                <a16:creationId xmlns:a16="http://schemas.microsoft.com/office/drawing/2014/main" id="{36A81C96-3E93-15A5-CA6D-D59996BA943A}"/>
              </a:ext>
            </a:extLst>
          </p:cNvPr>
          <p:cNvPicPr>
            <a:picLocks noChangeAspect="1"/>
          </p:cNvPicPr>
          <p:nvPr/>
        </p:nvPicPr>
        <p:blipFill>
          <a:blip r:embed="rId2">
            <a:duotone>
              <a:srgbClr val="FF6D01">
                <a:shade val="45000"/>
                <a:satMod val="135000"/>
              </a:srgbClr>
              <a:prstClr val="white"/>
            </a:duotone>
            <a:alphaModFix amt="90000"/>
            <a:extLst>
              <a:ext uri="{28A0092B-C50C-407E-A947-70E740481C1C}">
                <a14:useLocalDpi xmlns:a14="http://schemas.microsoft.com/office/drawing/2010/main" val="0"/>
              </a:ext>
            </a:extLst>
          </a:blip>
          <a:stretch>
            <a:fillRect/>
          </a:stretch>
        </p:blipFill>
        <p:spPr>
          <a:xfrm>
            <a:off x="3281995" y="2016077"/>
            <a:ext cx="5628009" cy="1356147"/>
          </a:xfrm>
          <a:prstGeom prst="rect">
            <a:avLst/>
          </a:prstGeom>
        </p:spPr>
      </p:pic>
    </p:spTree>
    <p:extLst>
      <p:ext uri="{BB962C8B-B14F-4D97-AF65-F5344CB8AC3E}">
        <p14:creationId xmlns:p14="http://schemas.microsoft.com/office/powerpoint/2010/main" val="537686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977BF-9FDE-CC8B-C969-D0D128778AAF}"/>
              </a:ext>
            </a:extLst>
          </p:cNvPr>
          <p:cNvSpPr>
            <a:spLocks noGrp="1"/>
          </p:cNvSpPr>
          <p:nvPr>
            <p:ph type="ctrTitle"/>
          </p:nvPr>
        </p:nvSpPr>
        <p:spPr/>
        <p:txBody>
          <a:bodyPr/>
          <a:lstStyle/>
          <a:p>
            <a:r>
              <a:rPr lang="en-US" dirty="0"/>
              <a:t>INDUSTRY OVERVIEW</a:t>
            </a:r>
          </a:p>
        </p:txBody>
      </p:sp>
    </p:spTree>
    <p:extLst>
      <p:ext uri="{BB962C8B-B14F-4D97-AF65-F5344CB8AC3E}">
        <p14:creationId xmlns:p14="http://schemas.microsoft.com/office/powerpoint/2010/main" val="4209541230"/>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50D13-62C9-CCDD-6CED-5B9F88B94B17}"/>
              </a:ext>
            </a:extLst>
          </p:cNvPr>
          <p:cNvSpPr>
            <a:spLocks noGrp="1"/>
          </p:cNvSpPr>
          <p:nvPr>
            <p:ph type="title"/>
          </p:nvPr>
        </p:nvSpPr>
        <p:spPr/>
        <p:txBody>
          <a:bodyPr/>
          <a:lstStyle/>
          <a:p>
            <a:r>
              <a:rPr lang="en-US" dirty="0"/>
              <a:t>Cryptocurrency Market</a:t>
            </a:r>
          </a:p>
        </p:txBody>
      </p:sp>
      <p:cxnSp>
        <p:nvCxnSpPr>
          <p:cNvPr id="12" name="Straight Connector 11">
            <a:extLst>
              <a:ext uri="{FF2B5EF4-FFF2-40B4-BE49-F238E27FC236}">
                <a16:creationId xmlns:a16="http://schemas.microsoft.com/office/drawing/2014/main" id="{912971FA-3866-DC54-9D22-787FB253FE63}"/>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04D7141-7A7E-4BC8-7631-B02A269739C1}"/>
              </a:ext>
            </a:extLst>
          </p:cNvPr>
          <p:cNvSpPr/>
          <p:nvPr/>
        </p:nvSpPr>
        <p:spPr>
          <a:xfrm>
            <a:off x="354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14" name="TextBox 13">
            <a:extLst>
              <a:ext uri="{FF2B5EF4-FFF2-40B4-BE49-F238E27FC236}">
                <a16:creationId xmlns:a16="http://schemas.microsoft.com/office/drawing/2014/main" id="{8C041146-9630-66ED-6F2F-1459A9F6C98E}"/>
              </a:ext>
            </a:extLst>
          </p:cNvPr>
          <p:cNvSpPr txBox="1"/>
          <p:nvPr/>
        </p:nvSpPr>
        <p:spPr>
          <a:xfrm>
            <a:off x="3084622"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Company </a:t>
            </a:r>
            <a:r>
              <a:rPr lang="en-US" sz="900" dirty="0">
                <a:solidFill>
                  <a:schemeClr val="bg2">
                    <a:lumMod val="90000"/>
                  </a:schemeClr>
                </a:solidFill>
              </a:rPr>
              <a:t> Overview</a:t>
            </a:r>
          </a:p>
        </p:txBody>
      </p:sp>
      <p:sp>
        <p:nvSpPr>
          <p:cNvPr id="15" name="Oval 14">
            <a:extLst>
              <a:ext uri="{FF2B5EF4-FFF2-40B4-BE49-F238E27FC236}">
                <a16:creationId xmlns:a16="http://schemas.microsoft.com/office/drawing/2014/main" id="{E1BB36CE-8057-E670-71ED-A203068E02CB}"/>
              </a:ext>
            </a:extLst>
          </p:cNvPr>
          <p:cNvSpPr/>
          <p:nvPr/>
        </p:nvSpPr>
        <p:spPr>
          <a:xfrm>
            <a:off x="5090632"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16" name="TextBox 15">
            <a:extLst>
              <a:ext uri="{FF2B5EF4-FFF2-40B4-BE49-F238E27FC236}">
                <a16:creationId xmlns:a16="http://schemas.microsoft.com/office/drawing/2014/main" id="{78760347-7A8A-D726-2806-4336A34BB6A2}"/>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accent1"/>
                </a:solidFill>
              </a:rPr>
              <a:t>  Overview</a:t>
            </a:r>
          </a:p>
        </p:txBody>
      </p:sp>
      <p:sp>
        <p:nvSpPr>
          <p:cNvPr id="17" name="Oval 16">
            <a:extLst>
              <a:ext uri="{FF2B5EF4-FFF2-40B4-BE49-F238E27FC236}">
                <a16:creationId xmlns:a16="http://schemas.microsoft.com/office/drawing/2014/main" id="{C804EC6B-A5D4-C50C-D977-21E46488E2D3}"/>
              </a:ext>
            </a:extLst>
          </p:cNvPr>
          <p:cNvSpPr/>
          <p:nvPr/>
        </p:nvSpPr>
        <p:spPr>
          <a:xfrm>
            <a:off x="679942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18" name="TextBox 17">
            <a:extLst>
              <a:ext uri="{FF2B5EF4-FFF2-40B4-BE49-F238E27FC236}">
                <a16:creationId xmlns:a16="http://schemas.microsoft.com/office/drawing/2014/main" id="{D8D2D6AC-F5D6-D835-2111-94E966CF4866}"/>
              </a:ext>
            </a:extLst>
          </p:cNvPr>
          <p:cNvSpPr txBox="1"/>
          <p:nvPr/>
        </p:nvSpPr>
        <p:spPr>
          <a:xfrm>
            <a:off x="6409631" y="658589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19" name="Oval 18">
            <a:extLst>
              <a:ext uri="{FF2B5EF4-FFF2-40B4-BE49-F238E27FC236}">
                <a16:creationId xmlns:a16="http://schemas.microsoft.com/office/drawing/2014/main" id="{54AF2E2C-1DBD-BFD7-16A8-FD8FCCC06276}"/>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20" name="TextBox 19">
            <a:extLst>
              <a:ext uri="{FF2B5EF4-FFF2-40B4-BE49-F238E27FC236}">
                <a16:creationId xmlns:a16="http://schemas.microsoft.com/office/drawing/2014/main" id="{DB253924-EF0B-D0F3-BFA8-A383F68EFA3F}"/>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sp>
        <p:nvSpPr>
          <p:cNvPr id="6" name="TextBox 5">
            <a:extLst>
              <a:ext uri="{FF2B5EF4-FFF2-40B4-BE49-F238E27FC236}">
                <a16:creationId xmlns:a16="http://schemas.microsoft.com/office/drawing/2014/main" id="{FC6D3299-33F7-5023-792C-1B21FE717E85}"/>
              </a:ext>
            </a:extLst>
          </p:cNvPr>
          <p:cNvSpPr txBox="1"/>
          <p:nvPr/>
        </p:nvSpPr>
        <p:spPr>
          <a:xfrm>
            <a:off x="371475" y="929015"/>
            <a:ext cx="11493342" cy="26796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Market Highlights</a:t>
            </a:r>
          </a:p>
        </p:txBody>
      </p:sp>
      <p:sp>
        <p:nvSpPr>
          <p:cNvPr id="7" name="TextBox 6">
            <a:extLst>
              <a:ext uri="{FF2B5EF4-FFF2-40B4-BE49-F238E27FC236}">
                <a16:creationId xmlns:a16="http://schemas.microsoft.com/office/drawing/2014/main" id="{42E65D54-D39D-29E3-2A6F-A463E85E59DC}"/>
              </a:ext>
            </a:extLst>
          </p:cNvPr>
          <p:cNvSpPr txBox="1"/>
          <p:nvPr/>
        </p:nvSpPr>
        <p:spPr>
          <a:xfrm>
            <a:off x="371475" y="1258949"/>
            <a:ext cx="11493342" cy="1446550"/>
          </a:xfrm>
          <a:prstGeom prst="rect">
            <a:avLst/>
          </a:prstGeom>
          <a:noFill/>
        </p:spPr>
        <p:txBody>
          <a:bodyPr wrap="square" rtlCol="0">
            <a:spAutoFit/>
          </a:bodyPr>
          <a:lstStyle/>
          <a:p>
            <a:pPr algn="just"/>
            <a:r>
              <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Cryptocurrency is a decentralized digital financial asset designed to be used over the Internet (Coinbase, 2023).</a:t>
            </a:r>
          </a:p>
          <a:p>
            <a:pPr algn="just"/>
            <a:endParaRPr lang="en-GB" sz="1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gn="just"/>
            <a:r>
              <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They are digital money whose record and transfer of ownership are guaranteed by a cryptographic decentralized technology (</a:t>
            </a:r>
            <a:r>
              <a:rPr lang="en-GB" sz="110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Giudici</a:t>
            </a:r>
            <a:r>
              <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et al., 2019). </a:t>
            </a:r>
          </a:p>
          <a:p>
            <a:pPr algn="just"/>
            <a:endParaRPr lang="en-GB" sz="1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gn="just"/>
            <a:r>
              <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first cryptocurrency (Bitcoin) was launched in 2008. It is the biggest and most popular coin in the market. </a:t>
            </a:r>
          </a:p>
          <a:p>
            <a:pPr algn="just"/>
            <a:endParaRPr lang="en-GB" sz="1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gn="just"/>
            <a:r>
              <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crypto market capitalization is $1.21T (Coinbase, 2023) and Bitcoin, Ethereum, Bitcoin Cash and Litecoin are the top four most popular cryptocurrencies by Market Capitalization (Coinbase, 2023).</a:t>
            </a:r>
            <a:endParaRPr lang="en-GB" sz="1100" dirty="0">
              <a:effectLst/>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9" name="ChartObject">
            <a:extLst>
              <a:ext uri="{FF2B5EF4-FFF2-40B4-BE49-F238E27FC236}">
                <a16:creationId xmlns:a16="http://schemas.microsoft.com/office/drawing/2014/main" id="{0E6E1371-36D0-3CC1-B18C-3D2E26780835}"/>
              </a:ext>
            </a:extLst>
          </p:cNvPr>
          <p:cNvGraphicFramePr/>
          <p:nvPr>
            <p:extLst>
              <p:ext uri="{D42A27DB-BD31-4B8C-83A1-F6EECF244321}">
                <p14:modId xmlns:p14="http://schemas.microsoft.com/office/powerpoint/2010/main" val="316743627"/>
              </p:ext>
            </p:extLst>
          </p:nvPr>
        </p:nvGraphicFramePr>
        <p:xfrm>
          <a:off x="173141" y="3489258"/>
          <a:ext cx="11493342" cy="263969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27064AFE-1A05-D1FB-71FE-39DFD26DCCE4}"/>
              </a:ext>
            </a:extLst>
          </p:cNvPr>
          <p:cNvSpPr txBox="1"/>
          <p:nvPr/>
        </p:nvSpPr>
        <p:spPr>
          <a:xfrm>
            <a:off x="371475" y="2903116"/>
            <a:ext cx="11493342" cy="267960"/>
          </a:xfrm>
          <a:prstGeom prst="rect">
            <a:avLst/>
          </a:prstGeom>
          <a:solidFill>
            <a:schemeClr val="accent2"/>
          </a:solidFill>
        </p:spPr>
        <p:txBody>
          <a:bodyPr wrap="square" rtlCol="0">
            <a:spAutoFit/>
          </a:bodyPr>
          <a:lstStyle/>
          <a:p>
            <a:r>
              <a:rPr lang="en-GB"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Number of cryptocurrencies worldwide from 2013 to February 2023</a:t>
            </a:r>
          </a:p>
        </p:txBody>
      </p:sp>
    </p:spTree>
    <p:extLst>
      <p:ext uri="{BB962C8B-B14F-4D97-AF65-F5344CB8AC3E}">
        <p14:creationId xmlns:p14="http://schemas.microsoft.com/office/powerpoint/2010/main" val="3622186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500" fill="hold"/>
                                        <p:tgtEl>
                                          <p:spTgt spid="6"/>
                                        </p:tgtEl>
                                        <p:attrNameLst>
                                          <p:attrName>ppt_w</p:attrName>
                                        </p:attrNameLst>
                                      </p:cBhvr>
                                      <p:tavLst>
                                        <p:tav tm="0">
                                          <p:val>
                                            <p:strVal val="#ppt_w*0.70"/>
                                          </p:val>
                                        </p:tav>
                                        <p:tav tm="100000">
                                          <p:val>
                                            <p:strVal val="#ppt_w"/>
                                          </p:val>
                                        </p:tav>
                                      </p:tavLst>
                                    </p:anim>
                                    <p:anim calcmode="lin" valueType="num">
                                      <p:cBhvr>
                                        <p:cTn id="8" dur="1500" fill="hold"/>
                                        <p:tgtEl>
                                          <p:spTgt spid="6"/>
                                        </p:tgtEl>
                                        <p:attrNameLst>
                                          <p:attrName>ppt_h</p:attrName>
                                        </p:attrNameLst>
                                      </p:cBhvr>
                                      <p:tavLst>
                                        <p:tav tm="0">
                                          <p:val>
                                            <p:strVal val="#ppt_h"/>
                                          </p:val>
                                        </p:tav>
                                        <p:tav tm="100000">
                                          <p:val>
                                            <p:strVal val="#ppt_h"/>
                                          </p:val>
                                        </p:tav>
                                      </p:tavLst>
                                    </p:anim>
                                    <p:animEffect transition="in" filter="fade">
                                      <p:cBhvr>
                                        <p:cTn id="9" dur="1500"/>
                                        <p:tgtEl>
                                          <p:spTgt spid="6"/>
                                        </p:tgtEl>
                                      </p:cBhvr>
                                    </p:animEffect>
                                  </p:childTnLst>
                                </p:cTn>
                              </p:par>
                            </p:childTnLst>
                          </p:cTn>
                        </p:par>
                        <p:par>
                          <p:cTn id="10" fill="hold">
                            <p:stCondLst>
                              <p:cond delay="1500"/>
                            </p:stCondLst>
                            <p:childTnLst>
                              <p:par>
                                <p:cTn id="11" presetID="55"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500" fill="hold"/>
                                        <p:tgtEl>
                                          <p:spTgt spid="7"/>
                                        </p:tgtEl>
                                        <p:attrNameLst>
                                          <p:attrName>ppt_w</p:attrName>
                                        </p:attrNameLst>
                                      </p:cBhvr>
                                      <p:tavLst>
                                        <p:tav tm="0">
                                          <p:val>
                                            <p:strVal val="#ppt_w*0.70"/>
                                          </p:val>
                                        </p:tav>
                                        <p:tav tm="100000">
                                          <p:val>
                                            <p:strVal val="#ppt_w"/>
                                          </p:val>
                                        </p:tav>
                                      </p:tavLst>
                                    </p:anim>
                                    <p:anim calcmode="lin" valueType="num">
                                      <p:cBhvr>
                                        <p:cTn id="14" dur="1500" fill="hold"/>
                                        <p:tgtEl>
                                          <p:spTgt spid="7"/>
                                        </p:tgtEl>
                                        <p:attrNameLst>
                                          <p:attrName>ppt_h</p:attrName>
                                        </p:attrNameLst>
                                      </p:cBhvr>
                                      <p:tavLst>
                                        <p:tav tm="0">
                                          <p:val>
                                            <p:strVal val="#ppt_h"/>
                                          </p:val>
                                        </p:tav>
                                        <p:tav tm="100000">
                                          <p:val>
                                            <p:strVal val="#ppt_h"/>
                                          </p:val>
                                        </p:tav>
                                      </p:tavLst>
                                    </p:anim>
                                    <p:animEffect transition="in" filter="fade">
                                      <p:cBhvr>
                                        <p:cTn id="15" dur="1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1500" fill="hold"/>
                                        <p:tgtEl>
                                          <p:spTgt spid="11"/>
                                        </p:tgtEl>
                                        <p:attrNameLst>
                                          <p:attrName>ppt_x</p:attrName>
                                        </p:attrNameLst>
                                      </p:cBhvr>
                                      <p:tavLst>
                                        <p:tav tm="0">
                                          <p:val>
                                            <p:strVal val="#ppt_x"/>
                                          </p:val>
                                        </p:tav>
                                        <p:tav tm="100000">
                                          <p:val>
                                            <p:strVal val="#ppt_x"/>
                                          </p:val>
                                        </p:tav>
                                      </p:tavLst>
                                    </p:anim>
                                    <p:anim calcmode="lin" valueType="num">
                                      <p:cBhvr additive="base">
                                        <p:cTn id="21" dur="1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1500" fill="hold"/>
                                        <p:tgtEl>
                                          <p:spTgt spid="9"/>
                                        </p:tgtEl>
                                        <p:attrNameLst>
                                          <p:attrName>ppt_x</p:attrName>
                                        </p:attrNameLst>
                                      </p:cBhvr>
                                      <p:tavLst>
                                        <p:tav tm="0">
                                          <p:val>
                                            <p:strVal val="#ppt_x"/>
                                          </p:val>
                                        </p:tav>
                                        <p:tav tm="100000">
                                          <p:val>
                                            <p:strVal val="#ppt_x"/>
                                          </p:val>
                                        </p:tav>
                                      </p:tavLst>
                                    </p:anim>
                                    <p:anim calcmode="lin" valueType="num">
                                      <p:cBhvr additive="base">
                                        <p:cTn id="25" dur="1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Graphic spid="9" grpId="0">
        <p:bldAsOne/>
      </p:bldGraphic>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414DE-EE5A-541B-293A-5856DE3BAC9F}"/>
              </a:ext>
            </a:extLst>
          </p:cNvPr>
          <p:cNvSpPr>
            <a:spLocks noGrp="1"/>
          </p:cNvSpPr>
          <p:nvPr>
            <p:ph type="title"/>
          </p:nvPr>
        </p:nvSpPr>
        <p:spPr/>
        <p:txBody>
          <a:bodyPr/>
          <a:lstStyle/>
          <a:p>
            <a:r>
              <a:rPr lang="en-US" dirty="0"/>
              <a:t>Market Capitalization </a:t>
            </a:r>
          </a:p>
        </p:txBody>
      </p:sp>
      <p:sp>
        <p:nvSpPr>
          <p:cNvPr id="6" name="TextBox 5">
            <a:extLst>
              <a:ext uri="{FF2B5EF4-FFF2-40B4-BE49-F238E27FC236}">
                <a16:creationId xmlns:a16="http://schemas.microsoft.com/office/drawing/2014/main" id="{0F63D286-665C-24B2-EB29-A5534CDEC0AC}"/>
              </a:ext>
            </a:extLst>
          </p:cNvPr>
          <p:cNvSpPr txBox="1"/>
          <p:nvPr/>
        </p:nvSpPr>
        <p:spPr>
          <a:xfrm>
            <a:off x="371475" y="929015"/>
            <a:ext cx="5688013" cy="26796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Crypto Market Cap</a:t>
            </a:r>
          </a:p>
        </p:txBody>
      </p:sp>
      <p:pic>
        <p:nvPicPr>
          <p:cNvPr id="8" name="Picture 7" descr="Chart, line chart&#10;&#10;Description automatically generated">
            <a:extLst>
              <a:ext uri="{FF2B5EF4-FFF2-40B4-BE49-F238E27FC236}">
                <a16:creationId xmlns:a16="http://schemas.microsoft.com/office/drawing/2014/main" id="{ABB6BDFD-1BC7-B39E-5EBD-FDC1FC6D0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 y="1217940"/>
            <a:ext cx="5688013" cy="2186141"/>
          </a:xfrm>
          <a:prstGeom prst="rect">
            <a:avLst/>
          </a:prstGeom>
        </p:spPr>
      </p:pic>
      <p:cxnSp>
        <p:nvCxnSpPr>
          <p:cNvPr id="10" name="Straight Connector 9">
            <a:extLst>
              <a:ext uri="{FF2B5EF4-FFF2-40B4-BE49-F238E27FC236}">
                <a16:creationId xmlns:a16="http://schemas.microsoft.com/office/drawing/2014/main" id="{DBC4363F-D5F1-440D-4A8A-750B2D04699D}"/>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BBEE44C-C566-A5F3-1014-FBBFC0F74B70}"/>
              </a:ext>
            </a:extLst>
          </p:cNvPr>
          <p:cNvSpPr/>
          <p:nvPr/>
        </p:nvSpPr>
        <p:spPr>
          <a:xfrm>
            <a:off x="354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12" name="TextBox 11">
            <a:extLst>
              <a:ext uri="{FF2B5EF4-FFF2-40B4-BE49-F238E27FC236}">
                <a16:creationId xmlns:a16="http://schemas.microsoft.com/office/drawing/2014/main" id="{FCFAF56A-DAB7-3E05-DEC8-0277C5839BAB}"/>
              </a:ext>
            </a:extLst>
          </p:cNvPr>
          <p:cNvSpPr txBox="1"/>
          <p:nvPr/>
        </p:nvSpPr>
        <p:spPr>
          <a:xfrm>
            <a:off x="3084622"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Company </a:t>
            </a:r>
            <a:r>
              <a:rPr lang="en-US" sz="900" dirty="0">
                <a:solidFill>
                  <a:schemeClr val="bg2">
                    <a:lumMod val="90000"/>
                  </a:schemeClr>
                </a:solidFill>
              </a:rPr>
              <a:t> Overview</a:t>
            </a:r>
          </a:p>
        </p:txBody>
      </p:sp>
      <p:sp>
        <p:nvSpPr>
          <p:cNvPr id="13" name="Oval 12">
            <a:extLst>
              <a:ext uri="{FF2B5EF4-FFF2-40B4-BE49-F238E27FC236}">
                <a16:creationId xmlns:a16="http://schemas.microsoft.com/office/drawing/2014/main" id="{FC0BF733-9588-2889-8DB1-293E3914C6B1}"/>
              </a:ext>
            </a:extLst>
          </p:cNvPr>
          <p:cNvSpPr/>
          <p:nvPr/>
        </p:nvSpPr>
        <p:spPr>
          <a:xfrm>
            <a:off x="5090632"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14" name="TextBox 13">
            <a:extLst>
              <a:ext uri="{FF2B5EF4-FFF2-40B4-BE49-F238E27FC236}">
                <a16:creationId xmlns:a16="http://schemas.microsoft.com/office/drawing/2014/main" id="{442860CF-CAFF-B7E2-4265-7E598256ACF7}"/>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accent1"/>
                </a:solidFill>
              </a:rPr>
              <a:t>  Overview</a:t>
            </a:r>
          </a:p>
        </p:txBody>
      </p:sp>
      <p:sp>
        <p:nvSpPr>
          <p:cNvPr id="15" name="Oval 14">
            <a:extLst>
              <a:ext uri="{FF2B5EF4-FFF2-40B4-BE49-F238E27FC236}">
                <a16:creationId xmlns:a16="http://schemas.microsoft.com/office/drawing/2014/main" id="{885DC3E3-D13E-8DBF-148A-A379A175575F}"/>
              </a:ext>
            </a:extLst>
          </p:cNvPr>
          <p:cNvSpPr/>
          <p:nvPr/>
        </p:nvSpPr>
        <p:spPr>
          <a:xfrm>
            <a:off x="679942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16" name="TextBox 15">
            <a:extLst>
              <a:ext uri="{FF2B5EF4-FFF2-40B4-BE49-F238E27FC236}">
                <a16:creationId xmlns:a16="http://schemas.microsoft.com/office/drawing/2014/main" id="{62CB16D6-4E59-3DFD-2619-26D69B0BA7F9}"/>
              </a:ext>
            </a:extLst>
          </p:cNvPr>
          <p:cNvSpPr txBox="1"/>
          <p:nvPr/>
        </p:nvSpPr>
        <p:spPr>
          <a:xfrm>
            <a:off x="6409631" y="658589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17" name="Oval 16">
            <a:extLst>
              <a:ext uri="{FF2B5EF4-FFF2-40B4-BE49-F238E27FC236}">
                <a16:creationId xmlns:a16="http://schemas.microsoft.com/office/drawing/2014/main" id="{E9D2213F-5F93-7D06-F2DE-E3FB41601FFC}"/>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18" name="TextBox 17">
            <a:extLst>
              <a:ext uri="{FF2B5EF4-FFF2-40B4-BE49-F238E27FC236}">
                <a16:creationId xmlns:a16="http://schemas.microsoft.com/office/drawing/2014/main" id="{8C139FFA-E409-3BCF-10B5-D5415B3329FE}"/>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sp>
        <p:nvSpPr>
          <p:cNvPr id="19" name="TextBox 18">
            <a:extLst>
              <a:ext uri="{FF2B5EF4-FFF2-40B4-BE49-F238E27FC236}">
                <a16:creationId xmlns:a16="http://schemas.microsoft.com/office/drawing/2014/main" id="{300D1995-DB1E-A741-C003-170E29011EF6}"/>
              </a:ext>
            </a:extLst>
          </p:cNvPr>
          <p:cNvSpPr txBox="1"/>
          <p:nvPr/>
        </p:nvSpPr>
        <p:spPr>
          <a:xfrm>
            <a:off x="371475" y="3693006"/>
            <a:ext cx="5724525" cy="267960"/>
          </a:xfrm>
          <a:prstGeom prst="rect">
            <a:avLst/>
          </a:prstGeom>
          <a:solidFill>
            <a:schemeClr val="accent2"/>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Crypto Market highlight in 2022</a:t>
            </a:r>
          </a:p>
        </p:txBody>
      </p:sp>
      <p:sp>
        <p:nvSpPr>
          <p:cNvPr id="20" name="TextBox 19">
            <a:extLst>
              <a:ext uri="{FF2B5EF4-FFF2-40B4-BE49-F238E27FC236}">
                <a16:creationId xmlns:a16="http://schemas.microsoft.com/office/drawing/2014/main" id="{9DF68FBB-FCF8-D34B-1B72-00CA225673D8}"/>
              </a:ext>
            </a:extLst>
          </p:cNvPr>
          <p:cNvSpPr txBox="1"/>
          <p:nvPr/>
        </p:nvSpPr>
        <p:spPr>
          <a:xfrm>
            <a:off x="6653047" y="1423148"/>
            <a:ext cx="5167478" cy="1631216"/>
          </a:xfrm>
          <a:prstGeom prst="rect">
            <a:avLst/>
          </a:prstGeom>
          <a:noFill/>
        </p:spPr>
        <p:txBody>
          <a:bodyPr wrap="square" rtlCol="0">
            <a:spAutoFit/>
          </a:bodyPr>
          <a:lstStyle/>
          <a:p>
            <a:pPr algn="just"/>
            <a:r>
              <a:rPr lang="en-GB" sz="1000" dirty="0">
                <a:effectLst/>
                <a:latin typeface="Open Sans" panose="020B0606030504020204" pitchFamily="34" charset="0"/>
                <a:ea typeface="Open Sans" panose="020B0606030504020204" pitchFamily="34" charset="0"/>
                <a:cs typeface="Open Sans" panose="020B0606030504020204" pitchFamily="34" charset="0"/>
              </a:rPr>
              <a:t>The fall in the crypto market in 2022 ultimately affected the NFT market because the NFT market is a sub-segment of the crypto market.</a:t>
            </a:r>
          </a:p>
          <a:p>
            <a:pPr algn="just"/>
            <a:endParaRPr lang="en-GB" sz="1000" dirty="0">
              <a:latin typeface="Open Sans" panose="020B0606030504020204" pitchFamily="34" charset="0"/>
              <a:ea typeface="Open Sans" panose="020B0606030504020204" pitchFamily="34" charset="0"/>
              <a:cs typeface="Open Sans" panose="020B0606030504020204" pitchFamily="34" charset="0"/>
            </a:endParaRPr>
          </a:p>
          <a:p>
            <a:pPr algn="just"/>
            <a:endParaRPr lang="en-GB" sz="1000" dirty="0">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n-GB" sz="1000" dirty="0">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n-GB" sz="1000" dirty="0">
              <a:latin typeface="Open Sans" panose="020B0606030504020204" pitchFamily="34" charset="0"/>
              <a:ea typeface="Open Sans" panose="020B0606030504020204" pitchFamily="34" charset="0"/>
              <a:cs typeface="Open Sans" panose="020B0606030504020204" pitchFamily="34" charset="0"/>
            </a:endParaRPr>
          </a:p>
          <a:p>
            <a:pPr algn="just"/>
            <a:r>
              <a:rPr lang="en-GB" sz="1000" dirty="0">
                <a:latin typeface="Open Sans" panose="020B0606030504020204" pitchFamily="34" charset="0"/>
                <a:ea typeface="Open Sans" panose="020B0606030504020204" pitchFamily="34" charset="0"/>
                <a:cs typeface="Open Sans" panose="020B0606030504020204" pitchFamily="34" charset="0"/>
              </a:rPr>
              <a:t>A decline</a:t>
            </a:r>
            <a:r>
              <a:rPr lang="en-GB" sz="1000" dirty="0">
                <a:effectLst/>
                <a:latin typeface="Open Sans" panose="020B0606030504020204" pitchFamily="34" charset="0"/>
                <a:ea typeface="Open Sans" panose="020B0606030504020204" pitchFamily="34" charset="0"/>
                <a:cs typeface="Open Sans" panose="020B0606030504020204" pitchFamily="34" charset="0"/>
              </a:rPr>
              <a:t> in Courtyard’s NFT sales from Q2 of 2022 towards the end of the year. </a:t>
            </a:r>
          </a:p>
          <a:p>
            <a:pPr algn="just"/>
            <a:endParaRPr lang="en-GB" sz="1000" dirty="0">
              <a:latin typeface="Open Sans" panose="020B0606030504020204" pitchFamily="34" charset="0"/>
              <a:ea typeface="Open Sans" panose="020B0606030504020204" pitchFamily="34" charset="0"/>
              <a:cs typeface="Open Sans" panose="020B0606030504020204" pitchFamily="34" charset="0"/>
            </a:endParaRPr>
          </a:p>
          <a:p>
            <a:pPr algn="just"/>
            <a:endParaRPr lang="en-GB" sz="1000" dirty="0">
              <a:latin typeface="Open Sans" panose="020B0606030504020204" pitchFamily="34" charset="0"/>
              <a:ea typeface="Open Sans" panose="020B0606030504020204" pitchFamily="34" charset="0"/>
              <a:cs typeface="Open Sans" panose="020B0606030504020204" pitchFamily="34" charset="0"/>
            </a:endParaRPr>
          </a:p>
          <a:p>
            <a:pPr algn="just"/>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crypto market capitalization is $1.21T IN 2023</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TextBox 20">
            <a:extLst>
              <a:ext uri="{FF2B5EF4-FFF2-40B4-BE49-F238E27FC236}">
                <a16:creationId xmlns:a16="http://schemas.microsoft.com/office/drawing/2014/main" id="{BFEDA603-9218-DAEA-B99B-6CA9B8FD9FBD}"/>
              </a:ext>
            </a:extLst>
          </p:cNvPr>
          <p:cNvSpPr txBox="1"/>
          <p:nvPr/>
        </p:nvSpPr>
        <p:spPr>
          <a:xfrm>
            <a:off x="366220" y="4052377"/>
            <a:ext cx="5566870" cy="1785104"/>
          </a:xfrm>
          <a:prstGeom prst="rect">
            <a:avLst/>
          </a:prstGeom>
          <a:noFill/>
        </p:spPr>
        <p:txBody>
          <a:bodyPr wrap="square" rtlCol="0">
            <a:spAutoFit/>
          </a:bodyPr>
          <a:lstStyle/>
          <a:p>
            <a:pPr marL="171450" indent="-171450" algn="just">
              <a:buFont typeface="Arial" panose="020B0604020202020204" pitchFamily="34" charset="0"/>
              <a:buChar char="•"/>
            </a:pPr>
            <a:r>
              <a:rPr lang="en-GB" sz="1000" dirty="0">
                <a:effectLst/>
                <a:latin typeface="Open Sans" panose="020B0606030504020204" pitchFamily="34" charset="0"/>
                <a:ea typeface="Open Sans" panose="020B0606030504020204" pitchFamily="34" charset="0"/>
                <a:cs typeface="Open Sans" panose="020B0606030504020204" pitchFamily="34" charset="0"/>
              </a:rPr>
              <a:t>central banks all over the world started raising interest rates in an attempt to control  inflation  caused by Covid-19 and to boost economic growth </a:t>
            </a:r>
          </a:p>
          <a:p>
            <a:pPr marL="171450" indent="-171450" algn="just">
              <a:buFont typeface="Arial" panose="020B0604020202020204" pitchFamily="34" charset="0"/>
              <a:buChar char="•"/>
            </a:pPr>
            <a:endParaRPr lang="en-GB" sz="1000" dirty="0">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000" dirty="0">
                <a:effectLst/>
                <a:latin typeface="Open Sans" panose="020B0606030504020204" pitchFamily="34" charset="0"/>
                <a:ea typeface="Open Sans" panose="020B0606030504020204" pitchFamily="34" charset="0"/>
                <a:cs typeface="Open Sans" panose="020B0606030504020204" pitchFamily="34" charset="0"/>
              </a:rPr>
              <a:t>This Policy led the value of the U.S. stock market fell by more than 15%, bond market fell above 20%, and the cryptocurrency market fell by more than 50%.</a:t>
            </a:r>
          </a:p>
          <a:p>
            <a:pPr marL="171450" indent="-171450" algn="just">
              <a:buFont typeface="Arial" panose="020B0604020202020204" pitchFamily="34" charset="0"/>
              <a:buChar char="•"/>
            </a:pPr>
            <a:endParaRPr lang="en-GB" sz="1000" dirty="0">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000" dirty="0">
                <a:effectLst/>
                <a:latin typeface="Open Sans" panose="020B0606030504020204" pitchFamily="34" charset="0"/>
                <a:ea typeface="Open Sans" panose="020B0606030504020204" pitchFamily="34" charset="0"/>
                <a:cs typeface="Open Sans" panose="020B0606030504020204" pitchFamily="34" charset="0"/>
              </a:rPr>
              <a:t>By the end of the second quarter of 2022, the market cap of cryptocurrencies had dropped below $1 trillion </a:t>
            </a:r>
          </a:p>
          <a:p>
            <a:pPr marL="171450" indent="-171450" algn="just">
              <a:buFont typeface="Arial" panose="020B0604020202020204" pitchFamily="34" charset="0"/>
              <a:buChar char="•"/>
            </a:pPr>
            <a:endParaRPr lang="en-GB" sz="10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000" dirty="0">
                <a:effectLst/>
                <a:latin typeface="Open Sans" panose="020B0606030504020204" pitchFamily="34" charset="0"/>
                <a:ea typeface="Open Sans" panose="020B0606030504020204" pitchFamily="34" charset="0"/>
                <a:cs typeface="Open Sans" panose="020B0606030504020204" pitchFamily="34" charset="0"/>
              </a:rPr>
              <a:t>In Nov FTX crashed causing a shock in the market. The market value of cryptocurrencies fell from $3 trillion at its height to about $800 billion.</a:t>
            </a:r>
          </a:p>
        </p:txBody>
      </p:sp>
      <p:sp>
        <p:nvSpPr>
          <p:cNvPr id="22" name="TextBox 21">
            <a:extLst>
              <a:ext uri="{FF2B5EF4-FFF2-40B4-BE49-F238E27FC236}">
                <a16:creationId xmlns:a16="http://schemas.microsoft.com/office/drawing/2014/main" id="{B6A3EEA4-4E1F-27F8-E62F-A0232D27F492}"/>
              </a:ext>
            </a:extLst>
          </p:cNvPr>
          <p:cNvSpPr txBox="1"/>
          <p:nvPr/>
        </p:nvSpPr>
        <p:spPr>
          <a:xfrm>
            <a:off x="366220" y="5972689"/>
            <a:ext cx="2316559" cy="246221"/>
          </a:xfrm>
          <a:prstGeom prst="rect">
            <a:avLst/>
          </a:prstGeom>
          <a:noFill/>
        </p:spPr>
        <p:txBody>
          <a:bodyPr wrap="square" rtlCol="0">
            <a:spAutoFit/>
          </a:bodyPr>
          <a:lstStyle/>
          <a:p>
            <a:r>
              <a:rPr lang="en-GB" sz="1000" i="1" dirty="0">
                <a:effectLst/>
                <a:latin typeface="Open Sans" panose="020B0606030504020204" pitchFamily="34" charset="0"/>
                <a:ea typeface="Open Sans" panose="020B0606030504020204" pitchFamily="34" charset="0"/>
                <a:cs typeface="Open Sans" panose="020B0606030504020204" pitchFamily="34" charset="0"/>
              </a:rPr>
              <a:t>(Wood, 2022)</a:t>
            </a:r>
            <a:endParaRPr lang="en-US" sz="1000" i="1" dirty="0"/>
          </a:p>
        </p:txBody>
      </p:sp>
      <p:sp>
        <p:nvSpPr>
          <p:cNvPr id="23" name="TextBox 22">
            <a:extLst>
              <a:ext uri="{FF2B5EF4-FFF2-40B4-BE49-F238E27FC236}">
                <a16:creationId xmlns:a16="http://schemas.microsoft.com/office/drawing/2014/main" id="{5C88E2B9-266D-3C09-83D0-08896E04259F}"/>
              </a:ext>
            </a:extLst>
          </p:cNvPr>
          <p:cNvSpPr txBox="1"/>
          <p:nvPr/>
        </p:nvSpPr>
        <p:spPr>
          <a:xfrm>
            <a:off x="6799420" y="3493559"/>
            <a:ext cx="5021105" cy="26796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Impact On Courtyard</a:t>
            </a:r>
          </a:p>
        </p:txBody>
      </p:sp>
      <p:sp>
        <p:nvSpPr>
          <p:cNvPr id="24" name="TextBox 23">
            <a:extLst>
              <a:ext uri="{FF2B5EF4-FFF2-40B4-BE49-F238E27FC236}">
                <a16:creationId xmlns:a16="http://schemas.microsoft.com/office/drawing/2014/main" id="{CC09F643-EE13-8CE0-3337-AACD83C8B874}"/>
              </a:ext>
            </a:extLst>
          </p:cNvPr>
          <p:cNvSpPr txBox="1"/>
          <p:nvPr/>
        </p:nvSpPr>
        <p:spPr>
          <a:xfrm>
            <a:off x="6653048" y="922913"/>
            <a:ext cx="5167477" cy="267960"/>
          </a:xfrm>
          <a:prstGeom prst="rect">
            <a:avLst/>
          </a:prstGeom>
          <a:solidFill>
            <a:schemeClr val="accent2"/>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Crypto Market highlight in 2022</a:t>
            </a:r>
          </a:p>
        </p:txBody>
      </p:sp>
      <p:graphicFrame>
        <p:nvGraphicFramePr>
          <p:cNvPr id="25" name="Chart 24">
            <a:extLst>
              <a:ext uri="{FF2B5EF4-FFF2-40B4-BE49-F238E27FC236}">
                <a16:creationId xmlns:a16="http://schemas.microsoft.com/office/drawing/2014/main" id="{7E02242A-5E8E-0995-B739-20B835FEC7E1}"/>
              </a:ext>
            </a:extLst>
          </p:cNvPr>
          <p:cNvGraphicFramePr>
            <a:graphicFrameLocks/>
          </p:cNvGraphicFramePr>
          <p:nvPr>
            <p:extLst>
              <p:ext uri="{D42A27DB-BD31-4B8C-83A1-F6EECF244321}">
                <p14:modId xmlns:p14="http://schemas.microsoft.com/office/powerpoint/2010/main" val="970498584"/>
              </p:ext>
            </p:extLst>
          </p:nvPr>
        </p:nvGraphicFramePr>
        <p:xfrm>
          <a:off x="6487006" y="3697777"/>
          <a:ext cx="5093589" cy="215950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7805028"/>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500"/>
                                        <p:tgtEl>
                                          <p:spTgt spid="6"/>
                                        </p:tgtEl>
                                      </p:cBhvr>
                                    </p:animEffect>
                                  </p:childTnLst>
                                </p:cTn>
                              </p:par>
                            </p:childTnLst>
                          </p:cTn>
                        </p:par>
                        <p:par>
                          <p:cTn id="8" fill="hold">
                            <p:stCondLst>
                              <p:cond delay="1500"/>
                            </p:stCondLst>
                            <p:childTnLst>
                              <p:par>
                                <p:cTn id="9" presetID="6"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1500" fill="hold"/>
                                        <p:tgtEl>
                                          <p:spTgt spid="19"/>
                                        </p:tgtEl>
                                        <p:attrNameLst>
                                          <p:attrName>ppt_x</p:attrName>
                                        </p:attrNameLst>
                                      </p:cBhvr>
                                      <p:tavLst>
                                        <p:tav tm="0">
                                          <p:val>
                                            <p:strVal val="0-#ppt_w/2"/>
                                          </p:val>
                                        </p:tav>
                                        <p:tav tm="100000">
                                          <p:val>
                                            <p:strVal val="#ppt_x"/>
                                          </p:val>
                                        </p:tav>
                                      </p:tavLst>
                                    </p:anim>
                                    <p:anim calcmode="lin" valueType="num">
                                      <p:cBhvr additive="base">
                                        <p:cTn id="17" dur="1500" fill="hold"/>
                                        <p:tgtEl>
                                          <p:spTgt spid="19"/>
                                        </p:tgtEl>
                                        <p:attrNameLst>
                                          <p:attrName>ppt_y</p:attrName>
                                        </p:attrNameLst>
                                      </p:cBhvr>
                                      <p:tavLst>
                                        <p:tav tm="0">
                                          <p:val>
                                            <p:strVal val="#ppt_y"/>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1500" fill="hold"/>
                                        <p:tgtEl>
                                          <p:spTgt spid="21"/>
                                        </p:tgtEl>
                                        <p:attrNameLst>
                                          <p:attrName>ppt_x</p:attrName>
                                        </p:attrNameLst>
                                      </p:cBhvr>
                                      <p:tavLst>
                                        <p:tav tm="0">
                                          <p:val>
                                            <p:strVal val="#ppt_x"/>
                                          </p:val>
                                        </p:tav>
                                        <p:tav tm="100000">
                                          <p:val>
                                            <p:strVal val="#ppt_x"/>
                                          </p:val>
                                        </p:tav>
                                      </p:tavLst>
                                    </p:anim>
                                    <p:anim calcmode="lin" valueType="num">
                                      <p:cBhvr additive="base">
                                        <p:cTn id="21"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dissolve">
                                      <p:cBhvr>
                                        <p:cTn id="26" dur="1500"/>
                                        <p:tgtEl>
                                          <p:spTgt spid="24"/>
                                        </p:tgtEl>
                                      </p:cBhvr>
                                    </p:animEffect>
                                  </p:childTnLst>
                                </p:cTn>
                              </p:par>
                            </p:childTnLst>
                          </p:cTn>
                        </p:par>
                        <p:par>
                          <p:cTn id="27" fill="hold">
                            <p:stCondLst>
                              <p:cond delay="1500"/>
                            </p:stCondLst>
                            <p:childTnLst>
                              <p:par>
                                <p:cTn id="28" presetID="55" presetClass="entr" presetSubtype="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1500" fill="hold"/>
                                        <p:tgtEl>
                                          <p:spTgt spid="20"/>
                                        </p:tgtEl>
                                        <p:attrNameLst>
                                          <p:attrName>ppt_w</p:attrName>
                                        </p:attrNameLst>
                                      </p:cBhvr>
                                      <p:tavLst>
                                        <p:tav tm="0">
                                          <p:val>
                                            <p:strVal val="#ppt_w*0.70"/>
                                          </p:val>
                                        </p:tav>
                                        <p:tav tm="100000">
                                          <p:val>
                                            <p:strVal val="#ppt_w"/>
                                          </p:val>
                                        </p:tav>
                                      </p:tavLst>
                                    </p:anim>
                                    <p:anim calcmode="lin" valueType="num">
                                      <p:cBhvr>
                                        <p:cTn id="31" dur="1500" fill="hold"/>
                                        <p:tgtEl>
                                          <p:spTgt spid="20"/>
                                        </p:tgtEl>
                                        <p:attrNameLst>
                                          <p:attrName>ppt_h</p:attrName>
                                        </p:attrNameLst>
                                      </p:cBhvr>
                                      <p:tavLst>
                                        <p:tav tm="0">
                                          <p:val>
                                            <p:strVal val="#ppt_h"/>
                                          </p:val>
                                        </p:tav>
                                        <p:tav tm="100000">
                                          <p:val>
                                            <p:strVal val="#ppt_h"/>
                                          </p:val>
                                        </p:tav>
                                      </p:tavLst>
                                    </p:anim>
                                    <p:animEffect transition="in" filter="fade">
                                      <p:cBhvr>
                                        <p:cTn id="32" dur="1500"/>
                                        <p:tgtEl>
                                          <p:spTgt spid="20"/>
                                        </p:tgtEl>
                                      </p:cBhvr>
                                    </p:animEffect>
                                  </p:childTnLst>
                                </p:cTn>
                              </p:par>
                            </p:childTnLst>
                          </p:cTn>
                        </p:par>
                        <p:par>
                          <p:cTn id="33" fill="hold">
                            <p:stCondLst>
                              <p:cond delay="3000"/>
                            </p:stCondLst>
                            <p:childTnLst>
                              <p:par>
                                <p:cTn id="34" presetID="22" presetClass="entr" presetSubtype="4"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down)">
                                      <p:cBhvr>
                                        <p:cTn id="36" dur="1500"/>
                                        <p:tgtEl>
                                          <p:spTgt spid="23"/>
                                        </p:tgtEl>
                                      </p:cBhvr>
                                    </p:animEffect>
                                  </p:childTnLst>
                                </p:cTn>
                              </p:par>
                            </p:childTnLst>
                          </p:cTn>
                        </p:par>
                        <p:par>
                          <p:cTn id="37" fill="hold">
                            <p:stCondLst>
                              <p:cond delay="4500"/>
                            </p:stCondLst>
                            <p:childTnLst>
                              <p:par>
                                <p:cTn id="38" presetID="5" presetClass="entr" presetSubtype="10"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checkerboard(across)">
                                      <p:cBhvr>
                                        <p:cTn id="40" dur="1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P spid="20" grpId="0"/>
      <p:bldP spid="21" grpId="0"/>
      <p:bldP spid="23" grpId="0" animBg="1"/>
      <p:bldP spid="24" grpId="0" animBg="1"/>
      <p:bldGraphic spid="2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D5A9-61D2-413B-CB9D-F1379B353A11}"/>
              </a:ext>
            </a:extLst>
          </p:cNvPr>
          <p:cNvSpPr>
            <a:spLocks noGrp="1"/>
          </p:cNvSpPr>
          <p:nvPr>
            <p:ph type="title"/>
          </p:nvPr>
        </p:nvSpPr>
        <p:spPr/>
        <p:txBody>
          <a:bodyPr/>
          <a:lstStyle/>
          <a:p>
            <a:r>
              <a:rPr lang="en-US" dirty="0"/>
              <a:t>Non-Fungible Tokens (NFT) Market</a:t>
            </a:r>
          </a:p>
        </p:txBody>
      </p:sp>
      <p:cxnSp>
        <p:nvCxnSpPr>
          <p:cNvPr id="3" name="Straight Connector 2">
            <a:extLst>
              <a:ext uri="{FF2B5EF4-FFF2-40B4-BE49-F238E27FC236}">
                <a16:creationId xmlns:a16="http://schemas.microsoft.com/office/drawing/2014/main" id="{702C119F-FFBA-D59A-6DB4-92CE41D9C18E}"/>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297D8B2C-938D-9D48-423C-8D6897018E38}"/>
              </a:ext>
            </a:extLst>
          </p:cNvPr>
          <p:cNvSpPr/>
          <p:nvPr/>
        </p:nvSpPr>
        <p:spPr>
          <a:xfrm>
            <a:off x="354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5" name="TextBox 4">
            <a:extLst>
              <a:ext uri="{FF2B5EF4-FFF2-40B4-BE49-F238E27FC236}">
                <a16:creationId xmlns:a16="http://schemas.microsoft.com/office/drawing/2014/main" id="{1123C9EB-07E0-0FDD-09AF-17322F43FBFA}"/>
              </a:ext>
            </a:extLst>
          </p:cNvPr>
          <p:cNvSpPr txBox="1"/>
          <p:nvPr/>
        </p:nvSpPr>
        <p:spPr>
          <a:xfrm>
            <a:off x="3084622"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Company </a:t>
            </a:r>
            <a:r>
              <a:rPr lang="en-US" sz="900" dirty="0">
                <a:solidFill>
                  <a:schemeClr val="bg2">
                    <a:lumMod val="90000"/>
                  </a:schemeClr>
                </a:solidFill>
              </a:rPr>
              <a:t> Overview</a:t>
            </a:r>
          </a:p>
        </p:txBody>
      </p:sp>
      <p:sp>
        <p:nvSpPr>
          <p:cNvPr id="6" name="Oval 5">
            <a:extLst>
              <a:ext uri="{FF2B5EF4-FFF2-40B4-BE49-F238E27FC236}">
                <a16:creationId xmlns:a16="http://schemas.microsoft.com/office/drawing/2014/main" id="{B40C65EC-CF4C-A388-E2F8-3767628BA0C7}"/>
              </a:ext>
            </a:extLst>
          </p:cNvPr>
          <p:cNvSpPr/>
          <p:nvPr/>
        </p:nvSpPr>
        <p:spPr>
          <a:xfrm>
            <a:off x="5090632"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7" name="TextBox 6">
            <a:extLst>
              <a:ext uri="{FF2B5EF4-FFF2-40B4-BE49-F238E27FC236}">
                <a16:creationId xmlns:a16="http://schemas.microsoft.com/office/drawing/2014/main" id="{DC51CAA4-62DC-34CC-22FD-C689E176A236}"/>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accent1"/>
                </a:solidFill>
              </a:rPr>
              <a:t>  Overview</a:t>
            </a:r>
          </a:p>
        </p:txBody>
      </p:sp>
      <p:sp>
        <p:nvSpPr>
          <p:cNvPr id="8" name="Oval 7">
            <a:extLst>
              <a:ext uri="{FF2B5EF4-FFF2-40B4-BE49-F238E27FC236}">
                <a16:creationId xmlns:a16="http://schemas.microsoft.com/office/drawing/2014/main" id="{EF742C21-289A-8CB4-D983-9EDCF084B69B}"/>
              </a:ext>
            </a:extLst>
          </p:cNvPr>
          <p:cNvSpPr/>
          <p:nvPr/>
        </p:nvSpPr>
        <p:spPr>
          <a:xfrm>
            <a:off x="679942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9" name="TextBox 8">
            <a:extLst>
              <a:ext uri="{FF2B5EF4-FFF2-40B4-BE49-F238E27FC236}">
                <a16:creationId xmlns:a16="http://schemas.microsoft.com/office/drawing/2014/main" id="{E73AB68D-52DC-F47F-432A-4F308D7D7227}"/>
              </a:ext>
            </a:extLst>
          </p:cNvPr>
          <p:cNvSpPr txBox="1"/>
          <p:nvPr/>
        </p:nvSpPr>
        <p:spPr>
          <a:xfrm>
            <a:off x="6409631" y="658468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10" name="Oval 9">
            <a:extLst>
              <a:ext uri="{FF2B5EF4-FFF2-40B4-BE49-F238E27FC236}">
                <a16:creationId xmlns:a16="http://schemas.microsoft.com/office/drawing/2014/main" id="{73984711-E09E-063B-70F7-A936E0EF2D0E}"/>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11" name="TextBox 10">
            <a:extLst>
              <a:ext uri="{FF2B5EF4-FFF2-40B4-BE49-F238E27FC236}">
                <a16:creationId xmlns:a16="http://schemas.microsoft.com/office/drawing/2014/main" id="{C728AAC5-F898-E554-F3AF-F8D123EB8783}"/>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sp>
        <p:nvSpPr>
          <p:cNvPr id="12" name="TextBox 11">
            <a:extLst>
              <a:ext uri="{FF2B5EF4-FFF2-40B4-BE49-F238E27FC236}">
                <a16:creationId xmlns:a16="http://schemas.microsoft.com/office/drawing/2014/main" id="{48638514-C661-D9FF-14DB-AFB58498D099}"/>
              </a:ext>
            </a:extLst>
          </p:cNvPr>
          <p:cNvSpPr txBox="1"/>
          <p:nvPr/>
        </p:nvSpPr>
        <p:spPr>
          <a:xfrm>
            <a:off x="376146" y="929015"/>
            <a:ext cx="5476014" cy="26796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Market Highlights</a:t>
            </a:r>
          </a:p>
        </p:txBody>
      </p:sp>
      <p:sp>
        <p:nvSpPr>
          <p:cNvPr id="15" name="TextBox 14">
            <a:extLst>
              <a:ext uri="{FF2B5EF4-FFF2-40B4-BE49-F238E27FC236}">
                <a16:creationId xmlns:a16="http://schemas.microsoft.com/office/drawing/2014/main" id="{755C45AC-05E5-3B02-31F3-693992E5A36E}"/>
              </a:ext>
            </a:extLst>
          </p:cNvPr>
          <p:cNvSpPr txBox="1"/>
          <p:nvPr/>
        </p:nvSpPr>
        <p:spPr>
          <a:xfrm>
            <a:off x="371475" y="1232143"/>
            <a:ext cx="5480685" cy="1323439"/>
          </a:xfrm>
          <a:prstGeom prst="rect">
            <a:avLst/>
          </a:prstGeom>
          <a:noFill/>
        </p:spPr>
        <p:txBody>
          <a:bodyPr wrap="square" rtlCol="0">
            <a:spAutoFit/>
          </a:bodyPr>
          <a:lstStyle/>
          <a:p>
            <a:pPr algn="just"/>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NFT is a unique identifier that represents ownership of real-world or digital assets such as art, music, collectibles, in-game items, and even real estate. These tokens are cryptographically secured in a blockchain such as Ethereum,</a:t>
            </a:r>
            <a:r>
              <a:rPr lang="en-GB" sz="1000" dirty="0">
                <a:effectLst/>
                <a:latin typeface="Open Sans" panose="020B0606030504020204" pitchFamily="34" charset="0"/>
                <a:ea typeface="Open Sans" panose="020B0606030504020204" pitchFamily="34" charset="0"/>
                <a:cs typeface="Open Sans" panose="020B0606030504020204" pitchFamily="34" charset="0"/>
              </a:rPr>
              <a:t> </a:t>
            </a:r>
            <a:endParaRPr lang="en-GB" sz="1000" b="0" i="0" u="none" strike="noStrike" dirty="0">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n-GB" sz="1000" dirty="0">
              <a:latin typeface="Open Sans" panose="020B0606030504020204" pitchFamily="34" charset="0"/>
            </a:endParaRPr>
          </a:p>
          <a:p>
            <a:pPr algn="just"/>
            <a:r>
              <a:rPr lang="en-GB" sz="1000" b="0" i="0" u="none" strike="noStrike" dirty="0">
                <a:effectLst/>
                <a:latin typeface="Open Sans" panose="020B0606030504020204" pitchFamily="34" charset="0"/>
              </a:rPr>
              <a:t>When purchasing one of these using a cryptocurrency like Ethereum, you get a digital, blockchain-backed certificate of authenticity. Once digital files are uploaded as non-fungible tokens on blockchains, they can be offered for sale, since it would be always possible to distinguish the original file from its copies shared online.</a:t>
            </a:r>
            <a:endParaRPr lang="en-US" sz="1000" dirty="0"/>
          </a:p>
        </p:txBody>
      </p:sp>
      <p:graphicFrame>
        <p:nvGraphicFramePr>
          <p:cNvPr id="16" name="ChartObject">
            <a:extLst>
              <a:ext uri="{FF2B5EF4-FFF2-40B4-BE49-F238E27FC236}">
                <a16:creationId xmlns:a16="http://schemas.microsoft.com/office/drawing/2014/main" id="{E984E760-BF11-BA56-5A8C-4B9A20FA7AA2}"/>
              </a:ext>
            </a:extLst>
          </p:cNvPr>
          <p:cNvGraphicFramePr/>
          <p:nvPr>
            <p:extLst>
              <p:ext uri="{D42A27DB-BD31-4B8C-83A1-F6EECF244321}">
                <p14:modId xmlns:p14="http://schemas.microsoft.com/office/powerpoint/2010/main" val="155046011"/>
              </p:ext>
            </p:extLst>
          </p:nvPr>
        </p:nvGraphicFramePr>
        <p:xfrm>
          <a:off x="136554" y="3060296"/>
          <a:ext cx="5823655" cy="2704490"/>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a:extLst>
              <a:ext uri="{FF2B5EF4-FFF2-40B4-BE49-F238E27FC236}">
                <a16:creationId xmlns:a16="http://schemas.microsoft.com/office/drawing/2014/main" id="{95E94F03-B985-11B5-1E6B-76A8D9FCC404}"/>
              </a:ext>
            </a:extLst>
          </p:cNvPr>
          <p:cNvSpPr txBox="1"/>
          <p:nvPr/>
        </p:nvSpPr>
        <p:spPr>
          <a:xfrm>
            <a:off x="371475" y="2651168"/>
            <a:ext cx="4752619" cy="271554"/>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Market Capitalization</a:t>
            </a:r>
          </a:p>
        </p:txBody>
      </p:sp>
      <p:sp>
        <p:nvSpPr>
          <p:cNvPr id="22" name="TextBox 21">
            <a:extLst>
              <a:ext uri="{FF2B5EF4-FFF2-40B4-BE49-F238E27FC236}">
                <a16:creationId xmlns:a16="http://schemas.microsoft.com/office/drawing/2014/main" id="{E074FF25-E73D-835D-3E8D-A22620BAB0D4}"/>
              </a:ext>
            </a:extLst>
          </p:cNvPr>
          <p:cNvSpPr txBox="1"/>
          <p:nvPr/>
        </p:nvSpPr>
        <p:spPr>
          <a:xfrm>
            <a:off x="272345" y="5658079"/>
            <a:ext cx="2238704" cy="246221"/>
          </a:xfrm>
          <a:prstGeom prst="rect">
            <a:avLst/>
          </a:prstGeom>
          <a:noFill/>
        </p:spPr>
        <p:txBody>
          <a:bodyPr wrap="square" rtlCol="0">
            <a:spAutoFit/>
          </a:bodyPr>
          <a:lstStyle/>
          <a:p>
            <a:r>
              <a:rPr lang="en-US" sz="1000" b="1" i="1" dirty="0">
                <a:latin typeface="Open Sans" panose="020B0606030504020204" pitchFamily="34" charset="0"/>
                <a:ea typeface="Open Sans" panose="020B0606030504020204" pitchFamily="34" charset="0"/>
                <a:cs typeface="Open Sans" panose="020B0606030504020204" pitchFamily="34" charset="0"/>
              </a:rPr>
              <a:t>Source: Statista, 2022</a:t>
            </a:r>
          </a:p>
        </p:txBody>
      </p:sp>
      <p:sp>
        <p:nvSpPr>
          <p:cNvPr id="23" name="TextBox 22">
            <a:extLst>
              <a:ext uri="{FF2B5EF4-FFF2-40B4-BE49-F238E27FC236}">
                <a16:creationId xmlns:a16="http://schemas.microsoft.com/office/drawing/2014/main" id="{7678C391-79A8-0E53-1201-98F70C5B7719}"/>
              </a:ext>
            </a:extLst>
          </p:cNvPr>
          <p:cNvSpPr txBox="1"/>
          <p:nvPr/>
        </p:nvSpPr>
        <p:spPr>
          <a:xfrm>
            <a:off x="6799421" y="923740"/>
            <a:ext cx="5039577" cy="26796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Market Highlights In 2022</a:t>
            </a:r>
          </a:p>
        </p:txBody>
      </p:sp>
      <p:sp>
        <p:nvSpPr>
          <p:cNvPr id="24" name="Rectangle 23">
            <a:extLst>
              <a:ext uri="{FF2B5EF4-FFF2-40B4-BE49-F238E27FC236}">
                <a16:creationId xmlns:a16="http://schemas.microsoft.com/office/drawing/2014/main" id="{DCB079A0-36A3-F24C-AAE1-57E0D94FDEAF}"/>
              </a:ext>
            </a:extLst>
          </p:cNvPr>
          <p:cNvSpPr/>
          <p:nvPr/>
        </p:nvSpPr>
        <p:spPr>
          <a:xfrm>
            <a:off x="6799421" y="1192445"/>
            <a:ext cx="5039577"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Quarter One Analysis</a:t>
            </a:r>
          </a:p>
        </p:txBody>
      </p:sp>
      <p:sp>
        <p:nvSpPr>
          <p:cNvPr id="25" name="Down Arrow 24">
            <a:extLst>
              <a:ext uri="{FF2B5EF4-FFF2-40B4-BE49-F238E27FC236}">
                <a16:creationId xmlns:a16="http://schemas.microsoft.com/office/drawing/2014/main" id="{AEFC2F0B-BD7A-D5AD-3858-A41499053441}"/>
              </a:ext>
            </a:extLst>
          </p:cNvPr>
          <p:cNvSpPr/>
          <p:nvPr/>
        </p:nvSpPr>
        <p:spPr>
          <a:xfrm>
            <a:off x="6799421" y="1843339"/>
            <a:ext cx="1509550" cy="151517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9CA9FED-2C7B-3DDE-7110-16E7CD6B9A77}"/>
              </a:ext>
            </a:extLst>
          </p:cNvPr>
          <p:cNvSpPr txBox="1"/>
          <p:nvPr/>
        </p:nvSpPr>
        <p:spPr>
          <a:xfrm>
            <a:off x="8656606" y="1882172"/>
            <a:ext cx="1199251" cy="646331"/>
          </a:xfrm>
          <a:prstGeom prst="rect">
            <a:avLst/>
          </a:prstGeom>
          <a:noFill/>
        </p:spPr>
        <p:txBody>
          <a:bodyPr wrap="square" rtlCol="0">
            <a:spAutoFit/>
          </a:bodyPr>
          <a:lstStyle/>
          <a:p>
            <a:r>
              <a:rPr lang="en-US" sz="3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50%</a:t>
            </a:r>
          </a:p>
        </p:txBody>
      </p:sp>
      <p:sp>
        <p:nvSpPr>
          <p:cNvPr id="27" name="TextBox 26">
            <a:extLst>
              <a:ext uri="{FF2B5EF4-FFF2-40B4-BE49-F238E27FC236}">
                <a16:creationId xmlns:a16="http://schemas.microsoft.com/office/drawing/2014/main" id="{B512E6F8-7AA5-7320-8A15-6CCFFBEB1C93}"/>
              </a:ext>
            </a:extLst>
          </p:cNvPr>
          <p:cNvSpPr txBox="1"/>
          <p:nvPr/>
        </p:nvSpPr>
        <p:spPr>
          <a:xfrm>
            <a:off x="8353335" y="2572542"/>
            <a:ext cx="3465548" cy="707886"/>
          </a:xfrm>
          <a:prstGeom prst="rect">
            <a:avLst/>
          </a:prstGeom>
          <a:noFill/>
        </p:spPr>
        <p:txBody>
          <a:bodyPr wrap="square" rtlCol="0">
            <a:spAutoFit/>
          </a:bodyPr>
          <a:lstStyle/>
          <a:p>
            <a:pPr algn="just"/>
            <a:r>
              <a:rPr lang="en-US" sz="1000" dirty="0">
                <a:latin typeface="Open Sans" panose="020B0606030504020204" pitchFamily="34" charset="0"/>
                <a:ea typeface="Open Sans" panose="020B0606030504020204" pitchFamily="34" charset="0"/>
                <a:cs typeface="Open Sans" panose="020B0606030504020204" pitchFamily="34" charset="0"/>
              </a:rPr>
              <a:t>The Reduction in Sales volume was due to the increase in NFT price in Q4 of 2021 and Q1 of 2022.  this resulted to a 31% decrease in the number of buyers in the same period </a:t>
            </a:r>
          </a:p>
        </p:txBody>
      </p:sp>
      <p:sp>
        <p:nvSpPr>
          <p:cNvPr id="28" name="Rectangle 27">
            <a:extLst>
              <a:ext uri="{FF2B5EF4-FFF2-40B4-BE49-F238E27FC236}">
                <a16:creationId xmlns:a16="http://schemas.microsoft.com/office/drawing/2014/main" id="{84CB664F-117B-BFB3-4613-88955AC7A4B0}"/>
              </a:ext>
            </a:extLst>
          </p:cNvPr>
          <p:cNvSpPr/>
          <p:nvPr/>
        </p:nvSpPr>
        <p:spPr>
          <a:xfrm>
            <a:off x="6799421" y="3440925"/>
            <a:ext cx="5039577"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Quarter Two Analysis</a:t>
            </a:r>
          </a:p>
        </p:txBody>
      </p:sp>
      <p:sp>
        <p:nvSpPr>
          <p:cNvPr id="29" name="TextBox 28">
            <a:extLst>
              <a:ext uri="{FF2B5EF4-FFF2-40B4-BE49-F238E27FC236}">
                <a16:creationId xmlns:a16="http://schemas.microsoft.com/office/drawing/2014/main" id="{612089E5-8B2A-9B97-AA26-BEB5FFD99838}"/>
              </a:ext>
            </a:extLst>
          </p:cNvPr>
          <p:cNvSpPr txBox="1"/>
          <p:nvPr/>
        </p:nvSpPr>
        <p:spPr>
          <a:xfrm>
            <a:off x="6327228" y="3977575"/>
            <a:ext cx="5251559" cy="369332"/>
          </a:xfrm>
          <a:prstGeom prst="rect">
            <a:avLst/>
          </a:prstGeom>
          <a:noFill/>
        </p:spPr>
        <p:txBody>
          <a:bodyPr wrap="square" rtlCol="0">
            <a:spAutoFit/>
          </a:bodyPr>
          <a:lstStyle/>
          <a:p>
            <a:r>
              <a:rPr lang="en-US" dirty="0">
                <a:solidFill>
                  <a:srgbClr val="FF0000"/>
                </a:solidFill>
              </a:rPr>
              <a:t>       </a:t>
            </a:r>
            <a:r>
              <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rPr>
              <a:t>25%     in traded Volume</a:t>
            </a:r>
          </a:p>
        </p:txBody>
      </p:sp>
      <p:sp>
        <p:nvSpPr>
          <p:cNvPr id="30" name="Down Arrow 29">
            <a:extLst>
              <a:ext uri="{FF2B5EF4-FFF2-40B4-BE49-F238E27FC236}">
                <a16:creationId xmlns:a16="http://schemas.microsoft.com/office/drawing/2014/main" id="{E23434C3-10B1-AC89-9BE5-1AE558E43D5B}"/>
              </a:ext>
            </a:extLst>
          </p:cNvPr>
          <p:cNvSpPr/>
          <p:nvPr/>
        </p:nvSpPr>
        <p:spPr>
          <a:xfrm>
            <a:off x="7268887" y="4017252"/>
            <a:ext cx="190206" cy="27298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26D3EEE-0042-A73D-24A4-6D20DAD2BE00}"/>
              </a:ext>
            </a:extLst>
          </p:cNvPr>
          <p:cNvSpPr txBox="1"/>
          <p:nvPr/>
        </p:nvSpPr>
        <p:spPr>
          <a:xfrm>
            <a:off x="6745679" y="4569930"/>
            <a:ext cx="5021103" cy="338554"/>
          </a:xfrm>
          <a:prstGeom prst="rect">
            <a:avLst/>
          </a:prstGeom>
          <a:noFill/>
        </p:spPr>
        <p:txBody>
          <a:bodyPr wrap="square" rtlCol="0">
            <a:spAutoFit/>
          </a:bodyPr>
          <a:lstStyle/>
          <a:p>
            <a:pPr algn="just"/>
            <a:r>
              <a:rPr lang="en-US" sz="1600" b="1" dirty="0">
                <a:latin typeface="Open Sans" panose="020B0606030504020204" pitchFamily="34" charset="0"/>
                <a:ea typeface="Open Sans" panose="020B0606030504020204" pitchFamily="34" charset="0"/>
                <a:cs typeface="Open Sans" panose="020B0606030504020204" pitchFamily="34" charset="0"/>
              </a:rPr>
              <a:t>Drop in Profit from $2.3B in Q1 to $460M in Q2</a:t>
            </a:r>
          </a:p>
        </p:txBody>
      </p:sp>
      <p:sp>
        <p:nvSpPr>
          <p:cNvPr id="32" name="TextBox 31">
            <a:extLst>
              <a:ext uri="{FF2B5EF4-FFF2-40B4-BE49-F238E27FC236}">
                <a16:creationId xmlns:a16="http://schemas.microsoft.com/office/drawing/2014/main" id="{2BE50D5F-3F48-8BBB-F43B-99E858C975FC}"/>
              </a:ext>
            </a:extLst>
          </p:cNvPr>
          <p:cNvSpPr txBox="1"/>
          <p:nvPr/>
        </p:nvSpPr>
        <p:spPr>
          <a:xfrm>
            <a:off x="6687485" y="5158620"/>
            <a:ext cx="5021103" cy="584775"/>
          </a:xfrm>
          <a:prstGeom prst="rect">
            <a:avLst/>
          </a:prstGeom>
          <a:noFill/>
        </p:spPr>
        <p:txBody>
          <a:bodyPr wrap="square" rtlCol="0">
            <a:spAutoFit/>
          </a:bodyPr>
          <a:lstStyle/>
          <a:p>
            <a:pPr algn="just"/>
            <a:r>
              <a:rPr lang="en-US" sz="1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46%     in profit at resale and total loss increase by 23%</a:t>
            </a:r>
          </a:p>
        </p:txBody>
      </p:sp>
      <p:sp>
        <p:nvSpPr>
          <p:cNvPr id="33" name="Down Arrow 32">
            <a:extLst>
              <a:ext uri="{FF2B5EF4-FFF2-40B4-BE49-F238E27FC236}">
                <a16:creationId xmlns:a16="http://schemas.microsoft.com/office/drawing/2014/main" id="{1D9F0097-9B05-A28F-1DCE-36C4125FF47B}"/>
              </a:ext>
            </a:extLst>
          </p:cNvPr>
          <p:cNvSpPr/>
          <p:nvPr/>
        </p:nvSpPr>
        <p:spPr>
          <a:xfrm>
            <a:off x="7268887" y="5178022"/>
            <a:ext cx="190206" cy="27298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476470"/>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ppt_x"/>
                                          </p:val>
                                        </p:tav>
                                        <p:tav tm="100000">
                                          <p:val>
                                            <p:strVal val="#ppt_x"/>
                                          </p:val>
                                        </p:tav>
                                      </p:tavLst>
                                    </p:anim>
                                    <p:anim calcmode="lin" valueType="num">
                                      <p:cBhvr additive="base">
                                        <p:cTn id="8" dur="1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0-#ppt_w/2"/>
                                          </p:val>
                                        </p:tav>
                                        <p:tav tm="100000">
                                          <p:val>
                                            <p:strVal val="#ppt_x"/>
                                          </p:val>
                                        </p:tav>
                                      </p:tavLst>
                                    </p:anim>
                                    <p:anim calcmode="lin" valueType="num">
                                      <p:cBhvr additive="base">
                                        <p:cTn id="12" dur="1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1500"/>
                                        <p:tgtEl>
                                          <p:spTgt spid="17"/>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1500" fill="hold"/>
                                        <p:tgtEl>
                                          <p:spTgt spid="16"/>
                                        </p:tgtEl>
                                        <p:attrNameLst>
                                          <p:attrName>ppt_x</p:attrName>
                                        </p:attrNameLst>
                                      </p:cBhvr>
                                      <p:tavLst>
                                        <p:tav tm="0">
                                          <p:val>
                                            <p:strVal val="#ppt_x"/>
                                          </p:val>
                                        </p:tav>
                                        <p:tav tm="100000">
                                          <p:val>
                                            <p:strVal val="#ppt_x"/>
                                          </p:val>
                                        </p:tav>
                                      </p:tavLst>
                                    </p:anim>
                                    <p:anim calcmode="lin" valueType="num">
                                      <p:cBhvr additive="base">
                                        <p:cTn id="2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1500" fill="hold"/>
                                        <p:tgtEl>
                                          <p:spTgt spid="23"/>
                                        </p:tgtEl>
                                        <p:attrNameLst>
                                          <p:attrName>ppt_x</p:attrName>
                                        </p:attrNameLst>
                                      </p:cBhvr>
                                      <p:tavLst>
                                        <p:tav tm="0">
                                          <p:val>
                                            <p:strVal val="1+#ppt_w/2"/>
                                          </p:val>
                                        </p:tav>
                                        <p:tav tm="100000">
                                          <p:val>
                                            <p:strVal val="#ppt_x"/>
                                          </p:val>
                                        </p:tav>
                                      </p:tavLst>
                                    </p:anim>
                                    <p:anim calcmode="lin" valueType="num">
                                      <p:cBhvr additive="base">
                                        <p:cTn id="27" dur="1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strips(downLeft)">
                                      <p:cBhvr>
                                        <p:cTn id="32" dur="1500"/>
                                        <p:tgtEl>
                                          <p:spTgt spid="24"/>
                                        </p:tgtEl>
                                      </p:cBhvr>
                                    </p:animEffect>
                                  </p:childTnLst>
                                </p:cTn>
                              </p:par>
                              <p:par>
                                <p:cTn id="33" presetID="2" presetClass="entr" presetSubtype="1"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1500" fill="hold"/>
                                        <p:tgtEl>
                                          <p:spTgt spid="25"/>
                                        </p:tgtEl>
                                        <p:attrNameLst>
                                          <p:attrName>ppt_x</p:attrName>
                                        </p:attrNameLst>
                                      </p:cBhvr>
                                      <p:tavLst>
                                        <p:tav tm="0">
                                          <p:val>
                                            <p:strVal val="#ppt_x"/>
                                          </p:val>
                                        </p:tav>
                                        <p:tav tm="100000">
                                          <p:val>
                                            <p:strVal val="#ppt_x"/>
                                          </p:val>
                                        </p:tav>
                                      </p:tavLst>
                                    </p:anim>
                                    <p:anim calcmode="lin" valueType="num">
                                      <p:cBhvr additive="base">
                                        <p:cTn id="36" dur="1500" fill="hold"/>
                                        <p:tgtEl>
                                          <p:spTgt spid="25"/>
                                        </p:tgtEl>
                                        <p:attrNameLst>
                                          <p:attrName>ppt_y</p:attrName>
                                        </p:attrNameLst>
                                      </p:cBhvr>
                                      <p:tavLst>
                                        <p:tav tm="0">
                                          <p:val>
                                            <p:strVal val="0-#ppt_h/2"/>
                                          </p:val>
                                        </p:tav>
                                        <p:tav tm="100000">
                                          <p:val>
                                            <p:strVal val="#ppt_y"/>
                                          </p:val>
                                        </p:tav>
                                      </p:tavLst>
                                    </p:anim>
                                  </p:childTnLst>
                                </p:cTn>
                              </p:par>
                              <p:par>
                                <p:cTn id="37" presetID="55"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p:cTn id="39" dur="1500" fill="hold"/>
                                        <p:tgtEl>
                                          <p:spTgt spid="26"/>
                                        </p:tgtEl>
                                        <p:attrNameLst>
                                          <p:attrName>ppt_w</p:attrName>
                                        </p:attrNameLst>
                                      </p:cBhvr>
                                      <p:tavLst>
                                        <p:tav tm="0">
                                          <p:val>
                                            <p:strVal val="#ppt_w*0.70"/>
                                          </p:val>
                                        </p:tav>
                                        <p:tav tm="100000">
                                          <p:val>
                                            <p:strVal val="#ppt_w"/>
                                          </p:val>
                                        </p:tav>
                                      </p:tavLst>
                                    </p:anim>
                                    <p:anim calcmode="lin" valueType="num">
                                      <p:cBhvr>
                                        <p:cTn id="40" dur="1500" fill="hold"/>
                                        <p:tgtEl>
                                          <p:spTgt spid="26"/>
                                        </p:tgtEl>
                                        <p:attrNameLst>
                                          <p:attrName>ppt_h</p:attrName>
                                        </p:attrNameLst>
                                      </p:cBhvr>
                                      <p:tavLst>
                                        <p:tav tm="0">
                                          <p:val>
                                            <p:strVal val="#ppt_h"/>
                                          </p:val>
                                        </p:tav>
                                        <p:tav tm="100000">
                                          <p:val>
                                            <p:strVal val="#ppt_h"/>
                                          </p:val>
                                        </p:tav>
                                      </p:tavLst>
                                    </p:anim>
                                    <p:animEffect transition="in" filter="fade">
                                      <p:cBhvr>
                                        <p:cTn id="41" dur="1500"/>
                                        <p:tgtEl>
                                          <p:spTgt spid="26"/>
                                        </p:tgtEl>
                                      </p:cBhvr>
                                    </p:animEffect>
                                  </p:childTnLst>
                                </p:cTn>
                              </p:par>
                            </p:childTnLst>
                          </p:cTn>
                        </p:par>
                        <p:par>
                          <p:cTn id="42" fill="hold">
                            <p:stCondLst>
                              <p:cond delay="1500"/>
                            </p:stCondLst>
                            <p:childTnLst>
                              <p:par>
                                <p:cTn id="43" presetID="10" presetClass="entr" presetSubtype="0"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15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1500" fill="hold"/>
                                        <p:tgtEl>
                                          <p:spTgt spid="28"/>
                                        </p:tgtEl>
                                        <p:attrNameLst>
                                          <p:attrName>ppt_x</p:attrName>
                                        </p:attrNameLst>
                                      </p:cBhvr>
                                      <p:tavLst>
                                        <p:tav tm="0">
                                          <p:val>
                                            <p:strVal val="1+#ppt_w/2"/>
                                          </p:val>
                                        </p:tav>
                                        <p:tav tm="100000">
                                          <p:val>
                                            <p:strVal val="#ppt_x"/>
                                          </p:val>
                                        </p:tav>
                                      </p:tavLst>
                                    </p:anim>
                                    <p:anim calcmode="lin" valueType="num">
                                      <p:cBhvr additive="base">
                                        <p:cTn id="51" dur="1500" fill="hold"/>
                                        <p:tgtEl>
                                          <p:spTgt spid="28"/>
                                        </p:tgtEl>
                                        <p:attrNameLst>
                                          <p:attrName>ppt_y</p:attrName>
                                        </p:attrNameLst>
                                      </p:cBhvr>
                                      <p:tavLst>
                                        <p:tav tm="0">
                                          <p:val>
                                            <p:strVal val="#ppt_y"/>
                                          </p:val>
                                        </p:tav>
                                        <p:tav tm="100000">
                                          <p:val>
                                            <p:strVal val="#ppt_y"/>
                                          </p:val>
                                        </p:tav>
                                      </p:tavLst>
                                    </p:anim>
                                  </p:childTnLst>
                                </p:cTn>
                              </p:par>
                            </p:childTnLst>
                          </p:cTn>
                        </p:par>
                        <p:par>
                          <p:cTn id="52" fill="hold">
                            <p:stCondLst>
                              <p:cond delay="1500"/>
                            </p:stCondLst>
                            <p:childTnLst>
                              <p:par>
                                <p:cTn id="53" presetID="55" presetClass="entr" presetSubtype="0"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1000" fill="hold"/>
                                        <p:tgtEl>
                                          <p:spTgt spid="30"/>
                                        </p:tgtEl>
                                        <p:attrNameLst>
                                          <p:attrName>ppt_w</p:attrName>
                                        </p:attrNameLst>
                                      </p:cBhvr>
                                      <p:tavLst>
                                        <p:tav tm="0">
                                          <p:val>
                                            <p:strVal val="#ppt_w*0.70"/>
                                          </p:val>
                                        </p:tav>
                                        <p:tav tm="100000">
                                          <p:val>
                                            <p:strVal val="#ppt_w"/>
                                          </p:val>
                                        </p:tav>
                                      </p:tavLst>
                                    </p:anim>
                                    <p:anim calcmode="lin" valueType="num">
                                      <p:cBhvr>
                                        <p:cTn id="56" dur="1000" fill="hold"/>
                                        <p:tgtEl>
                                          <p:spTgt spid="30"/>
                                        </p:tgtEl>
                                        <p:attrNameLst>
                                          <p:attrName>ppt_h</p:attrName>
                                        </p:attrNameLst>
                                      </p:cBhvr>
                                      <p:tavLst>
                                        <p:tav tm="0">
                                          <p:val>
                                            <p:strVal val="#ppt_h"/>
                                          </p:val>
                                        </p:tav>
                                        <p:tav tm="100000">
                                          <p:val>
                                            <p:strVal val="#ppt_h"/>
                                          </p:val>
                                        </p:tav>
                                      </p:tavLst>
                                    </p:anim>
                                    <p:animEffect transition="in" filter="fade">
                                      <p:cBhvr>
                                        <p:cTn id="57" dur="1000"/>
                                        <p:tgtEl>
                                          <p:spTgt spid="30"/>
                                        </p:tgtEl>
                                      </p:cBhvr>
                                    </p:animEffect>
                                  </p:childTnLst>
                                </p:cTn>
                              </p:par>
                              <p:par>
                                <p:cTn id="58" presetID="55"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p:cTn id="60" dur="1000" fill="hold"/>
                                        <p:tgtEl>
                                          <p:spTgt spid="31"/>
                                        </p:tgtEl>
                                        <p:attrNameLst>
                                          <p:attrName>ppt_w</p:attrName>
                                        </p:attrNameLst>
                                      </p:cBhvr>
                                      <p:tavLst>
                                        <p:tav tm="0">
                                          <p:val>
                                            <p:strVal val="#ppt_w*0.70"/>
                                          </p:val>
                                        </p:tav>
                                        <p:tav tm="100000">
                                          <p:val>
                                            <p:strVal val="#ppt_w"/>
                                          </p:val>
                                        </p:tav>
                                      </p:tavLst>
                                    </p:anim>
                                    <p:anim calcmode="lin" valueType="num">
                                      <p:cBhvr>
                                        <p:cTn id="61" dur="1000" fill="hold"/>
                                        <p:tgtEl>
                                          <p:spTgt spid="31"/>
                                        </p:tgtEl>
                                        <p:attrNameLst>
                                          <p:attrName>ppt_h</p:attrName>
                                        </p:attrNameLst>
                                      </p:cBhvr>
                                      <p:tavLst>
                                        <p:tav tm="0">
                                          <p:val>
                                            <p:strVal val="#ppt_h"/>
                                          </p:val>
                                        </p:tav>
                                        <p:tav tm="100000">
                                          <p:val>
                                            <p:strVal val="#ppt_h"/>
                                          </p:val>
                                        </p:tav>
                                      </p:tavLst>
                                    </p:anim>
                                    <p:animEffect transition="in" filter="fade">
                                      <p:cBhvr>
                                        <p:cTn id="62" dur="1000"/>
                                        <p:tgtEl>
                                          <p:spTgt spid="31"/>
                                        </p:tgtEl>
                                      </p:cBhvr>
                                    </p:animEffect>
                                  </p:childTnLst>
                                </p:cTn>
                              </p:par>
                              <p:par>
                                <p:cTn id="63" presetID="55"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 calcmode="lin" valueType="num">
                                      <p:cBhvr>
                                        <p:cTn id="65" dur="1000" fill="hold"/>
                                        <p:tgtEl>
                                          <p:spTgt spid="32"/>
                                        </p:tgtEl>
                                        <p:attrNameLst>
                                          <p:attrName>ppt_w</p:attrName>
                                        </p:attrNameLst>
                                      </p:cBhvr>
                                      <p:tavLst>
                                        <p:tav tm="0">
                                          <p:val>
                                            <p:strVal val="#ppt_w*0.70"/>
                                          </p:val>
                                        </p:tav>
                                        <p:tav tm="100000">
                                          <p:val>
                                            <p:strVal val="#ppt_w"/>
                                          </p:val>
                                        </p:tav>
                                      </p:tavLst>
                                    </p:anim>
                                    <p:anim calcmode="lin" valueType="num">
                                      <p:cBhvr>
                                        <p:cTn id="66" dur="1000" fill="hold"/>
                                        <p:tgtEl>
                                          <p:spTgt spid="32"/>
                                        </p:tgtEl>
                                        <p:attrNameLst>
                                          <p:attrName>ppt_h</p:attrName>
                                        </p:attrNameLst>
                                      </p:cBhvr>
                                      <p:tavLst>
                                        <p:tav tm="0">
                                          <p:val>
                                            <p:strVal val="#ppt_h"/>
                                          </p:val>
                                        </p:tav>
                                        <p:tav tm="100000">
                                          <p:val>
                                            <p:strVal val="#ppt_h"/>
                                          </p:val>
                                        </p:tav>
                                      </p:tavLst>
                                    </p:anim>
                                    <p:animEffect transition="in" filter="fade">
                                      <p:cBhvr>
                                        <p:cTn id="67" dur="1000"/>
                                        <p:tgtEl>
                                          <p:spTgt spid="32"/>
                                        </p:tgtEl>
                                      </p:cBhvr>
                                    </p:animEffect>
                                  </p:childTnLst>
                                </p:cTn>
                              </p:par>
                              <p:par>
                                <p:cTn id="68" presetID="55"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 calcmode="lin" valueType="num">
                                      <p:cBhvr>
                                        <p:cTn id="70" dur="1000" fill="hold"/>
                                        <p:tgtEl>
                                          <p:spTgt spid="33"/>
                                        </p:tgtEl>
                                        <p:attrNameLst>
                                          <p:attrName>ppt_w</p:attrName>
                                        </p:attrNameLst>
                                      </p:cBhvr>
                                      <p:tavLst>
                                        <p:tav tm="0">
                                          <p:val>
                                            <p:strVal val="#ppt_w*0.70"/>
                                          </p:val>
                                        </p:tav>
                                        <p:tav tm="100000">
                                          <p:val>
                                            <p:strVal val="#ppt_w"/>
                                          </p:val>
                                        </p:tav>
                                      </p:tavLst>
                                    </p:anim>
                                    <p:anim calcmode="lin" valueType="num">
                                      <p:cBhvr>
                                        <p:cTn id="71" dur="1000" fill="hold"/>
                                        <p:tgtEl>
                                          <p:spTgt spid="33"/>
                                        </p:tgtEl>
                                        <p:attrNameLst>
                                          <p:attrName>ppt_h</p:attrName>
                                        </p:attrNameLst>
                                      </p:cBhvr>
                                      <p:tavLst>
                                        <p:tav tm="0">
                                          <p:val>
                                            <p:strVal val="#ppt_h"/>
                                          </p:val>
                                        </p:tav>
                                        <p:tav tm="100000">
                                          <p:val>
                                            <p:strVal val="#ppt_h"/>
                                          </p:val>
                                        </p:tav>
                                      </p:tavLst>
                                    </p:anim>
                                    <p:animEffect transition="in" filter="fade">
                                      <p:cBhvr>
                                        <p:cTn id="72" dur="1000"/>
                                        <p:tgtEl>
                                          <p:spTgt spid="33"/>
                                        </p:tgtEl>
                                      </p:cBhvr>
                                    </p:animEffect>
                                  </p:childTnLst>
                                </p:cTn>
                              </p:par>
                              <p:par>
                                <p:cTn id="73" presetID="55" presetClass="entr" presetSubtype="0"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anim calcmode="lin" valueType="num">
                                      <p:cBhvr>
                                        <p:cTn id="75" dur="1000" fill="hold"/>
                                        <p:tgtEl>
                                          <p:spTgt spid="29"/>
                                        </p:tgtEl>
                                        <p:attrNameLst>
                                          <p:attrName>ppt_w</p:attrName>
                                        </p:attrNameLst>
                                      </p:cBhvr>
                                      <p:tavLst>
                                        <p:tav tm="0">
                                          <p:val>
                                            <p:strVal val="#ppt_w*0.70"/>
                                          </p:val>
                                        </p:tav>
                                        <p:tav tm="100000">
                                          <p:val>
                                            <p:strVal val="#ppt_w"/>
                                          </p:val>
                                        </p:tav>
                                      </p:tavLst>
                                    </p:anim>
                                    <p:anim calcmode="lin" valueType="num">
                                      <p:cBhvr>
                                        <p:cTn id="76" dur="1000" fill="hold"/>
                                        <p:tgtEl>
                                          <p:spTgt spid="29"/>
                                        </p:tgtEl>
                                        <p:attrNameLst>
                                          <p:attrName>ppt_h</p:attrName>
                                        </p:attrNameLst>
                                      </p:cBhvr>
                                      <p:tavLst>
                                        <p:tav tm="0">
                                          <p:val>
                                            <p:strVal val="#ppt_h"/>
                                          </p:val>
                                        </p:tav>
                                        <p:tav tm="100000">
                                          <p:val>
                                            <p:strVal val="#ppt_h"/>
                                          </p:val>
                                        </p:tav>
                                      </p:tavLst>
                                    </p:anim>
                                    <p:animEffect transition="in" filter="fade">
                                      <p:cBhvr>
                                        <p:cTn id="77"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1"/>
      <p:bldGraphic spid="16" grpId="0">
        <p:bldAsOne/>
      </p:bldGraphic>
      <p:bldP spid="17" grpId="0" animBg="1"/>
      <p:bldP spid="23" grpId="0" animBg="1"/>
      <p:bldP spid="24" grpId="0" animBg="1"/>
      <p:bldP spid="25" grpId="0" animBg="1"/>
      <p:bldP spid="26" grpId="0"/>
      <p:bldP spid="27" grpId="0"/>
      <p:bldP spid="28" grpId="0" animBg="1"/>
      <p:bldP spid="29" grpId="0"/>
      <p:bldP spid="30" grpId="0" animBg="1"/>
      <p:bldP spid="31" grpId="0"/>
      <p:bldP spid="32" grpId="0"/>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D9A7-96A2-D9E0-3FB7-E24D9DC8D581}"/>
              </a:ext>
            </a:extLst>
          </p:cNvPr>
          <p:cNvSpPr>
            <a:spLocks noGrp="1"/>
          </p:cNvSpPr>
          <p:nvPr>
            <p:ph type="title"/>
          </p:nvPr>
        </p:nvSpPr>
        <p:spPr/>
        <p:txBody>
          <a:bodyPr/>
          <a:lstStyle/>
          <a:p>
            <a:r>
              <a:rPr lang="en-US" dirty="0"/>
              <a:t>NFT Market</a:t>
            </a:r>
          </a:p>
        </p:txBody>
      </p:sp>
      <p:sp>
        <p:nvSpPr>
          <p:cNvPr id="3" name="Rectangle 2">
            <a:extLst>
              <a:ext uri="{FF2B5EF4-FFF2-40B4-BE49-F238E27FC236}">
                <a16:creationId xmlns:a16="http://schemas.microsoft.com/office/drawing/2014/main" id="{4B060C56-7124-2AC9-AAE5-CFB118FE649F}"/>
              </a:ext>
            </a:extLst>
          </p:cNvPr>
          <p:cNvSpPr/>
          <p:nvPr/>
        </p:nvSpPr>
        <p:spPr>
          <a:xfrm>
            <a:off x="6780949" y="930575"/>
            <a:ext cx="5039576"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Courtyard Market Share </a:t>
            </a:r>
          </a:p>
        </p:txBody>
      </p:sp>
      <p:sp>
        <p:nvSpPr>
          <p:cNvPr id="4" name="Rectangle 3">
            <a:extLst>
              <a:ext uri="{FF2B5EF4-FFF2-40B4-BE49-F238E27FC236}">
                <a16:creationId xmlns:a16="http://schemas.microsoft.com/office/drawing/2014/main" id="{243F7782-043E-48B4-02B5-90775FCF7603}"/>
              </a:ext>
            </a:extLst>
          </p:cNvPr>
          <p:cNvSpPr/>
          <p:nvPr/>
        </p:nvSpPr>
        <p:spPr>
          <a:xfrm>
            <a:off x="371475" y="930575"/>
            <a:ext cx="5039577" cy="26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Quarter Three Analysis</a:t>
            </a:r>
          </a:p>
        </p:txBody>
      </p:sp>
      <p:sp>
        <p:nvSpPr>
          <p:cNvPr id="5" name="Down Arrow 4">
            <a:extLst>
              <a:ext uri="{FF2B5EF4-FFF2-40B4-BE49-F238E27FC236}">
                <a16:creationId xmlns:a16="http://schemas.microsoft.com/office/drawing/2014/main" id="{3341B344-C7EA-B447-2409-BCC7FD9EFDD8}"/>
              </a:ext>
            </a:extLst>
          </p:cNvPr>
          <p:cNvSpPr/>
          <p:nvPr/>
        </p:nvSpPr>
        <p:spPr>
          <a:xfrm>
            <a:off x="498469" y="1554305"/>
            <a:ext cx="1593090" cy="173543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8C60F58-6361-9DCB-50B4-02E53650A58D}"/>
              </a:ext>
            </a:extLst>
          </p:cNvPr>
          <p:cNvSpPr txBox="1"/>
          <p:nvPr/>
        </p:nvSpPr>
        <p:spPr>
          <a:xfrm>
            <a:off x="2175641" y="1588490"/>
            <a:ext cx="1282264" cy="584775"/>
          </a:xfrm>
          <a:prstGeom prst="rect">
            <a:avLst/>
          </a:prstGeom>
          <a:noFill/>
        </p:spPr>
        <p:txBody>
          <a:bodyPr wrap="square" rtlCol="0">
            <a:spAutoFit/>
          </a:bodyPr>
          <a:lstStyle/>
          <a:p>
            <a:r>
              <a:rPr lang="en-US" sz="3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75%+</a:t>
            </a:r>
          </a:p>
        </p:txBody>
      </p:sp>
      <p:sp>
        <p:nvSpPr>
          <p:cNvPr id="7" name="TextBox 6">
            <a:extLst>
              <a:ext uri="{FF2B5EF4-FFF2-40B4-BE49-F238E27FC236}">
                <a16:creationId xmlns:a16="http://schemas.microsoft.com/office/drawing/2014/main" id="{97A82538-0A08-3D3B-9B33-2A49A71512EE}"/>
              </a:ext>
            </a:extLst>
          </p:cNvPr>
          <p:cNvSpPr txBox="1"/>
          <p:nvPr/>
        </p:nvSpPr>
        <p:spPr>
          <a:xfrm>
            <a:off x="2291255" y="2294623"/>
            <a:ext cx="3615559" cy="938719"/>
          </a:xfrm>
          <a:prstGeom prst="rect">
            <a:avLst/>
          </a:prstGeom>
          <a:noFill/>
        </p:spPr>
        <p:txBody>
          <a:bodyPr wrap="square" rtlCol="0">
            <a:spAutoFit/>
          </a:bodyPr>
          <a:lstStyle/>
          <a:p>
            <a:pPr algn="just"/>
            <a:r>
              <a:rPr lang="en-US" sz="11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Key Highlight</a:t>
            </a:r>
          </a:p>
          <a:p>
            <a:pPr algn="just"/>
            <a:endParaRPr lang="en-US"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US" sz="1100" dirty="0">
                <a:latin typeface="Open Sans" panose="020B0606030504020204" pitchFamily="34" charset="0"/>
                <a:ea typeface="Open Sans" panose="020B0606030504020204" pitchFamily="34" charset="0"/>
                <a:cs typeface="Open Sans" panose="020B0606030504020204" pitchFamily="34" charset="0"/>
              </a:rPr>
              <a:t>A 75%+ Drop in trade Volume</a:t>
            </a:r>
          </a:p>
          <a:p>
            <a:pPr marL="171450" indent="-171450" algn="just">
              <a:buFont typeface="Arial" panose="020B0604020202020204" pitchFamily="34" charset="0"/>
              <a:buChar char="•"/>
            </a:pPr>
            <a:r>
              <a:rPr lang="en-US" sz="1100" dirty="0">
                <a:latin typeface="Open Sans" panose="020B0606030504020204" pitchFamily="34" charset="0"/>
                <a:ea typeface="Open Sans" panose="020B0606030504020204" pitchFamily="34" charset="0"/>
                <a:cs typeface="Open Sans" panose="020B0606030504020204" pitchFamily="34" charset="0"/>
              </a:rPr>
              <a:t>Net Quarter Loss of $450M for the first time.</a:t>
            </a:r>
          </a:p>
          <a:p>
            <a:pPr marL="171450" indent="-171450" algn="just">
              <a:buFont typeface="Arial" panose="020B0604020202020204" pitchFamily="34" charset="0"/>
              <a:buChar char="•"/>
            </a:pPr>
            <a:r>
              <a:rPr lang="en-US" sz="1100" dirty="0">
                <a:latin typeface="Open Sans" panose="020B0606030504020204" pitchFamily="34" charset="0"/>
                <a:ea typeface="Open Sans" panose="020B0606030504020204" pitchFamily="34" charset="0"/>
                <a:cs typeface="Open Sans" panose="020B0606030504020204" pitchFamily="34" charset="0"/>
              </a:rPr>
              <a:t>84% reduction in profit at resale during the period</a:t>
            </a:r>
          </a:p>
        </p:txBody>
      </p:sp>
      <p:cxnSp>
        <p:nvCxnSpPr>
          <p:cNvPr id="13" name="Straight Connector 12">
            <a:extLst>
              <a:ext uri="{FF2B5EF4-FFF2-40B4-BE49-F238E27FC236}">
                <a16:creationId xmlns:a16="http://schemas.microsoft.com/office/drawing/2014/main" id="{ACB42808-F892-787A-B0BC-B08A8DECBC92}"/>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B287755-285F-0CFB-3A01-23AC53688313}"/>
              </a:ext>
            </a:extLst>
          </p:cNvPr>
          <p:cNvSpPr/>
          <p:nvPr/>
        </p:nvSpPr>
        <p:spPr>
          <a:xfrm>
            <a:off x="354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15" name="TextBox 14">
            <a:extLst>
              <a:ext uri="{FF2B5EF4-FFF2-40B4-BE49-F238E27FC236}">
                <a16:creationId xmlns:a16="http://schemas.microsoft.com/office/drawing/2014/main" id="{804E94A1-C50E-DDFB-8A31-F4A157363B37}"/>
              </a:ext>
            </a:extLst>
          </p:cNvPr>
          <p:cNvSpPr txBox="1"/>
          <p:nvPr/>
        </p:nvSpPr>
        <p:spPr>
          <a:xfrm>
            <a:off x="3084622"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Company </a:t>
            </a:r>
            <a:r>
              <a:rPr lang="en-US" sz="900" dirty="0">
                <a:solidFill>
                  <a:schemeClr val="bg2">
                    <a:lumMod val="90000"/>
                  </a:schemeClr>
                </a:solidFill>
              </a:rPr>
              <a:t> Overview</a:t>
            </a:r>
          </a:p>
        </p:txBody>
      </p:sp>
      <p:sp>
        <p:nvSpPr>
          <p:cNvPr id="16" name="Oval 15">
            <a:extLst>
              <a:ext uri="{FF2B5EF4-FFF2-40B4-BE49-F238E27FC236}">
                <a16:creationId xmlns:a16="http://schemas.microsoft.com/office/drawing/2014/main" id="{4D896248-4AAC-AB1F-585D-52D673D9A955}"/>
              </a:ext>
            </a:extLst>
          </p:cNvPr>
          <p:cNvSpPr/>
          <p:nvPr/>
        </p:nvSpPr>
        <p:spPr>
          <a:xfrm>
            <a:off x="5090632"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17" name="TextBox 16">
            <a:extLst>
              <a:ext uri="{FF2B5EF4-FFF2-40B4-BE49-F238E27FC236}">
                <a16:creationId xmlns:a16="http://schemas.microsoft.com/office/drawing/2014/main" id="{B284398A-55FD-1D8A-E75D-AC4A71611518}"/>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accent1"/>
                </a:solidFill>
              </a:rPr>
              <a:t>  Overview</a:t>
            </a:r>
          </a:p>
        </p:txBody>
      </p:sp>
      <p:sp>
        <p:nvSpPr>
          <p:cNvPr id="18" name="Oval 17">
            <a:extLst>
              <a:ext uri="{FF2B5EF4-FFF2-40B4-BE49-F238E27FC236}">
                <a16:creationId xmlns:a16="http://schemas.microsoft.com/office/drawing/2014/main" id="{5CCEFE65-F5A4-6F3E-C941-526F5B3699AF}"/>
              </a:ext>
            </a:extLst>
          </p:cNvPr>
          <p:cNvSpPr/>
          <p:nvPr/>
        </p:nvSpPr>
        <p:spPr>
          <a:xfrm>
            <a:off x="679942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19" name="TextBox 18">
            <a:extLst>
              <a:ext uri="{FF2B5EF4-FFF2-40B4-BE49-F238E27FC236}">
                <a16:creationId xmlns:a16="http://schemas.microsoft.com/office/drawing/2014/main" id="{505B0D21-41DA-D8E9-028B-0E415DB6C1C6}"/>
              </a:ext>
            </a:extLst>
          </p:cNvPr>
          <p:cNvSpPr txBox="1"/>
          <p:nvPr/>
        </p:nvSpPr>
        <p:spPr>
          <a:xfrm>
            <a:off x="6409631" y="658589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20" name="Oval 19">
            <a:extLst>
              <a:ext uri="{FF2B5EF4-FFF2-40B4-BE49-F238E27FC236}">
                <a16:creationId xmlns:a16="http://schemas.microsoft.com/office/drawing/2014/main" id="{399E0931-1ED2-989E-846F-D609B2C9EBFB}"/>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21" name="TextBox 20">
            <a:extLst>
              <a:ext uri="{FF2B5EF4-FFF2-40B4-BE49-F238E27FC236}">
                <a16:creationId xmlns:a16="http://schemas.microsoft.com/office/drawing/2014/main" id="{DC22235F-F279-6DFF-D056-6ED9975E93A8}"/>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graphicFrame>
        <p:nvGraphicFramePr>
          <p:cNvPr id="22" name="Chart 21">
            <a:extLst>
              <a:ext uri="{FF2B5EF4-FFF2-40B4-BE49-F238E27FC236}">
                <a16:creationId xmlns:a16="http://schemas.microsoft.com/office/drawing/2014/main" id="{01DF6632-8224-0873-872D-1FBCE0C729AC}"/>
              </a:ext>
            </a:extLst>
          </p:cNvPr>
          <p:cNvGraphicFramePr>
            <a:graphicFrameLocks/>
          </p:cNvGraphicFramePr>
          <p:nvPr>
            <p:extLst>
              <p:ext uri="{D42A27DB-BD31-4B8C-83A1-F6EECF244321}">
                <p14:modId xmlns:p14="http://schemas.microsoft.com/office/powerpoint/2010/main" val="2607929041"/>
              </p:ext>
            </p:extLst>
          </p:nvPr>
        </p:nvGraphicFramePr>
        <p:xfrm>
          <a:off x="6970135" y="1321631"/>
          <a:ext cx="5039576" cy="2070896"/>
        </p:xfrm>
        <a:graphic>
          <a:graphicData uri="http://schemas.openxmlformats.org/drawingml/2006/chart">
            <c:chart xmlns:c="http://schemas.openxmlformats.org/drawingml/2006/chart" xmlns:r="http://schemas.openxmlformats.org/officeDocument/2006/relationships" r:id="rId2"/>
          </a:graphicData>
        </a:graphic>
      </p:graphicFrame>
      <p:sp>
        <p:nvSpPr>
          <p:cNvPr id="23" name="Rectangle 22">
            <a:extLst>
              <a:ext uri="{FF2B5EF4-FFF2-40B4-BE49-F238E27FC236}">
                <a16:creationId xmlns:a16="http://schemas.microsoft.com/office/drawing/2014/main" id="{0335661A-B009-4BF5-9871-14E5CA5ABCEC}"/>
              </a:ext>
            </a:extLst>
          </p:cNvPr>
          <p:cNvSpPr/>
          <p:nvPr/>
        </p:nvSpPr>
        <p:spPr>
          <a:xfrm>
            <a:off x="389948" y="3435063"/>
            <a:ext cx="4588134"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Ethereum and Courtyard Trading Volume </a:t>
            </a:r>
          </a:p>
        </p:txBody>
      </p:sp>
      <p:graphicFrame>
        <p:nvGraphicFramePr>
          <p:cNvPr id="24" name="Chart 23">
            <a:extLst>
              <a:ext uri="{FF2B5EF4-FFF2-40B4-BE49-F238E27FC236}">
                <a16:creationId xmlns:a16="http://schemas.microsoft.com/office/drawing/2014/main" id="{ADC91A47-505C-BEEB-025C-0DD2F09660BC}"/>
              </a:ext>
            </a:extLst>
          </p:cNvPr>
          <p:cNvGraphicFramePr>
            <a:graphicFrameLocks/>
          </p:cNvGraphicFramePr>
          <p:nvPr>
            <p:extLst>
              <p:ext uri="{D42A27DB-BD31-4B8C-83A1-F6EECF244321}">
                <p14:modId xmlns:p14="http://schemas.microsoft.com/office/powerpoint/2010/main" val="4033851114"/>
              </p:ext>
            </p:extLst>
          </p:nvPr>
        </p:nvGraphicFramePr>
        <p:xfrm>
          <a:off x="331195" y="3857718"/>
          <a:ext cx="4971155" cy="1990477"/>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3001A270-4477-83AE-F9BE-E24D33438A0A}"/>
              </a:ext>
            </a:extLst>
          </p:cNvPr>
          <p:cNvSpPr txBox="1"/>
          <p:nvPr/>
        </p:nvSpPr>
        <p:spPr>
          <a:xfrm>
            <a:off x="6780949" y="4012876"/>
            <a:ext cx="5021103" cy="2123658"/>
          </a:xfrm>
          <a:prstGeom prst="rect">
            <a:avLst/>
          </a:prstGeom>
          <a:noFill/>
        </p:spPr>
        <p:txBody>
          <a:bodyPr wrap="square" rtlCol="0">
            <a:spAutoFit/>
          </a:bodyPr>
          <a:lstStyle/>
          <a:p>
            <a:pPr marL="171450" indent="-171450" algn="just">
              <a:buFont typeface="Arial" panose="020B0604020202020204" pitchFamily="34" charset="0"/>
              <a:buChar char="•"/>
            </a:pPr>
            <a:r>
              <a:rPr lang="en-GB" sz="1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Terra UST Luna crashed in May</a:t>
            </a:r>
          </a:p>
          <a:p>
            <a:pPr marL="171450" indent="-171450" algn="just">
              <a:buFont typeface="Arial" panose="020B0604020202020204" pitchFamily="34" charset="0"/>
              <a:buChar char="•"/>
            </a:pPr>
            <a:endParaRPr lang="en-GB" sz="11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As a result of th</a:t>
            </a:r>
            <a:r>
              <a:rPr lang="en-GB" sz="11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e crash, Courtyard Sales revenue declined by 88% in June</a:t>
            </a:r>
            <a:r>
              <a:rPr lang="en-GB" sz="1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p>
          <a:p>
            <a:pPr marL="171450" indent="-171450" algn="just">
              <a:buFont typeface="Arial" panose="020B0604020202020204" pitchFamily="34" charset="0"/>
              <a:buChar char="•"/>
            </a:pPr>
            <a:endParaRPr lang="en-GB" sz="11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July Recorded the Lowest Sales with just $433 sold for the period </a:t>
            </a:r>
          </a:p>
          <a:p>
            <a:pPr marL="171450" indent="-171450" algn="just">
              <a:buFont typeface="Arial" panose="020B0604020202020204" pitchFamily="34" charset="0"/>
              <a:buChar char="•"/>
            </a:pPr>
            <a:endParaRPr lang="en-GB" sz="1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FTX crash in November </a:t>
            </a:r>
          </a:p>
          <a:p>
            <a:pPr marL="171450" indent="-171450" algn="just">
              <a:buFont typeface="Arial" panose="020B0604020202020204" pitchFamily="34" charset="0"/>
              <a:buChar char="•"/>
            </a:pPr>
            <a:endParaRPr lang="en-GB" sz="11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Total sales revenue went from $3,844 in November to $934 in December leading to a 75% decrease in total sales revenue in that period. </a:t>
            </a:r>
            <a:endParaRPr lang="en-US" sz="11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A58E7E50-E5A1-B3AB-8702-AE15B14ABE44}"/>
              </a:ext>
            </a:extLst>
          </p:cNvPr>
          <p:cNvSpPr txBox="1"/>
          <p:nvPr/>
        </p:nvSpPr>
        <p:spPr>
          <a:xfrm>
            <a:off x="6780949" y="3520435"/>
            <a:ext cx="5021103" cy="261610"/>
          </a:xfrm>
          <a:prstGeom prst="rect">
            <a:avLst/>
          </a:prstGeom>
          <a:solidFill>
            <a:schemeClr val="accent1"/>
          </a:solidFill>
        </p:spPr>
        <p:txBody>
          <a:bodyPr wrap="square" rtlCol="0">
            <a:spAutoFit/>
          </a:bodyPr>
          <a:lstStyle/>
          <a:p>
            <a:pPr rtl="0">
              <a:defRPr sz="1400" b="0" i="0" u="none" strike="noStrike" kern="1200" spc="0" baseline="0">
                <a:solidFill>
                  <a:prstClr val="black">
                    <a:lumMod val="65000"/>
                    <a:lumOff val="35000"/>
                  </a:prstClr>
                </a:solidFill>
                <a:latin typeface="+mn-lt"/>
                <a:ea typeface="+mn-ea"/>
                <a:cs typeface="+mn-cs"/>
              </a:defRPr>
            </a:pPr>
            <a:r>
              <a:rPr lang="en-GB" sz="1100" b="1" i="0" u="none" strike="noStrike" baseline="0" dirty="0">
                <a:solidFill>
                  <a:schemeClr val="bg1"/>
                </a:solidFill>
                <a:effectLst/>
                <a:latin typeface=""/>
              </a:rPr>
              <a:t>Impact on Courtyard Assets</a:t>
            </a:r>
            <a:endParaRPr lang="en-US" sz="1000" b="1" dirty="0">
              <a:solidFill>
                <a:schemeClr val="bg1"/>
              </a:solidFill>
              <a:latin typeface=""/>
            </a:endParaRPr>
          </a:p>
        </p:txBody>
      </p:sp>
    </p:spTree>
    <p:extLst>
      <p:ext uri="{BB962C8B-B14F-4D97-AF65-F5344CB8AC3E}">
        <p14:creationId xmlns:p14="http://schemas.microsoft.com/office/powerpoint/2010/main" val="13416289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500"/>
                                        <p:tgtEl>
                                          <p:spTgt spid="4"/>
                                        </p:tgtEl>
                                      </p:cBhvr>
                                    </p:animEffect>
                                    <p:anim calcmode="lin" valueType="num">
                                      <p:cBhvr>
                                        <p:cTn id="8" dur="1500" fill="hold"/>
                                        <p:tgtEl>
                                          <p:spTgt spid="4"/>
                                        </p:tgtEl>
                                        <p:attrNameLst>
                                          <p:attrName>ppt_x</p:attrName>
                                        </p:attrNameLst>
                                      </p:cBhvr>
                                      <p:tavLst>
                                        <p:tav tm="0">
                                          <p:val>
                                            <p:strVal val="#ppt_x"/>
                                          </p:val>
                                        </p:tav>
                                        <p:tav tm="100000">
                                          <p:val>
                                            <p:strVal val="#ppt_x"/>
                                          </p:val>
                                        </p:tav>
                                      </p:tavLst>
                                    </p:anim>
                                    <p:anim calcmode="lin" valueType="num">
                                      <p:cBhvr>
                                        <p:cTn id="9" dur="1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9"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1500"/>
                                        <p:tgtEl>
                                          <p:spTgt spid="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500"/>
                                        <p:tgtEl>
                                          <p:spTgt spid="6"/>
                                        </p:tgtEl>
                                      </p:cBhvr>
                                    </p:animEffect>
                                  </p:childTnLst>
                                </p:cTn>
                              </p:par>
                            </p:childTnLst>
                          </p:cTn>
                        </p:par>
                        <p:par>
                          <p:cTn id="17" fill="hold">
                            <p:stCondLst>
                              <p:cond delay="3000"/>
                            </p:stCondLst>
                            <p:childTnLst>
                              <p:par>
                                <p:cTn id="18" presetID="16" presetClass="entr" presetSubtype="2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1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1500" fill="hold"/>
                                        <p:tgtEl>
                                          <p:spTgt spid="23"/>
                                        </p:tgtEl>
                                        <p:attrNameLst>
                                          <p:attrName>ppt_x</p:attrName>
                                        </p:attrNameLst>
                                      </p:cBhvr>
                                      <p:tavLst>
                                        <p:tav tm="0">
                                          <p:val>
                                            <p:strVal val="0-#ppt_w/2"/>
                                          </p:val>
                                        </p:tav>
                                        <p:tav tm="100000">
                                          <p:val>
                                            <p:strVal val="#ppt_x"/>
                                          </p:val>
                                        </p:tav>
                                      </p:tavLst>
                                    </p:anim>
                                    <p:anim calcmode="lin" valueType="num">
                                      <p:cBhvr additive="base">
                                        <p:cTn id="26" dur="1500" fill="hold"/>
                                        <p:tgtEl>
                                          <p:spTgt spid="23"/>
                                        </p:tgtEl>
                                        <p:attrNameLst>
                                          <p:attrName>ppt_y</p:attrName>
                                        </p:attrNameLst>
                                      </p:cBhvr>
                                      <p:tavLst>
                                        <p:tav tm="0">
                                          <p:val>
                                            <p:strVal val="#ppt_y"/>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1500" fill="hold"/>
                                        <p:tgtEl>
                                          <p:spTgt spid="24"/>
                                        </p:tgtEl>
                                        <p:attrNameLst>
                                          <p:attrName>ppt_x</p:attrName>
                                        </p:attrNameLst>
                                      </p:cBhvr>
                                      <p:tavLst>
                                        <p:tav tm="0">
                                          <p:val>
                                            <p:strVal val="#ppt_x"/>
                                          </p:val>
                                        </p:tav>
                                        <p:tav tm="100000">
                                          <p:val>
                                            <p:strVal val="#ppt_x"/>
                                          </p:val>
                                        </p:tav>
                                      </p:tavLst>
                                    </p:anim>
                                    <p:anim calcmode="lin" valueType="num">
                                      <p:cBhvr additive="base">
                                        <p:cTn id="30" dur="1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1500" fill="hold"/>
                                        <p:tgtEl>
                                          <p:spTgt spid="3"/>
                                        </p:tgtEl>
                                        <p:attrNameLst>
                                          <p:attrName>ppt_x</p:attrName>
                                        </p:attrNameLst>
                                      </p:cBhvr>
                                      <p:tavLst>
                                        <p:tav tm="0">
                                          <p:val>
                                            <p:strVal val="#ppt_x"/>
                                          </p:val>
                                        </p:tav>
                                        <p:tav tm="100000">
                                          <p:val>
                                            <p:strVal val="#ppt_x"/>
                                          </p:val>
                                        </p:tav>
                                      </p:tavLst>
                                    </p:anim>
                                    <p:anim calcmode="lin" valueType="num">
                                      <p:cBhvr additive="base">
                                        <p:cTn id="36" dur="1500" fill="hold"/>
                                        <p:tgtEl>
                                          <p:spTgt spid="3"/>
                                        </p:tgtEl>
                                        <p:attrNameLst>
                                          <p:attrName>ppt_y</p:attrName>
                                        </p:attrNameLst>
                                      </p:cBhvr>
                                      <p:tavLst>
                                        <p:tav tm="0">
                                          <p:val>
                                            <p:strVal val="0-#ppt_h/2"/>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1500" fill="hold"/>
                                        <p:tgtEl>
                                          <p:spTgt spid="22"/>
                                        </p:tgtEl>
                                        <p:attrNameLst>
                                          <p:attrName>ppt_x</p:attrName>
                                        </p:attrNameLst>
                                      </p:cBhvr>
                                      <p:tavLst>
                                        <p:tav tm="0">
                                          <p:val>
                                            <p:strVal val="1+#ppt_w/2"/>
                                          </p:val>
                                        </p:tav>
                                        <p:tav tm="100000">
                                          <p:val>
                                            <p:strVal val="#ppt_x"/>
                                          </p:val>
                                        </p:tav>
                                      </p:tavLst>
                                    </p:anim>
                                    <p:anim calcmode="lin" valueType="num">
                                      <p:cBhvr additive="base">
                                        <p:cTn id="40" dur="1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additive="base">
                                        <p:cTn id="45" dur="1500" fill="hold"/>
                                        <p:tgtEl>
                                          <p:spTgt spid="27"/>
                                        </p:tgtEl>
                                        <p:attrNameLst>
                                          <p:attrName>ppt_x</p:attrName>
                                        </p:attrNameLst>
                                      </p:cBhvr>
                                      <p:tavLst>
                                        <p:tav tm="0">
                                          <p:val>
                                            <p:strVal val="#ppt_x"/>
                                          </p:val>
                                        </p:tav>
                                        <p:tav tm="100000">
                                          <p:val>
                                            <p:strVal val="#ppt_x"/>
                                          </p:val>
                                        </p:tav>
                                      </p:tavLst>
                                    </p:anim>
                                    <p:anim calcmode="lin" valueType="num">
                                      <p:cBhvr additive="base">
                                        <p:cTn id="46" dur="1500" fill="hold"/>
                                        <p:tgtEl>
                                          <p:spTgt spid="27"/>
                                        </p:tgtEl>
                                        <p:attrNameLst>
                                          <p:attrName>ppt_y</p:attrName>
                                        </p:attrNameLst>
                                      </p:cBhvr>
                                      <p:tavLst>
                                        <p:tav tm="0">
                                          <p:val>
                                            <p:strVal val="0-#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1500" fill="hold"/>
                                        <p:tgtEl>
                                          <p:spTgt spid="26"/>
                                        </p:tgtEl>
                                        <p:attrNameLst>
                                          <p:attrName>ppt_x</p:attrName>
                                        </p:attrNameLst>
                                      </p:cBhvr>
                                      <p:tavLst>
                                        <p:tav tm="0">
                                          <p:val>
                                            <p:strVal val="#ppt_x"/>
                                          </p:val>
                                        </p:tav>
                                        <p:tav tm="100000">
                                          <p:val>
                                            <p:strVal val="#ppt_x"/>
                                          </p:val>
                                        </p:tav>
                                      </p:tavLst>
                                    </p:anim>
                                    <p:anim calcmode="lin" valueType="num">
                                      <p:cBhvr additive="base">
                                        <p:cTn id="50" dur="1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Graphic spid="22" grpId="0">
        <p:bldAsOne/>
      </p:bldGraphic>
      <p:bldP spid="23" grpId="0" animBg="1"/>
      <p:bldGraphic spid="24" grpId="0">
        <p:bldAsOne/>
      </p:bldGraphic>
      <p:bldP spid="26" grpId="0"/>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B492E-D98A-84BA-B7F4-E599E3C16B66}"/>
              </a:ext>
            </a:extLst>
          </p:cNvPr>
          <p:cNvSpPr>
            <a:spLocks noGrp="1"/>
          </p:cNvSpPr>
          <p:nvPr>
            <p:ph type="ctrTitle"/>
          </p:nvPr>
        </p:nvSpPr>
        <p:spPr>
          <a:xfrm>
            <a:off x="1381246" y="3050435"/>
            <a:ext cx="9429509" cy="757130"/>
          </a:xfrm>
        </p:spPr>
        <p:txBody>
          <a:bodyPr/>
          <a:lstStyle/>
          <a:p>
            <a:r>
              <a:rPr lang="en-US" dirty="0"/>
              <a:t>RECOMMENDATION</a:t>
            </a:r>
          </a:p>
        </p:txBody>
      </p:sp>
    </p:spTree>
    <p:extLst>
      <p:ext uri="{BB962C8B-B14F-4D97-AF65-F5344CB8AC3E}">
        <p14:creationId xmlns:p14="http://schemas.microsoft.com/office/powerpoint/2010/main" val="332722961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F8B9-DA0F-5AD1-CC98-F07112F9E5D9}"/>
              </a:ext>
            </a:extLst>
          </p:cNvPr>
          <p:cNvSpPr>
            <a:spLocks noGrp="1"/>
          </p:cNvSpPr>
          <p:nvPr>
            <p:ph type="title"/>
          </p:nvPr>
        </p:nvSpPr>
        <p:spPr/>
        <p:txBody>
          <a:bodyPr/>
          <a:lstStyle/>
          <a:p>
            <a:r>
              <a:rPr lang="en-US" dirty="0"/>
              <a:t>Recommendations</a:t>
            </a:r>
          </a:p>
        </p:txBody>
      </p:sp>
      <p:sp>
        <p:nvSpPr>
          <p:cNvPr id="3" name="TextBox 2">
            <a:extLst>
              <a:ext uri="{FF2B5EF4-FFF2-40B4-BE49-F238E27FC236}">
                <a16:creationId xmlns:a16="http://schemas.microsoft.com/office/drawing/2014/main" id="{1B7218B1-816A-FE86-1A58-331310E2C4EC}"/>
              </a:ext>
            </a:extLst>
          </p:cNvPr>
          <p:cNvSpPr txBox="1"/>
          <p:nvPr/>
        </p:nvSpPr>
        <p:spPr>
          <a:xfrm>
            <a:off x="3084622" y="6611778"/>
            <a:ext cx="1828800" cy="246221"/>
          </a:xfrm>
          <a:prstGeom prst="rect">
            <a:avLst/>
          </a:prstGeom>
          <a:noFill/>
        </p:spPr>
        <p:txBody>
          <a:bodyPr wrap="square" rtlCol="0">
            <a:spAutoFit/>
          </a:bodyPr>
          <a:lstStyle/>
          <a:p>
            <a:r>
              <a:rPr lang="en-US" sz="1000" dirty="0">
                <a:solidFill>
                  <a:schemeClr val="bg2">
                    <a:lumMod val="90000"/>
                  </a:schemeClr>
                </a:solidFill>
              </a:rPr>
              <a:t>Company Overview</a:t>
            </a:r>
          </a:p>
        </p:txBody>
      </p:sp>
      <p:cxnSp>
        <p:nvCxnSpPr>
          <p:cNvPr id="4" name="Straight Connector 3">
            <a:extLst>
              <a:ext uri="{FF2B5EF4-FFF2-40B4-BE49-F238E27FC236}">
                <a16:creationId xmlns:a16="http://schemas.microsoft.com/office/drawing/2014/main" id="{A510DFA2-1608-6A17-306D-4CF7FE5B1DB2}"/>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591F1920-AE41-1EB2-9369-37FBE02D2C5D}"/>
              </a:ext>
            </a:extLst>
          </p:cNvPr>
          <p:cNvSpPr/>
          <p:nvPr/>
        </p:nvSpPr>
        <p:spPr>
          <a:xfrm>
            <a:off x="354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6" name="Oval 5">
            <a:extLst>
              <a:ext uri="{FF2B5EF4-FFF2-40B4-BE49-F238E27FC236}">
                <a16:creationId xmlns:a16="http://schemas.microsoft.com/office/drawing/2014/main" id="{361F28DA-8106-BCF8-1250-45E680519901}"/>
              </a:ext>
            </a:extLst>
          </p:cNvPr>
          <p:cNvSpPr/>
          <p:nvPr/>
        </p:nvSpPr>
        <p:spPr>
          <a:xfrm>
            <a:off x="509063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7" name="TextBox 6">
            <a:extLst>
              <a:ext uri="{FF2B5EF4-FFF2-40B4-BE49-F238E27FC236}">
                <a16:creationId xmlns:a16="http://schemas.microsoft.com/office/drawing/2014/main" id="{86C16265-24E8-F7A7-719A-5DCE9CDE5E4A}"/>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bg2">
                    <a:lumMod val="90000"/>
                  </a:schemeClr>
                </a:solidFill>
              </a:rPr>
              <a:t>  Overview</a:t>
            </a:r>
          </a:p>
        </p:txBody>
      </p:sp>
      <p:sp>
        <p:nvSpPr>
          <p:cNvPr id="8" name="Oval 7">
            <a:extLst>
              <a:ext uri="{FF2B5EF4-FFF2-40B4-BE49-F238E27FC236}">
                <a16:creationId xmlns:a16="http://schemas.microsoft.com/office/drawing/2014/main" id="{C66BA6B8-3B97-B3D2-3AD1-8CC061CCE94C}"/>
              </a:ext>
            </a:extLst>
          </p:cNvPr>
          <p:cNvSpPr/>
          <p:nvPr/>
        </p:nvSpPr>
        <p:spPr>
          <a:xfrm>
            <a:off x="6799422"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9" name="TextBox 8">
            <a:extLst>
              <a:ext uri="{FF2B5EF4-FFF2-40B4-BE49-F238E27FC236}">
                <a16:creationId xmlns:a16="http://schemas.microsoft.com/office/drawing/2014/main" id="{A60A33E5-52E7-3E12-129F-7894FFDB7C3F}"/>
              </a:ext>
            </a:extLst>
          </p:cNvPr>
          <p:cNvSpPr txBox="1"/>
          <p:nvPr/>
        </p:nvSpPr>
        <p:spPr>
          <a:xfrm>
            <a:off x="6355912"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Recommendations </a:t>
            </a:r>
          </a:p>
        </p:txBody>
      </p:sp>
      <p:sp>
        <p:nvSpPr>
          <p:cNvPr id="10" name="Oval 9">
            <a:extLst>
              <a:ext uri="{FF2B5EF4-FFF2-40B4-BE49-F238E27FC236}">
                <a16:creationId xmlns:a16="http://schemas.microsoft.com/office/drawing/2014/main" id="{AE00A2AD-7AEB-7DC7-AA09-AA81F3FABE18}"/>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11" name="TextBox 10">
            <a:extLst>
              <a:ext uri="{FF2B5EF4-FFF2-40B4-BE49-F238E27FC236}">
                <a16:creationId xmlns:a16="http://schemas.microsoft.com/office/drawing/2014/main" id="{1CD22FF1-2646-C82A-C2F0-2E0D22E5C7CB}"/>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sp>
        <p:nvSpPr>
          <p:cNvPr id="12" name="TextBox 11">
            <a:extLst>
              <a:ext uri="{FF2B5EF4-FFF2-40B4-BE49-F238E27FC236}">
                <a16:creationId xmlns:a16="http://schemas.microsoft.com/office/drawing/2014/main" id="{B8D63483-7B70-B0DE-56F2-BAC42DF4E28C}"/>
              </a:ext>
            </a:extLst>
          </p:cNvPr>
          <p:cNvSpPr txBox="1"/>
          <p:nvPr/>
        </p:nvSpPr>
        <p:spPr>
          <a:xfrm>
            <a:off x="371474" y="929015"/>
            <a:ext cx="5069205" cy="26796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NFT Market Review</a:t>
            </a:r>
          </a:p>
        </p:txBody>
      </p:sp>
      <p:sp>
        <p:nvSpPr>
          <p:cNvPr id="13" name="TextBox 12">
            <a:extLst>
              <a:ext uri="{FF2B5EF4-FFF2-40B4-BE49-F238E27FC236}">
                <a16:creationId xmlns:a16="http://schemas.microsoft.com/office/drawing/2014/main" id="{962B0FEC-FD34-35BB-6434-5D57E7A3C247}"/>
              </a:ext>
            </a:extLst>
          </p:cNvPr>
          <p:cNvSpPr txBox="1"/>
          <p:nvPr/>
        </p:nvSpPr>
        <p:spPr>
          <a:xfrm>
            <a:off x="371475" y="1217940"/>
            <a:ext cx="5724525" cy="2246769"/>
          </a:xfrm>
          <a:prstGeom prst="rect">
            <a:avLst/>
          </a:prstGeom>
          <a:noFill/>
        </p:spPr>
        <p:txBody>
          <a:bodyPr wrap="square" rtlCol="0">
            <a:spAutoFit/>
          </a:bodyPr>
          <a:lstStyle/>
          <a:p>
            <a:pPr marL="171450" indent="-171450" algn="just">
              <a:buFont typeface="Arial" panose="020B0604020202020204" pitchFamily="34" charset="0"/>
              <a:buChar char="•"/>
            </a:pPr>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market for NFTs has grown exponentially in Digital art, music, and other digital assets. These assets are becoming increasingly popular on the market for non-fungible tokens.</a:t>
            </a:r>
            <a:r>
              <a:rPr lang="en-GB" sz="1000" dirty="0">
                <a:effectLst/>
                <a:latin typeface="Open Sans" panose="020B0606030504020204" pitchFamily="34" charset="0"/>
                <a:ea typeface="Open Sans" panose="020B0606030504020204" pitchFamily="34" charset="0"/>
                <a:cs typeface="Open Sans" panose="020B0606030504020204" pitchFamily="34" charset="0"/>
              </a:rPr>
              <a:t> </a:t>
            </a:r>
          </a:p>
          <a:p>
            <a:pPr marL="171450" indent="-171450" algn="just">
              <a:buFont typeface="Arial" panose="020B0604020202020204" pitchFamily="34" charset="0"/>
              <a:buChar char="•"/>
            </a:pPr>
            <a:endParaRPr lang="en-GB" sz="10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market has also witnessed an increase in celebrity and athlete NFTs, as well as the emergence of NFT-based gaming and virtual real estate. </a:t>
            </a:r>
          </a:p>
          <a:p>
            <a:pPr marL="171450" indent="-171450" algn="just">
              <a:buFont typeface="Arial" panose="020B0604020202020204" pitchFamily="34" charset="0"/>
              <a:buChar char="•"/>
            </a:pPr>
            <a:endParaRPr lang="en-GB"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Increased Adoption of Blockchain Technology for verification of digital asset ownership and authenticity.</a:t>
            </a:r>
          </a:p>
          <a:p>
            <a:pPr marL="171450" indent="-171450" algn="just">
              <a:buFont typeface="Arial" panose="020B0604020202020204" pitchFamily="34" charset="0"/>
              <a:buChar char="•"/>
            </a:pPr>
            <a:endParaRPr lang="en-GB"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covid-19 pandemic has led to an increase in online activity thereby generating demand for digital assets.  </a:t>
            </a:r>
          </a:p>
          <a:p>
            <a:pPr marL="171450" indent="-171450" algn="just">
              <a:buFont typeface="Arial" panose="020B0604020202020204" pitchFamily="34" charset="0"/>
              <a:buChar char="•"/>
            </a:pPr>
            <a:endParaRPr lang="en-GB"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Rise of decentralised finance (</a:t>
            </a:r>
            <a:r>
              <a:rPr lang="en-GB" sz="100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DeFi</a:t>
            </a:r>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and crypto investing has increased interest in </a:t>
            </a:r>
            <a:r>
              <a:rPr lang="en-GB" sz="1000" dirty="0">
                <a:solidFill>
                  <a:srgbClr val="000000"/>
                </a:solidFill>
                <a:latin typeface="Open Sans" panose="020B0606030504020204" pitchFamily="34" charset="0"/>
                <a:ea typeface="Open Sans" panose="020B0606030504020204" pitchFamily="34" charset="0"/>
                <a:cs typeface="Open Sans" panose="020B0606030504020204" pitchFamily="34" charset="0"/>
              </a:rPr>
              <a:t>N</a:t>
            </a:r>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FTs  as prospective investment opportunities </a:t>
            </a:r>
          </a:p>
        </p:txBody>
      </p:sp>
      <p:sp>
        <p:nvSpPr>
          <p:cNvPr id="14" name="Rectangle 13">
            <a:extLst>
              <a:ext uri="{FF2B5EF4-FFF2-40B4-BE49-F238E27FC236}">
                <a16:creationId xmlns:a16="http://schemas.microsoft.com/office/drawing/2014/main" id="{2200475B-3B4B-436E-DBD3-98E6C9B6A6D3}"/>
              </a:ext>
            </a:extLst>
          </p:cNvPr>
          <p:cNvSpPr/>
          <p:nvPr/>
        </p:nvSpPr>
        <p:spPr>
          <a:xfrm>
            <a:off x="6751322" y="930575"/>
            <a:ext cx="5055476"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Users</a:t>
            </a:r>
          </a:p>
        </p:txBody>
      </p:sp>
      <p:sp>
        <p:nvSpPr>
          <p:cNvPr id="17" name="TextBox 16">
            <a:extLst>
              <a:ext uri="{FF2B5EF4-FFF2-40B4-BE49-F238E27FC236}">
                <a16:creationId xmlns:a16="http://schemas.microsoft.com/office/drawing/2014/main" id="{8273233F-53D7-BCE6-CA2C-318DA2752719}"/>
              </a:ext>
            </a:extLst>
          </p:cNvPr>
          <p:cNvSpPr txBox="1"/>
          <p:nvPr/>
        </p:nvSpPr>
        <p:spPr>
          <a:xfrm>
            <a:off x="6282429" y="1202097"/>
            <a:ext cx="5653249" cy="253916"/>
          </a:xfrm>
          <a:prstGeom prst="rect">
            <a:avLst/>
          </a:prstGeom>
          <a:noFill/>
        </p:spPr>
        <p:txBody>
          <a:bodyPr wrap="square" rtlCol="0">
            <a:spAutoFit/>
          </a:bodyPr>
          <a:lstStyle/>
          <a:p>
            <a:pPr algn="just"/>
            <a:r>
              <a:rPr lang="en-GB" sz="1000" b="1" dirty="0">
                <a:solidFill>
                  <a:srgbClr val="0F2741"/>
                </a:solidFill>
                <a:latin typeface="Open Sans" panose="020B0606030504020204" pitchFamily="34" charset="0"/>
                <a:ea typeface="Open Sans" panose="020B0606030504020204" pitchFamily="34" charset="0"/>
                <a:cs typeface="Open Sans" panose="020B0606030504020204" pitchFamily="34" charset="0"/>
              </a:rPr>
              <a:t>Percentage of adults who own an NFT in selected countries worldwide as of Sept  2022</a:t>
            </a:r>
          </a:p>
        </p:txBody>
      </p:sp>
      <p:graphicFrame>
        <p:nvGraphicFramePr>
          <p:cNvPr id="18" name="Chart 17">
            <a:extLst>
              <a:ext uri="{FF2B5EF4-FFF2-40B4-BE49-F238E27FC236}">
                <a16:creationId xmlns:a16="http://schemas.microsoft.com/office/drawing/2014/main" id="{F6D98E06-C2C7-050C-C4BA-C4FD836B0EDC}"/>
              </a:ext>
            </a:extLst>
          </p:cNvPr>
          <p:cNvGraphicFramePr>
            <a:graphicFrameLocks/>
          </p:cNvGraphicFramePr>
          <p:nvPr>
            <p:extLst>
              <p:ext uri="{D42A27DB-BD31-4B8C-83A1-F6EECF244321}">
                <p14:modId xmlns:p14="http://schemas.microsoft.com/office/powerpoint/2010/main" val="3497045501"/>
              </p:ext>
            </p:extLst>
          </p:nvPr>
        </p:nvGraphicFramePr>
        <p:xfrm>
          <a:off x="6367582" y="1422829"/>
          <a:ext cx="5724525" cy="2211060"/>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2F9FF3FF-7A03-E515-3F3D-6A1DDA6EE877}"/>
              </a:ext>
            </a:extLst>
          </p:cNvPr>
          <p:cNvSpPr txBox="1"/>
          <p:nvPr/>
        </p:nvSpPr>
        <p:spPr>
          <a:xfrm>
            <a:off x="477075" y="3928998"/>
            <a:ext cx="2897243" cy="1842684"/>
          </a:xfrm>
          <a:prstGeom prst="rect">
            <a:avLst/>
          </a:prstGeom>
          <a:noFill/>
        </p:spPr>
        <p:txBody>
          <a:bodyPr wrap="square" rtlCol="0">
            <a:spAutoFit/>
          </a:bodyPr>
          <a:lstStyle/>
          <a:p>
            <a:pPr algn="just">
              <a:lnSpc>
                <a:spcPct val="150000"/>
              </a:lnSpc>
            </a:pPr>
            <a:r>
              <a:rPr lang="en-US" sz="1100" dirty="0">
                <a:solidFill>
                  <a:srgbClr val="002060"/>
                </a:solidFill>
                <a:effectLst/>
                <a:latin typeface="Open Sans" panose="020B0606030504020204" pitchFamily="34" charset="0"/>
                <a:ea typeface="Open Sans" panose="020B0606030504020204" pitchFamily="34" charset="0"/>
                <a:cs typeface="Open Sans" panose="020B0606030504020204" pitchFamily="34" charset="0"/>
              </a:rPr>
              <a:t>Courtyard can leverage the exponential growth in the market and its adoption of blockchain by expanding its offerings to include the untapped connected collectible market in Asia</a:t>
            </a:r>
            <a:r>
              <a:rPr lang="en-GB" sz="1100" dirty="0">
                <a:solidFill>
                  <a:srgbClr val="002060"/>
                </a:solidFill>
                <a:latin typeface="Open Sans" panose="020B0606030504020204" pitchFamily="34" charset="0"/>
                <a:ea typeface="Open Sans" panose="020B0606030504020204" pitchFamily="34" charset="0"/>
                <a:cs typeface="Open Sans" panose="020B0606030504020204" pitchFamily="34" charset="0"/>
              </a:rPr>
              <a:t>. This opportunity will increase its market share and profitability if leveraged.</a:t>
            </a:r>
            <a:endParaRPr lang="en-US" sz="1100"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TextBox 20">
            <a:extLst>
              <a:ext uri="{FF2B5EF4-FFF2-40B4-BE49-F238E27FC236}">
                <a16:creationId xmlns:a16="http://schemas.microsoft.com/office/drawing/2014/main" id="{6293B66B-DC19-4DF3-B15A-3230FEDC36E1}"/>
              </a:ext>
            </a:extLst>
          </p:cNvPr>
          <p:cNvSpPr txBox="1"/>
          <p:nvPr/>
        </p:nvSpPr>
        <p:spPr>
          <a:xfrm>
            <a:off x="10355822" y="5949950"/>
            <a:ext cx="2238704" cy="246221"/>
          </a:xfrm>
          <a:prstGeom prst="rect">
            <a:avLst/>
          </a:prstGeom>
          <a:noFill/>
        </p:spPr>
        <p:txBody>
          <a:bodyPr wrap="square" rtlCol="0">
            <a:spAutoFit/>
          </a:bodyPr>
          <a:lstStyle/>
          <a:p>
            <a:r>
              <a:rPr lang="en-US" sz="1000" b="1" i="1" dirty="0">
                <a:latin typeface="Open Sans" panose="020B0606030504020204" pitchFamily="34" charset="0"/>
                <a:ea typeface="Open Sans" panose="020B0606030504020204" pitchFamily="34" charset="0"/>
                <a:cs typeface="Open Sans" panose="020B0606030504020204" pitchFamily="34" charset="0"/>
              </a:rPr>
              <a:t>Source: Statista, 2022</a:t>
            </a:r>
          </a:p>
        </p:txBody>
      </p:sp>
      <p:sp>
        <p:nvSpPr>
          <p:cNvPr id="22" name="Rectangle 21">
            <a:extLst>
              <a:ext uri="{FF2B5EF4-FFF2-40B4-BE49-F238E27FC236}">
                <a16:creationId xmlns:a16="http://schemas.microsoft.com/office/drawing/2014/main" id="{8D257E1A-4FD8-7D2D-2BDD-F7CC5C69DDB4}"/>
              </a:ext>
            </a:extLst>
          </p:cNvPr>
          <p:cNvSpPr/>
          <p:nvPr/>
        </p:nvSpPr>
        <p:spPr>
          <a:xfrm>
            <a:off x="6765049" y="3557901"/>
            <a:ext cx="5055476" cy="26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Untapped Opportunities </a:t>
            </a:r>
          </a:p>
        </p:txBody>
      </p:sp>
      <p:graphicFrame>
        <p:nvGraphicFramePr>
          <p:cNvPr id="23" name="Chart 22">
            <a:extLst>
              <a:ext uri="{FF2B5EF4-FFF2-40B4-BE49-F238E27FC236}">
                <a16:creationId xmlns:a16="http://schemas.microsoft.com/office/drawing/2014/main" id="{77FB2CE8-401A-6E0E-DE66-80EC841D2068}"/>
              </a:ext>
            </a:extLst>
          </p:cNvPr>
          <p:cNvGraphicFramePr>
            <a:graphicFrameLocks/>
          </p:cNvGraphicFramePr>
          <p:nvPr>
            <p:extLst>
              <p:ext uri="{D42A27DB-BD31-4B8C-83A1-F6EECF244321}">
                <p14:modId xmlns:p14="http://schemas.microsoft.com/office/powerpoint/2010/main" val="3839001729"/>
              </p:ext>
            </p:extLst>
          </p:nvPr>
        </p:nvGraphicFramePr>
        <p:xfrm>
          <a:off x="6751322" y="3909373"/>
          <a:ext cx="5016554" cy="2031325"/>
        </p:xfrm>
        <a:graphic>
          <a:graphicData uri="http://schemas.openxmlformats.org/drawingml/2006/chart">
            <c:chart xmlns:c="http://schemas.openxmlformats.org/drawingml/2006/chart" xmlns:r="http://schemas.openxmlformats.org/officeDocument/2006/relationships" r:id="rId3"/>
          </a:graphicData>
        </a:graphic>
      </p:graphicFrame>
      <p:pic>
        <p:nvPicPr>
          <p:cNvPr id="25" name="Picture 24">
            <a:extLst>
              <a:ext uri="{FF2B5EF4-FFF2-40B4-BE49-F238E27FC236}">
                <a16:creationId xmlns:a16="http://schemas.microsoft.com/office/drawing/2014/main" id="{C41CD3F1-E7BC-074F-DFBA-D2A67E823920}"/>
              </a:ext>
            </a:extLst>
          </p:cNvPr>
          <p:cNvPicPr>
            <a:picLocks noChangeAspect="1"/>
          </p:cNvPicPr>
          <p:nvPr/>
        </p:nvPicPr>
        <p:blipFill>
          <a:blip r:embed="rId4"/>
          <a:stretch>
            <a:fillRect/>
          </a:stretch>
        </p:blipFill>
        <p:spPr>
          <a:xfrm>
            <a:off x="3374318" y="3928999"/>
            <a:ext cx="3432628" cy="1960211"/>
          </a:xfrm>
          <a:prstGeom prst="rect">
            <a:avLst/>
          </a:prstGeom>
        </p:spPr>
      </p:pic>
      <p:sp>
        <p:nvSpPr>
          <p:cNvPr id="26" name="Rectangle 25">
            <a:extLst>
              <a:ext uri="{FF2B5EF4-FFF2-40B4-BE49-F238E27FC236}">
                <a16:creationId xmlns:a16="http://schemas.microsoft.com/office/drawing/2014/main" id="{25148E32-9DAA-9F5C-F9F3-EDB339A4322C}"/>
              </a:ext>
            </a:extLst>
          </p:cNvPr>
          <p:cNvSpPr/>
          <p:nvPr/>
        </p:nvSpPr>
        <p:spPr>
          <a:xfrm>
            <a:off x="385203" y="3448664"/>
            <a:ext cx="5055476"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Untapped Market</a:t>
            </a:r>
          </a:p>
        </p:txBody>
      </p:sp>
    </p:spTree>
    <p:extLst>
      <p:ext uri="{BB962C8B-B14F-4D97-AF65-F5344CB8AC3E}">
        <p14:creationId xmlns:p14="http://schemas.microsoft.com/office/powerpoint/2010/main" val="24812362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ppt_x"/>
                                          </p:val>
                                        </p:tav>
                                        <p:tav tm="100000">
                                          <p:val>
                                            <p:strVal val="#ppt_x"/>
                                          </p:val>
                                        </p:tav>
                                      </p:tavLst>
                                    </p:anim>
                                    <p:anim calcmode="lin" valueType="num">
                                      <p:cBhvr additive="base">
                                        <p:cTn id="8" dur="1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ppt_x"/>
                                          </p:val>
                                        </p:tav>
                                        <p:tav tm="100000">
                                          <p:val>
                                            <p:strVal val="#ppt_x"/>
                                          </p:val>
                                        </p:tav>
                                      </p:tavLst>
                                    </p:anim>
                                    <p:anim calcmode="lin" valueType="num">
                                      <p:cBhvr additive="base">
                                        <p:cTn id="12" dur="1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edge">
                                      <p:cBhvr>
                                        <p:cTn id="17" dur="1500"/>
                                        <p:tgtEl>
                                          <p:spTgt spid="14"/>
                                        </p:tgtEl>
                                      </p:cBhvr>
                                    </p:animEffect>
                                  </p:childTnLst>
                                </p:cTn>
                              </p:par>
                            </p:childTnLst>
                          </p:cTn>
                        </p:par>
                        <p:par>
                          <p:cTn id="18" fill="hold">
                            <p:stCondLst>
                              <p:cond delay="1500"/>
                            </p:stCondLst>
                            <p:childTnLst>
                              <p:par>
                                <p:cTn id="19" presetID="9"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1500"/>
                                        <p:tgtEl>
                                          <p:spTgt spid="17"/>
                                        </p:tgtEl>
                                      </p:cBhvr>
                                    </p:animEffect>
                                  </p:childTnLst>
                                </p:cTn>
                              </p:par>
                              <p:par>
                                <p:cTn id="22" presetID="2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edge">
                                      <p:cBhvr>
                                        <p:cTn id="24" dur="1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arn(inVertical)">
                                      <p:cBhvr>
                                        <p:cTn id="29" dur="1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heel(1)">
                                      <p:cBhvr>
                                        <p:cTn id="34" dur="1500"/>
                                        <p:tgtEl>
                                          <p:spTgt spid="25"/>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1500" fill="hold"/>
                                        <p:tgtEl>
                                          <p:spTgt spid="19"/>
                                        </p:tgtEl>
                                        <p:attrNameLst>
                                          <p:attrName>ppt_w</p:attrName>
                                        </p:attrNameLst>
                                      </p:cBhvr>
                                      <p:tavLst>
                                        <p:tav tm="0">
                                          <p:val>
                                            <p:strVal val="#ppt_w*0.70"/>
                                          </p:val>
                                        </p:tav>
                                        <p:tav tm="100000">
                                          <p:val>
                                            <p:strVal val="#ppt_w"/>
                                          </p:val>
                                        </p:tav>
                                      </p:tavLst>
                                    </p:anim>
                                    <p:anim calcmode="lin" valueType="num">
                                      <p:cBhvr>
                                        <p:cTn id="38" dur="1500" fill="hold"/>
                                        <p:tgtEl>
                                          <p:spTgt spid="19"/>
                                        </p:tgtEl>
                                        <p:attrNameLst>
                                          <p:attrName>ppt_h</p:attrName>
                                        </p:attrNameLst>
                                      </p:cBhvr>
                                      <p:tavLst>
                                        <p:tav tm="0">
                                          <p:val>
                                            <p:strVal val="#ppt_h"/>
                                          </p:val>
                                        </p:tav>
                                        <p:tav tm="100000">
                                          <p:val>
                                            <p:strVal val="#ppt_h"/>
                                          </p:val>
                                        </p:tav>
                                      </p:tavLst>
                                    </p:anim>
                                    <p:animEffect transition="in" filter="fade">
                                      <p:cBhvr>
                                        <p:cTn id="39" dur="1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1500" fill="hold"/>
                                        <p:tgtEl>
                                          <p:spTgt spid="22"/>
                                        </p:tgtEl>
                                        <p:attrNameLst>
                                          <p:attrName>ppt_x</p:attrName>
                                        </p:attrNameLst>
                                      </p:cBhvr>
                                      <p:tavLst>
                                        <p:tav tm="0">
                                          <p:val>
                                            <p:strVal val="1+#ppt_w/2"/>
                                          </p:val>
                                        </p:tav>
                                        <p:tav tm="100000">
                                          <p:val>
                                            <p:strVal val="#ppt_x"/>
                                          </p:val>
                                        </p:tav>
                                      </p:tavLst>
                                    </p:anim>
                                    <p:anim calcmode="lin" valueType="num">
                                      <p:cBhvr additive="base">
                                        <p:cTn id="45" dur="1500" fill="hold"/>
                                        <p:tgtEl>
                                          <p:spTgt spid="22"/>
                                        </p:tgtEl>
                                        <p:attrNameLst>
                                          <p:attrName>ppt_y</p:attrName>
                                        </p:attrNameLst>
                                      </p:cBhvr>
                                      <p:tavLst>
                                        <p:tav tm="0">
                                          <p:val>
                                            <p:strVal val="#ppt_y"/>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1500" fill="hold"/>
                                        <p:tgtEl>
                                          <p:spTgt spid="23"/>
                                        </p:tgtEl>
                                        <p:attrNameLst>
                                          <p:attrName>ppt_x</p:attrName>
                                        </p:attrNameLst>
                                      </p:cBhvr>
                                      <p:tavLst>
                                        <p:tav tm="0">
                                          <p:val>
                                            <p:strVal val="#ppt_x"/>
                                          </p:val>
                                        </p:tav>
                                        <p:tav tm="100000">
                                          <p:val>
                                            <p:strVal val="#ppt_x"/>
                                          </p:val>
                                        </p:tav>
                                      </p:tavLst>
                                    </p:anim>
                                    <p:anim calcmode="lin" valueType="num">
                                      <p:cBhvr additive="base">
                                        <p:cTn id="49" dur="1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7" grpId="0"/>
      <p:bldGraphic spid="18" grpId="0">
        <p:bldAsOne/>
      </p:bldGraphic>
      <p:bldP spid="19" grpId="0"/>
      <p:bldP spid="22" grpId="0" animBg="1"/>
      <p:bldGraphic spid="23" grpId="0">
        <p:bldAsOne/>
      </p:bldGraphic>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9B51-0BEF-E8A9-05AA-9C1CB8CEB28B}"/>
              </a:ext>
            </a:extLst>
          </p:cNvPr>
          <p:cNvSpPr>
            <a:spLocks noGrp="1"/>
          </p:cNvSpPr>
          <p:nvPr>
            <p:ph type="title"/>
          </p:nvPr>
        </p:nvSpPr>
        <p:spPr/>
        <p:txBody>
          <a:bodyPr/>
          <a:lstStyle/>
          <a:p>
            <a:r>
              <a:rPr lang="en-US" dirty="0"/>
              <a:t>Recommendations</a:t>
            </a:r>
          </a:p>
        </p:txBody>
      </p:sp>
      <p:sp>
        <p:nvSpPr>
          <p:cNvPr id="5" name="TextBox 4">
            <a:extLst>
              <a:ext uri="{FF2B5EF4-FFF2-40B4-BE49-F238E27FC236}">
                <a16:creationId xmlns:a16="http://schemas.microsoft.com/office/drawing/2014/main" id="{B47126D3-FBC9-4BA3-0579-9D1A6A7E87B5}"/>
              </a:ext>
            </a:extLst>
          </p:cNvPr>
          <p:cNvSpPr txBox="1"/>
          <p:nvPr/>
        </p:nvSpPr>
        <p:spPr>
          <a:xfrm>
            <a:off x="3084622" y="6611778"/>
            <a:ext cx="1828800" cy="246221"/>
          </a:xfrm>
          <a:prstGeom prst="rect">
            <a:avLst/>
          </a:prstGeom>
          <a:noFill/>
        </p:spPr>
        <p:txBody>
          <a:bodyPr wrap="square" rtlCol="0">
            <a:spAutoFit/>
          </a:bodyPr>
          <a:lstStyle/>
          <a:p>
            <a:r>
              <a:rPr lang="en-US" sz="1000" dirty="0">
                <a:solidFill>
                  <a:schemeClr val="bg2">
                    <a:lumMod val="90000"/>
                  </a:schemeClr>
                </a:solidFill>
              </a:rPr>
              <a:t>Company Overview</a:t>
            </a:r>
          </a:p>
        </p:txBody>
      </p:sp>
      <p:cxnSp>
        <p:nvCxnSpPr>
          <p:cNvPr id="11" name="Straight Connector 10">
            <a:extLst>
              <a:ext uri="{FF2B5EF4-FFF2-40B4-BE49-F238E27FC236}">
                <a16:creationId xmlns:a16="http://schemas.microsoft.com/office/drawing/2014/main" id="{EEE5A5FA-0DA9-B97D-9979-F9A56ED6F7DE}"/>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5BB3730-EC43-02DD-A633-CB92125D786C}"/>
              </a:ext>
            </a:extLst>
          </p:cNvPr>
          <p:cNvSpPr/>
          <p:nvPr/>
        </p:nvSpPr>
        <p:spPr>
          <a:xfrm>
            <a:off x="354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14" name="Oval 13">
            <a:extLst>
              <a:ext uri="{FF2B5EF4-FFF2-40B4-BE49-F238E27FC236}">
                <a16:creationId xmlns:a16="http://schemas.microsoft.com/office/drawing/2014/main" id="{DC328228-5EE8-3429-D5EB-26BC9BD84E6B}"/>
              </a:ext>
            </a:extLst>
          </p:cNvPr>
          <p:cNvSpPr/>
          <p:nvPr/>
        </p:nvSpPr>
        <p:spPr>
          <a:xfrm>
            <a:off x="509063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15" name="TextBox 14">
            <a:extLst>
              <a:ext uri="{FF2B5EF4-FFF2-40B4-BE49-F238E27FC236}">
                <a16:creationId xmlns:a16="http://schemas.microsoft.com/office/drawing/2014/main" id="{5B816561-16CE-EBD2-5477-ED36DD8C442E}"/>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bg2">
                    <a:lumMod val="90000"/>
                  </a:schemeClr>
                </a:solidFill>
              </a:rPr>
              <a:t>  Overview</a:t>
            </a:r>
          </a:p>
        </p:txBody>
      </p:sp>
      <p:sp>
        <p:nvSpPr>
          <p:cNvPr id="16" name="Oval 15">
            <a:extLst>
              <a:ext uri="{FF2B5EF4-FFF2-40B4-BE49-F238E27FC236}">
                <a16:creationId xmlns:a16="http://schemas.microsoft.com/office/drawing/2014/main" id="{B5FD37A4-81D2-F128-8E61-C414ADFC931C}"/>
              </a:ext>
            </a:extLst>
          </p:cNvPr>
          <p:cNvSpPr/>
          <p:nvPr/>
        </p:nvSpPr>
        <p:spPr>
          <a:xfrm>
            <a:off x="6799422"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17" name="TextBox 16">
            <a:extLst>
              <a:ext uri="{FF2B5EF4-FFF2-40B4-BE49-F238E27FC236}">
                <a16:creationId xmlns:a16="http://schemas.microsoft.com/office/drawing/2014/main" id="{CB712D3A-978D-F93E-8C25-484993B065E7}"/>
              </a:ext>
            </a:extLst>
          </p:cNvPr>
          <p:cNvSpPr txBox="1"/>
          <p:nvPr/>
        </p:nvSpPr>
        <p:spPr>
          <a:xfrm>
            <a:off x="6364180" y="661955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Recommendations</a:t>
            </a:r>
          </a:p>
        </p:txBody>
      </p:sp>
      <p:sp>
        <p:nvSpPr>
          <p:cNvPr id="18" name="Oval 17">
            <a:extLst>
              <a:ext uri="{FF2B5EF4-FFF2-40B4-BE49-F238E27FC236}">
                <a16:creationId xmlns:a16="http://schemas.microsoft.com/office/drawing/2014/main" id="{A1EFE227-5EE7-8EC9-44FA-DAF514D92315}"/>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19" name="TextBox 18">
            <a:extLst>
              <a:ext uri="{FF2B5EF4-FFF2-40B4-BE49-F238E27FC236}">
                <a16:creationId xmlns:a16="http://schemas.microsoft.com/office/drawing/2014/main" id="{971E0C32-B15E-AD6F-0230-C523B91E200A}"/>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sp>
        <p:nvSpPr>
          <p:cNvPr id="3" name="TextBox 2">
            <a:extLst>
              <a:ext uri="{FF2B5EF4-FFF2-40B4-BE49-F238E27FC236}">
                <a16:creationId xmlns:a16="http://schemas.microsoft.com/office/drawing/2014/main" id="{543EAD22-5205-460C-488E-5CF477C09AA6}"/>
              </a:ext>
            </a:extLst>
          </p:cNvPr>
          <p:cNvSpPr txBox="1"/>
          <p:nvPr/>
        </p:nvSpPr>
        <p:spPr>
          <a:xfrm>
            <a:off x="371474" y="3931862"/>
            <a:ext cx="11503096" cy="1292662"/>
          </a:xfrm>
          <a:prstGeom prst="rect">
            <a:avLst/>
          </a:prstGeom>
          <a:noFill/>
        </p:spPr>
        <p:txBody>
          <a:bodyPr wrap="square" rtlCol="0">
            <a:spAutoFit/>
          </a:bodyPr>
          <a:lstStyle/>
          <a:p>
            <a:pPr marL="171450" indent="-171450" algn="just">
              <a:buFont typeface="Arial" panose="020B0604020202020204" pitchFamily="34" charset="0"/>
              <a:buChar char="•"/>
            </a:pPr>
            <a:r>
              <a:rPr lang="en-US" sz="1000" dirty="0">
                <a:effectLst/>
                <a:latin typeface="Open Sans" panose="020B0606030504020204" pitchFamily="34" charset="0"/>
                <a:ea typeface="Open Sans" panose="020B0606030504020204" pitchFamily="34" charset="0"/>
                <a:cs typeface="Open Sans" panose="020B0606030504020204" pitchFamily="34" charset="0"/>
              </a:rPr>
              <a:t>Courtyard can introduce the initiative of physically backed NFT to other brands by offering to convert their physical assets like football players, and residential and commercial real estate into collectibles. </a:t>
            </a:r>
          </a:p>
          <a:p>
            <a:pPr algn="just"/>
            <a:endParaRPr lang="en-US" sz="1000" dirty="0">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endParaRPr lang="en-US" sz="10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US" sz="1000" dirty="0">
                <a:latin typeface="Open Sans" panose="020B0606030504020204" pitchFamily="34" charset="0"/>
                <a:ea typeface="Open Sans" panose="020B0606030504020204" pitchFamily="34" charset="0"/>
                <a:cs typeface="Open Sans" panose="020B0606030504020204" pitchFamily="34" charset="0"/>
              </a:rPr>
              <a:t>In the future</a:t>
            </a:r>
            <a:r>
              <a:rPr lang="en-US" sz="1000" dirty="0">
                <a:effectLst/>
                <a:latin typeface="Open Sans" panose="020B0606030504020204" pitchFamily="34" charset="0"/>
                <a:ea typeface="Open Sans" panose="020B0606030504020204" pitchFamily="34" charset="0"/>
                <a:cs typeface="Open Sans" panose="020B0606030504020204" pitchFamily="34" charset="0"/>
              </a:rPr>
              <a:t> NFT will be used to symbolize ownership of tangible assets like real estate and football players This gives Courtyard a competitive advantage if its technology could be leveraged to tap into this opportunity.</a:t>
            </a:r>
            <a:endParaRPr lang="en-GB" sz="1000" dirty="0">
              <a:effectLst/>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
        <p:nvSpPr>
          <p:cNvPr id="4" name="TextBox 3">
            <a:extLst>
              <a:ext uri="{FF2B5EF4-FFF2-40B4-BE49-F238E27FC236}">
                <a16:creationId xmlns:a16="http://schemas.microsoft.com/office/drawing/2014/main" id="{EDCFFE0A-5A2D-6301-A15C-A72AF1802EB0}"/>
              </a:ext>
            </a:extLst>
          </p:cNvPr>
          <p:cNvSpPr txBox="1"/>
          <p:nvPr/>
        </p:nvSpPr>
        <p:spPr>
          <a:xfrm>
            <a:off x="640848" y="2658363"/>
            <a:ext cx="5011310" cy="246221"/>
          </a:xfrm>
          <a:prstGeom prst="rect">
            <a:avLst/>
          </a:prstGeom>
          <a:noFill/>
        </p:spPr>
        <p:txBody>
          <a:bodyPr wrap="square" rtlCol="0">
            <a:spAutoFit/>
          </a:bodyPr>
          <a:lstStyle/>
          <a:p>
            <a:pPr algn="just"/>
            <a:r>
              <a:rPr lang="en-US" sz="1000" dirty="0">
                <a:effectLst/>
                <a:latin typeface="Open Sans" panose="020B0606030504020204" pitchFamily="34" charset="0"/>
                <a:ea typeface="Open Sans" panose="020B0606030504020204" pitchFamily="34" charset="0"/>
                <a:cs typeface="Open Sans" panose="020B0606030504020204" pitchFamily="34" charset="0"/>
              </a:rPr>
              <a:t> </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936833EF-C1A3-083D-F4CE-E045C61EE6D9}"/>
              </a:ext>
            </a:extLst>
          </p:cNvPr>
          <p:cNvSpPr txBox="1"/>
          <p:nvPr/>
        </p:nvSpPr>
        <p:spPr>
          <a:xfrm>
            <a:off x="371474" y="929015"/>
            <a:ext cx="11449051" cy="26796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NFT Market Outlook</a:t>
            </a:r>
          </a:p>
        </p:txBody>
      </p:sp>
      <p:sp>
        <p:nvSpPr>
          <p:cNvPr id="7" name="TextBox 6">
            <a:extLst>
              <a:ext uri="{FF2B5EF4-FFF2-40B4-BE49-F238E27FC236}">
                <a16:creationId xmlns:a16="http://schemas.microsoft.com/office/drawing/2014/main" id="{3C67F6D9-7657-E532-C2C5-92B4D93C62CA}"/>
              </a:ext>
            </a:extLst>
          </p:cNvPr>
          <p:cNvSpPr txBox="1"/>
          <p:nvPr/>
        </p:nvSpPr>
        <p:spPr>
          <a:xfrm>
            <a:off x="371475" y="1217940"/>
            <a:ext cx="11449050" cy="2062103"/>
          </a:xfrm>
          <a:prstGeom prst="rect">
            <a:avLst/>
          </a:prstGeom>
          <a:noFill/>
        </p:spPr>
        <p:txBody>
          <a:bodyPr wrap="square" rtlCol="0">
            <a:spAutoFit/>
          </a:bodyPr>
          <a:lstStyle/>
          <a:p>
            <a:pPr marL="171450" indent="-171450" algn="just">
              <a:buFont typeface="Arial" panose="020B0604020202020204" pitchFamily="34" charset="0"/>
              <a:buChar char="•"/>
            </a:pPr>
            <a:r>
              <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NFT market is expected to continue growing in the coming years</a:t>
            </a:r>
            <a:r>
              <a:rPr lang="en-US" sz="1100" dirty="0">
                <a:effectLst/>
                <a:latin typeface="Open Sans" panose="020B0606030504020204" pitchFamily="34" charset="0"/>
                <a:ea typeface="Open Sans" panose="020B0606030504020204" pitchFamily="34" charset="0"/>
                <a:cs typeface="Open Sans" panose="020B0606030504020204" pitchFamily="34" charset="0"/>
              </a:rPr>
              <a:t>. </a:t>
            </a:r>
          </a:p>
          <a:p>
            <a:pPr marL="171450" indent="-171450" algn="just">
              <a:buFont typeface="Arial" panose="020B0604020202020204" pitchFamily="34" charset="0"/>
              <a:buChar char="•"/>
            </a:pPr>
            <a:endParaRPr lang="en-US" sz="11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US" sz="1100" dirty="0">
                <a:effectLst/>
                <a:latin typeface="Open Sans" panose="020B0606030504020204" pitchFamily="34" charset="0"/>
                <a:ea typeface="Open Sans" panose="020B0606030504020204" pitchFamily="34" charset="0"/>
                <a:cs typeface="Open Sans" panose="020B0606030504020204" pitchFamily="34" charset="0"/>
              </a:rPr>
              <a:t>This growth will be driven by increasing mainstream adoption, as more individuals become aware of NFTs and their potential applications, and the emergence of new use cases for the technology. </a:t>
            </a:r>
          </a:p>
          <a:p>
            <a:pPr marL="171450" indent="-171450" algn="just">
              <a:buFont typeface="Arial" panose="020B0604020202020204" pitchFamily="34" charset="0"/>
              <a:buChar char="•"/>
            </a:pPr>
            <a:endParaRPr lang="en-US" sz="11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US" sz="1100" dirty="0">
                <a:effectLst/>
                <a:latin typeface="Open Sans" panose="020B0606030504020204" pitchFamily="34" charset="0"/>
                <a:ea typeface="Open Sans" panose="020B0606030504020204" pitchFamily="34" charset="0"/>
                <a:cs typeface="Open Sans" panose="020B0606030504020204" pitchFamily="34" charset="0"/>
              </a:rPr>
              <a:t>However, risks and difficulties are associated with the market, such as environmental impact concerns and the possibility of speculative surges forming. As a result, the market will likely experience both ups and downs as it matures and develops in the future. </a:t>
            </a:r>
          </a:p>
          <a:p>
            <a:pPr algn="just"/>
            <a:endParaRPr lang="en-US" sz="1100" dirty="0">
              <a:latin typeface="Open Sans" panose="020B0606030504020204" pitchFamily="34" charset="0"/>
              <a:ea typeface="Open Sans" panose="020B0606030504020204" pitchFamily="34" charset="0"/>
              <a:cs typeface="Open Sans" panose="020B0606030504020204" pitchFamily="34" charset="0"/>
            </a:endParaRPr>
          </a:p>
          <a:p>
            <a:pPr algn="just"/>
            <a:endParaRPr lang="en-US" sz="1100" dirty="0">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n-GB" sz="1100" dirty="0">
              <a:effectLst/>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
        <p:nvSpPr>
          <p:cNvPr id="8" name="Rectangle 7">
            <a:extLst>
              <a:ext uri="{FF2B5EF4-FFF2-40B4-BE49-F238E27FC236}">
                <a16:creationId xmlns:a16="http://schemas.microsoft.com/office/drawing/2014/main" id="{5E27C2BD-FF65-6174-2CE8-5788C7915ED6}"/>
              </a:ext>
            </a:extLst>
          </p:cNvPr>
          <p:cNvSpPr/>
          <p:nvPr/>
        </p:nvSpPr>
        <p:spPr>
          <a:xfrm>
            <a:off x="371475" y="3429000"/>
            <a:ext cx="11449050"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Recommendation 2</a:t>
            </a:r>
          </a:p>
        </p:txBody>
      </p:sp>
      <p:sp>
        <p:nvSpPr>
          <p:cNvPr id="9" name="TextBox 8">
            <a:extLst>
              <a:ext uri="{FF2B5EF4-FFF2-40B4-BE49-F238E27FC236}">
                <a16:creationId xmlns:a16="http://schemas.microsoft.com/office/drawing/2014/main" id="{C6528344-AA07-7636-020C-15C5F870E5C5}"/>
              </a:ext>
            </a:extLst>
          </p:cNvPr>
          <p:cNvSpPr txBox="1"/>
          <p:nvPr/>
        </p:nvSpPr>
        <p:spPr>
          <a:xfrm>
            <a:off x="371474" y="5953146"/>
            <a:ext cx="2060028" cy="246221"/>
          </a:xfrm>
          <a:prstGeom prst="rect">
            <a:avLst/>
          </a:prstGeom>
          <a:noFill/>
        </p:spPr>
        <p:txBody>
          <a:bodyPr wrap="square" rtlCol="0">
            <a:spAutoFit/>
          </a:bodyPr>
          <a:lstStyle/>
          <a:p>
            <a:r>
              <a:rPr lang="en-US" sz="1000" dirty="0">
                <a:effectLst/>
                <a:latin typeface="Open Sans" panose="020B0606030504020204" pitchFamily="34" charset="0"/>
                <a:ea typeface="Open Sans" panose="020B0606030504020204" pitchFamily="34" charset="0"/>
                <a:cs typeface="Open Sans" panose="020B0606030504020204" pitchFamily="34" charset="0"/>
              </a:rPr>
              <a:t>(Natalee, 2023).</a:t>
            </a:r>
            <a:endParaRPr lang="en-US" sz="1000" dirty="0"/>
          </a:p>
        </p:txBody>
      </p:sp>
    </p:spTree>
    <p:extLst>
      <p:ext uri="{BB962C8B-B14F-4D97-AF65-F5344CB8AC3E}">
        <p14:creationId xmlns:p14="http://schemas.microsoft.com/office/powerpoint/2010/main" val="136254697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5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1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500"/>
                                        <p:tgtEl>
                                          <p:spTgt spid="8"/>
                                        </p:tgtEl>
                                      </p:cBhvr>
                                    </p:animEffect>
                                  </p:childTnLst>
                                </p:cTn>
                              </p:par>
                              <p:par>
                                <p:cTn id="16" presetID="2" presetClass="entr" presetSubtype="4"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1500" fill="hold"/>
                                        <p:tgtEl>
                                          <p:spTgt spid="3"/>
                                        </p:tgtEl>
                                        <p:attrNameLst>
                                          <p:attrName>ppt_x</p:attrName>
                                        </p:attrNameLst>
                                      </p:cBhvr>
                                      <p:tavLst>
                                        <p:tav tm="0">
                                          <p:val>
                                            <p:strVal val="#ppt_x"/>
                                          </p:val>
                                        </p:tav>
                                        <p:tav tm="100000">
                                          <p:val>
                                            <p:strVal val="#ppt_x"/>
                                          </p:val>
                                        </p:tav>
                                      </p:tavLst>
                                    </p:anim>
                                    <p:anim calcmode="lin" valueType="num">
                                      <p:cBhvr additive="base">
                                        <p:cTn id="19" dur="1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E785-91B2-2D73-75C9-57949CED6510}"/>
              </a:ext>
            </a:extLst>
          </p:cNvPr>
          <p:cNvSpPr>
            <a:spLocks noGrp="1"/>
          </p:cNvSpPr>
          <p:nvPr>
            <p:ph type="ctrTitle"/>
          </p:nvPr>
        </p:nvSpPr>
        <p:spPr/>
        <p:txBody>
          <a:bodyPr/>
          <a:lstStyle/>
          <a:p>
            <a:r>
              <a:rPr lang="en-US" dirty="0"/>
              <a:t>TEAM OVERVIEW</a:t>
            </a:r>
          </a:p>
        </p:txBody>
      </p:sp>
    </p:spTree>
    <p:extLst>
      <p:ext uri="{BB962C8B-B14F-4D97-AF65-F5344CB8AC3E}">
        <p14:creationId xmlns:p14="http://schemas.microsoft.com/office/powerpoint/2010/main" val="28907814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C295-E271-50BC-A466-82FC6BBFB0CF}"/>
              </a:ext>
            </a:extLst>
          </p:cNvPr>
          <p:cNvSpPr>
            <a:spLocks noGrp="1"/>
          </p:cNvSpPr>
          <p:nvPr>
            <p:ph type="title"/>
          </p:nvPr>
        </p:nvSpPr>
        <p:spPr/>
        <p:txBody>
          <a:bodyPr/>
          <a:lstStyle/>
          <a:p>
            <a:r>
              <a:rPr lang="en-US" b="1" dirty="0">
                <a:solidFill>
                  <a:schemeClr val="accent1"/>
                </a:solidFill>
              </a:rPr>
              <a:t>Team Composition </a:t>
            </a:r>
          </a:p>
        </p:txBody>
      </p:sp>
      <p:cxnSp>
        <p:nvCxnSpPr>
          <p:cNvPr id="11" name="Straight Connector 10">
            <a:extLst>
              <a:ext uri="{FF2B5EF4-FFF2-40B4-BE49-F238E27FC236}">
                <a16:creationId xmlns:a16="http://schemas.microsoft.com/office/drawing/2014/main" id="{5FF49E58-04D1-1FCC-FAA6-E8E043AAEFDE}"/>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307768F2-6F2C-520D-B914-DE1869133F42}"/>
              </a:ext>
            </a:extLst>
          </p:cNvPr>
          <p:cNvSpPr/>
          <p:nvPr/>
        </p:nvSpPr>
        <p:spPr>
          <a:xfrm>
            <a:off x="354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13" name="TextBox 12">
            <a:extLst>
              <a:ext uri="{FF2B5EF4-FFF2-40B4-BE49-F238E27FC236}">
                <a16:creationId xmlns:a16="http://schemas.microsoft.com/office/drawing/2014/main" id="{E4725E1B-5676-6104-FD16-BB3F3B54B069}"/>
              </a:ext>
            </a:extLst>
          </p:cNvPr>
          <p:cNvSpPr txBox="1"/>
          <p:nvPr/>
        </p:nvSpPr>
        <p:spPr>
          <a:xfrm>
            <a:off x="3084622"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Company</a:t>
            </a:r>
            <a:r>
              <a:rPr lang="en-US" sz="900" dirty="0">
                <a:solidFill>
                  <a:schemeClr val="bg2">
                    <a:lumMod val="90000"/>
                  </a:schemeClr>
                </a:solidFill>
              </a:rPr>
              <a:t>  Overview</a:t>
            </a:r>
          </a:p>
        </p:txBody>
      </p:sp>
      <p:sp>
        <p:nvSpPr>
          <p:cNvPr id="14" name="Oval 13">
            <a:extLst>
              <a:ext uri="{FF2B5EF4-FFF2-40B4-BE49-F238E27FC236}">
                <a16:creationId xmlns:a16="http://schemas.microsoft.com/office/drawing/2014/main" id="{DE562632-5560-D23F-E5C3-F996BCDAE1C8}"/>
              </a:ext>
            </a:extLst>
          </p:cNvPr>
          <p:cNvSpPr/>
          <p:nvPr/>
        </p:nvSpPr>
        <p:spPr>
          <a:xfrm>
            <a:off x="509063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15" name="TextBox 14">
            <a:extLst>
              <a:ext uri="{FF2B5EF4-FFF2-40B4-BE49-F238E27FC236}">
                <a16:creationId xmlns:a16="http://schemas.microsoft.com/office/drawing/2014/main" id="{06DCB9A2-6CCE-1937-748A-AE56F4D373B8}"/>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bg2">
                    <a:lumMod val="90000"/>
                  </a:schemeClr>
                </a:solidFill>
              </a:rPr>
              <a:t>  Overview</a:t>
            </a:r>
          </a:p>
        </p:txBody>
      </p:sp>
      <p:sp>
        <p:nvSpPr>
          <p:cNvPr id="16" name="Oval 15">
            <a:extLst>
              <a:ext uri="{FF2B5EF4-FFF2-40B4-BE49-F238E27FC236}">
                <a16:creationId xmlns:a16="http://schemas.microsoft.com/office/drawing/2014/main" id="{FF056291-3E36-C6FF-3141-3EEB6489B806}"/>
              </a:ext>
            </a:extLst>
          </p:cNvPr>
          <p:cNvSpPr/>
          <p:nvPr/>
        </p:nvSpPr>
        <p:spPr>
          <a:xfrm>
            <a:off x="679942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17" name="TextBox 16">
            <a:extLst>
              <a:ext uri="{FF2B5EF4-FFF2-40B4-BE49-F238E27FC236}">
                <a16:creationId xmlns:a16="http://schemas.microsoft.com/office/drawing/2014/main" id="{0C32545F-A5CE-D49F-953E-BA82DBD132EA}"/>
              </a:ext>
            </a:extLst>
          </p:cNvPr>
          <p:cNvSpPr txBox="1"/>
          <p:nvPr/>
        </p:nvSpPr>
        <p:spPr>
          <a:xfrm>
            <a:off x="6314861"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18" name="Oval 17">
            <a:extLst>
              <a:ext uri="{FF2B5EF4-FFF2-40B4-BE49-F238E27FC236}">
                <a16:creationId xmlns:a16="http://schemas.microsoft.com/office/drawing/2014/main" id="{A1BAED13-CD70-6EF1-2085-84F1369D4465}"/>
              </a:ext>
            </a:extLst>
          </p:cNvPr>
          <p:cNvSpPr/>
          <p:nvPr/>
        </p:nvSpPr>
        <p:spPr>
          <a:xfrm>
            <a:off x="8228977"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19" name="TextBox 18">
            <a:extLst>
              <a:ext uri="{FF2B5EF4-FFF2-40B4-BE49-F238E27FC236}">
                <a16:creationId xmlns:a16="http://schemas.microsoft.com/office/drawing/2014/main" id="{0B3383F2-74C6-9417-446E-9BB2ED4442BB}"/>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Team Overview</a:t>
            </a:r>
          </a:p>
        </p:txBody>
      </p:sp>
      <p:pic>
        <p:nvPicPr>
          <p:cNvPr id="21" name="Picture 20" descr="A person wearing a white shirt&#10;&#10;Description automatically generated with low confidence">
            <a:extLst>
              <a:ext uri="{FF2B5EF4-FFF2-40B4-BE49-F238E27FC236}">
                <a16:creationId xmlns:a16="http://schemas.microsoft.com/office/drawing/2014/main" id="{FC1EF486-53FC-9066-5EDA-695AF760B929}"/>
              </a:ext>
            </a:extLst>
          </p:cNvPr>
          <p:cNvPicPr>
            <a:picLocks noChangeAspect="1"/>
          </p:cNvPicPr>
          <p:nvPr/>
        </p:nvPicPr>
        <p:blipFill>
          <a:blip r:embed="rId2"/>
          <a:stretch>
            <a:fillRect/>
          </a:stretch>
        </p:blipFill>
        <p:spPr>
          <a:xfrm>
            <a:off x="1557526" y="908050"/>
            <a:ext cx="1144431" cy="1716433"/>
          </a:xfrm>
          <a:prstGeom prst="rect">
            <a:avLst/>
          </a:prstGeom>
        </p:spPr>
      </p:pic>
      <p:sp>
        <p:nvSpPr>
          <p:cNvPr id="22" name="TextBox 21">
            <a:extLst>
              <a:ext uri="{FF2B5EF4-FFF2-40B4-BE49-F238E27FC236}">
                <a16:creationId xmlns:a16="http://schemas.microsoft.com/office/drawing/2014/main" id="{B7D72C7C-7111-7DD1-CF6F-B8DC85B7DEFF}"/>
              </a:ext>
            </a:extLst>
          </p:cNvPr>
          <p:cNvSpPr txBox="1"/>
          <p:nvPr/>
        </p:nvSpPr>
        <p:spPr>
          <a:xfrm>
            <a:off x="1090663" y="2624484"/>
            <a:ext cx="2665337" cy="369332"/>
          </a:xfrm>
          <a:prstGeom prst="rect">
            <a:avLst/>
          </a:prstGeom>
          <a:noFill/>
        </p:spPr>
        <p:txBody>
          <a:bodyPr wrap="square" rtlCol="0">
            <a:spAutoFit/>
          </a:bodyPr>
          <a:lstStyle/>
          <a:p>
            <a:r>
              <a:rPr lang="en-US"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Harrison Obamwonyi </a:t>
            </a:r>
          </a:p>
        </p:txBody>
      </p:sp>
      <p:sp>
        <p:nvSpPr>
          <p:cNvPr id="23" name="TextBox 22">
            <a:extLst>
              <a:ext uri="{FF2B5EF4-FFF2-40B4-BE49-F238E27FC236}">
                <a16:creationId xmlns:a16="http://schemas.microsoft.com/office/drawing/2014/main" id="{6CF7213F-424F-6469-49B9-B1731DA30B36}"/>
              </a:ext>
            </a:extLst>
          </p:cNvPr>
          <p:cNvSpPr txBox="1"/>
          <p:nvPr/>
        </p:nvSpPr>
        <p:spPr>
          <a:xfrm>
            <a:off x="4422343" y="2594245"/>
            <a:ext cx="3618897" cy="369332"/>
          </a:xfrm>
          <a:prstGeom prst="rect">
            <a:avLst/>
          </a:prstGeom>
          <a:noFill/>
        </p:spPr>
        <p:txBody>
          <a:bodyPr wrap="square" rtlCol="0">
            <a:spAutoFit/>
          </a:bodyPr>
          <a:lstStyle/>
          <a:p>
            <a:r>
              <a:rPr lang="en-GB" sz="1800" b="1" i="0" u="none" strike="noStrike"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Folake</a:t>
            </a:r>
            <a:r>
              <a:rPr lang="en-GB" sz="1800" b="1" i="0" u="none" strike="noStrike"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r>
              <a:rPr lang="en-GB" sz="1800" b="1" i="0" u="none" strike="noStrike"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Monsurat</a:t>
            </a:r>
            <a:r>
              <a:rPr lang="en-GB" sz="1800" b="1" i="0" u="none" strike="noStrike"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Ajao</a:t>
            </a:r>
            <a:endParaRPr lang="en-US"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TextBox 23">
            <a:extLst>
              <a:ext uri="{FF2B5EF4-FFF2-40B4-BE49-F238E27FC236}">
                <a16:creationId xmlns:a16="http://schemas.microsoft.com/office/drawing/2014/main" id="{81E0C6B7-5326-9065-F172-79E58E4CE3CB}"/>
              </a:ext>
            </a:extLst>
          </p:cNvPr>
          <p:cNvSpPr txBox="1"/>
          <p:nvPr/>
        </p:nvSpPr>
        <p:spPr>
          <a:xfrm>
            <a:off x="892508" y="5114781"/>
            <a:ext cx="3618897" cy="369332"/>
          </a:xfrm>
          <a:prstGeom prst="rect">
            <a:avLst/>
          </a:prstGeom>
          <a:noFill/>
        </p:spPr>
        <p:txBody>
          <a:bodyPr wrap="square" rtlCol="0">
            <a:spAutoFit/>
          </a:bodyPr>
          <a:lstStyle/>
          <a:p>
            <a:r>
              <a:rPr lang="en-GB" sz="1800" b="1" i="0" u="none" strike="noStrike"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Gbemisola</a:t>
            </a:r>
            <a:r>
              <a:rPr lang="en-GB" sz="1800" b="1" i="0" u="none" strike="noStrike"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r>
              <a:rPr lang="en-GB" sz="1800" b="1" i="0" u="none" strike="noStrike"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Tosin</a:t>
            </a:r>
            <a:r>
              <a:rPr lang="en-GB" sz="1800" b="1" i="0" u="none" strike="noStrike"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r>
              <a:rPr lang="en-GB" sz="1800" b="1" i="0" u="none" strike="noStrike"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Ibitomi</a:t>
            </a:r>
            <a:endParaRPr lang="en-US"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TextBox 25">
            <a:extLst>
              <a:ext uri="{FF2B5EF4-FFF2-40B4-BE49-F238E27FC236}">
                <a16:creationId xmlns:a16="http://schemas.microsoft.com/office/drawing/2014/main" id="{F9614465-14B3-6CFB-D599-4FEF9E5C4006}"/>
              </a:ext>
            </a:extLst>
          </p:cNvPr>
          <p:cNvSpPr txBox="1"/>
          <p:nvPr/>
        </p:nvSpPr>
        <p:spPr>
          <a:xfrm>
            <a:off x="8060592" y="2604533"/>
            <a:ext cx="3618897" cy="369332"/>
          </a:xfrm>
          <a:prstGeom prst="rect">
            <a:avLst/>
          </a:prstGeom>
          <a:noFill/>
        </p:spPr>
        <p:txBody>
          <a:bodyPr wrap="square" rtlCol="0">
            <a:spAutoFit/>
          </a:bodyPr>
          <a:lstStyle/>
          <a:p>
            <a:r>
              <a:rPr lang="en-GB" sz="1800" b="1" i="0" u="none" strike="noStrike"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Olashile</a:t>
            </a:r>
            <a:r>
              <a:rPr lang="en-GB" sz="1800" b="1" i="0" u="none" strike="noStrike"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Mariam </a:t>
            </a:r>
            <a:r>
              <a:rPr lang="en-GB" sz="1800" b="1" i="0" u="none" strike="noStrike"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Oladunni</a:t>
            </a:r>
            <a:r>
              <a:rPr lang="en-GB"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endParaRPr lang="en-US"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32A357A7-EC8A-FEC1-D449-CA15AE89A3AB}"/>
              </a:ext>
            </a:extLst>
          </p:cNvPr>
          <p:cNvSpPr txBox="1"/>
          <p:nvPr/>
        </p:nvSpPr>
        <p:spPr>
          <a:xfrm>
            <a:off x="4441695" y="5055678"/>
            <a:ext cx="3618897" cy="369332"/>
          </a:xfrm>
          <a:prstGeom prst="rect">
            <a:avLst/>
          </a:prstGeom>
          <a:noFill/>
        </p:spPr>
        <p:txBody>
          <a:bodyPr wrap="square" rtlCol="0">
            <a:spAutoFit/>
          </a:bodyPr>
          <a:lstStyle/>
          <a:p>
            <a:r>
              <a:rPr lang="en-GB" sz="1800" b="1" i="0" u="none" strike="noStrike"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Taiwo </a:t>
            </a:r>
            <a:r>
              <a:rPr lang="en-GB" sz="1800" b="1" i="0" u="none" strike="noStrike"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Eniola</a:t>
            </a:r>
            <a:r>
              <a:rPr lang="en-GB" sz="1800" b="1" i="0" u="none" strike="noStrike"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r>
              <a:rPr lang="en-GB" sz="1800" b="1" i="0" u="none" strike="noStrike"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Damisa</a:t>
            </a:r>
            <a:r>
              <a:rPr lang="en-GB"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endParaRPr lang="en-US"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TextBox 27">
            <a:extLst>
              <a:ext uri="{FF2B5EF4-FFF2-40B4-BE49-F238E27FC236}">
                <a16:creationId xmlns:a16="http://schemas.microsoft.com/office/drawing/2014/main" id="{2A2949C8-A23A-63D8-F18B-30D3BA08636A}"/>
              </a:ext>
            </a:extLst>
          </p:cNvPr>
          <p:cNvSpPr txBox="1"/>
          <p:nvPr/>
        </p:nvSpPr>
        <p:spPr>
          <a:xfrm>
            <a:off x="8641394" y="5055678"/>
            <a:ext cx="2658098" cy="369332"/>
          </a:xfrm>
          <a:prstGeom prst="rect">
            <a:avLst/>
          </a:prstGeom>
          <a:noFill/>
        </p:spPr>
        <p:txBody>
          <a:bodyPr wrap="square" rtlCol="0">
            <a:spAutoFit/>
          </a:bodyPr>
          <a:lstStyle/>
          <a:p>
            <a:r>
              <a:rPr lang="en-GB" sz="1800" b="1" i="0" u="none" strike="noStrike"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Praise </a:t>
            </a:r>
            <a:r>
              <a:rPr lang="en-GB" sz="1800" b="1" i="0" u="none" strike="noStrike"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Ekebafe</a:t>
            </a:r>
            <a:r>
              <a:rPr lang="en-GB" sz="1800" b="1" i="0" u="none" strike="noStrike"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r>
              <a:rPr lang="en-GB"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endParaRPr lang="en-US"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2" name="Picture 31" descr="A person smiling for the camera&#10;&#10;Description automatically generated with low confidence">
            <a:extLst>
              <a:ext uri="{FF2B5EF4-FFF2-40B4-BE49-F238E27FC236}">
                <a16:creationId xmlns:a16="http://schemas.microsoft.com/office/drawing/2014/main" id="{824E73CB-A8B7-A501-116A-EADAA15C80B9}"/>
              </a:ext>
            </a:extLst>
          </p:cNvPr>
          <p:cNvPicPr>
            <a:picLocks noChangeAspect="1"/>
          </p:cNvPicPr>
          <p:nvPr/>
        </p:nvPicPr>
        <p:blipFill>
          <a:blip r:embed="rId3"/>
          <a:stretch>
            <a:fillRect/>
          </a:stretch>
        </p:blipFill>
        <p:spPr>
          <a:xfrm>
            <a:off x="4913422" y="968463"/>
            <a:ext cx="1144431" cy="1718325"/>
          </a:xfrm>
          <a:prstGeom prst="rect">
            <a:avLst/>
          </a:prstGeom>
        </p:spPr>
      </p:pic>
      <p:pic>
        <p:nvPicPr>
          <p:cNvPr id="4" name="Picture 3" descr="A person with curly hair&#10;&#10;Description automatically generated with low confidence">
            <a:extLst>
              <a:ext uri="{FF2B5EF4-FFF2-40B4-BE49-F238E27FC236}">
                <a16:creationId xmlns:a16="http://schemas.microsoft.com/office/drawing/2014/main" id="{D7DE91FD-0AE5-439F-1842-E1C424CB75DE}"/>
              </a:ext>
            </a:extLst>
          </p:cNvPr>
          <p:cNvPicPr>
            <a:picLocks noChangeAspect="1"/>
          </p:cNvPicPr>
          <p:nvPr/>
        </p:nvPicPr>
        <p:blipFill>
          <a:blip r:embed="rId4"/>
          <a:stretch>
            <a:fillRect/>
          </a:stretch>
        </p:blipFill>
        <p:spPr>
          <a:xfrm>
            <a:off x="1439742" y="3317155"/>
            <a:ext cx="1227359" cy="1843920"/>
          </a:xfrm>
          <a:prstGeom prst="rect">
            <a:avLst/>
          </a:prstGeom>
        </p:spPr>
      </p:pic>
      <p:pic>
        <p:nvPicPr>
          <p:cNvPr id="6" name="Picture 5" descr="A person smiling for the camera&#10;&#10;Description automatically generated with medium confidence">
            <a:extLst>
              <a:ext uri="{FF2B5EF4-FFF2-40B4-BE49-F238E27FC236}">
                <a16:creationId xmlns:a16="http://schemas.microsoft.com/office/drawing/2014/main" id="{866677D5-7B00-E5F9-A35A-CA34952CAC07}"/>
              </a:ext>
            </a:extLst>
          </p:cNvPr>
          <p:cNvPicPr>
            <a:picLocks noChangeAspect="1"/>
          </p:cNvPicPr>
          <p:nvPr/>
        </p:nvPicPr>
        <p:blipFill>
          <a:blip r:embed="rId5"/>
          <a:stretch>
            <a:fillRect/>
          </a:stretch>
        </p:blipFill>
        <p:spPr>
          <a:xfrm>
            <a:off x="4956271" y="3471220"/>
            <a:ext cx="1232671" cy="1643561"/>
          </a:xfrm>
          <a:prstGeom prst="rect">
            <a:avLst/>
          </a:prstGeom>
        </p:spPr>
      </p:pic>
      <p:pic>
        <p:nvPicPr>
          <p:cNvPr id="8" name="Picture 7" descr="A person wearing a blue head scarf&#10;&#10;Description automatically generated with low confidence">
            <a:extLst>
              <a:ext uri="{FF2B5EF4-FFF2-40B4-BE49-F238E27FC236}">
                <a16:creationId xmlns:a16="http://schemas.microsoft.com/office/drawing/2014/main" id="{EDF1F847-DCD9-1C8F-0788-EFB163219938}"/>
              </a:ext>
            </a:extLst>
          </p:cNvPr>
          <p:cNvPicPr>
            <a:picLocks noChangeAspect="1"/>
          </p:cNvPicPr>
          <p:nvPr/>
        </p:nvPicPr>
        <p:blipFill>
          <a:blip r:embed="rId6"/>
          <a:stretch>
            <a:fillRect/>
          </a:stretch>
        </p:blipFill>
        <p:spPr>
          <a:xfrm>
            <a:off x="8802846" y="3429000"/>
            <a:ext cx="1350147" cy="1704170"/>
          </a:xfrm>
          <a:prstGeom prst="rect">
            <a:avLst/>
          </a:prstGeom>
        </p:spPr>
      </p:pic>
      <p:pic>
        <p:nvPicPr>
          <p:cNvPr id="10" name="Picture 9" descr="A person taking a selfie&#10;&#10;Description automatically generated">
            <a:extLst>
              <a:ext uri="{FF2B5EF4-FFF2-40B4-BE49-F238E27FC236}">
                <a16:creationId xmlns:a16="http://schemas.microsoft.com/office/drawing/2014/main" id="{EB3D64B2-E1F7-69E9-2F5D-123950FCA84C}"/>
              </a:ext>
            </a:extLst>
          </p:cNvPr>
          <p:cNvPicPr>
            <a:picLocks noChangeAspect="1"/>
          </p:cNvPicPr>
          <p:nvPr/>
        </p:nvPicPr>
        <p:blipFill>
          <a:blip r:embed="rId7"/>
          <a:stretch>
            <a:fillRect/>
          </a:stretch>
        </p:blipFill>
        <p:spPr>
          <a:xfrm>
            <a:off x="8802846" y="1203806"/>
            <a:ext cx="1194621" cy="1482981"/>
          </a:xfrm>
          <a:prstGeom prst="rect">
            <a:avLst/>
          </a:prstGeom>
        </p:spPr>
      </p:pic>
    </p:spTree>
    <p:extLst>
      <p:ext uri="{BB962C8B-B14F-4D97-AF65-F5344CB8AC3E}">
        <p14:creationId xmlns:p14="http://schemas.microsoft.com/office/powerpoint/2010/main" val="10396350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7208-3626-E9B3-8F5E-91BB09D68EF4}"/>
              </a:ext>
            </a:extLst>
          </p:cNvPr>
          <p:cNvSpPr>
            <a:spLocks noGrp="1"/>
          </p:cNvSpPr>
          <p:nvPr>
            <p:ph type="title"/>
          </p:nvPr>
        </p:nvSpPr>
        <p:spPr/>
        <p:txBody>
          <a:bodyPr/>
          <a:lstStyle/>
          <a:p>
            <a:r>
              <a:rPr lang="en-US" dirty="0"/>
              <a:t>Table of Content</a:t>
            </a:r>
          </a:p>
        </p:txBody>
      </p:sp>
      <p:graphicFrame>
        <p:nvGraphicFramePr>
          <p:cNvPr id="3" name="Table 2">
            <a:extLst>
              <a:ext uri="{FF2B5EF4-FFF2-40B4-BE49-F238E27FC236}">
                <a16:creationId xmlns:a16="http://schemas.microsoft.com/office/drawing/2014/main" id="{9558521B-D791-13E6-8804-8124D39E2219}"/>
              </a:ext>
            </a:extLst>
          </p:cNvPr>
          <p:cNvGraphicFramePr>
            <a:graphicFrameLocks noGrp="1"/>
          </p:cNvGraphicFramePr>
          <p:nvPr>
            <p:extLst>
              <p:ext uri="{D42A27DB-BD31-4B8C-83A1-F6EECF244321}">
                <p14:modId xmlns:p14="http://schemas.microsoft.com/office/powerpoint/2010/main" val="1853667117"/>
              </p:ext>
            </p:extLst>
          </p:nvPr>
        </p:nvGraphicFramePr>
        <p:xfrm>
          <a:off x="2009488" y="1196976"/>
          <a:ext cx="8100000" cy="4037172"/>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910759630"/>
                    </a:ext>
                  </a:extLst>
                </a:gridCol>
                <a:gridCol w="2880000">
                  <a:extLst>
                    <a:ext uri="{9D8B030D-6E8A-4147-A177-3AD203B41FA5}">
                      <a16:colId xmlns:a16="http://schemas.microsoft.com/office/drawing/2014/main" val="2453107909"/>
                    </a:ext>
                  </a:extLst>
                </a:gridCol>
                <a:gridCol w="360000">
                  <a:extLst>
                    <a:ext uri="{9D8B030D-6E8A-4147-A177-3AD203B41FA5}">
                      <a16:colId xmlns:a16="http://schemas.microsoft.com/office/drawing/2014/main" val="2030432741"/>
                    </a:ext>
                  </a:extLst>
                </a:gridCol>
                <a:gridCol w="900000">
                  <a:extLst>
                    <a:ext uri="{9D8B030D-6E8A-4147-A177-3AD203B41FA5}">
                      <a16:colId xmlns:a16="http://schemas.microsoft.com/office/drawing/2014/main" val="1515875004"/>
                    </a:ext>
                  </a:extLst>
                </a:gridCol>
                <a:gridCol w="360000">
                  <a:extLst>
                    <a:ext uri="{9D8B030D-6E8A-4147-A177-3AD203B41FA5}">
                      <a16:colId xmlns:a16="http://schemas.microsoft.com/office/drawing/2014/main" val="2807868526"/>
                    </a:ext>
                  </a:extLst>
                </a:gridCol>
                <a:gridCol w="2880000">
                  <a:extLst>
                    <a:ext uri="{9D8B030D-6E8A-4147-A177-3AD203B41FA5}">
                      <a16:colId xmlns:a16="http://schemas.microsoft.com/office/drawing/2014/main" val="1630085988"/>
                    </a:ext>
                  </a:extLst>
                </a:gridCol>
                <a:gridCol w="360000">
                  <a:extLst>
                    <a:ext uri="{9D8B030D-6E8A-4147-A177-3AD203B41FA5}">
                      <a16:colId xmlns:a16="http://schemas.microsoft.com/office/drawing/2014/main" val="1109543629"/>
                    </a:ext>
                  </a:extLst>
                </a:gridCol>
              </a:tblGrid>
              <a:tr h="419758">
                <a:tc gridSpan="2">
                  <a:txBody>
                    <a:bodyPr/>
                    <a:lstStyle/>
                    <a:p>
                      <a:r>
                        <a:rPr lang="en-CA"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Company Overview</a:t>
                      </a:r>
                    </a:p>
                  </a:txBody>
                  <a:tcPr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CA" sz="1100"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CA"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p>
                  </a:txBody>
                  <a:tcPr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CA"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CA"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Recommendations</a:t>
                      </a:r>
                    </a:p>
                  </a:txBody>
                  <a:tcPr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CA" sz="1100" dirty="0">
                        <a:solidFill>
                          <a:schemeClr val="bg1"/>
                        </a:solidFill>
                      </a:endParaRP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CA" sz="1100" dirty="0">
                          <a:solidFill>
                            <a:schemeClr val="bg1"/>
                          </a:solidFill>
                        </a:rPr>
                        <a:t>15</a:t>
                      </a:r>
                    </a:p>
                  </a:txBody>
                  <a:tcPr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081029133"/>
                  </a:ext>
                </a:extLst>
              </a:tr>
              <a:tr h="350449">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latin typeface="Open Sans" panose="020B0606030504020204" pitchFamily="34" charset="0"/>
                          <a:ea typeface="Open Sans" panose="020B0606030504020204" pitchFamily="34" charset="0"/>
                          <a:cs typeface="Open Sans" panose="020B0606030504020204" pitchFamily="34" charset="0"/>
                        </a:rPr>
                        <a:t>Company Overview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latin typeface="Open Sans" panose="020B0606030504020204" pitchFamily="34" charset="0"/>
                          <a:ea typeface="Open Sans" panose="020B0606030504020204" pitchFamily="34" charset="0"/>
                          <a:cs typeface="Open Sans" panose="020B0606030504020204" pitchFamily="34"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latin typeface="Open Sans" panose="020B0606030504020204" pitchFamily="34" charset="0"/>
                          <a:ea typeface="Open Sans" panose="020B0606030504020204" pitchFamily="34" charset="0"/>
                          <a:cs typeface="Open Sans" panose="020B0606030504020204" pitchFamily="34" charset="0"/>
                        </a:rPr>
                        <a:t>NFT Market Review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16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0721846"/>
                  </a:ext>
                </a:extLst>
              </a:tr>
              <a:tr h="350449">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latin typeface="Open Sans" panose="020B0606030504020204" pitchFamily="34" charset="0"/>
                          <a:ea typeface="Open Sans" panose="020B0606030504020204" pitchFamily="34" charset="0"/>
                          <a:cs typeface="Open Sans" panose="020B0606030504020204" pitchFamily="34" charset="0"/>
                        </a:rPr>
                        <a:t>Research Methodology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latin typeface="Open Sans" panose="020B0606030504020204" pitchFamily="34" charset="0"/>
                          <a:ea typeface="Open Sans" panose="020B0606030504020204" pitchFamily="34" charset="0"/>
                          <a:cs typeface="Open Sans" panose="020B0606030504020204" pitchFamily="34"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latin typeface="Open Sans" panose="020B0606030504020204" pitchFamily="34" charset="0"/>
                          <a:ea typeface="Open Sans" panose="020B0606030504020204" pitchFamily="34" charset="0"/>
                          <a:cs typeface="Open Sans" panose="020B0606030504020204" pitchFamily="34" charset="0"/>
                        </a:rPr>
                        <a:t>Recommendation 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1578610"/>
                  </a:ext>
                </a:extLst>
              </a:tr>
              <a:tr h="350449">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latin typeface="Open Sans" panose="020B0606030504020204" pitchFamily="34" charset="0"/>
                          <a:ea typeface="Open Sans" panose="020B0606030504020204" pitchFamily="34" charset="0"/>
                          <a:cs typeface="Open Sans" panose="020B0606030504020204" pitchFamily="34" charset="0"/>
                        </a:rPr>
                        <a:t>Business Model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latin typeface="Open Sans" panose="020B0606030504020204" pitchFamily="34" charset="0"/>
                          <a:ea typeface="Open Sans" panose="020B0606030504020204" pitchFamily="34" charset="0"/>
                          <a:cs typeface="Open Sans" panose="020B0606030504020204" pitchFamily="34"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1095363"/>
                  </a:ext>
                </a:extLst>
              </a:tr>
              <a:tr h="350449">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latin typeface="Open Sans" panose="020B0606030504020204" pitchFamily="34" charset="0"/>
                          <a:ea typeface="Open Sans" panose="020B0606030504020204" pitchFamily="34" charset="0"/>
                          <a:cs typeface="Open Sans" panose="020B0606030504020204" pitchFamily="34" charset="0"/>
                        </a:rPr>
                        <a:t>Company Review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latin typeface="Open Sans" panose="020B0606030504020204" pitchFamily="34" charset="0"/>
                          <a:ea typeface="Open Sans" panose="020B0606030504020204" pitchFamily="34" charset="0"/>
                          <a:cs typeface="Open Sans" panose="020B0606030504020204" pitchFamily="34"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0862478"/>
                  </a:ext>
                </a:extLst>
              </a:tr>
              <a:tr h="350449">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latin typeface="Open Sans" panose="020B0606030504020204" pitchFamily="34" charset="0"/>
                          <a:ea typeface="Open Sans" panose="020B0606030504020204" pitchFamily="34" charset="0"/>
                          <a:cs typeface="Open Sans" panose="020B0606030504020204" pitchFamily="34" charset="0"/>
                        </a:rPr>
                        <a:t>OpenSea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latin typeface="Open Sans" panose="020B0606030504020204" pitchFamily="34" charset="0"/>
                          <a:ea typeface="Open Sans" panose="020B0606030504020204" pitchFamily="34" charset="0"/>
                          <a:cs typeface="Open Sans" panose="020B0606030504020204" pitchFamily="34"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4978823"/>
                  </a:ext>
                </a:extLst>
              </a:tr>
              <a:tr h="350449">
                <a:tc gridSpan="2">
                  <a:txBody>
                    <a:bodyPr/>
                    <a:lstStyle/>
                    <a:p>
                      <a:r>
                        <a:rPr lang="en-CA"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Industry Overview</a:t>
                      </a:r>
                    </a:p>
                  </a:txBody>
                  <a:tcPr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CA" sz="1100"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CA"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10</a:t>
                      </a:r>
                    </a:p>
                  </a:txBody>
                  <a:tcPr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CA"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en-CA"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CA" sz="1100" dirty="0">
                        <a:solidFill>
                          <a:schemeClr val="bg1"/>
                        </a:solidFill>
                      </a:endParaRP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endParaRPr lang="en-CA" sz="1100" dirty="0">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51609142"/>
                  </a:ext>
                </a:extLst>
              </a:tr>
              <a:tr h="350449">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latin typeface="Open Sans" panose="020B0606030504020204" pitchFamily="34" charset="0"/>
                          <a:ea typeface="Open Sans" panose="020B0606030504020204" pitchFamily="34" charset="0"/>
                          <a:cs typeface="Open Sans" panose="020B0606030504020204" pitchFamily="34" charset="0"/>
                        </a:rPr>
                        <a:t>Cryptocurrency Market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latin typeface="Open Sans" panose="020B0606030504020204" pitchFamily="34" charset="0"/>
                          <a:ea typeface="Open Sans" panose="020B0606030504020204" pitchFamily="34" charset="0"/>
                          <a:cs typeface="Open Sans" panose="020B0606030504020204" pitchFamily="34" charset="0"/>
                        </a:rPr>
                        <a:t>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1398340"/>
                  </a:ext>
                </a:extLst>
              </a:tr>
              <a:tr h="350449">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latin typeface="Open Sans" panose="020B0606030504020204" pitchFamily="34" charset="0"/>
                          <a:ea typeface="Open Sans" panose="020B0606030504020204" pitchFamily="34" charset="0"/>
                          <a:cs typeface="Open Sans" panose="020B0606030504020204" pitchFamily="34" charset="0"/>
                        </a:rPr>
                        <a:t>Market Capitalization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latin typeface="Open Sans" panose="020B0606030504020204" pitchFamily="34" charset="0"/>
                          <a:ea typeface="Open Sans" panose="020B0606030504020204" pitchFamily="34" charset="0"/>
                          <a:cs typeface="Open Sans" panose="020B0606030504020204" pitchFamily="34" charset="0"/>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0311589"/>
                  </a:ext>
                </a:extLst>
              </a:tr>
              <a:tr h="463373">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latin typeface="Open Sans" panose="020B0606030504020204" pitchFamily="34" charset="0"/>
                          <a:ea typeface="Open Sans" panose="020B0606030504020204" pitchFamily="34" charset="0"/>
                          <a:cs typeface="Open Sans" panose="020B0606030504020204" pitchFamily="34" charset="0"/>
                        </a:rPr>
                        <a:t>NFT Market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latin typeface="Open Sans" panose="020B0606030504020204" pitchFamily="34" charset="0"/>
                          <a:ea typeface="Open Sans" panose="020B0606030504020204" pitchFamily="34" charset="0"/>
                          <a:cs typeface="Open Sans" panose="020B0606030504020204" pitchFamily="34" charset="0"/>
                        </a:rPr>
                        <a:t>13</a:t>
                      </a:r>
                    </a:p>
                    <a:p>
                      <a:pPr algn="r"/>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CA"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Appendices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CA" sz="110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solidFill>
                            <a:schemeClr val="bg1"/>
                          </a:solidFill>
                        </a:rPr>
                        <a:t>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078617238"/>
                  </a:ext>
                </a:extLst>
              </a:tr>
              <a:tr h="350449">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1641944"/>
                  </a:ext>
                </a:extLst>
              </a:tr>
            </a:tbl>
          </a:graphicData>
        </a:graphic>
      </p:graphicFrame>
    </p:spTree>
    <p:extLst>
      <p:ext uri="{BB962C8B-B14F-4D97-AF65-F5344CB8AC3E}">
        <p14:creationId xmlns:p14="http://schemas.microsoft.com/office/powerpoint/2010/main" val="957285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2AFF-BE92-21D9-A7DA-7E66C8C4B2F3}"/>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801623538"/>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0C4C-7B87-350A-2466-99F5D7B6E50A}"/>
              </a:ext>
            </a:extLst>
          </p:cNvPr>
          <p:cNvSpPr>
            <a:spLocks noGrp="1"/>
          </p:cNvSpPr>
          <p:nvPr>
            <p:ph type="ctrTitle"/>
          </p:nvPr>
        </p:nvSpPr>
        <p:spPr/>
        <p:txBody>
          <a:bodyPr/>
          <a:lstStyle/>
          <a:p>
            <a:r>
              <a:rPr lang="en-US" dirty="0"/>
              <a:t>APPENDICES</a:t>
            </a:r>
          </a:p>
        </p:txBody>
      </p:sp>
    </p:spTree>
    <p:extLst>
      <p:ext uri="{BB962C8B-B14F-4D97-AF65-F5344CB8AC3E}">
        <p14:creationId xmlns:p14="http://schemas.microsoft.com/office/powerpoint/2010/main" val="378968179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9DFED-91E9-A925-8C1A-F3ABC5AA1C8E}"/>
              </a:ext>
            </a:extLst>
          </p:cNvPr>
          <p:cNvSpPr>
            <a:spLocks noGrp="1"/>
          </p:cNvSpPr>
          <p:nvPr>
            <p:ph type="title"/>
          </p:nvPr>
        </p:nvSpPr>
        <p:spPr/>
        <p:txBody>
          <a:bodyPr/>
          <a:lstStyle/>
          <a:p>
            <a:r>
              <a:rPr lang="en-US" dirty="0"/>
              <a:t>Appendices</a:t>
            </a:r>
          </a:p>
        </p:txBody>
      </p:sp>
      <p:sp>
        <p:nvSpPr>
          <p:cNvPr id="4" name="TextBox 3">
            <a:extLst>
              <a:ext uri="{FF2B5EF4-FFF2-40B4-BE49-F238E27FC236}">
                <a16:creationId xmlns:a16="http://schemas.microsoft.com/office/drawing/2014/main" id="{B35C07D9-C56E-7FCF-9D4B-B846981E14DC}"/>
              </a:ext>
            </a:extLst>
          </p:cNvPr>
          <p:cNvSpPr txBox="1"/>
          <p:nvPr/>
        </p:nvSpPr>
        <p:spPr>
          <a:xfrm>
            <a:off x="278524" y="892969"/>
            <a:ext cx="4892566" cy="319190"/>
          </a:xfrm>
          <a:prstGeom prst="rect">
            <a:avLst/>
          </a:prstGeom>
          <a:solidFill>
            <a:schemeClr val="accent2"/>
          </a:solidFill>
        </p:spPr>
        <p:txBody>
          <a:bodyPr wrap="square">
            <a:spAutoFit/>
          </a:bodyPr>
          <a:lstStyle/>
          <a:p>
            <a:pPr lvl="0" algn="just">
              <a:lnSpc>
                <a:spcPct val="150000"/>
              </a:lnSpc>
              <a:spcBef>
                <a:spcPts val="600"/>
              </a:spcBef>
              <a:spcAft>
                <a:spcPts val="600"/>
              </a:spcAft>
            </a:pPr>
            <a:r>
              <a:rPr lang="en-GB" sz="1100" b="1"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Otherdeed</a:t>
            </a:r>
            <a:r>
              <a:rPr lang="en-GB"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for </a:t>
            </a:r>
            <a:r>
              <a:rPr lang="en-GB" sz="1100" b="1"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Otherside</a:t>
            </a:r>
            <a:r>
              <a:rPr lang="en-GB"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Data</a:t>
            </a:r>
            <a:endParaRPr lang="en-GB" sz="105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54367613-5FE6-DB18-50A2-138D622AD700}"/>
              </a:ext>
            </a:extLst>
          </p:cNvPr>
          <p:cNvPicPr>
            <a:picLocks noChangeAspect="1"/>
          </p:cNvPicPr>
          <p:nvPr/>
        </p:nvPicPr>
        <p:blipFill>
          <a:blip r:embed="rId2"/>
          <a:stretch>
            <a:fillRect/>
          </a:stretch>
        </p:blipFill>
        <p:spPr>
          <a:xfrm>
            <a:off x="401004" y="1196975"/>
            <a:ext cx="4799614" cy="2109883"/>
          </a:xfrm>
          <a:prstGeom prst="rect">
            <a:avLst/>
          </a:prstGeom>
        </p:spPr>
      </p:pic>
      <p:sp>
        <p:nvSpPr>
          <p:cNvPr id="9" name="TextBox 8">
            <a:extLst>
              <a:ext uri="{FF2B5EF4-FFF2-40B4-BE49-F238E27FC236}">
                <a16:creationId xmlns:a16="http://schemas.microsoft.com/office/drawing/2014/main" id="{3C53CA33-F1A2-3724-D8DF-3032A36BDE3F}"/>
              </a:ext>
            </a:extLst>
          </p:cNvPr>
          <p:cNvSpPr txBox="1"/>
          <p:nvPr/>
        </p:nvSpPr>
        <p:spPr>
          <a:xfrm>
            <a:off x="371475" y="3429000"/>
            <a:ext cx="4799615" cy="264624"/>
          </a:xfrm>
          <a:prstGeom prst="rect">
            <a:avLst/>
          </a:prstGeom>
          <a:solidFill>
            <a:schemeClr val="accent2"/>
          </a:solidFill>
        </p:spPr>
        <p:txBody>
          <a:bodyPr wrap="square">
            <a:spAutoFit/>
          </a:bodyPr>
          <a:lstStyle/>
          <a:p>
            <a:pPr lvl="0" algn="just">
              <a:lnSpc>
                <a:spcPct val="107000"/>
              </a:lnSpc>
              <a:spcAft>
                <a:spcPts val="800"/>
              </a:spcAft>
            </a:pPr>
            <a:r>
              <a:rPr lang="en-GB"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Bored Ape Yacht Club (BAYC)</a:t>
            </a:r>
            <a:endPar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0" name="Picture 9">
            <a:extLst>
              <a:ext uri="{FF2B5EF4-FFF2-40B4-BE49-F238E27FC236}">
                <a16:creationId xmlns:a16="http://schemas.microsoft.com/office/drawing/2014/main" id="{FF008767-C565-28D0-DF7C-5DB255F7AE52}"/>
              </a:ext>
            </a:extLst>
          </p:cNvPr>
          <p:cNvPicPr>
            <a:picLocks noChangeAspect="1"/>
          </p:cNvPicPr>
          <p:nvPr/>
        </p:nvPicPr>
        <p:blipFill>
          <a:blip r:embed="rId3"/>
          <a:stretch>
            <a:fillRect/>
          </a:stretch>
        </p:blipFill>
        <p:spPr>
          <a:xfrm>
            <a:off x="401005" y="3717582"/>
            <a:ext cx="4799614" cy="2257467"/>
          </a:xfrm>
          <a:prstGeom prst="rect">
            <a:avLst/>
          </a:prstGeom>
        </p:spPr>
      </p:pic>
      <p:pic>
        <p:nvPicPr>
          <p:cNvPr id="11" name="Picture 10">
            <a:extLst>
              <a:ext uri="{FF2B5EF4-FFF2-40B4-BE49-F238E27FC236}">
                <a16:creationId xmlns:a16="http://schemas.microsoft.com/office/drawing/2014/main" id="{F9E7C79D-D9B6-B980-DB8D-08D588F6B4D3}"/>
              </a:ext>
            </a:extLst>
          </p:cNvPr>
          <p:cNvPicPr>
            <a:picLocks noChangeAspect="1"/>
          </p:cNvPicPr>
          <p:nvPr/>
        </p:nvPicPr>
        <p:blipFill>
          <a:blip r:embed="rId4"/>
          <a:stretch>
            <a:fillRect/>
          </a:stretch>
        </p:blipFill>
        <p:spPr>
          <a:xfrm>
            <a:off x="6705597" y="1268940"/>
            <a:ext cx="5085397" cy="2109882"/>
          </a:xfrm>
          <a:prstGeom prst="rect">
            <a:avLst/>
          </a:prstGeom>
        </p:spPr>
      </p:pic>
      <p:sp>
        <p:nvSpPr>
          <p:cNvPr id="13" name="TextBox 12">
            <a:extLst>
              <a:ext uri="{FF2B5EF4-FFF2-40B4-BE49-F238E27FC236}">
                <a16:creationId xmlns:a16="http://schemas.microsoft.com/office/drawing/2014/main" id="{8C1DFF87-D946-A1B6-ABFD-C3E96E14BDD4}"/>
              </a:ext>
            </a:extLst>
          </p:cNvPr>
          <p:cNvSpPr txBox="1"/>
          <p:nvPr/>
        </p:nvSpPr>
        <p:spPr>
          <a:xfrm>
            <a:off x="6705599" y="894873"/>
            <a:ext cx="5114925" cy="264496"/>
          </a:xfrm>
          <a:prstGeom prst="rect">
            <a:avLst/>
          </a:prstGeom>
          <a:solidFill>
            <a:schemeClr val="accent2"/>
          </a:solidFill>
        </p:spPr>
        <p:txBody>
          <a:bodyPr wrap="square">
            <a:spAutoFit/>
          </a:bodyPr>
          <a:lstStyle/>
          <a:p>
            <a:pPr lvl="0" algn="just">
              <a:lnSpc>
                <a:spcPct val="107000"/>
              </a:lnSpc>
              <a:spcAft>
                <a:spcPts val="800"/>
              </a:spcAft>
            </a:pPr>
            <a:r>
              <a:rPr lang="en-GB"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Mutant Ape Yacht Club (MAYC)</a:t>
            </a:r>
            <a:endPar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4" name="Picture 13">
            <a:extLst>
              <a:ext uri="{FF2B5EF4-FFF2-40B4-BE49-F238E27FC236}">
                <a16:creationId xmlns:a16="http://schemas.microsoft.com/office/drawing/2014/main" id="{56574F56-F1C1-6605-E31A-CBF279280E88}"/>
              </a:ext>
            </a:extLst>
          </p:cNvPr>
          <p:cNvPicPr>
            <a:picLocks noChangeAspect="1"/>
          </p:cNvPicPr>
          <p:nvPr/>
        </p:nvPicPr>
        <p:blipFill>
          <a:blip r:embed="rId5"/>
          <a:stretch>
            <a:fillRect/>
          </a:stretch>
        </p:blipFill>
        <p:spPr>
          <a:xfrm>
            <a:off x="6612646" y="3739713"/>
            <a:ext cx="5207878" cy="2257467"/>
          </a:xfrm>
          <a:prstGeom prst="rect">
            <a:avLst/>
          </a:prstGeom>
        </p:spPr>
      </p:pic>
      <p:sp>
        <p:nvSpPr>
          <p:cNvPr id="16" name="TextBox 15">
            <a:extLst>
              <a:ext uri="{FF2B5EF4-FFF2-40B4-BE49-F238E27FC236}">
                <a16:creationId xmlns:a16="http://schemas.microsoft.com/office/drawing/2014/main" id="{9D0A9488-3266-6DC4-166F-0D56ECCFD892}"/>
              </a:ext>
            </a:extLst>
          </p:cNvPr>
          <p:cNvSpPr txBox="1"/>
          <p:nvPr/>
        </p:nvSpPr>
        <p:spPr>
          <a:xfrm>
            <a:off x="6705598" y="3442999"/>
            <a:ext cx="5085397" cy="264624"/>
          </a:xfrm>
          <a:prstGeom prst="rect">
            <a:avLst/>
          </a:prstGeom>
          <a:solidFill>
            <a:schemeClr val="accent2"/>
          </a:solidFill>
        </p:spPr>
        <p:txBody>
          <a:bodyPr wrap="square">
            <a:spAutoFit/>
          </a:bodyPr>
          <a:lstStyle/>
          <a:p>
            <a:pPr lvl="0" algn="just">
              <a:lnSpc>
                <a:spcPct val="107000"/>
              </a:lnSpc>
              <a:spcAft>
                <a:spcPts val="800"/>
              </a:spcAft>
            </a:pPr>
            <a:r>
              <a:rPr lang="en-GB"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AZUKI</a:t>
            </a:r>
            <a:endPar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63085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32788-BD3F-A572-B880-77AD72624324}"/>
              </a:ext>
            </a:extLst>
          </p:cNvPr>
          <p:cNvSpPr>
            <a:spLocks noGrp="1"/>
          </p:cNvSpPr>
          <p:nvPr>
            <p:ph type="title"/>
          </p:nvPr>
        </p:nvSpPr>
        <p:spPr>
          <a:xfrm>
            <a:off x="371475" y="372519"/>
            <a:ext cx="10515600" cy="535531"/>
          </a:xfrm>
        </p:spPr>
        <p:txBody>
          <a:bodyPr/>
          <a:lstStyle/>
          <a:p>
            <a:r>
              <a:rPr lang="en-US"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Appendices</a:t>
            </a:r>
          </a:p>
        </p:txBody>
      </p:sp>
      <p:pic>
        <p:nvPicPr>
          <p:cNvPr id="3" name="Picture 2">
            <a:extLst>
              <a:ext uri="{FF2B5EF4-FFF2-40B4-BE49-F238E27FC236}">
                <a16:creationId xmlns:a16="http://schemas.microsoft.com/office/drawing/2014/main" id="{16D89C40-5B98-E18C-39A7-6EDE9611707F}"/>
              </a:ext>
            </a:extLst>
          </p:cNvPr>
          <p:cNvPicPr>
            <a:picLocks noChangeAspect="1"/>
          </p:cNvPicPr>
          <p:nvPr/>
        </p:nvPicPr>
        <p:blipFill>
          <a:blip r:embed="rId2"/>
          <a:stretch>
            <a:fillRect/>
          </a:stretch>
        </p:blipFill>
        <p:spPr>
          <a:xfrm>
            <a:off x="371475" y="1196975"/>
            <a:ext cx="4919860" cy="2069111"/>
          </a:xfrm>
          <a:prstGeom prst="rect">
            <a:avLst/>
          </a:prstGeom>
        </p:spPr>
      </p:pic>
      <p:sp>
        <p:nvSpPr>
          <p:cNvPr id="5" name="TextBox 4">
            <a:extLst>
              <a:ext uri="{FF2B5EF4-FFF2-40B4-BE49-F238E27FC236}">
                <a16:creationId xmlns:a16="http://schemas.microsoft.com/office/drawing/2014/main" id="{C538D075-807F-AB51-C6E9-602A15716C5B}"/>
              </a:ext>
            </a:extLst>
          </p:cNvPr>
          <p:cNvSpPr txBox="1"/>
          <p:nvPr/>
        </p:nvSpPr>
        <p:spPr>
          <a:xfrm>
            <a:off x="371475" y="908050"/>
            <a:ext cx="4919861" cy="264624"/>
          </a:xfrm>
          <a:prstGeom prst="rect">
            <a:avLst/>
          </a:prstGeom>
          <a:solidFill>
            <a:schemeClr val="accent2"/>
          </a:solidFill>
        </p:spPr>
        <p:txBody>
          <a:bodyPr wrap="square">
            <a:spAutoFit/>
          </a:bodyPr>
          <a:lstStyle/>
          <a:p>
            <a:pPr lvl="0" algn="just">
              <a:lnSpc>
                <a:spcPct val="107000"/>
              </a:lnSpc>
              <a:spcAft>
                <a:spcPts val="800"/>
              </a:spcAft>
            </a:pPr>
            <a:r>
              <a:rPr lang="en-GB"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Clone X-X Takashi Murakami</a:t>
            </a:r>
            <a:endPar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a:extLst>
              <a:ext uri="{FF2B5EF4-FFF2-40B4-BE49-F238E27FC236}">
                <a16:creationId xmlns:a16="http://schemas.microsoft.com/office/drawing/2014/main" id="{EB6F6703-D920-BEE7-C729-57C8480BB372}"/>
              </a:ext>
            </a:extLst>
          </p:cNvPr>
          <p:cNvPicPr>
            <a:picLocks noChangeAspect="1"/>
          </p:cNvPicPr>
          <p:nvPr/>
        </p:nvPicPr>
        <p:blipFill>
          <a:blip r:embed="rId3"/>
          <a:stretch>
            <a:fillRect/>
          </a:stretch>
        </p:blipFill>
        <p:spPr>
          <a:xfrm>
            <a:off x="6763405" y="1339142"/>
            <a:ext cx="4985801" cy="2059200"/>
          </a:xfrm>
          <a:prstGeom prst="rect">
            <a:avLst/>
          </a:prstGeom>
        </p:spPr>
      </p:pic>
      <p:sp>
        <p:nvSpPr>
          <p:cNvPr id="8" name="TextBox 7">
            <a:extLst>
              <a:ext uri="{FF2B5EF4-FFF2-40B4-BE49-F238E27FC236}">
                <a16:creationId xmlns:a16="http://schemas.microsoft.com/office/drawing/2014/main" id="{1EAE0E1F-910E-7761-80A5-1383588BE96E}"/>
              </a:ext>
            </a:extLst>
          </p:cNvPr>
          <p:cNvSpPr txBox="1"/>
          <p:nvPr/>
        </p:nvSpPr>
        <p:spPr>
          <a:xfrm>
            <a:off x="6763404" y="932351"/>
            <a:ext cx="5057121" cy="264624"/>
          </a:xfrm>
          <a:prstGeom prst="rect">
            <a:avLst/>
          </a:prstGeom>
          <a:solidFill>
            <a:schemeClr val="accent2"/>
          </a:solidFill>
        </p:spPr>
        <p:txBody>
          <a:bodyPr wrap="square">
            <a:spAutoFit/>
          </a:bodyPr>
          <a:lstStyle/>
          <a:p>
            <a:pPr lvl="0" algn="just">
              <a:lnSpc>
                <a:spcPct val="107000"/>
              </a:lnSpc>
              <a:spcAft>
                <a:spcPts val="800"/>
              </a:spcAft>
            </a:pPr>
            <a:r>
              <a:rPr lang="en-GB"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Most Traded Courtyard Asset in 2022</a:t>
            </a:r>
            <a:endPar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8">
            <a:extLst>
              <a:ext uri="{FF2B5EF4-FFF2-40B4-BE49-F238E27FC236}">
                <a16:creationId xmlns:a16="http://schemas.microsoft.com/office/drawing/2014/main" id="{DCFDEF56-6825-1B99-AD43-A562B921BA20}"/>
              </a:ext>
            </a:extLst>
          </p:cNvPr>
          <p:cNvPicPr>
            <a:picLocks noChangeAspect="1"/>
          </p:cNvPicPr>
          <p:nvPr/>
        </p:nvPicPr>
        <p:blipFill>
          <a:blip r:embed="rId4"/>
          <a:stretch>
            <a:fillRect/>
          </a:stretch>
        </p:blipFill>
        <p:spPr>
          <a:xfrm>
            <a:off x="371476" y="3830932"/>
            <a:ext cx="4919860" cy="2023330"/>
          </a:xfrm>
          <a:prstGeom prst="rect">
            <a:avLst/>
          </a:prstGeom>
        </p:spPr>
      </p:pic>
      <p:sp>
        <p:nvSpPr>
          <p:cNvPr id="11" name="TextBox 10">
            <a:extLst>
              <a:ext uri="{FF2B5EF4-FFF2-40B4-BE49-F238E27FC236}">
                <a16:creationId xmlns:a16="http://schemas.microsoft.com/office/drawing/2014/main" id="{E21F07DF-95BD-2A2F-D94F-08B0F668EE97}"/>
              </a:ext>
            </a:extLst>
          </p:cNvPr>
          <p:cNvSpPr txBox="1"/>
          <p:nvPr/>
        </p:nvSpPr>
        <p:spPr>
          <a:xfrm>
            <a:off x="371476" y="3429000"/>
            <a:ext cx="4919860" cy="319190"/>
          </a:xfrm>
          <a:prstGeom prst="rect">
            <a:avLst/>
          </a:prstGeom>
          <a:solidFill>
            <a:schemeClr val="accent2"/>
          </a:solidFill>
        </p:spPr>
        <p:txBody>
          <a:bodyPr wrap="square">
            <a:spAutoFit/>
          </a:bodyPr>
          <a:lstStyle/>
          <a:p>
            <a:pPr lvl="0" algn="just">
              <a:lnSpc>
                <a:spcPct val="150000"/>
              </a:lnSpc>
              <a:spcBef>
                <a:spcPts val="600"/>
              </a:spcBef>
              <a:spcAft>
                <a:spcPts val="600"/>
              </a:spcAft>
            </a:pPr>
            <a:r>
              <a:rPr lang="en-GB"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Courtyard Asset performance </a:t>
            </a:r>
            <a:endPar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1713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88C2-8D66-8C16-769E-536575DD88DD}"/>
              </a:ext>
            </a:extLst>
          </p:cNvPr>
          <p:cNvSpPr>
            <a:spLocks noGrp="1"/>
          </p:cNvSpPr>
          <p:nvPr>
            <p:ph type="ctrTitle"/>
          </p:nvPr>
        </p:nvSpPr>
        <p:spPr/>
        <p:txBody>
          <a:bodyPr/>
          <a:lstStyle/>
          <a:p>
            <a:r>
              <a:rPr lang="en-US" dirty="0"/>
              <a:t>COMPANY OVERVIEW</a:t>
            </a:r>
          </a:p>
        </p:txBody>
      </p:sp>
    </p:spTree>
    <p:extLst>
      <p:ext uri="{BB962C8B-B14F-4D97-AF65-F5344CB8AC3E}">
        <p14:creationId xmlns:p14="http://schemas.microsoft.com/office/powerpoint/2010/main" val="840736062"/>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D65AA-5F2B-7026-46B7-8ADE6BE972F5}"/>
              </a:ext>
            </a:extLst>
          </p:cNvPr>
          <p:cNvSpPr>
            <a:spLocks noGrp="1"/>
          </p:cNvSpPr>
          <p:nvPr>
            <p:ph type="title"/>
          </p:nvPr>
        </p:nvSpPr>
        <p:spPr>
          <a:xfrm>
            <a:off x="396567" y="340479"/>
            <a:ext cx="10515600" cy="535531"/>
          </a:xfrm>
        </p:spPr>
        <p:txBody>
          <a:bodyPr/>
          <a:lstStyle/>
          <a:p>
            <a:r>
              <a:rPr lang="en-US" dirty="0"/>
              <a:t>Company Overview</a:t>
            </a:r>
          </a:p>
        </p:txBody>
      </p:sp>
      <p:cxnSp>
        <p:nvCxnSpPr>
          <p:cNvPr id="4" name="Straight Connector 3">
            <a:extLst>
              <a:ext uri="{FF2B5EF4-FFF2-40B4-BE49-F238E27FC236}">
                <a16:creationId xmlns:a16="http://schemas.microsoft.com/office/drawing/2014/main" id="{1BD31A5C-B7A2-11F7-A4F2-CDEE52C89593}"/>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B408A1D2-0141-A369-67D0-CBB67F6BB1EC}"/>
              </a:ext>
            </a:extLst>
          </p:cNvPr>
          <p:cNvSpPr/>
          <p:nvPr/>
        </p:nvSpPr>
        <p:spPr>
          <a:xfrm>
            <a:off x="3548977"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10" name="TextBox 9">
            <a:extLst>
              <a:ext uri="{FF2B5EF4-FFF2-40B4-BE49-F238E27FC236}">
                <a16:creationId xmlns:a16="http://schemas.microsoft.com/office/drawing/2014/main" id="{9F2101BF-68DD-3303-0EE6-845B037B296C}"/>
              </a:ext>
            </a:extLst>
          </p:cNvPr>
          <p:cNvSpPr txBox="1"/>
          <p:nvPr/>
        </p:nvSpPr>
        <p:spPr>
          <a:xfrm>
            <a:off x="3084622"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Company </a:t>
            </a:r>
            <a:r>
              <a:rPr lang="en-US" sz="900" dirty="0">
                <a:solidFill>
                  <a:schemeClr val="accent1"/>
                </a:solidFill>
              </a:rPr>
              <a:t> Overview</a:t>
            </a:r>
          </a:p>
        </p:txBody>
      </p:sp>
      <p:sp>
        <p:nvSpPr>
          <p:cNvPr id="7" name="Oval 6">
            <a:extLst>
              <a:ext uri="{FF2B5EF4-FFF2-40B4-BE49-F238E27FC236}">
                <a16:creationId xmlns:a16="http://schemas.microsoft.com/office/drawing/2014/main" id="{5083C3CE-7AA6-E094-E110-4C4A65080DC4}"/>
              </a:ext>
            </a:extLst>
          </p:cNvPr>
          <p:cNvSpPr/>
          <p:nvPr/>
        </p:nvSpPr>
        <p:spPr>
          <a:xfrm>
            <a:off x="509063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11" name="TextBox 10">
            <a:extLst>
              <a:ext uri="{FF2B5EF4-FFF2-40B4-BE49-F238E27FC236}">
                <a16:creationId xmlns:a16="http://schemas.microsoft.com/office/drawing/2014/main" id="{C2E4B818-1043-7903-3CB9-17E52A4B05C0}"/>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bg2">
                    <a:lumMod val="90000"/>
                  </a:schemeClr>
                </a:solidFill>
              </a:rPr>
              <a:t>  Overview</a:t>
            </a:r>
          </a:p>
        </p:txBody>
      </p:sp>
      <p:sp>
        <p:nvSpPr>
          <p:cNvPr id="8" name="Oval 7">
            <a:extLst>
              <a:ext uri="{FF2B5EF4-FFF2-40B4-BE49-F238E27FC236}">
                <a16:creationId xmlns:a16="http://schemas.microsoft.com/office/drawing/2014/main" id="{75311209-116F-8918-9DA1-A1CD5EBDA321}"/>
              </a:ext>
            </a:extLst>
          </p:cNvPr>
          <p:cNvSpPr/>
          <p:nvPr/>
        </p:nvSpPr>
        <p:spPr>
          <a:xfrm>
            <a:off x="679942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12" name="TextBox 11">
            <a:extLst>
              <a:ext uri="{FF2B5EF4-FFF2-40B4-BE49-F238E27FC236}">
                <a16:creationId xmlns:a16="http://schemas.microsoft.com/office/drawing/2014/main" id="{13620BE9-E99B-6301-0C0A-8007AF4C46A3}"/>
              </a:ext>
            </a:extLst>
          </p:cNvPr>
          <p:cNvSpPr txBox="1"/>
          <p:nvPr/>
        </p:nvSpPr>
        <p:spPr>
          <a:xfrm>
            <a:off x="640017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9" name="Oval 8">
            <a:extLst>
              <a:ext uri="{FF2B5EF4-FFF2-40B4-BE49-F238E27FC236}">
                <a16:creationId xmlns:a16="http://schemas.microsoft.com/office/drawing/2014/main" id="{220B177A-B1E8-892B-2804-3834D5CBC66A}"/>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13" name="TextBox 12">
            <a:extLst>
              <a:ext uri="{FF2B5EF4-FFF2-40B4-BE49-F238E27FC236}">
                <a16:creationId xmlns:a16="http://schemas.microsoft.com/office/drawing/2014/main" id="{76A36BCC-3AF5-971F-C84B-5F5A9FFF82DA}"/>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sp>
        <p:nvSpPr>
          <p:cNvPr id="29" name="TextBox 28">
            <a:extLst>
              <a:ext uri="{FF2B5EF4-FFF2-40B4-BE49-F238E27FC236}">
                <a16:creationId xmlns:a16="http://schemas.microsoft.com/office/drawing/2014/main" id="{FAF78C7B-2B26-E2F5-7E6C-C8BB45C9CD3C}"/>
              </a:ext>
            </a:extLst>
          </p:cNvPr>
          <p:cNvSpPr txBox="1"/>
          <p:nvPr/>
        </p:nvSpPr>
        <p:spPr>
          <a:xfrm>
            <a:off x="376146" y="929015"/>
            <a:ext cx="5719854" cy="26161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Company Highlights</a:t>
            </a:r>
          </a:p>
        </p:txBody>
      </p:sp>
      <p:sp>
        <p:nvSpPr>
          <p:cNvPr id="33" name="TextBox 32">
            <a:extLst>
              <a:ext uri="{FF2B5EF4-FFF2-40B4-BE49-F238E27FC236}">
                <a16:creationId xmlns:a16="http://schemas.microsoft.com/office/drawing/2014/main" id="{74E499ED-EF5D-18F6-CC12-972ECBC1CB5B}"/>
              </a:ext>
            </a:extLst>
          </p:cNvPr>
          <p:cNvSpPr txBox="1"/>
          <p:nvPr/>
        </p:nvSpPr>
        <p:spPr>
          <a:xfrm>
            <a:off x="349830" y="1147125"/>
            <a:ext cx="5724525" cy="3308598"/>
          </a:xfrm>
          <a:prstGeom prst="rect">
            <a:avLst/>
          </a:prstGeom>
          <a:noFill/>
        </p:spPr>
        <p:txBody>
          <a:bodyPr wrap="square" rtlCol="0">
            <a:spAutoFit/>
          </a:bodyPr>
          <a:lstStyle/>
          <a:p>
            <a:pPr marL="285750" indent="-285750" algn="just">
              <a:buFont typeface="Arial" panose="020B0604020202020204" pitchFamily="34" charset="0"/>
              <a:buChar char="•"/>
            </a:pPr>
            <a:r>
              <a:rPr lang="en-US" sz="1100" dirty="0">
                <a:latin typeface="Open Sans" panose="020B0606030504020204" pitchFamily="34" charset="0"/>
                <a:ea typeface="Open Sans" panose="020B0606030504020204" pitchFamily="34" charset="0"/>
                <a:cs typeface="Open Sans" panose="020B0606030504020204" pitchFamily="34" charset="0"/>
              </a:rPr>
              <a:t>Courtyard is a platform that provides liquidity to collectible assets via physically backed NFTs. It stores physical collectables in secured vaults, creates 3D representations, and mints them on the blockchain as a connected collectable.</a:t>
            </a:r>
          </a:p>
          <a:p>
            <a:pPr algn="just"/>
            <a:endParaRPr lang="en-US" sz="1100" dirty="0">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r>
              <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Courtyard was founded in 2021 in the United States </a:t>
            </a:r>
            <a:r>
              <a:rPr lang="en-GB" sz="1100" dirty="0">
                <a:effectLst/>
                <a:latin typeface="Open Sans" panose="020B0606030504020204" pitchFamily="34" charset="0"/>
                <a:ea typeface="Open Sans" panose="020B0606030504020204" pitchFamily="34" charset="0"/>
                <a:cs typeface="Open Sans" panose="020B0606030504020204" pitchFamily="34" charset="0"/>
              </a:rPr>
              <a:t>with the goal of becoming the most trusted platform for tokenizing and trading physically-backed NFTs</a:t>
            </a:r>
            <a:r>
              <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p>
          <a:p>
            <a:pPr algn="just"/>
            <a:endParaRPr lang="en-GB" sz="1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r>
              <a:rPr lang="en-GB" sz="1100" dirty="0">
                <a:effectLst/>
                <a:latin typeface="Open Sans" panose="020B0606030504020204" pitchFamily="34" charset="0"/>
                <a:ea typeface="Open Sans" panose="020B0606030504020204" pitchFamily="34" charset="0"/>
                <a:cs typeface="Open Sans" panose="020B0606030504020204" pitchFamily="34" charset="0"/>
              </a:rPr>
              <a:t>Users of NFTs can hold their valuable collectibles as NFTs, trade their NFTs on any suitable marketplace, such as OpenSea, or burn their NFTs to reclaim the asset. When customers redeem their NFTs, courtyard ships the product to them via the Brinks worldwide infrastructure.</a:t>
            </a:r>
          </a:p>
          <a:p>
            <a:pPr marL="285750" indent="-285750" algn="just">
              <a:buFont typeface="Arial" panose="020B0604020202020204" pitchFamily="34" charset="0"/>
              <a:buChar char="•"/>
            </a:pPr>
            <a:endPar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r>
              <a:rPr lang="en-GB" sz="11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Mission: </a:t>
            </a:r>
            <a:r>
              <a:rPr lang="en-GB" sz="1100" dirty="0">
                <a:effectLst/>
                <a:latin typeface="Open Sans" panose="020B0606030504020204" pitchFamily="34" charset="0"/>
                <a:ea typeface="Open Sans" panose="020B0606030504020204" pitchFamily="34" charset="0"/>
                <a:cs typeface="Open Sans" panose="020B0606030504020204" pitchFamily="34" charset="0"/>
              </a:rPr>
              <a:t>Courtyard's mission is to build a framework to facilitate the trading of physical assets via the blockchain. </a:t>
            </a:r>
          </a:p>
          <a:p>
            <a:pPr marL="285750" indent="-285750" algn="just">
              <a:buFont typeface="Arial" panose="020B0604020202020204" pitchFamily="34" charset="0"/>
              <a:buChar char="•"/>
            </a:pPr>
            <a:endPar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endPar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endParaRPr lang="en-GB" sz="110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endParaRPr lang="en-US" sz="1100" dirty="0">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33">
            <a:extLst>
              <a:ext uri="{FF2B5EF4-FFF2-40B4-BE49-F238E27FC236}">
                <a16:creationId xmlns:a16="http://schemas.microsoft.com/office/drawing/2014/main" id="{BB4B4C5A-B5E5-9A81-19C3-8ED111F8B339}"/>
              </a:ext>
            </a:extLst>
          </p:cNvPr>
          <p:cNvSpPr txBox="1"/>
          <p:nvPr/>
        </p:nvSpPr>
        <p:spPr>
          <a:xfrm>
            <a:off x="7140523" y="921707"/>
            <a:ext cx="4680001" cy="26161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Business Partners</a:t>
            </a:r>
          </a:p>
        </p:txBody>
      </p:sp>
      <p:sp>
        <p:nvSpPr>
          <p:cNvPr id="36" name="TextBox 35">
            <a:extLst>
              <a:ext uri="{FF2B5EF4-FFF2-40B4-BE49-F238E27FC236}">
                <a16:creationId xmlns:a16="http://schemas.microsoft.com/office/drawing/2014/main" id="{E2B63773-1C25-C7AF-507C-7D69B25DAC3C}"/>
              </a:ext>
            </a:extLst>
          </p:cNvPr>
          <p:cNvSpPr txBox="1"/>
          <p:nvPr/>
        </p:nvSpPr>
        <p:spPr>
          <a:xfrm>
            <a:off x="7140524" y="3440112"/>
            <a:ext cx="4663550" cy="26161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Problem Statement </a:t>
            </a:r>
          </a:p>
        </p:txBody>
      </p:sp>
      <p:sp>
        <p:nvSpPr>
          <p:cNvPr id="45" name="TextBox 44">
            <a:extLst>
              <a:ext uri="{FF2B5EF4-FFF2-40B4-BE49-F238E27FC236}">
                <a16:creationId xmlns:a16="http://schemas.microsoft.com/office/drawing/2014/main" id="{94C0F661-239F-10FE-56F8-12456B675B67}"/>
              </a:ext>
            </a:extLst>
          </p:cNvPr>
          <p:cNvSpPr txBox="1"/>
          <p:nvPr/>
        </p:nvSpPr>
        <p:spPr>
          <a:xfrm>
            <a:off x="371475" y="3562050"/>
            <a:ext cx="5702880" cy="261610"/>
          </a:xfrm>
          <a:prstGeom prst="rect">
            <a:avLst/>
          </a:prstGeom>
          <a:solidFill>
            <a:schemeClr val="accent2"/>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Product Categories </a:t>
            </a:r>
          </a:p>
        </p:txBody>
      </p:sp>
      <p:pic>
        <p:nvPicPr>
          <p:cNvPr id="47" name="Picture 46" descr="Graphical user interface, website&#10;&#10;Description automatically generated">
            <a:extLst>
              <a:ext uri="{FF2B5EF4-FFF2-40B4-BE49-F238E27FC236}">
                <a16:creationId xmlns:a16="http://schemas.microsoft.com/office/drawing/2014/main" id="{25E34C8D-B55D-A7A2-38AE-E041A9C1F41D}"/>
              </a:ext>
            </a:extLst>
          </p:cNvPr>
          <p:cNvPicPr>
            <a:picLocks noChangeAspect="1"/>
          </p:cNvPicPr>
          <p:nvPr/>
        </p:nvPicPr>
        <p:blipFill>
          <a:blip r:embed="rId2"/>
          <a:stretch>
            <a:fillRect/>
          </a:stretch>
        </p:blipFill>
        <p:spPr>
          <a:xfrm>
            <a:off x="396567" y="3837060"/>
            <a:ext cx="5679011" cy="2132784"/>
          </a:xfrm>
          <a:prstGeom prst="rect">
            <a:avLst/>
          </a:prstGeom>
        </p:spPr>
      </p:pic>
      <p:sp>
        <p:nvSpPr>
          <p:cNvPr id="3" name="TextBox 2">
            <a:extLst>
              <a:ext uri="{FF2B5EF4-FFF2-40B4-BE49-F238E27FC236}">
                <a16:creationId xmlns:a16="http://schemas.microsoft.com/office/drawing/2014/main" id="{476121E7-45B0-AE0F-B177-F31B45097AFD}"/>
              </a:ext>
            </a:extLst>
          </p:cNvPr>
          <p:cNvSpPr txBox="1"/>
          <p:nvPr/>
        </p:nvSpPr>
        <p:spPr>
          <a:xfrm>
            <a:off x="7088843" y="2087338"/>
            <a:ext cx="1861486" cy="769441"/>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Cherry Venture</a:t>
            </a:r>
          </a:p>
          <a:p>
            <a:endParaRPr lang="en-US" sz="2800" dirty="0"/>
          </a:p>
        </p:txBody>
      </p:sp>
      <p:sp>
        <p:nvSpPr>
          <p:cNvPr id="5" name="TextBox 4">
            <a:extLst>
              <a:ext uri="{FF2B5EF4-FFF2-40B4-BE49-F238E27FC236}">
                <a16:creationId xmlns:a16="http://schemas.microsoft.com/office/drawing/2014/main" id="{B70EB43E-F5F0-81D3-1420-1444BC46B721}"/>
              </a:ext>
            </a:extLst>
          </p:cNvPr>
          <p:cNvSpPr txBox="1"/>
          <p:nvPr/>
        </p:nvSpPr>
        <p:spPr>
          <a:xfrm>
            <a:off x="7051422" y="1384328"/>
            <a:ext cx="1145628" cy="369332"/>
          </a:xfrm>
          <a:prstGeom prst="rect">
            <a:avLst/>
          </a:prstGeom>
          <a:noFill/>
        </p:spPr>
        <p:txBody>
          <a:bodyPr wrap="square" rtlCol="0">
            <a:sp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Brinks </a:t>
            </a:r>
          </a:p>
        </p:txBody>
      </p:sp>
      <p:sp>
        <p:nvSpPr>
          <p:cNvPr id="14" name="TextBox 13">
            <a:extLst>
              <a:ext uri="{FF2B5EF4-FFF2-40B4-BE49-F238E27FC236}">
                <a16:creationId xmlns:a16="http://schemas.microsoft.com/office/drawing/2014/main" id="{73E680AD-9633-B89F-4070-107DD290081B}"/>
              </a:ext>
            </a:extLst>
          </p:cNvPr>
          <p:cNvSpPr txBox="1"/>
          <p:nvPr/>
        </p:nvSpPr>
        <p:spPr>
          <a:xfrm>
            <a:off x="9843948" y="1359735"/>
            <a:ext cx="1692165" cy="369332"/>
          </a:xfrm>
          <a:prstGeom prst="rect">
            <a:avLst/>
          </a:prstGeom>
          <a:noFill/>
        </p:spPr>
        <p:txBody>
          <a:bodyPr wrap="square" rtlCol="0">
            <a:sp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Y Combinator</a:t>
            </a:r>
          </a:p>
        </p:txBody>
      </p:sp>
      <p:sp>
        <p:nvSpPr>
          <p:cNvPr id="15" name="TextBox 14">
            <a:extLst>
              <a:ext uri="{FF2B5EF4-FFF2-40B4-BE49-F238E27FC236}">
                <a16:creationId xmlns:a16="http://schemas.microsoft.com/office/drawing/2014/main" id="{9FAC505B-5257-2539-6453-D16022D71649}"/>
              </a:ext>
            </a:extLst>
          </p:cNvPr>
          <p:cNvSpPr txBox="1"/>
          <p:nvPr/>
        </p:nvSpPr>
        <p:spPr>
          <a:xfrm>
            <a:off x="10292005" y="1916274"/>
            <a:ext cx="1177159" cy="646331"/>
          </a:xfrm>
          <a:prstGeom prst="rect">
            <a:avLst/>
          </a:prstGeom>
          <a:noFill/>
        </p:spPr>
        <p:txBody>
          <a:bodyPr wrap="square" rtlCol="0">
            <a:spAutoFit/>
          </a:bodyPr>
          <a:lstStyle/>
          <a:p>
            <a:r>
              <a:rPr lang="en-US" sz="1800" dirty="0" err="1">
                <a:latin typeface="Open Sans" panose="020B0606030504020204" pitchFamily="34" charset="0"/>
                <a:ea typeface="Open Sans" panose="020B0606030504020204" pitchFamily="34" charset="0"/>
                <a:cs typeface="Open Sans" panose="020B0606030504020204" pitchFamily="34" charset="0"/>
              </a:rPr>
              <a:t>Opensea</a:t>
            </a:r>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
        <p:nvSpPr>
          <p:cNvPr id="16" name="TextBox 15">
            <a:extLst>
              <a:ext uri="{FF2B5EF4-FFF2-40B4-BE49-F238E27FC236}">
                <a16:creationId xmlns:a16="http://schemas.microsoft.com/office/drawing/2014/main" id="{DE22D498-944F-8C91-F160-3924DA7949AD}"/>
              </a:ext>
            </a:extLst>
          </p:cNvPr>
          <p:cNvSpPr txBox="1"/>
          <p:nvPr/>
        </p:nvSpPr>
        <p:spPr>
          <a:xfrm>
            <a:off x="10018736" y="2787081"/>
            <a:ext cx="1450428" cy="646331"/>
          </a:xfrm>
          <a:prstGeom prst="rect">
            <a:avLst/>
          </a:prstGeom>
          <a:noFill/>
        </p:spPr>
        <p:txBody>
          <a:bodyPr wrap="square" rtlCol="0">
            <a:spAutoFit/>
          </a:bodyPr>
          <a:lstStyle/>
          <a:p>
            <a:r>
              <a:rPr lang="en-US" sz="1800" dirty="0" err="1">
                <a:latin typeface="Open Sans" panose="020B0606030504020204" pitchFamily="34" charset="0"/>
                <a:ea typeface="Open Sans" panose="020B0606030504020204" pitchFamily="34" charset="0"/>
                <a:cs typeface="Open Sans" panose="020B0606030504020204" pitchFamily="34" charset="0"/>
              </a:rPr>
              <a:t>Vaynerfund</a:t>
            </a:r>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
        <p:nvSpPr>
          <p:cNvPr id="17" name="TextBox 16">
            <a:extLst>
              <a:ext uri="{FF2B5EF4-FFF2-40B4-BE49-F238E27FC236}">
                <a16:creationId xmlns:a16="http://schemas.microsoft.com/office/drawing/2014/main" id="{9F52C02D-0596-9742-F15A-DCE66DFD37E8}"/>
              </a:ext>
            </a:extLst>
          </p:cNvPr>
          <p:cNvSpPr txBox="1"/>
          <p:nvPr/>
        </p:nvSpPr>
        <p:spPr>
          <a:xfrm>
            <a:off x="7051422" y="2837632"/>
            <a:ext cx="3166236" cy="646331"/>
          </a:xfrm>
          <a:prstGeom prst="rect">
            <a:avLst/>
          </a:prstGeom>
          <a:noFill/>
        </p:spPr>
        <p:txBody>
          <a:bodyPr wrap="square" rtlCol="0">
            <a:sp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New Enterprise Associate </a:t>
            </a:r>
          </a:p>
          <a:p>
            <a:endParaRPr lang="en-US" dirty="0"/>
          </a:p>
        </p:txBody>
      </p:sp>
      <p:sp>
        <p:nvSpPr>
          <p:cNvPr id="20" name="TextBox 19">
            <a:extLst>
              <a:ext uri="{FF2B5EF4-FFF2-40B4-BE49-F238E27FC236}">
                <a16:creationId xmlns:a16="http://schemas.microsoft.com/office/drawing/2014/main" id="{04337260-3851-F2D3-5557-B51F611DD0D2}"/>
              </a:ext>
            </a:extLst>
          </p:cNvPr>
          <p:cNvSpPr txBox="1"/>
          <p:nvPr/>
        </p:nvSpPr>
        <p:spPr>
          <a:xfrm>
            <a:off x="4361793" y="5717628"/>
            <a:ext cx="184731" cy="369332"/>
          </a:xfrm>
          <a:prstGeom prst="rect">
            <a:avLst/>
          </a:prstGeom>
          <a:noFill/>
        </p:spPr>
        <p:txBody>
          <a:bodyPr wrap="none" rtlCol="0">
            <a:spAutoFit/>
          </a:bodyPr>
          <a:lstStyle/>
          <a:p>
            <a:endParaRPr lang="en-US" dirty="0"/>
          </a:p>
        </p:txBody>
      </p:sp>
      <p:sp>
        <p:nvSpPr>
          <p:cNvPr id="21" name="TextBox 20">
            <a:extLst>
              <a:ext uri="{FF2B5EF4-FFF2-40B4-BE49-F238E27FC236}">
                <a16:creationId xmlns:a16="http://schemas.microsoft.com/office/drawing/2014/main" id="{DD1430BF-6417-F8BF-0673-BEDD060F571F}"/>
              </a:ext>
            </a:extLst>
          </p:cNvPr>
          <p:cNvSpPr txBox="1"/>
          <p:nvPr/>
        </p:nvSpPr>
        <p:spPr>
          <a:xfrm>
            <a:off x="7051421" y="3837059"/>
            <a:ext cx="4755363" cy="2231380"/>
          </a:xfrm>
          <a:prstGeom prst="rect">
            <a:avLst/>
          </a:prstGeom>
          <a:noFill/>
        </p:spPr>
        <p:txBody>
          <a:bodyPr wrap="square" rtlCol="0">
            <a:spAutoFit/>
          </a:bodyPr>
          <a:lstStyle/>
          <a:p>
            <a:pPr marL="171450" indent="-171450" algn="just">
              <a:buFont typeface="Arial" panose="020B0604020202020204" pitchFamily="34" charset="0"/>
              <a:buChar char="•"/>
            </a:pPr>
            <a:r>
              <a:rPr lang="en-GB" sz="1100" dirty="0">
                <a:effectLst/>
                <a:latin typeface="Open Sans" panose="020B0606030504020204" pitchFamily="34" charset="0"/>
                <a:ea typeface="Open Sans" panose="020B0606030504020204" pitchFamily="34" charset="0"/>
                <a:cs typeface="Open Sans" panose="020B0606030504020204" pitchFamily="34" charset="0"/>
              </a:rPr>
              <a:t>An examination of the Courtyard Product Drop of physically backed Pokémon card NFTs, as well as a timeline of transactions and redemptions from the first drop in the year 2022.</a:t>
            </a:r>
          </a:p>
          <a:p>
            <a:pPr marL="171450" indent="-171450" algn="just">
              <a:buFont typeface="Arial" panose="020B0604020202020204" pitchFamily="34" charset="0"/>
              <a:buChar char="•"/>
            </a:pPr>
            <a:endParaRPr lang="en-GB" sz="11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endParaRPr lang="en-GB" sz="1100" dirty="0">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n-GB" sz="1100" dirty="0">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n-GB" sz="11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100" dirty="0">
                <a:effectLst/>
                <a:latin typeface="Open Sans" panose="020B0606030504020204" pitchFamily="34" charset="0"/>
                <a:ea typeface="Open Sans" panose="020B0606030504020204" pitchFamily="34" charset="0"/>
                <a:cs typeface="Open Sans" panose="020B0606030504020204" pitchFamily="34" charset="0"/>
              </a:rPr>
              <a:t> </a:t>
            </a:r>
            <a:r>
              <a:rPr lang="en-GB" sz="1100" dirty="0">
                <a:latin typeface="Open Sans" panose="020B0606030504020204" pitchFamily="34" charset="0"/>
                <a:ea typeface="Open Sans" panose="020B0606030504020204" pitchFamily="34" charset="0"/>
                <a:cs typeface="Open Sans" panose="020B0606030504020204" pitchFamily="34" charset="0"/>
              </a:rPr>
              <a:t>A</a:t>
            </a:r>
            <a:r>
              <a:rPr lang="en-GB" sz="1100" dirty="0">
                <a:effectLst/>
                <a:latin typeface="Open Sans" panose="020B0606030504020204" pitchFamily="34" charset="0"/>
                <a:ea typeface="Open Sans" panose="020B0606030504020204" pitchFamily="34" charset="0"/>
                <a:cs typeface="Open Sans" panose="020B0606030504020204" pitchFamily="34" charset="0"/>
              </a:rPr>
              <a:t>n examination of the broad market trends for NFTs, the trading volume and value in the most well-known NFT marketplaces, and how the asset prices and trading volume of Courtyard relate to the market over this period.</a:t>
            </a:r>
          </a:p>
          <a:p>
            <a:endParaRPr lang="en-US" dirty="0"/>
          </a:p>
        </p:txBody>
      </p:sp>
    </p:spTree>
    <p:extLst>
      <p:ext uri="{BB962C8B-B14F-4D97-AF65-F5344CB8AC3E}">
        <p14:creationId xmlns:p14="http://schemas.microsoft.com/office/powerpoint/2010/main" val="73794795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ppt_x"/>
                                          </p:val>
                                        </p:tav>
                                        <p:tav tm="100000">
                                          <p:val>
                                            <p:strVal val="#ppt_x"/>
                                          </p:val>
                                        </p:tav>
                                      </p:tavLst>
                                    </p:anim>
                                    <p:anim calcmode="lin" valueType="num">
                                      <p:cBhvr additive="base">
                                        <p:cTn id="8" dur="100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ppt_x"/>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1000" fill="hold"/>
                                        <p:tgtEl>
                                          <p:spTgt spid="45"/>
                                        </p:tgtEl>
                                        <p:attrNameLst>
                                          <p:attrName>ppt_x</p:attrName>
                                        </p:attrNameLst>
                                      </p:cBhvr>
                                      <p:tavLst>
                                        <p:tav tm="0">
                                          <p:val>
                                            <p:strVal val="0-#ppt_w/2"/>
                                          </p:val>
                                        </p:tav>
                                        <p:tav tm="100000">
                                          <p:val>
                                            <p:strVal val="#ppt_x"/>
                                          </p:val>
                                        </p:tav>
                                      </p:tavLst>
                                    </p:anim>
                                    <p:anim calcmode="lin" valueType="num">
                                      <p:cBhvr additive="base">
                                        <p:cTn id="18" dur="1000" fill="hold"/>
                                        <p:tgtEl>
                                          <p:spTgt spid="45"/>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additive="base">
                                        <p:cTn id="22" dur="1000" fill="hold"/>
                                        <p:tgtEl>
                                          <p:spTgt spid="47"/>
                                        </p:tgtEl>
                                        <p:attrNameLst>
                                          <p:attrName>ppt_x</p:attrName>
                                        </p:attrNameLst>
                                      </p:cBhvr>
                                      <p:tavLst>
                                        <p:tav tm="0">
                                          <p:val>
                                            <p:strVal val="#ppt_x"/>
                                          </p:val>
                                        </p:tav>
                                        <p:tav tm="100000">
                                          <p:val>
                                            <p:strVal val="#ppt_x"/>
                                          </p:val>
                                        </p:tav>
                                      </p:tavLst>
                                    </p:anim>
                                    <p:anim calcmode="lin" valueType="num">
                                      <p:cBhvr additive="base">
                                        <p:cTn id="23" dur="10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barn(inVertical)">
                                      <p:cBhvr>
                                        <p:cTn id="28" dur="1000"/>
                                        <p:tgtEl>
                                          <p:spTgt spid="34"/>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1000" fill="hold"/>
                                        <p:tgtEl>
                                          <p:spTgt spid="3"/>
                                        </p:tgtEl>
                                        <p:attrNameLst>
                                          <p:attrName>ppt_w</p:attrName>
                                        </p:attrNameLst>
                                      </p:cBhvr>
                                      <p:tavLst>
                                        <p:tav tm="0">
                                          <p:val>
                                            <p:strVal val="#ppt_w*0.70"/>
                                          </p:val>
                                        </p:tav>
                                        <p:tav tm="100000">
                                          <p:val>
                                            <p:strVal val="#ppt_w"/>
                                          </p:val>
                                        </p:tav>
                                      </p:tavLst>
                                    </p:anim>
                                    <p:anim calcmode="lin" valueType="num">
                                      <p:cBhvr>
                                        <p:cTn id="32" dur="1000" fill="hold"/>
                                        <p:tgtEl>
                                          <p:spTgt spid="3"/>
                                        </p:tgtEl>
                                        <p:attrNameLst>
                                          <p:attrName>ppt_h</p:attrName>
                                        </p:attrNameLst>
                                      </p:cBhvr>
                                      <p:tavLst>
                                        <p:tav tm="0">
                                          <p:val>
                                            <p:strVal val="#ppt_h"/>
                                          </p:val>
                                        </p:tav>
                                        <p:tav tm="100000">
                                          <p:val>
                                            <p:strVal val="#ppt_h"/>
                                          </p:val>
                                        </p:tav>
                                      </p:tavLst>
                                    </p:anim>
                                    <p:animEffect transition="in" filter="fade">
                                      <p:cBhvr>
                                        <p:cTn id="33" dur="1000"/>
                                        <p:tgtEl>
                                          <p:spTgt spid="3"/>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strVal val="#ppt_w*0.70"/>
                                          </p:val>
                                        </p:tav>
                                        <p:tav tm="100000">
                                          <p:val>
                                            <p:strVal val="#ppt_w"/>
                                          </p:val>
                                        </p:tav>
                                      </p:tavLst>
                                    </p:anim>
                                    <p:anim calcmode="lin" valueType="num">
                                      <p:cBhvr>
                                        <p:cTn id="37" dur="1000" fill="hold"/>
                                        <p:tgtEl>
                                          <p:spTgt spid="5"/>
                                        </p:tgtEl>
                                        <p:attrNameLst>
                                          <p:attrName>ppt_h</p:attrName>
                                        </p:attrNameLst>
                                      </p:cBhvr>
                                      <p:tavLst>
                                        <p:tav tm="0">
                                          <p:val>
                                            <p:strVal val="#ppt_h"/>
                                          </p:val>
                                        </p:tav>
                                        <p:tav tm="100000">
                                          <p:val>
                                            <p:strVal val="#ppt_h"/>
                                          </p:val>
                                        </p:tav>
                                      </p:tavLst>
                                    </p:anim>
                                    <p:animEffect transition="in" filter="fade">
                                      <p:cBhvr>
                                        <p:cTn id="38" dur="1000"/>
                                        <p:tgtEl>
                                          <p:spTgt spid="5"/>
                                        </p:tgtEl>
                                      </p:cBhvr>
                                    </p:animEffect>
                                  </p:childTnLst>
                                </p:cTn>
                              </p:par>
                              <p:par>
                                <p:cTn id="39" presetID="55"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1000" fill="hold"/>
                                        <p:tgtEl>
                                          <p:spTgt spid="14"/>
                                        </p:tgtEl>
                                        <p:attrNameLst>
                                          <p:attrName>ppt_w</p:attrName>
                                        </p:attrNameLst>
                                      </p:cBhvr>
                                      <p:tavLst>
                                        <p:tav tm="0">
                                          <p:val>
                                            <p:strVal val="#ppt_w*0.70"/>
                                          </p:val>
                                        </p:tav>
                                        <p:tav tm="100000">
                                          <p:val>
                                            <p:strVal val="#ppt_w"/>
                                          </p:val>
                                        </p:tav>
                                      </p:tavLst>
                                    </p:anim>
                                    <p:anim calcmode="lin" valueType="num">
                                      <p:cBhvr>
                                        <p:cTn id="42" dur="1000" fill="hold"/>
                                        <p:tgtEl>
                                          <p:spTgt spid="14"/>
                                        </p:tgtEl>
                                        <p:attrNameLst>
                                          <p:attrName>ppt_h</p:attrName>
                                        </p:attrNameLst>
                                      </p:cBhvr>
                                      <p:tavLst>
                                        <p:tav tm="0">
                                          <p:val>
                                            <p:strVal val="#ppt_h"/>
                                          </p:val>
                                        </p:tav>
                                        <p:tav tm="100000">
                                          <p:val>
                                            <p:strVal val="#ppt_h"/>
                                          </p:val>
                                        </p:tav>
                                      </p:tavLst>
                                    </p:anim>
                                    <p:animEffect transition="in" filter="fade">
                                      <p:cBhvr>
                                        <p:cTn id="43" dur="1000"/>
                                        <p:tgtEl>
                                          <p:spTgt spid="14"/>
                                        </p:tgtEl>
                                      </p:cBhvr>
                                    </p:animEffect>
                                  </p:childTnLst>
                                </p:cTn>
                              </p:par>
                              <p:par>
                                <p:cTn id="44" presetID="55"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1000" fill="hold"/>
                                        <p:tgtEl>
                                          <p:spTgt spid="15"/>
                                        </p:tgtEl>
                                        <p:attrNameLst>
                                          <p:attrName>ppt_w</p:attrName>
                                        </p:attrNameLst>
                                      </p:cBhvr>
                                      <p:tavLst>
                                        <p:tav tm="0">
                                          <p:val>
                                            <p:strVal val="#ppt_w*0.70"/>
                                          </p:val>
                                        </p:tav>
                                        <p:tav tm="100000">
                                          <p:val>
                                            <p:strVal val="#ppt_w"/>
                                          </p:val>
                                        </p:tav>
                                      </p:tavLst>
                                    </p:anim>
                                    <p:anim calcmode="lin" valueType="num">
                                      <p:cBhvr>
                                        <p:cTn id="47" dur="1000" fill="hold"/>
                                        <p:tgtEl>
                                          <p:spTgt spid="15"/>
                                        </p:tgtEl>
                                        <p:attrNameLst>
                                          <p:attrName>ppt_h</p:attrName>
                                        </p:attrNameLst>
                                      </p:cBhvr>
                                      <p:tavLst>
                                        <p:tav tm="0">
                                          <p:val>
                                            <p:strVal val="#ppt_h"/>
                                          </p:val>
                                        </p:tav>
                                        <p:tav tm="100000">
                                          <p:val>
                                            <p:strVal val="#ppt_h"/>
                                          </p:val>
                                        </p:tav>
                                      </p:tavLst>
                                    </p:anim>
                                    <p:animEffect transition="in" filter="fade">
                                      <p:cBhvr>
                                        <p:cTn id="48" dur="1000"/>
                                        <p:tgtEl>
                                          <p:spTgt spid="15"/>
                                        </p:tgtEl>
                                      </p:cBhvr>
                                    </p:animEffect>
                                  </p:childTnLst>
                                </p:cTn>
                              </p:par>
                              <p:par>
                                <p:cTn id="49" presetID="55"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1000" fill="hold"/>
                                        <p:tgtEl>
                                          <p:spTgt spid="16"/>
                                        </p:tgtEl>
                                        <p:attrNameLst>
                                          <p:attrName>ppt_w</p:attrName>
                                        </p:attrNameLst>
                                      </p:cBhvr>
                                      <p:tavLst>
                                        <p:tav tm="0">
                                          <p:val>
                                            <p:strVal val="#ppt_w*0.70"/>
                                          </p:val>
                                        </p:tav>
                                        <p:tav tm="100000">
                                          <p:val>
                                            <p:strVal val="#ppt_w"/>
                                          </p:val>
                                        </p:tav>
                                      </p:tavLst>
                                    </p:anim>
                                    <p:anim calcmode="lin" valueType="num">
                                      <p:cBhvr>
                                        <p:cTn id="52" dur="1000" fill="hold"/>
                                        <p:tgtEl>
                                          <p:spTgt spid="16"/>
                                        </p:tgtEl>
                                        <p:attrNameLst>
                                          <p:attrName>ppt_h</p:attrName>
                                        </p:attrNameLst>
                                      </p:cBhvr>
                                      <p:tavLst>
                                        <p:tav tm="0">
                                          <p:val>
                                            <p:strVal val="#ppt_h"/>
                                          </p:val>
                                        </p:tav>
                                        <p:tav tm="100000">
                                          <p:val>
                                            <p:strVal val="#ppt_h"/>
                                          </p:val>
                                        </p:tav>
                                      </p:tavLst>
                                    </p:anim>
                                    <p:animEffect transition="in" filter="fade">
                                      <p:cBhvr>
                                        <p:cTn id="53" dur="1000"/>
                                        <p:tgtEl>
                                          <p:spTgt spid="16"/>
                                        </p:tgtEl>
                                      </p:cBhvr>
                                    </p:animEffect>
                                  </p:childTnLst>
                                </p:cTn>
                              </p:par>
                              <p:par>
                                <p:cTn id="54" presetID="55"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p:cTn id="56" dur="1000" fill="hold"/>
                                        <p:tgtEl>
                                          <p:spTgt spid="17"/>
                                        </p:tgtEl>
                                        <p:attrNameLst>
                                          <p:attrName>ppt_w</p:attrName>
                                        </p:attrNameLst>
                                      </p:cBhvr>
                                      <p:tavLst>
                                        <p:tav tm="0">
                                          <p:val>
                                            <p:strVal val="#ppt_w*0.70"/>
                                          </p:val>
                                        </p:tav>
                                        <p:tav tm="100000">
                                          <p:val>
                                            <p:strVal val="#ppt_w"/>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animEffect transition="in" filter="fade">
                                      <p:cBhvr>
                                        <p:cTn id="58" dur="10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1000" fill="hold"/>
                                        <p:tgtEl>
                                          <p:spTgt spid="36"/>
                                        </p:tgtEl>
                                        <p:attrNameLst>
                                          <p:attrName>ppt_x</p:attrName>
                                        </p:attrNameLst>
                                      </p:cBhvr>
                                      <p:tavLst>
                                        <p:tav tm="0">
                                          <p:val>
                                            <p:strVal val="1+#ppt_w/2"/>
                                          </p:val>
                                        </p:tav>
                                        <p:tav tm="100000">
                                          <p:val>
                                            <p:strVal val="#ppt_x"/>
                                          </p:val>
                                        </p:tav>
                                      </p:tavLst>
                                    </p:anim>
                                    <p:anim calcmode="lin" valueType="num">
                                      <p:cBhvr additive="base">
                                        <p:cTn id="64" dur="1000" fill="hold"/>
                                        <p:tgtEl>
                                          <p:spTgt spid="36"/>
                                        </p:tgtEl>
                                        <p:attrNameLst>
                                          <p:attrName>ppt_y</p:attrName>
                                        </p:attrNameLst>
                                      </p:cBhvr>
                                      <p:tavLst>
                                        <p:tav tm="0">
                                          <p:val>
                                            <p:strVal val="#ppt_y"/>
                                          </p:val>
                                        </p:tav>
                                        <p:tav tm="100000">
                                          <p:val>
                                            <p:strVal val="#ppt_y"/>
                                          </p:val>
                                        </p:tav>
                                      </p:tavLst>
                                    </p:anim>
                                  </p:childTnLst>
                                </p:cTn>
                              </p:par>
                            </p:childTnLst>
                          </p:cTn>
                        </p:par>
                        <p:par>
                          <p:cTn id="65" fill="hold">
                            <p:stCondLst>
                              <p:cond delay="1000"/>
                            </p:stCondLst>
                            <p:childTnLst>
                              <p:par>
                                <p:cTn id="66" presetID="20" presetClass="entr" presetSubtype="0" fill="hold" grpId="0" nodeType="after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edge">
                                      <p:cBhvr>
                                        <p:cTn id="6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p:bldP spid="34" grpId="0" animBg="1"/>
      <p:bldP spid="36" grpId="0" animBg="1"/>
      <p:bldP spid="45" grpId="0" animBg="1"/>
      <p:bldP spid="3" grpId="0"/>
      <p:bldP spid="5" grpId="0"/>
      <p:bldP spid="14" grpId="0"/>
      <p:bldP spid="15" grpId="0"/>
      <p:bldP spid="16" grpId="0"/>
      <p:bldP spid="17"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FD1A3-2EC0-6110-B18E-B48860779B68}"/>
              </a:ext>
            </a:extLst>
          </p:cNvPr>
          <p:cNvSpPr>
            <a:spLocks noGrp="1"/>
          </p:cNvSpPr>
          <p:nvPr>
            <p:ph type="title"/>
          </p:nvPr>
        </p:nvSpPr>
        <p:spPr/>
        <p:txBody>
          <a:bodyPr/>
          <a:lstStyle/>
          <a:p>
            <a:r>
              <a:rPr lang="en-US" dirty="0"/>
              <a:t>Research Method</a:t>
            </a:r>
          </a:p>
        </p:txBody>
      </p:sp>
      <p:sp>
        <p:nvSpPr>
          <p:cNvPr id="5" name="TextBox 4">
            <a:extLst>
              <a:ext uri="{FF2B5EF4-FFF2-40B4-BE49-F238E27FC236}">
                <a16:creationId xmlns:a16="http://schemas.microsoft.com/office/drawing/2014/main" id="{E66E82D4-3897-84BF-7F58-7825D84DFEEA}"/>
              </a:ext>
            </a:extLst>
          </p:cNvPr>
          <p:cNvSpPr txBox="1"/>
          <p:nvPr/>
        </p:nvSpPr>
        <p:spPr>
          <a:xfrm>
            <a:off x="371473" y="1196975"/>
            <a:ext cx="11449051" cy="26161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 Collection Method</a:t>
            </a:r>
          </a:p>
        </p:txBody>
      </p:sp>
      <p:cxnSp>
        <p:nvCxnSpPr>
          <p:cNvPr id="6" name="Straight Connector 5">
            <a:extLst>
              <a:ext uri="{FF2B5EF4-FFF2-40B4-BE49-F238E27FC236}">
                <a16:creationId xmlns:a16="http://schemas.microsoft.com/office/drawing/2014/main" id="{535D92BE-1B09-E801-D426-333F20035797}"/>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5D16D10E-D41F-09AA-E0AD-951A242A273C}"/>
              </a:ext>
            </a:extLst>
          </p:cNvPr>
          <p:cNvSpPr/>
          <p:nvPr/>
        </p:nvSpPr>
        <p:spPr>
          <a:xfrm>
            <a:off x="3548977"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8" name="TextBox 7">
            <a:extLst>
              <a:ext uri="{FF2B5EF4-FFF2-40B4-BE49-F238E27FC236}">
                <a16:creationId xmlns:a16="http://schemas.microsoft.com/office/drawing/2014/main" id="{1586E91E-0615-8609-CDF6-762AE0B5AE57}"/>
              </a:ext>
            </a:extLst>
          </p:cNvPr>
          <p:cNvSpPr txBox="1"/>
          <p:nvPr/>
        </p:nvSpPr>
        <p:spPr>
          <a:xfrm>
            <a:off x="3084622"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Company </a:t>
            </a:r>
            <a:r>
              <a:rPr lang="en-US" sz="900" dirty="0">
                <a:solidFill>
                  <a:schemeClr val="accent1"/>
                </a:solidFill>
              </a:rPr>
              <a:t> Overview</a:t>
            </a:r>
          </a:p>
        </p:txBody>
      </p:sp>
      <p:sp>
        <p:nvSpPr>
          <p:cNvPr id="9" name="Oval 8">
            <a:extLst>
              <a:ext uri="{FF2B5EF4-FFF2-40B4-BE49-F238E27FC236}">
                <a16:creationId xmlns:a16="http://schemas.microsoft.com/office/drawing/2014/main" id="{A22CF578-5F19-FECF-52D5-06D55D898B0D}"/>
              </a:ext>
            </a:extLst>
          </p:cNvPr>
          <p:cNvSpPr/>
          <p:nvPr/>
        </p:nvSpPr>
        <p:spPr>
          <a:xfrm>
            <a:off x="509063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10" name="TextBox 9">
            <a:extLst>
              <a:ext uri="{FF2B5EF4-FFF2-40B4-BE49-F238E27FC236}">
                <a16:creationId xmlns:a16="http://schemas.microsoft.com/office/drawing/2014/main" id="{0A585F91-E0FC-DE9E-1D57-5EA61E7EC929}"/>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bg2">
                    <a:lumMod val="90000"/>
                  </a:schemeClr>
                </a:solidFill>
              </a:rPr>
              <a:t>  Overview</a:t>
            </a:r>
          </a:p>
        </p:txBody>
      </p:sp>
      <p:sp>
        <p:nvSpPr>
          <p:cNvPr id="11" name="Oval 10">
            <a:extLst>
              <a:ext uri="{FF2B5EF4-FFF2-40B4-BE49-F238E27FC236}">
                <a16:creationId xmlns:a16="http://schemas.microsoft.com/office/drawing/2014/main" id="{FC6ACB13-814F-0973-ADB6-8002ECA95E29}"/>
              </a:ext>
            </a:extLst>
          </p:cNvPr>
          <p:cNvSpPr/>
          <p:nvPr/>
        </p:nvSpPr>
        <p:spPr>
          <a:xfrm>
            <a:off x="679942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12" name="TextBox 11">
            <a:extLst>
              <a:ext uri="{FF2B5EF4-FFF2-40B4-BE49-F238E27FC236}">
                <a16:creationId xmlns:a16="http://schemas.microsoft.com/office/drawing/2014/main" id="{F21BDCED-BB69-37D1-48FD-5704EFABEFA7}"/>
              </a:ext>
            </a:extLst>
          </p:cNvPr>
          <p:cNvSpPr txBox="1"/>
          <p:nvPr/>
        </p:nvSpPr>
        <p:spPr>
          <a:xfrm>
            <a:off x="6409631" y="660691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13" name="Oval 12">
            <a:extLst>
              <a:ext uri="{FF2B5EF4-FFF2-40B4-BE49-F238E27FC236}">
                <a16:creationId xmlns:a16="http://schemas.microsoft.com/office/drawing/2014/main" id="{E0A65546-E676-B751-8DF3-7B433764D3E2}"/>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14" name="TextBox 13">
            <a:extLst>
              <a:ext uri="{FF2B5EF4-FFF2-40B4-BE49-F238E27FC236}">
                <a16:creationId xmlns:a16="http://schemas.microsoft.com/office/drawing/2014/main" id="{7C569209-EEB4-9CF3-F146-E61A585274D0}"/>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sp>
        <p:nvSpPr>
          <p:cNvPr id="17" name="Rectangle 16">
            <a:extLst>
              <a:ext uri="{FF2B5EF4-FFF2-40B4-BE49-F238E27FC236}">
                <a16:creationId xmlns:a16="http://schemas.microsoft.com/office/drawing/2014/main" id="{8957813A-DC41-A443-B222-95FD750BFD1F}"/>
              </a:ext>
            </a:extLst>
          </p:cNvPr>
          <p:cNvSpPr/>
          <p:nvPr/>
        </p:nvSpPr>
        <p:spPr>
          <a:xfrm>
            <a:off x="1287353" y="2226125"/>
            <a:ext cx="2711669" cy="4525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Open Sans" panose="020B0606030504020204" pitchFamily="34" charset="0"/>
                <a:ea typeface="Open Sans" panose="020B0606030504020204" pitchFamily="34" charset="0"/>
                <a:cs typeface="Open Sans" panose="020B0606030504020204" pitchFamily="34" charset="0"/>
              </a:rPr>
              <a:t>Primary Data</a:t>
            </a:r>
          </a:p>
        </p:txBody>
      </p:sp>
      <p:sp>
        <p:nvSpPr>
          <p:cNvPr id="18" name="Rectangle 17">
            <a:extLst>
              <a:ext uri="{FF2B5EF4-FFF2-40B4-BE49-F238E27FC236}">
                <a16:creationId xmlns:a16="http://schemas.microsoft.com/office/drawing/2014/main" id="{71C1A6DA-B8AF-0895-4EE9-D47B6BC93CEA}"/>
              </a:ext>
            </a:extLst>
          </p:cNvPr>
          <p:cNvSpPr/>
          <p:nvPr/>
        </p:nvSpPr>
        <p:spPr>
          <a:xfrm>
            <a:off x="6925422" y="2224682"/>
            <a:ext cx="271166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Open Sans" panose="020B0606030504020204" pitchFamily="34" charset="0"/>
                <a:ea typeface="Open Sans" panose="020B0606030504020204" pitchFamily="34" charset="0"/>
                <a:cs typeface="Open Sans" panose="020B0606030504020204" pitchFamily="34" charset="0"/>
              </a:rPr>
              <a:t>Secondary Data</a:t>
            </a:r>
          </a:p>
        </p:txBody>
      </p:sp>
      <p:sp>
        <p:nvSpPr>
          <p:cNvPr id="19" name="TextBox 18">
            <a:extLst>
              <a:ext uri="{FF2B5EF4-FFF2-40B4-BE49-F238E27FC236}">
                <a16:creationId xmlns:a16="http://schemas.microsoft.com/office/drawing/2014/main" id="{2A128C94-0F39-20E5-F8D7-691542E64D56}"/>
              </a:ext>
            </a:extLst>
          </p:cNvPr>
          <p:cNvSpPr txBox="1"/>
          <p:nvPr/>
        </p:nvSpPr>
        <p:spPr>
          <a:xfrm>
            <a:off x="369860" y="3447980"/>
            <a:ext cx="11449051" cy="26161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Research Approach </a:t>
            </a:r>
          </a:p>
        </p:txBody>
      </p:sp>
      <p:sp>
        <p:nvSpPr>
          <p:cNvPr id="20" name="Rectangle 19">
            <a:extLst>
              <a:ext uri="{FF2B5EF4-FFF2-40B4-BE49-F238E27FC236}">
                <a16:creationId xmlns:a16="http://schemas.microsoft.com/office/drawing/2014/main" id="{86AA97F5-3096-B2F4-C6E0-464EDDD6C583}"/>
              </a:ext>
            </a:extLst>
          </p:cNvPr>
          <p:cNvSpPr/>
          <p:nvPr/>
        </p:nvSpPr>
        <p:spPr>
          <a:xfrm>
            <a:off x="4666528" y="4767954"/>
            <a:ext cx="3453656" cy="6814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Open Sans" panose="020B0606030504020204" pitchFamily="34" charset="0"/>
                <a:ea typeface="Open Sans" panose="020B0606030504020204" pitchFamily="34" charset="0"/>
                <a:cs typeface="Open Sans" panose="020B0606030504020204" pitchFamily="34" charset="0"/>
              </a:rPr>
              <a:t>Quantitative Approach</a:t>
            </a:r>
          </a:p>
        </p:txBody>
      </p:sp>
    </p:spTree>
    <p:extLst>
      <p:ext uri="{BB962C8B-B14F-4D97-AF65-F5344CB8AC3E}">
        <p14:creationId xmlns:p14="http://schemas.microsoft.com/office/powerpoint/2010/main" val="9576421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1000"/>
                                        <p:tgtEl>
                                          <p:spTgt spid="5"/>
                                        </p:tgtEl>
                                      </p:cBhvr>
                                    </p:animEffect>
                                  </p:childTnLst>
                                </p:cTn>
                              </p:par>
                            </p:childTnLst>
                          </p:cTn>
                        </p:par>
                        <p:par>
                          <p:cTn id="8" fill="hold">
                            <p:stCondLst>
                              <p:cond delay="1000"/>
                            </p:stCondLst>
                            <p:childTnLst>
                              <p:par>
                                <p:cTn id="9" presetID="14"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randombar(horizontal)">
                                      <p:cBhvr>
                                        <p:cTn id="11" dur="1000"/>
                                        <p:tgtEl>
                                          <p:spTgt spid="17"/>
                                        </p:tgtEl>
                                      </p:cBhvr>
                                    </p:animEffect>
                                  </p:childTnLst>
                                </p:cTn>
                              </p:par>
                              <p:par>
                                <p:cTn id="12" presetID="18" presetClass="entr" presetSubtype="12"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strips(downLeft)">
                                      <p:cBhvr>
                                        <p:cTn id="14" dur="10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000" fill="hold"/>
                                        <p:tgtEl>
                                          <p:spTgt spid="19"/>
                                        </p:tgtEl>
                                        <p:attrNameLst>
                                          <p:attrName>ppt_x</p:attrName>
                                        </p:attrNameLst>
                                      </p:cBhvr>
                                      <p:tavLst>
                                        <p:tav tm="0">
                                          <p:val>
                                            <p:strVal val="0-#ppt_w/2"/>
                                          </p:val>
                                        </p:tav>
                                        <p:tav tm="100000">
                                          <p:val>
                                            <p:strVal val="#ppt_x"/>
                                          </p:val>
                                        </p:tav>
                                      </p:tavLst>
                                    </p:anim>
                                    <p:anim calcmode="lin" valueType="num">
                                      <p:cBhvr additive="base">
                                        <p:cTn id="20" dur="10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4"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1000" fill="hold"/>
                                        <p:tgtEl>
                                          <p:spTgt spid="20"/>
                                        </p:tgtEl>
                                        <p:attrNameLst>
                                          <p:attrName>ppt_x</p:attrName>
                                        </p:attrNameLst>
                                      </p:cBhvr>
                                      <p:tavLst>
                                        <p:tav tm="0">
                                          <p:val>
                                            <p:strVal val="#ppt_x"/>
                                          </p:val>
                                        </p:tav>
                                        <p:tav tm="100000">
                                          <p:val>
                                            <p:strVal val="#ppt_x"/>
                                          </p:val>
                                        </p:tav>
                                      </p:tavLst>
                                    </p:anim>
                                    <p:anim calcmode="lin" valueType="num">
                                      <p:cBhvr additive="base">
                                        <p:cTn id="25"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P spid="18"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EBC1-2776-CCFF-815E-06463F3935DF}"/>
              </a:ext>
            </a:extLst>
          </p:cNvPr>
          <p:cNvSpPr>
            <a:spLocks noGrp="1"/>
          </p:cNvSpPr>
          <p:nvPr>
            <p:ph type="title"/>
          </p:nvPr>
        </p:nvSpPr>
        <p:spPr/>
        <p:txBody>
          <a:bodyPr/>
          <a:lstStyle/>
          <a:p>
            <a:r>
              <a:rPr lang="en-US" dirty="0"/>
              <a:t>Business Model </a:t>
            </a:r>
          </a:p>
        </p:txBody>
      </p:sp>
      <p:cxnSp>
        <p:nvCxnSpPr>
          <p:cNvPr id="23" name="Straight Connector 22">
            <a:extLst>
              <a:ext uri="{FF2B5EF4-FFF2-40B4-BE49-F238E27FC236}">
                <a16:creationId xmlns:a16="http://schemas.microsoft.com/office/drawing/2014/main" id="{651F7B70-96F2-4162-0EDB-DEA1B339F258}"/>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56C2CEE4-05FC-9230-75A1-85326A5676D9}"/>
              </a:ext>
            </a:extLst>
          </p:cNvPr>
          <p:cNvSpPr/>
          <p:nvPr/>
        </p:nvSpPr>
        <p:spPr>
          <a:xfrm>
            <a:off x="3548977"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25" name="TextBox 24">
            <a:extLst>
              <a:ext uri="{FF2B5EF4-FFF2-40B4-BE49-F238E27FC236}">
                <a16:creationId xmlns:a16="http://schemas.microsoft.com/office/drawing/2014/main" id="{0D75A6E4-2834-9048-C87C-8FAB163519AC}"/>
              </a:ext>
            </a:extLst>
          </p:cNvPr>
          <p:cNvSpPr txBox="1"/>
          <p:nvPr/>
        </p:nvSpPr>
        <p:spPr>
          <a:xfrm>
            <a:off x="3084622"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Company </a:t>
            </a:r>
            <a:r>
              <a:rPr lang="en-US" sz="900" dirty="0">
                <a:solidFill>
                  <a:schemeClr val="accent1"/>
                </a:solidFill>
              </a:rPr>
              <a:t> Overview</a:t>
            </a:r>
          </a:p>
        </p:txBody>
      </p:sp>
      <p:sp>
        <p:nvSpPr>
          <p:cNvPr id="26" name="Oval 25">
            <a:extLst>
              <a:ext uri="{FF2B5EF4-FFF2-40B4-BE49-F238E27FC236}">
                <a16:creationId xmlns:a16="http://schemas.microsoft.com/office/drawing/2014/main" id="{01028D54-7E77-CA5F-69CA-A978645529B8}"/>
              </a:ext>
            </a:extLst>
          </p:cNvPr>
          <p:cNvSpPr/>
          <p:nvPr/>
        </p:nvSpPr>
        <p:spPr>
          <a:xfrm>
            <a:off x="509063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27" name="TextBox 26">
            <a:extLst>
              <a:ext uri="{FF2B5EF4-FFF2-40B4-BE49-F238E27FC236}">
                <a16:creationId xmlns:a16="http://schemas.microsoft.com/office/drawing/2014/main" id="{702D6C50-0A6A-8C56-0478-20CA12FC5D57}"/>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bg2">
                    <a:lumMod val="90000"/>
                  </a:schemeClr>
                </a:solidFill>
              </a:rPr>
              <a:t>  Overview</a:t>
            </a:r>
          </a:p>
        </p:txBody>
      </p:sp>
      <p:sp>
        <p:nvSpPr>
          <p:cNvPr id="28" name="Oval 27">
            <a:extLst>
              <a:ext uri="{FF2B5EF4-FFF2-40B4-BE49-F238E27FC236}">
                <a16:creationId xmlns:a16="http://schemas.microsoft.com/office/drawing/2014/main" id="{9F54905B-5A3F-3062-F215-D0428B7805D3}"/>
              </a:ext>
            </a:extLst>
          </p:cNvPr>
          <p:cNvSpPr/>
          <p:nvPr/>
        </p:nvSpPr>
        <p:spPr>
          <a:xfrm>
            <a:off x="679942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29" name="TextBox 28">
            <a:extLst>
              <a:ext uri="{FF2B5EF4-FFF2-40B4-BE49-F238E27FC236}">
                <a16:creationId xmlns:a16="http://schemas.microsoft.com/office/drawing/2014/main" id="{E2D6BDD0-EE0C-799D-CA05-57F0128F51D8}"/>
              </a:ext>
            </a:extLst>
          </p:cNvPr>
          <p:cNvSpPr txBox="1"/>
          <p:nvPr/>
        </p:nvSpPr>
        <p:spPr>
          <a:xfrm>
            <a:off x="6400177" y="660203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30" name="Oval 29">
            <a:extLst>
              <a:ext uri="{FF2B5EF4-FFF2-40B4-BE49-F238E27FC236}">
                <a16:creationId xmlns:a16="http://schemas.microsoft.com/office/drawing/2014/main" id="{418514C1-8250-E4D2-98C2-DD6B8C34ACDA}"/>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31" name="TextBox 30">
            <a:extLst>
              <a:ext uri="{FF2B5EF4-FFF2-40B4-BE49-F238E27FC236}">
                <a16:creationId xmlns:a16="http://schemas.microsoft.com/office/drawing/2014/main" id="{3D822ECC-0C37-43F8-BC61-D7280A5092F0}"/>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sp>
        <p:nvSpPr>
          <p:cNvPr id="33" name="TextBox 32">
            <a:extLst>
              <a:ext uri="{FF2B5EF4-FFF2-40B4-BE49-F238E27FC236}">
                <a16:creationId xmlns:a16="http://schemas.microsoft.com/office/drawing/2014/main" id="{05F3E217-4482-DC16-F687-AC23D1CBD2EC}"/>
              </a:ext>
            </a:extLst>
          </p:cNvPr>
          <p:cNvSpPr txBox="1"/>
          <p:nvPr/>
        </p:nvSpPr>
        <p:spPr>
          <a:xfrm>
            <a:off x="376145" y="1226125"/>
            <a:ext cx="11444379" cy="26161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VALUE CHAIN</a:t>
            </a:r>
          </a:p>
        </p:txBody>
      </p:sp>
      <p:sp>
        <p:nvSpPr>
          <p:cNvPr id="34" name="Content Placeholder 3">
            <a:extLst>
              <a:ext uri="{FF2B5EF4-FFF2-40B4-BE49-F238E27FC236}">
                <a16:creationId xmlns:a16="http://schemas.microsoft.com/office/drawing/2014/main" id="{385648B1-E373-BE96-EC98-DB075C469CBE}"/>
              </a:ext>
            </a:extLst>
          </p:cNvPr>
          <p:cNvSpPr txBox="1">
            <a:spLocks/>
          </p:cNvSpPr>
          <p:nvPr/>
        </p:nvSpPr>
        <p:spPr>
          <a:xfrm>
            <a:off x="6446936" y="1670047"/>
            <a:ext cx="5373585" cy="704695"/>
          </a:xfrm>
          <a:prstGeom prst="rect">
            <a:avLst/>
          </a:prstGeom>
          <a:solidFill>
            <a:schemeClr val="bg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050" b="1" dirty="0">
                <a:latin typeface="Open Sans" panose="020B0606030504020204" pitchFamily="34" charset="0"/>
                <a:ea typeface="Open Sans" panose="020B0606030504020204" pitchFamily="34" charset="0"/>
                <a:cs typeface="Open Sans" panose="020B0606030504020204" pitchFamily="34" charset="0"/>
              </a:rPr>
              <a:t>IDEATION</a:t>
            </a:r>
            <a:r>
              <a:rPr lang="en-CA" sz="1050" dirty="0">
                <a:latin typeface="Open Sans" panose="020B0606030504020204" pitchFamily="34" charset="0"/>
                <a:ea typeface="Open Sans" panose="020B0606030504020204" pitchFamily="34" charset="0"/>
                <a:cs typeface="Open Sans" panose="020B0606030504020204" pitchFamily="34" charset="0"/>
              </a:rPr>
              <a:t>:  Define project scope, timeline and deliverables, identify target demographics, develop released strategy, marketing strategy brainstorm, and product concept pitch.</a:t>
            </a:r>
          </a:p>
          <a:p>
            <a:pPr marL="0" indent="0">
              <a:buNone/>
            </a:pPr>
            <a:endParaRPr lang="en-CA" sz="1000" dirty="0"/>
          </a:p>
        </p:txBody>
      </p:sp>
      <p:sp>
        <p:nvSpPr>
          <p:cNvPr id="40" name="TextBox 39">
            <a:extLst>
              <a:ext uri="{FF2B5EF4-FFF2-40B4-BE49-F238E27FC236}">
                <a16:creationId xmlns:a16="http://schemas.microsoft.com/office/drawing/2014/main" id="{60C8150A-9CDC-8DDD-026A-5B716451654C}"/>
              </a:ext>
            </a:extLst>
          </p:cNvPr>
          <p:cNvSpPr txBox="1"/>
          <p:nvPr/>
        </p:nvSpPr>
        <p:spPr>
          <a:xfrm>
            <a:off x="7245971" y="-728652"/>
            <a:ext cx="1547679" cy="369332"/>
          </a:xfrm>
          <a:prstGeom prst="rect">
            <a:avLst/>
          </a:prstGeom>
          <a:solidFill>
            <a:schemeClr val="bg2"/>
          </a:solidFill>
        </p:spPr>
        <p:txBody>
          <a:bodyPr wrap="square" rtlCol="0">
            <a:spAutoFit/>
          </a:bodyPr>
          <a:lstStyle/>
          <a:p>
            <a:r>
              <a:rPr lang="en-US" dirty="0"/>
              <a:t>IDEATION</a:t>
            </a:r>
          </a:p>
        </p:txBody>
      </p:sp>
      <p:grpSp>
        <p:nvGrpSpPr>
          <p:cNvPr id="4" name="Group 3">
            <a:extLst>
              <a:ext uri="{FF2B5EF4-FFF2-40B4-BE49-F238E27FC236}">
                <a16:creationId xmlns:a16="http://schemas.microsoft.com/office/drawing/2014/main" id="{D5A28C8E-297C-DAB2-FB5C-79FCAA2D0992}"/>
              </a:ext>
            </a:extLst>
          </p:cNvPr>
          <p:cNvGrpSpPr/>
          <p:nvPr/>
        </p:nvGrpSpPr>
        <p:grpSpPr>
          <a:xfrm>
            <a:off x="335713" y="1499151"/>
            <a:ext cx="5706114" cy="3650696"/>
            <a:chOff x="335713" y="1499151"/>
            <a:chExt cx="5706114" cy="3650696"/>
          </a:xfrm>
        </p:grpSpPr>
        <p:pic>
          <p:nvPicPr>
            <p:cNvPr id="32" name="Picture 31">
              <a:extLst>
                <a:ext uri="{FF2B5EF4-FFF2-40B4-BE49-F238E27FC236}">
                  <a16:creationId xmlns:a16="http://schemas.microsoft.com/office/drawing/2014/main" id="{13DBA7FB-84E0-0FD4-3352-00AE58CFC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35713" y="1499151"/>
              <a:ext cx="5671214" cy="3650696"/>
            </a:xfrm>
            <a:prstGeom prst="rect">
              <a:avLst/>
            </a:prstGeom>
          </p:spPr>
        </p:pic>
        <p:sp>
          <p:nvSpPr>
            <p:cNvPr id="38" name="TextBox 37">
              <a:extLst>
                <a:ext uri="{FF2B5EF4-FFF2-40B4-BE49-F238E27FC236}">
                  <a16:creationId xmlns:a16="http://schemas.microsoft.com/office/drawing/2014/main" id="{A7C4909B-0387-0031-5398-A60E949E880B}"/>
                </a:ext>
              </a:extLst>
            </p:cNvPr>
            <p:cNvSpPr txBox="1"/>
            <p:nvPr/>
          </p:nvSpPr>
          <p:spPr>
            <a:xfrm>
              <a:off x="3543558" y="1625309"/>
              <a:ext cx="1583560" cy="369332"/>
            </a:xfrm>
            <a:prstGeom prst="rect">
              <a:avLst/>
            </a:prstGeom>
            <a:solidFill>
              <a:schemeClr val="bg2"/>
            </a:solidFill>
          </p:spPr>
          <p:txBody>
            <a:bodyPr wrap="square" rtlCol="0">
              <a:spAutoFit/>
            </a:bodyPr>
            <a:lstStyle/>
            <a:p>
              <a:r>
                <a:rPr lang="en-US" dirty="0"/>
                <a:t>IDEATION</a:t>
              </a:r>
            </a:p>
          </p:txBody>
        </p:sp>
        <p:sp>
          <p:nvSpPr>
            <p:cNvPr id="39" name="TextBox 38">
              <a:extLst>
                <a:ext uri="{FF2B5EF4-FFF2-40B4-BE49-F238E27FC236}">
                  <a16:creationId xmlns:a16="http://schemas.microsoft.com/office/drawing/2014/main" id="{D5E3E360-6FAA-DB10-0DE0-D8E31C2BAFE7}"/>
                </a:ext>
              </a:extLst>
            </p:cNvPr>
            <p:cNvSpPr txBox="1"/>
            <p:nvPr/>
          </p:nvSpPr>
          <p:spPr>
            <a:xfrm>
              <a:off x="4139436" y="4026840"/>
              <a:ext cx="1902391" cy="369332"/>
            </a:xfrm>
            <a:prstGeom prst="rect">
              <a:avLst/>
            </a:prstGeom>
            <a:solidFill>
              <a:schemeClr val="bg2"/>
            </a:solidFill>
          </p:spPr>
          <p:txBody>
            <a:bodyPr wrap="square" rtlCol="0">
              <a:spAutoFit/>
            </a:bodyPr>
            <a:lstStyle/>
            <a:p>
              <a:r>
                <a:rPr lang="en-US" dirty="0"/>
                <a:t>IMPLEMENTATION</a:t>
              </a:r>
            </a:p>
          </p:txBody>
        </p:sp>
        <p:sp>
          <p:nvSpPr>
            <p:cNvPr id="41" name="TextBox 40">
              <a:extLst>
                <a:ext uri="{FF2B5EF4-FFF2-40B4-BE49-F238E27FC236}">
                  <a16:creationId xmlns:a16="http://schemas.microsoft.com/office/drawing/2014/main" id="{6E30E9CD-9295-3908-1E55-E0EC0BCA4ADD}"/>
                </a:ext>
              </a:extLst>
            </p:cNvPr>
            <p:cNvSpPr txBox="1"/>
            <p:nvPr/>
          </p:nvSpPr>
          <p:spPr>
            <a:xfrm>
              <a:off x="1160720" y="4563854"/>
              <a:ext cx="1578490" cy="369332"/>
            </a:xfrm>
            <a:prstGeom prst="rect">
              <a:avLst/>
            </a:prstGeom>
            <a:solidFill>
              <a:schemeClr val="bg2"/>
            </a:solidFill>
          </p:spPr>
          <p:txBody>
            <a:bodyPr wrap="square" rtlCol="0">
              <a:spAutoFit/>
            </a:bodyPr>
            <a:lstStyle/>
            <a:p>
              <a:r>
                <a:rPr lang="en-US" dirty="0"/>
                <a:t>LAUNCH</a:t>
              </a:r>
            </a:p>
          </p:txBody>
        </p:sp>
        <p:sp>
          <p:nvSpPr>
            <p:cNvPr id="42" name="TextBox 41">
              <a:extLst>
                <a:ext uri="{FF2B5EF4-FFF2-40B4-BE49-F238E27FC236}">
                  <a16:creationId xmlns:a16="http://schemas.microsoft.com/office/drawing/2014/main" id="{B234CCEF-A82B-A1E1-E892-6133575FF5E9}"/>
                </a:ext>
              </a:extLst>
            </p:cNvPr>
            <p:cNvSpPr txBox="1"/>
            <p:nvPr/>
          </p:nvSpPr>
          <p:spPr>
            <a:xfrm>
              <a:off x="445047" y="2461827"/>
              <a:ext cx="1578490" cy="369332"/>
            </a:xfrm>
            <a:prstGeom prst="rect">
              <a:avLst/>
            </a:prstGeom>
            <a:solidFill>
              <a:schemeClr val="bg2"/>
            </a:solidFill>
          </p:spPr>
          <p:txBody>
            <a:bodyPr wrap="square" rtlCol="0">
              <a:spAutoFit/>
            </a:bodyPr>
            <a:lstStyle/>
            <a:p>
              <a:r>
                <a:rPr lang="en-US" dirty="0"/>
                <a:t>SUPPORT</a:t>
              </a:r>
            </a:p>
          </p:txBody>
        </p:sp>
      </p:grpSp>
      <p:sp>
        <p:nvSpPr>
          <p:cNvPr id="43" name="Content Placeholder 3">
            <a:extLst>
              <a:ext uri="{FF2B5EF4-FFF2-40B4-BE49-F238E27FC236}">
                <a16:creationId xmlns:a16="http://schemas.microsoft.com/office/drawing/2014/main" id="{F5BFE292-FFDA-D854-F467-0D9AE677D656}"/>
              </a:ext>
            </a:extLst>
          </p:cNvPr>
          <p:cNvSpPr txBox="1">
            <a:spLocks/>
          </p:cNvSpPr>
          <p:nvPr/>
        </p:nvSpPr>
        <p:spPr>
          <a:xfrm>
            <a:off x="6446938" y="3859159"/>
            <a:ext cx="5373585" cy="704695"/>
          </a:xfrm>
          <a:prstGeom prst="rect">
            <a:avLst/>
          </a:prstGeom>
          <a:solidFill>
            <a:schemeClr val="bg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CA" sz="1100" b="1" dirty="0">
                <a:latin typeface="Open Sans" panose="020B0606030504020204" pitchFamily="34" charset="0"/>
                <a:ea typeface="Open Sans" panose="020B0606030504020204" pitchFamily="34" charset="0"/>
                <a:cs typeface="Open Sans" panose="020B0606030504020204" pitchFamily="34" charset="0"/>
              </a:rPr>
              <a:t>LAUNCH</a:t>
            </a:r>
            <a:r>
              <a:rPr lang="en-CA" sz="1100" dirty="0">
                <a:latin typeface="Open Sans" panose="020B0606030504020204" pitchFamily="34" charset="0"/>
                <a:ea typeface="Open Sans" panose="020B0606030504020204" pitchFamily="34" charset="0"/>
                <a:cs typeface="Open Sans" panose="020B0606030504020204" pitchFamily="34" charset="0"/>
              </a:rPr>
              <a:t>: </a:t>
            </a:r>
            <a:r>
              <a:rPr lang="en-GB" sz="11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Partnerships activations, Live engineering support during minting, Coordinating with NFT marketplaces for launch and verification/handle reservation, Reveal scheduling (if applicable)</a:t>
            </a:r>
          </a:p>
          <a:p>
            <a:pPr marL="0" indent="0">
              <a:buNone/>
            </a:pPr>
            <a:endParaRPr lang="en-CA" sz="1000" dirty="0"/>
          </a:p>
          <a:p>
            <a:pPr marL="0" indent="0">
              <a:buNone/>
            </a:pPr>
            <a:endParaRPr lang="en-CA" sz="1000" dirty="0"/>
          </a:p>
        </p:txBody>
      </p:sp>
      <p:sp>
        <p:nvSpPr>
          <p:cNvPr id="44" name="Content Placeholder 3">
            <a:extLst>
              <a:ext uri="{FF2B5EF4-FFF2-40B4-BE49-F238E27FC236}">
                <a16:creationId xmlns:a16="http://schemas.microsoft.com/office/drawing/2014/main" id="{B79E2F7A-1798-FB8C-75C4-CD02D69AE065}"/>
              </a:ext>
            </a:extLst>
          </p:cNvPr>
          <p:cNvSpPr txBox="1">
            <a:spLocks/>
          </p:cNvSpPr>
          <p:nvPr/>
        </p:nvSpPr>
        <p:spPr>
          <a:xfrm>
            <a:off x="6446937" y="5161263"/>
            <a:ext cx="5373585" cy="704695"/>
          </a:xfrm>
          <a:prstGeom prst="rect">
            <a:avLst/>
          </a:prstGeom>
          <a:solidFill>
            <a:schemeClr val="bg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GB" sz="1100"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SUPPORT</a:t>
            </a:r>
            <a:r>
              <a:rPr lang="en-GB" sz="11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Physical inventory management, Metadata updates, Redemption support, KYC integration ,Automated royalties support including sales and royalties reporting for tax </a:t>
            </a:r>
            <a:r>
              <a:rPr lang="en-GB" sz="11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purposesInsurance</a:t>
            </a:r>
            <a:r>
              <a:rPr lang="en-GB" sz="11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management</a:t>
            </a:r>
          </a:p>
        </p:txBody>
      </p:sp>
      <p:sp>
        <p:nvSpPr>
          <p:cNvPr id="3" name="Content Placeholder 3">
            <a:extLst>
              <a:ext uri="{FF2B5EF4-FFF2-40B4-BE49-F238E27FC236}">
                <a16:creationId xmlns:a16="http://schemas.microsoft.com/office/drawing/2014/main" id="{D0D37B42-8C39-41AB-7020-94C9C8A43D3E}"/>
              </a:ext>
            </a:extLst>
          </p:cNvPr>
          <p:cNvSpPr txBox="1">
            <a:spLocks/>
          </p:cNvSpPr>
          <p:nvPr/>
        </p:nvSpPr>
        <p:spPr>
          <a:xfrm>
            <a:off x="6446940" y="2646493"/>
            <a:ext cx="5373585" cy="704695"/>
          </a:xfrm>
          <a:prstGeom prst="rect">
            <a:avLst/>
          </a:prstGeom>
          <a:solidFill>
            <a:schemeClr val="bg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CA" sz="1100" b="1" dirty="0">
                <a:latin typeface="Open Sans" panose="020B0606030504020204" pitchFamily="34" charset="0"/>
                <a:ea typeface="Open Sans" panose="020B0606030504020204" pitchFamily="34" charset="0"/>
                <a:cs typeface="Open Sans" panose="020B0606030504020204" pitchFamily="34" charset="0"/>
              </a:rPr>
              <a:t>IMPLEMENTATION</a:t>
            </a:r>
            <a:r>
              <a:rPr lang="en-CA" sz="1100" dirty="0">
                <a:latin typeface="Open Sans" panose="020B0606030504020204" pitchFamily="34" charset="0"/>
                <a:ea typeface="Open Sans" panose="020B0606030504020204" pitchFamily="34" charset="0"/>
                <a:cs typeface="Open Sans" panose="020B0606030504020204" pitchFamily="34" charset="0"/>
              </a:rPr>
              <a:t>: </a:t>
            </a:r>
            <a:r>
              <a:rPr lang="en-GB" sz="1100" i="0" dirty="0">
                <a:effectLst/>
                <a:latin typeface="Open Sans" panose="020B0606030504020204" pitchFamily="34" charset="0"/>
                <a:ea typeface="Open Sans" panose="020B0606030504020204" pitchFamily="34" charset="0"/>
                <a:cs typeface="Open Sans" panose="020B0606030504020204" pitchFamily="34" charset="0"/>
              </a:rPr>
              <a:t>Store, secure, and take inventory of physical product Smart contract implementation and deployment Integration support Custom frontend design and implementation including rendering 3D models and creating promo videos</a:t>
            </a:r>
          </a:p>
          <a:p>
            <a:pPr marL="0" indent="0">
              <a:buNone/>
            </a:pPr>
            <a:endParaRPr lang="en-CA" sz="1000" dirty="0"/>
          </a:p>
          <a:p>
            <a:pPr marL="0" indent="0">
              <a:buNone/>
            </a:pPr>
            <a:endParaRPr lang="en-CA" sz="1000" dirty="0"/>
          </a:p>
        </p:txBody>
      </p:sp>
    </p:spTree>
    <p:extLst>
      <p:ext uri="{BB962C8B-B14F-4D97-AF65-F5344CB8AC3E}">
        <p14:creationId xmlns:p14="http://schemas.microsoft.com/office/powerpoint/2010/main" val="3179905375"/>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1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down)">
                                      <p:cBhvr>
                                        <p:cTn id="18" dur="10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edge">
                                      <p:cBhvr>
                                        <p:cTn id="28" dur="10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strips(downLeft)">
                                      <p:cBhvr>
                                        <p:cTn id="33"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43" grpId="0" animBg="1"/>
      <p:bldP spid="44"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EBC1-2776-CCFF-815E-06463F3935DF}"/>
              </a:ext>
            </a:extLst>
          </p:cNvPr>
          <p:cNvSpPr>
            <a:spLocks noGrp="1"/>
          </p:cNvSpPr>
          <p:nvPr>
            <p:ph type="title"/>
          </p:nvPr>
        </p:nvSpPr>
        <p:spPr/>
        <p:txBody>
          <a:bodyPr/>
          <a:lstStyle/>
          <a:p>
            <a:r>
              <a:rPr lang="en-US" dirty="0"/>
              <a:t>Company Review</a:t>
            </a:r>
          </a:p>
        </p:txBody>
      </p:sp>
      <p:cxnSp>
        <p:nvCxnSpPr>
          <p:cNvPr id="12" name="Straight Connector 11">
            <a:extLst>
              <a:ext uri="{FF2B5EF4-FFF2-40B4-BE49-F238E27FC236}">
                <a16:creationId xmlns:a16="http://schemas.microsoft.com/office/drawing/2014/main" id="{CA0D2CD2-2318-B4D2-E3AD-EE0E651E8E99}"/>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2FF77707-162D-908D-2097-1F4E2C26BAB8}"/>
              </a:ext>
            </a:extLst>
          </p:cNvPr>
          <p:cNvSpPr/>
          <p:nvPr/>
        </p:nvSpPr>
        <p:spPr>
          <a:xfrm>
            <a:off x="3548977"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14" name="TextBox 13">
            <a:extLst>
              <a:ext uri="{FF2B5EF4-FFF2-40B4-BE49-F238E27FC236}">
                <a16:creationId xmlns:a16="http://schemas.microsoft.com/office/drawing/2014/main" id="{FFAA3A76-03C6-7846-591C-177C94543D6B}"/>
              </a:ext>
            </a:extLst>
          </p:cNvPr>
          <p:cNvSpPr txBox="1"/>
          <p:nvPr/>
        </p:nvSpPr>
        <p:spPr>
          <a:xfrm>
            <a:off x="3084622"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Company </a:t>
            </a:r>
            <a:r>
              <a:rPr lang="en-US" sz="900" dirty="0">
                <a:solidFill>
                  <a:schemeClr val="accent1"/>
                </a:solidFill>
              </a:rPr>
              <a:t> Overview</a:t>
            </a:r>
          </a:p>
        </p:txBody>
      </p:sp>
      <p:sp>
        <p:nvSpPr>
          <p:cNvPr id="15" name="Oval 14">
            <a:extLst>
              <a:ext uri="{FF2B5EF4-FFF2-40B4-BE49-F238E27FC236}">
                <a16:creationId xmlns:a16="http://schemas.microsoft.com/office/drawing/2014/main" id="{9374C715-9297-E1D0-8A95-9A97DC08BA55}"/>
              </a:ext>
            </a:extLst>
          </p:cNvPr>
          <p:cNvSpPr/>
          <p:nvPr/>
        </p:nvSpPr>
        <p:spPr>
          <a:xfrm>
            <a:off x="509063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16" name="TextBox 15">
            <a:extLst>
              <a:ext uri="{FF2B5EF4-FFF2-40B4-BE49-F238E27FC236}">
                <a16:creationId xmlns:a16="http://schemas.microsoft.com/office/drawing/2014/main" id="{7A3C797F-F682-9A7D-DFDC-AD0F0F7A969B}"/>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bg2">
                    <a:lumMod val="90000"/>
                  </a:schemeClr>
                </a:solidFill>
              </a:rPr>
              <a:t>  Overview</a:t>
            </a:r>
          </a:p>
        </p:txBody>
      </p:sp>
      <p:sp>
        <p:nvSpPr>
          <p:cNvPr id="17" name="Oval 16">
            <a:extLst>
              <a:ext uri="{FF2B5EF4-FFF2-40B4-BE49-F238E27FC236}">
                <a16:creationId xmlns:a16="http://schemas.microsoft.com/office/drawing/2014/main" id="{C9C54366-B03C-3513-8747-765170FC10EE}"/>
              </a:ext>
            </a:extLst>
          </p:cNvPr>
          <p:cNvSpPr/>
          <p:nvPr/>
        </p:nvSpPr>
        <p:spPr>
          <a:xfrm>
            <a:off x="679942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18" name="TextBox 17">
            <a:extLst>
              <a:ext uri="{FF2B5EF4-FFF2-40B4-BE49-F238E27FC236}">
                <a16:creationId xmlns:a16="http://schemas.microsoft.com/office/drawing/2014/main" id="{870CEE63-F155-3E42-457D-A438754D7A71}"/>
              </a:ext>
            </a:extLst>
          </p:cNvPr>
          <p:cNvSpPr txBox="1"/>
          <p:nvPr/>
        </p:nvSpPr>
        <p:spPr>
          <a:xfrm>
            <a:off x="6409631" y="660416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19" name="Oval 18">
            <a:extLst>
              <a:ext uri="{FF2B5EF4-FFF2-40B4-BE49-F238E27FC236}">
                <a16:creationId xmlns:a16="http://schemas.microsoft.com/office/drawing/2014/main" id="{291C5BC5-3C24-C2CD-6226-5DD2DA002678}"/>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20" name="TextBox 19">
            <a:extLst>
              <a:ext uri="{FF2B5EF4-FFF2-40B4-BE49-F238E27FC236}">
                <a16:creationId xmlns:a16="http://schemas.microsoft.com/office/drawing/2014/main" id="{99BA2336-3130-6DB0-4C6F-5A2387B0893D}"/>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sp>
        <p:nvSpPr>
          <p:cNvPr id="5" name="TextBox 4">
            <a:extLst>
              <a:ext uri="{FF2B5EF4-FFF2-40B4-BE49-F238E27FC236}">
                <a16:creationId xmlns:a16="http://schemas.microsoft.com/office/drawing/2014/main" id="{87BF480D-725F-7DA0-44FE-398F4B8053FD}"/>
              </a:ext>
            </a:extLst>
          </p:cNvPr>
          <p:cNvSpPr txBox="1"/>
          <p:nvPr/>
        </p:nvSpPr>
        <p:spPr>
          <a:xfrm>
            <a:off x="378261" y="935365"/>
            <a:ext cx="11442264" cy="26161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Pokémon Cards  </a:t>
            </a:r>
          </a:p>
        </p:txBody>
      </p:sp>
      <p:sp>
        <p:nvSpPr>
          <p:cNvPr id="6" name="TextBox 5">
            <a:extLst>
              <a:ext uri="{FF2B5EF4-FFF2-40B4-BE49-F238E27FC236}">
                <a16:creationId xmlns:a16="http://schemas.microsoft.com/office/drawing/2014/main" id="{69FFCA2B-2836-C7BB-F929-C4F1B688A639}"/>
              </a:ext>
            </a:extLst>
          </p:cNvPr>
          <p:cNvSpPr txBox="1"/>
          <p:nvPr/>
        </p:nvSpPr>
        <p:spPr>
          <a:xfrm>
            <a:off x="378261" y="1210632"/>
            <a:ext cx="11442264" cy="261610"/>
          </a:xfrm>
          <a:prstGeom prst="rect">
            <a:avLst/>
          </a:prstGeom>
          <a:solidFill>
            <a:schemeClr val="accent2"/>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Sealed  Cards</a:t>
            </a:r>
          </a:p>
        </p:txBody>
      </p:sp>
      <p:sp>
        <p:nvSpPr>
          <p:cNvPr id="7" name="TextBox 6">
            <a:extLst>
              <a:ext uri="{FF2B5EF4-FFF2-40B4-BE49-F238E27FC236}">
                <a16:creationId xmlns:a16="http://schemas.microsoft.com/office/drawing/2014/main" id="{BBC97E43-CB52-F561-09AD-A344AC6B2657}"/>
              </a:ext>
            </a:extLst>
          </p:cNvPr>
          <p:cNvSpPr txBox="1"/>
          <p:nvPr/>
        </p:nvSpPr>
        <p:spPr>
          <a:xfrm>
            <a:off x="371475" y="3441091"/>
            <a:ext cx="5016432" cy="261610"/>
          </a:xfrm>
          <a:prstGeom prst="rect">
            <a:avLst/>
          </a:prstGeom>
          <a:solidFill>
            <a:schemeClr val="accent2"/>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Unsealed  Cards</a:t>
            </a:r>
          </a:p>
        </p:txBody>
      </p:sp>
      <p:sp>
        <p:nvSpPr>
          <p:cNvPr id="11" name="Down Arrow 10">
            <a:extLst>
              <a:ext uri="{FF2B5EF4-FFF2-40B4-BE49-F238E27FC236}">
                <a16:creationId xmlns:a16="http://schemas.microsoft.com/office/drawing/2014/main" id="{86C2437A-0C4C-5368-CDA9-672CDAE45CB7}"/>
              </a:ext>
            </a:extLst>
          </p:cNvPr>
          <p:cNvSpPr/>
          <p:nvPr/>
        </p:nvSpPr>
        <p:spPr>
          <a:xfrm>
            <a:off x="6184022" y="1747510"/>
            <a:ext cx="1509550" cy="151517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a:extLst>
              <a:ext uri="{FF2B5EF4-FFF2-40B4-BE49-F238E27FC236}">
                <a16:creationId xmlns:a16="http://schemas.microsoft.com/office/drawing/2014/main" id="{AFC377C6-C770-8015-4029-31B07DEF9CDE}"/>
              </a:ext>
            </a:extLst>
          </p:cNvPr>
          <p:cNvGraphicFramePr>
            <a:graphicFrameLocks/>
          </p:cNvGraphicFramePr>
          <p:nvPr>
            <p:extLst>
              <p:ext uri="{D42A27DB-BD31-4B8C-83A1-F6EECF244321}">
                <p14:modId xmlns:p14="http://schemas.microsoft.com/office/powerpoint/2010/main" val="1748299624"/>
              </p:ext>
            </p:extLst>
          </p:nvPr>
        </p:nvGraphicFramePr>
        <p:xfrm>
          <a:off x="220022" y="1498064"/>
          <a:ext cx="5722500" cy="21064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Chart 24">
            <a:extLst>
              <a:ext uri="{FF2B5EF4-FFF2-40B4-BE49-F238E27FC236}">
                <a16:creationId xmlns:a16="http://schemas.microsoft.com/office/drawing/2014/main" id="{08ABFAFB-2567-FC49-8FAA-D81C70C20B16}"/>
              </a:ext>
            </a:extLst>
          </p:cNvPr>
          <p:cNvGraphicFramePr>
            <a:graphicFrameLocks/>
          </p:cNvGraphicFramePr>
          <p:nvPr>
            <p:extLst>
              <p:ext uri="{D42A27DB-BD31-4B8C-83A1-F6EECF244321}">
                <p14:modId xmlns:p14="http://schemas.microsoft.com/office/powerpoint/2010/main" val="739546145"/>
              </p:ext>
            </p:extLst>
          </p:nvPr>
        </p:nvGraphicFramePr>
        <p:xfrm>
          <a:off x="453272" y="3728523"/>
          <a:ext cx="5495583" cy="2520756"/>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5762C5C8-EC4C-B715-2431-7A379BAE1A42}"/>
              </a:ext>
            </a:extLst>
          </p:cNvPr>
          <p:cNvSpPr txBox="1"/>
          <p:nvPr/>
        </p:nvSpPr>
        <p:spPr>
          <a:xfrm>
            <a:off x="6799422" y="3860822"/>
            <a:ext cx="4746553" cy="261610"/>
          </a:xfrm>
          <a:prstGeom prst="rect">
            <a:avLst/>
          </a:prstGeom>
          <a:noFill/>
        </p:spPr>
        <p:txBody>
          <a:bodyPr wrap="square" rtlCol="0">
            <a:spAutoFit/>
          </a:bodyPr>
          <a:lstStyle/>
          <a:p>
            <a:r>
              <a:rPr lang="en-US" sz="1100" dirty="0">
                <a:latin typeface="Open Sans" panose="020B0606030504020204" pitchFamily="34" charset="0"/>
                <a:ea typeface="Open Sans" panose="020B0606030504020204" pitchFamily="34" charset="0"/>
                <a:cs typeface="Open Sans" panose="020B0606030504020204" pitchFamily="34" charset="0"/>
              </a:rPr>
              <a:t>March accounted for 68% of the total sale.</a:t>
            </a:r>
          </a:p>
        </p:txBody>
      </p:sp>
      <p:sp>
        <p:nvSpPr>
          <p:cNvPr id="27" name="TextBox 26">
            <a:extLst>
              <a:ext uri="{FF2B5EF4-FFF2-40B4-BE49-F238E27FC236}">
                <a16:creationId xmlns:a16="http://schemas.microsoft.com/office/drawing/2014/main" id="{6B0B6D59-C2D8-4FAE-C5E0-7F7696027280}"/>
              </a:ext>
            </a:extLst>
          </p:cNvPr>
          <p:cNvSpPr txBox="1"/>
          <p:nvPr/>
        </p:nvSpPr>
        <p:spPr>
          <a:xfrm>
            <a:off x="6799422" y="4441155"/>
            <a:ext cx="3993931" cy="430887"/>
          </a:xfrm>
          <a:prstGeom prst="rect">
            <a:avLst/>
          </a:prstGeom>
          <a:noFill/>
        </p:spPr>
        <p:txBody>
          <a:bodyPr wrap="square" rtlCol="0">
            <a:spAutoFit/>
          </a:bodyPr>
          <a:lstStyle/>
          <a:p>
            <a:r>
              <a:rPr lang="en-US" sz="1100" dirty="0">
                <a:latin typeface="Open Sans" panose="020B0606030504020204" pitchFamily="34" charset="0"/>
                <a:ea typeface="Open Sans" panose="020B0606030504020204" pitchFamily="34" charset="0"/>
                <a:cs typeface="Open Sans" panose="020B0606030504020204" pitchFamily="34" charset="0"/>
              </a:rPr>
              <a:t>June and December recorded the least sale with 0.2% and 0.4%</a:t>
            </a:r>
          </a:p>
        </p:txBody>
      </p:sp>
      <p:sp>
        <p:nvSpPr>
          <p:cNvPr id="28" name="TextBox 27">
            <a:extLst>
              <a:ext uri="{FF2B5EF4-FFF2-40B4-BE49-F238E27FC236}">
                <a16:creationId xmlns:a16="http://schemas.microsoft.com/office/drawing/2014/main" id="{AE989AB2-B228-4777-1A19-83A4FCE0891D}"/>
              </a:ext>
            </a:extLst>
          </p:cNvPr>
          <p:cNvSpPr txBox="1"/>
          <p:nvPr/>
        </p:nvSpPr>
        <p:spPr>
          <a:xfrm>
            <a:off x="6799422" y="5226443"/>
            <a:ext cx="4425626" cy="430887"/>
          </a:xfrm>
          <a:prstGeom prst="rect">
            <a:avLst/>
          </a:prstGeom>
          <a:noFill/>
        </p:spPr>
        <p:txBody>
          <a:bodyPr wrap="square" rtlCol="0">
            <a:spAutoFit/>
          </a:bodyPr>
          <a:lstStyle/>
          <a:p>
            <a:r>
              <a:rPr lang="en-US" sz="1100" dirty="0">
                <a:latin typeface="Open Sans" panose="020B0606030504020204" pitchFamily="34" charset="0"/>
                <a:ea typeface="Open Sans" panose="020B0606030504020204" pitchFamily="34" charset="0"/>
                <a:cs typeface="Open Sans" panose="020B0606030504020204" pitchFamily="34" charset="0"/>
              </a:rPr>
              <a:t>The decrease in sale with May and December is due to the crash in the crypto market</a:t>
            </a:r>
          </a:p>
        </p:txBody>
      </p:sp>
      <p:sp>
        <p:nvSpPr>
          <p:cNvPr id="29" name="TextBox 28">
            <a:extLst>
              <a:ext uri="{FF2B5EF4-FFF2-40B4-BE49-F238E27FC236}">
                <a16:creationId xmlns:a16="http://schemas.microsoft.com/office/drawing/2014/main" id="{E98F13C7-8EA1-6562-20B0-8835D1DD4CE4}"/>
              </a:ext>
            </a:extLst>
          </p:cNvPr>
          <p:cNvSpPr txBox="1"/>
          <p:nvPr/>
        </p:nvSpPr>
        <p:spPr>
          <a:xfrm>
            <a:off x="6699688" y="3447920"/>
            <a:ext cx="5016432" cy="261610"/>
          </a:xfrm>
          <a:prstGeom prst="rect">
            <a:avLst/>
          </a:prstGeom>
          <a:solidFill>
            <a:schemeClr val="accent2"/>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Key Point</a:t>
            </a:r>
          </a:p>
        </p:txBody>
      </p:sp>
      <p:sp>
        <p:nvSpPr>
          <p:cNvPr id="40" name="TextBox 39">
            <a:extLst>
              <a:ext uri="{FF2B5EF4-FFF2-40B4-BE49-F238E27FC236}">
                <a16:creationId xmlns:a16="http://schemas.microsoft.com/office/drawing/2014/main" id="{04241140-3197-35C8-F326-DEAD1A28B1EE}"/>
              </a:ext>
            </a:extLst>
          </p:cNvPr>
          <p:cNvSpPr txBox="1"/>
          <p:nvPr/>
        </p:nvSpPr>
        <p:spPr>
          <a:xfrm>
            <a:off x="7888446" y="1836725"/>
            <a:ext cx="1566664" cy="584775"/>
          </a:xfrm>
          <a:prstGeom prst="rect">
            <a:avLst/>
          </a:prstGeom>
          <a:noFill/>
        </p:spPr>
        <p:txBody>
          <a:bodyPr wrap="square" rtlCol="0">
            <a:spAutoFit/>
          </a:bodyPr>
          <a:lstStyle/>
          <a:p>
            <a:r>
              <a:rPr lang="en-US" sz="3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70%+</a:t>
            </a:r>
          </a:p>
        </p:txBody>
      </p:sp>
      <p:sp>
        <p:nvSpPr>
          <p:cNvPr id="41" name="TextBox 40">
            <a:extLst>
              <a:ext uri="{FF2B5EF4-FFF2-40B4-BE49-F238E27FC236}">
                <a16:creationId xmlns:a16="http://schemas.microsoft.com/office/drawing/2014/main" id="{228F7646-26E8-E073-546C-1837F7A9EDA8}"/>
              </a:ext>
            </a:extLst>
          </p:cNvPr>
          <p:cNvSpPr txBox="1"/>
          <p:nvPr/>
        </p:nvSpPr>
        <p:spPr>
          <a:xfrm>
            <a:off x="9207904" y="1697912"/>
            <a:ext cx="2070537" cy="1334853"/>
          </a:xfrm>
          <a:prstGeom prst="rect">
            <a:avLst/>
          </a:prstGeom>
          <a:noFill/>
        </p:spPr>
        <p:txBody>
          <a:bodyPr wrap="square" rtlCol="0">
            <a:spAutoFit/>
          </a:bodyPr>
          <a:lstStyle/>
          <a:p>
            <a:pPr algn="just">
              <a:lnSpc>
                <a:spcPct val="150000"/>
              </a:lnSpc>
            </a:pPr>
            <a:r>
              <a:rPr lang="en-US" sz="1100" dirty="0">
                <a:latin typeface="Open Sans" panose="020B0606030504020204" pitchFamily="34" charset="0"/>
                <a:ea typeface="Open Sans" panose="020B0606030504020204" pitchFamily="34" charset="0"/>
                <a:cs typeface="Open Sans" panose="020B0606030504020204" pitchFamily="34" charset="0"/>
              </a:rPr>
              <a:t>The Reduction in sales of sealed Pokémon cards was caused by the crash in the crypto and NFT market in Q2 and Q3 of 2022</a:t>
            </a:r>
          </a:p>
        </p:txBody>
      </p:sp>
    </p:spTree>
    <p:extLst>
      <p:ext uri="{BB962C8B-B14F-4D97-AF65-F5344CB8AC3E}">
        <p14:creationId xmlns:p14="http://schemas.microsoft.com/office/powerpoint/2010/main" val="25594976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000" fill="hold"/>
                                        <p:tgtEl>
                                          <p:spTgt spid="6"/>
                                        </p:tgtEl>
                                        <p:attrNameLst>
                                          <p:attrName>ppt_x</p:attrName>
                                        </p:attrNameLst>
                                      </p:cBhvr>
                                      <p:tavLst>
                                        <p:tav tm="0">
                                          <p:val>
                                            <p:strVal val="#ppt_x"/>
                                          </p:val>
                                        </p:tav>
                                        <p:tav tm="100000">
                                          <p:val>
                                            <p:strVal val="#ppt_x"/>
                                          </p:val>
                                        </p:tav>
                                      </p:tavLst>
                                    </p:anim>
                                    <p:anim calcmode="lin" valueType="num">
                                      <p:cBhvr additive="base">
                                        <p:cTn id="13" dur="10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55"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1000" fill="hold"/>
                                        <p:tgtEl>
                                          <p:spTgt spid="24"/>
                                        </p:tgtEl>
                                        <p:attrNameLst>
                                          <p:attrName>ppt_w</p:attrName>
                                        </p:attrNameLst>
                                      </p:cBhvr>
                                      <p:tavLst>
                                        <p:tav tm="0">
                                          <p:val>
                                            <p:strVal val="#ppt_w*0.70"/>
                                          </p:val>
                                        </p:tav>
                                        <p:tav tm="100000">
                                          <p:val>
                                            <p:strVal val="#ppt_w"/>
                                          </p:val>
                                        </p:tav>
                                      </p:tavLst>
                                    </p:anim>
                                    <p:anim calcmode="lin" valueType="num">
                                      <p:cBhvr>
                                        <p:cTn id="18" dur="1000" fill="hold"/>
                                        <p:tgtEl>
                                          <p:spTgt spid="24"/>
                                        </p:tgtEl>
                                        <p:attrNameLst>
                                          <p:attrName>ppt_h</p:attrName>
                                        </p:attrNameLst>
                                      </p:cBhvr>
                                      <p:tavLst>
                                        <p:tav tm="0">
                                          <p:val>
                                            <p:strVal val="#ppt_h"/>
                                          </p:val>
                                        </p:tav>
                                        <p:tav tm="100000">
                                          <p:val>
                                            <p:strVal val="#ppt_h"/>
                                          </p:val>
                                        </p:tav>
                                      </p:tavLst>
                                    </p:anim>
                                    <p:animEffect transition="in" filter="fade">
                                      <p:cBhvr>
                                        <p:cTn id="19" dur="1000"/>
                                        <p:tgtEl>
                                          <p:spTgt spid="24"/>
                                        </p:tgtEl>
                                      </p:cBhvr>
                                    </p:animEffect>
                                  </p:childTnLst>
                                </p:cTn>
                              </p:par>
                            </p:childTnLst>
                          </p:cTn>
                        </p:par>
                        <p:par>
                          <p:cTn id="20" fill="hold">
                            <p:stCondLst>
                              <p:cond delay="3000"/>
                            </p:stCondLst>
                            <p:childTnLst>
                              <p:par>
                                <p:cTn id="21" presetID="2" presetClass="entr" presetSubtype="1"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1000" fill="hold"/>
                                        <p:tgtEl>
                                          <p:spTgt spid="11"/>
                                        </p:tgtEl>
                                        <p:attrNameLst>
                                          <p:attrName>ppt_x</p:attrName>
                                        </p:attrNameLst>
                                      </p:cBhvr>
                                      <p:tavLst>
                                        <p:tav tm="0">
                                          <p:val>
                                            <p:strVal val="#ppt_x"/>
                                          </p:val>
                                        </p:tav>
                                        <p:tav tm="100000">
                                          <p:val>
                                            <p:strVal val="#ppt_x"/>
                                          </p:val>
                                        </p:tav>
                                      </p:tavLst>
                                    </p:anim>
                                    <p:anim calcmode="lin" valueType="num">
                                      <p:cBhvr additive="base">
                                        <p:cTn id="24" dur="1000" fill="hold"/>
                                        <p:tgtEl>
                                          <p:spTgt spid="11"/>
                                        </p:tgtEl>
                                        <p:attrNameLst>
                                          <p:attrName>ppt_y</p:attrName>
                                        </p:attrNameLst>
                                      </p:cBhvr>
                                      <p:tavLst>
                                        <p:tav tm="0">
                                          <p:val>
                                            <p:strVal val="0-#ppt_h/2"/>
                                          </p:val>
                                        </p:tav>
                                        <p:tav tm="100000">
                                          <p:val>
                                            <p:strVal val="#ppt_y"/>
                                          </p:val>
                                        </p:tav>
                                      </p:tavLst>
                                    </p:anim>
                                  </p:childTnLst>
                                </p:cTn>
                              </p:par>
                              <p:par>
                                <p:cTn id="25" presetID="6" presetClass="entr" presetSubtype="16"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circle(in)">
                                      <p:cBhvr>
                                        <p:cTn id="27" dur="1000"/>
                                        <p:tgtEl>
                                          <p:spTgt spid="40"/>
                                        </p:tgtEl>
                                      </p:cBhvr>
                                    </p:animEffect>
                                  </p:childTnLst>
                                </p:cTn>
                              </p:par>
                            </p:childTnLst>
                          </p:cTn>
                        </p:par>
                        <p:par>
                          <p:cTn id="28" fill="hold">
                            <p:stCondLst>
                              <p:cond delay="4000"/>
                            </p:stCondLst>
                            <p:childTnLst>
                              <p:par>
                                <p:cTn id="29" presetID="16" presetClass="entr" presetSubtype="21"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barn(inVertical)">
                                      <p:cBhvr>
                                        <p:cTn id="31" dur="1000"/>
                                        <p:tgtEl>
                                          <p:spTgt spid="4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arn(inVertical)">
                                      <p:cBhvr>
                                        <p:cTn id="36" dur="1000"/>
                                        <p:tgtEl>
                                          <p:spTgt spid="7"/>
                                        </p:tgtEl>
                                      </p:cBhvr>
                                    </p:animEffect>
                                  </p:childTnLst>
                                </p:cTn>
                              </p:par>
                            </p:childTnLst>
                          </p:cTn>
                        </p:par>
                        <p:par>
                          <p:cTn id="37" fill="hold">
                            <p:stCondLst>
                              <p:cond delay="1000"/>
                            </p:stCondLst>
                            <p:childTnLst>
                              <p:par>
                                <p:cTn id="38" presetID="53" presetClass="entr" presetSubtype="16"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1000" fill="hold"/>
                                        <p:tgtEl>
                                          <p:spTgt spid="25"/>
                                        </p:tgtEl>
                                        <p:attrNameLst>
                                          <p:attrName>ppt_w</p:attrName>
                                        </p:attrNameLst>
                                      </p:cBhvr>
                                      <p:tavLst>
                                        <p:tav tm="0">
                                          <p:val>
                                            <p:fltVal val="0"/>
                                          </p:val>
                                        </p:tav>
                                        <p:tav tm="100000">
                                          <p:val>
                                            <p:strVal val="#ppt_w"/>
                                          </p:val>
                                        </p:tav>
                                      </p:tavLst>
                                    </p:anim>
                                    <p:anim calcmode="lin" valueType="num">
                                      <p:cBhvr>
                                        <p:cTn id="41" dur="1000" fill="hold"/>
                                        <p:tgtEl>
                                          <p:spTgt spid="25"/>
                                        </p:tgtEl>
                                        <p:attrNameLst>
                                          <p:attrName>ppt_h</p:attrName>
                                        </p:attrNameLst>
                                      </p:cBhvr>
                                      <p:tavLst>
                                        <p:tav tm="0">
                                          <p:val>
                                            <p:fltVal val="0"/>
                                          </p:val>
                                        </p:tav>
                                        <p:tav tm="100000">
                                          <p:val>
                                            <p:strVal val="#ppt_h"/>
                                          </p:val>
                                        </p:tav>
                                      </p:tavLst>
                                    </p:anim>
                                    <p:animEffect transition="in" filter="fade">
                                      <p:cBhvr>
                                        <p:cTn id="42" dur="10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dissolve">
                                      <p:cBhvr>
                                        <p:cTn id="47" dur="1000"/>
                                        <p:tgtEl>
                                          <p:spTgt spid="29"/>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dissolve">
                                      <p:cBhvr>
                                        <p:cTn id="50" dur="1000"/>
                                        <p:tgtEl>
                                          <p:spTgt spid="26"/>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dissolve">
                                      <p:cBhvr>
                                        <p:cTn id="53" dur="1000"/>
                                        <p:tgtEl>
                                          <p:spTgt spid="2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dissolve">
                                      <p:cBhvr>
                                        <p:cTn id="56"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1" grpId="0" animBg="1"/>
      <p:bldGraphic spid="24" grpId="0">
        <p:bldAsOne/>
      </p:bldGraphic>
      <p:bldGraphic spid="25" grpId="0">
        <p:bldAsOne/>
      </p:bldGraphic>
      <p:bldP spid="26" grpId="0"/>
      <p:bldP spid="27" grpId="0"/>
      <p:bldP spid="28" grpId="0"/>
      <p:bldP spid="29" grpId="0" animBg="1"/>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9346-F36F-7399-C328-726A66D3EBB3}"/>
              </a:ext>
            </a:extLst>
          </p:cNvPr>
          <p:cNvSpPr>
            <a:spLocks noGrp="1"/>
          </p:cNvSpPr>
          <p:nvPr>
            <p:ph type="title"/>
          </p:nvPr>
        </p:nvSpPr>
        <p:spPr/>
        <p:txBody>
          <a:bodyPr/>
          <a:lstStyle/>
          <a:p>
            <a:r>
              <a:rPr lang="en-US" dirty="0"/>
              <a:t>OpenSea Analysis </a:t>
            </a:r>
          </a:p>
        </p:txBody>
      </p:sp>
      <p:sp>
        <p:nvSpPr>
          <p:cNvPr id="3" name="TextBox 2">
            <a:extLst>
              <a:ext uri="{FF2B5EF4-FFF2-40B4-BE49-F238E27FC236}">
                <a16:creationId xmlns:a16="http://schemas.microsoft.com/office/drawing/2014/main" id="{68A11624-EF4B-8AB4-D6E5-F956A08138DB}"/>
              </a:ext>
            </a:extLst>
          </p:cNvPr>
          <p:cNvSpPr txBox="1"/>
          <p:nvPr/>
        </p:nvSpPr>
        <p:spPr>
          <a:xfrm>
            <a:off x="376146" y="935365"/>
            <a:ext cx="5719854" cy="26161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Background Highlight</a:t>
            </a:r>
          </a:p>
        </p:txBody>
      </p:sp>
      <p:sp>
        <p:nvSpPr>
          <p:cNvPr id="4" name="TextBox 3">
            <a:extLst>
              <a:ext uri="{FF2B5EF4-FFF2-40B4-BE49-F238E27FC236}">
                <a16:creationId xmlns:a16="http://schemas.microsoft.com/office/drawing/2014/main" id="{C0DDB043-7D02-1DBC-1364-2729AABAF49B}"/>
              </a:ext>
            </a:extLst>
          </p:cNvPr>
          <p:cNvSpPr txBox="1"/>
          <p:nvPr/>
        </p:nvSpPr>
        <p:spPr>
          <a:xfrm>
            <a:off x="371475" y="1345324"/>
            <a:ext cx="5719854" cy="938719"/>
          </a:xfrm>
          <a:prstGeom prst="rect">
            <a:avLst/>
          </a:prstGeom>
          <a:noFill/>
        </p:spPr>
        <p:txBody>
          <a:bodyPr wrap="square" rtlCol="0">
            <a:spAutoFit/>
          </a:bodyPr>
          <a:lstStyle/>
          <a:p>
            <a:pPr algn="just"/>
            <a:r>
              <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OpenSea is the largest decentralized marketplace for buying and selling NFTs on the Ethereum blockchain</a:t>
            </a:r>
            <a:r>
              <a:rPr lang="en-GB" sz="1100" dirty="0">
                <a:effectLst/>
                <a:latin typeface="Open Sans" panose="020B0606030504020204" pitchFamily="34" charset="0"/>
                <a:ea typeface="Open Sans" panose="020B0606030504020204" pitchFamily="34" charset="0"/>
                <a:cs typeface="Open Sans" panose="020B0606030504020204" pitchFamily="34" charset="0"/>
              </a:rPr>
              <a:t> </a:t>
            </a:r>
          </a:p>
          <a:p>
            <a:pPr algn="just"/>
            <a:endParaRPr lang="en-GB" sz="1100" dirty="0">
              <a:latin typeface="Open Sans" panose="020B0606030504020204" pitchFamily="34" charset="0"/>
              <a:ea typeface="Open Sans" panose="020B0606030504020204" pitchFamily="34" charset="0"/>
              <a:cs typeface="Open Sans" panose="020B0606030504020204" pitchFamily="34" charset="0"/>
            </a:endParaRPr>
          </a:p>
          <a:p>
            <a:pPr algn="just"/>
            <a:r>
              <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It has 20 collections which are categorized into gamin, membership PFPs, domain name, music, sports collectables and virtual world photography</a:t>
            </a:r>
            <a:r>
              <a:rPr lang="en-GB" sz="1100" dirty="0">
                <a:effectLst/>
                <a:latin typeface="Open Sans" panose="020B0606030504020204" pitchFamily="34" charset="0"/>
                <a:ea typeface="Open Sans" panose="020B0606030504020204" pitchFamily="34" charset="0"/>
                <a:cs typeface="Open Sans" panose="020B0606030504020204" pitchFamily="34" charset="0"/>
              </a:rPr>
              <a:t> </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5A8AB76E-C057-B2C7-370C-48B930AACEB6}"/>
              </a:ext>
            </a:extLst>
          </p:cNvPr>
          <p:cNvSpPr txBox="1"/>
          <p:nvPr/>
        </p:nvSpPr>
        <p:spPr>
          <a:xfrm>
            <a:off x="371475" y="2394304"/>
            <a:ext cx="5719854" cy="26161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Most Traded Asset on OpenSea</a:t>
            </a:r>
          </a:p>
        </p:txBody>
      </p:sp>
      <p:sp>
        <p:nvSpPr>
          <p:cNvPr id="6" name="TextBox 5">
            <a:extLst>
              <a:ext uri="{FF2B5EF4-FFF2-40B4-BE49-F238E27FC236}">
                <a16:creationId xmlns:a16="http://schemas.microsoft.com/office/drawing/2014/main" id="{B22889A4-C7C4-11AE-9B21-475890DB1E60}"/>
              </a:ext>
            </a:extLst>
          </p:cNvPr>
          <p:cNvSpPr txBox="1"/>
          <p:nvPr/>
        </p:nvSpPr>
        <p:spPr>
          <a:xfrm>
            <a:off x="371475" y="2655915"/>
            <a:ext cx="3849013" cy="261610"/>
          </a:xfrm>
          <a:prstGeom prst="rect">
            <a:avLst/>
          </a:prstGeom>
          <a:solidFill>
            <a:schemeClr val="accent2"/>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Otherdeed for Otherside</a:t>
            </a:r>
          </a:p>
        </p:txBody>
      </p:sp>
      <p:graphicFrame>
        <p:nvGraphicFramePr>
          <p:cNvPr id="8" name="Chart 7">
            <a:extLst>
              <a:ext uri="{FF2B5EF4-FFF2-40B4-BE49-F238E27FC236}">
                <a16:creationId xmlns:a16="http://schemas.microsoft.com/office/drawing/2014/main" id="{A436C82E-CA71-8187-EA84-9C05DB00E402}"/>
              </a:ext>
            </a:extLst>
          </p:cNvPr>
          <p:cNvGraphicFramePr>
            <a:graphicFrameLocks/>
          </p:cNvGraphicFramePr>
          <p:nvPr>
            <p:extLst>
              <p:ext uri="{D42A27DB-BD31-4B8C-83A1-F6EECF244321}">
                <p14:modId xmlns:p14="http://schemas.microsoft.com/office/powerpoint/2010/main" val="3571506278"/>
              </p:ext>
            </p:extLst>
          </p:nvPr>
        </p:nvGraphicFramePr>
        <p:xfrm>
          <a:off x="366653" y="2917525"/>
          <a:ext cx="5641802" cy="2817689"/>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BE54A7AF-3DF6-BE75-DFFC-EB698198E7DF}"/>
              </a:ext>
            </a:extLst>
          </p:cNvPr>
          <p:cNvSpPr txBox="1"/>
          <p:nvPr/>
        </p:nvSpPr>
        <p:spPr>
          <a:xfrm>
            <a:off x="283780" y="5735214"/>
            <a:ext cx="5807549" cy="577081"/>
          </a:xfrm>
          <a:prstGeom prst="rect">
            <a:avLst/>
          </a:prstGeom>
          <a:noFill/>
        </p:spPr>
        <p:txBody>
          <a:bodyPr wrap="square" rtlCol="0">
            <a:spAutoFit/>
          </a:bodyPr>
          <a:lstStyle/>
          <a:p>
            <a:pPr algn="just"/>
            <a:r>
              <a:rPr lang="en-GB" sz="105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Otherdeed</a:t>
            </a:r>
            <a:r>
              <a:rPr lang="en-GB" sz="105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is the most traded NFT on OpenSea during the time period under consideration with an average price of 14.65 ETH  and a total volume of 580,899 transactions. In February 2023, it also saw its largest sales volume of 39,386 ETH. </a:t>
            </a:r>
            <a:endParaRPr lang="en-US" sz="1050"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91B0930B-5224-AEFD-B5B9-2F09C53B35D3}"/>
              </a:ext>
            </a:extLst>
          </p:cNvPr>
          <p:cNvSpPr txBox="1"/>
          <p:nvPr/>
        </p:nvSpPr>
        <p:spPr>
          <a:xfrm>
            <a:off x="7683063" y="947899"/>
            <a:ext cx="4132792" cy="261610"/>
          </a:xfrm>
          <a:prstGeom prst="rect">
            <a:avLst/>
          </a:prstGeom>
          <a:solidFill>
            <a:schemeClr val="accent2"/>
          </a:solidFill>
        </p:spPr>
        <p:txBody>
          <a:bodyPr wrap="square" rtlCol="0">
            <a:spAutoFit/>
          </a:bodyPr>
          <a:lstStyle/>
          <a:p>
            <a:pPr rtl="0">
              <a:defRPr sz="1400" b="0" i="0" u="none" strike="noStrike" kern="1200" spc="0" baseline="0">
                <a:solidFill>
                  <a:prstClr val="black">
                    <a:lumMod val="65000"/>
                    <a:lumOff val="35000"/>
                  </a:prstClr>
                </a:solidFill>
                <a:latin typeface="+mn-lt"/>
                <a:ea typeface="+mn-ea"/>
                <a:cs typeface="+mn-cs"/>
              </a:defRPr>
            </a:pPr>
            <a:r>
              <a:rPr lang="en-GB" sz="1100" b="1" i="0" u="none" strike="noStrike" baseline="0" dirty="0">
                <a:solidFill>
                  <a:schemeClr val="bg1"/>
                </a:solidFill>
                <a:effectLst/>
                <a:latin typeface=""/>
              </a:rPr>
              <a:t>Bored Ape Yacht Club</a:t>
            </a:r>
            <a:r>
              <a:rPr lang="en-GB" sz="1100" b="1" i="0" u="none" strike="noStrike" baseline="0" dirty="0">
                <a:solidFill>
                  <a:schemeClr val="bg1"/>
                </a:solidFill>
                <a:latin typeface=""/>
              </a:rPr>
              <a:t> </a:t>
            </a:r>
            <a:endParaRPr lang="en-US" sz="1000" b="1" dirty="0">
              <a:solidFill>
                <a:schemeClr val="bg1"/>
              </a:solidFill>
              <a:latin typeface=""/>
            </a:endParaRPr>
          </a:p>
        </p:txBody>
      </p:sp>
      <p:graphicFrame>
        <p:nvGraphicFramePr>
          <p:cNvPr id="12" name="Chart 11">
            <a:extLst>
              <a:ext uri="{FF2B5EF4-FFF2-40B4-BE49-F238E27FC236}">
                <a16:creationId xmlns:a16="http://schemas.microsoft.com/office/drawing/2014/main" id="{D8E679D6-A439-8B43-A24E-8E132A1C3FEB}"/>
              </a:ext>
            </a:extLst>
          </p:cNvPr>
          <p:cNvGraphicFramePr>
            <a:graphicFrameLocks/>
          </p:cNvGraphicFramePr>
          <p:nvPr>
            <p:extLst>
              <p:ext uri="{D42A27DB-BD31-4B8C-83A1-F6EECF244321}">
                <p14:modId xmlns:p14="http://schemas.microsoft.com/office/powerpoint/2010/main" val="103056920"/>
              </p:ext>
            </p:extLst>
          </p:nvPr>
        </p:nvGraphicFramePr>
        <p:xfrm>
          <a:off x="6947311" y="1196975"/>
          <a:ext cx="4868543" cy="2124294"/>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13BEABCA-B03E-5C2A-0BED-08FC1C67E769}"/>
              </a:ext>
            </a:extLst>
          </p:cNvPr>
          <p:cNvSpPr txBox="1"/>
          <p:nvPr/>
        </p:nvSpPr>
        <p:spPr>
          <a:xfrm>
            <a:off x="6360957" y="3262559"/>
            <a:ext cx="5472277" cy="400110"/>
          </a:xfrm>
          <a:prstGeom prst="rect">
            <a:avLst/>
          </a:prstGeom>
          <a:noFill/>
        </p:spPr>
        <p:txBody>
          <a:bodyPr wrap="square" rtlCol="0">
            <a:spAutoFit/>
          </a:bodyPr>
          <a:lstStyle/>
          <a:p>
            <a:pPr algn="just"/>
            <a:r>
              <a:rPr lang="en-US" sz="1000" dirty="0">
                <a:latin typeface="Open Sans" panose="020B0606030504020204" pitchFamily="34" charset="0"/>
                <a:ea typeface="Open Sans" panose="020B0606030504020204" pitchFamily="34" charset="0"/>
                <a:cs typeface="Open Sans" panose="020B0606030504020204" pitchFamily="34" charset="0"/>
              </a:rPr>
              <a:t>BAYC </a:t>
            </a:r>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is a collection of 10,000 unique NFTs. BAYC is the second most traded NFT with a total volume of 498,644 ETH and a total number of sales records of 6,055 ETH volume.</a:t>
            </a:r>
            <a:r>
              <a:rPr lang="en-GB" sz="1000" dirty="0">
                <a:effectLst/>
                <a:latin typeface="Open Sans" panose="020B0606030504020204" pitchFamily="34" charset="0"/>
                <a:ea typeface="Open Sans" panose="020B0606030504020204" pitchFamily="34" charset="0"/>
                <a:cs typeface="Open Sans" panose="020B0606030504020204" pitchFamily="34" charset="0"/>
              </a:rPr>
              <a:t> </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9C6E9B68-D8AB-A3CE-6E0E-A903B489C90C}"/>
              </a:ext>
            </a:extLst>
          </p:cNvPr>
          <p:cNvSpPr txBox="1"/>
          <p:nvPr/>
        </p:nvSpPr>
        <p:spPr>
          <a:xfrm>
            <a:off x="7683064" y="3662669"/>
            <a:ext cx="4132790" cy="261610"/>
          </a:xfrm>
          <a:prstGeom prst="rect">
            <a:avLst/>
          </a:prstGeom>
          <a:solidFill>
            <a:schemeClr val="accent2"/>
          </a:solidFill>
        </p:spPr>
        <p:txBody>
          <a:bodyPr wrap="square" rtlCol="0">
            <a:spAutoFit/>
          </a:bodyPr>
          <a:lstStyle/>
          <a:p>
            <a:pPr rtl="0">
              <a:defRPr sz="1400" b="0" i="0" u="none" strike="noStrike" kern="1200" spc="0" baseline="0">
                <a:solidFill>
                  <a:prstClr val="black">
                    <a:lumMod val="65000"/>
                    <a:lumOff val="35000"/>
                  </a:prstClr>
                </a:solidFill>
                <a:latin typeface="+mn-lt"/>
                <a:ea typeface="+mn-ea"/>
                <a:cs typeface="+mn-cs"/>
              </a:defRPr>
            </a:pPr>
            <a:r>
              <a:rPr lang="en-GB" sz="1100" b="1" i="0" u="none" strike="noStrike" baseline="0" dirty="0">
                <a:solidFill>
                  <a:schemeClr val="bg1"/>
                </a:solidFill>
                <a:effectLst/>
                <a:latin typeface=""/>
              </a:rPr>
              <a:t>Azuki</a:t>
            </a:r>
            <a:endParaRPr lang="en-US" sz="1000" b="1" dirty="0">
              <a:solidFill>
                <a:schemeClr val="bg1"/>
              </a:solidFill>
              <a:latin typeface=""/>
            </a:endParaRPr>
          </a:p>
        </p:txBody>
      </p:sp>
      <p:graphicFrame>
        <p:nvGraphicFramePr>
          <p:cNvPr id="15" name="Chart 14">
            <a:extLst>
              <a:ext uri="{FF2B5EF4-FFF2-40B4-BE49-F238E27FC236}">
                <a16:creationId xmlns:a16="http://schemas.microsoft.com/office/drawing/2014/main" id="{B5EFA7CE-954B-C09D-8CEC-76D99D858884}"/>
              </a:ext>
            </a:extLst>
          </p:cNvPr>
          <p:cNvGraphicFramePr>
            <a:graphicFrameLocks/>
          </p:cNvGraphicFramePr>
          <p:nvPr>
            <p:extLst>
              <p:ext uri="{D42A27DB-BD31-4B8C-83A1-F6EECF244321}">
                <p14:modId xmlns:p14="http://schemas.microsoft.com/office/powerpoint/2010/main" val="1913605119"/>
              </p:ext>
            </p:extLst>
          </p:nvPr>
        </p:nvGraphicFramePr>
        <p:xfrm>
          <a:off x="7024373" y="3830133"/>
          <a:ext cx="4773922" cy="1912018"/>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a:extLst>
              <a:ext uri="{FF2B5EF4-FFF2-40B4-BE49-F238E27FC236}">
                <a16:creationId xmlns:a16="http://schemas.microsoft.com/office/drawing/2014/main" id="{48E311EA-BD84-A089-796C-D0E100FFA80A}"/>
              </a:ext>
            </a:extLst>
          </p:cNvPr>
          <p:cNvSpPr txBox="1"/>
          <p:nvPr/>
        </p:nvSpPr>
        <p:spPr>
          <a:xfrm>
            <a:off x="6174202" y="5651323"/>
            <a:ext cx="5624093" cy="769441"/>
          </a:xfrm>
          <a:prstGeom prst="rect">
            <a:avLst/>
          </a:prstGeom>
          <a:noFill/>
        </p:spPr>
        <p:txBody>
          <a:bodyPr wrap="square" rtlCol="0">
            <a:spAutoFit/>
          </a:bodyPr>
          <a:lstStyle/>
          <a:p>
            <a:pPr algn="just"/>
            <a:r>
              <a:rPr lang="en-GB" sz="1100" dirty="0">
                <a:solidFill>
                  <a:srgbClr val="000000"/>
                </a:solidFill>
                <a:latin typeface="Open Sans" panose="020B0606030504020204" pitchFamily="34" charset="0"/>
                <a:ea typeface="Open Sans" panose="020B0606030504020204" pitchFamily="34" charset="0"/>
                <a:cs typeface="Open Sans" panose="020B0606030504020204" pitchFamily="34" charset="0"/>
              </a:rPr>
              <a:t>Azuki</a:t>
            </a:r>
            <a:r>
              <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is a collection of hand-drawn NFT characters released in January 2022 with 10,000 collections and categorized under PFPFs collections. The total number of trades of AZUKI from April 2022 to March 2023 is 20,474 ETH and February recorded the highest sales of 4,863 ETH.</a:t>
            </a:r>
            <a:r>
              <a:rPr lang="en-GB" sz="1100" dirty="0">
                <a:effectLst/>
                <a:latin typeface="Open Sans" panose="020B0606030504020204" pitchFamily="34" charset="0"/>
                <a:ea typeface="Open Sans" panose="020B0606030504020204" pitchFamily="34" charset="0"/>
                <a:cs typeface="Open Sans" panose="020B0606030504020204" pitchFamily="34" charset="0"/>
              </a:rPr>
              <a:t> </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18" name="Straight Connector 17">
            <a:extLst>
              <a:ext uri="{FF2B5EF4-FFF2-40B4-BE49-F238E27FC236}">
                <a16:creationId xmlns:a16="http://schemas.microsoft.com/office/drawing/2014/main" id="{7FB76338-80C7-D5EC-4ECA-4EA5FFF85C80}"/>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1F59A6DB-698C-22E8-B1D0-AD3BE546C2E2}"/>
              </a:ext>
            </a:extLst>
          </p:cNvPr>
          <p:cNvSpPr/>
          <p:nvPr/>
        </p:nvSpPr>
        <p:spPr>
          <a:xfrm>
            <a:off x="3548977"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20" name="TextBox 19">
            <a:extLst>
              <a:ext uri="{FF2B5EF4-FFF2-40B4-BE49-F238E27FC236}">
                <a16:creationId xmlns:a16="http://schemas.microsoft.com/office/drawing/2014/main" id="{0F6C48A7-F72A-2C9E-6524-C667AA7DDE46}"/>
              </a:ext>
            </a:extLst>
          </p:cNvPr>
          <p:cNvSpPr txBox="1"/>
          <p:nvPr/>
        </p:nvSpPr>
        <p:spPr>
          <a:xfrm>
            <a:off x="3084622"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Company </a:t>
            </a:r>
            <a:r>
              <a:rPr lang="en-US" sz="900" dirty="0">
                <a:solidFill>
                  <a:schemeClr val="accent1"/>
                </a:solidFill>
              </a:rPr>
              <a:t> Overview</a:t>
            </a:r>
          </a:p>
        </p:txBody>
      </p:sp>
      <p:sp>
        <p:nvSpPr>
          <p:cNvPr id="21" name="Oval 20">
            <a:extLst>
              <a:ext uri="{FF2B5EF4-FFF2-40B4-BE49-F238E27FC236}">
                <a16:creationId xmlns:a16="http://schemas.microsoft.com/office/drawing/2014/main" id="{3F821006-66FC-7A26-492F-155C48D6D1B5}"/>
              </a:ext>
            </a:extLst>
          </p:cNvPr>
          <p:cNvSpPr/>
          <p:nvPr/>
        </p:nvSpPr>
        <p:spPr>
          <a:xfrm>
            <a:off x="509063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22" name="TextBox 21">
            <a:extLst>
              <a:ext uri="{FF2B5EF4-FFF2-40B4-BE49-F238E27FC236}">
                <a16:creationId xmlns:a16="http://schemas.microsoft.com/office/drawing/2014/main" id="{639CC135-7B51-BB0F-A1F5-4BE7ADA512E4}"/>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bg2">
                    <a:lumMod val="90000"/>
                  </a:schemeClr>
                </a:solidFill>
              </a:rPr>
              <a:t>  Overview</a:t>
            </a:r>
          </a:p>
        </p:txBody>
      </p:sp>
      <p:sp>
        <p:nvSpPr>
          <p:cNvPr id="23" name="Oval 22">
            <a:extLst>
              <a:ext uri="{FF2B5EF4-FFF2-40B4-BE49-F238E27FC236}">
                <a16:creationId xmlns:a16="http://schemas.microsoft.com/office/drawing/2014/main" id="{B7FFD086-A218-BD3C-F01E-0B5CAE45ED2D}"/>
              </a:ext>
            </a:extLst>
          </p:cNvPr>
          <p:cNvSpPr/>
          <p:nvPr/>
        </p:nvSpPr>
        <p:spPr>
          <a:xfrm>
            <a:off x="679942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24" name="TextBox 23">
            <a:extLst>
              <a:ext uri="{FF2B5EF4-FFF2-40B4-BE49-F238E27FC236}">
                <a16:creationId xmlns:a16="http://schemas.microsoft.com/office/drawing/2014/main" id="{67A654AB-55B4-F4EC-82F2-A4229E266992}"/>
              </a:ext>
            </a:extLst>
          </p:cNvPr>
          <p:cNvSpPr txBox="1"/>
          <p:nvPr/>
        </p:nvSpPr>
        <p:spPr>
          <a:xfrm>
            <a:off x="640017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25" name="Oval 24">
            <a:extLst>
              <a:ext uri="{FF2B5EF4-FFF2-40B4-BE49-F238E27FC236}">
                <a16:creationId xmlns:a16="http://schemas.microsoft.com/office/drawing/2014/main" id="{01953032-97C7-0C30-6A5C-61DF3CB80548}"/>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26" name="TextBox 25">
            <a:extLst>
              <a:ext uri="{FF2B5EF4-FFF2-40B4-BE49-F238E27FC236}">
                <a16:creationId xmlns:a16="http://schemas.microsoft.com/office/drawing/2014/main" id="{BEC0500C-C676-D7DA-16FE-313C94A68C87}"/>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spTree>
    <p:extLst>
      <p:ext uri="{BB962C8B-B14F-4D97-AF65-F5344CB8AC3E}">
        <p14:creationId xmlns:p14="http://schemas.microsoft.com/office/powerpoint/2010/main" val="411989361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strVal val="#ppt_w*0.70"/>
                                          </p:val>
                                        </p:tav>
                                        <p:tav tm="100000">
                                          <p:val>
                                            <p:strVal val="#ppt_w"/>
                                          </p:val>
                                        </p:tav>
                                      </p:tavLst>
                                    </p:anim>
                                    <p:anim calcmode="lin" valueType="num">
                                      <p:cBhvr>
                                        <p:cTn id="8" dur="1500" fill="hold"/>
                                        <p:tgtEl>
                                          <p:spTgt spid="3"/>
                                        </p:tgtEl>
                                        <p:attrNameLst>
                                          <p:attrName>ppt_h</p:attrName>
                                        </p:attrNameLst>
                                      </p:cBhvr>
                                      <p:tavLst>
                                        <p:tav tm="0">
                                          <p:val>
                                            <p:strVal val="#ppt_h"/>
                                          </p:val>
                                        </p:tav>
                                        <p:tav tm="100000">
                                          <p:val>
                                            <p:strVal val="#ppt_h"/>
                                          </p:val>
                                        </p:tav>
                                      </p:tavLst>
                                    </p:anim>
                                    <p:animEffect transition="in" filter="fade">
                                      <p:cBhvr>
                                        <p:cTn id="9" dur="1500"/>
                                        <p:tgtEl>
                                          <p:spTgt spid="3"/>
                                        </p:tgtEl>
                                      </p:cBhvr>
                                    </p:animEffect>
                                  </p:childTnLst>
                                </p:cTn>
                              </p:par>
                            </p:childTnLst>
                          </p:cTn>
                        </p:par>
                        <p:par>
                          <p:cTn id="10" fill="hold">
                            <p:stCondLst>
                              <p:cond delay="1500"/>
                            </p:stCondLst>
                            <p:childTnLst>
                              <p:par>
                                <p:cTn id="11" presetID="55"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500" fill="hold"/>
                                        <p:tgtEl>
                                          <p:spTgt spid="4"/>
                                        </p:tgtEl>
                                        <p:attrNameLst>
                                          <p:attrName>ppt_w</p:attrName>
                                        </p:attrNameLst>
                                      </p:cBhvr>
                                      <p:tavLst>
                                        <p:tav tm="0">
                                          <p:val>
                                            <p:strVal val="#ppt_w*0.70"/>
                                          </p:val>
                                        </p:tav>
                                        <p:tav tm="100000">
                                          <p:val>
                                            <p:strVal val="#ppt_w"/>
                                          </p:val>
                                        </p:tav>
                                      </p:tavLst>
                                    </p:anim>
                                    <p:anim calcmode="lin" valueType="num">
                                      <p:cBhvr>
                                        <p:cTn id="14" dur="1500" fill="hold"/>
                                        <p:tgtEl>
                                          <p:spTgt spid="4"/>
                                        </p:tgtEl>
                                        <p:attrNameLst>
                                          <p:attrName>ppt_h</p:attrName>
                                        </p:attrNameLst>
                                      </p:cBhvr>
                                      <p:tavLst>
                                        <p:tav tm="0">
                                          <p:val>
                                            <p:strVal val="#ppt_h"/>
                                          </p:val>
                                        </p:tav>
                                        <p:tav tm="100000">
                                          <p:val>
                                            <p:strVal val="#ppt_h"/>
                                          </p:val>
                                        </p:tav>
                                      </p:tavLst>
                                    </p:anim>
                                    <p:animEffect transition="in" filter="fade">
                                      <p:cBhvr>
                                        <p:cTn id="15" dur="1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500" fill="hold"/>
                                        <p:tgtEl>
                                          <p:spTgt spid="5"/>
                                        </p:tgtEl>
                                        <p:attrNameLst>
                                          <p:attrName>ppt_w</p:attrName>
                                        </p:attrNameLst>
                                      </p:cBhvr>
                                      <p:tavLst>
                                        <p:tav tm="0">
                                          <p:val>
                                            <p:strVal val="#ppt_w*0.70"/>
                                          </p:val>
                                        </p:tav>
                                        <p:tav tm="100000">
                                          <p:val>
                                            <p:strVal val="#ppt_w"/>
                                          </p:val>
                                        </p:tav>
                                      </p:tavLst>
                                    </p:anim>
                                    <p:anim calcmode="lin" valueType="num">
                                      <p:cBhvr>
                                        <p:cTn id="21" dur="1500" fill="hold"/>
                                        <p:tgtEl>
                                          <p:spTgt spid="5"/>
                                        </p:tgtEl>
                                        <p:attrNameLst>
                                          <p:attrName>ppt_h</p:attrName>
                                        </p:attrNameLst>
                                      </p:cBhvr>
                                      <p:tavLst>
                                        <p:tav tm="0">
                                          <p:val>
                                            <p:strVal val="#ppt_h"/>
                                          </p:val>
                                        </p:tav>
                                        <p:tav tm="100000">
                                          <p:val>
                                            <p:strVal val="#ppt_h"/>
                                          </p:val>
                                        </p:tav>
                                      </p:tavLst>
                                    </p:anim>
                                    <p:animEffect transition="in" filter="fade">
                                      <p:cBhvr>
                                        <p:cTn id="22" dur="1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ppt_x"/>
                                          </p:val>
                                        </p:tav>
                                        <p:tav tm="100000">
                                          <p:val>
                                            <p:strVal val="#ppt_x"/>
                                          </p:val>
                                        </p:tav>
                                      </p:tavLst>
                                    </p:anim>
                                    <p:anim calcmode="lin" valueType="num">
                                      <p:cBhvr additive="base">
                                        <p:cTn id="28" dur="1500" fill="hold"/>
                                        <p:tgtEl>
                                          <p:spTgt spid="6"/>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1500" fill="hold"/>
                                        <p:tgtEl>
                                          <p:spTgt spid="8"/>
                                        </p:tgtEl>
                                        <p:attrNameLst>
                                          <p:attrName>ppt_x</p:attrName>
                                        </p:attrNameLst>
                                      </p:cBhvr>
                                      <p:tavLst>
                                        <p:tav tm="0">
                                          <p:val>
                                            <p:strVal val="#ppt_x"/>
                                          </p:val>
                                        </p:tav>
                                        <p:tav tm="100000">
                                          <p:val>
                                            <p:strVal val="#ppt_x"/>
                                          </p:val>
                                        </p:tav>
                                      </p:tavLst>
                                    </p:anim>
                                    <p:anim calcmode="lin" valueType="num">
                                      <p:cBhvr additive="base">
                                        <p:cTn id="32" dur="1500" fill="hold"/>
                                        <p:tgtEl>
                                          <p:spTgt spid="8"/>
                                        </p:tgtEl>
                                        <p:attrNameLst>
                                          <p:attrName>ppt_y</p:attrName>
                                        </p:attrNameLst>
                                      </p:cBhvr>
                                      <p:tavLst>
                                        <p:tav tm="0">
                                          <p:val>
                                            <p:strVal val="1+#ppt_h/2"/>
                                          </p:val>
                                        </p:tav>
                                        <p:tav tm="100000">
                                          <p:val>
                                            <p:strVal val="#ppt_y"/>
                                          </p:val>
                                        </p:tav>
                                      </p:tavLst>
                                    </p:anim>
                                  </p:childTnLst>
                                </p:cTn>
                              </p:par>
                            </p:childTnLst>
                          </p:cTn>
                        </p:par>
                        <p:par>
                          <p:cTn id="33" fill="hold">
                            <p:stCondLst>
                              <p:cond delay="1500"/>
                            </p:stCondLst>
                            <p:childTnLst>
                              <p:par>
                                <p:cTn id="34" presetID="9"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dissolve">
                                      <p:cBhvr>
                                        <p:cTn id="36" dur="1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1500" fill="hold"/>
                                        <p:tgtEl>
                                          <p:spTgt spid="11"/>
                                        </p:tgtEl>
                                        <p:attrNameLst>
                                          <p:attrName>ppt_x</p:attrName>
                                        </p:attrNameLst>
                                      </p:cBhvr>
                                      <p:tavLst>
                                        <p:tav tm="0">
                                          <p:val>
                                            <p:strVal val="#ppt_x"/>
                                          </p:val>
                                        </p:tav>
                                        <p:tav tm="100000">
                                          <p:val>
                                            <p:strVal val="#ppt_x"/>
                                          </p:val>
                                        </p:tav>
                                      </p:tavLst>
                                    </p:anim>
                                    <p:anim calcmode="lin" valueType="num">
                                      <p:cBhvr additive="base">
                                        <p:cTn id="42" dur="1500" fill="hold"/>
                                        <p:tgtEl>
                                          <p:spTgt spid="11"/>
                                        </p:tgtEl>
                                        <p:attrNameLst>
                                          <p:attrName>ppt_y</p:attrName>
                                        </p:attrNameLst>
                                      </p:cBhvr>
                                      <p:tavLst>
                                        <p:tav tm="0">
                                          <p:val>
                                            <p:strVal val="0-#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1500" fill="hold"/>
                                        <p:tgtEl>
                                          <p:spTgt spid="12"/>
                                        </p:tgtEl>
                                        <p:attrNameLst>
                                          <p:attrName>ppt_x</p:attrName>
                                        </p:attrNameLst>
                                      </p:cBhvr>
                                      <p:tavLst>
                                        <p:tav tm="0">
                                          <p:val>
                                            <p:strVal val="#ppt_x"/>
                                          </p:val>
                                        </p:tav>
                                        <p:tav tm="100000">
                                          <p:val>
                                            <p:strVal val="#ppt_x"/>
                                          </p:val>
                                        </p:tav>
                                      </p:tavLst>
                                    </p:anim>
                                    <p:anim calcmode="lin" valueType="num">
                                      <p:cBhvr additive="base">
                                        <p:cTn id="46" dur="1500" fill="hold"/>
                                        <p:tgtEl>
                                          <p:spTgt spid="12"/>
                                        </p:tgtEl>
                                        <p:attrNameLst>
                                          <p:attrName>ppt_y</p:attrName>
                                        </p:attrNameLst>
                                      </p:cBhvr>
                                      <p:tavLst>
                                        <p:tav tm="0">
                                          <p:val>
                                            <p:strVal val="1+#ppt_h/2"/>
                                          </p:val>
                                        </p:tav>
                                        <p:tav tm="100000">
                                          <p:val>
                                            <p:strVal val="#ppt_y"/>
                                          </p:val>
                                        </p:tav>
                                      </p:tavLst>
                                    </p:anim>
                                  </p:childTnLst>
                                </p:cTn>
                              </p:par>
                            </p:childTnLst>
                          </p:cTn>
                        </p:par>
                        <p:par>
                          <p:cTn id="47" fill="hold">
                            <p:stCondLst>
                              <p:cond delay="1500"/>
                            </p:stCondLst>
                            <p:childTnLst>
                              <p:par>
                                <p:cTn id="48" presetID="9"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dissolve">
                                      <p:cBhvr>
                                        <p:cTn id="50" dur="1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dissolve">
                                      <p:cBhvr>
                                        <p:cTn id="55" dur="1500"/>
                                        <p:tgtEl>
                                          <p:spTgt spid="14"/>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checkerboard(across)">
                                      <p:cBhvr>
                                        <p:cTn id="58" dur="1500"/>
                                        <p:tgtEl>
                                          <p:spTgt spid="15"/>
                                        </p:tgtEl>
                                      </p:cBhvr>
                                    </p:animEffect>
                                  </p:childTnLst>
                                </p:cTn>
                              </p:par>
                            </p:childTnLst>
                          </p:cTn>
                        </p:par>
                        <p:par>
                          <p:cTn id="59" fill="hold">
                            <p:stCondLst>
                              <p:cond delay="1500"/>
                            </p:stCondLst>
                            <p:childTnLst>
                              <p:par>
                                <p:cTn id="60" presetID="3" presetClass="entr" presetSubtype="1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linds(horizontal)">
                                      <p:cBhvr>
                                        <p:cTn id="62"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Graphic spid="8" grpId="0">
        <p:bldAsOne/>
      </p:bldGraphic>
      <p:bldP spid="10" grpId="0"/>
      <p:bldP spid="11" grpId="0" animBg="1"/>
      <p:bldGraphic spid="12" grpId="0">
        <p:bldAsOne/>
      </p:bldGraphic>
      <p:bldP spid="13" grpId="0"/>
      <p:bldP spid="14" grpId="0" animBg="1"/>
      <p:bldGraphic spid="15" grpId="0">
        <p:bldAsOne/>
      </p:bldGraphic>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D266-CD8E-FB63-100E-66503CC4F2C3}"/>
              </a:ext>
            </a:extLst>
          </p:cNvPr>
          <p:cNvSpPr>
            <a:spLocks noGrp="1"/>
          </p:cNvSpPr>
          <p:nvPr>
            <p:ph type="title"/>
          </p:nvPr>
        </p:nvSpPr>
        <p:spPr/>
        <p:txBody>
          <a:bodyPr/>
          <a:lstStyle/>
          <a:p>
            <a:r>
              <a:rPr lang="en-US" dirty="0"/>
              <a:t>OpenSea Analysis </a:t>
            </a:r>
          </a:p>
        </p:txBody>
      </p:sp>
      <p:sp>
        <p:nvSpPr>
          <p:cNvPr id="3" name="TextBox 2">
            <a:extLst>
              <a:ext uri="{FF2B5EF4-FFF2-40B4-BE49-F238E27FC236}">
                <a16:creationId xmlns:a16="http://schemas.microsoft.com/office/drawing/2014/main" id="{F2BD146D-9A96-B868-CA4B-EE8471776B6F}"/>
              </a:ext>
            </a:extLst>
          </p:cNvPr>
          <p:cNvSpPr txBox="1"/>
          <p:nvPr/>
        </p:nvSpPr>
        <p:spPr>
          <a:xfrm>
            <a:off x="371475" y="935365"/>
            <a:ext cx="5688014" cy="261610"/>
          </a:xfrm>
          <a:prstGeom prst="rect">
            <a:avLst/>
          </a:prstGeom>
          <a:solidFill>
            <a:schemeClr val="accent1"/>
          </a:solidFill>
        </p:spPr>
        <p:txBody>
          <a:bodyPr wrap="square" rtlCol="0">
            <a:spAutoFit/>
          </a:bodyPr>
          <a:lstStyle/>
          <a:p>
            <a:pPr rtl="0">
              <a:defRPr sz="1400" b="0" i="0" u="none" strike="noStrike" kern="1200" spc="0" baseline="0">
                <a:solidFill>
                  <a:prstClr val="black">
                    <a:lumMod val="65000"/>
                    <a:lumOff val="35000"/>
                  </a:prstClr>
                </a:solidFill>
                <a:latin typeface="+mn-lt"/>
                <a:ea typeface="+mn-ea"/>
                <a:cs typeface="+mn-cs"/>
              </a:defRPr>
            </a:pPr>
            <a:r>
              <a:rPr lang="en-GB" sz="1100" b="1" i="0" u="none" strike="noStrike" baseline="0" dirty="0">
                <a:solidFill>
                  <a:schemeClr val="bg1"/>
                </a:solidFill>
                <a:effectLst/>
                <a:latin typeface=""/>
              </a:rPr>
              <a:t>Clone X-X Takashi </a:t>
            </a:r>
            <a:r>
              <a:rPr lang="en-GB" sz="1100" b="1" i="0" u="none" strike="noStrike" baseline="0" dirty="0" err="1">
                <a:solidFill>
                  <a:schemeClr val="bg1"/>
                </a:solidFill>
                <a:effectLst/>
                <a:latin typeface=""/>
              </a:rPr>
              <a:t>Murakeami</a:t>
            </a:r>
            <a:endParaRPr lang="en-US" sz="1000" b="1" dirty="0">
              <a:solidFill>
                <a:schemeClr val="bg1"/>
              </a:solidFill>
              <a:latin typeface=""/>
            </a:endParaRPr>
          </a:p>
        </p:txBody>
      </p:sp>
      <p:sp>
        <p:nvSpPr>
          <p:cNvPr id="5" name="TextBox 4">
            <a:extLst>
              <a:ext uri="{FF2B5EF4-FFF2-40B4-BE49-F238E27FC236}">
                <a16:creationId xmlns:a16="http://schemas.microsoft.com/office/drawing/2014/main" id="{5819D950-FC64-0162-2A19-753DB100ECE6}"/>
              </a:ext>
            </a:extLst>
          </p:cNvPr>
          <p:cNvSpPr txBox="1"/>
          <p:nvPr/>
        </p:nvSpPr>
        <p:spPr>
          <a:xfrm>
            <a:off x="294291" y="1196975"/>
            <a:ext cx="5875282" cy="553998"/>
          </a:xfrm>
          <a:prstGeom prst="rect">
            <a:avLst/>
          </a:prstGeom>
          <a:noFill/>
        </p:spPr>
        <p:txBody>
          <a:bodyPr wrap="square" rtlCol="0">
            <a:spAutoFit/>
          </a:bodyPr>
          <a:lstStyle/>
          <a:p>
            <a:pPr algn="just"/>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Clone X-X Takashi </a:t>
            </a:r>
            <a:r>
              <a:rPr lang="en-GB" sz="100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Murakeami</a:t>
            </a:r>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is a collection between the contemporary artist Takashi Murakami and the NFT platform Clone X. The collection currently records a total of 385,364 ETH volume.</a:t>
            </a:r>
            <a:r>
              <a:rPr lang="en-GB" sz="1000" dirty="0">
                <a:effectLst/>
                <a:latin typeface="Open Sans" panose="020B0606030504020204" pitchFamily="34" charset="0"/>
                <a:ea typeface="Open Sans" panose="020B0606030504020204" pitchFamily="34" charset="0"/>
                <a:cs typeface="Open Sans" panose="020B0606030504020204" pitchFamily="34" charset="0"/>
              </a:rPr>
              <a:t> </a:t>
            </a:r>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It recorded a total sales volume of 30,102 ETH in the last year and 9,956 ETH only in February 2023 </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6" name="Chart 5">
            <a:extLst>
              <a:ext uri="{FF2B5EF4-FFF2-40B4-BE49-F238E27FC236}">
                <a16:creationId xmlns:a16="http://schemas.microsoft.com/office/drawing/2014/main" id="{97AC79C2-BFB4-B2E2-B390-520BAF8FD026}"/>
              </a:ext>
            </a:extLst>
          </p:cNvPr>
          <p:cNvGraphicFramePr>
            <a:graphicFrameLocks/>
          </p:cNvGraphicFramePr>
          <p:nvPr>
            <p:extLst>
              <p:ext uri="{D42A27DB-BD31-4B8C-83A1-F6EECF244321}">
                <p14:modId xmlns:p14="http://schemas.microsoft.com/office/powerpoint/2010/main" val="2685562668"/>
              </p:ext>
            </p:extLst>
          </p:nvPr>
        </p:nvGraphicFramePr>
        <p:xfrm>
          <a:off x="369669" y="1806859"/>
          <a:ext cx="5724525" cy="209496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25C5427-1BFB-F546-7F5B-AF3D3CD5E79D}"/>
              </a:ext>
            </a:extLst>
          </p:cNvPr>
          <p:cNvSpPr txBox="1"/>
          <p:nvPr/>
        </p:nvSpPr>
        <p:spPr>
          <a:xfrm>
            <a:off x="371475" y="3957706"/>
            <a:ext cx="5688013" cy="261610"/>
          </a:xfrm>
          <a:prstGeom prst="rect">
            <a:avLst/>
          </a:prstGeom>
          <a:solidFill>
            <a:schemeClr val="accent2"/>
          </a:solidFill>
        </p:spPr>
        <p:txBody>
          <a:bodyPr wrap="square" rtlCol="0">
            <a:spAutoFit/>
          </a:bodyPr>
          <a:lstStyle/>
          <a:p>
            <a:pPr rtl="0">
              <a:defRPr sz="1400" b="0" i="0" u="none" strike="noStrike" kern="1200" spc="0" baseline="0">
                <a:solidFill>
                  <a:prstClr val="black">
                    <a:lumMod val="65000"/>
                    <a:lumOff val="35000"/>
                  </a:prstClr>
                </a:solidFill>
                <a:latin typeface="+mn-lt"/>
                <a:ea typeface="+mn-ea"/>
                <a:cs typeface="+mn-cs"/>
              </a:defRPr>
            </a:pPr>
            <a:r>
              <a:rPr lang="en-GB" sz="1100" b="1" i="0" u="none" strike="noStrike" baseline="0" dirty="0">
                <a:solidFill>
                  <a:schemeClr val="bg1"/>
                </a:solidFill>
                <a:effectLst/>
                <a:latin typeface=""/>
              </a:rPr>
              <a:t>Clone X-X Takashi </a:t>
            </a:r>
            <a:r>
              <a:rPr lang="en-GB" sz="1100" b="1" i="0" u="none" strike="noStrike" baseline="0" dirty="0" err="1">
                <a:solidFill>
                  <a:schemeClr val="bg1"/>
                </a:solidFill>
                <a:effectLst/>
                <a:latin typeface=""/>
              </a:rPr>
              <a:t>Murakeami</a:t>
            </a:r>
            <a:endParaRPr lang="en-US" sz="1000" b="1" dirty="0">
              <a:solidFill>
                <a:schemeClr val="bg1"/>
              </a:solidFill>
              <a:latin typeface=""/>
            </a:endParaRPr>
          </a:p>
        </p:txBody>
      </p:sp>
      <p:graphicFrame>
        <p:nvGraphicFramePr>
          <p:cNvPr id="9" name="Chart 8">
            <a:extLst>
              <a:ext uri="{FF2B5EF4-FFF2-40B4-BE49-F238E27FC236}">
                <a16:creationId xmlns:a16="http://schemas.microsoft.com/office/drawing/2014/main" id="{8877DD94-F1A8-3A50-2B76-4D2DFDC69E9F}"/>
              </a:ext>
            </a:extLst>
          </p:cNvPr>
          <p:cNvGraphicFramePr>
            <a:graphicFrameLocks/>
          </p:cNvGraphicFramePr>
          <p:nvPr>
            <p:extLst>
              <p:ext uri="{D42A27DB-BD31-4B8C-83A1-F6EECF244321}">
                <p14:modId xmlns:p14="http://schemas.microsoft.com/office/powerpoint/2010/main" val="1286512474"/>
              </p:ext>
            </p:extLst>
          </p:nvPr>
        </p:nvGraphicFramePr>
        <p:xfrm>
          <a:off x="369669" y="4219316"/>
          <a:ext cx="5724524" cy="1824152"/>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1038D895-C33B-71CE-DE27-16657B1F4C65}"/>
              </a:ext>
            </a:extLst>
          </p:cNvPr>
          <p:cNvSpPr txBox="1"/>
          <p:nvPr/>
        </p:nvSpPr>
        <p:spPr>
          <a:xfrm>
            <a:off x="294291" y="6022467"/>
            <a:ext cx="5799902" cy="400110"/>
          </a:xfrm>
          <a:prstGeom prst="rect">
            <a:avLst/>
          </a:prstGeom>
          <a:noFill/>
        </p:spPr>
        <p:txBody>
          <a:bodyPr wrap="square" rtlCol="0">
            <a:spAutoFit/>
          </a:bodyPr>
          <a:lstStyle/>
          <a:p>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MAYC is a group of 20,000 distinct NFTs that depict cartoon apes with various mutations and accessories.</a:t>
            </a:r>
            <a:r>
              <a:rPr lang="en-GB" sz="1000" dirty="0">
                <a:effectLst/>
                <a:latin typeface="Open Sans" panose="020B0606030504020204" pitchFamily="34" charset="0"/>
                <a:ea typeface="Open Sans" panose="020B0606030504020204" pitchFamily="34" charset="0"/>
                <a:cs typeface="Open Sans" panose="020B0606030504020204" pitchFamily="34" charset="0"/>
              </a:rPr>
              <a:t> </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E2792448-771B-0F1B-56BF-8138D2E4BEB9}"/>
              </a:ext>
            </a:extLst>
          </p:cNvPr>
          <p:cNvSpPr txBox="1"/>
          <p:nvPr/>
        </p:nvSpPr>
        <p:spPr>
          <a:xfrm>
            <a:off x="7231117" y="921707"/>
            <a:ext cx="4589409" cy="261610"/>
          </a:xfrm>
          <a:prstGeom prst="rect">
            <a:avLst/>
          </a:prstGeom>
          <a:solidFill>
            <a:schemeClr val="accent2"/>
          </a:solidFill>
        </p:spPr>
        <p:txBody>
          <a:bodyPr wrap="square" rtlCol="0">
            <a:spAutoFit/>
          </a:bodyPr>
          <a:lstStyle/>
          <a:p>
            <a:pPr rtl="0">
              <a:defRPr sz="1400" b="0" i="0" u="none" strike="noStrike" kern="1200" spc="0" baseline="0">
                <a:solidFill>
                  <a:prstClr val="black">
                    <a:lumMod val="65000"/>
                    <a:lumOff val="35000"/>
                  </a:prstClr>
                </a:solidFill>
                <a:latin typeface="+mn-lt"/>
                <a:ea typeface="+mn-ea"/>
                <a:cs typeface="+mn-cs"/>
              </a:defRPr>
            </a:pPr>
            <a:r>
              <a:rPr lang="en-GB" sz="1100" b="1" i="0" u="none" strike="noStrike" baseline="0" dirty="0">
                <a:solidFill>
                  <a:schemeClr val="bg1"/>
                </a:solidFill>
                <a:effectLst/>
                <a:latin typeface=""/>
              </a:rPr>
              <a:t>Courtyard Asset Performance</a:t>
            </a:r>
            <a:endParaRPr lang="en-US" sz="1000" b="1" dirty="0">
              <a:solidFill>
                <a:schemeClr val="bg1"/>
              </a:solidFill>
              <a:latin typeface=""/>
            </a:endParaRPr>
          </a:p>
        </p:txBody>
      </p:sp>
      <p:cxnSp>
        <p:nvCxnSpPr>
          <p:cNvPr id="12" name="Straight Connector 11">
            <a:extLst>
              <a:ext uri="{FF2B5EF4-FFF2-40B4-BE49-F238E27FC236}">
                <a16:creationId xmlns:a16="http://schemas.microsoft.com/office/drawing/2014/main" id="{DB54D7AB-2EBE-B4D3-B23A-8C75A2CD1720}"/>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C4190FC-3BC1-54D5-540C-3F392D81FCB3}"/>
              </a:ext>
            </a:extLst>
          </p:cNvPr>
          <p:cNvSpPr/>
          <p:nvPr/>
        </p:nvSpPr>
        <p:spPr>
          <a:xfrm>
            <a:off x="3548977"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14" name="TextBox 13">
            <a:extLst>
              <a:ext uri="{FF2B5EF4-FFF2-40B4-BE49-F238E27FC236}">
                <a16:creationId xmlns:a16="http://schemas.microsoft.com/office/drawing/2014/main" id="{AFB91C9B-FF7B-227D-1BF6-2F85D29FAD95}"/>
              </a:ext>
            </a:extLst>
          </p:cNvPr>
          <p:cNvSpPr txBox="1"/>
          <p:nvPr/>
        </p:nvSpPr>
        <p:spPr>
          <a:xfrm>
            <a:off x="3084622"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Company </a:t>
            </a:r>
            <a:r>
              <a:rPr lang="en-US" sz="900" dirty="0">
                <a:solidFill>
                  <a:schemeClr val="accent1"/>
                </a:solidFill>
              </a:rPr>
              <a:t> Overview</a:t>
            </a:r>
          </a:p>
        </p:txBody>
      </p:sp>
      <p:sp>
        <p:nvSpPr>
          <p:cNvPr id="15" name="Oval 14">
            <a:extLst>
              <a:ext uri="{FF2B5EF4-FFF2-40B4-BE49-F238E27FC236}">
                <a16:creationId xmlns:a16="http://schemas.microsoft.com/office/drawing/2014/main" id="{68C553A0-E764-85C5-8CB4-1A15B8BD38D3}"/>
              </a:ext>
            </a:extLst>
          </p:cNvPr>
          <p:cNvSpPr/>
          <p:nvPr/>
        </p:nvSpPr>
        <p:spPr>
          <a:xfrm>
            <a:off x="509063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16" name="TextBox 15">
            <a:extLst>
              <a:ext uri="{FF2B5EF4-FFF2-40B4-BE49-F238E27FC236}">
                <a16:creationId xmlns:a16="http://schemas.microsoft.com/office/drawing/2014/main" id="{416960BC-CD15-AAB6-740C-79E6F501D53E}"/>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bg2">
                    <a:lumMod val="90000"/>
                  </a:schemeClr>
                </a:solidFill>
              </a:rPr>
              <a:t>  Overview</a:t>
            </a:r>
          </a:p>
        </p:txBody>
      </p:sp>
      <p:sp>
        <p:nvSpPr>
          <p:cNvPr id="17" name="Oval 16">
            <a:extLst>
              <a:ext uri="{FF2B5EF4-FFF2-40B4-BE49-F238E27FC236}">
                <a16:creationId xmlns:a16="http://schemas.microsoft.com/office/drawing/2014/main" id="{C90B5287-B4CE-F2DA-270A-83486DF43FDE}"/>
              </a:ext>
            </a:extLst>
          </p:cNvPr>
          <p:cNvSpPr/>
          <p:nvPr/>
        </p:nvSpPr>
        <p:spPr>
          <a:xfrm>
            <a:off x="679942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18" name="TextBox 17">
            <a:extLst>
              <a:ext uri="{FF2B5EF4-FFF2-40B4-BE49-F238E27FC236}">
                <a16:creationId xmlns:a16="http://schemas.microsoft.com/office/drawing/2014/main" id="{9E228E85-7AD7-A71F-3FDE-43F56F34837F}"/>
              </a:ext>
            </a:extLst>
          </p:cNvPr>
          <p:cNvSpPr txBox="1"/>
          <p:nvPr/>
        </p:nvSpPr>
        <p:spPr>
          <a:xfrm>
            <a:off x="640017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19" name="Oval 18">
            <a:extLst>
              <a:ext uri="{FF2B5EF4-FFF2-40B4-BE49-F238E27FC236}">
                <a16:creationId xmlns:a16="http://schemas.microsoft.com/office/drawing/2014/main" id="{A58DF87E-D4D6-1B97-3D42-F77639C03DFB}"/>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20" name="TextBox 19">
            <a:extLst>
              <a:ext uri="{FF2B5EF4-FFF2-40B4-BE49-F238E27FC236}">
                <a16:creationId xmlns:a16="http://schemas.microsoft.com/office/drawing/2014/main" id="{1CE80570-73BD-EBAF-787B-375808AF41AB}"/>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graphicFrame>
        <p:nvGraphicFramePr>
          <p:cNvPr id="21" name="Chart 20">
            <a:extLst>
              <a:ext uri="{FF2B5EF4-FFF2-40B4-BE49-F238E27FC236}">
                <a16:creationId xmlns:a16="http://schemas.microsoft.com/office/drawing/2014/main" id="{4BD9023C-F33B-584A-F046-995626AB168B}"/>
              </a:ext>
            </a:extLst>
          </p:cNvPr>
          <p:cNvGraphicFramePr>
            <a:graphicFrameLocks/>
          </p:cNvGraphicFramePr>
          <p:nvPr>
            <p:extLst>
              <p:ext uri="{D42A27DB-BD31-4B8C-83A1-F6EECF244321}">
                <p14:modId xmlns:p14="http://schemas.microsoft.com/office/powerpoint/2010/main" val="4210908996"/>
              </p:ext>
            </p:extLst>
          </p:nvPr>
        </p:nvGraphicFramePr>
        <p:xfrm>
          <a:off x="6632028" y="1269491"/>
          <a:ext cx="5093589" cy="2159509"/>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Box 21">
            <a:extLst>
              <a:ext uri="{FF2B5EF4-FFF2-40B4-BE49-F238E27FC236}">
                <a16:creationId xmlns:a16="http://schemas.microsoft.com/office/drawing/2014/main" id="{D6F25A14-3111-E1A7-EEE3-D62D75F907C1}"/>
              </a:ext>
            </a:extLst>
          </p:cNvPr>
          <p:cNvSpPr txBox="1"/>
          <p:nvPr/>
        </p:nvSpPr>
        <p:spPr>
          <a:xfrm>
            <a:off x="6851657" y="4036476"/>
            <a:ext cx="5021103" cy="2123658"/>
          </a:xfrm>
          <a:prstGeom prst="rect">
            <a:avLst/>
          </a:prstGeom>
          <a:noFill/>
        </p:spPr>
        <p:txBody>
          <a:bodyPr wrap="square" rtlCol="0">
            <a:spAutoFit/>
          </a:bodyPr>
          <a:lstStyle/>
          <a:p>
            <a:pPr marL="171450" indent="-171450" algn="just">
              <a:buFont typeface="Arial" panose="020B0604020202020204" pitchFamily="34" charset="0"/>
              <a:buChar char="•"/>
            </a:pPr>
            <a:r>
              <a:rPr lang="en-GB" sz="1100" dirty="0">
                <a:effectLst/>
                <a:latin typeface="Open Sans" panose="020B0606030504020204" pitchFamily="34" charset="0"/>
                <a:ea typeface="Open Sans" panose="020B0606030504020204" pitchFamily="34" charset="0"/>
                <a:cs typeface="Open Sans" panose="020B0606030504020204" pitchFamily="34" charset="0"/>
              </a:rPr>
              <a:t>Terra UST Luna crashed in May</a:t>
            </a:r>
          </a:p>
          <a:p>
            <a:pPr marL="171450" indent="-171450" algn="just">
              <a:buFont typeface="Arial" panose="020B0604020202020204" pitchFamily="34" charset="0"/>
              <a:buChar char="•"/>
            </a:pPr>
            <a:endParaRPr lang="en-GB" sz="11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100" dirty="0">
                <a:effectLst/>
                <a:latin typeface="Open Sans" panose="020B0606030504020204" pitchFamily="34" charset="0"/>
                <a:ea typeface="Open Sans" panose="020B0606030504020204" pitchFamily="34" charset="0"/>
                <a:cs typeface="Open Sans" panose="020B0606030504020204" pitchFamily="34" charset="0"/>
              </a:rPr>
              <a:t>As a result of th</a:t>
            </a:r>
            <a:r>
              <a:rPr lang="en-GB" sz="1100" dirty="0">
                <a:latin typeface="Open Sans" panose="020B0606030504020204" pitchFamily="34" charset="0"/>
                <a:ea typeface="Open Sans" panose="020B0606030504020204" pitchFamily="34" charset="0"/>
                <a:cs typeface="Open Sans" panose="020B0606030504020204" pitchFamily="34" charset="0"/>
              </a:rPr>
              <a:t>e crash, Courtyard Sales revenue declined by 88% in June</a:t>
            </a:r>
            <a:r>
              <a:rPr lang="en-GB" sz="1100" dirty="0">
                <a:effectLst/>
                <a:latin typeface="Open Sans" panose="020B0606030504020204" pitchFamily="34" charset="0"/>
                <a:ea typeface="Open Sans" panose="020B0606030504020204" pitchFamily="34" charset="0"/>
                <a:cs typeface="Open Sans" panose="020B0606030504020204" pitchFamily="34" charset="0"/>
              </a:rPr>
              <a:t> </a:t>
            </a:r>
          </a:p>
          <a:p>
            <a:pPr marL="171450" indent="-171450" algn="just">
              <a:buFont typeface="Arial" panose="020B0604020202020204" pitchFamily="34" charset="0"/>
              <a:buChar char="•"/>
            </a:pPr>
            <a:endParaRPr lang="en-GB" sz="11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100" dirty="0">
                <a:effectLst/>
                <a:latin typeface="Open Sans" panose="020B0606030504020204" pitchFamily="34" charset="0"/>
                <a:ea typeface="Open Sans" panose="020B0606030504020204" pitchFamily="34" charset="0"/>
                <a:cs typeface="Open Sans" panose="020B0606030504020204" pitchFamily="34" charset="0"/>
              </a:rPr>
              <a:t>July Recorded the Lowest Sales with just $433 sold for the period </a:t>
            </a:r>
          </a:p>
          <a:p>
            <a:pPr marL="171450" indent="-171450" algn="just">
              <a:buFont typeface="Arial" panose="020B0604020202020204" pitchFamily="34" charset="0"/>
              <a:buChar char="•"/>
            </a:pPr>
            <a:endParaRPr lang="en-GB" sz="1100" dirty="0">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100" dirty="0">
                <a:effectLst/>
                <a:latin typeface="Open Sans" panose="020B0606030504020204" pitchFamily="34" charset="0"/>
                <a:ea typeface="Open Sans" panose="020B0606030504020204" pitchFamily="34" charset="0"/>
                <a:cs typeface="Open Sans" panose="020B0606030504020204" pitchFamily="34" charset="0"/>
              </a:rPr>
              <a:t>FTX crash in November </a:t>
            </a:r>
          </a:p>
          <a:p>
            <a:pPr marL="171450" indent="-171450" algn="just">
              <a:buFont typeface="Arial" panose="020B0604020202020204" pitchFamily="34" charset="0"/>
              <a:buChar char="•"/>
            </a:pPr>
            <a:endParaRPr lang="en-GB" sz="11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100" dirty="0">
                <a:effectLst/>
                <a:latin typeface="Open Sans" panose="020B0606030504020204" pitchFamily="34" charset="0"/>
                <a:ea typeface="Open Sans" panose="020B0606030504020204" pitchFamily="34" charset="0"/>
                <a:cs typeface="Open Sans" panose="020B0606030504020204" pitchFamily="34" charset="0"/>
              </a:rPr>
              <a:t>Total sales revenue went from $3,844 in November to $934 in December leading to a 75% decrease in total sales revenue in that period. </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a:extLst>
              <a:ext uri="{FF2B5EF4-FFF2-40B4-BE49-F238E27FC236}">
                <a16:creationId xmlns:a16="http://schemas.microsoft.com/office/drawing/2014/main" id="{454AC992-DDC3-2D37-E69A-401C8F7F7371}"/>
              </a:ext>
            </a:extLst>
          </p:cNvPr>
          <p:cNvSpPr txBox="1"/>
          <p:nvPr/>
        </p:nvSpPr>
        <p:spPr>
          <a:xfrm>
            <a:off x="7231116" y="3619034"/>
            <a:ext cx="4589409" cy="261610"/>
          </a:xfrm>
          <a:prstGeom prst="rect">
            <a:avLst/>
          </a:prstGeom>
          <a:solidFill>
            <a:schemeClr val="accent1"/>
          </a:solidFill>
        </p:spPr>
        <p:txBody>
          <a:bodyPr wrap="square" rtlCol="0">
            <a:spAutoFit/>
          </a:bodyPr>
          <a:lstStyle/>
          <a:p>
            <a:pPr rtl="0">
              <a:defRPr sz="1400" b="0" i="0" u="none" strike="noStrike" kern="1200" spc="0" baseline="0">
                <a:solidFill>
                  <a:prstClr val="black">
                    <a:lumMod val="65000"/>
                    <a:lumOff val="35000"/>
                  </a:prstClr>
                </a:solidFill>
                <a:latin typeface="+mn-lt"/>
                <a:ea typeface="+mn-ea"/>
                <a:cs typeface="+mn-cs"/>
              </a:defRPr>
            </a:pPr>
            <a:r>
              <a:rPr lang="en-GB" sz="1100" b="1" i="0" u="none" strike="noStrike" baseline="0" dirty="0">
                <a:solidFill>
                  <a:schemeClr val="bg1"/>
                </a:solidFill>
                <a:effectLst/>
                <a:latin typeface=""/>
              </a:rPr>
              <a:t>Impact on Courtyard Assets</a:t>
            </a:r>
            <a:endParaRPr lang="en-US" sz="1000" b="1" dirty="0">
              <a:solidFill>
                <a:schemeClr val="bg1"/>
              </a:solidFill>
              <a:latin typeface=""/>
            </a:endParaRPr>
          </a:p>
        </p:txBody>
      </p:sp>
    </p:spTree>
    <p:extLst>
      <p:ext uri="{BB962C8B-B14F-4D97-AF65-F5344CB8AC3E}">
        <p14:creationId xmlns:p14="http://schemas.microsoft.com/office/powerpoint/2010/main" val="299340645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1500"/>
                                        <p:tgtEl>
                                          <p:spTgt spid="3"/>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500"/>
                                        <p:tgtEl>
                                          <p:spTgt spid="5"/>
                                        </p:tgtEl>
                                      </p:cBhvr>
                                    </p:animEffect>
                                  </p:childTnLst>
                                </p:cTn>
                              </p:par>
                            </p:childTnLst>
                          </p:cTn>
                        </p:par>
                        <p:par>
                          <p:cTn id="12" fill="hold">
                            <p:stCondLst>
                              <p:cond delay="3000"/>
                            </p:stCondLst>
                            <p:childTnLst>
                              <p:par>
                                <p:cTn id="13" presetID="55"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500" fill="hold"/>
                                        <p:tgtEl>
                                          <p:spTgt spid="6"/>
                                        </p:tgtEl>
                                        <p:attrNameLst>
                                          <p:attrName>ppt_w</p:attrName>
                                        </p:attrNameLst>
                                      </p:cBhvr>
                                      <p:tavLst>
                                        <p:tav tm="0">
                                          <p:val>
                                            <p:strVal val="#ppt_w*0.70"/>
                                          </p:val>
                                        </p:tav>
                                        <p:tav tm="100000">
                                          <p:val>
                                            <p:strVal val="#ppt_w"/>
                                          </p:val>
                                        </p:tav>
                                      </p:tavLst>
                                    </p:anim>
                                    <p:anim calcmode="lin" valueType="num">
                                      <p:cBhvr>
                                        <p:cTn id="16" dur="1500" fill="hold"/>
                                        <p:tgtEl>
                                          <p:spTgt spid="6"/>
                                        </p:tgtEl>
                                        <p:attrNameLst>
                                          <p:attrName>ppt_h</p:attrName>
                                        </p:attrNameLst>
                                      </p:cBhvr>
                                      <p:tavLst>
                                        <p:tav tm="0">
                                          <p:val>
                                            <p:strVal val="#ppt_h"/>
                                          </p:val>
                                        </p:tav>
                                        <p:tav tm="100000">
                                          <p:val>
                                            <p:strVal val="#ppt_h"/>
                                          </p:val>
                                        </p:tav>
                                      </p:tavLst>
                                    </p:anim>
                                    <p:animEffect transition="in" filter="fade">
                                      <p:cBhvr>
                                        <p:cTn id="17" dur="1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1500" fill="hold"/>
                                        <p:tgtEl>
                                          <p:spTgt spid="7"/>
                                        </p:tgtEl>
                                        <p:attrNameLst>
                                          <p:attrName>ppt_x</p:attrName>
                                        </p:attrNameLst>
                                      </p:cBhvr>
                                      <p:tavLst>
                                        <p:tav tm="0">
                                          <p:val>
                                            <p:strVal val="0-#ppt_w/2"/>
                                          </p:val>
                                        </p:tav>
                                        <p:tav tm="100000">
                                          <p:val>
                                            <p:strVal val="#ppt_x"/>
                                          </p:val>
                                        </p:tav>
                                      </p:tavLst>
                                    </p:anim>
                                    <p:anim calcmode="lin" valueType="num">
                                      <p:cBhvr additive="base">
                                        <p:cTn id="23" dur="1500" fill="hold"/>
                                        <p:tgtEl>
                                          <p:spTgt spid="7"/>
                                        </p:tgtEl>
                                        <p:attrNameLst>
                                          <p:attrName>ppt_y</p:attrName>
                                        </p:attrNameLst>
                                      </p:cBhvr>
                                      <p:tavLst>
                                        <p:tav tm="0">
                                          <p:val>
                                            <p:strVal val="#ppt_y"/>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1500" fill="hold"/>
                                        <p:tgtEl>
                                          <p:spTgt spid="9"/>
                                        </p:tgtEl>
                                        <p:attrNameLst>
                                          <p:attrName>ppt_x</p:attrName>
                                        </p:attrNameLst>
                                      </p:cBhvr>
                                      <p:tavLst>
                                        <p:tav tm="0">
                                          <p:val>
                                            <p:strVal val="#ppt_x"/>
                                          </p:val>
                                        </p:tav>
                                        <p:tav tm="100000">
                                          <p:val>
                                            <p:strVal val="#ppt_x"/>
                                          </p:val>
                                        </p:tav>
                                      </p:tavLst>
                                    </p:anim>
                                    <p:anim calcmode="lin" valueType="num">
                                      <p:cBhvr additive="base">
                                        <p:cTn id="27" dur="1500" fill="hold"/>
                                        <p:tgtEl>
                                          <p:spTgt spid="9"/>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1500" fill="hold"/>
                                        <p:tgtEl>
                                          <p:spTgt spid="11"/>
                                        </p:tgtEl>
                                        <p:attrNameLst>
                                          <p:attrName>ppt_x</p:attrName>
                                        </p:attrNameLst>
                                      </p:cBhvr>
                                      <p:tavLst>
                                        <p:tav tm="0">
                                          <p:val>
                                            <p:strVal val="#ppt_x"/>
                                          </p:val>
                                        </p:tav>
                                        <p:tav tm="100000">
                                          <p:val>
                                            <p:strVal val="#ppt_x"/>
                                          </p:val>
                                        </p:tav>
                                      </p:tavLst>
                                    </p:anim>
                                    <p:anim calcmode="lin" valueType="num">
                                      <p:cBhvr additive="base">
                                        <p:cTn id="37" dur="1500" fill="hold"/>
                                        <p:tgtEl>
                                          <p:spTgt spid="11"/>
                                        </p:tgtEl>
                                        <p:attrNameLst>
                                          <p:attrName>ppt_y</p:attrName>
                                        </p:attrNameLst>
                                      </p:cBhvr>
                                      <p:tavLst>
                                        <p:tav tm="0">
                                          <p:val>
                                            <p:strVal val="0-#ppt_h/2"/>
                                          </p:val>
                                        </p:tav>
                                        <p:tav tm="100000">
                                          <p:val>
                                            <p:strVal val="#ppt_y"/>
                                          </p:val>
                                        </p:tav>
                                      </p:tavLst>
                                    </p:anim>
                                  </p:childTnLst>
                                </p:cTn>
                              </p:par>
                            </p:childTnLst>
                          </p:cTn>
                        </p:par>
                        <p:par>
                          <p:cTn id="38" fill="hold">
                            <p:stCondLst>
                              <p:cond delay="1500"/>
                            </p:stCondLst>
                            <p:childTnLst>
                              <p:par>
                                <p:cTn id="39" presetID="2" presetClass="entr" presetSubtype="2"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1500" fill="hold"/>
                                        <p:tgtEl>
                                          <p:spTgt spid="21"/>
                                        </p:tgtEl>
                                        <p:attrNameLst>
                                          <p:attrName>ppt_x</p:attrName>
                                        </p:attrNameLst>
                                      </p:cBhvr>
                                      <p:tavLst>
                                        <p:tav tm="0">
                                          <p:val>
                                            <p:strVal val="1+#ppt_w/2"/>
                                          </p:val>
                                        </p:tav>
                                        <p:tav tm="100000">
                                          <p:val>
                                            <p:strVal val="#ppt_x"/>
                                          </p:val>
                                        </p:tav>
                                      </p:tavLst>
                                    </p:anim>
                                    <p:anim calcmode="lin" valueType="num">
                                      <p:cBhvr additive="base">
                                        <p:cTn id="42" dur="1500" fill="hold"/>
                                        <p:tgtEl>
                                          <p:spTgt spid="21"/>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 presetClass="entr" presetSubtype="10"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linds(horizontal)">
                                      <p:cBhvr>
                                        <p:cTn id="46" dur="1500"/>
                                        <p:tgtEl>
                                          <p:spTgt spid="23"/>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randombar(horizontal)">
                                      <p:cBhvr>
                                        <p:cTn id="49" dur="1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Graphic spid="6" grpId="0">
        <p:bldAsOne/>
      </p:bldGraphic>
      <p:bldP spid="7" grpId="0" animBg="1"/>
      <p:bldGraphic spid="9" grpId="0">
        <p:bldAsOne/>
      </p:bldGraphic>
      <p:bldP spid="10" grpId="0"/>
      <p:bldP spid="11" grpId="0" animBg="1"/>
      <p:bldGraphic spid="21" grpId="0">
        <p:bldAsOne/>
      </p:bldGraphic>
      <p:bldP spid="22" grpId="0"/>
      <p:bldP spid="23" grpId="0" animBg="1"/>
    </p:bldLst>
  </p:timing>
</p:sld>
</file>

<file path=ppt/theme/theme1.xml><?xml version="1.0" encoding="utf-8"?>
<a:theme xmlns:a="http://schemas.openxmlformats.org/drawingml/2006/main" name="Office Theme">
  <a:themeElements>
    <a:clrScheme name="Custom 2">
      <a:dk1>
        <a:srgbClr val="000000"/>
      </a:dk1>
      <a:lt1>
        <a:srgbClr val="FFFFFF"/>
      </a:lt1>
      <a:dk2>
        <a:srgbClr val="132E69"/>
      </a:dk2>
      <a:lt2>
        <a:srgbClr val="E7E6E6"/>
      </a:lt2>
      <a:accent1>
        <a:srgbClr val="132E57"/>
      </a:accent1>
      <a:accent2>
        <a:srgbClr val="FA6130"/>
      </a:accent2>
      <a:accent3>
        <a:srgbClr val="F579A5"/>
      </a:accent3>
      <a:accent4>
        <a:srgbClr val="E6E7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38062</TotalTime>
  <Words>2048</Words>
  <Application>Microsoft Macintosh PowerPoint</Application>
  <PresentationFormat>Widescreen</PresentationFormat>
  <Paragraphs>367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Open Sans</vt:lpstr>
      <vt:lpstr>Times New Roman</vt:lpstr>
      <vt:lpstr>Office Theme</vt:lpstr>
      <vt:lpstr>  BUSINESS ANALYSIS</vt:lpstr>
      <vt:lpstr>Table of Content</vt:lpstr>
      <vt:lpstr>COMPANY OVERVIEW</vt:lpstr>
      <vt:lpstr>Company Overview</vt:lpstr>
      <vt:lpstr>Research Method</vt:lpstr>
      <vt:lpstr>Business Model </vt:lpstr>
      <vt:lpstr>Company Review</vt:lpstr>
      <vt:lpstr>OpenSea Analysis </vt:lpstr>
      <vt:lpstr>OpenSea Analysis </vt:lpstr>
      <vt:lpstr>INDUSTRY OVERVIEW</vt:lpstr>
      <vt:lpstr>Cryptocurrency Market</vt:lpstr>
      <vt:lpstr>Market Capitalization </vt:lpstr>
      <vt:lpstr>Non-Fungible Tokens (NFT) Market</vt:lpstr>
      <vt:lpstr>NFT Market</vt:lpstr>
      <vt:lpstr>RECOMMENDATION</vt:lpstr>
      <vt:lpstr>Recommendations</vt:lpstr>
      <vt:lpstr>Recommendations</vt:lpstr>
      <vt:lpstr>TEAM OVERVIEW</vt:lpstr>
      <vt:lpstr>Team Composition </vt:lpstr>
      <vt:lpstr>THANK YOU</vt:lpstr>
      <vt:lpstr>APPENDICES</vt:lpstr>
      <vt:lpstr>Appendices</vt:lpstr>
      <vt:lpstr>Appendices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Enofe Harrison Obamwonyi</dc:creator>
  <cp:lastModifiedBy>Enofe Harrison Obamwonyi</cp:lastModifiedBy>
  <cp:revision>23</cp:revision>
  <dcterms:created xsi:type="dcterms:W3CDTF">2023-04-11T14:54:02Z</dcterms:created>
  <dcterms:modified xsi:type="dcterms:W3CDTF">2024-07-19T08:25:42Z</dcterms:modified>
</cp:coreProperties>
</file>